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1"/>
  </p:notesMasterIdLst>
  <p:handoutMasterIdLst>
    <p:handoutMasterId r:id="rId52"/>
  </p:handoutMasterIdLst>
  <p:sldIdLst>
    <p:sldId id="256" r:id="rId2"/>
    <p:sldId id="367" r:id="rId3"/>
    <p:sldId id="364" r:id="rId4"/>
    <p:sldId id="366" r:id="rId5"/>
    <p:sldId id="259" r:id="rId6"/>
    <p:sldId id="338" r:id="rId7"/>
    <p:sldId id="315" r:id="rId8"/>
    <p:sldId id="391" r:id="rId9"/>
    <p:sldId id="351" r:id="rId10"/>
    <p:sldId id="341" r:id="rId11"/>
    <p:sldId id="368" r:id="rId12"/>
    <p:sldId id="369" r:id="rId13"/>
    <p:sldId id="352" r:id="rId14"/>
    <p:sldId id="370" r:id="rId15"/>
    <p:sldId id="371" r:id="rId16"/>
    <p:sldId id="372" r:id="rId17"/>
    <p:sldId id="392" r:id="rId18"/>
    <p:sldId id="393" r:id="rId19"/>
    <p:sldId id="353" r:id="rId20"/>
    <p:sldId id="373" r:id="rId21"/>
    <p:sldId id="374" r:id="rId22"/>
    <p:sldId id="375" r:id="rId23"/>
    <p:sldId id="399" r:id="rId24"/>
    <p:sldId id="354" r:id="rId25"/>
    <p:sldId id="376" r:id="rId26"/>
    <p:sldId id="377" r:id="rId27"/>
    <p:sldId id="378" r:id="rId28"/>
    <p:sldId id="355" r:id="rId29"/>
    <p:sldId id="379" r:id="rId30"/>
    <p:sldId id="380" r:id="rId31"/>
    <p:sldId id="381" r:id="rId32"/>
    <p:sldId id="356" r:id="rId33"/>
    <p:sldId id="382" r:id="rId34"/>
    <p:sldId id="383" r:id="rId35"/>
    <p:sldId id="403" r:id="rId36"/>
    <p:sldId id="384" r:id="rId37"/>
    <p:sldId id="357" r:id="rId38"/>
    <p:sldId id="385" r:id="rId39"/>
    <p:sldId id="386" r:id="rId40"/>
    <p:sldId id="414" r:id="rId41"/>
    <p:sldId id="402" r:id="rId42"/>
    <p:sldId id="348" r:id="rId43"/>
    <p:sldId id="409" r:id="rId44"/>
    <p:sldId id="410" r:id="rId45"/>
    <p:sldId id="411" r:id="rId46"/>
    <p:sldId id="412" r:id="rId47"/>
    <p:sldId id="413" r:id="rId48"/>
    <p:sldId id="404" r:id="rId49"/>
    <p:sldId id="405"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11">
          <p15:clr>
            <a:srgbClr val="A4A3A4"/>
          </p15:clr>
        </p15:guide>
        <p15:guide id="2" pos="1080" userDrawn="1">
          <p15:clr>
            <a:srgbClr val="A4A3A4"/>
          </p15:clr>
        </p15:guide>
        <p15:guide id="3" pos="360" userDrawn="1">
          <p15:clr>
            <a:srgbClr val="A4A3A4"/>
          </p15:clr>
        </p15:guide>
        <p15:guide id="4" orient="horz" pos="2254">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9" autoAdjust="0"/>
    <p:restoredTop sz="75286" autoAdjust="0"/>
  </p:normalViewPr>
  <p:slideViewPr>
    <p:cSldViewPr snapToGrid="0" showGuides="1">
      <p:cViewPr varScale="1">
        <p:scale>
          <a:sx n="62" d="100"/>
          <a:sy n="62" d="100"/>
        </p:scale>
        <p:origin x="-590" y="-77"/>
      </p:cViewPr>
      <p:guideLst>
        <p:guide orient="horz" pos="611"/>
        <p:guide orient="horz" pos="2254"/>
        <p:guide pos="1080"/>
        <p:guide pos="360"/>
      </p:guideLst>
    </p:cSldViewPr>
  </p:slideViewPr>
  <p:outlineViewPr>
    <p:cViewPr>
      <p:scale>
        <a:sx n="33" d="100"/>
        <a:sy n="33" d="100"/>
      </p:scale>
      <p:origin x="0" y="-15926"/>
    </p:cViewPr>
  </p:outlineViewPr>
  <p:notesTextViewPr>
    <p:cViewPr>
      <p:scale>
        <a:sx n="1" d="1"/>
        <a:sy n="1" d="1"/>
      </p:scale>
      <p:origin x="0" y="0"/>
    </p:cViewPr>
  </p:notesTextViewPr>
  <p:notesViewPr>
    <p:cSldViewPr snapToGrid="0" showGuides="1">
      <p:cViewPr>
        <p:scale>
          <a:sx n="100" d="100"/>
          <a:sy n="100" d="100"/>
        </p:scale>
        <p:origin x="-605" y="1094"/>
      </p:cViewPr>
      <p:guideLst>
        <p:guide orient="horz" pos="2909"/>
        <p:guide orient="horz" pos="2928"/>
        <p:guide pos="220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B89EA9F8-7C0C-4B91-8756-6E54B1923869}" type="datetimeFigureOut">
              <a:rPr lang="en-US" smtClean="0"/>
              <a:t>10/22/2014</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8E64A095-65DD-4652-BEB4-E6BF7ACBDAC2}" type="slidenum">
              <a:rPr lang="en-US" smtClean="0"/>
              <a:t>‹#›</a:t>
            </a:fld>
            <a:endParaRPr lang="en-US"/>
          </a:p>
        </p:txBody>
      </p:sp>
    </p:spTree>
    <p:extLst>
      <p:ext uri="{BB962C8B-B14F-4D97-AF65-F5344CB8AC3E}">
        <p14:creationId xmlns:p14="http://schemas.microsoft.com/office/powerpoint/2010/main" val="512313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04963" y="139700"/>
            <a:ext cx="3679825" cy="2760663"/>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165653" y="3120449"/>
            <a:ext cx="6471478" cy="5981010"/>
          </a:xfrm>
          <a:prstGeom prst="rect">
            <a:avLst/>
          </a:prstGeom>
        </p:spPr>
        <p:txBody>
          <a:bodyPr vert="horz" lIns="92830" tIns="46415" rIns="92830" bIns="4641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260656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141288"/>
            <a:ext cx="3676650" cy="2759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Tree>
    <p:extLst>
      <p:ext uri="{BB962C8B-B14F-4D97-AF65-F5344CB8AC3E}">
        <p14:creationId xmlns:p14="http://schemas.microsoft.com/office/powerpoint/2010/main" val="314908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critical ethical question she is</a:t>
            </a:r>
            <a:r>
              <a:rPr lang="en-US" baseline="0" dirty="0" smtClean="0"/>
              <a:t> </a:t>
            </a:r>
            <a:r>
              <a:rPr lang="en-US" dirty="0" smtClean="0"/>
              <a:t>interested in posing</a:t>
            </a:r>
            <a:r>
              <a:rPr lang="en-US" baseline="0" dirty="0" smtClean="0"/>
              <a:t> </a:t>
            </a:r>
            <a:r>
              <a:rPr lang="en-US" dirty="0" smtClean="0"/>
              <a:t>is whether</a:t>
            </a:r>
            <a:r>
              <a:rPr lang="en-US" baseline="0" dirty="0" smtClean="0"/>
              <a:t> professionals doing this type of research </a:t>
            </a:r>
            <a:r>
              <a:rPr lang="en-US" dirty="0" smtClean="0"/>
              <a:t>have an </a:t>
            </a:r>
            <a:r>
              <a:rPr lang="en-US" u="none" dirty="0" smtClean="0"/>
              <a:t>ethical responsibility to consult with the community </a:t>
            </a:r>
            <a:r>
              <a:rPr lang="en-US" dirty="0" smtClean="0"/>
              <a:t>where the research will be done</a:t>
            </a:r>
            <a:r>
              <a:rPr lang="en-US" baseline="0" dirty="0" smtClean="0"/>
              <a:t>…</a:t>
            </a:r>
            <a:endParaRPr lang="en-US" dirty="0"/>
          </a:p>
        </p:txBody>
      </p:sp>
    </p:spTree>
    <p:extLst>
      <p:ext uri="{BB962C8B-B14F-4D97-AF65-F5344CB8AC3E}">
        <p14:creationId xmlns:p14="http://schemas.microsoft.com/office/powerpoint/2010/main" val="105231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critical ethical concept here seems to be the idea that researchers have not had an ethical mandate to consult and collaborate with the community when preparing a research project.</a:t>
            </a:r>
          </a:p>
          <a:p>
            <a:endParaRPr lang="en-US" dirty="0"/>
          </a:p>
          <a:p>
            <a:r>
              <a:rPr lang="en-US" dirty="0" smtClean="0"/>
              <a:t>In 2000,</a:t>
            </a:r>
            <a:r>
              <a:rPr lang="en-US" baseline="0" dirty="0" smtClean="0"/>
              <a:t> Emanuel, </a:t>
            </a:r>
            <a:r>
              <a:rPr lang="en-US" baseline="0" dirty="0" err="1" smtClean="0"/>
              <a:t>Wendler</a:t>
            </a:r>
            <a:r>
              <a:rPr lang="en-US" baseline="0" dirty="0" smtClean="0"/>
              <a:t>, and Grady reviewed and reduced major declarations, policy statements, and ethical guidelines and constructed their own list of seven ethical sisters to guide the development and evaluation of clinical research.  Community consultation did not make their list.</a:t>
            </a:r>
            <a:endParaRPr lang="en-US" dirty="0" smtClean="0"/>
          </a:p>
          <a:p>
            <a:endParaRPr lang="en-US" baseline="0" dirty="0"/>
          </a:p>
          <a:p>
            <a:r>
              <a:rPr lang="en-US" baseline="0" dirty="0" smtClean="0"/>
              <a:t>However, four years later, they had to give up the idea of seven ethical sisters and add community consultation to their list of critical ethical concepts in human subjects research.</a:t>
            </a:r>
          </a:p>
          <a:p>
            <a:endParaRPr lang="en-US" baseline="0" dirty="0" smtClean="0"/>
          </a:p>
          <a:p>
            <a:r>
              <a:rPr lang="en-US" baseline="0" dirty="0" smtClean="0"/>
              <a:t>In the interest of time, I would just like to say that increasingly ethicists are arguing that professionals pursuing research with children living in high-risk situations, particularly research involving sensitive topics, like genetic liability, should consult with representatives of the community where the research will be done.</a:t>
            </a:r>
          </a:p>
          <a:p>
            <a:endParaRPr lang="en-US" dirty="0"/>
          </a:p>
          <a:p>
            <a:r>
              <a:rPr lang="en-US" baseline="0" dirty="0" smtClean="0"/>
              <a:t>Increasingly, people are arguing that this consultation should also include consultation with children who would be eligible to enroll.</a:t>
            </a:r>
          </a:p>
          <a:p>
            <a:endParaRPr lang="en-US" dirty="0"/>
          </a:p>
          <a:p>
            <a:r>
              <a:rPr lang="en-US" baseline="0" dirty="0" smtClean="0"/>
              <a:t>Fisher, more so than anyone, has outlined a generic process of community consultation and collaboration</a:t>
            </a:r>
            <a:r>
              <a:rPr lang="en-US" dirty="0" smtClean="0"/>
              <a:t> </a:t>
            </a:r>
            <a:r>
              <a:rPr lang="en-US" baseline="0" dirty="0" smtClean="0"/>
              <a:t>where, before the research begins, </a:t>
            </a:r>
            <a:endParaRPr lang="en-US" dirty="0"/>
          </a:p>
        </p:txBody>
      </p:sp>
    </p:spTree>
    <p:extLst>
      <p:ext uri="{BB962C8B-B14F-4D97-AF65-F5344CB8AC3E}">
        <p14:creationId xmlns:p14="http://schemas.microsoft.com/office/powerpoint/2010/main" val="14455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r>
              <a:rPr lang="en-US" baseline="0" dirty="0" smtClean="0"/>
              <a:t> it is important to note that research derived from community consultations concerning genetic research is beginning to emerge,</a:t>
            </a:r>
            <a:r>
              <a:rPr lang="en-US" dirty="0" smtClean="0"/>
              <a:t> including </a:t>
            </a:r>
            <a:r>
              <a:rPr lang="en-US" baseline="0" dirty="0" smtClean="0"/>
              <a:t>.  </a:t>
            </a:r>
          </a:p>
          <a:p>
            <a:endParaRPr lang="en-US" baseline="0" dirty="0" smtClean="0"/>
          </a:p>
          <a:p>
            <a:r>
              <a:rPr lang="en-US" baseline="0" dirty="0" smtClean="0"/>
              <a:t>In the interest of time, I would like to acknowledge that these is at least one qualitative study of </a:t>
            </a:r>
            <a:endParaRPr lang="en-US" dirty="0"/>
          </a:p>
        </p:txBody>
      </p:sp>
    </p:spTree>
    <p:extLst>
      <p:ext uri="{BB962C8B-B14F-4D97-AF65-F5344CB8AC3E}">
        <p14:creationId xmlns:p14="http://schemas.microsoft.com/office/powerpoint/2010/main" val="211756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a:t>
            </a:r>
            <a:r>
              <a:rPr lang="en-US" baseline="0" dirty="0" smtClean="0"/>
              <a:t> most socially just of the seven ethical sisters is concerned about issues involving recruitment…</a:t>
            </a:r>
            <a:endParaRPr lang="en-US" dirty="0" smtClean="0"/>
          </a:p>
          <a:p>
            <a:endParaRPr lang="en-US" dirty="0"/>
          </a:p>
        </p:txBody>
      </p:sp>
    </p:spTree>
    <p:extLst>
      <p:ext uri="{BB962C8B-B14F-4D97-AF65-F5344CB8AC3E}">
        <p14:creationId xmlns:p14="http://schemas.microsoft.com/office/powerpoint/2010/main" val="187338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unlike her sister,</a:t>
            </a:r>
            <a:r>
              <a:rPr lang="en-US" baseline="0" dirty="0" smtClean="0"/>
              <a:t> she is taking license to pose two critical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is whether professionals doing this type of research have an ethical responsibility to offer all affected children an opportunity to participate.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is whether professionals doing this type of research have an ethical responsibility to distinguish risks associated with recruitment from risks associated with participation, particularly risks associated with the recruitment of children.</a:t>
            </a:r>
            <a:endParaRPr lang="en-US" dirty="0" smtClean="0"/>
          </a:p>
          <a:p>
            <a:endParaRPr lang="en-US" dirty="0"/>
          </a:p>
        </p:txBody>
      </p:sp>
    </p:spTree>
    <p:extLst>
      <p:ext uri="{BB962C8B-B14F-4D97-AF65-F5344CB8AC3E}">
        <p14:creationId xmlns:p14="http://schemas.microsoft.com/office/powerpoint/2010/main" val="80395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class</a:t>
            </a:r>
            <a:r>
              <a:rPr lang="en-US" baseline="0" dirty="0" smtClean="0"/>
              <a:t> of children most frequently excluded from most forms of biomedical research are children in the custody of the child welfare system.</a:t>
            </a:r>
          </a:p>
          <a:p>
            <a:endParaRPr lang="en-US" dirty="0"/>
          </a:p>
          <a:p>
            <a:r>
              <a:rPr lang="en-US" baseline="0" dirty="0" smtClean="0"/>
              <a:t>Although ethicists and child welfare professionals have argued that this may be necessary to protect this class of children from exploitation by researchers, there are unresolved questions about whether children affected by parental substance abuse have a right to participate in research of potential concern to them as an affected party.</a:t>
            </a:r>
          </a:p>
          <a:p>
            <a:endParaRPr lang="en-US" dirty="0"/>
          </a:p>
          <a:p>
            <a:r>
              <a:rPr lang="en-US" baseline="0" dirty="0" smtClean="0"/>
              <a:t>There are also questions about whether excluding this class of children unnecessarily and unjustly creates a greater burden on other classes of affected children, and there are questions about whether excluding this class of children compromises the validity of the research findings because a more severely affected group of children has been systematically excluded.</a:t>
            </a:r>
          </a:p>
          <a:p>
            <a:endParaRPr lang="en-US" dirty="0"/>
          </a:p>
          <a:p>
            <a:r>
              <a:rPr lang="en-US" baseline="0" dirty="0" smtClean="0"/>
              <a:t>Increasingly, ethicists are arguing that this class of children should only be excluded with scientific justification.  Some ethicists are arguing that some special mechanism, independent of the child welfare</a:t>
            </a:r>
            <a:endParaRPr lang="en-US" dirty="0"/>
          </a:p>
        </p:txBody>
      </p:sp>
    </p:spTree>
    <p:extLst>
      <p:ext uri="{BB962C8B-B14F-4D97-AF65-F5344CB8AC3E}">
        <p14:creationId xmlns:p14="http://schemas.microsoft.com/office/powerpoint/2010/main" val="33499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about exclusion</a:t>
            </a:r>
            <a:r>
              <a:rPr lang="en-US" baseline="0" dirty="0" smtClean="0"/>
              <a:t> of </a:t>
            </a:r>
            <a:r>
              <a:rPr lang="en-US" dirty="0" smtClean="0"/>
              <a:t>children involved with the child welfare system are particularly pointed when considering this population</a:t>
            </a:r>
            <a:r>
              <a:rPr lang="en-US" baseline="0" dirty="0" smtClean="0"/>
              <a:t> of children </a:t>
            </a:r>
            <a:r>
              <a:rPr lang="en-US" dirty="0" smtClean="0"/>
              <a:t>because </a:t>
            </a:r>
            <a:r>
              <a:rPr lang="en-US" baseline="0" dirty="0" smtClean="0"/>
              <a:t>research consistently indicates that children with a substance-abusing parent are at high risk for child abuse and neglect, particularly neglect.</a:t>
            </a:r>
          </a:p>
          <a:p>
            <a:endParaRPr lang="en-US" dirty="0"/>
          </a:p>
          <a:p>
            <a:r>
              <a:rPr lang="en-US" baseline="0" dirty="0" smtClean="0"/>
              <a:t>They are also at high risk for involvement with the child welfare system and out-of-home placement.</a:t>
            </a:r>
          </a:p>
          <a:p>
            <a:endParaRPr lang="en-US" dirty="0"/>
          </a:p>
          <a:p>
            <a:r>
              <a:rPr lang="en-US" baseline="0" dirty="0" smtClean="0"/>
              <a:t>Once placed, they are also at high risk for an extended period of out-of-home placement.</a:t>
            </a:r>
          </a:p>
          <a:p>
            <a:endParaRPr lang="en-US" dirty="0"/>
          </a:p>
          <a:p>
            <a:r>
              <a:rPr lang="en-US" baseline="0" dirty="0" smtClean="0"/>
              <a:t>So</a:t>
            </a:r>
            <a:r>
              <a:rPr lang="en-US" dirty="0" smtClean="0"/>
              <a:t> any research recruitment process that e</a:t>
            </a:r>
            <a:r>
              <a:rPr lang="en-US" baseline="0" dirty="0" smtClean="0"/>
              <a:t>xcludes children involved with the child welfare system is likely to have a significant impact on the results of the research and it may deny a class of </a:t>
            </a:r>
            <a:r>
              <a:rPr lang="en-US" baseline="0" smtClean="0"/>
              <a:t>children done </a:t>
            </a:r>
            <a:r>
              <a:rPr lang="en-US" baseline="0" dirty="0" smtClean="0"/>
              <a:t>with this population of children.</a:t>
            </a:r>
            <a:endParaRPr lang="en-US" dirty="0"/>
          </a:p>
        </p:txBody>
      </p:sp>
    </p:spTree>
    <p:extLst>
      <p:ext uri="{BB962C8B-B14F-4D97-AF65-F5344CB8AC3E}">
        <p14:creationId xmlns:p14="http://schemas.microsoft.com/office/powerpoint/2010/main" val="386931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most socially sensitive of the seven sisters is also concerned about risk associated with recruitment of family members into genetic research.  Concern about this issue was explored rather thoroughly by a workgroup organized by the National Cancer Institute Cancer Genetics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Briefly, they highlight the fact that genetic research on familial liability cannot be done without a strategy to recruit family members of affected individuals, and they argued that, even before enrollment, there are risks associated with recruitment that family members are asked to incur, typically without their permission.  Most of the risks involve some form of psychosocial harm, and they may be somewhat more complicated for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parents may want children to be enrolled in research on genetic liability without being informed they are being recruited because they have some degree of familial liability.</a:t>
            </a:r>
            <a:endParaRPr lang="en-US" dirty="0"/>
          </a:p>
        </p:txBody>
      </p:sp>
    </p:spTree>
    <p:extLst>
      <p:ext uri="{BB962C8B-B14F-4D97-AF65-F5344CB8AC3E}">
        <p14:creationId xmlns:p14="http://schemas.microsoft.com/office/powerpoint/2010/main" val="33499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do not know of any research on the recruitment of children into this type of genetic</a:t>
            </a:r>
            <a:r>
              <a:rPr lang="en-US" baseline="0" dirty="0" smtClean="0"/>
              <a:t> research, and this is clearly an </a:t>
            </a:r>
            <a:endParaRPr lang="en-US" dirty="0" smtClean="0"/>
          </a:p>
        </p:txBody>
      </p:sp>
    </p:spTree>
    <p:extLst>
      <p:ext uri="{BB962C8B-B14F-4D97-AF65-F5344CB8AC3E}">
        <p14:creationId xmlns:p14="http://schemas.microsoft.com/office/powerpoint/2010/main" val="386931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most rational, of the seven ethical sisters is concerned about issues involving child assent and parental permission…</a:t>
            </a:r>
            <a:endParaRPr lang="en-US" dirty="0"/>
          </a:p>
        </p:txBody>
      </p:sp>
    </p:spTree>
    <p:extLst>
      <p:ext uri="{BB962C8B-B14F-4D97-AF65-F5344CB8AC3E}">
        <p14:creationId xmlns:p14="http://schemas.microsoft.com/office/powerpoint/2010/main" val="341872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Tree>
    <p:extLst>
      <p:ext uri="{BB962C8B-B14F-4D97-AF65-F5344CB8AC3E}">
        <p14:creationId xmlns:p14="http://schemas.microsoft.com/office/powerpoint/2010/main" val="228228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critical ethical question she is most interested in posing</a:t>
            </a:r>
            <a:r>
              <a:rPr lang="en-US" baseline="0" dirty="0" smtClean="0"/>
              <a:t> </a:t>
            </a:r>
            <a:r>
              <a:rPr lang="en-US" dirty="0" smtClean="0"/>
              <a:t>is how</a:t>
            </a:r>
            <a:r>
              <a:rPr lang="en-US" baseline="0" dirty="0" smtClean="0"/>
              <a:t> professionals doing this type of research can minimize the risk for misunderstanding when obtaining child assent and parental permission for enrollment in this type of research…</a:t>
            </a:r>
            <a:endParaRPr lang="en-US" dirty="0" smtClean="0"/>
          </a:p>
          <a:p>
            <a:endParaRPr lang="en-US" dirty="0"/>
          </a:p>
        </p:txBody>
      </p:sp>
    </p:spTree>
    <p:extLst>
      <p:ext uri="{BB962C8B-B14F-4D97-AF65-F5344CB8AC3E}">
        <p14:creationId xmlns:p14="http://schemas.microsoft.com/office/powerpoint/2010/main" val="404566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 ethical concepts concerning child assent and parental permission I would like to quickly highlight.</a:t>
            </a:r>
            <a:r>
              <a:rPr lang="en-US" baseline="0" dirty="0" smtClean="0"/>
              <a:t>  </a:t>
            </a:r>
          </a:p>
          <a:p>
            <a:endParaRPr lang="en-US" baseline="0" dirty="0" smtClean="0"/>
          </a:p>
          <a:p>
            <a:r>
              <a:rPr lang="en-US" baseline="0" dirty="0" smtClean="0"/>
              <a:t>First, Fisher and others have argued that assent and permission procedures should be grounded in a clear understanding of potential participants.  </a:t>
            </a:r>
          </a:p>
          <a:p>
            <a:endParaRPr lang="en-US" baseline="0" dirty="0" smtClean="0"/>
          </a:p>
          <a:p>
            <a:r>
              <a:rPr lang="en-US" baseline="0" dirty="0" smtClean="0"/>
              <a:t>Fisher also cautioned researchers to be careful about a priori assumptions about the decisional capacity of children and their parents.  The greatest risk appears to be for overestimation of decisional capacity.  </a:t>
            </a:r>
          </a:p>
          <a:p>
            <a:endParaRPr lang="en-US" baseline="0" dirty="0" smtClean="0"/>
          </a:p>
          <a:p>
            <a:r>
              <a:rPr lang="en-US" baseline="0" dirty="0" smtClean="0"/>
              <a:t>Other have argued that assent and permission procedures should involve some initial assessment of child and parent motivation to seek enrollment in a genetic study of familial liability.  Doing so might identify areas for potential misunderstanding.  </a:t>
            </a:r>
          </a:p>
          <a:p>
            <a:endParaRPr lang="en-US" baseline="0" dirty="0" smtClean="0"/>
          </a:p>
          <a:p>
            <a:r>
              <a:rPr lang="en-US" baseline="0" dirty="0" smtClean="0"/>
              <a:t>A number of ethicists have argued that, although mandated in this country by federal guidelines, researchers do not focus much time and energy on the assent process which may .</a:t>
            </a:r>
          </a:p>
          <a:p>
            <a:endParaRPr lang="en-US" baseline="0" dirty="0" smtClean="0"/>
          </a:p>
          <a:p>
            <a:r>
              <a:rPr lang="en-US" baseline="0" dirty="0" smtClean="0"/>
              <a:t>Others have also argued that, given the social context which suggest adults believe children should participate, researchers should seek assent in a way that allows, as much as possible, for  dissent that should always be honored in this type of research.</a:t>
            </a:r>
          </a:p>
          <a:p>
            <a:endParaRPr lang="en-US" baseline="0" dirty="0" smtClean="0"/>
          </a:p>
          <a:p>
            <a:r>
              <a:rPr lang="en-US" baseline="0" dirty="0" smtClean="0"/>
              <a:t>Finally, some ethicists argue that, in their quest to change the course of scientific inquiry, may researchers overemphasize the potential benefit of a single study to an affected class of children.</a:t>
            </a:r>
            <a:endParaRPr lang="en-US" dirty="0"/>
          </a:p>
        </p:txBody>
      </p:sp>
    </p:spTree>
    <p:extLst>
      <p:ext uri="{BB962C8B-B14F-4D97-AF65-F5344CB8AC3E}">
        <p14:creationId xmlns:p14="http://schemas.microsoft.com/office/powerpoint/2010/main" val="376118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research on parental permission for children</a:t>
            </a:r>
            <a:r>
              <a:rPr lang="en-US" baseline="0" dirty="0" smtClean="0"/>
              <a:t> to participate in research comes from ethics research done within clinical trials.</a:t>
            </a:r>
          </a:p>
          <a:p>
            <a:endParaRPr lang="en-US" baseline="0" dirty="0" smtClean="0"/>
          </a:p>
          <a:p>
            <a:r>
              <a:rPr lang="en-US" baseline="0" dirty="0" smtClean="0"/>
              <a:t>The most important finding from this research is that parents frequently overestimate their understanding of the research.</a:t>
            </a:r>
          </a:p>
          <a:p>
            <a:endParaRPr lang="en-US" baseline="0" dirty="0" smtClean="0"/>
          </a:p>
          <a:p>
            <a:r>
              <a:rPr lang="en-US" baseline="0" dirty="0" smtClean="0"/>
              <a:t>The other findings directly relevant to this discussion are the results of research I already mentioned that indicates most parents enrolling children in this type of research expect to receive information about genetic liability even when told explicitly that researchers do not agree it is ethical to do so.  These initial findings suggest that information about genetics, the very focus of this research, has the potential to be a source of misunderstanding during the permission process.</a:t>
            </a:r>
            <a:endParaRPr lang="en-US" dirty="0"/>
          </a:p>
        </p:txBody>
      </p:sp>
    </p:spTree>
    <p:extLst>
      <p:ext uri="{BB962C8B-B14F-4D97-AF65-F5344CB8AC3E}">
        <p14:creationId xmlns:p14="http://schemas.microsoft.com/office/powerpoint/2010/main" val="3473654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ethics research relevant to the assent process,</a:t>
            </a:r>
            <a:r>
              <a:rPr lang="en-US" baseline="0" dirty="0" smtClean="0"/>
              <a:t> it is important to again acknowledge that most of the existing data come from research done within clinical trials.  </a:t>
            </a:r>
          </a:p>
          <a:p>
            <a:endParaRPr lang="en-US" baseline="0" dirty="0" smtClean="0"/>
          </a:p>
          <a:p>
            <a:r>
              <a:rPr lang="en-US" baseline="0" dirty="0" smtClean="0"/>
              <a:t>Three general findings are relevant to this discussion.</a:t>
            </a:r>
          </a:p>
          <a:p>
            <a:endParaRPr lang="en-US" baseline="0" dirty="0" smtClean="0"/>
          </a:p>
          <a:p>
            <a:r>
              <a:rPr lang="en-US" baseline="0" dirty="0" smtClean="0"/>
              <a:t>First is the finding that chronological age does not correlate with capacity to understand as strongly as most researchers believe.</a:t>
            </a:r>
          </a:p>
          <a:p>
            <a:endParaRPr lang="en-US" baseline="0" dirty="0" smtClean="0"/>
          </a:p>
          <a:p>
            <a:r>
              <a:rPr lang="en-US" baseline="0" dirty="0" smtClean="0"/>
              <a:t>Second is the finding that, once at the research center involved in an assent process, children and adolescents do not fully understand their right to dissent.</a:t>
            </a:r>
          </a:p>
          <a:p>
            <a:endParaRPr lang="en-US" baseline="0" dirty="0" smtClean="0"/>
          </a:p>
          <a:p>
            <a:r>
              <a:rPr lang="en-US" baseline="0" dirty="0" smtClean="0"/>
              <a:t>Finally, even when they do understand their right to dissent, they rarely do suggesting that decisions about participation are being made with parents outside the research center.</a:t>
            </a:r>
          </a:p>
          <a:p>
            <a:endParaRPr lang="en-US" baseline="0" dirty="0" smtClean="0"/>
          </a:p>
          <a:p>
            <a:r>
              <a:rPr lang="en-US" dirty="0" smtClean="0"/>
              <a:t>There are also four general finding relevant to genetic research.  </a:t>
            </a:r>
          </a:p>
          <a:p>
            <a:endParaRPr lang="en-US" dirty="0" smtClean="0"/>
          </a:p>
          <a:p>
            <a:r>
              <a:rPr lang="en-US" dirty="0" smtClean="0"/>
              <a:t>First is the finding that, across clinical populations, parents do not typically talk</a:t>
            </a:r>
            <a:r>
              <a:rPr lang="en-US" baseline="0" dirty="0" smtClean="0"/>
              <a:t> with children about genetic liability.</a:t>
            </a:r>
          </a:p>
          <a:p>
            <a:endParaRPr lang="en-US" baseline="0" dirty="0" smtClean="0"/>
          </a:p>
          <a:p>
            <a:r>
              <a:rPr lang="en-US" baseline="0" dirty="0" smtClean="0"/>
              <a:t>Second is the broad finding that there is a relevant science education literature on child and adolescent understanding of genetics that has not been utilized to inform the assent process in genetic research.  I did not find a good systematic review of this literature but it seems to suggest that children understand some basic genetic concepts but there are limits to their knowledge and they frequently endorse misconceptions about </a:t>
            </a:r>
          </a:p>
          <a:p>
            <a:endParaRPr lang="en-US" baseline="0" dirty="0" smtClean="0"/>
          </a:p>
          <a:p>
            <a:r>
              <a:rPr lang="en-US" baseline="0" dirty="0" smtClean="0"/>
              <a:t>Next if the finding that, when formally asked, children and adolescents have demonstrated little understanding of concepts directly relevant to genetic research.</a:t>
            </a:r>
          </a:p>
          <a:p>
            <a:endParaRPr lang="en-US" baseline="0" dirty="0" smtClean="0"/>
          </a:p>
          <a:p>
            <a:r>
              <a:rPr lang="en-US" baseline="0" dirty="0" smtClean="0"/>
              <a:t>Finally, I good not find any research indicating whether understanding of genetics differs for children directly affected by a disease or disorder where there is consensus about substantial degree of genetic liability.</a:t>
            </a:r>
            <a:endParaRPr lang="en-US" dirty="0"/>
          </a:p>
        </p:txBody>
      </p:sp>
    </p:spTree>
    <p:extLst>
      <p:ext uri="{BB962C8B-B14F-4D97-AF65-F5344CB8AC3E}">
        <p14:creationId xmlns:p14="http://schemas.microsoft.com/office/powerpoint/2010/main" val="347365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most protective of the seven ethical sisters is concerned about issues involving </a:t>
            </a:r>
            <a:r>
              <a:rPr lang="en-US" baseline="0" dirty="0" err="1" smtClean="0"/>
              <a:t>phenotyping</a:t>
            </a:r>
            <a:r>
              <a:rPr lang="en-US" baseline="0" dirty="0" smtClean="0"/>
              <a:t>…</a:t>
            </a:r>
            <a:endParaRPr lang="en-US" dirty="0"/>
          </a:p>
        </p:txBody>
      </p:sp>
    </p:spTree>
    <p:extLst>
      <p:ext uri="{BB962C8B-B14F-4D97-AF65-F5344CB8AC3E}">
        <p14:creationId xmlns:p14="http://schemas.microsoft.com/office/powerpoint/2010/main" val="84880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critical ethical question she is most interested in posing</a:t>
            </a:r>
            <a:r>
              <a:rPr lang="en-US" baseline="0" dirty="0" smtClean="0"/>
              <a:t> involves the extent to which professionals doing this type of research have an ethical responsibility to promote the well-being of children known to be at risk for serious adversity, emotional-behavioral difficulty, early substance use, and early substance abuse…</a:t>
            </a:r>
            <a:endParaRPr lang="en-US" dirty="0" smtClean="0"/>
          </a:p>
          <a:p>
            <a:endParaRPr lang="en-US" dirty="0"/>
          </a:p>
        </p:txBody>
      </p:sp>
    </p:spTree>
    <p:extLst>
      <p:ext uri="{BB962C8B-B14F-4D97-AF65-F5344CB8AC3E}">
        <p14:creationId xmlns:p14="http://schemas.microsoft.com/office/powerpoint/2010/main" val="349304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parents may seek research with expectations they</a:t>
            </a:r>
            <a:r>
              <a:rPr lang="en-US" baseline="0" dirty="0" smtClean="0"/>
              <a:t> will receive information about phenotypic or genetic risk, e</a:t>
            </a:r>
            <a:r>
              <a:rPr lang="en-US" dirty="0" smtClean="0"/>
              <a:t>thicists</a:t>
            </a:r>
            <a:r>
              <a:rPr lang="en-US" baseline="0" dirty="0" smtClean="0"/>
              <a:t> commenting on research involving familial risk repeatedly emphasize the need for researchers to avoid confusing parents about the difference between a clinical and research assessment by minimizing the routine disclosure of information to parents.</a:t>
            </a:r>
            <a:endParaRPr lang="en-US" dirty="0" smtClean="0"/>
          </a:p>
          <a:p>
            <a:endParaRPr lang="en-US" dirty="0" smtClean="0"/>
          </a:p>
          <a:p>
            <a:r>
              <a:rPr lang="en-US" dirty="0" smtClean="0"/>
              <a:t>The second thing ethicists</a:t>
            </a:r>
            <a:r>
              <a:rPr lang="en-US" baseline="0" dirty="0" smtClean="0"/>
              <a:t> emphasize is the extent to which questions about obligations to protect the well-being of children are linked with questions about the circumstances under which researchers should violate the confidentiality of the information provided by children.  They also frequently ask whether there are creative ways to promote the well-being of children without violating their confidentiality.</a:t>
            </a:r>
          </a:p>
          <a:p>
            <a:endParaRPr lang="en-US" baseline="0" dirty="0" smtClean="0"/>
          </a:p>
          <a:p>
            <a:r>
              <a:rPr lang="en-US" baseline="0" dirty="0" smtClean="0"/>
              <a:t>Generally, scholars delineate four types of obligations… </a:t>
            </a:r>
            <a:endParaRPr lang="en-US" dirty="0"/>
          </a:p>
        </p:txBody>
      </p:sp>
    </p:spTree>
    <p:extLst>
      <p:ext uri="{BB962C8B-B14F-4D97-AF65-F5344CB8AC3E}">
        <p14:creationId xmlns:p14="http://schemas.microsoft.com/office/powerpoint/2010/main" val="3789900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ethics</a:t>
            </a:r>
            <a:r>
              <a:rPr lang="en-US" baseline="0" dirty="0" smtClean="0"/>
              <a:t> research literature in this area is examined, there is some relatively good news.  Research done with children and parents indicates that everyone understands and agrees that researchers may have an</a:t>
            </a:r>
            <a:r>
              <a:rPr lang="en-US" dirty="0" smtClean="0"/>
              <a:t> obligation to act on information provided during a research assessment.</a:t>
            </a:r>
          </a:p>
          <a:p>
            <a:endParaRPr lang="en-US" dirty="0"/>
          </a:p>
          <a:p>
            <a:r>
              <a:rPr lang="en-US" dirty="0" smtClean="0"/>
              <a:t>The are there is not agreement involve questions about the circumstances under which researchers should act on information provided by a child during a research assessment.</a:t>
            </a:r>
          </a:p>
          <a:p>
            <a:endParaRPr lang="en-US" dirty="0"/>
          </a:p>
          <a:p>
            <a:r>
              <a:rPr lang="en-US" dirty="0" smtClean="0"/>
              <a:t>Unfortunately for us, one of the areas where there is not agreement between parents and children involves the limitations of confidentiality concerning substance use.</a:t>
            </a:r>
          </a:p>
          <a:p>
            <a:endParaRPr lang="en-US" dirty="0"/>
          </a:p>
        </p:txBody>
      </p:sp>
    </p:spTree>
    <p:extLst>
      <p:ext uri="{BB962C8B-B14F-4D97-AF65-F5344CB8AC3E}">
        <p14:creationId xmlns:p14="http://schemas.microsoft.com/office/powerpoint/2010/main" val="164137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a:t>
            </a:r>
            <a:r>
              <a:rPr lang="en-US" baseline="0" dirty="0" smtClean="0"/>
              <a:t> most future-oriented of the seven ethical sisters is most interested in issues involving genotyping…</a:t>
            </a:r>
            <a:endParaRPr lang="en-US" dirty="0"/>
          </a:p>
        </p:txBody>
      </p:sp>
    </p:spTree>
    <p:extLst>
      <p:ext uri="{BB962C8B-B14F-4D97-AF65-F5344CB8AC3E}">
        <p14:creationId xmlns:p14="http://schemas.microsoft.com/office/powerpoint/2010/main" val="399722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And, for her, the critical ethical question is under what circumstances will professionals doing this type of research have an </a:t>
            </a:r>
            <a:r>
              <a:rPr lang="en-US" u="none" dirty="0" smtClean="0">
                <a:solidFill>
                  <a:schemeClr val="tx2">
                    <a:lumMod val="50000"/>
                  </a:schemeClr>
                </a:solidFill>
              </a:rPr>
              <a:t>ethical responsibility to provide information about genetic liability and incidental genetic findings</a:t>
            </a:r>
            <a:r>
              <a:rPr lang="en-US" dirty="0" smtClean="0">
                <a:solidFill>
                  <a:schemeClr val="tx2">
                    <a:lumMod val="50000"/>
                  </a:schemeClr>
                </a:solidFill>
              </a:rPr>
              <a:t> to parents and children</a:t>
            </a:r>
            <a:r>
              <a:rPr lang="en-US" baseline="0" dirty="0" smtClean="0">
                <a:solidFill>
                  <a:schemeClr val="tx2">
                    <a:lumMod val="50000"/>
                  </a:schemeClr>
                </a:solidFill>
              </a:rPr>
              <a:t>…</a:t>
            </a:r>
            <a:endParaRPr lang="en-US" dirty="0" smtClean="0">
              <a:solidFill>
                <a:schemeClr val="tx2">
                  <a:lumMod val="50000"/>
                </a:schemeClr>
              </a:solidFill>
            </a:endParaRPr>
          </a:p>
          <a:p>
            <a:endParaRPr lang="en-US" dirty="0"/>
          </a:p>
        </p:txBody>
      </p:sp>
    </p:spTree>
    <p:extLst>
      <p:ext uri="{BB962C8B-B14F-4D97-AF65-F5344CB8AC3E}">
        <p14:creationId xmlns:p14="http://schemas.microsoft.com/office/powerpoint/2010/main" val="68102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Tree>
    <p:extLst>
      <p:ext uri="{BB962C8B-B14F-4D97-AF65-F5344CB8AC3E}">
        <p14:creationId xmlns:p14="http://schemas.microsoft.com/office/powerpoint/2010/main" val="3024014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Ethicists concerned about disclosure of genetic information derived from research generally agreed that there are three</a:t>
            </a:r>
            <a:r>
              <a:rPr lang="en-US" baseline="0" dirty="0" smtClean="0"/>
              <a:t> conditions that should be met before there is consideration of disclosure.  They are: a genotyping done in a clinically accredited laboratory, risk for a disease or disorder, like substance abuse, that most frequently begins during childhood or adolescence, and a genetic finding of clinical significance.  </a:t>
            </a:r>
          </a:p>
          <a:p>
            <a:endParaRPr lang="en-US" dirty="0"/>
          </a:p>
          <a:p>
            <a:r>
              <a:rPr lang="en-US" baseline="0" dirty="0" smtClean="0"/>
              <a:t>These same ethicists also comment that there are not currently commonly accepted standards for defining a clinically significant genetic finding.  </a:t>
            </a:r>
          </a:p>
          <a:p>
            <a:endParaRPr lang="en-US" baseline="0" dirty="0" smtClean="0"/>
          </a:p>
          <a:p>
            <a:r>
              <a:rPr lang="en-US" baseline="0" dirty="0" smtClean="0"/>
              <a:t>As our understandin</a:t>
            </a:r>
            <a:r>
              <a:rPr lang="en-US" dirty="0" smtClean="0"/>
              <a:t>g genetic liability for complex emotional and behavioral disorders like substance abuse advances, s</a:t>
            </a:r>
            <a:r>
              <a:rPr lang="en-US" baseline="0" dirty="0" smtClean="0"/>
              <a:t>ome people argue that there will need to be a much better delineation of the potential costs and benefits of disclosure when children are involved.  </a:t>
            </a:r>
          </a:p>
          <a:p>
            <a:endParaRPr lang="en-US" baseline="0" dirty="0" smtClean="0"/>
          </a:p>
          <a:p>
            <a:r>
              <a:rPr lang="en-US" baseline="0" dirty="0" smtClean="0"/>
              <a:t>When there are sufficient grounds for disclosure, there are also a number of complicated questions about consent for disclosure…</a:t>
            </a:r>
            <a:endParaRPr lang="en-US" dirty="0"/>
          </a:p>
        </p:txBody>
      </p:sp>
    </p:spTree>
    <p:extLst>
      <p:ext uri="{BB962C8B-B14F-4D97-AF65-F5344CB8AC3E}">
        <p14:creationId xmlns:p14="http://schemas.microsoft.com/office/powerpoint/2010/main" val="388850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examine the ethics research relevant to this concern, I have already mentioned the most important findings.  Generally, parents expect that they should be able to have genetic information derived from a research project even when told researchers do not believe the information should be disclosed.</a:t>
            </a:r>
          </a:p>
        </p:txBody>
      </p:sp>
    </p:spTree>
    <p:extLst>
      <p:ext uri="{BB962C8B-B14F-4D97-AF65-F5344CB8AC3E}">
        <p14:creationId xmlns:p14="http://schemas.microsoft.com/office/powerpoint/2010/main" val="689231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a:t>
            </a:r>
            <a:r>
              <a:rPr lang="en-US" baseline="0" dirty="0" smtClean="0"/>
              <a:t>most practical of the seven ethical sisters is most concerned about issues involving payment of children and parents for child participation in research…</a:t>
            </a:r>
            <a:endParaRPr lang="en-US" dirty="0"/>
          </a:p>
        </p:txBody>
      </p:sp>
    </p:spTree>
    <p:extLst>
      <p:ext uri="{BB962C8B-B14F-4D97-AF65-F5344CB8AC3E}">
        <p14:creationId xmlns:p14="http://schemas.microsoft.com/office/powerpoint/2010/main" val="3212094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for her, the critical ethical question is to what extent professionals doing this type of research have an </a:t>
            </a:r>
            <a:r>
              <a:rPr lang="en-US" u="none" dirty="0" smtClean="0">
                <a:solidFill>
                  <a:schemeClr val="tx2">
                    <a:lumMod val="50000"/>
                  </a:schemeClr>
                </a:solidFill>
              </a:rPr>
              <a:t>ethical responsibility to provide payment</a:t>
            </a:r>
            <a:r>
              <a:rPr lang="en-US" dirty="0" smtClean="0">
                <a:solidFill>
                  <a:schemeClr val="tx2">
                    <a:lumMod val="50000"/>
                  </a:schemeClr>
                </a:solidFill>
              </a:rPr>
              <a:t> to children for participation?</a:t>
            </a:r>
          </a:p>
        </p:txBody>
      </p:sp>
    </p:spTree>
    <p:extLst>
      <p:ext uri="{BB962C8B-B14F-4D97-AF65-F5344CB8AC3E}">
        <p14:creationId xmlns:p14="http://schemas.microsoft.com/office/powerpoint/2010/main" val="2597199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Clr>
                <a:schemeClr val="tx2">
                  <a:lumMod val="60000"/>
                  <a:lumOff val="40000"/>
                </a:schemeClr>
              </a:buClr>
            </a:pPr>
            <a:r>
              <a:rPr lang="en-US" dirty="0" smtClean="0"/>
              <a:t>To help provide a</a:t>
            </a:r>
            <a:r>
              <a:rPr lang="en-US" baseline="0" dirty="0" smtClean="0"/>
              <a:t> </a:t>
            </a:r>
            <a:r>
              <a:rPr lang="en-US" dirty="0" smtClean="0"/>
              <a:t>conceptual framework within which to discuss questions</a:t>
            </a:r>
            <a:r>
              <a:rPr lang="en-US" baseline="0" dirty="0" smtClean="0"/>
              <a:t> about payment of children for participation in research </a:t>
            </a:r>
            <a:r>
              <a:rPr lang="en-US" baseline="0" dirty="0" err="1" smtClean="0"/>
              <a:t>Wendler</a:t>
            </a:r>
            <a:r>
              <a:rPr lang="en-US" baseline="0" dirty="0" smtClean="0"/>
              <a:t> and his colleagues distinguished four types of payments:  (a) re</a:t>
            </a:r>
            <a:r>
              <a:rPr lang="en-US" dirty="0" smtClean="0"/>
              <a:t>imbursement for expenses, (b) gifts of appreciation, (c) compensation for time, and (d) incentives for extent or quality of participation.</a:t>
            </a:r>
          </a:p>
          <a:p>
            <a:endParaRPr lang="en-US" dirty="0"/>
          </a:p>
        </p:txBody>
      </p:sp>
    </p:spTree>
    <p:extLst>
      <p:ext uri="{BB962C8B-B14F-4D97-AF65-F5344CB8AC3E}">
        <p14:creationId xmlns:p14="http://schemas.microsoft.com/office/powerpoint/2010/main" val="1488500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there appears to be consensus</a:t>
            </a:r>
            <a:r>
              <a:rPr lang="en-US" baseline="0" dirty="0" smtClean="0"/>
              <a:t> in the literature that it is almost always appropriate to provide reimbursement for expenses a family might incur to participate and offer nominal gifts of appreciation to children and adolescents as participation ends.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not, however, consensus </a:t>
            </a:r>
            <a:r>
              <a:rPr lang="en-US" dirty="0" smtClean="0"/>
              <a:t>about compensation and incentives for child participation.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the nature of this</a:t>
            </a:r>
            <a:r>
              <a:rPr lang="en-US" baseline="0" dirty="0" smtClean="0"/>
              <a:t> discussion, i</a:t>
            </a:r>
            <a:r>
              <a:rPr lang="en-US" dirty="0" smtClean="0"/>
              <a:t>t is important to note</a:t>
            </a:r>
            <a:r>
              <a:rPr lang="en-US" baseline="0" dirty="0" smtClean="0"/>
              <a:t> that some scholars have argued that when the research does not involve any potential for benefit to the child,</a:t>
            </a:r>
            <a:r>
              <a:rPr lang="en-US" dirty="0" smtClean="0"/>
              <a:t> </a:t>
            </a:r>
            <a:r>
              <a:rPr lang="en-US" baseline="0" dirty="0" smtClean="0"/>
              <a:t>it is appropriate to compensate children for their time based on their general understanding of time and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also important to note that there is a lot of concern about incentives or bonuses for extent or quality of participation that may contribute to children being coerced to participate or continuing to participate.</a:t>
            </a:r>
            <a:endParaRPr lang="en-US" dirty="0" smtClean="0"/>
          </a:p>
          <a:p>
            <a:endParaRPr lang="en-US" dirty="0"/>
          </a:p>
        </p:txBody>
      </p:sp>
    </p:spTree>
    <p:extLst>
      <p:ext uri="{BB962C8B-B14F-4D97-AF65-F5344CB8AC3E}">
        <p14:creationId xmlns:p14="http://schemas.microsoft.com/office/powerpoint/2010/main" val="3322188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in this area is</a:t>
            </a:r>
            <a:r>
              <a:rPr lang="en-US" baseline="0" dirty="0" smtClean="0"/>
              <a:t> also not terribly helpful.  Generally, the empirical data suggests there is a great deal of variability</a:t>
            </a:r>
            <a:endParaRPr lang="en-US" dirty="0"/>
          </a:p>
        </p:txBody>
      </p:sp>
    </p:spTree>
    <p:extLst>
      <p:ext uri="{BB962C8B-B14F-4D97-AF65-F5344CB8AC3E}">
        <p14:creationId xmlns:p14="http://schemas.microsoft.com/office/powerpoint/2010/main" val="3322188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most cautious of the seven ethical sisters is most concerned about issues related to </a:t>
            </a:r>
            <a:r>
              <a:rPr lang="en-US" baseline="0" dirty="0" err="1" smtClean="0"/>
              <a:t>biodata</a:t>
            </a:r>
            <a:r>
              <a:rPr lang="en-US" baseline="0" dirty="0" smtClean="0"/>
              <a:t> banks…</a:t>
            </a:r>
            <a:endParaRPr lang="en-US" dirty="0"/>
          </a:p>
        </p:txBody>
      </p:sp>
    </p:spTree>
    <p:extLst>
      <p:ext uri="{BB962C8B-B14F-4D97-AF65-F5344CB8AC3E}">
        <p14:creationId xmlns:p14="http://schemas.microsoft.com/office/powerpoint/2010/main" val="3012786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ethical question she is most interested in posing</a:t>
            </a:r>
            <a:r>
              <a:rPr lang="en-US" baseline="0" dirty="0" smtClean="0"/>
              <a:t> </a:t>
            </a:r>
            <a:r>
              <a:rPr lang="en-US" dirty="0" smtClean="0"/>
              <a:t>involves consent for </a:t>
            </a:r>
            <a:r>
              <a:rPr lang="en-US" dirty="0" err="1" smtClean="0"/>
              <a:t>biobanking</a:t>
            </a:r>
            <a:r>
              <a:rPr lang="en-US" dirty="0" smtClean="0"/>
              <a:t> of data collected</a:t>
            </a:r>
            <a:r>
              <a:rPr lang="en-US" baseline="0" dirty="0" smtClean="0"/>
              <a:t> from children…</a:t>
            </a:r>
            <a:endParaRPr lang="en-US" dirty="0" smtClean="0"/>
          </a:p>
          <a:p>
            <a:endParaRPr lang="en-US" dirty="0"/>
          </a:p>
        </p:txBody>
      </p:sp>
    </p:spTree>
    <p:extLst>
      <p:ext uri="{BB962C8B-B14F-4D97-AF65-F5344CB8AC3E}">
        <p14:creationId xmlns:p14="http://schemas.microsoft.com/office/powerpoint/2010/main" val="2022708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Hens, more than anyone else, has</a:t>
            </a:r>
            <a:r>
              <a:rPr lang="en-US" baseline="0" dirty="0" smtClean="0"/>
              <a:t> written about ethical questions </a:t>
            </a:r>
            <a:endParaRPr lang="en-US" dirty="0"/>
          </a:p>
        </p:txBody>
      </p:sp>
    </p:spTree>
    <p:extLst>
      <p:ext uri="{BB962C8B-B14F-4D97-AF65-F5344CB8AC3E}">
        <p14:creationId xmlns:p14="http://schemas.microsoft.com/office/powerpoint/2010/main" val="79005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going any further, I would like to be clear that the </a:t>
            </a:r>
            <a:r>
              <a:rPr lang="en-US" dirty="0" smtClean="0"/>
              <a:t>background for</a:t>
            </a:r>
            <a:r>
              <a:rPr lang="en-US" baseline="0" dirty="0" smtClean="0"/>
              <a:t> this presentation is a review of the international, peer-reviewed literature I did in 2011-12 for a chapter on this subject that was published in the book that Audrey edited which is the basis for this conference.</a:t>
            </a:r>
          </a:p>
          <a:p>
            <a:endParaRPr lang="en-US" dirty="0"/>
          </a:p>
          <a:p>
            <a:r>
              <a:rPr lang="en-US" baseline="0" dirty="0" smtClean="0"/>
              <a:t>As best I could, I looked to see what has been published since.</a:t>
            </a:r>
          </a:p>
          <a:p>
            <a:endParaRPr lang="en-US" dirty="0"/>
          </a:p>
          <a:p>
            <a:r>
              <a:rPr lang="en-US" baseline="0" dirty="0" smtClean="0"/>
              <a:t>This is obviously a rapidly evolving area of research ethics so I cannot claim that my review has been exhaustive.</a:t>
            </a:r>
          </a:p>
          <a:p>
            <a:endParaRPr lang="en-US" dirty="0"/>
          </a:p>
          <a:p>
            <a:r>
              <a:rPr lang="en-US" baseline="0" dirty="0" smtClean="0"/>
              <a:t>I also think it is important that I be clear I am neither a geneticist nor an ethicist.</a:t>
            </a:r>
          </a:p>
          <a:p>
            <a:endParaRPr lang="en-US" dirty="0"/>
          </a:p>
          <a:p>
            <a:r>
              <a:rPr lang="en-US" baseline="0" dirty="0" smtClean="0"/>
              <a:t>I am a child psychologist who, for about</a:t>
            </a:r>
            <a:r>
              <a:rPr lang="en-US" dirty="0" smtClean="0"/>
              <a:t> 20 years,</a:t>
            </a:r>
            <a:r>
              <a:rPr lang="en-US" baseline="0" dirty="0" smtClean="0"/>
              <a:t> has been involved in research being done with substance-abusing parents and their children.</a:t>
            </a:r>
          </a:p>
          <a:p>
            <a:endParaRPr lang="en-US" dirty="0"/>
          </a:p>
          <a:p>
            <a:r>
              <a:rPr lang="en-US" baseline="0" dirty="0" smtClean="0"/>
              <a:t>My interests in this topic evolved in response to clear need to write human subjects statements, IRB protocols, and practical procedures for specific research projects.</a:t>
            </a:r>
            <a:endParaRPr lang="en-US" dirty="0"/>
          </a:p>
        </p:txBody>
      </p:sp>
    </p:spTree>
    <p:extLst>
      <p:ext uri="{BB962C8B-B14F-4D97-AF65-F5344CB8AC3E}">
        <p14:creationId xmlns:p14="http://schemas.microsoft.com/office/powerpoint/2010/main" val="1623620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673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7100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141288"/>
            <a:ext cx="3676650" cy="27590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3285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happened upon this by accident</a:t>
            </a:r>
          </a:p>
          <a:p>
            <a:endParaRPr lang="en-US" dirty="0" smtClean="0"/>
          </a:p>
          <a:p>
            <a:r>
              <a:rPr lang="en-US" dirty="0" smtClean="0"/>
              <a:t>The concept of seven sisters seems to be a culturally diverse concept with universal</a:t>
            </a:r>
            <a:r>
              <a:rPr lang="en-US" baseline="0" dirty="0" smtClean="0"/>
              <a:t> appeal.</a:t>
            </a:r>
            <a:endParaRPr lang="en-US" dirty="0" smtClean="0"/>
          </a:p>
          <a:p>
            <a:endParaRPr lang="en-US" dirty="0" smtClean="0"/>
          </a:p>
          <a:p>
            <a:r>
              <a:rPr lang="en-US" dirty="0" smtClean="0"/>
              <a:t>Four in </a:t>
            </a:r>
            <a:r>
              <a:rPr lang="en-US" dirty="0" err="1" smtClean="0"/>
              <a:t>Massachuesetts</a:t>
            </a:r>
            <a:r>
              <a:rPr lang="en-US" dirty="0" smtClean="0"/>
              <a:t>.</a:t>
            </a:r>
          </a:p>
          <a:p>
            <a:endParaRPr lang="en-US" dirty="0" smtClean="0"/>
          </a:p>
          <a:p>
            <a:r>
              <a:rPr lang="en-US" dirty="0" smtClean="0"/>
              <a:t>Seven sister oil</a:t>
            </a:r>
            <a:r>
              <a:rPr lang="en-US" baseline="0" dirty="0" smtClean="0"/>
              <a:t> enterprises</a:t>
            </a:r>
            <a:endParaRPr lang="en-US" dirty="0" smtClean="0"/>
          </a:p>
          <a:p>
            <a:endParaRPr lang="en-US" dirty="0" smtClean="0"/>
          </a:p>
          <a:p>
            <a:r>
              <a:rPr lang="en-US" dirty="0" smtClean="0"/>
              <a:t>Lots</a:t>
            </a:r>
            <a:r>
              <a:rPr lang="en-US" baseline="0" dirty="0" smtClean="0"/>
              <a:t> of geographic locations</a:t>
            </a:r>
            <a:endParaRPr lang="en-US" dirty="0"/>
          </a:p>
        </p:txBody>
      </p:sp>
    </p:spTree>
    <p:extLst>
      <p:ext uri="{BB962C8B-B14F-4D97-AF65-F5344CB8AC3E}">
        <p14:creationId xmlns:p14="http://schemas.microsoft.com/office/powerpoint/2010/main" val="1703906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epic level characters (characters possessing nearly super-human levels of skill and power) of differing abilities</a:t>
            </a:r>
          </a:p>
          <a:p>
            <a:endParaRPr lang="en-US" dirty="0" smtClean="0"/>
          </a:p>
          <a:p>
            <a:r>
              <a:rPr lang="en-US" dirty="0" smtClean="0"/>
              <a:t>gregarious birds in India that forage in small groups of six to ten birds, a habit that has given them the popular name of </a:t>
            </a:r>
            <a:r>
              <a:rPr lang="en-US" i="1" dirty="0" smtClean="0"/>
              <a:t>Seven Sisters</a:t>
            </a:r>
          </a:p>
          <a:p>
            <a:endParaRPr lang="en-US" i="1" dirty="0" smtClean="0"/>
          </a:p>
        </p:txBody>
      </p:sp>
    </p:spTree>
    <p:extLst>
      <p:ext uri="{BB962C8B-B14F-4D97-AF65-F5344CB8AC3E}">
        <p14:creationId xmlns:p14="http://schemas.microsoft.com/office/powerpoint/2010/main" val="1703906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Tree>
    <p:extLst>
      <p:ext uri="{BB962C8B-B14F-4D97-AF65-F5344CB8AC3E}">
        <p14:creationId xmlns:p14="http://schemas.microsoft.com/office/powerpoint/2010/main" val="2282283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1104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a:t>
            </a:r>
            <a:r>
              <a:rPr lang="en-US" baseline="0" dirty="0" smtClean="0"/>
              <a:t> Emanuel, </a:t>
            </a:r>
            <a:r>
              <a:rPr lang="en-US" baseline="0" dirty="0" err="1" smtClean="0"/>
              <a:t>Wendler</a:t>
            </a:r>
            <a:r>
              <a:rPr lang="en-US" baseline="0" dirty="0" smtClean="0"/>
              <a:t>, and Grady published a paper in JAMA after they reviewed and reduced major declarations, policy statements, and ethical guidelines and constructed their own list of the seven ethical sisters to guide the development and evaluation of clinical research.  Four years later, they had to give up the idea of seven ethical sisters when they added community consultation to their list of </a:t>
            </a:r>
          </a:p>
          <a:p>
            <a:endParaRPr lang="en-US" baseline="0" dirty="0" smtClean="0"/>
          </a:p>
          <a:p>
            <a:r>
              <a:rPr lang="en-US" baseline="0" dirty="0" smtClean="0"/>
              <a:t>Fisher, more so than anyone, has outlined a generic process </a:t>
            </a:r>
            <a:endParaRPr lang="en-US" dirty="0"/>
          </a:p>
        </p:txBody>
      </p:sp>
    </p:spTree>
    <p:extLst>
      <p:ext uri="{BB962C8B-B14F-4D97-AF65-F5344CB8AC3E}">
        <p14:creationId xmlns:p14="http://schemas.microsoft.com/office/powerpoint/2010/main" val="2741493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a:t>
            </a:r>
            <a:r>
              <a:rPr lang="en-US" baseline="0" dirty="0" smtClean="0"/>
              <a:t> Emanuel, </a:t>
            </a:r>
            <a:r>
              <a:rPr lang="en-US" baseline="0" dirty="0" err="1" smtClean="0"/>
              <a:t>Wendler</a:t>
            </a:r>
            <a:r>
              <a:rPr lang="en-US" baseline="0" dirty="0" smtClean="0"/>
              <a:t>, and Grady published a paper in JAMA after they reviewed and reduced major declarations, policy statements, and ethical guidelines and constructed their own list of the seven ethical sisters to guide the development and evaluation of clinical research.  Four years later, they had to give up the idea of seven ethical sisters when they added community consultation to their list of </a:t>
            </a:r>
          </a:p>
          <a:p>
            <a:endParaRPr lang="en-US" baseline="0" dirty="0" smtClean="0"/>
          </a:p>
          <a:p>
            <a:r>
              <a:rPr lang="en-US" baseline="0" dirty="0" smtClean="0"/>
              <a:t>Fisher, more so than anyone, has outlined a generic process </a:t>
            </a:r>
            <a:endParaRPr lang="en-US" dirty="0"/>
          </a:p>
        </p:txBody>
      </p:sp>
    </p:spTree>
    <p:extLst>
      <p:ext uri="{BB962C8B-B14F-4D97-AF65-F5344CB8AC3E}">
        <p14:creationId xmlns:p14="http://schemas.microsoft.com/office/powerpoint/2010/main" val="16413712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a:t>
            </a:r>
            <a:r>
              <a:rPr lang="en-US" baseline="0" dirty="0" smtClean="0"/>
              <a:t> Emanuel, </a:t>
            </a:r>
            <a:r>
              <a:rPr lang="en-US" baseline="0" dirty="0" err="1" smtClean="0"/>
              <a:t>Wendler</a:t>
            </a:r>
            <a:r>
              <a:rPr lang="en-US" baseline="0" dirty="0" smtClean="0"/>
              <a:t>, and Grady published a paper in JAMA after they reviewed and reduced major declarations, policy statements, and ethical guidelines and constructed their own list of the seven ethical sisters to guide the development and evaluation of clinical research.  Four years later, they had to give up the idea of seven ethical sisters when they added community consultation to their list of </a:t>
            </a:r>
          </a:p>
          <a:p>
            <a:endParaRPr lang="en-US" baseline="0" dirty="0" smtClean="0"/>
          </a:p>
          <a:p>
            <a:r>
              <a:rPr lang="en-US" baseline="0" dirty="0" smtClean="0"/>
              <a:t>Fisher, more so than anyone, has outlined a generic process </a:t>
            </a:r>
            <a:endParaRPr lang="en-US" dirty="0"/>
          </a:p>
        </p:txBody>
      </p:sp>
    </p:spTree>
    <p:extLst>
      <p:ext uri="{BB962C8B-B14F-4D97-AF65-F5344CB8AC3E}">
        <p14:creationId xmlns:p14="http://schemas.microsoft.com/office/powerpoint/2010/main" val="164137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introducing you to the seven ethical sisters, I would like to briefly address the need for genetic research with this population of children.</a:t>
            </a:r>
          </a:p>
          <a:p>
            <a:endParaRPr lang="en-US" dirty="0"/>
          </a:p>
          <a:p>
            <a:r>
              <a:rPr lang="en-US" baseline="0" dirty="0" smtClean="0"/>
              <a:t>As I am sure people know, research done from several different perspectives</a:t>
            </a:r>
            <a:r>
              <a:rPr lang="en-US" dirty="0" smtClean="0"/>
              <a:t> </a:t>
            </a:r>
            <a:r>
              <a:rPr lang="en-US" baseline="0" dirty="0" smtClean="0"/>
              <a:t>consistently indicates that there is a poorly understood underlying genetic liability to substance abuse.</a:t>
            </a:r>
          </a:p>
          <a:p>
            <a:endParaRPr lang="en-US" dirty="0"/>
          </a:p>
          <a:p>
            <a:r>
              <a:rPr lang="en-US" baseline="0" dirty="0" smtClean="0"/>
              <a:t>Epidemiologic research also indicates that there is a large, but poorly documented, population of children across cultures affected by the substance abuse of their parents.  In this country</a:t>
            </a:r>
            <a:r>
              <a:rPr lang="en-US" dirty="0" smtClean="0"/>
              <a:t>, epidemiologists estimate that up to 10% of the minor children are living with a parent abusing alcohol or an illicit drug.  If we include children living with a parent abusing nicotine, epidemiologists estimate up to 25% of the children in this culture are living with a substance-abusing parent, and these estimates are probably gross underestimates because they do not account for children separated from a substance-abusing parent, particularly children separated from a substance-abusing father.</a:t>
            </a:r>
          </a:p>
          <a:p>
            <a:endParaRPr lang="en-US" dirty="0"/>
          </a:p>
          <a:p>
            <a:r>
              <a:rPr lang="en-US" dirty="0" smtClean="0"/>
              <a:t>Developmental perspective on substance abuse also suggest that it represents the end result of a complex interaction involving genetic liability and ecological stress, that may begin at conception with genetic predisposition and prenatal exposure to drugs of abuse.  It is very much a disease or disorder that begins during childhood, escalates during adolescence, and tends to peak during early adulthood.</a:t>
            </a:r>
          </a:p>
          <a:p>
            <a:endParaRPr lang="en-US" dirty="0"/>
          </a:p>
          <a:p>
            <a:r>
              <a:rPr lang="en-US" dirty="0" smtClean="0"/>
              <a:t>All of this means that, ideally, the study of genetic liability pursued to inform prevention, early intervention, and treatment should begin early in life before children enter adolescence when risk for substance use and early substance abuse escalates rather dramatically.</a:t>
            </a:r>
            <a:endParaRPr lang="en-US" dirty="0"/>
          </a:p>
        </p:txBody>
      </p:sp>
    </p:spTree>
    <p:extLst>
      <p:ext uri="{BB962C8B-B14F-4D97-AF65-F5344CB8AC3E}">
        <p14:creationId xmlns:p14="http://schemas.microsoft.com/office/powerpoint/2010/main" val="174658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introducing</a:t>
            </a:r>
            <a:r>
              <a:rPr lang="en-US" baseline="0" dirty="0" smtClean="0"/>
              <a:t> you to my seven ethical sisters, I would also like to note that most of the research I am talking about is currently thought to pose minimal risk to children</a:t>
            </a:r>
            <a:r>
              <a:rPr lang="en-US" dirty="0" smtClean="0"/>
              <a:t>, </a:t>
            </a:r>
            <a:r>
              <a:rPr lang="en-US" baseline="0" dirty="0" smtClean="0"/>
              <a:t>offer no direct benefit to the individual.  It is pursued primarily to advance scientific understanding of this population of children.  </a:t>
            </a:r>
          </a:p>
          <a:p>
            <a:endParaRPr lang="en-US" dirty="0"/>
          </a:p>
          <a:p>
            <a:r>
              <a:rPr lang="en-US" baseline="0" dirty="0" smtClean="0"/>
              <a:t>Given this, the primary ethical question is how do professionals enrolling children in this type of research balance the need to protect this vulnerable class of children from harm against the need to generate scientific knowledge that may inform prevention, early intervention, and treatment.</a:t>
            </a:r>
            <a:endParaRPr lang="en-US" dirty="0"/>
          </a:p>
        </p:txBody>
      </p:sp>
    </p:spTree>
    <p:extLst>
      <p:ext uri="{BB962C8B-B14F-4D97-AF65-F5344CB8AC3E}">
        <p14:creationId xmlns:p14="http://schemas.microsoft.com/office/powerpoint/2010/main" val="246500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without</a:t>
            </a:r>
            <a:r>
              <a:rPr lang="en-US" baseline="0" dirty="0" smtClean="0"/>
              <a:t> further ado, I would like to introduce my seven ethical sisters.  As noted here, they are, probably to no surprise to many of you, community consultation…</a:t>
            </a:r>
            <a:endParaRPr lang="en-US" dirty="0"/>
          </a:p>
        </p:txBody>
      </p:sp>
    </p:spTree>
    <p:extLst>
      <p:ext uri="{BB962C8B-B14F-4D97-AF65-F5344CB8AC3E}">
        <p14:creationId xmlns:p14="http://schemas.microsoft.com/office/powerpoint/2010/main" val="205473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time I have left, I would like to highlight</a:t>
            </a:r>
            <a:r>
              <a:rPr lang="en-US" baseline="0" dirty="0" smtClean="0"/>
              <a:t> the importance of each sister by posing an ethical question, offering a few ethical concepts outlined in the peer-reviewed literature, and summarizing a few key points drawn from the research literature.  </a:t>
            </a:r>
          </a:p>
          <a:p>
            <a:endParaRPr lang="en-US" dirty="0"/>
          </a:p>
          <a:p>
            <a:r>
              <a:rPr lang="en-US" baseline="0" dirty="0" smtClean="0"/>
              <a:t>I am also going to focus more on ethical issues when</a:t>
            </a:r>
            <a:r>
              <a:rPr lang="en-US" dirty="0" smtClean="0"/>
              <a:t> examined from the perspective of </a:t>
            </a:r>
            <a:r>
              <a:rPr lang="en-US" baseline="0" dirty="0" smtClean="0"/>
              <a:t>children and </a:t>
            </a:r>
            <a:r>
              <a:rPr lang="en-US" dirty="0" smtClean="0"/>
              <a:t>practical issues of concern to people interested in pursuing </a:t>
            </a:r>
            <a:r>
              <a:rPr lang="en-US" baseline="0" dirty="0" smtClean="0"/>
              <a:t>genetic research with this population of children.</a:t>
            </a:r>
            <a:endParaRPr lang="en-US" dirty="0"/>
          </a:p>
        </p:txBody>
      </p:sp>
    </p:spTree>
    <p:extLst>
      <p:ext uri="{BB962C8B-B14F-4D97-AF65-F5344CB8AC3E}">
        <p14:creationId xmlns:p14="http://schemas.microsoft.com/office/powerpoint/2010/main" val="170390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and </a:t>
            </a:r>
            <a:r>
              <a:rPr lang="en-US" baseline="0" dirty="0" smtClean="0"/>
              <a:t>most politic of the seven ethical sisters is concerned about issues involving community consultation…</a:t>
            </a:r>
            <a:endParaRPr lang="en-US" dirty="0"/>
          </a:p>
        </p:txBody>
      </p:sp>
    </p:spTree>
    <p:extLst>
      <p:ext uri="{BB962C8B-B14F-4D97-AF65-F5344CB8AC3E}">
        <p14:creationId xmlns:p14="http://schemas.microsoft.com/office/powerpoint/2010/main" val="368528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31520" cy="6858000"/>
          </a:xfrm>
          <a:prstGeom prst="rect">
            <a:avLst/>
          </a:prstGeom>
          <a:gradFill flip="none" rotWithShape="1">
            <a:gsLst>
              <a:gs pos="0">
                <a:schemeClr val="tx2">
                  <a:lumMod val="60000"/>
                  <a:lumOff val="40000"/>
                </a:schemeClr>
              </a:gs>
              <a:gs pos="35000">
                <a:schemeClr val="tx2">
                  <a:lumMod val="41000"/>
                  <a:lumOff val="59000"/>
                </a:schemeClr>
              </a:gs>
              <a:gs pos="65000">
                <a:schemeClr val="accent6">
                  <a:lumMod val="95000"/>
                </a:schemeClr>
              </a:gs>
              <a:gs pos="100000">
                <a:schemeClr val="accent6">
                  <a:lumMod val="75000"/>
                </a:schemeClr>
              </a:gs>
            </a:gsLst>
            <a:lin ang="54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914710" y="1267485"/>
            <a:ext cx="7988657" cy="5133316"/>
          </a:xfrm>
        </p:spPr>
        <p:txBody>
          <a:bodyPr/>
          <a:lstStyle>
            <a:lvl1pPr algn="l">
              <a:defRPr sz="3600" u="none">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710" y="72495"/>
            <a:ext cx="7988658" cy="949569"/>
          </a:xfrm>
        </p:spPr>
        <p:txBody>
          <a:bodyPr>
            <a:noAutofit/>
          </a:bodyPr>
          <a:lstStyle>
            <a:lvl1pPr marL="0" indent="0" algn="l">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134" y="1144654"/>
            <a:ext cx="8303233" cy="4789010"/>
          </a:xfrm>
        </p:spPr>
        <p:txBody>
          <a:bodyPr>
            <a:noAutofit/>
          </a:bodyPr>
          <a:lstStyle>
            <a:lvl1pPr marL="0" indent="0">
              <a:buFontTx/>
              <a:buNone/>
              <a:defRPr sz="2400"/>
            </a:lvl1pPr>
            <a:lvl2pPr marL="457200" indent="0">
              <a:buClr>
                <a:schemeClr val="accent6">
                  <a:lumMod val="75000"/>
                </a:schemeClr>
              </a:buClr>
              <a:buFontTx/>
              <a:buNone/>
              <a:defRPr sz="1800">
                <a:solidFill>
                  <a:schemeClr val="accent6">
                    <a:lumMod val="75000"/>
                  </a:schemeClr>
                </a:solidFill>
              </a:defRPr>
            </a:lvl2pPr>
            <a:lvl3pPr marL="914400" indent="0">
              <a:buClr>
                <a:schemeClr val="accent6">
                  <a:lumMod val="75000"/>
                </a:schemeClr>
              </a:buClr>
              <a:buFontTx/>
              <a:buNone/>
              <a:defRPr sz="1800">
                <a:solidFill>
                  <a:schemeClr val="accent6">
                    <a:lumMod val="75000"/>
                  </a:schemeClr>
                </a:solidFill>
              </a:defRPr>
            </a:lvl3pPr>
            <a:lvl4pPr marL="1371600" indent="0">
              <a:buClr>
                <a:schemeClr val="accent6">
                  <a:lumMod val="75000"/>
                </a:schemeClr>
              </a:buClr>
              <a:buFontTx/>
              <a:buNone/>
              <a:defRPr sz="1800">
                <a:solidFill>
                  <a:schemeClr val="accent6">
                    <a:lumMod val="75000"/>
                  </a:schemeClr>
                </a:solidFill>
              </a:defRPr>
            </a:lvl4pPr>
            <a:lvl5pPr marL="1828800" indent="0">
              <a:buClr>
                <a:schemeClr val="accent6">
                  <a:lumMod val="75000"/>
                </a:schemeClr>
              </a:buClr>
              <a:buFontTx/>
              <a:buNone/>
              <a:defRPr sz="1800">
                <a:solidFill>
                  <a:schemeClr val="accent6">
                    <a:lumMod val="75000"/>
                  </a:schemeClr>
                </a:solidFill>
              </a:defRPr>
            </a:lvl5pPr>
          </a:lstStyle>
          <a:p>
            <a:pPr lvl="0"/>
            <a:r>
              <a:rPr lang="en-US" dirty="0" smtClean="0"/>
              <a:t>Click to edit Master text styles</a:t>
            </a:r>
          </a:p>
        </p:txBody>
      </p:sp>
      <p:sp>
        <p:nvSpPr>
          <p:cNvPr id="12" name="Footer Placeholder 11"/>
          <p:cNvSpPr>
            <a:spLocks noGrp="1"/>
          </p:cNvSpPr>
          <p:nvPr>
            <p:ph type="ftr" sz="quarter" idx="12"/>
          </p:nvPr>
        </p:nvSpPr>
        <p:spPr>
          <a:xfrm>
            <a:off x="590789" y="6553200"/>
            <a:ext cx="7772400" cy="228600"/>
          </a:xfrm>
        </p:spPr>
        <p:txBody>
          <a:bodyPr/>
          <a:lstStyle/>
          <a:p>
            <a:r>
              <a:rPr lang="en-US" smtClean="0"/>
              <a:t>Ethics Case Conference</a:t>
            </a:r>
            <a:endParaRPr lang="en-US" dirty="0"/>
          </a:p>
        </p:txBody>
      </p:sp>
      <p:sp>
        <p:nvSpPr>
          <p:cNvPr id="8" name="Title Placeholder 1"/>
          <p:cNvSpPr>
            <a:spLocks noGrp="1"/>
          </p:cNvSpPr>
          <p:nvPr>
            <p:ph type="title"/>
          </p:nvPr>
        </p:nvSpPr>
        <p:spPr>
          <a:xfrm>
            <a:off x="600132" y="83298"/>
            <a:ext cx="8303235" cy="915240"/>
          </a:xfrm>
          <a:prstGeom prst="rect">
            <a:avLst/>
          </a:prstGeom>
          <a:ln>
            <a:noFill/>
          </a:ln>
        </p:spPr>
        <p:txBody>
          <a:bodyPr vert="horz" lIns="91440" tIns="45720" rIns="91440" bIns="45720" rtlCol="0" anchor="ctr">
            <a:noAutofit/>
          </a:bodyPr>
          <a:lstStyle>
            <a:lvl1pPr>
              <a:defRPr sz="2400"/>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134" y="1144654"/>
            <a:ext cx="8303233" cy="4789010"/>
          </a:xfrm>
        </p:spPr>
        <p:txBody>
          <a:bodyPr>
            <a:noAutofit/>
          </a:bodyPr>
          <a:lstStyle>
            <a:lvl1pPr>
              <a:defRPr sz="2400"/>
            </a:lvl1pPr>
            <a:lvl2pPr>
              <a:buClr>
                <a:schemeClr val="accent6">
                  <a:lumMod val="75000"/>
                </a:schemeClr>
              </a:buClr>
              <a:defRPr sz="2400">
                <a:solidFill>
                  <a:schemeClr val="accent6">
                    <a:lumMod val="75000"/>
                  </a:schemeClr>
                </a:solidFill>
              </a:defRPr>
            </a:lvl2pPr>
            <a:lvl3pPr>
              <a:buClr>
                <a:schemeClr val="accent6">
                  <a:lumMod val="75000"/>
                </a:schemeClr>
              </a:buClr>
              <a:defRPr sz="2400">
                <a:solidFill>
                  <a:schemeClr val="accent6">
                    <a:lumMod val="75000"/>
                  </a:schemeClr>
                </a:solidFill>
              </a:defRPr>
            </a:lvl3pPr>
            <a:lvl4pPr>
              <a:buClr>
                <a:schemeClr val="accent6">
                  <a:lumMod val="75000"/>
                </a:schemeClr>
              </a:buClr>
              <a:defRPr sz="2400">
                <a:solidFill>
                  <a:schemeClr val="accent6">
                    <a:lumMod val="75000"/>
                  </a:schemeClr>
                </a:solidFill>
              </a:defRPr>
            </a:lvl4pPr>
            <a:lvl5pPr>
              <a:buClr>
                <a:schemeClr val="accent6">
                  <a:lumMod val="75000"/>
                </a:schemeClr>
              </a:buClr>
              <a:defRPr sz="2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11"/>
          <p:cNvSpPr>
            <a:spLocks noGrp="1"/>
          </p:cNvSpPr>
          <p:nvPr>
            <p:ph type="ftr" sz="quarter" idx="12"/>
          </p:nvPr>
        </p:nvSpPr>
        <p:spPr/>
        <p:txBody>
          <a:bodyPr/>
          <a:lstStyle/>
          <a:p>
            <a:r>
              <a:rPr lang="en-US" smtClean="0"/>
              <a:t>Ethics Case Conference</a:t>
            </a:r>
            <a:endParaRPr lang="en-US" dirty="0"/>
          </a:p>
        </p:txBody>
      </p:sp>
      <p:sp>
        <p:nvSpPr>
          <p:cNvPr id="5" name="Title Placeholder 1"/>
          <p:cNvSpPr>
            <a:spLocks noGrp="1"/>
          </p:cNvSpPr>
          <p:nvPr>
            <p:ph type="title"/>
          </p:nvPr>
        </p:nvSpPr>
        <p:spPr>
          <a:xfrm>
            <a:off x="600132" y="103176"/>
            <a:ext cx="8303235" cy="895362"/>
          </a:xfrm>
          <a:prstGeom prst="rect">
            <a:avLst/>
          </a:prstGeom>
          <a:ln>
            <a:noFill/>
          </a:ln>
        </p:spPr>
        <p:txBody>
          <a:bodyPr vert="horz" lIns="91440" tIns="45720" rIns="91440" bIns="45720" rtlCol="0" anchor="ctr">
            <a:noAutofit/>
          </a:bodyPr>
          <a:lstStyle>
            <a:lvl1pPr>
              <a:defRPr sz="2800"/>
            </a:lvl1pPr>
          </a:lstStyle>
          <a:p>
            <a:endParaRPr lang="en-US" dirty="0"/>
          </a:p>
        </p:txBody>
      </p:sp>
    </p:spTree>
    <p:extLst>
      <p:ext uri="{BB962C8B-B14F-4D97-AF65-F5344CB8AC3E}">
        <p14:creationId xmlns:p14="http://schemas.microsoft.com/office/powerpoint/2010/main" val="416593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134" y="687480"/>
            <a:ext cx="8303233" cy="5472160"/>
          </a:xfrm>
        </p:spPr>
        <p:txBody>
          <a:bodyPr>
            <a:noAutofit/>
          </a:bodyPr>
          <a:lstStyle>
            <a:lvl1pPr marL="0" indent="0">
              <a:buFontTx/>
              <a:buNone/>
              <a:defRPr sz="2400"/>
            </a:lvl1pPr>
            <a:lvl2pPr marL="457200" indent="0">
              <a:buClr>
                <a:schemeClr val="accent6">
                  <a:lumMod val="75000"/>
                </a:schemeClr>
              </a:buClr>
              <a:buFontTx/>
              <a:buNone/>
              <a:defRPr sz="1800">
                <a:solidFill>
                  <a:schemeClr val="accent6">
                    <a:lumMod val="75000"/>
                  </a:schemeClr>
                </a:solidFill>
              </a:defRPr>
            </a:lvl2pPr>
            <a:lvl3pPr marL="914400" indent="0">
              <a:buClr>
                <a:schemeClr val="accent6">
                  <a:lumMod val="75000"/>
                </a:schemeClr>
              </a:buClr>
              <a:buFontTx/>
              <a:buNone/>
              <a:defRPr sz="1800">
                <a:solidFill>
                  <a:schemeClr val="accent6">
                    <a:lumMod val="75000"/>
                  </a:schemeClr>
                </a:solidFill>
              </a:defRPr>
            </a:lvl3pPr>
            <a:lvl4pPr marL="1371600" indent="0">
              <a:buClr>
                <a:schemeClr val="accent6">
                  <a:lumMod val="75000"/>
                </a:schemeClr>
              </a:buClr>
              <a:buFontTx/>
              <a:buNone/>
              <a:defRPr sz="1800">
                <a:solidFill>
                  <a:schemeClr val="accent6">
                    <a:lumMod val="75000"/>
                  </a:schemeClr>
                </a:solidFill>
              </a:defRPr>
            </a:lvl4pPr>
            <a:lvl5pPr marL="1828800" indent="0">
              <a:buClr>
                <a:schemeClr val="accent6">
                  <a:lumMod val="75000"/>
                </a:schemeClr>
              </a:buClr>
              <a:buFontTx/>
              <a:buNone/>
              <a:defRPr sz="1800">
                <a:solidFill>
                  <a:schemeClr val="accent6">
                    <a:lumMod val="75000"/>
                  </a:schemeClr>
                </a:solidFill>
              </a:defRPr>
            </a:lvl5pPr>
          </a:lstStyle>
          <a:p>
            <a:pPr lvl="0"/>
            <a:r>
              <a:rPr lang="en-US" dirty="0" smtClean="0"/>
              <a:t>Click to edit Master text styles</a:t>
            </a:r>
          </a:p>
        </p:txBody>
      </p:sp>
      <p:sp>
        <p:nvSpPr>
          <p:cNvPr id="12" name="Footer Placeholder 11"/>
          <p:cNvSpPr>
            <a:spLocks noGrp="1"/>
          </p:cNvSpPr>
          <p:nvPr>
            <p:ph type="ftr" sz="quarter" idx="12"/>
          </p:nvPr>
        </p:nvSpPr>
        <p:spPr/>
        <p:txBody>
          <a:bodyPr/>
          <a:lstStyle/>
          <a:p>
            <a:r>
              <a:rPr lang="en-US" smtClean="0"/>
              <a:t>Ethics Case Conference</a:t>
            </a:r>
            <a:endParaRPr lang="en-US" dirty="0"/>
          </a:p>
        </p:txBody>
      </p:sp>
    </p:spTree>
    <p:extLst>
      <p:ext uri="{BB962C8B-B14F-4D97-AF65-F5344CB8AC3E}">
        <p14:creationId xmlns:p14="http://schemas.microsoft.com/office/powerpoint/2010/main" val="416593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Ethics Case Conference</a:t>
            </a:r>
            <a:endParaRPr lang="en-US" dirty="0"/>
          </a:p>
        </p:txBody>
      </p:sp>
      <p:sp>
        <p:nvSpPr>
          <p:cNvPr id="6" name="Title Placeholder 1"/>
          <p:cNvSpPr>
            <a:spLocks noGrp="1"/>
          </p:cNvSpPr>
          <p:nvPr>
            <p:ph type="title"/>
          </p:nvPr>
        </p:nvSpPr>
        <p:spPr>
          <a:xfrm>
            <a:off x="600133" y="5257800"/>
            <a:ext cx="7772400" cy="1143000"/>
          </a:xfrm>
          <a:prstGeom prst="rect">
            <a:avLst/>
          </a:prstGeom>
          <a:ln>
            <a:noFill/>
          </a:ln>
        </p:spPr>
        <p:txBody>
          <a:bodyPr vert="horz" lIns="91440" tIns="45720" rIns="91440" bIns="45720" rtlCol="0" anchor="ctr">
            <a:noAutofit/>
          </a:bodyPr>
          <a:lstStyle>
            <a:lvl1pPr>
              <a:defRPr sz="2800"/>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Ethics Case Conference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94382" y="381000"/>
            <a:ext cx="8308986"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6" name="Footer Placeholder 5"/>
          <p:cNvSpPr>
            <a:spLocks noGrp="1"/>
          </p:cNvSpPr>
          <p:nvPr>
            <p:ph type="ftr" sz="quarter" idx="11"/>
          </p:nvPr>
        </p:nvSpPr>
        <p:spPr/>
        <p:txBody>
          <a:bodyPr/>
          <a:lstStyle/>
          <a:p>
            <a:r>
              <a:rPr lang="en-US" smtClean="0"/>
              <a:t>Ethics Case Conference</a:t>
            </a:r>
            <a:endParaRPr lang="en-US" dirty="0"/>
          </a:p>
        </p:txBody>
      </p:sp>
      <p:sp>
        <p:nvSpPr>
          <p:cNvPr id="8" name="Title Placeholder 1"/>
          <p:cNvSpPr>
            <a:spLocks noGrp="1"/>
          </p:cNvSpPr>
          <p:nvPr>
            <p:ph type="title"/>
          </p:nvPr>
        </p:nvSpPr>
        <p:spPr>
          <a:xfrm>
            <a:off x="600133" y="5257800"/>
            <a:ext cx="7772400" cy="1143000"/>
          </a:xfrm>
          <a:prstGeom prst="rect">
            <a:avLst/>
          </a:prstGeom>
          <a:ln>
            <a:noFill/>
          </a:ln>
        </p:spPr>
        <p:txBody>
          <a:bodyPr vert="horz" lIns="91440" tIns="45720" rIns="91440" bIns="45720" rtlCol="0" anchor="ctr">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457200" cy="6858000"/>
          </a:xfrm>
          <a:prstGeom prst="rect">
            <a:avLst/>
          </a:prstGeom>
          <a:gradFill>
            <a:gsLst>
              <a:gs pos="0">
                <a:schemeClr val="tx2">
                  <a:lumMod val="60000"/>
                  <a:lumOff val="40000"/>
                </a:schemeClr>
              </a:gs>
              <a:gs pos="35000">
                <a:schemeClr val="tx2">
                  <a:lumMod val="40000"/>
                  <a:lumOff val="60000"/>
                </a:schemeClr>
              </a:gs>
              <a:gs pos="65000">
                <a:schemeClr val="accent6">
                  <a:lumMod val="95000"/>
                </a:schemeClr>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596766" y="83407"/>
            <a:ext cx="8361229" cy="900567"/>
          </a:xfrm>
          <a:prstGeom prst="rect">
            <a:avLst/>
          </a:prstGeom>
          <a:ln>
            <a:noFill/>
          </a:ln>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596765" y="1144651"/>
            <a:ext cx="8370856" cy="455779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10039" y="6553200"/>
            <a:ext cx="7772400" cy="228600"/>
          </a:xfrm>
          <a:prstGeom prst="rect">
            <a:avLst/>
          </a:prstGeom>
        </p:spPr>
        <p:txBody>
          <a:bodyPr vert="horz" lIns="91440" tIns="45720" rIns="91440" bIns="45720" rtlCol="0" anchor="ctr"/>
          <a:lstStyle>
            <a:lvl1pPr algn="l">
              <a:defRPr sz="2000" b="1">
                <a:solidFill>
                  <a:schemeClr val="accent6">
                    <a:lumMod val="75000"/>
                  </a:schemeClr>
                </a:solidFill>
              </a:defRPr>
            </a:lvl1pPr>
          </a:lstStyle>
          <a:p>
            <a:r>
              <a:rPr lang="en-US" dirty="0" smtClean="0"/>
              <a:t>Ethics Case Conference</a:t>
            </a:r>
            <a:endParaRPr lang="en-US" dirty="0"/>
          </a:p>
        </p:txBody>
      </p:sp>
      <p:sp>
        <p:nvSpPr>
          <p:cNvPr id="16" name="Freeform 5"/>
          <p:cNvSpPr>
            <a:spLocks/>
          </p:cNvSpPr>
          <p:nvPr/>
        </p:nvSpPr>
        <p:spPr bwMode="auto">
          <a:xfrm>
            <a:off x="8724734" y="561452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2" r:id="rId3"/>
    <p:sldLayoutId id="2147483803" r:id="rId4"/>
    <p:sldLayoutId id="2147483798" r:id="rId5"/>
    <p:sldLayoutId id="2147483799" r:id="rId6"/>
    <p:sldLayoutId id="214748380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lang="en-US" sz="2800" b="1" u="sng" strike="noStrike" kern="1200" baseline="0" dirty="0">
          <a:ln w="12700">
            <a:noFill/>
          </a:ln>
          <a:solidFill>
            <a:schemeClr val="accent6">
              <a:lumMod val="75000"/>
            </a:schemeClr>
          </a:solidFill>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v"/>
        <a:defRPr sz="2400" b="1" kern="1200">
          <a:solidFill>
            <a:schemeClr val="accent6">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v"/>
        <a:defRPr sz="2400" b="1" kern="1200">
          <a:solidFill>
            <a:schemeClr val="accent6">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v"/>
        <a:defRPr sz="2400" b="1" kern="1200">
          <a:solidFill>
            <a:schemeClr val="accent6">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v"/>
        <a:defRPr sz="24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6">
            <a:lumMod val="75000"/>
          </a:schemeClr>
        </a:buClr>
        <a:buFont typeface="Wingdings" pitchFamily="2" charset="2"/>
        <a:buChar char="v"/>
        <a:defRPr sz="2400" b="1" kern="1200">
          <a:solidFill>
            <a:schemeClr val="accent6">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530" y="1941895"/>
            <a:ext cx="8068962" cy="2971801"/>
          </a:xfrm>
        </p:spPr>
        <p:txBody>
          <a:bodyPr/>
          <a:lstStyle/>
          <a:p>
            <a:r>
              <a:rPr lang="en-US" sz="2800" dirty="0" smtClean="0"/>
              <a:t>Genetic Research with Children Affected by Parental Substance Abuse:</a:t>
            </a:r>
            <a:br>
              <a:rPr lang="en-US" sz="2800" dirty="0" smtClean="0"/>
            </a:br>
            <a:r>
              <a:rPr lang="en-US" sz="2800" dirty="0"/>
              <a:t/>
            </a:r>
            <a:br>
              <a:rPr lang="en-US" sz="2800" dirty="0"/>
            </a:br>
            <a:r>
              <a:rPr lang="en-US" sz="2800" dirty="0" smtClean="0"/>
              <a:t>Seven Ethical Sisters</a:t>
            </a:r>
            <a:endParaRPr lang="en-US" sz="2800" dirty="0"/>
          </a:p>
        </p:txBody>
      </p:sp>
      <p:sp>
        <p:nvSpPr>
          <p:cNvPr id="3" name="Subtitle 2"/>
          <p:cNvSpPr>
            <a:spLocks noGrp="1"/>
          </p:cNvSpPr>
          <p:nvPr>
            <p:ph type="subTitle" idx="1"/>
          </p:nvPr>
        </p:nvSpPr>
        <p:spPr>
          <a:xfrm>
            <a:off x="808030" y="155982"/>
            <a:ext cx="7772400" cy="1385938"/>
          </a:xfrm>
        </p:spPr>
        <p:txBody>
          <a:bodyPr>
            <a:noAutofit/>
          </a:bodyPr>
          <a:lstStyle/>
          <a:p>
            <a:r>
              <a:rPr lang="en-US" dirty="0" smtClean="0"/>
              <a:t>Thomas McMahon, PhD</a:t>
            </a:r>
          </a:p>
          <a:p>
            <a:r>
              <a:rPr lang="en-US" dirty="0" smtClean="0"/>
              <a:t>Yale University School of Medicine</a:t>
            </a:r>
          </a:p>
          <a:p>
            <a:r>
              <a:rPr lang="en-US" dirty="0" smtClean="0"/>
              <a:t>Departments of Psychiatry and Child Study</a:t>
            </a:r>
            <a:endParaRPr lang="en-US" dirty="0"/>
          </a:p>
        </p:txBody>
      </p:sp>
    </p:spTree>
    <p:extLst>
      <p:ext uri="{BB962C8B-B14F-4D97-AF65-F5344CB8AC3E}">
        <p14:creationId xmlns:p14="http://schemas.microsoft.com/office/powerpoint/2010/main" val="3626381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Do </a:t>
            </a:r>
            <a:r>
              <a:rPr lang="en-US" dirty="0"/>
              <a:t>professionals doing genetic research with </a:t>
            </a:r>
            <a:r>
              <a:rPr lang="en-US" dirty="0" smtClean="0"/>
              <a:t>children </a:t>
            </a:r>
            <a:r>
              <a:rPr lang="en-US" dirty="0"/>
              <a:t>affected by parental substance abuse have an </a:t>
            </a:r>
            <a:r>
              <a:rPr lang="en-US" u="sng" dirty="0">
                <a:solidFill>
                  <a:srgbClr val="C00000"/>
                </a:solidFill>
              </a:rPr>
              <a:t>ethical responsibility to consult with the community</a:t>
            </a:r>
            <a:r>
              <a:rPr lang="en-US" dirty="0"/>
              <a:t> where the research will be done</a:t>
            </a:r>
            <a:r>
              <a:rPr lang="en-US" dirty="0" smtClean="0"/>
              <a:t>?</a:t>
            </a:r>
            <a:endParaRPr lang="en-US" dirty="0"/>
          </a:p>
        </p:txBody>
      </p:sp>
      <p:sp>
        <p:nvSpPr>
          <p:cNvPr id="5" name="Title 2"/>
          <p:cNvSpPr>
            <a:spLocks noGrp="1"/>
          </p:cNvSpPr>
          <p:nvPr>
            <p:ph type="title"/>
          </p:nvPr>
        </p:nvSpPr>
        <p:spPr>
          <a:xfrm>
            <a:off x="600132" y="103176"/>
            <a:ext cx="8303235" cy="895362"/>
          </a:xfrm>
        </p:spPr>
        <p:txBody>
          <a:bodyPr/>
          <a:lstStyle/>
          <a:p>
            <a:r>
              <a:rPr lang="en-US" dirty="0" smtClean="0"/>
              <a:t>Community Consultation:</a:t>
            </a:r>
            <a:br>
              <a:rPr lang="en-US" dirty="0" smtClean="0"/>
            </a:br>
            <a:r>
              <a:rPr lang="en-US" dirty="0" smtClean="0"/>
              <a:t>Ethics Question</a:t>
            </a:r>
            <a:endParaRPr lang="en-US" dirty="0"/>
          </a:p>
        </p:txBody>
      </p:sp>
    </p:spTree>
    <p:extLst>
      <p:ext uri="{BB962C8B-B14F-4D97-AF65-F5344CB8AC3E}">
        <p14:creationId xmlns:p14="http://schemas.microsoft.com/office/powerpoint/2010/main" val="132581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accent6">
                  <a:lumMod val="75000"/>
                </a:schemeClr>
              </a:buClr>
            </a:pPr>
            <a:r>
              <a:rPr lang="en-US" dirty="0" smtClean="0"/>
              <a:t>Emanuel et al. (2000, 2004)</a:t>
            </a:r>
          </a:p>
          <a:p>
            <a:pPr>
              <a:buClr>
                <a:schemeClr val="accent6">
                  <a:lumMod val="75000"/>
                </a:schemeClr>
              </a:buClr>
            </a:pPr>
            <a:endParaRPr lang="en-US" dirty="0"/>
          </a:p>
          <a:p>
            <a:pPr lvl="1"/>
            <a:r>
              <a:rPr lang="en-US" dirty="0" smtClean="0"/>
              <a:t>Social value</a:t>
            </a:r>
          </a:p>
          <a:p>
            <a:pPr lvl="1"/>
            <a:r>
              <a:rPr lang="en-US" dirty="0" smtClean="0"/>
              <a:t>Scientific validity</a:t>
            </a:r>
          </a:p>
          <a:p>
            <a:pPr lvl="1"/>
            <a:r>
              <a:rPr lang="en-US" dirty="0" smtClean="0"/>
              <a:t>Fair subject selection</a:t>
            </a:r>
          </a:p>
          <a:p>
            <a:pPr lvl="1"/>
            <a:r>
              <a:rPr lang="en-US" dirty="0" smtClean="0"/>
              <a:t>Favorable risk-benefit</a:t>
            </a:r>
          </a:p>
          <a:p>
            <a:pPr lvl="1"/>
            <a:r>
              <a:rPr lang="en-US" dirty="0" smtClean="0"/>
              <a:t>Independent review</a:t>
            </a:r>
          </a:p>
          <a:p>
            <a:pPr lvl="1"/>
            <a:r>
              <a:rPr lang="en-US" dirty="0" smtClean="0"/>
              <a:t>Informed consent</a:t>
            </a:r>
          </a:p>
          <a:p>
            <a:pPr lvl="1"/>
            <a:r>
              <a:rPr lang="en-US" dirty="0" smtClean="0"/>
              <a:t>Respect for participants</a:t>
            </a:r>
          </a:p>
          <a:p>
            <a:pPr>
              <a:buClr>
                <a:schemeClr val="tx2">
                  <a:lumMod val="60000"/>
                  <a:lumOff val="40000"/>
                </a:schemeClr>
              </a:buClr>
            </a:pPr>
            <a:endParaRPr lang="en-US" dirty="0"/>
          </a:p>
          <a:p>
            <a:pPr lvl="1">
              <a:buClr>
                <a:srgbClr val="C00000"/>
              </a:buClr>
            </a:pPr>
            <a:r>
              <a:rPr lang="en-US" dirty="0" smtClean="0">
                <a:solidFill>
                  <a:srgbClr val="C00000"/>
                </a:solidFill>
              </a:rPr>
              <a:t>Community consultation</a:t>
            </a:r>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Community Consultation:</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69445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nchor="ctr"/>
          <a:lstStyle/>
          <a:p>
            <a:pPr>
              <a:buClr>
                <a:schemeClr val="accent6">
                  <a:lumMod val="75000"/>
                </a:schemeClr>
              </a:buClr>
            </a:pPr>
            <a:r>
              <a:rPr lang="en-US" dirty="0" smtClean="0"/>
              <a:t>Kaufman et al. (2008) American Journal of Medical Genetics (Part C)</a:t>
            </a:r>
          </a:p>
          <a:p>
            <a:pPr>
              <a:buClr>
                <a:schemeClr val="accent6">
                  <a:lumMod val="75000"/>
                </a:schemeClr>
              </a:buClr>
            </a:pPr>
            <a:endParaRPr lang="en-US" dirty="0" smtClean="0"/>
          </a:p>
          <a:p>
            <a:pPr>
              <a:buClr>
                <a:schemeClr val="accent6">
                  <a:lumMod val="75000"/>
                </a:schemeClr>
              </a:buClr>
            </a:pPr>
            <a:r>
              <a:rPr lang="en-US" dirty="0" smtClean="0"/>
              <a:t>Coors &amp; Raymond (2009) Psychiatric Genetics</a:t>
            </a:r>
          </a:p>
        </p:txBody>
      </p:sp>
      <p:sp>
        <p:nvSpPr>
          <p:cNvPr id="3" name="Title 2"/>
          <p:cNvSpPr>
            <a:spLocks noGrp="1"/>
          </p:cNvSpPr>
          <p:nvPr>
            <p:ph type="title"/>
          </p:nvPr>
        </p:nvSpPr>
        <p:spPr/>
        <p:txBody>
          <a:bodyPr/>
          <a:lstStyle/>
          <a:p>
            <a:r>
              <a:rPr lang="en-US" dirty="0">
                <a:solidFill>
                  <a:schemeClr val="tx2">
                    <a:lumMod val="60000"/>
                    <a:lumOff val="40000"/>
                  </a:schemeClr>
                </a:solidFill>
              </a:rPr>
              <a:t>Community Consultation:</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52332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395" y="1133643"/>
            <a:ext cx="8176820" cy="915240"/>
          </a:xfrm>
        </p:spPr>
        <p:txBody>
          <a:bodyPr/>
          <a:lstStyle/>
          <a:p>
            <a:r>
              <a:rPr lang="en-US" sz="2800" dirty="0" smtClean="0">
                <a:solidFill>
                  <a:schemeClr val="tx2">
                    <a:lumMod val="60000"/>
                    <a:lumOff val="40000"/>
                  </a:schemeClr>
                </a:solidFill>
              </a:rPr>
              <a:t>The Most Socially Just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smtClean="0">
                <a:solidFill>
                  <a:schemeClr val="tx2">
                    <a:lumMod val="60000"/>
                    <a:lumOff val="40000"/>
                  </a:schemeClr>
                </a:solidFill>
              </a:rPr>
              <a:t>Recruitment</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0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nchor="ctr"/>
          <a:lstStyle/>
          <a:p>
            <a:pPr marL="0" indent="0">
              <a:buClr>
                <a:schemeClr val="tx2">
                  <a:lumMod val="60000"/>
                  <a:lumOff val="40000"/>
                </a:schemeClr>
              </a:buClr>
              <a:buNone/>
            </a:pPr>
            <a:r>
              <a:rPr lang="en-US" dirty="0" smtClean="0"/>
              <a:t>Do professionals doing genetic research with children affected by substance abuse have an </a:t>
            </a:r>
            <a:r>
              <a:rPr lang="en-US" u="sng" dirty="0" smtClean="0">
                <a:solidFill>
                  <a:srgbClr val="C00000"/>
                </a:solidFill>
              </a:rPr>
              <a:t>ethical responsibility to offer all affected children an opportunity to participate</a:t>
            </a:r>
            <a:r>
              <a:rPr lang="en-US" dirty="0" smtClean="0"/>
              <a:t>?</a:t>
            </a:r>
          </a:p>
          <a:p>
            <a:pPr marL="0" indent="0">
              <a:buClr>
                <a:schemeClr val="tx2">
                  <a:lumMod val="60000"/>
                  <a:lumOff val="40000"/>
                </a:schemeClr>
              </a:buClr>
              <a:buNone/>
            </a:pPr>
            <a:endParaRPr lang="en-US" dirty="0"/>
          </a:p>
          <a:p>
            <a:pPr marL="0" indent="0">
              <a:buClr>
                <a:schemeClr val="tx2">
                  <a:lumMod val="60000"/>
                  <a:lumOff val="40000"/>
                </a:schemeClr>
              </a:buClr>
              <a:buNone/>
            </a:pPr>
            <a:r>
              <a:rPr lang="en-US" dirty="0" smtClean="0"/>
              <a:t>Do </a:t>
            </a:r>
            <a:r>
              <a:rPr lang="en-US" dirty="0"/>
              <a:t>professionals doing genetic research with vulnerable children affected by parental substance abuse </a:t>
            </a:r>
            <a:r>
              <a:rPr lang="en-US" dirty="0" smtClean="0"/>
              <a:t>have </a:t>
            </a:r>
            <a:r>
              <a:rPr lang="en-US" dirty="0"/>
              <a:t>an </a:t>
            </a:r>
            <a:r>
              <a:rPr lang="en-US" u="sng" dirty="0">
                <a:solidFill>
                  <a:srgbClr val="C00000"/>
                </a:solidFill>
              </a:rPr>
              <a:t>ethical responsibility to </a:t>
            </a:r>
            <a:r>
              <a:rPr lang="en-US" u="sng" dirty="0" smtClean="0">
                <a:solidFill>
                  <a:srgbClr val="C00000"/>
                </a:solidFill>
              </a:rPr>
              <a:t>distinguish risks associated with recruitment</a:t>
            </a:r>
            <a:r>
              <a:rPr lang="en-US" dirty="0" smtClean="0"/>
              <a:t> from risks associated with participation?</a:t>
            </a:r>
            <a:endParaRPr lang="en-US" dirty="0"/>
          </a:p>
        </p:txBody>
      </p:sp>
      <p:sp>
        <p:nvSpPr>
          <p:cNvPr id="5" name="Title 2"/>
          <p:cNvSpPr>
            <a:spLocks noGrp="1"/>
          </p:cNvSpPr>
          <p:nvPr>
            <p:ph type="title"/>
          </p:nvPr>
        </p:nvSpPr>
        <p:spPr>
          <a:xfrm>
            <a:off x="600132" y="103176"/>
            <a:ext cx="8303235" cy="895362"/>
          </a:xfrm>
        </p:spPr>
        <p:txBody>
          <a:bodyPr/>
          <a:lstStyle/>
          <a:p>
            <a:r>
              <a:rPr lang="en-US" dirty="0" smtClean="0"/>
              <a:t>Recruitment:</a:t>
            </a:r>
            <a:br>
              <a:rPr lang="en-US" dirty="0" smtClean="0"/>
            </a:br>
            <a:r>
              <a:rPr lang="en-US" dirty="0" smtClean="0"/>
              <a:t>Ethics Questions</a:t>
            </a:r>
            <a:endParaRPr lang="en-US" dirty="0"/>
          </a:p>
        </p:txBody>
      </p:sp>
    </p:spTree>
    <p:extLst>
      <p:ext uri="{BB962C8B-B14F-4D97-AF65-F5344CB8AC3E}">
        <p14:creationId xmlns:p14="http://schemas.microsoft.com/office/powerpoint/2010/main" val="240515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tx2">
                  <a:lumMod val="60000"/>
                  <a:lumOff val="40000"/>
                </a:schemeClr>
              </a:buClr>
            </a:pPr>
            <a:r>
              <a:rPr lang="en-US" dirty="0" smtClean="0">
                <a:solidFill>
                  <a:schemeClr val="tx2">
                    <a:lumMod val="60000"/>
                    <a:lumOff val="40000"/>
                  </a:schemeClr>
                </a:solidFill>
              </a:rPr>
              <a:t>Excluding children</a:t>
            </a:r>
          </a:p>
          <a:p>
            <a:pPr lvl="1">
              <a:buClr>
                <a:schemeClr val="tx2">
                  <a:lumMod val="60000"/>
                  <a:lumOff val="40000"/>
                </a:schemeClr>
              </a:buClr>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Protection from exploitation</a:t>
            </a:r>
          </a:p>
          <a:p>
            <a:pPr lvl="1">
              <a:buClr>
                <a:schemeClr val="tx2">
                  <a:lumMod val="60000"/>
                  <a:lumOff val="40000"/>
                </a:schemeClr>
              </a:buClr>
            </a:pPr>
            <a:r>
              <a:rPr lang="en-US" dirty="0" smtClean="0">
                <a:solidFill>
                  <a:schemeClr val="tx2">
                    <a:lumMod val="60000"/>
                    <a:lumOff val="40000"/>
                  </a:schemeClr>
                </a:solidFill>
              </a:rPr>
              <a:t>Denial of opportunity to participate</a:t>
            </a:r>
          </a:p>
          <a:p>
            <a:pPr lvl="1">
              <a:buClr>
                <a:schemeClr val="tx2">
                  <a:lumMod val="60000"/>
                  <a:lumOff val="40000"/>
                </a:schemeClr>
              </a:buClr>
            </a:pPr>
            <a:r>
              <a:rPr lang="en-US" dirty="0" smtClean="0">
                <a:solidFill>
                  <a:schemeClr val="tx2">
                    <a:lumMod val="60000"/>
                    <a:lumOff val="40000"/>
                  </a:schemeClr>
                </a:solidFill>
              </a:rPr>
              <a:t>Greater burden on other children</a:t>
            </a:r>
          </a:p>
          <a:p>
            <a:pPr lvl="1">
              <a:buClr>
                <a:schemeClr val="tx2">
                  <a:lumMod val="60000"/>
                  <a:lumOff val="40000"/>
                </a:schemeClr>
              </a:buClr>
            </a:pPr>
            <a:r>
              <a:rPr lang="en-US" dirty="0" smtClean="0">
                <a:solidFill>
                  <a:schemeClr val="tx2">
                    <a:lumMod val="60000"/>
                    <a:lumOff val="40000"/>
                  </a:schemeClr>
                </a:solidFill>
              </a:rPr>
              <a:t>Quality of research</a:t>
            </a:r>
          </a:p>
          <a:p>
            <a:pPr marL="457200" lvl="1" indent="0">
              <a:buClr>
                <a:schemeClr val="tx2">
                  <a:lumMod val="60000"/>
                  <a:lumOff val="40000"/>
                </a:schemeClr>
              </a:buClr>
              <a:buNone/>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Scientific justification for exclusion</a:t>
            </a:r>
          </a:p>
          <a:p>
            <a:pPr lvl="1">
              <a:buClr>
                <a:schemeClr val="tx2">
                  <a:lumMod val="60000"/>
                  <a:lumOff val="40000"/>
                </a:schemeClr>
              </a:buClr>
            </a:pPr>
            <a:r>
              <a:rPr lang="en-US" dirty="0" smtClean="0">
                <a:solidFill>
                  <a:schemeClr val="tx2">
                    <a:lumMod val="60000"/>
                    <a:lumOff val="40000"/>
                  </a:schemeClr>
                </a:solidFill>
              </a:rPr>
              <a:t>Special safeguards</a:t>
            </a:r>
          </a:p>
          <a:p>
            <a:pPr lvl="1">
              <a:buClr>
                <a:schemeClr val="tx2">
                  <a:lumMod val="60000"/>
                  <a:lumOff val="40000"/>
                </a:schemeClr>
              </a:buClr>
            </a:pPr>
            <a:endParaRPr lang="en-US" dirty="0" smtClean="0"/>
          </a:p>
          <a:p>
            <a:pPr lvl="1">
              <a:buClr>
                <a:schemeClr val="tx2">
                  <a:lumMod val="60000"/>
                  <a:lumOff val="40000"/>
                </a:schemeClr>
              </a:buClr>
            </a:pPr>
            <a:endParaRPr lang="en-US" dirty="0" smtClean="0"/>
          </a:p>
          <a:p>
            <a:pPr lvl="1">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Recruitment:</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346763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nchor="ctr"/>
          <a:lstStyle/>
          <a:p>
            <a:pPr>
              <a:buClr>
                <a:schemeClr val="tx2">
                  <a:lumMod val="60000"/>
                  <a:lumOff val="40000"/>
                </a:schemeClr>
              </a:buClr>
            </a:pPr>
            <a:r>
              <a:rPr lang="en-US" dirty="0" smtClean="0">
                <a:solidFill>
                  <a:schemeClr val="tx2">
                    <a:lumMod val="60000"/>
                    <a:lumOff val="40000"/>
                  </a:schemeClr>
                </a:solidFill>
              </a:rPr>
              <a:t>Parental substance abuse and risk for neglect</a:t>
            </a:r>
          </a:p>
          <a:p>
            <a:pPr>
              <a:buClr>
                <a:schemeClr val="tx2">
                  <a:lumMod val="60000"/>
                  <a:lumOff val="40000"/>
                </a:schemeClr>
              </a:buClr>
            </a:pPr>
            <a:r>
              <a:rPr lang="en-US" dirty="0" smtClean="0">
                <a:solidFill>
                  <a:schemeClr val="tx2">
                    <a:lumMod val="60000"/>
                    <a:lumOff val="40000"/>
                  </a:schemeClr>
                </a:solidFill>
              </a:rPr>
              <a:t>Parental substance abuse and risk for out-of-home placement</a:t>
            </a:r>
          </a:p>
          <a:p>
            <a:pPr>
              <a:buClr>
                <a:schemeClr val="tx2">
                  <a:lumMod val="60000"/>
                  <a:lumOff val="40000"/>
                </a:schemeClr>
              </a:buClr>
            </a:pPr>
            <a:r>
              <a:rPr lang="en-US" dirty="0" smtClean="0">
                <a:solidFill>
                  <a:schemeClr val="tx2">
                    <a:lumMod val="60000"/>
                    <a:lumOff val="40000"/>
                  </a:schemeClr>
                </a:solidFill>
              </a:rPr>
              <a:t>Parental substance abuse and risk for longer out-of-home placement</a:t>
            </a:r>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Recruitment: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5322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marL="342900" lvl="1" indent="-342900">
              <a:buClr>
                <a:schemeClr val="tx2">
                  <a:lumMod val="60000"/>
                  <a:lumOff val="40000"/>
                </a:schemeClr>
              </a:buClr>
            </a:pPr>
            <a:r>
              <a:rPr lang="en-US" dirty="0">
                <a:solidFill>
                  <a:schemeClr val="tx2">
                    <a:lumMod val="60000"/>
                    <a:lumOff val="40000"/>
                  </a:schemeClr>
                </a:solidFill>
              </a:rPr>
              <a:t>NCI Cancer Genetics Network (</a:t>
            </a:r>
            <a:r>
              <a:rPr lang="en-US" dirty="0" err="1">
                <a:solidFill>
                  <a:schemeClr val="tx2">
                    <a:lumMod val="60000"/>
                    <a:lumOff val="40000"/>
                  </a:schemeClr>
                </a:solidFill>
              </a:rPr>
              <a:t>Beskow</a:t>
            </a:r>
            <a:r>
              <a:rPr lang="en-US" dirty="0">
                <a:solidFill>
                  <a:schemeClr val="tx2">
                    <a:lumMod val="60000"/>
                    <a:lumOff val="40000"/>
                  </a:schemeClr>
                </a:solidFill>
              </a:rPr>
              <a:t> et al., 2004)</a:t>
            </a:r>
          </a:p>
          <a:p>
            <a:pPr>
              <a:buClr>
                <a:schemeClr val="tx2">
                  <a:lumMod val="60000"/>
                  <a:lumOff val="40000"/>
                </a:schemeClr>
              </a:buClr>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Recruitment of family members</a:t>
            </a:r>
          </a:p>
          <a:p>
            <a:pPr lvl="1">
              <a:buClr>
                <a:schemeClr val="tx2">
                  <a:lumMod val="60000"/>
                  <a:lumOff val="40000"/>
                </a:schemeClr>
              </a:buClr>
            </a:pPr>
            <a:r>
              <a:rPr lang="en-US" dirty="0" smtClean="0">
                <a:solidFill>
                  <a:schemeClr val="tx2">
                    <a:lumMod val="60000"/>
                    <a:lumOff val="40000"/>
                  </a:schemeClr>
                </a:solidFill>
              </a:rPr>
              <a:t>Risk associated with recruitment</a:t>
            </a:r>
          </a:p>
          <a:p>
            <a:pPr marL="457200" lvl="1" indent="0">
              <a:buClr>
                <a:schemeClr val="tx2">
                  <a:lumMod val="60000"/>
                  <a:lumOff val="40000"/>
                </a:schemeClr>
              </a:buClr>
              <a:buNone/>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Risk for </a:t>
            </a:r>
            <a:r>
              <a:rPr lang="en-US" dirty="0">
                <a:solidFill>
                  <a:schemeClr val="tx2">
                    <a:lumMod val="60000"/>
                    <a:lumOff val="40000"/>
                  </a:schemeClr>
                </a:solidFill>
              </a:rPr>
              <a:t>p</a:t>
            </a:r>
            <a:r>
              <a:rPr lang="en-US" dirty="0" smtClean="0">
                <a:solidFill>
                  <a:schemeClr val="tx2">
                    <a:lumMod val="60000"/>
                    <a:lumOff val="40000"/>
                  </a:schemeClr>
                </a:solidFill>
              </a:rPr>
              <a:t>sychosocial harm</a:t>
            </a:r>
          </a:p>
          <a:p>
            <a:pPr lvl="1">
              <a:buClr>
                <a:schemeClr val="tx2">
                  <a:lumMod val="60000"/>
                  <a:lumOff val="40000"/>
                </a:schemeClr>
              </a:buClr>
            </a:pPr>
            <a:endParaRPr lang="en-US" dirty="0" smtClean="0">
              <a:solidFill>
                <a:schemeClr val="tx2">
                  <a:lumMod val="60000"/>
                  <a:lumOff val="40000"/>
                </a:schemeClr>
              </a:solidFill>
            </a:endParaRPr>
          </a:p>
          <a:p>
            <a:pPr lvl="2">
              <a:buClr>
                <a:schemeClr val="tx2">
                  <a:lumMod val="60000"/>
                  <a:lumOff val="40000"/>
                </a:schemeClr>
              </a:buClr>
            </a:pPr>
            <a:r>
              <a:rPr lang="en-US" dirty="0" smtClean="0">
                <a:solidFill>
                  <a:schemeClr val="tx2">
                    <a:lumMod val="60000"/>
                    <a:lumOff val="40000"/>
                  </a:schemeClr>
                </a:solidFill>
              </a:rPr>
              <a:t>Invasion of privacy</a:t>
            </a:r>
          </a:p>
          <a:p>
            <a:pPr lvl="2">
              <a:buClr>
                <a:schemeClr val="tx2">
                  <a:lumMod val="60000"/>
                  <a:lumOff val="40000"/>
                </a:schemeClr>
              </a:buClr>
            </a:pPr>
            <a:r>
              <a:rPr lang="en-US" dirty="0" smtClean="0">
                <a:solidFill>
                  <a:schemeClr val="tx2">
                    <a:lumMod val="60000"/>
                    <a:lumOff val="40000"/>
                  </a:schemeClr>
                </a:solidFill>
              </a:rPr>
              <a:t>Documentation of familial risk</a:t>
            </a:r>
          </a:p>
          <a:p>
            <a:pPr lvl="2">
              <a:buClr>
                <a:schemeClr val="tx2">
                  <a:lumMod val="60000"/>
                  <a:lumOff val="40000"/>
                </a:schemeClr>
              </a:buClr>
            </a:pPr>
            <a:r>
              <a:rPr lang="en-US" dirty="0" smtClean="0">
                <a:solidFill>
                  <a:schemeClr val="tx2">
                    <a:lumMod val="60000"/>
                    <a:lumOff val="40000"/>
                  </a:schemeClr>
                </a:solidFill>
              </a:rPr>
              <a:t>Disclosure of familial risk</a:t>
            </a:r>
          </a:p>
          <a:p>
            <a:pPr lvl="2">
              <a:buClr>
                <a:schemeClr val="tx2">
                  <a:lumMod val="60000"/>
                  <a:lumOff val="40000"/>
                </a:schemeClr>
              </a:buClr>
            </a:pPr>
            <a:r>
              <a:rPr lang="en-US" dirty="0" smtClean="0">
                <a:solidFill>
                  <a:schemeClr val="tx2">
                    <a:lumMod val="60000"/>
                    <a:lumOff val="40000"/>
                  </a:schemeClr>
                </a:solidFill>
              </a:rPr>
              <a:t>Disclosure of individual status</a:t>
            </a:r>
          </a:p>
          <a:p>
            <a:pPr lvl="2">
              <a:buClr>
                <a:schemeClr val="tx2">
                  <a:lumMod val="60000"/>
                  <a:lumOff val="40000"/>
                </a:schemeClr>
              </a:buClr>
            </a:pPr>
            <a:r>
              <a:rPr lang="en-US" dirty="0" smtClean="0">
                <a:solidFill>
                  <a:schemeClr val="tx2">
                    <a:lumMod val="60000"/>
                    <a:lumOff val="40000"/>
                  </a:schemeClr>
                </a:solidFill>
              </a:rPr>
              <a:t>Coercion to participate</a:t>
            </a:r>
            <a:endParaRPr lang="en-US" dirty="0" smtClean="0"/>
          </a:p>
          <a:p>
            <a:pPr lvl="1">
              <a:buClr>
                <a:schemeClr val="tx2">
                  <a:lumMod val="60000"/>
                  <a:lumOff val="40000"/>
                </a:schemeClr>
              </a:buClr>
            </a:pPr>
            <a:endParaRPr lang="en-US" dirty="0" smtClean="0"/>
          </a:p>
          <a:p>
            <a:pPr lvl="1">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Recruitment:</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183369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84" y="1144654"/>
            <a:ext cx="8303233" cy="4789010"/>
          </a:xfrm>
        </p:spPr>
        <p:txBody>
          <a:bodyPr anchor="ctr"/>
          <a:lstStyle/>
          <a:p>
            <a:pPr marL="0" indent="0" algn="ctr">
              <a:buClr>
                <a:schemeClr val="tx2">
                  <a:lumMod val="60000"/>
                  <a:lumOff val="40000"/>
                </a:schemeClr>
              </a:buClr>
              <a:buNone/>
            </a:pPr>
            <a:r>
              <a:rPr lang="en-US" sz="7200" dirty="0" smtClean="0">
                <a:solidFill>
                  <a:schemeClr val="tx2">
                    <a:lumMod val="60000"/>
                    <a:lumOff val="40000"/>
                  </a:schemeClr>
                </a:solidFill>
              </a:rPr>
              <a:t>?</a:t>
            </a:r>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Recruitment: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8255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476" y="1121286"/>
            <a:ext cx="8176820" cy="915240"/>
          </a:xfrm>
        </p:spPr>
        <p:txBody>
          <a:bodyPr/>
          <a:lstStyle/>
          <a:p>
            <a:r>
              <a:rPr lang="en-US" sz="2800" dirty="0" smtClean="0">
                <a:solidFill>
                  <a:schemeClr val="tx2">
                    <a:lumMod val="60000"/>
                    <a:lumOff val="40000"/>
                  </a:schemeClr>
                </a:solidFill>
              </a:rPr>
              <a:t>The Most Rational Sister:</a:t>
            </a:r>
            <a:br>
              <a:rPr lang="en-US" sz="2800" dirty="0" smtClean="0">
                <a:solidFill>
                  <a:schemeClr val="tx2">
                    <a:lumMod val="60000"/>
                    <a:lumOff val="40000"/>
                  </a:schemeClr>
                </a:solidFill>
              </a:rPr>
            </a:br>
            <a:r>
              <a:rPr lang="en-US" sz="2800" dirty="0" smtClean="0">
                <a:solidFill>
                  <a:schemeClr val="tx2">
                    <a:lumMod val="60000"/>
                    <a:lumOff val="40000"/>
                  </a:schemeClr>
                </a:solidFill>
              </a:rPr>
              <a:t> </a:t>
            </a:r>
            <a:br>
              <a:rPr lang="en-US" sz="2800" dirty="0" smtClean="0">
                <a:solidFill>
                  <a:schemeClr val="tx2">
                    <a:lumMod val="60000"/>
                    <a:lumOff val="40000"/>
                  </a:schemeClr>
                </a:solidFill>
              </a:rPr>
            </a:br>
            <a:r>
              <a:rPr lang="en-US" sz="2800" dirty="0" smtClean="0">
                <a:solidFill>
                  <a:schemeClr val="tx2">
                    <a:lumMod val="60000"/>
                    <a:lumOff val="40000"/>
                  </a:schemeClr>
                </a:solidFill>
              </a:rPr>
              <a:t>Child Assent and Parental Permission</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0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Image result for seven sisters stars"/>
          <p:cNvSpPr>
            <a:spLocks noChangeAspect="1" noChangeArrowheads="1"/>
          </p:cNvSpPr>
          <p:nvPr/>
        </p:nvSpPr>
        <p:spPr bwMode="auto">
          <a:xfrm>
            <a:off x="155575" y="-411163"/>
            <a:ext cx="11906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even sisters stars"/>
          <p:cNvSpPr>
            <a:spLocks noChangeAspect="1" noChangeArrowheads="1"/>
          </p:cNvSpPr>
          <p:nvPr/>
        </p:nvSpPr>
        <p:spPr bwMode="auto">
          <a:xfrm>
            <a:off x="307975" y="-258763"/>
            <a:ext cx="11906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5493" y="457209"/>
            <a:ext cx="7924799" cy="59436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2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How do professionals </a:t>
            </a:r>
            <a:r>
              <a:rPr lang="en-US" dirty="0"/>
              <a:t>doing genetic research with </a:t>
            </a:r>
            <a:r>
              <a:rPr lang="en-US" dirty="0" smtClean="0"/>
              <a:t>children </a:t>
            </a:r>
            <a:r>
              <a:rPr lang="en-US" dirty="0"/>
              <a:t>affected by parental substance abuse </a:t>
            </a:r>
            <a:r>
              <a:rPr lang="en-US" u="sng" dirty="0" smtClean="0">
                <a:solidFill>
                  <a:srgbClr val="C00000"/>
                </a:solidFill>
              </a:rPr>
              <a:t>minimize the risk for misunderstanding</a:t>
            </a:r>
            <a:r>
              <a:rPr lang="en-US" dirty="0" smtClean="0"/>
              <a:t> when obtaining child assent and parental permission </a:t>
            </a:r>
            <a:r>
              <a:rPr lang="en-US" smtClean="0"/>
              <a:t>for </a:t>
            </a:r>
            <a:r>
              <a:rPr lang="en-US" smtClean="0"/>
              <a:t>enrollment?</a:t>
            </a:r>
            <a:endParaRPr lang="en-US" dirty="0"/>
          </a:p>
        </p:txBody>
      </p:sp>
      <p:sp>
        <p:nvSpPr>
          <p:cNvPr id="5" name="Title 2"/>
          <p:cNvSpPr>
            <a:spLocks noGrp="1"/>
          </p:cNvSpPr>
          <p:nvPr>
            <p:ph type="title"/>
          </p:nvPr>
        </p:nvSpPr>
        <p:spPr>
          <a:xfrm>
            <a:off x="600132" y="103176"/>
            <a:ext cx="8303235" cy="895362"/>
          </a:xfrm>
        </p:spPr>
        <p:txBody>
          <a:bodyPr/>
          <a:lstStyle/>
          <a:p>
            <a:r>
              <a:rPr lang="en-US" dirty="0" smtClean="0"/>
              <a:t>Child Assent and Parental Permission:</a:t>
            </a:r>
            <a:br>
              <a:rPr lang="en-US" dirty="0" smtClean="0"/>
            </a:br>
            <a:r>
              <a:rPr lang="en-US" dirty="0" smtClean="0"/>
              <a:t>Ethics Question</a:t>
            </a:r>
            <a:endParaRPr lang="en-US" dirty="0"/>
          </a:p>
        </p:txBody>
      </p:sp>
    </p:spTree>
    <p:extLst>
      <p:ext uri="{BB962C8B-B14F-4D97-AF65-F5344CB8AC3E}">
        <p14:creationId xmlns:p14="http://schemas.microsoft.com/office/powerpoint/2010/main" val="8062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nchor="ctr"/>
          <a:lstStyle/>
          <a:p>
            <a:pPr>
              <a:buClr>
                <a:schemeClr val="accent6">
                  <a:lumMod val="75000"/>
                </a:schemeClr>
              </a:buClr>
            </a:pPr>
            <a:r>
              <a:rPr lang="en-US" dirty="0" smtClean="0"/>
              <a:t>Characteristics of potential participants</a:t>
            </a:r>
          </a:p>
          <a:p>
            <a:pPr>
              <a:buClr>
                <a:schemeClr val="accent6">
                  <a:lumMod val="75000"/>
                </a:schemeClr>
              </a:buClr>
            </a:pPr>
            <a:r>
              <a:rPr lang="en-US" dirty="0" smtClean="0"/>
              <a:t>A priori assumptions about decisional capacity</a:t>
            </a:r>
          </a:p>
          <a:p>
            <a:pPr>
              <a:buClr>
                <a:schemeClr val="accent6">
                  <a:lumMod val="75000"/>
                </a:schemeClr>
              </a:buClr>
            </a:pPr>
            <a:r>
              <a:rPr lang="en-US" dirty="0" smtClean="0"/>
              <a:t>Child and parental motivation to seek enrollment</a:t>
            </a:r>
          </a:p>
          <a:p>
            <a:pPr>
              <a:buClr>
                <a:schemeClr val="tx2">
                  <a:lumMod val="60000"/>
                  <a:lumOff val="40000"/>
                </a:schemeClr>
              </a:buClr>
            </a:pPr>
            <a:r>
              <a:rPr lang="en-US" dirty="0" smtClean="0">
                <a:solidFill>
                  <a:schemeClr val="tx2">
                    <a:lumMod val="60000"/>
                    <a:lumOff val="40000"/>
                  </a:schemeClr>
                </a:solidFill>
              </a:rPr>
              <a:t>Child </a:t>
            </a:r>
            <a:r>
              <a:rPr lang="en-US" dirty="0">
                <a:solidFill>
                  <a:schemeClr val="tx2">
                    <a:lumMod val="60000"/>
                    <a:lumOff val="40000"/>
                  </a:schemeClr>
                </a:solidFill>
              </a:rPr>
              <a:t>assent</a:t>
            </a:r>
          </a:p>
          <a:p>
            <a:pPr>
              <a:buClr>
                <a:schemeClr val="tx2">
                  <a:lumMod val="60000"/>
                  <a:lumOff val="40000"/>
                </a:schemeClr>
              </a:buClr>
            </a:pPr>
            <a:r>
              <a:rPr lang="en-US" dirty="0" smtClean="0">
                <a:solidFill>
                  <a:schemeClr val="tx2">
                    <a:lumMod val="60000"/>
                    <a:lumOff val="40000"/>
                  </a:schemeClr>
                </a:solidFill>
              </a:rPr>
              <a:t>Child dissent</a:t>
            </a:r>
          </a:p>
          <a:p>
            <a:pPr>
              <a:buClr>
                <a:schemeClr val="accent6">
                  <a:lumMod val="75000"/>
                </a:schemeClr>
              </a:buClr>
            </a:pPr>
            <a:r>
              <a:rPr lang="en-US" dirty="0" smtClean="0"/>
              <a:t>Overemphasis about potential benefits to class</a:t>
            </a:r>
            <a:endParaRPr lang="en-US" dirty="0"/>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Child Assent and Parental Permission:</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400184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tx2">
                  <a:lumMod val="60000"/>
                  <a:lumOff val="40000"/>
                </a:schemeClr>
              </a:buClr>
            </a:pPr>
            <a:r>
              <a:rPr lang="en-US" dirty="0">
                <a:solidFill>
                  <a:schemeClr val="tx2">
                    <a:lumMod val="60000"/>
                    <a:lumOff val="40000"/>
                  </a:schemeClr>
                </a:solidFill>
              </a:rPr>
              <a:t>Research on parental permission</a:t>
            </a:r>
          </a:p>
          <a:p>
            <a:pPr>
              <a:buClr>
                <a:schemeClr val="tx2">
                  <a:lumMod val="60000"/>
                  <a:lumOff val="40000"/>
                </a:schemeClr>
              </a:buClr>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Parents overestimate their understanding</a:t>
            </a:r>
          </a:p>
          <a:p>
            <a:pPr lvl="1">
              <a:buClr>
                <a:schemeClr val="tx2">
                  <a:lumMod val="60000"/>
                  <a:lumOff val="40000"/>
                </a:schemeClr>
              </a:buClr>
            </a:pPr>
            <a:endParaRPr lang="en-US" dirty="0" smtClean="0">
              <a:solidFill>
                <a:schemeClr val="tx2">
                  <a:lumMod val="60000"/>
                  <a:lumOff val="40000"/>
                </a:schemeClr>
              </a:solidFill>
            </a:endParaRPr>
          </a:p>
          <a:p>
            <a:pPr lvl="1">
              <a:buClr>
                <a:srgbClr val="C00000"/>
              </a:buClr>
            </a:pPr>
            <a:r>
              <a:rPr lang="en-US" dirty="0">
                <a:solidFill>
                  <a:srgbClr val="C00000"/>
                </a:solidFill>
              </a:rPr>
              <a:t>Parents expect information about genetic risk</a:t>
            </a:r>
          </a:p>
          <a:p>
            <a:pPr lvl="1">
              <a:buClr>
                <a:srgbClr val="C00000"/>
              </a:buClr>
            </a:pPr>
            <a:r>
              <a:rPr lang="en-US" dirty="0">
                <a:solidFill>
                  <a:srgbClr val="C00000"/>
                </a:solidFill>
              </a:rPr>
              <a:t>Parents still expect information about genetic risk even when told </a:t>
            </a:r>
            <a:r>
              <a:rPr lang="en-US" dirty="0" smtClean="0">
                <a:solidFill>
                  <a:srgbClr val="C00000"/>
                </a:solidFill>
              </a:rPr>
              <a:t>researchers do not agree</a:t>
            </a:r>
            <a:endParaRPr lang="en-US" dirty="0">
              <a:solidFill>
                <a:srgbClr val="C00000"/>
              </a:solidFill>
            </a:endParaRPr>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Child Assent and Parental Permission:</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111756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tx2">
                  <a:lumMod val="60000"/>
                  <a:lumOff val="40000"/>
                </a:schemeClr>
              </a:buClr>
            </a:pPr>
            <a:r>
              <a:rPr lang="en-US" dirty="0" smtClean="0">
                <a:solidFill>
                  <a:schemeClr val="tx2">
                    <a:lumMod val="60000"/>
                    <a:lumOff val="40000"/>
                  </a:schemeClr>
                </a:solidFill>
              </a:rPr>
              <a:t>Research on child assent</a:t>
            </a:r>
          </a:p>
          <a:p>
            <a:pPr>
              <a:buClr>
                <a:schemeClr val="tx2">
                  <a:lumMod val="60000"/>
                  <a:lumOff val="40000"/>
                </a:schemeClr>
              </a:buClr>
            </a:pPr>
            <a:endParaRPr lang="en-US" dirty="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Age </a:t>
            </a:r>
            <a:r>
              <a:rPr lang="en-US" dirty="0">
                <a:solidFill>
                  <a:schemeClr val="tx2">
                    <a:lumMod val="60000"/>
                    <a:lumOff val="40000"/>
                  </a:schemeClr>
                </a:solidFill>
              </a:rPr>
              <a:t>is not a good proxy for capacity to </a:t>
            </a:r>
            <a:r>
              <a:rPr lang="en-US" dirty="0" smtClean="0">
                <a:solidFill>
                  <a:schemeClr val="tx2">
                    <a:lumMod val="60000"/>
                    <a:lumOff val="40000"/>
                  </a:schemeClr>
                </a:solidFill>
              </a:rPr>
              <a:t>understand</a:t>
            </a:r>
          </a:p>
          <a:p>
            <a:pPr lvl="1">
              <a:buClr>
                <a:srgbClr val="C00000"/>
              </a:buClr>
            </a:pPr>
            <a:r>
              <a:rPr lang="en-US" dirty="0">
                <a:solidFill>
                  <a:srgbClr val="C00000"/>
                </a:solidFill>
              </a:rPr>
              <a:t>Children rarely completely understand their right to </a:t>
            </a:r>
            <a:r>
              <a:rPr lang="en-US" dirty="0" smtClean="0">
                <a:solidFill>
                  <a:srgbClr val="C00000"/>
                </a:solidFill>
              </a:rPr>
              <a:t>refuse participation</a:t>
            </a:r>
            <a:endParaRPr lang="en-US" dirty="0">
              <a:solidFill>
                <a:srgbClr val="C00000"/>
              </a:solidFill>
            </a:endParaRPr>
          </a:p>
          <a:p>
            <a:pPr lvl="1">
              <a:buClr>
                <a:srgbClr val="C00000"/>
              </a:buClr>
            </a:pPr>
            <a:r>
              <a:rPr lang="en-US" dirty="0" smtClean="0">
                <a:solidFill>
                  <a:srgbClr val="C00000"/>
                </a:solidFill>
              </a:rPr>
              <a:t>Children rarely dissent</a:t>
            </a:r>
          </a:p>
          <a:p>
            <a:pPr marL="457200" lvl="1" indent="0">
              <a:buClr>
                <a:srgbClr val="C00000"/>
              </a:buClr>
              <a:buNone/>
            </a:pPr>
            <a:endParaRPr lang="en-US" dirty="0"/>
          </a:p>
          <a:p>
            <a:pPr lvl="1">
              <a:buClr>
                <a:srgbClr val="C00000"/>
              </a:buClr>
            </a:pPr>
            <a:r>
              <a:rPr lang="en-US" dirty="0" smtClean="0">
                <a:solidFill>
                  <a:srgbClr val="C00000"/>
                </a:solidFill>
              </a:rPr>
              <a:t>Parents do not talk about genetic liability</a:t>
            </a:r>
          </a:p>
          <a:p>
            <a:pPr lvl="1">
              <a:buClr>
                <a:schemeClr val="tx2">
                  <a:lumMod val="60000"/>
                  <a:lumOff val="40000"/>
                </a:schemeClr>
              </a:buClr>
            </a:pPr>
            <a:r>
              <a:rPr lang="en-US" dirty="0" smtClean="0">
                <a:solidFill>
                  <a:schemeClr val="tx2">
                    <a:lumMod val="60000"/>
                    <a:lumOff val="40000"/>
                  </a:schemeClr>
                </a:solidFill>
              </a:rPr>
              <a:t>Science education literature on child and adolescent understanding of genetics</a:t>
            </a:r>
            <a:endParaRPr lang="en-US" dirty="0">
              <a:solidFill>
                <a:schemeClr val="tx2">
                  <a:lumMod val="60000"/>
                  <a:lumOff val="40000"/>
                </a:schemeClr>
              </a:solidFill>
            </a:endParaRPr>
          </a:p>
          <a:p>
            <a:pPr lvl="1">
              <a:buClr>
                <a:srgbClr val="C00000"/>
              </a:buClr>
            </a:pPr>
            <a:r>
              <a:rPr lang="en-US" dirty="0" smtClean="0">
                <a:solidFill>
                  <a:srgbClr val="C00000"/>
                </a:solidFill>
              </a:rPr>
              <a:t>Children </a:t>
            </a:r>
            <a:r>
              <a:rPr lang="en-US" dirty="0">
                <a:solidFill>
                  <a:srgbClr val="C00000"/>
                </a:solidFill>
              </a:rPr>
              <a:t>and adolescents </a:t>
            </a:r>
            <a:r>
              <a:rPr lang="en-US" dirty="0" smtClean="0">
                <a:solidFill>
                  <a:srgbClr val="C00000"/>
                </a:solidFill>
              </a:rPr>
              <a:t>are not </a:t>
            </a:r>
            <a:r>
              <a:rPr lang="en-US" dirty="0">
                <a:solidFill>
                  <a:srgbClr val="C00000"/>
                </a:solidFill>
              </a:rPr>
              <a:t>likely to understand specific concepts associated with genetic </a:t>
            </a:r>
            <a:r>
              <a:rPr lang="en-US" dirty="0" smtClean="0">
                <a:solidFill>
                  <a:srgbClr val="C00000"/>
                </a:solidFill>
              </a:rPr>
              <a:t>research</a:t>
            </a:r>
            <a:endParaRPr lang="en-US" dirty="0">
              <a:solidFill>
                <a:srgbClr val="C00000"/>
              </a:solidFill>
            </a:endParaRPr>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Child Assent and Parental Permission:</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132707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263" y="1146000"/>
            <a:ext cx="8176820" cy="915240"/>
          </a:xfrm>
        </p:spPr>
        <p:txBody>
          <a:bodyPr/>
          <a:lstStyle/>
          <a:p>
            <a:r>
              <a:rPr lang="en-US" sz="2800" dirty="0" smtClean="0">
                <a:solidFill>
                  <a:schemeClr val="tx2">
                    <a:lumMod val="60000"/>
                    <a:lumOff val="40000"/>
                  </a:schemeClr>
                </a:solidFill>
              </a:rPr>
              <a:t>The Most Protective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err="1" smtClean="0">
                <a:solidFill>
                  <a:schemeClr val="tx2">
                    <a:lumMod val="60000"/>
                    <a:lumOff val="40000"/>
                  </a:schemeClr>
                </a:solidFill>
              </a:rPr>
              <a:t>Phenotyping</a:t>
            </a:r>
            <a:r>
              <a:rPr lang="en-US" sz="2800" dirty="0" smtClean="0">
                <a:solidFill>
                  <a:schemeClr val="tx2">
                    <a:lumMod val="60000"/>
                    <a:lumOff val="40000"/>
                  </a:schemeClr>
                </a:solidFill>
              </a:rPr>
              <a:t> </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0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To what extent do professionals </a:t>
            </a:r>
            <a:r>
              <a:rPr lang="en-US" dirty="0"/>
              <a:t>doing genetic research with c</a:t>
            </a:r>
            <a:r>
              <a:rPr lang="en-US" dirty="0" smtClean="0"/>
              <a:t>hildren </a:t>
            </a:r>
            <a:r>
              <a:rPr lang="en-US" dirty="0"/>
              <a:t>affected by parental substance abuse </a:t>
            </a:r>
            <a:r>
              <a:rPr lang="en-US" dirty="0" smtClean="0"/>
              <a:t>have </a:t>
            </a:r>
            <a:r>
              <a:rPr lang="en-US" dirty="0"/>
              <a:t>an </a:t>
            </a:r>
            <a:r>
              <a:rPr lang="en-US" u="sng" dirty="0">
                <a:solidFill>
                  <a:srgbClr val="C00000"/>
                </a:solidFill>
              </a:rPr>
              <a:t>ethical responsibility to </a:t>
            </a:r>
            <a:r>
              <a:rPr lang="en-US" u="sng" dirty="0" smtClean="0">
                <a:solidFill>
                  <a:srgbClr val="C00000"/>
                </a:solidFill>
              </a:rPr>
              <a:t>promote the well-being of children at risk</a:t>
            </a:r>
            <a:r>
              <a:rPr lang="en-US" dirty="0" smtClean="0"/>
              <a:t> for serious adversity, emotional-behavioral difficulty, and early substance use?</a:t>
            </a:r>
            <a:endParaRPr lang="en-US" dirty="0"/>
          </a:p>
        </p:txBody>
      </p:sp>
      <p:sp>
        <p:nvSpPr>
          <p:cNvPr id="5" name="Title 2"/>
          <p:cNvSpPr>
            <a:spLocks noGrp="1"/>
          </p:cNvSpPr>
          <p:nvPr>
            <p:ph type="title"/>
          </p:nvPr>
        </p:nvSpPr>
        <p:spPr>
          <a:xfrm>
            <a:off x="600132" y="103176"/>
            <a:ext cx="8303235" cy="895362"/>
          </a:xfrm>
        </p:spPr>
        <p:txBody>
          <a:bodyPr/>
          <a:lstStyle/>
          <a:p>
            <a:r>
              <a:rPr lang="en-US" dirty="0" err="1" smtClean="0"/>
              <a:t>Phenotyping</a:t>
            </a:r>
            <a:r>
              <a:rPr lang="en-US" dirty="0" smtClean="0"/>
              <a:t>:</a:t>
            </a:r>
            <a:br>
              <a:rPr lang="en-US" dirty="0" smtClean="0"/>
            </a:br>
            <a:r>
              <a:rPr lang="en-US" dirty="0" smtClean="0"/>
              <a:t>Ethics Question</a:t>
            </a:r>
            <a:endParaRPr lang="en-US" dirty="0"/>
          </a:p>
        </p:txBody>
      </p:sp>
    </p:spTree>
    <p:extLst>
      <p:ext uri="{BB962C8B-B14F-4D97-AF65-F5344CB8AC3E}">
        <p14:creationId xmlns:p14="http://schemas.microsoft.com/office/powerpoint/2010/main" val="79747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accent6">
                  <a:lumMod val="75000"/>
                </a:schemeClr>
              </a:buClr>
            </a:pPr>
            <a:r>
              <a:rPr lang="en-US" dirty="0" smtClean="0"/>
              <a:t>Unequivocal ethical-legal obligations</a:t>
            </a:r>
          </a:p>
          <a:p>
            <a:pPr lvl="1"/>
            <a:endParaRPr lang="en-US" dirty="0" smtClean="0"/>
          </a:p>
          <a:p>
            <a:pPr lvl="1"/>
            <a:r>
              <a:rPr lang="en-US" dirty="0" smtClean="0"/>
              <a:t>Immediate danger to self-others</a:t>
            </a:r>
          </a:p>
          <a:p>
            <a:pPr lvl="1"/>
            <a:r>
              <a:rPr lang="en-US" dirty="0" smtClean="0"/>
              <a:t>Reasonable suspicion of child abuse and neglect</a:t>
            </a:r>
          </a:p>
          <a:p>
            <a:pPr>
              <a:buClr>
                <a:schemeClr val="accent6">
                  <a:lumMod val="75000"/>
                </a:schemeClr>
              </a:buClr>
            </a:pPr>
            <a:endParaRPr lang="en-US" dirty="0" smtClean="0"/>
          </a:p>
          <a:p>
            <a:pPr>
              <a:buClr>
                <a:schemeClr val="accent6">
                  <a:lumMod val="75000"/>
                </a:schemeClr>
              </a:buClr>
            </a:pPr>
            <a:r>
              <a:rPr lang="en-US" dirty="0" smtClean="0"/>
              <a:t>Equivocal ethical obligations</a:t>
            </a:r>
          </a:p>
          <a:p>
            <a:pPr lvl="1"/>
            <a:endParaRPr lang="en-US" dirty="0" smtClean="0"/>
          </a:p>
          <a:p>
            <a:pPr lvl="1"/>
            <a:r>
              <a:rPr lang="en-US" dirty="0" smtClean="0"/>
              <a:t>Clinically significant emotional-behavioral difficulty</a:t>
            </a:r>
          </a:p>
          <a:p>
            <a:pPr lvl="1"/>
            <a:endParaRPr lang="en-US" dirty="0" smtClean="0"/>
          </a:p>
          <a:p>
            <a:pPr>
              <a:buClr>
                <a:schemeClr val="accent6">
                  <a:lumMod val="75000"/>
                </a:schemeClr>
              </a:buClr>
            </a:pPr>
            <a:r>
              <a:rPr lang="en-US" dirty="0" smtClean="0"/>
              <a:t>Specific obligations </a:t>
            </a:r>
            <a:r>
              <a:rPr lang="en-US" dirty="0"/>
              <a:t>associated with the genetic </a:t>
            </a:r>
            <a:r>
              <a:rPr lang="en-US" dirty="0" smtClean="0"/>
              <a:t>risk</a:t>
            </a:r>
          </a:p>
          <a:p>
            <a:pPr>
              <a:buClr>
                <a:schemeClr val="accent6">
                  <a:lumMod val="75000"/>
                </a:schemeClr>
              </a:buClr>
            </a:pPr>
            <a:r>
              <a:rPr lang="en-US" dirty="0"/>
              <a:t>General </a:t>
            </a:r>
            <a:r>
              <a:rPr lang="en-US" dirty="0" smtClean="0"/>
              <a:t>obligations</a:t>
            </a:r>
            <a:endParaRPr lang="en-US" dirty="0"/>
          </a:p>
          <a:p>
            <a:pPr>
              <a:buClr>
                <a:schemeClr val="tx2">
                  <a:lumMod val="60000"/>
                  <a:lumOff val="40000"/>
                </a:schemeClr>
              </a:buClr>
            </a:pPr>
            <a:endParaRPr lang="en-US" dirty="0" smtClean="0"/>
          </a:p>
          <a:p>
            <a:pPr>
              <a:buClr>
                <a:schemeClr val="tx2">
                  <a:lumMod val="60000"/>
                  <a:lumOff val="40000"/>
                </a:schemeClr>
              </a:buClr>
            </a:pPr>
            <a:endParaRPr lang="en-US" dirty="0" smtClean="0"/>
          </a:p>
          <a:p>
            <a:pPr>
              <a:buClr>
                <a:schemeClr val="tx2">
                  <a:lumMod val="60000"/>
                  <a:lumOff val="40000"/>
                </a:schemeClr>
              </a:buClr>
            </a:pPr>
            <a:endParaRPr lang="en-US" dirty="0" smtClean="0"/>
          </a:p>
          <a:p>
            <a:pPr>
              <a:buClr>
                <a:schemeClr val="tx2">
                  <a:lumMod val="60000"/>
                  <a:lumOff val="40000"/>
                </a:schemeClr>
              </a:buClr>
            </a:pPr>
            <a:endParaRPr lang="en-US" dirty="0" smtClean="0"/>
          </a:p>
          <a:p>
            <a:pPr marL="0" indent="0">
              <a:buClr>
                <a:schemeClr val="tx2">
                  <a:lumMod val="60000"/>
                  <a:lumOff val="40000"/>
                </a:schemeClr>
              </a:buClr>
              <a:buNone/>
            </a:pPr>
            <a:endParaRPr lang="en-US" dirty="0" smtClean="0"/>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Phenotyping</a:t>
            </a:r>
            <a:r>
              <a:rPr lang="en-US" dirty="0" smtClean="0">
                <a:solidFill>
                  <a:schemeClr val="tx2">
                    <a:lumMod val="60000"/>
                    <a:lumOff val="40000"/>
                  </a:schemeClr>
                </a:solidFill>
              </a:rPr>
              <a:t>:</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132839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nchor="ctr"/>
          <a:lstStyle/>
          <a:p>
            <a:pPr>
              <a:buClr>
                <a:schemeClr val="tx2">
                  <a:lumMod val="60000"/>
                  <a:lumOff val="40000"/>
                </a:schemeClr>
              </a:buClr>
            </a:pPr>
            <a:r>
              <a:rPr lang="en-US" dirty="0" smtClean="0">
                <a:solidFill>
                  <a:schemeClr val="tx2">
                    <a:lumMod val="60000"/>
                    <a:lumOff val="40000"/>
                  </a:schemeClr>
                </a:solidFill>
              </a:rPr>
              <a:t>Parents expect disclosure under many conditions</a:t>
            </a:r>
          </a:p>
          <a:p>
            <a:pPr>
              <a:buClr>
                <a:schemeClr val="tx2">
                  <a:lumMod val="60000"/>
                  <a:lumOff val="40000"/>
                </a:schemeClr>
              </a:buClr>
            </a:pPr>
            <a:r>
              <a:rPr lang="en-US" dirty="0" smtClean="0">
                <a:solidFill>
                  <a:schemeClr val="tx2">
                    <a:lumMod val="60000"/>
                    <a:lumOff val="40000"/>
                  </a:schemeClr>
                </a:solidFill>
              </a:rPr>
              <a:t>Adolescents expect disclosure about some conditions</a:t>
            </a:r>
          </a:p>
          <a:p>
            <a:pPr>
              <a:buClr>
                <a:schemeClr val="tx2">
                  <a:lumMod val="60000"/>
                  <a:lumOff val="40000"/>
                </a:schemeClr>
              </a:buClr>
            </a:pPr>
            <a:r>
              <a:rPr lang="en-US" dirty="0" smtClean="0">
                <a:solidFill>
                  <a:schemeClr val="tx2">
                    <a:lumMod val="60000"/>
                    <a:lumOff val="40000"/>
                  </a:schemeClr>
                </a:solidFill>
              </a:rPr>
              <a:t>Parents expect more disclosure than adolescents</a:t>
            </a:r>
          </a:p>
          <a:p>
            <a:pPr>
              <a:buClr>
                <a:schemeClr val="tx2">
                  <a:lumMod val="60000"/>
                  <a:lumOff val="40000"/>
                </a:schemeClr>
              </a:buClr>
            </a:pPr>
            <a:endParaRPr lang="en-US" dirty="0" smtClean="0">
              <a:solidFill>
                <a:schemeClr val="tx2">
                  <a:lumMod val="60000"/>
                  <a:lumOff val="40000"/>
                </a:schemeClr>
              </a:solidFill>
            </a:endParaRPr>
          </a:p>
          <a:p>
            <a:pPr>
              <a:buClr>
                <a:srgbClr val="C00000"/>
              </a:buClr>
            </a:pPr>
            <a:r>
              <a:rPr lang="en-US" dirty="0" smtClean="0">
                <a:solidFill>
                  <a:srgbClr val="C00000"/>
                </a:solidFill>
              </a:rPr>
              <a:t>Parents and adolescents do not agree about disclosure of substance use</a:t>
            </a:r>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Phenotyping</a:t>
            </a:r>
            <a:r>
              <a:rPr lang="en-US" dirty="0" smtClean="0">
                <a:solidFill>
                  <a:schemeClr val="tx2">
                    <a:lumMod val="60000"/>
                    <a:lumOff val="40000"/>
                  </a:schemeClr>
                </a:solidFill>
              </a:rPr>
              <a: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1019458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263" y="1146000"/>
            <a:ext cx="8176820" cy="915240"/>
          </a:xfrm>
        </p:spPr>
        <p:txBody>
          <a:bodyPr/>
          <a:lstStyle/>
          <a:p>
            <a:r>
              <a:rPr lang="en-US" sz="2800" dirty="0" smtClean="0">
                <a:solidFill>
                  <a:schemeClr val="tx2">
                    <a:lumMod val="60000"/>
                    <a:lumOff val="40000"/>
                  </a:schemeClr>
                </a:solidFill>
              </a:rPr>
              <a:t>The Most Future-Oriented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smtClean="0">
                <a:solidFill>
                  <a:schemeClr val="tx2">
                    <a:lumMod val="60000"/>
                    <a:lumOff val="40000"/>
                  </a:schemeClr>
                </a:solidFill>
              </a:rPr>
              <a:t>Genotyping</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35158"/>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0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Under what circumstances do </a:t>
            </a:r>
            <a:r>
              <a:rPr lang="en-US" dirty="0"/>
              <a:t>professionals doing genetic research with </a:t>
            </a:r>
            <a:r>
              <a:rPr lang="en-US" dirty="0" smtClean="0"/>
              <a:t>children </a:t>
            </a:r>
            <a:r>
              <a:rPr lang="en-US" dirty="0"/>
              <a:t>affected by parental substance abuse </a:t>
            </a:r>
            <a:r>
              <a:rPr lang="en-US" dirty="0" smtClean="0"/>
              <a:t>will have </a:t>
            </a:r>
            <a:r>
              <a:rPr lang="en-US" dirty="0"/>
              <a:t>an </a:t>
            </a:r>
            <a:r>
              <a:rPr lang="en-US" u="sng" dirty="0">
                <a:solidFill>
                  <a:srgbClr val="C00000"/>
                </a:solidFill>
              </a:rPr>
              <a:t>ethical responsibility to </a:t>
            </a:r>
            <a:r>
              <a:rPr lang="en-US" u="sng" dirty="0" smtClean="0">
                <a:solidFill>
                  <a:srgbClr val="C00000"/>
                </a:solidFill>
              </a:rPr>
              <a:t>provide information about genetic liability and incidental findings</a:t>
            </a:r>
            <a:r>
              <a:rPr lang="en-US" dirty="0" smtClean="0"/>
              <a:t> to parents and children?</a:t>
            </a:r>
            <a:endParaRPr lang="en-US" dirty="0"/>
          </a:p>
        </p:txBody>
      </p:sp>
      <p:sp>
        <p:nvSpPr>
          <p:cNvPr id="5" name="Title 2"/>
          <p:cNvSpPr>
            <a:spLocks noGrp="1"/>
          </p:cNvSpPr>
          <p:nvPr>
            <p:ph type="title"/>
          </p:nvPr>
        </p:nvSpPr>
        <p:spPr>
          <a:xfrm>
            <a:off x="600132" y="103176"/>
            <a:ext cx="8303235" cy="895362"/>
          </a:xfrm>
        </p:spPr>
        <p:txBody>
          <a:bodyPr/>
          <a:lstStyle/>
          <a:p>
            <a:r>
              <a:rPr lang="en-US" dirty="0"/>
              <a:t>G</a:t>
            </a:r>
            <a:r>
              <a:rPr lang="en-US" dirty="0" smtClean="0"/>
              <a:t>enotyping:</a:t>
            </a:r>
            <a:br>
              <a:rPr lang="en-US" dirty="0" smtClean="0"/>
            </a:br>
            <a:r>
              <a:rPr lang="en-US" dirty="0" smtClean="0"/>
              <a:t>Ethics Question</a:t>
            </a:r>
            <a:endParaRPr lang="en-US" dirty="0"/>
          </a:p>
        </p:txBody>
      </p:sp>
    </p:spTree>
    <p:extLst>
      <p:ext uri="{BB962C8B-B14F-4D97-AF65-F5344CB8AC3E}">
        <p14:creationId xmlns:p14="http://schemas.microsoft.com/office/powerpoint/2010/main" val="187196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272" y="83298"/>
            <a:ext cx="8303235" cy="915240"/>
          </a:xfrm>
        </p:spPr>
        <p:txBody>
          <a:bodyPr/>
          <a:lstStyle/>
          <a:p>
            <a:r>
              <a:rPr lang="en-US" sz="2800" dirty="0" smtClean="0">
                <a:solidFill>
                  <a:schemeClr val="tx2">
                    <a:lumMod val="60000"/>
                    <a:lumOff val="40000"/>
                  </a:schemeClr>
                </a:solidFill>
              </a:rPr>
              <a:t>Primary Goal</a:t>
            </a:r>
            <a:endParaRPr lang="en-US" sz="2800" dirty="0">
              <a:solidFill>
                <a:schemeClr val="tx2">
                  <a:lumMod val="60000"/>
                  <a:lumOff val="40000"/>
                </a:schemeClr>
              </a:solidFill>
            </a:endParaRPr>
          </a:p>
        </p:txBody>
      </p:sp>
      <p:sp>
        <p:nvSpPr>
          <p:cNvPr id="4" name="Content Placeholder 2"/>
          <p:cNvSpPr>
            <a:spLocks noGrp="1"/>
          </p:cNvSpPr>
          <p:nvPr>
            <p:ph idx="1"/>
          </p:nvPr>
        </p:nvSpPr>
        <p:spPr>
          <a:xfrm>
            <a:off x="587777" y="1144654"/>
            <a:ext cx="8303233" cy="4789010"/>
          </a:xfrm>
        </p:spPr>
        <p:txBody>
          <a:bodyPr>
            <a:noAutofit/>
          </a:bodyPr>
          <a:lstStyle/>
          <a:p>
            <a:r>
              <a:rPr lang="en-US" dirty="0" smtClean="0"/>
              <a:t>To introduce the seven ethical sisters who thoughtfully guide genetic research done with children affected by parental substance abuse.</a:t>
            </a:r>
            <a:endParaRPr lang="en-US" dirty="0"/>
          </a:p>
        </p:txBody>
      </p:sp>
    </p:spTree>
    <p:extLst>
      <p:ext uri="{BB962C8B-B14F-4D97-AF65-F5344CB8AC3E}">
        <p14:creationId xmlns:p14="http://schemas.microsoft.com/office/powerpoint/2010/main" val="158938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accent6">
                  <a:lumMod val="75000"/>
                </a:schemeClr>
              </a:buClr>
            </a:pPr>
            <a:r>
              <a:rPr lang="en-US" dirty="0" smtClean="0"/>
              <a:t>Current standards for disclosure?</a:t>
            </a:r>
          </a:p>
          <a:p>
            <a:pPr>
              <a:buClr>
                <a:schemeClr val="accent6">
                  <a:lumMod val="75000"/>
                </a:schemeClr>
              </a:buClr>
            </a:pPr>
            <a:endParaRPr lang="en-US" dirty="0" smtClean="0"/>
          </a:p>
          <a:p>
            <a:pPr lvl="1"/>
            <a:r>
              <a:rPr lang="en-US" dirty="0" smtClean="0"/>
              <a:t>Clinical laboratory standards</a:t>
            </a:r>
          </a:p>
          <a:p>
            <a:pPr lvl="1"/>
            <a:r>
              <a:rPr lang="en-US" dirty="0" smtClean="0"/>
              <a:t>Clinical significance</a:t>
            </a:r>
          </a:p>
          <a:p>
            <a:pPr lvl="1"/>
            <a:r>
              <a:rPr lang="en-US" dirty="0" smtClean="0"/>
              <a:t>Early onset disease</a:t>
            </a:r>
          </a:p>
          <a:p>
            <a:pPr lvl="1"/>
            <a:endParaRPr lang="en-US" dirty="0" smtClean="0"/>
          </a:p>
          <a:p>
            <a:pPr>
              <a:buClr>
                <a:schemeClr val="accent6">
                  <a:lumMod val="75000"/>
                </a:schemeClr>
              </a:buClr>
            </a:pPr>
            <a:r>
              <a:rPr lang="en-US" dirty="0" smtClean="0"/>
              <a:t>No standards for clinical significance</a:t>
            </a:r>
          </a:p>
          <a:p>
            <a:pPr>
              <a:buClr>
                <a:schemeClr val="accent6">
                  <a:lumMod val="75000"/>
                </a:schemeClr>
              </a:buClr>
            </a:pPr>
            <a:r>
              <a:rPr lang="en-US" dirty="0" smtClean="0"/>
              <a:t>Potential costs and benefits of disclosure</a:t>
            </a:r>
          </a:p>
          <a:p>
            <a:pPr>
              <a:buClr>
                <a:schemeClr val="accent6">
                  <a:lumMod val="75000"/>
                </a:schemeClr>
              </a:buClr>
            </a:pPr>
            <a:r>
              <a:rPr lang="en-US" dirty="0" smtClean="0"/>
              <a:t>Consent for disclosure</a:t>
            </a:r>
          </a:p>
          <a:p>
            <a:pPr>
              <a:buClr>
                <a:schemeClr val="accent6">
                  <a:lumMod val="75000"/>
                </a:schemeClr>
              </a:buClr>
            </a:pPr>
            <a:r>
              <a:rPr lang="en-US" dirty="0" smtClean="0"/>
              <a:t>Circumstances for direct disclosure to the child</a:t>
            </a:r>
          </a:p>
          <a:p>
            <a:pPr>
              <a:buClr>
                <a:schemeClr val="accent6">
                  <a:lumMod val="75000"/>
                </a:schemeClr>
              </a:buClr>
            </a:pPr>
            <a:r>
              <a:rPr lang="en-US" dirty="0" smtClean="0"/>
              <a:t>Circumstances for disclosure of incidental findings</a:t>
            </a:r>
          </a:p>
          <a:p>
            <a:pPr>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a:solidFill>
                  <a:schemeClr val="tx2">
                    <a:lumMod val="60000"/>
                    <a:lumOff val="40000"/>
                  </a:schemeClr>
                </a:solidFill>
              </a:rPr>
              <a:t>G</a:t>
            </a:r>
            <a:r>
              <a:rPr lang="en-US" dirty="0" smtClean="0">
                <a:solidFill>
                  <a:schemeClr val="tx2">
                    <a:lumMod val="60000"/>
                    <a:lumOff val="40000"/>
                  </a:schemeClr>
                </a:solidFill>
              </a:rPr>
              <a:t>enotyping:</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1862448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144654"/>
            <a:ext cx="8303233" cy="4789010"/>
          </a:xfrm>
        </p:spPr>
        <p:txBody>
          <a:bodyPr anchor="ctr"/>
          <a:lstStyle/>
          <a:p>
            <a:pPr>
              <a:buClr>
                <a:srgbClr val="C00000"/>
              </a:buClr>
            </a:pPr>
            <a:r>
              <a:rPr lang="en-US" dirty="0">
                <a:solidFill>
                  <a:srgbClr val="C00000"/>
                </a:solidFill>
              </a:rPr>
              <a:t>Parents expect information about genetic </a:t>
            </a:r>
            <a:r>
              <a:rPr lang="en-US" dirty="0" smtClean="0">
                <a:solidFill>
                  <a:srgbClr val="C00000"/>
                </a:solidFill>
              </a:rPr>
              <a:t>risk</a:t>
            </a:r>
            <a:endParaRPr lang="en-US" dirty="0">
              <a:solidFill>
                <a:srgbClr val="C00000"/>
              </a:solidFill>
            </a:endParaRPr>
          </a:p>
          <a:p>
            <a:pPr>
              <a:buClr>
                <a:srgbClr val="C00000"/>
              </a:buClr>
            </a:pPr>
            <a:r>
              <a:rPr lang="en-US" dirty="0" smtClean="0">
                <a:solidFill>
                  <a:srgbClr val="C00000"/>
                </a:solidFill>
              </a:rPr>
              <a:t>Parents </a:t>
            </a:r>
            <a:r>
              <a:rPr lang="en-US" dirty="0">
                <a:solidFill>
                  <a:srgbClr val="C00000"/>
                </a:solidFill>
              </a:rPr>
              <a:t>still expect information about genetic risk even when told </a:t>
            </a:r>
            <a:r>
              <a:rPr lang="en-US" dirty="0" smtClean="0">
                <a:solidFill>
                  <a:srgbClr val="C00000"/>
                </a:solidFill>
              </a:rPr>
              <a:t>researchers do not agree</a:t>
            </a:r>
            <a:endParaRPr lang="en-US" dirty="0">
              <a:solidFill>
                <a:srgbClr val="C00000"/>
              </a:solidFill>
            </a:endParaRPr>
          </a:p>
          <a:p>
            <a:pPr marL="0" indent="0">
              <a:buClr>
                <a:schemeClr val="tx2">
                  <a:lumMod val="60000"/>
                  <a:lumOff val="40000"/>
                </a:schemeClr>
              </a:buClr>
              <a:buNone/>
            </a:pPr>
            <a:endParaRPr lang="en-US" dirty="0" smtClean="0"/>
          </a:p>
        </p:txBody>
      </p:sp>
      <p:sp>
        <p:nvSpPr>
          <p:cNvPr id="3" name="Title 2"/>
          <p:cNvSpPr>
            <a:spLocks noGrp="1"/>
          </p:cNvSpPr>
          <p:nvPr>
            <p:ph type="title"/>
          </p:nvPr>
        </p:nvSpPr>
        <p:spPr>
          <a:xfrm>
            <a:off x="587775" y="103176"/>
            <a:ext cx="8303235" cy="895362"/>
          </a:xfrm>
        </p:spPr>
        <p:txBody>
          <a:bodyPr/>
          <a:lstStyle/>
          <a:p>
            <a:r>
              <a:rPr lang="en-US" dirty="0">
                <a:solidFill>
                  <a:schemeClr val="tx2">
                    <a:lumMod val="60000"/>
                    <a:lumOff val="40000"/>
                  </a:schemeClr>
                </a:solidFill>
              </a:rPr>
              <a:t>G</a:t>
            </a:r>
            <a:r>
              <a:rPr lang="en-US" dirty="0" smtClean="0">
                <a:solidFill>
                  <a:schemeClr val="tx2">
                    <a:lumMod val="60000"/>
                    <a:lumOff val="40000"/>
                  </a:schemeClr>
                </a:solidFill>
              </a:rPr>
              <a:t>enotyping:</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330574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263" y="1146000"/>
            <a:ext cx="8176820" cy="915240"/>
          </a:xfrm>
        </p:spPr>
        <p:txBody>
          <a:bodyPr/>
          <a:lstStyle/>
          <a:p>
            <a:r>
              <a:rPr lang="en-US" sz="2800" dirty="0" smtClean="0">
                <a:solidFill>
                  <a:schemeClr val="tx2">
                    <a:lumMod val="60000"/>
                    <a:lumOff val="40000"/>
                  </a:schemeClr>
                </a:solidFill>
              </a:rPr>
              <a:t>The Most Practical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smtClean="0">
                <a:solidFill>
                  <a:schemeClr val="tx2">
                    <a:lumMod val="60000"/>
                    <a:lumOff val="40000"/>
                  </a:schemeClr>
                </a:solidFill>
              </a:rPr>
              <a:t>Payment</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0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To what extent </a:t>
            </a:r>
            <a:r>
              <a:rPr lang="en-US" dirty="0"/>
              <a:t>d</a:t>
            </a:r>
            <a:r>
              <a:rPr lang="en-US" dirty="0" smtClean="0"/>
              <a:t>o professionals </a:t>
            </a:r>
            <a:r>
              <a:rPr lang="en-US" dirty="0"/>
              <a:t>doing genetic research with </a:t>
            </a:r>
            <a:r>
              <a:rPr lang="en-US" dirty="0" smtClean="0"/>
              <a:t>children </a:t>
            </a:r>
            <a:r>
              <a:rPr lang="en-US" dirty="0"/>
              <a:t>affected by parental substance abuse </a:t>
            </a:r>
            <a:r>
              <a:rPr lang="en-US" dirty="0" smtClean="0"/>
              <a:t>have </a:t>
            </a:r>
            <a:r>
              <a:rPr lang="en-US" dirty="0"/>
              <a:t>an </a:t>
            </a:r>
            <a:r>
              <a:rPr lang="en-US" u="sng" dirty="0">
                <a:solidFill>
                  <a:srgbClr val="C00000"/>
                </a:solidFill>
              </a:rPr>
              <a:t>ethical </a:t>
            </a:r>
            <a:r>
              <a:rPr lang="en-US" u="sng" dirty="0" smtClean="0">
                <a:solidFill>
                  <a:srgbClr val="C00000"/>
                </a:solidFill>
              </a:rPr>
              <a:t>responsibility </a:t>
            </a:r>
            <a:r>
              <a:rPr lang="en-US" u="sng" dirty="0">
                <a:solidFill>
                  <a:srgbClr val="C00000"/>
                </a:solidFill>
              </a:rPr>
              <a:t>to </a:t>
            </a:r>
            <a:r>
              <a:rPr lang="en-US" u="sng" dirty="0" smtClean="0">
                <a:solidFill>
                  <a:srgbClr val="C00000"/>
                </a:solidFill>
              </a:rPr>
              <a:t>provide payment to children</a:t>
            </a:r>
            <a:r>
              <a:rPr lang="en-US" dirty="0" smtClean="0"/>
              <a:t> for participation?</a:t>
            </a:r>
            <a:endParaRPr lang="en-US" dirty="0"/>
          </a:p>
        </p:txBody>
      </p:sp>
      <p:sp>
        <p:nvSpPr>
          <p:cNvPr id="5" name="Title 2"/>
          <p:cNvSpPr>
            <a:spLocks noGrp="1"/>
          </p:cNvSpPr>
          <p:nvPr>
            <p:ph type="title"/>
          </p:nvPr>
        </p:nvSpPr>
        <p:spPr>
          <a:xfrm>
            <a:off x="600132" y="103176"/>
            <a:ext cx="8303235" cy="895362"/>
          </a:xfrm>
        </p:spPr>
        <p:txBody>
          <a:bodyPr/>
          <a:lstStyle/>
          <a:p>
            <a:r>
              <a:rPr lang="en-US" dirty="0" smtClean="0"/>
              <a:t>Payment:</a:t>
            </a:r>
            <a:br>
              <a:rPr lang="en-US" dirty="0" smtClean="0"/>
            </a:br>
            <a:r>
              <a:rPr lang="en-US" dirty="0" smtClean="0"/>
              <a:t>Ethics Question</a:t>
            </a:r>
            <a:endParaRPr lang="en-US" dirty="0"/>
          </a:p>
        </p:txBody>
      </p:sp>
    </p:spTree>
    <p:extLst>
      <p:ext uri="{BB962C8B-B14F-4D97-AF65-F5344CB8AC3E}">
        <p14:creationId xmlns:p14="http://schemas.microsoft.com/office/powerpoint/2010/main" val="1878293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accent6">
                  <a:lumMod val="75000"/>
                </a:schemeClr>
              </a:buClr>
            </a:pPr>
            <a:r>
              <a:rPr lang="en-US" dirty="0" err="1" smtClean="0"/>
              <a:t>Wendler</a:t>
            </a:r>
            <a:r>
              <a:rPr lang="en-US" dirty="0" smtClean="0"/>
              <a:t> et al. (2002)</a:t>
            </a:r>
          </a:p>
          <a:p>
            <a:pPr>
              <a:buClr>
                <a:schemeClr val="accent6">
                  <a:lumMod val="75000"/>
                </a:schemeClr>
              </a:buClr>
            </a:pPr>
            <a:endParaRPr lang="en-US" dirty="0"/>
          </a:p>
          <a:p>
            <a:pPr lvl="1"/>
            <a:r>
              <a:rPr lang="en-US" dirty="0" smtClean="0"/>
              <a:t>Reimbursement for expenses</a:t>
            </a:r>
          </a:p>
          <a:p>
            <a:pPr lvl="1"/>
            <a:r>
              <a:rPr lang="en-US" dirty="0" smtClean="0"/>
              <a:t>Gifts of appreciation</a:t>
            </a:r>
          </a:p>
          <a:p>
            <a:pPr lvl="1"/>
            <a:r>
              <a:rPr lang="en-US" dirty="0" smtClean="0"/>
              <a:t>Compensation for time</a:t>
            </a:r>
          </a:p>
          <a:p>
            <a:pPr lvl="1"/>
            <a:r>
              <a:rPr lang="en-US" dirty="0" smtClean="0"/>
              <a:t>Incentives</a:t>
            </a:r>
            <a:endParaRPr lang="en-US" dirty="0"/>
          </a:p>
          <a:p>
            <a:pPr lvl="1">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Payment:</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143109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144654"/>
            <a:ext cx="8303233" cy="4789010"/>
          </a:xfrm>
        </p:spPr>
        <p:txBody>
          <a:bodyPr/>
          <a:lstStyle/>
          <a:p>
            <a:pPr>
              <a:buClr>
                <a:schemeClr val="accent6">
                  <a:lumMod val="75000"/>
                </a:schemeClr>
              </a:buClr>
            </a:pPr>
            <a:r>
              <a:rPr lang="en-US" dirty="0"/>
              <a:t>Consensus about reimbursement to parents and small gifts to children</a:t>
            </a:r>
          </a:p>
          <a:p>
            <a:pPr>
              <a:buClr>
                <a:schemeClr val="accent6">
                  <a:lumMod val="75000"/>
                </a:schemeClr>
              </a:buClr>
            </a:pPr>
            <a:r>
              <a:rPr lang="en-US" dirty="0"/>
              <a:t>Lack of consensus about compensation and incentives for </a:t>
            </a:r>
            <a:r>
              <a:rPr lang="en-US" dirty="0" smtClean="0"/>
              <a:t>child participation</a:t>
            </a:r>
            <a:endParaRPr lang="en-US" dirty="0"/>
          </a:p>
          <a:p>
            <a:pPr>
              <a:buClr>
                <a:schemeClr val="accent6">
                  <a:lumMod val="75000"/>
                </a:schemeClr>
              </a:buClr>
            </a:pPr>
            <a:r>
              <a:rPr lang="en-US" dirty="0" smtClean="0"/>
              <a:t>Some consensus to compensate children in a developmentally appropriate manner</a:t>
            </a:r>
          </a:p>
          <a:p>
            <a:pPr>
              <a:buClr>
                <a:schemeClr val="accent6">
                  <a:lumMod val="75000"/>
                </a:schemeClr>
              </a:buClr>
            </a:pPr>
            <a:endParaRPr lang="en-US" dirty="0" smtClean="0"/>
          </a:p>
          <a:p>
            <a:pPr lvl="1"/>
            <a:r>
              <a:rPr lang="en-US" dirty="0" smtClean="0"/>
              <a:t>No potential for benefit</a:t>
            </a:r>
          </a:p>
          <a:p>
            <a:pPr lvl="1"/>
            <a:r>
              <a:rPr lang="en-US" dirty="0" smtClean="0"/>
              <a:t>No burden beyond inconvenience</a:t>
            </a:r>
          </a:p>
          <a:p>
            <a:pPr lvl="1"/>
            <a:r>
              <a:rPr lang="en-US" dirty="0" smtClean="0"/>
              <a:t>Age-related understanding of time and money</a:t>
            </a:r>
          </a:p>
          <a:p>
            <a:pPr>
              <a:buClr>
                <a:schemeClr val="accent6">
                  <a:lumMod val="75000"/>
                </a:schemeClr>
              </a:buClr>
            </a:pPr>
            <a:endParaRPr lang="en-US" dirty="0" smtClean="0"/>
          </a:p>
          <a:p>
            <a:pPr>
              <a:buClr>
                <a:schemeClr val="accent6">
                  <a:lumMod val="75000"/>
                </a:schemeClr>
              </a:buClr>
            </a:pPr>
            <a:r>
              <a:rPr lang="en-US" dirty="0" smtClean="0"/>
              <a:t>Incentives </a:t>
            </a:r>
            <a:r>
              <a:rPr lang="en-US" dirty="0"/>
              <a:t>and risk for coercion of children</a:t>
            </a:r>
          </a:p>
          <a:p>
            <a:pPr>
              <a:buClr>
                <a:schemeClr val="accent6">
                  <a:lumMod val="75000"/>
                </a:schemeClr>
              </a:buClr>
            </a:pPr>
            <a:r>
              <a:rPr lang="en-US" dirty="0" smtClean="0"/>
              <a:t>Misuse of research payments</a:t>
            </a:r>
          </a:p>
        </p:txBody>
      </p:sp>
      <p:sp>
        <p:nvSpPr>
          <p:cNvPr id="3" name="Title 2"/>
          <p:cNvSpPr>
            <a:spLocks noGrp="1"/>
          </p:cNvSpPr>
          <p:nvPr>
            <p:ph type="title"/>
          </p:nvPr>
        </p:nvSpPr>
        <p:spPr>
          <a:xfrm>
            <a:off x="587775" y="103176"/>
            <a:ext cx="8303235" cy="895362"/>
          </a:xfrm>
        </p:spPr>
        <p:txBody>
          <a:bodyPr/>
          <a:lstStyle/>
          <a:p>
            <a:r>
              <a:rPr lang="en-US" dirty="0" smtClean="0">
                <a:solidFill>
                  <a:schemeClr val="tx2">
                    <a:lumMod val="60000"/>
                    <a:lumOff val="40000"/>
                  </a:schemeClr>
                </a:solidFill>
              </a:rPr>
              <a:t>Payment: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176678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144654"/>
            <a:ext cx="8303233" cy="4789010"/>
          </a:xfrm>
        </p:spPr>
        <p:txBody>
          <a:bodyPr/>
          <a:lstStyle/>
          <a:p>
            <a:pPr>
              <a:buClr>
                <a:schemeClr val="accent6">
                  <a:lumMod val="75000"/>
                </a:schemeClr>
              </a:buClr>
            </a:pPr>
            <a:r>
              <a:rPr lang="en-US" dirty="0" smtClean="0"/>
              <a:t>IRB differences in policy</a:t>
            </a:r>
          </a:p>
          <a:p>
            <a:pPr>
              <a:buClr>
                <a:schemeClr val="accent6">
                  <a:lumMod val="75000"/>
                </a:schemeClr>
              </a:buClr>
            </a:pPr>
            <a:r>
              <a:rPr lang="en-US" dirty="0" smtClean="0"/>
              <a:t>IRB differences in procedures for the same study</a:t>
            </a:r>
          </a:p>
          <a:p>
            <a:pPr>
              <a:buClr>
                <a:schemeClr val="accent6">
                  <a:lumMod val="75000"/>
                </a:schemeClr>
              </a:buClr>
            </a:pPr>
            <a:r>
              <a:rPr lang="en-US" dirty="0" smtClean="0"/>
              <a:t>Differences in practice across researchers</a:t>
            </a:r>
          </a:p>
          <a:p>
            <a:pPr>
              <a:buClr>
                <a:schemeClr val="accent6">
                  <a:lumMod val="75000"/>
                </a:schemeClr>
              </a:buClr>
            </a:pPr>
            <a:r>
              <a:rPr lang="en-US" dirty="0" smtClean="0"/>
              <a:t>Differences not associated with nature of the research</a:t>
            </a:r>
          </a:p>
          <a:p>
            <a:pPr>
              <a:buClr>
                <a:schemeClr val="tx2">
                  <a:lumMod val="60000"/>
                  <a:lumOff val="40000"/>
                </a:schemeClr>
              </a:buClr>
            </a:pPr>
            <a:endParaRPr lang="en-US" dirty="0" smtClean="0"/>
          </a:p>
          <a:p>
            <a:pPr>
              <a:buClr>
                <a:srgbClr val="C00000"/>
              </a:buClr>
            </a:pPr>
            <a:r>
              <a:rPr lang="en-US" dirty="0" smtClean="0">
                <a:solidFill>
                  <a:srgbClr val="C00000"/>
                </a:solidFill>
              </a:rPr>
              <a:t>Compensation does facilitate participation in longitudinal research with substance-abusing adults</a:t>
            </a:r>
          </a:p>
          <a:p>
            <a:pPr>
              <a:buClr>
                <a:srgbClr val="C00000"/>
              </a:buClr>
            </a:pPr>
            <a:r>
              <a:rPr lang="en-US" dirty="0" smtClean="0">
                <a:solidFill>
                  <a:srgbClr val="C00000"/>
                </a:solidFill>
              </a:rPr>
              <a:t>Little evidence that compensation to substance-abusing adults is diverted to alcohol or drug use</a:t>
            </a:r>
            <a:endParaRPr lang="en-US" dirty="0" smtClean="0"/>
          </a:p>
          <a:p>
            <a:pPr>
              <a:buClr>
                <a:schemeClr val="tx2">
                  <a:lumMod val="60000"/>
                  <a:lumOff val="40000"/>
                </a:schemeClr>
              </a:buClr>
            </a:pPr>
            <a:endParaRPr lang="en-US" dirty="0" smtClean="0"/>
          </a:p>
          <a:p>
            <a:pPr>
              <a:buClr>
                <a:schemeClr val="tx2">
                  <a:lumMod val="60000"/>
                  <a:lumOff val="40000"/>
                </a:schemeClr>
              </a:buClr>
            </a:pPr>
            <a:endParaRPr lang="en-US" dirty="0" smtClean="0"/>
          </a:p>
        </p:txBody>
      </p:sp>
      <p:sp>
        <p:nvSpPr>
          <p:cNvPr id="3" name="Title 2"/>
          <p:cNvSpPr>
            <a:spLocks noGrp="1"/>
          </p:cNvSpPr>
          <p:nvPr>
            <p:ph type="title"/>
          </p:nvPr>
        </p:nvSpPr>
        <p:spPr>
          <a:xfrm>
            <a:off x="587775" y="103176"/>
            <a:ext cx="8303235" cy="895362"/>
          </a:xfrm>
        </p:spPr>
        <p:txBody>
          <a:bodyPr/>
          <a:lstStyle/>
          <a:p>
            <a:r>
              <a:rPr lang="en-US" dirty="0" smtClean="0">
                <a:solidFill>
                  <a:schemeClr val="tx2">
                    <a:lumMod val="60000"/>
                    <a:lumOff val="40000"/>
                  </a:schemeClr>
                </a:solidFill>
              </a:rPr>
              <a:t>Payment: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344790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263" y="1146000"/>
            <a:ext cx="8176820" cy="915240"/>
          </a:xfrm>
        </p:spPr>
        <p:txBody>
          <a:bodyPr/>
          <a:lstStyle/>
          <a:p>
            <a:r>
              <a:rPr lang="en-US" sz="2800" dirty="0" smtClean="0">
                <a:solidFill>
                  <a:schemeClr val="tx2">
                    <a:lumMod val="60000"/>
                    <a:lumOff val="40000"/>
                  </a:schemeClr>
                </a:solidFill>
              </a:rPr>
              <a:t>The Most Cautious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err="1" smtClean="0">
                <a:solidFill>
                  <a:schemeClr val="tx2">
                    <a:lumMod val="60000"/>
                    <a:lumOff val="40000"/>
                  </a:schemeClr>
                </a:solidFill>
              </a:rPr>
              <a:t>Biodata</a:t>
            </a:r>
            <a:r>
              <a:rPr lang="en-US" sz="2800" dirty="0" smtClean="0">
                <a:solidFill>
                  <a:schemeClr val="tx2">
                    <a:lumMod val="60000"/>
                    <a:lumOff val="40000"/>
                  </a:schemeClr>
                </a:solidFill>
              </a:rPr>
              <a:t> Banks</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5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030354"/>
            <a:ext cx="8303233" cy="4789010"/>
          </a:xfrm>
        </p:spPr>
        <p:txBody>
          <a:bodyPr/>
          <a:lstStyle/>
          <a:p>
            <a:pPr marL="0" indent="0">
              <a:buClr>
                <a:schemeClr val="tx2">
                  <a:lumMod val="60000"/>
                  <a:lumOff val="40000"/>
                </a:schemeClr>
              </a:buClr>
              <a:buNone/>
            </a:pPr>
            <a:endParaRPr lang="en-US" dirty="0" smtClean="0"/>
          </a:p>
          <a:p>
            <a:pPr marL="0" indent="0">
              <a:buClr>
                <a:schemeClr val="tx2">
                  <a:lumMod val="60000"/>
                  <a:lumOff val="40000"/>
                </a:schemeClr>
              </a:buClr>
              <a:buNone/>
            </a:pPr>
            <a:endParaRPr lang="en-US" dirty="0"/>
          </a:p>
          <a:p>
            <a:pPr marL="0" indent="0">
              <a:buClr>
                <a:schemeClr val="tx2">
                  <a:lumMod val="60000"/>
                  <a:lumOff val="40000"/>
                </a:schemeClr>
              </a:buClr>
              <a:buNone/>
            </a:pPr>
            <a:endParaRPr lang="en-US" dirty="0" smtClean="0"/>
          </a:p>
          <a:p>
            <a:pPr marL="0" indent="0">
              <a:buClr>
                <a:schemeClr val="tx2">
                  <a:lumMod val="60000"/>
                  <a:lumOff val="40000"/>
                </a:schemeClr>
              </a:buClr>
              <a:buNone/>
            </a:pPr>
            <a:r>
              <a:rPr lang="en-US" dirty="0" smtClean="0"/>
              <a:t>When professionals pursue </a:t>
            </a:r>
            <a:r>
              <a:rPr lang="en-US" dirty="0"/>
              <a:t>genetic research with </a:t>
            </a:r>
            <a:r>
              <a:rPr lang="en-US" dirty="0" smtClean="0"/>
              <a:t>children </a:t>
            </a:r>
            <a:r>
              <a:rPr lang="en-US" dirty="0"/>
              <a:t>affected by parental substance abuse </a:t>
            </a:r>
            <a:r>
              <a:rPr lang="en-US" u="sng" dirty="0" smtClean="0">
                <a:solidFill>
                  <a:srgbClr val="C00000"/>
                </a:solidFill>
              </a:rPr>
              <a:t>who provides consent for the </a:t>
            </a:r>
            <a:r>
              <a:rPr lang="en-US" u="sng" dirty="0" err="1" smtClean="0">
                <a:solidFill>
                  <a:srgbClr val="C00000"/>
                </a:solidFill>
              </a:rPr>
              <a:t>biobanking</a:t>
            </a:r>
            <a:r>
              <a:rPr lang="en-US" u="sng" dirty="0" smtClean="0">
                <a:solidFill>
                  <a:srgbClr val="C00000"/>
                </a:solidFill>
              </a:rPr>
              <a:t> and sharing of data</a:t>
            </a:r>
            <a:r>
              <a:rPr lang="en-US" dirty="0" smtClean="0"/>
              <a:t>?</a:t>
            </a:r>
            <a:endParaRPr lang="en-US" dirty="0"/>
          </a:p>
        </p:txBody>
      </p:sp>
      <p:sp>
        <p:nvSpPr>
          <p:cNvPr id="5" name="Title 2"/>
          <p:cNvSpPr>
            <a:spLocks noGrp="1"/>
          </p:cNvSpPr>
          <p:nvPr>
            <p:ph type="title"/>
          </p:nvPr>
        </p:nvSpPr>
        <p:spPr>
          <a:xfrm>
            <a:off x="600132" y="103176"/>
            <a:ext cx="8303235" cy="895362"/>
          </a:xfrm>
        </p:spPr>
        <p:txBody>
          <a:bodyPr/>
          <a:lstStyle/>
          <a:p>
            <a:r>
              <a:rPr lang="en-US" dirty="0" err="1" smtClean="0"/>
              <a:t>Biodata</a:t>
            </a:r>
            <a:r>
              <a:rPr lang="en-US" dirty="0" smtClean="0"/>
              <a:t> Banks:</a:t>
            </a:r>
            <a:br>
              <a:rPr lang="en-US" dirty="0" smtClean="0"/>
            </a:br>
            <a:r>
              <a:rPr lang="en-US" dirty="0" smtClean="0"/>
              <a:t>Ethics Question</a:t>
            </a:r>
            <a:endParaRPr lang="en-US" dirty="0"/>
          </a:p>
        </p:txBody>
      </p:sp>
    </p:spTree>
    <p:extLst>
      <p:ext uri="{BB962C8B-B14F-4D97-AF65-F5344CB8AC3E}">
        <p14:creationId xmlns:p14="http://schemas.microsoft.com/office/powerpoint/2010/main" val="187003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accent6">
                  <a:lumMod val="75000"/>
                </a:schemeClr>
              </a:buClr>
            </a:pPr>
            <a:r>
              <a:rPr lang="en-US" dirty="0" smtClean="0"/>
              <a:t>Hens et al. (2009, 2011)</a:t>
            </a:r>
          </a:p>
          <a:p>
            <a:pPr lvl="1"/>
            <a:endParaRPr lang="en-US" dirty="0"/>
          </a:p>
          <a:p>
            <a:pPr lvl="1"/>
            <a:r>
              <a:rPr lang="en-US" dirty="0" smtClean="0"/>
              <a:t>Consent</a:t>
            </a:r>
          </a:p>
          <a:p>
            <a:pPr lvl="1"/>
            <a:r>
              <a:rPr lang="en-US" dirty="0" smtClean="0"/>
              <a:t>Potential risks</a:t>
            </a:r>
          </a:p>
          <a:p>
            <a:pPr lvl="1"/>
            <a:r>
              <a:rPr lang="en-US" dirty="0" smtClean="0"/>
              <a:t>Potential benefits</a:t>
            </a:r>
          </a:p>
          <a:p>
            <a:pPr lvl="1"/>
            <a:r>
              <a:rPr lang="en-US" dirty="0" smtClean="0"/>
              <a:t>Disclosure</a:t>
            </a:r>
          </a:p>
          <a:p>
            <a:pPr lvl="1"/>
            <a:r>
              <a:rPr lang="en-US" dirty="0" smtClean="0"/>
              <a:t>Right of ownership</a:t>
            </a:r>
          </a:p>
          <a:p>
            <a:pPr lvl="1"/>
            <a:endParaRPr lang="en-US" dirty="0"/>
          </a:p>
          <a:p>
            <a:pPr>
              <a:buClr>
                <a:schemeClr val="accent6">
                  <a:lumMod val="75000"/>
                </a:schemeClr>
              </a:buClr>
            </a:pPr>
            <a:r>
              <a:rPr lang="en-US" dirty="0"/>
              <a:t>Assume unforeseen risk for benefit of others</a:t>
            </a:r>
          </a:p>
          <a:p>
            <a:pPr>
              <a:buClr>
                <a:schemeClr val="accent6">
                  <a:lumMod val="75000"/>
                </a:schemeClr>
              </a:buClr>
            </a:pPr>
            <a:r>
              <a:rPr lang="en-US" dirty="0" smtClean="0"/>
              <a:t>Potential benefit to the class of children</a:t>
            </a:r>
          </a:p>
          <a:p>
            <a:pPr marL="342900" lvl="1" indent="-342900"/>
            <a:r>
              <a:rPr lang="en-US" dirty="0" smtClean="0"/>
              <a:t>Children </a:t>
            </a:r>
            <a:r>
              <a:rPr lang="en-US" dirty="0"/>
              <a:t>with a disease versus children at </a:t>
            </a:r>
            <a:r>
              <a:rPr lang="en-US" dirty="0" smtClean="0"/>
              <a:t>risk</a:t>
            </a:r>
          </a:p>
          <a:p>
            <a:pPr>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Biodata</a:t>
            </a:r>
            <a:r>
              <a:rPr lang="en-US" dirty="0" smtClean="0">
                <a:solidFill>
                  <a:schemeClr val="tx2">
                    <a:lumMod val="60000"/>
                    <a:lumOff val="40000"/>
                  </a:schemeClr>
                </a:solidFill>
              </a:rPr>
              <a:t> Banks:</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3505308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272" y="83298"/>
            <a:ext cx="8303235" cy="915240"/>
          </a:xfrm>
        </p:spPr>
        <p:txBody>
          <a:bodyPr/>
          <a:lstStyle/>
          <a:p>
            <a:r>
              <a:rPr lang="en-US" sz="2800" dirty="0" smtClean="0">
                <a:solidFill>
                  <a:schemeClr val="tx2">
                    <a:lumMod val="60000"/>
                    <a:lumOff val="40000"/>
                  </a:schemeClr>
                </a:solidFill>
              </a:rPr>
              <a:t>The Background</a:t>
            </a:r>
            <a:endParaRPr lang="en-US" sz="2800" dirty="0">
              <a:solidFill>
                <a:schemeClr val="tx2">
                  <a:lumMod val="60000"/>
                  <a:lumOff val="40000"/>
                </a:schemeClr>
              </a:solidFill>
            </a:endParaRPr>
          </a:p>
        </p:txBody>
      </p:sp>
      <p:sp>
        <p:nvSpPr>
          <p:cNvPr id="4" name="Content Placeholder 2"/>
          <p:cNvSpPr>
            <a:spLocks noGrp="1"/>
          </p:cNvSpPr>
          <p:nvPr>
            <p:ph idx="1"/>
          </p:nvPr>
        </p:nvSpPr>
        <p:spPr>
          <a:xfrm>
            <a:off x="577274" y="1144654"/>
            <a:ext cx="8303233" cy="4789010"/>
          </a:xfrm>
        </p:spPr>
        <p:txBody>
          <a:bodyPr>
            <a:noAutofit/>
          </a:bodyPr>
          <a:lstStyle/>
          <a:p>
            <a:endParaRPr lang="en-US" dirty="0" smtClean="0"/>
          </a:p>
          <a:p>
            <a:endParaRPr lang="en-US" dirty="0"/>
          </a:p>
          <a:p>
            <a:endParaRPr lang="en-US" dirty="0" smtClean="0"/>
          </a:p>
          <a:p>
            <a:r>
              <a:rPr lang="en-US" dirty="0" smtClean="0"/>
              <a:t>McMahon, T. J. (2012). Ethical considerations in genetic research with children affected by parental substance abuse.  In A. R. Chapman (Ed.), </a:t>
            </a:r>
            <a:r>
              <a:rPr lang="en-US" i="1" dirty="0" smtClean="0"/>
              <a:t>Genetic research on addiction: Ethics, the law, and public health </a:t>
            </a:r>
            <a:r>
              <a:rPr lang="en-US" dirty="0" smtClean="0"/>
              <a:t>(pp. 61-83). New York: Cambridge University Press.</a:t>
            </a:r>
            <a:endParaRPr lang="en-US" dirty="0"/>
          </a:p>
        </p:txBody>
      </p:sp>
    </p:spTree>
    <p:extLst>
      <p:ext uri="{BB962C8B-B14F-4D97-AF65-F5344CB8AC3E}">
        <p14:creationId xmlns:p14="http://schemas.microsoft.com/office/powerpoint/2010/main" val="102096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lstStyle/>
          <a:p>
            <a:pPr>
              <a:buClr>
                <a:schemeClr val="tx2">
                  <a:lumMod val="60000"/>
                  <a:lumOff val="40000"/>
                </a:schemeClr>
              </a:buClr>
            </a:pPr>
            <a:r>
              <a:rPr lang="en-US" dirty="0" smtClean="0"/>
              <a:t>Parents believe they should be able to consent to </a:t>
            </a:r>
            <a:r>
              <a:rPr lang="en-US" dirty="0" err="1" smtClean="0"/>
              <a:t>biobanking</a:t>
            </a:r>
            <a:r>
              <a:rPr lang="en-US" dirty="0" smtClean="0"/>
              <a:t> with broad permission for all types of research</a:t>
            </a:r>
          </a:p>
          <a:p>
            <a:pPr>
              <a:buClr>
                <a:schemeClr val="tx2">
                  <a:lumMod val="60000"/>
                  <a:lumOff val="40000"/>
                </a:schemeClr>
              </a:buClr>
            </a:pPr>
            <a:r>
              <a:rPr lang="en-US" dirty="0" smtClean="0"/>
              <a:t>Parents believe they should be contacted periodically to renew consent</a:t>
            </a:r>
          </a:p>
          <a:p>
            <a:pPr>
              <a:buClr>
                <a:schemeClr val="tx2">
                  <a:lumMod val="60000"/>
                  <a:lumOff val="40000"/>
                </a:schemeClr>
              </a:buClr>
            </a:pPr>
            <a:r>
              <a:rPr lang="en-US" dirty="0"/>
              <a:t>Parents </a:t>
            </a:r>
            <a:r>
              <a:rPr lang="en-US" dirty="0" smtClean="0"/>
              <a:t>appear to be very concerned </a:t>
            </a:r>
            <a:r>
              <a:rPr lang="en-US" dirty="0"/>
              <a:t>about assent</a:t>
            </a:r>
          </a:p>
          <a:p>
            <a:pPr>
              <a:buClr>
                <a:schemeClr val="tx2">
                  <a:lumMod val="60000"/>
                  <a:lumOff val="40000"/>
                </a:schemeClr>
              </a:buClr>
            </a:pPr>
            <a:r>
              <a:rPr lang="en-US" dirty="0" smtClean="0"/>
              <a:t>Parents believe children should provide consent when mature enough</a:t>
            </a:r>
          </a:p>
          <a:p>
            <a:pPr>
              <a:buClr>
                <a:schemeClr val="tx2">
                  <a:lumMod val="60000"/>
                  <a:lumOff val="40000"/>
                </a:schemeClr>
              </a:buClr>
            </a:pPr>
            <a:r>
              <a:rPr lang="en-US" dirty="0" smtClean="0"/>
              <a:t>Parents agree children should provide consent when 15 to 18 years of age</a:t>
            </a:r>
          </a:p>
          <a:p>
            <a:pPr>
              <a:buClr>
                <a:schemeClr val="tx2">
                  <a:lumMod val="60000"/>
                  <a:lumOff val="40000"/>
                </a:schemeClr>
              </a:buClr>
            </a:pPr>
            <a:endParaRPr lang="en-US" dirty="0"/>
          </a:p>
          <a:p>
            <a:pPr>
              <a:buClr>
                <a:schemeClr val="tx2">
                  <a:lumMod val="60000"/>
                  <a:lumOff val="40000"/>
                </a:schemeClr>
              </a:buClr>
            </a:pPr>
            <a:r>
              <a:rPr lang="en-US" dirty="0" smtClean="0"/>
              <a:t>Elements of these preferences are inconsistently being implemented in large, cohort studies around the world</a:t>
            </a:r>
          </a:p>
          <a:p>
            <a:pPr>
              <a:buClr>
                <a:schemeClr val="tx2">
                  <a:lumMod val="60000"/>
                  <a:lumOff val="40000"/>
                </a:schemeClr>
              </a:buClr>
            </a:pPr>
            <a:endParaRPr lang="en-US" dirty="0"/>
          </a:p>
          <a:p>
            <a:pPr>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Biodata</a:t>
            </a:r>
            <a:r>
              <a:rPr lang="en-US" dirty="0" smtClean="0">
                <a:solidFill>
                  <a:schemeClr val="tx2">
                    <a:lumMod val="60000"/>
                    <a:lumOff val="40000"/>
                  </a:schemeClr>
                </a:solidFill>
              </a:rPr>
              <a:t> Banks:</a:t>
            </a:r>
            <a:br>
              <a:rPr lang="en-US" dirty="0" smtClean="0">
                <a:solidFill>
                  <a:schemeClr val="tx2">
                    <a:lumMod val="60000"/>
                    <a:lumOff val="40000"/>
                  </a:schemeClr>
                </a:solidFill>
              </a:rPr>
            </a:br>
            <a:r>
              <a:rPr lang="en-US" dirty="0" smtClean="0">
                <a:solidFill>
                  <a:schemeClr val="tx2">
                    <a:lumMod val="60000"/>
                    <a:lumOff val="40000"/>
                  </a:schemeClr>
                </a:solidFill>
              </a:rPr>
              <a:t>Ethics 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21691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5493" y="457209"/>
            <a:ext cx="7924799" cy="59436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8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5027155"/>
            <a:ext cx="7961105" cy="1143000"/>
          </a:xfrm>
        </p:spPr>
        <p:txBody>
          <a:bodyPr/>
          <a:lstStyle/>
          <a:p>
            <a:pPr algn="l"/>
            <a:r>
              <a:rPr lang="en-US" u="none" dirty="0" smtClean="0"/>
              <a:t>(203) </a:t>
            </a:r>
            <a:r>
              <a:rPr lang="en-US" u="none" dirty="0"/>
              <a:t>974-5950</a:t>
            </a:r>
            <a:br>
              <a:rPr lang="en-US" u="none" dirty="0"/>
            </a:br>
            <a:r>
              <a:rPr lang="en-US" u="none" dirty="0" smtClean="0"/>
              <a:t>thomas.mcmahon@yale.edu</a:t>
            </a:r>
            <a:endParaRPr lang="en-US" u="none" dirty="0"/>
          </a:p>
        </p:txBody>
      </p:sp>
      <p:sp>
        <p:nvSpPr>
          <p:cNvPr id="3" name="Title 1"/>
          <p:cNvSpPr txBox="1">
            <a:spLocks/>
          </p:cNvSpPr>
          <p:nvPr/>
        </p:nvSpPr>
        <p:spPr>
          <a:xfrm>
            <a:off x="584885" y="1031608"/>
            <a:ext cx="7961105"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lang="en-US" sz="2800" b="1" u="sng" strike="noStrike" kern="1200" baseline="0">
                <a:ln w="12700">
                  <a:noFill/>
                </a:ln>
                <a:solidFill>
                  <a:schemeClr val="accent6">
                    <a:lumMod val="75000"/>
                  </a:schemeClr>
                </a:solidFill>
                <a:effectLst/>
                <a:latin typeface="+mj-lt"/>
                <a:ea typeface="+mj-ea"/>
                <a:cs typeface="+mj-cs"/>
              </a:defRPr>
            </a:lvl1pPr>
          </a:lstStyle>
          <a:p>
            <a:r>
              <a:rPr lang="en-US" u="none" dirty="0" smtClean="0"/>
              <a:t>Thank you</a:t>
            </a:r>
            <a:endParaRPr lang="en-US" u="none" dirty="0"/>
          </a:p>
        </p:txBody>
      </p:sp>
    </p:spTree>
    <p:extLst>
      <p:ext uri="{BB962C8B-B14F-4D97-AF65-F5344CB8AC3E}">
        <p14:creationId xmlns:p14="http://schemas.microsoft.com/office/powerpoint/2010/main" val="222454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134" y="1144654"/>
            <a:ext cx="8303233" cy="5021368"/>
          </a:xfrm>
        </p:spPr>
        <p:txBody>
          <a:bodyPr/>
          <a:lstStyle/>
          <a:p>
            <a:pPr marL="342900" indent="-342900">
              <a:buFont typeface="Wingdings" panose="05000000000000000000" pitchFamily="2" charset="2"/>
              <a:buChar char="v"/>
            </a:pPr>
            <a:r>
              <a:rPr lang="en-US" dirty="0" smtClean="0">
                <a:solidFill>
                  <a:schemeClr val="tx2">
                    <a:lumMod val="60000"/>
                    <a:lumOff val="40000"/>
                  </a:schemeClr>
                </a:solidFill>
              </a:rPr>
              <a:t>Seven sister liberal arts colleges for women</a:t>
            </a:r>
          </a:p>
          <a:p>
            <a:pPr marL="342900" indent="-342900">
              <a:buFont typeface="Wingdings" panose="05000000000000000000" pitchFamily="2" charset="2"/>
              <a:buChar char="v"/>
            </a:pPr>
            <a:r>
              <a:rPr lang="en-US" dirty="0" smtClean="0">
                <a:solidFill>
                  <a:schemeClr val="tx2">
                    <a:lumMod val="60000"/>
                    <a:lumOff val="40000"/>
                  </a:schemeClr>
                </a:solidFill>
              </a:rPr>
              <a:t>Seven sister oil companies</a:t>
            </a:r>
          </a:p>
          <a:p>
            <a:pPr marL="342900" indent="-342900">
              <a:buFont typeface="Wingdings" panose="05000000000000000000" pitchFamily="2" charset="2"/>
              <a:buChar char="v"/>
            </a:pPr>
            <a:r>
              <a:rPr lang="en-US" dirty="0" smtClean="0"/>
              <a:t>Seven sister movie studios</a:t>
            </a:r>
          </a:p>
          <a:p>
            <a:pPr marL="342900" indent="-342900">
              <a:buFont typeface="Wingdings" panose="05000000000000000000" pitchFamily="2" charset="2"/>
              <a:buChar char="v"/>
            </a:pPr>
            <a:r>
              <a:rPr lang="en-US" dirty="0" smtClean="0">
                <a:solidFill>
                  <a:schemeClr val="tx2">
                    <a:lumMod val="60000"/>
                    <a:lumOff val="40000"/>
                  </a:schemeClr>
                </a:solidFill>
              </a:rPr>
              <a:t>Seven sister law firms in Canada</a:t>
            </a:r>
          </a:p>
          <a:p>
            <a:pPr marL="342900" indent="-342900">
              <a:buFont typeface="Wingdings" panose="05000000000000000000" pitchFamily="2" charset="2"/>
              <a:buChar char="v"/>
            </a:pPr>
            <a:r>
              <a:rPr lang="en-US" dirty="0"/>
              <a:t>Seven </a:t>
            </a:r>
            <a:r>
              <a:rPr lang="en-US" dirty="0" smtClean="0"/>
              <a:t>sisters </a:t>
            </a:r>
            <a:r>
              <a:rPr lang="en-US" dirty="0"/>
              <a:t>of American </a:t>
            </a:r>
            <a:r>
              <a:rPr lang="en-US" dirty="0" smtClean="0"/>
              <a:t>Protestantism</a:t>
            </a:r>
            <a:endParaRPr lang="en-US" dirty="0">
              <a:solidFill>
                <a:schemeClr val="tx2">
                  <a:lumMod val="60000"/>
                  <a:lumOff val="40000"/>
                </a:schemeClr>
              </a:solidFill>
            </a:endParaRPr>
          </a:p>
          <a:p>
            <a:pPr marL="342900" indent="-342900">
              <a:buFont typeface="Wingdings" panose="05000000000000000000" pitchFamily="2" charset="2"/>
              <a:buChar char="v"/>
            </a:pPr>
            <a:r>
              <a:rPr lang="en-US" dirty="0" smtClean="0">
                <a:solidFill>
                  <a:schemeClr val="tx2">
                    <a:lumMod val="60000"/>
                    <a:lumOff val="40000"/>
                  </a:schemeClr>
                </a:solidFill>
              </a:rPr>
              <a:t>Seven sister professional soccer clubs in Italy</a:t>
            </a:r>
          </a:p>
          <a:p>
            <a:pPr marL="342900" indent="-342900">
              <a:buFont typeface="Wingdings" panose="05000000000000000000" pitchFamily="2" charset="2"/>
              <a:buChar char="v"/>
            </a:pPr>
            <a:endParaRPr lang="en-US" dirty="0">
              <a:solidFill>
                <a:schemeClr val="tx2">
                  <a:lumMod val="60000"/>
                  <a:lumOff val="40000"/>
                </a:schemeClr>
              </a:solidFill>
            </a:endParaRPr>
          </a:p>
          <a:p>
            <a:pPr marL="342900" indent="-342900">
              <a:buFont typeface="Wingdings" panose="05000000000000000000" pitchFamily="2" charset="2"/>
              <a:buChar char="v"/>
            </a:pPr>
            <a:r>
              <a:rPr lang="en-US" dirty="0"/>
              <a:t>Seven Sisters, an 1860 burlesque extravaganza </a:t>
            </a:r>
            <a:endParaRPr lang="en-US" dirty="0">
              <a:solidFill>
                <a:schemeClr val="tx2">
                  <a:lumMod val="60000"/>
                  <a:lumOff val="40000"/>
                </a:schemeClr>
              </a:solidFill>
            </a:endParaRPr>
          </a:p>
          <a:p>
            <a:pPr marL="342900" indent="-342900">
              <a:buFont typeface="Wingdings" panose="05000000000000000000" pitchFamily="2" charset="2"/>
              <a:buChar char="v"/>
            </a:pPr>
            <a:r>
              <a:rPr lang="en-US" dirty="0">
                <a:solidFill>
                  <a:schemeClr val="tx2">
                    <a:lumMod val="60000"/>
                    <a:lumOff val="40000"/>
                  </a:schemeClr>
                </a:solidFill>
              </a:rPr>
              <a:t>Seven Sisters, a 1915 silent </a:t>
            </a:r>
            <a:r>
              <a:rPr lang="en-US" dirty="0" smtClean="0">
                <a:solidFill>
                  <a:schemeClr val="tx2">
                    <a:lumMod val="60000"/>
                    <a:lumOff val="40000"/>
                  </a:schemeClr>
                </a:solidFill>
              </a:rPr>
              <a:t>film</a:t>
            </a:r>
          </a:p>
          <a:p>
            <a:pPr marL="342900" indent="-342900">
              <a:buFont typeface="Wingdings" panose="05000000000000000000" pitchFamily="2" charset="2"/>
              <a:buChar char="v"/>
            </a:pPr>
            <a:r>
              <a:rPr lang="en-US" dirty="0">
                <a:solidFill>
                  <a:schemeClr val="tx2">
                    <a:lumMod val="60000"/>
                    <a:lumOff val="40000"/>
                  </a:schemeClr>
                </a:solidFill>
              </a:rPr>
              <a:t>Seven Sisters, </a:t>
            </a:r>
            <a:r>
              <a:rPr lang="en-US" dirty="0" smtClean="0">
                <a:solidFill>
                  <a:schemeClr val="tx2">
                    <a:lumMod val="60000"/>
                    <a:lumOff val="40000"/>
                  </a:schemeClr>
                </a:solidFill>
              </a:rPr>
              <a:t>five songs and two </a:t>
            </a:r>
            <a:r>
              <a:rPr lang="en-US" dirty="0">
                <a:solidFill>
                  <a:schemeClr val="tx2">
                    <a:lumMod val="60000"/>
                    <a:lumOff val="40000"/>
                  </a:schemeClr>
                </a:solidFill>
              </a:rPr>
              <a:t>record </a:t>
            </a:r>
            <a:r>
              <a:rPr lang="en-US" dirty="0" smtClean="0">
                <a:solidFill>
                  <a:schemeClr val="tx2">
                    <a:lumMod val="60000"/>
                    <a:lumOff val="40000"/>
                  </a:schemeClr>
                </a:solidFill>
              </a:rPr>
              <a:t>albums</a:t>
            </a:r>
          </a:p>
          <a:p>
            <a:pPr marL="342900" indent="-342900">
              <a:buFont typeface="Wingdings" panose="05000000000000000000" pitchFamily="2" charset="2"/>
              <a:buChar char="v"/>
            </a:pPr>
            <a:r>
              <a:rPr lang="en-US" dirty="0">
                <a:solidFill>
                  <a:schemeClr val="tx2">
                    <a:lumMod val="60000"/>
                    <a:lumOff val="40000"/>
                  </a:schemeClr>
                </a:solidFill>
              </a:rPr>
              <a:t>Seven sister women’s magazines</a:t>
            </a:r>
          </a:p>
          <a:p>
            <a:pPr marL="342900" indent="-342900">
              <a:buFont typeface="Wingdings" panose="05000000000000000000" pitchFamily="2" charset="2"/>
              <a:buChar char="v"/>
            </a:pPr>
            <a:r>
              <a:rPr lang="en-US" dirty="0">
                <a:solidFill>
                  <a:schemeClr val="tx2">
                    <a:lumMod val="60000"/>
                    <a:lumOff val="40000"/>
                  </a:schemeClr>
                </a:solidFill>
              </a:rPr>
              <a:t>Seven </a:t>
            </a:r>
            <a:r>
              <a:rPr lang="en-US" dirty="0" smtClean="0">
                <a:solidFill>
                  <a:schemeClr val="tx2">
                    <a:lumMod val="60000"/>
                    <a:lumOff val="40000"/>
                  </a:schemeClr>
                </a:solidFill>
              </a:rPr>
              <a:t>Sisters, characters </a:t>
            </a:r>
            <a:r>
              <a:rPr lang="en-US" dirty="0">
                <a:solidFill>
                  <a:schemeClr val="tx2">
                    <a:lumMod val="60000"/>
                    <a:lumOff val="40000"/>
                  </a:schemeClr>
                </a:solidFill>
              </a:rPr>
              <a:t>in Dungeons and </a:t>
            </a:r>
            <a:r>
              <a:rPr lang="en-US" dirty="0" smtClean="0">
                <a:solidFill>
                  <a:schemeClr val="tx2">
                    <a:lumMod val="60000"/>
                    <a:lumOff val="40000"/>
                  </a:schemeClr>
                </a:solidFill>
              </a:rPr>
              <a:t>Dragons</a:t>
            </a:r>
          </a:p>
          <a:p>
            <a:pPr marL="342900" indent="-342900">
              <a:buFont typeface="Wingdings" panose="05000000000000000000" pitchFamily="2" charset="2"/>
              <a:buChar char="v"/>
            </a:pPr>
            <a:endParaRPr lang="en-US" dirty="0">
              <a:solidFill>
                <a:schemeClr val="tx2">
                  <a:lumMod val="60000"/>
                  <a:lumOff val="40000"/>
                </a:schemeClr>
              </a:solidFill>
            </a:endParaRPr>
          </a:p>
        </p:txBody>
      </p:sp>
      <p:sp>
        <p:nvSpPr>
          <p:cNvPr id="3" name="Title 2"/>
          <p:cNvSpPr>
            <a:spLocks noGrp="1"/>
          </p:cNvSpPr>
          <p:nvPr>
            <p:ph type="title"/>
          </p:nvPr>
        </p:nvSpPr>
        <p:spPr/>
        <p:txBody>
          <a:bodyPr/>
          <a:lstStyle/>
          <a:p>
            <a:r>
              <a:rPr lang="en-US" sz="2800" dirty="0" smtClean="0">
                <a:solidFill>
                  <a:schemeClr val="tx2">
                    <a:lumMod val="60000"/>
                    <a:lumOff val="40000"/>
                  </a:schemeClr>
                </a:solidFill>
              </a:rPr>
              <a:t>Seven Sisters</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425474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Wingdings" panose="05000000000000000000" pitchFamily="2" charset="2"/>
              <a:buChar char="v"/>
            </a:pPr>
            <a:r>
              <a:rPr lang="en-US" dirty="0" smtClean="0">
                <a:solidFill>
                  <a:schemeClr val="tx2">
                    <a:lumMod val="60000"/>
                    <a:lumOff val="40000"/>
                  </a:schemeClr>
                </a:solidFill>
              </a:rPr>
              <a:t>Seven </a:t>
            </a:r>
            <a:r>
              <a:rPr lang="en-US" dirty="0">
                <a:solidFill>
                  <a:schemeClr val="tx2">
                    <a:lumMod val="60000"/>
                    <a:lumOff val="40000"/>
                  </a:schemeClr>
                </a:solidFill>
              </a:rPr>
              <a:t>sister states in northeastern India</a:t>
            </a:r>
          </a:p>
          <a:p>
            <a:pPr marL="342900" indent="-342900">
              <a:buFont typeface="Wingdings" panose="05000000000000000000" pitchFamily="2" charset="2"/>
              <a:buChar char="v"/>
            </a:pPr>
            <a:r>
              <a:rPr lang="en-US" dirty="0" smtClean="0">
                <a:solidFill>
                  <a:schemeClr val="tx2">
                    <a:lumMod val="60000"/>
                    <a:lumOff val="40000"/>
                  </a:schemeClr>
                </a:solidFill>
              </a:rPr>
              <a:t>Seven Sisters, </a:t>
            </a:r>
            <a:r>
              <a:rPr lang="en-US" dirty="0">
                <a:solidFill>
                  <a:schemeClr val="tx2">
                    <a:lumMod val="60000"/>
                    <a:lumOff val="40000"/>
                  </a:schemeClr>
                </a:solidFill>
              </a:rPr>
              <a:t>break points for surfing in Mexico</a:t>
            </a:r>
          </a:p>
          <a:p>
            <a:pPr marL="342900" indent="-342900">
              <a:buFont typeface="Wingdings" panose="05000000000000000000" pitchFamily="2" charset="2"/>
              <a:buChar char="v"/>
            </a:pPr>
            <a:r>
              <a:rPr lang="en-US" dirty="0">
                <a:solidFill>
                  <a:schemeClr val="tx2">
                    <a:lumMod val="60000"/>
                    <a:lumOff val="40000"/>
                  </a:schemeClr>
                </a:solidFill>
              </a:rPr>
              <a:t>Seven sister peaks in </a:t>
            </a:r>
            <a:r>
              <a:rPr lang="en-US" dirty="0" smtClean="0">
                <a:solidFill>
                  <a:schemeClr val="tx2">
                    <a:lumMod val="60000"/>
                    <a:lumOff val="40000"/>
                  </a:schemeClr>
                </a:solidFill>
              </a:rPr>
              <a:t>Ireland and Canada</a:t>
            </a:r>
          </a:p>
          <a:p>
            <a:pPr marL="342900" indent="-342900">
              <a:buFont typeface="Wingdings" panose="05000000000000000000" pitchFamily="2" charset="2"/>
              <a:buChar char="v"/>
            </a:pPr>
            <a:r>
              <a:rPr lang="en-US" dirty="0" smtClean="0">
                <a:solidFill>
                  <a:schemeClr val="tx2">
                    <a:lumMod val="60000"/>
                    <a:lumOff val="40000"/>
                  </a:schemeClr>
                </a:solidFill>
              </a:rPr>
              <a:t>Seven sister hills in Massachusetts</a:t>
            </a:r>
            <a:endParaRPr lang="en-US" dirty="0">
              <a:solidFill>
                <a:schemeClr val="tx2">
                  <a:lumMod val="60000"/>
                  <a:lumOff val="40000"/>
                </a:schemeClr>
              </a:solidFill>
            </a:endParaRPr>
          </a:p>
          <a:p>
            <a:pPr marL="342900" indent="-342900">
              <a:buFont typeface="Wingdings" panose="05000000000000000000" pitchFamily="2" charset="2"/>
              <a:buChar char="v"/>
            </a:pPr>
            <a:r>
              <a:rPr lang="en-US" dirty="0">
                <a:solidFill>
                  <a:schemeClr val="tx2">
                    <a:lumMod val="60000"/>
                    <a:lumOff val="40000"/>
                  </a:schemeClr>
                </a:solidFill>
              </a:rPr>
              <a:t>Seven sister chalk cliffs on the English Channel</a:t>
            </a:r>
          </a:p>
          <a:p>
            <a:pPr marL="342900" indent="-342900">
              <a:buFont typeface="Wingdings" panose="05000000000000000000" pitchFamily="2" charset="2"/>
              <a:buChar char="v"/>
            </a:pPr>
            <a:r>
              <a:rPr lang="en-US" dirty="0" smtClean="0">
                <a:solidFill>
                  <a:schemeClr val="tx2">
                    <a:lumMod val="60000"/>
                    <a:lumOff val="40000"/>
                  </a:schemeClr>
                </a:solidFill>
              </a:rPr>
              <a:t>Seven </a:t>
            </a:r>
            <a:r>
              <a:rPr lang="en-US" dirty="0">
                <a:solidFill>
                  <a:schemeClr val="tx2">
                    <a:lumMod val="60000"/>
                    <a:lumOff val="40000"/>
                  </a:schemeClr>
                </a:solidFill>
              </a:rPr>
              <a:t>sister buildings in </a:t>
            </a:r>
            <a:r>
              <a:rPr lang="en-US" dirty="0" smtClean="0">
                <a:solidFill>
                  <a:schemeClr val="tx2">
                    <a:lumMod val="60000"/>
                    <a:lumOff val="40000"/>
                  </a:schemeClr>
                </a:solidFill>
              </a:rPr>
              <a:t>Moscow</a:t>
            </a:r>
          </a:p>
          <a:p>
            <a:pPr marL="342900" indent="-342900">
              <a:buFont typeface="Wingdings" panose="05000000000000000000" pitchFamily="2" charset="2"/>
              <a:buChar char="v"/>
            </a:pPr>
            <a:r>
              <a:rPr lang="en-US" dirty="0" smtClean="0">
                <a:solidFill>
                  <a:schemeClr val="tx2">
                    <a:lumMod val="60000"/>
                    <a:lumOff val="40000"/>
                  </a:schemeClr>
                </a:solidFill>
              </a:rPr>
              <a:t>Seven sister waterfalls in Norway and Grenada</a:t>
            </a:r>
          </a:p>
          <a:p>
            <a:pPr marL="342900" indent="-342900">
              <a:buFont typeface="Wingdings" panose="05000000000000000000" pitchFamily="2" charset="2"/>
              <a:buChar char="v"/>
            </a:pPr>
            <a:endParaRPr lang="en-US" dirty="0">
              <a:solidFill>
                <a:schemeClr val="tx2">
                  <a:lumMod val="60000"/>
                  <a:lumOff val="40000"/>
                </a:schemeClr>
              </a:solidFill>
            </a:endParaRPr>
          </a:p>
          <a:p>
            <a:pPr marL="342900" indent="-342900">
              <a:buFont typeface="Wingdings" panose="05000000000000000000" pitchFamily="2" charset="2"/>
              <a:buChar char="v"/>
            </a:pPr>
            <a:r>
              <a:rPr lang="en-US" dirty="0" smtClean="0">
                <a:solidFill>
                  <a:schemeClr val="tx2">
                    <a:lumMod val="60000"/>
                    <a:lumOff val="40000"/>
                  </a:schemeClr>
                </a:solidFill>
              </a:rPr>
              <a:t>Seven Sisters, an Asian bird (</a:t>
            </a:r>
            <a:r>
              <a:rPr lang="en-US" dirty="0" err="1" smtClean="0">
                <a:solidFill>
                  <a:schemeClr val="tx2">
                    <a:lumMod val="60000"/>
                    <a:lumOff val="40000"/>
                  </a:schemeClr>
                </a:solidFill>
              </a:rPr>
              <a:t>Turdoides</a:t>
            </a:r>
            <a:r>
              <a:rPr lang="en-US" dirty="0" smtClean="0">
                <a:solidFill>
                  <a:schemeClr val="tx2">
                    <a:lumMod val="60000"/>
                    <a:lumOff val="40000"/>
                  </a:schemeClr>
                </a:solidFill>
              </a:rPr>
              <a:t> </a:t>
            </a:r>
            <a:r>
              <a:rPr lang="en-US" dirty="0" err="1">
                <a:solidFill>
                  <a:schemeClr val="tx2">
                    <a:lumMod val="60000"/>
                    <a:lumOff val="40000"/>
                  </a:schemeClr>
                </a:solidFill>
              </a:rPr>
              <a:t>striata</a:t>
            </a:r>
            <a:r>
              <a:rPr lang="en-US" dirty="0" smtClean="0">
                <a:solidFill>
                  <a:schemeClr val="tx2">
                    <a:lumMod val="60000"/>
                    <a:lumOff val="40000"/>
                  </a:schemeClr>
                </a:solidFill>
              </a:rPr>
              <a:t>)</a:t>
            </a:r>
            <a:endParaRPr lang="en-US" dirty="0">
              <a:solidFill>
                <a:schemeClr val="tx2">
                  <a:lumMod val="60000"/>
                  <a:lumOff val="40000"/>
                </a:schemeClr>
              </a:solidFill>
            </a:endParaRPr>
          </a:p>
        </p:txBody>
      </p:sp>
      <p:sp>
        <p:nvSpPr>
          <p:cNvPr id="3" name="Title 2"/>
          <p:cNvSpPr>
            <a:spLocks noGrp="1"/>
          </p:cNvSpPr>
          <p:nvPr>
            <p:ph type="title"/>
          </p:nvPr>
        </p:nvSpPr>
        <p:spPr/>
        <p:txBody>
          <a:bodyPr/>
          <a:lstStyle/>
          <a:p>
            <a:r>
              <a:rPr lang="en-US" sz="2800" dirty="0" smtClean="0">
                <a:solidFill>
                  <a:schemeClr val="tx2">
                    <a:lumMod val="60000"/>
                    <a:lumOff val="40000"/>
                  </a:schemeClr>
                </a:solidFill>
              </a:rPr>
              <a:t>Seven Sisters</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58075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even sisters stars"/>
          <p:cNvSpPr>
            <a:spLocks noChangeAspect="1" noChangeArrowheads="1"/>
          </p:cNvSpPr>
          <p:nvPr/>
        </p:nvSpPr>
        <p:spPr bwMode="auto">
          <a:xfrm>
            <a:off x="155575" y="-411163"/>
            <a:ext cx="11906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even sisters stars"/>
          <p:cNvSpPr>
            <a:spLocks noChangeAspect="1" noChangeArrowheads="1"/>
          </p:cNvSpPr>
          <p:nvPr/>
        </p:nvSpPr>
        <p:spPr bwMode="auto">
          <a:xfrm>
            <a:off x="307975" y="-258763"/>
            <a:ext cx="11906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upload.wikimedia.org/wikipedia/commons/thumb/6/6b/Jungle_Babbler_in_Chinsurah.JPG/1280px-Jungle_Babbler_in_Chinsur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21" y="458445"/>
            <a:ext cx="7924799" cy="5943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3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lumMod val="60000"/>
                  <a:lumOff val="40000"/>
                </a:schemeClr>
              </a:buClr>
            </a:pPr>
            <a:r>
              <a:rPr lang="en-US" dirty="0">
                <a:solidFill>
                  <a:schemeClr val="tx2">
                    <a:lumMod val="60000"/>
                    <a:lumOff val="40000"/>
                  </a:schemeClr>
                </a:solidFill>
              </a:rPr>
              <a:t>Research on </a:t>
            </a:r>
            <a:r>
              <a:rPr lang="en-US" dirty="0" smtClean="0">
                <a:solidFill>
                  <a:schemeClr val="tx2">
                    <a:lumMod val="60000"/>
                    <a:lumOff val="40000"/>
                  </a:schemeClr>
                </a:solidFill>
              </a:rPr>
              <a:t>child assent</a:t>
            </a:r>
            <a:endParaRPr lang="en-US" dirty="0">
              <a:solidFill>
                <a:schemeClr val="tx2">
                  <a:lumMod val="60000"/>
                  <a:lumOff val="40000"/>
                </a:schemeClr>
              </a:solidFill>
            </a:endParaRPr>
          </a:p>
          <a:p>
            <a:pPr>
              <a:buClr>
                <a:schemeClr val="tx2">
                  <a:lumMod val="60000"/>
                  <a:lumOff val="40000"/>
                </a:schemeClr>
              </a:buClr>
            </a:pPr>
            <a:endParaRPr lang="en-US" dirty="0" smtClean="0">
              <a:solidFill>
                <a:schemeClr val="tx2">
                  <a:lumMod val="60000"/>
                  <a:lumOff val="40000"/>
                </a:schemeClr>
              </a:solidFill>
            </a:endParaRPr>
          </a:p>
          <a:p>
            <a:pPr lvl="1">
              <a:buClr>
                <a:schemeClr val="tx2">
                  <a:lumMod val="60000"/>
                  <a:lumOff val="40000"/>
                </a:schemeClr>
              </a:buClr>
            </a:pPr>
            <a:r>
              <a:rPr lang="en-US" dirty="0" smtClean="0">
                <a:solidFill>
                  <a:schemeClr val="tx2">
                    <a:lumMod val="60000"/>
                    <a:lumOff val="40000"/>
                  </a:schemeClr>
                </a:solidFill>
              </a:rPr>
              <a:t>Limited altruistic and experiential motivations</a:t>
            </a:r>
          </a:p>
          <a:p>
            <a:pPr lvl="1">
              <a:buClr>
                <a:schemeClr val="tx2">
                  <a:lumMod val="60000"/>
                  <a:lumOff val="40000"/>
                </a:schemeClr>
              </a:buClr>
            </a:pPr>
            <a:r>
              <a:rPr lang="en-US" dirty="0" smtClean="0">
                <a:solidFill>
                  <a:schemeClr val="tx2">
                    <a:lumMod val="60000"/>
                    <a:lumOff val="40000"/>
                  </a:schemeClr>
                </a:solidFill>
              </a:rPr>
              <a:t>Younger </a:t>
            </a:r>
            <a:r>
              <a:rPr lang="en-US" dirty="0">
                <a:solidFill>
                  <a:schemeClr val="tx2">
                    <a:lumMod val="60000"/>
                    <a:lumOff val="40000"/>
                  </a:schemeClr>
                </a:solidFill>
              </a:rPr>
              <a:t>children </a:t>
            </a:r>
            <a:r>
              <a:rPr lang="en-US" dirty="0" smtClean="0">
                <a:solidFill>
                  <a:schemeClr val="tx2">
                    <a:lumMod val="60000"/>
                    <a:lumOff val="40000"/>
                  </a:schemeClr>
                </a:solidFill>
              </a:rPr>
              <a:t>are not likely to understand abstract research concepts</a:t>
            </a:r>
          </a:p>
          <a:p>
            <a:pPr lvl="1">
              <a:buClr>
                <a:schemeClr val="tx2">
                  <a:lumMod val="60000"/>
                  <a:lumOff val="40000"/>
                </a:schemeClr>
              </a:buClr>
            </a:pPr>
            <a:r>
              <a:rPr lang="en-US" dirty="0" smtClean="0">
                <a:solidFill>
                  <a:schemeClr val="tx2">
                    <a:lumMod val="60000"/>
                    <a:lumOff val="40000"/>
                  </a:schemeClr>
                </a:solidFill>
              </a:rPr>
              <a:t>Younger children are more likely to understand what is expected of them</a:t>
            </a:r>
          </a:p>
          <a:p>
            <a:pPr lvl="1">
              <a:buClr>
                <a:schemeClr val="tx2">
                  <a:lumMod val="60000"/>
                  <a:lumOff val="40000"/>
                </a:schemeClr>
              </a:buClr>
            </a:pPr>
            <a:r>
              <a:rPr lang="en-US" dirty="0" smtClean="0">
                <a:solidFill>
                  <a:schemeClr val="tx2">
                    <a:lumMod val="60000"/>
                    <a:lumOff val="40000"/>
                  </a:schemeClr>
                </a:solidFill>
              </a:rPr>
              <a:t>Adolescents understanding not different from adults</a:t>
            </a:r>
          </a:p>
          <a:p>
            <a:pPr lvl="1">
              <a:buClr>
                <a:schemeClr val="tx2">
                  <a:lumMod val="60000"/>
                  <a:lumOff val="40000"/>
                </a:schemeClr>
              </a:buClr>
            </a:pPr>
            <a:r>
              <a:rPr lang="en-US" dirty="0" smtClean="0">
                <a:solidFill>
                  <a:schemeClr val="tx2">
                    <a:lumMod val="60000"/>
                    <a:lumOff val="40000"/>
                  </a:schemeClr>
                </a:solidFill>
              </a:rPr>
              <a:t>Age is not a good proxy for capacity to understand</a:t>
            </a:r>
            <a:endParaRPr lang="en-US" dirty="0" smtClean="0"/>
          </a:p>
          <a:p>
            <a:pPr>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smtClean="0">
                <a:solidFill>
                  <a:schemeClr val="tx2">
                    <a:lumMod val="60000"/>
                    <a:lumOff val="40000"/>
                  </a:schemeClr>
                </a:solidFill>
              </a:rPr>
              <a:t>Child Assent and Parental Permission:</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85025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lumMod val="60000"/>
                  <a:lumOff val="40000"/>
                </a:schemeClr>
              </a:buClr>
            </a:pPr>
            <a:r>
              <a:rPr lang="en-US" dirty="0" smtClean="0"/>
              <a:t>Fisher &amp; Goodman (2009)</a:t>
            </a:r>
          </a:p>
          <a:p>
            <a:pPr>
              <a:buClr>
                <a:schemeClr val="tx2">
                  <a:lumMod val="60000"/>
                  <a:lumOff val="40000"/>
                </a:schemeClr>
              </a:buClr>
            </a:pPr>
            <a:endParaRPr lang="en-US" dirty="0"/>
          </a:p>
          <a:p>
            <a:pPr lvl="1">
              <a:buClr>
                <a:schemeClr val="tx2">
                  <a:lumMod val="60000"/>
                  <a:lumOff val="40000"/>
                </a:schemeClr>
              </a:buClr>
            </a:pPr>
            <a:r>
              <a:rPr lang="en-US" dirty="0"/>
              <a:t>D</a:t>
            </a:r>
            <a:r>
              <a:rPr lang="en-US" dirty="0" smtClean="0"/>
              <a:t>efine potential circumstances for disclosure</a:t>
            </a:r>
          </a:p>
          <a:p>
            <a:pPr lvl="1">
              <a:buClr>
                <a:schemeClr val="tx2">
                  <a:lumMod val="60000"/>
                  <a:lumOff val="40000"/>
                </a:schemeClr>
              </a:buClr>
            </a:pPr>
            <a:r>
              <a:rPr lang="en-US" dirty="0" smtClean="0"/>
              <a:t>Clarify legal parameters</a:t>
            </a:r>
          </a:p>
          <a:p>
            <a:pPr lvl="1">
              <a:buClr>
                <a:schemeClr val="tx2">
                  <a:lumMod val="60000"/>
                  <a:lumOff val="40000"/>
                </a:schemeClr>
              </a:buClr>
            </a:pPr>
            <a:r>
              <a:rPr lang="en-US" dirty="0"/>
              <a:t>D</a:t>
            </a:r>
            <a:r>
              <a:rPr lang="en-US" dirty="0" smtClean="0"/>
              <a:t>efine ethical positions, policy, procedures</a:t>
            </a:r>
          </a:p>
          <a:p>
            <a:pPr lvl="1">
              <a:buClr>
                <a:schemeClr val="tx2">
                  <a:lumMod val="60000"/>
                  <a:lumOff val="40000"/>
                </a:schemeClr>
              </a:buClr>
            </a:pPr>
            <a:r>
              <a:rPr lang="en-US" dirty="0" smtClean="0"/>
              <a:t>Determine resources needed</a:t>
            </a:r>
          </a:p>
          <a:p>
            <a:pPr lvl="1">
              <a:buClr>
                <a:schemeClr val="tx2">
                  <a:lumMod val="60000"/>
                  <a:lumOff val="40000"/>
                </a:schemeClr>
              </a:buClr>
            </a:pPr>
            <a:r>
              <a:rPr lang="en-US" dirty="0" smtClean="0"/>
              <a:t>Communicate disclosure policy and procedures</a:t>
            </a:r>
          </a:p>
          <a:p>
            <a:pPr lvl="1">
              <a:buClr>
                <a:schemeClr val="tx2">
                  <a:lumMod val="60000"/>
                  <a:lumOff val="40000"/>
                </a:schemeClr>
              </a:buClr>
            </a:pPr>
            <a:r>
              <a:rPr lang="en-US" dirty="0" smtClean="0"/>
              <a:t>Monitor implementation</a:t>
            </a:r>
          </a:p>
          <a:p>
            <a:pPr lvl="1">
              <a:buClr>
                <a:schemeClr val="tx2">
                  <a:lumMod val="60000"/>
                  <a:lumOff val="40000"/>
                </a:schemeClr>
              </a:buClr>
            </a:pPr>
            <a:r>
              <a:rPr lang="en-US" dirty="0" smtClean="0"/>
              <a:t>Modify policy and procedures</a:t>
            </a:r>
          </a:p>
          <a:p>
            <a:pPr lvl="1">
              <a:buClr>
                <a:schemeClr val="tx2">
                  <a:lumMod val="60000"/>
                  <a:lumOff val="40000"/>
                </a:schemeClr>
              </a:buClr>
            </a:pPr>
            <a:endParaRPr lang="en-US" dirty="0" smtClean="0"/>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Phenotyping</a:t>
            </a:r>
            <a:r>
              <a:rPr lang="en-US" dirty="0" smtClean="0">
                <a:solidFill>
                  <a:schemeClr val="tx2">
                    <a:lumMod val="60000"/>
                    <a:lumOff val="40000"/>
                  </a:schemeClr>
                </a:solidFill>
              </a:rPr>
              <a:t>:</a:t>
            </a:r>
            <a:br>
              <a:rPr lang="en-US" dirty="0" smtClean="0">
                <a:solidFill>
                  <a:schemeClr val="tx2">
                    <a:lumMod val="60000"/>
                    <a:lumOff val="40000"/>
                  </a:schemeClr>
                </a:solidFill>
              </a:rPr>
            </a:br>
            <a:r>
              <a:rPr lang="en-US" dirty="0" smtClean="0">
                <a:solidFill>
                  <a:schemeClr val="tx2">
                    <a:lumMod val="60000"/>
                    <a:lumOff val="40000"/>
                  </a:schemeClr>
                </a:solidFill>
              </a:rPr>
              <a:t>Ethical Concepts</a:t>
            </a:r>
            <a:endParaRPr lang="en-US" dirty="0">
              <a:solidFill>
                <a:schemeClr val="tx2">
                  <a:lumMod val="60000"/>
                  <a:lumOff val="40000"/>
                </a:schemeClr>
              </a:solidFill>
            </a:endParaRPr>
          </a:p>
        </p:txBody>
      </p:sp>
    </p:spTree>
    <p:extLst>
      <p:ext uri="{BB962C8B-B14F-4D97-AF65-F5344CB8AC3E}">
        <p14:creationId xmlns:p14="http://schemas.microsoft.com/office/powerpoint/2010/main" val="356829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lumMod val="60000"/>
                  <a:lumOff val="40000"/>
                </a:schemeClr>
              </a:buClr>
            </a:pPr>
            <a:r>
              <a:rPr lang="en-US" dirty="0" smtClean="0">
                <a:solidFill>
                  <a:schemeClr val="tx2">
                    <a:lumMod val="60000"/>
                    <a:lumOff val="40000"/>
                  </a:schemeClr>
                </a:solidFill>
              </a:rPr>
              <a:t>Track the nature and frequency of ethical questions</a:t>
            </a:r>
          </a:p>
          <a:p>
            <a:pPr>
              <a:buClr>
                <a:schemeClr val="tx2">
                  <a:lumMod val="60000"/>
                  <a:lumOff val="40000"/>
                </a:schemeClr>
              </a:buClr>
            </a:pPr>
            <a:r>
              <a:rPr lang="en-US" dirty="0" smtClean="0">
                <a:solidFill>
                  <a:schemeClr val="tx2">
                    <a:lumMod val="60000"/>
                    <a:lumOff val="40000"/>
                  </a:schemeClr>
                </a:solidFill>
              </a:rPr>
              <a:t>Comparative, longitudinal study of children with a drug-abusing mother</a:t>
            </a:r>
          </a:p>
          <a:p>
            <a:pPr>
              <a:buClr>
                <a:schemeClr val="tx2">
                  <a:lumMod val="60000"/>
                  <a:lumOff val="40000"/>
                </a:schemeClr>
              </a:buClr>
            </a:pPr>
            <a:endParaRPr lang="en-US" dirty="0" smtClean="0">
              <a:solidFill>
                <a:schemeClr val="tx2">
                  <a:lumMod val="60000"/>
                  <a:lumOff val="40000"/>
                </a:schemeClr>
              </a:solidFill>
            </a:endParaRPr>
          </a:p>
          <a:p>
            <a:pPr>
              <a:buClr>
                <a:schemeClr val="tx2">
                  <a:lumMod val="60000"/>
                  <a:lumOff val="40000"/>
                </a:schemeClr>
              </a:buClr>
            </a:pPr>
            <a:r>
              <a:rPr lang="en-US" dirty="0" smtClean="0">
                <a:solidFill>
                  <a:schemeClr val="tx2">
                    <a:lumMod val="60000"/>
                    <a:lumOff val="40000"/>
                  </a:schemeClr>
                </a:solidFill>
              </a:rPr>
              <a:t>N = 371 mother-child dyads</a:t>
            </a:r>
          </a:p>
          <a:p>
            <a:pPr>
              <a:buClr>
                <a:schemeClr val="tx2">
                  <a:lumMod val="60000"/>
                  <a:lumOff val="40000"/>
                </a:schemeClr>
              </a:buClr>
            </a:pPr>
            <a:r>
              <a:rPr lang="en-US" dirty="0" smtClean="0">
                <a:solidFill>
                  <a:schemeClr val="tx2">
                    <a:lumMod val="60000"/>
                    <a:lumOff val="40000"/>
                  </a:schemeClr>
                </a:solidFill>
              </a:rPr>
              <a:t>58% ethnic minority</a:t>
            </a:r>
          </a:p>
          <a:p>
            <a:pPr>
              <a:buClr>
                <a:schemeClr val="tx2">
                  <a:lumMod val="60000"/>
                  <a:lumOff val="40000"/>
                </a:schemeClr>
              </a:buClr>
            </a:pPr>
            <a:r>
              <a:rPr lang="en-US" dirty="0" smtClean="0">
                <a:solidFill>
                  <a:schemeClr val="tx2">
                    <a:lumMod val="60000"/>
                    <a:lumOff val="40000"/>
                  </a:schemeClr>
                </a:solidFill>
              </a:rPr>
              <a:t>12.5 (2.7) years of education</a:t>
            </a:r>
          </a:p>
          <a:p>
            <a:pPr>
              <a:buClr>
                <a:schemeClr val="tx2">
                  <a:lumMod val="60000"/>
                  <a:lumOff val="40000"/>
                </a:schemeClr>
              </a:buClr>
            </a:pPr>
            <a:r>
              <a:rPr lang="en-US" dirty="0" smtClean="0">
                <a:solidFill>
                  <a:schemeClr val="tx2">
                    <a:lumMod val="60000"/>
                    <a:lumOff val="40000"/>
                  </a:schemeClr>
                </a:solidFill>
              </a:rPr>
              <a:t>40% employed outside the home</a:t>
            </a:r>
          </a:p>
          <a:p>
            <a:pPr>
              <a:buClr>
                <a:schemeClr val="tx2">
                  <a:lumMod val="60000"/>
                  <a:lumOff val="40000"/>
                </a:schemeClr>
              </a:buClr>
            </a:pPr>
            <a:r>
              <a:rPr lang="en-US" dirty="0" smtClean="0">
                <a:solidFill>
                  <a:schemeClr val="tx2">
                    <a:lumMod val="60000"/>
                    <a:lumOff val="40000"/>
                  </a:schemeClr>
                </a:solidFill>
              </a:rPr>
              <a:t>53% of mothers met criteria for current drug abuse</a:t>
            </a:r>
          </a:p>
          <a:p>
            <a:pPr>
              <a:buClr>
                <a:schemeClr val="tx2">
                  <a:lumMod val="60000"/>
                  <a:lumOff val="40000"/>
                </a:schemeClr>
              </a:buClr>
            </a:pPr>
            <a:r>
              <a:rPr lang="en-US" dirty="0" smtClean="0">
                <a:solidFill>
                  <a:schemeClr val="tx2">
                    <a:lumMod val="60000"/>
                    <a:lumOff val="40000"/>
                  </a:schemeClr>
                </a:solidFill>
              </a:rPr>
              <a:t>Children 8 to 16 years of age</a:t>
            </a:r>
          </a:p>
          <a:p>
            <a:pPr>
              <a:buClr>
                <a:schemeClr val="tx2">
                  <a:lumMod val="60000"/>
                  <a:lumOff val="40000"/>
                </a:schemeClr>
              </a:buClr>
            </a:pPr>
            <a:r>
              <a:rPr lang="en-US" dirty="0" smtClean="0">
                <a:solidFill>
                  <a:schemeClr val="tx2">
                    <a:lumMod val="60000"/>
                    <a:lumOff val="40000"/>
                  </a:schemeClr>
                </a:solidFill>
              </a:rPr>
              <a:t>Living with mother</a:t>
            </a:r>
          </a:p>
          <a:p>
            <a:pPr>
              <a:buClr>
                <a:schemeClr val="tx2">
                  <a:lumMod val="60000"/>
                  <a:lumOff val="40000"/>
                </a:schemeClr>
              </a:buClr>
            </a:pPr>
            <a:r>
              <a:rPr lang="en-US" dirty="0" smtClean="0">
                <a:solidFill>
                  <a:schemeClr val="tx2">
                    <a:lumMod val="60000"/>
                    <a:lumOff val="40000"/>
                  </a:schemeClr>
                </a:solidFill>
              </a:rPr>
              <a:t>45% single-parent home</a:t>
            </a:r>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Phenotyping</a:t>
            </a:r>
            <a:r>
              <a:rPr lang="en-US" dirty="0" smtClean="0">
                <a:solidFill>
                  <a:schemeClr val="tx2">
                    <a:lumMod val="60000"/>
                    <a:lumOff val="40000"/>
                  </a:schemeClr>
                </a:solidFill>
              </a:rPr>
              <a: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187428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lumMod val="60000"/>
                  <a:lumOff val="40000"/>
                </a:schemeClr>
              </a:buClr>
            </a:pPr>
            <a:r>
              <a:rPr lang="en-US" dirty="0" smtClean="0">
                <a:solidFill>
                  <a:schemeClr val="tx2">
                    <a:lumMod val="60000"/>
                    <a:lumOff val="40000"/>
                  </a:schemeClr>
                </a:solidFill>
              </a:rPr>
              <a:t>Nature and frequency of ethical questions</a:t>
            </a:r>
          </a:p>
          <a:p>
            <a:pPr>
              <a:buClr>
                <a:schemeClr val="tx2">
                  <a:lumMod val="60000"/>
                  <a:lumOff val="40000"/>
                </a:schemeClr>
              </a:buClr>
            </a:pPr>
            <a:endParaRPr lang="en-US" dirty="0">
              <a:solidFill>
                <a:schemeClr val="tx2">
                  <a:lumMod val="60000"/>
                  <a:lumOff val="40000"/>
                </a:schemeClr>
              </a:solidFill>
            </a:endParaRPr>
          </a:p>
          <a:p>
            <a:pPr>
              <a:buClr>
                <a:schemeClr val="tx2">
                  <a:lumMod val="60000"/>
                  <a:lumOff val="40000"/>
                </a:schemeClr>
              </a:buClr>
            </a:pPr>
            <a:r>
              <a:rPr lang="en-US" dirty="0" smtClean="0">
                <a:solidFill>
                  <a:schemeClr val="tx2">
                    <a:lumMod val="60000"/>
                    <a:lumOff val="40000"/>
                  </a:schemeClr>
                </a:solidFill>
              </a:rPr>
              <a:t>5 (1.4%) requests for emergency consultation</a:t>
            </a:r>
          </a:p>
          <a:p>
            <a:pPr lvl="1">
              <a:buClr>
                <a:schemeClr val="tx2">
                  <a:lumMod val="60000"/>
                  <a:lumOff val="40000"/>
                </a:schemeClr>
              </a:buClr>
            </a:pPr>
            <a:r>
              <a:rPr lang="en-US" dirty="0" smtClean="0">
                <a:solidFill>
                  <a:schemeClr val="tx2">
                    <a:lumMod val="60000"/>
                    <a:lumOff val="40000"/>
                  </a:schemeClr>
                </a:solidFill>
              </a:rPr>
              <a:t>3 dangerous to self</a:t>
            </a:r>
          </a:p>
          <a:p>
            <a:pPr lvl="1">
              <a:buClr>
                <a:schemeClr val="tx2">
                  <a:lumMod val="60000"/>
                  <a:lumOff val="40000"/>
                </a:schemeClr>
              </a:buClr>
            </a:pPr>
            <a:r>
              <a:rPr lang="en-US" dirty="0" smtClean="0">
                <a:solidFill>
                  <a:schemeClr val="tx2">
                    <a:lumMod val="60000"/>
                    <a:lumOff val="40000"/>
                  </a:schemeClr>
                </a:solidFill>
              </a:rPr>
              <a:t>1 potential psychosis</a:t>
            </a:r>
          </a:p>
          <a:p>
            <a:pPr lvl="1">
              <a:buClr>
                <a:schemeClr val="tx2">
                  <a:lumMod val="60000"/>
                  <a:lumOff val="40000"/>
                </a:schemeClr>
              </a:buClr>
            </a:pPr>
            <a:r>
              <a:rPr lang="en-US" dirty="0" smtClean="0">
                <a:solidFill>
                  <a:schemeClr val="tx2">
                    <a:lumMod val="60000"/>
                    <a:lumOff val="40000"/>
                  </a:schemeClr>
                </a:solidFill>
              </a:rPr>
              <a:t>1 child sexual abuse</a:t>
            </a:r>
          </a:p>
          <a:p>
            <a:pPr lvl="1">
              <a:buClr>
                <a:schemeClr val="tx2">
                  <a:lumMod val="60000"/>
                  <a:lumOff val="40000"/>
                </a:schemeClr>
              </a:buClr>
            </a:pPr>
            <a:endParaRPr lang="en-US" dirty="0">
              <a:solidFill>
                <a:schemeClr val="tx2">
                  <a:lumMod val="60000"/>
                  <a:lumOff val="40000"/>
                </a:schemeClr>
              </a:solidFill>
            </a:endParaRPr>
          </a:p>
          <a:p>
            <a:pPr>
              <a:buClr>
                <a:schemeClr val="tx2">
                  <a:lumMod val="60000"/>
                  <a:lumOff val="40000"/>
                </a:schemeClr>
              </a:buClr>
            </a:pPr>
            <a:r>
              <a:rPr lang="en-US" dirty="0" smtClean="0">
                <a:solidFill>
                  <a:schemeClr val="tx2">
                    <a:lumMod val="60000"/>
                    <a:lumOff val="40000"/>
                  </a:schemeClr>
                </a:solidFill>
              </a:rPr>
              <a:t>24 (6.7%) requests for clinical review of the research protocol</a:t>
            </a:r>
          </a:p>
          <a:p>
            <a:pPr>
              <a:buClr>
                <a:schemeClr val="tx2">
                  <a:lumMod val="60000"/>
                  <a:lumOff val="40000"/>
                </a:schemeClr>
              </a:buClr>
            </a:pPr>
            <a:endParaRPr lang="en-US" dirty="0">
              <a:solidFill>
                <a:schemeClr val="tx2">
                  <a:lumMod val="60000"/>
                  <a:lumOff val="40000"/>
                </a:schemeClr>
              </a:solidFill>
            </a:endParaRPr>
          </a:p>
          <a:p>
            <a:pPr>
              <a:buClr>
                <a:schemeClr val="tx2">
                  <a:lumMod val="60000"/>
                  <a:lumOff val="40000"/>
                </a:schemeClr>
              </a:buClr>
            </a:pPr>
            <a:r>
              <a:rPr lang="en-US" dirty="0" smtClean="0">
                <a:solidFill>
                  <a:schemeClr val="tx2">
                    <a:lumMod val="60000"/>
                    <a:lumOff val="40000"/>
                  </a:schemeClr>
                </a:solidFill>
              </a:rPr>
              <a:t>13 (3.6%) requests for an optional clinical consultation</a:t>
            </a:r>
          </a:p>
        </p:txBody>
      </p:sp>
      <p:sp>
        <p:nvSpPr>
          <p:cNvPr id="3" name="Title 2"/>
          <p:cNvSpPr>
            <a:spLocks noGrp="1"/>
          </p:cNvSpPr>
          <p:nvPr>
            <p:ph type="title"/>
          </p:nvPr>
        </p:nvSpPr>
        <p:spPr/>
        <p:txBody>
          <a:bodyPr/>
          <a:lstStyle/>
          <a:p>
            <a:r>
              <a:rPr lang="en-US" dirty="0" err="1" smtClean="0">
                <a:solidFill>
                  <a:schemeClr val="tx2">
                    <a:lumMod val="60000"/>
                    <a:lumOff val="40000"/>
                  </a:schemeClr>
                </a:solidFill>
              </a:rPr>
              <a:t>Phenotyping</a:t>
            </a:r>
            <a:r>
              <a:rPr lang="en-US" dirty="0" smtClean="0">
                <a:solidFill>
                  <a:schemeClr val="tx2">
                    <a:lumMod val="60000"/>
                    <a:lumOff val="40000"/>
                  </a:schemeClr>
                </a:solidFill>
              </a:rPr>
              <a:t>:</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Ethics </a:t>
            </a:r>
            <a:r>
              <a:rPr lang="en-US" dirty="0" smtClean="0">
                <a:solidFill>
                  <a:schemeClr val="tx2">
                    <a:lumMod val="60000"/>
                    <a:lumOff val="40000"/>
                  </a:schemeClr>
                </a:solidFill>
              </a:rPr>
              <a:t>Research</a:t>
            </a:r>
            <a:endParaRPr lang="en-US" dirty="0">
              <a:solidFill>
                <a:schemeClr val="tx2">
                  <a:lumMod val="60000"/>
                  <a:lumOff val="40000"/>
                </a:schemeClr>
              </a:solidFill>
            </a:endParaRPr>
          </a:p>
        </p:txBody>
      </p:sp>
    </p:spTree>
    <p:extLst>
      <p:ext uri="{BB962C8B-B14F-4D97-AF65-F5344CB8AC3E}">
        <p14:creationId xmlns:p14="http://schemas.microsoft.com/office/powerpoint/2010/main" val="327788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74" y="1144654"/>
            <a:ext cx="8303233" cy="4789010"/>
          </a:xfrm>
        </p:spPr>
        <p:txBody>
          <a:bodyPr anchor="ctr"/>
          <a:lstStyle/>
          <a:p>
            <a:pPr marL="342900" indent="-342900">
              <a:buFont typeface="Wingdings" panose="05000000000000000000" pitchFamily="2" charset="2"/>
              <a:buChar char="v"/>
            </a:pPr>
            <a:r>
              <a:rPr lang="en-US" dirty="0" smtClean="0">
                <a:solidFill>
                  <a:schemeClr val="tx2">
                    <a:lumMod val="60000"/>
                    <a:lumOff val="40000"/>
                  </a:schemeClr>
                </a:solidFill>
              </a:rPr>
              <a:t>Family aggregation</a:t>
            </a:r>
          </a:p>
          <a:p>
            <a:pPr marL="342900" indent="-342900">
              <a:buFont typeface="Wingdings" panose="05000000000000000000" pitchFamily="2" charset="2"/>
              <a:buChar char="v"/>
            </a:pPr>
            <a:r>
              <a:rPr lang="en-US" dirty="0" smtClean="0">
                <a:solidFill>
                  <a:schemeClr val="tx2">
                    <a:lumMod val="60000"/>
                    <a:lumOff val="40000"/>
                  </a:schemeClr>
                </a:solidFill>
              </a:rPr>
              <a:t>Large population of children</a:t>
            </a:r>
          </a:p>
          <a:p>
            <a:pPr marL="342900" indent="-342900">
              <a:buFont typeface="Wingdings" panose="05000000000000000000" pitchFamily="2" charset="2"/>
              <a:buChar char="v"/>
            </a:pPr>
            <a:r>
              <a:rPr lang="en-US" dirty="0" smtClean="0">
                <a:solidFill>
                  <a:schemeClr val="tx2">
                    <a:lumMod val="60000"/>
                    <a:lumOff val="40000"/>
                  </a:schemeClr>
                </a:solidFill>
              </a:rPr>
              <a:t>Developmental pathways to substance use</a:t>
            </a:r>
          </a:p>
          <a:p>
            <a:pPr marL="342900" indent="-342900">
              <a:buFont typeface="Wingdings" panose="05000000000000000000" pitchFamily="2" charset="2"/>
              <a:buChar char="v"/>
            </a:pPr>
            <a:r>
              <a:rPr lang="en-US" dirty="0" smtClean="0">
                <a:solidFill>
                  <a:schemeClr val="tx2">
                    <a:lumMod val="60000"/>
                    <a:lumOff val="40000"/>
                  </a:schemeClr>
                </a:solidFill>
              </a:rPr>
              <a:t>Inform prevention and early intervention</a:t>
            </a:r>
          </a:p>
          <a:p>
            <a:pPr marL="342900" indent="-342900">
              <a:buFont typeface="Wingdings" panose="05000000000000000000" pitchFamily="2" charset="2"/>
              <a:buChar char="v"/>
            </a:pPr>
            <a:r>
              <a:rPr lang="en-US" dirty="0">
                <a:solidFill>
                  <a:schemeClr val="tx2">
                    <a:lumMod val="60000"/>
                    <a:lumOff val="40000"/>
                  </a:schemeClr>
                </a:solidFill>
              </a:rPr>
              <a:t>Quality of research </a:t>
            </a:r>
            <a:r>
              <a:rPr lang="en-US" dirty="0" smtClean="0">
                <a:solidFill>
                  <a:schemeClr val="tx2">
                    <a:lumMod val="60000"/>
                    <a:lumOff val="40000"/>
                  </a:schemeClr>
                </a:solidFill>
              </a:rPr>
              <a:t>design</a:t>
            </a:r>
          </a:p>
          <a:p>
            <a:pPr marL="342900" indent="-342900">
              <a:buFont typeface="Wingdings" panose="05000000000000000000" pitchFamily="2" charset="2"/>
              <a:buChar char="v"/>
            </a:pPr>
            <a:endParaRPr lang="en-US" dirty="0" smtClean="0">
              <a:solidFill>
                <a:schemeClr val="tx2">
                  <a:lumMod val="60000"/>
                  <a:lumOff val="40000"/>
                </a:schemeClr>
              </a:solidFill>
            </a:endParaRPr>
          </a:p>
          <a:p>
            <a:endParaRPr lang="en-US" dirty="0">
              <a:solidFill>
                <a:schemeClr val="tx2">
                  <a:lumMod val="60000"/>
                  <a:lumOff val="40000"/>
                </a:schemeClr>
              </a:solidFill>
            </a:endParaRPr>
          </a:p>
        </p:txBody>
      </p:sp>
      <p:sp>
        <p:nvSpPr>
          <p:cNvPr id="3" name="Title 2"/>
          <p:cNvSpPr>
            <a:spLocks noGrp="1"/>
          </p:cNvSpPr>
          <p:nvPr>
            <p:ph type="title"/>
          </p:nvPr>
        </p:nvSpPr>
        <p:spPr>
          <a:xfrm>
            <a:off x="577272" y="83298"/>
            <a:ext cx="8303235" cy="915240"/>
          </a:xfrm>
        </p:spPr>
        <p:txBody>
          <a:bodyPr/>
          <a:lstStyle/>
          <a:p>
            <a:r>
              <a:rPr lang="en-US" sz="2800" dirty="0" smtClean="0">
                <a:solidFill>
                  <a:schemeClr val="tx2">
                    <a:lumMod val="60000"/>
                    <a:lumOff val="40000"/>
                  </a:schemeClr>
                </a:solidFill>
              </a:rPr>
              <a:t>Why Study Affected Children?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80606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033441"/>
            <a:ext cx="8303233" cy="4789010"/>
          </a:xfrm>
        </p:spPr>
        <p:txBody>
          <a:bodyPr anchor="ctr"/>
          <a:lstStyle/>
          <a:p>
            <a:pPr marL="0" indent="0">
              <a:spcBef>
                <a:spcPts val="0"/>
              </a:spcBef>
              <a:buClr>
                <a:schemeClr val="tx2">
                  <a:lumMod val="60000"/>
                  <a:lumOff val="40000"/>
                </a:schemeClr>
              </a:buClr>
              <a:buNone/>
            </a:pPr>
            <a:r>
              <a:rPr lang="en-US" dirty="0" smtClean="0"/>
              <a:t>How do professionals enrolling children affected by parental substance abuse in genetic research that typically involves minimal risk with no direct benefit to the individual </a:t>
            </a:r>
            <a:r>
              <a:rPr lang="en-US" u="sng" dirty="0" smtClean="0">
                <a:solidFill>
                  <a:srgbClr val="C00000"/>
                </a:solidFill>
              </a:rPr>
              <a:t>balance </a:t>
            </a:r>
            <a:r>
              <a:rPr lang="en-US" u="sng" dirty="0">
                <a:solidFill>
                  <a:srgbClr val="C00000"/>
                </a:solidFill>
              </a:rPr>
              <a:t>the need to protect </a:t>
            </a:r>
            <a:r>
              <a:rPr lang="en-US" u="sng" dirty="0" smtClean="0">
                <a:solidFill>
                  <a:srgbClr val="C00000"/>
                </a:solidFill>
              </a:rPr>
              <a:t>children from </a:t>
            </a:r>
            <a:r>
              <a:rPr lang="en-US" u="sng" dirty="0">
                <a:solidFill>
                  <a:srgbClr val="C00000"/>
                </a:solidFill>
              </a:rPr>
              <a:t>harm against the </a:t>
            </a:r>
            <a:r>
              <a:rPr lang="en-US" u="sng" dirty="0" smtClean="0">
                <a:solidFill>
                  <a:srgbClr val="C00000"/>
                </a:solidFill>
              </a:rPr>
              <a:t>need to </a:t>
            </a:r>
            <a:r>
              <a:rPr lang="en-US" u="sng" dirty="0">
                <a:solidFill>
                  <a:srgbClr val="C00000"/>
                </a:solidFill>
              </a:rPr>
              <a:t>generate </a:t>
            </a:r>
            <a:endParaRPr lang="en-US" u="sng" dirty="0" smtClean="0">
              <a:solidFill>
                <a:srgbClr val="C00000"/>
              </a:solidFill>
            </a:endParaRPr>
          </a:p>
          <a:p>
            <a:pPr marL="0" indent="0">
              <a:spcBef>
                <a:spcPts val="0"/>
              </a:spcBef>
              <a:buClr>
                <a:schemeClr val="tx2">
                  <a:lumMod val="60000"/>
                  <a:lumOff val="40000"/>
                </a:schemeClr>
              </a:buClr>
              <a:buNone/>
            </a:pPr>
            <a:r>
              <a:rPr lang="en-US" u="sng" dirty="0" smtClean="0">
                <a:solidFill>
                  <a:srgbClr val="C00000"/>
                </a:solidFill>
              </a:rPr>
              <a:t>scientific knowledge</a:t>
            </a:r>
            <a:r>
              <a:rPr lang="en-US" dirty="0" smtClean="0">
                <a:solidFill>
                  <a:srgbClr val="C00000"/>
                </a:solidFill>
              </a:rPr>
              <a:t> </a:t>
            </a:r>
            <a:r>
              <a:rPr lang="en-US" dirty="0" smtClean="0"/>
              <a:t>that </a:t>
            </a:r>
            <a:r>
              <a:rPr lang="en-US" dirty="0"/>
              <a:t>may </a:t>
            </a:r>
            <a:endParaRPr lang="en-US" dirty="0" smtClean="0"/>
          </a:p>
          <a:p>
            <a:pPr marL="0" indent="0">
              <a:spcBef>
                <a:spcPts val="0"/>
              </a:spcBef>
              <a:buClr>
                <a:schemeClr val="tx2">
                  <a:lumMod val="60000"/>
                  <a:lumOff val="40000"/>
                </a:schemeClr>
              </a:buClr>
              <a:buNone/>
            </a:pPr>
            <a:r>
              <a:rPr lang="en-US" dirty="0" smtClean="0"/>
              <a:t>inform prevention and early </a:t>
            </a:r>
          </a:p>
          <a:p>
            <a:pPr marL="0" indent="0">
              <a:spcBef>
                <a:spcPts val="0"/>
              </a:spcBef>
              <a:buClr>
                <a:schemeClr val="tx2">
                  <a:lumMod val="60000"/>
                  <a:lumOff val="40000"/>
                </a:schemeClr>
              </a:buClr>
              <a:buNone/>
            </a:pPr>
            <a:r>
              <a:rPr lang="en-US" dirty="0" smtClean="0"/>
              <a:t>intervention?</a:t>
            </a:r>
          </a:p>
        </p:txBody>
      </p:sp>
      <p:sp>
        <p:nvSpPr>
          <p:cNvPr id="3" name="Title 2"/>
          <p:cNvSpPr>
            <a:spLocks noGrp="1"/>
          </p:cNvSpPr>
          <p:nvPr>
            <p:ph type="title"/>
          </p:nvPr>
        </p:nvSpPr>
        <p:spPr>
          <a:xfrm>
            <a:off x="587775" y="103176"/>
            <a:ext cx="8303235" cy="895362"/>
          </a:xfrm>
        </p:spPr>
        <p:txBody>
          <a:bodyPr/>
          <a:lstStyle/>
          <a:p>
            <a:r>
              <a:rPr lang="en-US" dirty="0" smtClean="0"/>
              <a:t>The </a:t>
            </a:r>
            <a:r>
              <a:rPr lang="en-US" sz="4800" dirty="0" smtClean="0"/>
              <a:t>BIG</a:t>
            </a:r>
            <a:r>
              <a:rPr lang="en-US" dirty="0" smtClean="0"/>
              <a:t> Ethical Question</a:t>
            </a:r>
            <a:endParaRPr lang="en-US" dirty="0"/>
          </a:p>
        </p:txBody>
      </p:sp>
      <p:pic>
        <p:nvPicPr>
          <p:cNvPr id="5"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2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144654"/>
            <a:ext cx="8303233" cy="4789010"/>
          </a:xfrm>
        </p:spPr>
        <p:txBody>
          <a:bodyPr anchor="ctr"/>
          <a:lstStyle/>
          <a:p>
            <a:r>
              <a:rPr lang="en-US" dirty="0" smtClean="0"/>
              <a:t>Community consultation</a:t>
            </a:r>
          </a:p>
          <a:p>
            <a:r>
              <a:rPr lang="en-US" dirty="0" smtClean="0"/>
              <a:t>Recruitment</a:t>
            </a:r>
          </a:p>
          <a:p>
            <a:r>
              <a:rPr lang="en-US" dirty="0" smtClean="0"/>
              <a:t>Child assent and parental permission</a:t>
            </a:r>
            <a:endParaRPr lang="en-US" dirty="0"/>
          </a:p>
          <a:p>
            <a:r>
              <a:rPr lang="en-US" dirty="0" err="1" smtClean="0"/>
              <a:t>Phenotyping</a:t>
            </a:r>
            <a:endParaRPr lang="en-US" dirty="0" smtClean="0"/>
          </a:p>
          <a:p>
            <a:r>
              <a:rPr lang="en-US" dirty="0" smtClean="0"/>
              <a:t>Genotyping</a:t>
            </a:r>
          </a:p>
          <a:p>
            <a:r>
              <a:rPr lang="en-US" dirty="0" smtClean="0"/>
              <a:t>Payment</a:t>
            </a:r>
          </a:p>
          <a:p>
            <a:r>
              <a:rPr lang="en-US" dirty="0" err="1" smtClean="0"/>
              <a:t>Biodata</a:t>
            </a:r>
            <a:r>
              <a:rPr lang="en-US" dirty="0" smtClean="0"/>
              <a:t> banks</a:t>
            </a:r>
          </a:p>
        </p:txBody>
      </p:sp>
      <p:sp>
        <p:nvSpPr>
          <p:cNvPr id="3" name="Title 2"/>
          <p:cNvSpPr>
            <a:spLocks noGrp="1"/>
          </p:cNvSpPr>
          <p:nvPr>
            <p:ph type="title"/>
          </p:nvPr>
        </p:nvSpPr>
        <p:spPr>
          <a:xfrm>
            <a:off x="587775" y="103176"/>
            <a:ext cx="8303235" cy="895362"/>
          </a:xfrm>
        </p:spPr>
        <p:txBody>
          <a:bodyPr/>
          <a:lstStyle/>
          <a:p>
            <a:r>
              <a:rPr lang="en-US" dirty="0" smtClean="0">
                <a:latin typeface="Arial" panose="020B0604020202020204" pitchFamily="34" charset="0"/>
                <a:cs typeface="Arial" panose="020B0604020202020204" pitchFamily="34" charset="0"/>
              </a:rPr>
              <a:t>Seven Ethical Sisters</a:t>
            </a:r>
            <a:endParaRPr lang="en-US" dirty="0">
              <a:latin typeface="Arial" panose="020B0604020202020204" pitchFamily="34" charset="0"/>
              <a:cs typeface="Arial" panose="020B0604020202020204" pitchFamily="34" charset="0"/>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62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777" y="1144654"/>
            <a:ext cx="8303233" cy="4789010"/>
          </a:xfrm>
        </p:spPr>
        <p:txBody>
          <a:bodyPr/>
          <a:lstStyle/>
          <a:p>
            <a:pPr marL="342900" indent="-342900">
              <a:buClr>
                <a:schemeClr val="accent6">
                  <a:lumMod val="75000"/>
                </a:schemeClr>
              </a:buClr>
              <a:buFont typeface="Wingdings" panose="05000000000000000000" pitchFamily="2" charset="2"/>
              <a:buChar char="v"/>
            </a:pPr>
            <a:r>
              <a:rPr lang="en-US" dirty="0" smtClean="0"/>
              <a:t>Seven ethical sisters</a:t>
            </a:r>
          </a:p>
          <a:p>
            <a:pPr marL="342900" indent="-342900">
              <a:buFont typeface="Wingdings" panose="05000000000000000000" pitchFamily="2" charset="2"/>
              <a:buChar char="v"/>
            </a:pPr>
            <a:endParaRPr lang="en-US" dirty="0" smtClean="0">
              <a:solidFill>
                <a:schemeClr val="tx2">
                  <a:lumMod val="60000"/>
                  <a:lumOff val="40000"/>
                </a:schemeClr>
              </a:solidFill>
            </a:endParaRPr>
          </a:p>
          <a:p>
            <a:pPr marL="800100" lvl="1" indent="-342900">
              <a:buFont typeface="Wingdings" panose="05000000000000000000" pitchFamily="2" charset="2"/>
              <a:buChar char="v"/>
            </a:pPr>
            <a:r>
              <a:rPr lang="en-US" sz="2400" dirty="0" smtClean="0"/>
              <a:t>Ethics question</a:t>
            </a:r>
          </a:p>
          <a:p>
            <a:pPr marL="800100" lvl="1" indent="-342900">
              <a:buFont typeface="Wingdings" panose="05000000000000000000" pitchFamily="2" charset="2"/>
              <a:buChar char="v"/>
            </a:pPr>
            <a:r>
              <a:rPr lang="en-US" sz="2400" dirty="0" smtClean="0"/>
              <a:t>Ethical concepts</a:t>
            </a:r>
          </a:p>
          <a:p>
            <a:pPr marL="800100" lvl="1" indent="-342900">
              <a:buFont typeface="Wingdings" panose="05000000000000000000" pitchFamily="2" charset="2"/>
              <a:buChar char="v"/>
            </a:pPr>
            <a:r>
              <a:rPr lang="en-US" sz="2400" dirty="0" smtClean="0"/>
              <a:t>Empirical evidence</a:t>
            </a:r>
          </a:p>
          <a:p>
            <a:pPr marL="800100" lvl="1" indent="-342900">
              <a:buFont typeface="Wingdings" panose="05000000000000000000" pitchFamily="2" charset="2"/>
              <a:buChar char="v"/>
            </a:pPr>
            <a:r>
              <a:rPr lang="en-US" sz="2400" dirty="0" smtClean="0"/>
              <a:t>Focus on minor children</a:t>
            </a:r>
          </a:p>
          <a:p>
            <a:pPr marL="800100" lvl="1" indent="-342900">
              <a:buFont typeface="Wingdings" panose="05000000000000000000" pitchFamily="2" charset="2"/>
              <a:buChar char="v"/>
            </a:pPr>
            <a:r>
              <a:rPr lang="en-US" sz="2400" dirty="0" smtClean="0"/>
              <a:t>Practical focus</a:t>
            </a:r>
            <a:endParaRPr lang="en-US" sz="2400" dirty="0"/>
          </a:p>
        </p:txBody>
      </p:sp>
      <p:sp>
        <p:nvSpPr>
          <p:cNvPr id="3" name="Title 2"/>
          <p:cNvSpPr>
            <a:spLocks noGrp="1"/>
          </p:cNvSpPr>
          <p:nvPr>
            <p:ph type="title"/>
          </p:nvPr>
        </p:nvSpPr>
        <p:spPr>
          <a:xfrm>
            <a:off x="587775" y="83298"/>
            <a:ext cx="8303235" cy="915240"/>
          </a:xfrm>
        </p:spPr>
        <p:txBody>
          <a:bodyPr/>
          <a:lstStyle/>
          <a:p>
            <a:r>
              <a:rPr lang="en-US" sz="2800" dirty="0" smtClean="0"/>
              <a:t>The Framework</a:t>
            </a:r>
            <a:endParaRPr lang="en-US" sz="2800" dirty="0"/>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5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395" y="1133643"/>
            <a:ext cx="8176820" cy="915240"/>
          </a:xfrm>
        </p:spPr>
        <p:txBody>
          <a:bodyPr/>
          <a:lstStyle/>
          <a:p>
            <a:r>
              <a:rPr lang="en-US" sz="2800" dirty="0" smtClean="0">
                <a:solidFill>
                  <a:schemeClr val="tx2">
                    <a:lumMod val="60000"/>
                    <a:lumOff val="40000"/>
                  </a:schemeClr>
                </a:solidFill>
              </a:rPr>
              <a:t>The Most Politic Sister:</a:t>
            </a:r>
            <a:br>
              <a:rPr lang="en-US" sz="2800" dirty="0" smtClean="0">
                <a:solidFill>
                  <a:schemeClr val="tx2">
                    <a:lumMod val="60000"/>
                    <a:lumOff val="40000"/>
                  </a:schemeClr>
                </a:solidFill>
              </a:rPr>
            </a:b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smtClean="0">
                <a:solidFill>
                  <a:schemeClr val="tx2">
                    <a:lumMod val="60000"/>
                    <a:lumOff val="40000"/>
                  </a:schemeClr>
                </a:solidFill>
              </a:rPr>
              <a:t>Community Consultation</a:t>
            </a:r>
            <a:endParaRPr lang="en-US" sz="2800" dirty="0">
              <a:solidFill>
                <a:schemeClr val="tx2">
                  <a:lumMod val="60000"/>
                  <a:lumOff val="40000"/>
                </a:schemeClr>
              </a:solidFill>
            </a:endParaRPr>
          </a:p>
        </p:txBody>
      </p:sp>
      <p:pic>
        <p:nvPicPr>
          <p:cNvPr id="4" name="Picture 6" descr="http://upload.wikimedia.org/wikipedia/commons/4/4e/Pleiades_large.jp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63741" y="3422801"/>
            <a:ext cx="3657599" cy="274320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2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4413</TotalTime>
  <Words>4933</Words>
  <Application>Microsoft Office PowerPoint</Application>
  <PresentationFormat>On-screen Show (4:3)</PresentationFormat>
  <Paragraphs>462</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Thermal</vt:lpstr>
      <vt:lpstr>Genetic Research with Children Affected by Parental Substance Abuse:  Seven Ethical Sisters</vt:lpstr>
      <vt:lpstr>PowerPoint Presentation</vt:lpstr>
      <vt:lpstr>Primary Goal</vt:lpstr>
      <vt:lpstr>The Background</vt:lpstr>
      <vt:lpstr>Why Study Affected Children?</vt:lpstr>
      <vt:lpstr>The BIG Ethical Question</vt:lpstr>
      <vt:lpstr>Seven Ethical Sisters</vt:lpstr>
      <vt:lpstr>The Framework</vt:lpstr>
      <vt:lpstr>The Most Politic Sister:  Community Consultation</vt:lpstr>
      <vt:lpstr>Community Consultation: Ethics Question</vt:lpstr>
      <vt:lpstr>Community Consultation: Ethical Concepts</vt:lpstr>
      <vt:lpstr>Community Consultation: Ethics Research</vt:lpstr>
      <vt:lpstr>The Most Socially Just Sister:  Recruitment</vt:lpstr>
      <vt:lpstr>Recruitment: Ethics Questions</vt:lpstr>
      <vt:lpstr>Recruitment: Ethical Concepts</vt:lpstr>
      <vt:lpstr>Recruitment: Ethics Research</vt:lpstr>
      <vt:lpstr>Recruitment: Ethical Concepts</vt:lpstr>
      <vt:lpstr>Recruitment: Ethics Research</vt:lpstr>
      <vt:lpstr>The Most Rational Sister:   Child Assent and Parental Permission</vt:lpstr>
      <vt:lpstr>Child Assent and Parental Permission: Ethics Question</vt:lpstr>
      <vt:lpstr>Child Assent and Parental Permission: Ethical Concepts</vt:lpstr>
      <vt:lpstr>Child Assent and Parental Permission: Ethics Research</vt:lpstr>
      <vt:lpstr>Child Assent and Parental Permission: Ethics Research</vt:lpstr>
      <vt:lpstr>The Most Protective Sister:  Phenotyping </vt:lpstr>
      <vt:lpstr>Phenotyping: Ethics Question</vt:lpstr>
      <vt:lpstr>Phenotyping: Ethical Concepts</vt:lpstr>
      <vt:lpstr>Phenotyping: Ethics Research</vt:lpstr>
      <vt:lpstr>The Most Future-Oriented Sister:  Genotyping</vt:lpstr>
      <vt:lpstr>Genotyping: Ethics Question</vt:lpstr>
      <vt:lpstr>Genotyping: Ethical Concepts</vt:lpstr>
      <vt:lpstr>Genotyping: Ethics Research</vt:lpstr>
      <vt:lpstr>The Most Practical Sister:  Payment</vt:lpstr>
      <vt:lpstr>Payment: Ethics Question</vt:lpstr>
      <vt:lpstr>Payment: Ethical Concepts</vt:lpstr>
      <vt:lpstr>Payment: Ethics Research</vt:lpstr>
      <vt:lpstr>Payment: Ethics Research</vt:lpstr>
      <vt:lpstr>The Most Cautious Sister:  Biodata Banks</vt:lpstr>
      <vt:lpstr>Biodata Banks: Ethics Question</vt:lpstr>
      <vt:lpstr>Biodata Banks: Ethical Concepts</vt:lpstr>
      <vt:lpstr>Biodata Banks: Ethics Research</vt:lpstr>
      <vt:lpstr>PowerPoint Presentation</vt:lpstr>
      <vt:lpstr>(203) 974-5950 thomas.mcmahon@yale.edu</vt:lpstr>
      <vt:lpstr>Seven Sisters</vt:lpstr>
      <vt:lpstr>Seven Sisters</vt:lpstr>
      <vt:lpstr>PowerPoint Presentation</vt:lpstr>
      <vt:lpstr>Child Assent and Parental Permission: Ethics Research</vt:lpstr>
      <vt:lpstr>Phenotyping: Ethical Concepts</vt:lpstr>
      <vt:lpstr>Phenotyping: Ethics Research</vt:lpstr>
      <vt:lpstr>Phenotyping: Ethics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McMahon</dc:creator>
  <cp:lastModifiedBy>Thomas McMahon</cp:lastModifiedBy>
  <cp:revision>348</cp:revision>
  <cp:lastPrinted>2014-08-26T11:28:14Z</cp:lastPrinted>
  <dcterms:created xsi:type="dcterms:W3CDTF">2013-01-19T14:48:49Z</dcterms:created>
  <dcterms:modified xsi:type="dcterms:W3CDTF">2014-10-22T11:23:54Z</dcterms:modified>
</cp:coreProperties>
</file>