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19" r:id="rId2"/>
  </p:sldMasterIdLst>
  <p:notesMasterIdLst>
    <p:notesMasterId r:id="rId29"/>
  </p:notesMasterIdLst>
  <p:handoutMasterIdLst>
    <p:handoutMasterId r:id="rId30"/>
  </p:handoutMasterIdLst>
  <p:sldIdLst>
    <p:sldId id="641" r:id="rId3"/>
    <p:sldId id="642" r:id="rId4"/>
    <p:sldId id="643" r:id="rId5"/>
    <p:sldId id="644" r:id="rId6"/>
    <p:sldId id="645" r:id="rId7"/>
    <p:sldId id="646" r:id="rId8"/>
    <p:sldId id="647" r:id="rId9"/>
    <p:sldId id="648" r:id="rId10"/>
    <p:sldId id="649" r:id="rId11"/>
    <p:sldId id="672" r:id="rId12"/>
    <p:sldId id="650" r:id="rId13"/>
    <p:sldId id="651" r:id="rId14"/>
    <p:sldId id="652" r:id="rId15"/>
    <p:sldId id="654" r:id="rId16"/>
    <p:sldId id="655" r:id="rId17"/>
    <p:sldId id="656" r:id="rId18"/>
    <p:sldId id="669" r:id="rId19"/>
    <p:sldId id="666" r:id="rId20"/>
    <p:sldId id="658" r:id="rId21"/>
    <p:sldId id="659" r:id="rId22"/>
    <p:sldId id="671" r:id="rId23"/>
    <p:sldId id="661" r:id="rId24"/>
    <p:sldId id="662" r:id="rId25"/>
    <p:sldId id="663" r:id="rId26"/>
    <p:sldId id="664" r:id="rId27"/>
    <p:sldId id="665" r:id="rId28"/>
  </p:sldIdLst>
  <p:sldSz cx="9144000" cy="6858000" type="screen4x3"/>
  <p:notesSz cx="7023100" cy="93091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nstead, Julie" initials="LJ" lastIdx="4" clrIdx="0"/>
  <p:cmAuthor id="1" name="levy_s" initials="SL" lastIdx="2" clrIdx="1"/>
  <p:cmAuthor id="2" name="levy_s" initials="l" lastIdx="2" clrIdx="2"/>
  <p:cmAuthor id="3" name="Marianne Pugatch" initials="" lastIdx="2" clrIdx="3"/>
  <p:cmAuthor id="4" name="user" initials="u" lastIdx="8" clrIdx="4"/>
  <p:cmAuthor id="5" name="Levy, Sharon" initials="sl" lastIdx="33" clrIdx="5"/>
  <p:cmAuthor id="6" name="Rabinow, Lily" initials="LR"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001"/>
    <a:srgbClr val="CE1C27"/>
    <a:srgbClr val="9F3481"/>
    <a:srgbClr val="FF0000"/>
    <a:srgbClr val="FFC319"/>
    <a:srgbClr val="F1450F"/>
    <a:srgbClr val="FFD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567" autoAdjust="0"/>
    <p:restoredTop sz="78562" autoAdjust="0"/>
  </p:normalViewPr>
  <p:slideViewPr>
    <p:cSldViewPr>
      <p:cViewPr varScale="1">
        <p:scale>
          <a:sx n="91" d="100"/>
          <a:sy n="91" d="100"/>
        </p:scale>
        <p:origin x="1842" y="90"/>
      </p:cViewPr>
      <p:guideLst>
        <p:guide orient="horz" pos="2160"/>
        <p:guide pos="2880"/>
      </p:guideLst>
    </p:cSldViewPr>
  </p:slideViewPr>
  <p:outlineViewPr>
    <p:cViewPr>
      <p:scale>
        <a:sx n="33" d="100"/>
        <a:sy n="33" d="100"/>
      </p:scale>
      <p:origin x="0" y="-31088"/>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7" d="100"/>
          <a:sy n="87" d="100"/>
        </p:scale>
        <p:origin x="379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9EA149-AA88-4FA6-8C1D-AC808296D0FF}" type="doc">
      <dgm:prSet loTypeId="urn:microsoft.com/office/officeart/2005/8/layout/cycle4" loCatId="relationship" qsTypeId="urn:microsoft.com/office/officeart/2005/8/quickstyle/simple1" qsCatId="simple" csTypeId="urn:microsoft.com/office/officeart/2005/8/colors/colorful1" csCatId="colorful" phldr="1"/>
      <dgm:spPr/>
    </dgm:pt>
    <dgm:pt modelId="{6D9BB987-8179-4EE5-92BB-B31839EE4825}">
      <dgm:prSet phldrT="[Text]"/>
      <dgm:spPr/>
      <dgm:t>
        <a:bodyPr/>
        <a:lstStyle/>
        <a:p>
          <a:r>
            <a:rPr lang="en-US" dirty="0" smtClean="0"/>
            <a:t>Program Availability</a:t>
          </a:r>
          <a:endParaRPr lang="en-US" dirty="0"/>
        </a:p>
      </dgm:t>
    </dgm:pt>
    <dgm:pt modelId="{26B64C81-54BE-44DC-96D0-B538BD8BDFF8}" type="parTrans" cxnId="{90ED0230-F8A2-4B50-B269-2F5D10C2D973}">
      <dgm:prSet/>
      <dgm:spPr/>
      <dgm:t>
        <a:bodyPr/>
        <a:lstStyle/>
        <a:p>
          <a:endParaRPr lang="en-US"/>
        </a:p>
      </dgm:t>
    </dgm:pt>
    <dgm:pt modelId="{E113A4C9-215D-4554-9BF9-19B31C1D6EB3}" type="sibTrans" cxnId="{90ED0230-F8A2-4B50-B269-2F5D10C2D973}">
      <dgm:prSet/>
      <dgm:spPr/>
      <dgm:t>
        <a:bodyPr/>
        <a:lstStyle/>
        <a:p>
          <a:endParaRPr lang="en-US"/>
        </a:p>
      </dgm:t>
    </dgm:pt>
    <dgm:pt modelId="{D19C368D-7F1E-45F2-9CAE-39203F08AA71}">
      <dgm:prSet phldrT="[Text]"/>
      <dgm:spPr/>
      <dgm:t>
        <a:bodyPr/>
        <a:lstStyle/>
        <a:p>
          <a:r>
            <a:rPr lang="en-US" dirty="0" smtClean="0"/>
            <a:t>Insurance Coverage</a:t>
          </a:r>
          <a:endParaRPr lang="en-US" dirty="0"/>
        </a:p>
      </dgm:t>
    </dgm:pt>
    <dgm:pt modelId="{56F529CC-8E6C-40E0-91B9-E3EAC46172A9}" type="parTrans" cxnId="{C29FDC88-9806-4B01-83CB-F406B3B5E191}">
      <dgm:prSet/>
      <dgm:spPr/>
      <dgm:t>
        <a:bodyPr/>
        <a:lstStyle/>
        <a:p>
          <a:endParaRPr lang="en-US"/>
        </a:p>
      </dgm:t>
    </dgm:pt>
    <dgm:pt modelId="{2B633F6B-FE94-47D6-B6A1-0B9665D15CAA}" type="sibTrans" cxnId="{C29FDC88-9806-4B01-83CB-F406B3B5E191}">
      <dgm:prSet/>
      <dgm:spPr/>
      <dgm:t>
        <a:bodyPr/>
        <a:lstStyle/>
        <a:p>
          <a:endParaRPr lang="en-US"/>
        </a:p>
      </dgm:t>
    </dgm:pt>
    <dgm:pt modelId="{DE0CE317-0FEE-4BF6-98D0-137C37CA6A8F}">
      <dgm:prSet phldrT="[Text]"/>
      <dgm:spPr/>
      <dgm:t>
        <a:bodyPr/>
        <a:lstStyle/>
        <a:p>
          <a:r>
            <a:rPr lang="en-US" dirty="0" smtClean="0"/>
            <a:t>Co-occurring Mental Disorders</a:t>
          </a:r>
          <a:endParaRPr lang="en-US" dirty="0"/>
        </a:p>
      </dgm:t>
    </dgm:pt>
    <dgm:pt modelId="{1CC282DF-1585-46FA-99D3-8548CC39C036}" type="parTrans" cxnId="{FCBF5D94-C09D-4B65-9664-A59CD438BAA1}">
      <dgm:prSet/>
      <dgm:spPr/>
      <dgm:t>
        <a:bodyPr/>
        <a:lstStyle/>
        <a:p>
          <a:endParaRPr lang="en-US"/>
        </a:p>
      </dgm:t>
    </dgm:pt>
    <dgm:pt modelId="{8B682427-F458-43CF-AD87-3367BBBCE2B6}" type="sibTrans" cxnId="{FCBF5D94-C09D-4B65-9664-A59CD438BAA1}">
      <dgm:prSet/>
      <dgm:spPr/>
      <dgm:t>
        <a:bodyPr/>
        <a:lstStyle/>
        <a:p>
          <a:endParaRPr lang="en-US"/>
        </a:p>
      </dgm:t>
    </dgm:pt>
    <dgm:pt modelId="{7608F60D-3C1D-4339-8D92-B9A9693F6705}">
      <dgm:prSet phldrT="[Text]"/>
      <dgm:spPr/>
      <dgm:t>
        <a:bodyPr/>
        <a:lstStyle/>
        <a:p>
          <a:r>
            <a:rPr lang="en-US" dirty="0" smtClean="0"/>
            <a:t>Patient Preference</a:t>
          </a:r>
          <a:endParaRPr lang="en-US" dirty="0"/>
        </a:p>
      </dgm:t>
    </dgm:pt>
    <dgm:pt modelId="{A24704B4-4E16-4D81-A66F-679DFA1F5E11}" type="parTrans" cxnId="{E97BD734-EC89-49FF-BD01-27B4E5EB0E2F}">
      <dgm:prSet/>
      <dgm:spPr/>
      <dgm:t>
        <a:bodyPr/>
        <a:lstStyle/>
        <a:p>
          <a:endParaRPr lang="en-US"/>
        </a:p>
      </dgm:t>
    </dgm:pt>
    <dgm:pt modelId="{C54E1110-12DA-44B9-B67B-E86A9BCF54D5}" type="sibTrans" cxnId="{E97BD734-EC89-49FF-BD01-27B4E5EB0E2F}">
      <dgm:prSet/>
      <dgm:spPr/>
      <dgm:t>
        <a:bodyPr/>
        <a:lstStyle/>
        <a:p>
          <a:endParaRPr lang="en-US"/>
        </a:p>
      </dgm:t>
    </dgm:pt>
    <dgm:pt modelId="{4CEA0589-94BA-4ED9-BE6D-EC4C85DBC2EB}" type="pres">
      <dgm:prSet presAssocID="{339EA149-AA88-4FA6-8C1D-AC808296D0FF}" presName="cycleMatrixDiagram" presStyleCnt="0">
        <dgm:presLayoutVars>
          <dgm:chMax val="1"/>
          <dgm:dir/>
          <dgm:animLvl val="lvl"/>
          <dgm:resizeHandles val="exact"/>
        </dgm:presLayoutVars>
      </dgm:prSet>
      <dgm:spPr/>
    </dgm:pt>
    <dgm:pt modelId="{9303D7D1-D8E5-4AF3-BDEA-F713EAE876AC}" type="pres">
      <dgm:prSet presAssocID="{339EA149-AA88-4FA6-8C1D-AC808296D0FF}" presName="children" presStyleCnt="0"/>
      <dgm:spPr/>
    </dgm:pt>
    <dgm:pt modelId="{BCA173E4-42EF-429D-B6FC-1223D570A2C3}" type="pres">
      <dgm:prSet presAssocID="{339EA149-AA88-4FA6-8C1D-AC808296D0FF}" presName="childPlaceholder" presStyleCnt="0"/>
      <dgm:spPr/>
    </dgm:pt>
    <dgm:pt modelId="{99569B31-A8B4-46F2-8666-57F391382FAC}" type="pres">
      <dgm:prSet presAssocID="{339EA149-AA88-4FA6-8C1D-AC808296D0FF}" presName="circle" presStyleCnt="0"/>
      <dgm:spPr/>
    </dgm:pt>
    <dgm:pt modelId="{DD390326-EB3E-4554-B270-B8833ADCD7AB}" type="pres">
      <dgm:prSet presAssocID="{339EA149-AA88-4FA6-8C1D-AC808296D0FF}" presName="quadrant1" presStyleLbl="node1" presStyleIdx="0" presStyleCnt="4">
        <dgm:presLayoutVars>
          <dgm:chMax val="1"/>
          <dgm:bulletEnabled val="1"/>
        </dgm:presLayoutVars>
      </dgm:prSet>
      <dgm:spPr/>
      <dgm:t>
        <a:bodyPr/>
        <a:lstStyle/>
        <a:p>
          <a:endParaRPr lang="en-US"/>
        </a:p>
      </dgm:t>
    </dgm:pt>
    <dgm:pt modelId="{3C410D39-906D-4401-AB14-8102DC8FF4CA}" type="pres">
      <dgm:prSet presAssocID="{339EA149-AA88-4FA6-8C1D-AC808296D0FF}" presName="quadrant2" presStyleLbl="node1" presStyleIdx="1" presStyleCnt="4">
        <dgm:presLayoutVars>
          <dgm:chMax val="1"/>
          <dgm:bulletEnabled val="1"/>
        </dgm:presLayoutVars>
      </dgm:prSet>
      <dgm:spPr/>
      <dgm:t>
        <a:bodyPr/>
        <a:lstStyle/>
        <a:p>
          <a:endParaRPr lang="en-US"/>
        </a:p>
      </dgm:t>
    </dgm:pt>
    <dgm:pt modelId="{64894AF3-F410-423F-8C32-7D8764DB8D5A}" type="pres">
      <dgm:prSet presAssocID="{339EA149-AA88-4FA6-8C1D-AC808296D0FF}" presName="quadrant3" presStyleLbl="node1" presStyleIdx="2" presStyleCnt="4">
        <dgm:presLayoutVars>
          <dgm:chMax val="1"/>
          <dgm:bulletEnabled val="1"/>
        </dgm:presLayoutVars>
      </dgm:prSet>
      <dgm:spPr/>
      <dgm:t>
        <a:bodyPr/>
        <a:lstStyle/>
        <a:p>
          <a:endParaRPr lang="en-US"/>
        </a:p>
      </dgm:t>
    </dgm:pt>
    <dgm:pt modelId="{958AD4F4-BA89-403A-A74C-3C987FEC3203}" type="pres">
      <dgm:prSet presAssocID="{339EA149-AA88-4FA6-8C1D-AC808296D0FF}" presName="quadrant4" presStyleLbl="node1" presStyleIdx="3" presStyleCnt="4">
        <dgm:presLayoutVars>
          <dgm:chMax val="1"/>
          <dgm:bulletEnabled val="1"/>
        </dgm:presLayoutVars>
      </dgm:prSet>
      <dgm:spPr/>
      <dgm:t>
        <a:bodyPr/>
        <a:lstStyle/>
        <a:p>
          <a:endParaRPr lang="en-US"/>
        </a:p>
      </dgm:t>
    </dgm:pt>
    <dgm:pt modelId="{8DBFBD00-2AE4-4837-B68B-5E1A1AE52CEE}" type="pres">
      <dgm:prSet presAssocID="{339EA149-AA88-4FA6-8C1D-AC808296D0FF}" presName="quadrantPlaceholder" presStyleCnt="0"/>
      <dgm:spPr/>
    </dgm:pt>
    <dgm:pt modelId="{0D3A77BD-7CB0-4BB9-A241-AC29AFD328A8}" type="pres">
      <dgm:prSet presAssocID="{339EA149-AA88-4FA6-8C1D-AC808296D0FF}" presName="center1" presStyleLbl="fgShp" presStyleIdx="0" presStyleCnt="2"/>
      <dgm:spPr/>
    </dgm:pt>
    <dgm:pt modelId="{BCD11627-82F0-4EF7-B93C-73623CDF686A}" type="pres">
      <dgm:prSet presAssocID="{339EA149-AA88-4FA6-8C1D-AC808296D0FF}" presName="center2" presStyleLbl="fgShp" presStyleIdx="1" presStyleCnt="2"/>
      <dgm:spPr/>
    </dgm:pt>
  </dgm:ptLst>
  <dgm:cxnLst>
    <dgm:cxn modelId="{AE1DC044-09E3-4388-93F5-6BD62A97ACC2}" type="presOf" srcId="{6D9BB987-8179-4EE5-92BB-B31839EE4825}" destId="{64894AF3-F410-423F-8C32-7D8764DB8D5A}" srcOrd="0" destOrd="0" presId="urn:microsoft.com/office/officeart/2005/8/layout/cycle4"/>
    <dgm:cxn modelId="{A3D6C5BD-E57E-4C03-8D93-2433F56320E5}" type="presOf" srcId="{339EA149-AA88-4FA6-8C1D-AC808296D0FF}" destId="{4CEA0589-94BA-4ED9-BE6D-EC4C85DBC2EB}" srcOrd="0" destOrd="0" presId="urn:microsoft.com/office/officeart/2005/8/layout/cycle4"/>
    <dgm:cxn modelId="{E97BD734-EC89-49FF-BD01-27B4E5EB0E2F}" srcId="{339EA149-AA88-4FA6-8C1D-AC808296D0FF}" destId="{7608F60D-3C1D-4339-8D92-B9A9693F6705}" srcOrd="0" destOrd="0" parTransId="{A24704B4-4E16-4D81-A66F-679DFA1F5E11}" sibTransId="{C54E1110-12DA-44B9-B67B-E86A9BCF54D5}"/>
    <dgm:cxn modelId="{F5DF7FD0-1468-4FDE-9D01-ACC19B36EA1D}" type="presOf" srcId="{D19C368D-7F1E-45F2-9CAE-39203F08AA71}" destId="{958AD4F4-BA89-403A-A74C-3C987FEC3203}" srcOrd="0" destOrd="0" presId="urn:microsoft.com/office/officeart/2005/8/layout/cycle4"/>
    <dgm:cxn modelId="{FCBF5D94-C09D-4B65-9664-A59CD438BAA1}" srcId="{339EA149-AA88-4FA6-8C1D-AC808296D0FF}" destId="{DE0CE317-0FEE-4BF6-98D0-137C37CA6A8F}" srcOrd="1" destOrd="0" parTransId="{1CC282DF-1585-46FA-99D3-8548CC39C036}" sibTransId="{8B682427-F458-43CF-AD87-3367BBBCE2B6}"/>
    <dgm:cxn modelId="{C29FDC88-9806-4B01-83CB-F406B3B5E191}" srcId="{339EA149-AA88-4FA6-8C1D-AC808296D0FF}" destId="{D19C368D-7F1E-45F2-9CAE-39203F08AA71}" srcOrd="3" destOrd="0" parTransId="{56F529CC-8E6C-40E0-91B9-E3EAC46172A9}" sibTransId="{2B633F6B-FE94-47D6-B6A1-0B9665D15CAA}"/>
    <dgm:cxn modelId="{4D6A9C02-3D9B-487D-8CF4-AB4769C8BD43}" type="presOf" srcId="{DE0CE317-0FEE-4BF6-98D0-137C37CA6A8F}" destId="{3C410D39-906D-4401-AB14-8102DC8FF4CA}" srcOrd="0" destOrd="0" presId="urn:microsoft.com/office/officeart/2005/8/layout/cycle4"/>
    <dgm:cxn modelId="{F281E5EE-F77A-47AF-85E2-876258D324F8}" type="presOf" srcId="{7608F60D-3C1D-4339-8D92-B9A9693F6705}" destId="{DD390326-EB3E-4554-B270-B8833ADCD7AB}" srcOrd="0" destOrd="0" presId="urn:microsoft.com/office/officeart/2005/8/layout/cycle4"/>
    <dgm:cxn modelId="{90ED0230-F8A2-4B50-B269-2F5D10C2D973}" srcId="{339EA149-AA88-4FA6-8C1D-AC808296D0FF}" destId="{6D9BB987-8179-4EE5-92BB-B31839EE4825}" srcOrd="2" destOrd="0" parTransId="{26B64C81-54BE-44DC-96D0-B538BD8BDFF8}" sibTransId="{E113A4C9-215D-4554-9BF9-19B31C1D6EB3}"/>
    <dgm:cxn modelId="{F141A202-7080-4D54-A28C-3D793729147F}" type="presParOf" srcId="{4CEA0589-94BA-4ED9-BE6D-EC4C85DBC2EB}" destId="{9303D7D1-D8E5-4AF3-BDEA-F713EAE876AC}" srcOrd="0" destOrd="0" presId="urn:microsoft.com/office/officeart/2005/8/layout/cycle4"/>
    <dgm:cxn modelId="{D3ACFE56-BE38-48E9-9C87-C9EBAC65932F}" type="presParOf" srcId="{9303D7D1-D8E5-4AF3-BDEA-F713EAE876AC}" destId="{BCA173E4-42EF-429D-B6FC-1223D570A2C3}" srcOrd="0" destOrd="0" presId="urn:microsoft.com/office/officeart/2005/8/layout/cycle4"/>
    <dgm:cxn modelId="{FE05F80F-F4A2-43A9-BD3F-2D768699FB8C}" type="presParOf" srcId="{4CEA0589-94BA-4ED9-BE6D-EC4C85DBC2EB}" destId="{99569B31-A8B4-46F2-8666-57F391382FAC}" srcOrd="1" destOrd="0" presId="urn:microsoft.com/office/officeart/2005/8/layout/cycle4"/>
    <dgm:cxn modelId="{B96255DC-1D54-4E42-995D-42BA40A08F29}" type="presParOf" srcId="{99569B31-A8B4-46F2-8666-57F391382FAC}" destId="{DD390326-EB3E-4554-B270-B8833ADCD7AB}" srcOrd="0" destOrd="0" presId="urn:microsoft.com/office/officeart/2005/8/layout/cycle4"/>
    <dgm:cxn modelId="{CF528FE2-7F88-4A29-BD8F-C60773782A38}" type="presParOf" srcId="{99569B31-A8B4-46F2-8666-57F391382FAC}" destId="{3C410D39-906D-4401-AB14-8102DC8FF4CA}" srcOrd="1" destOrd="0" presId="urn:microsoft.com/office/officeart/2005/8/layout/cycle4"/>
    <dgm:cxn modelId="{8302F9FB-452D-4133-A9B2-091A4934E5AB}" type="presParOf" srcId="{99569B31-A8B4-46F2-8666-57F391382FAC}" destId="{64894AF3-F410-423F-8C32-7D8764DB8D5A}" srcOrd="2" destOrd="0" presId="urn:microsoft.com/office/officeart/2005/8/layout/cycle4"/>
    <dgm:cxn modelId="{EB24947D-DFF1-49A5-9D14-4331F089CABF}" type="presParOf" srcId="{99569B31-A8B4-46F2-8666-57F391382FAC}" destId="{958AD4F4-BA89-403A-A74C-3C987FEC3203}" srcOrd="3" destOrd="0" presId="urn:microsoft.com/office/officeart/2005/8/layout/cycle4"/>
    <dgm:cxn modelId="{3A7D8212-56F4-452E-8034-46F2D0157D79}" type="presParOf" srcId="{99569B31-A8B4-46F2-8666-57F391382FAC}" destId="{8DBFBD00-2AE4-4837-B68B-5E1A1AE52CEE}" srcOrd="4" destOrd="0" presId="urn:microsoft.com/office/officeart/2005/8/layout/cycle4"/>
    <dgm:cxn modelId="{A64E24A2-5650-4198-97F6-63B11D31467D}" type="presParOf" srcId="{4CEA0589-94BA-4ED9-BE6D-EC4C85DBC2EB}" destId="{0D3A77BD-7CB0-4BB9-A241-AC29AFD328A8}" srcOrd="2" destOrd="0" presId="urn:microsoft.com/office/officeart/2005/8/layout/cycle4"/>
    <dgm:cxn modelId="{A4F05588-431E-41FB-B25B-50C31EADDA18}" type="presParOf" srcId="{4CEA0589-94BA-4ED9-BE6D-EC4C85DBC2EB}" destId="{BCD11627-82F0-4EF7-B93C-73623CDF686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501E92-E13D-4CD5-817A-FD356B47A4F9}" type="doc">
      <dgm:prSet loTypeId="urn:microsoft.com/office/officeart/2005/8/layout/radial1" loCatId="relationship" qsTypeId="urn:microsoft.com/office/officeart/2005/8/quickstyle/simple2" qsCatId="simple" csTypeId="urn:microsoft.com/office/officeart/2005/8/colors/colorful4" csCatId="colorful" phldr="1"/>
      <dgm:spPr/>
      <dgm:t>
        <a:bodyPr/>
        <a:lstStyle/>
        <a:p>
          <a:endParaRPr lang="en-US"/>
        </a:p>
      </dgm:t>
    </dgm:pt>
    <dgm:pt modelId="{E4ED4DAE-F55C-453C-B1A0-D6526C6CB221}">
      <dgm:prSet phldrT="[Text]"/>
      <dgm:spPr/>
      <dgm:t>
        <a:bodyPr/>
        <a:lstStyle/>
        <a:p>
          <a:r>
            <a:rPr lang="en-US" dirty="0" smtClean="0"/>
            <a:t>Family Therapy</a:t>
          </a:r>
          <a:endParaRPr lang="en-US" dirty="0"/>
        </a:p>
      </dgm:t>
    </dgm:pt>
    <dgm:pt modelId="{10F704FA-47C9-4EC4-BBF9-F0E27BEB4F22}" type="parTrans" cxnId="{4E348DD9-7049-49FD-93B0-17FD02ABFD2C}">
      <dgm:prSet/>
      <dgm:spPr/>
      <dgm:t>
        <a:bodyPr/>
        <a:lstStyle/>
        <a:p>
          <a:endParaRPr lang="en-US"/>
        </a:p>
      </dgm:t>
    </dgm:pt>
    <dgm:pt modelId="{3A1DDF98-07B3-4E07-8908-533D159D64FD}" type="sibTrans" cxnId="{4E348DD9-7049-49FD-93B0-17FD02ABFD2C}">
      <dgm:prSet/>
      <dgm:spPr/>
      <dgm:t>
        <a:bodyPr/>
        <a:lstStyle/>
        <a:p>
          <a:endParaRPr lang="en-US"/>
        </a:p>
      </dgm:t>
    </dgm:pt>
    <dgm:pt modelId="{1880FA48-96CD-4E07-804F-723D077220EB}">
      <dgm:prSet phldrT="[Text]" custT="1"/>
      <dgm:spPr/>
      <dgm:t>
        <a:bodyPr/>
        <a:lstStyle/>
        <a:p>
          <a:r>
            <a:rPr lang="en-US" sz="1800" dirty="0" smtClean="0"/>
            <a:t>Family Conflict</a:t>
          </a:r>
          <a:endParaRPr lang="en-US" sz="1800" dirty="0"/>
        </a:p>
      </dgm:t>
    </dgm:pt>
    <dgm:pt modelId="{754E1A9E-8C46-4C90-8B6E-8634475679A3}" type="parTrans" cxnId="{2B271334-A438-4378-B28B-63EC9D0DF3BC}">
      <dgm:prSet/>
      <dgm:spPr/>
      <dgm:t>
        <a:bodyPr/>
        <a:lstStyle/>
        <a:p>
          <a:endParaRPr lang="en-US"/>
        </a:p>
      </dgm:t>
    </dgm:pt>
    <dgm:pt modelId="{9028B18E-09DC-49BA-9ABA-B80167EA728E}" type="sibTrans" cxnId="{2B271334-A438-4378-B28B-63EC9D0DF3BC}">
      <dgm:prSet/>
      <dgm:spPr/>
      <dgm:t>
        <a:bodyPr/>
        <a:lstStyle/>
        <a:p>
          <a:endParaRPr lang="en-US"/>
        </a:p>
      </dgm:t>
    </dgm:pt>
    <dgm:pt modelId="{CA76F441-BF4A-4FD3-8CAF-04AB59819ADC}">
      <dgm:prSet phldrT="[Text]" custT="1"/>
      <dgm:spPr/>
      <dgm:t>
        <a:bodyPr/>
        <a:lstStyle/>
        <a:p>
          <a:r>
            <a:rPr lang="en-US" sz="1700" dirty="0" smtClean="0"/>
            <a:t>Parental Monitoring</a:t>
          </a:r>
          <a:endParaRPr lang="en-US" sz="1700" dirty="0"/>
        </a:p>
      </dgm:t>
    </dgm:pt>
    <dgm:pt modelId="{E086C164-4E2D-41EC-95FF-4B2B59D87154}" type="parTrans" cxnId="{DCCB7C69-AD7E-4B21-980F-D24AEF17BDA2}">
      <dgm:prSet/>
      <dgm:spPr/>
      <dgm:t>
        <a:bodyPr/>
        <a:lstStyle/>
        <a:p>
          <a:endParaRPr lang="en-US"/>
        </a:p>
      </dgm:t>
    </dgm:pt>
    <dgm:pt modelId="{40EDB378-0AB6-41A1-895B-AEC1BA85491C}" type="sibTrans" cxnId="{DCCB7C69-AD7E-4B21-980F-D24AEF17BDA2}">
      <dgm:prSet/>
      <dgm:spPr/>
      <dgm:t>
        <a:bodyPr/>
        <a:lstStyle/>
        <a:p>
          <a:endParaRPr lang="en-US"/>
        </a:p>
      </dgm:t>
    </dgm:pt>
    <dgm:pt modelId="{253D6C56-6AB1-431B-A57B-F9A3126F1A46}">
      <dgm:prSet phldrT="[Text]" custT="1"/>
      <dgm:spPr/>
      <dgm:t>
        <a:bodyPr/>
        <a:lstStyle/>
        <a:p>
          <a:r>
            <a:rPr lang="en-US" sz="1800" dirty="0" smtClean="0"/>
            <a:t>Discipline</a:t>
          </a:r>
          <a:endParaRPr lang="en-US" sz="1800" dirty="0"/>
        </a:p>
      </dgm:t>
    </dgm:pt>
    <dgm:pt modelId="{BEA986E7-F6FC-4928-B0C3-D1158B162D08}" type="parTrans" cxnId="{8402A157-243E-4923-AD48-5205FCD9590C}">
      <dgm:prSet/>
      <dgm:spPr/>
      <dgm:t>
        <a:bodyPr/>
        <a:lstStyle/>
        <a:p>
          <a:endParaRPr lang="en-US"/>
        </a:p>
      </dgm:t>
    </dgm:pt>
    <dgm:pt modelId="{61014D77-88BD-4BB1-AF8F-6A2C7406A226}" type="sibTrans" cxnId="{8402A157-243E-4923-AD48-5205FCD9590C}">
      <dgm:prSet/>
      <dgm:spPr/>
      <dgm:t>
        <a:bodyPr/>
        <a:lstStyle/>
        <a:p>
          <a:endParaRPr lang="en-US"/>
        </a:p>
      </dgm:t>
    </dgm:pt>
    <dgm:pt modelId="{F005BA22-9256-4B01-9C14-33A3F0D56813}">
      <dgm:prSet phldrT="[Text]" custT="1"/>
      <dgm:spPr/>
      <dgm:t>
        <a:bodyPr/>
        <a:lstStyle/>
        <a:p>
          <a:r>
            <a:rPr lang="en-US" sz="1800" dirty="0" smtClean="0"/>
            <a:t>Child abuse/ neglect</a:t>
          </a:r>
          <a:endParaRPr lang="en-US" sz="1800" dirty="0"/>
        </a:p>
      </dgm:t>
    </dgm:pt>
    <dgm:pt modelId="{C29314AE-30D6-4954-BA26-38CA485CBB40}" type="parTrans" cxnId="{F63C0EFE-3EB9-458D-84E0-57EE00771BF3}">
      <dgm:prSet/>
      <dgm:spPr/>
      <dgm:t>
        <a:bodyPr/>
        <a:lstStyle/>
        <a:p>
          <a:endParaRPr lang="en-US"/>
        </a:p>
      </dgm:t>
    </dgm:pt>
    <dgm:pt modelId="{B67BA764-8826-4761-802A-339C5F6AE961}" type="sibTrans" cxnId="{F63C0EFE-3EB9-458D-84E0-57EE00771BF3}">
      <dgm:prSet/>
      <dgm:spPr/>
      <dgm:t>
        <a:bodyPr/>
        <a:lstStyle/>
        <a:p>
          <a:endParaRPr lang="en-US"/>
        </a:p>
      </dgm:t>
    </dgm:pt>
    <dgm:pt modelId="{90475B36-6886-460E-B532-36826D519554}">
      <dgm:prSet phldrT="[Text]" custT="1"/>
      <dgm:spPr/>
      <dgm:t>
        <a:bodyPr/>
        <a:lstStyle/>
        <a:p>
          <a:r>
            <a:rPr lang="en-US" sz="1800" dirty="0" err="1" smtClean="0"/>
            <a:t>Communi-cation</a:t>
          </a:r>
          <a:endParaRPr lang="en-US" sz="1800" dirty="0"/>
        </a:p>
      </dgm:t>
    </dgm:pt>
    <dgm:pt modelId="{DC35D876-78ED-46A0-98EC-60B4344D13F7}" type="parTrans" cxnId="{624AF666-488A-473F-8C5A-C9747F90C247}">
      <dgm:prSet/>
      <dgm:spPr/>
      <dgm:t>
        <a:bodyPr/>
        <a:lstStyle/>
        <a:p>
          <a:endParaRPr lang="en-US"/>
        </a:p>
      </dgm:t>
    </dgm:pt>
    <dgm:pt modelId="{5D904167-7FA8-4559-9DDB-1A0129F95363}" type="sibTrans" cxnId="{624AF666-488A-473F-8C5A-C9747F90C247}">
      <dgm:prSet/>
      <dgm:spPr/>
      <dgm:t>
        <a:bodyPr/>
        <a:lstStyle/>
        <a:p>
          <a:endParaRPr lang="en-US"/>
        </a:p>
      </dgm:t>
    </dgm:pt>
    <dgm:pt modelId="{3A78A5A7-4511-4A3C-A06D-E6149FC1C121}">
      <dgm:prSet phldrT="[Text]" custT="1"/>
      <dgm:spPr/>
      <dgm:t>
        <a:bodyPr/>
        <a:lstStyle/>
        <a:p>
          <a:r>
            <a:rPr lang="en-US" sz="1800" dirty="0" smtClean="0"/>
            <a:t>Parent SUD</a:t>
          </a:r>
          <a:endParaRPr lang="en-US" sz="1800" dirty="0"/>
        </a:p>
      </dgm:t>
    </dgm:pt>
    <dgm:pt modelId="{70B3A5AE-01BE-41F8-9085-96C2A5A97D56}" type="parTrans" cxnId="{A9AA88DA-5BD5-4990-985B-0BD21CBDB766}">
      <dgm:prSet/>
      <dgm:spPr/>
      <dgm:t>
        <a:bodyPr/>
        <a:lstStyle/>
        <a:p>
          <a:endParaRPr lang="en-US"/>
        </a:p>
      </dgm:t>
    </dgm:pt>
    <dgm:pt modelId="{5D1FC971-B190-4EBA-A198-70FF1E841EBC}" type="sibTrans" cxnId="{A9AA88DA-5BD5-4990-985B-0BD21CBDB766}">
      <dgm:prSet/>
      <dgm:spPr/>
      <dgm:t>
        <a:bodyPr/>
        <a:lstStyle/>
        <a:p>
          <a:endParaRPr lang="en-US"/>
        </a:p>
      </dgm:t>
    </dgm:pt>
    <dgm:pt modelId="{C00659F1-A990-47B5-A48E-738EB0F99112}" type="pres">
      <dgm:prSet presAssocID="{FF501E92-E13D-4CD5-817A-FD356B47A4F9}" presName="cycle" presStyleCnt="0">
        <dgm:presLayoutVars>
          <dgm:chMax val="1"/>
          <dgm:dir/>
          <dgm:animLvl val="ctr"/>
          <dgm:resizeHandles val="exact"/>
        </dgm:presLayoutVars>
      </dgm:prSet>
      <dgm:spPr/>
      <dgm:t>
        <a:bodyPr/>
        <a:lstStyle/>
        <a:p>
          <a:endParaRPr lang="en-US"/>
        </a:p>
      </dgm:t>
    </dgm:pt>
    <dgm:pt modelId="{51BD41A2-76BA-49C9-8A77-945EBA9643FB}" type="pres">
      <dgm:prSet presAssocID="{E4ED4DAE-F55C-453C-B1A0-D6526C6CB221}" presName="centerShape" presStyleLbl="node0" presStyleIdx="0" presStyleCnt="1"/>
      <dgm:spPr/>
      <dgm:t>
        <a:bodyPr/>
        <a:lstStyle/>
        <a:p>
          <a:endParaRPr lang="en-US"/>
        </a:p>
      </dgm:t>
    </dgm:pt>
    <dgm:pt modelId="{AE4C7B85-A68C-427D-B53F-FDA70EEC4EF0}" type="pres">
      <dgm:prSet presAssocID="{754E1A9E-8C46-4C90-8B6E-8634475679A3}" presName="Name9" presStyleLbl="parChTrans1D2" presStyleIdx="0" presStyleCnt="6"/>
      <dgm:spPr/>
      <dgm:t>
        <a:bodyPr/>
        <a:lstStyle/>
        <a:p>
          <a:endParaRPr lang="en-US"/>
        </a:p>
      </dgm:t>
    </dgm:pt>
    <dgm:pt modelId="{134A8873-BDAD-4382-9C6B-2E1B4C272FF5}" type="pres">
      <dgm:prSet presAssocID="{754E1A9E-8C46-4C90-8B6E-8634475679A3}" presName="connTx" presStyleLbl="parChTrans1D2" presStyleIdx="0" presStyleCnt="6"/>
      <dgm:spPr/>
      <dgm:t>
        <a:bodyPr/>
        <a:lstStyle/>
        <a:p>
          <a:endParaRPr lang="en-US"/>
        </a:p>
      </dgm:t>
    </dgm:pt>
    <dgm:pt modelId="{CFE3C94E-02F5-4A4D-AC98-2808EA2C6D64}" type="pres">
      <dgm:prSet presAssocID="{1880FA48-96CD-4E07-804F-723D077220EB}" presName="node" presStyleLbl="node1" presStyleIdx="0" presStyleCnt="6" custScaleX="117044" custScaleY="111884">
        <dgm:presLayoutVars>
          <dgm:bulletEnabled val="1"/>
        </dgm:presLayoutVars>
      </dgm:prSet>
      <dgm:spPr/>
      <dgm:t>
        <a:bodyPr/>
        <a:lstStyle/>
        <a:p>
          <a:endParaRPr lang="en-US"/>
        </a:p>
      </dgm:t>
    </dgm:pt>
    <dgm:pt modelId="{6F94319B-070D-4621-8944-659B8CC85487}" type="pres">
      <dgm:prSet presAssocID="{E086C164-4E2D-41EC-95FF-4B2B59D87154}" presName="Name9" presStyleLbl="parChTrans1D2" presStyleIdx="1" presStyleCnt="6"/>
      <dgm:spPr/>
      <dgm:t>
        <a:bodyPr/>
        <a:lstStyle/>
        <a:p>
          <a:endParaRPr lang="en-US"/>
        </a:p>
      </dgm:t>
    </dgm:pt>
    <dgm:pt modelId="{208AA321-0FC7-44EA-B45B-DBC237C12AA0}" type="pres">
      <dgm:prSet presAssocID="{E086C164-4E2D-41EC-95FF-4B2B59D87154}" presName="connTx" presStyleLbl="parChTrans1D2" presStyleIdx="1" presStyleCnt="6"/>
      <dgm:spPr/>
      <dgm:t>
        <a:bodyPr/>
        <a:lstStyle/>
        <a:p>
          <a:endParaRPr lang="en-US"/>
        </a:p>
      </dgm:t>
    </dgm:pt>
    <dgm:pt modelId="{35A56766-3CCB-4BF8-A1E8-B62715D2D8C1}" type="pres">
      <dgm:prSet presAssocID="{CA76F441-BF4A-4FD3-8CAF-04AB59819ADC}" presName="node" presStyleLbl="node1" presStyleIdx="1" presStyleCnt="6" custScaleX="117044" custScaleY="111884">
        <dgm:presLayoutVars>
          <dgm:bulletEnabled val="1"/>
        </dgm:presLayoutVars>
      </dgm:prSet>
      <dgm:spPr/>
      <dgm:t>
        <a:bodyPr/>
        <a:lstStyle/>
        <a:p>
          <a:endParaRPr lang="en-US"/>
        </a:p>
      </dgm:t>
    </dgm:pt>
    <dgm:pt modelId="{ED0FE8C2-767F-40E1-9027-6564AD61EBB3}" type="pres">
      <dgm:prSet presAssocID="{BEA986E7-F6FC-4928-B0C3-D1158B162D08}" presName="Name9" presStyleLbl="parChTrans1D2" presStyleIdx="2" presStyleCnt="6"/>
      <dgm:spPr/>
      <dgm:t>
        <a:bodyPr/>
        <a:lstStyle/>
        <a:p>
          <a:endParaRPr lang="en-US"/>
        </a:p>
      </dgm:t>
    </dgm:pt>
    <dgm:pt modelId="{1619CC99-6F22-4DEA-9C44-FEE56645839B}" type="pres">
      <dgm:prSet presAssocID="{BEA986E7-F6FC-4928-B0C3-D1158B162D08}" presName="connTx" presStyleLbl="parChTrans1D2" presStyleIdx="2" presStyleCnt="6"/>
      <dgm:spPr/>
      <dgm:t>
        <a:bodyPr/>
        <a:lstStyle/>
        <a:p>
          <a:endParaRPr lang="en-US"/>
        </a:p>
      </dgm:t>
    </dgm:pt>
    <dgm:pt modelId="{A82631AC-8FED-4144-B8C1-329B3059D5E0}" type="pres">
      <dgm:prSet presAssocID="{253D6C56-6AB1-431B-A57B-F9A3126F1A46}" presName="node" presStyleLbl="node1" presStyleIdx="2" presStyleCnt="6" custScaleX="117044" custScaleY="111884">
        <dgm:presLayoutVars>
          <dgm:bulletEnabled val="1"/>
        </dgm:presLayoutVars>
      </dgm:prSet>
      <dgm:spPr/>
      <dgm:t>
        <a:bodyPr/>
        <a:lstStyle/>
        <a:p>
          <a:endParaRPr lang="en-US"/>
        </a:p>
      </dgm:t>
    </dgm:pt>
    <dgm:pt modelId="{EBE66092-2D29-4369-BFA7-75C43670ABE5}" type="pres">
      <dgm:prSet presAssocID="{C29314AE-30D6-4954-BA26-38CA485CBB40}" presName="Name9" presStyleLbl="parChTrans1D2" presStyleIdx="3" presStyleCnt="6"/>
      <dgm:spPr/>
      <dgm:t>
        <a:bodyPr/>
        <a:lstStyle/>
        <a:p>
          <a:endParaRPr lang="en-US"/>
        </a:p>
      </dgm:t>
    </dgm:pt>
    <dgm:pt modelId="{8AA6AD27-F371-4E9C-B241-E1020021C635}" type="pres">
      <dgm:prSet presAssocID="{C29314AE-30D6-4954-BA26-38CA485CBB40}" presName="connTx" presStyleLbl="parChTrans1D2" presStyleIdx="3" presStyleCnt="6"/>
      <dgm:spPr/>
      <dgm:t>
        <a:bodyPr/>
        <a:lstStyle/>
        <a:p>
          <a:endParaRPr lang="en-US"/>
        </a:p>
      </dgm:t>
    </dgm:pt>
    <dgm:pt modelId="{25BD2F2F-8738-475E-93EC-8F725C533DD4}" type="pres">
      <dgm:prSet presAssocID="{F005BA22-9256-4B01-9C14-33A3F0D56813}" presName="node" presStyleLbl="node1" presStyleIdx="3" presStyleCnt="6" custScaleX="117044" custScaleY="111884">
        <dgm:presLayoutVars>
          <dgm:bulletEnabled val="1"/>
        </dgm:presLayoutVars>
      </dgm:prSet>
      <dgm:spPr/>
      <dgm:t>
        <a:bodyPr/>
        <a:lstStyle/>
        <a:p>
          <a:endParaRPr lang="en-US"/>
        </a:p>
      </dgm:t>
    </dgm:pt>
    <dgm:pt modelId="{C0B04647-C63B-497C-9F98-F3A9A694D711}" type="pres">
      <dgm:prSet presAssocID="{70B3A5AE-01BE-41F8-9085-96C2A5A97D56}" presName="Name9" presStyleLbl="parChTrans1D2" presStyleIdx="4" presStyleCnt="6"/>
      <dgm:spPr/>
      <dgm:t>
        <a:bodyPr/>
        <a:lstStyle/>
        <a:p>
          <a:endParaRPr lang="en-US"/>
        </a:p>
      </dgm:t>
    </dgm:pt>
    <dgm:pt modelId="{1C0CB746-A5E4-416B-AF56-B385B6C6594C}" type="pres">
      <dgm:prSet presAssocID="{70B3A5AE-01BE-41F8-9085-96C2A5A97D56}" presName="connTx" presStyleLbl="parChTrans1D2" presStyleIdx="4" presStyleCnt="6"/>
      <dgm:spPr/>
      <dgm:t>
        <a:bodyPr/>
        <a:lstStyle/>
        <a:p>
          <a:endParaRPr lang="en-US"/>
        </a:p>
      </dgm:t>
    </dgm:pt>
    <dgm:pt modelId="{A914B99B-BE48-44A4-97EB-E6E441BCA127}" type="pres">
      <dgm:prSet presAssocID="{3A78A5A7-4511-4A3C-A06D-E6149FC1C121}" presName="node" presStyleLbl="node1" presStyleIdx="4" presStyleCnt="6" custScaleX="117044" custScaleY="111884">
        <dgm:presLayoutVars>
          <dgm:bulletEnabled val="1"/>
        </dgm:presLayoutVars>
      </dgm:prSet>
      <dgm:spPr/>
      <dgm:t>
        <a:bodyPr/>
        <a:lstStyle/>
        <a:p>
          <a:endParaRPr lang="en-US"/>
        </a:p>
      </dgm:t>
    </dgm:pt>
    <dgm:pt modelId="{9DC26C8B-B7F5-4C39-AA3B-A4C72444DC77}" type="pres">
      <dgm:prSet presAssocID="{DC35D876-78ED-46A0-98EC-60B4344D13F7}" presName="Name9" presStyleLbl="parChTrans1D2" presStyleIdx="5" presStyleCnt="6"/>
      <dgm:spPr/>
      <dgm:t>
        <a:bodyPr/>
        <a:lstStyle/>
        <a:p>
          <a:endParaRPr lang="en-US"/>
        </a:p>
      </dgm:t>
    </dgm:pt>
    <dgm:pt modelId="{60DBF65E-72AE-4676-97AA-978809A22C36}" type="pres">
      <dgm:prSet presAssocID="{DC35D876-78ED-46A0-98EC-60B4344D13F7}" presName="connTx" presStyleLbl="parChTrans1D2" presStyleIdx="5" presStyleCnt="6"/>
      <dgm:spPr/>
      <dgm:t>
        <a:bodyPr/>
        <a:lstStyle/>
        <a:p>
          <a:endParaRPr lang="en-US"/>
        </a:p>
      </dgm:t>
    </dgm:pt>
    <dgm:pt modelId="{9C91BD9E-C0AC-4DDE-A9D5-DB878614A5B1}" type="pres">
      <dgm:prSet presAssocID="{90475B36-6886-460E-B532-36826D519554}" presName="node" presStyleLbl="node1" presStyleIdx="5" presStyleCnt="6" custScaleX="117044" custScaleY="111884">
        <dgm:presLayoutVars>
          <dgm:bulletEnabled val="1"/>
        </dgm:presLayoutVars>
      </dgm:prSet>
      <dgm:spPr/>
      <dgm:t>
        <a:bodyPr/>
        <a:lstStyle/>
        <a:p>
          <a:endParaRPr lang="en-US"/>
        </a:p>
      </dgm:t>
    </dgm:pt>
  </dgm:ptLst>
  <dgm:cxnLst>
    <dgm:cxn modelId="{F63C0EFE-3EB9-458D-84E0-57EE00771BF3}" srcId="{E4ED4DAE-F55C-453C-B1A0-D6526C6CB221}" destId="{F005BA22-9256-4B01-9C14-33A3F0D56813}" srcOrd="3" destOrd="0" parTransId="{C29314AE-30D6-4954-BA26-38CA485CBB40}" sibTransId="{B67BA764-8826-4761-802A-339C5F6AE961}"/>
    <dgm:cxn modelId="{127D3E9F-BC8C-4C7B-AD86-52F61E90C4C7}" type="presOf" srcId="{754E1A9E-8C46-4C90-8B6E-8634475679A3}" destId="{134A8873-BDAD-4382-9C6B-2E1B4C272FF5}" srcOrd="1" destOrd="0" presId="urn:microsoft.com/office/officeart/2005/8/layout/radial1"/>
    <dgm:cxn modelId="{A9AA88DA-5BD5-4990-985B-0BD21CBDB766}" srcId="{E4ED4DAE-F55C-453C-B1A0-D6526C6CB221}" destId="{3A78A5A7-4511-4A3C-A06D-E6149FC1C121}" srcOrd="4" destOrd="0" parTransId="{70B3A5AE-01BE-41F8-9085-96C2A5A97D56}" sibTransId="{5D1FC971-B190-4EBA-A198-70FF1E841EBC}"/>
    <dgm:cxn modelId="{8402A157-243E-4923-AD48-5205FCD9590C}" srcId="{E4ED4DAE-F55C-453C-B1A0-D6526C6CB221}" destId="{253D6C56-6AB1-431B-A57B-F9A3126F1A46}" srcOrd="2" destOrd="0" parTransId="{BEA986E7-F6FC-4928-B0C3-D1158B162D08}" sibTransId="{61014D77-88BD-4BB1-AF8F-6A2C7406A226}"/>
    <dgm:cxn modelId="{D4681785-417B-4CA5-985C-2E2C63E0A81C}" type="presOf" srcId="{E086C164-4E2D-41EC-95FF-4B2B59D87154}" destId="{6F94319B-070D-4621-8944-659B8CC85487}" srcOrd="0" destOrd="0" presId="urn:microsoft.com/office/officeart/2005/8/layout/radial1"/>
    <dgm:cxn modelId="{A9CD81C9-C0A5-448A-9273-C821373F01AA}" type="presOf" srcId="{BEA986E7-F6FC-4928-B0C3-D1158B162D08}" destId="{ED0FE8C2-767F-40E1-9027-6564AD61EBB3}" srcOrd="0" destOrd="0" presId="urn:microsoft.com/office/officeart/2005/8/layout/radial1"/>
    <dgm:cxn modelId="{C6C0DAEB-DF33-419F-B1FE-4C9A697FC6D6}" type="presOf" srcId="{C29314AE-30D6-4954-BA26-38CA485CBB40}" destId="{8AA6AD27-F371-4E9C-B241-E1020021C635}" srcOrd="1" destOrd="0" presId="urn:microsoft.com/office/officeart/2005/8/layout/radial1"/>
    <dgm:cxn modelId="{D02E08B6-2B94-468E-B030-FAA9383E939A}" type="presOf" srcId="{3A78A5A7-4511-4A3C-A06D-E6149FC1C121}" destId="{A914B99B-BE48-44A4-97EB-E6E441BCA127}" srcOrd="0" destOrd="0" presId="urn:microsoft.com/office/officeart/2005/8/layout/radial1"/>
    <dgm:cxn modelId="{9C09B42B-296E-4A23-9A51-528F0B91B38D}" type="presOf" srcId="{70B3A5AE-01BE-41F8-9085-96C2A5A97D56}" destId="{C0B04647-C63B-497C-9F98-F3A9A694D711}" srcOrd="0" destOrd="0" presId="urn:microsoft.com/office/officeart/2005/8/layout/radial1"/>
    <dgm:cxn modelId="{8FB337AA-450C-46B7-A4B6-1DBBA5AF8C13}" type="presOf" srcId="{FF501E92-E13D-4CD5-817A-FD356B47A4F9}" destId="{C00659F1-A990-47B5-A48E-738EB0F99112}" srcOrd="0" destOrd="0" presId="urn:microsoft.com/office/officeart/2005/8/layout/radial1"/>
    <dgm:cxn modelId="{66DAA172-7C47-4F95-B196-4454AA85E91B}" type="presOf" srcId="{1880FA48-96CD-4E07-804F-723D077220EB}" destId="{CFE3C94E-02F5-4A4D-AC98-2808EA2C6D64}" srcOrd="0" destOrd="0" presId="urn:microsoft.com/office/officeart/2005/8/layout/radial1"/>
    <dgm:cxn modelId="{5D17D166-EDA1-4FAA-AA74-99C35F894E15}" type="presOf" srcId="{F005BA22-9256-4B01-9C14-33A3F0D56813}" destId="{25BD2F2F-8738-475E-93EC-8F725C533DD4}" srcOrd="0" destOrd="0" presId="urn:microsoft.com/office/officeart/2005/8/layout/radial1"/>
    <dgm:cxn modelId="{624AF666-488A-473F-8C5A-C9747F90C247}" srcId="{E4ED4DAE-F55C-453C-B1A0-D6526C6CB221}" destId="{90475B36-6886-460E-B532-36826D519554}" srcOrd="5" destOrd="0" parTransId="{DC35D876-78ED-46A0-98EC-60B4344D13F7}" sibTransId="{5D904167-7FA8-4559-9DDB-1A0129F95363}"/>
    <dgm:cxn modelId="{4EC74349-5961-4ACD-B25B-F3A27AC83E48}" type="presOf" srcId="{C29314AE-30D6-4954-BA26-38CA485CBB40}" destId="{EBE66092-2D29-4369-BFA7-75C43670ABE5}" srcOrd="0" destOrd="0" presId="urn:microsoft.com/office/officeart/2005/8/layout/radial1"/>
    <dgm:cxn modelId="{5CCB6644-C9A5-4609-867C-46E8B91D3273}" type="presOf" srcId="{754E1A9E-8C46-4C90-8B6E-8634475679A3}" destId="{AE4C7B85-A68C-427D-B53F-FDA70EEC4EF0}" srcOrd="0" destOrd="0" presId="urn:microsoft.com/office/officeart/2005/8/layout/radial1"/>
    <dgm:cxn modelId="{DCCB7C69-AD7E-4B21-980F-D24AEF17BDA2}" srcId="{E4ED4DAE-F55C-453C-B1A0-D6526C6CB221}" destId="{CA76F441-BF4A-4FD3-8CAF-04AB59819ADC}" srcOrd="1" destOrd="0" parTransId="{E086C164-4E2D-41EC-95FF-4B2B59D87154}" sibTransId="{40EDB378-0AB6-41A1-895B-AEC1BA85491C}"/>
    <dgm:cxn modelId="{BCBE4D6C-6B4C-46E4-B57E-7717429D4D73}" type="presOf" srcId="{DC35D876-78ED-46A0-98EC-60B4344D13F7}" destId="{9DC26C8B-B7F5-4C39-AA3B-A4C72444DC77}" srcOrd="0" destOrd="0" presId="urn:microsoft.com/office/officeart/2005/8/layout/radial1"/>
    <dgm:cxn modelId="{872F255A-EEDC-444A-9336-B3981DE0F6E0}" type="presOf" srcId="{70B3A5AE-01BE-41F8-9085-96C2A5A97D56}" destId="{1C0CB746-A5E4-416B-AF56-B385B6C6594C}" srcOrd="1" destOrd="0" presId="urn:microsoft.com/office/officeart/2005/8/layout/radial1"/>
    <dgm:cxn modelId="{3AF8B2CB-E76F-4AF6-9DC0-1B31892768C1}" type="presOf" srcId="{CA76F441-BF4A-4FD3-8CAF-04AB59819ADC}" destId="{35A56766-3CCB-4BF8-A1E8-B62715D2D8C1}" srcOrd="0" destOrd="0" presId="urn:microsoft.com/office/officeart/2005/8/layout/radial1"/>
    <dgm:cxn modelId="{A40EC68A-CF7D-4318-8B2B-0963CB6CB50B}" type="presOf" srcId="{E086C164-4E2D-41EC-95FF-4B2B59D87154}" destId="{208AA321-0FC7-44EA-B45B-DBC237C12AA0}" srcOrd="1" destOrd="0" presId="urn:microsoft.com/office/officeart/2005/8/layout/radial1"/>
    <dgm:cxn modelId="{4E348DD9-7049-49FD-93B0-17FD02ABFD2C}" srcId="{FF501E92-E13D-4CD5-817A-FD356B47A4F9}" destId="{E4ED4DAE-F55C-453C-B1A0-D6526C6CB221}" srcOrd="0" destOrd="0" parTransId="{10F704FA-47C9-4EC4-BBF9-F0E27BEB4F22}" sibTransId="{3A1DDF98-07B3-4E07-8908-533D159D64FD}"/>
    <dgm:cxn modelId="{FA456E85-4D11-4314-8EE9-69611A90FCC8}" type="presOf" srcId="{DC35D876-78ED-46A0-98EC-60B4344D13F7}" destId="{60DBF65E-72AE-4676-97AA-978809A22C36}" srcOrd="1" destOrd="0" presId="urn:microsoft.com/office/officeart/2005/8/layout/radial1"/>
    <dgm:cxn modelId="{A5DFBEA0-A48B-4C3B-ADE8-61FD36393FE2}" type="presOf" srcId="{253D6C56-6AB1-431B-A57B-F9A3126F1A46}" destId="{A82631AC-8FED-4144-B8C1-329B3059D5E0}" srcOrd="0" destOrd="0" presId="urn:microsoft.com/office/officeart/2005/8/layout/radial1"/>
    <dgm:cxn modelId="{408A1F6A-86E4-4295-9544-92EB04F7DDA5}" type="presOf" srcId="{E4ED4DAE-F55C-453C-B1A0-D6526C6CB221}" destId="{51BD41A2-76BA-49C9-8A77-945EBA9643FB}" srcOrd="0" destOrd="0" presId="urn:microsoft.com/office/officeart/2005/8/layout/radial1"/>
    <dgm:cxn modelId="{35DA7B61-BD15-4B51-95F5-F3819785A484}" type="presOf" srcId="{BEA986E7-F6FC-4928-B0C3-D1158B162D08}" destId="{1619CC99-6F22-4DEA-9C44-FEE56645839B}" srcOrd="1" destOrd="0" presId="urn:microsoft.com/office/officeart/2005/8/layout/radial1"/>
    <dgm:cxn modelId="{2B271334-A438-4378-B28B-63EC9D0DF3BC}" srcId="{E4ED4DAE-F55C-453C-B1A0-D6526C6CB221}" destId="{1880FA48-96CD-4E07-804F-723D077220EB}" srcOrd="0" destOrd="0" parTransId="{754E1A9E-8C46-4C90-8B6E-8634475679A3}" sibTransId="{9028B18E-09DC-49BA-9ABA-B80167EA728E}"/>
    <dgm:cxn modelId="{5A1BD836-C648-4761-9C50-553E911F3103}" type="presOf" srcId="{90475B36-6886-460E-B532-36826D519554}" destId="{9C91BD9E-C0AC-4DDE-A9D5-DB878614A5B1}" srcOrd="0" destOrd="0" presId="urn:microsoft.com/office/officeart/2005/8/layout/radial1"/>
    <dgm:cxn modelId="{9C021566-6832-49AE-BEC8-6F1D8DC11657}" type="presParOf" srcId="{C00659F1-A990-47B5-A48E-738EB0F99112}" destId="{51BD41A2-76BA-49C9-8A77-945EBA9643FB}" srcOrd="0" destOrd="0" presId="urn:microsoft.com/office/officeart/2005/8/layout/radial1"/>
    <dgm:cxn modelId="{F0DB6AA6-AD93-48EC-ABBC-DC3731C2050F}" type="presParOf" srcId="{C00659F1-A990-47B5-A48E-738EB0F99112}" destId="{AE4C7B85-A68C-427D-B53F-FDA70EEC4EF0}" srcOrd="1" destOrd="0" presId="urn:microsoft.com/office/officeart/2005/8/layout/radial1"/>
    <dgm:cxn modelId="{6813EEF4-64EA-4ECB-9B3B-62FF76026242}" type="presParOf" srcId="{AE4C7B85-A68C-427D-B53F-FDA70EEC4EF0}" destId="{134A8873-BDAD-4382-9C6B-2E1B4C272FF5}" srcOrd="0" destOrd="0" presId="urn:microsoft.com/office/officeart/2005/8/layout/radial1"/>
    <dgm:cxn modelId="{2B314C35-59AC-4E96-83A9-5E895CC0721A}" type="presParOf" srcId="{C00659F1-A990-47B5-A48E-738EB0F99112}" destId="{CFE3C94E-02F5-4A4D-AC98-2808EA2C6D64}" srcOrd="2" destOrd="0" presId="urn:microsoft.com/office/officeart/2005/8/layout/radial1"/>
    <dgm:cxn modelId="{A8117E00-B975-4839-A021-CE923C84F064}" type="presParOf" srcId="{C00659F1-A990-47B5-A48E-738EB0F99112}" destId="{6F94319B-070D-4621-8944-659B8CC85487}" srcOrd="3" destOrd="0" presId="urn:microsoft.com/office/officeart/2005/8/layout/radial1"/>
    <dgm:cxn modelId="{5A9C0CC3-FCC9-435C-AFD3-75FB74A23A54}" type="presParOf" srcId="{6F94319B-070D-4621-8944-659B8CC85487}" destId="{208AA321-0FC7-44EA-B45B-DBC237C12AA0}" srcOrd="0" destOrd="0" presId="urn:microsoft.com/office/officeart/2005/8/layout/radial1"/>
    <dgm:cxn modelId="{3BA9D294-47AD-4BDA-B8D9-A3C827A05534}" type="presParOf" srcId="{C00659F1-A990-47B5-A48E-738EB0F99112}" destId="{35A56766-3CCB-4BF8-A1E8-B62715D2D8C1}" srcOrd="4" destOrd="0" presId="urn:microsoft.com/office/officeart/2005/8/layout/radial1"/>
    <dgm:cxn modelId="{CA3662CB-B51C-41F4-AB5F-0AF95F965299}" type="presParOf" srcId="{C00659F1-A990-47B5-A48E-738EB0F99112}" destId="{ED0FE8C2-767F-40E1-9027-6564AD61EBB3}" srcOrd="5" destOrd="0" presId="urn:microsoft.com/office/officeart/2005/8/layout/radial1"/>
    <dgm:cxn modelId="{DF5A7E67-3092-4867-81DC-5130F92C0744}" type="presParOf" srcId="{ED0FE8C2-767F-40E1-9027-6564AD61EBB3}" destId="{1619CC99-6F22-4DEA-9C44-FEE56645839B}" srcOrd="0" destOrd="0" presId="urn:microsoft.com/office/officeart/2005/8/layout/radial1"/>
    <dgm:cxn modelId="{D91AA689-F9DF-4431-A164-7B0344DC41F2}" type="presParOf" srcId="{C00659F1-A990-47B5-A48E-738EB0F99112}" destId="{A82631AC-8FED-4144-B8C1-329B3059D5E0}" srcOrd="6" destOrd="0" presId="urn:microsoft.com/office/officeart/2005/8/layout/radial1"/>
    <dgm:cxn modelId="{6EED349B-E1BA-4428-BC7D-25281FB44C16}" type="presParOf" srcId="{C00659F1-A990-47B5-A48E-738EB0F99112}" destId="{EBE66092-2D29-4369-BFA7-75C43670ABE5}" srcOrd="7" destOrd="0" presId="urn:microsoft.com/office/officeart/2005/8/layout/radial1"/>
    <dgm:cxn modelId="{341F523E-6DA8-4962-BDDB-BDA6E920683D}" type="presParOf" srcId="{EBE66092-2D29-4369-BFA7-75C43670ABE5}" destId="{8AA6AD27-F371-4E9C-B241-E1020021C635}" srcOrd="0" destOrd="0" presId="urn:microsoft.com/office/officeart/2005/8/layout/radial1"/>
    <dgm:cxn modelId="{C9D265D1-4D5B-45B1-8F45-2BB43935F4E7}" type="presParOf" srcId="{C00659F1-A990-47B5-A48E-738EB0F99112}" destId="{25BD2F2F-8738-475E-93EC-8F725C533DD4}" srcOrd="8" destOrd="0" presId="urn:microsoft.com/office/officeart/2005/8/layout/radial1"/>
    <dgm:cxn modelId="{67DD5769-FA49-4AED-B4B1-44B07BC7DFAB}" type="presParOf" srcId="{C00659F1-A990-47B5-A48E-738EB0F99112}" destId="{C0B04647-C63B-497C-9F98-F3A9A694D711}" srcOrd="9" destOrd="0" presId="urn:microsoft.com/office/officeart/2005/8/layout/radial1"/>
    <dgm:cxn modelId="{26CD4FCF-F18E-4CF6-A76F-E549452BE5D8}" type="presParOf" srcId="{C0B04647-C63B-497C-9F98-F3A9A694D711}" destId="{1C0CB746-A5E4-416B-AF56-B385B6C6594C}" srcOrd="0" destOrd="0" presId="urn:microsoft.com/office/officeart/2005/8/layout/radial1"/>
    <dgm:cxn modelId="{F4D7A796-7D28-44D0-B8D0-5B7F83891A17}" type="presParOf" srcId="{C00659F1-A990-47B5-A48E-738EB0F99112}" destId="{A914B99B-BE48-44A4-97EB-E6E441BCA127}" srcOrd="10" destOrd="0" presId="urn:microsoft.com/office/officeart/2005/8/layout/radial1"/>
    <dgm:cxn modelId="{39D81271-930A-4983-8445-DF1CB2B857B3}" type="presParOf" srcId="{C00659F1-A990-47B5-A48E-738EB0F99112}" destId="{9DC26C8B-B7F5-4C39-AA3B-A4C72444DC77}" srcOrd="11" destOrd="0" presId="urn:microsoft.com/office/officeart/2005/8/layout/radial1"/>
    <dgm:cxn modelId="{4E8E9300-894F-48D6-9F49-8E1DA695FDAD}" type="presParOf" srcId="{9DC26C8B-B7F5-4C39-AA3B-A4C72444DC77}" destId="{60DBF65E-72AE-4676-97AA-978809A22C36}" srcOrd="0" destOrd="0" presId="urn:microsoft.com/office/officeart/2005/8/layout/radial1"/>
    <dgm:cxn modelId="{99F260FD-EE8E-4B25-95CF-FCA2F455BAE6}" type="presParOf" srcId="{C00659F1-A990-47B5-A48E-738EB0F99112}" destId="{9C91BD9E-C0AC-4DDE-A9D5-DB878614A5B1}"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0326-EB3E-4554-B270-B8833ADCD7AB}">
      <dsp:nvSpPr>
        <dsp:cNvPr id="0" name=""/>
        <dsp:cNvSpPr/>
      </dsp:nvSpPr>
      <dsp:spPr>
        <a:xfrm>
          <a:off x="1743148" y="295351"/>
          <a:ext cx="2243632" cy="2243632"/>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Patient Preference</a:t>
          </a:r>
          <a:endParaRPr lang="en-US" sz="2000" kern="1200" dirty="0"/>
        </a:p>
      </dsp:txBody>
      <dsp:txXfrm>
        <a:off x="2400293" y="952496"/>
        <a:ext cx="1586487" cy="1586487"/>
      </dsp:txXfrm>
    </dsp:sp>
    <dsp:sp modelId="{3C410D39-906D-4401-AB14-8102DC8FF4CA}">
      <dsp:nvSpPr>
        <dsp:cNvPr id="0" name=""/>
        <dsp:cNvSpPr/>
      </dsp:nvSpPr>
      <dsp:spPr>
        <a:xfrm rot="5400000">
          <a:off x="4090413" y="295351"/>
          <a:ext cx="2243632" cy="2243632"/>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Co-occurring Mental Disorders</a:t>
          </a:r>
          <a:endParaRPr lang="en-US" sz="2000" kern="1200" dirty="0"/>
        </a:p>
      </dsp:txBody>
      <dsp:txXfrm rot="-5400000">
        <a:off x="4090413" y="952496"/>
        <a:ext cx="1586487" cy="1586487"/>
      </dsp:txXfrm>
    </dsp:sp>
    <dsp:sp modelId="{64894AF3-F410-423F-8C32-7D8764DB8D5A}">
      <dsp:nvSpPr>
        <dsp:cNvPr id="0" name=""/>
        <dsp:cNvSpPr/>
      </dsp:nvSpPr>
      <dsp:spPr>
        <a:xfrm rot="10800000">
          <a:off x="4090413" y="2642616"/>
          <a:ext cx="2243632" cy="2243632"/>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Program Availability</a:t>
          </a:r>
          <a:endParaRPr lang="en-US" sz="2000" kern="1200" dirty="0"/>
        </a:p>
      </dsp:txBody>
      <dsp:txXfrm rot="10800000">
        <a:off x="4090413" y="2642616"/>
        <a:ext cx="1586487" cy="1586487"/>
      </dsp:txXfrm>
    </dsp:sp>
    <dsp:sp modelId="{958AD4F4-BA89-403A-A74C-3C987FEC3203}">
      <dsp:nvSpPr>
        <dsp:cNvPr id="0" name=""/>
        <dsp:cNvSpPr/>
      </dsp:nvSpPr>
      <dsp:spPr>
        <a:xfrm rot="16200000">
          <a:off x="1743148" y="2642616"/>
          <a:ext cx="2243632" cy="2243632"/>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Insurance Coverage</a:t>
          </a:r>
          <a:endParaRPr lang="en-US" sz="2000" kern="1200" dirty="0"/>
        </a:p>
      </dsp:txBody>
      <dsp:txXfrm rot="5400000">
        <a:off x="2400293" y="2642616"/>
        <a:ext cx="1586487" cy="1586487"/>
      </dsp:txXfrm>
    </dsp:sp>
    <dsp:sp modelId="{0D3A77BD-7CB0-4BB9-A241-AC29AFD328A8}">
      <dsp:nvSpPr>
        <dsp:cNvPr id="0" name=""/>
        <dsp:cNvSpPr/>
      </dsp:nvSpPr>
      <dsp:spPr>
        <a:xfrm>
          <a:off x="3651272" y="2124456"/>
          <a:ext cx="774649" cy="67360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D11627-82F0-4EF7-B93C-73623CDF686A}">
      <dsp:nvSpPr>
        <dsp:cNvPr id="0" name=""/>
        <dsp:cNvSpPr/>
      </dsp:nvSpPr>
      <dsp:spPr>
        <a:xfrm rot="10800000">
          <a:off x="3651272" y="2383536"/>
          <a:ext cx="774649" cy="67360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D41A2-76BA-49C9-8A77-945EBA9643FB}">
      <dsp:nvSpPr>
        <dsp:cNvPr id="0" name=""/>
        <dsp:cNvSpPr/>
      </dsp:nvSpPr>
      <dsp:spPr>
        <a:xfrm>
          <a:off x="3357047" y="1692555"/>
          <a:ext cx="1286904" cy="1286904"/>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Family Therapy</a:t>
          </a:r>
          <a:endParaRPr lang="en-US" sz="1900" kern="1200" dirty="0"/>
        </a:p>
      </dsp:txBody>
      <dsp:txXfrm>
        <a:off x="3545510" y="1881018"/>
        <a:ext cx="909978" cy="909978"/>
      </dsp:txXfrm>
    </dsp:sp>
    <dsp:sp modelId="{AE4C7B85-A68C-427D-B53F-FDA70EEC4EF0}">
      <dsp:nvSpPr>
        <dsp:cNvPr id="0" name=""/>
        <dsp:cNvSpPr/>
      </dsp:nvSpPr>
      <dsp:spPr>
        <a:xfrm rot="16200000">
          <a:off x="3844325" y="1521905"/>
          <a:ext cx="312349" cy="28951"/>
        </a:xfrm>
        <a:custGeom>
          <a:avLst/>
          <a:gdLst/>
          <a:ahLst/>
          <a:cxnLst/>
          <a:rect l="0" t="0" r="0" b="0"/>
          <a:pathLst>
            <a:path>
              <a:moveTo>
                <a:pt x="0" y="14475"/>
              </a:moveTo>
              <a:lnTo>
                <a:pt x="312349" y="144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92691" y="1528572"/>
        <a:ext cx="15617" cy="15617"/>
      </dsp:txXfrm>
    </dsp:sp>
    <dsp:sp modelId="{CFE3C94E-02F5-4A4D-AC98-2808EA2C6D64}">
      <dsp:nvSpPr>
        <dsp:cNvPr id="0" name=""/>
        <dsp:cNvSpPr/>
      </dsp:nvSpPr>
      <dsp:spPr>
        <a:xfrm>
          <a:off x="3247378" y="-59633"/>
          <a:ext cx="1506243" cy="1439839"/>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Family Conflict</a:t>
          </a:r>
          <a:endParaRPr lang="en-US" sz="1800" kern="1200" dirty="0"/>
        </a:p>
      </dsp:txBody>
      <dsp:txXfrm>
        <a:off x="3467962" y="151227"/>
        <a:ext cx="1065075" cy="1018119"/>
      </dsp:txXfrm>
    </dsp:sp>
    <dsp:sp modelId="{6F94319B-070D-4621-8944-659B8CC85487}">
      <dsp:nvSpPr>
        <dsp:cNvPr id="0" name=""/>
        <dsp:cNvSpPr/>
      </dsp:nvSpPr>
      <dsp:spPr>
        <a:xfrm rot="19800000">
          <a:off x="4538461" y="1927836"/>
          <a:ext cx="287876" cy="28951"/>
        </a:xfrm>
        <a:custGeom>
          <a:avLst/>
          <a:gdLst/>
          <a:ahLst/>
          <a:cxnLst/>
          <a:rect l="0" t="0" r="0" b="0"/>
          <a:pathLst>
            <a:path>
              <a:moveTo>
                <a:pt x="0" y="14475"/>
              </a:moveTo>
              <a:lnTo>
                <a:pt x="287876" y="144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75203" y="1935115"/>
        <a:ext cx="14393" cy="14393"/>
      </dsp:txXfrm>
    </dsp:sp>
    <dsp:sp modelId="{35A56766-3CCB-4BF8-A1E8-B62715D2D8C1}">
      <dsp:nvSpPr>
        <dsp:cNvPr id="0" name=""/>
        <dsp:cNvSpPr/>
      </dsp:nvSpPr>
      <dsp:spPr>
        <a:xfrm>
          <a:off x="4698594" y="778227"/>
          <a:ext cx="1506243" cy="1439839"/>
        </a:xfrm>
        <a:prstGeom prst="ellipse">
          <a:avLst/>
        </a:prstGeom>
        <a:solidFill>
          <a:schemeClr val="accent4">
            <a:hueOff val="-892954"/>
            <a:satOff val="5380"/>
            <a:lumOff val="4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Parental Monitoring</a:t>
          </a:r>
          <a:endParaRPr lang="en-US" sz="1700" kern="1200" dirty="0"/>
        </a:p>
      </dsp:txBody>
      <dsp:txXfrm>
        <a:off x="4919178" y="989087"/>
        <a:ext cx="1065075" cy="1018119"/>
      </dsp:txXfrm>
    </dsp:sp>
    <dsp:sp modelId="{ED0FE8C2-767F-40E1-9027-6564AD61EBB3}">
      <dsp:nvSpPr>
        <dsp:cNvPr id="0" name=""/>
        <dsp:cNvSpPr/>
      </dsp:nvSpPr>
      <dsp:spPr>
        <a:xfrm rot="1800000">
          <a:off x="4538461" y="2715226"/>
          <a:ext cx="287876" cy="28951"/>
        </a:xfrm>
        <a:custGeom>
          <a:avLst/>
          <a:gdLst/>
          <a:ahLst/>
          <a:cxnLst/>
          <a:rect l="0" t="0" r="0" b="0"/>
          <a:pathLst>
            <a:path>
              <a:moveTo>
                <a:pt x="0" y="14475"/>
              </a:moveTo>
              <a:lnTo>
                <a:pt x="287876" y="144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75203" y="2722505"/>
        <a:ext cx="14393" cy="14393"/>
      </dsp:txXfrm>
    </dsp:sp>
    <dsp:sp modelId="{A82631AC-8FED-4144-B8C1-329B3059D5E0}">
      <dsp:nvSpPr>
        <dsp:cNvPr id="0" name=""/>
        <dsp:cNvSpPr/>
      </dsp:nvSpPr>
      <dsp:spPr>
        <a:xfrm>
          <a:off x="4698594" y="2453948"/>
          <a:ext cx="1506243" cy="1439839"/>
        </a:xfrm>
        <a:prstGeom prst="ellipse">
          <a:avLst/>
        </a:prstGeom>
        <a:solidFill>
          <a:schemeClr val="accent4">
            <a:hueOff val="-1785908"/>
            <a:satOff val="10760"/>
            <a:lumOff val="86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Discipline</a:t>
          </a:r>
          <a:endParaRPr lang="en-US" sz="1800" kern="1200" dirty="0"/>
        </a:p>
      </dsp:txBody>
      <dsp:txXfrm>
        <a:off x="4919178" y="2664808"/>
        <a:ext cx="1065075" cy="1018119"/>
      </dsp:txXfrm>
    </dsp:sp>
    <dsp:sp modelId="{EBE66092-2D29-4369-BFA7-75C43670ABE5}">
      <dsp:nvSpPr>
        <dsp:cNvPr id="0" name=""/>
        <dsp:cNvSpPr/>
      </dsp:nvSpPr>
      <dsp:spPr>
        <a:xfrm rot="5400000">
          <a:off x="3844325" y="3121158"/>
          <a:ext cx="312349" cy="28951"/>
        </a:xfrm>
        <a:custGeom>
          <a:avLst/>
          <a:gdLst/>
          <a:ahLst/>
          <a:cxnLst/>
          <a:rect l="0" t="0" r="0" b="0"/>
          <a:pathLst>
            <a:path>
              <a:moveTo>
                <a:pt x="0" y="14475"/>
              </a:moveTo>
              <a:lnTo>
                <a:pt x="312349" y="144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92691" y="3127825"/>
        <a:ext cx="15617" cy="15617"/>
      </dsp:txXfrm>
    </dsp:sp>
    <dsp:sp modelId="{25BD2F2F-8738-475E-93EC-8F725C533DD4}">
      <dsp:nvSpPr>
        <dsp:cNvPr id="0" name=""/>
        <dsp:cNvSpPr/>
      </dsp:nvSpPr>
      <dsp:spPr>
        <a:xfrm>
          <a:off x="3247378" y="3291808"/>
          <a:ext cx="1506243" cy="1439839"/>
        </a:xfrm>
        <a:prstGeom prst="ellipse">
          <a:avLst/>
        </a:prstGeom>
        <a:solidFill>
          <a:schemeClr val="accent4">
            <a:hueOff val="-2678862"/>
            <a:satOff val="16139"/>
            <a:lumOff val="129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Child abuse/ neglect</a:t>
          </a:r>
          <a:endParaRPr lang="en-US" sz="1800" kern="1200" dirty="0"/>
        </a:p>
      </dsp:txBody>
      <dsp:txXfrm>
        <a:off x="3467962" y="3502668"/>
        <a:ext cx="1065075" cy="1018119"/>
      </dsp:txXfrm>
    </dsp:sp>
    <dsp:sp modelId="{C0B04647-C63B-497C-9F98-F3A9A694D711}">
      <dsp:nvSpPr>
        <dsp:cNvPr id="0" name=""/>
        <dsp:cNvSpPr/>
      </dsp:nvSpPr>
      <dsp:spPr>
        <a:xfrm rot="9000000">
          <a:off x="3174661" y="2715226"/>
          <a:ext cx="287876" cy="28951"/>
        </a:xfrm>
        <a:custGeom>
          <a:avLst/>
          <a:gdLst/>
          <a:ahLst/>
          <a:cxnLst/>
          <a:rect l="0" t="0" r="0" b="0"/>
          <a:pathLst>
            <a:path>
              <a:moveTo>
                <a:pt x="0" y="14475"/>
              </a:moveTo>
              <a:lnTo>
                <a:pt x="287876" y="144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11403" y="2722505"/>
        <a:ext cx="14393" cy="14393"/>
      </dsp:txXfrm>
    </dsp:sp>
    <dsp:sp modelId="{A914B99B-BE48-44A4-97EB-E6E441BCA127}">
      <dsp:nvSpPr>
        <dsp:cNvPr id="0" name=""/>
        <dsp:cNvSpPr/>
      </dsp:nvSpPr>
      <dsp:spPr>
        <a:xfrm>
          <a:off x="1796161" y="2453948"/>
          <a:ext cx="1506243" cy="1439839"/>
        </a:xfrm>
        <a:prstGeom prst="ellipse">
          <a:avLst/>
        </a:prstGeom>
        <a:solidFill>
          <a:schemeClr val="accent4">
            <a:hueOff val="-3571816"/>
            <a:satOff val="21519"/>
            <a:lumOff val="17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Parent SUD</a:t>
          </a:r>
          <a:endParaRPr lang="en-US" sz="1800" kern="1200" dirty="0"/>
        </a:p>
      </dsp:txBody>
      <dsp:txXfrm>
        <a:off x="2016745" y="2664808"/>
        <a:ext cx="1065075" cy="1018119"/>
      </dsp:txXfrm>
    </dsp:sp>
    <dsp:sp modelId="{9DC26C8B-B7F5-4C39-AA3B-A4C72444DC77}">
      <dsp:nvSpPr>
        <dsp:cNvPr id="0" name=""/>
        <dsp:cNvSpPr/>
      </dsp:nvSpPr>
      <dsp:spPr>
        <a:xfrm rot="12600000">
          <a:off x="3174661" y="1927836"/>
          <a:ext cx="287876" cy="28951"/>
        </a:xfrm>
        <a:custGeom>
          <a:avLst/>
          <a:gdLst/>
          <a:ahLst/>
          <a:cxnLst/>
          <a:rect l="0" t="0" r="0" b="0"/>
          <a:pathLst>
            <a:path>
              <a:moveTo>
                <a:pt x="0" y="14475"/>
              </a:moveTo>
              <a:lnTo>
                <a:pt x="287876" y="144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11403" y="1935115"/>
        <a:ext cx="14393" cy="14393"/>
      </dsp:txXfrm>
    </dsp:sp>
    <dsp:sp modelId="{9C91BD9E-C0AC-4DDE-A9D5-DB878614A5B1}">
      <dsp:nvSpPr>
        <dsp:cNvPr id="0" name=""/>
        <dsp:cNvSpPr/>
      </dsp:nvSpPr>
      <dsp:spPr>
        <a:xfrm>
          <a:off x="1796161" y="778227"/>
          <a:ext cx="1506243" cy="1439839"/>
        </a:xfrm>
        <a:prstGeom prst="ellipse">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Communi-cation</a:t>
          </a:r>
          <a:endParaRPr lang="en-US" sz="1800" kern="1200" dirty="0"/>
        </a:p>
      </dsp:txBody>
      <dsp:txXfrm>
        <a:off x="2016745" y="989087"/>
        <a:ext cx="1065075" cy="1018119"/>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sz="quarter" idx="1"/>
          </p:nvPr>
        </p:nvSpPr>
        <p:spPr>
          <a:xfrm>
            <a:off x="3978131" y="0"/>
            <a:ext cx="3043343" cy="465455"/>
          </a:xfrm>
          <a:prstGeom prst="rect">
            <a:avLst/>
          </a:prstGeom>
        </p:spPr>
        <p:txBody>
          <a:bodyPr vert="horz" lIns="93317" tIns="46659" rIns="93317" bIns="46659" rtlCol="0"/>
          <a:lstStyle>
            <a:lvl1pPr algn="r">
              <a:defRPr sz="1300"/>
            </a:lvl1pPr>
          </a:lstStyle>
          <a:p>
            <a:fld id="{EA6EEF31-104D-C24D-A309-CBA29A1DB842}" type="datetime1">
              <a:rPr lang="en-US" smtClean="0"/>
              <a:t>8/7/2017</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300"/>
            </a:lvl1pPr>
          </a:lstStyle>
          <a:p>
            <a:r>
              <a:rPr lang="en-US" smtClean="0"/>
              <a:t>Chapter 6</a:t>
            </a:r>
            <a:endParaRPr lang="en-US"/>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17" tIns="46659" rIns="93317" bIns="46659" rtlCol="0" anchor="b"/>
          <a:lstStyle>
            <a:lvl1pPr algn="r">
              <a:defRPr sz="1300"/>
            </a:lvl1pPr>
          </a:lstStyle>
          <a:p>
            <a:fld id="{80358CC1-872D-4074-984C-736C61CD1728}" type="slidenum">
              <a:rPr lang="en-US" smtClean="0"/>
              <a:t>‹#›</a:t>
            </a:fld>
            <a:endParaRPr lang="en-US"/>
          </a:p>
        </p:txBody>
      </p:sp>
    </p:spTree>
    <p:extLst>
      <p:ext uri="{BB962C8B-B14F-4D97-AF65-F5344CB8AC3E}">
        <p14:creationId xmlns:p14="http://schemas.microsoft.com/office/powerpoint/2010/main" val="16031631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100"/>
            </a:lvl1pPr>
          </a:lstStyle>
          <a:p>
            <a:fld id="{BADA6B31-583E-4083-89D8-95155744EDB0}" type="slidenum">
              <a:rPr lang="en-US" smtClean="0"/>
              <a:pPr/>
              <a:t>‹#›</a:t>
            </a:fld>
            <a:endParaRPr lang="en-US" dirty="0"/>
          </a:p>
        </p:txBody>
      </p:sp>
      <p:sp>
        <p:nvSpPr>
          <p:cNvPr id="3" name="Footer Placeholder 2"/>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r>
              <a:rPr lang="en-US" smtClean="0"/>
              <a:t>Chapter 6</a:t>
            </a:r>
            <a:endParaRPr lang="en-US"/>
          </a:p>
        </p:txBody>
      </p:sp>
    </p:spTree>
    <p:extLst>
      <p:ext uri="{BB962C8B-B14F-4D97-AF65-F5344CB8AC3E}">
        <p14:creationId xmlns:p14="http://schemas.microsoft.com/office/powerpoint/2010/main" val="29692577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2310" y="4425950"/>
            <a:ext cx="5618480" cy="4189095"/>
          </a:xfrm>
        </p:spPr>
        <p:txBody>
          <a:bodyPr/>
          <a:lstStyle/>
          <a:p>
            <a:r>
              <a:rPr lang="en-US" dirty="0" smtClean="0"/>
              <a:t>Referral to treatment is a part of the SBIRT process that is often overlooked but can be one of the most important parts of the process. </a:t>
            </a:r>
          </a:p>
          <a:p>
            <a:endParaRPr lang="en-US" dirty="0" smtClean="0"/>
          </a:p>
          <a:p>
            <a:r>
              <a:rPr lang="en-US" dirty="0" smtClean="0"/>
              <a:t>It’s important to remember that the SBI of SBIRT is just the first step of the process. SBIRT’s goal is to identify risky behaviors and get the individual to think about making a change. The referral can be what will help them make that change.</a:t>
            </a:r>
          </a:p>
          <a:p>
            <a:endParaRPr lang="en-US" dirty="0" smtClean="0"/>
          </a:p>
          <a:p>
            <a:r>
              <a:rPr lang="en-US" dirty="0" smtClean="0"/>
              <a:t>There are many different types of treatment. </a:t>
            </a:r>
          </a:p>
          <a:p>
            <a:r>
              <a:rPr lang="en-US" i="1" dirty="0" smtClean="0"/>
              <a:t>Ask: What do you think of when you hear the term substance abuse treatment?</a:t>
            </a:r>
          </a:p>
          <a:p>
            <a:endParaRPr lang="en-US" dirty="0" smtClean="0"/>
          </a:p>
          <a:p>
            <a:r>
              <a:rPr lang="en-US" dirty="0" smtClean="0"/>
              <a:t>Treatment for substance use goes far beyond “rehab.” Many people at lower levels of use can benefit greatly from counseling. Those who have substance use disorders can do well in outpatient treatment. </a:t>
            </a:r>
          </a:p>
          <a:p>
            <a:endParaRPr lang="en-US" dirty="0" smtClean="0"/>
          </a:p>
          <a:p>
            <a:r>
              <a:rPr lang="en-US" dirty="0" smtClean="0"/>
              <a:t>Approximately 5% of patients screened will score in the high-risk range for a potential substance use disorder. These patients have experienced serious medical, social, legal, or interpersonal problems associated with their substance use.</a:t>
            </a:r>
          </a:p>
          <a:p>
            <a:endParaRPr lang="en-US" dirty="0" smtClean="0"/>
          </a:p>
          <a:p>
            <a:r>
              <a:rPr lang="en-US" dirty="0" smtClean="0"/>
              <a:t>Even though these patients have serious issues with substance use, it is still advisable to conduct a brief intervention with these patients before making a referral to specialty care. The reason for this is that the brief intervention can help the patient become more open to making a change.</a:t>
            </a:r>
            <a:endParaRPr lang="en-US" dirty="0"/>
          </a:p>
        </p:txBody>
      </p:sp>
      <p:sp>
        <p:nvSpPr>
          <p:cNvPr id="9" name="Slide Image Placeholder 8"/>
          <p:cNvSpPr>
            <a:spLocks noGrp="1" noRot="1" noChangeAspect="1"/>
          </p:cNvSpPr>
          <p:nvPr>
            <p:ph type="sldImg"/>
          </p:nvPr>
        </p:nvSpPr>
        <p:spPr/>
      </p:sp>
      <p:sp>
        <p:nvSpPr>
          <p:cNvPr id="7" name="Slide Number Placeholder 6"/>
          <p:cNvSpPr>
            <a:spLocks noGrp="1"/>
          </p:cNvSpPr>
          <p:nvPr>
            <p:ph type="sldNum" sz="quarter" idx="10"/>
          </p:nvPr>
        </p:nvSpPr>
        <p:spPr/>
        <p:txBody>
          <a:bodyPr/>
          <a:lstStyle/>
          <a:p>
            <a:fld id="{BADA6B31-583E-4083-89D8-95155744EDB0}" type="slidenum">
              <a:rPr lang="en-US" smtClean="0"/>
              <a:pPr/>
              <a:t>1</a:t>
            </a:fld>
            <a:endParaRPr lang="en-US" dirty="0"/>
          </a:p>
        </p:txBody>
      </p:sp>
      <p:sp>
        <p:nvSpPr>
          <p:cNvPr id="8" name="Footer Placeholder 7"/>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309829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Notes Placeholder 2"/>
          <p:cNvSpPr>
            <a:spLocks noGrp="1"/>
          </p:cNvSpPr>
          <p:nvPr>
            <p:ph type="body" idx="1"/>
          </p:nvPr>
        </p:nvSpPr>
        <p:spPr/>
        <p:txBody>
          <a:bodyPr/>
          <a:lstStyle/>
          <a:p>
            <a:r>
              <a:rPr lang="en-US" b="1" dirty="0" smtClean="0"/>
              <a:t>OPTIONAL SLIDE</a:t>
            </a:r>
            <a:endParaRPr lang="en-US" b="1" i="1" dirty="0" smtClean="0"/>
          </a:p>
        </p:txBody>
      </p:sp>
      <p:sp>
        <p:nvSpPr>
          <p:cNvPr id="8" name="Slide Image Placeholder 7"/>
          <p:cNvSpPr>
            <a:spLocks noGrp="1" noRot="1" noChangeAspect="1"/>
          </p:cNvSpPr>
          <p:nvPr>
            <p:ph type="sldImg"/>
          </p:nvPr>
        </p:nvSpPr>
        <p:spPr/>
      </p:sp>
      <p:sp>
        <p:nvSpPr>
          <p:cNvPr id="3" name="Slide Number Placeholder 2"/>
          <p:cNvSpPr>
            <a:spLocks noGrp="1"/>
          </p:cNvSpPr>
          <p:nvPr>
            <p:ph type="sldNum" sz="quarter" idx="10"/>
          </p:nvPr>
        </p:nvSpPr>
        <p:spPr/>
        <p:txBody>
          <a:bodyPr/>
          <a:lstStyle/>
          <a:p>
            <a:fld id="{BADA6B31-583E-4083-89D8-95155744EDB0}"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41933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txBox="1">
            <a:spLocks noGrp="1" noChangeArrowheads="1"/>
          </p:cNvSpPr>
          <p:nvPr/>
        </p:nvSpPr>
        <p:spPr bwMode="auto">
          <a:xfrm>
            <a:off x="4145280" y="9122452"/>
            <a:ext cx="3169920" cy="477110"/>
          </a:xfrm>
          <a:prstGeom prst="rect">
            <a:avLst/>
          </a:prstGeom>
          <a:noFill/>
          <a:ln w="9525">
            <a:noFill/>
            <a:miter lim="800000"/>
            <a:headEnd/>
            <a:tailEnd/>
          </a:ln>
        </p:spPr>
        <p:txBody>
          <a:bodyPr lIns="20327" tIns="0" rIns="20327" bIns="0" anchor="b"/>
          <a:lstStyle/>
          <a:p>
            <a:pPr algn="r" defTabSz="976681"/>
            <a:endParaRPr lang="en-US" sz="1200" i="1" dirty="0">
              <a:latin typeface="Times New Roman" pitchFamily="18" charset="0"/>
              <a:cs typeface="MS PGothic"/>
            </a:endParaRPr>
          </a:p>
        </p:txBody>
      </p:sp>
      <p:sp>
        <p:nvSpPr>
          <p:cNvPr id="58373" name="Notes Placeholder 2"/>
          <p:cNvSpPr>
            <a:spLocks noGrp="1"/>
          </p:cNvSpPr>
          <p:nvPr>
            <p:ph type="body" idx="1"/>
          </p:nvPr>
        </p:nvSpPr>
        <p:spPr>
          <a:xfrm>
            <a:off x="702310" y="4421823"/>
            <a:ext cx="5704840" cy="418909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OPTIONAL SLIDE</a:t>
            </a:r>
            <a:endParaRPr lang="en-US" sz="900" b="1" i="1" dirty="0" smtClean="0"/>
          </a:p>
          <a:p>
            <a:endParaRPr lang="en-US" sz="900" dirty="0" smtClean="0"/>
          </a:p>
          <a:p>
            <a:r>
              <a:rPr lang="en-US" sz="900" dirty="0" smtClean="0"/>
              <a:t>A </a:t>
            </a:r>
            <a:r>
              <a:rPr lang="en-US" sz="900" dirty="0" smtClean="0"/>
              <a:t>number of modalities have all been demonstrated effective. </a:t>
            </a:r>
          </a:p>
          <a:p>
            <a:endParaRPr lang="en-US" sz="900" dirty="0" smtClean="0"/>
          </a:p>
          <a:p>
            <a:r>
              <a:rPr lang="en-US" sz="900" b="1" u="sng" dirty="0" smtClean="0"/>
              <a:t>Family Therapy</a:t>
            </a:r>
            <a:r>
              <a:rPr lang="en-US" sz="900" b="1" i="1" dirty="0" smtClean="0"/>
              <a:t>:  </a:t>
            </a:r>
            <a:r>
              <a:rPr lang="en-US" sz="900" dirty="0" smtClean="0"/>
              <a:t>A collection of therapeutic approaches that share a belief in family‐level assessment and intervention. A family is a system, and in any system, each part is related to all other parts. The person abusing substances is regarded as a subsystem within the family unit—the person whose symptoms have severe repercussions throughout the family system.</a:t>
            </a:r>
          </a:p>
          <a:p>
            <a:endParaRPr lang="en-US" sz="900" dirty="0" smtClean="0"/>
          </a:p>
          <a:p>
            <a:r>
              <a:rPr lang="en-US" sz="900" dirty="0" smtClean="0"/>
              <a:t>Family therapy in substance abuse treatment has two main purposes.  First, it seeks to use the family’s strengths and resources to help find or develop ways to live without substances of abuse. Second, it ameliorates the impact of chemical dependency on both the patient and the family. Frequently, in the process, marshaling the family’s strengths requires the provision of basic support for the family.</a:t>
            </a:r>
          </a:p>
          <a:p>
            <a:endParaRPr lang="en-US" sz="900" dirty="0" smtClean="0"/>
          </a:p>
          <a:p>
            <a:r>
              <a:rPr lang="en-US" sz="900" dirty="0" smtClean="0"/>
              <a:t>Whether a child or adult is the family member who uses substances, the entire family system needs to change, not just the patient. Family therapy, therefore, helps the family make interpersonal, intrapersonal, and environmental changes affecting the person using alcohol or drugs. It helps the non-using members to work together more effectively and to define personal goals for therapy beyond a vague notion of improved family functioning. As change takes place, family therapy helps all family members understand what is occurring. This out‐in‐the‐open understanding removes any suspicion that the family is “ganging up” on the person abusing substances.</a:t>
            </a:r>
          </a:p>
          <a:p>
            <a:r>
              <a:rPr lang="en-US" sz="900" dirty="0" smtClean="0"/>
              <a:t>A major goal of family therapy in substance abuse treatment is prevention––especially keeping substance abuse from moving from one generation to another.</a:t>
            </a:r>
          </a:p>
          <a:p>
            <a:endParaRPr lang="en-US" sz="900" dirty="0" smtClean="0"/>
          </a:p>
          <a:p>
            <a:r>
              <a:rPr lang="en-US" sz="900" b="1" u="sng" dirty="0" smtClean="0"/>
              <a:t>Family‐involved Therapy:</a:t>
            </a:r>
            <a:r>
              <a:rPr lang="en-US" sz="900" dirty="0" smtClean="0"/>
              <a:t>  Attempts to educate families about the relationship patterns that typically contribute to the formation and continuation of substance abuse. It differs from family therapy in that the family is not the primary therapeutic grouping, nor is there intervention in the system of family relationships. Most substance abuse treatment centers offer such a family educational approach. It typically is limited to </a:t>
            </a:r>
            <a:r>
              <a:rPr lang="en-US" sz="900" dirty="0" err="1" smtClean="0"/>
              <a:t>psychoeducation</a:t>
            </a:r>
            <a:r>
              <a:rPr lang="en-US" sz="900" dirty="0" smtClean="0"/>
              <a:t> to teach the family about substance abuse, related behaviors, and the behavioral, medical, and psychological consequences of use.</a:t>
            </a:r>
          </a:p>
          <a:p>
            <a:endParaRPr lang="en-US" sz="900" dirty="0" smtClean="0"/>
          </a:p>
          <a:p>
            <a:r>
              <a:rPr lang="en-US" sz="900" dirty="0" smtClean="0"/>
              <a:t>Treatment Improvement Protocol (TIP) Series, No. 39. Center for Substance Abuse Treatment. Rockville (MD): </a:t>
            </a:r>
            <a:r>
              <a:rPr lang="en-US" sz="900" dirty="0" smtClean="0">
                <a:hlinkClick r:id="rId3"/>
              </a:rPr>
              <a:t>Substance Abuse and Mental Health Services Administration (US)</a:t>
            </a:r>
            <a:r>
              <a:rPr lang="en-US" sz="900" dirty="0" smtClean="0"/>
              <a:t>; 2004.</a:t>
            </a:r>
          </a:p>
          <a:p>
            <a:endParaRPr lang="en-US" sz="1000" dirty="0" smtClean="0"/>
          </a:p>
        </p:txBody>
      </p:sp>
      <p:sp>
        <p:nvSpPr>
          <p:cNvPr id="8" name="Slide Image Placeholder 7"/>
          <p:cNvSpPr>
            <a:spLocks noGrp="1" noRot="1" noChangeAspect="1"/>
          </p:cNvSpPr>
          <p:nvPr>
            <p:ph type="sldImg"/>
          </p:nvPr>
        </p:nvSpPr>
        <p:spPr/>
      </p:sp>
      <p:sp>
        <p:nvSpPr>
          <p:cNvPr id="9" name="Slide Number Placeholder 8"/>
          <p:cNvSpPr>
            <a:spLocks noGrp="1"/>
          </p:cNvSpPr>
          <p:nvPr>
            <p:ph type="sldNum" sz="quarter" idx="10"/>
          </p:nvPr>
        </p:nvSpPr>
        <p:spPr/>
        <p:txBody>
          <a:bodyPr/>
          <a:lstStyle/>
          <a:p>
            <a:fld id="{BADA6B31-583E-4083-89D8-95155744EDB0}" type="slidenum">
              <a:rPr lang="en-US" smtClean="0"/>
              <a:pPr/>
              <a:t>11</a:t>
            </a:fld>
            <a:endParaRPr lang="en-US" dirty="0"/>
          </a:p>
        </p:txBody>
      </p:sp>
      <p:sp>
        <p:nvSpPr>
          <p:cNvPr id="10" name="Footer Placeholder 9"/>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4234357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Notes Placeholder 2"/>
          <p:cNvSpPr>
            <a:spLocks noGrp="1"/>
          </p:cNvSpPr>
          <p:nvPr>
            <p:ph type="body" idx="1"/>
          </p:nvPr>
        </p:nvSpPr>
        <p:spPr/>
        <p:txBody>
          <a:bodyPr/>
          <a:lstStyle/>
          <a:p>
            <a:r>
              <a:rPr lang="en-US" dirty="0" smtClean="0"/>
              <a:t>IOPs </a:t>
            </a:r>
            <a:r>
              <a:rPr lang="en-US" dirty="0" smtClean="0"/>
              <a:t>are often appealing because they provide a plethora of services in a relatively short period of time.</a:t>
            </a:r>
          </a:p>
          <a:p>
            <a:endParaRPr lang="en-US" dirty="0" smtClean="0"/>
          </a:p>
          <a:p>
            <a:r>
              <a:rPr lang="en-US" dirty="0" smtClean="0"/>
              <a:t>An Extended Day Program can provide additional time to practice new skills during the transition.</a:t>
            </a:r>
          </a:p>
          <a:p>
            <a:endParaRPr lang="en-US" dirty="0" smtClean="0"/>
          </a:p>
          <a:p>
            <a:r>
              <a:rPr lang="en-US" dirty="0" smtClean="0"/>
              <a:t>Intensive Outpatient Treatment is a structured treatment program that may be offered during the day, before or after school or work in the evening or on weekends. </a:t>
            </a:r>
          </a:p>
          <a:p>
            <a:endParaRPr lang="en-US" dirty="0" smtClean="0"/>
          </a:p>
          <a:p>
            <a:r>
              <a:rPr lang="en-US" dirty="0" smtClean="0"/>
              <a:t>This level of care provides essential treatment services while allowing patients to apply new skills in community and home settings. </a:t>
            </a:r>
          </a:p>
          <a:p>
            <a:endParaRPr lang="en-US" dirty="0" smtClean="0"/>
          </a:p>
          <a:p>
            <a:r>
              <a:rPr lang="en-US" dirty="0" smtClean="0"/>
              <a:t>There is a capacity to arrange and coordinate medical and psychiatric consultation and 24-hour crises services are available. </a:t>
            </a:r>
          </a:p>
          <a:p>
            <a:endParaRPr lang="en-US" dirty="0" smtClean="0"/>
          </a:p>
          <a:p>
            <a:r>
              <a:rPr lang="en-US" dirty="0" smtClean="0"/>
              <a:t>Programs will provide psychiatric (including psychopharmacology) assessment and treatment and have the capacity to treat complex co-occurring disorders. This level of care requires is at least 3-4 hours of structured program time, 2-5 days per week. </a:t>
            </a:r>
          </a:p>
          <a:p>
            <a:endParaRPr lang="en-US" dirty="0" smtClean="0"/>
          </a:p>
          <a:p>
            <a:r>
              <a:rPr lang="en-US" dirty="0" smtClean="0"/>
              <a:t>Clients in early recovery and those being discharged from residential care will typically require 9 or more hours per week of structured programming.</a:t>
            </a:r>
          </a:p>
          <a:p>
            <a:endParaRPr lang="en-US" dirty="0" smtClean="0"/>
          </a:p>
        </p:txBody>
      </p:sp>
      <p:sp>
        <p:nvSpPr>
          <p:cNvPr id="8" name="Slide Image Placeholder 7"/>
          <p:cNvSpPr>
            <a:spLocks noGrp="1" noRot="1" noChangeAspect="1"/>
          </p:cNvSpPr>
          <p:nvPr>
            <p:ph type="sldImg"/>
          </p:nvPr>
        </p:nvSpPr>
        <p:spPr/>
      </p:sp>
      <p:sp>
        <p:nvSpPr>
          <p:cNvPr id="3" name="Slide Number Placeholder 2"/>
          <p:cNvSpPr>
            <a:spLocks noGrp="1"/>
          </p:cNvSpPr>
          <p:nvPr>
            <p:ph type="sldNum" sz="quarter" idx="10"/>
          </p:nvPr>
        </p:nvSpPr>
        <p:spPr/>
        <p:txBody>
          <a:bodyPr/>
          <a:lstStyle/>
          <a:p>
            <a:fld id="{BADA6B31-583E-4083-89D8-95155744EDB0}"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24892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Notes Placeholder 2"/>
          <p:cNvSpPr>
            <a:spLocks noGrp="1"/>
          </p:cNvSpPr>
          <p:nvPr>
            <p:ph type="body" idx="1"/>
          </p:nvPr>
        </p:nvSpPr>
        <p:spPr/>
        <p:txBody>
          <a:bodyPr/>
          <a:lstStyle/>
          <a:p>
            <a:r>
              <a:rPr lang="en-US" dirty="0" smtClean="0"/>
              <a:t>PHPs can provide support and treatment for individuals with substance use disorders.</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dirty="0" smtClean="0"/>
          </a:p>
          <a:p>
            <a:pPr marL="0" indent="0">
              <a:buFont typeface="Arial"/>
              <a:buNone/>
            </a:pPr>
            <a:r>
              <a:rPr lang="en-US" dirty="0" smtClean="0"/>
              <a:t>Partial Hospitalization programs are similar to IOP structured programs but offer a higher level of intensity. </a:t>
            </a:r>
          </a:p>
          <a:p>
            <a:pPr marL="0" indent="0">
              <a:buFont typeface="Arial"/>
              <a:buNone/>
            </a:pPr>
            <a:endParaRPr lang="en-US" dirty="0" smtClean="0"/>
          </a:p>
          <a:p>
            <a:pPr marL="0" indent="0">
              <a:buFont typeface="Arial"/>
              <a:buNone/>
            </a:pPr>
            <a:r>
              <a:rPr lang="en-US" dirty="0" smtClean="0"/>
              <a:t>Structured programming is offered at a minimum of 4 hours a day, for 2-5 days per week. </a:t>
            </a:r>
          </a:p>
          <a:p>
            <a:pPr marL="0" indent="0">
              <a:buFont typeface="Arial"/>
              <a:buNone/>
            </a:pPr>
            <a:r>
              <a:rPr lang="en-US" dirty="0" smtClean="0"/>
              <a:t>Partial Hospital programs typically have direct access to psychiatric, medical and laboratory services and thus, are better able than IOP programs to address any mild to moderate risk associated with withdrawal. </a:t>
            </a:r>
          </a:p>
          <a:p>
            <a:pPr marL="0" indent="0">
              <a:buFont typeface="Arial"/>
              <a:buNone/>
            </a:pPr>
            <a:endParaRPr lang="en-US" dirty="0" smtClean="0"/>
          </a:p>
          <a:p>
            <a:pPr marL="0" indent="0">
              <a:buFont typeface="Arial"/>
              <a:buNone/>
            </a:pPr>
            <a:r>
              <a:rPr lang="en-US" dirty="0" smtClean="0"/>
              <a:t>Increased hours of daily programming can assist with those clients who demonstrate moderate emotional and behavioral challenges that would distract from recovery.</a:t>
            </a:r>
          </a:p>
          <a:p>
            <a:pPr marL="0" indent="0">
              <a:buFont typeface="Arial"/>
              <a:buNone/>
            </a:pPr>
            <a:endParaRPr lang="en-US" dirty="0" smtClean="0"/>
          </a:p>
          <a:p>
            <a:pPr marL="0" indent="0">
              <a:buFont typeface="Arial"/>
              <a:buNone/>
            </a:pPr>
            <a:r>
              <a:rPr lang="en-US" i="1" dirty="0" smtClean="0"/>
              <a:t>(Handbook for Providers, Serving Children, Families and Individuals through the Connecticut Behavioral Health Partnership)</a:t>
            </a:r>
          </a:p>
          <a:p>
            <a:endParaRPr lang="en-US" dirty="0" smtClean="0"/>
          </a:p>
        </p:txBody>
      </p:sp>
      <p:sp>
        <p:nvSpPr>
          <p:cNvPr id="8" name="Slide Image Placeholder 7"/>
          <p:cNvSpPr>
            <a:spLocks noGrp="1" noRot="1" noChangeAspect="1"/>
          </p:cNvSpPr>
          <p:nvPr>
            <p:ph type="sldImg"/>
          </p:nvPr>
        </p:nvSpPr>
        <p:spPr/>
      </p:sp>
      <p:sp>
        <p:nvSpPr>
          <p:cNvPr id="3" name="Slide Number Placeholder 2"/>
          <p:cNvSpPr>
            <a:spLocks noGrp="1"/>
          </p:cNvSpPr>
          <p:nvPr>
            <p:ph type="sldNum" sz="quarter" idx="10"/>
          </p:nvPr>
        </p:nvSpPr>
        <p:spPr/>
        <p:txBody>
          <a:bodyPr/>
          <a:lstStyle/>
          <a:p>
            <a:fld id="{BADA6B31-583E-4083-89D8-95155744EDB0}"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224957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dirty="0" smtClean="0"/>
              <a:t>Hospital based detoxification</a:t>
            </a:r>
            <a:r>
              <a:rPr lang="en-US" dirty="0"/>
              <a:t> </a:t>
            </a:r>
            <a:r>
              <a:rPr lang="en-US" dirty="0" smtClean="0"/>
              <a:t>is </a:t>
            </a:r>
            <a:r>
              <a:rPr lang="en-US" dirty="0"/>
              <a:t>i</a:t>
            </a:r>
            <a:r>
              <a:rPr lang="en-US" dirty="0" smtClean="0"/>
              <a:t>npatient hospital level care that is medically managed and that offers the most intensive level of care, delivered in an acute care inpatient setting. </a:t>
            </a:r>
          </a:p>
          <a:p>
            <a:endParaRPr lang="en-US" dirty="0" smtClean="0"/>
          </a:p>
          <a:p>
            <a:r>
              <a:rPr lang="en-US" dirty="0" smtClean="0"/>
              <a:t>The full resources of a general acute care or psychiatric hospital are available. </a:t>
            </a:r>
          </a:p>
          <a:p>
            <a:endParaRPr lang="en-US" dirty="0" smtClean="0"/>
          </a:p>
          <a:p>
            <a:r>
              <a:rPr lang="en-US" dirty="0" smtClean="0"/>
              <a:t>This level of care is appropriate for patients whose acute biomedical, emotional, behavioral and cognitive problems are of such severity that they require primary medical and nursing care.</a:t>
            </a:r>
          </a:p>
          <a:p>
            <a:endParaRPr lang="en-US" dirty="0" smtClean="0"/>
          </a:p>
          <a:p>
            <a:r>
              <a:rPr lang="en-US" dirty="0" smtClean="0"/>
              <a:t>An interdisciplinary team of addiction-credentialed physicians and other appropriately credentialed treatment professionals delivers care within a 24 hour planned regimen of medically directed evaluation and treatment services.</a:t>
            </a:r>
          </a:p>
          <a:p>
            <a:endParaRPr lang="en-US" dirty="0" smtClean="0"/>
          </a:p>
          <a:p>
            <a:r>
              <a:rPr lang="en-US" i="1" dirty="0" smtClean="0"/>
              <a:t>(Handbook for Providers, Serving Children, Families and Individuals through the Connecticut Behavioral Health Partnership)</a:t>
            </a:r>
            <a:endParaRPr lang="en-US" i="1"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268167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Notes Placeholder 2"/>
          <p:cNvSpPr>
            <a:spLocks noGrp="1"/>
          </p:cNvSpPr>
          <p:nvPr>
            <p:ph type="body" idx="1"/>
          </p:nvPr>
        </p:nvSpPr>
        <p:spPr/>
        <p:txBody>
          <a:bodyPr/>
          <a:lstStyle/>
          <a:p>
            <a:r>
              <a:rPr lang="en-US" dirty="0" smtClean="0"/>
              <a:t>Residential programs are classified by length of stay; less than 30 days is considered short-term, long-term is considered longer than 30 days.</a:t>
            </a:r>
          </a:p>
          <a:p>
            <a:endParaRPr lang="en-US" dirty="0" smtClean="0"/>
          </a:p>
          <a:p>
            <a:r>
              <a:rPr lang="en-US" dirty="0" smtClean="0"/>
              <a:t>Provide individuals with the framework necessary for their lives to continue drug and alcohol free upon completion of the program. </a:t>
            </a:r>
          </a:p>
          <a:p>
            <a:endParaRPr lang="en-US" dirty="0" smtClean="0"/>
          </a:p>
        </p:txBody>
      </p:sp>
      <p:sp>
        <p:nvSpPr>
          <p:cNvPr id="8" name="Slide Image Placeholder 7"/>
          <p:cNvSpPr>
            <a:spLocks noGrp="1" noRot="1" noChangeAspect="1"/>
          </p:cNvSpPr>
          <p:nvPr>
            <p:ph type="sldImg"/>
          </p:nvPr>
        </p:nvSpPr>
        <p:spPr/>
      </p:sp>
      <p:sp>
        <p:nvSpPr>
          <p:cNvPr id="3" name="Slide Number Placeholder 2"/>
          <p:cNvSpPr>
            <a:spLocks noGrp="1"/>
          </p:cNvSpPr>
          <p:nvPr>
            <p:ph type="sldNum" sz="quarter" idx="10"/>
          </p:nvPr>
        </p:nvSpPr>
        <p:spPr/>
        <p:txBody>
          <a:bodyPr/>
          <a:lstStyle/>
          <a:p>
            <a:fld id="{BADA6B31-583E-4083-89D8-95155744EDB0}"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420541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There are many different types of medication assisted treatment (MAT) for opioid and alcohol use disorders. </a:t>
            </a:r>
          </a:p>
          <a:p>
            <a:endParaRPr lang="en-US" dirty="0" smtClean="0"/>
          </a:p>
          <a:p>
            <a:r>
              <a:rPr lang="en-US" dirty="0" smtClean="0"/>
              <a:t>There are more and more programs and providers offering MAT. </a:t>
            </a:r>
          </a:p>
          <a:p>
            <a:endParaRPr lang="en-US" dirty="0" smtClean="0"/>
          </a:p>
          <a:p>
            <a:r>
              <a:rPr lang="en-US" i="1" dirty="0" smtClean="0"/>
              <a:t>So how do these medications work?</a:t>
            </a:r>
          </a:p>
          <a:p>
            <a:endParaRPr lang="en-US" dirty="0" smtClean="0"/>
          </a:p>
          <a:p>
            <a:r>
              <a:rPr lang="en-US" dirty="0" smtClean="0"/>
              <a:t>Consider opioid addiction. We know that the brain has specific receptors that are activated when we take opioids.</a:t>
            </a:r>
          </a:p>
          <a:p>
            <a:endParaRPr lang="en-US" dirty="0" smtClean="0"/>
          </a:p>
          <a:p>
            <a:r>
              <a:rPr lang="en-US" dirty="0" smtClean="0"/>
              <a:t>The more you take, the more active your receptors are and the stronger your craving and withdrawal symptoms are.</a:t>
            </a:r>
          </a:p>
          <a:p>
            <a:endParaRPr lang="en-US" dirty="0" smtClean="0"/>
          </a:p>
          <a:p>
            <a:r>
              <a:rPr lang="en-US" dirty="0" smtClean="0"/>
              <a:t>Medication assisted therapy works by either fully or partially blocking the ability of a receptor to be activated.</a:t>
            </a:r>
          </a:p>
          <a:p>
            <a:endParaRPr lang="en-US" dirty="0" smtClean="0"/>
          </a:p>
          <a:p>
            <a:r>
              <a:rPr lang="en-US" dirty="0" smtClean="0"/>
              <a:t>Medications help to reduce cravings. The medications can provide up to a 35% better chance for the individual to stay drug free.</a:t>
            </a:r>
          </a:p>
          <a:p>
            <a:endParaRPr lang="en-US" dirty="0"/>
          </a:p>
        </p:txBody>
      </p:sp>
      <p:sp>
        <p:nvSpPr>
          <p:cNvPr id="9" name="Slide Image Placeholder 8"/>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357544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143074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dirty="0" smtClean="0">
                <a:cs typeface="Times New Roman" panose="02020603050405020304" pitchFamily="18" charset="0"/>
              </a:rPr>
              <a:t>Note: </a:t>
            </a:r>
            <a:r>
              <a:rPr lang="en-US" altLang="en-US" dirty="0">
                <a:cs typeface="Times New Roman" panose="02020603050405020304" pitchFamily="18" charset="0"/>
              </a:rPr>
              <a:t>monitor any patient being treated for a SUD for emergence of depression/anxiety/ suicidality as this can occur in the course of </a:t>
            </a:r>
            <a:r>
              <a:rPr lang="en-US" altLang="en-US" dirty="0" smtClean="0">
                <a:cs typeface="Times New Roman" panose="02020603050405020304" pitchFamily="18" charset="0"/>
              </a:rPr>
              <a:t>treatment.</a:t>
            </a:r>
            <a:endParaRPr lang="en-US" altLang="en-US" dirty="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852263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normAutofit fontScale="92500" lnSpcReduction="10000"/>
          </a:bodyPr>
          <a:lstStyle/>
          <a:p>
            <a:r>
              <a:rPr lang="en-US" altLang="en-US" dirty="0" smtClean="0"/>
              <a:t>Buprenorphine, or </a:t>
            </a:r>
            <a:r>
              <a:rPr lang="en-US" altLang="en-US" dirty="0" err="1" smtClean="0"/>
              <a:t>Suboxone</a:t>
            </a:r>
            <a:r>
              <a:rPr lang="en-US" altLang="en-US" dirty="0" smtClean="0"/>
              <a:t>, is a partial agonist.</a:t>
            </a:r>
          </a:p>
          <a:p>
            <a:endParaRPr lang="en-US" altLang="en-US" dirty="0"/>
          </a:p>
          <a:p>
            <a:r>
              <a:rPr lang="en-US" altLang="en-US" dirty="0" err="1" smtClean="0"/>
              <a:t>Suboxone</a:t>
            </a:r>
            <a:r>
              <a:rPr lang="en-US" altLang="en-US" dirty="0" smtClean="0"/>
              <a:t> binds to the mu-receptor, and keeps an opioid from being able to bind to it. The receptor thinks it has been filled, without the individual actually getting high.</a:t>
            </a:r>
          </a:p>
          <a:p>
            <a:pPr marL="171450" indent="-171450">
              <a:buFont typeface="Arial"/>
              <a:buChar char="•"/>
            </a:pPr>
            <a:r>
              <a:rPr lang="en-US" altLang="en-US" dirty="0" smtClean="0"/>
              <a:t>Partial agonists form an imperfect fit with the mu-opioid receptor.</a:t>
            </a:r>
          </a:p>
          <a:p>
            <a:pPr marL="171450" indent="-171450">
              <a:buFont typeface="Arial"/>
              <a:buChar char="•"/>
            </a:pPr>
            <a:r>
              <a:rPr lang="en-US" altLang="en-US" dirty="0" smtClean="0"/>
              <a:t>These substances are less reinforcing and less commonly abused than full agonists. </a:t>
            </a:r>
          </a:p>
          <a:p>
            <a:pPr marL="171450" indent="-171450">
              <a:buFont typeface="Arial"/>
              <a:buChar char="•"/>
            </a:pPr>
            <a:r>
              <a:rPr lang="en-US" altLang="en-US" dirty="0" smtClean="0"/>
              <a:t>Note, however, that the potential for misuse is not zero.  Some adolescents report buprenorphine as the first opioid ever tried.</a:t>
            </a:r>
          </a:p>
          <a:p>
            <a:pPr marL="171450" indent="-171450">
              <a:buFont typeface="Arial"/>
              <a:buChar char="•"/>
            </a:pPr>
            <a:endParaRPr lang="en-US" altLang="en-US" dirty="0"/>
          </a:p>
          <a:p>
            <a:r>
              <a:rPr lang="en-US" altLang="en-US" dirty="0"/>
              <a:t>Studies have shown that buprenorphine treatment reduces opioid use, retains individuals in the treatment, has few side effects and is acceptable to most individuals.</a:t>
            </a:r>
          </a:p>
          <a:p>
            <a:endParaRPr lang="en-US" altLang="en-US" dirty="0"/>
          </a:p>
          <a:p>
            <a:r>
              <a:rPr lang="en-US" altLang="en-US" dirty="0"/>
              <a:t>Both </a:t>
            </a:r>
            <a:r>
              <a:rPr lang="en-US" altLang="en-US" dirty="0" err="1"/>
              <a:t>Suboxone</a:t>
            </a:r>
            <a:r>
              <a:rPr lang="en-US" altLang="en-US" dirty="0"/>
              <a:t> and </a:t>
            </a:r>
            <a:r>
              <a:rPr lang="en-US" altLang="en-US" dirty="0" err="1"/>
              <a:t>Subutex</a:t>
            </a:r>
            <a:r>
              <a:rPr lang="en-US" altLang="en-US" dirty="0"/>
              <a:t> feature buprenorphine—a partial opioid agonist that suppresses opioid withdrawal symptoms and cravings—as the primary active ingredient. However, </a:t>
            </a:r>
            <a:r>
              <a:rPr lang="en-US" altLang="en-US" u="sng" dirty="0" err="1"/>
              <a:t>Suboxone</a:t>
            </a:r>
            <a:r>
              <a:rPr lang="en-US" altLang="en-US" dirty="0"/>
              <a:t> also contains naloxone, an opioid antagonist, to help deter diversion and misuse (the ratio of buprenorphine to naloxone in </a:t>
            </a:r>
            <a:r>
              <a:rPr lang="en-US" altLang="en-US" dirty="0" err="1"/>
              <a:t>Suboxone</a:t>
            </a:r>
            <a:r>
              <a:rPr lang="en-US" altLang="en-US" dirty="0"/>
              <a:t> is 4:1).</a:t>
            </a:r>
          </a:p>
          <a:p>
            <a:endParaRPr lang="en-US" altLang="en-US" dirty="0"/>
          </a:p>
          <a:p>
            <a:r>
              <a:rPr lang="en-US" b="1" dirty="0" smtClean="0"/>
              <a:t>If </a:t>
            </a:r>
            <a:r>
              <a:rPr lang="en-US" b="1" dirty="0"/>
              <a:t>you take </a:t>
            </a:r>
            <a:r>
              <a:rPr lang="en-US" b="1" dirty="0" err="1"/>
              <a:t>Suboxone</a:t>
            </a:r>
            <a:r>
              <a:rPr lang="en-US" b="1" dirty="0"/>
              <a:t> as directed</a:t>
            </a:r>
            <a:r>
              <a:rPr lang="en-US" dirty="0"/>
              <a:t> (by letting the pill dissolve under your tongue) the small amount of naloxone contained within has no noticeable effect. The buprenorphine will travel to the brain, and you will feel relief from withdrawal symptoms</a:t>
            </a:r>
            <a:r>
              <a:rPr lang="en-US" dirty="0" smtClean="0"/>
              <a:t>.</a:t>
            </a:r>
          </a:p>
          <a:p>
            <a:endParaRPr lang="en-US" dirty="0"/>
          </a:p>
          <a:p>
            <a:r>
              <a:rPr lang="en-US" b="1" dirty="0"/>
              <a:t>If you attempt to abuse </a:t>
            </a:r>
            <a:r>
              <a:rPr lang="en-US" b="1" dirty="0" err="1"/>
              <a:t>Suboxone</a:t>
            </a:r>
            <a:r>
              <a:rPr lang="en-US" b="1" dirty="0"/>
              <a:t> by injecting it</a:t>
            </a:r>
            <a:r>
              <a:rPr lang="en-US" dirty="0"/>
              <a:t>, the naloxone becomes fully activated and you go into a full state of withdrawal. This state of withdrawal cannot be reversed by taking heroin or other opiate drugs</a:t>
            </a:r>
            <a:r>
              <a:rPr lang="en-US" dirty="0" smtClean="0"/>
              <a:t>.</a:t>
            </a:r>
          </a:p>
          <a:p>
            <a:endParaRPr lang="en-US" dirty="0"/>
          </a:p>
          <a:p>
            <a:r>
              <a:rPr lang="en-US" b="1" dirty="0"/>
              <a:t>Unless you abuse </a:t>
            </a:r>
            <a:r>
              <a:rPr lang="en-US" b="1" dirty="0" err="1" smtClean="0"/>
              <a:t>Suboxone</a:t>
            </a:r>
            <a:r>
              <a:rPr lang="en-US" b="1" dirty="0"/>
              <a:t>, there is no functional difference between the two medications</a:t>
            </a:r>
            <a:r>
              <a:rPr lang="en-US" dirty="0"/>
              <a:t>. </a:t>
            </a:r>
            <a:r>
              <a:rPr lang="en-US" dirty="0" err="1"/>
              <a:t>Subutex</a:t>
            </a:r>
            <a:r>
              <a:rPr lang="en-US" dirty="0"/>
              <a:t> is sometimes used for the first dose or couple of doses under a doctor’s care, but for continuing use and for a take-home prescription, people are normally prescribed </a:t>
            </a:r>
            <a:r>
              <a:rPr lang="en-US" dirty="0" err="1"/>
              <a:t>Suboxone</a:t>
            </a:r>
            <a:r>
              <a:rPr lang="en-US" dirty="0" smtClean="0"/>
              <a:t>.</a:t>
            </a:r>
          </a:p>
          <a:p>
            <a:endParaRPr lang="en-US" altLang="en-US" dirty="0" smtClean="0"/>
          </a:p>
          <a:p>
            <a:endParaRPr lang="en-US" altLang="en-US" dirty="0" smtClean="0"/>
          </a:p>
        </p:txBody>
      </p:sp>
      <p:sp>
        <p:nvSpPr>
          <p:cNvPr id="7" name="Slide Image Placeholder 6"/>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ADA6B31-583E-4083-89D8-95155744EDB0}"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238294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Making a referral to treatment can be difficult, as I’m sure many of you know. It relies on a number of moving parts to come together at the right time and in the right place. Yet the more comfortable you are with accessing community resources, the easier it will become. </a:t>
            </a:r>
          </a:p>
          <a:p>
            <a:endParaRPr lang="en-US" dirty="0" smtClean="0"/>
          </a:p>
          <a:p>
            <a:r>
              <a:rPr lang="en-US" dirty="0" smtClean="0"/>
              <a:t>It’s important to have a sense of how referrals function within </a:t>
            </a:r>
            <a:r>
              <a:rPr lang="en-US" dirty="0"/>
              <a:t>in </a:t>
            </a:r>
            <a:r>
              <a:rPr lang="en-US" dirty="0" smtClean="0"/>
              <a:t>your community, </a:t>
            </a:r>
            <a:r>
              <a:rPr lang="en-US" dirty="0"/>
              <a:t>how </a:t>
            </a:r>
            <a:r>
              <a:rPr lang="en-US" dirty="0" smtClean="0"/>
              <a:t>relationships have developed with providers in your area and </a:t>
            </a:r>
            <a:r>
              <a:rPr lang="en-US" dirty="0"/>
              <a:t>reduced barriers to patient </a:t>
            </a:r>
            <a:r>
              <a:rPr lang="en-US" dirty="0" smtClean="0"/>
              <a:t>admission.</a:t>
            </a:r>
          </a:p>
          <a:p>
            <a:pPr marL="228600" indent="-228600">
              <a:buAutoNum type="arabicParenR"/>
            </a:pPr>
            <a:r>
              <a:rPr lang="en-US" dirty="0" smtClean="0"/>
              <a:t>Maintain a list of providers, agencies, contacts, support services, and other information.</a:t>
            </a:r>
          </a:p>
          <a:p>
            <a:pPr marL="228600" indent="-228600">
              <a:buAutoNum type="arabicParenR"/>
            </a:pPr>
            <a:r>
              <a:rPr lang="en-US" dirty="0" smtClean="0"/>
              <a:t>Are referral agreements in place?</a:t>
            </a:r>
          </a:p>
          <a:p>
            <a:pPr marL="228600" indent="-228600">
              <a:buAutoNum type="arabicParenR"/>
            </a:pPr>
            <a:r>
              <a:rPr lang="en-US" dirty="0" smtClean="0"/>
              <a:t>Follow appropriate confidentiality (42.CFR-part 2) and HIPAA regulations.</a:t>
            </a:r>
          </a:p>
          <a:p>
            <a:pPr marL="0" indent="0">
              <a:buNone/>
            </a:pPr>
            <a:endParaRPr lang="en-US" dirty="0"/>
          </a:p>
          <a:p>
            <a:endParaRPr lang="en-US" dirty="0" smtClean="0"/>
          </a:p>
          <a:p>
            <a:endParaRPr lang="en-US" dirty="0"/>
          </a:p>
          <a:p>
            <a:endParaRPr lang="en-US" dirty="0"/>
          </a:p>
        </p:txBody>
      </p:sp>
      <p:sp>
        <p:nvSpPr>
          <p:cNvPr id="9" name="Slide Image Placeholder 8"/>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2</a:t>
            </a:fld>
            <a:endParaRPr lang="en-US" dirty="0"/>
          </a:p>
        </p:txBody>
      </p:sp>
      <p:sp>
        <p:nvSpPr>
          <p:cNvPr id="6" name="Footer Placeholder 5"/>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436538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3"/>
          <p:cNvSpPr>
            <a:spLocks noGrp="1" noChangeArrowheads="1"/>
          </p:cNvSpPr>
          <p:nvPr>
            <p:ph type="body" idx="1"/>
          </p:nvPr>
        </p:nvSpPr>
        <p:spPr/>
        <p:txBody>
          <a:bodyPr/>
          <a:lstStyle/>
          <a:p>
            <a:r>
              <a:rPr lang="en-US" smtClean="0"/>
              <a:t>Vivitrol (naltrexone) blocks the effects of opioid medication, including pain relief or feelings of well-being that can lead to opioid abuse. Vivitrol is used as part of a treatment program for drug or alcohol dependence.  Vivitrol injection is used to prevent relapse in people who became dependent on opioid medicine and then stopped using it. Naltrexone can help keep you from feeling a "need" to use the opioid.  Must be free from opioids before starting.</a:t>
            </a:r>
            <a:endParaRPr lang="en-US" altLang="en-US" smtClean="0"/>
          </a:p>
          <a:p>
            <a:endParaRPr lang="en-US" altLang="en-US" smtClean="0"/>
          </a:p>
          <a:p>
            <a:endParaRPr lang="en-US" altLang="en-US" smtClean="0"/>
          </a:p>
          <a:p>
            <a:endParaRPr lang="en-US" altLang="en-US" smtClean="0"/>
          </a:p>
          <a:p>
            <a:endParaRPr lang="en-US" altLang="en-US" smtClean="0"/>
          </a:p>
          <a:p>
            <a:pPr lvl="2"/>
            <a:endParaRPr lang="en-US" altLang="en-US" dirty="0"/>
          </a:p>
        </p:txBody>
      </p:sp>
      <p:sp>
        <p:nvSpPr>
          <p:cNvPr id="5" name="Slide Image Placeholder 4"/>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BADA6B31-583E-4083-89D8-95155744EDB0}" type="slidenum">
              <a:rPr lang="en-US" smtClean="0"/>
              <a:pPr/>
              <a:t>20</a:t>
            </a:fld>
            <a:endParaRPr lang="en-US" dirty="0"/>
          </a:p>
        </p:txBody>
      </p:sp>
      <p:sp>
        <p:nvSpPr>
          <p:cNvPr id="8" name="Footer Placeholder 7"/>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4272162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5F94DBE-5C34-48CB-8C54-F1D23824CDDA}" type="slidenum">
              <a:rPr lang="en-US" altLang="en-US"/>
              <a:pPr/>
              <a:t>21</a:t>
            </a:fld>
            <a:endParaRPr lang="en-US" altLang="en-US"/>
          </a:p>
        </p:txBody>
      </p:sp>
      <p:sp>
        <p:nvSpPr>
          <p:cNvPr id="57347"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b="1" dirty="0" smtClean="0"/>
              <a:t>OPTIONAL</a:t>
            </a:r>
            <a:r>
              <a:rPr lang="en-US" b="1" baseline="0" dirty="0" smtClean="0"/>
              <a:t> SLIDE</a:t>
            </a:r>
            <a:endParaRPr lang="en-US" b="1" dirty="0" smtClean="0"/>
          </a:p>
          <a:p>
            <a:endParaRPr lang="en-US" altLang="en-US" dirty="0" smtClean="0">
              <a:effectLst>
                <a:outerShdw blurRad="38100" dist="38100" dir="2700000" algn="tl">
                  <a:srgbClr val="C0C0C0"/>
                </a:outerShdw>
              </a:effectLst>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has been some question whether patients adhere to this drug, but studies have shown positive benefits in terms of alcohol use disorder outcomes if the patient adheres; it is also a good idea to have the patient attend substance abuse treatment where, at least in the beginning of treatment, disulfiram is administered by staff/family  (Fuller et al., 1994; Farrell et al., 1995)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Clinical Dose: 250 mg daily (range: 125-500 mg/d)</a:t>
            </a:r>
          </a:p>
          <a:p>
            <a:endParaRPr lang="en-US" altLang="en-US" dirty="0" smtClean="0">
              <a:effectLst>
                <a:outerShdw blurRad="38100" dist="38100" dir="2700000" algn="tl">
                  <a:srgbClr val="C0C0C0"/>
                </a:outerShdw>
              </a:effectLst>
              <a:cs typeface="Times New Roman" panose="02020603050405020304" pitchFamily="18" charset="0"/>
            </a:endParaRPr>
          </a:p>
          <a:p>
            <a:endParaRPr lang="en-US" altLang="en-US" dirty="0"/>
          </a:p>
          <a:p>
            <a:r>
              <a:rPr lang="en-US" altLang="en-US" dirty="0"/>
              <a:t>Sources:  Goodman and Gilman, 2001; Fuller et al</a:t>
            </a:r>
            <a:r>
              <a:rPr lang="en-US" altLang="en-US" dirty="0" smtClean="0"/>
              <a:t>., </a:t>
            </a:r>
            <a:r>
              <a:rPr lang="en-US" altLang="en-US" dirty="0"/>
              <a:t>1994; Farrell et al</a:t>
            </a:r>
            <a:r>
              <a:rPr lang="en-US" altLang="en-US" dirty="0" smtClean="0"/>
              <a:t>., </a:t>
            </a:r>
            <a:r>
              <a:rPr lang="en-US" altLang="en-US" dirty="0"/>
              <a:t>1995</a:t>
            </a:r>
          </a:p>
        </p:txBody>
      </p:sp>
      <p:sp>
        <p:nvSpPr>
          <p:cNvPr id="2" name="Footer Placeholder 1"/>
          <p:cNvSpPr>
            <a:spLocks noGrp="1"/>
          </p:cNvSpPr>
          <p:nvPr>
            <p:ph type="ftr" sz="quarter" idx="10"/>
          </p:nvPr>
        </p:nvSpPr>
        <p:spPr/>
        <p:txBody>
          <a:bodyPr/>
          <a:lstStyle/>
          <a:p>
            <a:r>
              <a:rPr lang="en-US" smtClean="0"/>
              <a:t>Chapter 6</a:t>
            </a:r>
            <a:endParaRPr lang="en-US"/>
          </a:p>
        </p:txBody>
      </p:sp>
    </p:spTree>
    <p:extLst>
      <p:ext uri="{BB962C8B-B14F-4D97-AF65-F5344CB8AC3E}">
        <p14:creationId xmlns:p14="http://schemas.microsoft.com/office/powerpoint/2010/main" val="2621871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In CT , Beacon Health (formerly Value Options) manages resource connections for care. </a:t>
            </a:r>
          </a:p>
          <a:p>
            <a:endParaRPr lang="en-US" dirty="0" smtClean="0"/>
          </a:p>
          <a:p>
            <a:r>
              <a:rPr lang="en-US" dirty="0" smtClean="0"/>
              <a:t> </a:t>
            </a:r>
            <a:endParaRPr lang="en-US" dirty="0"/>
          </a:p>
        </p:txBody>
      </p:sp>
      <p:sp>
        <p:nvSpPr>
          <p:cNvPr id="9" name="Slide Image Placeholder 8"/>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22</a:t>
            </a:fld>
            <a:endParaRPr lang="en-US" dirty="0"/>
          </a:p>
        </p:txBody>
      </p:sp>
      <p:sp>
        <p:nvSpPr>
          <p:cNvPr id="6" name="Footer Placeholder 5"/>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4245076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Notes Placeholder 2"/>
          <p:cNvSpPr>
            <a:spLocks noGrp="1"/>
          </p:cNvSpPr>
          <p:nvPr>
            <p:ph type="body" idx="1"/>
          </p:nvPr>
        </p:nvSpPr>
        <p:spPr>
          <a:xfrm>
            <a:off x="702310" y="4421823"/>
            <a:ext cx="5618480" cy="3966527"/>
          </a:xfrm>
        </p:spPr>
        <p:txBody>
          <a:bodyPr/>
          <a:lstStyle/>
          <a:p>
            <a:r>
              <a:rPr lang="en-US" dirty="0" smtClean="0"/>
              <a:t>Patients (and their supporters, families) are vulnerable while they are waiting for placement in a treatment program.</a:t>
            </a:r>
          </a:p>
          <a:p>
            <a:endParaRPr lang="en-US" dirty="0" smtClean="0"/>
          </a:p>
          <a:p>
            <a:r>
              <a:rPr lang="en-US" dirty="0" smtClean="0"/>
              <a:t>If behaviors escalate, the level of acuity may need to be reconsidered</a:t>
            </a:r>
          </a:p>
        </p:txBody>
      </p:sp>
      <p:sp>
        <p:nvSpPr>
          <p:cNvPr id="8" name="Slide Image Placeholder 7"/>
          <p:cNvSpPr>
            <a:spLocks noGrp="1" noRot="1" noChangeAspect="1"/>
          </p:cNvSpPr>
          <p:nvPr>
            <p:ph type="sldImg"/>
          </p:nvPr>
        </p:nvSpPr>
        <p:spPr/>
      </p:sp>
      <p:sp>
        <p:nvSpPr>
          <p:cNvPr id="3" name="Slide Number Placeholder 2"/>
          <p:cNvSpPr>
            <a:spLocks noGrp="1"/>
          </p:cNvSpPr>
          <p:nvPr>
            <p:ph type="sldNum" sz="quarter" idx="10"/>
          </p:nvPr>
        </p:nvSpPr>
        <p:spPr/>
        <p:txBody>
          <a:bodyPr/>
          <a:lstStyle/>
          <a:p>
            <a:fld id="{BADA6B31-583E-4083-89D8-95155744EDB0}"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1284642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A6B31-583E-4083-89D8-95155744EDB0}"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1655475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a:xfrm>
            <a:off x="702310" y="4425950"/>
            <a:ext cx="5618480" cy="4189095"/>
          </a:xfrm>
        </p:spPr>
        <p:txBody>
          <a:bodyPr/>
          <a:lstStyle/>
          <a:p>
            <a:r>
              <a:rPr lang="en-US" b="1" dirty="0" smtClean="0"/>
              <a:t>OPTIONAL</a:t>
            </a:r>
            <a:r>
              <a:rPr lang="en-US" b="1" baseline="0" dirty="0" smtClean="0"/>
              <a:t> SLIDE</a:t>
            </a:r>
            <a:endParaRPr lang="en-US" b="1" dirty="0" smtClean="0"/>
          </a:p>
          <a:p>
            <a:endParaRPr lang="en-US" dirty="0" smtClean="0"/>
          </a:p>
          <a:p>
            <a:r>
              <a:rPr lang="en-US" dirty="0" smtClean="0"/>
              <a:t>This slide shows a list of referral</a:t>
            </a:r>
            <a:r>
              <a:rPr lang="en-US" baseline="0" dirty="0" smtClean="0"/>
              <a:t> resources.  (Please note that these are specific to CT.) </a:t>
            </a:r>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1019403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1" baseline="0" dirty="0" smtClean="0"/>
              <a:t> SLIDE</a:t>
            </a:r>
          </a:p>
          <a:p>
            <a:endParaRPr lang="en-US" b="1" dirty="0"/>
          </a:p>
          <a:p>
            <a:r>
              <a:rPr lang="en-US" dirty="0"/>
              <a:t>This slide shows a list of referral resources.  (Please note that these are specific to CT.) </a:t>
            </a:r>
          </a:p>
          <a:p>
            <a:endParaRPr lang="en-US" b="1" dirty="0"/>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26</a:t>
            </a:fld>
            <a:endParaRPr lang="en-US"/>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187298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“Convincing” a patient of the need of treatment is a slight misnomer. Hopefully, through the course of your brief intervention, you’ve settled on a plan with her/him that may include a referral if appropriate. </a:t>
            </a:r>
          </a:p>
          <a:p>
            <a:r>
              <a:rPr lang="en-US" dirty="0" smtClean="0"/>
              <a:t> </a:t>
            </a:r>
          </a:p>
          <a:p>
            <a:r>
              <a:rPr lang="en-US" dirty="0" smtClean="0"/>
              <a:t>Making the decision to talk to someone about problems can be scary, and it is perfectly normal for someone to feel apprehensive about this step.</a:t>
            </a:r>
          </a:p>
          <a:p>
            <a:endParaRPr lang="en-US" dirty="0" smtClean="0"/>
          </a:p>
          <a:p>
            <a:r>
              <a:rPr lang="en-US" dirty="0" smtClean="0"/>
              <a:t>What are some </a:t>
            </a:r>
            <a:r>
              <a:rPr lang="en-US" i="1" dirty="0" smtClean="0"/>
              <a:t>things you might say </a:t>
            </a:r>
            <a:r>
              <a:rPr lang="en-US" dirty="0" smtClean="0"/>
              <a:t>to help alleviate concerns about accepting a referral?</a:t>
            </a:r>
          </a:p>
          <a:p>
            <a:endParaRPr lang="en-US" dirty="0" smtClean="0"/>
          </a:p>
          <a:p>
            <a:r>
              <a:rPr lang="en-US" dirty="0" smtClean="0"/>
              <a:t>Examples from the audience might include:</a:t>
            </a:r>
          </a:p>
          <a:p>
            <a:r>
              <a:rPr lang="en-US" dirty="0" smtClean="0"/>
              <a:t>What’s the harm in trying?</a:t>
            </a:r>
          </a:p>
          <a:p>
            <a:r>
              <a:rPr lang="en-US" dirty="0" smtClean="0"/>
              <a:t>Give it a try – go once!</a:t>
            </a:r>
          </a:p>
          <a:p>
            <a:endParaRPr lang="en-US" dirty="0"/>
          </a:p>
        </p:txBody>
      </p:sp>
      <p:sp>
        <p:nvSpPr>
          <p:cNvPr id="7" name="Slide Image Placeholder 6"/>
          <p:cNvSpPr>
            <a:spLocks noGrp="1" noRot="1" noChangeAspect="1"/>
          </p:cNvSpPr>
          <p:nvPr>
            <p:ph type="sldImg"/>
          </p:nvPr>
        </p:nvSpPr>
        <p:spPr/>
      </p:sp>
      <p:sp>
        <p:nvSpPr>
          <p:cNvPr id="8" name="Slide Number Placeholder 7"/>
          <p:cNvSpPr>
            <a:spLocks noGrp="1"/>
          </p:cNvSpPr>
          <p:nvPr>
            <p:ph type="sldNum" sz="quarter" idx="10"/>
          </p:nvPr>
        </p:nvSpPr>
        <p:spPr/>
        <p:txBody>
          <a:bodyPr/>
          <a:lstStyle/>
          <a:p>
            <a:fld id="{BADA6B31-583E-4083-89D8-95155744EDB0}" type="slidenum">
              <a:rPr lang="en-US" smtClean="0"/>
              <a:pPr/>
              <a:t>3</a:t>
            </a:fld>
            <a:endParaRPr lang="en-US" dirty="0"/>
          </a:p>
        </p:txBody>
      </p:sp>
      <p:sp>
        <p:nvSpPr>
          <p:cNvPr id="9" name="Footer Placeholder 8"/>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363031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Sometimes if an individual</a:t>
            </a:r>
            <a:r>
              <a:rPr lang="en-US" baseline="0" dirty="0" smtClean="0"/>
              <a:t> has </a:t>
            </a:r>
            <a:r>
              <a:rPr lang="en-US" dirty="0" smtClean="0"/>
              <a:t>a supportive partner or family member involved in the plan they are more successful in treatment. For instance, if the</a:t>
            </a:r>
            <a:r>
              <a:rPr lang="en-US" baseline="0" dirty="0" smtClean="0"/>
              <a:t> partner</a:t>
            </a:r>
            <a:r>
              <a:rPr lang="en-US" dirty="0" smtClean="0"/>
              <a:t> already knows that they are using substances, also knowing that they are receiving help can be a big relief. </a:t>
            </a:r>
          </a:p>
          <a:p>
            <a:endParaRPr lang="en-US" i="1" dirty="0" smtClean="0"/>
          </a:p>
          <a:p>
            <a:r>
              <a:rPr lang="en-US" i="1" dirty="0" smtClean="0"/>
              <a:t>What are some other barriers that you might face when talking to a supportive</a:t>
            </a:r>
            <a:r>
              <a:rPr lang="en-US" i="1" baseline="0" dirty="0" smtClean="0"/>
              <a:t> partner or family</a:t>
            </a:r>
            <a:r>
              <a:rPr lang="en-US" i="1" dirty="0" smtClean="0"/>
              <a:t> member about referrals?</a:t>
            </a:r>
            <a:endParaRPr lang="en-US" i="1" dirty="0"/>
          </a:p>
        </p:txBody>
      </p:sp>
      <p:sp>
        <p:nvSpPr>
          <p:cNvPr id="9" name="Slide Image Placeholder 8"/>
          <p:cNvSpPr>
            <a:spLocks noGrp="1" noRot="1" noChangeAspect="1"/>
          </p:cNvSpPr>
          <p:nvPr>
            <p:ph type="sldImg"/>
          </p:nvPr>
        </p:nvSpPr>
        <p:spPr/>
      </p:sp>
      <p:sp>
        <p:nvSpPr>
          <p:cNvPr id="7" name="Slide Number Placeholder 6"/>
          <p:cNvSpPr>
            <a:spLocks noGrp="1"/>
          </p:cNvSpPr>
          <p:nvPr>
            <p:ph type="sldNum" sz="quarter" idx="10"/>
          </p:nvPr>
        </p:nvSpPr>
        <p:spPr/>
        <p:txBody>
          <a:bodyPr/>
          <a:lstStyle/>
          <a:p>
            <a:fld id="{BADA6B31-583E-4083-89D8-95155744EDB0}" type="slidenum">
              <a:rPr lang="en-US" smtClean="0"/>
              <a:pPr/>
              <a:t>4</a:t>
            </a:fld>
            <a:endParaRPr lang="en-US" dirty="0"/>
          </a:p>
        </p:txBody>
      </p:sp>
      <p:sp>
        <p:nvSpPr>
          <p:cNvPr id="8" name="Footer Placeholder 7"/>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276106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Figuring out the appropriate level of care can be difficult and should include a combination of different factors.</a:t>
            </a:r>
          </a:p>
          <a:p>
            <a:pPr marL="171450" indent="-171450">
              <a:buFont typeface="Arial"/>
              <a:buChar char="•"/>
            </a:pPr>
            <a:r>
              <a:rPr lang="en-US" dirty="0" smtClean="0"/>
              <a:t>Patient</a:t>
            </a:r>
            <a:r>
              <a:rPr lang="en-US" baseline="0" dirty="0" smtClean="0"/>
              <a:t> </a:t>
            </a:r>
            <a:r>
              <a:rPr lang="en-US" dirty="0" smtClean="0"/>
              <a:t>preference</a:t>
            </a:r>
          </a:p>
          <a:p>
            <a:pPr marL="171450" indent="-171450">
              <a:buFont typeface="Arial"/>
              <a:buChar char="•"/>
            </a:pPr>
            <a:r>
              <a:rPr lang="en-US" dirty="0" smtClean="0"/>
              <a:t>Co-occurring mental health disorders</a:t>
            </a:r>
          </a:p>
          <a:p>
            <a:pPr marL="171450" indent="-171450">
              <a:buFont typeface="Arial"/>
              <a:buChar char="•"/>
            </a:pPr>
            <a:r>
              <a:rPr lang="en-US" dirty="0" smtClean="0"/>
              <a:t>Program availability</a:t>
            </a:r>
          </a:p>
          <a:p>
            <a:pPr marL="171450" indent="-171450">
              <a:buFont typeface="Arial"/>
              <a:buChar char="•"/>
            </a:pPr>
            <a:r>
              <a:rPr lang="en-US" dirty="0" smtClean="0"/>
              <a:t>Insurance coverage</a:t>
            </a:r>
          </a:p>
          <a:p>
            <a:endParaRPr lang="en-US" dirty="0" smtClean="0"/>
          </a:p>
          <a:p>
            <a:r>
              <a:rPr lang="en-US" dirty="0" smtClean="0"/>
              <a:t>Here is some advice to deciding on the right level, and explanations of what those different levels are.</a:t>
            </a:r>
            <a:endParaRPr lang="en-US" dirty="0"/>
          </a:p>
        </p:txBody>
      </p:sp>
      <p:sp>
        <p:nvSpPr>
          <p:cNvPr id="9" name="Slide Image Placeholder 8"/>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5</a:t>
            </a:fld>
            <a:endParaRPr lang="en-US" dirty="0"/>
          </a:p>
        </p:txBody>
      </p:sp>
      <p:sp>
        <p:nvSpPr>
          <p:cNvPr id="6" name="Footer Placeholder 5"/>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31899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Notes Placeholder 2"/>
          <p:cNvSpPr>
            <a:spLocks noGrp="1"/>
          </p:cNvSpPr>
          <p:nvPr>
            <p:ph type="body" idx="1"/>
          </p:nvPr>
        </p:nvSpPr>
        <p:spPr>
          <a:xfrm>
            <a:off x="702310" y="4421823"/>
            <a:ext cx="5618480" cy="3890327"/>
          </a:xfrm>
        </p:spPr>
        <p:txBody>
          <a:bodyPr/>
          <a:lstStyle/>
          <a:p>
            <a:r>
              <a:rPr lang="en-US" dirty="0" smtClean="0"/>
              <a:t>Create a list of providers/programs in your area that meet the appropriate level of care. </a:t>
            </a:r>
          </a:p>
          <a:p>
            <a:pPr marL="171450" indent="-171450">
              <a:buFont typeface="Arial"/>
              <a:buChar char="•"/>
            </a:pPr>
            <a:r>
              <a:rPr lang="en-US" dirty="0" smtClean="0"/>
              <a:t>Aim for the least restrictive setting to help ensure attendance.</a:t>
            </a:r>
          </a:p>
          <a:p>
            <a:pPr marL="171450" indent="-171450">
              <a:buFont typeface="Arial"/>
              <a:buChar char="•"/>
            </a:pPr>
            <a:r>
              <a:rPr lang="en-US" dirty="0" smtClean="0"/>
              <a:t>Intensive outpatient and partial hospital programs require frequent trips from home, transportation should be</a:t>
            </a:r>
            <a:r>
              <a:rPr lang="en-US" baseline="0" dirty="0" smtClean="0"/>
              <a:t> addressed.</a:t>
            </a:r>
            <a:endParaRPr lang="en-US" dirty="0" smtClean="0"/>
          </a:p>
        </p:txBody>
      </p:sp>
      <p:sp>
        <p:nvSpPr>
          <p:cNvPr id="7" name="Slide Image Placeholder 6"/>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ADA6B31-583E-4083-89D8-95155744EDB0}"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100622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Notes Placeholder 2"/>
          <p:cNvSpPr>
            <a:spLocks noGrp="1"/>
          </p:cNvSpPr>
          <p:nvPr>
            <p:ph type="body" idx="1"/>
          </p:nvPr>
        </p:nvSpPr>
        <p:spPr/>
        <p:txBody>
          <a:bodyPr/>
          <a:lstStyle/>
          <a:p>
            <a:r>
              <a:rPr lang="en-US" dirty="0" smtClean="0"/>
              <a:t>Outpatient treatment can be very effective. </a:t>
            </a:r>
          </a:p>
          <a:p>
            <a:pPr marL="171450" indent="-171450">
              <a:buFont typeface="Arial"/>
              <a:buChar char="•"/>
            </a:pPr>
            <a:r>
              <a:rPr lang="en-US" dirty="0" smtClean="0"/>
              <a:t>Talk with providers about the types of treatment they offer and who is appropriate to refer to them.</a:t>
            </a:r>
          </a:p>
          <a:p>
            <a:pPr marL="171450" indent="-171450">
              <a:buFont typeface="Arial"/>
              <a:buChar char="•"/>
            </a:pPr>
            <a:r>
              <a:rPr lang="en-US" dirty="0" smtClean="0"/>
              <a:t>What does </a:t>
            </a:r>
            <a:r>
              <a:rPr lang="en-US" baseline="0" dirty="0" smtClean="0"/>
              <a:t>the process for assessment and admission entail?</a:t>
            </a:r>
            <a:endParaRPr lang="en-US" dirty="0" smtClean="0"/>
          </a:p>
          <a:p>
            <a:pPr marL="171450" indent="-171450">
              <a:buFont typeface="Arial"/>
              <a:buChar char="•"/>
            </a:pPr>
            <a:r>
              <a:rPr lang="en-US" dirty="0" smtClean="0"/>
              <a:t>Many providers will want to meet a client first before bringing them into a group setting.</a:t>
            </a:r>
          </a:p>
          <a:p>
            <a:pPr marL="171450" indent="-171450">
              <a:buFont typeface="Arial"/>
              <a:buChar char="•"/>
            </a:pPr>
            <a:r>
              <a:rPr lang="en-US" dirty="0" smtClean="0"/>
              <a:t>Extended Day Treatment involves up to 3 hrs./day, usually 1 clinical hour and 2 social hours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7" name="Slide Image Placeholder 6"/>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ADA6B31-583E-4083-89D8-95155744EDB0}"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359627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Notes Placeholder 2"/>
          <p:cNvSpPr>
            <a:spLocks noGrp="1"/>
          </p:cNvSpPr>
          <p:nvPr>
            <p:ph type="body" idx="1"/>
          </p:nvPr>
        </p:nvSpPr>
        <p:spPr/>
        <p:txBody>
          <a:bodyPr/>
          <a:lstStyle/>
          <a:p>
            <a:r>
              <a:rPr lang="en-US" dirty="0" smtClean="0"/>
              <a:t>General supportive counseling may a useful adjuvant but should not be a substitute for counseling that focuses on substance use.</a:t>
            </a:r>
          </a:p>
        </p:txBody>
      </p:sp>
      <p:sp>
        <p:nvSpPr>
          <p:cNvPr id="7" name="Slide Image Placeholder 6"/>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ADA6B31-583E-4083-89D8-95155744EDB0}"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3926203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Notes Placeholder 2"/>
          <p:cNvSpPr>
            <a:spLocks noGrp="1"/>
          </p:cNvSpPr>
          <p:nvPr>
            <p:ph type="body" idx="1"/>
          </p:nvPr>
        </p:nvSpPr>
        <p:spPr/>
        <p:txBody>
          <a:bodyPr/>
          <a:lstStyle/>
          <a:p>
            <a:r>
              <a:rPr lang="en-US" dirty="0" smtClean="0"/>
              <a:t>Group programs as a therapeutic modality have both pros and cons.</a:t>
            </a:r>
          </a:p>
          <a:p>
            <a:endParaRPr lang="en-US" dirty="0" smtClean="0"/>
          </a:p>
          <a:p>
            <a:r>
              <a:rPr lang="en-US" dirty="0" smtClean="0"/>
              <a:t>Pros: Peer-learning is a preferred modality for many, who find it helpful sharing stories</a:t>
            </a:r>
            <a:r>
              <a:rPr lang="en-US" baseline="0" dirty="0" smtClean="0"/>
              <a:t> and</a:t>
            </a:r>
            <a:r>
              <a:rPr lang="en-US" dirty="0" smtClean="0"/>
              <a:t> coping strategies with peers. </a:t>
            </a:r>
          </a:p>
          <a:p>
            <a:endParaRPr lang="en-US" dirty="0" smtClean="0"/>
          </a:p>
          <a:p>
            <a:r>
              <a:rPr lang="en-US" dirty="0" smtClean="0"/>
              <a:t>Cons: Concerns about contagion - the opportunity to share negative ideas is a drawback.</a:t>
            </a:r>
          </a:p>
          <a:p>
            <a:endParaRPr lang="en-US" dirty="0" smtClean="0"/>
          </a:p>
        </p:txBody>
      </p:sp>
      <p:sp>
        <p:nvSpPr>
          <p:cNvPr id="7" name="Slide Image Placeholder 6"/>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ADA6B31-583E-4083-89D8-95155744EDB0}"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Chapter 6</a:t>
            </a:r>
            <a:endParaRPr lang="en-US"/>
          </a:p>
        </p:txBody>
      </p:sp>
    </p:spTree>
    <p:extLst>
      <p:ext uri="{BB962C8B-B14F-4D97-AF65-F5344CB8AC3E}">
        <p14:creationId xmlns:p14="http://schemas.microsoft.com/office/powerpoint/2010/main" val="1774804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201200731_Power_Point_Template_BlankTitlePageBack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528"/>
            <a:ext cx="7772400" cy="147002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00E5929-E03F-7146-BEC6-7FC4B5DF1E62}" type="datetime1">
              <a:rPr lang="en-US" smtClean="0">
                <a:solidFill>
                  <a:prstClr val="black">
                    <a:tint val="75000"/>
                  </a:prstClr>
                </a:solidFill>
              </a:rPr>
              <a:t>8/7/2017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DB62C88-A384-4BFD-8809-3D6B627976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43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1AFB6B-40C3-664B-9E4B-A629F169C692}" type="datetime1">
              <a:rPr lang="en-US" smtClean="0">
                <a:solidFill>
                  <a:prstClr val="black">
                    <a:tint val="75000"/>
                  </a:prstClr>
                </a:solidFill>
              </a:rPr>
              <a:t>8/7/2017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47D474-C428-451F-9C51-7E76D24537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728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8B467117-AC50-3649-8A77-3AD998577D1B}" type="datetime1">
              <a:rPr lang="en-US" smtClean="0"/>
              <a:t>8/7/2017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BDC8B0A-5BC7-41D1-8651-CB4DCF084BF0}" type="slidenum">
              <a:rPr lang="en-US"/>
              <a:pPr>
                <a:defRPr/>
              </a:pPr>
              <a:t>‹#›</a:t>
            </a:fld>
            <a:endParaRPr lang="en-US" dirty="0"/>
          </a:p>
        </p:txBody>
      </p:sp>
    </p:spTree>
    <p:extLst>
      <p:ext uri="{BB962C8B-B14F-4D97-AF65-F5344CB8AC3E}">
        <p14:creationId xmlns:p14="http://schemas.microsoft.com/office/powerpoint/2010/main" val="43274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61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081BFA14-5A53-EC41-89BB-A87408AEC8BD}" type="datetime1">
              <a:rPr lang="en-US" smtClean="0"/>
              <a:t>8/7/2017</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EC526A-C035-4E6B-BD13-7FFCE319D998}" type="slidenum">
              <a:rPr lang="en-US"/>
              <a:pPr>
                <a:defRPr/>
              </a:pPr>
              <a:t>‹#›</a:t>
            </a:fld>
            <a:endParaRPr lang="en-US"/>
          </a:p>
        </p:txBody>
      </p:sp>
    </p:spTree>
    <p:extLst>
      <p:ext uri="{BB962C8B-B14F-4D97-AF65-F5344CB8AC3E}">
        <p14:creationId xmlns:p14="http://schemas.microsoft.com/office/powerpoint/2010/main" val="139609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ACC9F629-93D0-174E-9687-5669F177F95C}" type="datetime1">
              <a:rPr lang="en-US" smtClean="0"/>
              <a:t>8/7/2017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DAEACEC-BE2A-40C8-A96C-980434961478}" type="slidenum">
              <a:rPr lang="en-US"/>
              <a:pPr>
                <a:defRPr/>
              </a:pPr>
              <a:t>‹#›</a:t>
            </a:fld>
            <a:endParaRPr lang="en-US"/>
          </a:p>
        </p:txBody>
      </p:sp>
    </p:spTree>
    <p:extLst>
      <p:ext uri="{BB962C8B-B14F-4D97-AF65-F5344CB8AC3E}">
        <p14:creationId xmlns:p14="http://schemas.microsoft.com/office/powerpoint/2010/main" val="368357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BBD87C-736D-5F4B-AB5F-97CA765FC56E}" type="datetime1">
              <a:rPr lang="en-US" smtClean="0"/>
              <a:t>8/7/2017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265277A-BFCB-4BD4-9B11-00A1894047EE}" type="slidenum">
              <a:rPr lang="en-US"/>
              <a:pPr>
                <a:defRPr/>
              </a:pPr>
              <a:t>‹#›</a:t>
            </a:fld>
            <a:endParaRPr lang="en-US" dirty="0"/>
          </a:p>
        </p:txBody>
      </p:sp>
    </p:spTree>
    <p:extLst>
      <p:ext uri="{BB962C8B-B14F-4D97-AF65-F5344CB8AC3E}">
        <p14:creationId xmlns:p14="http://schemas.microsoft.com/office/powerpoint/2010/main" val="1045321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A82CDE-5684-0348-81BF-C8E09BB89624}" type="datetime1">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50966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69AC8-4968-2F46-BF6D-AF2FD352F1C0}" type="datetime1">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716768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E316E-E6D9-694F-8A55-66A2DBFBF9F7}" type="datetime1">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45713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BDEE8E-F324-2840-A4C5-1A8DB9AD41D9}" type="datetime1">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878176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BFB58-7190-C944-BE11-47C8122B02ED}" type="datetime1">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200415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70038"/>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F1E393-1F1D-9444-82B2-58288E21CD67}" type="datetime1">
              <a:rPr lang="en-US" smtClean="0">
                <a:solidFill>
                  <a:prstClr val="black">
                    <a:tint val="75000"/>
                  </a:prstClr>
                </a:solidFill>
              </a:rPr>
              <a:t>8/7/2017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21676C-2C7F-4487-A587-C0358AAAD2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87571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0F268-8C6D-4F4E-9574-0AC5746B25C0}" type="datetime1">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59986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8A2E9-1C0E-F642-A823-6644F8E7F9B1}" type="datetime1">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627790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B1619-FDC1-E345-9DD7-C6511344EFDB}" type="datetime1">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481157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56394-DB0E-8A48-ACED-EC7ACA7E8114}" type="datetime1">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8761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91323-444C-2F4F-B987-B102F9E32206}" type="datetime1">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758151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C7ADC-DC08-F247-8A8C-7B5C500A39B0}" type="datetime1">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237682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902DD8-CB44-2041-BDBB-AE10D58F7DCD}" type="datetime1">
              <a:rPr lang="en-US" smtClean="0">
                <a:solidFill>
                  <a:prstClr val="black">
                    <a:tint val="75000"/>
                  </a:prstClr>
                </a:solidFill>
              </a:rPr>
              <a:t>8/7/2017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AE0C61-A62C-40CA-97DC-197D706CEF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4124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18DC760-B0E5-AE46-9D5C-92B2C3662C15}" type="datetime1">
              <a:rPr lang="en-US" smtClean="0">
                <a:solidFill>
                  <a:prstClr val="black">
                    <a:tint val="75000"/>
                  </a:prstClr>
                </a:solidFill>
              </a:rPr>
              <a:t>8/7/2017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5A5F5F8-9CB9-4837-96B8-09D92B01D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345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4"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B6F2D2E-C40A-C54E-B604-777FDB43D604}" type="datetime1">
              <a:rPr lang="en-US" smtClean="0">
                <a:solidFill>
                  <a:prstClr val="black">
                    <a:tint val="75000"/>
                  </a:prstClr>
                </a:solidFill>
              </a:rPr>
              <a:t>8/7/2017</a:t>
            </a:fld>
            <a:endParaRPr lang="en-US" dirty="0">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2E18C4F-0EB0-4311-BC4D-F0BDD9711C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481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81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10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081D4960-3CAA-9249-9C95-F911C45BEA53}" type="datetime1">
              <a:rPr lang="en-US" smtClean="0">
                <a:solidFill>
                  <a:prstClr val="black">
                    <a:tint val="75000"/>
                  </a:prstClr>
                </a:solidFill>
              </a:rPr>
              <a:t>8/7/2017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4E47A39-E162-4218-99C5-8D68481551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572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6D210BC-D4C5-954A-B4A2-942A1865E17E}" type="datetime1">
              <a:rPr lang="en-US" smtClean="0">
                <a:solidFill>
                  <a:prstClr val="black">
                    <a:tint val="75000"/>
                  </a:prstClr>
                </a:solidFill>
              </a:rPr>
              <a:t>8/7/2017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B5DD5B2-D381-442A-9140-BC96438AB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921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F7C94A-5B4A-2B46-B896-9C61756D6259}" type="datetime1">
              <a:rPr lang="en-US" smtClean="0">
                <a:solidFill>
                  <a:prstClr val="black">
                    <a:tint val="75000"/>
                  </a:prstClr>
                </a:solidFill>
              </a:rPr>
              <a:t>8/7/2017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EA0424-C1AC-464F-8A81-FC5A1C13B2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431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89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44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CCA47BB0-FE70-FC4D-A514-5D6DCF039C15}" type="datetime1">
              <a:rPr lang="en-US" smtClean="0">
                <a:solidFill>
                  <a:prstClr val="black">
                    <a:tint val="75000"/>
                  </a:prstClr>
                </a:solidFill>
              </a:rPr>
              <a:t>8/7/2017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4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4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EEB7ACE-7A55-4354-82CC-8C8EB02B32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78475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67" r:id="rId11"/>
    <p:sldLayoutId id="2147483701" r:id="rId12"/>
    <p:sldLayoutId id="2147483718" r:id="rId13"/>
    <p:sldLayoutId id="2147483731" r:id="rId14"/>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3600" b="1" i="0" u="none" kern="1200">
          <a:solidFill>
            <a:srgbClr val="CF1001"/>
          </a:solidFill>
          <a:latin typeface="+mj-lt"/>
          <a:ea typeface="MS PGothic"/>
          <a:cs typeface="MS PGothic"/>
        </a:defRPr>
      </a:lvl1pPr>
      <a:lvl2pPr algn="ctr" defTabSz="457200" rtl="0" eaLnBrk="1" fontAlgn="base" hangingPunct="1">
        <a:spcBef>
          <a:spcPct val="0"/>
        </a:spcBef>
        <a:spcAft>
          <a:spcPct val="0"/>
        </a:spcAft>
        <a:defRPr sz="4400">
          <a:solidFill>
            <a:schemeClr val="tx1"/>
          </a:solidFill>
          <a:latin typeface="Arial" charset="0"/>
          <a:ea typeface="MS PGothic"/>
          <a:cs typeface="MS PGothic"/>
        </a:defRPr>
      </a:lvl2pPr>
      <a:lvl3pPr algn="ctr" defTabSz="457200" rtl="0" eaLnBrk="1" fontAlgn="base" hangingPunct="1">
        <a:spcBef>
          <a:spcPct val="0"/>
        </a:spcBef>
        <a:spcAft>
          <a:spcPct val="0"/>
        </a:spcAft>
        <a:defRPr sz="4400">
          <a:solidFill>
            <a:schemeClr val="tx1"/>
          </a:solidFill>
          <a:latin typeface="Arial" charset="0"/>
          <a:ea typeface="MS PGothic"/>
          <a:cs typeface="MS PGothic"/>
        </a:defRPr>
      </a:lvl3pPr>
      <a:lvl4pPr algn="ctr" defTabSz="457200" rtl="0" eaLnBrk="1" fontAlgn="base" hangingPunct="1">
        <a:spcBef>
          <a:spcPct val="0"/>
        </a:spcBef>
        <a:spcAft>
          <a:spcPct val="0"/>
        </a:spcAft>
        <a:defRPr sz="4400">
          <a:solidFill>
            <a:schemeClr val="tx1"/>
          </a:solidFill>
          <a:latin typeface="Arial" charset="0"/>
          <a:ea typeface="MS PGothic"/>
          <a:cs typeface="MS PGothic"/>
        </a:defRPr>
      </a:lvl4pPr>
      <a:lvl5pPr algn="ctr" defTabSz="457200" rtl="0" eaLnBrk="1" fontAlgn="base" hangingPunct="1">
        <a:spcBef>
          <a:spcPct val="0"/>
        </a:spcBef>
        <a:spcAft>
          <a:spcPct val="0"/>
        </a:spcAft>
        <a:defRPr sz="4400">
          <a:solidFill>
            <a:schemeClr val="tx1"/>
          </a:solidFill>
          <a:latin typeface="Arial" charset="0"/>
          <a:ea typeface="MS PGothic"/>
          <a:cs typeface="MS PGothic"/>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CF1001"/>
        </a:buClr>
        <a:buFont typeface="Arial" charset="0"/>
        <a:buChar char="•"/>
        <a:defRPr sz="3200" kern="1200">
          <a:solidFill>
            <a:schemeClr val="tx1"/>
          </a:solidFill>
          <a:latin typeface="Calibri"/>
          <a:ea typeface="MS PGothic"/>
          <a:cs typeface="Calibri"/>
        </a:defRPr>
      </a:lvl1pPr>
      <a:lvl2pPr marL="742950" indent="-285750" algn="l" defTabSz="457200" rtl="0" eaLnBrk="1" fontAlgn="base" hangingPunct="1">
        <a:spcBef>
          <a:spcPct val="20000"/>
        </a:spcBef>
        <a:spcAft>
          <a:spcPct val="0"/>
        </a:spcAft>
        <a:buClr>
          <a:srgbClr val="CF1001"/>
        </a:buClr>
        <a:buFont typeface="Arial" charset="0"/>
        <a:buChar char="–"/>
        <a:defRPr sz="2800" b="0" i="0" u="none" kern="1200">
          <a:solidFill>
            <a:schemeClr val="tx1"/>
          </a:solidFill>
          <a:latin typeface="Calibri"/>
          <a:ea typeface="MS PGothic"/>
          <a:cs typeface="Calibri"/>
        </a:defRPr>
      </a:lvl2pPr>
      <a:lvl3pPr marL="1143000" indent="-228600" algn="l" defTabSz="457200" rtl="0" eaLnBrk="1" fontAlgn="base" hangingPunct="1">
        <a:spcBef>
          <a:spcPct val="20000"/>
        </a:spcBef>
        <a:spcAft>
          <a:spcPct val="0"/>
        </a:spcAft>
        <a:buClr>
          <a:srgbClr val="CF1001"/>
        </a:buClr>
        <a:buFont typeface="Arial" charset="0"/>
        <a:buChar char="•"/>
        <a:defRPr sz="2400" kern="1200">
          <a:solidFill>
            <a:schemeClr val="tx1"/>
          </a:solidFill>
          <a:latin typeface="Calibri"/>
          <a:ea typeface="MS PGothic"/>
          <a:cs typeface="Calibri"/>
        </a:defRPr>
      </a:lvl3pPr>
      <a:lvl4pPr marL="1600200" indent="-228600" algn="l" defTabSz="457200" rtl="0" eaLnBrk="1" fontAlgn="base" hangingPunct="1">
        <a:spcBef>
          <a:spcPct val="20000"/>
        </a:spcBef>
        <a:spcAft>
          <a:spcPct val="0"/>
        </a:spcAft>
        <a:buClr>
          <a:srgbClr val="CF1001"/>
        </a:buClr>
        <a:buFont typeface="Arial" charset="0"/>
        <a:buChar char="–"/>
        <a:defRPr sz="2000" kern="1200">
          <a:solidFill>
            <a:schemeClr val="tx1"/>
          </a:solidFill>
          <a:latin typeface="Calibri"/>
          <a:ea typeface="MS PGothic"/>
          <a:cs typeface="Calibri"/>
        </a:defRPr>
      </a:lvl4pPr>
      <a:lvl5pPr marL="2057400" indent="-228600" algn="l" defTabSz="457200" rtl="0" eaLnBrk="1" fontAlgn="base" hangingPunct="1">
        <a:spcBef>
          <a:spcPct val="20000"/>
        </a:spcBef>
        <a:spcAft>
          <a:spcPct val="0"/>
        </a:spcAft>
        <a:buClr>
          <a:srgbClr val="CF1001"/>
        </a:buClr>
        <a:buFont typeface="Arial" charset="0"/>
        <a:buChar char="»"/>
        <a:defRPr sz="2000" kern="1200">
          <a:solidFill>
            <a:schemeClr val="tx1"/>
          </a:solidFill>
          <a:latin typeface="Calibri"/>
          <a:ea typeface="MS PGothic"/>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DB9D0-73EA-F94D-8D1F-8E5B24095D7A}" type="datetime1">
              <a:rPr lang="en-US" smtClean="0"/>
              <a:t>8/7/2017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163EE-EFAD-E248-B2A1-5BEDC679578A}" type="slidenum">
              <a:rPr lang="en-US" smtClean="0"/>
              <a:t>‹#›</a:t>
            </a:fld>
            <a:endParaRPr lang="en-US"/>
          </a:p>
        </p:txBody>
      </p:sp>
    </p:spTree>
    <p:extLst>
      <p:ext uri="{BB962C8B-B14F-4D97-AF65-F5344CB8AC3E}">
        <p14:creationId xmlns:p14="http://schemas.microsoft.com/office/powerpoint/2010/main" val="35792297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ct.gov/dcf/cwp/view.asp?a=4183&amp;Q=518986" TargetMode="External"/><Relationship Id="rId3" Type="http://schemas.openxmlformats.org/officeDocument/2006/relationships/hyperlink" Target="http://www.ct.gov/dmhas/cwp/view.asp?q=335336" TargetMode="External"/><Relationship Id="rId7" Type="http://schemas.openxmlformats.org/officeDocument/2006/relationships/hyperlink" Target="http://www.ctbhp.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abhct.com/Programs_Services/BHRP/" TargetMode="External"/><Relationship Id="rId5" Type="http://schemas.openxmlformats.org/officeDocument/2006/relationships/hyperlink" Target="http://www.ct.gov/dmhas/lib/dmhas/publications/SubstanceUseDisorder-TXResourceGuide.pdf" TargetMode="External"/><Relationship Id="rId4" Type="http://schemas.openxmlformats.org/officeDocument/2006/relationships/hyperlink" Target="http://uwc.211ct.org/" TargetMode="External"/><Relationship Id="rId9" Type="http://schemas.openxmlformats.org/officeDocument/2006/relationships/hyperlink" Target="http://www.ct.gov/dcf/lib/dcf/substance_abuse/pdf/CTConnection_Broch_WEB.pd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achievesolutions.net/ctbhp" TargetMode="External"/><Relationship Id="rId3" Type="http://schemas.openxmlformats.org/officeDocument/2006/relationships/hyperlink" Target="http://www.ctbhp.com/" TargetMode="External"/><Relationship Id="rId7" Type="http://schemas.openxmlformats.org/officeDocument/2006/relationships/hyperlink" Target="http://www.ctbhp.com/providers/prv-find.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logisticare.com/" TargetMode="External"/><Relationship Id="rId5" Type="http://schemas.openxmlformats.org/officeDocument/2006/relationships/hyperlink" Target="http://www.ctbhp.com/members/info/Member-Handbook-Section2.pdf" TargetMode="External"/><Relationship Id="rId4" Type="http://schemas.openxmlformats.org/officeDocument/2006/relationships/hyperlink" Target="http://www.ctbhp.com/medication-assisted-treatment.html" TargetMode="External"/><Relationship Id="rId9" Type="http://schemas.openxmlformats.org/officeDocument/2006/relationships/hyperlink" Target="http://www.ctbhp.com/clientconnec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to treatment</a:t>
            </a:r>
            <a:endParaRPr lang="en-US" dirty="0"/>
          </a:p>
        </p:txBody>
      </p:sp>
      <p:sp>
        <p:nvSpPr>
          <p:cNvPr id="3" name="Text Placeholder 2"/>
          <p:cNvSpPr>
            <a:spLocks noGrp="1"/>
          </p:cNvSpPr>
          <p:nvPr>
            <p:ph type="body" idx="1"/>
          </p:nvPr>
        </p:nvSpPr>
        <p:spPr/>
        <p:txBody>
          <a:bodyPr/>
          <a:lstStyle/>
          <a:p>
            <a:r>
              <a:rPr lang="en-US" dirty="0" smtClean="0"/>
              <a:t>Chapter 6 </a:t>
            </a:r>
            <a:endParaRPr lang="en-US" dirty="0"/>
          </a:p>
        </p:txBody>
      </p:sp>
    </p:spTree>
    <p:extLst>
      <p:ext uri="{BB962C8B-B14F-4D97-AF65-F5344CB8AC3E}">
        <p14:creationId xmlns:p14="http://schemas.microsoft.com/office/powerpoint/2010/main" val="2342962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Title 3"/>
          <p:cNvSpPr>
            <a:spLocks noGrp="1"/>
          </p:cNvSpPr>
          <p:nvPr>
            <p:ph type="title"/>
          </p:nvPr>
        </p:nvSpPr>
        <p:spPr/>
        <p:txBody>
          <a:bodyPr/>
          <a:lstStyle/>
          <a:p>
            <a:r>
              <a:rPr lang="en-US" dirty="0" smtClean="0"/>
              <a:t>Traditional 12-Step Treatment</a:t>
            </a:r>
          </a:p>
        </p:txBody>
      </p:sp>
      <p:sp>
        <p:nvSpPr>
          <p:cNvPr id="1038" name="Content Placeholder 4"/>
          <p:cNvSpPr>
            <a:spLocks noGrp="1"/>
          </p:cNvSpPr>
          <p:nvPr>
            <p:ph idx="1"/>
          </p:nvPr>
        </p:nvSpPr>
        <p:spPr/>
        <p:txBody>
          <a:bodyPr/>
          <a:lstStyle/>
          <a:p>
            <a:pPr marL="514350" indent="-514350">
              <a:buFont typeface="+mj-lt"/>
              <a:buAutoNum type="arabicPeriod"/>
              <a:defRPr/>
            </a:pPr>
            <a:r>
              <a:rPr lang="en-US" dirty="0">
                <a:latin typeface="Calibri" panose="020F0502020204030204" pitchFamily="34" charset="0"/>
              </a:rPr>
              <a:t>Accepting powerlessness</a:t>
            </a:r>
          </a:p>
          <a:p>
            <a:pPr marL="514350" indent="-514350">
              <a:buFont typeface="+mj-lt"/>
              <a:buAutoNum type="arabicPeriod"/>
              <a:defRPr/>
            </a:pPr>
            <a:r>
              <a:rPr lang="en-US" dirty="0">
                <a:latin typeface="Calibri" panose="020F0502020204030204" pitchFamily="34" charset="0"/>
              </a:rPr>
              <a:t>Disease identification </a:t>
            </a:r>
          </a:p>
          <a:p>
            <a:pPr marL="514350" indent="-514350">
              <a:buFont typeface="+mj-lt"/>
              <a:buAutoNum type="arabicPeriod"/>
              <a:defRPr/>
            </a:pPr>
            <a:r>
              <a:rPr lang="en-US" dirty="0">
                <a:latin typeface="Calibri" panose="020F0502020204030204" pitchFamily="34" charset="0"/>
              </a:rPr>
              <a:t>Surrender to a Higher Power</a:t>
            </a:r>
          </a:p>
          <a:p>
            <a:pPr marL="514350" indent="-514350">
              <a:buFont typeface="+mj-lt"/>
              <a:buAutoNum type="arabicPeriod"/>
              <a:defRPr/>
            </a:pPr>
            <a:r>
              <a:rPr lang="en-US" dirty="0">
                <a:latin typeface="Calibri" panose="020F0502020204030204" pitchFamily="34" charset="0"/>
              </a:rPr>
              <a:t>Commitment to AA/NA</a:t>
            </a:r>
          </a:p>
          <a:p>
            <a:pPr marL="514350" indent="-514350">
              <a:buFont typeface="+mj-lt"/>
              <a:buAutoNum type="arabicPeriod"/>
              <a:defRPr/>
            </a:pPr>
            <a:r>
              <a:rPr lang="en-US" dirty="0">
                <a:latin typeface="Calibri" panose="020F0502020204030204" pitchFamily="34" charset="0"/>
              </a:rPr>
              <a:t>Commitment to abstinence</a:t>
            </a:r>
          </a:p>
          <a:p>
            <a:pPr marL="514350" indent="-514350">
              <a:buFont typeface="+mj-lt"/>
              <a:buAutoNum type="arabicPeriod"/>
              <a:defRPr/>
            </a:pPr>
            <a:r>
              <a:rPr lang="en-US" dirty="0">
                <a:latin typeface="Calibri" panose="020F0502020204030204" pitchFamily="34" charset="0"/>
              </a:rPr>
              <a:t>Sober social support</a:t>
            </a:r>
          </a:p>
          <a:p>
            <a:pPr marL="514350" indent="-514350">
              <a:buFont typeface="+mj-lt"/>
              <a:buAutoNum type="arabicPeriod"/>
              <a:defRPr/>
            </a:pPr>
            <a:r>
              <a:rPr lang="en-US" dirty="0">
                <a:latin typeface="Calibri" panose="020F0502020204030204" pitchFamily="34" charset="0"/>
              </a:rPr>
              <a:t>Intention to avoid high-risk </a:t>
            </a:r>
            <a:r>
              <a:rPr lang="en-US" dirty="0" smtClean="0">
                <a:latin typeface="Calibri" panose="020F0502020204030204" pitchFamily="34" charset="0"/>
              </a:rPr>
              <a:t>situations</a:t>
            </a:r>
            <a:endParaRPr lang="en-US" dirty="0"/>
          </a:p>
        </p:txBody>
      </p:sp>
      <p:sp>
        <p:nvSpPr>
          <p:cNvPr id="17411" name="Text Box 5"/>
          <p:cNvSpPr txBox="1">
            <a:spLocks noChangeArrowheads="1"/>
          </p:cNvSpPr>
          <p:nvPr/>
        </p:nvSpPr>
        <p:spPr bwMode="auto">
          <a:xfrm>
            <a:off x="5341036"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spTree>
    <p:extLst>
      <p:ext uri="{BB962C8B-B14F-4D97-AF65-F5344CB8AC3E}">
        <p14:creationId xmlns:p14="http://schemas.microsoft.com/office/powerpoint/2010/main" val="832850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5341036"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graphicFrame>
        <p:nvGraphicFramePr>
          <p:cNvPr id="4" name="Diagram 3"/>
          <p:cNvGraphicFramePr/>
          <p:nvPr>
            <p:extLst>
              <p:ext uri="{D42A27DB-BD31-4B8C-83A1-F6EECF244321}">
                <p14:modId xmlns:p14="http://schemas.microsoft.com/office/powerpoint/2010/main" val="3458016838"/>
              </p:ext>
            </p:extLst>
          </p:nvPr>
        </p:nvGraphicFramePr>
        <p:xfrm>
          <a:off x="685800" y="1447800"/>
          <a:ext cx="8001000" cy="4672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mtClean="0"/>
              <a:t>Family Therapy</a:t>
            </a:r>
            <a:endParaRPr lang="en-US" dirty="0"/>
          </a:p>
        </p:txBody>
      </p:sp>
    </p:spTree>
    <p:extLst>
      <p:ext uri="{BB962C8B-B14F-4D97-AF65-F5344CB8AC3E}">
        <p14:creationId xmlns:p14="http://schemas.microsoft.com/office/powerpoint/2010/main" val="3147526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Title 3"/>
          <p:cNvSpPr>
            <a:spLocks noGrp="1"/>
          </p:cNvSpPr>
          <p:nvPr>
            <p:ph type="title"/>
          </p:nvPr>
        </p:nvSpPr>
        <p:spPr/>
        <p:txBody>
          <a:bodyPr/>
          <a:lstStyle/>
          <a:p>
            <a:r>
              <a:rPr lang="en-US" smtClean="0"/>
              <a:t>Intensive Outpatient Programs</a:t>
            </a:r>
            <a:endParaRPr lang="en-US" dirty="0" smtClean="0"/>
          </a:p>
        </p:txBody>
      </p:sp>
      <p:sp>
        <p:nvSpPr>
          <p:cNvPr id="1038" name="Content Placeholder 4"/>
          <p:cNvSpPr>
            <a:spLocks noGrp="1"/>
          </p:cNvSpPr>
          <p:nvPr>
            <p:ph idx="1"/>
          </p:nvPr>
        </p:nvSpPr>
        <p:spPr/>
        <p:txBody>
          <a:bodyPr/>
          <a:lstStyle/>
          <a:p>
            <a:r>
              <a:rPr lang="en-US" smtClean="0"/>
              <a:t>Serves individuals whose needs are too complex for regular outpatient care</a:t>
            </a:r>
          </a:p>
          <a:p>
            <a:r>
              <a:rPr lang="en-US" smtClean="0"/>
              <a:t>Generally 2-3 hours per day, 2-5 times a week, 1-3 months</a:t>
            </a:r>
          </a:p>
          <a:p>
            <a:r>
              <a:rPr lang="en-US" smtClean="0"/>
              <a:t>Combination of individual and group therapy with case management and additional services as needed</a:t>
            </a:r>
          </a:p>
          <a:p>
            <a:r>
              <a:rPr lang="en-US" smtClean="0"/>
              <a:t>Practice newly acquired recovery skills </a:t>
            </a:r>
            <a:endParaRPr lang="en-US" dirty="0" smtClean="0"/>
          </a:p>
        </p:txBody>
      </p:sp>
      <p:sp>
        <p:nvSpPr>
          <p:cNvPr id="17411" name="Text Box 5"/>
          <p:cNvSpPr txBox="1">
            <a:spLocks noChangeArrowheads="1"/>
          </p:cNvSpPr>
          <p:nvPr/>
        </p:nvSpPr>
        <p:spPr bwMode="auto">
          <a:xfrm>
            <a:off x="5341036"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spTree>
    <p:extLst>
      <p:ext uri="{BB962C8B-B14F-4D97-AF65-F5344CB8AC3E}">
        <p14:creationId xmlns:p14="http://schemas.microsoft.com/office/powerpoint/2010/main" val="1569658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Title 3"/>
          <p:cNvSpPr>
            <a:spLocks noGrp="1"/>
          </p:cNvSpPr>
          <p:nvPr>
            <p:ph type="title"/>
          </p:nvPr>
        </p:nvSpPr>
        <p:spPr/>
        <p:txBody>
          <a:bodyPr/>
          <a:lstStyle/>
          <a:p>
            <a:r>
              <a:rPr lang="en-US" smtClean="0"/>
              <a:t>Partial Hospital Programs</a:t>
            </a:r>
            <a:endParaRPr lang="en-US" dirty="0" smtClean="0"/>
          </a:p>
        </p:txBody>
      </p:sp>
      <p:sp>
        <p:nvSpPr>
          <p:cNvPr id="1038" name="Content Placeholder 4"/>
          <p:cNvSpPr>
            <a:spLocks noGrp="1"/>
          </p:cNvSpPr>
          <p:nvPr>
            <p:ph idx="1"/>
          </p:nvPr>
        </p:nvSpPr>
        <p:spPr/>
        <p:txBody>
          <a:bodyPr/>
          <a:lstStyle/>
          <a:p>
            <a:r>
              <a:rPr lang="en-US" dirty="0" smtClean="0"/>
              <a:t>Short term, comprehensive outpatient program in affiliation with a hospital</a:t>
            </a:r>
          </a:p>
          <a:p>
            <a:r>
              <a:rPr lang="en-US" dirty="0" smtClean="0"/>
              <a:t>Generally 7-8 hours a day, 5 days a week, 1-3 weeks</a:t>
            </a:r>
          </a:p>
          <a:p>
            <a:r>
              <a:rPr lang="en-US" dirty="0" smtClean="0"/>
              <a:t>Offer medical monitoring in addition to individual and group therapy</a:t>
            </a:r>
          </a:p>
          <a:p>
            <a:r>
              <a:rPr lang="en-US" dirty="0" smtClean="0"/>
              <a:t>Sleep at home and have some opportunity to practice newly acquired skills. </a:t>
            </a:r>
            <a:endParaRPr lang="en-US" dirty="0"/>
          </a:p>
        </p:txBody>
      </p:sp>
      <p:sp>
        <p:nvSpPr>
          <p:cNvPr id="17411" name="Text Box 5"/>
          <p:cNvSpPr txBox="1">
            <a:spLocks noChangeArrowheads="1"/>
          </p:cNvSpPr>
          <p:nvPr/>
        </p:nvSpPr>
        <p:spPr bwMode="auto">
          <a:xfrm>
            <a:off x="5506194"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spTree>
    <p:extLst>
      <p:ext uri="{BB962C8B-B14F-4D97-AF65-F5344CB8AC3E}">
        <p14:creationId xmlns:p14="http://schemas.microsoft.com/office/powerpoint/2010/main" val="2653588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Title 3"/>
          <p:cNvSpPr>
            <a:spLocks noGrp="1"/>
          </p:cNvSpPr>
          <p:nvPr>
            <p:ph type="title"/>
          </p:nvPr>
        </p:nvSpPr>
        <p:spPr/>
        <p:txBody>
          <a:bodyPr/>
          <a:lstStyle/>
          <a:p>
            <a:r>
              <a:rPr lang="en-US" smtClean="0"/>
              <a:t>Acute Residential Treatment</a:t>
            </a:r>
            <a:endParaRPr lang="en-US" dirty="0" smtClean="0"/>
          </a:p>
        </p:txBody>
      </p:sp>
      <p:sp>
        <p:nvSpPr>
          <p:cNvPr id="1038" name="Content Placeholder 4"/>
          <p:cNvSpPr>
            <a:spLocks noGrp="1"/>
          </p:cNvSpPr>
          <p:nvPr>
            <p:ph idx="1"/>
          </p:nvPr>
        </p:nvSpPr>
        <p:spPr/>
        <p:txBody>
          <a:bodyPr/>
          <a:lstStyle/>
          <a:p>
            <a:r>
              <a:rPr lang="en-US" smtClean="0"/>
              <a:t>Short-term (days-weeks) residential placement </a:t>
            </a:r>
          </a:p>
          <a:p>
            <a:r>
              <a:rPr lang="en-US" smtClean="0"/>
              <a:t>Stabilize patients in crisis</a:t>
            </a:r>
          </a:p>
          <a:p>
            <a:r>
              <a:rPr lang="en-US" smtClean="0"/>
              <a:t>Medically monitored withdrawal</a:t>
            </a:r>
          </a:p>
          <a:p>
            <a:r>
              <a:rPr lang="en-US" smtClean="0"/>
              <a:t>Generally targets patients with co-occurring mental health disorders</a:t>
            </a:r>
            <a:endParaRPr lang="en-US" dirty="0"/>
          </a:p>
        </p:txBody>
      </p:sp>
      <p:sp>
        <p:nvSpPr>
          <p:cNvPr id="17411" name="Text Box 5"/>
          <p:cNvSpPr txBox="1">
            <a:spLocks noChangeArrowheads="1"/>
          </p:cNvSpPr>
          <p:nvPr/>
        </p:nvSpPr>
        <p:spPr bwMode="auto">
          <a:xfrm>
            <a:off x="5506194"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spTree>
    <p:extLst>
      <p:ext uri="{BB962C8B-B14F-4D97-AF65-F5344CB8AC3E}">
        <p14:creationId xmlns:p14="http://schemas.microsoft.com/office/powerpoint/2010/main" val="2237423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Title 3"/>
          <p:cNvSpPr>
            <a:spLocks noGrp="1"/>
          </p:cNvSpPr>
          <p:nvPr>
            <p:ph type="title"/>
          </p:nvPr>
        </p:nvSpPr>
        <p:spPr/>
        <p:txBody>
          <a:bodyPr/>
          <a:lstStyle/>
          <a:p>
            <a:r>
              <a:rPr lang="en-US" smtClean="0"/>
              <a:t>Residential Treatment</a:t>
            </a:r>
            <a:endParaRPr lang="en-US" dirty="0" smtClean="0"/>
          </a:p>
        </p:txBody>
      </p:sp>
      <p:sp>
        <p:nvSpPr>
          <p:cNvPr id="5" name="Content Placeholder 4"/>
          <p:cNvSpPr>
            <a:spLocks noGrp="1"/>
          </p:cNvSpPr>
          <p:nvPr>
            <p:ph idx="1"/>
          </p:nvPr>
        </p:nvSpPr>
        <p:spPr/>
        <p:txBody>
          <a:bodyPr/>
          <a:lstStyle/>
          <a:p>
            <a:r>
              <a:rPr lang="en-US" smtClean="0"/>
              <a:t>Long term (30-90 day) placement for patients that cannot maintain abstinence in the home/community</a:t>
            </a:r>
          </a:p>
          <a:p>
            <a:r>
              <a:rPr lang="en-US" smtClean="0"/>
              <a:t>Provides structure and routine in order to teach social and coping skills necessary for transition back into the community</a:t>
            </a:r>
          </a:p>
          <a:p>
            <a:r>
              <a:rPr lang="en-US" smtClean="0"/>
              <a:t>Programs generally offer medical and psychiatric care in addition to SUD treatment</a:t>
            </a:r>
          </a:p>
          <a:p>
            <a:endParaRPr lang="en-US" dirty="0"/>
          </a:p>
        </p:txBody>
      </p:sp>
      <p:sp>
        <p:nvSpPr>
          <p:cNvPr id="17411" name="Text Box 5"/>
          <p:cNvSpPr txBox="1">
            <a:spLocks noChangeArrowheads="1"/>
          </p:cNvSpPr>
          <p:nvPr/>
        </p:nvSpPr>
        <p:spPr bwMode="auto">
          <a:xfrm>
            <a:off x="5506194"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spTree>
    <p:extLst>
      <p:ext uri="{BB962C8B-B14F-4D97-AF65-F5344CB8AC3E}">
        <p14:creationId xmlns:p14="http://schemas.microsoft.com/office/powerpoint/2010/main" val="3319395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4294967295"/>
          </p:nvPr>
        </p:nvPicPr>
        <p:blipFill>
          <a:blip r:embed="rId3"/>
          <a:srcRect l="990" r="990"/>
          <a:stretch>
            <a:fillRect/>
          </a:stretch>
        </p:blipFill>
        <p:spPr>
          <a:xfrm>
            <a:off x="0" y="304800"/>
            <a:ext cx="9144000" cy="5028714"/>
          </a:xfrm>
        </p:spPr>
      </p:pic>
      <p:sp>
        <p:nvSpPr>
          <p:cNvPr id="11" name="Title 1"/>
          <p:cNvSpPr txBox="1">
            <a:spLocks/>
          </p:cNvSpPr>
          <p:nvPr/>
        </p:nvSpPr>
        <p:spPr>
          <a:xfrm>
            <a:off x="381000" y="5367606"/>
            <a:ext cx="8763000" cy="147002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r"/>
            <a:r>
              <a:rPr lang="en-US" sz="4800" b="1" dirty="0" smtClean="0">
                <a:solidFill>
                  <a:schemeClr val="accent1"/>
                </a:solidFill>
              </a:rPr>
              <a:t>Medication Assisted Treatment</a:t>
            </a:r>
            <a:endParaRPr lang="en-US" sz="4800" b="1" dirty="0">
              <a:solidFill>
                <a:schemeClr val="accent1"/>
              </a:solidFill>
            </a:endParaRPr>
          </a:p>
        </p:txBody>
      </p:sp>
    </p:spTree>
    <p:extLst>
      <p:ext uri="{BB962C8B-B14F-4D97-AF65-F5344CB8AC3E}">
        <p14:creationId xmlns:p14="http://schemas.microsoft.com/office/powerpoint/2010/main" val="2580474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r>
              <a:rPr lang="en-US" altLang="zh-CN" smtClean="0"/>
              <a:t>Types of Medication Assisted Treatment</a:t>
            </a:r>
            <a:endParaRPr lang="en-US" altLang="zh-CN" dirty="0"/>
          </a:p>
        </p:txBody>
      </p:sp>
      <p:sp>
        <p:nvSpPr>
          <p:cNvPr id="83972" name="Rectangle 3"/>
          <p:cNvSpPr>
            <a:spLocks noGrp="1" noChangeArrowheads="1"/>
          </p:cNvSpPr>
          <p:nvPr>
            <p:ph idx="1"/>
          </p:nvPr>
        </p:nvSpPr>
        <p:spPr/>
        <p:txBody>
          <a:bodyPr/>
          <a:lstStyle/>
          <a:p>
            <a:r>
              <a:rPr lang="en-US" altLang="zh-CN" smtClean="0"/>
              <a:t>Agonist (replacement/substitution)</a:t>
            </a:r>
          </a:p>
          <a:p>
            <a:r>
              <a:rPr lang="en-US" altLang="zh-CN" smtClean="0"/>
              <a:t>Antagonist (blockade)</a:t>
            </a:r>
          </a:p>
          <a:p>
            <a:r>
              <a:rPr lang="en-US" altLang="zh-CN" smtClean="0"/>
              <a:t>Aversive (negative reinforcement)</a:t>
            </a:r>
            <a:endParaRPr lang="en-US" altLang="zh-CN" dirty="0"/>
          </a:p>
        </p:txBody>
      </p:sp>
    </p:spTree>
    <p:extLst>
      <p:ext uri="{BB962C8B-B14F-4D97-AF65-F5344CB8AC3E}">
        <p14:creationId xmlns:p14="http://schemas.microsoft.com/office/powerpoint/2010/main" val="4231357721"/>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Medications</a:t>
            </a:r>
          </a:p>
        </p:txBody>
      </p:sp>
      <p:sp>
        <p:nvSpPr>
          <p:cNvPr id="9219" name="Content Placeholder 2"/>
          <p:cNvSpPr>
            <a:spLocks noGrp="1"/>
          </p:cNvSpPr>
          <p:nvPr>
            <p:ph sz="half" idx="1"/>
          </p:nvPr>
        </p:nvSpPr>
        <p:spPr>
          <a:xfrm>
            <a:off x="457200" y="1600206"/>
            <a:ext cx="4267200" cy="4525963"/>
          </a:xfrm>
        </p:spPr>
        <p:txBody>
          <a:bodyPr/>
          <a:lstStyle/>
          <a:p>
            <a:r>
              <a:rPr lang="en-US" altLang="en-US" dirty="0" smtClean="0"/>
              <a:t>Opiates</a:t>
            </a:r>
          </a:p>
          <a:p>
            <a:pPr lvl="1"/>
            <a:r>
              <a:rPr lang="en-US" altLang="en-US" dirty="0" smtClean="0"/>
              <a:t>Naltrexone (oral: </a:t>
            </a:r>
            <a:r>
              <a:rPr lang="en-US" altLang="en-US" dirty="0" err="1" smtClean="0"/>
              <a:t>Revia</a:t>
            </a:r>
            <a:r>
              <a:rPr lang="en-US" altLang="en-US" dirty="0" smtClean="0"/>
              <a:t>, injectable: </a:t>
            </a:r>
            <a:r>
              <a:rPr lang="en-US" altLang="en-US" dirty="0" err="1" smtClean="0"/>
              <a:t>Vivitrol</a:t>
            </a:r>
            <a:r>
              <a:rPr lang="en-US" altLang="en-US" dirty="0" smtClean="0"/>
              <a:t>)</a:t>
            </a:r>
          </a:p>
          <a:p>
            <a:pPr lvl="1"/>
            <a:r>
              <a:rPr lang="en-US" altLang="en-US" dirty="0" smtClean="0"/>
              <a:t>Methadone</a:t>
            </a:r>
          </a:p>
          <a:p>
            <a:pPr lvl="1"/>
            <a:r>
              <a:rPr lang="en-US" altLang="en-US" dirty="0" smtClean="0"/>
              <a:t>Buprenorphine (</a:t>
            </a:r>
            <a:r>
              <a:rPr lang="en-US" altLang="en-US" dirty="0" err="1" smtClean="0"/>
              <a:t>Suboxone</a:t>
            </a:r>
            <a:r>
              <a:rPr lang="en-US" altLang="en-US" dirty="0" smtClean="0"/>
              <a:t>)</a:t>
            </a:r>
          </a:p>
          <a:p>
            <a:endParaRPr lang="en-US" altLang="en-US" dirty="0" smtClean="0"/>
          </a:p>
          <a:p>
            <a:r>
              <a:rPr lang="en-US" altLang="en-US" dirty="0" smtClean="0"/>
              <a:t>Alcohol</a:t>
            </a:r>
          </a:p>
          <a:p>
            <a:pPr lvl="1"/>
            <a:r>
              <a:rPr lang="en-US" altLang="en-US" dirty="0" smtClean="0"/>
              <a:t>Naltrexone (oral: </a:t>
            </a:r>
            <a:r>
              <a:rPr lang="en-US" altLang="en-US" dirty="0" err="1" smtClean="0"/>
              <a:t>Revia</a:t>
            </a:r>
            <a:r>
              <a:rPr lang="en-US" altLang="en-US" dirty="0" smtClean="0"/>
              <a:t>, injectable: </a:t>
            </a:r>
            <a:r>
              <a:rPr lang="en-US" altLang="en-US" dirty="0" err="1" smtClean="0"/>
              <a:t>Vivitrol</a:t>
            </a:r>
            <a:r>
              <a:rPr lang="en-US" altLang="en-US" dirty="0" smtClean="0"/>
              <a:t>)</a:t>
            </a:r>
          </a:p>
          <a:p>
            <a:pPr lvl="1"/>
            <a:r>
              <a:rPr lang="en-US" altLang="en-US" dirty="0" err="1" smtClean="0"/>
              <a:t>Acamprosate</a:t>
            </a:r>
            <a:r>
              <a:rPr lang="en-US" altLang="en-US" dirty="0" smtClean="0"/>
              <a:t> (</a:t>
            </a:r>
            <a:r>
              <a:rPr lang="en-US" altLang="en-US" dirty="0" err="1" smtClean="0"/>
              <a:t>Campral</a:t>
            </a:r>
            <a:r>
              <a:rPr lang="en-US" altLang="en-US" dirty="0" smtClean="0"/>
              <a:t>)</a:t>
            </a:r>
          </a:p>
          <a:p>
            <a:pPr lvl="1"/>
            <a:r>
              <a:rPr lang="en-US" altLang="en-US" dirty="0" smtClean="0"/>
              <a:t>Disulfiram (Antabuse)</a:t>
            </a:r>
          </a:p>
          <a:p>
            <a:endParaRPr lang="en-US" altLang="en-US" dirty="0" smtClean="0"/>
          </a:p>
          <a:p>
            <a:endParaRPr lang="en-US" altLang="en-US" dirty="0" smtClean="0"/>
          </a:p>
          <a:p>
            <a:endParaRPr lang="en-US" altLang="en-US" dirty="0" smtClean="0"/>
          </a:p>
        </p:txBody>
      </p:sp>
      <p:sp>
        <p:nvSpPr>
          <p:cNvPr id="9220" name="Content Placeholder 3"/>
          <p:cNvSpPr>
            <a:spLocks noGrp="1"/>
          </p:cNvSpPr>
          <p:nvPr>
            <p:ph sz="half" idx="2"/>
          </p:nvPr>
        </p:nvSpPr>
        <p:spPr>
          <a:xfrm>
            <a:off x="4800600" y="1600206"/>
            <a:ext cx="4038600" cy="4525963"/>
          </a:xfrm>
        </p:spPr>
        <p:txBody>
          <a:bodyPr/>
          <a:lstStyle/>
          <a:p>
            <a:r>
              <a:rPr lang="en-US" altLang="en-US" dirty="0" smtClean="0"/>
              <a:t>Nicotine</a:t>
            </a:r>
          </a:p>
          <a:p>
            <a:pPr lvl="1"/>
            <a:r>
              <a:rPr lang="en-US" altLang="en-US" dirty="0" smtClean="0"/>
              <a:t>Bupropion (Wellbutrin)</a:t>
            </a:r>
          </a:p>
          <a:p>
            <a:pPr lvl="1"/>
            <a:r>
              <a:rPr lang="en-US" altLang="en-US" dirty="0" err="1" smtClean="0"/>
              <a:t>Varenicline</a:t>
            </a:r>
            <a:r>
              <a:rPr lang="en-US" altLang="en-US" dirty="0" smtClean="0"/>
              <a:t> (Chantix)</a:t>
            </a:r>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45829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289" y="304801"/>
            <a:ext cx="8839200" cy="931863"/>
          </a:xfrm>
          <a:prstGeom prst="rect">
            <a:avLst/>
          </a:prstGeom>
        </p:spPr>
        <p:txBody>
          <a:bodyPr/>
          <a:lstStyle/>
          <a:p>
            <a:pPr algn="ctr">
              <a:defRPr/>
            </a:pPr>
            <a:endParaRPr lang="en-US" sz="4800" b="1" kern="0" dirty="0">
              <a:solidFill>
                <a:srgbClr val="C00000"/>
              </a:solidFill>
              <a:latin typeface="Calibri" pitchFamily="34" charset="0"/>
              <a:ea typeface="+mj-ea"/>
              <a:cs typeface="Calibri" pitchFamily="34" charset="0"/>
            </a:endParaRPr>
          </a:p>
        </p:txBody>
      </p:sp>
      <p:sp>
        <p:nvSpPr>
          <p:cNvPr id="21507" name="Text Box 17"/>
          <p:cNvSpPr txBox="1">
            <a:spLocks noChangeArrowheads="1"/>
          </p:cNvSpPr>
          <p:nvPr/>
        </p:nvSpPr>
        <p:spPr bwMode="auto">
          <a:xfrm>
            <a:off x="347134" y="3048001"/>
            <a:ext cx="812094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MS PGothic" pitchFamily="34" charset="-128"/>
              </a:defRPr>
            </a:lvl1pPr>
            <a:lvl2pPr>
              <a:defRPr sz="2800">
                <a:solidFill>
                  <a:schemeClr val="tx1"/>
                </a:solidFill>
                <a:latin typeface="Arial" pitchFamily="34" charset="0"/>
                <a:ea typeface="MS PGothic" pitchFamily="34" charset="-128"/>
              </a:defRPr>
            </a:lvl2pPr>
            <a:lvl3pPr>
              <a:defRPr sz="2400">
                <a:solidFill>
                  <a:schemeClr val="tx1"/>
                </a:solidFill>
                <a:latin typeface="Arial" pitchFamily="34" charset="0"/>
                <a:ea typeface="MS PGothic" pitchFamily="34" charset="-128"/>
              </a:defRPr>
            </a:lvl3pPr>
            <a:lvl4pPr>
              <a:defRPr sz="2000">
                <a:solidFill>
                  <a:schemeClr val="tx1"/>
                </a:solidFill>
                <a:latin typeface="Arial" pitchFamily="34" charset="0"/>
                <a:ea typeface="MS PGothic" pitchFamily="34" charset="-128"/>
              </a:defRPr>
            </a:lvl4pPr>
            <a:lvl5pPr>
              <a:defRPr sz="2000">
                <a:solidFill>
                  <a:schemeClr val="tx1"/>
                </a:solidFill>
                <a:latin typeface="Arial"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Arial"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Arial"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Arial"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Arial" pitchFamily="34" charset="0"/>
                <a:ea typeface="MS PGothic" pitchFamily="34" charset="-128"/>
              </a:defRPr>
            </a:lvl9pPr>
          </a:lstStyle>
          <a:p>
            <a:pPr>
              <a:spcBef>
                <a:spcPct val="50000"/>
              </a:spcBef>
            </a:pPr>
            <a:endParaRPr lang="en-US" altLang="en-US" sz="2800" b="1">
              <a:latin typeface="Tahoma"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781" t="21844" r="35483" b="10955"/>
          <a:stretch/>
        </p:blipFill>
        <p:spPr>
          <a:xfrm>
            <a:off x="457200" y="1828799"/>
            <a:ext cx="2743200" cy="44195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p:txBody>
          <a:bodyPr/>
          <a:lstStyle/>
          <a:p>
            <a:r>
              <a:rPr lang="en-US" dirty="0" smtClean="0"/>
              <a:t>Agonist Therapy: Buprenorphine</a:t>
            </a:r>
            <a:endParaRPr lang="en-US" dirty="0"/>
          </a:p>
        </p:txBody>
      </p:sp>
      <p:sp>
        <p:nvSpPr>
          <p:cNvPr id="5" name="Content Placeholder 4"/>
          <p:cNvSpPr>
            <a:spLocks noGrp="1"/>
          </p:cNvSpPr>
          <p:nvPr>
            <p:ph sz="half" idx="1"/>
          </p:nvPr>
        </p:nvSpPr>
        <p:spPr>
          <a:xfrm>
            <a:off x="3657600" y="1600200"/>
            <a:ext cx="4810479" cy="4525963"/>
          </a:xfrm>
        </p:spPr>
        <p:txBody>
          <a:bodyPr/>
          <a:lstStyle/>
          <a:p>
            <a:r>
              <a:rPr lang="en-US" altLang="en-US" dirty="0" smtClean="0"/>
              <a:t>Partial agonists form an imperfect fit</a:t>
            </a:r>
          </a:p>
          <a:p>
            <a:r>
              <a:rPr lang="en-US" altLang="en-US" dirty="0" smtClean="0"/>
              <a:t>Less reinforcing and less commonly abused than full agonists. </a:t>
            </a:r>
          </a:p>
          <a:p>
            <a:r>
              <a:rPr lang="en-US" altLang="en-US" dirty="0" smtClean="0"/>
              <a:t>The potential for misuse is not zero</a:t>
            </a:r>
          </a:p>
          <a:p>
            <a:endParaRPr lang="en-US" dirty="0"/>
          </a:p>
        </p:txBody>
      </p:sp>
    </p:spTree>
    <p:extLst>
      <p:ext uri="{BB962C8B-B14F-4D97-AF65-F5344CB8AC3E}">
        <p14:creationId xmlns:p14="http://schemas.microsoft.com/office/powerpoint/2010/main" val="3111338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Negotiating a Referral</a:t>
            </a:r>
            <a:endParaRPr lang="en-US" dirty="0"/>
          </a:p>
        </p:txBody>
      </p:sp>
      <p:sp>
        <p:nvSpPr>
          <p:cNvPr id="5" name="Content Placeholder 4"/>
          <p:cNvSpPr>
            <a:spLocks noGrp="1"/>
          </p:cNvSpPr>
          <p:nvPr>
            <p:ph idx="1"/>
          </p:nvPr>
        </p:nvSpPr>
        <p:spPr/>
        <p:txBody>
          <a:bodyPr/>
          <a:lstStyle/>
          <a:p>
            <a:r>
              <a:rPr lang="en-US" dirty="0" smtClean="0"/>
              <a:t>Convince patient of the need for treatment</a:t>
            </a:r>
          </a:p>
          <a:p>
            <a:r>
              <a:rPr lang="en-US" dirty="0" smtClean="0"/>
              <a:t>Get permission to include a partner or family member if warranted</a:t>
            </a:r>
          </a:p>
          <a:p>
            <a:r>
              <a:rPr lang="en-US" dirty="0" smtClean="0"/>
              <a:t>Determine level of care</a:t>
            </a:r>
          </a:p>
          <a:p>
            <a:r>
              <a:rPr lang="en-US" dirty="0" smtClean="0"/>
              <a:t>Find community resources…</a:t>
            </a:r>
          </a:p>
          <a:p>
            <a:pPr lvl="2"/>
            <a:r>
              <a:rPr lang="en-US" dirty="0" smtClean="0"/>
              <a:t>…That take patient's insurance</a:t>
            </a:r>
          </a:p>
          <a:p>
            <a:pPr lvl="5"/>
            <a:r>
              <a:rPr lang="en-US" dirty="0" smtClean="0"/>
              <a:t>(…and have a bed available)</a:t>
            </a:r>
          </a:p>
          <a:p>
            <a:pPr lvl="2"/>
            <a:r>
              <a:rPr lang="en-US" dirty="0" smtClean="0"/>
              <a:t>…Convince insurance company that the patient needs the level of care</a:t>
            </a:r>
          </a:p>
          <a:p>
            <a:pPr lvl="2"/>
            <a:r>
              <a:rPr lang="en-US" dirty="0" smtClean="0"/>
              <a:t>Before the patient changes her/his mind!</a:t>
            </a:r>
          </a:p>
          <a:p>
            <a:endParaRPr lang="en-US" dirty="0"/>
          </a:p>
        </p:txBody>
      </p:sp>
    </p:spTree>
    <p:extLst>
      <p:ext uri="{BB962C8B-B14F-4D97-AF65-F5344CB8AC3E}">
        <p14:creationId xmlns:p14="http://schemas.microsoft.com/office/powerpoint/2010/main" val="1718363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mtClean="0"/>
              <a:t>Antagonist Therapy: Naltrexone</a:t>
            </a:r>
            <a:endParaRPr lang="en-US" dirty="0"/>
          </a:p>
        </p:txBody>
      </p:sp>
      <p:sp>
        <p:nvSpPr>
          <p:cNvPr id="33794" name="Rectangle 9"/>
          <p:cNvSpPr>
            <a:spLocks noGrp="1" noChangeArrowheads="1"/>
          </p:cNvSpPr>
          <p:nvPr>
            <p:ph idx="1"/>
          </p:nvPr>
        </p:nvSpPr>
        <p:spPr>
          <a:xfrm>
            <a:off x="457200" y="1371600"/>
            <a:ext cx="8153400" cy="4779963"/>
          </a:xfrm>
        </p:spPr>
        <p:txBody>
          <a:bodyPr/>
          <a:lstStyle/>
          <a:p>
            <a:r>
              <a:rPr lang="en-US" altLang="en-US" sz="2800" smtClean="0"/>
              <a:t>Individuals who used naltrexone had less opioid use, better treatment retention and fewer cravings</a:t>
            </a:r>
          </a:p>
          <a:p>
            <a:r>
              <a:rPr lang="en-US" altLang="en-US" sz="2800" smtClean="0"/>
              <a:t>Reduces rewarding effects of alcohol                                                      and craving for it</a:t>
            </a:r>
          </a:p>
          <a:p>
            <a:r>
              <a:rPr lang="en-US" altLang="en-US" sz="2800" smtClean="0"/>
              <a:t>Monthly injectable dosing (Vivitrol) can help with compliance</a:t>
            </a:r>
            <a:endParaRPr lang="en-US" altLang="en-US" sz="2800" dirty="0" smtClean="0"/>
          </a:p>
        </p:txBody>
      </p:sp>
      <p:sp>
        <p:nvSpPr>
          <p:cNvPr id="40964" name="Text Box 7"/>
          <p:cNvSpPr txBox="1">
            <a:spLocks noChangeArrowheads="1"/>
          </p:cNvSpPr>
          <p:nvPr/>
        </p:nvSpPr>
        <p:spPr bwMode="auto">
          <a:xfrm>
            <a:off x="278340" y="6151563"/>
            <a:ext cx="8856663" cy="600075"/>
          </a:xfrm>
          <a:prstGeom prst="rect">
            <a:avLst/>
          </a:prstGeom>
          <a:solidFill>
            <a:schemeClr val="bg1"/>
          </a:solidFill>
          <a:ln>
            <a:noFill/>
          </a:ln>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ea typeface="MS PGothic" pitchFamily="34" charset="-128"/>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ea typeface="MS PGothic" pitchFamily="34" charset="-128"/>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ea typeface="MS PGothic" pitchFamily="34" charset="-128"/>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ea typeface="MS PGothic"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ea typeface="MS PGothic"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MS PGothic"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MS PGothic"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MS PGothic"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MS PGothic" pitchFamily="34" charset="-128"/>
              </a:defRPr>
            </a:lvl9pPr>
          </a:lstStyle>
          <a:p>
            <a:pPr>
              <a:spcBef>
                <a:spcPct val="0"/>
              </a:spcBef>
              <a:buClrTx/>
              <a:buSzTx/>
              <a:buFontTx/>
              <a:buNone/>
            </a:pPr>
            <a:r>
              <a:rPr lang="en-US" altLang="en-US" sz="1100" dirty="0" err="1">
                <a:latin typeface="Arial Narrow" pitchFamily="34" charset="0"/>
              </a:rPr>
              <a:t>Lobmaier</a:t>
            </a:r>
            <a:r>
              <a:rPr lang="en-US" altLang="en-US" sz="1100" dirty="0">
                <a:latin typeface="Arial Narrow" pitchFamily="34" charset="0"/>
              </a:rPr>
              <a:t> P, </a:t>
            </a:r>
            <a:r>
              <a:rPr lang="en-US" altLang="en-US" sz="1100" dirty="0" err="1">
                <a:latin typeface="Arial Narrow" pitchFamily="34" charset="0"/>
              </a:rPr>
              <a:t>Kornor</a:t>
            </a:r>
            <a:r>
              <a:rPr lang="en-US" altLang="en-US" sz="1100" dirty="0">
                <a:latin typeface="Arial Narrow" pitchFamily="34" charset="0"/>
              </a:rPr>
              <a:t> H, </a:t>
            </a:r>
            <a:r>
              <a:rPr lang="en-US" altLang="en-US" sz="1100" dirty="0" err="1">
                <a:latin typeface="Arial Narrow" pitchFamily="34" charset="0"/>
              </a:rPr>
              <a:t>Kunoe</a:t>
            </a:r>
            <a:r>
              <a:rPr lang="en-US" altLang="en-US" sz="1100" dirty="0">
                <a:latin typeface="Arial Narrow" pitchFamily="34" charset="0"/>
              </a:rPr>
              <a:t> N, </a:t>
            </a:r>
            <a:r>
              <a:rPr lang="en-US" altLang="en-US" sz="1100" dirty="0" err="1">
                <a:latin typeface="Arial Narrow" pitchFamily="34" charset="0"/>
              </a:rPr>
              <a:t>Bjorndal</a:t>
            </a:r>
            <a:r>
              <a:rPr lang="en-US" altLang="en-US" sz="1100" dirty="0">
                <a:latin typeface="Arial Narrow" pitchFamily="34" charset="0"/>
              </a:rPr>
              <a:t> A. Sustained-release naltrexone for opioid dependence. Cochrane database of systematic reviews. 2008(2):CD006140.</a:t>
            </a:r>
          </a:p>
          <a:p>
            <a:pPr>
              <a:spcBef>
                <a:spcPct val="0"/>
              </a:spcBef>
              <a:buClrTx/>
              <a:buSzTx/>
              <a:buFontTx/>
              <a:buNone/>
            </a:pPr>
            <a:r>
              <a:rPr lang="en-US" altLang="en-US" sz="1100" dirty="0" err="1">
                <a:latin typeface="Arial Narrow" pitchFamily="34" charset="0"/>
              </a:rPr>
              <a:t>Roozen</a:t>
            </a:r>
            <a:r>
              <a:rPr lang="en-US" altLang="en-US" sz="1100" dirty="0">
                <a:latin typeface="Arial Narrow" pitchFamily="34" charset="0"/>
              </a:rPr>
              <a:t> H G, de </a:t>
            </a:r>
            <a:r>
              <a:rPr lang="en-US" altLang="en-US" sz="1100" dirty="0" err="1">
                <a:latin typeface="Arial Narrow" pitchFamily="34" charset="0"/>
              </a:rPr>
              <a:t>Waart</a:t>
            </a:r>
            <a:r>
              <a:rPr lang="en-US" altLang="en-US" sz="1100" dirty="0">
                <a:latin typeface="Arial Narrow" pitchFamily="34" charset="0"/>
              </a:rPr>
              <a:t> R, van der </a:t>
            </a:r>
            <a:r>
              <a:rPr lang="en-US" altLang="en-US" sz="1100" dirty="0" err="1">
                <a:latin typeface="Arial Narrow" pitchFamily="34" charset="0"/>
              </a:rPr>
              <a:t>Windt</a:t>
            </a:r>
            <a:r>
              <a:rPr lang="en-US" altLang="en-US" sz="1100" dirty="0">
                <a:latin typeface="Arial Narrow" pitchFamily="34" charset="0"/>
              </a:rPr>
              <a:t> D A, van den Brink W, de Jong C A, </a:t>
            </a:r>
            <a:r>
              <a:rPr lang="en-US" altLang="en-US" sz="1100" dirty="0" err="1">
                <a:latin typeface="Arial Narrow" pitchFamily="34" charset="0"/>
              </a:rPr>
              <a:t>Kerkhof</a:t>
            </a:r>
            <a:r>
              <a:rPr lang="en-US" altLang="en-US" sz="1100" dirty="0">
                <a:latin typeface="Arial Narrow" pitchFamily="34" charset="0"/>
              </a:rPr>
              <a:t> A J.  A systematic review of the effectiveness of naltrexone in the maintenance treatment of opioid and alcohol dependence. European </a:t>
            </a:r>
            <a:r>
              <a:rPr lang="en-US" altLang="en-US" sz="1100" dirty="0" err="1">
                <a:latin typeface="Arial Narrow" pitchFamily="34" charset="0"/>
              </a:rPr>
              <a:t>Neuropsychopharmacology</a:t>
            </a:r>
            <a:r>
              <a:rPr lang="en-US" altLang="en-US" sz="1100" dirty="0">
                <a:latin typeface="Arial Narrow" pitchFamily="34" charset="0"/>
              </a:rPr>
              <a:t> 2006; 16(5): 311-323.</a:t>
            </a:r>
          </a:p>
        </p:txBody>
      </p:sp>
      <p:pic>
        <p:nvPicPr>
          <p:cNvPr id="40966" name="Picture 1"/>
          <p:cNvPicPr>
            <a:picLocks noChangeAspect="1"/>
          </p:cNvPicPr>
          <p:nvPr/>
        </p:nvPicPr>
        <p:blipFill rotWithShape="1">
          <a:blip r:embed="rId3">
            <a:extLst>
              <a:ext uri="{28A0092B-C50C-407E-A947-70E740481C1C}">
                <a14:useLocalDpi xmlns:a14="http://schemas.microsoft.com/office/drawing/2010/main" val="0"/>
              </a:ext>
            </a:extLst>
          </a:blip>
          <a:srcRect l="7773" t="16557" r="383" b="14982"/>
          <a:stretch/>
        </p:blipFill>
        <p:spPr bwMode="auto">
          <a:xfrm>
            <a:off x="5867400" y="4010080"/>
            <a:ext cx="3152401" cy="2104697"/>
          </a:xfrm>
          <a:prstGeom prst="rect">
            <a:avLst/>
          </a:prstGeom>
          <a:ln>
            <a:noFill/>
          </a:ln>
          <a:effectLst>
            <a:softEdge rad="112500"/>
          </a:effectLst>
          <a:scene3d>
            <a:camera prst="isometricOffAxis2Left"/>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335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Disulfiram (Antabuse)</a:t>
            </a:r>
            <a:endParaRPr lang="en-US" altLang="en-US" dirty="0"/>
          </a:p>
        </p:txBody>
      </p:sp>
      <p:sp>
        <p:nvSpPr>
          <p:cNvPr id="78851" name="Rectangle 3"/>
          <p:cNvSpPr>
            <a:spLocks noGrp="1" noChangeArrowheads="1"/>
          </p:cNvSpPr>
          <p:nvPr>
            <p:ph idx="1"/>
          </p:nvPr>
        </p:nvSpPr>
        <p:spPr>
          <a:xfrm>
            <a:off x="457200" y="1371600"/>
            <a:ext cx="8229600" cy="4525963"/>
          </a:xfrm>
        </p:spPr>
        <p:txBody>
          <a:bodyPr/>
          <a:lstStyle/>
          <a:p>
            <a:r>
              <a:rPr lang="en-US" sz="2400" dirty="0" smtClean="0"/>
              <a:t>Blocks alcohol metabolism leading to increase in blood acetaldehyde levels</a:t>
            </a:r>
          </a:p>
          <a:p>
            <a:pPr lvl="1"/>
            <a:r>
              <a:rPr lang="en-US" sz="1800" dirty="0" smtClean="0"/>
              <a:t>Aims to motivate individual not to drink because they know they will become ill if they do (Goodman &amp;Gilman, 2001</a:t>
            </a:r>
            <a:r>
              <a:rPr lang="en-US" sz="1800" dirty="0" smtClean="0"/>
              <a:t>) </a:t>
            </a:r>
            <a:endParaRPr lang="en-US" sz="1800" dirty="0" smtClean="0"/>
          </a:p>
          <a:p>
            <a:pPr lvl="1"/>
            <a:r>
              <a:rPr lang="en-US" sz="1800" dirty="0" smtClean="0"/>
              <a:t>Antabuse reaction: flushing, weakness, nausea, tachycardia, hypotension </a:t>
            </a:r>
          </a:p>
          <a:p>
            <a:r>
              <a:rPr lang="en-US" sz="2400" dirty="0" smtClean="0"/>
              <a:t>Side Effects: </a:t>
            </a:r>
          </a:p>
          <a:p>
            <a:pPr lvl="1"/>
            <a:r>
              <a:rPr lang="en-US" sz="2000" dirty="0" smtClean="0"/>
              <a:t>Common: metallic taste, sulfur-like odor</a:t>
            </a:r>
          </a:p>
          <a:p>
            <a:pPr lvl="1"/>
            <a:r>
              <a:rPr lang="en-US" sz="2000" dirty="0" smtClean="0"/>
              <a:t>Rare: hepatotoxicity, neuropathy, psychosis </a:t>
            </a:r>
          </a:p>
          <a:p>
            <a:r>
              <a:rPr lang="en-US" sz="2400" dirty="0" smtClean="0"/>
              <a:t>Contraindications: cardiac disease, esophageal varices, pregnancy, impulsivity, psychotic disorders, severe cardiovascular, respiratory, or renal disease, severe hepatic dysfunction</a:t>
            </a:r>
          </a:p>
          <a:p>
            <a:r>
              <a:rPr lang="en-US" sz="2400" dirty="0" smtClean="0"/>
              <a:t>Positive benefits in terms of AUD outcomes if the patient adheres (Fuller et al., 1994; Farrell et al., 1995</a:t>
            </a:r>
            <a:r>
              <a:rPr lang="en-US" sz="2400" dirty="0" smtClean="0"/>
              <a:t>) </a:t>
            </a:r>
            <a:endParaRPr lang="en-US" sz="2400" dirty="0" smtClean="0"/>
          </a:p>
        </p:txBody>
      </p:sp>
    </p:spTree>
    <p:extLst>
      <p:ext uri="{BB962C8B-B14F-4D97-AF65-F5344CB8AC3E}">
        <p14:creationId xmlns:p14="http://schemas.microsoft.com/office/powerpoint/2010/main" val="156513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3" y="152423"/>
            <a:ext cx="8466667" cy="2246769"/>
          </a:xfrm>
          <a:prstGeom prst="rect">
            <a:avLst/>
          </a:prstGeom>
          <a:noFill/>
        </p:spPr>
        <p:txBody>
          <a:bodyPr>
            <a:spAutoFit/>
          </a:bodyPr>
          <a:lstStyle/>
          <a:p>
            <a:pPr>
              <a:defRPr/>
            </a:pPr>
            <a:r>
              <a:rPr lang="en-US" sz="2800" dirty="0" smtClean="0">
                <a:solidFill>
                  <a:srgbClr val="C00000"/>
                </a:solidFill>
                <a:latin typeface="Calibri" panose="020F0502020204030204" pitchFamily="34" charset="0"/>
              </a:rPr>
              <a:t>Find </a:t>
            </a:r>
            <a:r>
              <a:rPr lang="en-US" sz="2800" dirty="0">
                <a:solidFill>
                  <a:srgbClr val="C00000"/>
                </a:solidFill>
                <a:latin typeface="Calibri" panose="020F0502020204030204" pitchFamily="34" charset="0"/>
              </a:rPr>
              <a:t>community resources…</a:t>
            </a:r>
          </a:p>
          <a:p>
            <a:pPr lvl="2">
              <a:defRPr/>
            </a:pPr>
            <a:r>
              <a:rPr lang="en-US" sz="2800" dirty="0">
                <a:solidFill>
                  <a:srgbClr val="C00000"/>
                </a:solidFill>
                <a:latin typeface="Calibri" panose="020F0502020204030204" pitchFamily="34" charset="0"/>
              </a:rPr>
              <a:t>…That take patient's insurance</a:t>
            </a:r>
          </a:p>
          <a:p>
            <a:pPr lvl="4">
              <a:defRPr/>
            </a:pPr>
            <a:r>
              <a:rPr lang="en-US" sz="2800" dirty="0">
                <a:solidFill>
                  <a:srgbClr val="C00000"/>
                </a:solidFill>
                <a:latin typeface="Calibri" panose="020F0502020204030204" pitchFamily="34" charset="0"/>
              </a:rPr>
              <a:t>…And have a bed available</a:t>
            </a:r>
          </a:p>
          <a:p>
            <a:pPr lvl="6">
              <a:defRPr/>
            </a:pPr>
            <a:r>
              <a:rPr lang="en-US" sz="2800" dirty="0">
                <a:solidFill>
                  <a:srgbClr val="C00000"/>
                </a:solidFill>
                <a:latin typeface="Calibri" panose="020F0502020204030204" pitchFamily="34" charset="0"/>
              </a:rPr>
              <a:t>…Convince insurance company that                    </a:t>
            </a:r>
            <a:r>
              <a:rPr lang="en-US" sz="2800" dirty="0" smtClean="0">
                <a:solidFill>
                  <a:srgbClr val="C00000"/>
                </a:solidFill>
                <a:latin typeface="Calibri" panose="020F0502020204030204" pitchFamily="34" charset="0"/>
              </a:rPr>
              <a:t>patient </a:t>
            </a:r>
            <a:r>
              <a:rPr lang="en-US" sz="2800" dirty="0">
                <a:solidFill>
                  <a:srgbClr val="C00000"/>
                </a:solidFill>
                <a:latin typeface="Calibri" panose="020F0502020204030204" pitchFamily="34" charset="0"/>
              </a:rPr>
              <a:t>needs level of </a:t>
            </a:r>
            <a:r>
              <a:rPr lang="en-US" sz="2800" dirty="0" smtClean="0">
                <a:solidFill>
                  <a:srgbClr val="C00000"/>
                </a:solidFill>
                <a:latin typeface="Calibri" panose="020F0502020204030204" pitchFamily="34" charset="0"/>
              </a:rPr>
              <a:t>care</a:t>
            </a:r>
            <a:endParaRPr lang="en-US" sz="2800" dirty="0">
              <a:solidFill>
                <a:srgbClr val="C00000"/>
              </a:solidFill>
              <a:latin typeface="Calibri" panose="020F0502020204030204" pitchFamily="34" charset="0"/>
            </a:endParaRPr>
          </a:p>
        </p:txBody>
      </p:sp>
      <p:sp>
        <p:nvSpPr>
          <p:cNvPr id="3" name="Content Placeholder 4"/>
          <p:cNvSpPr txBox="1">
            <a:spLocks/>
          </p:cNvSpPr>
          <p:nvPr/>
        </p:nvSpPr>
        <p:spPr bwMode="auto">
          <a:xfrm>
            <a:off x="3352802" y="2743204"/>
            <a:ext cx="5372533" cy="266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
                <a:srgbClr val="C61328"/>
              </a:buClr>
              <a:defRPr/>
            </a:pPr>
            <a:r>
              <a:rPr lang="en-US" sz="2800" dirty="0" smtClean="0">
                <a:latin typeface="Calibri" panose="020F0502020204030204" pitchFamily="34" charset="0"/>
                <a:ea typeface="ＭＳ Ｐゴシック" charset="0"/>
                <a:cs typeface="Calibri" panose="020F0502020204030204" pitchFamily="34" charset="0"/>
              </a:rPr>
              <a:t>Assist patients in making call to determine admission procedures and bed availability</a:t>
            </a:r>
          </a:p>
          <a:p>
            <a:pPr eaLnBrk="1" hangingPunct="1">
              <a:buClr>
                <a:srgbClr val="C61328"/>
              </a:buClr>
              <a:defRPr/>
            </a:pPr>
            <a:r>
              <a:rPr lang="en-US" sz="2800" dirty="0" smtClean="0">
                <a:latin typeface="Calibri" panose="020F0502020204030204" pitchFamily="34" charset="0"/>
                <a:ea typeface="ＭＳ Ｐゴシック" charset="0"/>
                <a:cs typeface="Calibri" panose="020F0502020204030204" pitchFamily="34" charset="0"/>
              </a:rPr>
              <a:t>Provide a letter explaining the rationale for level of care</a:t>
            </a:r>
            <a:endParaRPr lang="en-US" sz="2800" dirty="0">
              <a:latin typeface="Calibri" panose="020F0502020204030204" pitchFamily="34" charset="0"/>
              <a:ea typeface="ＭＳ Ｐゴシック" charset="0"/>
              <a:cs typeface="Calibri" panose="020F0502020204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902" t="11186" r="11902" b="14288"/>
          <a:stretch/>
        </p:blipFill>
        <p:spPr>
          <a:xfrm>
            <a:off x="-180584" y="1929420"/>
            <a:ext cx="3022613" cy="3743027"/>
          </a:xfrm>
          <a:prstGeom prst="rect">
            <a:avLst/>
          </a:prstGeom>
        </p:spPr>
      </p:pic>
    </p:spTree>
    <p:extLst>
      <p:ext uri="{BB962C8B-B14F-4D97-AF65-F5344CB8AC3E}">
        <p14:creationId xmlns:p14="http://schemas.microsoft.com/office/powerpoint/2010/main" val="728968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Title 3"/>
          <p:cNvSpPr>
            <a:spLocks noGrp="1"/>
          </p:cNvSpPr>
          <p:nvPr>
            <p:ph type="title"/>
          </p:nvPr>
        </p:nvSpPr>
        <p:spPr/>
        <p:txBody>
          <a:bodyPr/>
          <a:lstStyle/>
          <a:p>
            <a:r>
              <a:rPr lang="en-US" smtClean="0"/>
              <a:t>Provide Support While Awaiting Placement</a:t>
            </a:r>
            <a:endParaRPr lang="en-US" dirty="0"/>
          </a:p>
        </p:txBody>
      </p:sp>
      <p:sp>
        <p:nvSpPr>
          <p:cNvPr id="1038" name="Content Placeholder 4"/>
          <p:cNvSpPr>
            <a:spLocks noGrp="1"/>
          </p:cNvSpPr>
          <p:nvPr>
            <p:ph idx="1"/>
          </p:nvPr>
        </p:nvSpPr>
        <p:spPr/>
        <p:txBody>
          <a:bodyPr/>
          <a:lstStyle/>
          <a:p>
            <a:r>
              <a:rPr lang="en-US" dirty="0" smtClean="0"/>
              <a:t>Decide if patient can safely continue to work</a:t>
            </a:r>
          </a:p>
          <a:p>
            <a:r>
              <a:rPr lang="en-US" dirty="0" smtClean="0"/>
              <a:t>Refer to primary care or other parts of the treatment team to support while waiting for placement</a:t>
            </a:r>
            <a:endParaRPr lang="en-US" dirty="0"/>
          </a:p>
        </p:txBody>
      </p:sp>
      <p:sp>
        <p:nvSpPr>
          <p:cNvPr id="17411" name="Text Box 5"/>
          <p:cNvSpPr txBox="1">
            <a:spLocks noChangeArrowheads="1"/>
          </p:cNvSpPr>
          <p:nvPr/>
        </p:nvSpPr>
        <p:spPr bwMode="auto">
          <a:xfrm>
            <a:off x="5506194"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spTree>
    <p:extLst>
      <p:ext uri="{BB962C8B-B14F-4D97-AF65-F5344CB8AC3E}">
        <p14:creationId xmlns:p14="http://schemas.microsoft.com/office/powerpoint/2010/main" val="4036555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Title 3"/>
          <p:cNvSpPr>
            <a:spLocks noGrp="1"/>
          </p:cNvSpPr>
          <p:nvPr>
            <p:ph type="title"/>
          </p:nvPr>
        </p:nvSpPr>
        <p:spPr/>
        <p:txBody>
          <a:bodyPr/>
          <a:lstStyle/>
          <a:p>
            <a:r>
              <a:rPr lang="en-US" smtClean="0"/>
              <a:t>Reassess after treatment</a:t>
            </a:r>
            <a:endParaRPr lang="en-US" dirty="0"/>
          </a:p>
        </p:txBody>
      </p:sp>
      <p:sp>
        <p:nvSpPr>
          <p:cNvPr id="1038" name="Content Placeholder 4"/>
          <p:cNvSpPr>
            <a:spLocks noGrp="1"/>
          </p:cNvSpPr>
          <p:nvPr>
            <p:ph idx="1"/>
          </p:nvPr>
        </p:nvSpPr>
        <p:spPr>
          <a:xfrm>
            <a:off x="457200" y="1600200"/>
            <a:ext cx="8229600" cy="4525963"/>
          </a:xfrm>
        </p:spPr>
        <p:txBody>
          <a:bodyPr/>
          <a:lstStyle/>
          <a:p>
            <a:r>
              <a:rPr lang="en-US" smtClean="0"/>
              <a:t>Help determine when patient can re-enter workforce or if alternative arrangements are needed</a:t>
            </a:r>
          </a:p>
          <a:p>
            <a:r>
              <a:rPr lang="en-US" smtClean="0"/>
              <a:t>Help to monitor upon return to workplace</a:t>
            </a:r>
            <a:endParaRPr lang="en-US" dirty="0"/>
          </a:p>
        </p:txBody>
      </p:sp>
      <p:sp>
        <p:nvSpPr>
          <p:cNvPr id="17411" name="Text Box 5"/>
          <p:cNvSpPr txBox="1">
            <a:spLocks noChangeArrowheads="1"/>
          </p:cNvSpPr>
          <p:nvPr/>
        </p:nvSpPr>
        <p:spPr bwMode="auto">
          <a:xfrm>
            <a:off x="5506194"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spTree>
    <p:extLst>
      <p:ext uri="{BB962C8B-B14F-4D97-AF65-F5344CB8AC3E}">
        <p14:creationId xmlns:p14="http://schemas.microsoft.com/office/powerpoint/2010/main" val="1814167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Title 3"/>
          <p:cNvSpPr>
            <a:spLocks noGrp="1"/>
          </p:cNvSpPr>
          <p:nvPr>
            <p:ph type="title"/>
          </p:nvPr>
        </p:nvSpPr>
        <p:spPr/>
        <p:txBody>
          <a:bodyPr/>
          <a:lstStyle/>
          <a:p>
            <a:r>
              <a:rPr lang="en-US" smtClean="0"/>
              <a:t>Resources</a:t>
            </a:r>
            <a:endParaRPr lang="en-US" dirty="0"/>
          </a:p>
        </p:txBody>
      </p:sp>
      <p:sp>
        <p:nvSpPr>
          <p:cNvPr id="1038" name="Content Placeholder 4"/>
          <p:cNvSpPr>
            <a:spLocks noGrp="1"/>
          </p:cNvSpPr>
          <p:nvPr>
            <p:ph idx="1"/>
          </p:nvPr>
        </p:nvSpPr>
        <p:spPr>
          <a:xfrm>
            <a:off x="457200" y="1219200"/>
            <a:ext cx="8229600" cy="5410200"/>
          </a:xfrm>
        </p:spPr>
        <p:txBody>
          <a:bodyPr/>
          <a:lstStyle/>
          <a:p>
            <a:r>
              <a:rPr lang="en-US" sz="2200" dirty="0"/>
              <a:t>DMHAS Substance Use </a:t>
            </a:r>
            <a:r>
              <a:rPr lang="en-US" sz="2200" dirty="0" smtClean="0"/>
              <a:t>Services: </a:t>
            </a:r>
            <a:r>
              <a:rPr lang="en-US" sz="2200" dirty="0" smtClean="0">
                <a:hlinkClick r:id="rId3"/>
              </a:rPr>
              <a:t>http</a:t>
            </a:r>
            <a:r>
              <a:rPr lang="en-US" sz="2200" dirty="0">
                <a:hlinkClick r:id="rId3"/>
              </a:rPr>
              <a:t>://</a:t>
            </a:r>
            <a:r>
              <a:rPr lang="en-US" sz="2200" dirty="0" smtClean="0">
                <a:hlinkClick r:id="rId3"/>
              </a:rPr>
              <a:t>www.ct.gov/dmhas/cwp/view.asp?q=335336</a:t>
            </a:r>
            <a:endParaRPr lang="en-US" sz="2200" dirty="0"/>
          </a:p>
          <a:p>
            <a:r>
              <a:rPr lang="en-US" sz="2200" dirty="0" smtClean="0"/>
              <a:t>2-1-1: </a:t>
            </a:r>
            <a:r>
              <a:rPr lang="en-US" sz="2200" dirty="0" smtClean="0">
                <a:hlinkClick r:id="rId4"/>
              </a:rPr>
              <a:t>http://uwc.211ct.org/</a:t>
            </a:r>
            <a:endParaRPr lang="en-US" sz="2200" dirty="0" smtClean="0"/>
          </a:p>
          <a:p>
            <a:r>
              <a:rPr lang="en-US" sz="2200" dirty="0" smtClean="0"/>
              <a:t>DMHAS Substance Use Disorder TX Resource Guide: </a:t>
            </a:r>
            <a:r>
              <a:rPr lang="en-US" sz="2200" dirty="0">
                <a:hlinkClick r:id="rId5"/>
              </a:rPr>
              <a:t>http://</a:t>
            </a:r>
            <a:r>
              <a:rPr lang="en-US" sz="2200" dirty="0" smtClean="0">
                <a:hlinkClick r:id="rId5"/>
              </a:rPr>
              <a:t>www.ct.gov/dmhas/lib/dmhas/publications/SubstanceUseDisorder-TXResourceGuide.pdf</a:t>
            </a:r>
            <a:endParaRPr lang="en-US" sz="2200" dirty="0" smtClean="0"/>
          </a:p>
          <a:p>
            <a:r>
              <a:rPr lang="en-US" sz="2200" dirty="0" smtClean="0"/>
              <a:t>Behavioral Health Recovery Program (</a:t>
            </a:r>
            <a:r>
              <a:rPr lang="en-US" sz="2200" dirty="0" err="1" smtClean="0"/>
              <a:t>BHRP</a:t>
            </a:r>
            <a:r>
              <a:rPr lang="en-US" sz="2200" dirty="0" smtClean="0"/>
              <a:t>) : </a:t>
            </a:r>
            <a:r>
              <a:rPr lang="en-US" sz="2200" dirty="0" smtClean="0">
                <a:hlinkClick r:id="rId6"/>
              </a:rPr>
              <a:t>http</a:t>
            </a:r>
            <a:r>
              <a:rPr lang="en-US" sz="2200" dirty="0">
                <a:hlinkClick r:id="rId6"/>
              </a:rPr>
              <a:t>://www.abhct.com/Programs_Services/BHRP</a:t>
            </a:r>
            <a:r>
              <a:rPr lang="en-US" sz="2200" dirty="0" smtClean="0">
                <a:hlinkClick r:id="rId6"/>
              </a:rPr>
              <a:t>/</a:t>
            </a:r>
            <a:endParaRPr lang="en-US" sz="2200" dirty="0" smtClean="0"/>
          </a:p>
          <a:p>
            <a:r>
              <a:rPr lang="en-US" sz="2200" dirty="0" smtClean="0"/>
              <a:t>CT Behavioral Health </a:t>
            </a:r>
            <a:r>
              <a:rPr lang="en-US" sz="2200" dirty="0"/>
              <a:t>Partnership: </a:t>
            </a:r>
            <a:r>
              <a:rPr lang="en-US" sz="2200" dirty="0">
                <a:hlinkClick r:id="rId7"/>
              </a:rPr>
              <a:t>http://www.ctbhp.com</a:t>
            </a:r>
            <a:r>
              <a:rPr lang="en-US" sz="2200" dirty="0" smtClean="0">
                <a:hlinkClick r:id="rId7"/>
              </a:rPr>
              <a:t>/</a:t>
            </a:r>
            <a:endParaRPr lang="en-US" sz="2200" dirty="0" smtClean="0"/>
          </a:p>
          <a:p>
            <a:r>
              <a:rPr lang="en-US" sz="2200" dirty="0"/>
              <a:t>DCF Substance Use Services: </a:t>
            </a:r>
            <a:r>
              <a:rPr lang="en-US" sz="2200" dirty="0">
                <a:hlinkClick r:id="rId8"/>
              </a:rPr>
              <a:t>http://</a:t>
            </a:r>
            <a:r>
              <a:rPr lang="en-US" sz="2200" dirty="0" smtClean="0">
                <a:hlinkClick r:id="rId8"/>
              </a:rPr>
              <a:t>www.ct.gov/dcf/cwp/view.asp?a=4183&amp;Q=518986</a:t>
            </a:r>
            <a:endParaRPr lang="en-US" sz="2200" dirty="0" smtClean="0"/>
          </a:p>
          <a:p>
            <a:r>
              <a:rPr lang="en-US" sz="2200" dirty="0" smtClean="0"/>
              <a:t>CT Connections Brochure (Resources for </a:t>
            </a:r>
            <a:r>
              <a:rPr lang="en-US" sz="2200" dirty="0"/>
              <a:t>Teens): </a:t>
            </a:r>
            <a:r>
              <a:rPr lang="en-US" sz="2200" dirty="0">
                <a:hlinkClick r:id="rId9"/>
              </a:rPr>
              <a:t>http://</a:t>
            </a:r>
            <a:r>
              <a:rPr lang="en-US" sz="2200" dirty="0" smtClean="0">
                <a:hlinkClick r:id="rId9"/>
              </a:rPr>
              <a:t>www.ct.gov/dcf/lib/dcf/substance_abuse/pdf/CTConnection_Broch_WEB.pdf</a:t>
            </a:r>
            <a:endParaRPr lang="en-US" sz="2200" dirty="0"/>
          </a:p>
          <a:p>
            <a:pPr marL="0" indent="0">
              <a:buNone/>
            </a:pPr>
            <a:endParaRPr lang="en-US" sz="2400" dirty="0" smtClean="0"/>
          </a:p>
          <a:p>
            <a:endParaRPr lang="en-US" sz="2400" dirty="0"/>
          </a:p>
          <a:p>
            <a:endParaRPr lang="en-US" sz="2400" dirty="0" smtClean="0"/>
          </a:p>
          <a:p>
            <a:endParaRPr lang="en-US" sz="2400" dirty="0"/>
          </a:p>
        </p:txBody>
      </p:sp>
      <p:sp>
        <p:nvSpPr>
          <p:cNvPr id="17411" name="Text Box 5"/>
          <p:cNvSpPr txBox="1">
            <a:spLocks noChangeArrowheads="1"/>
          </p:cNvSpPr>
          <p:nvPr/>
        </p:nvSpPr>
        <p:spPr bwMode="auto">
          <a:xfrm>
            <a:off x="5506194"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spTree>
    <p:extLst>
      <p:ext uri="{BB962C8B-B14F-4D97-AF65-F5344CB8AC3E}">
        <p14:creationId xmlns:p14="http://schemas.microsoft.com/office/powerpoint/2010/main" val="4009577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Connecticut Behavioral Health Partnership</a:t>
            </a:r>
            <a:endParaRPr lang="en-US" dirty="0"/>
          </a:p>
        </p:txBody>
      </p:sp>
      <p:sp>
        <p:nvSpPr>
          <p:cNvPr id="3" name="Content Placeholder 2"/>
          <p:cNvSpPr>
            <a:spLocks noGrp="1"/>
          </p:cNvSpPr>
          <p:nvPr>
            <p:ph idx="1"/>
          </p:nvPr>
        </p:nvSpPr>
        <p:spPr/>
        <p:txBody>
          <a:bodyPr/>
          <a:lstStyle/>
          <a:p>
            <a:pPr marL="0" indent="0">
              <a:buNone/>
            </a:pPr>
            <a:r>
              <a:rPr lang="en-US" sz="2800" dirty="0" smtClean="0">
                <a:hlinkClick r:id="rId3"/>
              </a:rPr>
              <a:t>http</a:t>
            </a:r>
            <a:r>
              <a:rPr lang="en-US" sz="2800" dirty="0">
                <a:hlinkClick r:id="rId3"/>
              </a:rPr>
              <a:t>://www.ctbhp.com</a:t>
            </a:r>
            <a:r>
              <a:rPr lang="en-US" sz="2800" dirty="0" smtClean="0">
                <a:hlinkClick r:id="rId3"/>
              </a:rPr>
              <a:t>/</a:t>
            </a:r>
            <a:endParaRPr lang="en-US" sz="2800" dirty="0" smtClean="0"/>
          </a:p>
          <a:p>
            <a:pPr lvl="1"/>
            <a:r>
              <a:rPr lang="en-US" sz="2400" dirty="0" smtClean="0">
                <a:hlinkClick r:id="rId4"/>
              </a:rPr>
              <a:t>Medication </a:t>
            </a:r>
            <a:r>
              <a:rPr lang="en-US" sz="2400" dirty="0">
                <a:hlinkClick r:id="rId4"/>
              </a:rPr>
              <a:t>Assisted Treatment (MAT) Resources</a:t>
            </a:r>
            <a:endParaRPr lang="en-US" sz="2400" dirty="0"/>
          </a:p>
          <a:p>
            <a:pPr lvl="1"/>
            <a:r>
              <a:rPr lang="en-US" sz="2400" dirty="0">
                <a:hlinkClick r:id="rId5"/>
              </a:rPr>
              <a:t>HUSKY Behavioral Health Services</a:t>
            </a:r>
            <a:endParaRPr lang="en-US" sz="2400" dirty="0"/>
          </a:p>
          <a:p>
            <a:pPr lvl="1"/>
            <a:r>
              <a:rPr lang="en-US" sz="2400" dirty="0" err="1">
                <a:hlinkClick r:id="rId6"/>
              </a:rPr>
              <a:t>Logisticare</a:t>
            </a:r>
            <a:r>
              <a:rPr lang="en-US" sz="2400" dirty="0"/>
              <a:t> — Non-Emergency Medical Transportation Services.</a:t>
            </a:r>
          </a:p>
          <a:p>
            <a:pPr lvl="1"/>
            <a:r>
              <a:rPr lang="en-US" sz="2400" dirty="0">
                <a:hlinkClick r:id="rId7"/>
              </a:rPr>
              <a:t>Online Provider Directory</a:t>
            </a:r>
            <a:r>
              <a:rPr lang="en-US" sz="2400" dirty="0"/>
              <a:t> — Locate a provider in your area.</a:t>
            </a:r>
          </a:p>
          <a:p>
            <a:pPr lvl="1"/>
            <a:r>
              <a:rPr lang="en-US" sz="2400" dirty="0">
                <a:hlinkClick r:id="rId8"/>
              </a:rPr>
              <a:t>Achieve Solutions</a:t>
            </a:r>
            <a:r>
              <a:rPr lang="en-US" sz="2400" dirty="0"/>
              <a:t> — An internet library of behavioral health information for providers, members and families.</a:t>
            </a:r>
          </a:p>
          <a:p>
            <a:pPr lvl="1"/>
            <a:r>
              <a:rPr lang="en-US" sz="2400" dirty="0" err="1">
                <a:hlinkClick r:id="rId9"/>
              </a:rPr>
              <a:t>ClientConnect</a:t>
            </a:r>
            <a:r>
              <a:rPr lang="en-US" sz="2400" dirty="0"/>
              <a:t> — For DCF/Probation/Parole Users</a:t>
            </a:r>
          </a:p>
          <a:p>
            <a:pPr lvl="1"/>
            <a:endParaRPr lang="en-US" dirty="0"/>
          </a:p>
        </p:txBody>
      </p:sp>
    </p:spTree>
    <p:extLst>
      <p:ext uri="{BB962C8B-B14F-4D97-AF65-F5344CB8AC3E}">
        <p14:creationId xmlns:p14="http://schemas.microsoft.com/office/powerpoint/2010/main" val="197943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324" y="1402709"/>
            <a:ext cx="6245352" cy="4159891"/>
          </a:xfrm>
          <a:prstGeom prst="rect">
            <a:avLst/>
          </a:prstGeom>
        </p:spPr>
      </p:pic>
      <p:sp>
        <p:nvSpPr>
          <p:cNvPr id="3" name="Title 2"/>
          <p:cNvSpPr>
            <a:spLocks noGrp="1"/>
          </p:cNvSpPr>
          <p:nvPr>
            <p:ph type="title"/>
          </p:nvPr>
        </p:nvSpPr>
        <p:spPr/>
        <p:txBody>
          <a:bodyPr/>
          <a:lstStyle/>
          <a:p>
            <a:r>
              <a:rPr lang="en-US" smtClean="0"/>
              <a:t>Convince the Patient of Need for Treatment</a:t>
            </a:r>
            <a:endParaRPr lang="en-US" dirty="0"/>
          </a:p>
        </p:txBody>
      </p:sp>
    </p:spTree>
    <p:extLst>
      <p:ext uri="{BB962C8B-B14F-4D97-AF65-F5344CB8AC3E}">
        <p14:creationId xmlns:p14="http://schemas.microsoft.com/office/powerpoint/2010/main" val="2468931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168329\AppData\Local\Temp\iStock_000044020972_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422225"/>
            <a:ext cx="6477000" cy="431418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mtClean="0"/>
              <a:t>Get Permission to Include Partner or Family Member</a:t>
            </a:r>
            <a:endParaRPr lang="en-US" dirty="0"/>
          </a:p>
        </p:txBody>
      </p:sp>
    </p:spTree>
    <p:extLst>
      <p:ext uri="{BB962C8B-B14F-4D97-AF65-F5344CB8AC3E}">
        <p14:creationId xmlns:p14="http://schemas.microsoft.com/office/powerpoint/2010/main" val="3257104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71892754"/>
              </p:ext>
            </p:extLst>
          </p:nvPr>
        </p:nvGraphicFramePr>
        <p:xfrm>
          <a:off x="381007" y="914400"/>
          <a:ext cx="8077194"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smtClean="0"/>
              <a:t>Determine Level of Care</a:t>
            </a:r>
            <a:endParaRPr lang="en-US" dirty="0"/>
          </a:p>
        </p:txBody>
      </p:sp>
    </p:spTree>
    <p:extLst>
      <p:ext uri="{BB962C8B-B14F-4D97-AF65-F5344CB8AC3E}">
        <p14:creationId xmlns:p14="http://schemas.microsoft.com/office/powerpoint/2010/main" val="3792976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Treatment Type</a:t>
            </a:r>
            <a:endParaRPr lang="en-US" dirty="0"/>
          </a:p>
        </p:txBody>
      </p:sp>
      <p:sp>
        <p:nvSpPr>
          <p:cNvPr id="1038" name="Content Placeholder 4"/>
          <p:cNvSpPr>
            <a:spLocks noGrp="1"/>
          </p:cNvSpPr>
          <p:nvPr>
            <p:ph sz="half" idx="1"/>
          </p:nvPr>
        </p:nvSpPr>
        <p:spPr>
          <a:xfrm>
            <a:off x="457200" y="2590800"/>
            <a:ext cx="4038600" cy="2895601"/>
          </a:xfrm>
        </p:spPr>
        <p:txBody>
          <a:bodyPr/>
          <a:lstStyle/>
          <a:p>
            <a:r>
              <a:rPr lang="en-US" dirty="0" smtClean="0"/>
              <a:t>Aim for the least restrictive setting</a:t>
            </a:r>
          </a:p>
        </p:txBody>
      </p:sp>
      <p:sp>
        <p:nvSpPr>
          <p:cNvPr id="17411" name="Text Box 5"/>
          <p:cNvSpPr txBox="1">
            <a:spLocks noChangeArrowheads="1"/>
          </p:cNvSpPr>
          <p:nvPr/>
        </p:nvSpPr>
        <p:spPr bwMode="auto">
          <a:xfrm>
            <a:off x="5506194"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pic>
        <p:nvPicPr>
          <p:cNvPr id="3074" name="Picture 2" descr="C:\Users\ch168329\AppData\Local\Temp\iStock_000039929394_Medi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2" r="13131" b="-242"/>
          <a:stretch/>
        </p:blipFill>
        <p:spPr bwMode="auto">
          <a:xfrm>
            <a:off x="3922989" y="1920087"/>
            <a:ext cx="4537140" cy="39473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54382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Title 3"/>
          <p:cNvSpPr>
            <a:spLocks noGrp="1"/>
          </p:cNvSpPr>
          <p:nvPr>
            <p:ph type="title"/>
          </p:nvPr>
        </p:nvSpPr>
        <p:spPr/>
        <p:txBody>
          <a:bodyPr/>
          <a:lstStyle/>
          <a:p>
            <a:r>
              <a:rPr lang="en-US" smtClean="0"/>
              <a:t>Outpatient Treatment</a:t>
            </a:r>
            <a:endParaRPr lang="en-US" dirty="0" smtClean="0"/>
          </a:p>
        </p:txBody>
      </p:sp>
      <p:sp>
        <p:nvSpPr>
          <p:cNvPr id="1038" name="Content Placeholder 4"/>
          <p:cNvSpPr>
            <a:spLocks noGrp="1"/>
          </p:cNvSpPr>
          <p:nvPr>
            <p:ph idx="1"/>
          </p:nvPr>
        </p:nvSpPr>
        <p:spPr/>
        <p:txBody>
          <a:bodyPr/>
          <a:lstStyle/>
          <a:p>
            <a:r>
              <a:rPr lang="en-US" smtClean="0"/>
              <a:t>Individual Counseling</a:t>
            </a:r>
          </a:p>
          <a:p>
            <a:r>
              <a:rPr lang="en-US" smtClean="0"/>
              <a:t>Group Therapy</a:t>
            </a:r>
          </a:p>
          <a:p>
            <a:r>
              <a:rPr lang="en-US" smtClean="0"/>
              <a:t>Family Therapy</a:t>
            </a:r>
          </a:p>
          <a:p>
            <a:r>
              <a:rPr lang="en-US" smtClean="0"/>
              <a:t>Intensive Outpatient Program</a:t>
            </a:r>
          </a:p>
          <a:p>
            <a:r>
              <a:rPr lang="en-US" smtClean="0"/>
              <a:t>Partial Hospital Program</a:t>
            </a:r>
          </a:p>
          <a:p>
            <a:r>
              <a:rPr lang="en-US" smtClean="0"/>
              <a:t>Extended Day Treatment Programs</a:t>
            </a:r>
          </a:p>
          <a:p>
            <a:endParaRPr lang="en-US" dirty="0"/>
          </a:p>
        </p:txBody>
      </p:sp>
      <p:sp>
        <p:nvSpPr>
          <p:cNvPr id="17411" name="Text Box 5"/>
          <p:cNvSpPr txBox="1">
            <a:spLocks noChangeArrowheads="1"/>
          </p:cNvSpPr>
          <p:nvPr/>
        </p:nvSpPr>
        <p:spPr bwMode="auto">
          <a:xfrm>
            <a:off x="5506194"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spTree>
    <p:extLst>
      <p:ext uri="{BB962C8B-B14F-4D97-AF65-F5344CB8AC3E}">
        <p14:creationId xmlns:p14="http://schemas.microsoft.com/office/powerpoint/2010/main" val="1344143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Title 3"/>
          <p:cNvSpPr>
            <a:spLocks noGrp="1"/>
          </p:cNvSpPr>
          <p:nvPr>
            <p:ph type="title"/>
          </p:nvPr>
        </p:nvSpPr>
        <p:spPr/>
        <p:txBody>
          <a:bodyPr/>
          <a:lstStyle/>
          <a:p>
            <a:r>
              <a:rPr lang="en-US" smtClean="0"/>
              <a:t>Individual Counseling</a:t>
            </a:r>
            <a:endParaRPr lang="en-US" dirty="0" smtClean="0"/>
          </a:p>
        </p:txBody>
      </p:sp>
      <p:sp>
        <p:nvSpPr>
          <p:cNvPr id="2" name="Content Placeholder 1"/>
          <p:cNvSpPr>
            <a:spLocks noGrp="1"/>
          </p:cNvSpPr>
          <p:nvPr>
            <p:ph idx="1"/>
          </p:nvPr>
        </p:nvSpPr>
        <p:spPr/>
        <p:txBody>
          <a:bodyPr/>
          <a:lstStyle/>
          <a:p>
            <a:r>
              <a:rPr lang="en-US" dirty="0" smtClean="0"/>
              <a:t>Evidence Based Therapies</a:t>
            </a:r>
          </a:p>
          <a:p>
            <a:r>
              <a:rPr lang="en-US" dirty="0" smtClean="0"/>
              <a:t>Motivational Interviewing</a:t>
            </a:r>
          </a:p>
          <a:p>
            <a:r>
              <a:rPr lang="en-US" dirty="0" smtClean="0"/>
              <a:t>Cognitive Behavioral Therapy (CBT)</a:t>
            </a:r>
          </a:p>
          <a:p>
            <a:r>
              <a:rPr lang="en-US" dirty="0" smtClean="0"/>
              <a:t>Contingency Management</a:t>
            </a:r>
          </a:p>
          <a:p>
            <a:endParaRPr lang="en-US" dirty="0"/>
          </a:p>
        </p:txBody>
      </p:sp>
      <p:sp>
        <p:nvSpPr>
          <p:cNvPr id="17411" name="Text Box 5"/>
          <p:cNvSpPr txBox="1">
            <a:spLocks noChangeArrowheads="1"/>
          </p:cNvSpPr>
          <p:nvPr/>
        </p:nvSpPr>
        <p:spPr bwMode="auto">
          <a:xfrm>
            <a:off x="5506194"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pic>
        <p:nvPicPr>
          <p:cNvPr id="2050" name="Picture 2" descr="http://www.rawstory.com/rs/wp-content/uploads/2013/05/teen_doctor_shutterstock_126648644-615x345.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41540"/>
          <a:stretch/>
        </p:blipFill>
        <p:spPr bwMode="auto">
          <a:xfrm>
            <a:off x="4572000" y="3962400"/>
            <a:ext cx="4191000" cy="374791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27988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Title 3"/>
          <p:cNvSpPr>
            <a:spLocks noGrp="1"/>
          </p:cNvSpPr>
          <p:nvPr>
            <p:ph type="title"/>
          </p:nvPr>
        </p:nvSpPr>
        <p:spPr/>
        <p:txBody>
          <a:bodyPr/>
          <a:lstStyle/>
          <a:p>
            <a:r>
              <a:rPr lang="en-US" smtClean="0"/>
              <a:t>Group Programs</a:t>
            </a:r>
            <a:endParaRPr lang="en-US" dirty="0" smtClean="0"/>
          </a:p>
        </p:txBody>
      </p:sp>
      <p:sp>
        <p:nvSpPr>
          <p:cNvPr id="4" name="Text Placeholder 3"/>
          <p:cNvSpPr>
            <a:spLocks noGrp="1"/>
          </p:cNvSpPr>
          <p:nvPr>
            <p:ph type="body" idx="1"/>
          </p:nvPr>
        </p:nvSpPr>
        <p:spPr/>
        <p:txBody>
          <a:bodyPr/>
          <a:lstStyle/>
          <a:p>
            <a:r>
              <a:rPr lang="en-US" smtClean="0"/>
              <a:t>Pros</a:t>
            </a:r>
            <a:endParaRPr lang="en-US" dirty="0"/>
          </a:p>
        </p:txBody>
      </p:sp>
      <p:sp>
        <p:nvSpPr>
          <p:cNvPr id="1038" name="Content Placeholder 4"/>
          <p:cNvSpPr>
            <a:spLocks noGrp="1"/>
          </p:cNvSpPr>
          <p:nvPr>
            <p:ph sz="half" idx="2"/>
          </p:nvPr>
        </p:nvSpPr>
        <p:spPr>
          <a:xfrm>
            <a:off x="457200" y="2174875"/>
            <a:ext cx="3768549" cy="2430534"/>
          </a:xfrm>
        </p:spPr>
        <p:txBody>
          <a:bodyPr/>
          <a:lstStyle/>
          <a:p>
            <a:r>
              <a:rPr lang="en-US" dirty="0" smtClean="0"/>
              <a:t>Cost effective</a:t>
            </a:r>
          </a:p>
          <a:p>
            <a:r>
              <a:rPr lang="en-US" dirty="0" smtClean="0"/>
              <a:t>Allows for peer support</a:t>
            </a:r>
          </a:p>
          <a:p>
            <a:r>
              <a:rPr lang="en-US" dirty="0" smtClean="0"/>
              <a:t>Being with peers is a preference for many</a:t>
            </a:r>
          </a:p>
        </p:txBody>
      </p:sp>
      <p:sp>
        <p:nvSpPr>
          <p:cNvPr id="14" name="Text Placeholder 13"/>
          <p:cNvSpPr>
            <a:spLocks noGrp="1"/>
          </p:cNvSpPr>
          <p:nvPr>
            <p:ph type="body" sz="quarter" idx="3"/>
          </p:nvPr>
        </p:nvSpPr>
        <p:spPr/>
        <p:txBody>
          <a:bodyPr/>
          <a:lstStyle/>
          <a:p>
            <a:r>
              <a:rPr lang="en-US" smtClean="0"/>
              <a:t>Cons</a:t>
            </a:r>
            <a:endParaRPr lang="en-US" dirty="0"/>
          </a:p>
        </p:txBody>
      </p:sp>
      <p:sp>
        <p:nvSpPr>
          <p:cNvPr id="7" name="Content Placeholder 6"/>
          <p:cNvSpPr>
            <a:spLocks noGrp="1"/>
          </p:cNvSpPr>
          <p:nvPr>
            <p:ph sz="quarter" idx="4"/>
          </p:nvPr>
        </p:nvSpPr>
        <p:spPr>
          <a:xfrm>
            <a:off x="4645084" y="2174875"/>
            <a:ext cx="4041775" cy="1254125"/>
          </a:xfrm>
        </p:spPr>
        <p:txBody>
          <a:bodyPr/>
          <a:lstStyle/>
          <a:p>
            <a:r>
              <a:rPr lang="en-US" dirty="0" smtClean="0"/>
              <a:t>Limited availability</a:t>
            </a:r>
          </a:p>
          <a:p>
            <a:r>
              <a:rPr lang="en-US" dirty="0" smtClean="0"/>
              <a:t>Concerns about contagion</a:t>
            </a:r>
          </a:p>
          <a:p>
            <a:endParaRPr lang="en-US" dirty="0"/>
          </a:p>
        </p:txBody>
      </p:sp>
      <p:sp>
        <p:nvSpPr>
          <p:cNvPr id="17411" name="Text Box 5"/>
          <p:cNvSpPr txBox="1">
            <a:spLocks noChangeArrowheads="1"/>
          </p:cNvSpPr>
          <p:nvPr/>
        </p:nvSpPr>
        <p:spPr bwMode="auto">
          <a:xfrm>
            <a:off x="5506194" y="4367213"/>
            <a:ext cx="184731" cy="523220"/>
          </a:xfrm>
          <a:prstGeom prst="rect">
            <a:avLst/>
          </a:prstGeom>
          <a:noFill/>
          <a:ln w="9525">
            <a:noFill/>
            <a:miter lim="800000"/>
            <a:headEnd/>
            <a:tailEnd/>
          </a:ln>
        </p:spPr>
        <p:txBody>
          <a:bodyPr wrap="none">
            <a:spAutoFit/>
          </a:bodyPr>
          <a:lstStyle/>
          <a:p>
            <a:endParaRPr lang="en-US" sz="2800">
              <a:solidFill>
                <a:schemeClr val="tx1"/>
              </a:solidFill>
              <a:latin typeface="Arial" charset="0"/>
              <a:cs typeface="MS PGothic"/>
            </a:endParaRPr>
          </a:p>
        </p:txBody>
      </p:sp>
      <p:pic>
        <p:nvPicPr>
          <p:cNvPr id="15" name="Picture 14"/>
          <p:cNvPicPr>
            <a:picLocks noChangeAspect="1"/>
          </p:cNvPicPr>
          <p:nvPr/>
        </p:nvPicPr>
        <p:blipFill>
          <a:blip r:embed="rId3"/>
          <a:stretch>
            <a:fillRect/>
          </a:stretch>
        </p:blipFill>
        <p:spPr>
          <a:xfrm>
            <a:off x="4572000" y="3581400"/>
            <a:ext cx="4114800" cy="2751038"/>
          </a:xfrm>
          <a:prstGeom prst="rect">
            <a:avLst/>
          </a:prstGeom>
        </p:spPr>
      </p:pic>
    </p:spTree>
    <p:extLst>
      <p:ext uri="{BB962C8B-B14F-4D97-AF65-F5344CB8AC3E}">
        <p14:creationId xmlns:p14="http://schemas.microsoft.com/office/powerpoint/2010/main" val="34177089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884&quot;&gt;&lt;object type=&quot;3&quot; unique_id=&quot;10885&quot;&gt;&lt;property id=&quot;20148&quot; value=&quot;5&quot;/&gt;&lt;property id=&quot;20300&quot; value=&quot;Slide 1 - &amp;quot; Screening, Brief Intervention and Referral to Treatment “SBIRT” &amp;quot;&quot;/&gt;&lt;property id=&quot;20307&quot; value=&quot;257&quot;/&gt;&lt;/object&gt;&lt;object type=&quot;3&quot; unique_id=&quot;10899&quot;&gt;&lt;property id=&quot;20148&quot; value=&quot;5&quot;/&gt;&lt;property id=&quot;20300&quot; value=&quot;Slide 4 - &amp;quot;“Adolescents Are Not Little Adults”&amp;quot;&quot;/&gt;&lt;property id=&quot;20307&quot; value=&quot;372&quot;/&gt;&lt;/object&gt;&lt;object type=&quot;3&quot; unique_id=&quot;10908&quot;&gt;&lt;property id=&quot;20148&quot; value=&quot;5&quot;/&gt;&lt;property id=&quot;20300&quot; value=&quot;Slide 67&quot;/&gt;&lt;property id=&quot;20307&quot; value=&quot;379&quot;/&gt;&lt;/object&gt;&lt;object type=&quot;3&quot; unique_id=&quot;10910&quot;&gt;&lt;property id=&quot;20148&quot; value=&quot;5&quot;/&gt;&lt;property id=&quot;20300&quot; value=&quot;Slide 66&quot;/&gt;&lt;property id=&quot;20307&quot; value=&quot;380&quot;/&gt;&lt;/object&gt;&lt;object type=&quot;3&quot; unique_id=&quot;11395&quot;&gt;&lt;property id=&quot;20148&quot; value=&quot;5&quot;/&gt;&lt;property id=&quot;20300&quot; value=&quot;Slide 6&quot;/&gt;&lt;property id=&quot;20307&quot; value=&quot;456&quot;/&gt;&lt;/object&gt;&lt;object type=&quot;3&quot; unique_id=&quot;11396&quot;&gt;&lt;property id=&quot;20148&quot; value=&quot;5&quot;/&gt;&lt;property id=&quot;20300&quot; value=&quot;Slide 7 - &amp;quot;Myelination&amp;quot;&quot;/&gt;&lt;property id=&quot;20307&quot; value=&quot;457&quot;/&gt;&lt;/object&gt;&lt;object type=&quot;3&quot; unique_id=&quot;11397&quot;&gt;&lt;property id=&quot;20148&quot; value=&quot;5&quot;/&gt;&lt;property id=&quot;20300&quot; value=&quot;Slide 8 - &amp;quot;Brain Maturation&amp;quot;&quot;/&gt;&lt;property id=&quot;20307&quot; value=&quot;458&quot;/&gt;&lt;/object&gt;&lt;object type=&quot;3&quot; unique_id=&quot;11399&quot;&gt;&lt;property id=&quot;20148&quot; value=&quot;5&quot;/&gt;&lt;property id=&quot;20300&quot; value=&quot;Slide 9&quot;/&gt;&lt;property id=&quot;20307&quot; value=&quot;460&quot;/&gt;&lt;/object&gt;&lt;object type=&quot;3&quot; unique_id=&quot;11400&quot;&gt;&lt;property id=&quot;20148&quot; value=&quot;5&quot;/&gt;&lt;property id=&quot;20300&quot; value=&quot;Slide 11&quot;/&gt;&lt;property id=&quot;20307&quot; value=&quot;461&quot;/&gt;&lt;/object&gt;&lt;object type=&quot;3&quot; unique_id=&quot;11401&quot;&gt;&lt;property id=&quot;20148&quot; value=&quot;5&quot;/&gt;&lt;property id=&quot;20300&quot; value=&quot;Slide 10&quot;/&gt;&lt;property id=&quot;20307&quot; value=&quot;462&quot;/&gt;&lt;/object&gt;&lt;object type=&quot;3&quot; unique_id=&quot;17911&quot;&gt;&lt;property id=&quot;20148&quot; value=&quot;5&quot;/&gt;&lt;property id=&quot;20300&quot; value=&quot;Slide 2 - &amp;quot;Alcohol and drug use are more dangerous for teens than adults&amp;quot;&quot;/&gt;&lt;property id=&quot;20307&quot; value=&quot;501&quot;/&gt;&lt;/object&gt;&lt;object type=&quot;3&quot; unique_id=&quot;17915&quot;&gt;&lt;property id=&quot;20148&quot; value=&quot;5&quot;/&gt;&lt;property id=&quot;20300&quot; value=&quot;Slide 51 - &amp;quot;Screening for substance use&amp;quot;&quot;/&gt;&lt;property id=&quot;20307&quot; value=&quot;505&quot;/&gt;&lt;/object&gt;&lt;object type=&quot;3&quot; unique_id=&quot;17919&quot;&gt;&lt;property id=&quot;20148&quot; value=&quot;5&quot;/&gt;&lt;property id=&quot;20300&quot; value=&quot;Slide 62&quot;/&gt;&lt;property id=&quot;20307&quot; value=&quot;529&quot;/&gt;&lt;/object&gt;&lt;object type=&quot;3&quot; unique_id=&quot;18491&quot;&gt;&lt;property id=&quot;20148&quot; value=&quot;5&quot;/&gt;&lt;property id=&quot;20300&quot; value=&quot;Slide 23 - &amp;quot;Hippocampal Size by MRI&amp;quot;&quot;/&gt;&lt;property id=&quot;20307&quot; value=&quot;533&quot;/&gt;&lt;/object&gt;&lt;object type=&quot;3&quot; unique_id=&quot;18494&quot;&gt;&lt;property id=&quot;20148&quot; value=&quot;5&quot;/&gt;&lt;property id=&quot;20300&quot; value=&quot;Slide 27 - &amp;quot;Anandamide&amp;quot;&quot;/&gt;&lt;property id=&quot;20307&quot; value=&quot;536&quot;/&gt;&lt;/object&gt;&lt;object type=&quot;3&quot; unique_id=&quot;18496&quot;&gt;&lt;property id=&quot;20148&quot; value=&quot;5&quot;/&gt;&lt;property id=&quot;20300&quot; value=&quot;Slide 29 - &amp;quot;Cannabinoid Binding Sites&amp;quot;&quot;/&gt;&lt;property id=&quot;20307&quot; value=&quot;538&quot;/&gt;&lt;/object&gt;&lt;object type=&quot;3&quot; unique_id=&quot;18503&quot;&gt;&lt;property id=&quot;20148&quot; value=&quot;5&quot;/&gt;&lt;property id=&quot;20300&quot; value=&quot;Slide 31&quot;/&gt;&lt;property id=&quot;20307&quot; value=&quot;545&quot;/&gt;&lt;/object&gt;&lt;object type=&quot;3&quot; unique_id=&quot;18505&quot;&gt;&lt;property id=&quot;20148&quot; value=&quot;5&quot;/&gt;&lt;property id=&quot;20300&quot; value=&quot;Slide 34&quot;/&gt;&lt;property id=&quot;20307&quot; value=&quot;547&quot;/&gt;&lt;/object&gt;&lt;object type=&quot;3&quot; unique_id=&quot;20876&quot;&gt;&lt;property id=&quot;20148&quot; value=&quot;5&quot;/&gt;&lt;property id=&quot;20300&quot; value=&quot;Slide 22&quot;/&gt;&lt;property id=&quot;20307&quot; value=&quot;555&quot;/&gt;&lt;/object&gt;&lt;object type=&quot;3&quot; unique_id=&quot;20877&quot;&gt;&lt;property id=&quot;20148&quot; value=&quot;5&quot;/&gt;&lt;property id=&quot;20300&quot; value=&quot;Slide 35&quot;/&gt;&lt;property id=&quot;20307&quot; value=&quot;550&quot;/&gt;&lt;/object&gt;&lt;object type=&quot;3&quot; unique_id=&quot;20879&quot;&gt;&lt;property id=&quot;20148&quot; value=&quot;5&quot;/&gt;&lt;property id=&quot;20300&quot; value=&quot;Slide 36&quot;/&gt;&lt;property id=&quot;20307&quot; value=&quot;552&quot;/&gt;&lt;/object&gt;&lt;object type=&quot;3&quot; unique_id=&quot;20908&quot;&gt;&lt;property id=&quot;20148&quot; value=&quot;5&quot;/&gt;&lt;property id=&quot;20300&quot; value=&quot;Slide 149 - &amp;quot;Intensive Outpatient Programs&amp;quot;&quot;/&gt;&lt;property id=&quot;20307&quot; value=&quot;570&quot;/&gt;&lt;/object&gt;&lt;object type=&quot;3&quot; unique_id=&quot;20909&quot;&gt;&lt;property id=&quot;20148&quot; value=&quot;5&quot;/&gt;&lt;property id=&quot;20300&quot; value=&quot;Slide 150 - &amp;quot;Partial Hospital Programs&amp;quot;&quot;/&gt;&lt;property id=&quot;20307&quot; value=&quot;571&quot;/&gt;&lt;/object&gt;&lt;object type=&quot;3&quot; unique_id=&quot;20910&quot;&gt;&lt;property id=&quot;20148&quot; value=&quot;5&quot;/&gt;&lt;property id=&quot;20300&quot; value=&quot;Slide 151 - &amp;quot;Recovery High School&amp;quot;&quot;/&gt;&lt;property id=&quot;20307&quot; value=&quot;572&quot;/&gt;&lt;/object&gt;&lt;object type=&quot;3&quot; unique_id=&quot;20911&quot;&gt;&lt;property id=&quot;20148&quot; value=&quot;5&quot;/&gt;&lt;property id=&quot;20300&quot; value=&quot;Slide 152 - &amp;quot;Acute Residential Treatment&amp;quot;&quot;/&gt;&lt;property id=&quot;20307&quot; value=&quot;573&quot;/&gt;&lt;/object&gt;&lt;object type=&quot;3&quot; unique_id=&quot;20912&quot;&gt;&lt;property id=&quot;20148&quot; value=&quot;5&quot;/&gt;&lt;property id=&quot;20300&quot; value=&quot;Slide 153 - &amp;quot;Residential Treatment&amp;quot;&quot;/&gt;&lt;property id=&quot;20307&quot; value=&quot;574&quot;/&gt;&lt;/object&gt;&lt;object type=&quot;3&quot; unique_id=&quot;20913&quot;&gt;&lt;property id=&quot;20148&quot; value=&quot;5&quot;/&gt;&lt;property id=&quot;20300&quot; value=&quot;Slide 154 - &amp;quot;Therapeutic Boarding School&amp;quot;&quot;/&gt;&lt;property id=&quot;20307&quot; value=&quot;575&quot;/&gt;&lt;/object&gt;&lt;object type=&quot;3&quot; unique_id=&quot;20914&quot;&gt;&lt;property id=&quot;20148&quot; value=&quot;5&quot;/&gt;&lt;property id=&quot;20300&quot; value=&quot;Slide 160&quot;/&gt;&lt;property id=&quot;20307&quot; value=&quot;576&quot;/&gt;&lt;/object&gt;&lt;object type=&quot;3&quot; unique_id=&quot;20915&quot;&gt;&lt;property id=&quot;20148&quot; value=&quot;5&quot;/&gt;&lt;property id=&quot;20300&quot; value=&quot;Slide 161 - &amp;quot;Provide support while awaiting placement&amp;quot;&quot;/&gt;&lt;property id=&quot;20307&quot; value=&quot;577&quot;/&gt;&lt;/object&gt;&lt;object type=&quot;3&quot; unique_id=&quot;20916&quot;&gt;&lt;property id=&quot;20148&quot; value=&quot;5&quot;/&gt;&lt;property id=&quot;20300&quot; value=&quot;Slide 162 - &amp;quot;Reassess after treatment&amp;quot;&quot;/&gt;&lt;property id=&quot;20307&quot; value=&quot;578&quot;/&gt;&lt;/object&gt;&lt;object type=&quot;3&quot; unique_id=&quot;21021&quot;&gt;&lt;property id=&quot;20148&quot; value=&quot;5&quot;/&gt;&lt;property id=&quot;20300&quot; value=&quot;Slide 70&quot;/&gt;&lt;property id=&quot;20307&quot; value=&quot;626&quot;/&gt;&lt;/object&gt;&lt;object type=&quot;3&quot; unique_id=&quot;21024&quot;&gt;&lt;property id=&quot;20148&quot; value=&quot;5&quot;/&gt;&lt;property id=&quot;20300&quot; value=&quot;Slide 72&quot;/&gt;&lt;property id=&quot;20307&quot; value=&quot;627&quot;/&gt;&lt;/object&gt;&lt;object type=&quot;3&quot; unique_id=&quot;21027&quot;&gt;&lt;property id=&quot;20148&quot; value=&quot;5&quot;/&gt;&lt;property id=&quot;20300&quot; value=&quot;Slide 79 - &amp;quot;THE Brief MOTIVATIONAL INTERVENTION&amp;quot;&quot;/&gt;&lt;property id=&quot;20307&quot; value=&quot;638&quot;/&gt;&lt;/object&gt;&lt;object type=&quot;3&quot; unique_id=&quot;21032&quot;&gt;&lt;property id=&quot;20148&quot; value=&quot;5&quot;/&gt;&lt;property id=&quot;20300&quot; value=&quot;Slide 80&quot;/&gt;&lt;property id=&quot;20307&quot; value=&quot;597&quot;/&gt;&lt;/object&gt;&lt;object type=&quot;3&quot; unique_id=&quot;21035&quot;&gt;&lt;property id=&quot;20148&quot; value=&quot;5&quot;/&gt;&lt;property id=&quot;20300&quot; value=&quot;Slide 94&quot;/&gt;&lt;property id=&quot;20307&quot; value=&quot;600&quot;/&gt;&lt;/object&gt;&lt;object type=&quot;3&quot; unique_id=&quot;21045&quot;&gt;&lt;property id=&quot;20148&quot; value=&quot;5&quot;/&gt;&lt;property id=&quot;20300&quot; value=&quot;Slide 105&quot;/&gt;&lt;property id=&quot;20307&quot; value=&quot;610&quot;/&gt;&lt;/object&gt;&lt;object type=&quot;3&quot; unique_id=&quot;21056&quot;&gt;&lt;property id=&quot;20148&quot; value=&quot;5&quot;/&gt;&lt;property id=&quot;20300&quot; value=&quot;Slide 118 - &amp;quot;Including Parents&amp;quot;&quot;/&gt;&lt;property id=&quot;20307&quot; value=&quot;616&quot;/&gt;&lt;/object&gt;&lt;object type=&quot;3&quot; unique_id=&quot;21057&quot;&gt;&lt;property id=&quot;20148&quot; value=&quot;5&quot;/&gt;&lt;property id=&quot;20300&quot; value=&quot;Slide 119 - &amp;quot;Invite Parents&amp;quot;&quot;/&gt;&lt;property id=&quot;20307&quot; value=&quot;617&quot;/&gt;&lt;/object&gt;&lt;object type=&quot;3&quot; unique_id=&quot;21058&quot;&gt;&lt;property id=&quot;20148&quot; value=&quot;5&quot;/&gt;&lt;property id=&quot;20300&quot; value=&quot;Slide 132 - &amp;quot;ACUTE RISK: Moving Beyond motivational interventions&amp;quot;&quot;/&gt;&lt;property id=&quot;20307&quot; value=&quot;618&quot;/&gt;&lt;/object&gt;&lt;object type=&quot;3&quot; unique_id=&quot;21059&quot;&gt;&lt;property id=&quot;20148&quot; value=&quot;5&quot;/&gt;&lt;property id=&quot;20300&quot; value=&quot;Slide 133&quot;/&gt;&lt;property id=&quot;20307&quot; value=&quot;619&quot;/&gt;&lt;/object&gt;&lt;object type=&quot;3&quot; unique_id=&quot;21060&quot;&gt;&lt;property id=&quot;20148&quot; value=&quot;5&quot;/&gt;&lt;property id=&quot;20300&quot; value=&quot;Slide 135&quot;/&gt;&lt;property id=&quot;20307&quot; value=&quot;620&quot;/&gt;&lt;/object&gt;&lt;object type=&quot;3&quot; unique_id=&quot;21061&quot;&gt;&lt;property id=&quot;20148&quot; value=&quot;5&quot;/&gt;&lt;property id=&quot;20300&quot; value=&quot;Slide 136&quot;/&gt;&lt;property id=&quot;20307&quot; value=&quot;621&quot;/&gt;&lt;/object&gt;&lt;object type=&quot;3&quot; unique_id=&quot;21062&quot;&gt;&lt;property id=&quot;20148&quot; value=&quot;5&quot;/&gt;&lt;property id=&quot;20300&quot; value=&quot;Slide 137&quot;/&gt;&lt;property id=&quot;20307&quot; value=&quot;622&quot;/&gt;&lt;/object&gt;&lt;object type=&quot;3&quot; unique_id=&quot;21063&quot;&gt;&lt;property id=&quot;20148&quot; value=&quot;5&quot;/&gt;&lt;property id=&quot;20300&quot; value=&quot;Slide 138&quot;/&gt;&lt;property id=&quot;20307&quot; value=&quot;623&quot;/&gt;&lt;/object&gt;&lt;object type=&quot;3&quot; unique_id=&quot;140343&quot;&gt;&lt;property id=&quot;20148&quot; value=&quot;5&quot;/&gt;&lt;property id=&quot;20300&quot; value=&quot;Slide 139 - &amp;quot;Referral to treatment&amp;quot;&quot;/&gt;&lt;property id=&quot;20307&quot; value=&quot;642&quot;/&gt;&lt;/object&gt;&lt;object type=&quot;3&quot; unique_id=&quot;140344&quot;&gt;&lt;property id=&quot;20148&quot; value=&quot;5&quot;/&gt;&lt;property id=&quot;20300&quot; value=&quot;Slide 140&quot;/&gt;&lt;property id=&quot;20307&quot; value=&quot;643&quot;/&gt;&lt;/object&gt;&lt;object type=&quot;3&quot; unique_id=&quot;140345&quot;&gt;&lt;property id=&quot;20148&quot; value=&quot;5&quot;/&gt;&lt;property id=&quot;20300&quot; value=&quot;Slide 141&quot;/&gt;&lt;property id=&quot;20307&quot; value=&quot;644&quot;/&gt;&lt;/object&gt;&lt;object type=&quot;3&quot; unique_id=&quot;140346&quot;&gt;&lt;property id=&quot;20148&quot; value=&quot;5&quot;/&gt;&lt;property id=&quot;20300&quot; value=&quot;Slide 142&quot;/&gt;&lt;property id=&quot;20307&quot; value=&quot;645&quot;/&gt;&lt;/object&gt;&lt;object type=&quot;3&quot; unique_id=&quot;140347&quot;&gt;&lt;property id=&quot;20148&quot; value=&quot;5&quot;/&gt;&lt;property id=&quot;20300&quot; value=&quot;Slide 143&quot;/&gt;&lt;property id=&quot;20307&quot; value=&quot;646&quot;/&gt;&lt;/object&gt;&lt;object type=&quot;3&quot; unique_id=&quot;140348&quot;&gt;&lt;property id=&quot;20148&quot; value=&quot;5&quot;/&gt;&lt;property id=&quot;20300&quot; value=&quot;Slide 144&quot;/&gt;&lt;property id=&quot;20307&quot; value=&quot;647&quot;/&gt;&lt;/object&gt;&lt;object type=&quot;3&quot; unique_id=&quot;140349&quot;&gt;&lt;property id=&quot;20148&quot; value=&quot;5&quot;/&gt;&lt;property id=&quot;20300&quot; value=&quot;Slide 145 - &amp;quot;Outpatient Treatment:&amp;quot;&quot;/&gt;&lt;property id=&quot;20307&quot; value=&quot;648&quot;/&gt;&lt;/object&gt;&lt;object type=&quot;3&quot; unique_id=&quot;140350&quot;&gt;&lt;property id=&quot;20148&quot; value=&quot;5&quot;/&gt;&lt;property id=&quot;20300&quot; value=&quot;Slide 146 - &amp;quot;Individual Counseling&amp;quot;&quot;/&gt;&lt;property id=&quot;20307&quot; value=&quot;649&quot;/&gt;&lt;/object&gt;&lt;object type=&quot;3&quot; unique_id=&quot;140351&quot;&gt;&lt;property id=&quot;20148&quot; value=&quot;5&quot;/&gt;&lt;property id=&quot;20300&quot; value=&quot;Slide 147 - &amp;quot;Group Programs&amp;quot;&quot;/&gt;&lt;property id=&quot;20307&quot; value=&quot;650&quot;/&gt;&lt;/object&gt;&lt;object type=&quot;3&quot; unique_id=&quot;140352&quot;&gt;&lt;property id=&quot;20148&quot; value=&quot;5&quot;/&gt;&lt;property id=&quot;20300&quot; value=&quot;Slide 148&quot;/&gt;&lt;property id=&quot;20307&quot; value=&quot;651&quot;/&gt;&lt;/object&gt;&lt;object type=&quot;3&quot; unique_id=&quot;145414&quot;&gt;&lt;property id=&quot;20148&quot; value=&quot;5&quot;/&gt;&lt;property id=&quot;20300&quot; value=&quot;Slide 3&quot;/&gt;&lt;property id=&quot;20307&quot; value=&quot;656&quot;/&gt;&lt;/object&gt;&lt;object type=&quot;3&quot; unique_id=&quot;145415&quot;&gt;&lt;property id=&quot;20148&quot; value=&quot;5&quot;/&gt;&lt;property id=&quot;20300&quot; value=&quot;Slide 5 - &amp;quot;Brain Weight by Age&amp;quot;&quot;/&gt;&lt;property id=&quot;20307&quot; value=&quot;655&quot;/&gt;&lt;/object&gt;&lt;object type=&quot;3&quot; unique_id=&quot;145418&quot;&gt;&lt;property id=&quot;20148&quot; value=&quot;5&quot;/&gt;&lt;property id=&quot;20300&quot; value=&quot;Slide 12&quot;/&gt;&lt;property id=&quot;20307&quot; value=&quot;659&quot;/&gt;&lt;/object&gt;&lt;object type=&quot;3&quot; unique_id=&quot;145419&quot;&gt;&lt;property id=&quot;20148&quot; value=&quot;5&quot;/&gt;&lt;property id=&quot;20300&quot; value=&quot;Slide 15 - &amp;quot;The Water Maze Test&amp;quot;&quot;/&gt;&lt;property id=&quot;20307&quot; value=&quot;660&quot;/&gt;&lt;/object&gt;&lt;object type=&quot;3&quot; unique_id=&quot;145420&quot;&gt;&lt;property id=&quot;20148&quot; value=&quot;5&quot;/&gt;&lt;property id=&quot;20300&quot; value=&quot;Slide 16&quot;/&gt;&lt;property id=&quot;20307&quot; value=&quot;661&quot;/&gt;&lt;/object&gt;&lt;object type=&quot;3&quot; unique_id=&quot;145421&quot;&gt;&lt;property id=&quot;20148&quot; value=&quot;5&quot;/&gt;&lt;property id=&quot;20300&quot; value=&quot;Slide 17&quot;/&gt;&lt;property id=&quot;20307&quot; value=&quot;662&quot;/&gt;&lt;/object&gt;&lt;object type=&quot;3&quot; unique_id=&quot;145423&quot;&gt;&lt;property id=&quot;20148&quot; value=&quot;5&quot;/&gt;&lt;property id=&quot;20300&quot; value=&quot;Slide 14&quot;/&gt;&lt;property id=&quot;20307&quot; value=&quot;664&quot;/&gt;&lt;/object&gt;&lt;object type=&quot;3&quot; unique_id=&quot;145424&quot;&gt;&lt;property id=&quot;20148&quot; value=&quot;5&quot;/&gt;&lt;property id=&quot;20300&quot; value=&quot;Slide 18&quot;/&gt;&lt;property id=&quot;20307&quot; value=&quot;665&quot;/&gt;&lt;/object&gt;&lt;object type=&quot;3&quot; unique_id=&quot;145425&quot;&gt;&lt;property id=&quot;20148&quot; value=&quot;5&quot;/&gt;&lt;property id=&quot;20300&quot; value=&quot;Slide 19&quot;/&gt;&lt;property id=&quot;20307&quot; value=&quot;666&quot;/&gt;&lt;/object&gt;&lt;object type=&quot;3&quot; unique_id=&quot;145426&quot;&gt;&lt;property id=&quot;20148&quot; value=&quot;5&quot;/&gt;&lt;property id=&quot;20300&quot; value=&quot;Slide 24 - &amp;quot;Marijuana&amp;quot;&quot;/&gt;&lt;property id=&quot;20307&quot; value=&quot;667&quot;/&gt;&lt;/object&gt;&lt;object type=&quot;3&quot; unique_id=&quot;145429&quot;&gt;&lt;property id=&quot;20148&quot; value=&quot;5&quot;/&gt;&lt;property id=&quot;20300&quot; value=&quot;Slide 32 - &amp;quot;The Dunedin Study  N=1,037&amp;quot;&quot;/&gt;&lt;property id=&quot;20307&quot; value=&quot;670&quot;/&gt;&lt;/object&gt;&lt;object type=&quot;3&quot; unique_id=&quot;145430&quot;&gt;&lt;property id=&quot;20148&quot; value=&quot;5&quot;/&gt;&lt;property id=&quot;20300&quot; value=&quot;Slide 33 - &amp;quot;The Dunedin Study  N=1,037&amp;quot;&quot;/&gt;&lt;property id=&quot;20307&quot; value=&quot;671&quot;/&gt;&lt;/object&gt;&lt;object type=&quot;3&quot; unique_id=&quot;145435&quot;&gt;&lt;property id=&quot;20148&quot; value=&quot;5&quot;/&gt;&lt;property id=&quot;20300&quot; value=&quot;Slide 30&quot;/&gt;&lt;property id=&quot;20307&quot; value=&quot;676&quot;/&gt;&lt;/object&gt;&lt;object type=&quot;3&quot; unique_id=&quot;145438&quot;&gt;&lt;property id=&quot;20148&quot; value=&quot;5&quot;/&gt;&lt;property id=&quot;20300&quot; value=&quot;Slide 61 - &amp;quot;Comparison of Provider Impressions with Diagnostic Interview&amp;quot;&quot;/&gt;&lt;property id=&quot;20307&quot; value=&quot;678&quot;/&gt;&lt;/object&gt;&lt;object type=&quot;3&quot; unique_id=&quot;145439&quot;&gt;&lt;property id=&quot;20148&quot; value=&quot;5&quot;/&gt;&lt;property id=&quot;20300&quot; value=&quot;Slide 65&quot;/&gt;&lt;property id=&quot;20307&quot; value=&quot;677&quot;/&gt;&lt;/object&gt;&lt;object type=&quot;3&quot; unique_id=&quot;145441&quot;&gt;&lt;property id=&quot;20148&quot; value=&quot;5&quot;/&gt;&lt;property id=&quot;20300&quot; value=&quot;Slide 69&quot;/&gt;&lt;property id=&quot;20307&quot; value=&quot;683&quot;/&gt;&lt;/object&gt;&lt;object type=&quot;3&quot; unique_id=&quot;153442&quot;&gt;&lt;property id=&quot;20148&quot; value=&quot;5&quot;/&gt;&lt;property id=&quot;20300&quot; value=&quot;Slide 84&quot;/&gt;&lt;property id=&quot;20307&quot; value=&quot;690&quot;/&gt;&lt;/object&gt;&lt;object type=&quot;3&quot; unique_id=&quot;153445&quot;&gt;&lt;property id=&quot;20148&quot; value=&quot;5&quot;/&gt;&lt;property id=&quot;20300&quot; value=&quot;Slide 93&quot;/&gt;&lt;property id=&quot;20307&quot; value=&quot;693&quot;/&gt;&lt;/object&gt;&lt;object type=&quot;3&quot; unique_id=&quot;153447&quot;&gt;&lt;property id=&quot;20148&quot; value=&quot;5&quot;/&gt;&lt;property id=&quot;20300&quot; value=&quot;Slide 96&quot;/&gt;&lt;property id=&quot;20307&quot; value=&quot;694&quot;/&gt;&lt;/object&gt;&lt;object type=&quot;3&quot; unique_id=&quot;154612&quot;&gt;&lt;property id=&quot;20148&quot; value=&quot;5&quot;/&gt;&lt;property id=&quot;20300&quot; value=&quot;Slide 163&quot;/&gt;&lt;property id=&quot;20307&quot; value=&quot;724&quot;/&gt;&lt;/object&gt;&lt;object type=&quot;3&quot; unique_id=&quot;154613&quot;&gt;&lt;property id=&quot;20148&quot; value=&quot;5&quot;/&gt;&lt;property id=&quot;20300&quot; value=&quot;Slide 164&quot;/&gt;&lt;property id=&quot;20307&quot; value=&quot;725&quot;/&gt;&lt;/object&gt;&lt;object type=&quot;3&quot; unique_id=&quot;160144&quot;&gt;&lt;property id=&quot;20148&quot; value=&quot;5&quot;/&gt;&lt;property id=&quot;20300&quot; value=&quot;Slide 13 - &amp;quot;Alcohol&amp;quot;&quot;/&gt;&lt;property id=&quot;20307&quot; value=&quot;740&quot;/&gt;&lt;/object&gt;&lt;object type=&quot;3&quot; unique_id=&quot;160145&quot;&gt;&lt;property id=&quot;20148&quot; value=&quot;5&quot;/&gt;&lt;property id=&quot;20300&quot; value=&quot;Slide 37 - &amp;quot;Opioids&amp;quot;&quot;/&gt;&lt;property id=&quot;20307&quot; value=&quot;741&quot;/&gt;&lt;/object&gt;&lt;object type=&quot;3&quot; unique_id=&quot;160146&quot;&gt;&lt;property id=&quot;20148&quot; value=&quot;5&quot;/&gt;&lt;property id=&quot;20300&quot; value=&quot;Slide 38&quot;/&gt;&lt;property id=&quot;20307&quot; value=&quot;727&quot;/&gt;&lt;/object&gt;&lt;object type=&quot;3&quot; unique_id=&quot;160147&quot;&gt;&lt;property id=&quot;20148&quot; value=&quot;5&quot;/&gt;&lt;property id=&quot;20300&quot; value=&quot;Slide 39 - &amp;quot;Opioid Pharmacology&amp;quot;&quot;/&gt;&lt;property id=&quot;20307&quot; value=&quot;728&quot;/&gt;&lt;/object&gt;&lt;object type=&quot;3&quot; unique_id=&quot;160148&quot;&gt;&lt;property id=&quot;20148&quot; value=&quot;5&quot;/&gt;&lt;property id=&quot;20300&quot; value=&quot;Slide 40&quot;/&gt;&lt;property id=&quot;20307&quot; value=&quot;729&quot;/&gt;&lt;/object&gt;&lt;object type=&quot;3&quot; unique_id=&quot;160149&quot;&gt;&lt;property id=&quot;20148&quot; value=&quot;5&quot;/&gt;&lt;property id=&quot;20300&quot; value=&quot;Slide 43 - &amp;quot;Increase in Opiate Prescriptions, 1991-2013&amp;quot;&quot;/&gt;&lt;property id=&quot;20307&quot; value=&quot;730&quot;/&gt;&lt;/object&gt;&lt;object type=&quot;3&quot; unique_id=&quot;160150&quot;&gt;&lt;property id=&quot;20148&quot; value=&quot;5&quot;/&gt;&lt;property id=&quot;20300&quot; value=&quot;Slide 44&quot;/&gt;&lt;property id=&quot;20307&quot; value=&quot;731&quot;/&gt;&lt;/object&gt;&lt;object type=&quot;3&quot; unique_id=&quot;163222&quot;&gt;&lt;property id=&quot;20148&quot; value=&quot;5&quot;/&gt;&lt;property id=&quot;20300&quot; value=&quot;Slide 25&quot;/&gt;&lt;property id=&quot;20307&quot; value=&quot;748&quot;/&gt;&lt;/object&gt;&lt;object type=&quot;3&quot; unique_id=&quot;163223&quot;&gt;&lt;property id=&quot;20148&quot; value=&quot;5&quot;/&gt;&lt;property id=&quot;20300&quot; value=&quot;Slide 26&quot;/&gt;&lt;property id=&quot;20307&quot; value=&quot;749&quot;/&gt;&lt;/object&gt;&lt;object type=&quot;3&quot; unique_id=&quot;163224&quot;&gt;&lt;property id=&quot;20148&quot; value=&quot;5&quot;/&gt;&lt;property id=&quot;20300&quot; value=&quot;Slide 28&quot;/&gt;&lt;property id=&quot;20307&quot; value=&quot;750&quot;/&gt;&lt;/object&gt;&lt;object type=&quot;3&quot; unique_id=&quot;163225&quot;&gt;&lt;property id=&quot;20148&quot; value=&quot;5&quot;/&gt;&lt;property id=&quot;20300&quot; value=&quot;Slide 46 - &amp;quot;Misuse: Self-Medication and Recreation&amp;quot;&quot;/&gt;&lt;property id=&quot;20307&quot; value=&quot;742&quot;/&gt;&lt;/object&gt;&lt;object type=&quot;3&quot; unique_id=&quot;163227&quot;&gt;&lt;property id=&quot;20148&quot; value=&quot;5&quot;/&gt;&lt;property id=&quot;20300&quot; value=&quot;Slide 47 - &amp;quot;Heroin&amp;quot;&quot;/&gt;&lt;property id=&quot;20307&quot; value=&quot;744&quot;/&gt;&lt;/object&gt;&lt;object type=&quot;3&quot; unique_id=&quot;163228&quot;&gt;&lt;property id=&quot;20148&quot; value=&quot;5&quot;/&gt;&lt;property id=&quot;20300&quot; value=&quot;Slide 48 - &amp;quot;Heroin Epidemiology&amp;quot;&quot;/&gt;&lt;property id=&quot;20307&quot; value=&quot;745&quot;/&gt;&lt;/object&gt;&lt;object type=&quot;3&quot; unique_id=&quot;163229&quot;&gt;&lt;property id=&quot;20148&quot; value=&quot;5&quot;/&gt;&lt;property id=&quot;20300&quot; value=&quot;Slide 49 - &amp;quot;Addiction &amp;quot;&quot;/&gt;&lt;property id=&quot;20307&quot; value=&quot;746&quot;/&gt;&lt;/object&gt;&lt;object type=&quot;3&quot; unique_id=&quot;164532&quot;&gt;&lt;property id=&quot;20148&quot; value=&quot;5&quot;/&gt;&lt;property id=&quot;20300&quot; value=&quot;Slide 104&quot;/&gt;&lt;property id=&quot;20307&quot; value=&quot;754&quot;/&gt;&lt;/object&gt;&lt;object type=&quot;3&quot; unique_id=&quot;164535&quot;&gt;&lt;property id=&quot;20148&quot; value=&quot;5&quot;/&gt;&lt;property id=&quot;20300&quot; value=&quot;Slide 64&quot;/&gt;&lt;property id=&quot;20307&quot; value=&quot;755&quot;/&gt;&lt;/object&gt;&lt;object type=&quot;3&quot; unique_id=&quot;164536&quot;&gt;&lt;property id=&quot;20148&quot; value=&quot;5&quot;/&gt;&lt;property id=&quot;20300&quot; value=&quot;Slide 76&quot;/&gt;&lt;property id=&quot;20307&quot; value=&quot;756&quot;/&gt;&lt;/object&gt;&lt;object type=&quot;3&quot; unique_id=&quot;164537&quot;&gt;&lt;property id=&quot;20148&quot; value=&quot;5&quot;/&gt;&lt;property id=&quot;20300&quot; value=&quot;Slide 77&quot;/&gt;&lt;property id=&quot;20307&quot; value=&quot;757&quot;/&gt;&lt;/object&gt;&lt;object type=&quot;3&quot; unique_id=&quot;164538&quot;&gt;&lt;property id=&quot;20148&quot; value=&quot;5&quot;/&gt;&lt;property id=&quot;20300&quot; value=&quot;Slide 78&quot;/&gt;&lt;property id=&quot;20307&quot; value=&quot;758&quot;/&gt;&lt;/object&gt;&lt;object type=&quot;3&quot; unique_id=&quot;164539&quot;&gt;&lt;property id=&quot;20148&quot; value=&quot;5&quot;/&gt;&lt;property id=&quot;20300&quot; value=&quot;Slide 81&quot;/&gt;&lt;property id=&quot;20307&quot; value=&quot;781&quot;/&gt;&lt;/object&gt;&lt;object type=&quot;3&quot; unique_id=&quot;164540&quot;&gt;&lt;property id=&quot;20148&quot; value=&quot;5&quot;/&gt;&lt;property id=&quot;20300&quot; value=&quot;Slide 82&quot;/&gt;&lt;property id=&quot;20307&quot; value=&quot;782&quot;/&gt;&lt;/object&gt;&lt;object type=&quot;3&quot; unique_id=&quot;164541&quot;&gt;&lt;property id=&quot;20148&quot; value=&quot;5&quot;/&gt;&lt;property id=&quot;20300&quot; value=&quot;Slide 83 - &amp;quot;In 2016, I will…&amp;quot;&quot;/&gt;&lt;property id=&quot;20307&quot; value=&quot;769&quot;/&gt;&lt;/object&gt;&lt;object type=&quot;3&quot; unique_id=&quot;164542&quot;&gt;&lt;property id=&quot;20148&quot; value=&quot;5&quot;/&gt;&lt;property id=&quot;20300&quot; value=&quot;Slide 85&quot;/&gt;&lt;property id=&quot;20307&quot; value=&quot;770&quot;/&gt;&lt;/object&gt;&lt;object type=&quot;3&quot; unique_id=&quot;164543&quot;&gt;&lt;property id=&quot;20148&quot; value=&quot;5&quot;/&gt;&lt;property id=&quot;20300&quot; value=&quot;Slide 86&quot;/&gt;&lt;property id=&quot;20307&quot; value=&quot;771&quot;/&gt;&lt;/object&gt;&lt;object type=&quot;3&quot; unique_id=&quot;164544&quot;&gt;&lt;property id=&quot;20148&quot; value=&quot;5&quot;/&gt;&lt;property id=&quot;20300&quot; value=&quot;Slide 87 - &amp;quot;MI Toolbox Reflective listening&amp;quot;&quot;/&gt;&lt;property id=&quot;20307&quot; value=&quot;772&quot;/&gt;&lt;/object&gt;&lt;object type=&quot;3&quot; unique_id=&quot;164546&quot;&gt;&lt;property id=&quot;20148&quot; value=&quot;5&quot;/&gt;&lt;property id=&quot;20300&quot; value=&quot;Slide 88&quot;/&gt;&lt;property id=&quot;20307&quot; value=&quot;774&quot;/&gt;&lt;/object&gt;&lt;object type=&quot;3&quot; unique_id=&quot;164547&quot;&gt;&lt;property id=&quot;20148&quot; value=&quot;5&quot;/&gt;&lt;property id=&quot;20300&quot; value=&quot;Slide 89&quot;/&gt;&lt;property id=&quot;20307&quot; value=&quot;775&quot;/&gt;&lt;/object&gt;&lt;object type=&quot;3&quot; unique_id=&quot;164548&quot;&gt;&lt;property id=&quot;20148&quot; value=&quot;5&quot;/&gt;&lt;property id=&quot;20300&quot; value=&quot;Slide 90&quot;/&gt;&lt;property id=&quot;20307&quot; value=&quot;777&quot;/&gt;&lt;/object&gt;&lt;object type=&quot;3&quot; unique_id=&quot;164549&quot;&gt;&lt;property id=&quot;20148&quot; value=&quot;5&quot;/&gt;&lt;property id=&quot;20300&quot; value=&quot;Slide 91&quot;/&gt;&lt;property id=&quot;20307&quot; value=&quot;778&quot;/&gt;&lt;/object&gt;&lt;object type=&quot;3&quot; unique_id=&quot;164550&quot;&gt;&lt;property id=&quot;20148&quot; value=&quot;5&quot;/&gt;&lt;property id=&quot;20300&quot; value=&quot;Slide 92&quot;/&gt;&lt;property id=&quot;20307&quot; value=&quot;779&quot;/&gt;&lt;/object&gt;&lt;object type=&quot;3&quot; unique_id=&quot;164551&quot;&gt;&lt;property id=&quot;20148&quot; value=&quot;5&quot;/&gt;&lt;property id=&quot;20300&quot; value=&quot;Slide 95&quot;/&gt;&lt;property id=&quot;20307&quot; value=&quot;759&quot;/&gt;&lt;/object&gt;&lt;object type=&quot;3&quot; unique_id=&quot;164552&quot;&gt;&lt;property id=&quot;20148&quot; value=&quot;5&quot;/&gt;&lt;property id=&quot;20300&quot; value=&quot;Slide 98&quot;/&gt;&lt;property id=&quot;20307&quot; value=&quot;760&quot;/&gt;&lt;/object&gt;&lt;object type=&quot;3&quot; unique_id=&quot;164553&quot;&gt;&lt;property id=&quot;20148&quot; value=&quot;5&quot;/&gt;&lt;property id=&quot;20300&quot; value=&quot;Slide 99&quot;/&gt;&lt;property id=&quot;20307&quot; value=&quot;761&quot;/&gt;&lt;/object&gt;&lt;object type=&quot;3&quot; unique_id=&quot;164554&quot;&gt;&lt;property id=&quot;20148&quot; value=&quot;5&quot;/&gt;&lt;property id=&quot;20300&quot; value=&quot;Slide 97&quot;/&gt;&lt;property id=&quot;20307&quot; value=&quot;762&quot;/&gt;&lt;/object&gt;&lt;object type=&quot;3&quot; unique_id=&quot;164555&quot;&gt;&lt;property id=&quot;20148&quot; value=&quot;5&quot;/&gt;&lt;property id=&quot;20300&quot; value=&quot;Slide 100&quot;/&gt;&lt;property id=&quot;20307&quot; value=&quot;763&quot;/&gt;&lt;/object&gt;&lt;object type=&quot;3&quot; unique_id=&quot;164556&quot;&gt;&lt;property id=&quot;20148&quot; value=&quot;5&quot;/&gt;&lt;property id=&quot;20300&quot; value=&quot;Slide 101&quot;/&gt;&lt;property id=&quot;20307&quot; value=&quot;764&quot;/&gt;&lt;/object&gt;&lt;object type=&quot;3&quot; unique_id=&quot;164558&quot;&gt;&lt;property id=&quot;20148&quot; value=&quot;5&quot;/&gt;&lt;property id=&quot;20300&quot; value=&quot;Slide 102&quot;/&gt;&lt;property id=&quot;20307&quot; value=&quot;766&quot;/&gt;&lt;/object&gt;&lt;object type=&quot;3&quot; unique_id=&quot;164559&quot;&gt;&lt;property id=&quot;20148&quot; value=&quot;5&quot;/&gt;&lt;property id=&quot;20300&quot; value=&quot;Slide 103&quot;/&gt;&lt;property id=&quot;20307&quot; value=&quot;767&quot;/&gt;&lt;/object&gt;&lt;object type=&quot;3&quot; unique_id=&quot;164560&quot;&gt;&lt;property id=&quot;20148&quot; value=&quot;5&quot;/&gt;&lt;property id=&quot;20300&quot; value=&quot;Slide 106&quot;/&gt;&lt;property id=&quot;20307&quot; value=&quot;780&quot;/&gt;&lt;/object&gt;&lt;object type=&quot;3&quot; unique_id=&quot;164562&quot;&gt;&lt;property id=&quot;20148&quot; value=&quot;5&quot;/&gt;&lt;property id=&quot;20300&quot; value=&quot;Slide 134&quot;/&gt;&lt;property id=&quot;20307&quot; value=&quot;785&quot;/&gt;&lt;/object&gt;&lt;object type=&quot;3&quot; unique_id=&quot;171663&quot;&gt;&lt;property id=&quot;20148&quot; value=&quot;5&quot;/&gt;&lt;property id=&quot;20300&quot; value=&quot;Slide 20 - &amp;quot;Alcohol Associated Risk Behaviors, Grades 9-12  (YRBS 2011)&amp;quot;&quot;/&gt;&lt;property id=&quot;20307&quot; value=&quot;797&quot;/&gt;&lt;/object&gt;&lt;object type=&quot;3&quot; unique_id=&quot;171664&quot;&gt;&lt;property id=&quot;20148&quot; value=&quot;5&quot;/&gt;&lt;property id=&quot;20300&quot; value=&quot;Slide 21 - &amp;quot;12th Graders* Reporting Binge Drinking   &amp;amp; Extreme Binge Drinking (within the last two weeks) &amp;quot;&quot;/&gt;&lt;property id=&quot;20307&quot; value=&quot;796&quot;/&gt;&lt;/object&gt;&lt;object type=&quot;3&quot; unique_id=&quot;171665&quot;&gt;&lt;property id=&quot;20148&quot; value=&quot;5&quot;/&gt;&lt;property id=&quot;20300&quot; value=&quot;Slide 52&quot;/&gt;&lt;property id=&quot;20307&quot; value=&quot;790&quot;/&gt;&lt;/object&gt;&lt;object type=&quot;3&quot; unique_id=&quot;171666&quot;&gt;&lt;property id=&quot;20148&quot; value=&quot;5&quot;/&gt;&lt;property id=&quot;20300&quot; value=&quot;Slide 53 - &amp;quot;SBIRT&amp;quot;&quot;/&gt;&lt;property id=&quot;20307&quot; value=&quot;791&quot;/&gt;&lt;/object&gt;&lt;object type=&quot;3&quot; unique_id=&quot;171667&quot;&gt;&lt;property id=&quot;20148&quot; value=&quot;5&quot;/&gt;&lt;property id=&quot;20300&quot; value=&quot;Slide 54 - &amp;quot;Why is SBIRT important? &amp;quot;&quot;/&gt;&lt;property id=&quot;20307&quot; value=&quot;792&quot;/&gt;&lt;/object&gt;&lt;object type=&quot;3&quot; unique_id=&quot;171668&quot;&gt;&lt;property id=&quot;20148&quot; value=&quot;5&quot;/&gt;&lt;property id=&quot;20300&quot; value=&quot;Slide 55 - &amp;quot;SBIRT Research &amp;quot;&quot;/&gt;&lt;property id=&quot;20307&quot; value=&quot;793&quot;/&gt;&lt;/object&gt;&lt;object type=&quot;3&quot; unique_id=&quot;171669&quot;&gt;&lt;property id=&quot;20148&quot; value=&quot;5&quot;/&gt;&lt;property id=&quot;20300&quot; value=&quot;Slide 56 - &amp;quot;Evidence for Adolescent SBIRT &amp;quot;&quot;/&gt;&lt;property id=&quot;20307&quot; value=&quot;794&quot;/&gt;&lt;/object&gt;&lt;object type=&quot;3&quot; unique_id=&quot;171670&quot;&gt;&lt;property id=&quot;20148&quot; value=&quot;5&quot;/&gt;&lt;property id=&quot;20300&quot; value=&quot;Slide 57 - &amp;quot;Screening&amp;quot;&quot;/&gt;&lt;property id=&quot;20307&quot; value=&quot;795&quot;/&gt;&lt;/object&gt;&lt;object type=&quot;3&quot; unique_id=&quot;171671&quot;&gt;&lt;property id=&quot;20148&quot; value=&quot;5&quot;/&gt;&lt;property id=&quot;20300&quot; value=&quot;Slide 60 - &amp;quot;Based on Findings of Screening&amp;quot;&quot;/&gt;&lt;property id=&quot;20307&quot; value=&quot;798&quot;/&gt;&lt;/object&gt;&lt;object type=&quot;3&quot; unique_id=&quot;171672&quot;&gt;&lt;property id=&quot;20148&quot; value=&quot;5&quot;/&gt;&lt;property id=&quot;20300&quot; value=&quot;Slide 63 - &amp;quot;What Screening Tool  Should I Use?&amp;quot;&quot;/&gt;&lt;property id=&quot;20307&quot; value=&quot;799&quot;/&gt;&lt;/object&gt;&lt;object type=&quot;3&quot; unique_id=&quot;231773&quot;&gt;&lt;property id=&quot;20148&quot; value=&quot;5&quot;/&gt;&lt;property id=&quot;20300&quot; value=&quot;Slide 41&quot;/&gt;&lt;property id=&quot;20307&quot; value=&quot;838&quot;/&gt;&lt;/object&gt;&lt;object type=&quot;3&quot; unique_id=&quot;231774&quot;&gt;&lt;property id=&quot;20148&quot; value=&quot;5&quot;/&gt;&lt;property id=&quot;20300&quot; value=&quot;Slide 42&quot;/&gt;&lt;property id=&quot;20307&quot; value=&quot;839&quot;/&gt;&lt;/object&gt;&lt;object type=&quot;3&quot; unique_id=&quot;231775&quot;&gt;&lt;property id=&quot;20148&quot; value=&quot;5&quot;/&gt;&lt;property id=&quot;20300&quot; value=&quot;Slide 45&quot;/&gt;&lt;property id=&quot;20307&quot; value=&quot;834&quot;/&gt;&lt;/object&gt;&lt;object type=&quot;3&quot; unique_id=&quot;231776&quot;&gt;&lt;property id=&quot;20148&quot; value=&quot;5&quot;/&gt;&lt;property id=&quot;20300&quot; value=&quot;Slide 50 - &amp;quot;Addiction&amp;quot;&quot;/&gt;&lt;property id=&quot;20307&quot; value=&quot;833&quot;/&gt;&lt;/object&gt;&lt;object type=&quot;3&quot; unique_id=&quot;231777&quot;&gt;&lt;property id=&quot;20148&quot; value=&quot;5&quot;/&gt;&lt;property id=&quot;20300&quot; value=&quot;Slide 58 - &amp;quot;Top Reasons for Not Screening&amp;quot;&quot;/&gt;&lt;property id=&quot;20307&quot; value=&quot;800&quot;/&gt;&lt;/object&gt;&lt;object type=&quot;3&quot; unique_id=&quot;231778&quot;&gt;&lt;property id=&quot;20148&quot; value=&quot;5&quot;/&gt;&lt;property id=&quot;20300&quot; value=&quot;Slide 59 - &amp;quot;Confidentiality&amp;quot;&quot;/&gt;&lt;property id=&quot;20307&quot; value=&quot;801&quot;/&gt;&lt;/object&gt;&lt;object type=&quot;3&quot; unique_id=&quot;231779&quot;&gt;&lt;property id=&quot;20148&quot; value=&quot;5&quot;/&gt;&lt;property id=&quot;20300&quot; value=&quot;Slide 68&quot;/&gt;&lt;property id=&quot;20307&quot; value=&quot;802&quot;/&gt;&lt;/object&gt;&lt;object type=&quot;3&quot; unique_id=&quot;231780&quot;&gt;&lt;property id=&quot;20148&quot; value=&quot;5&quot;/&gt;&lt;property id=&quot;20300&quot; value=&quot;Slide 71&quot;/&gt;&lt;property id=&quot;20307&quot; value=&quot;803&quot;/&gt;&lt;/object&gt;&lt;object type=&quot;3&quot; unique_id=&quot;231781&quot;&gt;&lt;property id=&quot;20148&quot; value=&quot;5&quot;/&gt;&lt;property id=&quot;20300&quot; value=&quot;Slide 73&quot;/&gt;&lt;property id=&quot;20307&quot; value=&quot;804&quot;/&gt;&lt;/object&gt;&lt;object type=&quot;3&quot; unique_id=&quot;231782&quot;&gt;&lt;property id=&quot;20148&quot; value=&quot;5&quot;/&gt;&lt;property id=&quot;20300&quot; value=&quot;Slide 74&quot;/&gt;&lt;property id=&quot;20307&quot; value=&quot;805&quot;/&gt;&lt;/object&gt;&lt;object type=&quot;3&quot; unique_id=&quot;231783&quot;&gt;&lt;property id=&quot;20148&quot; value=&quot;5&quot;/&gt;&lt;property id=&quot;20300&quot; value=&quot;Slide 75&quot;/&gt;&lt;property id=&quot;20307&quot; value=&quot;806&quot;/&gt;&lt;/object&gt;&lt;object type=&quot;3&quot; unique_id=&quot;231784&quot;&gt;&lt;property id=&quot;20148&quot; value=&quot;5&quot;/&gt;&lt;property id=&quot;20300&quot; value=&quot;Slide 107&quot;/&gt;&lt;property id=&quot;20307&quot; value=&quot;807&quot;/&gt;&lt;/object&gt;&lt;object type=&quot;3&quot; unique_id=&quot;231785&quot;&gt;&lt;property id=&quot;20148&quot; value=&quot;5&quot;/&gt;&lt;property id=&quot;20300&quot; value=&quot;Slide 108&quot;/&gt;&lt;property id=&quot;20307&quot; value=&quot;808&quot;/&gt;&lt;/object&gt;&lt;object type=&quot;3&quot; unique_id=&quot;231786&quot;&gt;&lt;property id=&quot;20148&quot; value=&quot;5&quot;/&gt;&lt;property id=&quot;20300&quot; value=&quot;Slide 109&quot;/&gt;&lt;property id=&quot;20307&quot; value=&quot;809&quot;/&gt;&lt;/object&gt;&lt;object type=&quot;3&quot; unique_id=&quot;231787&quot;&gt;&lt;property id=&quot;20148&quot; value=&quot;5&quot;/&gt;&lt;property id=&quot;20300&quot; value=&quot;Slide 110&quot;/&gt;&lt;property id=&quot;20307&quot; value=&quot;810&quot;/&gt;&lt;/object&gt;&lt;object type=&quot;3&quot; unique_id=&quot;231788&quot;&gt;&lt;property id=&quot;20148&quot; value=&quot;5&quot;/&gt;&lt;property id=&quot;20300&quot; value=&quot;Slide 111&quot;/&gt;&lt;property id=&quot;20307&quot; value=&quot;811&quot;/&gt;&lt;/object&gt;&lt;object type=&quot;3&quot; unique_id=&quot;231789&quot;&gt;&lt;property id=&quot;20148&quot; value=&quot;5&quot;/&gt;&lt;property id=&quot;20300&quot; value=&quot;Slide 112&quot;/&gt;&lt;property id=&quot;20307&quot; value=&quot;812&quot;/&gt;&lt;/object&gt;&lt;object type=&quot;3&quot; unique_id=&quot;231790&quot;&gt;&lt;property id=&quot;20148&quot; value=&quot;5&quot;/&gt;&lt;property id=&quot;20300&quot; value=&quot;Slide 113&quot;/&gt;&lt;property id=&quot;20307&quot; value=&quot;813&quot;/&gt;&lt;/object&gt;&lt;object type=&quot;3&quot; unique_id=&quot;231791&quot;&gt;&lt;property id=&quot;20148&quot; value=&quot;5&quot;/&gt;&lt;property id=&quot;20300&quot; value=&quot;Slide 114&quot;/&gt;&lt;property id=&quot;20307&quot; value=&quot;814&quot;/&gt;&lt;/object&gt;&lt;object type=&quot;3&quot; unique_id=&quot;231792&quot;&gt;&lt;property id=&quot;20148&quot; value=&quot;5&quot;/&gt;&lt;property id=&quot;20300&quot; value=&quot;Slide 115&quot;/&gt;&lt;property id=&quot;20307&quot; value=&quot;815&quot;/&gt;&lt;/object&gt;&lt;object type=&quot;3&quot; unique_id=&quot;231793&quot;&gt;&lt;property id=&quot;20148&quot; value=&quot;5&quot;/&gt;&lt;property id=&quot;20300&quot; value=&quot;Slide 116&quot;/&gt;&lt;property id=&quot;20307&quot; value=&quot;816&quot;/&gt;&lt;/object&gt;&lt;object type=&quot;3&quot; unique_id=&quot;231794&quot;&gt;&lt;property id=&quot;20148&quot; value=&quot;5&quot;/&gt;&lt;property id=&quot;20300&quot; value=&quot;Slide 117&quot;/&gt;&lt;property id=&quot;20307&quot; value=&quot;817&quot;/&gt;&lt;/object&gt;&lt;object type=&quot;3&quot; unique_id=&quot;231795&quot;&gt;&lt;property id=&quot;20148&quot; value=&quot;5&quot;/&gt;&lt;property id=&quot;20300&quot; value=&quot;Slide 120&quot;/&gt;&lt;property id=&quot;20307&quot; value=&quot;818&quot;/&gt;&lt;/object&gt;&lt;object type=&quot;3&quot; unique_id=&quot;231796&quot;&gt;&lt;property id=&quot;20148&quot; value=&quot;5&quot;/&gt;&lt;property id=&quot;20300&quot; value=&quot;Slide 121&quot;/&gt;&lt;property id=&quot;20307&quot; value=&quot;829&quot;/&gt;&lt;/object&gt;&lt;object type=&quot;3&quot; unique_id=&quot;231797&quot;&gt;&lt;property id=&quot;20148&quot; value=&quot;5&quot;/&gt;&lt;property id=&quot;20300&quot; value=&quot;Slide 122&quot;/&gt;&lt;property id=&quot;20307&quot; value=&quot;819&quot;/&gt;&lt;/object&gt;&lt;object type=&quot;3&quot; unique_id=&quot;231798&quot;&gt;&lt;property id=&quot;20148&quot; value=&quot;5&quot;/&gt;&lt;property id=&quot;20300&quot; value=&quot;Slide 123&quot;/&gt;&lt;property id=&quot;20307&quot; value=&quot;820&quot;/&gt;&lt;/object&gt;&lt;object type=&quot;3&quot; unique_id=&quot;231799&quot;&gt;&lt;property id=&quot;20148&quot; value=&quot;5&quot;/&gt;&lt;property id=&quot;20300&quot; value=&quot;Slide 124&quot;/&gt;&lt;property id=&quot;20307&quot; value=&quot;821&quot;/&gt;&lt;/object&gt;&lt;object type=&quot;3&quot; unique_id=&quot;231800&quot;&gt;&lt;property id=&quot;20148&quot; value=&quot;5&quot;/&gt;&lt;property id=&quot;20300&quot; value=&quot;Slide 125&quot;/&gt;&lt;property id=&quot;20307&quot; value=&quot;822&quot;/&gt;&lt;/object&gt;&lt;object type=&quot;3&quot; unique_id=&quot;231801&quot;&gt;&lt;property id=&quot;20148&quot; value=&quot;5&quot;/&gt;&lt;property id=&quot;20300&quot; value=&quot;Slide 126&quot;/&gt;&lt;property id=&quot;20307&quot; value=&quot;823&quot;/&gt;&lt;/object&gt;&lt;object type=&quot;3&quot; unique_id=&quot;231802&quot;&gt;&lt;property id=&quot;20148&quot; value=&quot;5&quot;/&gt;&lt;property id=&quot;20300&quot; value=&quot;Slide 127&quot;/&gt;&lt;property id=&quot;20307&quot; value=&quot;824&quot;/&gt;&lt;/object&gt;&lt;object type=&quot;3&quot; unique_id=&quot;231803&quot;&gt;&lt;property id=&quot;20148&quot; value=&quot;5&quot;/&gt;&lt;property id=&quot;20300&quot; value=&quot;Slide 128&quot;/&gt;&lt;property id=&quot;20307&quot; value=&quot;825&quot;/&gt;&lt;/object&gt;&lt;object type=&quot;3&quot; unique_id=&quot;231804&quot;&gt;&lt;property id=&quot;20148&quot; value=&quot;5&quot;/&gt;&lt;property id=&quot;20300&quot; value=&quot;Slide 129&quot;/&gt;&lt;property id=&quot;20307&quot; value=&quot;826&quot;/&gt;&lt;/object&gt;&lt;object type=&quot;3&quot; unique_id=&quot;231805&quot;&gt;&lt;property id=&quot;20148&quot; value=&quot;5&quot;/&gt;&lt;property id=&quot;20300&quot; value=&quot;Slide 130&quot;/&gt;&lt;property id=&quot;20307&quot; value=&quot;827&quot;/&gt;&lt;/object&gt;&lt;object type=&quot;3&quot; unique_id=&quot;231806&quot;&gt;&lt;property id=&quot;20148&quot; value=&quot;5&quot;/&gt;&lt;property id=&quot;20300&quot; value=&quot;Slide 131&quot;/&gt;&lt;property id=&quot;20307&quot; value=&quot;828&quot;/&gt;&lt;/object&gt;&lt;object type=&quot;3&quot; unique_id=&quot;231807&quot;&gt;&lt;property id=&quot;20148&quot; value=&quot;5&quot;/&gt;&lt;property id=&quot;20300&quot; value=&quot;Slide 155 - &amp;quot;Medication Assisted Treatment&amp;quot;&quot;/&gt;&lt;property id=&quot;20307&quot; value=&quot;841&quot;/&gt;&lt;/object&gt;&lt;object type=&quot;3&quot; unique_id=&quot;231808&quot;&gt;&lt;property id=&quot;20148&quot; value=&quot;5&quot;/&gt;&lt;property id=&quot;20300&quot; value=&quot;Slide 156&quot;/&gt;&lt;property id=&quot;20307&quot; value=&quot;840&quot;/&gt;&lt;/object&gt;&lt;object type=&quot;3&quot; unique_id=&quot;231809&quot;&gt;&lt;property id=&quot;20148&quot; value=&quot;5&quot;/&gt;&lt;property id=&quot;20300&quot; value=&quot;Slide 157&quot;/&gt;&lt;property id=&quot;20307&quot; value=&quot;836&quot;/&gt;&lt;/object&gt;&lt;object type=&quot;3&quot; unique_id=&quot;231810&quot;&gt;&lt;property id=&quot;20148&quot; value=&quot;5&quot;/&gt;&lt;property id=&quot;20300&quot; value=&quot;Slide 158&quot;/&gt;&lt;property id=&quot;20307&quot; value=&quot;837&quot;/&gt;&lt;/object&gt;&lt;object type=&quot;3&quot; unique_id=&quot;231811&quot;&gt;&lt;property id=&quot;20148&quot; value=&quot;5&quot;/&gt;&lt;property id=&quot;20300&quot; value=&quot;Slide 159 - &amp;quot;AAP Opioid Policy Statement&amp;quot;&quot;/&gt;&lt;property id=&quot;20307&quot; value=&quot;835&quot;/&gt;&lt;/object&gt;&lt;object type=&quot;3&quot; unique_id=&quot;231812&quot;&gt;&lt;property id=&quot;20148&quot; value=&quot;5&quot;/&gt;&lt;property id=&quot;20300&quot; value=&quot;Slide 165&quot;/&gt;&lt;property id=&quot;20307&quot; value=&quot;830&quot;/&gt;&lt;/object&gt;&lt;object type=&quot;3&quot; unique_id=&quot;231813&quot;&gt;&lt;property id=&quot;20148&quot; value=&quot;5&quot;/&gt;&lt;property id=&quot;20300&quot; value=&quot;Slide 166&quot;/&gt;&lt;property id=&quot;20307&quot; value=&quot;831&quot;/&gt;&lt;/object&gt;&lt;object type=&quot;3&quot; unique_id=&quot;231814&quot;&gt;&lt;property id=&quot;20148&quot; value=&quot;5&quot;/&gt;&lt;property id=&quot;20300&quot; value=&quot;Slide 167 - &amp;quot;Acknowledgements&amp;quot;&quot;/&gt;&lt;property id=&quot;20307&quot; value=&quot;832&quot;/&gt;&lt;/object&gt;&lt;/object&gt;&lt;object type=&quot;8&quot; unique_id=&quot;11024&quot;&gt;&lt;/object&gt;&lt;/object&gt;&lt;/database&gt;"/>
  <p:tag name="SECTOMILLISECCONVERTED" val="1"/>
</p:tagLst>
</file>

<file path=ppt/theme/theme1.xml><?xml version="1.0" encoding="utf-8"?>
<a:theme xmlns:a="http://schemas.openxmlformats.org/drawingml/2006/main" name="Chapter 4 MI_7-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4 MI_7-27-16</Template>
  <TotalTime>678</TotalTime>
  <Words>3310</Words>
  <Application>Microsoft Office PowerPoint</Application>
  <PresentationFormat>On-screen Show (4:3)</PresentationFormat>
  <Paragraphs>354</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MS PGothic</vt:lpstr>
      <vt:lpstr>MS PGothic</vt:lpstr>
      <vt:lpstr>Arial</vt:lpstr>
      <vt:lpstr>Arial Narrow</vt:lpstr>
      <vt:lpstr>Calibri</vt:lpstr>
      <vt:lpstr>Calibri Light</vt:lpstr>
      <vt:lpstr>Tahoma</vt:lpstr>
      <vt:lpstr>Times New Roman</vt:lpstr>
      <vt:lpstr>Chapter 4 MI_7-27-16</vt:lpstr>
      <vt:lpstr>Custom Design</vt:lpstr>
      <vt:lpstr>Referral to treatment</vt:lpstr>
      <vt:lpstr>Negotiating a Referral</vt:lpstr>
      <vt:lpstr>Convince the Patient of Need for Treatment</vt:lpstr>
      <vt:lpstr>Get Permission to Include Partner or Family Member</vt:lpstr>
      <vt:lpstr>Determine Level of Care</vt:lpstr>
      <vt:lpstr>Treatment Type</vt:lpstr>
      <vt:lpstr>Outpatient Treatment</vt:lpstr>
      <vt:lpstr>Individual Counseling</vt:lpstr>
      <vt:lpstr>Group Programs</vt:lpstr>
      <vt:lpstr>Traditional 12-Step Treatment</vt:lpstr>
      <vt:lpstr>Family Therapy</vt:lpstr>
      <vt:lpstr>Intensive Outpatient Programs</vt:lpstr>
      <vt:lpstr>Partial Hospital Programs</vt:lpstr>
      <vt:lpstr>Acute Residential Treatment</vt:lpstr>
      <vt:lpstr>Residential Treatment</vt:lpstr>
      <vt:lpstr>PowerPoint Presentation</vt:lpstr>
      <vt:lpstr>Types of Medication Assisted Treatment</vt:lpstr>
      <vt:lpstr>Medications</vt:lpstr>
      <vt:lpstr>Agonist Therapy: Buprenorphine</vt:lpstr>
      <vt:lpstr>Antagonist Therapy: Naltrexone</vt:lpstr>
      <vt:lpstr>Disulfiram (Antabuse)</vt:lpstr>
      <vt:lpstr>PowerPoint Presentation</vt:lpstr>
      <vt:lpstr>Provide Support While Awaiting Placement</vt:lpstr>
      <vt:lpstr>Reassess after treatment</vt:lpstr>
      <vt:lpstr>Resources</vt:lpstr>
      <vt:lpstr>Connecticut Behavioral Health Partnership</vt:lpstr>
    </vt:vector>
  </TitlesOfParts>
  <Company>HP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Basics</dc:title>
  <dc:creator>McRee,Bonnie G.</dc:creator>
  <cp:lastModifiedBy>Robaina,Katherine A.</cp:lastModifiedBy>
  <cp:revision>58</cp:revision>
  <cp:lastPrinted>2017-08-03T16:10:02Z</cp:lastPrinted>
  <dcterms:created xsi:type="dcterms:W3CDTF">2016-08-05T11:49:35Z</dcterms:created>
  <dcterms:modified xsi:type="dcterms:W3CDTF">2017-08-07T21:13:08Z</dcterms:modified>
</cp:coreProperties>
</file>