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19" r:id="rId2"/>
  </p:sldMasterIdLst>
  <p:notesMasterIdLst>
    <p:notesMasterId r:id="rId51"/>
  </p:notesMasterIdLst>
  <p:handoutMasterIdLst>
    <p:handoutMasterId r:id="rId52"/>
  </p:handoutMasterIdLst>
  <p:sldIdLst>
    <p:sldId id="638" r:id="rId3"/>
    <p:sldId id="686" r:id="rId4"/>
    <p:sldId id="761" r:id="rId5"/>
    <p:sldId id="687" r:id="rId6"/>
    <p:sldId id="717" r:id="rId7"/>
    <p:sldId id="718" r:id="rId8"/>
    <p:sldId id="758" r:id="rId9"/>
    <p:sldId id="759" r:id="rId10"/>
    <p:sldId id="760" r:id="rId11"/>
    <p:sldId id="763" r:id="rId12"/>
    <p:sldId id="703" r:id="rId13"/>
    <p:sldId id="694" r:id="rId14"/>
    <p:sldId id="695" r:id="rId15"/>
    <p:sldId id="728" r:id="rId16"/>
    <p:sldId id="764" r:id="rId17"/>
    <p:sldId id="729" r:id="rId18"/>
    <p:sldId id="730" r:id="rId19"/>
    <p:sldId id="731" r:id="rId20"/>
    <p:sldId id="732" r:id="rId21"/>
    <p:sldId id="733" r:id="rId22"/>
    <p:sldId id="734" r:id="rId23"/>
    <p:sldId id="735" r:id="rId24"/>
    <p:sldId id="736" r:id="rId25"/>
    <p:sldId id="737" r:id="rId26"/>
    <p:sldId id="738" r:id="rId27"/>
    <p:sldId id="739" r:id="rId28"/>
    <p:sldId id="740" r:id="rId29"/>
    <p:sldId id="741" r:id="rId30"/>
    <p:sldId id="742" r:id="rId31"/>
    <p:sldId id="743" r:id="rId32"/>
    <p:sldId id="744" r:id="rId33"/>
    <p:sldId id="745" r:id="rId34"/>
    <p:sldId id="746" r:id="rId35"/>
    <p:sldId id="747" r:id="rId36"/>
    <p:sldId id="748" r:id="rId37"/>
    <p:sldId id="749" r:id="rId38"/>
    <p:sldId id="750" r:id="rId39"/>
    <p:sldId id="751" r:id="rId40"/>
    <p:sldId id="752" r:id="rId41"/>
    <p:sldId id="753" r:id="rId42"/>
    <p:sldId id="754" r:id="rId43"/>
    <p:sldId id="755" r:id="rId44"/>
    <p:sldId id="756" r:id="rId45"/>
    <p:sldId id="757" r:id="rId46"/>
    <p:sldId id="653" r:id="rId47"/>
    <p:sldId id="762" r:id="rId48"/>
    <p:sldId id="726" r:id="rId49"/>
    <p:sldId id="719" r:id="rId50"/>
  </p:sldIdLst>
  <p:sldSz cx="9144000" cy="6858000" type="screen4x3"/>
  <p:notesSz cx="70104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 userDrawn="1">
          <p15:clr>
            <a:srgbClr val="A4A3A4"/>
          </p15:clr>
        </p15:guide>
        <p15:guide id="2" pos="2064" userDrawn="1">
          <p15:clr>
            <a:srgbClr val="A4A3A4"/>
          </p15:clr>
        </p15:guide>
      </p15:sldGuideLst>
    </p:ext>
    <p:ext uri="{2D200454-40CA-4A62-9FC3-DE9A4176ACB9}">
      <p15:notesGuideLst xmlns:p15="http://schemas.microsoft.com/office/powerpoint/2012/main">
        <p15:guide id="1" orient="horz" pos="2640" userDrawn="1">
          <p15:clr>
            <a:srgbClr val="A4A3A4"/>
          </p15:clr>
        </p15:guide>
        <p15:guide id="2" pos="768" userDrawn="1">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nstead, Julie" initials="LJ" lastIdx="4" clrIdx="0"/>
  <p:cmAuthor id="1" name="levy_s" initials="SL" lastIdx="2" clrIdx="1"/>
  <p:cmAuthor id="2" name="levy_s" initials="l" lastIdx="2" clrIdx="2"/>
  <p:cmAuthor id="3" name="Marianne Pugatch" initials="" lastIdx="2" clrIdx="3"/>
  <p:cmAuthor id="4" name="user" initials="u" lastIdx="8" clrIdx="4"/>
  <p:cmAuthor id="5" name="Levy, Sharon" initials="sl" lastIdx="33" clrIdx="5"/>
  <p:cmAuthor id="6" name="Rabinow, Lily" initials="LR"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001"/>
    <a:srgbClr val="CE1C27"/>
    <a:srgbClr val="9F3481"/>
    <a:srgbClr val="FF0000"/>
    <a:srgbClr val="FFC319"/>
    <a:srgbClr val="F1450F"/>
    <a:srgbClr val="FFD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1" autoAdjust="0"/>
    <p:restoredTop sz="78695" autoAdjust="0"/>
  </p:normalViewPr>
  <p:slideViewPr>
    <p:cSldViewPr>
      <p:cViewPr>
        <p:scale>
          <a:sx n="96" d="100"/>
          <a:sy n="96" d="100"/>
        </p:scale>
        <p:origin x="2168" y="192"/>
      </p:cViewPr>
      <p:guideLst>
        <p:guide orient="horz" pos="240"/>
        <p:guide pos="2064"/>
      </p:guideLst>
    </p:cSldViewPr>
  </p:slideViewPr>
  <p:outlineViewPr>
    <p:cViewPr>
      <p:scale>
        <a:sx n="33" d="100"/>
        <a:sy n="33" d="100"/>
      </p:scale>
      <p:origin x="0" y="-31088"/>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7" d="100"/>
          <a:sy n="87" d="100"/>
        </p:scale>
        <p:origin x="3804" y="96"/>
      </p:cViewPr>
      <p:guideLst>
        <p:guide orient="horz" pos="2640"/>
        <p:guide pos="768"/>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tags" Target="tags/tag1.xml"/><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17C70-C685-4862-8CE8-D54A63C738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CD78287-F959-4A9D-98C4-49DD40E93B12}">
      <dgm:prSet phldrT="[Text]" custT="1"/>
      <dgm:spPr/>
      <dgm:t>
        <a:bodyPr/>
        <a:lstStyle/>
        <a:p>
          <a:r>
            <a:rPr lang="en-US" sz="3200" dirty="0" smtClean="0">
              <a:solidFill>
                <a:srgbClr val="FF0000"/>
              </a:solidFill>
            </a:rPr>
            <a:t>F</a:t>
          </a:r>
          <a:r>
            <a:rPr lang="en-US" sz="3200" dirty="0" smtClean="0"/>
            <a:t>eedback </a:t>
          </a:r>
          <a:r>
            <a:rPr lang="en-US" sz="2400" dirty="0" smtClean="0"/>
            <a:t>(with permission)</a:t>
          </a:r>
          <a:endParaRPr lang="en-US" sz="2400" dirty="0"/>
        </a:p>
      </dgm:t>
    </dgm:pt>
    <dgm:pt modelId="{94892488-9763-4971-BF4B-512FE06ABC3B}" type="parTrans" cxnId="{6022EF8E-2F22-4679-A6AF-A7668A2ED101}">
      <dgm:prSet/>
      <dgm:spPr/>
      <dgm:t>
        <a:bodyPr/>
        <a:lstStyle/>
        <a:p>
          <a:endParaRPr lang="en-US" sz="1800"/>
        </a:p>
      </dgm:t>
    </dgm:pt>
    <dgm:pt modelId="{4205EC18-E9F7-4E4F-B2DC-05D83EA7B6CC}" type="sibTrans" cxnId="{6022EF8E-2F22-4679-A6AF-A7668A2ED101}">
      <dgm:prSet/>
      <dgm:spPr/>
      <dgm:t>
        <a:bodyPr/>
        <a:lstStyle/>
        <a:p>
          <a:endParaRPr lang="en-US" sz="1800"/>
        </a:p>
      </dgm:t>
    </dgm:pt>
    <dgm:pt modelId="{41426D70-0F06-424C-8CAE-2322574C01AC}">
      <dgm:prSet phldrT="[Text]" custT="1"/>
      <dgm:spPr/>
      <dgm:t>
        <a:bodyPr/>
        <a:lstStyle/>
        <a:p>
          <a:r>
            <a:rPr lang="en-US" sz="2800" dirty="0" smtClean="0">
              <a:solidFill>
                <a:srgbClr val="FF0000"/>
              </a:solidFill>
            </a:rPr>
            <a:t>R</a:t>
          </a:r>
          <a:r>
            <a:rPr lang="en-US" sz="2800" dirty="0" smtClean="0"/>
            <a:t>esponsibility</a:t>
          </a:r>
          <a:endParaRPr lang="en-US" sz="2800" dirty="0"/>
        </a:p>
      </dgm:t>
    </dgm:pt>
    <dgm:pt modelId="{282B45EA-AEAB-4D99-A1AB-13C81BE08A9A}" type="parTrans" cxnId="{23E2C025-A8DD-442F-BA39-542AED09EFEC}">
      <dgm:prSet/>
      <dgm:spPr/>
      <dgm:t>
        <a:bodyPr/>
        <a:lstStyle/>
        <a:p>
          <a:endParaRPr lang="en-US" sz="1800"/>
        </a:p>
      </dgm:t>
    </dgm:pt>
    <dgm:pt modelId="{FD4A7C29-4355-404C-83B2-152B42B1D1DF}" type="sibTrans" cxnId="{23E2C025-A8DD-442F-BA39-542AED09EFEC}">
      <dgm:prSet/>
      <dgm:spPr/>
      <dgm:t>
        <a:bodyPr/>
        <a:lstStyle/>
        <a:p>
          <a:endParaRPr lang="en-US" sz="1800"/>
        </a:p>
      </dgm:t>
    </dgm:pt>
    <dgm:pt modelId="{CC31D559-7F72-4D56-8034-BE783ACF9C46}">
      <dgm:prSet phldrT="[Text]" custT="1"/>
      <dgm:spPr/>
      <dgm:t>
        <a:bodyPr/>
        <a:lstStyle/>
        <a:p>
          <a:pPr>
            <a:spcAft>
              <a:spcPts val="0"/>
            </a:spcAft>
          </a:pPr>
          <a:r>
            <a:rPr lang="en-US" sz="2800" dirty="0" smtClean="0">
              <a:solidFill>
                <a:srgbClr val="FF0000"/>
              </a:solidFill>
            </a:rPr>
            <a:t>A</a:t>
          </a:r>
          <a:r>
            <a:rPr lang="en-US" sz="2800" dirty="0" smtClean="0"/>
            <a:t>dvice</a:t>
          </a:r>
        </a:p>
        <a:p>
          <a:pPr>
            <a:spcAft>
              <a:spcPts val="0"/>
            </a:spcAft>
          </a:pPr>
          <a:r>
            <a:rPr lang="en-US" sz="2400" dirty="0" smtClean="0"/>
            <a:t>(with permission)</a:t>
          </a:r>
          <a:endParaRPr lang="en-US" sz="2400" dirty="0"/>
        </a:p>
      </dgm:t>
    </dgm:pt>
    <dgm:pt modelId="{1D574020-D668-4E25-B971-BD82C1F208CE}" type="parTrans" cxnId="{6DEC6719-6BDE-4E09-9E02-01196257DFE4}">
      <dgm:prSet/>
      <dgm:spPr/>
      <dgm:t>
        <a:bodyPr/>
        <a:lstStyle/>
        <a:p>
          <a:endParaRPr lang="en-US" sz="1800"/>
        </a:p>
      </dgm:t>
    </dgm:pt>
    <dgm:pt modelId="{068633ED-72D7-458B-A8DC-94BED7FEFAC3}" type="sibTrans" cxnId="{6DEC6719-6BDE-4E09-9E02-01196257DFE4}">
      <dgm:prSet/>
      <dgm:spPr/>
      <dgm:t>
        <a:bodyPr/>
        <a:lstStyle/>
        <a:p>
          <a:endParaRPr lang="en-US" sz="1800"/>
        </a:p>
      </dgm:t>
    </dgm:pt>
    <dgm:pt modelId="{8CE8EDCB-D639-4189-9EAB-8833F4333293}">
      <dgm:prSet phldrT="[Text]" custT="1"/>
      <dgm:spPr/>
      <dgm:t>
        <a:bodyPr/>
        <a:lstStyle/>
        <a:p>
          <a:r>
            <a:rPr lang="en-US" sz="2800" dirty="0" smtClean="0">
              <a:solidFill>
                <a:srgbClr val="FF0000"/>
              </a:solidFill>
            </a:rPr>
            <a:t>M</a:t>
          </a:r>
          <a:r>
            <a:rPr lang="en-US" sz="2800" dirty="0" smtClean="0"/>
            <a:t>enu of Options</a:t>
          </a:r>
          <a:endParaRPr lang="en-US" sz="2800" dirty="0"/>
        </a:p>
      </dgm:t>
    </dgm:pt>
    <dgm:pt modelId="{95F437BE-45B8-47C3-8AF5-F4F1D52D2D03}" type="parTrans" cxnId="{C4CAD39E-3FED-4C0A-B34E-CC33C7099AA4}">
      <dgm:prSet/>
      <dgm:spPr/>
      <dgm:t>
        <a:bodyPr/>
        <a:lstStyle/>
        <a:p>
          <a:endParaRPr lang="en-US" sz="1800"/>
        </a:p>
      </dgm:t>
    </dgm:pt>
    <dgm:pt modelId="{724D8DB8-3867-4245-B8D0-46B29CFD8DB7}" type="sibTrans" cxnId="{C4CAD39E-3FED-4C0A-B34E-CC33C7099AA4}">
      <dgm:prSet/>
      <dgm:spPr/>
      <dgm:t>
        <a:bodyPr/>
        <a:lstStyle/>
        <a:p>
          <a:endParaRPr lang="en-US" sz="1800"/>
        </a:p>
      </dgm:t>
    </dgm:pt>
    <dgm:pt modelId="{A4466497-CCCB-4C1B-A18C-38837DFE40D7}">
      <dgm:prSet phldrT="[Text]" custT="1"/>
      <dgm:spPr/>
      <dgm:t>
        <a:bodyPr/>
        <a:lstStyle/>
        <a:p>
          <a:pPr algn="ctr"/>
          <a:r>
            <a:rPr lang="en-US" sz="2800" dirty="0" smtClean="0">
              <a:solidFill>
                <a:srgbClr val="FF0000"/>
              </a:solidFill>
            </a:rPr>
            <a:t>E</a:t>
          </a:r>
          <a:r>
            <a:rPr lang="en-US" sz="2800" dirty="0" smtClean="0"/>
            <a:t>mpathetic style</a:t>
          </a:r>
          <a:endParaRPr lang="en-US" sz="2800" dirty="0"/>
        </a:p>
      </dgm:t>
    </dgm:pt>
    <dgm:pt modelId="{E6BBE1EF-B852-4D64-A418-22F6F71B4C3A}" type="parTrans" cxnId="{9063EA10-DE30-4C3D-BA8B-898DFBF40BED}">
      <dgm:prSet/>
      <dgm:spPr/>
      <dgm:t>
        <a:bodyPr/>
        <a:lstStyle/>
        <a:p>
          <a:endParaRPr lang="en-US" sz="1800"/>
        </a:p>
      </dgm:t>
    </dgm:pt>
    <dgm:pt modelId="{2AC9AE94-61F6-48B4-AE41-9E83F4E9B984}" type="sibTrans" cxnId="{9063EA10-DE30-4C3D-BA8B-898DFBF40BED}">
      <dgm:prSet/>
      <dgm:spPr/>
      <dgm:t>
        <a:bodyPr/>
        <a:lstStyle/>
        <a:p>
          <a:endParaRPr lang="en-US" sz="1800"/>
        </a:p>
      </dgm:t>
    </dgm:pt>
    <dgm:pt modelId="{4C8F1BFF-6165-4F53-B8FB-1DF6A6BC5B49}">
      <dgm:prSet custT="1"/>
      <dgm:spPr/>
      <dgm:t>
        <a:bodyPr/>
        <a:lstStyle/>
        <a:p>
          <a:r>
            <a:rPr lang="en-US" sz="2800" dirty="0" smtClean="0">
              <a:solidFill>
                <a:srgbClr val="FF0000"/>
              </a:solidFill>
            </a:rPr>
            <a:t>S</a:t>
          </a:r>
          <a:r>
            <a:rPr lang="en-US" sz="2800" dirty="0" smtClean="0"/>
            <a:t>upport self-efficacy</a:t>
          </a:r>
          <a:endParaRPr lang="en-US" sz="2800" dirty="0"/>
        </a:p>
      </dgm:t>
    </dgm:pt>
    <dgm:pt modelId="{294E3732-FC73-41C4-92C1-0ABF23080257}" type="parTrans" cxnId="{767DFAA4-37D4-435E-B20A-E92AC9A03279}">
      <dgm:prSet/>
      <dgm:spPr/>
      <dgm:t>
        <a:bodyPr/>
        <a:lstStyle/>
        <a:p>
          <a:endParaRPr lang="en-US" sz="1800"/>
        </a:p>
      </dgm:t>
    </dgm:pt>
    <dgm:pt modelId="{59C257D8-5EFD-431E-8B55-4D039D5E2953}" type="sibTrans" cxnId="{767DFAA4-37D4-435E-B20A-E92AC9A03279}">
      <dgm:prSet/>
      <dgm:spPr/>
      <dgm:t>
        <a:bodyPr/>
        <a:lstStyle/>
        <a:p>
          <a:endParaRPr lang="en-US" sz="1800"/>
        </a:p>
      </dgm:t>
    </dgm:pt>
    <dgm:pt modelId="{6EAD9F8B-B7CA-49B8-9E1F-0393E2A760AA}" type="pres">
      <dgm:prSet presAssocID="{0CF17C70-C685-4862-8CE8-D54A63C7382A}" presName="diagram" presStyleCnt="0">
        <dgm:presLayoutVars>
          <dgm:dir/>
          <dgm:resizeHandles val="exact"/>
        </dgm:presLayoutVars>
      </dgm:prSet>
      <dgm:spPr/>
      <dgm:t>
        <a:bodyPr/>
        <a:lstStyle/>
        <a:p>
          <a:endParaRPr lang="en-US"/>
        </a:p>
      </dgm:t>
    </dgm:pt>
    <dgm:pt modelId="{84F06F49-1A3A-463B-8882-B7EF820F5E18}" type="pres">
      <dgm:prSet presAssocID="{1CD78287-F959-4A9D-98C4-49DD40E93B12}" presName="node" presStyleLbl="node1" presStyleIdx="0" presStyleCnt="6" custScaleX="108650">
        <dgm:presLayoutVars>
          <dgm:bulletEnabled val="1"/>
        </dgm:presLayoutVars>
      </dgm:prSet>
      <dgm:spPr/>
      <dgm:t>
        <a:bodyPr/>
        <a:lstStyle/>
        <a:p>
          <a:endParaRPr lang="en-US"/>
        </a:p>
      </dgm:t>
    </dgm:pt>
    <dgm:pt modelId="{9CCFA83B-1568-49A0-B1A4-B9D6AFF8D0B1}" type="pres">
      <dgm:prSet presAssocID="{4205EC18-E9F7-4E4F-B2DC-05D83EA7B6CC}" presName="sibTrans" presStyleCnt="0"/>
      <dgm:spPr/>
    </dgm:pt>
    <dgm:pt modelId="{BEA5C7E8-5B56-4912-82FD-8225BBE9EED9}" type="pres">
      <dgm:prSet presAssocID="{41426D70-0F06-424C-8CAE-2322574C01AC}" presName="node" presStyleLbl="node1" presStyleIdx="1" presStyleCnt="6">
        <dgm:presLayoutVars>
          <dgm:bulletEnabled val="1"/>
        </dgm:presLayoutVars>
      </dgm:prSet>
      <dgm:spPr/>
      <dgm:t>
        <a:bodyPr/>
        <a:lstStyle/>
        <a:p>
          <a:endParaRPr lang="en-US"/>
        </a:p>
      </dgm:t>
    </dgm:pt>
    <dgm:pt modelId="{3AF776A7-5003-4B16-BD5D-4669E1B30FFE}" type="pres">
      <dgm:prSet presAssocID="{FD4A7C29-4355-404C-83B2-152B42B1D1DF}" presName="sibTrans" presStyleCnt="0"/>
      <dgm:spPr/>
    </dgm:pt>
    <dgm:pt modelId="{BDE5AB8C-1BD0-4F42-97D0-0B8BA4C7CEE5}" type="pres">
      <dgm:prSet presAssocID="{CC31D559-7F72-4D56-8034-BE783ACF9C46}" presName="node" presStyleLbl="node1" presStyleIdx="2" presStyleCnt="6" custScaleX="104547">
        <dgm:presLayoutVars>
          <dgm:bulletEnabled val="1"/>
        </dgm:presLayoutVars>
      </dgm:prSet>
      <dgm:spPr/>
      <dgm:t>
        <a:bodyPr/>
        <a:lstStyle/>
        <a:p>
          <a:endParaRPr lang="en-US"/>
        </a:p>
      </dgm:t>
    </dgm:pt>
    <dgm:pt modelId="{E91F9D29-7812-46A9-8BDC-BA6CAE29568E}" type="pres">
      <dgm:prSet presAssocID="{068633ED-72D7-458B-A8DC-94BED7FEFAC3}" presName="sibTrans" presStyleCnt="0"/>
      <dgm:spPr/>
    </dgm:pt>
    <dgm:pt modelId="{C90138FB-35B5-40C3-93B7-FCF9F42598B9}" type="pres">
      <dgm:prSet presAssocID="{8CE8EDCB-D639-4189-9EAB-8833F4333293}" presName="node" presStyleLbl="node1" presStyleIdx="3" presStyleCnt="6" custScaleX="106212" custScaleY="96586">
        <dgm:presLayoutVars>
          <dgm:bulletEnabled val="1"/>
        </dgm:presLayoutVars>
      </dgm:prSet>
      <dgm:spPr/>
      <dgm:t>
        <a:bodyPr/>
        <a:lstStyle/>
        <a:p>
          <a:endParaRPr lang="en-US"/>
        </a:p>
      </dgm:t>
    </dgm:pt>
    <dgm:pt modelId="{D50A56D5-48DA-4F2B-9DD9-1CFB4A30ED93}" type="pres">
      <dgm:prSet presAssocID="{724D8DB8-3867-4245-B8D0-46B29CFD8DB7}" presName="sibTrans" presStyleCnt="0"/>
      <dgm:spPr/>
    </dgm:pt>
    <dgm:pt modelId="{2D4A18EB-B74F-404B-91B3-3E25F9A7CFFC}" type="pres">
      <dgm:prSet presAssocID="{A4466497-CCCB-4C1B-A18C-38837DFE40D7}" presName="node" presStyleLbl="node1" presStyleIdx="4" presStyleCnt="6" custScaleX="105042" custScaleY="99187">
        <dgm:presLayoutVars>
          <dgm:bulletEnabled val="1"/>
        </dgm:presLayoutVars>
      </dgm:prSet>
      <dgm:spPr/>
      <dgm:t>
        <a:bodyPr/>
        <a:lstStyle/>
        <a:p>
          <a:endParaRPr lang="en-US"/>
        </a:p>
      </dgm:t>
    </dgm:pt>
    <dgm:pt modelId="{C0BA3EB0-EBEB-4107-BAFF-5C3A70337743}" type="pres">
      <dgm:prSet presAssocID="{2AC9AE94-61F6-48B4-AE41-9E83F4E9B984}" presName="sibTrans" presStyleCnt="0"/>
      <dgm:spPr/>
    </dgm:pt>
    <dgm:pt modelId="{251FB9CF-4FC8-4F08-9BFD-33F2CBB21486}" type="pres">
      <dgm:prSet presAssocID="{4C8F1BFF-6165-4F53-B8FB-1DF6A6BC5B49}" presName="node" presStyleLbl="node1" presStyleIdx="5" presStyleCnt="6">
        <dgm:presLayoutVars>
          <dgm:bulletEnabled val="1"/>
        </dgm:presLayoutVars>
      </dgm:prSet>
      <dgm:spPr/>
      <dgm:t>
        <a:bodyPr/>
        <a:lstStyle/>
        <a:p>
          <a:endParaRPr lang="en-US"/>
        </a:p>
      </dgm:t>
    </dgm:pt>
  </dgm:ptLst>
  <dgm:cxnLst>
    <dgm:cxn modelId="{88F2C8DC-BDFF-4138-A494-3689B00594E0}" type="presOf" srcId="{CC31D559-7F72-4D56-8034-BE783ACF9C46}" destId="{BDE5AB8C-1BD0-4F42-97D0-0B8BA4C7CEE5}" srcOrd="0" destOrd="0" presId="urn:microsoft.com/office/officeart/2005/8/layout/default"/>
    <dgm:cxn modelId="{C4CAD39E-3FED-4C0A-B34E-CC33C7099AA4}" srcId="{0CF17C70-C685-4862-8CE8-D54A63C7382A}" destId="{8CE8EDCB-D639-4189-9EAB-8833F4333293}" srcOrd="3" destOrd="0" parTransId="{95F437BE-45B8-47C3-8AF5-F4F1D52D2D03}" sibTransId="{724D8DB8-3867-4245-B8D0-46B29CFD8DB7}"/>
    <dgm:cxn modelId="{D281DA97-B87B-40BB-B0BB-7EBDB5006CC5}" type="presOf" srcId="{1CD78287-F959-4A9D-98C4-49DD40E93B12}" destId="{84F06F49-1A3A-463B-8882-B7EF820F5E18}" srcOrd="0" destOrd="0" presId="urn:microsoft.com/office/officeart/2005/8/layout/default"/>
    <dgm:cxn modelId="{E58A3268-83E9-4C78-812E-F229A6E0A975}" type="presOf" srcId="{A4466497-CCCB-4C1B-A18C-38837DFE40D7}" destId="{2D4A18EB-B74F-404B-91B3-3E25F9A7CFFC}" srcOrd="0" destOrd="0" presId="urn:microsoft.com/office/officeart/2005/8/layout/default"/>
    <dgm:cxn modelId="{23E2C025-A8DD-442F-BA39-542AED09EFEC}" srcId="{0CF17C70-C685-4862-8CE8-D54A63C7382A}" destId="{41426D70-0F06-424C-8CAE-2322574C01AC}" srcOrd="1" destOrd="0" parTransId="{282B45EA-AEAB-4D99-A1AB-13C81BE08A9A}" sibTransId="{FD4A7C29-4355-404C-83B2-152B42B1D1DF}"/>
    <dgm:cxn modelId="{6DEC6719-6BDE-4E09-9E02-01196257DFE4}" srcId="{0CF17C70-C685-4862-8CE8-D54A63C7382A}" destId="{CC31D559-7F72-4D56-8034-BE783ACF9C46}" srcOrd="2" destOrd="0" parTransId="{1D574020-D668-4E25-B971-BD82C1F208CE}" sibTransId="{068633ED-72D7-458B-A8DC-94BED7FEFAC3}"/>
    <dgm:cxn modelId="{6022EF8E-2F22-4679-A6AF-A7668A2ED101}" srcId="{0CF17C70-C685-4862-8CE8-D54A63C7382A}" destId="{1CD78287-F959-4A9D-98C4-49DD40E93B12}" srcOrd="0" destOrd="0" parTransId="{94892488-9763-4971-BF4B-512FE06ABC3B}" sibTransId="{4205EC18-E9F7-4E4F-B2DC-05D83EA7B6CC}"/>
    <dgm:cxn modelId="{B8DDD55B-93ED-4D8D-BA91-40DD64FCF209}" type="presOf" srcId="{0CF17C70-C685-4862-8CE8-D54A63C7382A}" destId="{6EAD9F8B-B7CA-49B8-9E1F-0393E2A760AA}" srcOrd="0" destOrd="0" presId="urn:microsoft.com/office/officeart/2005/8/layout/default"/>
    <dgm:cxn modelId="{C0E5CCC0-8296-4BE8-B6C2-7D09FAC37F11}" type="presOf" srcId="{41426D70-0F06-424C-8CAE-2322574C01AC}" destId="{BEA5C7E8-5B56-4912-82FD-8225BBE9EED9}" srcOrd="0" destOrd="0" presId="urn:microsoft.com/office/officeart/2005/8/layout/default"/>
    <dgm:cxn modelId="{148560BE-446F-4F09-9873-477556291C80}" type="presOf" srcId="{8CE8EDCB-D639-4189-9EAB-8833F4333293}" destId="{C90138FB-35B5-40C3-93B7-FCF9F42598B9}" srcOrd="0" destOrd="0" presId="urn:microsoft.com/office/officeart/2005/8/layout/default"/>
    <dgm:cxn modelId="{F3D65A8E-C222-4009-B73E-D3F306BBA026}" type="presOf" srcId="{4C8F1BFF-6165-4F53-B8FB-1DF6A6BC5B49}" destId="{251FB9CF-4FC8-4F08-9BFD-33F2CBB21486}" srcOrd="0" destOrd="0" presId="urn:microsoft.com/office/officeart/2005/8/layout/default"/>
    <dgm:cxn modelId="{767DFAA4-37D4-435E-B20A-E92AC9A03279}" srcId="{0CF17C70-C685-4862-8CE8-D54A63C7382A}" destId="{4C8F1BFF-6165-4F53-B8FB-1DF6A6BC5B49}" srcOrd="5" destOrd="0" parTransId="{294E3732-FC73-41C4-92C1-0ABF23080257}" sibTransId="{59C257D8-5EFD-431E-8B55-4D039D5E2953}"/>
    <dgm:cxn modelId="{9063EA10-DE30-4C3D-BA8B-898DFBF40BED}" srcId="{0CF17C70-C685-4862-8CE8-D54A63C7382A}" destId="{A4466497-CCCB-4C1B-A18C-38837DFE40D7}" srcOrd="4" destOrd="0" parTransId="{E6BBE1EF-B852-4D64-A418-22F6F71B4C3A}" sibTransId="{2AC9AE94-61F6-48B4-AE41-9E83F4E9B984}"/>
    <dgm:cxn modelId="{4E152C55-DF6F-414F-B39F-D81EBBFD8C89}" type="presParOf" srcId="{6EAD9F8B-B7CA-49B8-9E1F-0393E2A760AA}" destId="{84F06F49-1A3A-463B-8882-B7EF820F5E18}" srcOrd="0" destOrd="0" presId="urn:microsoft.com/office/officeart/2005/8/layout/default"/>
    <dgm:cxn modelId="{BAA9E31D-E3A6-4F97-BB49-CCF3AD5C6FF8}" type="presParOf" srcId="{6EAD9F8B-B7CA-49B8-9E1F-0393E2A760AA}" destId="{9CCFA83B-1568-49A0-B1A4-B9D6AFF8D0B1}" srcOrd="1" destOrd="0" presId="urn:microsoft.com/office/officeart/2005/8/layout/default"/>
    <dgm:cxn modelId="{265FD422-0D4C-482C-AABD-C1D0E468267E}" type="presParOf" srcId="{6EAD9F8B-B7CA-49B8-9E1F-0393E2A760AA}" destId="{BEA5C7E8-5B56-4912-82FD-8225BBE9EED9}" srcOrd="2" destOrd="0" presId="urn:microsoft.com/office/officeart/2005/8/layout/default"/>
    <dgm:cxn modelId="{4BA17A80-B27A-4881-AEBB-936D3A563FC5}" type="presParOf" srcId="{6EAD9F8B-B7CA-49B8-9E1F-0393E2A760AA}" destId="{3AF776A7-5003-4B16-BD5D-4669E1B30FFE}" srcOrd="3" destOrd="0" presId="urn:microsoft.com/office/officeart/2005/8/layout/default"/>
    <dgm:cxn modelId="{4729AA01-5A44-4796-9ADA-751765CF00D0}" type="presParOf" srcId="{6EAD9F8B-B7CA-49B8-9E1F-0393E2A760AA}" destId="{BDE5AB8C-1BD0-4F42-97D0-0B8BA4C7CEE5}" srcOrd="4" destOrd="0" presId="urn:microsoft.com/office/officeart/2005/8/layout/default"/>
    <dgm:cxn modelId="{13D28AAA-6300-479A-8E51-E93BF807363C}" type="presParOf" srcId="{6EAD9F8B-B7CA-49B8-9E1F-0393E2A760AA}" destId="{E91F9D29-7812-46A9-8BDC-BA6CAE29568E}" srcOrd="5" destOrd="0" presId="urn:microsoft.com/office/officeart/2005/8/layout/default"/>
    <dgm:cxn modelId="{8AABF0A9-8C37-4D41-ADD2-0820F6804013}" type="presParOf" srcId="{6EAD9F8B-B7CA-49B8-9E1F-0393E2A760AA}" destId="{C90138FB-35B5-40C3-93B7-FCF9F42598B9}" srcOrd="6" destOrd="0" presId="urn:microsoft.com/office/officeart/2005/8/layout/default"/>
    <dgm:cxn modelId="{D9496E53-3736-4B13-A1E9-66B3908343E3}" type="presParOf" srcId="{6EAD9F8B-B7CA-49B8-9E1F-0393E2A760AA}" destId="{D50A56D5-48DA-4F2B-9DD9-1CFB4A30ED93}" srcOrd="7" destOrd="0" presId="urn:microsoft.com/office/officeart/2005/8/layout/default"/>
    <dgm:cxn modelId="{6A220935-8CD6-432A-9F3C-F290EB79F66C}" type="presParOf" srcId="{6EAD9F8B-B7CA-49B8-9E1F-0393E2A760AA}" destId="{2D4A18EB-B74F-404B-91B3-3E25F9A7CFFC}" srcOrd="8" destOrd="0" presId="urn:microsoft.com/office/officeart/2005/8/layout/default"/>
    <dgm:cxn modelId="{EE42C2B2-F126-4FC8-A92F-784F0B269042}" type="presParOf" srcId="{6EAD9F8B-B7CA-49B8-9E1F-0393E2A760AA}" destId="{C0BA3EB0-EBEB-4107-BAFF-5C3A70337743}" srcOrd="9" destOrd="0" presId="urn:microsoft.com/office/officeart/2005/8/layout/default"/>
    <dgm:cxn modelId="{89CA70BE-4CD3-4172-A8CD-422602D3F7EB}" type="presParOf" srcId="{6EAD9F8B-B7CA-49B8-9E1F-0393E2A760AA}" destId="{251FB9CF-4FC8-4F08-9BFD-33F2CBB214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06F49-1A3A-463B-8882-B7EF820F5E18}">
      <dsp:nvSpPr>
        <dsp:cNvPr id="0" name=""/>
        <dsp:cNvSpPr/>
      </dsp:nvSpPr>
      <dsp:spPr>
        <a:xfrm>
          <a:off x="4360" y="659253"/>
          <a:ext cx="2680691" cy="14803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0000"/>
              </a:solidFill>
            </a:rPr>
            <a:t>F</a:t>
          </a:r>
          <a:r>
            <a:rPr lang="en-US" sz="3200" kern="1200" dirty="0" smtClean="0"/>
            <a:t>eedback </a:t>
          </a:r>
          <a:r>
            <a:rPr lang="en-US" sz="2400" kern="1200" dirty="0" smtClean="0"/>
            <a:t>(with permission)</a:t>
          </a:r>
          <a:endParaRPr lang="en-US" sz="2400" kern="1200" dirty="0"/>
        </a:p>
      </dsp:txBody>
      <dsp:txXfrm>
        <a:off x="4360" y="659253"/>
        <a:ext cx="2680691" cy="1480363"/>
      </dsp:txXfrm>
    </dsp:sp>
    <dsp:sp modelId="{BEA5C7E8-5B56-4912-82FD-8225BBE9EED9}">
      <dsp:nvSpPr>
        <dsp:cNvPr id="0" name=""/>
        <dsp:cNvSpPr/>
      </dsp:nvSpPr>
      <dsp:spPr>
        <a:xfrm>
          <a:off x="2931779" y="659253"/>
          <a:ext cx="2467272" cy="14803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R</a:t>
          </a:r>
          <a:r>
            <a:rPr lang="en-US" sz="2800" kern="1200" dirty="0" smtClean="0"/>
            <a:t>esponsibility</a:t>
          </a:r>
          <a:endParaRPr lang="en-US" sz="2800" kern="1200" dirty="0"/>
        </a:p>
      </dsp:txBody>
      <dsp:txXfrm>
        <a:off x="2931779" y="659253"/>
        <a:ext cx="2467272" cy="1480363"/>
      </dsp:txXfrm>
    </dsp:sp>
    <dsp:sp modelId="{BDE5AB8C-1BD0-4F42-97D0-0B8BA4C7CEE5}">
      <dsp:nvSpPr>
        <dsp:cNvPr id="0" name=""/>
        <dsp:cNvSpPr/>
      </dsp:nvSpPr>
      <dsp:spPr>
        <a:xfrm>
          <a:off x="5645779" y="659253"/>
          <a:ext cx="2579459" cy="14803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en-US" sz="2800" kern="1200" dirty="0" smtClean="0">
              <a:solidFill>
                <a:srgbClr val="FF0000"/>
              </a:solidFill>
            </a:rPr>
            <a:t>A</a:t>
          </a:r>
          <a:r>
            <a:rPr lang="en-US" sz="2800" kern="1200" dirty="0" smtClean="0"/>
            <a:t>dvice</a:t>
          </a:r>
        </a:p>
        <a:p>
          <a:pPr lvl="0" algn="ctr" defTabSz="1244600">
            <a:lnSpc>
              <a:spcPct val="90000"/>
            </a:lnSpc>
            <a:spcBef>
              <a:spcPct val="0"/>
            </a:spcBef>
            <a:spcAft>
              <a:spcPts val="0"/>
            </a:spcAft>
          </a:pPr>
          <a:r>
            <a:rPr lang="en-US" sz="2400" kern="1200" dirty="0" smtClean="0"/>
            <a:t>(with permission)</a:t>
          </a:r>
          <a:endParaRPr lang="en-US" sz="2400" kern="1200" dirty="0"/>
        </a:p>
      </dsp:txBody>
      <dsp:txXfrm>
        <a:off x="5645779" y="659253"/>
        <a:ext cx="2579459" cy="1480363"/>
      </dsp:txXfrm>
    </dsp:sp>
    <dsp:sp modelId="{C90138FB-35B5-40C3-93B7-FCF9F42598B9}">
      <dsp:nvSpPr>
        <dsp:cNvPr id="0" name=""/>
        <dsp:cNvSpPr/>
      </dsp:nvSpPr>
      <dsp:spPr>
        <a:xfrm>
          <a:off x="28330" y="2411614"/>
          <a:ext cx="2620539" cy="14298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M</a:t>
          </a:r>
          <a:r>
            <a:rPr lang="en-US" sz="2800" kern="1200" dirty="0" smtClean="0"/>
            <a:t>enu of Options</a:t>
          </a:r>
          <a:endParaRPr lang="en-US" sz="2800" kern="1200" dirty="0"/>
        </a:p>
      </dsp:txBody>
      <dsp:txXfrm>
        <a:off x="28330" y="2411614"/>
        <a:ext cx="2620539" cy="1429823"/>
      </dsp:txXfrm>
    </dsp:sp>
    <dsp:sp modelId="{2D4A18EB-B74F-404B-91B3-3E25F9A7CFFC}">
      <dsp:nvSpPr>
        <dsp:cNvPr id="0" name=""/>
        <dsp:cNvSpPr/>
      </dsp:nvSpPr>
      <dsp:spPr>
        <a:xfrm>
          <a:off x="2895597" y="2392362"/>
          <a:ext cx="2591672" cy="1468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E</a:t>
          </a:r>
          <a:r>
            <a:rPr lang="en-US" sz="2800" kern="1200" dirty="0" smtClean="0"/>
            <a:t>mpathetic style</a:t>
          </a:r>
          <a:endParaRPr lang="en-US" sz="2800" kern="1200" dirty="0"/>
        </a:p>
      </dsp:txBody>
      <dsp:txXfrm>
        <a:off x="2895597" y="2392362"/>
        <a:ext cx="2591672" cy="1468328"/>
      </dsp:txXfrm>
    </dsp:sp>
    <dsp:sp modelId="{251FB9CF-4FC8-4F08-9BFD-33F2CBB21486}">
      <dsp:nvSpPr>
        <dsp:cNvPr id="0" name=""/>
        <dsp:cNvSpPr/>
      </dsp:nvSpPr>
      <dsp:spPr>
        <a:xfrm>
          <a:off x="5733997" y="2386344"/>
          <a:ext cx="2467272" cy="14803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S</a:t>
          </a:r>
          <a:r>
            <a:rPr lang="en-US" sz="2800" kern="1200" dirty="0" smtClean="0"/>
            <a:t>upport self-efficacy</a:t>
          </a:r>
          <a:endParaRPr lang="en-US" sz="2800" kern="1200" dirty="0"/>
        </a:p>
      </dsp:txBody>
      <dsp:txXfrm>
        <a:off x="5733997" y="2386344"/>
        <a:ext cx="2467272" cy="14803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8" tIns="46584" rIns="93168" bIns="46584" rtlCol="0"/>
          <a:lstStyle>
            <a:lvl1pPr algn="r">
              <a:defRPr sz="1300"/>
            </a:lvl1pPr>
          </a:lstStyle>
          <a:p>
            <a:fld id="{EA6EEF31-104D-C24D-A309-CBA29A1DB842}" type="datetime1">
              <a:rPr lang="en-US" smtClean="0"/>
              <a:t>8/8/17</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8" tIns="46584" rIns="93168" bIns="46584" rtlCol="0" anchor="b"/>
          <a:lstStyle>
            <a:lvl1pPr algn="l">
              <a:defRPr sz="1300"/>
            </a:lvl1pPr>
          </a:lstStyle>
          <a:p>
            <a:r>
              <a:rPr lang="en-US" smtClean="0"/>
              <a:t>Chapter 5</a:t>
            </a:r>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68" tIns="46584" rIns="93168" bIns="46584" rtlCol="0" anchor="b"/>
          <a:lstStyle>
            <a:lvl1pPr algn="r">
              <a:defRPr sz="1300"/>
            </a:lvl1pPr>
          </a:lstStyle>
          <a:p>
            <a:fld id="{80358CC1-872D-4074-984C-736C61CD1728}" type="slidenum">
              <a:rPr lang="en-US" smtClean="0"/>
              <a:t>‹#›</a:t>
            </a:fld>
            <a:endParaRPr lang="en-US"/>
          </a:p>
        </p:txBody>
      </p:sp>
    </p:spTree>
    <p:extLst>
      <p:ext uri="{BB962C8B-B14F-4D97-AF65-F5344CB8AC3E}">
        <p14:creationId xmlns:p14="http://schemas.microsoft.com/office/powerpoint/2010/main" val="16031631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3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8" tIns="46584" rIns="93168" bIns="46584" rtlCol="0" anchor="b"/>
          <a:lstStyle>
            <a:lvl1pPr algn="r">
              <a:defRPr sz="1100"/>
            </a:lvl1pPr>
          </a:lstStyle>
          <a:p>
            <a:fld id="{BADA6B31-583E-4083-89D8-95155744EDB0}" type="slidenum">
              <a:rPr lang="en-US" smtClean="0"/>
              <a:pPr/>
              <a:t>‹#›</a:t>
            </a:fld>
            <a:endParaRPr lang="en-US" dirty="0"/>
          </a:p>
        </p:txBody>
      </p:sp>
      <p:sp>
        <p:nvSpPr>
          <p:cNvPr id="3" name="Footer Placeholder 2"/>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Chapter 5</a:t>
            </a:r>
            <a:endParaRPr lang="en-US"/>
          </a:p>
        </p:txBody>
      </p:sp>
    </p:spTree>
    <p:extLst>
      <p:ext uri="{BB962C8B-B14F-4D97-AF65-F5344CB8AC3E}">
        <p14:creationId xmlns:p14="http://schemas.microsoft.com/office/powerpoint/2010/main" val="29692577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youtube.com/watch?v=AcGCRJcfl4w"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youtube.com/watch?v=b5PUe8RRfe8"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1</a:t>
            </a:fld>
            <a:endParaRPr lang="en-US" dirty="0"/>
          </a:p>
        </p:txBody>
      </p:sp>
      <p:sp>
        <p:nvSpPr>
          <p:cNvPr id="9" name="Slide Image Placeholder 8"/>
          <p:cNvSpPr>
            <a:spLocks noGrp="1" noRot="1" noChangeAspect="1"/>
          </p:cNvSpPr>
          <p:nvPr>
            <p:ph type="sldImg"/>
          </p:nvPr>
        </p:nvSpPr>
        <p:spPr>
          <a:xfrm>
            <a:off x="1181100" y="685800"/>
            <a:ext cx="4648200" cy="3486150"/>
          </a:xfrm>
        </p:spPr>
      </p:sp>
      <p:sp>
        <p:nvSpPr>
          <p:cNvPr id="2" name="Footer Placeholder 1"/>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428312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 SLIDE</a:t>
            </a:r>
          </a:p>
          <a:p>
            <a:endParaRPr lang="en-US" dirty="0" smtClean="0"/>
          </a:p>
          <a:p>
            <a:r>
              <a:rPr lang="en-US" dirty="0" smtClean="0"/>
              <a:t>SMOKING CESSATION:</a:t>
            </a:r>
          </a:p>
          <a:p>
            <a:endParaRPr lang="en-US" dirty="0" smtClean="0"/>
          </a:p>
          <a:p>
            <a:r>
              <a:rPr lang="en-US" dirty="0" smtClean="0"/>
              <a:t>It is recommended to try different agents and combine them including behavioral therapy. Combination drug therapy is usually more effective than monotherapy, particularly for more heavily tobacco-dependent patients. These go-to combinations are nicotine replacement therapy (NRT) plus bupropion (</a:t>
            </a:r>
            <a:r>
              <a:rPr lang="en-US" dirty="0" err="1" smtClean="0"/>
              <a:t>Zyban</a:t>
            </a:r>
            <a:r>
              <a:rPr lang="en-US" dirty="0" smtClean="0"/>
              <a:t>), or high-dose NRT using a nicotine patch plus nicotine gum or lozenges (http://findarticles.com/p/articles/mi_hb4345/is_10_37/ai_n42054323/). </a:t>
            </a:r>
            <a:endParaRPr lang="en-US" dirty="0"/>
          </a:p>
        </p:txBody>
      </p:sp>
      <p:sp>
        <p:nvSpPr>
          <p:cNvPr id="4" name="Slide Number Placeholder 3"/>
          <p:cNvSpPr>
            <a:spLocks noGrp="1"/>
          </p:cNvSpPr>
          <p:nvPr>
            <p:ph type="sldNum" sz="quarter" idx="10"/>
          </p:nvPr>
        </p:nvSpPr>
        <p:spPr/>
        <p:txBody>
          <a:bodyPr/>
          <a:lstStyle/>
          <a:p>
            <a:fld id="{8CA25DAF-D163-4432-A451-91A8C75D7DC6}" type="slidenum">
              <a:rPr lang="en-GB" smtClean="0"/>
              <a:t>10</a:t>
            </a:fld>
            <a:endParaRPr lang="en-GB"/>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183083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3" name="Shape 1013"/>
          <p:cNvSpPr txBox="1">
            <a:spLocks noGrp="1"/>
          </p:cNvSpPr>
          <p:nvPr>
            <p:ph type="body" idx="1"/>
          </p:nvPr>
        </p:nvSpPr>
        <p:spPr/>
        <p:txBody>
          <a:bodyPr/>
          <a:lstStyle/>
          <a:p>
            <a:r>
              <a:rPr lang="en-US" dirty="0" smtClean="0">
                <a:sym typeface="Calibri"/>
              </a:rPr>
              <a:t>If possible, write the action plan down.  List the reasons that the patient gives for cutting down or quitting.</a:t>
            </a:r>
            <a:endParaRPr lang="en" b="0" dirty="0">
              <a:sym typeface="Calibri"/>
            </a:endParaRPr>
          </a:p>
        </p:txBody>
      </p:sp>
      <p:sp>
        <p:nvSpPr>
          <p:cNvPr id="1015" name="Shape 1015"/>
          <p:cNvSpPr txBox="1">
            <a:spLocks noGrp="1"/>
          </p:cNvSpPr>
          <p:nvPr>
            <p:ph type="sldNum" idx="12"/>
          </p:nvPr>
        </p:nvSpPr>
        <p:spPr/>
        <p:txBody>
          <a:bodyPr/>
          <a:lstStyle/>
          <a:p>
            <a:fld id="{00000000-1234-1234-1234-123412341234}" type="slidenum">
              <a:rPr lang="en" smtClean="0">
                <a:sym typeface="Calibri"/>
              </a:rPr>
              <a:pPr/>
              <a:t>11</a:t>
            </a:fld>
            <a:endParaRPr lang="en">
              <a:sym typeface="Calibri"/>
            </a:endParaRPr>
          </a:p>
        </p:txBody>
      </p:sp>
      <p:sp>
        <p:nvSpPr>
          <p:cNvPr id="6" name="Slide Image Placeholder 5"/>
          <p:cNvSpPr>
            <a:spLocks noGrp="1" noRot="1" noChangeAspect="1"/>
          </p:cNvSpPr>
          <p:nvPr>
            <p:ph type="sldImg"/>
          </p:nvPr>
        </p:nvSpPr>
        <p:spPr/>
      </p:sp>
      <p:sp>
        <p:nvSpPr>
          <p:cNvPr id="3" name="Footer Placeholder 2"/>
          <p:cNvSpPr>
            <a:spLocks noGrp="1"/>
          </p:cNvSpPr>
          <p:nvPr>
            <p:ph type="ftr" sz="quarter" idx="13"/>
          </p:nvPr>
        </p:nvSpPr>
        <p:spPr/>
        <p:txBody>
          <a:bodyPr/>
          <a:lstStyle/>
          <a:p>
            <a:r>
              <a:rPr lang="en-US" smtClean="0"/>
              <a:t>Chapter 5</a:t>
            </a:r>
            <a:endParaRPr lang="en-US"/>
          </a:p>
        </p:txBody>
      </p:sp>
    </p:spTree>
    <p:extLst>
      <p:ext uri="{BB962C8B-B14F-4D97-AF65-F5344CB8AC3E}">
        <p14:creationId xmlns:p14="http://schemas.microsoft.com/office/powerpoint/2010/main" val="385700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701040" y="4414533"/>
            <a:ext cx="5608320" cy="418338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this example, the practitioner is using the AUDIT to screen for at-risk alcohol use.  The first minute or so demonstrates screening, then the Dr. delivers a BI based on the results.</a:t>
            </a:r>
          </a:p>
          <a:p>
            <a:endParaRPr lang="en-US" altLang="en-US" dirty="0" smtClean="0"/>
          </a:p>
          <a:p>
            <a:r>
              <a:rPr lang="en-US" altLang="en-US" dirty="0" smtClean="0">
                <a:ea typeface="MS PGothic" charset="-128"/>
                <a:hlinkClick r:id="rId3"/>
              </a:rPr>
              <a:t>https://www.youtube.com/watch?v=AcGCRJcfl4w</a:t>
            </a:r>
            <a:r>
              <a:rPr lang="en-US" altLang="en-US" dirty="0" smtClean="0">
                <a:ea typeface="MS PGothic" charset="-128"/>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Time: 6:37</a:t>
            </a:r>
          </a:p>
          <a:p>
            <a:r>
              <a:rPr lang="en-US" altLang="en-US" dirty="0" smtClean="0"/>
              <a:t> </a:t>
            </a:r>
          </a:p>
          <a:p>
            <a:endParaRPr lang="en-US" altLang="en-US" dirty="0" smtClean="0"/>
          </a:p>
          <a:p>
            <a:r>
              <a:rPr lang="en-US" altLang="en-US" dirty="0" smtClean="0"/>
              <a:t> </a:t>
            </a:r>
          </a:p>
        </p:txBody>
      </p:sp>
      <p:sp>
        <p:nvSpPr>
          <p:cNvPr id="3" name="Slide Number Placeholder 2"/>
          <p:cNvSpPr>
            <a:spLocks noGrp="1"/>
          </p:cNvSpPr>
          <p:nvPr>
            <p:ph type="sldNum" sz="quarter" idx="10"/>
          </p:nvPr>
        </p:nvSpPr>
        <p:spPr/>
        <p:txBody>
          <a:bodyPr/>
          <a:lstStyle/>
          <a:p>
            <a:fld id="{69391B7C-AB95-8A44-8079-002027EC4DDE}" type="slidenum">
              <a:rPr lang="en-US" smtClean="0"/>
              <a:t>12</a:t>
            </a:fld>
            <a:endParaRPr lang="en-US"/>
          </a:p>
        </p:txBody>
      </p:sp>
      <p:sp>
        <p:nvSpPr>
          <p:cNvPr id="2" name="Footer Placeholder 1"/>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405882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this example, the practitioner </a:t>
            </a:r>
            <a:r>
              <a:rPr lang="en-US" altLang="en-US" dirty="0" smtClean="0"/>
              <a:t>is following up with a patient who had already tried to cut back on his drinking.  This BI incorporates the use of MAT and a referral to a behavioral health specialist for ongoing counseling.  </a:t>
            </a:r>
          </a:p>
          <a:p>
            <a:pPr marL="57150" indent="0">
              <a:buNone/>
            </a:pPr>
            <a:endParaRPr lang="en-US" altLang="en-US" dirty="0">
              <a:hlinkClick r:id="rId3"/>
            </a:endParaRPr>
          </a:p>
          <a:p>
            <a:pPr marL="9525">
              <a:buNone/>
            </a:pPr>
            <a:r>
              <a:rPr lang="en-US" altLang="en-US" dirty="0" smtClean="0">
                <a:hlinkClick r:id="rId3"/>
              </a:rPr>
              <a:t>https</a:t>
            </a:r>
            <a:r>
              <a:rPr lang="en-US" altLang="en-US" dirty="0">
                <a:hlinkClick r:id="rId3"/>
              </a:rPr>
              <a:t>://www.youtube.com/watch?v=b5PUe8RRfe8</a:t>
            </a:r>
            <a:r>
              <a:rPr lang="en-US" altLang="en-US" dirty="0"/>
              <a:t> </a:t>
            </a:r>
          </a:p>
          <a:p>
            <a:endParaRPr lang="en-US" altLang="en-US" dirty="0" smtClean="0"/>
          </a:p>
          <a:p>
            <a:r>
              <a:rPr lang="en-US" altLang="en-US" dirty="0" smtClean="0"/>
              <a:t>Time: 8:31</a:t>
            </a:r>
          </a:p>
          <a:p>
            <a:endParaRPr lang="en-US" altLang="en-US" dirty="0" smtClean="0"/>
          </a:p>
          <a:p>
            <a:r>
              <a:rPr lang="en-US" altLang="en-US" dirty="0" smtClean="0"/>
              <a:t> </a:t>
            </a:r>
          </a:p>
        </p:txBody>
      </p:sp>
      <p:sp>
        <p:nvSpPr>
          <p:cNvPr id="3" name="Slide Number Placeholder 2"/>
          <p:cNvSpPr>
            <a:spLocks noGrp="1"/>
          </p:cNvSpPr>
          <p:nvPr>
            <p:ph type="sldNum" sz="quarter" idx="10"/>
          </p:nvPr>
        </p:nvSpPr>
        <p:spPr/>
        <p:txBody>
          <a:bodyPr/>
          <a:lstStyle/>
          <a:p>
            <a:fld id="{69391B7C-AB95-8A44-8079-002027EC4DDE}" type="slidenum">
              <a:rPr lang="en-US" smtClean="0"/>
              <a:t>13</a:t>
            </a:fld>
            <a:endParaRPr lang="en-US"/>
          </a:p>
        </p:txBody>
      </p:sp>
      <p:sp>
        <p:nvSpPr>
          <p:cNvPr id="2" name="Footer Placeholder 1"/>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405882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a:t>
            </a:r>
          </a:p>
          <a:p>
            <a:endParaRPr lang="en-US" baseline="0" dirty="0" smtClean="0"/>
          </a:p>
          <a:p>
            <a:r>
              <a:rPr lang="en-US" baseline="0" dirty="0" smtClean="0"/>
              <a:t>This slide contains links to BI demonstration videos.  In addition to showing students one or more demonstration videos, you may also ask students to follow along using the </a:t>
            </a:r>
            <a:r>
              <a:rPr lang="en-US" baseline="0" dirty="0" err="1" smtClean="0"/>
              <a:t>SCORe</a:t>
            </a:r>
            <a:r>
              <a:rPr lang="en-US" baseline="0" dirty="0" smtClean="0"/>
              <a:t> tool.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a:t>
            </a:r>
            <a:r>
              <a:rPr lang="en-US" baseline="0" dirty="0" smtClean="0"/>
              <a:t> note that these videos may use different screening questions)</a:t>
            </a:r>
          </a:p>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123361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a:t>
            </a:r>
            <a:r>
              <a:rPr lang="en-US" b="1" dirty="0" smtClean="0"/>
              <a:t>EXERCISE</a:t>
            </a:r>
          </a:p>
          <a:p>
            <a:endParaRPr lang="en-US" b="1" dirty="0"/>
          </a:p>
          <a:p>
            <a:r>
              <a:rPr lang="en-US" dirty="0" smtClean="0"/>
              <a:t>You can pick and choose the slides you may wish to use.</a:t>
            </a:r>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307832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16</a:t>
            </a:fld>
            <a:endParaRPr lang="en-US"/>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146182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4" name="Shape 924"/>
          <p:cNvSpPr txBox="1">
            <a:spLocks noGrp="1"/>
          </p:cNvSpPr>
          <p:nvPr>
            <p:ph type="body" idx="1"/>
          </p:nvPr>
        </p:nvSpPr>
        <p:spPr/>
        <p:txBody>
          <a:bodyPr/>
          <a:lstStyle/>
          <a:p>
            <a:endParaRPr lang="en-US" dirty="0">
              <a:sym typeface="Calibri"/>
            </a:endParaRPr>
          </a:p>
          <a:p>
            <a:endParaRPr lang="en-US" dirty="0">
              <a:sym typeface="Calibri"/>
            </a:endParaRPr>
          </a:p>
        </p:txBody>
      </p:sp>
      <p:sp>
        <p:nvSpPr>
          <p:cNvPr id="926" name="Shape 926"/>
          <p:cNvSpPr txBox="1">
            <a:spLocks noGrp="1"/>
          </p:cNvSpPr>
          <p:nvPr>
            <p:ph type="sldNum" idx="12"/>
          </p:nvPr>
        </p:nvSpPr>
        <p:spPr/>
        <p:txBody>
          <a:bodyPr/>
          <a:lstStyle/>
          <a:p>
            <a:fld id="{00000000-1234-1234-1234-123412341234}" type="slidenum">
              <a:rPr lang="en" smtClean="0">
                <a:sym typeface="Times New Roman"/>
              </a:rPr>
              <a:pPr/>
              <a:t>17</a:t>
            </a:fld>
            <a:endParaRPr lang="en">
              <a:sym typeface="Times New Roman"/>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695325"/>
            <a:ext cx="4645025" cy="3484563"/>
          </a:xfrm>
        </p:spPr>
      </p:sp>
    </p:spTree>
    <p:extLst>
      <p:ext uri="{BB962C8B-B14F-4D97-AF65-F5344CB8AC3E}">
        <p14:creationId xmlns:p14="http://schemas.microsoft.com/office/powerpoint/2010/main" val="3034240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18</a:t>
            </a:fld>
            <a:endParaRPr lang="en-US"/>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168523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Wait for the trainees’ to dictate the next step.</a:t>
            </a:r>
            <a:endParaRPr lang="en-US" dirty="0"/>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19</a:t>
            </a:fld>
            <a:endParaRPr lang="en-US"/>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383493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type="body" idx="1"/>
          </p:nvPr>
        </p:nvSpPr>
        <p:spPr/>
        <p:txBody>
          <a:bodyPr/>
          <a:lstStyle/>
          <a:p>
            <a:r>
              <a:rPr lang="en-US" dirty="0" smtClean="0"/>
              <a:t>Brief interventions are short, structured conversations based on the principles of motivational interviewing (MI) in which counselor explores problems, recognizes ambivalence, and listens for “change talk” from the patient (</a:t>
            </a:r>
            <a:r>
              <a:rPr lang="en-US" i="1" dirty="0"/>
              <a:t>Miller &amp; </a:t>
            </a:r>
            <a:r>
              <a:rPr lang="en-US" i="1" dirty="0" err="1"/>
              <a:t>Rollnick</a:t>
            </a:r>
            <a:r>
              <a:rPr lang="en-US" i="1" dirty="0"/>
              <a:t>, 2013</a:t>
            </a:r>
            <a:r>
              <a:rPr lang="en-US" dirty="0" smtClean="0"/>
              <a:t>). “Change talk” refers to any statement in which an individual expresses a willingness to quit or cut down, or acknowledges the negative aspects of substance use. </a:t>
            </a:r>
          </a:p>
          <a:p>
            <a:endParaRPr lang="en-US" dirty="0" smtClean="0"/>
          </a:p>
          <a:p>
            <a:r>
              <a:rPr lang="en-US" dirty="0" smtClean="0"/>
              <a:t>Brief motivational interventions are based in the premise that individuals who have experienced problems can identify the potential benefits of reducing substance use, though they may not want to change their behavior due to the high “cost” of giving up use. For example, a</a:t>
            </a:r>
            <a:r>
              <a:rPr lang="en-US" baseline="0" dirty="0" smtClean="0"/>
              <a:t> patient </a:t>
            </a:r>
            <a:r>
              <a:rPr lang="en-US" dirty="0" smtClean="0"/>
              <a:t>may realize that marijuana use causes tension with his or her spouse, but may continue to use because smoking is a way of reducing</a:t>
            </a:r>
            <a:r>
              <a:rPr lang="en-US" baseline="0" dirty="0" smtClean="0"/>
              <a:t> stress</a:t>
            </a:r>
            <a:r>
              <a:rPr lang="en-US" dirty="0" smtClean="0"/>
              <a:t>. </a:t>
            </a:r>
          </a:p>
          <a:p>
            <a:endParaRPr lang="en-US" dirty="0" smtClean="0"/>
          </a:p>
          <a:p>
            <a:r>
              <a:rPr lang="en-US" dirty="0" smtClean="0"/>
              <a:t>The core of a brief motivational intervention involves exploring the benefits of continued substance use compared to the potential benefits of behavior change. </a:t>
            </a:r>
          </a:p>
          <a:p>
            <a:endParaRPr lang="en-US" dirty="0" smtClean="0"/>
          </a:p>
          <a:p>
            <a:r>
              <a:rPr lang="en-US" dirty="0" smtClean="0"/>
              <a:t>Brief interventions may also be useful in motivating individuals</a:t>
            </a:r>
            <a:r>
              <a:rPr lang="en-US" baseline="0" dirty="0" smtClean="0"/>
              <a:t> who have severe substance use disorders to accept a referral to more intensive treatment. </a:t>
            </a:r>
            <a:endParaRPr lang="en-US" dirty="0" smtClean="0"/>
          </a:p>
          <a:p>
            <a:pPr lvl="1"/>
            <a:endParaRPr lang="en-US" dirty="0" smtClean="0"/>
          </a:p>
          <a:p>
            <a:pPr lvl="2"/>
            <a:endParaRPr lang="en-US" dirty="0"/>
          </a:p>
        </p:txBody>
      </p:sp>
      <p:sp>
        <p:nvSpPr>
          <p:cNvPr id="6" name="Slide Image Placeholder 5"/>
          <p:cNvSpPr>
            <a:spLocks noGrp="1" noRot="1" noChangeAspect="1"/>
          </p:cNvSpPr>
          <p:nvPr>
            <p:ph type="sldImg"/>
          </p:nvPr>
        </p:nvSpPr>
        <p:spPr/>
      </p:sp>
      <p:sp>
        <p:nvSpPr>
          <p:cNvPr id="7" name="Slide Number Placeholder 6"/>
          <p:cNvSpPr>
            <a:spLocks noGrp="1"/>
          </p:cNvSpPr>
          <p:nvPr>
            <p:ph type="sldNum" sz="quarter" idx="10"/>
          </p:nvPr>
        </p:nvSpPr>
        <p:spPr/>
        <p:txBody>
          <a:bodyPr/>
          <a:lstStyle/>
          <a:p>
            <a:fld id="{69391B7C-AB95-8A44-8079-002027EC4DDE}" type="slidenum">
              <a:rPr lang="en-US" smtClean="0"/>
              <a:t>2</a:t>
            </a:fld>
            <a:endParaRPr lang="en-US"/>
          </a:p>
        </p:txBody>
      </p:sp>
      <p:sp>
        <p:nvSpPr>
          <p:cNvPr id="2" name="Footer Placeholder 1"/>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344111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Chapter 5</a:t>
            </a:r>
            <a:endParaRPr lang="en-US" dirty="0"/>
          </a:p>
        </p:txBody>
      </p:sp>
      <p:sp>
        <p:nvSpPr>
          <p:cNvPr id="4" name="Slide Image Placeholder 3"/>
          <p:cNvSpPr>
            <a:spLocks noGrp="1" noRot="1" noChangeAspect="1"/>
          </p:cNvSpPr>
          <p:nvPr>
            <p:ph type="sldImg"/>
          </p:nvPr>
        </p:nvSpPr>
        <p:spPr>
          <a:xfrm>
            <a:off x="1182624" y="696835"/>
            <a:ext cx="4645152" cy="3484747"/>
          </a:xfrm>
        </p:spPr>
      </p:sp>
      <p:sp>
        <p:nvSpPr>
          <p:cNvPr id="5" name="Notes Placeholder 4"/>
          <p:cNvSpPr>
            <a:spLocks noGrp="1"/>
          </p:cNvSpPr>
          <p:nvPr>
            <p:ph type="body" idx="1"/>
          </p:nvPr>
        </p:nvSpPr>
        <p:spPr/>
        <p:txBody>
          <a:bodyPr/>
          <a:lstStyle/>
          <a:p>
            <a:r>
              <a:rPr lang="en-US" dirty="0" smtClean="0"/>
              <a:t>Move to the next slide for an example.</a:t>
            </a:r>
            <a:endParaRPr lang="en-US" dirty="0"/>
          </a:p>
        </p:txBody>
      </p:sp>
      <p:sp>
        <p:nvSpPr>
          <p:cNvPr id="6" name="Slide Number Placeholder 5"/>
          <p:cNvSpPr>
            <a:spLocks noGrp="1"/>
          </p:cNvSpPr>
          <p:nvPr>
            <p:ph type="sldNum" sz="quarter" idx="11"/>
          </p:nvPr>
        </p:nvSpPr>
        <p:spPr/>
        <p:txBody>
          <a:bodyPr/>
          <a:lstStyle/>
          <a:p>
            <a:fld id="{BADA6B31-583E-4083-89D8-95155744EDB0}" type="slidenum">
              <a:rPr lang="en-US" smtClean="0"/>
              <a:t>20</a:t>
            </a:fld>
            <a:endParaRPr lang="en-US" dirty="0"/>
          </a:p>
        </p:txBody>
      </p:sp>
    </p:spTree>
    <p:extLst>
      <p:ext uri="{BB962C8B-B14F-4D97-AF65-F5344CB8AC3E}">
        <p14:creationId xmlns:p14="http://schemas.microsoft.com/office/powerpoint/2010/main" val="3766412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Chapter 5</a:t>
            </a:r>
            <a:endParaRPr lang="en-US" dirty="0"/>
          </a:p>
        </p:txBody>
      </p:sp>
      <p:sp>
        <p:nvSpPr>
          <p:cNvPr id="4" name="Slide Image Placeholder 3"/>
          <p:cNvSpPr>
            <a:spLocks noGrp="1" noRot="1" noChangeAspect="1"/>
          </p:cNvSpPr>
          <p:nvPr>
            <p:ph type="sldImg"/>
          </p:nvPr>
        </p:nvSpPr>
        <p:spPr>
          <a:xfrm>
            <a:off x="1182688" y="725488"/>
            <a:ext cx="4645025" cy="3484562"/>
          </a:xfrm>
        </p:spPr>
      </p:sp>
      <p:sp>
        <p:nvSpPr>
          <p:cNvPr id="5" name="Notes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1"/>
          </p:nvPr>
        </p:nvSpPr>
        <p:spPr/>
        <p:txBody>
          <a:bodyPr/>
          <a:lstStyle/>
          <a:p>
            <a:fld id="{BADA6B31-583E-4083-89D8-95155744EDB0}" type="slidenum">
              <a:rPr lang="en-US" smtClean="0"/>
              <a:t>21</a:t>
            </a:fld>
            <a:endParaRPr lang="en-US" dirty="0"/>
          </a:p>
        </p:txBody>
      </p:sp>
    </p:spTree>
    <p:extLst>
      <p:ext uri="{BB962C8B-B14F-4D97-AF65-F5344CB8AC3E}">
        <p14:creationId xmlns:p14="http://schemas.microsoft.com/office/powerpoint/2010/main" val="2496784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 for the trainees’ to dictate the next step.</a:t>
            </a:r>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22</a:t>
            </a:fld>
            <a:endParaRPr lang="en-US"/>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2492702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Chapter 5</a:t>
            </a:r>
            <a:endParaRPr lang="en-US" dirty="0"/>
          </a:p>
        </p:txBody>
      </p:sp>
      <p:sp>
        <p:nvSpPr>
          <p:cNvPr id="4" name="Slide Image Placeholder 3"/>
          <p:cNvSpPr>
            <a:spLocks noGrp="1" noRot="1" noChangeAspect="1"/>
          </p:cNvSpPr>
          <p:nvPr>
            <p:ph type="sldImg"/>
          </p:nvPr>
        </p:nvSpPr>
        <p:spPr>
          <a:xfrm>
            <a:off x="1182688" y="669925"/>
            <a:ext cx="4645025" cy="3484563"/>
          </a:xfrm>
        </p:spPr>
      </p:sp>
      <p:sp>
        <p:nvSpPr>
          <p:cNvPr id="5" name="Notes Placeholder 4"/>
          <p:cNvSpPr>
            <a:spLocks noGrp="1"/>
          </p:cNvSpPr>
          <p:nvPr>
            <p:ph type="body" idx="1"/>
          </p:nvPr>
        </p:nvSpPr>
        <p:spPr/>
        <p:txBody>
          <a:bodyPr/>
          <a:lstStyle/>
          <a:p>
            <a:r>
              <a:rPr lang="en-US" dirty="0"/>
              <a:t>Move to the next slide for an example.</a:t>
            </a:r>
          </a:p>
          <a:p>
            <a:endParaRPr lang="en-US" dirty="0"/>
          </a:p>
        </p:txBody>
      </p:sp>
      <p:sp>
        <p:nvSpPr>
          <p:cNvPr id="6" name="Slide Number Placeholder 5"/>
          <p:cNvSpPr>
            <a:spLocks noGrp="1"/>
          </p:cNvSpPr>
          <p:nvPr>
            <p:ph type="sldNum" sz="quarter" idx="11"/>
          </p:nvPr>
        </p:nvSpPr>
        <p:spPr/>
        <p:txBody>
          <a:bodyPr/>
          <a:lstStyle/>
          <a:p>
            <a:fld id="{BADA6B31-583E-4083-89D8-95155744EDB0}" type="slidenum">
              <a:rPr lang="en-US" smtClean="0"/>
              <a:t>23</a:t>
            </a:fld>
            <a:endParaRPr lang="en-US" dirty="0"/>
          </a:p>
        </p:txBody>
      </p:sp>
    </p:spTree>
    <p:extLst>
      <p:ext uri="{BB962C8B-B14F-4D97-AF65-F5344CB8AC3E}">
        <p14:creationId xmlns:p14="http://schemas.microsoft.com/office/powerpoint/2010/main" val="702647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Chapter 5</a:t>
            </a:r>
            <a:endParaRPr lang="en-US" dirty="0"/>
          </a:p>
        </p:txBody>
      </p:sp>
      <p:sp>
        <p:nvSpPr>
          <p:cNvPr id="4" name="Slide Image Placeholder 3"/>
          <p:cNvSpPr>
            <a:spLocks noGrp="1" noRot="1" noChangeAspect="1"/>
          </p:cNvSpPr>
          <p:nvPr>
            <p:ph type="sldImg"/>
          </p:nvPr>
        </p:nvSpPr>
        <p:spPr>
          <a:xfrm>
            <a:off x="1182688" y="684213"/>
            <a:ext cx="4645025" cy="3482975"/>
          </a:xfrm>
        </p:spPr>
      </p:sp>
      <p:sp>
        <p:nvSpPr>
          <p:cNvPr id="5" name="Notes Placeholder 4"/>
          <p:cNvSpPr>
            <a:spLocks noGrp="1"/>
          </p:cNvSpPr>
          <p:nvPr>
            <p:ph type="body" idx="1"/>
          </p:nvPr>
        </p:nvSpPr>
        <p:spPr/>
        <p:txBody>
          <a:bodyPr/>
          <a:lstStyle/>
          <a:p>
            <a:r>
              <a:rPr lang="en-US" dirty="0" smtClean="0"/>
              <a:t>Provide</a:t>
            </a:r>
            <a:r>
              <a:rPr lang="en-US" baseline="0" dirty="0" smtClean="0"/>
              <a:t> personalized feedback using an empathic style. </a:t>
            </a:r>
          </a:p>
          <a:p>
            <a:endParaRPr lang="en-US" baseline="0" dirty="0" smtClean="0"/>
          </a:p>
          <a:p>
            <a:r>
              <a:rPr lang="en-US" baseline="0" dirty="0" smtClean="0"/>
              <a:t>After providing feedback, the provider should elicit the patient’s thoughts on the feedback provided.</a:t>
            </a:r>
            <a:endParaRPr lang="en-US" dirty="0"/>
          </a:p>
        </p:txBody>
      </p:sp>
      <p:sp>
        <p:nvSpPr>
          <p:cNvPr id="6" name="Slide Number Placeholder 5"/>
          <p:cNvSpPr>
            <a:spLocks noGrp="1"/>
          </p:cNvSpPr>
          <p:nvPr>
            <p:ph type="sldNum" sz="quarter" idx="11"/>
          </p:nvPr>
        </p:nvSpPr>
        <p:spPr/>
        <p:txBody>
          <a:bodyPr/>
          <a:lstStyle/>
          <a:p>
            <a:fld id="{BADA6B31-583E-4083-89D8-95155744EDB0}" type="slidenum">
              <a:rPr lang="en-US" smtClean="0"/>
              <a:t>24</a:t>
            </a:fld>
            <a:endParaRPr lang="en-US" dirty="0"/>
          </a:p>
        </p:txBody>
      </p:sp>
    </p:spTree>
    <p:extLst>
      <p:ext uri="{BB962C8B-B14F-4D97-AF65-F5344CB8AC3E}">
        <p14:creationId xmlns:p14="http://schemas.microsoft.com/office/powerpoint/2010/main" val="2402968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7" name="Shape 977"/>
          <p:cNvSpPr txBox="1">
            <a:spLocks noGrp="1"/>
          </p:cNvSpPr>
          <p:nvPr>
            <p:ph type="sldNum" idx="12"/>
          </p:nvPr>
        </p:nvSpPr>
        <p:spPr/>
        <p:txBody>
          <a:bodyPr/>
          <a:lstStyle/>
          <a:p>
            <a:fld id="{00000000-1234-1234-1234-123412341234}" type="slidenum">
              <a:rPr lang="en" smtClean="0">
                <a:sym typeface="Calibri"/>
              </a:rPr>
              <a:pPr/>
              <a:t>25</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5" name="Slide Image Placeholder 4"/>
          <p:cNvSpPr>
            <a:spLocks noGrp="1" noRot="1" noChangeAspect="1"/>
          </p:cNvSpPr>
          <p:nvPr>
            <p:ph type="sldImg"/>
          </p:nvPr>
        </p:nvSpPr>
        <p:spPr>
          <a:xfrm>
            <a:off x="1182688" y="684213"/>
            <a:ext cx="4645025" cy="3482975"/>
          </a:xfrm>
        </p:spPr>
      </p:sp>
      <p:sp>
        <p:nvSpPr>
          <p:cNvPr id="6" name="Notes Placeholder 5"/>
          <p:cNvSpPr>
            <a:spLocks noGrp="1"/>
          </p:cNvSpPr>
          <p:nvPr>
            <p:ph type="body" idx="1"/>
          </p:nvPr>
        </p:nvSpPr>
        <p:spPr/>
        <p:txBody>
          <a:bodyPr/>
          <a:lstStyle/>
          <a:p>
            <a:r>
              <a:rPr lang="en" dirty="0">
                <a:sym typeface="Calibri"/>
              </a:rPr>
              <a:t>Katie does not think she has an alcohol problem and is not interested in quitting. </a:t>
            </a:r>
            <a:r>
              <a:rPr lang="en-US" dirty="0" smtClean="0">
                <a:sym typeface="Calibri"/>
              </a:rPr>
              <a:t> She does realize that maybe she over-does it sometimes.</a:t>
            </a:r>
            <a:endParaRPr lang="en" dirty="0">
              <a:sym typeface="Calibri"/>
            </a:endParaRPr>
          </a:p>
          <a:p>
            <a:endParaRPr lang="en-US" dirty="0"/>
          </a:p>
        </p:txBody>
      </p:sp>
    </p:spTree>
    <p:extLst>
      <p:ext uri="{BB962C8B-B14F-4D97-AF65-F5344CB8AC3E}">
        <p14:creationId xmlns:p14="http://schemas.microsoft.com/office/powerpoint/2010/main" val="1925205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 for the trainees’ to dictate the next step.</a:t>
            </a:r>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26</a:t>
            </a:fld>
            <a:endParaRPr lang="en-US"/>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4007912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Chapter 5</a:t>
            </a:r>
            <a:endParaRPr lang="en-US" dirty="0"/>
          </a:p>
        </p:txBody>
      </p:sp>
      <p:sp>
        <p:nvSpPr>
          <p:cNvPr id="4" name="Slide Image Placeholder 3"/>
          <p:cNvSpPr>
            <a:spLocks noGrp="1" noRot="1" noChangeAspect="1"/>
          </p:cNvSpPr>
          <p:nvPr>
            <p:ph type="sldImg"/>
          </p:nvPr>
        </p:nvSpPr>
        <p:spPr>
          <a:xfrm>
            <a:off x="1182688" y="701675"/>
            <a:ext cx="4645025" cy="3482975"/>
          </a:xfrm>
        </p:spPr>
      </p:sp>
      <p:sp>
        <p:nvSpPr>
          <p:cNvPr id="5" name="Notes Placeholder 4"/>
          <p:cNvSpPr>
            <a:spLocks noGrp="1"/>
          </p:cNvSpPr>
          <p:nvPr>
            <p:ph type="body" idx="1"/>
          </p:nvPr>
        </p:nvSpPr>
        <p:spPr/>
        <p:txBody>
          <a:bodyPr/>
          <a:lstStyle/>
          <a:p>
            <a:r>
              <a:rPr lang="en-US" dirty="0"/>
              <a:t>Move to the next slide for an example.</a:t>
            </a:r>
          </a:p>
          <a:p>
            <a:endParaRPr lang="en-US" dirty="0"/>
          </a:p>
        </p:txBody>
      </p:sp>
      <p:sp>
        <p:nvSpPr>
          <p:cNvPr id="6" name="Slide Number Placeholder 5"/>
          <p:cNvSpPr>
            <a:spLocks noGrp="1"/>
          </p:cNvSpPr>
          <p:nvPr>
            <p:ph type="sldNum" sz="quarter" idx="11"/>
          </p:nvPr>
        </p:nvSpPr>
        <p:spPr/>
        <p:txBody>
          <a:bodyPr/>
          <a:lstStyle/>
          <a:p>
            <a:fld id="{BADA6B31-583E-4083-89D8-95155744EDB0}" type="slidenum">
              <a:rPr lang="en-US" smtClean="0"/>
              <a:t>27</a:t>
            </a:fld>
            <a:endParaRPr lang="en-US" dirty="0"/>
          </a:p>
        </p:txBody>
      </p:sp>
    </p:spTree>
    <p:extLst>
      <p:ext uri="{BB962C8B-B14F-4D97-AF65-F5344CB8AC3E}">
        <p14:creationId xmlns:p14="http://schemas.microsoft.com/office/powerpoint/2010/main" val="2491844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Chapter 5</a:t>
            </a:r>
            <a:endParaRPr lang="en-US" dirty="0"/>
          </a:p>
        </p:txBody>
      </p:sp>
      <p:sp>
        <p:nvSpPr>
          <p:cNvPr id="4" name="Slide Image Placeholder 3"/>
          <p:cNvSpPr>
            <a:spLocks noGrp="1" noRot="1" noChangeAspect="1"/>
          </p:cNvSpPr>
          <p:nvPr>
            <p:ph type="sldImg"/>
          </p:nvPr>
        </p:nvSpPr>
        <p:spPr>
          <a:xfrm>
            <a:off x="1182688" y="711200"/>
            <a:ext cx="4645025" cy="3484563"/>
          </a:xfrm>
        </p:spPr>
      </p:sp>
      <p:sp>
        <p:nvSpPr>
          <p:cNvPr id="5" name="Notes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1"/>
          </p:nvPr>
        </p:nvSpPr>
        <p:spPr/>
        <p:txBody>
          <a:bodyPr/>
          <a:lstStyle/>
          <a:p>
            <a:fld id="{BADA6B31-583E-4083-89D8-95155744EDB0}" type="slidenum">
              <a:rPr lang="en-US" smtClean="0"/>
              <a:t>28</a:t>
            </a:fld>
            <a:endParaRPr lang="en-US" dirty="0"/>
          </a:p>
        </p:txBody>
      </p:sp>
    </p:spTree>
    <p:extLst>
      <p:ext uri="{BB962C8B-B14F-4D97-AF65-F5344CB8AC3E}">
        <p14:creationId xmlns:p14="http://schemas.microsoft.com/office/powerpoint/2010/main" val="197443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endParaRPr lang="en" dirty="0" smtClean="0">
              <a:sym typeface="Calibri"/>
            </a:endParaRPr>
          </a:p>
          <a:p>
            <a:endParaRPr lang="en" dirty="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29</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293397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lang="en-US" dirty="0" smtClean="0"/>
              <a:t>Brief interventions are conducted</a:t>
            </a:r>
            <a:r>
              <a:rPr lang="en-US" baseline="0" dirty="0" smtClean="0"/>
              <a:t> with those who screen at the moderate risk level. For those screening at a high risk level, the brief intervention may be used to motivate an individual to accept a higher level of care.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3</a:t>
            </a:fld>
            <a:endParaRPr lang="en-US"/>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3304131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7" name="Shape 977"/>
          <p:cNvSpPr txBox="1">
            <a:spLocks noGrp="1"/>
          </p:cNvSpPr>
          <p:nvPr>
            <p:ph type="sldNum" idx="12"/>
          </p:nvPr>
        </p:nvSpPr>
        <p:spPr/>
        <p:txBody>
          <a:bodyPr/>
          <a:lstStyle/>
          <a:p>
            <a:fld id="{00000000-1234-1234-1234-123412341234}" type="slidenum">
              <a:rPr lang="en" smtClean="0">
                <a:sym typeface="Calibri"/>
              </a:rPr>
              <a:pPr/>
              <a:t>30</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5" name="Slide Image Placeholder 4"/>
          <p:cNvSpPr>
            <a:spLocks noGrp="1" noRot="1" noChangeAspect="1"/>
          </p:cNvSpPr>
          <p:nvPr>
            <p:ph type="sldImg"/>
          </p:nvPr>
        </p:nvSpPr>
        <p:spPr>
          <a:xfrm>
            <a:off x="1182688" y="685800"/>
            <a:ext cx="4645025" cy="3484563"/>
          </a:xfrm>
        </p:spPr>
      </p:sp>
      <p:sp>
        <p:nvSpPr>
          <p:cNvPr id="6" name="Notes Placeholder 5"/>
          <p:cNvSpPr>
            <a:spLocks noGrp="1"/>
          </p:cNvSpPr>
          <p:nvPr>
            <p:ph type="body" idx="1"/>
          </p:nvPr>
        </p:nvSpPr>
        <p:spPr/>
        <p:txBody>
          <a:bodyPr/>
          <a:lstStyle/>
          <a:p>
            <a:r>
              <a:rPr lang="en" dirty="0">
                <a:sym typeface="Calibri"/>
              </a:rPr>
              <a:t>Katie </a:t>
            </a:r>
            <a:r>
              <a:rPr lang="en-US" dirty="0" smtClean="0">
                <a:sym typeface="Calibri"/>
              </a:rPr>
              <a:t>thinks that maybe she should </a:t>
            </a:r>
            <a:r>
              <a:rPr lang="en" dirty="0">
                <a:sym typeface="Calibri"/>
              </a:rPr>
              <a:t>cut down and be “smarter” about her alcohol use.</a:t>
            </a:r>
          </a:p>
          <a:p>
            <a:endParaRPr lang="en-US" dirty="0"/>
          </a:p>
        </p:txBody>
      </p:sp>
    </p:spTree>
    <p:extLst>
      <p:ext uri="{BB962C8B-B14F-4D97-AF65-F5344CB8AC3E}">
        <p14:creationId xmlns:p14="http://schemas.microsoft.com/office/powerpoint/2010/main" val="1556433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Wait </a:t>
            </a:r>
            <a:r>
              <a:rPr lang="en-US" dirty="0"/>
              <a:t>for the trainees’ to dictate the next step. </a:t>
            </a:r>
            <a:endParaRPr lang="en-US" dirty="0" smtClean="0"/>
          </a:p>
          <a:p>
            <a:endParaRPr lang="en-US" dirty="0"/>
          </a:p>
          <a:p>
            <a:r>
              <a:rPr lang="en-US" dirty="0" smtClean="0"/>
              <a:t>Students may choose from a variety of</a:t>
            </a:r>
            <a:r>
              <a:rPr lang="en-US" baseline="0" dirty="0" smtClean="0"/>
              <a:t> strategies, including a decisional</a:t>
            </a:r>
            <a:r>
              <a:rPr lang="en-US" dirty="0" smtClean="0"/>
              <a:t> balance, </a:t>
            </a:r>
            <a:r>
              <a:rPr lang="en-US" baseline="0" dirty="0" smtClean="0"/>
              <a:t>pros-cons exercise or use of </a:t>
            </a:r>
            <a:r>
              <a:rPr lang="en-US" dirty="0" smtClean="0"/>
              <a:t>rulers (readiness, importance, confidence)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31</a:t>
            </a:fld>
            <a:endParaRPr lang="en-US"/>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317662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r>
              <a:rPr lang="en" dirty="0" smtClean="0">
                <a:sym typeface="Calibri"/>
              </a:rPr>
              <a:t>Discuss the pros and cons of drinking.</a:t>
            </a:r>
          </a:p>
          <a:p>
            <a:endParaRPr lang="en" dirty="0" smtClean="0">
              <a:sym typeface="Calibri"/>
            </a:endParaRPr>
          </a:p>
          <a:p>
            <a:endParaRPr lang="en" dirty="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32</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3347992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7" name="Shape 977"/>
          <p:cNvSpPr txBox="1">
            <a:spLocks noGrp="1"/>
          </p:cNvSpPr>
          <p:nvPr>
            <p:ph type="sldNum" idx="12"/>
          </p:nvPr>
        </p:nvSpPr>
        <p:spPr/>
        <p:txBody>
          <a:bodyPr/>
          <a:lstStyle/>
          <a:p>
            <a:fld id="{00000000-1234-1234-1234-123412341234}" type="slidenum">
              <a:rPr lang="en" smtClean="0">
                <a:sym typeface="Calibri"/>
              </a:rPr>
              <a:pPr/>
              <a:t>33</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5" name="Slide Image Placeholder 4"/>
          <p:cNvSpPr>
            <a:spLocks noGrp="1" noRot="1" noChangeAspect="1"/>
          </p:cNvSpPr>
          <p:nvPr>
            <p:ph type="sldImg"/>
          </p:nvPr>
        </p:nvSpPr>
        <p:spPr>
          <a:xfrm>
            <a:off x="1183212" y="701130"/>
            <a:ext cx="4643976" cy="3483864"/>
          </a:xfrm>
        </p:spPr>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4012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r>
              <a:rPr lang="en" dirty="0" smtClean="0">
                <a:sym typeface="Calibri"/>
              </a:rPr>
              <a:t>Elicit</a:t>
            </a:r>
            <a:r>
              <a:rPr lang="en" baseline="0" dirty="0" smtClean="0">
                <a:sym typeface="Calibri"/>
              </a:rPr>
              <a:t> change talk by using the </a:t>
            </a:r>
            <a:r>
              <a:rPr lang="en-US" baseline="0" dirty="0" smtClean="0">
                <a:sym typeface="Calibri"/>
              </a:rPr>
              <a:t>importance ruler.</a:t>
            </a:r>
            <a:endParaRPr lang="en" dirty="0" smtClean="0">
              <a:sym typeface="Calibri"/>
            </a:endParaRPr>
          </a:p>
          <a:p>
            <a:endParaRPr lang="en" dirty="0" smtClean="0">
              <a:sym typeface="Calibri"/>
            </a:endParaRPr>
          </a:p>
          <a:p>
            <a:endParaRPr lang="en" dirty="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34</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1257876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r>
              <a:rPr lang="en" dirty="0" smtClean="0">
                <a:sym typeface="Calibri"/>
              </a:rPr>
              <a:t>Note </a:t>
            </a:r>
            <a:r>
              <a:rPr lang="en-US" dirty="0" smtClean="0">
                <a:sym typeface="Calibri"/>
              </a:rPr>
              <a:t>the </a:t>
            </a:r>
            <a:r>
              <a:rPr lang="en" dirty="0" smtClean="0">
                <a:sym typeface="Calibri"/>
              </a:rPr>
              <a:t>use of </a:t>
            </a:r>
            <a:r>
              <a:rPr lang="en-US" dirty="0" smtClean="0">
                <a:sym typeface="Calibri"/>
              </a:rPr>
              <a:t>an </a:t>
            </a:r>
            <a:r>
              <a:rPr lang="en" dirty="0" smtClean="0">
                <a:sym typeface="Calibri"/>
              </a:rPr>
              <a:t>affirmation</a:t>
            </a:r>
            <a:r>
              <a:rPr lang="en" baseline="0" dirty="0" smtClean="0">
                <a:sym typeface="Calibri"/>
              </a:rPr>
              <a:t> to evoke self-efficacy</a:t>
            </a:r>
            <a:r>
              <a:rPr lang="en-US" baseline="0" dirty="0" smtClean="0">
                <a:sym typeface="Calibri"/>
              </a:rPr>
              <a:t>.</a:t>
            </a:r>
            <a:r>
              <a:rPr lang="en" baseline="0" dirty="0" smtClean="0">
                <a:sym typeface="Calibri"/>
              </a:rPr>
              <a:t> </a:t>
            </a:r>
            <a:endParaRPr lang="en" dirty="0" smtClean="0">
              <a:sym typeface="Calibri"/>
            </a:endParaRPr>
          </a:p>
          <a:p>
            <a:endParaRPr lang="en" dirty="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35</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449082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 for the trainees’ to dictate the next step.</a:t>
            </a:r>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36</a:t>
            </a:fld>
            <a:endParaRPr lang="en-US"/>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3582297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r>
              <a:rPr lang="en-US" dirty="0"/>
              <a:t>Move to the next slide for an </a:t>
            </a:r>
            <a:r>
              <a:rPr lang="en-US" dirty="0" smtClean="0"/>
              <a:t>example.</a:t>
            </a:r>
            <a:endParaRPr lang="en" dirty="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37</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372005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r>
              <a:rPr lang="en-US" dirty="0" smtClean="0">
                <a:sym typeface="Calibri"/>
              </a:rPr>
              <a:t>Some examples of ways to encourage a change plan by providing a menu of options.</a:t>
            </a:r>
            <a:endParaRPr lang="en" dirty="0" smtClean="0">
              <a:sym typeface="Calibri"/>
            </a:endParaRPr>
          </a:p>
          <a:p>
            <a:endParaRPr lang="en" dirty="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38</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74781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endParaRPr lang="en" dirty="0" smtClean="0">
              <a:sym typeface="Calibri"/>
            </a:endParaRPr>
          </a:p>
          <a:p>
            <a:endParaRPr lang="en" dirty="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39</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58435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r>
              <a:rPr lang="en-US" sz="1100" b="0" i="0" kern="1200" dirty="0" smtClean="0">
                <a:solidFill>
                  <a:schemeClr val="tx1"/>
                </a:solidFill>
                <a:effectLst/>
                <a:latin typeface="+mn-lt"/>
                <a:ea typeface="+mn-ea"/>
                <a:cs typeface="+mn-cs"/>
              </a:rPr>
              <a:t>Harm reduction refers to policies, programs and practices that aim to reduce the harms associated with the use of psychoactive substances in people unable or unwilling to stop. The defining features are the focus on the prevention of harm, rather than on the prevention of drug use itself, and the focus on people who continue to use drugs.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Harm reduction complements approaches that seek to prevent or reduce the overall level of alcohol</a:t>
            </a:r>
            <a:r>
              <a:rPr lang="en-US" sz="1100" b="0" i="0" kern="1200" baseline="0" dirty="0" smtClean="0">
                <a:solidFill>
                  <a:schemeClr val="tx1"/>
                </a:solidFill>
                <a:effectLst/>
                <a:latin typeface="+mn-lt"/>
                <a:ea typeface="+mn-ea"/>
                <a:cs typeface="+mn-cs"/>
              </a:rPr>
              <a:t> and other drug </a:t>
            </a:r>
            <a:r>
              <a:rPr lang="en-US" sz="1100" b="0" i="0" kern="1200" dirty="0" smtClean="0">
                <a:solidFill>
                  <a:schemeClr val="tx1"/>
                </a:solidFill>
                <a:effectLst/>
                <a:latin typeface="+mn-lt"/>
                <a:ea typeface="+mn-ea"/>
                <a:cs typeface="+mn-cs"/>
              </a:rPr>
              <a:t>consumption. Access to good treatment is important for people with alcohol</a:t>
            </a:r>
            <a:r>
              <a:rPr lang="en-US" sz="1100" b="0" i="0" kern="1200" baseline="0" dirty="0" smtClean="0">
                <a:solidFill>
                  <a:schemeClr val="tx1"/>
                </a:solidFill>
                <a:effectLst/>
                <a:latin typeface="+mn-lt"/>
                <a:ea typeface="+mn-ea"/>
                <a:cs typeface="+mn-cs"/>
              </a:rPr>
              <a:t> or drug </a:t>
            </a:r>
            <a:r>
              <a:rPr lang="en-US" sz="1100" b="0" i="0" kern="1200" dirty="0" smtClean="0">
                <a:solidFill>
                  <a:schemeClr val="tx1"/>
                </a:solidFill>
                <a:effectLst/>
                <a:latin typeface="+mn-lt"/>
                <a:ea typeface="+mn-ea"/>
                <a:cs typeface="+mn-cs"/>
              </a:rPr>
              <a:t>problems, but many people with substance problems are unable or unwilling to get treatment. Furthermore, the majority of people who use psychoactive substances do not need treatment.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There is a need to provide people who use drugs with options that help to minimize risks from continuing to use, and of harming themselves or others. Many people who use drugs prefer to use informal and non-clinical methods to reduce their drug consumption or reduce the risks associated with their drug use.</a:t>
            </a:r>
          </a:p>
          <a:p>
            <a:endParaRPr lang="en-US" sz="1100" b="0" i="0" kern="1200" dirty="0" smtClean="0">
              <a:solidFill>
                <a:schemeClr val="tx1"/>
              </a:solidFill>
              <a:effectLst/>
              <a:latin typeface="+mn-lt"/>
              <a:ea typeface="+mn-ea"/>
              <a:cs typeface="+mn-cs"/>
            </a:endParaRP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From: https://www.hri.global/what-is-harm-reduction</a:t>
            </a:r>
            <a:endParaRPr lang="en-US" sz="1100" b="0" i="0" kern="1200" dirty="0">
              <a:solidFill>
                <a:schemeClr val="tx1"/>
              </a:solidFill>
              <a:effectLst/>
              <a:latin typeface="+mn-lt"/>
              <a:ea typeface="+mn-ea"/>
              <a:cs typeface="+mn-cs"/>
            </a:endParaRPr>
          </a:p>
        </p:txBody>
      </p:sp>
      <p:sp>
        <p:nvSpPr>
          <p:cNvPr id="2" name="Slide Number Placeholder 1"/>
          <p:cNvSpPr>
            <a:spLocks noGrp="1"/>
          </p:cNvSpPr>
          <p:nvPr>
            <p:ph type="sldNum" sz="quarter" idx="10"/>
          </p:nvPr>
        </p:nvSpPr>
        <p:spPr/>
        <p:txBody>
          <a:bodyPr/>
          <a:lstStyle/>
          <a:p>
            <a:fld id="{69391B7C-AB95-8A44-8079-002027EC4DDE}"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2713982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sym typeface="Calibri"/>
              </a:rPr>
              <a:t>Don’t forget to </a:t>
            </a:r>
            <a:r>
              <a:rPr lang="en-US" dirty="0" smtClean="0">
                <a:sym typeface="Calibri"/>
              </a:rPr>
              <a:t>e</a:t>
            </a:r>
            <a:r>
              <a:rPr lang="en-US" dirty="0" smtClean="0"/>
              <a:t>ncourage patients’ confidence that they are able to make changes in their substance use behavior.</a:t>
            </a:r>
          </a:p>
          <a:p>
            <a:endParaRPr lang="en" dirty="0" smtClean="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40</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2507308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 for the trainees’ to dictate the next step.</a:t>
            </a:r>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41</a:t>
            </a:fld>
            <a:endParaRPr lang="en-US"/>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311449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r>
              <a:rPr lang="en-US" dirty="0"/>
              <a:t>Move to the next slide for an </a:t>
            </a:r>
            <a:r>
              <a:rPr lang="en-US" dirty="0" smtClean="0"/>
              <a:t>example.</a:t>
            </a:r>
            <a:endParaRPr lang="en" dirty="0" smtClean="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42</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1977813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r>
              <a:rPr lang="en-US" dirty="0" smtClean="0">
                <a:sym typeface="Calibri"/>
              </a:rPr>
              <a:t>Summarize the discussion.</a:t>
            </a:r>
            <a:endParaRPr lang="en" dirty="0" smtClean="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43</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3943503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7" name="Shape 947"/>
          <p:cNvSpPr txBox="1">
            <a:spLocks noGrp="1"/>
          </p:cNvSpPr>
          <p:nvPr>
            <p:ph type="body" idx="1"/>
          </p:nvPr>
        </p:nvSpPr>
        <p:spPr/>
        <p:txBody>
          <a:bodyPr/>
          <a:lstStyle/>
          <a:p>
            <a:r>
              <a:rPr lang="en" dirty="0" smtClean="0">
                <a:sym typeface="Calibri"/>
              </a:rPr>
              <a:t>Summarize and emphasize</a:t>
            </a:r>
            <a:r>
              <a:rPr lang="en" baseline="0" dirty="0" smtClean="0">
                <a:sym typeface="Calibri"/>
              </a:rPr>
              <a:t> patient’s strengths</a:t>
            </a:r>
            <a:r>
              <a:rPr lang="en-US" baseline="0" dirty="0" smtClean="0">
                <a:sym typeface="Calibri"/>
              </a:rPr>
              <a:t>.</a:t>
            </a:r>
            <a:r>
              <a:rPr lang="en" baseline="0" dirty="0" smtClean="0">
                <a:sym typeface="Calibri"/>
              </a:rPr>
              <a:t> </a:t>
            </a:r>
            <a:endParaRPr lang="en" dirty="0" smtClean="0">
              <a:sym typeface="Calibri"/>
            </a:endParaRPr>
          </a:p>
          <a:p>
            <a:endParaRPr lang="en" dirty="0">
              <a:sym typeface="Calibri"/>
            </a:endParaRPr>
          </a:p>
        </p:txBody>
      </p:sp>
      <p:sp>
        <p:nvSpPr>
          <p:cNvPr id="949" name="Shape 949"/>
          <p:cNvSpPr txBox="1">
            <a:spLocks noGrp="1"/>
          </p:cNvSpPr>
          <p:nvPr>
            <p:ph type="sldNum" idx="12"/>
          </p:nvPr>
        </p:nvSpPr>
        <p:spPr/>
        <p:txBody>
          <a:bodyPr/>
          <a:lstStyle/>
          <a:p>
            <a:fld id="{00000000-1234-1234-1234-123412341234}" type="slidenum">
              <a:rPr lang="en" smtClean="0">
                <a:sym typeface="Calibri"/>
              </a:rPr>
              <a:pPr/>
              <a:t>44</a:t>
            </a:fld>
            <a:endParaRPr lang="en">
              <a:sym typeface="Calibri"/>
            </a:endParaRPr>
          </a:p>
        </p:txBody>
      </p:sp>
      <p:sp>
        <p:nvSpPr>
          <p:cNvPr id="2" name="Footer Placeholder 1"/>
          <p:cNvSpPr>
            <a:spLocks noGrp="1"/>
          </p:cNvSpPr>
          <p:nvPr>
            <p:ph type="ftr" sz="quarter" idx="13"/>
          </p:nvPr>
        </p:nvSpPr>
        <p:spPr/>
        <p:txBody>
          <a:bodyPr/>
          <a:lstStyle/>
          <a:p>
            <a:r>
              <a:rPr lang="en-US" smtClean="0"/>
              <a:t>Chapter 5</a:t>
            </a:r>
            <a:endParaRPr lang="en-US" dirty="0"/>
          </a:p>
        </p:txBody>
      </p:sp>
      <p:sp>
        <p:nvSpPr>
          <p:cNvPr id="6" name="Slide Image Placeholder 5"/>
          <p:cNvSpPr>
            <a:spLocks noGrp="1" noRot="1" noChangeAspect="1"/>
          </p:cNvSpPr>
          <p:nvPr>
            <p:ph type="sldImg"/>
          </p:nvPr>
        </p:nvSpPr>
        <p:spPr>
          <a:xfrm>
            <a:off x="1182688" y="701675"/>
            <a:ext cx="4645025" cy="3482975"/>
          </a:xfrm>
        </p:spPr>
      </p:sp>
    </p:spTree>
    <p:extLst>
      <p:ext uri="{BB962C8B-B14F-4D97-AF65-F5344CB8AC3E}">
        <p14:creationId xmlns:p14="http://schemas.microsoft.com/office/powerpoint/2010/main" val="854320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Now we are going to work through some case examples to practice as a group.</a:t>
            </a:r>
          </a:p>
          <a:p>
            <a:endParaRPr lang="en-US" i="1" dirty="0" smtClean="0"/>
          </a:p>
          <a:p>
            <a:r>
              <a:rPr lang="en-US" i="1" dirty="0" smtClean="0"/>
              <a:t>*Please</a:t>
            </a:r>
            <a:r>
              <a:rPr lang="en-US" i="1" baseline="0" dirty="0" smtClean="0"/>
              <a:t> note that the </a:t>
            </a:r>
            <a:r>
              <a:rPr lang="en-US" i="1" dirty="0" smtClean="0"/>
              <a:t>role-play practice is an essential part of the SBIRT curriculum.</a:t>
            </a:r>
            <a:r>
              <a:rPr lang="en-US" i="1" baseline="0" dirty="0" smtClean="0"/>
              <a:t> </a:t>
            </a:r>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BADA6B31-583E-4083-89D8-95155744EDB0}" type="slidenum">
              <a:rPr lang="en-US" smtClean="0"/>
              <a:pPr/>
              <a:t>45</a:t>
            </a:fld>
            <a:endParaRPr lang="en-US" dirty="0"/>
          </a:p>
        </p:txBody>
      </p:sp>
      <p:sp>
        <p:nvSpPr>
          <p:cNvPr id="9" name="Slide Image Placeholder 8"/>
          <p:cNvSpPr>
            <a:spLocks noGrp="1" noRot="1" noChangeAspect="1"/>
          </p:cNvSpPr>
          <p:nvPr>
            <p:ph type="sldImg"/>
          </p:nvPr>
        </p:nvSpPr>
        <p:spPr/>
      </p:sp>
      <p:sp>
        <p:nvSpPr>
          <p:cNvPr id="2" name="Footer Placeholder 1"/>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3592368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may be tailored as needed, however role-play practice is an essential part of the SBIRT curriculum.</a:t>
            </a:r>
            <a:r>
              <a:rPr lang="en-US" baseline="0" dirty="0" smtClean="0"/>
              <a:t>   The SBIRT Training Institute has developed numerous role-play scenarios for different disciplines and are happy to share with you upon request.</a:t>
            </a:r>
            <a:endParaRPr lang="en-US" dirty="0" smtClean="0"/>
          </a:p>
        </p:txBody>
      </p:sp>
      <p:sp>
        <p:nvSpPr>
          <p:cNvPr id="4" name="Slide Number Placeholder 3"/>
          <p:cNvSpPr>
            <a:spLocks noGrp="1"/>
          </p:cNvSpPr>
          <p:nvPr>
            <p:ph type="sldNum" sz="quarter" idx="10"/>
          </p:nvPr>
        </p:nvSpPr>
        <p:spPr/>
        <p:txBody>
          <a:bodyPr/>
          <a:lstStyle/>
          <a:p>
            <a:fld id="{BADA6B31-583E-4083-89D8-95155744EDB0}" type="slidenum">
              <a:rPr lang="en-US" smtClean="0"/>
              <a:pPr/>
              <a:t>46</a:t>
            </a:fld>
            <a:endParaRPr lang="en-US" dirty="0"/>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826130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xfrm>
            <a:off x="1198563" y="704850"/>
            <a:ext cx="4645025" cy="3484563"/>
          </a:xfrm>
          <a:ln/>
        </p:spPr>
      </p:sp>
      <p:sp>
        <p:nvSpPr>
          <p:cNvPr id="138244" name="Rectangle 3"/>
          <p:cNvSpPr>
            <a:spLocks noGrp="1" noChangeArrowheads="1"/>
          </p:cNvSpPr>
          <p:nvPr>
            <p:ph type="body" idx="1"/>
          </p:nvPr>
        </p:nvSpPr>
        <p:spPr>
          <a:xfrm>
            <a:off x="718503" y="4343402"/>
            <a:ext cx="5605272" cy="4187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43" rIns="94343"/>
          <a:lstStyle/>
          <a:p>
            <a:pPr eaLnBrk="1" hangingPunct="1"/>
            <a:endParaRPr lang="en-US" altLang="en-US" dirty="0" smtClean="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r>
              <a:rPr lang="en-US" smtClean="0"/>
              <a:t>Chapter 5</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47</a:t>
            </a:fld>
            <a:endParaRPr lang="en-US" dirty="0"/>
          </a:p>
        </p:txBody>
      </p:sp>
    </p:spTree>
    <p:extLst>
      <p:ext uri="{BB962C8B-B14F-4D97-AF65-F5344CB8AC3E}">
        <p14:creationId xmlns:p14="http://schemas.microsoft.com/office/powerpoint/2010/main" val="38467589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9600"/>
            <a:ext cx="5608320" cy="4183380"/>
          </a:xfrm>
        </p:spPr>
        <p:txBody>
          <a:bodyPr/>
          <a:lstStyle/>
          <a:p>
            <a:r>
              <a:rPr lang="en-US" dirty="0" smtClean="0"/>
              <a:t>This slide includes sample discussion points which can be used following</a:t>
            </a:r>
            <a:r>
              <a:rPr lang="en-US" baseline="0" dirty="0" smtClean="0"/>
              <a:t> the role play exercise.</a:t>
            </a:r>
          </a:p>
          <a:p>
            <a:endParaRPr lang="en-US" baseline="0" dirty="0" smtClean="0"/>
          </a:p>
          <a:p>
            <a:r>
              <a:rPr lang="en-US" dirty="0" smtClean="0"/>
              <a:t>While </a:t>
            </a:r>
            <a:r>
              <a:rPr lang="en-US" dirty="0"/>
              <a:t>playing the role of the provider:</a:t>
            </a:r>
            <a:endParaRPr lang="en-GB" dirty="0"/>
          </a:p>
          <a:p>
            <a:pPr lvl="0"/>
            <a:r>
              <a:rPr lang="en-US" i="1" dirty="0"/>
              <a:t>How did it feel to integrate new content, techniques, and job aids into your interaction? </a:t>
            </a:r>
            <a:endParaRPr lang="en-GB" i="1" dirty="0"/>
          </a:p>
          <a:p>
            <a:pPr lvl="0"/>
            <a:r>
              <a:rPr lang="en-US" i="1" dirty="0"/>
              <a:t>What worked well? What still feels awkward and requires more practice? </a:t>
            </a:r>
            <a:endParaRPr lang="en-GB" i="1" dirty="0"/>
          </a:p>
          <a:p>
            <a:pPr lvl="0"/>
            <a:r>
              <a:rPr lang="en-US" i="1" dirty="0"/>
              <a:t>What did you think about the length of the screening tool?</a:t>
            </a:r>
            <a:endParaRPr lang="en-GB" i="1" dirty="0"/>
          </a:p>
          <a:p>
            <a:pPr lvl="0"/>
            <a:r>
              <a:rPr lang="en-US" i="1" dirty="0"/>
              <a:t>Did the client raise issues or questions that you did not know how to answer?</a:t>
            </a:r>
          </a:p>
          <a:p>
            <a:pPr lvl="0"/>
            <a:endParaRPr lang="en-GB" i="1" dirty="0"/>
          </a:p>
          <a:p>
            <a:r>
              <a:rPr lang="en-US" dirty="0"/>
              <a:t>While playing the role of the patient</a:t>
            </a:r>
            <a:endParaRPr lang="en-GB" dirty="0"/>
          </a:p>
          <a:p>
            <a:pPr lvl="0"/>
            <a:r>
              <a:rPr lang="en-US" i="1" dirty="0"/>
              <a:t>Did the provider adequately address your main reason for coming to the clinic? </a:t>
            </a:r>
            <a:endParaRPr lang="en-GB" i="1" dirty="0"/>
          </a:p>
          <a:p>
            <a:pPr lvl="0"/>
            <a:r>
              <a:rPr lang="en-US" i="1" dirty="0"/>
              <a:t>Were you able to understand and use the information the provider gave you?</a:t>
            </a:r>
            <a:endParaRPr lang="en-GB" i="1" dirty="0"/>
          </a:p>
          <a:p>
            <a:pPr lvl="0"/>
            <a:r>
              <a:rPr lang="en-US" i="1" dirty="0"/>
              <a:t>Did the provider address all of your concerns? </a:t>
            </a:r>
            <a:endParaRPr lang="en-GB" i="1" dirty="0"/>
          </a:p>
          <a:p>
            <a:pPr lvl="0"/>
            <a:r>
              <a:rPr lang="en-US" i="1" dirty="0"/>
              <a:t>Were you comfortable asking questions?</a:t>
            </a:r>
            <a:endParaRPr lang="en-GB" i="1" dirty="0"/>
          </a:p>
          <a:p>
            <a:pPr lvl="0"/>
            <a:r>
              <a:rPr lang="en-US" i="1" dirty="0"/>
              <a:t>After being a client, what changes will you make the next time you role-play the provider?</a:t>
            </a:r>
          </a:p>
          <a:p>
            <a:pPr lvl="0"/>
            <a:endParaRPr lang="en-GB" dirty="0"/>
          </a:p>
          <a:p>
            <a:r>
              <a:rPr lang="en-US" dirty="0"/>
              <a:t>While playing the role of the observer </a:t>
            </a:r>
            <a:endParaRPr lang="en-GB" dirty="0"/>
          </a:p>
          <a:p>
            <a:pPr lvl="0"/>
            <a:r>
              <a:rPr lang="en-US" i="1" dirty="0"/>
              <a:t>Did the provider create a comfortable environment? Did the provider build adequate rapport with his/her client?</a:t>
            </a:r>
            <a:endParaRPr lang="en-GB" i="1" dirty="0"/>
          </a:p>
          <a:p>
            <a:pPr lvl="0"/>
            <a:r>
              <a:rPr lang="en-US" i="1" dirty="0"/>
              <a:t>Can you share some examples of interesting interactions and creative solutions that you observed in the role plays?</a:t>
            </a:r>
            <a:endParaRPr lang="en-GB" i="1" dirty="0"/>
          </a:p>
          <a:p>
            <a:endParaRPr lang="en-GB" i="1" dirty="0"/>
          </a:p>
        </p:txBody>
      </p:sp>
      <p:sp>
        <p:nvSpPr>
          <p:cNvPr id="4" name="Slide Number Placeholder 3"/>
          <p:cNvSpPr>
            <a:spLocks noGrp="1"/>
          </p:cNvSpPr>
          <p:nvPr>
            <p:ph type="sldNum" sz="quarter" idx="10"/>
          </p:nvPr>
        </p:nvSpPr>
        <p:spPr/>
        <p:txBody>
          <a:bodyPr/>
          <a:lstStyle/>
          <a:p>
            <a:fld id="{A75F7EE1-BB05-473B-830A-C14BA8C6550C}" type="slidenum">
              <a:rPr lang="en-GB" smtClean="0"/>
              <a:t>48</a:t>
            </a:fld>
            <a:endParaRPr lang="en-GB"/>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857005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617"/>
            <a:r>
              <a:rPr lang="en-US" altLang="en-US" dirty="0" smtClean="0">
                <a:cs typeface="Arial" panose="020B0604020202020204" pitchFamily="34" charset="0"/>
              </a:rPr>
              <a:t>Research into effective brief interventions for substance use have found that they include a number of consistent features which appear to contribute to their effectiveness. These have  been summarized using the acronym FRAMES: </a:t>
            </a:r>
          </a:p>
          <a:p>
            <a:pPr marL="171450" indent="-171450" defTabSz="931617">
              <a:buFont typeface="Arial" charset="0"/>
              <a:buChar char="•"/>
            </a:pPr>
            <a:r>
              <a:rPr lang="en-US" altLang="en-US" u="sng" dirty="0" smtClean="0">
                <a:cs typeface="Arial" panose="020B0604020202020204" pitchFamily="34" charset="0"/>
              </a:rPr>
              <a:t>Feedback</a:t>
            </a:r>
            <a:r>
              <a:rPr lang="en-US" altLang="en-US" dirty="0">
                <a:cs typeface="Arial" panose="020B0604020202020204" pitchFamily="34" charset="0"/>
              </a:rPr>
              <a:t> </a:t>
            </a:r>
            <a:r>
              <a:rPr lang="en-US" altLang="en-US" dirty="0" smtClean="0">
                <a:cs typeface="Arial" panose="020B0604020202020204" pitchFamily="34" charset="0"/>
              </a:rPr>
              <a:t>of personal risk. </a:t>
            </a:r>
          </a:p>
          <a:p>
            <a:pPr marL="171450" indent="-171450" defTabSz="931617">
              <a:buFont typeface="Arial" charset="0"/>
              <a:buChar char="•"/>
            </a:pPr>
            <a:r>
              <a:rPr lang="en-US" altLang="en-US" u="sng" dirty="0" smtClean="0">
                <a:cs typeface="Arial" panose="020B0604020202020204" pitchFamily="34" charset="0"/>
              </a:rPr>
              <a:t>Responsibility</a:t>
            </a:r>
            <a:r>
              <a:rPr lang="en-US" altLang="en-US" dirty="0" smtClean="0">
                <a:cs typeface="Arial" panose="020B0604020202020204" pitchFamily="34" charset="0"/>
              </a:rPr>
              <a:t>, or, for the client to acknowledge that they are responsible for their own behavior and that they can make choices about their substance use. The message that “what you do with your substance use is up to you” and that “nobody can make you change or decide for you” enables the patient to retain personal control over their behavior and its consequences. This sense of control has been found to be an important element in motivation for change and to decrease resistance.</a:t>
            </a:r>
          </a:p>
          <a:p>
            <a:pPr marL="171450" indent="-171450" defTabSz="931617">
              <a:buFont typeface="Arial" charset="0"/>
              <a:buChar char="•"/>
            </a:pPr>
            <a:r>
              <a:rPr lang="en-US" altLang="en-US" u="sng" dirty="0" smtClean="0">
                <a:cs typeface="Arial" panose="020B0604020202020204" pitchFamily="34" charset="0"/>
              </a:rPr>
              <a:t>Advice</a:t>
            </a:r>
            <a:r>
              <a:rPr lang="en-US" altLang="en-US" dirty="0" smtClean="0">
                <a:cs typeface="Arial" panose="020B0604020202020204" pitchFamily="34" charset="0"/>
              </a:rPr>
              <a:t> to change or quit.</a:t>
            </a:r>
          </a:p>
          <a:p>
            <a:pPr marL="171450" indent="-171450" defTabSz="931617">
              <a:buFont typeface="Arial" charset="0"/>
              <a:buChar char="•"/>
            </a:pPr>
            <a:r>
              <a:rPr lang="en-US" altLang="en-US" u="sng" dirty="0" smtClean="0">
                <a:cs typeface="Arial" panose="020B0604020202020204" pitchFamily="34" charset="0"/>
              </a:rPr>
              <a:t>Menu</a:t>
            </a:r>
            <a:r>
              <a:rPr lang="en-US" altLang="en-US" dirty="0" smtClean="0">
                <a:cs typeface="Arial" panose="020B0604020202020204" pitchFamily="34" charset="0"/>
              </a:rPr>
              <a:t> of  change options.</a:t>
            </a:r>
          </a:p>
          <a:p>
            <a:pPr marL="171450" indent="-171450" defTabSz="931617">
              <a:buFont typeface="Arial" charset="0"/>
              <a:buChar char="•"/>
            </a:pPr>
            <a:r>
              <a:rPr lang="en-US" altLang="en-US" dirty="0" smtClean="0">
                <a:cs typeface="Arial" panose="020B0604020202020204" pitchFamily="34" charset="0"/>
              </a:rPr>
              <a:t>An </a:t>
            </a:r>
            <a:r>
              <a:rPr lang="en-US" altLang="en-US" u="sng" dirty="0" smtClean="0">
                <a:cs typeface="Arial" panose="020B0604020202020204" pitchFamily="34" charset="0"/>
              </a:rPr>
              <a:t>Empathic</a:t>
            </a:r>
            <a:r>
              <a:rPr lang="en-US" altLang="en-US" dirty="0" smtClean="0">
                <a:cs typeface="Arial" panose="020B0604020202020204" pitchFamily="34" charset="0"/>
              </a:rPr>
              <a:t> counseling style</a:t>
            </a:r>
          </a:p>
          <a:p>
            <a:pPr marL="171450" indent="-171450" defTabSz="931617">
              <a:buFont typeface="Arial" charset="0"/>
              <a:buChar char="•"/>
            </a:pPr>
            <a:r>
              <a:rPr lang="en-US" altLang="en-US" dirty="0" smtClean="0">
                <a:cs typeface="Arial" panose="020B0604020202020204" pitchFamily="34" charset="0"/>
              </a:rPr>
              <a:t>Supporting </a:t>
            </a:r>
            <a:r>
              <a:rPr lang="en-US" altLang="en-US" u="sng" dirty="0" smtClean="0">
                <a:cs typeface="Arial" panose="020B0604020202020204" pitchFamily="34" charset="0"/>
              </a:rPr>
              <a:t>Self efficacy</a:t>
            </a:r>
            <a:r>
              <a:rPr lang="en-US" altLang="en-US" dirty="0" smtClean="0">
                <a:cs typeface="Arial" panose="020B0604020202020204" pitchFamily="34" charset="0"/>
              </a:rPr>
              <a:t> (confidence for change).</a:t>
            </a:r>
          </a:p>
          <a:p>
            <a:pPr defTabSz="931617"/>
            <a:endParaRPr lang="en-US" altLang="en-US" dirty="0" smtClean="0">
              <a:cs typeface="Arial" panose="020B0604020202020204" pitchFamily="34" charset="0"/>
            </a:endParaRPr>
          </a:p>
          <a:p>
            <a:pPr defTabSz="931617"/>
            <a:r>
              <a:rPr lang="en-US" altLang="en-US" dirty="0" smtClean="0">
                <a:cs typeface="Arial" panose="020B0604020202020204" pitchFamily="34" charset="0"/>
              </a:rPr>
              <a:t>Many of these features are also associated with MI.</a:t>
            </a:r>
          </a:p>
          <a:p>
            <a:pPr defTabSz="931617">
              <a:spcBef>
                <a:spcPct val="0"/>
              </a:spcBef>
            </a:pPr>
            <a:endParaRPr lang="en-US" altLang="en-US" dirty="0" smtClean="0">
              <a:cs typeface="Arial" panose="020B0604020202020204" pitchFamily="34" charset="0"/>
            </a:endParaRPr>
          </a:p>
          <a:p>
            <a:pPr defTabSz="931617">
              <a:spcBef>
                <a:spcPct val="0"/>
              </a:spcBef>
            </a:pPr>
            <a:endParaRPr lang="en-US" altLang="en-US" dirty="0" smtClean="0">
              <a:latin typeface="Arial" panose="020B0604020202020204" pitchFamily="34" charset="0"/>
              <a:cs typeface="Arial" panose="020B0604020202020204" pitchFamily="34" charset="0"/>
            </a:endParaRPr>
          </a:p>
          <a:p>
            <a:pPr defTabSz="931617"/>
            <a:endParaRPr lang="en-US" altLang="en-US" dirty="0" smtClean="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r>
              <a:rPr lang="en-US" dirty="0" smtClean="0"/>
              <a:t>Chapter 5</a:t>
            </a:r>
            <a:endParaRPr lang="en-US" dirty="0"/>
          </a:p>
        </p:txBody>
      </p:sp>
      <p:sp>
        <p:nvSpPr>
          <p:cNvPr id="3" name="Slide Number Placeholder 2"/>
          <p:cNvSpPr>
            <a:spLocks noGrp="1"/>
          </p:cNvSpPr>
          <p:nvPr>
            <p:ph type="sldNum" sz="quarter" idx="11"/>
          </p:nvPr>
        </p:nvSpPr>
        <p:spPr/>
        <p:txBody>
          <a:bodyPr/>
          <a:lstStyle/>
          <a:p>
            <a:fld id="{BADA6B31-583E-4083-89D8-95155744EDB0}" type="slidenum">
              <a:rPr lang="en-US" smtClean="0"/>
              <a:pPr/>
              <a:t>5</a:t>
            </a:fld>
            <a:endParaRPr lang="en-US" dirty="0"/>
          </a:p>
        </p:txBody>
      </p:sp>
    </p:spTree>
    <p:extLst>
      <p:ext uri="{BB962C8B-B14F-4D97-AF65-F5344CB8AC3E}">
        <p14:creationId xmlns:p14="http://schemas.microsoft.com/office/powerpoint/2010/main" val="105871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69988" y="695325"/>
            <a:ext cx="4635500" cy="3476625"/>
          </a:xfrm>
          <a:ln/>
        </p:spPr>
      </p:sp>
      <p:sp>
        <p:nvSpPr>
          <p:cNvPr id="70659" name="Rectangle 3"/>
          <p:cNvSpPr>
            <a:spLocks noGrp="1" noChangeArrowheads="1"/>
          </p:cNvSpPr>
          <p:nvPr>
            <p:ph type="body" idx="1"/>
          </p:nvPr>
        </p:nvSpPr>
        <p:spPr>
          <a:xfrm>
            <a:off x="685837" y="4442386"/>
            <a:ext cx="5603802" cy="459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300" dirty="0" smtClean="0"/>
              <a:t>Miller and Sanchez (1993) proposed six elements summarized by the acronym FRAMES</a:t>
            </a:r>
            <a:r>
              <a:rPr lang="en-US" sz="1300" baseline="0" dirty="0" smtClean="0"/>
              <a:t> in which to provide a brief intervention framework. </a:t>
            </a:r>
            <a:endParaRPr lang="en-US" sz="1300" dirty="0" smtClean="0"/>
          </a:p>
          <a:p>
            <a:pPr>
              <a:spcBef>
                <a:spcPct val="0"/>
              </a:spcBef>
            </a:pPr>
            <a:endParaRPr lang="en-US" altLang="en-US" sz="1300" dirty="0" smtClean="0">
              <a:cs typeface="Arial" panose="020B0604020202020204" pitchFamily="34" charset="0"/>
            </a:endParaRPr>
          </a:p>
          <a:p>
            <a:pPr defTabSz="927984">
              <a:spcBef>
                <a:spcPct val="0"/>
              </a:spcBef>
            </a:pPr>
            <a:r>
              <a:rPr lang="en-US" altLang="en-US" sz="1300" b="1" dirty="0" smtClean="0">
                <a:cs typeface="Arial" panose="020B0604020202020204" pitchFamily="34" charset="0"/>
              </a:rPr>
              <a:t>Feedback </a:t>
            </a:r>
          </a:p>
          <a:p>
            <a:pPr defTabSz="927984">
              <a:spcBef>
                <a:spcPct val="0"/>
              </a:spcBef>
            </a:pPr>
            <a:r>
              <a:rPr lang="en-US" altLang="en-US" sz="1300" dirty="0" smtClean="0">
                <a:cs typeface="Arial" panose="020B0604020202020204" pitchFamily="34" charset="0"/>
              </a:rPr>
              <a:t>The provision of relevant, personal feedback is critical generally follows the ASSIST assessment of drug use and related problems. Feedback can include information about the individual’s drug use and problems, information about personal risks associated with current drug use patterns, and general information about substance-related risks and harms. If the client’s problems are likely related to substance use, it is important to inform the client about this potential link as part of the feedback session. In providing feedback, you might compare the client’s substance use and associated problems to others who have similar experiences. </a:t>
            </a:r>
          </a:p>
          <a:p>
            <a:pPr defTabSz="927984">
              <a:spcBef>
                <a:spcPct val="0"/>
              </a:spcBef>
            </a:pPr>
            <a:endParaRPr lang="en-US" altLang="en-US" sz="1300" dirty="0" smtClean="0">
              <a:cs typeface="Arial" panose="020B0604020202020204" pitchFamily="34" charset="0"/>
            </a:endParaRPr>
          </a:p>
          <a:p>
            <a:pPr defTabSz="927984">
              <a:spcBef>
                <a:spcPct val="0"/>
              </a:spcBef>
            </a:pPr>
            <a:r>
              <a:rPr lang="en-US" altLang="en-US" sz="1300" b="1" dirty="0" smtClean="0">
                <a:cs typeface="Arial" panose="020B0604020202020204" pitchFamily="34" charset="0"/>
              </a:rPr>
              <a:t>Responsibility </a:t>
            </a:r>
          </a:p>
          <a:p>
            <a:pPr defTabSz="927984">
              <a:spcBef>
                <a:spcPct val="0"/>
              </a:spcBef>
            </a:pPr>
            <a:r>
              <a:rPr lang="en-US" altLang="en-US" sz="1300" dirty="0" smtClean="0">
                <a:cs typeface="Arial" panose="020B0604020202020204" pitchFamily="34" charset="0"/>
              </a:rPr>
              <a:t>It is important to acknowledge that they are responsible for making decisions about their own behaviors and that they can make choices about their substance use. You should provide messages like “What you do with your substance use is up to you” and “Nobody can decide for you” to enable clients to retain personal control over their behavior and associated consequences. Clients who have this sense of control will be more motivated to make changes and will be less resistant to change. </a:t>
            </a:r>
            <a:endParaRPr lang="fr-FR" altLang="en-US" sz="1300" dirty="0" smtClean="0">
              <a:cs typeface="Arial" panose="020B0604020202020204" pitchFamily="34" charset="0"/>
            </a:endParaRPr>
          </a:p>
          <a:p>
            <a:pPr defTabSz="927984">
              <a:spcBef>
                <a:spcPct val="0"/>
              </a:spcBef>
            </a:pPr>
            <a:endParaRPr lang="en-US" altLang="en-US" sz="1300" dirty="0" smtClean="0">
              <a:cs typeface="Arial" panose="020B0604020202020204" pitchFamily="34" charset="0"/>
            </a:endParaRPr>
          </a:p>
          <a:p>
            <a:pPr defTabSz="927984">
              <a:spcBef>
                <a:spcPct val="0"/>
              </a:spcBef>
            </a:pPr>
            <a:r>
              <a:rPr lang="en-US" altLang="en-US" sz="1300" b="1" dirty="0" smtClean="0">
                <a:cs typeface="Arial" panose="020B0604020202020204" pitchFamily="34" charset="0"/>
              </a:rPr>
              <a:t>Advice </a:t>
            </a:r>
          </a:p>
          <a:p>
            <a:pPr defTabSz="927984">
              <a:spcBef>
                <a:spcPct val="0"/>
              </a:spcBef>
            </a:pPr>
            <a:r>
              <a:rPr lang="en-US" altLang="en-US" sz="1300" dirty="0" smtClean="0">
                <a:cs typeface="Arial" panose="020B0604020202020204" pitchFamily="34" charset="0"/>
              </a:rPr>
              <a:t>Provision of clear advice regarding the harm associated with continued drug use is fundamental. Clients are often unaware that their current patterns </a:t>
            </a:r>
            <a:r>
              <a:rPr lang="en-US" altLang="en-US" sz="1300" baseline="0" dirty="0" smtClean="0">
                <a:cs typeface="Arial" panose="020B0604020202020204" pitchFamily="34" charset="0"/>
              </a:rPr>
              <a:t> </a:t>
            </a:r>
            <a:r>
              <a:rPr lang="en-US" altLang="en-US" sz="1300" dirty="0" smtClean="0">
                <a:cs typeface="Arial" panose="020B0604020202020204" pitchFamily="34" charset="0"/>
              </a:rPr>
              <a:t>of substance use could lead to health or other problems, or make existing problem worse. </a:t>
            </a:r>
            <a:r>
              <a:rPr lang="en-US" altLang="en-US" sz="1300" baseline="0" dirty="0" smtClean="0">
                <a:cs typeface="Arial" panose="020B0604020202020204" pitchFamily="34" charset="0"/>
              </a:rPr>
              <a:t> </a:t>
            </a:r>
            <a:r>
              <a:rPr lang="en-US" altLang="en-US" sz="1300" dirty="0" smtClean="0">
                <a:cs typeface="Arial" panose="020B0604020202020204" pitchFamily="34" charset="0"/>
              </a:rPr>
              <a:t>Providing clear advice that cutting down or stopping substance use is the best way to reduce their risk </a:t>
            </a:r>
            <a:r>
              <a:rPr lang="en-US" altLang="en-US" sz="1300" baseline="0" dirty="0" smtClean="0">
                <a:cs typeface="Arial" panose="020B0604020202020204" pitchFamily="34" charset="0"/>
              </a:rPr>
              <a:t> </a:t>
            </a:r>
            <a:r>
              <a:rPr lang="en-US" altLang="en-US" sz="1300" dirty="0" smtClean="0">
                <a:cs typeface="Arial" panose="020B0604020202020204" pitchFamily="34" charset="0"/>
              </a:rPr>
              <a:t>of future problems will increase their awareness of personal risk and provide reasons to </a:t>
            </a:r>
            <a:r>
              <a:rPr lang="en-US" altLang="en-US" sz="1300" baseline="0" dirty="0" smtClean="0">
                <a:cs typeface="Arial" panose="020B0604020202020204" pitchFamily="34" charset="0"/>
              </a:rPr>
              <a:t> </a:t>
            </a:r>
            <a:r>
              <a:rPr lang="en-US" altLang="en-US" sz="1300" dirty="0" smtClean="0">
                <a:cs typeface="Arial" panose="020B0604020202020204" pitchFamily="34" charset="0"/>
              </a:rPr>
              <a:t>consider changing their behaviors. The decision matrix can be helpful a helpful tool for this </a:t>
            </a:r>
            <a:r>
              <a:rPr lang="en-US" altLang="en-US" sz="1300" baseline="0" dirty="0" smtClean="0">
                <a:cs typeface="Arial" panose="020B0604020202020204" pitchFamily="34" charset="0"/>
              </a:rPr>
              <a:t> </a:t>
            </a:r>
            <a:r>
              <a:rPr lang="en-US" altLang="en-US" sz="1300" dirty="0" smtClean="0">
                <a:cs typeface="Arial" panose="020B0604020202020204" pitchFamily="34" charset="0"/>
              </a:rPr>
              <a:t>element. </a:t>
            </a:r>
          </a:p>
          <a:p>
            <a:pPr defTabSz="927984">
              <a:spcBef>
                <a:spcPct val="0"/>
              </a:spcBef>
            </a:pPr>
            <a:endParaRPr lang="en-US" altLang="en-US" sz="1300" dirty="0" smtClean="0">
              <a:cs typeface="Arial" panose="020B0604020202020204" pitchFamily="34" charset="0"/>
            </a:endParaRPr>
          </a:p>
          <a:p>
            <a:pPr defTabSz="927984">
              <a:spcBef>
                <a:spcPct val="0"/>
              </a:spcBef>
            </a:pPr>
            <a:r>
              <a:rPr lang="en-US" altLang="en-US" sz="1300" b="1" dirty="0" smtClean="0">
                <a:cs typeface="Arial" panose="020B0604020202020204" pitchFamily="34" charset="0"/>
              </a:rPr>
              <a:t>Menu of alternative change options </a:t>
            </a:r>
          </a:p>
          <a:p>
            <a:pPr defTabSz="927984">
              <a:spcBef>
                <a:spcPct val="0"/>
              </a:spcBef>
            </a:pPr>
            <a:r>
              <a:rPr lang="en-US" altLang="en-US" sz="1300" dirty="0" smtClean="0">
                <a:cs typeface="Arial" panose="020B0604020202020204" pitchFamily="34" charset="0"/>
              </a:rPr>
              <a:t>Effective interventions provide clients with a range of alternative strategies to cut down or stop their substance use. This allows clients to choose the strategies that are most suitable for their situations and that they feel will be most helpful. Providing choices reinforces clients’ sense of control, responsibility and motivation for making changes. Ideally, clients’ choices will be linked to their stage of change. The self help resource will </a:t>
            </a:r>
            <a:r>
              <a:rPr lang="en-US" altLang="en-US" sz="1300" dirty="0" err="1" smtClean="0">
                <a:cs typeface="Arial" panose="020B0604020202020204" pitchFamily="34" charset="0"/>
              </a:rPr>
              <a:t>asist</a:t>
            </a:r>
            <a:r>
              <a:rPr lang="en-US" altLang="en-US" sz="1300" dirty="0" smtClean="0">
                <a:cs typeface="Arial" panose="020B0604020202020204" pitchFamily="34" charset="0"/>
              </a:rPr>
              <a:t>.</a:t>
            </a:r>
          </a:p>
          <a:p>
            <a:pPr defTabSz="927984">
              <a:spcBef>
                <a:spcPct val="0"/>
              </a:spcBef>
            </a:pPr>
            <a:endParaRPr lang="en-US" altLang="en-US" sz="1300" dirty="0" smtClean="0">
              <a:cs typeface="Arial" panose="020B0604020202020204" pitchFamily="34" charset="0"/>
            </a:endParaRPr>
          </a:p>
          <a:p>
            <a:pPr defTabSz="927984">
              <a:spcBef>
                <a:spcPct val="0"/>
              </a:spcBef>
            </a:pPr>
            <a:r>
              <a:rPr lang="en-US" altLang="en-US" sz="1300" b="1" dirty="0" smtClean="0">
                <a:cs typeface="Arial" panose="020B0604020202020204" pitchFamily="34" charset="0"/>
              </a:rPr>
              <a:t>Empathy </a:t>
            </a:r>
          </a:p>
          <a:p>
            <a:pPr defTabSz="927984">
              <a:spcBef>
                <a:spcPct val="0"/>
              </a:spcBef>
            </a:pPr>
            <a:r>
              <a:rPr lang="en-US" altLang="en-US" sz="1300" dirty="0" smtClean="0">
                <a:cs typeface="Arial" panose="020B0604020202020204" pitchFamily="34" charset="0"/>
              </a:rPr>
              <a:t>Effective interventions employ a warm, reflective, empathic and understanding approach. These qualities will ensure that clients feel comfortable and welcome. They will also increase the likelihood that clients will remain in counseling and treatment, therefore increasing positive counseling and treatment outcomes. </a:t>
            </a:r>
          </a:p>
          <a:p>
            <a:pPr defTabSz="927984">
              <a:spcBef>
                <a:spcPct val="0"/>
              </a:spcBef>
            </a:pPr>
            <a:endParaRPr lang="en-US" altLang="en-US" sz="1300" b="1" dirty="0" smtClean="0">
              <a:cs typeface="Arial" panose="020B0604020202020204" pitchFamily="34" charset="0"/>
            </a:endParaRPr>
          </a:p>
          <a:p>
            <a:pPr defTabSz="927984">
              <a:spcBef>
                <a:spcPct val="0"/>
              </a:spcBef>
            </a:pPr>
            <a:r>
              <a:rPr lang="en-US" altLang="en-US" sz="1300" b="1" dirty="0" smtClean="0">
                <a:cs typeface="Arial" panose="020B0604020202020204" pitchFamily="34" charset="0"/>
              </a:rPr>
              <a:t>Self-efficacy (confidence) </a:t>
            </a:r>
          </a:p>
          <a:p>
            <a:pPr defTabSz="927984">
              <a:spcBef>
                <a:spcPct val="0"/>
              </a:spcBef>
            </a:pPr>
            <a:r>
              <a:rPr lang="en-US" altLang="en-US" sz="1300" dirty="0" smtClean="0">
                <a:cs typeface="Arial" panose="020B0604020202020204" pitchFamily="34" charset="0"/>
              </a:rPr>
              <a:t>It is critical to help build clients’ confidence that they are able to make changes to their substance use. People who believe that they are able to make changes are much more likely to do so than those who feel powerless or helpless. Counselors should assist clients to make self-efficacy statements; they are more likely to believe what they hear themselves say, rather than what they hear someone else tell them. </a:t>
            </a:r>
          </a:p>
          <a:p>
            <a:pPr>
              <a:spcBef>
                <a:spcPct val="0"/>
              </a:spcBef>
            </a:pPr>
            <a:endParaRPr lang="en-US" altLang="en-US" dirty="0" smtClean="0">
              <a:cs typeface="Arial" panose="020B0604020202020204" pitchFamily="34" charset="0"/>
            </a:endParaRPr>
          </a:p>
        </p:txBody>
      </p:sp>
      <p:sp>
        <p:nvSpPr>
          <p:cNvPr id="2" name="Footer Placeholder 1"/>
          <p:cNvSpPr>
            <a:spLocks noGrp="1"/>
          </p:cNvSpPr>
          <p:nvPr>
            <p:ph type="ftr" sz="quarter" idx="10"/>
          </p:nvPr>
        </p:nvSpPr>
        <p:spPr/>
        <p:txBody>
          <a:bodyPr/>
          <a:lstStyle/>
          <a:p>
            <a:r>
              <a:rPr lang="en-US" smtClean="0"/>
              <a:t>Chapter 5</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6</a:t>
            </a:fld>
            <a:endParaRPr lang="en-US" dirty="0"/>
          </a:p>
        </p:txBody>
      </p:sp>
    </p:spTree>
    <p:extLst>
      <p:ext uri="{BB962C8B-B14F-4D97-AF65-F5344CB8AC3E}">
        <p14:creationId xmlns:p14="http://schemas.microsoft.com/office/powerpoint/2010/main" val="358831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a:lstStyle/>
          <a:p>
            <a:pPr defTabSz="947260">
              <a:defRPr/>
            </a:pPr>
            <a:r>
              <a:rPr lang="en-US" sz="1000" dirty="0" smtClean="0"/>
              <a:t>Asking</a:t>
            </a:r>
            <a:r>
              <a:rPr lang="en-US" sz="1000" baseline="0" dirty="0" smtClean="0"/>
              <a:t> permission to provide feedback is the very first step in the</a:t>
            </a:r>
            <a:r>
              <a:rPr lang="en-US" sz="1000" dirty="0" smtClean="0"/>
              <a:t> </a:t>
            </a:r>
            <a:r>
              <a:rPr lang="en-US" sz="1000" dirty="0"/>
              <a:t>in the delivery of a brief intervention</a:t>
            </a:r>
            <a:r>
              <a:rPr lang="en-US" sz="1000" dirty="0" smtClean="0"/>
              <a:t>.</a:t>
            </a:r>
            <a:r>
              <a:rPr lang="en-US" sz="1000" baseline="0" dirty="0" smtClean="0"/>
              <a:t> When providing personalized feedback,</a:t>
            </a:r>
            <a:r>
              <a:rPr lang="en-US" sz="1000" dirty="0" smtClean="0"/>
              <a:t> one highlights </a:t>
            </a:r>
            <a:r>
              <a:rPr lang="en-US" sz="1000" dirty="0"/>
              <a:t>certain aspects of a patient’s behavior using information gathered during screening. It involves an interactive dialog for discussing the screening findings and is not just provider driven. Feedback should be given in small amounts. After describing the risk level and meaning of the level (low, moderate, high), the provider then gives a specific piece of feedback and asks for a response from the patient. Most health professionals provide patients with feedback on their risks for substance use problems based on their presenting health or other </a:t>
            </a:r>
            <a:r>
              <a:rPr lang="en-US" sz="1000" dirty="0" smtClean="0"/>
              <a:t>problems </a:t>
            </a:r>
            <a:r>
              <a:rPr lang="en-US" sz="1000" dirty="0"/>
              <a:t>(depending on the setting of the intervention). Factors such as an individual’s current drinking pattern, laboratory test results or other medical consequences of their drinking may be used for feedback. For example, a physician may tell a patient that his or her drinking may be contributing to their hypertension, or may increase the risk for heart disease. The provider should always ask permission before presenting the screening scores or in providing feedback. </a:t>
            </a:r>
          </a:p>
          <a:p>
            <a:pPr defTabSz="947260">
              <a:defRPr/>
            </a:pPr>
            <a:endParaRPr lang="en-US" sz="1000" dirty="0"/>
          </a:p>
          <a:p>
            <a:pPr defTabSz="947260">
              <a:defRPr/>
            </a:pPr>
            <a:r>
              <a:rPr lang="en-US" sz="1000" dirty="0"/>
              <a:t>***Feedback should be provided using </a:t>
            </a:r>
            <a:r>
              <a:rPr lang="en-US" sz="1000" dirty="0" smtClean="0"/>
              <a:t>an </a:t>
            </a:r>
            <a:r>
              <a:rPr lang="en-US" sz="1000" b="1" dirty="0" smtClean="0"/>
              <a:t>empathic</a:t>
            </a:r>
            <a:r>
              <a:rPr lang="en-US" sz="1000" b="1" baseline="0" dirty="0" smtClean="0"/>
              <a:t> style </a:t>
            </a:r>
            <a:r>
              <a:rPr lang="en-US" sz="1000" baseline="0" dirty="0" smtClean="0"/>
              <a:t>(</a:t>
            </a:r>
            <a:r>
              <a:rPr lang="en-US" sz="1000" dirty="0" smtClean="0"/>
              <a:t>neutral </a:t>
            </a:r>
            <a:r>
              <a:rPr lang="en-US" sz="1000" dirty="0"/>
              <a:t>and non-judgmental </a:t>
            </a:r>
            <a:r>
              <a:rPr lang="en-US" sz="1000" dirty="0" smtClean="0"/>
              <a:t>manner) </a:t>
            </a:r>
            <a:r>
              <a:rPr lang="en-US" sz="1000" dirty="0"/>
              <a:t>and the practitioner should always avoid labels like “drug addict” and “alcoholic.” </a:t>
            </a:r>
          </a:p>
          <a:p>
            <a:pPr defTabSz="947260">
              <a:defRPr/>
            </a:pPr>
            <a:endParaRPr lang="en-US" sz="1000" dirty="0"/>
          </a:p>
          <a:p>
            <a:pPr defTabSz="947260">
              <a:defRPr/>
            </a:pPr>
            <a:r>
              <a:rPr lang="en-US" sz="1000" dirty="0" smtClean="0"/>
              <a:t>Eliciting personal interpretation, which may be done</a:t>
            </a:r>
            <a:r>
              <a:rPr lang="en-US" sz="1000" baseline="0" dirty="0" smtClean="0"/>
              <a:t> at several points during the BI, entails </a:t>
            </a:r>
            <a:r>
              <a:rPr lang="en-US" sz="1000" dirty="0" smtClean="0"/>
              <a:t>asking the patient what they think about the information and what they would like to do. You can do this by asking one of the following key questions:  </a:t>
            </a:r>
          </a:p>
          <a:p>
            <a:pPr marL="177612" indent="-177612" defTabSz="947260">
              <a:buFont typeface="Arial" panose="020B0604020202020204" pitchFamily="34" charset="0"/>
              <a:buChar char="•"/>
              <a:defRPr/>
            </a:pPr>
            <a:r>
              <a:rPr lang="en-US" sz="1000" i="1" dirty="0"/>
              <a:t>H</a:t>
            </a:r>
            <a:r>
              <a:rPr lang="en-US" sz="1000" i="1" dirty="0" smtClean="0"/>
              <a:t>ow do you feel about that?</a:t>
            </a:r>
          </a:p>
          <a:p>
            <a:pPr marL="177612" indent="-177612" defTabSz="947260">
              <a:buFont typeface="Arial" panose="020B0604020202020204" pitchFamily="34" charset="0"/>
              <a:buChar char="•"/>
              <a:defRPr/>
            </a:pPr>
            <a:r>
              <a:rPr lang="en-US" sz="1000" i="1" dirty="0" smtClean="0"/>
              <a:t>Where do we go from here? </a:t>
            </a:r>
          </a:p>
          <a:p>
            <a:pPr marL="177612" indent="-177612" defTabSz="947260">
              <a:buFont typeface="Arial" panose="020B0604020202020204" pitchFamily="34" charset="0"/>
              <a:buChar char="•"/>
              <a:defRPr/>
            </a:pPr>
            <a:r>
              <a:rPr lang="en-US" sz="1000" i="1" dirty="0" smtClean="0"/>
              <a:t>What would you like to do about that?  </a:t>
            </a:r>
          </a:p>
          <a:p>
            <a:pPr marL="177612" indent="-177612" defTabSz="947260">
              <a:buFont typeface="Arial" panose="020B0604020202020204" pitchFamily="34" charset="0"/>
              <a:buChar char="•"/>
              <a:defRPr/>
            </a:pPr>
            <a:r>
              <a:rPr lang="en-US" sz="1000" i="1" dirty="0" smtClean="0"/>
              <a:t>How concerned are you by this?  </a:t>
            </a:r>
          </a:p>
          <a:p>
            <a:pPr marL="177612" indent="-177612" defTabSz="947260">
              <a:buFont typeface="Arial" panose="020B0604020202020204" pitchFamily="34" charset="0"/>
              <a:buChar char="•"/>
              <a:defRPr/>
            </a:pPr>
            <a:r>
              <a:rPr lang="en-US" sz="1000" i="1" dirty="0" smtClean="0"/>
              <a:t>What concerns you most? </a:t>
            </a:r>
            <a:endParaRPr lang="en-US" sz="1000" dirty="0"/>
          </a:p>
          <a:p>
            <a:endParaRPr lang="en-US" sz="1000" dirty="0" smtClean="0"/>
          </a:p>
          <a:p>
            <a:r>
              <a:rPr lang="en-US" sz="1000" dirty="0" smtClean="0"/>
              <a:t>&gt;&gt;&gt;Remind</a:t>
            </a:r>
            <a:r>
              <a:rPr lang="en-US" sz="1000" baseline="0" dirty="0" smtClean="0"/>
              <a:t> students that expressing empathy and evoking self-efficacy can be used throughout the BI. </a:t>
            </a:r>
            <a:endParaRPr lang="en-US" sz="1000"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7</a:t>
            </a:fld>
            <a:endParaRPr lang="en-US" dirty="0"/>
          </a:p>
        </p:txBody>
      </p:sp>
      <p:sp>
        <p:nvSpPr>
          <p:cNvPr id="9" name="Slide Image Placeholder 8"/>
          <p:cNvSpPr>
            <a:spLocks noGrp="1" noRot="1" noChangeAspect="1"/>
          </p:cNvSpPr>
          <p:nvPr>
            <p:ph type="sldImg"/>
          </p:nvPr>
        </p:nvSpPr>
        <p:spPr/>
      </p:sp>
      <p:sp>
        <p:nvSpPr>
          <p:cNvPr id="2" name="Footer Placeholder 1"/>
          <p:cNvSpPr>
            <a:spLocks noGrp="1"/>
          </p:cNvSpPr>
          <p:nvPr>
            <p:ph type="ftr" sz="quarter" idx="11"/>
          </p:nvPr>
        </p:nvSpPr>
        <p:spPr/>
        <p:txBody>
          <a:bodyPr/>
          <a:lstStyle/>
          <a:p>
            <a:r>
              <a:rPr lang="en-US" dirty="0" smtClean="0"/>
              <a:t>Chapter 5</a:t>
            </a:r>
            <a:endParaRPr lang="en-US" dirty="0"/>
          </a:p>
        </p:txBody>
      </p:sp>
    </p:spTree>
    <p:extLst>
      <p:ext uri="{BB962C8B-B14F-4D97-AF65-F5344CB8AC3E}">
        <p14:creationId xmlns:p14="http://schemas.microsoft.com/office/powerpoint/2010/main" val="244820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ea typeface="+mn-ea"/>
                <a:cs typeface="+mn-cs"/>
              </a:rPr>
              <a:t>During the brief intervention, health care professionals should give patients explicit advice to reduce or stop using. While expressing concern about the patient's current drinking and the related health risks, the provider may discuss guidelines for "lower-risk" drinking,  for example. For individuals reporting at-risk drug use, discuss harm reduction approaches to minimize risk. </a:t>
            </a:r>
          </a:p>
          <a:p>
            <a:endParaRPr lang="en-US" dirty="0" smtClean="0">
              <a:latin typeface="+mn-lt"/>
              <a:ea typeface="+mn-ea"/>
              <a:cs typeface="+mn-cs"/>
            </a:endParaRPr>
          </a:p>
          <a:p>
            <a:r>
              <a:rPr lang="en-US" dirty="0" smtClean="0">
                <a:latin typeface="+mn-lt"/>
                <a:ea typeface="+mn-ea"/>
                <a:cs typeface="+mn-cs"/>
              </a:rPr>
              <a:t>Through </a:t>
            </a:r>
            <a:r>
              <a:rPr lang="en-US" b="1" dirty="0" smtClean="0">
                <a:latin typeface="+mn-lt"/>
                <a:ea typeface="+mn-ea"/>
                <a:cs typeface="+mn-cs"/>
              </a:rPr>
              <a:t>supporting self-efficacy</a:t>
            </a:r>
            <a:r>
              <a:rPr lang="en-US" dirty="0" smtClean="0">
                <a:latin typeface="+mn-lt"/>
                <a:ea typeface="+mn-ea"/>
                <a:cs typeface="+mn-cs"/>
              </a:rPr>
              <a:t>, the objective is to increase their self-confidence that they can change. Self-confidence statements can be sought from patients using scaling techniques (</a:t>
            </a:r>
            <a:r>
              <a:rPr lang="en-US" dirty="0" err="1" smtClean="0">
                <a:latin typeface="+mn-lt"/>
                <a:ea typeface="+mn-ea"/>
                <a:cs typeface="+mn-cs"/>
              </a:rPr>
              <a:t>e.g</a:t>
            </a:r>
            <a:r>
              <a:rPr lang="en-US" dirty="0" smtClean="0">
                <a:latin typeface="+mn-lt"/>
                <a:ea typeface="+mn-ea"/>
                <a:cs typeface="+mn-cs"/>
              </a:rPr>
              <a:t>, Change Rulers: Readiness, Importance and Confidence).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 dirty="0" smtClean="0">
                <a:sym typeface="Calibri"/>
              </a:rPr>
              <a:t>Uses for ruler include:</a:t>
            </a:r>
          </a:p>
          <a:p>
            <a:pPr marL="174289" indent="-174289">
              <a:buFont typeface="Arial" panose="020B0604020202020204" pitchFamily="34" charset="0"/>
              <a:buChar char="•"/>
            </a:pPr>
            <a:r>
              <a:rPr lang="en" i="1" dirty="0" smtClean="0">
                <a:sym typeface="Calibri"/>
              </a:rPr>
              <a:t>How</a:t>
            </a:r>
            <a:r>
              <a:rPr lang="en" i="1" baseline="0" dirty="0" smtClean="0">
                <a:sym typeface="Calibri"/>
              </a:rPr>
              <a:t> </a:t>
            </a:r>
            <a:r>
              <a:rPr lang="en" b="0" i="1" u="sng" baseline="0" dirty="0" smtClean="0">
                <a:sym typeface="Calibri"/>
              </a:rPr>
              <a:t>READY</a:t>
            </a:r>
            <a:r>
              <a:rPr lang="en" b="0" i="1" baseline="0" dirty="0" smtClean="0">
                <a:sym typeface="Calibri"/>
              </a:rPr>
              <a:t> are you to make a change</a:t>
            </a:r>
            <a:r>
              <a:rPr lang="en-US" b="0" i="1" baseline="0" dirty="0" smtClean="0">
                <a:sym typeface="Calibri"/>
              </a:rPr>
              <a:t>?</a:t>
            </a:r>
            <a:endParaRPr lang="en" b="0" i="1" baseline="0" dirty="0" smtClean="0">
              <a:sym typeface="Calibri"/>
            </a:endParaRPr>
          </a:p>
          <a:p>
            <a:pPr marL="174289" indent="-174289">
              <a:buFont typeface="Arial" panose="020B0604020202020204" pitchFamily="34" charset="0"/>
              <a:buChar char="•"/>
            </a:pPr>
            <a:r>
              <a:rPr lang="en" b="0" i="1" baseline="0" dirty="0" smtClean="0">
                <a:sym typeface="Calibri"/>
              </a:rPr>
              <a:t>How </a:t>
            </a:r>
            <a:r>
              <a:rPr lang="en" b="0" i="1" u="sng" baseline="0" dirty="0" smtClean="0">
                <a:sym typeface="Calibri"/>
              </a:rPr>
              <a:t>IMPORTANT</a:t>
            </a:r>
            <a:r>
              <a:rPr lang="en" b="0" i="1" baseline="0" dirty="0" smtClean="0">
                <a:sym typeface="Calibri"/>
              </a:rPr>
              <a:t> is it for you to make a change</a:t>
            </a:r>
            <a:r>
              <a:rPr lang="en-US" b="0" i="1" baseline="0" dirty="0" smtClean="0">
                <a:sym typeface="Calibri"/>
              </a:rPr>
              <a:t>?</a:t>
            </a:r>
            <a:endParaRPr lang="en" b="0" i="1" baseline="0" dirty="0" smtClean="0">
              <a:sym typeface="Calibri"/>
            </a:endParaRPr>
          </a:p>
          <a:p>
            <a:pPr marL="174289" indent="-174289">
              <a:buFont typeface="Arial" panose="020B0604020202020204" pitchFamily="34" charset="0"/>
              <a:buChar char="•"/>
            </a:pPr>
            <a:r>
              <a:rPr lang="en" b="0" i="1" baseline="0" dirty="0" smtClean="0">
                <a:sym typeface="Calibri"/>
              </a:rPr>
              <a:t>How </a:t>
            </a:r>
            <a:r>
              <a:rPr lang="en" b="0" i="1" u="sng" baseline="0" dirty="0" smtClean="0">
                <a:sym typeface="Calibri"/>
              </a:rPr>
              <a:t>CONFIDENT </a:t>
            </a:r>
            <a:r>
              <a:rPr lang="en" i="1" baseline="0" dirty="0" smtClean="0">
                <a:sym typeface="Calibri"/>
              </a:rPr>
              <a:t>are you that you can make a change</a:t>
            </a:r>
            <a:r>
              <a:rPr lang="en-US" i="1" baseline="0" dirty="0" smtClean="0">
                <a:sym typeface="Calibri"/>
              </a:rPr>
              <a:t>?</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407209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ea typeface="+mn-ea"/>
                <a:cs typeface="+mn-cs"/>
              </a:rPr>
              <a:t>Offer patients a variety of strategies from which to choose. These may include setting a specific limit on substance use consumption; learning to recognize high risk situations and developing skills to avoid using in those situations; planning ahead to limit use; pacing one's use (e.g., sipping, measuring, diluting, and spacing); and learning to cope with the everyday problems that may lead to drinking or other drug use. </a:t>
            </a:r>
          </a:p>
          <a:p>
            <a:endParaRPr lang="en-US" dirty="0" smtClean="0">
              <a:latin typeface="+mn-lt"/>
              <a:ea typeface="+mn-ea"/>
              <a:cs typeface="+mn-cs"/>
            </a:endParaRPr>
          </a:p>
          <a:p>
            <a:r>
              <a:rPr lang="en-US" dirty="0" smtClean="0">
                <a:latin typeface="+mn-lt"/>
                <a:ea typeface="+mn-ea"/>
                <a:cs typeface="+mn-cs"/>
              </a:rPr>
              <a:t>Give patients self-help materials or brochures that will help them carry out these strategies. Self-help materials often include drinking or drug use diaries to help patients monitor their abstinent days and the amount consumed when drinking or using other drugs, record instances when they are tempted to use or experience social pressure to drink or use other drugs.</a:t>
            </a:r>
          </a:p>
          <a:p>
            <a:endParaRPr lang="en-US" dirty="0" smtClean="0">
              <a:latin typeface="+mn-lt"/>
              <a:ea typeface="+mn-ea"/>
              <a:cs typeface="+mn-cs"/>
            </a:endParaRPr>
          </a:p>
          <a:p>
            <a:pPr defTabSz="929538" eaLnBrk="1" fontAlgn="auto" hangingPunct="1">
              <a:spcBef>
                <a:spcPts val="0"/>
              </a:spcBef>
              <a:spcAft>
                <a:spcPts val="0"/>
              </a:spcAft>
              <a:defRPr/>
            </a:pPr>
            <a:r>
              <a:rPr lang="en-US" dirty="0" smtClean="0"/>
              <a:t>Creating an action plan is a powerful tool that often gets skipped. Help the patient identify exactly what they can do to make the changes they are talking about. If they are willing, write it down for them.</a:t>
            </a:r>
          </a:p>
          <a:p>
            <a:endParaRPr lang="en-US" dirty="0" smtClean="0"/>
          </a:p>
          <a:p>
            <a:r>
              <a:rPr lang="en-US" dirty="0" smtClean="0"/>
              <a:t>Finally, summarize what</a:t>
            </a:r>
            <a:r>
              <a:rPr lang="en-US" baseline="0" dirty="0" smtClean="0"/>
              <a:t> has been said, provide take home materials and thank patient for </a:t>
            </a:r>
            <a:r>
              <a:rPr lang="en-US" baseline="0" smtClean="0"/>
              <a:t>their time</a:t>
            </a:r>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Chapter 5</a:t>
            </a:r>
            <a:endParaRPr lang="en-US"/>
          </a:p>
        </p:txBody>
      </p:sp>
    </p:spTree>
    <p:extLst>
      <p:ext uri="{BB962C8B-B14F-4D97-AF65-F5344CB8AC3E}">
        <p14:creationId xmlns:p14="http://schemas.microsoft.com/office/powerpoint/2010/main" val="264123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201200731_Power_Point_Template_BlankTitlePageBack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528"/>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E2248C6A-BCA4-D44E-9F6C-6BE8C231943B}" type="datetime1">
              <a:rPr lang="en-US" smtClean="0">
                <a:solidFill>
                  <a:prstClr val="black">
                    <a:tint val="75000"/>
                  </a:prstClr>
                </a:solidFill>
              </a:rPr>
              <a:t>8/8/17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DB62C88-A384-4BFD-8809-3D6B627976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43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412919-569E-074E-BFF6-469F17551E5F}" type="datetime1">
              <a:rPr lang="en-US" smtClean="0">
                <a:solidFill>
                  <a:prstClr val="black">
                    <a:tint val="75000"/>
                  </a:prstClr>
                </a:solidFill>
              </a:rPr>
              <a:t>8/8/17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47D474-C428-451F-9C51-7E76D24537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728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2CC9B787-918B-CB45-AC32-56D78390D8A8}" type="datetime1">
              <a:rPr lang="en-US" smtClean="0"/>
              <a:t>8/8/17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BDC8B0A-5BC7-41D1-8651-CB4DCF084BF0}" type="slidenum">
              <a:rPr lang="en-US"/>
              <a:pPr>
                <a:defRPr/>
              </a:pPr>
              <a:t>‹#›</a:t>
            </a:fld>
            <a:endParaRPr lang="en-US" dirty="0"/>
          </a:p>
        </p:txBody>
      </p:sp>
    </p:spTree>
    <p:extLst>
      <p:ext uri="{BB962C8B-B14F-4D97-AF65-F5344CB8AC3E}">
        <p14:creationId xmlns:p14="http://schemas.microsoft.com/office/powerpoint/2010/main" val="43274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61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C02F2782-5FD2-A141-A705-2FE21C38D3B4}" type="datetime1">
              <a:rPr lang="en-US" smtClean="0"/>
              <a:t>8/8/17</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EC526A-C035-4E6B-BD13-7FFCE319D998}" type="slidenum">
              <a:rPr lang="en-US"/>
              <a:pPr>
                <a:defRPr/>
              </a:pPr>
              <a:t>‹#›</a:t>
            </a:fld>
            <a:endParaRPr lang="en-US"/>
          </a:p>
        </p:txBody>
      </p:sp>
    </p:spTree>
    <p:extLst>
      <p:ext uri="{BB962C8B-B14F-4D97-AF65-F5344CB8AC3E}">
        <p14:creationId xmlns:p14="http://schemas.microsoft.com/office/powerpoint/2010/main" val="139609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1585B4EA-DEF6-304E-A844-95BFCAB269AE}" type="datetime1">
              <a:rPr lang="en-US" smtClean="0"/>
              <a:t>8/8/17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DAEACEC-BE2A-40C8-A96C-980434961478}" type="slidenum">
              <a:rPr lang="en-US"/>
              <a:pPr>
                <a:defRPr/>
              </a:pPr>
              <a:t>‹#›</a:t>
            </a:fld>
            <a:endParaRPr lang="en-US"/>
          </a:p>
        </p:txBody>
      </p:sp>
    </p:spTree>
    <p:extLst>
      <p:ext uri="{BB962C8B-B14F-4D97-AF65-F5344CB8AC3E}">
        <p14:creationId xmlns:p14="http://schemas.microsoft.com/office/powerpoint/2010/main" val="368357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F9ACAD-E272-4560-89D4-5A961FFE1240}" type="slidenum">
              <a:rPr lang="en-US"/>
              <a:pPr>
                <a:defRPr/>
              </a:pPr>
              <a:t>‹#›</a:t>
            </a:fld>
            <a:endParaRPr lang="en-US"/>
          </a:p>
        </p:txBody>
      </p:sp>
    </p:spTree>
    <p:extLst>
      <p:ext uri="{BB962C8B-B14F-4D97-AF65-F5344CB8AC3E}">
        <p14:creationId xmlns:p14="http://schemas.microsoft.com/office/powerpoint/2010/main" val="84507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427AF3-FABD-AF44-9498-18FF727CFEAF}" type="datetime1">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50966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3E9F2-FE9E-0F43-BE95-89778704DF0A}" type="datetime1">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716768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878B9-3933-3242-8E70-26429BCB8B62}" type="datetime1">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45713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FD831-C445-7F4B-BDBD-9EDBA2DC9C49}" type="datetime1">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878176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DCBBC-8528-EA42-9AE8-C5C3A035B363}" type="datetime1">
              <a:rPr lang="en-US" smtClean="0"/>
              <a:t>8/8/17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200415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70038"/>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B1070F-0AA0-3F44-A859-60B8922D5419}" type="datetime1">
              <a:rPr lang="en-US" smtClean="0">
                <a:solidFill>
                  <a:prstClr val="black">
                    <a:tint val="75000"/>
                  </a:prstClr>
                </a:solidFill>
              </a:rPr>
              <a:t>8/8/17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21676C-2C7F-4487-A587-C0358AAAD2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87571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FC3200-06ED-704E-854D-D44105E8EFFE}" type="datetime1">
              <a:rPr lang="en-US" smtClean="0"/>
              <a:t>8/8/17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59986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E58CC-2642-5149-9BAE-2E7B533239CB}" type="datetime1">
              <a:rPr lang="en-US" smtClean="0"/>
              <a:t>8/8/17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627790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991BE-949E-2140-8F2B-5ACB3A853CAA}" type="datetime1">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481157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508E7-287C-0042-BB77-C5DF13414A1A}" type="datetime1">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8761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C80A0-F57B-6D44-A2C2-2955A3F1D284}" type="datetime1">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75815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E0B29-DB1E-6943-9C38-35222D61D15E}" type="datetime1">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237682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1F6FE4-953D-B143-8AAB-78A3ACB73D41}" type="datetime1">
              <a:rPr lang="en-US" smtClean="0">
                <a:solidFill>
                  <a:prstClr val="black">
                    <a:tint val="75000"/>
                  </a:prstClr>
                </a:solidFill>
              </a:rPr>
              <a:t>8/8/17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AE0C61-A62C-40CA-97DC-197D706CEF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4124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8EE56F9-84B4-3742-94A2-9D2E6A84168A}" type="datetime1">
              <a:rPr lang="en-US" smtClean="0">
                <a:solidFill>
                  <a:prstClr val="black">
                    <a:tint val="75000"/>
                  </a:prstClr>
                </a:solidFill>
              </a:rPr>
              <a:t>8/8/17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5A5F5F8-9CB9-4837-96B8-09D92B01D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345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4"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781EE31-0AAF-3C4C-AA87-E9673D97336E}" type="datetime1">
              <a:rPr lang="en-US" smtClean="0">
                <a:solidFill>
                  <a:prstClr val="black">
                    <a:tint val="75000"/>
                  </a:prstClr>
                </a:solidFill>
              </a:rPr>
              <a:t>8/8/17</a:t>
            </a:fld>
            <a:endParaRPr lang="en-US" dirty="0">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2E18C4F-0EB0-4311-BC4D-F0BDD9711C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481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81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10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FAF4B74-9FC5-664B-BE62-293E8CA6B1D2}" type="datetime1">
              <a:rPr lang="en-US" smtClean="0">
                <a:solidFill>
                  <a:prstClr val="black">
                    <a:tint val="75000"/>
                  </a:prstClr>
                </a:solidFill>
              </a:rPr>
              <a:t>8/8/17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E47A39-E162-4218-99C5-8D68481551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572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F85738F-4FA7-A045-9FFF-2B154861ACAD}" type="datetime1">
              <a:rPr lang="en-US" smtClean="0">
                <a:solidFill>
                  <a:prstClr val="black">
                    <a:tint val="75000"/>
                  </a:prstClr>
                </a:solidFill>
              </a:rPr>
              <a:t>8/8/17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B5DD5B2-D381-442A-9140-BC96438AB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921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504752-5792-C549-B4D1-C4CC00BC412B}" type="datetime1">
              <a:rPr lang="en-US" smtClean="0">
                <a:solidFill>
                  <a:prstClr val="black">
                    <a:tint val="75000"/>
                  </a:prstClr>
                </a:solidFill>
              </a:rPr>
              <a:t>8/8/17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EA0424-C1AC-464F-8A81-FC5A1C13B2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43138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89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44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6DB8B99-7B3B-E449-B63B-78E23428AA77}" type="datetime1">
              <a:rPr lang="en-US" smtClean="0">
                <a:solidFill>
                  <a:prstClr val="black">
                    <a:tint val="75000"/>
                  </a:prstClr>
                </a:solidFill>
              </a:rPr>
              <a:t>8/8/17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4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EEB7ACE-7A55-4354-82CC-8C8EB02B32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78475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67" r:id="rId11"/>
    <p:sldLayoutId id="2147483701" r:id="rId12"/>
    <p:sldLayoutId id="2147483718" r:id="rId13"/>
    <p:sldLayoutId id="2147483731" r:id="rId14"/>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3600" b="1" i="0" u="none" kern="1200">
          <a:solidFill>
            <a:srgbClr val="CF1001"/>
          </a:solidFill>
          <a:latin typeface="+mj-lt"/>
          <a:ea typeface="MS PGothic"/>
          <a:cs typeface="MS PGothic"/>
        </a:defRPr>
      </a:lvl1pPr>
      <a:lvl2pPr algn="ctr" defTabSz="457200" rtl="0" eaLnBrk="1" fontAlgn="base" hangingPunct="1">
        <a:spcBef>
          <a:spcPct val="0"/>
        </a:spcBef>
        <a:spcAft>
          <a:spcPct val="0"/>
        </a:spcAft>
        <a:defRPr sz="4400">
          <a:solidFill>
            <a:schemeClr val="tx1"/>
          </a:solidFill>
          <a:latin typeface="Arial" charset="0"/>
          <a:ea typeface="MS PGothic"/>
          <a:cs typeface="MS PGothic"/>
        </a:defRPr>
      </a:lvl2pPr>
      <a:lvl3pPr algn="ctr" defTabSz="457200" rtl="0" eaLnBrk="1" fontAlgn="base" hangingPunct="1">
        <a:spcBef>
          <a:spcPct val="0"/>
        </a:spcBef>
        <a:spcAft>
          <a:spcPct val="0"/>
        </a:spcAft>
        <a:defRPr sz="4400">
          <a:solidFill>
            <a:schemeClr val="tx1"/>
          </a:solidFill>
          <a:latin typeface="Arial" charset="0"/>
          <a:ea typeface="MS PGothic"/>
          <a:cs typeface="MS PGothic"/>
        </a:defRPr>
      </a:lvl3pPr>
      <a:lvl4pPr algn="ctr" defTabSz="457200" rtl="0" eaLnBrk="1" fontAlgn="base" hangingPunct="1">
        <a:spcBef>
          <a:spcPct val="0"/>
        </a:spcBef>
        <a:spcAft>
          <a:spcPct val="0"/>
        </a:spcAft>
        <a:defRPr sz="4400">
          <a:solidFill>
            <a:schemeClr val="tx1"/>
          </a:solidFill>
          <a:latin typeface="Arial" charset="0"/>
          <a:ea typeface="MS PGothic"/>
          <a:cs typeface="MS PGothic"/>
        </a:defRPr>
      </a:lvl4pPr>
      <a:lvl5pPr algn="ctr" defTabSz="457200" rtl="0" eaLnBrk="1" fontAlgn="base" hangingPunct="1">
        <a:spcBef>
          <a:spcPct val="0"/>
        </a:spcBef>
        <a:spcAft>
          <a:spcPct val="0"/>
        </a:spcAft>
        <a:defRPr sz="4400">
          <a:solidFill>
            <a:schemeClr val="tx1"/>
          </a:solidFill>
          <a:latin typeface="Arial" charset="0"/>
          <a:ea typeface="MS PGothic"/>
          <a:cs typeface="MS PGothic"/>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CF1001"/>
        </a:buClr>
        <a:buFont typeface="Arial" charset="0"/>
        <a:buChar char="•"/>
        <a:defRPr sz="3200" kern="1200">
          <a:solidFill>
            <a:schemeClr val="tx1"/>
          </a:solidFill>
          <a:latin typeface="Calibri"/>
          <a:ea typeface="MS PGothic"/>
          <a:cs typeface="Calibri"/>
        </a:defRPr>
      </a:lvl1pPr>
      <a:lvl2pPr marL="742950" indent="-285750" algn="l" defTabSz="457200" rtl="0" eaLnBrk="1" fontAlgn="base" hangingPunct="1">
        <a:spcBef>
          <a:spcPct val="20000"/>
        </a:spcBef>
        <a:spcAft>
          <a:spcPct val="0"/>
        </a:spcAft>
        <a:buClr>
          <a:srgbClr val="CF1001"/>
        </a:buClr>
        <a:buFont typeface="Arial" charset="0"/>
        <a:buChar char="–"/>
        <a:defRPr sz="2800" b="0" i="0" u="none" kern="1200">
          <a:solidFill>
            <a:schemeClr val="tx1"/>
          </a:solidFill>
          <a:latin typeface="Calibri"/>
          <a:ea typeface="MS PGothic"/>
          <a:cs typeface="Calibri"/>
        </a:defRPr>
      </a:lvl2pPr>
      <a:lvl3pPr marL="1143000" indent="-228600" algn="l" defTabSz="457200" rtl="0" eaLnBrk="1" fontAlgn="base" hangingPunct="1">
        <a:spcBef>
          <a:spcPct val="20000"/>
        </a:spcBef>
        <a:spcAft>
          <a:spcPct val="0"/>
        </a:spcAft>
        <a:buClr>
          <a:srgbClr val="CF1001"/>
        </a:buClr>
        <a:buFont typeface="Arial" charset="0"/>
        <a:buChar char="•"/>
        <a:defRPr sz="2400" kern="1200">
          <a:solidFill>
            <a:schemeClr val="tx1"/>
          </a:solidFill>
          <a:latin typeface="Calibri"/>
          <a:ea typeface="MS PGothic"/>
          <a:cs typeface="Calibri"/>
        </a:defRPr>
      </a:lvl3pPr>
      <a:lvl4pPr marL="1600200" indent="-228600" algn="l" defTabSz="457200" rtl="0" eaLnBrk="1" fontAlgn="base" hangingPunct="1">
        <a:spcBef>
          <a:spcPct val="20000"/>
        </a:spcBef>
        <a:spcAft>
          <a:spcPct val="0"/>
        </a:spcAft>
        <a:buClr>
          <a:srgbClr val="CF1001"/>
        </a:buClr>
        <a:buFont typeface="Arial" charset="0"/>
        <a:buChar char="–"/>
        <a:defRPr sz="2000" kern="1200">
          <a:solidFill>
            <a:schemeClr val="tx1"/>
          </a:solidFill>
          <a:latin typeface="Calibri"/>
          <a:ea typeface="MS PGothic"/>
          <a:cs typeface="Calibri"/>
        </a:defRPr>
      </a:lvl4pPr>
      <a:lvl5pPr marL="2057400" indent="-228600" algn="l" defTabSz="457200" rtl="0" eaLnBrk="1" fontAlgn="base" hangingPunct="1">
        <a:spcBef>
          <a:spcPct val="20000"/>
        </a:spcBef>
        <a:spcAft>
          <a:spcPct val="0"/>
        </a:spcAft>
        <a:buClr>
          <a:srgbClr val="CF1001"/>
        </a:buClr>
        <a:buFont typeface="Arial" charset="0"/>
        <a:buChar char="»"/>
        <a:defRPr sz="2000" kern="1200">
          <a:solidFill>
            <a:schemeClr val="tx1"/>
          </a:solidFill>
          <a:latin typeface="Calibri"/>
          <a:ea typeface="MS PGothic"/>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44D3-CFF5-FE42-888B-E4B39C4C0E94}" type="datetime1">
              <a:rPr lang="en-US" smtClean="0"/>
              <a:t>8/8/17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163EE-EFAD-E248-B2A1-5BEDC679578A}" type="slidenum">
              <a:rPr lang="en-US" smtClean="0"/>
              <a:t>‹#›</a:t>
            </a:fld>
            <a:endParaRPr lang="en-US"/>
          </a:p>
        </p:txBody>
      </p:sp>
    </p:spTree>
    <p:extLst>
      <p:ext uri="{BB962C8B-B14F-4D97-AF65-F5344CB8AC3E}">
        <p14:creationId xmlns:p14="http://schemas.microsoft.com/office/powerpoint/2010/main" val="35792297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cGCRJcfl4w"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5PUe8RRfe8"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RUHv6_cRpE" TargetMode="External"/><Relationship Id="rId4" Type="http://schemas.openxmlformats.org/officeDocument/2006/relationships/hyperlink" Target="https://www.youtube.com/watch?v=o2CEsBC5UyU" TargetMode="External"/><Relationship Id="rId5" Type="http://schemas.openxmlformats.org/officeDocument/2006/relationships/hyperlink" Target="https://www.youtube.com/watch?v=L8Azv6XzktA" TargetMode="External"/><Relationship Id="rId6" Type="http://schemas.openxmlformats.org/officeDocument/2006/relationships/hyperlink" Target="https://www.youtube.com/watch?v=xARF8jSxnsc" TargetMode="External"/><Relationship Id="rId7" Type="http://schemas.openxmlformats.org/officeDocument/2006/relationships/hyperlink" Target="https://www.youtube.com/watch?v=8zOr-K7mUxU"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tif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tiff"/><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tiff"/><Relationship Id="rId5" Type="http://schemas.openxmlformats.org/officeDocument/2006/relationships/image" Target="../media/image10.tiff"/><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tiff"/><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Brief Intervention</a:t>
            </a:r>
            <a:endParaRPr lang="en-US" dirty="0"/>
          </a:p>
        </p:txBody>
      </p:sp>
      <p:sp>
        <p:nvSpPr>
          <p:cNvPr id="3" name="Text Placeholder 2"/>
          <p:cNvSpPr>
            <a:spLocks noGrp="1"/>
          </p:cNvSpPr>
          <p:nvPr>
            <p:ph type="body" idx="1"/>
          </p:nvPr>
        </p:nvSpPr>
        <p:spPr/>
        <p:txBody>
          <a:bodyPr/>
          <a:lstStyle/>
          <a:p>
            <a:r>
              <a:rPr lang="en-US" dirty="0" smtClean="0"/>
              <a:t>Chapter 5</a:t>
            </a:r>
            <a:endParaRPr lang="en-US" dirty="0"/>
          </a:p>
        </p:txBody>
      </p:sp>
    </p:spTree>
    <p:extLst>
      <p:ext uri="{BB962C8B-B14F-4D97-AF65-F5344CB8AC3E}">
        <p14:creationId xmlns:p14="http://schemas.microsoft.com/office/powerpoint/2010/main" val="1333519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Smoking </a:t>
            </a:r>
            <a:r>
              <a:rPr lang="en-US" dirty="0"/>
              <a:t>C</a:t>
            </a:r>
            <a:r>
              <a:rPr lang="en-US" dirty="0" smtClean="0"/>
              <a:t>essation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Nicotine Replacement Therapy (NRT)</a:t>
            </a:r>
          </a:p>
          <a:p>
            <a:pPr lvl="1"/>
            <a:r>
              <a:rPr lang="en-US" dirty="0" smtClean="0"/>
              <a:t>Patch</a:t>
            </a:r>
          </a:p>
          <a:p>
            <a:pPr lvl="1"/>
            <a:r>
              <a:rPr lang="en-US" dirty="0" smtClean="0"/>
              <a:t>Gum</a:t>
            </a:r>
          </a:p>
          <a:p>
            <a:pPr lvl="1"/>
            <a:r>
              <a:rPr lang="en-US" dirty="0" smtClean="0"/>
              <a:t>Lozenge/ mini lozenge</a:t>
            </a:r>
          </a:p>
          <a:p>
            <a:pPr lvl="1"/>
            <a:r>
              <a:rPr lang="en-US" dirty="0" smtClean="0"/>
              <a:t>Nasal Spray</a:t>
            </a:r>
          </a:p>
          <a:p>
            <a:pPr lvl="1"/>
            <a:r>
              <a:rPr lang="en-US" dirty="0" smtClean="0"/>
              <a:t>Inhaler</a:t>
            </a:r>
          </a:p>
          <a:p>
            <a:r>
              <a:rPr lang="en-US" dirty="0" smtClean="0"/>
              <a:t>Non-nicotine</a:t>
            </a:r>
          </a:p>
          <a:p>
            <a:pPr lvl="1"/>
            <a:r>
              <a:rPr lang="en-US" dirty="0" smtClean="0"/>
              <a:t>Bupropion SR (a.k.a. Wellbutrin and </a:t>
            </a:r>
            <a:r>
              <a:rPr lang="en-US" dirty="0" err="1" smtClean="0"/>
              <a:t>Zyban</a:t>
            </a:r>
            <a:r>
              <a:rPr lang="en-US" dirty="0" smtClean="0"/>
              <a:t>)</a:t>
            </a:r>
          </a:p>
          <a:p>
            <a:pPr lvl="1"/>
            <a:r>
              <a:rPr lang="en-US" dirty="0" err="1" smtClean="0"/>
              <a:t>Varenicline</a:t>
            </a:r>
            <a:r>
              <a:rPr lang="en-US" dirty="0" smtClean="0"/>
              <a:t> (a.k.a. Chantix)</a:t>
            </a:r>
          </a:p>
          <a:p>
            <a:r>
              <a:rPr lang="en-US" dirty="0" err="1" smtClean="0"/>
              <a:t>Quitline</a:t>
            </a:r>
            <a:endParaRPr lang="en-US" dirty="0" smtClean="0"/>
          </a:p>
          <a:p>
            <a:pPr lvl="1"/>
            <a:r>
              <a:rPr lang="en-US" dirty="0" smtClean="0"/>
              <a:t>#1-800-QUIT-NOW</a:t>
            </a:r>
          </a:p>
          <a:p>
            <a:pPr lvl="1"/>
            <a:r>
              <a:rPr lang="en-US" dirty="0" smtClean="0"/>
              <a:t>Provides cessation counseling, quitting information, answers to your questions, and support free of charge.</a:t>
            </a:r>
          </a:p>
          <a:p>
            <a:pPr lvl="1"/>
            <a:endParaRPr lang="en-US" dirty="0" smtClean="0"/>
          </a:p>
          <a:p>
            <a:pPr lvl="1"/>
            <a:endParaRPr lang="en-US" dirty="0"/>
          </a:p>
        </p:txBody>
      </p:sp>
    </p:spTree>
    <p:extLst>
      <p:ext uri="{BB962C8B-B14F-4D97-AF65-F5344CB8AC3E}">
        <p14:creationId xmlns:p14="http://schemas.microsoft.com/office/powerpoint/2010/main" val="1095302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Shape 1017"/>
          <p:cNvSpPr/>
          <p:nvPr/>
        </p:nvSpPr>
        <p:spPr>
          <a:xfrm>
            <a:off x="-575731" y="533400"/>
            <a:ext cx="6957894" cy="5605461"/>
          </a:xfrm>
          <a:prstGeom prst="rect">
            <a:avLst/>
          </a:prstGeom>
          <a:noFill/>
          <a:ln>
            <a:noFill/>
          </a:ln>
        </p:spPr>
        <p:txBody>
          <a:bodyPr lIns="92075" tIns="46025" rIns="92075" bIns="46025" anchor="t" anchorCtr="0">
            <a:noAutofit/>
          </a:bodyPr>
          <a:lstStyle/>
          <a:p>
            <a:pPr marL="285750" marR="0" lvl="0" indent="-285750" algn="l" rtl="0">
              <a:lnSpc>
                <a:spcPct val="90000"/>
              </a:lnSpc>
              <a:spcBef>
                <a:spcPts val="0"/>
              </a:spcBef>
              <a:spcAft>
                <a:spcPts val="0"/>
              </a:spcAft>
              <a:buClr>
                <a:srgbClr val="D12231"/>
              </a:buClr>
              <a:buFont typeface="Arial"/>
              <a:buNone/>
            </a:pPr>
            <a:endParaRPr sz="2600" b="0" i="0" u="none" strike="noStrike" cap="none">
              <a:solidFill>
                <a:srgbClr val="000000"/>
              </a:solidFill>
              <a:latin typeface="Arial"/>
              <a:ea typeface="Arial"/>
              <a:cs typeface="Arial"/>
              <a:sym typeface="Arial"/>
            </a:endParaRPr>
          </a:p>
        </p:txBody>
      </p:sp>
      <p:graphicFrame>
        <p:nvGraphicFramePr>
          <p:cNvPr id="1019" name="Shape 1019"/>
          <p:cNvGraphicFramePr/>
          <p:nvPr/>
        </p:nvGraphicFramePr>
        <p:xfrm>
          <a:off x="778937" y="19126200"/>
          <a:ext cx="8195700" cy="2370372"/>
        </p:xfrm>
        <a:graphic>
          <a:graphicData uri="http://schemas.openxmlformats.org/drawingml/2006/table">
            <a:tbl>
              <a:tblPr firstRow="1" firstCol="1" bandRow="1">
                <a:noFill/>
              </a:tblPr>
              <a:tblGrid>
                <a:gridCol w="2615650"/>
                <a:gridCol w="1482200"/>
                <a:gridCol w="959075"/>
                <a:gridCol w="1482200"/>
                <a:gridCol w="1656575"/>
              </a:tblGrid>
              <a:tr h="1158240">
                <a:tc>
                  <a:txBody>
                    <a:bodyPr/>
                    <a:lstStyle/>
                    <a:p>
                      <a:pPr marL="0" marR="0" lvl="0" indent="0" algn="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 </a:t>
                      </a:r>
                    </a:p>
                    <a:p>
                      <a:pPr marL="0" marR="0" lvl="0" indent="0" algn="l" rtl="0">
                        <a:lnSpc>
                          <a:spcPct val="100000"/>
                        </a:lnSpc>
                        <a:spcBef>
                          <a:spcPts val="90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Date: July 22, 2014</a:t>
                      </a:r>
                    </a:p>
                    <a:p>
                      <a:pPr marL="0" marR="0" lvl="0" indent="0" algn="l" rtl="0">
                        <a:lnSpc>
                          <a:spcPct val="100000"/>
                        </a:lnSpc>
                        <a:spcBef>
                          <a:spcPts val="90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S2BI Screen Result:</a:t>
                      </a:r>
                    </a:p>
                  </a:txBody>
                  <a:tcPr marL="31050" marR="31050" marT="0" marB="0"/>
                </a:tc>
                <a:tc>
                  <a:txBody>
                    <a:bodyPr/>
                    <a:lstStyle/>
                    <a:p>
                      <a:pPr marL="0" marR="0" lvl="0" indent="0" algn="l" rtl="0">
                        <a:lnSpc>
                          <a:spcPct val="100000"/>
                        </a:lnSpc>
                        <a:spcBef>
                          <a:spcPts val="0"/>
                        </a:spcBef>
                        <a:spcAft>
                          <a:spcPts val="0"/>
                        </a:spcAft>
                        <a:buClr>
                          <a:srgbClr val="000000"/>
                        </a:buClr>
                        <a:buSzPct val="25000"/>
                        <a:buFont typeface="Arial"/>
                        <a:buNone/>
                      </a:pPr>
                      <a:endParaRPr sz="1900" u="none" strike="noStrike" cap="none">
                        <a:latin typeface="Comic Sans MS"/>
                        <a:ea typeface="Comic Sans MS"/>
                        <a:cs typeface="Comic Sans MS"/>
                        <a:sym typeface="Comic Sans MS"/>
                      </a:endParaRPr>
                    </a:p>
                  </a:txBody>
                  <a:tcPr marL="41400" marR="41400" marT="23300" marB="23300"/>
                </a:tc>
                <a:tc>
                  <a:txBody>
                    <a:bodyPr/>
                    <a:lstStyle/>
                    <a:p>
                      <a:pPr marL="0" marR="0" lvl="0" indent="0" algn="l" rtl="0">
                        <a:lnSpc>
                          <a:spcPct val="100000"/>
                        </a:lnSpc>
                        <a:spcBef>
                          <a:spcPts val="0"/>
                        </a:spcBef>
                        <a:spcAft>
                          <a:spcPts val="0"/>
                        </a:spcAft>
                        <a:buClr>
                          <a:srgbClr val="000000"/>
                        </a:buClr>
                        <a:buSzPct val="25000"/>
                        <a:buFont typeface="Arial"/>
                        <a:buNone/>
                      </a:pPr>
                      <a:endParaRPr sz="1900" u="none" strike="noStrike" cap="none">
                        <a:latin typeface="Comic Sans MS"/>
                        <a:ea typeface="Comic Sans MS"/>
                        <a:cs typeface="Comic Sans MS"/>
                        <a:sym typeface="Comic Sans MS"/>
                      </a:endParaRPr>
                    </a:p>
                  </a:txBody>
                  <a:tcPr marL="41400" marR="41400" marT="23300" marB="23300"/>
                </a:tc>
                <a:tc>
                  <a:txBody>
                    <a:bodyPr/>
                    <a:lstStyle/>
                    <a:p>
                      <a:pPr marL="0" marR="0" lvl="0" indent="0" algn="l" rtl="0">
                        <a:lnSpc>
                          <a:spcPct val="100000"/>
                        </a:lnSpc>
                        <a:spcBef>
                          <a:spcPts val="0"/>
                        </a:spcBef>
                        <a:spcAft>
                          <a:spcPts val="0"/>
                        </a:spcAft>
                        <a:buClr>
                          <a:srgbClr val="000000"/>
                        </a:buClr>
                        <a:buSzPct val="25000"/>
                        <a:buFont typeface="Arial"/>
                        <a:buNone/>
                      </a:pPr>
                      <a:endParaRPr sz="1900" u="none" strike="noStrike" cap="none">
                        <a:latin typeface="Comic Sans MS"/>
                        <a:ea typeface="Comic Sans MS"/>
                        <a:cs typeface="Comic Sans MS"/>
                        <a:sym typeface="Comic Sans MS"/>
                      </a:endParaRPr>
                    </a:p>
                  </a:txBody>
                  <a:tcPr marL="41400" marR="41400" marT="23300" marB="23300"/>
                </a:tc>
                <a:tc>
                  <a:txBody>
                    <a:bodyPr/>
                    <a:lstStyle/>
                    <a:p>
                      <a:pPr marL="0" marR="0" lvl="0" indent="0" algn="l" rtl="0">
                        <a:lnSpc>
                          <a:spcPct val="100000"/>
                        </a:lnSpc>
                        <a:spcBef>
                          <a:spcPts val="0"/>
                        </a:spcBef>
                        <a:spcAft>
                          <a:spcPts val="0"/>
                        </a:spcAft>
                        <a:buClr>
                          <a:srgbClr val="000000"/>
                        </a:buClr>
                        <a:buSzPct val="25000"/>
                        <a:buFont typeface="Arial"/>
                        <a:buNone/>
                      </a:pPr>
                      <a:endParaRPr sz="1900" u="none" strike="noStrike" cap="none">
                        <a:latin typeface="Comic Sans MS"/>
                        <a:ea typeface="Comic Sans MS"/>
                        <a:cs typeface="Comic Sans MS"/>
                        <a:sym typeface="Comic Sans MS"/>
                      </a:endParaRPr>
                    </a:p>
                  </a:txBody>
                  <a:tcPr marL="41400" marR="41400" marT="23300" marB="23300"/>
                </a:tc>
              </a:tr>
              <a:tr h="303033">
                <a:tc>
                  <a:txBody>
                    <a:bodyPr/>
                    <a:lstStyle/>
                    <a:p>
                      <a:pPr marL="0" marR="0" lvl="0" indent="0" algn="l"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Substance</a:t>
                      </a:r>
                    </a:p>
                  </a:txBody>
                  <a:tcPr marL="31050" marR="31050" marT="0" marB="0"/>
                </a:tc>
                <a:tc>
                  <a:txBody>
                    <a:bodyPr/>
                    <a:lstStyle/>
                    <a:p>
                      <a:pPr marL="0" marR="0" lvl="0" indent="0" algn="l"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None</a:t>
                      </a:r>
                    </a:p>
                  </a:txBody>
                  <a:tcPr marL="31050" marR="31050" marT="0" marB="0"/>
                </a:tc>
                <a:tc>
                  <a:txBody>
                    <a:bodyPr/>
                    <a:lstStyle/>
                    <a:p>
                      <a:pPr marL="0" marR="0" lvl="0" indent="0" algn="l"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1-2X</a:t>
                      </a:r>
                    </a:p>
                  </a:txBody>
                  <a:tcPr marL="31050" marR="31050" marT="0" marB="0"/>
                </a:tc>
                <a:tc>
                  <a:txBody>
                    <a:bodyPr/>
                    <a:lstStyle/>
                    <a:p>
                      <a:pPr marL="0" marR="0" lvl="0" indent="0" algn="l"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Monthly</a:t>
                      </a:r>
                    </a:p>
                  </a:txBody>
                  <a:tcPr marL="31050" marR="31050" marT="0" marB="0"/>
                </a:tc>
                <a:tc>
                  <a:txBody>
                    <a:bodyPr/>
                    <a:lstStyle/>
                    <a:p>
                      <a:pPr marL="0" marR="0" lvl="0" indent="0" algn="l"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Weekly +</a:t>
                      </a:r>
                    </a:p>
                  </a:txBody>
                  <a:tcPr marL="31050" marR="31050" marT="0" marB="0"/>
                </a:tc>
              </a:tr>
              <a:tr h="303033">
                <a:tc>
                  <a:txBody>
                    <a:bodyPr/>
                    <a:lstStyle/>
                    <a:p>
                      <a:pPr marL="0" marR="0" lvl="0" indent="0" algn="l"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Alcohol</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 </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 </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X</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 </a:t>
                      </a:r>
                    </a:p>
                  </a:txBody>
                  <a:tcPr marL="31050" marR="31050" marT="0" marB="0"/>
                </a:tc>
              </a:tr>
              <a:tr h="303033">
                <a:tc>
                  <a:txBody>
                    <a:bodyPr/>
                    <a:lstStyle/>
                    <a:p>
                      <a:pPr marL="0" marR="0" lvl="0" indent="0" algn="l"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Marijuana</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X</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 </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 </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 </a:t>
                      </a:r>
                    </a:p>
                  </a:txBody>
                  <a:tcPr marL="31050" marR="31050" marT="0" marB="0"/>
                </a:tc>
              </a:tr>
              <a:tr h="303033">
                <a:tc>
                  <a:txBody>
                    <a:bodyPr/>
                    <a:lstStyle/>
                    <a:p>
                      <a:pPr marL="0" marR="0" lvl="0" indent="0" algn="l"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Tobacco</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X</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 </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 </a:t>
                      </a:r>
                    </a:p>
                  </a:txBody>
                  <a:tcPr marL="31050" marR="31050" marT="0" marB="0"/>
                </a:tc>
                <a:tc>
                  <a:txBody>
                    <a:bodyPr/>
                    <a:lstStyle/>
                    <a:p>
                      <a:pPr marL="0" marR="0" lvl="0" indent="0" algn="ctr" rtl="0">
                        <a:lnSpc>
                          <a:spcPct val="100000"/>
                        </a:lnSpc>
                        <a:spcBef>
                          <a:spcPts val="0"/>
                        </a:spcBef>
                        <a:spcAft>
                          <a:spcPts val="0"/>
                        </a:spcAft>
                        <a:buClr>
                          <a:srgbClr val="000000"/>
                        </a:buClr>
                        <a:buSzPct val="25000"/>
                        <a:buFont typeface="Comic Sans MS"/>
                        <a:buNone/>
                      </a:pPr>
                      <a:r>
                        <a:rPr lang="en" sz="1900" u="none" strike="noStrike" cap="none">
                          <a:latin typeface="Comic Sans MS"/>
                          <a:ea typeface="Comic Sans MS"/>
                          <a:cs typeface="Comic Sans MS"/>
                          <a:sym typeface="Comic Sans MS"/>
                        </a:rPr>
                        <a:t> </a:t>
                      </a:r>
                    </a:p>
                  </a:txBody>
                  <a:tcPr marL="31050" marR="31050" marT="0" marB="0"/>
                </a:tc>
              </a:tr>
            </a:tbl>
          </a:graphicData>
        </a:graphic>
      </p:graphicFrame>
      <p:sp>
        <p:nvSpPr>
          <p:cNvPr id="1021" name="Shape 1021"/>
          <p:cNvSpPr txBox="1"/>
          <p:nvPr/>
        </p:nvSpPr>
        <p:spPr>
          <a:xfrm>
            <a:off x="1752601" y="3810000"/>
            <a:ext cx="7089569" cy="138499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omic Sans MS"/>
              <a:buNone/>
            </a:pPr>
            <a:r>
              <a:rPr lang="en" sz="1800" b="1" i="0" u="none" strike="noStrike" cap="none" dirty="0" smtClean="0">
                <a:solidFill>
                  <a:srgbClr val="000000"/>
                </a:solidFill>
                <a:latin typeface="Comic Sans MS"/>
                <a:ea typeface="Comic Sans MS"/>
                <a:cs typeface="Comic Sans MS"/>
                <a:sym typeface="Comic Sans MS"/>
              </a:rPr>
              <a:t> </a:t>
            </a:r>
            <a:endParaRPr lang="en" sz="1800" b="1" i="0" u="none" strike="noStrike" cap="none" dirty="0">
              <a:solidFill>
                <a:srgbClr val="000000"/>
              </a:solidFill>
              <a:latin typeface="Comic Sans MS"/>
              <a:ea typeface="Comic Sans MS"/>
              <a:cs typeface="Comic Sans MS"/>
              <a:sym typeface="Comic Sans MS"/>
            </a:endParaRPr>
          </a:p>
        </p:txBody>
      </p:sp>
      <p:sp>
        <p:nvSpPr>
          <p:cNvPr id="7" name="Rounded Rectangle 6"/>
          <p:cNvSpPr/>
          <p:nvPr/>
        </p:nvSpPr>
        <p:spPr>
          <a:xfrm>
            <a:off x="688658" y="533400"/>
            <a:ext cx="7766685" cy="57912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cap="small" dirty="0">
                <a:solidFill>
                  <a:srgbClr val="CF1001"/>
                </a:solidFill>
                <a:effectLst>
                  <a:outerShdw blurRad="38100" dist="38100" dir="2700000" algn="tl">
                    <a:srgbClr val="000000">
                      <a:alpha val="43137"/>
                    </a:srgbClr>
                  </a:outerShdw>
                </a:effectLst>
              </a:rPr>
              <a:t>ACTION PLAN</a:t>
            </a:r>
            <a:endParaRPr lang="en-US" sz="2400" b="1" dirty="0">
              <a:solidFill>
                <a:srgbClr val="CF1001"/>
              </a:solidFill>
              <a:effectLst>
                <a:outerShdw blurRad="38100" dist="38100" dir="2700000" algn="tl">
                  <a:srgbClr val="000000">
                    <a:alpha val="43137"/>
                  </a:srgbClr>
                </a:outerShdw>
              </a:effectLst>
            </a:endParaRPr>
          </a:p>
          <a:p>
            <a:pPr>
              <a:spcAft>
                <a:spcPts val="600"/>
              </a:spcAft>
            </a:pPr>
            <a:r>
              <a:rPr lang="en-US" dirty="0">
                <a:solidFill>
                  <a:schemeClr val="tx1"/>
                </a:solidFill>
              </a:rPr>
              <a:t/>
            </a:r>
            <a:br>
              <a:rPr lang="en-US" dirty="0">
                <a:solidFill>
                  <a:schemeClr val="tx1"/>
                </a:solidFill>
              </a:rPr>
            </a:br>
            <a:r>
              <a:rPr lang="en-US" dirty="0">
                <a:solidFill>
                  <a:schemeClr val="tx1"/>
                </a:solidFill>
              </a:rPr>
              <a:t>These are the reasons I want to drink less:</a:t>
            </a:r>
          </a:p>
          <a:p>
            <a:pPr lvl="0">
              <a:spcAft>
                <a:spcPts val="600"/>
              </a:spcAft>
            </a:pPr>
            <a:r>
              <a:rPr lang="en-US" dirty="0">
                <a:solidFill>
                  <a:schemeClr val="tx1"/>
                </a:solidFill>
              </a:rPr>
              <a:t>______________________________________________</a:t>
            </a:r>
          </a:p>
          <a:p>
            <a:pPr lvl="0">
              <a:spcAft>
                <a:spcPts val="600"/>
              </a:spcAft>
            </a:pPr>
            <a:r>
              <a:rPr lang="en-US" dirty="0">
                <a:solidFill>
                  <a:schemeClr val="tx1"/>
                </a:solidFill>
              </a:rPr>
              <a:t>______________________________________________</a:t>
            </a:r>
          </a:p>
          <a:p>
            <a:pPr lvl="0">
              <a:spcAft>
                <a:spcPts val="600"/>
              </a:spcAft>
            </a:pPr>
            <a:r>
              <a:rPr lang="en-US" dirty="0">
                <a:solidFill>
                  <a:schemeClr val="tx1"/>
                </a:solidFill>
              </a:rPr>
              <a:t>______________________________________________</a:t>
            </a:r>
          </a:p>
          <a:p>
            <a:pPr lvl="0">
              <a:spcAft>
                <a:spcPts val="600"/>
              </a:spcAft>
            </a:pPr>
            <a:r>
              <a:rPr lang="en-US" dirty="0">
                <a:solidFill>
                  <a:schemeClr val="tx1"/>
                </a:solidFill>
              </a:rPr>
              <a:t>______________________________________________</a:t>
            </a:r>
          </a:p>
          <a:p>
            <a:endParaRPr lang="en-US" dirty="0" smtClean="0">
              <a:solidFill>
                <a:schemeClr val="tx1"/>
              </a:solidFill>
            </a:endParaRPr>
          </a:p>
          <a:p>
            <a:endParaRPr lang="en-US" dirty="0" smtClean="0">
              <a:solidFill>
                <a:schemeClr val="tx1"/>
              </a:solidFill>
            </a:endParaRPr>
          </a:p>
          <a:p>
            <a:pPr>
              <a:spcAft>
                <a:spcPts val="600"/>
              </a:spcAft>
            </a:pPr>
            <a:r>
              <a:rPr lang="en-US" dirty="0" smtClean="0">
                <a:solidFill>
                  <a:schemeClr val="tx1"/>
                </a:solidFill>
              </a:rPr>
              <a:t>My </a:t>
            </a:r>
            <a:r>
              <a:rPr lang="en-US" dirty="0">
                <a:solidFill>
                  <a:schemeClr val="tx1"/>
                </a:solidFill>
              </a:rPr>
              <a:t>drinking goal is: </a:t>
            </a:r>
          </a:p>
          <a:p>
            <a:pPr>
              <a:spcAft>
                <a:spcPts val="600"/>
              </a:spcAft>
            </a:pPr>
            <a:r>
              <a:rPr lang="en-US" dirty="0" smtClean="0">
                <a:solidFill>
                  <a:schemeClr val="tx1"/>
                </a:solidFill>
              </a:rPr>
              <a:t>☐ To </a:t>
            </a:r>
            <a:r>
              <a:rPr lang="en-US" dirty="0">
                <a:solidFill>
                  <a:schemeClr val="tx1"/>
                </a:solidFill>
              </a:rPr>
              <a:t>cut back 		☐ To quit entirely</a:t>
            </a:r>
          </a:p>
          <a:p>
            <a:pPr>
              <a:spcAft>
                <a:spcPts val="600"/>
              </a:spcAft>
            </a:pPr>
            <a:r>
              <a:rPr lang="en-US" dirty="0">
                <a:solidFill>
                  <a:schemeClr val="tx1"/>
                </a:solidFill>
              </a:rPr>
              <a:t>I will make a change on this day: ____ / ____ / ____</a:t>
            </a:r>
          </a:p>
          <a:p>
            <a:pPr>
              <a:spcAft>
                <a:spcPts val="600"/>
              </a:spcAft>
            </a:pPr>
            <a:r>
              <a:rPr lang="en-US" dirty="0">
                <a:solidFill>
                  <a:schemeClr val="tx1"/>
                </a:solidFill>
              </a:rPr>
              <a:t>I will not drink more than _____ drinks in 1 day.</a:t>
            </a:r>
          </a:p>
          <a:p>
            <a:pPr>
              <a:spcAft>
                <a:spcPts val="600"/>
              </a:spcAft>
            </a:pPr>
            <a:r>
              <a:rPr lang="en-US" dirty="0">
                <a:solidFill>
                  <a:schemeClr val="tx1"/>
                </a:solidFill>
              </a:rPr>
              <a:t>I will not drink more than _____ drinks in 1 week.</a:t>
            </a:r>
          </a:p>
          <a:p>
            <a:pPr>
              <a:spcAft>
                <a:spcPts val="600"/>
              </a:spcAft>
            </a:pPr>
            <a:r>
              <a:rPr lang="en-US" dirty="0">
                <a:solidFill>
                  <a:schemeClr val="tx1"/>
                </a:solidFill>
              </a:rPr>
              <a:t> </a:t>
            </a:r>
          </a:p>
        </p:txBody>
      </p:sp>
    </p:spTree>
    <p:extLst>
      <p:ext uri="{BB962C8B-B14F-4D97-AF65-F5344CB8AC3E}">
        <p14:creationId xmlns:p14="http://schemas.microsoft.com/office/powerpoint/2010/main" val="2353232739"/>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i="1" dirty="0" smtClean="0"/>
              <a:t>Video Demonstration:</a:t>
            </a:r>
            <a:br>
              <a:rPr lang="en-US" altLang="en-US" i="1" dirty="0" smtClean="0"/>
            </a:br>
            <a:r>
              <a:rPr lang="en-US" altLang="en-US" i="1" dirty="0" smtClean="0"/>
              <a:t>Brief Intervention</a:t>
            </a:r>
          </a:p>
        </p:txBody>
      </p:sp>
      <p:sp>
        <p:nvSpPr>
          <p:cNvPr id="2" name="Content Placeholder 1"/>
          <p:cNvSpPr>
            <a:spLocks noGrp="1"/>
          </p:cNvSpPr>
          <p:nvPr>
            <p:ph idx="1"/>
          </p:nvPr>
        </p:nvSpPr>
        <p:spPr/>
        <p:txBody>
          <a:bodyPr/>
          <a:lstStyle/>
          <a:p>
            <a:pPr marL="0" indent="0">
              <a:buNone/>
            </a:pPr>
            <a:r>
              <a:rPr lang="en-US" i="1" dirty="0"/>
              <a:t>D</a:t>
            </a:r>
            <a:r>
              <a:rPr lang="en-US" i="1" dirty="0" smtClean="0"/>
              <a:t>r. Seale and Lisa (6:37)</a:t>
            </a:r>
          </a:p>
          <a:p>
            <a:pPr marL="0" indent="0">
              <a:buNone/>
            </a:pPr>
            <a:r>
              <a:rPr lang="en-US" altLang="en-US" sz="2400" dirty="0">
                <a:ea typeface="MS PGothic" charset="-128"/>
                <a:hlinkClick r:id="rId3"/>
              </a:rPr>
              <a:t>https://www.youtube.com/watch?v=AcGCRJcfl4w</a:t>
            </a:r>
            <a:r>
              <a:rPr lang="en-US" altLang="en-US" sz="2400" dirty="0">
                <a:ea typeface="MS PGothic" charset="-128"/>
              </a:rPr>
              <a:t> </a:t>
            </a:r>
          </a:p>
          <a:p>
            <a:pPr marL="0" indent="0">
              <a:buNone/>
            </a:pPr>
            <a:endParaRPr lang="en-US" i="1" dirty="0"/>
          </a:p>
        </p:txBody>
      </p:sp>
      <p:pic>
        <p:nvPicPr>
          <p:cNvPr id="6" name="Picture 5"/>
          <p:cNvPicPr>
            <a:picLocks noChangeAspect="1"/>
          </p:cNvPicPr>
          <p:nvPr/>
        </p:nvPicPr>
        <p:blipFill rotWithShape="1">
          <a:blip r:embed="rId4"/>
          <a:srcRect l="253" t="1280" r="6818" b="-1280"/>
          <a:stretch/>
        </p:blipFill>
        <p:spPr>
          <a:xfrm>
            <a:off x="1767840" y="2918204"/>
            <a:ext cx="5608320" cy="3396288"/>
          </a:xfrm>
          <a:prstGeom prst="rect">
            <a:avLst/>
          </a:prstGeom>
        </p:spPr>
      </p:pic>
    </p:spTree>
    <p:extLst>
      <p:ext uri="{BB962C8B-B14F-4D97-AF65-F5344CB8AC3E}">
        <p14:creationId xmlns:p14="http://schemas.microsoft.com/office/powerpoint/2010/main" val="3806915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i="1" dirty="0" smtClean="0"/>
              <a:t>Video Demonstration:</a:t>
            </a:r>
            <a:br>
              <a:rPr lang="en-US" altLang="en-US" i="1" dirty="0" smtClean="0"/>
            </a:br>
            <a:r>
              <a:rPr lang="en-US" altLang="en-US" i="1" dirty="0" smtClean="0"/>
              <a:t>Brief Intervention + Referral</a:t>
            </a:r>
          </a:p>
        </p:txBody>
      </p:sp>
      <p:sp>
        <p:nvSpPr>
          <p:cNvPr id="4" name="Content Placeholder 3"/>
          <p:cNvSpPr>
            <a:spLocks noGrp="1"/>
          </p:cNvSpPr>
          <p:nvPr>
            <p:ph idx="1"/>
          </p:nvPr>
        </p:nvSpPr>
        <p:spPr/>
        <p:txBody>
          <a:bodyPr/>
          <a:lstStyle/>
          <a:p>
            <a:pPr marL="0" indent="0">
              <a:buNone/>
            </a:pPr>
            <a:r>
              <a:rPr lang="en-US" i="1" dirty="0" smtClean="0"/>
              <a:t>Dr. Seale and Warren (8:31)</a:t>
            </a:r>
          </a:p>
          <a:p>
            <a:pPr marL="57150" indent="0">
              <a:buNone/>
            </a:pPr>
            <a:r>
              <a:rPr lang="en-US" altLang="en-US" sz="2400" dirty="0" smtClean="0">
                <a:hlinkClick r:id="rId3"/>
              </a:rPr>
              <a:t>https</a:t>
            </a:r>
            <a:r>
              <a:rPr lang="en-US" altLang="en-US" sz="2400" dirty="0">
                <a:hlinkClick r:id="rId3"/>
              </a:rPr>
              <a:t>://www.youtube.com/watch?v=b5PUe8RRfe8</a:t>
            </a:r>
            <a:r>
              <a:rPr lang="en-US" altLang="en-US" sz="2400" dirty="0"/>
              <a:t> </a:t>
            </a:r>
          </a:p>
          <a:p>
            <a:pPr marL="457200" lvl="1" indent="0">
              <a:buNone/>
            </a:pPr>
            <a:endParaRPr lang="en-US" dirty="0"/>
          </a:p>
        </p:txBody>
      </p:sp>
      <p:pic>
        <p:nvPicPr>
          <p:cNvPr id="2" name="Picture 1"/>
          <p:cNvPicPr>
            <a:picLocks noChangeAspect="1"/>
          </p:cNvPicPr>
          <p:nvPr/>
        </p:nvPicPr>
        <p:blipFill rotWithShape="1">
          <a:blip r:embed="rId4"/>
          <a:srcRect t="1417" r="9200"/>
          <a:stretch/>
        </p:blipFill>
        <p:spPr>
          <a:xfrm>
            <a:off x="1647825" y="2971800"/>
            <a:ext cx="5848351" cy="3155050"/>
          </a:xfrm>
          <a:prstGeom prst="rect">
            <a:avLst/>
          </a:prstGeom>
        </p:spPr>
      </p:pic>
    </p:spTree>
    <p:extLst>
      <p:ext uri="{BB962C8B-B14F-4D97-AF65-F5344CB8AC3E}">
        <p14:creationId xmlns:p14="http://schemas.microsoft.com/office/powerpoint/2010/main" val="1818253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demonstration videos</a:t>
            </a:r>
            <a:endParaRPr lang="en-US" dirty="0"/>
          </a:p>
        </p:txBody>
      </p:sp>
      <p:sp>
        <p:nvSpPr>
          <p:cNvPr id="5" name="Content Placeholder 4"/>
          <p:cNvSpPr>
            <a:spLocks noGrp="1"/>
          </p:cNvSpPr>
          <p:nvPr>
            <p:ph idx="1"/>
          </p:nvPr>
        </p:nvSpPr>
        <p:spPr>
          <a:xfrm>
            <a:off x="457200" y="1600200"/>
            <a:ext cx="8229600" cy="4525963"/>
          </a:xfrm>
        </p:spPr>
        <p:txBody>
          <a:bodyPr/>
          <a:lstStyle/>
          <a:p>
            <a:r>
              <a:rPr lang="en-US" sz="2400" i="1" dirty="0" smtClean="0"/>
              <a:t>BI for at-risk marijuana use (Dr. Seale)</a:t>
            </a:r>
          </a:p>
          <a:p>
            <a:pPr lvl="1"/>
            <a:r>
              <a:rPr lang="en-US" sz="2000" dirty="0" smtClean="0">
                <a:hlinkClick r:id="rId3"/>
              </a:rPr>
              <a:t>https</a:t>
            </a:r>
            <a:r>
              <a:rPr lang="en-US" sz="2000" dirty="0">
                <a:hlinkClick r:id="rId3"/>
              </a:rPr>
              <a:t>://</a:t>
            </a:r>
            <a:r>
              <a:rPr lang="en-US" sz="2000" dirty="0" smtClean="0">
                <a:hlinkClick r:id="rId3"/>
              </a:rPr>
              <a:t>www.youtube.com/watch?v=sRUHv6_cRpE</a:t>
            </a:r>
            <a:r>
              <a:rPr lang="en-US" sz="2000" dirty="0" smtClean="0"/>
              <a:t> </a:t>
            </a:r>
          </a:p>
          <a:p>
            <a:r>
              <a:rPr lang="en-US" sz="2400" i="1" dirty="0" smtClean="0"/>
              <a:t>BI for possibly dependent marijuana use (Dr. </a:t>
            </a:r>
            <a:r>
              <a:rPr lang="en-US" sz="2400" i="1" dirty="0"/>
              <a:t>Seale) </a:t>
            </a:r>
            <a:endParaRPr lang="en-US" sz="2400" i="1" dirty="0" smtClean="0"/>
          </a:p>
          <a:p>
            <a:pPr lvl="1"/>
            <a:r>
              <a:rPr lang="en-US" sz="2000" dirty="0" smtClean="0">
                <a:hlinkClick r:id="rId4"/>
              </a:rPr>
              <a:t>https</a:t>
            </a:r>
            <a:r>
              <a:rPr lang="en-US" sz="2000" dirty="0">
                <a:hlinkClick r:id="rId4"/>
              </a:rPr>
              <a:t>://</a:t>
            </a:r>
            <a:r>
              <a:rPr lang="en-US" sz="2000" dirty="0" smtClean="0">
                <a:hlinkClick r:id="rId4"/>
              </a:rPr>
              <a:t>www.youtube.com/watch?v=o2CEsBC5UyU</a:t>
            </a:r>
            <a:r>
              <a:rPr lang="en-US" sz="2000" dirty="0" smtClean="0"/>
              <a:t> </a:t>
            </a:r>
          </a:p>
          <a:p>
            <a:r>
              <a:rPr lang="en-US" sz="2400" i="1" dirty="0" smtClean="0"/>
              <a:t>SBIRT </a:t>
            </a:r>
            <a:r>
              <a:rPr lang="en-US" sz="2400" i="1" dirty="0"/>
              <a:t>for Pharmacists </a:t>
            </a:r>
            <a:endParaRPr lang="en-US" sz="2400" i="1" dirty="0" smtClean="0"/>
          </a:p>
          <a:p>
            <a:pPr lvl="1"/>
            <a:r>
              <a:rPr lang="en-US" sz="2000" dirty="0" smtClean="0">
                <a:hlinkClick r:id="rId5"/>
              </a:rPr>
              <a:t>https</a:t>
            </a:r>
            <a:r>
              <a:rPr lang="en-US" sz="2000" dirty="0">
                <a:hlinkClick r:id="rId5"/>
              </a:rPr>
              <a:t>://</a:t>
            </a:r>
            <a:r>
              <a:rPr lang="en-US" sz="2000" dirty="0" smtClean="0">
                <a:hlinkClick r:id="rId5"/>
              </a:rPr>
              <a:t>www.youtube.com/watch?v=L8Azv6XzktA</a:t>
            </a:r>
            <a:r>
              <a:rPr lang="en-US" sz="2000" dirty="0" smtClean="0"/>
              <a:t> </a:t>
            </a:r>
          </a:p>
          <a:p>
            <a:r>
              <a:rPr lang="en-US" sz="2400" i="1" dirty="0"/>
              <a:t>Alcohol Screening and Brief Intervention in Emergency </a:t>
            </a:r>
            <a:r>
              <a:rPr lang="en-US" sz="2400" i="1" dirty="0" smtClean="0"/>
              <a:t>Room</a:t>
            </a:r>
          </a:p>
          <a:p>
            <a:pPr lvl="1"/>
            <a:r>
              <a:rPr lang="en-US" sz="2000" dirty="0">
                <a:hlinkClick r:id="rId6"/>
              </a:rPr>
              <a:t>https://</a:t>
            </a:r>
            <a:r>
              <a:rPr lang="en-US" sz="2000" dirty="0" smtClean="0">
                <a:hlinkClick r:id="rId6"/>
              </a:rPr>
              <a:t>www.youtube.com/watch?v=xARF8jSxnsc</a:t>
            </a:r>
            <a:r>
              <a:rPr lang="en-US" sz="2000" dirty="0" smtClean="0"/>
              <a:t> </a:t>
            </a:r>
          </a:p>
          <a:p>
            <a:r>
              <a:rPr lang="en-US" sz="2400" i="1" dirty="0"/>
              <a:t>Marijuana Screening, Brief Intervention and Referral to Treatment in Dental </a:t>
            </a:r>
            <a:r>
              <a:rPr lang="en-US" sz="2400" i="1" dirty="0" smtClean="0"/>
              <a:t>Clinic</a:t>
            </a:r>
          </a:p>
          <a:p>
            <a:pPr lvl="1"/>
            <a:r>
              <a:rPr lang="en-US" sz="2000" dirty="0">
                <a:hlinkClick r:id="rId7"/>
              </a:rPr>
              <a:t>https://</a:t>
            </a:r>
            <a:r>
              <a:rPr lang="en-US" sz="2000" dirty="0" smtClean="0">
                <a:hlinkClick r:id="rId7"/>
              </a:rPr>
              <a:t>www.youtube.com/watch?v=8zOr-K7mUxU</a:t>
            </a:r>
            <a:r>
              <a:rPr lang="en-US" sz="2000" dirty="0" smtClean="0"/>
              <a:t> </a:t>
            </a:r>
            <a:endParaRPr lang="en-US" sz="2000" dirty="0"/>
          </a:p>
        </p:txBody>
      </p:sp>
    </p:spTree>
    <p:extLst>
      <p:ext uri="{BB962C8B-B14F-4D97-AF65-F5344CB8AC3E}">
        <p14:creationId xmlns:p14="http://schemas.microsoft.com/office/powerpoint/2010/main" val="207909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vignette</a:t>
            </a:r>
            <a:endParaRPr lang="en-US" dirty="0"/>
          </a:p>
        </p:txBody>
      </p:sp>
      <p:sp>
        <p:nvSpPr>
          <p:cNvPr id="5" name="Text Placeholder 4"/>
          <p:cNvSpPr>
            <a:spLocks noGrp="1"/>
          </p:cNvSpPr>
          <p:nvPr>
            <p:ph type="body" idx="1"/>
          </p:nvPr>
        </p:nvSpPr>
        <p:spPr/>
        <p:txBody>
          <a:bodyPr/>
          <a:lstStyle/>
          <a:p>
            <a:r>
              <a:rPr lang="en-US" dirty="0" smtClean="0"/>
              <a:t>The following case vignette can be used as a group exercise to practice brief intervention.  Tailor as needed to customize to your audience.</a:t>
            </a:r>
            <a:endParaRPr lang="en-US" dirty="0"/>
          </a:p>
        </p:txBody>
      </p:sp>
    </p:spTree>
    <p:extLst>
      <p:ext uri="{BB962C8B-B14F-4D97-AF65-F5344CB8AC3E}">
        <p14:creationId xmlns:p14="http://schemas.microsoft.com/office/powerpoint/2010/main" val="1981661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Vignette</a:t>
            </a:r>
            <a:endParaRPr lang="en-US" dirty="0"/>
          </a:p>
        </p:txBody>
      </p:sp>
      <p:sp>
        <p:nvSpPr>
          <p:cNvPr id="3" name="Content Placeholder 2"/>
          <p:cNvSpPr>
            <a:spLocks noGrp="1"/>
          </p:cNvSpPr>
          <p:nvPr>
            <p:ph idx="1"/>
          </p:nvPr>
        </p:nvSpPr>
        <p:spPr/>
        <p:txBody>
          <a:bodyPr/>
          <a:lstStyle/>
          <a:p>
            <a:r>
              <a:rPr lang="en-US" sz="2800" dirty="0" smtClean="0"/>
              <a:t>You manage the Primary Health Care clinic at St. Claire College.</a:t>
            </a:r>
          </a:p>
          <a:p>
            <a:r>
              <a:rPr lang="en-US" sz="2800" dirty="0" smtClean="0"/>
              <a:t>Katie, a junior, has been accepted to study abroad and needs a current physical and all required vaccinations.</a:t>
            </a:r>
          </a:p>
          <a:p>
            <a:r>
              <a:rPr lang="en-US" sz="2800" dirty="0" smtClean="0"/>
              <a:t>Your clinic routinely screens all patients for at-risk substance use in order to detect and reduce the harm of risky substance use.</a:t>
            </a:r>
          </a:p>
          <a:p>
            <a:r>
              <a:rPr lang="en-US" sz="2800" dirty="0" smtClean="0"/>
              <a:t>You administer the ASSIST Screening Test and Katie reveals the following:</a:t>
            </a:r>
          </a:p>
          <a:p>
            <a:endParaRPr lang="en-US" dirty="0" smtClean="0"/>
          </a:p>
          <a:p>
            <a:endParaRPr lang="en-US" dirty="0"/>
          </a:p>
        </p:txBody>
      </p:sp>
    </p:spTree>
    <p:extLst>
      <p:ext uri="{BB962C8B-B14F-4D97-AF65-F5344CB8AC3E}">
        <p14:creationId xmlns:p14="http://schemas.microsoft.com/office/powerpoint/2010/main" val="1599341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927"/>
        <p:cNvGrpSpPr/>
        <p:nvPr/>
      </p:nvGrpSpPr>
      <p:grpSpPr>
        <a:xfrm>
          <a:off x="0" y="0"/>
          <a:ext cx="0" cy="0"/>
          <a:chOff x="0" y="0"/>
          <a:chExt cx="0" cy="0"/>
        </a:xfrm>
      </p:grpSpPr>
      <p:pic>
        <p:nvPicPr>
          <p:cNvPr id="931" name="Shape 931"/>
          <p:cNvPicPr preferRelativeResize="0"/>
          <p:nvPr/>
        </p:nvPicPr>
        <p:blipFill>
          <a:blip r:embed="rId3">
            <a:alphaModFix/>
          </a:blip>
          <a:stretch>
            <a:fillRect/>
          </a:stretch>
        </p:blipFill>
        <p:spPr>
          <a:xfrm>
            <a:off x="7086600" y="4190999"/>
            <a:ext cx="2057399" cy="2666999"/>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smtClean="0"/>
              <a:t>Case Vignette: Katie</a:t>
            </a:r>
            <a:endParaRPr lang="en-US" dirty="0"/>
          </a:p>
        </p:txBody>
      </p:sp>
      <p:sp>
        <p:nvSpPr>
          <p:cNvPr id="7" name="Content Placeholder 6"/>
          <p:cNvSpPr>
            <a:spLocks noGrp="1"/>
          </p:cNvSpPr>
          <p:nvPr>
            <p:ph sz="half" idx="1"/>
          </p:nvPr>
        </p:nvSpPr>
        <p:spPr>
          <a:xfrm>
            <a:off x="457200" y="1524000"/>
            <a:ext cx="8229600" cy="5334000"/>
          </a:xfrm>
        </p:spPr>
        <p:txBody>
          <a:bodyPr/>
          <a:lstStyle/>
          <a:p>
            <a:pPr lvl="0">
              <a:buClr>
                <a:srgbClr val="CF1001"/>
              </a:buClr>
            </a:pPr>
            <a:r>
              <a:rPr lang="en-US" sz="2400" dirty="0" smtClean="0">
                <a:sym typeface="Arial"/>
              </a:rPr>
              <a:t>In her lifetime, Katie reports that she has used alcohol (no other substances).</a:t>
            </a:r>
            <a:endParaRPr lang="en" sz="2400" dirty="0">
              <a:sym typeface="Arial"/>
            </a:endParaRPr>
          </a:p>
          <a:p>
            <a:pPr lvl="0">
              <a:buClr>
                <a:srgbClr val="CF1001"/>
              </a:buClr>
            </a:pPr>
            <a:r>
              <a:rPr lang="en-US" sz="2400" dirty="0" smtClean="0">
                <a:sym typeface="Arial"/>
              </a:rPr>
              <a:t>In the past 3 months, she admits to drinking on weekends (Thurs.-Sat.) and reports having 4-5 shots when she drinks.  </a:t>
            </a:r>
          </a:p>
          <a:p>
            <a:pPr lvl="0">
              <a:buClr>
                <a:srgbClr val="CF1001"/>
              </a:buClr>
            </a:pPr>
            <a:r>
              <a:rPr lang="en-US" sz="2400" dirty="0" smtClean="0">
                <a:sym typeface="Arial"/>
              </a:rPr>
              <a:t>She has blacked out once or twice in the past 3 months even though she’s never missed class because of her drinking.</a:t>
            </a:r>
          </a:p>
          <a:p>
            <a:pPr lvl="0">
              <a:buClr>
                <a:srgbClr val="CF1001"/>
              </a:buClr>
            </a:pPr>
            <a:r>
              <a:rPr lang="en-US" sz="2400" dirty="0" smtClean="0">
                <a:sym typeface="Arial"/>
              </a:rPr>
              <a:t>Her roommate has expressed concern.  </a:t>
            </a:r>
            <a:br>
              <a:rPr lang="en-US" sz="2400" dirty="0" smtClean="0">
                <a:sym typeface="Arial"/>
              </a:rPr>
            </a:br>
            <a:r>
              <a:rPr lang="en-US" sz="2400" dirty="0" smtClean="0">
                <a:sym typeface="Arial"/>
              </a:rPr>
              <a:t>Katie doesn’t always remember what happened </a:t>
            </a:r>
            <a:br>
              <a:rPr lang="en-US" sz="2400" dirty="0" smtClean="0">
                <a:sym typeface="Arial"/>
              </a:rPr>
            </a:br>
            <a:r>
              <a:rPr lang="en-US" sz="2400" dirty="0" smtClean="0">
                <a:sym typeface="Arial"/>
              </a:rPr>
              <a:t>the night before.</a:t>
            </a:r>
          </a:p>
          <a:p>
            <a:pPr lvl="0">
              <a:buClr>
                <a:srgbClr val="CF1001"/>
              </a:buClr>
            </a:pPr>
            <a:r>
              <a:rPr lang="en-US" sz="2400" dirty="0" smtClean="0">
                <a:sym typeface="Arial"/>
              </a:rPr>
              <a:t>She scores a 14 for alcohol on the ASSIST, </a:t>
            </a:r>
            <a:br>
              <a:rPr lang="en-US" sz="2400" dirty="0" smtClean="0">
                <a:sym typeface="Arial"/>
              </a:rPr>
            </a:br>
            <a:r>
              <a:rPr lang="en-US" sz="2400" dirty="0" smtClean="0">
                <a:sym typeface="Arial"/>
              </a:rPr>
              <a:t>which puts her in the moderate risk range</a:t>
            </a:r>
            <a:r>
              <a:rPr lang="en-US" sz="2400" dirty="0">
                <a:sym typeface="Arial"/>
              </a:rPr>
              <a:t>.</a:t>
            </a:r>
            <a:endParaRPr lang="en" sz="2000" dirty="0">
              <a:sym typeface="Arial"/>
            </a:endParaRPr>
          </a:p>
        </p:txBody>
      </p:sp>
    </p:spTree>
    <p:extLst>
      <p:ext uri="{BB962C8B-B14F-4D97-AF65-F5344CB8AC3E}">
        <p14:creationId xmlns:p14="http://schemas.microsoft.com/office/powerpoint/2010/main" val="1108336850"/>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45312"/>
            <a:ext cx="9144000" cy="5767375"/>
          </a:xfrm>
          <a:prstGeom prst="rect">
            <a:avLst/>
          </a:prstGeom>
        </p:spPr>
      </p:pic>
      <p:sp>
        <p:nvSpPr>
          <p:cNvPr id="5" name="Oval 4"/>
          <p:cNvSpPr/>
          <p:nvPr/>
        </p:nvSpPr>
        <p:spPr>
          <a:xfrm>
            <a:off x="1922814" y="1927760"/>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p:cNvSpPr/>
          <p:nvPr/>
        </p:nvSpPr>
        <p:spPr>
          <a:xfrm>
            <a:off x="3994067" y="1921822"/>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3669475" y="4387933"/>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6382988" y="3906981"/>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Oval 8"/>
          <p:cNvSpPr/>
          <p:nvPr/>
        </p:nvSpPr>
        <p:spPr>
          <a:xfrm>
            <a:off x="8259289" y="3912919"/>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1401288" y="4393871"/>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6097979" y="1300348"/>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8263247" y="5735781"/>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1518062" y="1809006"/>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p:cNvSpPr/>
          <p:nvPr/>
        </p:nvSpPr>
        <p:spPr>
          <a:xfrm>
            <a:off x="1518062" y="2046514"/>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Oval 14"/>
          <p:cNvSpPr/>
          <p:nvPr/>
        </p:nvSpPr>
        <p:spPr>
          <a:xfrm>
            <a:off x="1518062" y="2177144"/>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p:cNvSpPr/>
          <p:nvPr/>
        </p:nvSpPr>
        <p:spPr>
          <a:xfrm>
            <a:off x="1518062" y="2284022"/>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Oval 16"/>
          <p:cNvSpPr/>
          <p:nvPr/>
        </p:nvSpPr>
        <p:spPr>
          <a:xfrm>
            <a:off x="1518062" y="2412673"/>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Oval 17"/>
          <p:cNvSpPr/>
          <p:nvPr/>
        </p:nvSpPr>
        <p:spPr>
          <a:xfrm>
            <a:off x="1518062" y="2541324"/>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Oval 18"/>
          <p:cNvSpPr/>
          <p:nvPr/>
        </p:nvSpPr>
        <p:spPr>
          <a:xfrm>
            <a:off x="1518062" y="2669975"/>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Oval 19"/>
          <p:cNvSpPr/>
          <p:nvPr/>
        </p:nvSpPr>
        <p:spPr>
          <a:xfrm>
            <a:off x="1518062" y="2790710"/>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Oval 20"/>
          <p:cNvSpPr/>
          <p:nvPr/>
        </p:nvSpPr>
        <p:spPr>
          <a:xfrm>
            <a:off x="1518062" y="2911445"/>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Oval 21"/>
          <p:cNvSpPr/>
          <p:nvPr/>
        </p:nvSpPr>
        <p:spPr>
          <a:xfrm>
            <a:off x="1518062" y="3032643"/>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Oval 22"/>
          <p:cNvSpPr/>
          <p:nvPr/>
        </p:nvSpPr>
        <p:spPr>
          <a:xfrm>
            <a:off x="1518062" y="3153841"/>
            <a:ext cx="106878" cy="106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09300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do next?</a:t>
            </a:r>
            <a:endParaRPr lang="en-US" dirty="0"/>
          </a:p>
        </p:txBody>
      </p:sp>
      <p:pic>
        <p:nvPicPr>
          <p:cNvPr id="4" name="Content Placeholder 3"/>
          <p:cNvPicPr>
            <a:picLocks noGrp="1" noChangeAspect="1"/>
          </p:cNvPicPr>
          <p:nvPr>
            <p:ph idx="1"/>
          </p:nvPr>
        </p:nvPicPr>
        <p:blipFill>
          <a:blip r:embed="rId3"/>
          <a:stretch>
            <a:fillRect/>
          </a:stretch>
        </p:blipFill>
        <p:spPr>
          <a:xfrm>
            <a:off x="907926" y="1600200"/>
            <a:ext cx="7328147" cy="4876800"/>
          </a:xfrm>
          <a:prstGeom prst="rect">
            <a:avLst/>
          </a:prstGeom>
        </p:spPr>
      </p:pic>
    </p:spTree>
    <p:extLst>
      <p:ext uri="{BB962C8B-B14F-4D97-AF65-F5344CB8AC3E}">
        <p14:creationId xmlns:p14="http://schemas.microsoft.com/office/powerpoint/2010/main" val="2238733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What is a Brief Intervention?</a:t>
            </a:r>
            <a:endParaRPr lang="en-US" dirty="0"/>
          </a:p>
        </p:txBody>
      </p:sp>
      <p:sp>
        <p:nvSpPr>
          <p:cNvPr id="18435" name="Rectangle 3"/>
          <p:cNvSpPr>
            <a:spLocks noGrp="1" noChangeArrowheads="1"/>
          </p:cNvSpPr>
          <p:nvPr>
            <p:ph idx="1"/>
          </p:nvPr>
        </p:nvSpPr>
        <p:spPr/>
        <p:txBody>
          <a:bodyPr/>
          <a:lstStyle/>
          <a:p>
            <a:pPr marL="0" indent="0">
              <a:buNone/>
            </a:pPr>
            <a:r>
              <a:rPr lang="en-US" sz="2800" smtClean="0"/>
              <a:t>A Brief Intervention is a low-intensity, short-duration “conversation” with those who screen positive </a:t>
            </a:r>
          </a:p>
          <a:p>
            <a:pPr lvl="1"/>
            <a:r>
              <a:rPr lang="en-US" sz="2400" smtClean="0"/>
              <a:t>Builds commitment to change through motivational interviewing </a:t>
            </a:r>
          </a:p>
          <a:p>
            <a:pPr lvl="2"/>
            <a:r>
              <a:rPr lang="en-US" sz="2000" smtClean="0"/>
              <a:t>Often brochure driven</a:t>
            </a:r>
          </a:p>
          <a:p>
            <a:pPr lvl="2"/>
            <a:r>
              <a:rPr lang="en-US" sz="2000" smtClean="0"/>
              <a:t>Provides feedback about risks and consequences of use</a:t>
            </a:r>
          </a:p>
          <a:p>
            <a:pPr lvl="2"/>
            <a:r>
              <a:rPr lang="en-US" sz="2000" smtClean="0"/>
              <a:t>Provides advice about recommended use limits</a:t>
            </a:r>
          </a:p>
          <a:p>
            <a:pPr lvl="2"/>
            <a:r>
              <a:rPr lang="en-US" sz="2000" smtClean="0"/>
              <a:t>Weighs pros and cons of behavior in light of goals and values</a:t>
            </a:r>
          </a:p>
          <a:p>
            <a:pPr lvl="2"/>
            <a:r>
              <a:rPr lang="en-US" sz="2000" smtClean="0"/>
              <a:t>Collaboratively makes and strengthens arguments for change</a:t>
            </a:r>
          </a:p>
          <a:p>
            <a:pPr lvl="2"/>
            <a:r>
              <a:rPr lang="en-US" sz="2000" smtClean="0"/>
              <a:t>Supports change by helping patients design change plans</a:t>
            </a:r>
          </a:p>
          <a:p>
            <a:pPr lvl="1"/>
            <a:r>
              <a:rPr lang="en-US" smtClean="0"/>
              <a:t>Conducted immediately following screening</a:t>
            </a:r>
            <a:endParaRPr lang="en-US" altLang="ja-JP" smtClean="0"/>
          </a:p>
          <a:p>
            <a:pPr lvl="1"/>
            <a:endParaRPr lang="en-US" smtClean="0"/>
          </a:p>
          <a:p>
            <a:pPr lvl="2"/>
            <a:endParaRPr lang="en-US" smtClean="0"/>
          </a:p>
          <a:p>
            <a:pPr lvl="2"/>
            <a:endParaRPr lang="en-US" smtClean="0"/>
          </a:p>
          <a:p>
            <a:endParaRPr lang="en-US" dirty="0" smtClean="0"/>
          </a:p>
        </p:txBody>
      </p:sp>
    </p:spTree>
    <p:extLst>
      <p:ext uri="{BB962C8B-B14F-4D97-AF65-F5344CB8AC3E}">
        <p14:creationId xmlns:p14="http://schemas.microsoft.com/office/powerpoint/2010/main" val="1925212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942"/>
        <p:cNvGrpSpPr/>
        <p:nvPr/>
      </p:nvGrpSpPr>
      <p:grpSpPr>
        <a:xfrm>
          <a:off x="0" y="0"/>
          <a:ext cx="0" cy="0"/>
          <a:chOff x="0" y="0"/>
          <a:chExt cx="0" cy="0"/>
        </a:xfrm>
      </p:grpSpPr>
      <p:sp>
        <p:nvSpPr>
          <p:cNvPr id="943" name="Shape 943"/>
          <p:cNvSpPr/>
          <p:nvPr/>
        </p:nvSpPr>
        <p:spPr>
          <a:xfrm>
            <a:off x="3371851" y="2514600"/>
            <a:ext cx="6498292" cy="2703849"/>
          </a:xfrm>
          <a:prstGeom prst="rect">
            <a:avLst/>
          </a:prstGeom>
          <a:noFill/>
          <a:ln>
            <a:noFill/>
          </a:ln>
        </p:spPr>
        <p:txBody>
          <a:bodyPr lIns="68569" tIns="34275" rIns="68569" bIns="34275" anchor="t" anchorCtr="0">
            <a:noAutofit/>
          </a:bodyPr>
          <a:lstStyle/>
          <a:p>
            <a:pPr>
              <a:buClr>
                <a:srgbClr val="000000"/>
              </a:buClr>
              <a:buSzPct val="25000"/>
            </a:pPr>
            <a:endParaRPr lang="en" dirty="0">
              <a:solidFill>
                <a:srgbClr val="000000"/>
              </a:solid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Ask Permission!</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7" name="Picture 6"/>
          <p:cNvPicPr>
            <a:picLocks noChangeAspect="1"/>
          </p:cNvPicPr>
          <p:nvPr/>
        </p:nvPicPr>
        <p:blipFill>
          <a:blip r:embed="rId3"/>
          <a:stretch>
            <a:fillRect/>
          </a:stretch>
        </p:blipFill>
        <p:spPr>
          <a:xfrm>
            <a:off x="2248970" y="3048654"/>
            <a:ext cx="4899000" cy="3260231"/>
          </a:xfrm>
          <a:prstGeom prst="rect">
            <a:avLst/>
          </a:prstGeom>
        </p:spPr>
      </p:pic>
    </p:spTree>
    <p:extLst>
      <p:ext uri="{BB962C8B-B14F-4D97-AF65-F5344CB8AC3E}">
        <p14:creationId xmlns:p14="http://schemas.microsoft.com/office/powerpoint/2010/main" val="1362281507"/>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942"/>
        <p:cNvGrpSpPr/>
        <p:nvPr/>
      </p:nvGrpSpPr>
      <p:grpSpPr>
        <a:xfrm>
          <a:off x="0" y="0"/>
          <a:ext cx="0" cy="0"/>
          <a:chOff x="0" y="0"/>
          <a:chExt cx="0" cy="0"/>
        </a:xfrm>
      </p:grpSpPr>
      <p:sp>
        <p:nvSpPr>
          <p:cNvPr id="943" name="Shape 943"/>
          <p:cNvSpPr/>
          <p:nvPr/>
        </p:nvSpPr>
        <p:spPr>
          <a:xfrm>
            <a:off x="3371851" y="2514600"/>
            <a:ext cx="6498292" cy="2703849"/>
          </a:xfrm>
          <a:prstGeom prst="rect">
            <a:avLst/>
          </a:prstGeom>
          <a:noFill/>
          <a:ln>
            <a:noFill/>
          </a:ln>
        </p:spPr>
        <p:txBody>
          <a:bodyPr lIns="68569" tIns="34275" rIns="68569" bIns="34275" anchor="t" anchorCtr="0">
            <a:noAutofit/>
          </a:bodyPr>
          <a:lstStyle/>
          <a:p>
            <a:pPr>
              <a:buClr>
                <a:srgbClr val="000000"/>
              </a:buClr>
              <a:buSzPct val="25000"/>
            </a:pPr>
            <a:endParaRPr lang="en" dirty="0">
              <a:solidFill>
                <a:srgbClr val="000000"/>
              </a:solid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Ask Permission!</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7" name="Picture 6"/>
          <p:cNvPicPr>
            <a:picLocks noChangeAspect="1"/>
          </p:cNvPicPr>
          <p:nvPr/>
        </p:nvPicPr>
        <p:blipFill>
          <a:blip r:embed="rId3"/>
          <a:stretch>
            <a:fillRect/>
          </a:stretch>
        </p:blipFill>
        <p:spPr>
          <a:xfrm>
            <a:off x="2248970" y="3048654"/>
            <a:ext cx="4899000" cy="3260231"/>
          </a:xfrm>
          <a:prstGeom prst="rect">
            <a:avLst/>
          </a:prstGeom>
        </p:spPr>
      </p:pic>
      <p:sp>
        <p:nvSpPr>
          <p:cNvPr id="4" name="Rounded Rectangular Callout 3"/>
          <p:cNvSpPr/>
          <p:nvPr/>
        </p:nvSpPr>
        <p:spPr>
          <a:xfrm>
            <a:off x="513303" y="1447801"/>
            <a:ext cx="3471333" cy="1524654"/>
          </a:xfrm>
          <a:prstGeom prst="wedgeRoundRectCallout">
            <a:avLst>
              <a:gd name="adj1" fmla="val 36997"/>
              <a:gd name="adj2" fmla="val 714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smtClean="0">
                <a:latin typeface="Calibri" charset="0"/>
                <a:ea typeface="Calibri" charset="0"/>
                <a:cs typeface="Calibri" charset="0"/>
                <a:sym typeface="Calibri"/>
              </a:rPr>
              <a:t>Thank you for completing that questionnaire with me</a:t>
            </a:r>
            <a:r>
              <a:rPr lang="en" sz="2000" i="1" dirty="0" smtClean="0">
                <a:latin typeface="Calibri" charset="0"/>
                <a:ea typeface="Calibri" charset="0"/>
                <a:cs typeface="Calibri" charset="0"/>
                <a:sym typeface="Calibri"/>
              </a:rPr>
              <a:t>…</a:t>
            </a:r>
            <a:r>
              <a:rPr lang="en-US" sz="2000" i="1" dirty="0" smtClean="0">
                <a:latin typeface="Calibri" charset="0"/>
                <a:ea typeface="Calibri" charset="0"/>
                <a:cs typeface="Calibri" charset="0"/>
                <a:sym typeface="Calibri"/>
              </a:rPr>
              <a:t>Do you mind if we talk a little more about the results</a:t>
            </a:r>
            <a:r>
              <a:rPr lang="en-US" sz="2000" i="1" dirty="0">
                <a:solidFill>
                  <a:schemeClr val="bg1"/>
                </a:solidFill>
                <a:latin typeface="Calibri" charset="0"/>
                <a:ea typeface="Calibri" charset="0"/>
                <a:cs typeface="Calibri" charset="0"/>
                <a:sym typeface="Calibri"/>
              </a:rPr>
              <a:t>?</a:t>
            </a:r>
            <a:endParaRPr lang="en-US" sz="2000" dirty="0">
              <a:solidFill>
                <a:schemeClr val="bg1"/>
              </a:solidFill>
              <a:latin typeface="Calibri" charset="0"/>
              <a:ea typeface="Calibri" charset="0"/>
              <a:cs typeface="Calibri" charset="0"/>
            </a:endParaRPr>
          </a:p>
        </p:txBody>
      </p:sp>
      <p:sp>
        <p:nvSpPr>
          <p:cNvPr id="9" name="Rounded Rectangular Callout 8"/>
          <p:cNvSpPr/>
          <p:nvPr/>
        </p:nvSpPr>
        <p:spPr>
          <a:xfrm>
            <a:off x="6096000" y="2285346"/>
            <a:ext cx="2133600" cy="610254"/>
          </a:xfrm>
          <a:prstGeom prst="wedgeRoundRectCallout">
            <a:avLst>
              <a:gd name="adj1" fmla="val -47370"/>
              <a:gd name="adj2" fmla="val 13705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is-IS" sz="2000" i="1" dirty="0" smtClean="0">
                <a:solidFill>
                  <a:sysClr val="windowText" lastClr="000000"/>
                </a:solidFill>
                <a:latin typeface="Calibri" charset="0"/>
                <a:ea typeface="Calibri" charset="0"/>
                <a:cs typeface="Calibri" charset="0"/>
              </a:rPr>
              <a:t>…I guess so, sure.</a:t>
            </a:r>
            <a:endParaRPr lang="en-US" sz="2000" i="1" dirty="0">
              <a:solidFill>
                <a:sysClr val="windowText" lastClr="000000"/>
              </a:solidFill>
              <a:latin typeface="Calibri" charset="0"/>
              <a:ea typeface="Calibri" charset="0"/>
              <a:cs typeface="Calibri" charset="0"/>
            </a:endParaRPr>
          </a:p>
        </p:txBody>
      </p:sp>
    </p:spTree>
    <p:extLst>
      <p:ext uri="{BB962C8B-B14F-4D97-AF65-F5344CB8AC3E}">
        <p14:creationId xmlns:p14="http://schemas.microsoft.com/office/powerpoint/2010/main" val="2693934490"/>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do next?</a:t>
            </a:r>
            <a:endParaRPr lang="en-US" dirty="0"/>
          </a:p>
        </p:txBody>
      </p:sp>
      <p:pic>
        <p:nvPicPr>
          <p:cNvPr id="4" name="Content Placeholder 3"/>
          <p:cNvPicPr>
            <a:picLocks noGrp="1" noChangeAspect="1"/>
          </p:cNvPicPr>
          <p:nvPr>
            <p:ph idx="1"/>
          </p:nvPr>
        </p:nvPicPr>
        <p:blipFill>
          <a:blip r:embed="rId3"/>
          <a:stretch>
            <a:fillRect/>
          </a:stretch>
        </p:blipFill>
        <p:spPr>
          <a:xfrm>
            <a:off x="907926" y="1600200"/>
            <a:ext cx="7328147" cy="4876800"/>
          </a:xfrm>
          <a:prstGeom prst="rect">
            <a:avLst/>
          </a:prstGeom>
        </p:spPr>
      </p:pic>
    </p:spTree>
    <p:extLst>
      <p:ext uri="{BB962C8B-B14F-4D97-AF65-F5344CB8AC3E}">
        <p14:creationId xmlns:p14="http://schemas.microsoft.com/office/powerpoint/2010/main" val="3141684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942"/>
        <p:cNvGrpSpPr/>
        <p:nvPr/>
      </p:nvGrpSpPr>
      <p:grpSpPr>
        <a:xfrm>
          <a:off x="0" y="0"/>
          <a:ext cx="0" cy="0"/>
          <a:chOff x="0" y="0"/>
          <a:chExt cx="0" cy="0"/>
        </a:xfrm>
      </p:grpSpPr>
      <p:sp>
        <p:nvSpPr>
          <p:cNvPr id="943" name="Shape 943"/>
          <p:cNvSpPr/>
          <p:nvPr/>
        </p:nvSpPr>
        <p:spPr>
          <a:xfrm>
            <a:off x="3371851" y="2514600"/>
            <a:ext cx="6498292" cy="2703849"/>
          </a:xfrm>
          <a:prstGeom prst="rect">
            <a:avLst/>
          </a:prstGeom>
          <a:noFill/>
          <a:ln>
            <a:noFill/>
          </a:ln>
        </p:spPr>
        <p:txBody>
          <a:bodyPr lIns="68569" tIns="34275" rIns="68569" bIns="34275" anchor="t" anchorCtr="0">
            <a:noAutofit/>
          </a:bodyPr>
          <a:lstStyle/>
          <a:p>
            <a:pPr>
              <a:buClr>
                <a:srgbClr val="000000"/>
              </a:buClr>
              <a:buSzPct val="25000"/>
            </a:pPr>
            <a:endParaRPr lang="en" dirty="0">
              <a:solidFill>
                <a:srgbClr val="000000"/>
              </a:solidFill>
              <a:latin typeface="Arial"/>
              <a:ea typeface="Arial"/>
              <a:cs typeface="Arial"/>
              <a:sym typeface="Arial"/>
            </a:endParaRPr>
          </a:p>
        </p:txBody>
      </p:sp>
      <p:sp>
        <p:nvSpPr>
          <p:cNvPr id="5" name="Title 4"/>
          <p:cNvSpPr>
            <a:spLocks noGrp="1"/>
          </p:cNvSpPr>
          <p:nvPr>
            <p:ph type="title"/>
          </p:nvPr>
        </p:nvSpPr>
        <p:spPr/>
        <p:txBody>
          <a:bodyPr/>
          <a:lstStyle/>
          <a:p>
            <a:r>
              <a:rPr lang="en-US" dirty="0" smtClean="0"/>
              <a:t>Provide Feedback</a:t>
            </a:r>
            <a:endParaRPr lang="en-US" dirty="0"/>
          </a:p>
        </p:txBody>
      </p:sp>
      <p:pic>
        <p:nvPicPr>
          <p:cNvPr id="7" name="Picture 6"/>
          <p:cNvPicPr>
            <a:picLocks noChangeAspect="1"/>
          </p:cNvPicPr>
          <p:nvPr/>
        </p:nvPicPr>
        <p:blipFill>
          <a:blip r:embed="rId3"/>
          <a:stretch>
            <a:fillRect/>
          </a:stretch>
        </p:blipFill>
        <p:spPr>
          <a:xfrm>
            <a:off x="4549423" y="3800359"/>
            <a:ext cx="4594578" cy="3057642"/>
          </a:xfrm>
          <a:prstGeom prst="rect">
            <a:avLst/>
          </a:prstGeom>
        </p:spPr>
      </p:pic>
    </p:spTree>
    <p:extLst>
      <p:ext uri="{BB962C8B-B14F-4D97-AF65-F5344CB8AC3E}">
        <p14:creationId xmlns:p14="http://schemas.microsoft.com/office/powerpoint/2010/main" val="3540227925"/>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942"/>
        <p:cNvGrpSpPr/>
        <p:nvPr/>
      </p:nvGrpSpPr>
      <p:grpSpPr>
        <a:xfrm>
          <a:off x="0" y="0"/>
          <a:ext cx="0" cy="0"/>
          <a:chOff x="0" y="0"/>
          <a:chExt cx="0" cy="0"/>
        </a:xfrm>
      </p:grpSpPr>
      <p:sp>
        <p:nvSpPr>
          <p:cNvPr id="943" name="Shape 943"/>
          <p:cNvSpPr/>
          <p:nvPr/>
        </p:nvSpPr>
        <p:spPr>
          <a:xfrm>
            <a:off x="3371851" y="2514600"/>
            <a:ext cx="6498292" cy="2703849"/>
          </a:xfrm>
          <a:prstGeom prst="rect">
            <a:avLst/>
          </a:prstGeom>
          <a:noFill/>
          <a:ln>
            <a:noFill/>
          </a:ln>
        </p:spPr>
        <p:txBody>
          <a:bodyPr lIns="68569" tIns="34275" rIns="68569" bIns="34275" anchor="t" anchorCtr="0">
            <a:noAutofit/>
          </a:bodyPr>
          <a:lstStyle/>
          <a:p>
            <a:pPr>
              <a:buClr>
                <a:srgbClr val="000000"/>
              </a:buClr>
              <a:buSzPct val="25000"/>
            </a:pPr>
            <a:endParaRPr lang="en" dirty="0">
              <a:solidFill>
                <a:srgbClr val="000000"/>
              </a:solidFill>
              <a:latin typeface="Arial"/>
              <a:ea typeface="Arial"/>
              <a:cs typeface="Arial"/>
              <a:sym typeface="Arial"/>
            </a:endParaRPr>
          </a:p>
        </p:txBody>
      </p:sp>
      <p:sp>
        <p:nvSpPr>
          <p:cNvPr id="5" name="Title 4"/>
          <p:cNvSpPr>
            <a:spLocks noGrp="1"/>
          </p:cNvSpPr>
          <p:nvPr>
            <p:ph type="title"/>
          </p:nvPr>
        </p:nvSpPr>
        <p:spPr/>
        <p:txBody>
          <a:bodyPr/>
          <a:lstStyle/>
          <a:p>
            <a:r>
              <a:rPr lang="en-US" dirty="0" smtClean="0"/>
              <a:t>Provide </a:t>
            </a:r>
            <a:r>
              <a:rPr lang="en-US" dirty="0" smtClean="0">
                <a:solidFill>
                  <a:srgbClr val="C00000"/>
                </a:solidFill>
              </a:rPr>
              <a:t>F</a:t>
            </a:r>
            <a:r>
              <a:rPr lang="en-US" dirty="0" smtClean="0"/>
              <a:t>eedback</a:t>
            </a:r>
            <a:endParaRPr lang="en-US" dirty="0"/>
          </a:p>
        </p:txBody>
      </p:sp>
      <p:pic>
        <p:nvPicPr>
          <p:cNvPr id="7" name="Picture 6"/>
          <p:cNvPicPr>
            <a:picLocks noChangeAspect="1"/>
          </p:cNvPicPr>
          <p:nvPr/>
        </p:nvPicPr>
        <p:blipFill>
          <a:blip r:embed="rId3"/>
          <a:stretch>
            <a:fillRect/>
          </a:stretch>
        </p:blipFill>
        <p:spPr>
          <a:xfrm>
            <a:off x="4549423" y="3800359"/>
            <a:ext cx="4594578" cy="3057642"/>
          </a:xfrm>
          <a:prstGeom prst="rect">
            <a:avLst/>
          </a:prstGeom>
        </p:spPr>
      </p:pic>
      <p:sp>
        <p:nvSpPr>
          <p:cNvPr id="4" name="Rounded Rectangular Callout 3"/>
          <p:cNvSpPr/>
          <p:nvPr/>
        </p:nvSpPr>
        <p:spPr>
          <a:xfrm>
            <a:off x="457200" y="1371600"/>
            <a:ext cx="4932894" cy="3048000"/>
          </a:xfrm>
          <a:prstGeom prst="wedgeRoundRectCallout">
            <a:avLst>
              <a:gd name="adj1" fmla="val 56544"/>
              <a:gd name="adj2" fmla="val 377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Bef>
                <a:spcPts val="600"/>
              </a:spcBef>
              <a:spcAft>
                <a:spcPts val="600"/>
              </a:spcAft>
              <a:defRPr/>
            </a:pPr>
            <a:r>
              <a:rPr lang="en-US" sz="2000" i="1" dirty="0" smtClean="0">
                <a:solidFill>
                  <a:schemeClr val="bg1"/>
                </a:solidFill>
                <a:latin typeface="Calibri" charset="0"/>
                <a:ea typeface="Calibri" charset="0"/>
                <a:cs typeface="Calibri" charset="0"/>
              </a:rPr>
              <a:t>First </a:t>
            </a:r>
            <a:r>
              <a:rPr lang="en-US" sz="2000" i="1" dirty="0">
                <a:solidFill>
                  <a:schemeClr val="bg1"/>
                </a:solidFill>
                <a:latin typeface="Calibri" charset="0"/>
                <a:ea typeface="Calibri" charset="0"/>
                <a:cs typeface="Calibri" charset="0"/>
              </a:rPr>
              <a:t>of all, congratulations on your low-risk use of many of these substances.</a:t>
            </a:r>
            <a:r>
              <a:rPr lang="en-US" sz="2000" dirty="0">
                <a:solidFill>
                  <a:schemeClr val="bg1"/>
                </a:solidFill>
                <a:latin typeface="Calibri" charset="0"/>
                <a:ea typeface="Calibri" charset="0"/>
                <a:cs typeface="Calibri" charset="0"/>
              </a:rPr>
              <a:t> </a:t>
            </a:r>
          </a:p>
          <a:p>
            <a:pPr defTabSz="457200">
              <a:spcBef>
                <a:spcPts val="600"/>
              </a:spcBef>
              <a:spcAft>
                <a:spcPts val="600"/>
              </a:spcAft>
              <a:defRPr/>
            </a:pPr>
            <a:r>
              <a:rPr lang="en-US" sz="2000" i="1" dirty="0">
                <a:solidFill>
                  <a:schemeClr val="bg1"/>
                </a:solidFill>
                <a:latin typeface="Calibri" charset="0"/>
                <a:ea typeface="Calibri" charset="0"/>
                <a:cs typeface="Calibri" charset="0"/>
              </a:rPr>
              <a:t>Based on your screening scores, you are at </a:t>
            </a:r>
            <a:r>
              <a:rPr lang="en-US" sz="2000" i="1" u="sng" dirty="0">
                <a:solidFill>
                  <a:schemeClr val="bg1"/>
                </a:solidFill>
                <a:latin typeface="Calibri" charset="0"/>
                <a:ea typeface="Calibri" charset="0"/>
                <a:cs typeface="Calibri" charset="0"/>
              </a:rPr>
              <a:t>moderate risk </a:t>
            </a:r>
            <a:r>
              <a:rPr lang="en-US" sz="2000" i="1" dirty="0">
                <a:solidFill>
                  <a:schemeClr val="bg1"/>
                </a:solidFill>
                <a:latin typeface="Calibri" charset="0"/>
                <a:ea typeface="Calibri" charset="0"/>
                <a:cs typeface="Calibri" charset="0"/>
              </a:rPr>
              <a:t>for health and other problems related to your current pattern of alcohol use</a:t>
            </a:r>
            <a:r>
              <a:rPr lang="en-US" sz="2000" i="1" dirty="0" smtClean="0">
                <a:solidFill>
                  <a:schemeClr val="bg1"/>
                </a:solidFill>
                <a:latin typeface="Calibri" charset="0"/>
                <a:ea typeface="Calibri" charset="0"/>
                <a:cs typeface="Calibri" charset="0"/>
              </a:rPr>
              <a:t>.  For example, you mentioned that you sometimes don’t remember what happened when you were drinking.</a:t>
            </a:r>
            <a:endParaRPr lang="en-US" sz="2000" dirty="0">
              <a:solidFill>
                <a:schemeClr val="bg1"/>
              </a:solidFill>
              <a:latin typeface="Calibri" charset="0"/>
              <a:ea typeface="Calibri" charset="0"/>
              <a:cs typeface="Calibri" charset="0"/>
            </a:endParaRPr>
          </a:p>
        </p:txBody>
      </p:sp>
      <p:sp>
        <p:nvSpPr>
          <p:cNvPr id="9" name="Rounded Rectangular Callout 8"/>
          <p:cNvSpPr/>
          <p:nvPr/>
        </p:nvSpPr>
        <p:spPr>
          <a:xfrm>
            <a:off x="457201" y="4897408"/>
            <a:ext cx="4932892" cy="817591"/>
          </a:xfrm>
          <a:prstGeom prst="wedgeRoundRectCallout">
            <a:avLst>
              <a:gd name="adj1" fmla="val 65769"/>
              <a:gd name="adj2" fmla="val -418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smtClean="0">
                <a:solidFill>
                  <a:schemeClr val="bg1"/>
                </a:solidFill>
                <a:latin typeface="Calibri" charset="0"/>
                <a:ea typeface="Calibri" charset="0"/>
                <a:cs typeface="Calibri" charset="0"/>
              </a:rPr>
              <a:t>What are your thoughts about how your drinking affects your memory?</a:t>
            </a:r>
            <a:endParaRPr lang="en-US" sz="2000" i="1"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793353833"/>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978"/>
        <p:cNvGrpSpPr/>
        <p:nvPr/>
      </p:nvGrpSpPr>
      <p:grpSpPr>
        <a:xfrm>
          <a:off x="0" y="0"/>
          <a:ext cx="0" cy="0"/>
          <a:chOff x="0" y="0"/>
          <a:chExt cx="0" cy="0"/>
        </a:xfrm>
      </p:grpSpPr>
      <p:pic>
        <p:nvPicPr>
          <p:cNvPr id="2" name="Picture 1"/>
          <p:cNvPicPr>
            <a:picLocks noChangeAspect="1"/>
          </p:cNvPicPr>
          <p:nvPr/>
        </p:nvPicPr>
        <p:blipFill rotWithShape="1">
          <a:blip r:embed="rId3"/>
          <a:srcRect l="8288" r="32559"/>
          <a:stretch/>
        </p:blipFill>
        <p:spPr>
          <a:xfrm>
            <a:off x="698500" y="3239229"/>
            <a:ext cx="3228623" cy="3618771"/>
          </a:xfrm>
          <a:prstGeom prst="rect">
            <a:avLst/>
          </a:prstGeom>
        </p:spPr>
      </p:pic>
      <p:sp>
        <p:nvSpPr>
          <p:cNvPr id="4" name="Cloud Callout 3"/>
          <p:cNvSpPr/>
          <p:nvPr/>
        </p:nvSpPr>
        <p:spPr>
          <a:xfrm>
            <a:off x="4165603" y="304800"/>
            <a:ext cx="4521198" cy="3810000"/>
          </a:xfrm>
          <a:prstGeom prst="cloudCallout">
            <a:avLst>
              <a:gd name="adj1" fmla="val -92413"/>
              <a:gd name="adj2" fmla="val 2495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sz="2000" dirty="0" smtClean="0"/>
          </a:p>
          <a:p>
            <a:pPr algn="ctr"/>
            <a:endParaRPr lang="en-US" sz="2000" dirty="0" smtClean="0"/>
          </a:p>
          <a:p>
            <a:pPr algn="ctr"/>
            <a:r>
              <a:rPr lang="en-US" sz="2400" dirty="0" smtClean="0">
                <a:latin typeface="Calibri" charset="0"/>
                <a:ea typeface="Calibri" charset="0"/>
                <a:cs typeface="Calibri" charset="0"/>
              </a:rPr>
              <a:t>Maybe that </a:t>
            </a:r>
            <a:r>
              <a:rPr lang="en-US" sz="2400" i="1" dirty="0" smtClean="0">
                <a:latin typeface="Calibri" charset="0"/>
                <a:ea typeface="Calibri" charset="0"/>
                <a:cs typeface="Calibri" charset="0"/>
              </a:rPr>
              <a:t>was</a:t>
            </a:r>
            <a:r>
              <a:rPr lang="en-US" sz="2400" dirty="0" smtClean="0">
                <a:latin typeface="Calibri" charset="0"/>
                <a:ea typeface="Calibri" charset="0"/>
                <a:cs typeface="Calibri" charset="0"/>
              </a:rPr>
              <a:t> too much</a:t>
            </a:r>
            <a:r>
              <a:rPr lang="is-IS" sz="2400" dirty="0" smtClean="0">
                <a:latin typeface="Calibri" charset="0"/>
                <a:ea typeface="Calibri" charset="0"/>
                <a:cs typeface="Calibri" charset="0"/>
              </a:rPr>
              <a:t>….</a:t>
            </a:r>
            <a:endParaRPr lang="en-US" sz="2400" dirty="0">
              <a:latin typeface="Calibri" charset="0"/>
              <a:ea typeface="Calibri" charset="0"/>
              <a:cs typeface="Calibri" charset="0"/>
            </a:endParaRPr>
          </a:p>
        </p:txBody>
      </p:sp>
      <p:pic>
        <p:nvPicPr>
          <p:cNvPr id="3" name="Picture 2"/>
          <p:cNvPicPr>
            <a:picLocks noChangeAspect="1"/>
          </p:cNvPicPr>
          <p:nvPr/>
        </p:nvPicPr>
        <p:blipFill>
          <a:blip r:embed="rId4"/>
          <a:stretch>
            <a:fillRect/>
          </a:stretch>
        </p:blipFill>
        <p:spPr>
          <a:xfrm>
            <a:off x="5029200" y="990600"/>
            <a:ext cx="2964746" cy="1974521"/>
          </a:xfrm>
          <a:prstGeom prst="rect">
            <a:avLst/>
          </a:prstGeom>
          <a:ln>
            <a:noFill/>
          </a:ln>
          <a:effectLst>
            <a:softEdge rad="112500"/>
          </a:effectLst>
        </p:spPr>
      </p:pic>
    </p:spTree>
    <p:extLst>
      <p:ext uri="{BB962C8B-B14F-4D97-AF65-F5344CB8AC3E}">
        <p14:creationId xmlns:p14="http://schemas.microsoft.com/office/powerpoint/2010/main" val="1682739551"/>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do next?</a:t>
            </a:r>
            <a:endParaRPr lang="en-US" dirty="0"/>
          </a:p>
        </p:txBody>
      </p:sp>
      <p:pic>
        <p:nvPicPr>
          <p:cNvPr id="4" name="Content Placeholder 3"/>
          <p:cNvPicPr>
            <a:picLocks noGrp="1" noChangeAspect="1"/>
          </p:cNvPicPr>
          <p:nvPr>
            <p:ph idx="1"/>
          </p:nvPr>
        </p:nvPicPr>
        <p:blipFill>
          <a:blip r:embed="rId3"/>
          <a:stretch>
            <a:fillRect/>
          </a:stretch>
        </p:blipFill>
        <p:spPr>
          <a:xfrm>
            <a:off x="907926" y="1600200"/>
            <a:ext cx="7328147" cy="4876800"/>
          </a:xfrm>
          <a:prstGeom prst="rect">
            <a:avLst/>
          </a:prstGeom>
        </p:spPr>
      </p:pic>
    </p:spTree>
    <p:extLst>
      <p:ext uri="{BB962C8B-B14F-4D97-AF65-F5344CB8AC3E}">
        <p14:creationId xmlns:p14="http://schemas.microsoft.com/office/powerpoint/2010/main" val="3673367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942"/>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48970" y="3601813"/>
            <a:ext cx="4899000" cy="3260231"/>
          </a:xfrm>
          <a:prstGeom prst="rect">
            <a:avLst/>
          </a:prstGeom>
        </p:spPr>
      </p:pic>
      <p:sp>
        <p:nvSpPr>
          <p:cNvPr id="943" name="Shape 943"/>
          <p:cNvSpPr/>
          <p:nvPr/>
        </p:nvSpPr>
        <p:spPr>
          <a:xfrm>
            <a:off x="3371851" y="2514600"/>
            <a:ext cx="6498292" cy="2703849"/>
          </a:xfrm>
          <a:prstGeom prst="rect">
            <a:avLst/>
          </a:prstGeom>
          <a:noFill/>
          <a:ln>
            <a:noFill/>
          </a:ln>
        </p:spPr>
        <p:txBody>
          <a:bodyPr lIns="68569" tIns="34275" rIns="68569" bIns="34275" anchor="t" anchorCtr="0">
            <a:noAutofit/>
          </a:bodyPr>
          <a:lstStyle/>
          <a:p>
            <a:pPr>
              <a:buClr>
                <a:srgbClr val="000000"/>
              </a:buClr>
              <a:buSzPct val="25000"/>
            </a:pPr>
            <a:endParaRPr lang="en" dirty="0">
              <a:solidFill>
                <a:srgbClr val="000000"/>
              </a:solidFill>
              <a:latin typeface="Arial"/>
              <a:ea typeface="Arial"/>
              <a:cs typeface="Arial"/>
              <a:sym typeface="Arial"/>
            </a:endParaRPr>
          </a:p>
        </p:txBody>
      </p:sp>
      <p:sp>
        <p:nvSpPr>
          <p:cNvPr id="5" name="Title 4"/>
          <p:cNvSpPr>
            <a:spLocks noGrp="1"/>
          </p:cNvSpPr>
          <p:nvPr>
            <p:ph type="title"/>
          </p:nvPr>
        </p:nvSpPr>
        <p:spPr/>
        <p:txBody>
          <a:bodyPr>
            <a:noAutofit/>
          </a:bodyPr>
          <a:lstStyle/>
          <a:p>
            <a:r>
              <a:rPr lang="en-US" dirty="0" smtClean="0"/>
              <a:t>Promote Personal </a:t>
            </a:r>
            <a:r>
              <a:rPr lang="en-US" dirty="0" smtClean="0">
                <a:solidFill>
                  <a:srgbClr val="C00000"/>
                </a:solidFill>
              </a:rPr>
              <a:t>R</a:t>
            </a:r>
            <a:r>
              <a:rPr lang="en-US" dirty="0" smtClean="0"/>
              <a:t>esponsibility, </a:t>
            </a:r>
            <a:r>
              <a:rPr lang="en-US" dirty="0" smtClean="0">
                <a:solidFill>
                  <a:srgbClr val="C00000"/>
                </a:solidFill>
              </a:rPr>
              <a:t>A</a:t>
            </a:r>
            <a:r>
              <a:rPr lang="en-US" dirty="0" smtClean="0"/>
              <a:t>dvise with Permission</a:t>
            </a:r>
            <a:endParaRPr lang="en-US" dirty="0"/>
          </a:p>
        </p:txBody>
      </p:sp>
      <p:sp>
        <p:nvSpPr>
          <p:cNvPr id="3" name="Content Placeholder 2"/>
          <p:cNvSpPr>
            <a:spLocks noGrp="1"/>
          </p:cNvSpPr>
          <p:nvPr>
            <p:ph idx="4294967295"/>
          </p:nvPr>
        </p:nvSpPr>
        <p:spPr>
          <a:xfrm>
            <a:off x="0" y="1600200"/>
            <a:ext cx="8229600" cy="4876800"/>
          </a:xfrm>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503030099"/>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942"/>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48970" y="3601813"/>
            <a:ext cx="4899000" cy="3260231"/>
          </a:xfrm>
          <a:prstGeom prst="rect">
            <a:avLst/>
          </a:prstGeom>
        </p:spPr>
      </p:pic>
      <p:sp>
        <p:nvSpPr>
          <p:cNvPr id="943" name="Shape 943"/>
          <p:cNvSpPr/>
          <p:nvPr/>
        </p:nvSpPr>
        <p:spPr>
          <a:xfrm>
            <a:off x="3371851" y="2514600"/>
            <a:ext cx="6498292" cy="2703849"/>
          </a:xfrm>
          <a:prstGeom prst="rect">
            <a:avLst/>
          </a:prstGeom>
          <a:noFill/>
          <a:ln>
            <a:noFill/>
          </a:ln>
        </p:spPr>
        <p:txBody>
          <a:bodyPr lIns="68569" tIns="34275" rIns="68569" bIns="34275" anchor="t" anchorCtr="0">
            <a:noAutofit/>
          </a:bodyPr>
          <a:lstStyle/>
          <a:p>
            <a:pPr>
              <a:buClr>
                <a:srgbClr val="000000"/>
              </a:buClr>
              <a:buSzPct val="25000"/>
            </a:pPr>
            <a:endParaRPr lang="en" dirty="0">
              <a:solidFill>
                <a:srgbClr val="000000"/>
              </a:solidFill>
              <a:latin typeface="Arial"/>
              <a:ea typeface="Arial"/>
              <a:cs typeface="Arial"/>
              <a:sym typeface="Arial"/>
            </a:endParaRPr>
          </a:p>
        </p:txBody>
      </p:sp>
      <p:sp>
        <p:nvSpPr>
          <p:cNvPr id="5" name="Title 4"/>
          <p:cNvSpPr>
            <a:spLocks noGrp="1"/>
          </p:cNvSpPr>
          <p:nvPr>
            <p:ph type="title"/>
          </p:nvPr>
        </p:nvSpPr>
        <p:spPr/>
        <p:txBody>
          <a:bodyPr>
            <a:noAutofit/>
          </a:bodyPr>
          <a:lstStyle/>
          <a:p>
            <a:r>
              <a:rPr lang="en-US" dirty="0" smtClean="0"/>
              <a:t>Promote Personal </a:t>
            </a:r>
            <a:r>
              <a:rPr lang="en-US" dirty="0" smtClean="0">
                <a:solidFill>
                  <a:srgbClr val="C00000"/>
                </a:solidFill>
              </a:rPr>
              <a:t>R</a:t>
            </a:r>
            <a:r>
              <a:rPr lang="en-US" dirty="0" smtClean="0"/>
              <a:t>esponsibility, </a:t>
            </a:r>
            <a:r>
              <a:rPr lang="en-US" dirty="0" smtClean="0">
                <a:solidFill>
                  <a:srgbClr val="C00000"/>
                </a:solidFill>
              </a:rPr>
              <a:t>A</a:t>
            </a:r>
            <a:r>
              <a:rPr lang="en-US" dirty="0" smtClean="0"/>
              <a:t>dvise with Permission</a:t>
            </a:r>
            <a:endParaRPr lang="en-US" dirty="0"/>
          </a:p>
        </p:txBody>
      </p:sp>
      <p:sp>
        <p:nvSpPr>
          <p:cNvPr id="3" name="Content Placeholder 2"/>
          <p:cNvSpPr>
            <a:spLocks noGrp="1"/>
          </p:cNvSpPr>
          <p:nvPr>
            <p:ph idx="4294967295"/>
          </p:nvPr>
        </p:nvSpPr>
        <p:spPr>
          <a:xfrm>
            <a:off x="0" y="1600200"/>
            <a:ext cx="8229600" cy="4876800"/>
          </a:xfrm>
        </p:spPr>
        <p:txBody>
          <a:bodyPr/>
          <a:lstStyle/>
          <a:p>
            <a:pPr marL="0" indent="0">
              <a:buNone/>
            </a:pPr>
            <a:endParaRPr lang="en-US" dirty="0"/>
          </a:p>
          <a:p>
            <a:pPr marL="0" indent="0">
              <a:buNone/>
            </a:pPr>
            <a:endParaRPr lang="en-US" dirty="0"/>
          </a:p>
        </p:txBody>
      </p:sp>
      <p:sp>
        <p:nvSpPr>
          <p:cNvPr id="4" name="Rounded Rectangular Callout 3"/>
          <p:cNvSpPr/>
          <p:nvPr/>
        </p:nvSpPr>
        <p:spPr>
          <a:xfrm>
            <a:off x="469900" y="1524000"/>
            <a:ext cx="6678070" cy="1908476"/>
          </a:xfrm>
          <a:prstGeom prst="wedgeRoundRectCallout">
            <a:avLst>
              <a:gd name="adj1" fmla="val -3925"/>
              <a:gd name="adj2" fmla="val 758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Bef>
                <a:spcPts val="600"/>
              </a:spcBef>
              <a:spcAft>
                <a:spcPts val="600"/>
              </a:spcAft>
              <a:defRPr/>
            </a:pPr>
            <a:r>
              <a:rPr lang="en-US" sz="2000" i="1" dirty="0">
                <a:solidFill>
                  <a:schemeClr val="bg1"/>
                </a:solidFill>
                <a:latin typeface="Calibri" charset="0"/>
                <a:ea typeface="Calibri" charset="0"/>
                <a:cs typeface="Calibri" charset="0"/>
              </a:rPr>
              <a:t>To lower your risk, my advice is that you cut back on your drinking or quit altogether, although the decision to change is up to you. </a:t>
            </a:r>
          </a:p>
          <a:p>
            <a:pPr defTabSz="457200">
              <a:spcBef>
                <a:spcPts val="600"/>
              </a:spcBef>
              <a:spcAft>
                <a:spcPts val="600"/>
              </a:spcAft>
              <a:defRPr/>
            </a:pPr>
            <a:r>
              <a:rPr lang="en-US" sz="2000" i="1" dirty="0">
                <a:solidFill>
                  <a:schemeClr val="bg1"/>
                </a:solidFill>
                <a:latin typeface="Calibri" charset="0"/>
                <a:ea typeface="Calibri" charset="0"/>
                <a:cs typeface="Calibri" charset="0"/>
              </a:rPr>
              <a:t>May I share some information with you that has helped other patients lower their risk</a:t>
            </a:r>
            <a:r>
              <a:rPr lang="en-US" sz="2000" i="1" dirty="0" smtClean="0">
                <a:solidFill>
                  <a:schemeClr val="bg1"/>
                </a:solidFill>
                <a:latin typeface="Calibri" charset="0"/>
                <a:ea typeface="Calibri" charset="0"/>
                <a:cs typeface="Calibri" charset="0"/>
              </a:rPr>
              <a:t>?</a:t>
            </a:r>
            <a:endParaRPr lang="en-US" sz="2800" i="1" dirty="0">
              <a:solidFill>
                <a:schemeClr val="bg1"/>
              </a:solidFill>
              <a:latin typeface="Calibri" charset="0"/>
              <a:ea typeface="Calibri" charset="0"/>
              <a:cs typeface="Calibri" charset="0"/>
            </a:endParaRPr>
          </a:p>
        </p:txBody>
      </p:sp>
      <p:sp>
        <p:nvSpPr>
          <p:cNvPr id="9" name="Rounded Rectangular Callout 8"/>
          <p:cNvSpPr/>
          <p:nvPr/>
        </p:nvSpPr>
        <p:spPr>
          <a:xfrm>
            <a:off x="7737412" y="3094350"/>
            <a:ext cx="796988" cy="715649"/>
          </a:xfrm>
          <a:prstGeom prst="wedgeRoundRectCallout">
            <a:avLst>
              <a:gd name="adj1" fmla="val -264035"/>
              <a:gd name="adj2" fmla="val 1326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is-IS" sz="2000" i="1" dirty="0" smtClean="0">
                <a:solidFill>
                  <a:sysClr val="windowText" lastClr="000000"/>
                </a:solidFill>
                <a:latin typeface="Calibri" charset="0"/>
                <a:ea typeface="Calibri" charset="0"/>
                <a:cs typeface="Calibri" charset="0"/>
              </a:rPr>
              <a:t>OK.</a:t>
            </a:r>
            <a:endParaRPr lang="en-US" sz="2000" i="1" dirty="0">
              <a:solidFill>
                <a:sysClr val="windowText" lastClr="000000"/>
              </a:solidFill>
              <a:latin typeface="Calibri" charset="0"/>
              <a:ea typeface="Calibri" charset="0"/>
              <a:cs typeface="Calibri" charset="0"/>
            </a:endParaRPr>
          </a:p>
        </p:txBody>
      </p:sp>
    </p:spTree>
    <p:extLst>
      <p:ext uri="{BB962C8B-B14F-4D97-AF65-F5344CB8AC3E}">
        <p14:creationId xmlns:p14="http://schemas.microsoft.com/office/powerpoint/2010/main" val="1518314053"/>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98837" y="3966341"/>
            <a:ext cx="4345163" cy="2891659"/>
          </a:xfrm>
          <a:prstGeom prst="rect">
            <a:avLst/>
          </a:prstGeom>
        </p:spPr>
      </p:pic>
      <p:sp>
        <p:nvSpPr>
          <p:cNvPr id="954" name="Shape 954"/>
          <p:cNvSpPr txBox="1"/>
          <p:nvPr/>
        </p:nvSpPr>
        <p:spPr>
          <a:xfrm>
            <a:off x="4572000" y="3086101"/>
            <a:ext cx="3086100" cy="276998"/>
          </a:xfrm>
          <a:prstGeom prst="rect">
            <a:avLst/>
          </a:prstGeom>
          <a:noFill/>
          <a:ln>
            <a:noFill/>
          </a:ln>
        </p:spPr>
        <p:txBody>
          <a:bodyPr lIns="68569" tIns="34275" rIns="68569" bIns="34275" anchor="t" anchorCtr="0">
            <a:noAutofit/>
          </a:bodyPr>
          <a:lstStyle/>
          <a:p>
            <a:pPr>
              <a:buClr>
                <a:srgbClr val="000000"/>
              </a:buClr>
            </a:pPr>
            <a:endParaRPr sz="1350">
              <a:solidFill>
                <a:srgbClr val="000000"/>
              </a:solidFill>
              <a:latin typeface="Arial"/>
              <a:ea typeface="Arial"/>
              <a:cs typeface="Arial"/>
              <a:sym typeface="Arial"/>
            </a:endParaRPr>
          </a:p>
        </p:txBody>
      </p:sp>
      <p:sp>
        <p:nvSpPr>
          <p:cNvPr id="6" name="Rounded Rectangular Callout 5"/>
          <p:cNvSpPr/>
          <p:nvPr/>
        </p:nvSpPr>
        <p:spPr>
          <a:xfrm>
            <a:off x="381000" y="762000"/>
            <a:ext cx="6858000" cy="2760133"/>
          </a:xfrm>
          <a:prstGeom prst="wedgeRoundRectCallout">
            <a:avLst>
              <a:gd name="adj1" fmla="val 33480"/>
              <a:gd name="adj2" fmla="val 668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Bef>
                <a:spcPts val="600"/>
              </a:spcBef>
              <a:spcAft>
                <a:spcPts val="600"/>
              </a:spcAft>
              <a:defRPr/>
            </a:pPr>
            <a:r>
              <a:rPr lang="en-US" sz="2000" i="1" dirty="0">
                <a:solidFill>
                  <a:schemeClr val="bg1"/>
                </a:solidFill>
                <a:latin typeface="Calibri" charset="0"/>
                <a:ea typeface="Calibri" charset="0"/>
                <a:cs typeface="Calibri" charset="0"/>
              </a:rPr>
              <a:t>These are recommended drinking limits: for </a:t>
            </a:r>
            <a:r>
              <a:rPr lang="en-US" sz="2000" i="1" dirty="0" smtClean="0">
                <a:solidFill>
                  <a:schemeClr val="bg1"/>
                </a:solidFill>
                <a:latin typeface="Calibri" charset="0"/>
                <a:ea typeface="Calibri" charset="0"/>
                <a:cs typeface="Calibri" charset="0"/>
              </a:rPr>
              <a:t>women of </a:t>
            </a:r>
            <a:r>
              <a:rPr lang="en-US" sz="2000" i="1" dirty="0">
                <a:solidFill>
                  <a:schemeClr val="bg1"/>
                </a:solidFill>
                <a:latin typeface="Calibri" charset="0"/>
                <a:ea typeface="Calibri" charset="0"/>
                <a:cs typeface="Calibri" charset="0"/>
              </a:rPr>
              <a:t>your age, we recommend no more than </a:t>
            </a:r>
            <a:r>
              <a:rPr lang="en-US" sz="2000" i="1" dirty="0" smtClean="0">
                <a:solidFill>
                  <a:schemeClr val="bg1"/>
                </a:solidFill>
                <a:latin typeface="Calibri" charset="0"/>
                <a:ea typeface="Calibri" charset="0"/>
                <a:cs typeface="Calibri" charset="0"/>
              </a:rPr>
              <a:t>1 drink </a:t>
            </a:r>
            <a:r>
              <a:rPr lang="en-US" sz="2000" i="1" dirty="0">
                <a:solidFill>
                  <a:schemeClr val="bg1"/>
                </a:solidFill>
                <a:latin typeface="Calibri" charset="0"/>
                <a:ea typeface="Calibri" charset="0"/>
                <a:cs typeface="Calibri" charset="0"/>
              </a:rPr>
              <a:t>per </a:t>
            </a:r>
            <a:r>
              <a:rPr lang="en-US" sz="2000" i="1" dirty="0" smtClean="0">
                <a:solidFill>
                  <a:schemeClr val="bg1"/>
                </a:solidFill>
                <a:latin typeface="Calibri" charset="0"/>
                <a:ea typeface="Calibri" charset="0"/>
                <a:cs typeface="Calibri" charset="0"/>
              </a:rPr>
              <a:t>day, </a:t>
            </a:r>
            <a:r>
              <a:rPr lang="en-US" sz="2000" i="1" dirty="0">
                <a:solidFill>
                  <a:schemeClr val="bg1"/>
                </a:solidFill>
                <a:latin typeface="Calibri" charset="0"/>
                <a:ea typeface="Calibri" charset="0"/>
                <a:cs typeface="Calibri" charset="0"/>
              </a:rPr>
              <a:t>and no more than </a:t>
            </a:r>
            <a:r>
              <a:rPr lang="en-US" sz="2000" i="1" dirty="0" smtClean="0">
                <a:solidFill>
                  <a:schemeClr val="bg1"/>
                </a:solidFill>
                <a:latin typeface="Calibri" charset="0"/>
                <a:ea typeface="Calibri" charset="0"/>
                <a:cs typeface="Calibri" charset="0"/>
              </a:rPr>
              <a:t>3 </a:t>
            </a:r>
            <a:r>
              <a:rPr lang="en-US" sz="2000" i="1" dirty="0">
                <a:solidFill>
                  <a:schemeClr val="bg1"/>
                </a:solidFill>
                <a:latin typeface="Calibri" charset="0"/>
                <a:ea typeface="Calibri" charset="0"/>
                <a:cs typeface="Calibri" charset="0"/>
              </a:rPr>
              <a:t>drinks on any one occasion. We know that individuals who regularly drink above these limits can develop acute or long-term problems related to their use.</a:t>
            </a:r>
          </a:p>
          <a:p>
            <a:pPr defTabSz="457200">
              <a:spcBef>
                <a:spcPts val="600"/>
              </a:spcBef>
              <a:spcAft>
                <a:spcPts val="600"/>
              </a:spcAft>
              <a:defRPr/>
            </a:pPr>
            <a:r>
              <a:rPr lang="en-US" sz="2000" i="1" dirty="0">
                <a:solidFill>
                  <a:schemeClr val="bg1"/>
                </a:solidFill>
                <a:latin typeface="Calibri" charset="0"/>
                <a:ea typeface="Calibri" charset="0"/>
                <a:cs typeface="Calibri" charset="0"/>
              </a:rPr>
              <a:t>What are your thoughts about the lower-risk drinking limits?</a:t>
            </a:r>
          </a:p>
        </p:txBody>
      </p:sp>
    </p:spTree>
    <p:extLst>
      <p:ext uri="{BB962C8B-B14F-4D97-AF65-F5344CB8AC3E}">
        <p14:creationId xmlns:p14="http://schemas.microsoft.com/office/powerpoint/2010/main" val="236842653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a:t>
            </a:r>
            <a:r>
              <a:rPr lang="en-US" dirty="0"/>
              <a:t>for Assessing Risk Level</a:t>
            </a:r>
            <a:br>
              <a:rPr lang="en-US" dirty="0"/>
            </a:br>
            <a:r>
              <a:rPr lang="en-US" dirty="0"/>
              <a:t>Moderate Risk = Brief Intervention</a:t>
            </a:r>
          </a:p>
        </p:txBody>
      </p:sp>
      <p:grpSp>
        <p:nvGrpSpPr>
          <p:cNvPr id="25" name="Group 24"/>
          <p:cNvGrpSpPr/>
          <p:nvPr/>
        </p:nvGrpSpPr>
        <p:grpSpPr>
          <a:xfrm>
            <a:off x="1066800" y="2133600"/>
            <a:ext cx="6976054" cy="3810000"/>
            <a:chOff x="2139869" y="2212753"/>
            <a:chExt cx="5924281" cy="3235570"/>
          </a:xfrm>
        </p:grpSpPr>
        <p:grpSp>
          <p:nvGrpSpPr>
            <p:cNvPr id="3" name="Group 2"/>
            <p:cNvGrpSpPr/>
            <p:nvPr/>
          </p:nvGrpSpPr>
          <p:grpSpPr>
            <a:xfrm>
              <a:off x="2139869" y="2212753"/>
              <a:ext cx="5924281" cy="3235570"/>
              <a:chOff x="2139869" y="2212753"/>
              <a:chExt cx="5924281" cy="3235570"/>
            </a:xfrm>
          </p:grpSpPr>
          <p:sp>
            <p:nvSpPr>
              <p:cNvPr id="5" name="Freeform 4"/>
              <p:cNvSpPr/>
              <p:nvPr/>
            </p:nvSpPr>
            <p:spPr>
              <a:xfrm>
                <a:off x="7142073" y="4269310"/>
                <a:ext cx="836560" cy="754208"/>
              </a:xfrm>
              <a:custGeom>
                <a:avLst/>
                <a:gdLst/>
                <a:ahLst/>
                <a:cxnLst/>
                <a:rect l="0" t="0" r="0" b="0"/>
                <a:pathLst>
                  <a:path>
                    <a:moveTo>
                      <a:pt x="0" y="0"/>
                    </a:moveTo>
                    <a:lnTo>
                      <a:pt x="836560" y="754208"/>
                    </a:lnTo>
                  </a:path>
                </a:pathLst>
              </a:custGeom>
              <a:noFill/>
              <a:ln>
                <a:noFill/>
              </a:ln>
            </p:spPr>
            <p:style>
              <a:lnRef idx="1">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5170194" y="3062363"/>
                <a:ext cx="1971879" cy="357335"/>
              </a:xfrm>
              <a:custGeom>
                <a:avLst/>
                <a:gdLst/>
                <a:ahLst/>
                <a:cxnLst/>
                <a:rect l="0" t="0" r="0" b="0"/>
                <a:pathLst>
                  <a:path>
                    <a:moveTo>
                      <a:pt x="0" y="0"/>
                    </a:moveTo>
                    <a:lnTo>
                      <a:pt x="0" y="178917"/>
                    </a:lnTo>
                    <a:lnTo>
                      <a:pt x="1971879" y="178917"/>
                    </a:lnTo>
                    <a:lnTo>
                      <a:pt x="1971879" y="357335"/>
                    </a:lnTo>
                  </a:path>
                </a:pathLst>
              </a:custGeom>
              <a:noFill/>
              <a:ln>
                <a:noFill/>
              </a:ln>
            </p:spPr>
            <p:style>
              <a:lnRef idx="1">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4250796" y="4269310"/>
                <a:ext cx="835218" cy="754208"/>
              </a:xfrm>
              <a:custGeom>
                <a:avLst/>
                <a:gdLst/>
                <a:ahLst/>
                <a:cxnLst/>
                <a:rect l="0" t="0" r="0" b="0"/>
                <a:pathLst>
                  <a:path>
                    <a:moveTo>
                      <a:pt x="835218" y="0"/>
                    </a:moveTo>
                    <a:lnTo>
                      <a:pt x="0" y="754208"/>
                    </a:lnTo>
                  </a:path>
                </a:pathLst>
              </a:custGeom>
              <a:noFill/>
              <a:ln>
                <a:noFill/>
              </a:ln>
            </p:spPr>
            <p:style>
              <a:lnRef idx="1">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5040294" y="3062363"/>
                <a:ext cx="91440" cy="357335"/>
              </a:xfrm>
              <a:custGeom>
                <a:avLst/>
                <a:gdLst/>
                <a:ahLst/>
                <a:cxnLst/>
                <a:rect l="0" t="0" r="0" b="0"/>
                <a:pathLst>
                  <a:path>
                    <a:moveTo>
                      <a:pt x="129899" y="0"/>
                    </a:moveTo>
                    <a:lnTo>
                      <a:pt x="129899" y="178917"/>
                    </a:lnTo>
                    <a:lnTo>
                      <a:pt x="45720" y="178917"/>
                    </a:lnTo>
                    <a:lnTo>
                      <a:pt x="45720" y="357335"/>
                    </a:lnTo>
                  </a:path>
                </a:pathLst>
              </a:custGeom>
              <a:noFill/>
              <a:ln>
                <a:noFill/>
              </a:ln>
            </p:spPr>
            <p:style>
              <a:lnRef idx="1">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029956" y="4269310"/>
                <a:ext cx="809135" cy="754208"/>
              </a:xfrm>
              <a:custGeom>
                <a:avLst/>
                <a:gdLst/>
                <a:ahLst/>
                <a:cxnLst/>
                <a:rect l="0" t="0" r="0" b="0"/>
                <a:pathLst>
                  <a:path>
                    <a:moveTo>
                      <a:pt x="0" y="0"/>
                    </a:moveTo>
                    <a:lnTo>
                      <a:pt x="809135" y="754208"/>
                    </a:lnTo>
                  </a:path>
                </a:pathLst>
              </a:custGeom>
              <a:noFill/>
              <a:ln>
                <a:noFill/>
              </a:ln>
            </p:spPr>
            <p:style>
              <a:lnRef idx="1">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6" name="Freeform 15"/>
              <p:cNvSpPr/>
              <p:nvPr/>
            </p:nvSpPr>
            <p:spPr>
              <a:xfrm>
                <a:off x="3029956" y="3062363"/>
                <a:ext cx="2140237" cy="357335"/>
              </a:xfrm>
              <a:custGeom>
                <a:avLst/>
                <a:gdLst/>
                <a:ahLst/>
                <a:cxnLst/>
                <a:rect l="0" t="0" r="0" b="0"/>
                <a:pathLst>
                  <a:path>
                    <a:moveTo>
                      <a:pt x="2140237" y="0"/>
                    </a:moveTo>
                    <a:lnTo>
                      <a:pt x="2140237" y="178917"/>
                    </a:lnTo>
                    <a:lnTo>
                      <a:pt x="0" y="178917"/>
                    </a:lnTo>
                    <a:lnTo>
                      <a:pt x="0" y="357335"/>
                    </a:lnTo>
                  </a:path>
                </a:pathLst>
              </a:custGeom>
              <a:noFill/>
              <a:ln>
                <a:noFill/>
              </a:ln>
            </p:spPr>
            <p:style>
              <a:lnRef idx="1">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4278493" y="2212753"/>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1635" tIns="51635" rIns="51635" bIns="51635" numCol="1" spcCol="1270" anchor="ctr" anchorCtr="0">
                <a:noAutofit/>
              </a:bodyPr>
              <a:lstStyle/>
              <a:p>
                <a:pPr lvl="0" algn="ctr" defTabSz="711200">
                  <a:lnSpc>
                    <a:spcPct val="90000"/>
                  </a:lnSpc>
                  <a:spcBef>
                    <a:spcPct val="0"/>
                  </a:spcBef>
                  <a:spcAft>
                    <a:spcPct val="35000"/>
                  </a:spcAft>
                </a:pPr>
                <a:r>
                  <a:rPr lang="en-US" sz="1600" b="1" kern="1200" dirty="0" smtClean="0">
                    <a:latin typeface="Corbel" charset="0"/>
                    <a:ea typeface="Corbel" charset="0"/>
                    <a:cs typeface="Corbel" charset="0"/>
                  </a:rPr>
                  <a:t>Screening</a:t>
                </a:r>
                <a:endParaRPr lang="en-US" sz="1600" b="1" kern="1200" dirty="0">
                  <a:latin typeface="Corbel" charset="0"/>
                  <a:ea typeface="Corbel" charset="0"/>
                  <a:cs typeface="Corbel" charset="0"/>
                </a:endParaRPr>
              </a:p>
            </p:txBody>
          </p:sp>
          <p:sp>
            <p:nvSpPr>
              <p:cNvPr id="18" name="Freeform 17"/>
              <p:cNvSpPr/>
              <p:nvPr/>
            </p:nvSpPr>
            <p:spPr>
              <a:xfrm>
                <a:off x="2139869" y="3419699"/>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70AD47">
                  <a:alpha val="80000"/>
                </a:srgb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spcBef>
                    <a:spcPct val="0"/>
                  </a:spcBef>
                  <a:spcAft>
                    <a:spcPts val="0"/>
                  </a:spcAft>
                </a:pPr>
                <a:r>
                  <a:rPr lang="en-US" sz="1600" b="1" i="1" kern="1200" dirty="0" smtClean="0">
                    <a:solidFill>
                      <a:schemeClr val="tx1"/>
                    </a:solidFill>
                    <a:latin typeface="Corbel" charset="0"/>
                    <a:ea typeface="Corbel" charset="0"/>
                    <a:cs typeface="Corbel" charset="0"/>
                  </a:rPr>
                  <a:t>No or Low Risk</a:t>
                </a:r>
                <a:endParaRPr lang="en-US" sz="1600" b="1" i="1" kern="1200" dirty="0">
                  <a:solidFill>
                    <a:schemeClr val="tx1"/>
                  </a:solidFill>
                  <a:latin typeface="Corbel" charset="0"/>
                  <a:ea typeface="Corbel" charset="0"/>
                  <a:cs typeface="Corbel" charset="0"/>
                </a:endParaRPr>
              </a:p>
            </p:txBody>
          </p:sp>
          <p:sp>
            <p:nvSpPr>
              <p:cNvPr id="19" name="Freeform 18"/>
              <p:cNvSpPr/>
              <p:nvPr/>
            </p:nvSpPr>
            <p:spPr>
              <a:xfrm>
                <a:off x="2139869" y="4598713"/>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70AD47">
                  <a:alpha val="80000"/>
                </a:srgb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orbel" charset="0"/>
                    <a:ea typeface="Corbel" charset="0"/>
                    <a:cs typeface="Corbel" charset="0"/>
                  </a:rPr>
                  <a:t>Educational</a:t>
                </a:r>
                <a:r>
                  <a:rPr lang="en-US" sz="1600" kern="1200" dirty="0" smtClean="0">
                    <a:solidFill>
                      <a:schemeClr val="tx1"/>
                    </a:solidFill>
                  </a:rPr>
                  <a:t> </a:t>
                </a:r>
                <a:r>
                  <a:rPr lang="en-US" sz="1600" b="1" kern="1200" dirty="0" smtClean="0">
                    <a:solidFill>
                      <a:schemeClr val="tx1"/>
                    </a:solidFill>
                    <a:latin typeface="Corbel" charset="0"/>
                    <a:ea typeface="Corbel" charset="0"/>
                    <a:cs typeface="Corbel" charset="0"/>
                  </a:rPr>
                  <a:t>Feedback</a:t>
                </a:r>
                <a:endParaRPr lang="en-US" sz="1600" b="1" kern="1200" dirty="0">
                  <a:solidFill>
                    <a:schemeClr val="tx1"/>
                  </a:solidFill>
                  <a:latin typeface="Corbel" charset="0"/>
                  <a:ea typeface="Corbel" charset="0"/>
                  <a:cs typeface="Corbel" charset="0"/>
                </a:endParaRPr>
              </a:p>
            </p:txBody>
          </p:sp>
          <p:sp>
            <p:nvSpPr>
              <p:cNvPr id="20" name="Freeform 19"/>
              <p:cNvSpPr/>
              <p:nvPr/>
            </p:nvSpPr>
            <p:spPr>
              <a:xfrm>
                <a:off x="4252399" y="3419699"/>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FFCC0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spcBef>
                    <a:spcPct val="0"/>
                  </a:spcBef>
                  <a:spcAft>
                    <a:spcPts val="0"/>
                  </a:spcAft>
                </a:pPr>
                <a:r>
                  <a:rPr lang="en-US" sz="1600" b="1" i="1" kern="1200" dirty="0" smtClean="0">
                    <a:solidFill>
                      <a:schemeClr val="tx1"/>
                    </a:solidFill>
                    <a:latin typeface="Corbel" charset="0"/>
                    <a:ea typeface="Corbel" charset="0"/>
                    <a:cs typeface="Corbel" charset="0"/>
                  </a:rPr>
                  <a:t>Moderate Risk</a:t>
                </a:r>
                <a:endParaRPr lang="en-US" sz="1600" b="1" i="1" kern="1200" dirty="0">
                  <a:solidFill>
                    <a:schemeClr val="tx1"/>
                  </a:solidFill>
                  <a:latin typeface="Corbel" charset="0"/>
                  <a:ea typeface="Corbel" charset="0"/>
                  <a:cs typeface="Corbel" charset="0"/>
                </a:endParaRPr>
              </a:p>
            </p:txBody>
          </p:sp>
          <p:sp>
            <p:nvSpPr>
              <p:cNvPr id="21" name="Freeform 20"/>
              <p:cNvSpPr/>
              <p:nvPr/>
            </p:nvSpPr>
            <p:spPr>
              <a:xfrm>
                <a:off x="4252399" y="4598713"/>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FFCC00"/>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orbel" charset="0"/>
                    <a:ea typeface="Corbel" charset="0"/>
                    <a:cs typeface="Corbel" charset="0"/>
                  </a:rPr>
                  <a:t>Brief Intervention </a:t>
                </a:r>
                <a:endParaRPr lang="en-US" sz="1600" b="1" kern="1200" dirty="0">
                  <a:solidFill>
                    <a:schemeClr val="tx1"/>
                  </a:solidFill>
                  <a:latin typeface="Corbel" charset="0"/>
                  <a:ea typeface="Corbel" charset="0"/>
                  <a:cs typeface="Corbel" charset="0"/>
                </a:endParaRPr>
              </a:p>
            </p:txBody>
          </p:sp>
          <p:sp>
            <p:nvSpPr>
              <p:cNvPr id="22" name="Freeform 21"/>
              <p:cNvSpPr/>
              <p:nvPr/>
            </p:nvSpPr>
            <p:spPr>
              <a:xfrm>
                <a:off x="6364929" y="3419699"/>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FF0000">
                  <a:alpha val="80000"/>
                </a:srgb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spcBef>
                    <a:spcPct val="0"/>
                  </a:spcBef>
                  <a:spcAft>
                    <a:spcPts val="0"/>
                  </a:spcAft>
                </a:pPr>
                <a:r>
                  <a:rPr lang="en-US" sz="1600" b="1" i="1" kern="1200" dirty="0" smtClean="0">
                    <a:solidFill>
                      <a:schemeClr val="tx1"/>
                    </a:solidFill>
                    <a:latin typeface="Corbel" charset="0"/>
                    <a:ea typeface="Corbel" charset="0"/>
                    <a:cs typeface="Corbel" charset="0"/>
                  </a:rPr>
                  <a:t>High</a:t>
                </a:r>
                <a:r>
                  <a:rPr lang="en-US" sz="1600" i="1" kern="1200" dirty="0" smtClean="0">
                    <a:solidFill>
                      <a:schemeClr val="tx1"/>
                    </a:solidFill>
                  </a:rPr>
                  <a:t> </a:t>
                </a:r>
                <a:r>
                  <a:rPr lang="en-US" sz="1600" b="1" i="1" kern="1200" dirty="0" smtClean="0">
                    <a:solidFill>
                      <a:schemeClr val="tx1"/>
                    </a:solidFill>
                    <a:latin typeface="Corbel" charset="0"/>
                    <a:ea typeface="Corbel" charset="0"/>
                    <a:cs typeface="Corbel" charset="0"/>
                  </a:rPr>
                  <a:t>Risk</a:t>
                </a:r>
                <a:endParaRPr lang="en-US" sz="1600" b="1" i="1" kern="1200" dirty="0">
                  <a:solidFill>
                    <a:schemeClr val="tx1"/>
                  </a:solidFill>
                  <a:latin typeface="Corbel" charset="0"/>
                  <a:ea typeface="Corbel" charset="0"/>
                  <a:cs typeface="Corbel" charset="0"/>
                </a:endParaRPr>
              </a:p>
            </p:txBody>
          </p:sp>
          <p:sp>
            <p:nvSpPr>
              <p:cNvPr id="23" name="Freeform 22"/>
              <p:cNvSpPr/>
              <p:nvPr/>
            </p:nvSpPr>
            <p:spPr>
              <a:xfrm>
                <a:off x="6364929" y="4598713"/>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FF0000">
                  <a:alpha val="80000"/>
                </a:srgb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latin typeface="Corbel" charset="0"/>
                    <a:ea typeface="Corbel" charset="0"/>
                    <a:cs typeface="Corbel" charset="0"/>
                  </a:rPr>
                  <a:t>Brief Intervention + Referral to Treatment</a:t>
                </a:r>
                <a:endParaRPr lang="en-US" sz="1600" b="1" i="0" kern="1200" dirty="0">
                  <a:solidFill>
                    <a:schemeClr val="tx1"/>
                  </a:solidFill>
                  <a:latin typeface="Corbel" charset="0"/>
                  <a:ea typeface="Corbel" charset="0"/>
                  <a:cs typeface="Corbel" charset="0"/>
                </a:endParaRPr>
              </a:p>
            </p:txBody>
          </p:sp>
        </p:grpSp>
        <p:cxnSp>
          <p:nvCxnSpPr>
            <p:cNvPr id="6" name="Straight Arrow Connector 5"/>
            <p:cNvCxnSpPr/>
            <p:nvPr/>
          </p:nvCxnSpPr>
          <p:spPr>
            <a:xfrm>
              <a:off x="2971800" y="4265676"/>
              <a:ext cx="0" cy="336042"/>
            </a:xfrm>
            <a:prstGeom prst="straightConnector1">
              <a:avLst/>
            </a:prstGeom>
            <a:ln w="38100">
              <a:solidFill>
                <a:srgbClr val="75A554"/>
              </a:solidFill>
              <a:tailEnd type="triangle"/>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a:off x="5086014" y="4262671"/>
              <a:ext cx="0" cy="336042"/>
            </a:xfrm>
            <a:prstGeom prst="straightConnector1">
              <a:avLst/>
            </a:prstGeom>
            <a:ln w="38100">
              <a:solidFill>
                <a:srgbClr val="FFC000"/>
              </a:solidFill>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a:off x="7189470" y="4265676"/>
              <a:ext cx="0" cy="336042"/>
            </a:xfrm>
            <a:prstGeom prst="straightConnector1">
              <a:avLst/>
            </a:prstGeom>
            <a:ln w="38100">
              <a:solidFill>
                <a:srgbClr val="E32623"/>
              </a:solidFill>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a:off x="3016377" y="3140964"/>
              <a:ext cx="0" cy="299466"/>
            </a:xfrm>
            <a:prstGeom prst="straightConnector1">
              <a:avLst/>
            </a:prstGeom>
            <a:ln w="38100">
              <a:solidFill>
                <a:schemeClr val="tx1"/>
              </a:solidFill>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5118354" y="3065526"/>
              <a:ext cx="0" cy="374904"/>
            </a:xfrm>
            <a:prstGeom prst="straightConnector1">
              <a:avLst/>
            </a:prstGeom>
            <a:ln w="38100">
              <a:solidFill>
                <a:schemeClr val="tx1"/>
              </a:solidFill>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7189470" y="3147822"/>
              <a:ext cx="0" cy="292608"/>
            </a:xfrm>
            <a:prstGeom prst="straightConnector1">
              <a:avLst/>
            </a:prstGeom>
            <a:ln w="38100">
              <a:solidFill>
                <a:schemeClr val="tx1"/>
              </a:solidFill>
              <a:tailEnd type="triangle"/>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3016377" y="3147822"/>
              <a:ext cx="4173093" cy="0"/>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65917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978"/>
        <p:cNvGrpSpPr/>
        <p:nvPr/>
      </p:nvGrpSpPr>
      <p:grpSpPr>
        <a:xfrm>
          <a:off x="0" y="0"/>
          <a:ext cx="0" cy="0"/>
          <a:chOff x="0" y="0"/>
          <a:chExt cx="0" cy="0"/>
        </a:xfrm>
      </p:grpSpPr>
      <p:pic>
        <p:nvPicPr>
          <p:cNvPr id="5" name="Picture 4"/>
          <p:cNvPicPr>
            <a:picLocks noChangeAspect="1"/>
          </p:cNvPicPr>
          <p:nvPr/>
        </p:nvPicPr>
        <p:blipFill rotWithShape="1">
          <a:blip r:embed="rId3"/>
          <a:srcRect l="8288" r="32559"/>
          <a:stretch/>
        </p:blipFill>
        <p:spPr>
          <a:xfrm>
            <a:off x="698500" y="3239229"/>
            <a:ext cx="3228623" cy="3618771"/>
          </a:xfrm>
          <a:prstGeom prst="rect">
            <a:avLst/>
          </a:prstGeom>
        </p:spPr>
      </p:pic>
      <p:sp>
        <p:nvSpPr>
          <p:cNvPr id="4" name="Cloud Callout 3"/>
          <p:cNvSpPr/>
          <p:nvPr/>
        </p:nvSpPr>
        <p:spPr>
          <a:xfrm>
            <a:off x="4165602" y="228600"/>
            <a:ext cx="4786489" cy="4036000"/>
          </a:xfrm>
          <a:prstGeom prst="cloudCallout">
            <a:avLst>
              <a:gd name="adj1" fmla="val -91352"/>
              <a:gd name="adj2" fmla="val 2400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sz="2000" dirty="0" smtClean="0"/>
          </a:p>
          <a:p>
            <a:pPr algn="ctr"/>
            <a:endParaRPr lang="en-US" sz="2000" dirty="0"/>
          </a:p>
          <a:p>
            <a:pPr algn="ctr"/>
            <a:r>
              <a:rPr lang="en-US" sz="2000" dirty="0" smtClean="0">
                <a:latin typeface="Calibri" charset="0"/>
                <a:ea typeface="Calibri" charset="0"/>
                <a:cs typeface="Calibri" charset="0"/>
              </a:rPr>
              <a:t>Everyone drinks like that, don</a:t>
            </a:r>
            <a:r>
              <a:rPr lang="uk-UA" sz="2000" dirty="0" smtClean="0">
                <a:latin typeface="Calibri" charset="0"/>
                <a:ea typeface="Calibri" charset="0"/>
                <a:cs typeface="Calibri" charset="0"/>
              </a:rPr>
              <a:t>’</a:t>
            </a:r>
            <a:r>
              <a:rPr lang="en-US" sz="2000" dirty="0" smtClean="0">
                <a:latin typeface="Calibri" charset="0"/>
                <a:ea typeface="Calibri" charset="0"/>
                <a:cs typeface="Calibri" charset="0"/>
              </a:rPr>
              <a:t>t they? </a:t>
            </a:r>
            <a:endParaRPr lang="en-US" sz="2000" dirty="0">
              <a:latin typeface="Calibri" charset="0"/>
              <a:ea typeface="Calibri" charset="0"/>
              <a:cs typeface="Calibri" charset="0"/>
            </a:endParaRPr>
          </a:p>
        </p:txBody>
      </p:sp>
      <p:pic>
        <p:nvPicPr>
          <p:cNvPr id="3" name="Picture 2"/>
          <p:cNvPicPr>
            <a:picLocks noChangeAspect="1"/>
          </p:cNvPicPr>
          <p:nvPr/>
        </p:nvPicPr>
        <p:blipFill>
          <a:blip r:embed="rId4"/>
          <a:stretch>
            <a:fillRect/>
          </a:stretch>
        </p:blipFill>
        <p:spPr>
          <a:xfrm>
            <a:off x="4971346" y="838200"/>
            <a:ext cx="3175000" cy="2114550"/>
          </a:xfrm>
          <a:prstGeom prst="rect">
            <a:avLst/>
          </a:prstGeom>
          <a:ln>
            <a:noFill/>
          </a:ln>
          <a:effectLst>
            <a:softEdge rad="112500"/>
          </a:effectLst>
        </p:spPr>
      </p:pic>
    </p:spTree>
    <p:extLst>
      <p:ext uri="{BB962C8B-B14F-4D97-AF65-F5344CB8AC3E}">
        <p14:creationId xmlns:p14="http://schemas.microsoft.com/office/powerpoint/2010/main" val="193578009"/>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do next?</a:t>
            </a:r>
            <a:endParaRPr lang="en-US" dirty="0"/>
          </a:p>
        </p:txBody>
      </p:sp>
      <p:pic>
        <p:nvPicPr>
          <p:cNvPr id="4" name="Content Placeholder 3"/>
          <p:cNvPicPr>
            <a:picLocks noGrp="1" noChangeAspect="1"/>
          </p:cNvPicPr>
          <p:nvPr>
            <p:ph idx="1"/>
          </p:nvPr>
        </p:nvPicPr>
        <p:blipFill>
          <a:blip r:embed="rId3"/>
          <a:stretch>
            <a:fillRect/>
          </a:stretch>
        </p:blipFill>
        <p:spPr>
          <a:xfrm>
            <a:off x="907926" y="1600200"/>
            <a:ext cx="7328147" cy="4876800"/>
          </a:xfrm>
          <a:prstGeom prst="rect">
            <a:avLst/>
          </a:prstGeom>
        </p:spPr>
      </p:pic>
    </p:spTree>
    <p:extLst>
      <p:ext uri="{BB962C8B-B14F-4D97-AF65-F5344CB8AC3E}">
        <p14:creationId xmlns:p14="http://schemas.microsoft.com/office/powerpoint/2010/main" val="872551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42468" y="3673536"/>
            <a:ext cx="4345163" cy="2891659"/>
          </a:xfrm>
          <a:prstGeom prst="rect">
            <a:avLst/>
          </a:prstGeom>
        </p:spPr>
      </p:pic>
      <p:sp>
        <p:nvSpPr>
          <p:cNvPr id="954" name="Shape 954"/>
          <p:cNvSpPr txBox="1"/>
          <p:nvPr/>
        </p:nvSpPr>
        <p:spPr>
          <a:xfrm>
            <a:off x="4572000" y="3086101"/>
            <a:ext cx="3086100" cy="276998"/>
          </a:xfrm>
          <a:prstGeom prst="rect">
            <a:avLst/>
          </a:prstGeom>
          <a:noFill/>
          <a:ln>
            <a:noFill/>
          </a:ln>
        </p:spPr>
        <p:txBody>
          <a:bodyPr lIns="68569" tIns="34275" rIns="68569" bIns="34275" anchor="t" anchorCtr="0">
            <a:noAutofit/>
          </a:bodyPr>
          <a:lstStyle/>
          <a:p>
            <a:pPr>
              <a:buClr>
                <a:srgbClr val="000000"/>
              </a:buClr>
            </a:pPr>
            <a:endParaRPr sz="1350">
              <a:solidFill>
                <a:srgbClr val="000000"/>
              </a:solidFill>
              <a:latin typeface="Arial"/>
              <a:ea typeface="Arial"/>
              <a:cs typeface="Arial"/>
              <a:sym typeface="Arial"/>
            </a:endParaRPr>
          </a:p>
        </p:txBody>
      </p:sp>
      <p:sp>
        <p:nvSpPr>
          <p:cNvPr id="6" name="Rounded Rectangular Callout 5"/>
          <p:cNvSpPr/>
          <p:nvPr/>
        </p:nvSpPr>
        <p:spPr>
          <a:xfrm>
            <a:off x="457200" y="1524000"/>
            <a:ext cx="4164540" cy="1447800"/>
          </a:xfrm>
          <a:prstGeom prst="wedgeRoundRectCallout">
            <a:avLst>
              <a:gd name="adj1" fmla="val 59595"/>
              <a:gd name="adj2" fmla="val 1263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600"/>
              </a:spcBef>
              <a:spcAft>
                <a:spcPts val="600"/>
              </a:spcAft>
            </a:pPr>
            <a:r>
              <a:rPr lang="en-US" sz="2000" i="1" dirty="0">
                <a:solidFill>
                  <a:schemeClr val="bg1"/>
                </a:solidFill>
                <a:latin typeface="Calibri" charset="0"/>
                <a:ea typeface="Calibri" charset="0"/>
                <a:cs typeface="Calibri" charset="0"/>
              </a:rPr>
              <a:t>So, what are some of the good things about drinking? </a:t>
            </a:r>
            <a:endParaRPr lang="en-US" sz="2000" i="1" dirty="0" smtClean="0">
              <a:solidFill>
                <a:schemeClr val="bg1"/>
              </a:solidFill>
              <a:latin typeface="Calibri" charset="0"/>
              <a:ea typeface="Calibri" charset="0"/>
              <a:cs typeface="Calibri" charset="0"/>
            </a:endParaRPr>
          </a:p>
          <a:p>
            <a:pPr>
              <a:lnSpc>
                <a:spcPct val="100000"/>
              </a:lnSpc>
              <a:spcBef>
                <a:spcPts val="600"/>
              </a:spcBef>
              <a:spcAft>
                <a:spcPts val="600"/>
              </a:spcAft>
            </a:pPr>
            <a:r>
              <a:rPr lang="en-US" sz="2000" i="1" dirty="0" smtClean="0">
                <a:solidFill>
                  <a:schemeClr val="bg1"/>
                </a:solidFill>
                <a:latin typeface="Calibri" charset="0"/>
                <a:ea typeface="Calibri" charset="0"/>
                <a:cs typeface="Calibri" charset="0"/>
              </a:rPr>
              <a:t>What </a:t>
            </a:r>
            <a:r>
              <a:rPr lang="en-US" sz="2000" i="1" dirty="0">
                <a:solidFill>
                  <a:schemeClr val="bg1"/>
                </a:solidFill>
                <a:latin typeface="Calibri" charset="0"/>
                <a:ea typeface="Calibri" charset="0"/>
                <a:cs typeface="Calibri" charset="0"/>
              </a:rPr>
              <a:t>about the not-so-good things?</a:t>
            </a:r>
            <a:endParaRPr lang="en-US" sz="2000" dirty="0">
              <a:solidFill>
                <a:schemeClr val="bg1"/>
              </a:solidFill>
              <a:latin typeface="Calibri" charset="0"/>
              <a:ea typeface="Calibri" charset="0"/>
              <a:cs typeface="Calibri" charset="0"/>
            </a:endParaRPr>
          </a:p>
        </p:txBody>
      </p:sp>
      <p:sp>
        <p:nvSpPr>
          <p:cNvPr id="3" name="Title 2"/>
          <p:cNvSpPr>
            <a:spLocks noGrp="1"/>
          </p:cNvSpPr>
          <p:nvPr>
            <p:ph type="title"/>
          </p:nvPr>
        </p:nvSpPr>
        <p:spPr>
          <a:xfrm>
            <a:off x="457200" y="228600"/>
            <a:ext cx="8229600" cy="1143000"/>
          </a:xfrm>
        </p:spPr>
        <p:txBody>
          <a:bodyPr>
            <a:noAutofit/>
          </a:bodyPr>
          <a:lstStyle/>
          <a:p>
            <a:r>
              <a:rPr lang="en-US" dirty="0" smtClean="0"/>
              <a:t>Enhance Motivation and Elicit Change Talk, Support </a:t>
            </a:r>
            <a:r>
              <a:rPr lang="en-US" dirty="0" smtClean="0">
                <a:solidFill>
                  <a:srgbClr val="C00000"/>
                </a:solidFill>
              </a:rPr>
              <a:t>S</a:t>
            </a:r>
            <a:r>
              <a:rPr lang="en-US" dirty="0" smtClean="0"/>
              <a:t>elf-efficacy</a:t>
            </a:r>
            <a:endParaRPr lang="en-US" dirty="0"/>
          </a:p>
        </p:txBody>
      </p:sp>
    </p:spTree>
    <p:extLst>
      <p:ext uri="{BB962C8B-B14F-4D97-AF65-F5344CB8AC3E}">
        <p14:creationId xmlns:p14="http://schemas.microsoft.com/office/powerpoint/2010/main" val="824504797"/>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978"/>
        <p:cNvGrpSpPr/>
        <p:nvPr/>
      </p:nvGrpSpPr>
      <p:grpSpPr>
        <a:xfrm>
          <a:off x="0" y="0"/>
          <a:ext cx="0" cy="0"/>
          <a:chOff x="0" y="0"/>
          <a:chExt cx="0" cy="0"/>
        </a:xfrm>
      </p:grpSpPr>
      <p:pic>
        <p:nvPicPr>
          <p:cNvPr id="5" name="Picture 4"/>
          <p:cNvPicPr>
            <a:picLocks noChangeAspect="1"/>
          </p:cNvPicPr>
          <p:nvPr/>
        </p:nvPicPr>
        <p:blipFill rotWithShape="1">
          <a:blip r:embed="rId3"/>
          <a:srcRect l="8288" r="32559"/>
          <a:stretch/>
        </p:blipFill>
        <p:spPr>
          <a:xfrm>
            <a:off x="2905477" y="3239229"/>
            <a:ext cx="3228623" cy="3618771"/>
          </a:xfrm>
          <a:prstGeom prst="rect">
            <a:avLst/>
          </a:prstGeom>
        </p:spPr>
      </p:pic>
      <p:sp>
        <p:nvSpPr>
          <p:cNvPr id="4" name="Cloud Callout 3"/>
          <p:cNvSpPr/>
          <p:nvPr/>
        </p:nvSpPr>
        <p:spPr>
          <a:xfrm>
            <a:off x="215903" y="380999"/>
            <a:ext cx="3479797" cy="2985229"/>
          </a:xfrm>
          <a:prstGeom prst="cloudCallout">
            <a:avLst>
              <a:gd name="adj1" fmla="val 30988"/>
              <a:gd name="adj2" fmla="val 690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pic>
        <p:nvPicPr>
          <p:cNvPr id="2" name="Picture 1"/>
          <p:cNvPicPr>
            <a:picLocks noChangeAspect="1"/>
          </p:cNvPicPr>
          <p:nvPr/>
        </p:nvPicPr>
        <p:blipFill>
          <a:blip r:embed="rId4"/>
          <a:stretch>
            <a:fillRect/>
          </a:stretch>
        </p:blipFill>
        <p:spPr>
          <a:xfrm>
            <a:off x="719376" y="1016729"/>
            <a:ext cx="2392123" cy="1587500"/>
          </a:xfrm>
          <a:prstGeom prst="rect">
            <a:avLst/>
          </a:prstGeom>
          <a:ln>
            <a:noFill/>
          </a:ln>
          <a:effectLst>
            <a:softEdge rad="112500"/>
          </a:effectLst>
        </p:spPr>
      </p:pic>
      <p:sp>
        <p:nvSpPr>
          <p:cNvPr id="7" name="Cloud Callout 6"/>
          <p:cNvSpPr/>
          <p:nvPr/>
        </p:nvSpPr>
        <p:spPr>
          <a:xfrm>
            <a:off x="5343877" y="380999"/>
            <a:ext cx="3479797" cy="2985229"/>
          </a:xfrm>
          <a:prstGeom prst="cloudCallout">
            <a:avLst>
              <a:gd name="adj1" fmla="val -75216"/>
              <a:gd name="adj2" fmla="val 5416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pic>
        <p:nvPicPr>
          <p:cNvPr id="6" name="Picture 5"/>
          <p:cNvPicPr>
            <a:picLocks noChangeAspect="1"/>
          </p:cNvPicPr>
          <p:nvPr/>
        </p:nvPicPr>
        <p:blipFill>
          <a:blip r:embed="rId5"/>
          <a:stretch>
            <a:fillRect/>
          </a:stretch>
        </p:blipFill>
        <p:spPr>
          <a:xfrm>
            <a:off x="5912200" y="1016729"/>
            <a:ext cx="2343150" cy="1558290"/>
          </a:xfrm>
          <a:prstGeom prst="rect">
            <a:avLst/>
          </a:prstGeom>
          <a:ln>
            <a:noFill/>
          </a:ln>
          <a:effectLst>
            <a:softEdge rad="112500"/>
          </a:effectLst>
        </p:spPr>
      </p:pic>
    </p:spTree>
    <p:extLst>
      <p:ext uri="{BB962C8B-B14F-4D97-AF65-F5344CB8AC3E}">
        <p14:creationId xmlns:p14="http://schemas.microsoft.com/office/powerpoint/2010/main" val="184017182"/>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42468" y="3673536"/>
            <a:ext cx="4345163" cy="2891659"/>
          </a:xfrm>
          <a:prstGeom prst="rect">
            <a:avLst/>
          </a:prstGeom>
        </p:spPr>
      </p:pic>
      <p:sp>
        <p:nvSpPr>
          <p:cNvPr id="954" name="Shape 954"/>
          <p:cNvSpPr txBox="1"/>
          <p:nvPr/>
        </p:nvSpPr>
        <p:spPr>
          <a:xfrm>
            <a:off x="4572000" y="3086101"/>
            <a:ext cx="3086100" cy="276998"/>
          </a:xfrm>
          <a:prstGeom prst="rect">
            <a:avLst/>
          </a:prstGeom>
          <a:noFill/>
          <a:ln>
            <a:noFill/>
          </a:ln>
        </p:spPr>
        <p:txBody>
          <a:bodyPr lIns="68569" tIns="34275" rIns="68569" bIns="34275" anchor="t" anchorCtr="0">
            <a:noAutofit/>
          </a:bodyPr>
          <a:lstStyle/>
          <a:p>
            <a:pPr>
              <a:buClr>
                <a:srgbClr val="000000"/>
              </a:buClr>
            </a:pPr>
            <a:endParaRPr sz="1350">
              <a:solidFill>
                <a:srgbClr val="000000"/>
              </a:solidFill>
              <a:latin typeface="Arial"/>
              <a:ea typeface="Arial"/>
              <a:cs typeface="Arial"/>
              <a:sym typeface="Arial"/>
            </a:endParaRPr>
          </a:p>
        </p:txBody>
      </p:sp>
      <p:sp>
        <p:nvSpPr>
          <p:cNvPr id="6" name="Rounded Rectangular Callout 5"/>
          <p:cNvSpPr/>
          <p:nvPr/>
        </p:nvSpPr>
        <p:spPr>
          <a:xfrm>
            <a:off x="457200" y="1953399"/>
            <a:ext cx="5842000" cy="1409700"/>
          </a:xfrm>
          <a:prstGeom prst="wedgeRoundRectCallout">
            <a:avLst>
              <a:gd name="adj1" fmla="val 33715"/>
              <a:gd name="adj2" fmla="val 740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600"/>
              </a:spcBef>
              <a:spcAft>
                <a:spcPts val="600"/>
              </a:spcAft>
            </a:pPr>
            <a:r>
              <a:rPr lang="en-US" sz="2000" i="1" dirty="0">
                <a:solidFill>
                  <a:schemeClr val="bg1"/>
                </a:solidFill>
                <a:latin typeface="Calibri" charset="0"/>
                <a:ea typeface="Calibri" charset="0"/>
                <a:cs typeface="Calibri" charset="0"/>
              </a:rPr>
              <a:t>On a scale of 0 to 10, with 0 being not at all </a:t>
            </a:r>
            <a:r>
              <a:rPr lang="en-US" sz="2000" i="1" dirty="0" smtClean="0">
                <a:solidFill>
                  <a:schemeClr val="bg1"/>
                </a:solidFill>
                <a:latin typeface="Calibri" charset="0"/>
                <a:ea typeface="Calibri" charset="0"/>
                <a:cs typeface="Calibri" charset="0"/>
              </a:rPr>
              <a:t>important </a:t>
            </a:r>
            <a:r>
              <a:rPr lang="en-US" sz="2000" i="1" dirty="0">
                <a:solidFill>
                  <a:schemeClr val="bg1"/>
                </a:solidFill>
                <a:latin typeface="Calibri" charset="0"/>
                <a:ea typeface="Calibri" charset="0"/>
                <a:cs typeface="Calibri" charset="0"/>
              </a:rPr>
              <a:t>and 10 being completely </a:t>
            </a:r>
            <a:r>
              <a:rPr lang="en-US" sz="2000" i="1" dirty="0" smtClean="0">
                <a:solidFill>
                  <a:schemeClr val="bg1"/>
                </a:solidFill>
                <a:latin typeface="Calibri" charset="0"/>
                <a:ea typeface="Calibri" charset="0"/>
                <a:cs typeface="Calibri" charset="0"/>
              </a:rPr>
              <a:t>important, </a:t>
            </a:r>
            <a:r>
              <a:rPr lang="en-US" sz="2000" i="1" dirty="0">
                <a:solidFill>
                  <a:schemeClr val="bg1"/>
                </a:solidFill>
                <a:latin typeface="Calibri" charset="0"/>
                <a:ea typeface="Calibri" charset="0"/>
                <a:cs typeface="Calibri" charset="0"/>
              </a:rPr>
              <a:t>how </a:t>
            </a:r>
            <a:r>
              <a:rPr lang="en-US" sz="2000" i="1" dirty="0" smtClean="0">
                <a:solidFill>
                  <a:schemeClr val="bg1"/>
                </a:solidFill>
                <a:latin typeface="Calibri" charset="0"/>
                <a:ea typeface="Calibri" charset="0"/>
                <a:cs typeface="Calibri" charset="0"/>
              </a:rPr>
              <a:t>important is it for you to to </a:t>
            </a:r>
            <a:r>
              <a:rPr lang="en-US" sz="2000" i="1" dirty="0">
                <a:solidFill>
                  <a:schemeClr val="bg1"/>
                </a:solidFill>
                <a:latin typeface="Calibri" charset="0"/>
                <a:ea typeface="Calibri" charset="0"/>
                <a:cs typeface="Calibri" charset="0"/>
              </a:rPr>
              <a:t>change any aspect related to your drinking? </a:t>
            </a:r>
            <a:endParaRPr lang="en-US" sz="2000" dirty="0">
              <a:solidFill>
                <a:schemeClr val="bg1"/>
              </a:solidFill>
              <a:latin typeface="Calibri" charset="0"/>
              <a:ea typeface="Calibri" charset="0"/>
              <a:cs typeface="Calibri" charset="0"/>
            </a:endParaRPr>
          </a:p>
        </p:txBody>
      </p:sp>
      <p:sp>
        <p:nvSpPr>
          <p:cNvPr id="3" name="Title 2"/>
          <p:cNvSpPr>
            <a:spLocks noGrp="1"/>
          </p:cNvSpPr>
          <p:nvPr>
            <p:ph type="title"/>
          </p:nvPr>
        </p:nvSpPr>
        <p:spPr/>
        <p:txBody>
          <a:bodyPr>
            <a:noAutofit/>
          </a:bodyPr>
          <a:lstStyle/>
          <a:p>
            <a:r>
              <a:rPr lang="en-US" dirty="0" smtClean="0"/>
              <a:t>Enhance Motivation and Elicit Change Talk, Support </a:t>
            </a:r>
            <a:r>
              <a:rPr lang="en-US" dirty="0" smtClean="0">
                <a:solidFill>
                  <a:srgbClr val="C00000"/>
                </a:solidFill>
              </a:rPr>
              <a:t>S</a:t>
            </a:r>
            <a:r>
              <a:rPr lang="en-US" dirty="0" smtClean="0"/>
              <a:t>elf-efficacy</a:t>
            </a:r>
            <a:endParaRPr lang="en-US" dirty="0"/>
          </a:p>
        </p:txBody>
      </p:sp>
    </p:spTree>
    <p:extLst>
      <p:ext uri="{BB962C8B-B14F-4D97-AF65-F5344CB8AC3E}">
        <p14:creationId xmlns:p14="http://schemas.microsoft.com/office/powerpoint/2010/main" val="1911006342"/>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99418" y="3694013"/>
            <a:ext cx="4345163" cy="2891659"/>
          </a:xfrm>
          <a:prstGeom prst="rect">
            <a:avLst/>
          </a:prstGeom>
        </p:spPr>
      </p:pic>
      <p:sp>
        <p:nvSpPr>
          <p:cNvPr id="954" name="Shape 954"/>
          <p:cNvSpPr txBox="1"/>
          <p:nvPr/>
        </p:nvSpPr>
        <p:spPr>
          <a:xfrm>
            <a:off x="4572000" y="3086101"/>
            <a:ext cx="3086100" cy="276998"/>
          </a:xfrm>
          <a:prstGeom prst="rect">
            <a:avLst/>
          </a:prstGeom>
          <a:noFill/>
          <a:ln>
            <a:noFill/>
          </a:ln>
        </p:spPr>
        <p:txBody>
          <a:bodyPr lIns="68569" tIns="34275" rIns="68569" bIns="34275" anchor="t" anchorCtr="0">
            <a:noAutofit/>
          </a:bodyPr>
          <a:lstStyle/>
          <a:p>
            <a:pPr>
              <a:buClr>
                <a:srgbClr val="000000"/>
              </a:buClr>
            </a:pPr>
            <a:endParaRPr sz="1350">
              <a:solidFill>
                <a:srgbClr val="000000"/>
              </a:solidFill>
              <a:latin typeface="Arial"/>
              <a:ea typeface="Arial"/>
              <a:cs typeface="Arial"/>
              <a:sym typeface="Arial"/>
            </a:endParaRPr>
          </a:p>
        </p:txBody>
      </p:sp>
      <p:sp>
        <p:nvSpPr>
          <p:cNvPr id="6" name="Rounded Rectangular Callout 5"/>
          <p:cNvSpPr/>
          <p:nvPr/>
        </p:nvSpPr>
        <p:spPr>
          <a:xfrm>
            <a:off x="342900" y="2286000"/>
            <a:ext cx="3000297" cy="1371957"/>
          </a:xfrm>
          <a:prstGeom prst="wedgeRoundRectCallout">
            <a:avLst>
              <a:gd name="adj1" fmla="val 55595"/>
              <a:gd name="adj2" fmla="val 783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600"/>
              </a:spcBef>
              <a:spcAft>
                <a:spcPts val="600"/>
              </a:spcAft>
            </a:pPr>
            <a:r>
              <a:rPr lang="en-US" sz="2000" i="1" dirty="0" smtClean="0">
                <a:solidFill>
                  <a:schemeClr val="bg1"/>
                </a:solidFill>
                <a:latin typeface="Calibri" charset="0"/>
                <a:ea typeface="Calibri" charset="0"/>
                <a:cs typeface="Calibri" charset="0"/>
              </a:rPr>
              <a:t>Why did you choose that number and not a lower number like a 1 or a 2?</a:t>
            </a:r>
            <a:endParaRPr lang="en-US" sz="2000" dirty="0">
              <a:solidFill>
                <a:schemeClr val="bg1"/>
              </a:solidFill>
              <a:latin typeface="Calibri" charset="0"/>
              <a:ea typeface="Calibri" charset="0"/>
              <a:cs typeface="Calibri" charset="0"/>
            </a:endParaRPr>
          </a:p>
        </p:txBody>
      </p:sp>
      <p:sp>
        <p:nvSpPr>
          <p:cNvPr id="3" name="Title 2"/>
          <p:cNvSpPr>
            <a:spLocks noGrp="1"/>
          </p:cNvSpPr>
          <p:nvPr>
            <p:ph type="title"/>
          </p:nvPr>
        </p:nvSpPr>
        <p:spPr/>
        <p:txBody>
          <a:bodyPr>
            <a:noAutofit/>
          </a:bodyPr>
          <a:lstStyle/>
          <a:p>
            <a:r>
              <a:rPr lang="en-US" dirty="0" smtClean="0"/>
              <a:t>Enhance Motivation and Elicit Change Talk, Support </a:t>
            </a:r>
            <a:r>
              <a:rPr lang="en-US" dirty="0" smtClean="0">
                <a:solidFill>
                  <a:srgbClr val="C00000"/>
                </a:solidFill>
              </a:rPr>
              <a:t>S</a:t>
            </a:r>
            <a:r>
              <a:rPr lang="en-US" dirty="0" smtClean="0"/>
              <a:t>elf-efficacy</a:t>
            </a:r>
            <a:endParaRPr lang="en-US" dirty="0"/>
          </a:p>
        </p:txBody>
      </p:sp>
      <p:pic>
        <p:nvPicPr>
          <p:cNvPr id="7" name="Picture 6"/>
          <p:cNvPicPr>
            <a:picLocks noChangeAspect="1"/>
          </p:cNvPicPr>
          <p:nvPr/>
        </p:nvPicPr>
        <p:blipFill>
          <a:blip r:embed="rId4"/>
          <a:stretch>
            <a:fillRect/>
          </a:stretch>
        </p:blipFill>
        <p:spPr>
          <a:xfrm>
            <a:off x="3587593" y="2108985"/>
            <a:ext cx="5308914" cy="1204683"/>
          </a:xfrm>
          <a:prstGeom prst="rect">
            <a:avLst/>
          </a:prstGeom>
        </p:spPr>
      </p:pic>
      <p:cxnSp>
        <p:nvCxnSpPr>
          <p:cNvPr id="5" name="Straight Arrow Connector 4"/>
          <p:cNvCxnSpPr/>
          <p:nvPr/>
        </p:nvCxnSpPr>
        <p:spPr>
          <a:xfrm flipV="1">
            <a:off x="5918200" y="2931981"/>
            <a:ext cx="1168400" cy="11955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Rounded Rectangular Callout 11"/>
          <p:cNvSpPr/>
          <p:nvPr/>
        </p:nvSpPr>
        <p:spPr>
          <a:xfrm>
            <a:off x="342900" y="4163944"/>
            <a:ext cx="2959100" cy="2107129"/>
          </a:xfrm>
          <a:prstGeom prst="wedgeRoundRectCallout">
            <a:avLst>
              <a:gd name="adj1" fmla="val 68256"/>
              <a:gd name="adj2" fmla="val -20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600"/>
              </a:spcBef>
              <a:spcAft>
                <a:spcPts val="600"/>
              </a:spcAft>
            </a:pPr>
            <a:r>
              <a:rPr lang="en-US" sz="2000" i="1" dirty="0" smtClean="0">
                <a:solidFill>
                  <a:schemeClr val="bg1"/>
                </a:solidFill>
                <a:latin typeface="Calibri" charset="0"/>
                <a:ea typeface="Calibri" charset="0"/>
                <a:cs typeface="Calibri" charset="0"/>
              </a:rPr>
              <a:t>That’s great! That means you’re 70% ready to make a change. Let’s talk about what that change would look like.</a:t>
            </a:r>
            <a:r>
              <a:rPr lang="en-US" sz="2000" i="1" baseline="0" dirty="0" smtClean="0">
                <a:solidFill>
                  <a:schemeClr val="bg1"/>
                </a:solidFill>
                <a:latin typeface="Calibri" charset="0"/>
                <a:ea typeface="Calibri" charset="0"/>
                <a:cs typeface="Calibri" charset="0"/>
              </a:rPr>
              <a:t>. </a:t>
            </a:r>
            <a:endParaRPr lang="en-US" sz="2000" i="1" dirty="0" smtClean="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358332306"/>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do next?</a:t>
            </a:r>
            <a:endParaRPr lang="en-US" dirty="0"/>
          </a:p>
        </p:txBody>
      </p:sp>
      <p:pic>
        <p:nvPicPr>
          <p:cNvPr id="4" name="Content Placeholder 3"/>
          <p:cNvPicPr>
            <a:picLocks noGrp="1" noChangeAspect="1"/>
          </p:cNvPicPr>
          <p:nvPr>
            <p:ph idx="1"/>
          </p:nvPr>
        </p:nvPicPr>
        <p:blipFill>
          <a:blip r:embed="rId3"/>
          <a:stretch>
            <a:fillRect/>
          </a:stretch>
        </p:blipFill>
        <p:spPr>
          <a:xfrm>
            <a:off x="907926" y="1600200"/>
            <a:ext cx="7328147" cy="4876800"/>
          </a:xfrm>
          <a:prstGeom prst="rect">
            <a:avLst/>
          </a:prstGeom>
        </p:spPr>
      </p:pic>
    </p:spTree>
    <p:extLst>
      <p:ext uri="{BB962C8B-B14F-4D97-AF65-F5344CB8AC3E}">
        <p14:creationId xmlns:p14="http://schemas.microsoft.com/office/powerpoint/2010/main" val="2541127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42468" y="3673536"/>
            <a:ext cx="4345163" cy="2891659"/>
          </a:xfrm>
          <a:prstGeom prst="rect">
            <a:avLst/>
          </a:prstGeom>
        </p:spPr>
      </p:pic>
      <p:sp>
        <p:nvSpPr>
          <p:cNvPr id="954" name="Shape 954"/>
          <p:cNvSpPr txBox="1"/>
          <p:nvPr/>
        </p:nvSpPr>
        <p:spPr>
          <a:xfrm>
            <a:off x="4572000" y="3086101"/>
            <a:ext cx="3086100" cy="276998"/>
          </a:xfrm>
          <a:prstGeom prst="rect">
            <a:avLst/>
          </a:prstGeom>
          <a:noFill/>
          <a:ln>
            <a:noFill/>
          </a:ln>
        </p:spPr>
        <p:txBody>
          <a:bodyPr lIns="68569" tIns="34275" rIns="68569" bIns="34275" anchor="t" anchorCtr="0">
            <a:noAutofit/>
          </a:bodyPr>
          <a:lstStyle/>
          <a:p>
            <a:pPr>
              <a:buClr>
                <a:srgbClr val="000000"/>
              </a:buClr>
            </a:pPr>
            <a:endParaRPr sz="1350">
              <a:solidFill>
                <a:srgbClr val="000000"/>
              </a:solidFill>
              <a:latin typeface="Arial"/>
              <a:ea typeface="Arial"/>
              <a:cs typeface="Arial"/>
              <a:sym typeface="Arial"/>
            </a:endParaRPr>
          </a:p>
        </p:txBody>
      </p:sp>
      <p:sp>
        <p:nvSpPr>
          <p:cNvPr id="3" name="Title 2"/>
          <p:cNvSpPr>
            <a:spLocks noGrp="1"/>
          </p:cNvSpPr>
          <p:nvPr>
            <p:ph type="title"/>
          </p:nvPr>
        </p:nvSpPr>
        <p:spPr/>
        <p:txBody>
          <a:bodyPr>
            <a:noAutofit/>
          </a:bodyPr>
          <a:lstStyle/>
          <a:p>
            <a:r>
              <a:rPr lang="en-US" dirty="0" smtClean="0">
                <a:solidFill>
                  <a:srgbClr val="C00000"/>
                </a:solidFill>
              </a:rPr>
              <a:t>M</a:t>
            </a:r>
            <a:r>
              <a:rPr lang="en-US" dirty="0" smtClean="0"/>
              <a:t>enu of Options to Encourage a </a:t>
            </a:r>
            <a:br>
              <a:rPr lang="en-US" dirty="0" smtClean="0"/>
            </a:br>
            <a:r>
              <a:rPr lang="en-US" dirty="0" smtClean="0"/>
              <a:t>Change Plan</a:t>
            </a:r>
            <a:endParaRPr lang="en-US" dirty="0"/>
          </a:p>
        </p:txBody>
      </p:sp>
    </p:spTree>
    <p:extLst>
      <p:ext uri="{BB962C8B-B14F-4D97-AF65-F5344CB8AC3E}">
        <p14:creationId xmlns:p14="http://schemas.microsoft.com/office/powerpoint/2010/main" val="4113863889"/>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42468" y="3673536"/>
            <a:ext cx="4345163" cy="2891659"/>
          </a:xfrm>
          <a:prstGeom prst="rect">
            <a:avLst/>
          </a:prstGeom>
        </p:spPr>
      </p:pic>
      <p:sp>
        <p:nvSpPr>
          <p:cNvPr id="954" name="Shape 954"/>
          <p:cNvSpPr txBox="1"/>
          <p:nvPr/>
        </p:nvSpPr>
        <p:spPr>
          <a:xfrm>
            <a:off x="4572000" y="3086101"/>
            <a:ext cx="3086100" cy="276998"/>
          </a:xfrm>
          <a:prstGeom prst="rect">
            <a:avLst/>
          </a:prstGeom>
          <a:noFill/>
          <a:ln>
            <a:noFill/>
          </a:ln>
        </p:spPr>
        <p:txBody>
          <a:bodyPr lIns="68569" tIns="34275" rIns="68569" bIns="34275" anchor="t" anchorCtr="0">
            <a:noAutofit/>
          </a:bodyPr>
          <a:lstStyle/>
          <a:p>
            <a:pPr>
              <a:buClr>
                <a:srgbClr val="000000"/>
              </a:buClr>
            </a:pPr>
            <a:endParaRPr sz="1350">
              <a:solidFill>
                <a:srgbClr val="000000"/>
              </a:solidFill>
              <a:latin typeface="Arial"/>
              <a:ea typeface="Arial"/>
              <a:cs typeface="Arial"/>
              <a:sym typeface="Arial"/>
            </a:endParaRPr>
          </a:p>
        </p:txBody>
      </p:sp>
      <p:sp>
        <p:nvSpPr>
          <p:cNvPr id="3" name="Title 2"/>
          <p:cNvSpPr>
            <a:spLocks noGrp="1"/>
          </p:cNvSpPr>
          <p:nvPr>
            <p:ph type="title"/>
          </p:nvPr>
        </p:nvSpPr>
        <p:spPr/>
        <p:txBody>
          <a:bodyPr>
            <a:noAutofit/>
          </a:bodyPr>
          <a:lstStyle/>
          <a:p>
            <a:r>
              <a:rPr lang="en-US" dirty="0" smtClean="0">
                <a:solidFill>
                  <a:srgbClr val="C00000"/>
                </a:solidFill>
              </a:rPr>
              <a:t>M</a:t>
            </a:r>
            <a:r>
              <a:rPr lang="en-US" dirty="0" smtClean="0"/>
              <a:t>enu of Options to Encourage a </a:t>
            </a:r>
            <a:br>
              <a:rPr lang="en-US" dirty="0" smtClean="0"/>
            </a:br>
            <a:r>
              <a:rPr lang="en-US" dirty="0" smtClean="0"/>
              <a:t>Change Plan</a:t>
            </a:r>
            <a:endParaRPr lang="en-US" dirty="0"/>
          </a:p>
        </p:txBody>
      </p:sp>
      <p:sp>
        <p:nvSpPr>
          <p:cNvPr id="6" name="Rounded Rectangular Callout 5"/>
          <p:cNvSpPr/>
          <p:nvPr/>
        </p:nvSpPr>
        <p:spPr>
          <a:xfrm>
            <a:off x="457200" y="1752600"/>
            <a:ext cx="6781800" cy="1844736"/>
          </a:xfrm>
          <a:prstGeom prst="wedgeRoundRectCallout">
            <a:avLst>
              <a:gd name="adj1" fmla="val -33"/>
              <a:gd name="adj2" fmla="val 871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spcAft>
                <a:spcPts val="0"/>
              </a:spcAft>
            </a:pPr>
            <a:r>
              <a:rPr lang="en-US" sz="2000" i="1" dirty="0" smtClean="0">
                <a:solidFill>
                  <a:schemeClr val="bg1"/>
                </a:solidFill>
                <a:latin typeface="Calibri" charset="0"/>
                <a:ea typeface="Calibri" charset="0"/>
                <a:cs typeface="Calibri" charset="0"/>
              </a:rPr>
              <a:t>Strategies that have worked for others include </a:t>
            </a:r>
            <a:r>
              <a:rPr lang="is-IS" sz="2000" i="1" dirty="0" smtClean="0">
                <a:solidFill>
                  <a:schemeClr val="bg1"/>
                </a:solidFill>
                <a:latin typeface="Calibri" charset="0"/>
                <a:ea typeface="Calibri" charset="0"/>
                <a:cs typeface="Calibri" charset="0"/>
              </a:rPr>
              <a:t>…</a:t>
            </a:r>
            <a:r>
              <a:rPr lang="en-US" sz="2000" i="1" dirty="0" smtClean="0">
                <a:solidFill>
                  <a:schemeClr val="bg1"/>
                </a:solidFill>
                <a:latin typeface="Calibri" charset="0"/>
                <a:ea typeface="Calibri" charset="0"/>
                <a:cs typeface="Calibri" charset="0"/>
              </a:rPr>
              <a:t>. </a:t>
            </a:r>
          </a:p>
          <a:p>
            <a:pPr>
              <a:lnSpc>
                <a:spcPct val="100000"/>
              </a:lnSpc>
              <a:spcBef>
                <a:spcPts val="0"/>
              </a:spcBef>
              <a:spcAft>
                <a:spcPts val="0"/>
              </a:spcAft>
            </a:pPr>
            <a:r>
              <a:rPr lang="en-US" sz="2000" i="1" dirty="0" smtClean="0">
                <a:solidFill>
                  <a:schemeClr val="bg1"/>
                </a:solidFill>
                <a:latin typeface="Calibri" charset="0"/>
                <a:ea typeface="Calibri" charset="0"/>
                <a:cs typeface="Calibri" charset="0"/>
              </a:rPr>
              <a:t>What makes sense to you? </a:t>
            </a:r>
          </a:p>
          <a:p>
            <a:pPr>
              <a:lnSpc>
                <a:spcPct val="100000"/>
              </a:lnSpc>
              <a:spcBef>
                <a:spcPts val="0"/>
              </a:spcBef>
              <a:spcAft>
                <a:spcPts val="0"/>
              </a:spcAft>
            </a:pPr>
            <a:r>
              <a:rPr lang="en-US" sz="2000" i="1" dirty="0" smtClean="0">
                <a:solidFill>
                  <a:schemeClr val="bg1"/>
                </a:solidFill>
                <a:latin typeface="Calibri" charset="0"/>
                <a:ea typeface="Calibri" charset="0"/>
                <a:cs typeface="Calibri" charset="0"/>
              </a:rPr>
              <a:t>What might your first steps be?</a:t>
            </a:r>
          </a:p>
          <a:p>
            <a:pPr defTabSz="457200">
              <a:defRPr/>
            </a:pPr>
            <a:r>
              <a:rPr lang="en-US" sz="2000" i="1" dirty="0" smtClean="0">
                <a:solidFill>
                  <a:schemeClr val="bg1"/>
                </a:solidFill>
                <a:latin typeface="Calibri" charset="0"/>
                <a:ea typeface="Calibri" charset="0"/>
                <a:cs typeface="Calibri" charset="0"/>
              </a:rPr>
              <a:t>How </a:t>
            </a:r>
            <a:r>
              <a:rPr lang="en-US" sz="2000" i="1" dirty="0">
                <a:solidFill>
                  <a:schemeClr val="bg1"/>
                </a:solidFill>
                <a:latin typeface="Calibri" charset="0"/>
                <a:ea typeface="Calibri" charset="0"/>
                <a:cs typeface="Calibri" charset="0"/>
              </a:rPr>
              <a:t>might you go about accomplishing your goal?  </a:t>
            </a:r>
            <a:endParaRPr lang="en-US" sz="2000" i="1" dirty="0" smtClean="0">
              <a:solidFill>
                <a:schemeClr val="bg1"/>
              </a:solidFill>
              <a:latin typeface="Calibri" charset="0"/>
              <a:ea typeface="Calibri" charset="0"/>
              <a:cs typeface="Calibri" charset="0"/>
            </a:endParaRPr>
          </a:p>
          <a:p>
            <a:pPr defTabSz="457200">
              <a:defRPr/>
            </a:pPr>
            <a:r>
              <a:rPr lang="en-US" sz="2000" i="1" dirty="0" smtClean="0">
                <a:solidFill>
                  <a:schemeClr val="bg1"/>
                </a:solidFill>
                <a:latin typeface="Calibri" charset="0"/>
                <a:ea typeface="Calibri" charset="0"/>
                <a:cs typeface="Calibri" charset="0"/>
              </a:rPr>
              <a:t>What </a:t>
            </a:r>
            <a:r>
              <a:rPr lang="en-US" sz="2000" i="1" dirty="0">
                <a:solidFill>
                  <a:schemeClr val="bg1"/>
                </a:solidFill>
                <a:latin typeface="Calibri" charset="0"/>
                <a:ea typeface="Calibri" charset="0"/>
                <a:cs typeface="Calibri" charset="0"/>
              </a:rPr>
              <a:t>might be some of the challenges to reaching your goal</a:t>
            </a:r>
            <a:r>
              <a:rPr lang="en-US" sz="2000" i="1" dirty="0" smtClean="0">
                <a:solidFill>
                  <a:schemeClr val="bg1"/>
                </a:solidFill>
                <a:latin typeface="Calibri" charset="0"/>
                <a:ea typeface="Calibri" charset="0"/>
                <a:cs typeface="Calibri" charset="0"/>
              </a:rPr>
              <a:t>?</a:t>
            </a:r>
            <a:endParaRPr lang="en-US" sz="20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111580884"/>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3648136"/>
            <a:ext cx="4345163" cy="2891659"/>
          </a:xfrm>
          <a:prstGeom prst="rect">
            <a:avLst/>
          </a:prstGeom>
        </p:spPr>
      </p:pic>
      <p:sp>
        <p:nvSpPr>
          <p:cNvPr id="954" name="Shape 954"/>
          <p:cNvSpPr txBox="1"/>
          <p:nvPr/>
        </p:nvSpPr>
        <p:spPr>
          <a:xfrm>
            <a:off x="4572000" y="3086101"/>
            <a:ext cx="3086100" cy="276998"/>
          </a:xfrm>
          <a:prstGeom prst="rect">
            <a:avLst/>
          </a:prstGeom>
          <a:noFill/>
          <a:ln>
            <a:noFill/>
          </a:ln>
        </p:spPr>
        <p:txBody>
          <a:bodyPr lIns="68569" tIns="34275" rIns="68569" bIns="34275" anchor="t" anchorCtr="0">
            <a:noAutofit/>
          </a:bodyPr>
          <a:lstStyle/>
          <a:p>
            <a:pPr>
              <a:buClr>
                <a:srgbClr val="000000"/>
              </a:buClr>
            </a:pPr>
            <a:endParaRPr sz="1350">
              <a:solidFill>
                <a:srgbClr val="000000"/>
              </a:solidFill>
              <a:latin typeface="Arial"/>
              <a:ea typeface="Arial"/>
              <a:cs typeface="Arial"/>
              <a:sym typeface="Arial"/>
            </a:endParaRPr>
          </a:p>
        </p:txBody>
      </p:sp>
      <p:sp>
        <p:nvSpPr>
          <p:cNvPr id="9" name="Cloud Callout 8"/>
          <p:cNvSpPr/>
          <p:nvPr/>
        </p:nvSpPr>
        <p:spPr>
          <a:xfrm>
            <a:off x="5320348" y="1250584"/>
            <a:ext cx="3708397" cy="3105516"/>
          </a:xfrm>
          <a:prstGeom prst="cloudCallout">
            <a:avLst>
              <a:gd name="adj1" fmla="val -82750"/>
              <a:gd name="adj2" fmla="val 3576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pic>
        <p:nvPicPr>
          <p:cNvPr id="5" name="Picture 4"/>
          <p:cNvPicPr>
            <a:picLocks noChangeAspect="1"/>
          </p:cNvPicPr>
          <p:nvPr/>
        </p:nvPicPr>
        <p:blipFill>
          <a:blip r:embed="rId4"/>
          <a:stretch>
            <a:fillRect/>
          </a:stretch>
        </p:blipFill>
        <p:spPr>
          <a:xfrm>
            <a:off x="5893755" y="1854307"/>
            <a:ext cx="2561581" cy="1740628"/>
          </a:xfrm>
          <a:prstGeom prst="rect">
            <a:avLst/>
          </a:prstGeom>
          <a:ln>
            <a:noFill/>
          </a:ln>
          <a:effectLst>
            <a:softEdge rad="112500"/>
          </a:effectLst>
        </p:spPr>
      </p:pic>
      <p:sp>
        <p:nvSpPr>
          <p:cNvPr id="10" name="Title 2"/>
          <p:cNvSpPr>
            <a:spLocks noGrp="1"/>
          </p:cNvSpPr>
          <p:nvPr>
            <p:ph type="title"/>
          </p:nvPr>
        </p:nvSpPr>
        <p:spPr/>
        <p:txBody>
          <a:bodyPr/>
          <a:lstStyle/>
          <a:p>
            <a:r>
              <a:rPr lang="en-US" smtClean="0"/>
              <a:t>Menu of Options to Encourage a </a:t>
            </a:r>
            <a:br>
              <a:rPr lang="en-US" smtClean="0"/>
            </a:br>
            <a:r>
              <a:rPr lang="en-US" smtClean="0"/>
              <a:t>Change Plan</a:t>
            </a:r>
            <a:endParaRPr lang="en-US" dirty="0"/>
          </a:p>
        </p:txBody>
      </p:sp>
    </p:spTree>
    <p:extLst>
      <p:ext uri="{BB962C8B-B14F-4D97-AF65-F5344CB8AC3E}">
        <p14:creationId xmlns:p14="http://schemas.microsoft.com/office/powerpoint/2010/main" val="243145118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t>Harm Reduction Approach</a:t>
            </a:r>
            <a:endParaRPr lang="en-US" dirty="0"/>
          </a:p>
        </p:txBody>
      </p:sp>
      <p:sp>
        <p:nvSpPr>
          <p:cNvPr id="1502210" name="Rectangle 2"/>
          <p:cNvSpPr>
            <a:spLocks noGrp="1" noChangeArrowheads="1"/>
          </p:cNvSpPr>
          <p:nvPr>
            <p:ph idx="1"/>
          </p:nvPr>
        </p:nvSpPr>
        <p:spPr/>
        <p:txBody>
          <a:bodyPr/>
          <a:lstStyle/>
          <a:p>
            <a:r>
              <a:rPr lang="en-US" altLang="en-US" smtClean="0"/>
              <a:t>Balances costs and benefits of use</a:t>
            </a:r>
          </a:p>
          <a:p>
            <a:r>
              <a:rPr lang="en-US" altLang="en-US" smtClean="0"/>
              <a:t>Provides accurate information</a:t>
            </a:r>
          </a:p>
          <a:p>
            <a:r>
              <a:rPr lang="en-CA" altLang="en-US" smtClean="0"/>
              <a:t>Attempts to promote &amp; facilitate access to care for addiction &amp; mental health problems</a:t>
            </a:r>
          </a:p>
          <a:p>
            <a:r>
              <a:rPr lang="en-CA" altLang="en-US" smtClean="0"/>
              <a:t>Engage drug users in a continuum of care from which they would otherwise be excluded</a:t>
            </a:r>
            <a:endParaRPr lang="en-US" altLang="en-US" dirty="0"/>
          </a:p>
        </p:txBody>
      </p:sp>
      <p:sp>
        <p:nvSpPr>
          <p:cNvPr id="1502211" name="Rectangle 3"/>
          <p:cNvSpPr>
            <a:spLocks noChangeArrowheads="1"/>
          </p:cNvSpPr>
          <p:nvPr/>
        </p:nvSpPr>
        <p:spPr bwMode="auto">
          <a:xfrm>
            <a:off x="900113" y="333375"/>
            <a:ext cx="7924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50000"/>
                    </a:schemeClr>
                  </a:outerShdw>
                </a:effectLst>
              </a14:hiddenEffects>
            </a:ext>
          </a:extLst>
        </p:spPr>
        <p:txBody>
          <a:bodyPr anchor="ctr"/>
          <a:lstStyle/>
          <a:p>
            <a:pPr>
              <a:defRPr/>
            </a:pPr>
            <a:endParaRPr lang="en-US" altLang="en-US" sz="4400" i="1" dirty="0">
              <a:solidFill>
                <a:schemeClr val="tx2"/>
              </a:solidFill>
              <a:latin typeface="+mj-lt"/>
              <a:ea typeface="+mn-ea"/>
              <a:cs typeface="Times New Roman" panose="02020603050405020304" pitchFamily="18" charset="0"/>
            </a:endParaRPr>
          </a:p>
        </p:txBody>
      </p:sp>
      <p:sp>
        <p:nvSpPr>
          <p:cNvPr id="10" name="Left-Right Arrow 9"/>
          <p:cNvSpPr/>
          <p:nvPr/>
        </p:nvSpPr>
        <p:spPr>
          <a:xfrm>
            <a:off x="1981200" y="5257800"/>
            <a:ext cx="4800600" cy="990600"/>
          </a:xfrm>
          <a:prstGeom prst="leftRightArrow">
            <a:avLst/>
          </a:prstGeom>
          <a:gradFill flip="none" rotWithShape="1">
            <a:gsLst>
              <a:gs pos="19000">
                <a:srgbClr val="008000"/>
              </a:gs>
              <a:gs pos="100000">
                <a:srgbClr val="000000"/>
              </a:gs>
              <a:gs pos="55000">
                <a:srgbClr val="FFC319"/>
              </a:gs>
              <a:gs pos="99000">
                <a:srgbClr val="CE1C27"/>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Behavior</a:t>
            </a:r>
            <a:endParaRPr lang="en-US" b="1" dirty="0">
              <a:solidFill>
                <a:srgbClr val="000000"/>
              </a:solidFill>
            </a:endParaRPr>
          </a:p>
        </p:txBody>
      </p:sp>
      <p:sp>
        <p:nvSpPr>
          <p:cNvPr id="11" name="TextBox 10"/>
          <p:cNvSpPr txBox="1"/>
          <p:nvPr/>
        </p:nvSpPr>
        <p:spPr>
          <a:xfrm>
            <a:off x="6781800" y="5553045"/>
            <a:ext cx="1153731" cy="400110"/>
          </a:xfrm>
          <a:prstGeom prst="rect">
            <a:avLst/>
          </a:prstGeom>
          <a:noFill/>
        </p:spPr>
        <p:txBody>
          <a:bodyPr wrap="none" rtlCol="0">
            <a:spAutoFit/>
          </a:bodyPr>
          <a:lstStyle/>
          <a:p>
            <a:r>
              <a:rPr lang="en-US" sz="2000" b="1" dirty="0" smtClean="0">
                <a:solidFill>
                  <a:srgbClr val="FF0000"/>
                </a:solidFill>
                <a:effectLst>
                  <a:outerShdw blurRad="38100" dist="38100" dir="2700000" algn="tl">
                    <a:srgbClr val="000000">
                      <a:alpha val="43137"/>
                    </a:srgbClr>
                  </a:outerShdw>
                </a:effectLst>
              </a:rPr>
              <a:t>Harmful</a:t>
            </a:r>
            <a:endParaRPr lang="en-US" sz="2000"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1143000" y="5553045"/>
            <a:ext cx="914400" cy="400110"/>
          </a:xfrm>
          <a:prstGeom prst="rect">
            <a:avLst/>
          </a:prstGeom>
          <a:noFill/>
        </p:spPr>
        <p:txBody>
          <a:bodyPr wrap="square" rtlCol="0">
            <a:spAutoFit/>
          </a:bodyPr>
          <a:lstStyle/>
          <a:p>
            <a:r>
              <a:rPr lang="en-US" sz="2000" b="1" dirty="0" smtClean="0">
                <a:solidFill>
                  <a:srgbClr val="008000"/>
                </a:solidFill>
                <a:effectLst>
                  <a:outerShdw blurRad="38100" dist="38100" dir="2700000" algn="tl">
                    <a:srgbClr val="000000">
                      <a:alpha val="43137"/>
                    </a:srgbClr>
                  </a:outerShdw>
                </a:effectLst>
              </a:rPr>
              <a:t>Safer</a:t>
            </a:r>
            <a:endParaRPr lang="en-US" sz="2000" b="1"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779466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42468" y="3673536"/>
            <a:ext cx="4345163" cy="2891659"/>
          </a:xfrm>
          <a:prstGeom prst="rect">
            <a:avLst/>
          </a:prstGeom>
        </p:spPr>
      </p:pic>
      <p:sp>
        <p:nvSpPr>
          <p:cNvPr id="954" name="Shape 954"/>
          <p:cNvSpPr txBox="1"/>
          <p:nvPr/>
        </p:nvSpPr>
        <p:spPr>
          <a:xfrm>
            <a:off x="4572000" y="3086101"/>
            <a:ext cx="3086100" cy="276998"/>
          </a:xfrm>
          <a:prstGeom prst="rect">
            <a:avLst/>
          </a:prstGeom>
          <a:noFill/>
          <a:ln>
            <a:noFill/>
          </a:ln>
        </p:spPr>
        <p:txBody>
          <a:bodyPr lIns="68569" tIns="34275" rIns="68569" bIns="34275" anchor="t" anchorCtr="0">
            <a:noAutofit/>
          </a:bodyPr>
          <a:lstStyle/>
          <a:p>
            <a:pPr>
              <a:buClr>
                <a:srgbClr val="000000"/>
              </a:buClr>
            </a:pPr>
            <a:endParaRPr sz="1350">
              <a:solidFill>
                <a:srgbClr val="000000"/>
              </a:solidFill>
              <a:latin typeface="Arial"/>
              <a:ea typeface="Arial"/>
              <a:cs typeface="Arial"/>
              <a:sym typeface="Arial"/>
            </a:endParaRPr>
          </a:p>
        </p:txBody>
      </p:sp>
      <p:sp>
        <p:nvSpPr>
          <p:cNvPr id="3" name="Title 2"/>
          <p:cNvSpPr>
            <a:spLocks noGrp="1"/>
          </p:cNvSpPr>
          <p:nvPr>
            <p:ph type="title"/>
          </p:nvPr>
        </p:nvSpPr>
        <p:spPr/>
        <p:txBody>
          <a:bodyPr/>
          <a:lstStyle/>
          <a:p>
            <a:r>
              <a:rPr lang="en-US" dirty="0" smtClean="0"/>
              <a:t>Menu of Options to Encourage a </a:t>
            </a:r>
            <a:br>
              <a:rPr lang="en-US" dirty="0" smtClean="0"/>
            </a:br>
            <a:r>
              <a:rPr lang="en-US" dirty="0" smtClean="0"/>
              <a:t>Change Plan</a:t>
            </a:r>
            <a:endParaRPr lang="en-US" dirty="0"/>
          </a:p>
        </p:txBody>
      </p:sp>
      <p:sp>
        <p:nvSpPr>
          <p:cNvPr id="7" name="Rounded Rectangular Callout 6"/>
          <p:cNvSpPr/>
          <p:nvPr/>
        </p:nvSpPr>
        <p:spPr>
          <a:xfrm>
            <a:off x="457200" y="4114800"/>
            <a:ext cx="2978150" cy="1752599"/>
          </a:xfrm>
          <a:prstGeom prst="wedgeRoundRectCallout">
            <a:avLst>
              <a:gd name="adj1" fmla="val 103548"/>
              <a:gd name="adj2" fmla="val -229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spcAft>
                <a:spcPts val="0"/>
              </a:spcAft>
            </a:pPr>
            <a:r>
              <a:rPr lang="en-US" sz="2000" i="1" dirty="0" smtClean="0">
                <a:solidFill>
                  <a:schemeClr val="bg1"/>
                </a:solidFill>
                <a:latin typeface="Calibri" charset="0"/>
                <a:ea typeface="Calibri" charset="0"/>
                <a:cs typeface="Calibri" charset="0"/>
              </a:rPr>
              <a:t>Those are great ideas!  I think that’s a great plan.  You’re obviously a very resourceful person.</a:t>
            </a:r>
            <a:endParaRPr lang="en-US" sz="2000" i="1"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138543025"/>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do next?</a:t>
            </a:r>
            <a:endParaRPr lang="en-US" dirty="0"/>
          </a:p>
        </p:txBody>
      </p:sp>
      <p:pic>
        <p:nvPicPr>
          <p:cNvPr id="4" name="Content Placeholder 3"/>
          <p:cNvPicPr>
            <a:picLocks noGrp="1" noChangeAspect="1"/>
          </p:cNvPicPr>
          <p:nvPr>
            <p:ph idx="1"/>
          </p:nvPr>
        </p:nvPicPr>
        <p:blipFill>
          <a:blip r:embed="rId3"/>
          <a:stretch>
            <a:fillRect/>
          </a:stretch>
        </p:blipFill>
        <p:spPr>
          <a:xfrm>
            <a:off x="907926" y="1600200"/>
            <a:ext cx="7328147" cy="4876800"/>
          </a:xfrm>
          <a:prstGeom prst="rect">
            <a:avLst/>
          </a:prstGeom>
        </p:spPr>
      </p:pic>
    </p:spTree>
    <p:extLst>
      <p:ext uri="{BB962C8B-B14F-4D97-AF65-F5344CB8AC3E}">
        <p14:creationId xmlns:p14="http://schemas.microsoft.com/office/powerpoint/2010/main" val="65550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42468" y="3673536"/>
            <a:ext cx="4345163" cy="2891659"/>
          </a:xfrm>
          <a:prstGeom prst="rect">
            <a:avLst/>
          </a:prstGeom>
        </p:spPr>
      </p:pic>
      <p:sp>
        <p:nvSpPr>
          <p:cNvPr id="954" name="Shape 954"/>
          <p:cNvSpPr txBox="1"/>
          <p:nvPr/>
        </p:nvSpPr>
        <p:spPr>
          <a:xfrm>
            <a:off x="4572000" y="3086101"/>
            <a:ext cx="3086100" cy="276998"/>
          </a:xfrm>
          <a:prstGeom prst="rect">
            <a:avLst/>
          </a:prstGeom>
          <a:noFill/>
          <a:ln>
            <a:noFill/>
          </a:ln>
        </p:spPr>
        <p:txBody>
          <a:bodyPr lIns="68569" tIns="34275" rIns="68569" bIns="34275" anchor="t" anchorCtr="0">
            <a:noAutofit/>
          </a:bodyPr>
          <a:lstStyle/>
          <a:p>
            <a:pPr>
              <a:buClr>
                <a:srgbClr val="000000"/>
              </a:buClr>
            </a:pPr>
            <a:endParaRPr sz="1350">
              <a:solidFill>
                <a:srgbClr val="000000"/>
              </a:solidFill>
              <a:latin typeface="Arial"/>
              <a:ea typeface="Arial"/>
              <a:cs typeface="Arial"/>
              <a:sym typeface="Arial"/>
            </a:endParaRPr>
          </a:p>
        </p:txBody>
      </p:sp>
      <p:sp>
        <p:nvSpPr>
          <p:cNvPr id="3" name="Title 2"/>
          <p:cNvSpPr>
            <a:spLocks noGrp="1"/>
          </p:cNvSpPr>
          <p:nvPr>
            <p:ph type="title"/>
          </p:nvPr>
        </p:nvSpPr>
        <p:spPr/>
        <p:txBody>
          <a:bodyPr/>
          <a:lstStyle/>
          <a:p>
            <a:r>
              <a:rPr lang="en-US" dirty="0" smtClean="0"/>
              <a:t>Evoke Self-efficacy </a:t>
            </a:r>
            <a:br>
              <a:rPr lang="en-US" dirty="0" smtClean="0"/>
            </a:br>
            <a:r>
              <a:rPr lang="en-US" dirty="0" smtClean="0"/>
              <a:t>Summarize</a:t>
            </a:r>
            <a:endParaRPr lang="en-US" dirty="0"/>
          </a:p>
        </p:txBody>
      </p:sp>
    </p:spTree>
    <p:extLst>
      <p:ext uri="{BB962C8B-B14F-4D97-AF65-F5344CB8AC3E}">
        <p14:creationId xmlns:p14="http://schemas.microsoft.com/office/powerpoint/2010/main" val="3581203202"/>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42468" y="3673536"/>
            <a:ext cx="4345163" cy="2891659"/>
          </a:xfrm>
          <a:prstGeom prst="rect">
            <a:avLst/>
          </a:prstGeom>
        </p:spPr>
      </p:pic>
      <p:sp>
        <p:nvSpPr>
          <p:cNvPr id="3" name="Title 2"/>
          <p:cNvSpPr>
            <a:spLocks noGrp="1"/>
          </p:cNvSpPr>
          <p:nvPr>
            <p:ph type="title"/>
          </p:nvPr>
        </p:nvSpPr>
        <p:spPr/>
        <p:txBody>
          <a:bodyPr>
            <a:noAutofit/>
          </a:bodyPr>
          <a:lstStyle/>
          <a:p>
            <a:r>
              <a:rPr lang="en-US" dirty="0" smtClean="0"/>
              <a:t>Evoke </a:t>
            </a:r>
            <a:r>
              <a:rPr lang="en-US" dirty="0" smtClean="0">
                <a:solidFill>
                  <a:srgbClr val="C00000"/>
                </a:solidFill>
              </a:rPr>
              <a:t>S</a:t>
            </a:r>
            <a:r>
              <a:rPr lang="en-US" dirty="0" smtClean="0"/>
              <a:t>elf-efficacy </a:t>
            </a:r>
            <a:br>
              <a:rPr lang="en-US" dirty="0" smtClean="0"/>
            </a:br>
            <a:r>
              <a:rPr lang="en-US" dirty="0" smtClean="0"/>
              <a:t>Summarize</a:t>
            </a:r>
            <a:endParaRPr lang="en-US" dirty="0"/>
          </a:p>
        </p:txBody>
      </p:sp>
      <p:sp>
        <p:nvSpPr>
          <p:cNvPr id="5" name="Rounded Rectangular Callout 4"/>
          <p:cNvSpPr/>
          <p:nvPr/>
        </p:nvSpPr>
        <p:spPr>
          <a:xfrm>
            <a:off x="457200" y="1764595"/>
            <a:ext cx="3485268" cy="4800600"/>
          </a:xfrm>
          <a:prstGeom prst="wedgeRoundRectCallout">
            <a:avLst>
              <a:gd name="adj1" fmla="val 92267"/>
              <a:gd name="adj2" fmla="val 125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spcAft>
                <a:spcPts val="0"/>
              </a:spcAft>
            </a:pPr>
            <a:r>
              <a:rPr lang="en-US" sz="2000" i="1" dirty="0">
                <a:solidFill>
                  <a:schemeClr val="bg1"/>
                </a:solidFill>
                <a:latin typeface="Calibri" charset="0"/>
                <a:ea typeface="Calibri" charset="0"/>
                <a:cs typeface="Calibri" charset="0"/>
              </a:rPr>
              <a:t>On the one hand, </a:t>
            </a:r>
            <a:r>
              <a:rPr lang="en-US" sz="2000" i="1" dirty="0" smtClean="0">
                <a:solidFill>
                  <a:schemeClr val="bg1"/>
                </a:solidFill>
                <a:latin typeface="Calibri" charset="0"/>
                <a:ea typeface="Calibri" charset="0"/>
                <a:cs typeface="Calibri" charset="0"/>
              </a:rPr>
              <a:t>drinking allows you to let loose with your friends, </a:t>
            </a:r>
            <a:r>
              <a:rPr lang="en-US" sz="2000" i="1" dirty="0">
                <a:solidFill>
                  <a:schemeClr val="bg1"/>
                </a:solidFill>
                <a:latin typeface="Calibri" charset="0"/>
                <a:ea typeface="Calibri" charset="0"/>
                <a:cs typeface="Calibri" charset="0"/>
              </a:rPr>
              <a:t>and on the other hand, you also mentioned </a:t>
            </a:r>
            <a:r>
              <a:rPr lang="en-US" sz="2000" i="1" dirty="0" smtClean="0">
                <a:solidFill>
                  <a:schemeClr val="bg1"/>
                </a:solidFill>
                <a:latin typeface="Calibri" charset="0"/>
                <a:ea typeface="Calibri" charset="0"/>
                <a:cs typeface="Calibri" charset="0"/>
              </a:rPr>
              <a:t>that  the blackouts and hangovers are scary.</a:t>
            </a:r>
            <a:endParaRPr lang="en-US" sz="2000" i="1" dirty="0">
              <a:solidFill>
                <a:schemeClr val="bg1"/>
              </a:solidFill>
              <a:latin typeface="Calibri" charset="0"/>
              <a:ea typeface="Calibri" charset="0"/>
              <a:cs typeface="Calibri" charset="0"/>
            </a:endParaRPr>
          </a:p>
          <a:p>
            <a:pPr>
              <a:lnSpc>
                <a:spcPct val="100000"/>
              </a:lnSpc>
              <a:spcBef>
                <a:spcPts val="0"/>
              </a:spcBef>
              <a:spcAft>
                <a:spcPts val="0"/>
              </a:spcAft>
            </a:pPr>
            <a:endParaRPr lang="en-US" sz="2000" i="1" dirty="0">
              <a:solidFill>
                <a:schemeClr val="bg1"/>
              </a:solidFill>
              <a:latin typeface="Calibri" charset="0"/>
              <a:ea typeface="Calibri" charset="0"/>
              <a:cs typeface="Calibri" charset="0"/>
            </a:endParaRPr>
          </a:p>
          <a:p>
            <a:pPr>
              <a:defRPr/>
            </a:pPr>
            <a:r>
              <a:rPr lang="en-US" sz="2000" i="1" dirty="0">
                <a:solidFill>
                  <a:schemeClr val="bg1"/>
                </a:solidFill>
                <a:latin typeface="Calibri" charset="0"/>
                <a:ea typeface="Calibri" charset="0"/>
                <a:cs typeface="Calibri" charset="0"/>
              </a:rPr>
              <a:t>We’ve </a:t>
            </a:r>
            <a:r>
              <a:rPr lang="en-AU" altLang="en-US" sz="2000" i="1" dirty="0">
                <a:solidFill>
                  <a:schemeClr val="bg1"/>
                </a:solidFill>
                <a:latin typeface="Calibri" charset="0"/>
                <a:ea typeface="Calibri" charset="0"/>
                <a:cs typeface="Calibri" charset="0"/>
              </a:rPr>
              <a:t>discussed a change plan for cutting back on your drinking that you think will work for you </a:t>
            </a:r>
            <a:r>
              <a:rPr lang="en-US" sz="2000" i="1" dirty="0">
                <a:solidFill>
                  <a:schemeClr val="bg1"/>
                </a:solidFill>
                <a:latin typeface="Calibri" charset="0"/>
                <a:ea typeface="Calibri" charset="0"/>
                <a:cs typeface="Calibri" charset="0"/>
              </a:rPr>
              <a:t>[describe strategies]. Is there anything I missed or that you’d like to </a:t>
            </a:r>
            <a:r>
              <a:rPr lang="en-US" sz="2000" i="1" dirty="0" smtClean="0">
                <a:solidFill>
                  <a:schemeClr val="bg1"/>
                </a:solidFill>
                <a:latin typeface="Calibri" charset="0"/>
                <a:ea typeface="Calibri" charset="0"/>
                <a:cs typeface="Calibri" charset="0"/>
              </a:rPr>
              <a:t>include?</a:t>
            </a:r>
            <a:endParaRPr lang="en-AU" altLang="en-US" sz="2000" i="1"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420086185"/>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9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42468" y="3673536"/>
            <a:ext cx="4345163" cy="2891659"/>
          </a:xfrm>
          <a:prstGeom prst="rect">
            <a:avLst/>
          </a:prstGeom>
        </p:spPr>
      </p:pic>
      <p:sp>
        <p:nvSpPr>
          <p:cNvPr id="3" name="Title 2"/>
          <p:cNvSpPr>
            <a:spLocks noGrp="1"/>
          </p:cNvSpPr>
          <p:nvPr>
            <p:ph type="title"/>
          </p:nvPr>
        </p:nvSpPr>
        <p:spPr/>
        <p:txBody>
          <a:bodyPr>
            <a:noAutofit/>
          </a:bodyPr>
          <a:lstStyle/>
          <a:p>
            <a:r>
              <a:rPr lang="en-US" sz="3200" dirty="0" smtClean="0"/>
              <a:t>Express </a:t>
            </a:r>
            <a:r>
              <a:rPr lang="en-US" sz="3200" dirty="0" smtClean="0">
                <a:solidFill>
                  <a:srgbClr val="C00000"/>
                </a:solidFill>
              </a:rPr>
              <a:t>E</a:t>
            </a:r>
            <a:r>
              <a:rPr lang="en-US" sz="3200" dirty="0" smtClean="0"/>
              <a:t>mpathy and Evoke </a:t>
            </a:r>
            <a:r>
              <a:rPr lang="en-US" sz="3200" dirty="0" smtClean="0">
                <a:solidFill>
                  <a:srgbClr val="C00000"/>
                </a:solidFill>
              </a:rPr>
              <a:t>S</a:t>
            </a:r>
            <a:r>
              <a:rPr lang="en-US" sz="3200" dirty="0" smtClean="0"/>
              <a:t>elf-efficacy by Summarizing and Reflecting</a:t>
            </a:r>
            <a:endParaRPr lang="en-US" sz="3200" dirty="0"/>
          </a:p>
        </p:txBody>
      </p:sp>
      <p:sp>
        <p:nvSpPr>
          <p:cNvPr id="6" name="Rounded Rectangular Callout 5"/>
          <p:cNvSpPr/>
          <p:nvPr/>
        </p:nvSpPr>
        <p:spPr>
          <a:xfrm>
            <a:off x="457200" y="1905000"/>
            <a:ext cx="3225800" cy="4495800"/>
          </a:xfrm>
          <a:prstGeom prst="wedgeRoundRectCallout">
            <a:avLst>
              <a:gd name="adj1" fmla="val 103949"/>
              <a:gd name="adj2" fmla="val 122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spcAft>
                <a:spcPts val="0"/>
              </a:spcAft>
            </a:pPr>
            <a:r>
              <a:rPr lang="en-US" sz="2000" i="1" dirty="0" smtClean="0">
                <a:solidFill>
                  <a:schemeClr val="bg1"/>
                </a:solidFill>
                <a:latin typeface="Calibri" charset="0"/>
                <a:ea typeface="Calibri" charset="0"/>
                <a:cs typeface="Calibri" charset="0"/>
              </a:rPr>
              <a:t>Here </a:t>
            </a:r>
            <a:r>
              <a:rPr lang="en-US" sz="2000" i="1" dirty="0">
                <a:solidFill>
                  <a:schemeClr val="bg1"/>
                </a:solidFill>
                <a:latin typeface="Calibri" charset="0"/>
                <a:ea typeface="Calibri" charset="0"/>
                <a:cs typeface="Calibri" charset="0"/>
              </a:rPr>
              <a:t>is a brochure about </a:t>
            </a:r>
            <a:r>
              <a:rPr lang="en-US" sz="2000" i="1" dirty="0" smtClean="0">
                <a:solidFill>
                  <a:schemeClr val="bg1"/>
                </a:solidFill>
                <a:latin typeface="Calibri" charset="0"/>
                <a:ea typeface="Calibri" charset="0"/>
                <a:cs typeface="Calibri" charset="0"/>
              </a:rPr>
              <a:t>alcohol, and </a:t>
            </a:r>
            <a:r>
              <a:rPr lang="en-US" sz="2000" i="1" dirty="0">
                <a:solidFill>
                  <a:schemeClr val="bg1"/>
                </a:solidFill>
                <a:latin typeface="Calibri" charset="0"/>
                <a:ea typeface="Calibri" charset="0"/>
                <a:cs typeface="Calibri" charset="0"/>
              </a:rPr>
              <a:t>it includes some additional ideas to help you cut back </a:t>
            </a:r>
            <a:r>
              <a:rPr lang="en-US" sz="2000" i="1" dirty="0" smtClean="0">
                <a:solidFill>
                  <a:schemeClr val="bg1"/>
                </a:solidFill>
                <a:latin typeface="Calibri" charset="0"/>
                <a:ea typeface="Calibri" charset="0"/>
                <a:cs typeface="Calibri" charset="0"/>
              </a:rPr>
              <a:t>or </a:t>
            </a:r>
            <a:r>
              <a:rPr lang="en-US" sz="2000" i="1" dirty="0">
                <a:solidFill>
                  <a:schemeClr val="bg1"/>
                </a:solidFill>
                <a:latin typeface="Calibri" charset="0"/>
                <a:ea typeface="Calibri" charset="0"/>
                <a:cs typeface="Calibri" charset="0"/>
              </a:rPr>
              <a:t>quit. You can write down your plan on the back if </a:t>
            </a:r>
            <a:r>
              <a:rPr lang="en-US" sz="2000" i="1" dirty="0" smtClean="0">
                <a:solidFill>
                  <a:schemeClr val="bg1"/>
                </a:solidFill>
                <a:latin typeface="Calibri" charset="0"/>
                <a:ea typeface="Calibri" charset="0"/>
                <a:cs typeface="Calibri" charset="0"/>
              </a:rPr>
              <a:t>you’d like?</a:t>
            </a:r>
            <a:endParaRPr lang="en-US" sz="2000" dirty="0">
              <a:solidFill>
                <a:schemeClr val="bg1"/>
              </a:solidFill>
              <a:latin typeface="Calibri" charset="0"/>
              <a:ea typeface="Calibri" charset="0"/>
              <a:cs typeface="Calibri" charset="0"/>
            </a:endParaRPr>
          </a:p>
          <a:p>
            <a:pPr>
              <a:lnSpc>
                <a:spcPct val="100000"/>
              </a:lnSpc>
              <a:spcBef>
                <a:spcPts val="0"/>
              </a:spcBef>
              <a:spcAft>
                <a:spcPts val="0"/>
              </a:spcAft>
            </a:pPr>
            <a:endParaRPr lang="en-US" sz="2000" dirty="0">
              <a:solidFill>
                <a:schemeClr val="bg1"/>
              </a:solidFill>
              <a:latin typeface="Calibri" charset="0"/>
              <a:ea typeface="Calibri" charset="0"/>
              <a:cs typeface="Calibri" charset="0"/>
            </a:endParaRPr>
          </a:p>
          <a:p>
            <a:pPr>
              <a:lnSpc>
                <a:spcPct val="100000"/>
              </a:lnSpc>
              <a:spcBef>
                <a:spcPts val="0"/>
              </a:spcBef>
              <a:spcAft>
                <a:spcPts val="0"/>
              </a:spcAft>
            </a:pPr>
            <a:r>
              <a:rPr lang="en-US" sz="2000" i="1" dirty="0">
                <a:solidFill>
                  <a:schemeClr val="bg1"/>
                </a:solidFill>
                <a:latin typeface="Calibri" charset="0"/>
                <a:ea typeface="Calibri" charset="0"/>
                <a:cs typeface="Calibri" charset="0"/>
              </a:rPr>
              <a:t>Thanks so much for sharing with me today</a:t>
            </a:r>
            <a:r>
              <a:rPr lang="en-US" sz="2000" i="1" dirty="0" smtClean="0">
                <a:solidFill>
                  <a:schemeClr val="bg1"/>
                </a:solidFill>
                <a:latin typeface="Calibri" charset="0"/>
                <a:ea typeface="Calibri" charset="0"/>
                <a:cs typeface="Calibri" charset="0"/>
              </a:rPr>
              <a:t>. </a:t>
            </a:r>
            <a:r>
              <a:rPr lang="en-US" sz="2000" i="1" dirty="0">
                <a:solidFill>
                  <a:schemeClr val="bg1"/>
                </a:solidFill>
                <a:latin typeface="Calibri" charset="0"/>
                <a:ea typeface="Calibri" charset="0"/>
                <a:cs typeface="Calibri" charset="0"/>
              </a:rPr>
              <a:t>I know you can make this change </a:t>
            </a:r>
            <a:r>
              <a:rPr lang="en-US" sz="2000" i="1" dirty="0" smtClean="0">
                <a:solidFill>
                  <a:schemeClr val="bg1"/>
                </a:solidFill>
                <a:latin typeface="Calibri" charset="0"/>
                <a:ea typeface="Calibri" charset="0"/>
                <a:cs typeface="Calibri" charset="0"/>
              </a:rPr>
              <a:t>if you set your mind to it!</a:t>
            </a:r>
            <a:endParaRPr lang="en-US" sz="2000" i="1"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300378877"/>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h168329\AppData\Local\Temp\iStock_000011309047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1640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Instructions for Role-play Practice</a:t>
            </a:r>
            <a:endParaRPr lang="en-GB" dirty="0"/>
          </a:p>
        </p:txBody>
      </p:sp>
      <p:sp>
        <p:nvSpPr>
          <p:cNvPr id="3" name="Content Placeholder 2"/>
          <p:cNvSpPr>
            <a:spLocks noGrp="1"/>
          </p:cNvSpPr>
          <p:nvPr>
            <p:ph idx="1"/>
          </p:nvPr>
        </p:nvSpPr>
        <p:spPr/>
        <p:txBody>
          <a:bodyPr/>
          <a:lstStyle/>
          <a:p>
            <a:pPr lvl="0"/>
            <a:r>
              <a:rPr lang="en-GB" sz="2000" dirty="0" smtClean="0"/>
              <a:t>When the activity starts, you will work in pairs.</a:t>
            </a:r>
          </a:p>
          <a:p>
            <a:pPr lvl="0"/>
            <a:r>
              <a:rPr lang="en-GB" sz="2000" dirty="0" smtClean="0"/>
              <a:t>One person will be the </a:t>
            </a:r>
            <a:r>
              <a:rPr lang="en-GB" sz="2000" b="1" dirty="0" smtClean="0"/>
              <a:t>Patient</a:t>
            </a:r>
            <a:r>
              <a:rPr lang="en-GB" sz="2000" dirty="0" smtClean="0"/>
              <a:t> – </a:t>
            </a:r>
          </a:p>
          <a:p>
            <a:pPr lvl="1"/>
            <a:r>
              <a:rPr lang="en-GB" sz="1800" dirty="0" smtClean="0"/>
              <a:t>Answer questions using the information provided in Case A.  Don’t give too much away unless asked, but also don’t be deliberately difficult. </a:t>
            </a:r>
          </a:p>
          <a:p>
            <a:pPr lvl="0"/>
            <a:r>
              <a:rPr lang="en-GB" sz="2000" dirty="0" smtClean="0"/>
              <a:t>The other person will be the </a:t>
            </a:r>
            <a:r>
              <a:rPr lang="en-GB" sz="2000" b="1" dirty="0" smtClean="0"/>
              <a:t>Provider </a:t>
            </a:r>
            <a:r>
              <a:rPr lang="en-GB" sz="2000" dirty="0" smtClean="0"/>
              <a:t>–</a:t>
            </a:r>
          </a:p>
          <a:p>
            <a:pPr lvl="1"/>
            <a:r>
              <a:rPr lang="en-GB" sz="1800" dirty="0" smtClean="0"/>
              <a:t>Use ASSIST-FC to screen the patient and provide a brief intervention.</a:t>
            </a:r>
          </a:p>
          <a:p>
            <a:pPr lvl="1"/>
            <a:r>
              <a:rPr lang="en-US" sz="1800" dirty="0" smtClean="0">
                <a:solidFill>
                  <a:srgbClr val="FF0000"/>
                </a:solidFill>
              </a:rPr>
              <a:t>DON</a:t>
            </a:r>
            <a:r>
              <a:rPr lang="uk-UA" sz="1800" dirty="0" smtClean="0">
                <a:solidFill>
                  <a:srgbClr val="FF0000"/>
                </a:solidFill>
              </a:rPr>
              <a:t>’</a:t>
            </a:r>
            <a:r>
              <a:rPr lang="en-US" sz="1800" dirty="0" smtClean="0">
                <a:solidFill>
                  <a:srgbClr val="FF0000"/>
                </a:solidFill>
              </a:rPr>
              <a:t>T FORGET  </a:t>
            </a:r>
            <a:r>
              <a:rPr lang="en-US" sz="1800" dirty="0" smtClean="0"/>
              <a:t>to read the introduction and use the Response Card.</a:t>
            </a:r>
            <a:endParaRPr lang="en-GB" sz="1800" dirty="0" smtClean="0"/>
          </a:p>
          <a:p>
            <a:pPr lvl="0"/>
            <a:r>
              <a:rPr lang="en-GB" sz="2000" dirty="0" smtClean="0"/>
              <a:t>Then switch roles, using Case B.</a:t>
            </a:r>
          </a:p>
          <a:p>
            <a:pPr lvl="0"/>
            <a:r>
              <a:rPr lang="en-GB" sz="2000" dirty="0" smtClean="0"/>
              <a:t>Before you start, both take a minute to read over the information on your handout.</a:t>
            </a:r>
          </a:p>
          <a:p>
            <a:r>
              <a:rPr lang="en-GB" sz="2000" dirty="0" smtClean="0"/>
              <a:t>After, prepare for feedback to the whole group on this question: </a:t>
            </a:r>
            <a:r>
              <a:rPr lang="en-GB" sz="2000" i="1" dirty="0" smtClean="0"/>
              <a:t>What went well and not so well?</a:t>
            </a:r>
          </a:p>
          <a:p>
            <a:endParaRPr lang="en-GB" sz="2000" dirty="0"/>
          </a:p>
        </p:txBody>
      </p:sp>
    </p:spTree>
    <p:extLst>
      <p:ext uri="{BB962C8B-B14F-4D97-AF65-F5344CB8AC3E}">
        <p14:creationId xmlns:p14="http://schemas.microsoft.com/office/powerpoint/2010/main" val="27997631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r>
              <a:rPr lang="en-US" altLang="en-US" dirty="0" smtClean="0"/>
              <a:t>Brief Intervention (review)</a:t>
            </a:r>
          </a:p>
        </p:txBody>
      </p:sp>
      <p:sp>
        <p:nvSpPr>
          <p:cNvPr id="43010" name="Rectangle 2"/>
          <p:cNvSpPr>
            <a:spLocks noGrp="1" noChangeArrowheads="1"/>
          </p:cNvSpPr>
          <p:nvPr>
            <p:ph idx="1"/>
          </p:nvPr>
        </p:nvSpPr>
        <p:spPr/>
        <p:txBody>
          <a:bodyPr>
            <a:normAutofit fontScale="70000" lnSpcReduction="20000"/>
          </a:bodyPr>
          <a:lstStyle/>
          <a:p>
            <a:r>
              <a:rPr lang="en-US" altLang="en-US" dirty="0" smtClean="0"/>
              <a:t>Ask patients if they would like to see their questionnaire score</a:t>
            </a:r>
          </a:p>
          <a:p>
            <a:r>
              <a:rPr lang="en-US" altLang="en-US" dirty="0" smtClean="0"/>
              <a:t>Provide personalized feedback to patients </a:t>
            </a:r>
          </a:p>
          <a:p>
            <a:r>
              <a:rPr lang="en-US" altLang="en-US" dirty="0" smtClean="0"/>
              <a:t>With permission, give advice about how to reduce risk associated with substance use </a:t>
            </a:r>
          </a:p>
          <a:p>
            <a:r>
              <a:rPr lang="en-US" altLang="en-US" dirty="0" smtClean="0"/>
              <a:t>Allow patients to take the ultimate responsibility for their choice</a:t>
            </a:r>
          </a:p>
          <a:p>
            <a:r>
              <a:rPr lang="en-US" altLang="en-US" dirty="0" smtClean="0"/>
              <a:t>Ask patients their thoughts on the score and cutting back (or stopping)</a:t>
            </a:r>
          </a:p>
          <a:p>
            <a:r>
              <a:rPr lang="en-US" altLang="en-US" dirty="0" smtClean="0"/>
              <a:t>For patients ambivalent about changing, elicit change-talk</a:t>
            </a:r>
          </a:p>
          <a:p>
            <a:pPr lvl="1"/>
            <a:r>
              <a:rPr lang="en-US" altLang="en-US" dirty="0" smtClean="0"/>
              <a:t>Decisional balance</a:t>
            </a:r>
          </a:p>
          <a:p>
            <a:pPr lvl="1"/>
            <a:r>
              <a:rPr lang="en-US" altLang="en-US" dirty="0" smtClean="0"/>
              <a:t>Rulers</a:t>
            </a:r>
          </a:p>
          <a:p>
            <a:r>
              <a:rPr lang="en-US" altLang="en-US" dirty="0" smtClean="0"/>
              <a:t>Develop or reinforce change plan for willing patients</a:t>
            </a:r>
          </a:p>
          <a:p>
            <a:r>
              <a:rPr lang="en-US" altLang="en-US" dirty="0" smtClean="0"/>
              <a:t>Thank and provide take-home information </a:t>
            </a:r>
          </a:p>
        </p:txBody>
      </p:sp>
    </p:spTree>
    <p:extLst>
      <p:ext uri="{BB962C8B-B14F-4D97-AF65-F5344CB8AC3E}">
        <p14:creationId xmlns:p14="http://schemas.microsoft.com/office/powerpoint/2010/main" val="556020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fade">
                                      <p:cBhvr>
                                        <p:cTn id="7" dur="1000"/>
                                        <p:tgtEl>
                                          <p:spTgt spid="43010">
                                            <p:txEl>
                                              <p:pRg st="0" end="0"/>
                                            </p:txEl>
                                          </p:spTgt>
                                        </p:tgtEl>
                                      </p:cBhvr>
                                    </p:animEffect>
                                    <p:anim calcmode="lin" valueType="num">
                                      <p:cBhvr>
                                        <p:cTn id="8" dur="10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010">
                                            <p:txEl>
                                              <p:pRg st="1" end="1"/>
                                            </p:txEl>
                                          </p:spTgt>
                                        </p:tgtEl>
                                        <p:attrNameLst>
                                          <p:attrName>style.visibility</p:attrName>
                                        </p:attrNameLst>
                                      </p:cBhvr>
                                      <p:to>
                                        <p:strVal val="visible"/>
                                      </p:to>
                                    </p:set>
                                    <p:animEffect transition="in" filter="fade">
                                      <p:cBhvr>
                                        <p:cTn id="14" dur="1000"/>
                                        <p:tgtEl>
                                          <p:spTgt spid="43010">
                                            <p:txEl>
                                              <p:pRg st="1" end="1"/>
                                            </p:txEl>
                                          </p:spTgt>
                                        </p:tgtEl>
                                      </p:cBhvr>
                                    </p:animEffect>
                                    <p:anim calcmode="lin" valueType="num">
                                      <p:cBhvr>
                                        <p:cTn id="15" dur="10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0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010">
                                            <p:txEl>
                                              <p:pRg st="2" end="2"/>
                                            </p:txEl>
                                          </p:spTgt>
                                        </p:tgtEl>
                                        <p:attrNameLst>
                                          <p:attrName>style.visibility</p:attrName>
                                        </p:attrNameLst>
                                      </p:cBhvr>
                                      <p:to>
                                        <p:strVal val="visible"/>
                                      </p:to>
                                    </p:set>
                                    <p:animEffect transition="in" filter="fade">
                                      <p:cBhvr>
                                        <p:cTn id="21" dur="1000"/>
                                        <p:tgtEl>
                                          <p:spTgt spid="43010">
                                            <p:txEl>
                                              <p:pRg st="2" end="2"/>
                                            </p:txEl>
                                          </p:spTgt>
                                        </p:tgtEl>
                                      </p:cBhvr>
                                    </p:animEffect>
                                    <p:anim calcmode="lin" valueType="num">
                                      <p:cBhvr>
                                        <p:cTn id="22" dur="1000" fill="hold"/>
                                        <p:tgtEl>
                                          <p:spTgt spid="430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30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3010">
                                            <p:txEl>
                                              <p:pRg st="3" end="3"/>
                                            </p:txEl>
                                          </p:spTgt>
                                        </p:tgtEl>
                                        <p:attrNameLst>
                                          <p:attrName>style.visibility</p:attrName>
                                        </p:attrNameLst>
                                      </p:cBhvr>
                                      <p:to>
                                        <p:strVal val="visible"/>
                                      </p:to>
                                    </p:set>
                                    <p:animEffect transition="in" filter="fade">
                                      <p:cBhvr>
                                        <p:cTn id="28" dur="1000"/>
                                        <p:tgtEl>
                                          <p:spTgt spid="43010">
                                            <p:txEl>
                                              <p:pRg st="3" end="3"/>
                                            </p:txEl>
                                          </p:spTgt>
                                        </p:tgtEl>
                                      </p:cBhvr>
                                    </p:animEffect>
                                    <p:anim calcmode="lin" valueType="num">
                                      <p:cBhvr>
                                        <p:cTn id="29" dur="1000" fill="hold"/>
                                        <p:tgtEl>
                                          <p:spTgt spid="430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30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3010">
                                            <p:txEl>
                                              <p:pRg st="4" end="4"/>
                                            </p:txEl>
                                          </p:spTgt>
                                        </p:tgtEl>
                                        <p:attrNameLst>
                                          <p:attrName>style.visibility</p:attrName>
                                        </p:attrNameLst>
                                      </p:cBhvr>
                                      <p:to>
                                        <p:strVal val="visible"/>
                                      </p:to>
                                    </p:set>
                                    <p:animEffect transition="in" filter="fade">
                                      <p:cBhvr>
                                        <p:cTn id="35" dur="1000"/>
                                        <p:tgtEl>
                                          <p:spTgt spid="43010">
                                            <p:txEl>
                                              <p:pRg st="4" end="4"/>
                                            </p:txEl>
                                          </p:spTgt>
                                        </p:tgtEl>
                                      </p:cBhvr>
                                    </p:animEffect>
                                    <p:anim calcmode="lin" valueType="num">
                                      <p:cBhvr>
                                        <p:cTn id="36" dur="1000" fill="hold"/>
                                        <p:tgtEl>
                                          <p:spTgt spid="430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30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3010">
                                            <p:txEl>
                                              <p:pRg st="5" end="5"/>
                                            </p:txEl>
                                          </p:spTgt>
                                        </p:tgtEl>
                                        <p:attrNameLst>
                                          <p:attrName>style.visibility</p:attrName>
                                        </p:attrNameLst>
                                      </p:cBhvr>
                                      <p:to>
                                        <p:strVal val="visible"/>
                                      </p:to>
                                    </p:set>
                                    <p:animEffect transition="in" filter="fade">
                                      <p:cBhvr>
                                        <p:cTn id="42" dur="1000"/>
                                        <p:tgtEl>
                                          <p:spTgt spid="43010">
                                            <p:txEl>
                                              <p:pRg st="5" end="5"/>
                                            </p:txEl>
                                          </p:spTgt>
                                        </p:tgtEl>
                                      </p:cBhvr>
                                    </p:animEffect>
                                    <p:anim calcmode="lin" valueType="num">
                                      <p:cBhvr>
                                        <p:cTn id="43" dur="1000" fill="hold"/>
                                        <p:tgtEl>
                                          <p:spTgt spid="430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3010">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3010">
                                            <p:txEl>
                                              <p:pRg st="6" end="6"/>
                                            </p:txEl>
                                          </p:spTgt>
                                        </p:tgtEl>
                                        <p:attrNameLst>
                                          <p:attrName>style.visibility</p:attrName>
                                        </p:attrNameLst>
                                      </p:cBhvr>
                                      <p:to>
                                        <p:strVal val="visible"/>
                                      </p:to>
                                    </p:set>
                                    <p:animEffect transition="in" filter="fade">
                                      <p:cBhvr>
                                        <p:cTn id="47" dur="1000"/>
                                        <p:tgtEl>
                                          <p:spTgt spid="43010">
                                            <p:txEl>
                                              <p:pRg st="6" end="6"/>
                                            </p:txEl>
                                          </p:spTgt>
                                        </p:tgtEl>
                                      </p:cBhvr>
                                    </p:animEffect>
                                    <p:anim calcmode="lin" valueType="num">
                                      <p:cBhvr>
                                        <p:cTn id="48" dur="1000" fill="hold"/>
                                        <p:tgtEl>
                                          <p:spTgt spid="43010">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3010">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3010">
                                            <p:txEl>
                                              <p:pRg st="7" end="7"/>
                                            </p:txEl>
                                          </p:spTgt>
                                        </p:tgtEl>
                                        <p:attrNameLst>
                                          <p:attrName>style.visibility</p:attrName>
                                        </p:attrNameLst>
                                      </p:cBhvr>
                                      <p:to>
                                        <p:strVal val="visible"/>
                                      </p:to>
                                    </p:set>
                                    <p:animEffect transition="in" filter="fade">
                                      <p:cBhvr>
                                        <p:cTn id="52" dur="1000"/>
                                        <p:tgtEl>
                                          <p:spTgt spid="43010">
                                            <p:txEl>
                                              <p:pRg st="7" end="7"/>
                                            </p:txEl>
                                          </p:spTgt>
                                        </p:tgtEl>
                                      </p:cBhvr>
                                    </p:animEffect>
                                    <p:anim calcmode="lin" valueType="num">
                                      <p:cBhvr>
                                        <p:cTn id="53" dur="1000" fill="hold"/>
                                        <p:tgtEl>
                                          <p:spTgt spid="43010">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430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3010">
                                            <p:txEl>
                                              <p:pRg st="8" end="8"/>
                                            </p:txEl>
                                          </p:spTgt>
                                        </p:tgtEl>
                                        <p:attrNameLst>
                                          <p:attrName>style.visibility</p:attrName>
                                        </p:attrNameLst>
                                      </p:cBhvr>
                                      <p:to>
                                        <p:strVal val="visible"/>
                                      </p:to>
                                    </p:set>
                                    <p:animEffect transition="in" filter="fade">
                                      <p:cBhvr>
                                        <p:cTn id="59" dur="1000"/>
                                        <p:tgtEl>
                                          <p:spTgt spid="43010">
                                            <p:txEl>
                                              <p:pRg st="8" end="8"/>
                                            </p:txEl>
                                          </p:spTgt>
                                        </p:tgtEl>
                                      </p:cBhvr>
                                    </p:animEffect>
                                    <p:anim calcmode="lin" valueType="num">
                                      <p:cBhvr>
                                        <p:cTn id="60" dur="1000" fill="hold"/>
                                        <p:tgtEl>
                                          <p:spTgt spid="43010">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430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3010">
                                            <p:txEl>
                                              <p:pRg st="9" end="9"/>
                                            </p:txEl>
                                          </p:spTgt>
                                        </p:tgtEl>
                                        <p:attrNameLst>
                                          <p:attrName>style.visibility</p:attrName>
                                        </p:attrNameLst>
                                      </p:cBhvr>
                                      <p:to>
                                        <p:strVal val="visible"/>
                                      </p:to>
                                    </p:set>
                                    <p:animEffect transition="in" filter="fade">
                                      <p:cBhvr>
                                        <p:cTn id="66" dur="1000"/>
                                        <p:tgtEl>
                                          <p:spTgt spid="43010">
                                            <p:txEl>
                                              <p:pRg st="9" end="9"/>
                                            </p:txEl>
                                          </p:spTgt>
                                        </p:tgtEl>
                                      </p:cBhvr>
                                    </p:animEffect>
                                    <p:anim calcmode="lin" valueType="num">
                                      <p:cBhvr>
                                        <p:cTn id="67" dur="1000" fill="hold"/>
                                        <p:tgtEl>
                                          <p:spTgt spid="43010">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4301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Discussion</a:t>
            </a:r>
            <a:endParaRPr lang="en-GB" dirty="0"/>
          </a:p>
        </p:txBody>
      </p:sp>
      <p:sp>
        <p:nvSpPr>
          <p:cNvPr id="5" name="Text Placeholder 4"/>
          <p:cNvSpPr>
            <a:spLocks noGrp="1"/>
          </p:cNvSpPr>
          <p:nvPr>
            <p:ph type="body" idx="1"/>
          </p:nvPr>
        </p:nvSpPr>
        <p:spPr/>
        <p:txBody>
          <a:bodyPr/>
          <a:lstStyle/>
          <a:p>
            <a:r>
              <a:rPr lang="en-US" smtClean="0"/>
              <a:t>Provider</a:t>
            </a:r>
            <a:endParaRPr lang="en-GB" dirty="0"/>
          </a:p>
        </p:txBody>
      </p:sp>
      <p:sp>
        <p:nvSpPr>
          <p:cNvPr id="3" name="Content Placeholder 2"/>
          <p:cNvSpPr>
            <a:spLocks noGrp="1"/>
          </p:cNvSpPr>
          <p:nvPr>
            <p:ph sz="half" idx="2"/>
          </p:nvPr>
        </p:nvSpPr>
        <p:spPr/>
        <p:txBody>
          <a:bodyPr/>
          <a:lstStyle/>
          <a:p>
            <a:pPr lvl="0"/>
            <a:r>
              <a:rPr lang="en-US" smtClean="0"/>
              <a:t>How did it feel to integrate new content, techniques, and job aids into your interaction? </a:t>
            </a:r>
            <a:endParaRPr lang="en-GB" smtClean="0"/>
          </a:p>
          <a:p>
            <a:r>
              <a:rPr lang="en-US" smtClean="0"/>
              <a:t>What worked well?</a:t>
            </a:r>
          </a:p>
          <a:p>
            <a:r>
              <a:rPr lang="en-US" smtClean="0"/>
              <a:t>What still feels awkward and requires more practice?</a:t>
            </a:r>
          </a:p>
          <a:p>
            <a:endParaRPr lang="en-US" dirty="0" smtClean="0"/>
          </a:p>
        </p:txBody>
      </p:sp>
      <p:sp>
        <p:nvSpPr>
          <p:cNvPr id="6" name="Text Placeholder 5"/>
          <p:cNvSpPr>
            <a:spLocks noGrp="1"/>
          </p:cNvSpPr>
          <p:nvPr>
            <p:ph type="body" sz="quarter" idx="3"/>
          </p:nvPr>
        </p:nvSpPr>
        <p:spPr/>
        <p:txBody>
          <a:bodyPr/>
          <a:lstStyle/>
          <a:p>
            <a:r>
              <a:rPr lang="en-US" smtClean="0"/>
              <a:t>Patients</a:t>
            </a:r>
            <a:endParaRPr lang="en-GB" dirty="0"/>
          </a:p>
        </p:txBody>
      </p:sp>
      <p:sp>
        <p:nvSpPr>
          <p:cNvPr id="7" name="Content Placeholder 6"/>
          <p:cNvSpPr>
            <a:spLocks noGrp="1"/>
          </p:cNvSpPr>
          <p:nvPr>
            <p:ph sz="quarter" idx="4"/>
          </p:nvPr>
        </p:nvSpPr>
        <p:spPr/>
        <p:txBody>
          <a:bodyPr/>
          <a:lstStyle/>
          <a:p>
            <a:r>
              <a:rPr lang="en-US" smtClean="0"/>
              <a:t>What did the provider do in this situation that was effective?</a:t>
            </a:r>
          </a:p>
          <a:p>
            <a:r>
              <a:rPr lang="en-US" smtClean="0"/>
              <a:t>What might the dentist consider doing differently?</a:t>
            </a:r>
          </a:p>
          <a:p>
            <a:pPr lvl="0"/>
            <a:r>
              <a:rPr lang="en-US" smtClean="0"/>
              <a:t>Were you able to understand and use the information the provider gave you?</a:t>
            </a:r>
            <a:endParaRPr lang="en-GB" smtClean="0"/>
          </a:p>
          <a:p>
            <a:endParaRPr lang="en-US" smtClean="0"/>
          </a:p>
          <a:p>
            <a:pPr lvl="0"/>
            <a:endParaRPr lang="en-GB" smtClean="0"/>
          </a:p>
          <a:p>
            <a:endParaRPr lang="en-GB" dirty="0"/>
          </a:p>
        </p:txBody>
      </p:sp>
    </p:spTree>
    <p:extLst>
      <p:ext uri="{BB962C8B-B14F-4D97-AF65-F5344CB8AC3E}">
        <p14:creationId xmlns:p14="http://schemas.microsoft.com/office/powerpoint/2010/main" val="162805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smtClean="0"/>
              <a:t>Components of Effective Brief Intervention: </a:t>
            </a:r>
            <a:br>
              <a:rPr lang="en-US" sz="2800" dirty="0" smtClean="0"/>
            </a:br>
            <a:r>
              <a:rPr lang="en-US" sz="2800" i="1" dirty="0" smtClean="0"/>
              <a:t>The FRAMES Approach</a:t>
            </a:r>
            <a:br>
              <a:rPr lang="en-US" sz="2800" i="1" dirty="0" smtClean="0"/>
            </a:br>
            <a:endParaRPr lang="en-US" sz="28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762613"/>
              </p:ext>
            </p:extLst>
          </p:nvPr>
        </p:nvGraphicFramePr>
        <p:xfrm>
          <a:off x="457200" y="15700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757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2800" dirty="0" smtClean="0"/>
              <a:t>How to Engage Patients Using MI in a Structured Way: </a:t>
            </a:r>
            <a:br>
              <a:rPr lang="en-US" sz="2800" dirty="0" smtClean="0"/>
            </a:br>
            <a:r>
              <a:rPr lang="en-US" sz="2800" dirty="0" smtClean="0"/>
              <a:t>The FRAMES Approach to Brief Intervention</a:t>
            </a:r>
            <a:endParaRPr lang="en-AU" sz="2800" dirty="0" smtClean="0"/>
          </a:p>
        </p:txBody>
      </p:sp>
      <p:sp>
        <p:nvSpPr>
          <p:cNvPr id="69635" name="Rectangle 3"/>
          <p:cNvSpPr>
            <a:spLocks noGrp="1" noChangeArrowheads="1"/>
          </p:cNvSpPr>
          <p:nvPr>
            <p:ph idx="1"/>
          </p:nvPr>
        </p:nvSpPr>
        <p:spPr>
          <a:xfrm>
            <a:off x="493643" y="2133600"/>
            <a:ext cx="8229600" cy="4525963"/>
          </a:xfrm>
        </p:spPr>
        <p:txBody>
          <a:bodyPr>
            <a:normAutofit fontScale="70000" lnSpcReduction="20000"/>
          </a:bodyPr>
          <a:lstStyle/>
          <a:p>
            <a:r>
              <a:rPr lang="en-AU" altLang="en-US" dirty="0" smtClean="0"/>
              <a:t>With permission, provide personalized </a:t>
            </a:r>
            <a:r>
              <a:rPr lang="en-AU" altLang="en-US" dirty="0" smtClean="0">
                <a:solidFill>
                  <a:srgbClr val="CF1001"/>
                </a:solidFill>
              </a:rPr>
              <a:t>Feedback</a:t>
            </a:r>
            <a:r>
              <a:rPr lang="en-AU" altLang="en-US" dirty="0" smtClean="0"/>
              <a:t> about screening scores.</a:t>
            </a:r>
          </a:p>
          <a:p>
            <a:r>
              <a:rPr lang="en-AU" altLang="en-US" dirty="0" smtClean="0"/>
              <a:t>Acknowledge that the patient has </a:t>
            </a:r>
            <a:r>
              <a:rPr lang="en-AU" altLang="en-US" dirty="0" smtClean="0">
                <a:solidFill>
                  <a:srgbClr val="CF1001"/>
                </a:solidFill>
              </a:rPr>
              <a:t>Responsibility</a:t>
            </a:r>
            <a:r>
              <a:rPr lang="en-AU" altLang="en-US" dirty="0" smtClean="0"/>
              <a:t> for their choices.</a:t>
            </a:r>
          </a:p>
          <a:p>
            <a:r>
              <a:rPr lang="en-AU" altLang="en-US" dirty="0" smtClean="0"/>
              <a:t>With permission, give simple </a:t>
            </a:r>
            <a:r>
              <a:rPr lang="en-AU" altLang="en-US" dirty="0" smtClean="0">
                <a:solidFill>
                  <a:srgbClr val="CF1001"/>
                </a:solidFill>
              </a:rPr>
              <a:t>Advice</a:t>
            </a:r>
            <a:r>
              <a:rPr lang="en-AU" altLang="en-US" dirty="0" smtClean="0"/>
              <a:t> about how to reduce risk associated with substance use and elicit their thoughts.</a:t>
            </a:r>
          </a:p>
          <a:p>
            <a:r>
              <a:rPr lang="en-US" altLang="en-US" dirty="0" smtClean="0"/>
              <a:t>For patients ambivalent about changing, elicit change-talk</a:t>
            </a:r>
          </a:p>
          <a:p>
            <a:pPr lvl="1"/>
            <a:r>
              <a:rPr lang="en-US" altLang="en-US" dirty="0" smtClean="0"/>
              <a:t>Decisional balance</a:t>
            </a:r>
          </a:p>
          <a:p>
            <a:pPr lvl="1"/>
            <a:r>
              <a:rPr lang="en-US" altLang="en-US" dirty="0" smtClean="0"/>
              <a:t>Rulers</a:t>
            </a:r>
            <a:endParaRPr lang="en-AU" altLang="en-US" dirty="0" smtClean="0"/>
          </a:p>
          <a:p>
            <a:r>
              <a:rPr lang="en-AU" altLang="en-US" dirty="0" smtClean="0"/>
              <a:t>Discuss a </a:t>
            </a:r>
            <a:r>
              <a:rPr lang="en-AU" altLang="en-US" dirty="0" smtClean="0">
                <a:solidFill>
                  <a:srgbClr val="CF1001"/>
                </a:solidFill>
              </a:rPr>
              <a:t>Menu</a:t>
            </a:r>
            <a:r>
              <a:rPr lang="en-AU" altLang="en-US" dirty="0" smtClean="0"/>
              <a:t> of options to promote personal choice and goals.</a:t>
            </a:r>
          </a:p>
          <a:p>
            <a:r>
              <a:rPr lang="en-AU" altLang="en-US" dirty="0" smtClean="0"/>
              <a:t>Express </a:t>
            </a:r>
            <a:r>
              <a:rPr lang="en-AU" altLang="en-US" dirty="0" smtClean="0">
                <a:solidFill>
                  <a:srgbClr val="CF1001"/>
                </a:solidFill>
              </a:rPr>
              <a:t>Empathy</a:t>
            </a:r>
            <a:r>
              <a:rPr lang="en-AU" altLang="en-US" dirty="0" smtClean="0"/>
              <a:t>, which is a potent determinant of motivation and change.</a:t>
            </a:r>
          </a:p>
          <a:p>
            <a:r>
              <a:rPr lang="en-AU" altLang="en-US" dirty="0" smtClean="0">
                <a:solidFill>
                  <a:srgbClr val="CF1001"/>
                </a:solidFill>
              </a:rPr>
              <a:t>Self-efficacy</a:t>
            </a:r>
            <a:r>
              <a:rPr lang="en-AU" altLang="en-US" dirty="0" smtClean="0"/>
              <a:t> is supported to </a:t>
            </a:r>
            <a:r>
              <a:rPr lang="en-US" altLang="en-US" dirty="0" smtClean="0"/>
              <a:t>instill</a:t>
            </a:r>
            <a:r>
              <a:rPr lang="en-AU" altLang="en-US" dirty="0" smtClean="0"/>
              <a:t> optimism.</a:t>
            </a:r>
          </a:p>
          <a:p>
            <a:pPr lvl="1"/>
            <a:endParaRPr lang="en-AU" altLang="en-US" dirty="0" smtClean="0"/>
          </a:p>
        </p:txBody>
      </p:sp>
    </p:spTree>
    <p:extLst>
      <p:ext uri="{BB962C8B-B14F-4D97-AF65-F5344CB8AC3E}">
        <p14:creationId xmlns:p14="http://schemas.microsoft.com/office/powerpoint/2010/main" val="2740894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4488806"/>
              </p:ext>
            </p:extLst>
          </p:nvPr>
        </p:nvGraphicFramePr>
        <p:xfrm>
          <a:off x="410883" y="381000"/>
          <a:ext cx="8382597" cy="4922520"/>
        </p:xfrm>
        <a:graphic>
          <a:graphicData uri="http://schemas.openxmlformats.org/drawingml/2006/table">
            <a:tbl>
              <a:tblPr firstRow="1" bandRow="1">
                <a:tableStyleId>{5C22544A-7EE6-4342-B048-85BDC9FD1C3A}</a:tableStyleId>
              </a:tblPr>
              <a:tblGrid>
                <a:gridCol w="1554480">
                  <a:extLst>
                    <a:ext uri="{9D8B030D-6E8A-4147-A177-3AD203B41FA5}">
                      <a16:colId xmlns="" xmlns:a16="http://schemas.microsoft.com/office/drawing/2014/main" val="20000"/>
                    </a:ext>
                  </a:extLst>
                </a:gridCol>
                <a:gridCol w="6828117">
                  <a:extLst>
                    <a:ext uri="{9D8B030D-6E8A-4147-A177-3AD203B41FA5}">
                      <a16:colId xmlns="" xmlns:a16="http://schemas.microsoft.com/office/drawing/2014/main" val="20001"/>
                    </a:ext>
                  </a:extLst>
                </a:gridCol>
              </a:tblGrid>
              <a:tr h="716280">
                <a:tc gridSpan="2">
                  <a:txBody>
                    <a:bodyPr/>
                    <a:lstStyle/>
                    <a:p>
                      <a:pPr marL="0" indent="0">
                        <a:spcBef>
                          <a:spcPts val="600"/>
                        </a:spcBef>
                        <a:spcAft>
                          <a:spcPts val="600"/>
                        </a:spcAft>
                        <a:buFont typeface="Arial" panose="020B0604020202020204" pitchFamily="34" charset="0"/>
                        <a:buNone/>
                      </a:pPr>
                      <a:r>
                        <a:rPr lang="en-US" sz="3200" i="0" kern="1200" dirty="0" smtClean="0">
                          <a:solidFill>
                            <a:schemeClr val="bg1"/>
                          </a:solidFill>
                          <a:effectLst/>
                          <a:latin typeface="+mn-lt"/>
                          <a:ea typeface="+mn-ea"/>
                          <a:cs typeface="+mn-cs"/>
                        </a:rPr>
                        <a:t>Brief</a:t>
                      </a:r>
                      <a:r>
                        <a:rPr lang="en-US" sz="3200" i="0" kern="1200" baseline="0" dirty="0" smtClean="0">
                          <a:solidFill>
                            <a:schemeClr val="bg1"/>
                          </a:solidFill>
                          <a:effectLst/>
                          <a:latin typeface="+mn-lt"/>
                          <a:ea typeface="+mn-ea"/>
                          <a:cs typeface="+mn-cs"/>
                        </a:rPr>
                        <a:t> Intervention Steps</a:t>
                      </a:r>
                      <a:endParaRPr lang="en-US" sz="3200" i="0" kern="1200" dirty="0" smtClean="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hMerge="1">
                  <a:txBody>
                    <a:bodyPr/>
                    <a:lstStyle/>
                    <a:p>
                      <a:pPr marL="0" indent="0">
                        <a:spcBef>
                          <a:spcPts val="600"/>
                        </a:spcBef>
                        <a:spcAft>
                          <a:spcPts val="600"/>
                        </a:spcAft>
                        <a:buFont typeface="Arial" panose="020B0604020202020204" pitchFamily="34" charset="0"/>
                        <a:buNone/>
                      </a:pPr>
                      <a:endParaRPr lang="en-US" sz="1800" i="1"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10000"/>
                  </a:ext>
                </a:extLst>
              </a:tr>
              <a:tr h="716280">
                <a:tc>
                  <a:txBody>
                    <a:bodyPr/>
                    <a:lstStyle/>
                    <a:p>
                      <a:pPr>
                        <a:lnSpc>
                          <a:spcPct val="100000"/>
                        </a:lnSpc>
                        <a:spcBef>
                          <a:spcPts val="600"/>
                        </a:spcBef>
                        <a:spcAft>
                          <a:spcPts val="600"/>
                        </a:spcAft>
                        <a:tabLst/>
                      </a:pPr>
                      <a:r>
                        <a:rPr lang="en-US" sz="1800" dirty="0" smtClean="0"/>
                        <a:t>Step 1. </a:t>
                      </a:r>
                    </a:p>
                    <a:p>
                      <a:pPr>
                        <a:lnSpc>
                          <a:spcPct val="100000"/>
                        </a:lnSpc>
                        <a:spcBef>
                          <a:spcPts val="600"/>
                        </a:spcBef>
                        <a:spcAft>
                          <a:spcPts val="600"/>
                        </a:spcAft>
                        <a:tabLst/>
                      </a:pPr>
                      <a:r>
                        <a:rPr lang="en-US" sz="1800" dirty="0" smtClean="0"/>
                        <a:t>Ask Permission</a:t>
                      </a:r>
                      <a:endParaRPr lang="en-US" sz="1800" b="0" dirty="0"/>
                    </a:p>
                  </a:txBody>
                  <a:tcPr>
                    <a:lnL w="12700" cap="flat" cmpd="sng" algn="ctr">
                      <a:solidFill>
                        <a:schemeClr val="accent1"/>
                      </a:solidFill>
                      <a:prstDash val="solid"/>
                      <a:round/>
                      <a:headEnd type="none" w="med" len="med"/>
                      <a:tailEnd type="none" w="med" len="med"/>
                    </a:lnL>
                  </a:tcPr>
                </a:tc>
                <a:tc>
                  <a:txBody>
                    <a:bodyPr/>
                    <a:lstStyle/>
                    <a:p>
                      <a:pPr marL="285750" indent="-285750">
                        <a:spcBef>
                          <a:spcPts val="600"/>
                        </a:spcBef>
                        <a:spcAft>
                          <a:spcPts val="600"/>
                        </a:spcAft>
                        <a:buFont typeface="Arial" panose="020B0604020202020204" pitchFamily="34" charset="0"/>
                        <a:buChar char="•"/>
                      </a:pPr>
                      <a:r>
                        <a:rPr lang="en-US" sz="1800" i="1" kern="1200" dirty="0" smtClean="0">
                          <a:effectLst/>
                        </a:rPr>
                        <a:t>Thank you for completing that questionnaire with me.</a:t>
                      </a:r>
                    </a:p>
                    <a:p>
                      <a:pPr marL="285750" indent="-285750">
                        <a:spcBef>
                          <a:spcPts val="600"/>
                        </a:spcBef>
                        <a:spcAft>
                          <a:spcPts val="600"/>
                        </a:spcAft>
                        <a:buFont typeface="Arial" panose="020B0604020202020204" pitchFamily="34" charset="0"/>
                        <a:buChar char="•"/>
                      </a:pPr>
                      <a:r>
                        <a:rPr lang="en-US" sz="1800" i="1" kern="1200" dirty="0" smtClean="0">
                          <a:effectLst/>
                        </a:rPr>
                        <a:t>Do you mind if we talk a little more about the results?</a:t>
                      </a:r>
                      <a:endParaRPr lang="en-US" sz="1800" i="1" kern="1200" dirty="0" smtClean="0">
                        <a:solidFill>
                          <a:schemeClr val="dk1"/>
                        </a:solidFill>
                        <a:effectLst/>
                        <a:latin typeface="+mn-lt"/>
                        <a:ea typeface="+mn-ea"/>
                        <a:cs typeface="+mn-cs"/>
                      </a:endParaRPr>
                    </a:p>
                  </a:txBody>
                  <a:tcPr>
                    <a:lnR w="12700" cap="flat" cmpd="sng" algn="ctr">
                      <a:solidFill>
                        <a:schemeClr val="accent1"/>
                      </a:solidFill>
                      <a:prstDash val="solid"/>
                      <a:round/>
                      <a:headEnd type="none" w="med" len="med"/>
                      <a:tailEnd type="none" w="med" len="med"/>
                    </a:lnR>
                  </a:tcPr>
                </a:tc>
                <a:extLst>
                  <a:ext uri="{0D108BD9-81ED-4DB2-BD59-A6C34878D82A}">
                    <a16:rowId xmlns="" xmlns:a16="http://schemas.microsoft.com/office/drawing/2014/main" val="10001"/>
                  </a:ext>
                </a:extLst>
              </a:tr>
              <a:tr h="381000">
                <a:tc>
                  <a:txBody>
                    <a:bodyPr/>
                    <a:lstStyle/>
                    <a:p>
                      <a:pPr>
                        <a:lnSpc>
                          <a:spcPct val="100000"/>
                        </a:lnSpc>
                        <a:spcBef>
                          <a:spcPts val="600"/>
                        </a:spcBef>
                        <a:spcAft>
                          <a:spcPts val="600"/>
                        </a:spcAft>
                      </a:pPr>
                      <a:r>
                        <a:rPr lang="en-US" sz="1800" dirty="0" smtClean="0"/>
                        <a:t>Step 2. </a:t>
                      </a:r>
                    </a:p>
                    <a:p>
                      <a:pPr>
                        <a:lnSpc>
                          <a:spcPct val="100000"/>
                        </a:lnSpc>
                        <a:spcBef>
                          <a:spcPts val="600"/>
                        </a:spcBef>
                        <a:spcAft>
                          <a:spcPts val="600"/>
                        </a:spcAft>
                      </a:pPr>
                      <a:r>
                        <a:rPr lang="en-US" sz="1800" dirty="0" smtClean="0"/>
                        <a:t>Provide personalized feedback</a:t>
                      </a:r>
                      <a:endParaRPr lang="en-US" sz="1800" b="0" dirty="0" smtClean="0"/>
                    </a:p>
                  </a:txBody>
                  <a:tcP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i="1" kern="1200" dirty="0" smtClean="0">
                          <a:effectLst/>
                        </a:rPr>
                        <a:t>First of all, congratulations on your low-risk use of many of these substances. </a:t>
                      </a: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i="1" kern="1200" dirty="0" smtClean="0">
                          <a:effectLst/>
                        </a:rPr>
                        <a:t>Based on your screening scores, you are at moderate risk for health and other problems related to your current pattern of alcohol</a:t>
                      </a:r>
                      <a:r>
                        <a:rPr lang="en-US" sz="1800" i="1" kern="1200" baseline="0" dirty="0" smtClean="0">
                          <a:effectLst/>
                        </a:rPr>
                        <a:t> use</a:t>
                      </a:r>
                      <a:r>
                        <a:rPr lang="en-US" sz="1800" i="1" kern="1200" dirty="0" smtClean="0">
                          <a:effectLst/>
                        </a:rPr>
                        <a:t>. For example, you mentioned that you sometimes have heart palpitations after a heavy drinking episode. That</a:t>
                      </a:r>
                      <a:r>
                        <a:rPr lang="en-US" sz="1800" i="1" kern="1200" baseline="0" dirty="0" smtClean="0">
                          <a:effectLst/>
                        </a:rPr>
                        <a:t> is because </a:t>
                      </a:r>
                      <a:r>
                        <a:rPr lang="en-US" sz="1800" i="1" kern="1200" dirty="0" smtClean="0">
                          <a:effectLst/>
                        </a:rPr>
                        <a:t>acute alcohol ingestion can cause short circuits in the heart’s electrical rhythm.</a:t>
                      </a: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i="0" dirty="0" smtClean="0"/>
                        <a:t>ELICIT:</a:t>
                      </a:r>
                      <a:r>
                        <a:rPr lang="en-US" sz="1800" i="0" baseline="0" dirty="0" smtClean="0"/>
                        <a:t> </a:t>
                      </a:r>
                      <a:r>
                        <a:rPr lang="en-US" sz="1800" i="1" dirty="0" smtClean="0"/>
                        <a:t>Given this information, what are your</a:t>
                      </a:r>
                      <a:r>
                        <a:rPr lang="en-US" sz="1800" i="1" baseline="0" dirty="0" smtClean="0"/>
                        <a:t> thoughts about this?</a:t>
                      </a:r>
                      <a:endParaRPr lang="en-US" sz="1800" i="1" dirty="0" smtClean="0"/>
                    </a:p>
                  </a:txBody>
                  <a:tcP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98939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8344966"/>
              </p:ext>
            </p:extLst>
          </p:nvPr>
        </p:nvGraphicFramePr>
        <p:xfrm>
          <a:off x="410883" y="381000"/>
          <a:ext cx="8352117" cy="5730240"/>
        </p:xfrm>
        <a:graphic>
          <a:graphicData uri="http://schemas.openxmlformats.org/drawingml/2006/table">
            <a:tbl>
              <a:tblPr bandRow="1">
                <a:tableStyleId>{5C22544A-7EE6-4342-B048-85BDC9FD1C3A}</a:tableStyleId>
              </a:tblPr>
              <a:tblGrid>
                <a:gridCol w="1542256">
                  <a:extLst>
                    <a:ext uri="{9D8B030D-6E8A-4147-A177-3AD203B41FA5}">
                      <a16:colId xmlns="" xmlns:a16="http://schemas.microsoft.com/office/drawing/2014/main" val="20000"/>
                    </a:ext>
                  </a:extLst>
                </a:gridCol>
                <a:gridCol w="6809861">
                  <a:extLst>
                    <a:ext uri="{9D8B030D-6E8A-4147-A177-3AD203B41FA5}">
                      <a16:colId xmlns="" xmlns:a16="http://schemas.microsoft.com/office/drawing/2014/main" val="20001"/>
                    </a:ext>
                  </a:extLst>
                </a:gridCol>
              </a:tblGrid>
              <a:tr h="1065865">
                <a:tc>
                  <a:txBody>
                    <a:bodyPr/>
                    <a:lstStyle/>
                    <a:p>
                      <a:pPr>
                        <a:lnSpc>
                          <a:spcPct val="100000"/>
                        </a:lnSpc>
                        <a:spcBef>
                          <a:spcPts val="600"/>
                        </a:spcBef>
                        <a:spcAft>
                          <a:spcPts val="600"/>
                        </a:spcAft>
                        <a:tabLst/>
                      </a:pPr>
                      <a:r>
                        <a:rPr lang="en-US" sz="1600" dirty="0" smtClean="0"/>
                        <a:t>Step 3. </a:t>
                      </a:r>
                    </a:p>
                    <a:p>
                      <a:pPr>
                        <a:lnSpc>
                          <a:spcPct val="100000"/>
                        </a:lnSpc>
                        <a:spcBef>
                          <a:spcPts val="600"/>
                        </a:spcBef>
                        <a:spcAft>
                          <a:spcPts val="600"/>
                        </a:spcAft>
                        <a:tabLst/>
                      </a:pPr>
                      <a:r>
                        <a:rPr lang="en-US" sz="1600" dirty="0" smtClean="0"/>
                        <a:t>Advise with permission and promote personal</a:t>
                      </a:r>
                      <a:r>
                        <a:rPr lang="en-US" sz="1600" baseline="0" dirty="0" smtClean="0"/>
                        <a:t> responsibility </a:t>
                      </a:r>
                      <a:endParaRPr lang="en-US" sz="1600" b="0" dirty="0"/>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i="1" dirty="0" smtClean="0"/>
                        <a:t>May I provide you with some advice?</a:t>
                      </a: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i="1" dirty="0" smtClean="0"/>
                        <a:t>To lower your risk</a:t>
                      </a:r>
                      <a:r>
                        <a:rPr lang="en-US" sz="1600" i="1" baseline="0" dirty="0" smtClean="0"/>
                        <a:t>, my advice is that you cut back on your drinking or quit altogether, but the decision to change is up to you! </a:t>
                      </a: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i="1" baseline="0" dirty="0" smtClean="0">
                          <a:solidFill>
                            <a:srgbClr val="000000"/>
                          </a:solidFill>
                          <a:cs typeface="Times New Roman" pitchFamily="18" charset="0"/>
                        </a:rPr>
                        <a:t>These are recommended drinking limits: for men of your age, we recommend no more than 2 drinks per day or 14 per week, and no more than 4 drinks on any one occasion. We know that individuals who regularly drink above these limits can develop acute or long-term problems related to their use.</a:t>
                      </a: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i="0" baseline="0" dirty="0" smtClean="0">
                          <a:solidFill>
                            <a:srgbClr val="000000"/>
                          </a:solidFill>
                          <a:cs typeface="Times New Roman" pitchFamily="18" charset="0"/>
                        </a:rPr>
                        <a:t>ELICIT: </a:t>
                      </a:r>
                      <a:r>
                        <a:rPr lang="en-US" sz="1600" i="1" baseline="0" dirty="0" smtClean="0">
                          <a:solidFill>
                            <a:srgbClr val="000000"/>
                          </a:solidFill>
                          <a:cs typeface="Times New Roman" pitchFamily="18" charset="0"/>
                        </a:rPr>
                        <a:t>What are your thoughts about the lower-risk drinking limits?</a:t>
                      </a:r>
                      <a:endParaRPr lang="en-US" sz="1600" i="1" dirty="0" smtClean="0">
                        <a:solidFill>
                          <a:srgbClr val="000000"/>
                        </a:solidFill>
                        <a:cs typeface="Times New Roman" pitchFamily="18" charset="0"/>
                      </a:endParaRPr>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 xmlns:a16="http://schemas.microsoft.com/office/drawing/2014/main" val="10000"/>
                  </a:ext>
                </a:extLst>
              </a:tr>
              <a:tr h="1065865">
                <a:tc>
                  <a:txBody>
                    <a:bodyPr/>
                    <a:lstStyle/>
                    <a:p>
                      <a:pPr>
                        <a:spcBef>
                          <a:spcPts val="600"/>
                        </a:spcBef>
                        <a:spcAft>
                          <a:spcPts val="600"/>
                        </a:spcAft>
                      </a:pPr>
                      <a:r>
                        <a:rPr lang="en-US" sz="1600" dirty="0" smtClean="0"/>
                        <a:t>Step 4. </a:t>
                      </a:r>
                    </a:p>
                    <a:p>
                      <a:pPr>
                        <a:spcBef>
                          <a:spcPts val="600"/>
                        </a:spcBef>
                        <a:spcAft>
                          <a:spcPts val="600"/>
                        </a:spcAft>
                      </a:pPr>
                      <a:r>
                        <a:rPr lang="en-US" sz="1600" dirty="0" smtClean="0"/>
                        <a:t>Enhance motivation, elicit change talk, support self efficacy </a:t>
                      </a:r>
                      <a:endParaRPr lang="en-US" sz="1600" dirty="0"/>
                    </a:p>
                  </a:txBody>
                  <a:tcP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marL="285750" indent="-285750">
                        <a:lnSpc>
                          <a:spcPct val="100000"/>
                        </a:lnSpc>
                        <a:spcBef>
                          <a:spcPts val="600"/>
                        </a:spcBef>
                        <a:spcAft>
                          <a:spcPts val="600"/>
                        </a:spcAft>
                        <a:buFont typeface="Arial" panose="020B0604020202020204" pitchFamily="34" charset="0"/>
                        <a:buChar char="•"/>
                      </a:pPr>
                      <a:r>
                        <a:rPr lang="en-US" sz="1600" i="0" kern="1200" dirty="0" smtClean="0">
                          <a:solidFill>
                            <a:schemeClr val="dk1"/>
                          </a:solidFill>
                          <a:effectLst/>
                          <a:latin typeface="+mn-lt"/>
                          <a:ea typeface="+mn-ea"/>
                          <a:cs typeface="+mn-cs"/>
                        </a:rPr>
                        <a:t>Decisional balance: </a:t>
                      </a:r>
                      <a:r>
                        <a:rPr lang="en-US" sz="1600" i="1" kern="1200" dirty="0" smtClean="0">
                          <a:solidFill>
                            <a:schemeClr val="dk1"/>
                          </a:solidFill>
                          <a:effectLst/>
                          <a:latin typeface="+mn-lt"/>
                          <a:ea typeface="+mn-ea"/>
                          <a:cs typeface="+mn-cs"/>
                        </a:rPr>
                        <a:t>So, what are some of the good things about drinking? What about the not-so-good things?  </a:t>
                      </a:r>
                      <a:endParaRPr lang="en-US" sz="1600" i="0" kern="1200" dirty="0" smtClean="0">
                        <a:solidFill>
                          <a:schemeClr val="dk1"/>
                        </a:solidFill>
                        <a:effectLst/>
                        <a:latin typeface="+mn-lt"/>
                        <a:ea typeface="+mn-ea"/>
                        <a:cs typeface="+mn-cs"/>
                      </a:endParaRPr>
                    </a:p>
                    <a:p>
                      <a:pPr marL="285750" indent="-285750">
                        <a:lnSpc>
                          <a:spcPct val="100000"/>
                        </a:lnSpc>
                        <a:spcBef>
                          <a:spcPts val="600"/>
                        </a:spcBef>
                        <a:spcAft>
                          <a:spcPts val="600"/>
                        </a:spcAft>
                        <a:buFont typeface="Arial" panose="020B0604020202020204" pitchFamily="34" charset="0"/>
                        <a:buChar char="•"/>
                      </a:pPr>
                      <a:r>
                        <a:rPr lang="en-US" sz="1600" i="0" kern="1200" dirty="0" smtClean="0">
                          <a:solidFill>
                            <a:schemeClr val="dk1"/>
                          </a:solidFill>
                          <a:effectLst/>
                          <a:latin typeface="+mn-lt"/>
                          <a:ea typeface="+mn-ea"/>
                          <a:cs typeface="+mn-cs"/>
                        </a:rPr>
                        <a:t>Summarize what has been said.</a:t>
                      </a:r>
                    </a:p>
                    <a:p>
                      <a:pPr marL="285750" indent="-285750">
                        <a:lnSpc>
                          <a:spcPct val="100000"/>
                        </a:lnSpc>
                        <a:spcBef>
                          <a:spcPts val="600"/>
                        </a:spcBef>
                        <a:spcAft>
                          <a:spcPts val="600"/>
                        </a:spcAft>
                        <a:buFont typeface="Arial" panose="020B0604020202020204" pitchFamily="34" charset="0"/>
                        <a:buChar char="•"/>
                      </a:pPr>
                      <a:r>
                        <a:rPr lang="en-US" sz="1600" i="0" kern="1200" dirty="0" smtClean="0">
                          <a:solidFill>
                            <a:schemeClr val="dk1"/>
                          </a:solidFill>
                          <a:effectLst/>
                          <a:latin typeface="+mn-lt"/>
                          <a:ea typeface="+mn-ea"/>
                          <a:cs typeface="+mn-cs"/>
                        </a:rPr>
                        <a:t>Rulers: </a:t>
                      </a:r>
                      <a:r>
                        <a:rPr lang="en-US" sz="1600" i="1" kern="1200" dirty="0" smtClean="0">
                          <a:solidFill>
                            <a:schemeClr val="dk1"/>
                          </a:solidFill>
                          <a:effectLst/>
                          <a:latin typeface="+mn-lt"/>
                          <a:ea typeface="+mn-ea"/>
                          <a:cs typeface="+mn-cs"/>
                        </a:rPr>
                        <a:t>On a scale of 0 to 10, with 0 being not at all ready/confident/ important and 10 being completely ready/confident/important, how ready/confident/important are you to change any aspect related to your drinking?</a:t>
                      </a:r>
                      <a:r>
                        <a:rPr lang="en-US" sz="1600" i="1" kern="1200" baseline="0" dirty="0" smtClean="0">
                          <a:solidFill>
                            <a:schemeClr val="dk1"/>
                          </a:solidFill>
                          <a:effectLst/>
                          <a:latin typeface="+mn-lt"/>
                          <a:ea typeface="+mn-ea"/>
                          <a:cs typeface="+mn-cs"/>
                        </a:rPr>
                        <a:t> </a:t>
                      </a:r>
                      <a:r>
                        <a:rPr lang="en-US" sz="1600" i="0" kern="1200" baseline="0" dirty="0" smtClean="0">
                          <a:solidFill>
                            <a:schemeClr val="dk1"/>
                          </a:solidFill>
                          <a:effectLst/>
                          <a:latin typeface="+mn-lt"/>
                          <a:ea typeface="+mn-ea"/>
                          <a:cs typeface="+mn-cs"/>
                        </a:rPr>
                        <a:t> </a:t>
                      </a:r>
                      <a:r>
                        <a:rPr lang="en-US" sz="1600" i="1" kern="1200" dirty="0" smtClean="0">
                          <a:solidFill>
                            <a:schemeClr val="dk1"/>
                          </a:solidFill>
                          <a:effectLst/>
                          <a:latin typeface="+mn-lt"/>
                          <a:ea typeface="+mn-ea"/>
                          <a:cs typeface="+mn-cs"/>
                        </a:rPr>
                        <a:t>Why did you choose that number and not a lower one, like a 1 or a 2? </a:t>
                      </a:r>
                    </a:p>
                    <a:p>
                      <a:pPr marL="285750" indent="-285750">
                        <a:lnSpc>
                          <a:spcPct val="100000"/>
                        </a:lnSpc>
                        <a:spcBef>
                          <a:spcPts val="600"/>
                        </a:spcBef>
                        <a:spcAft>
                          <a:spcPts val="600"/>
                        </a:spcAft>
                        <a:buFont typeface="Arial" panose="020B0604020202020204" pitchFamily="34" charset="0"/>
                        <a:buChar char="•"/>
                      </a:pPr>
                      <a:r>
                        <a:rPr lang="en-US" sz="1600" i="1" kern="1200" dirty="0" smtClean="0">
                          <a:solidFill>
                            <a:schemeClr val="dk1"/>
                          </a:solidFill>
                          <a:effectLst/>
                          <a:latin typeface="+mn-lt"/>
                          <a:ea typeface="+mn-ea"/>
                          <a:cs typeface="+mn-cs"/>
                        </a:rPr>
                        <a:t>That’s great! That means you’re ___% ready to make a change. Let’s talk about what that change would look like.</a:t>
                      </a:r>
                      <a:r>
                        <a:rPr lang="en-US" sz="1600" i="1" baseline="0" dirty="0" smtClean="0">
                          <a:solidFill>
                            <a:srgbClr val="000000"/>
                          </a:solidFill>
                          <a:cs typeface="Times New Roman" pitchFamily="18" charset="0"/>
                        </a:rPr>
                        <a:t>. </a:t>
                      </a:r>
                      <a:endParaRPr lang="en-US" sz="1600" i="1" dirty="0" smtClean="0">
                        <a:solidFill>
                          <a:srgbClr val="000000"/>
                        </a:solidFill>
                        <a:cs typeface="Times New Roman" pitchFamily="18" charset="0"/>
                      </a:endParaRPr>
                    </a:p>
                  </a:txBody>
                  <a:tcP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0280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7094681"/>
              </p:ext>
            </p:extLst>
          </p:nvPr>
        </p:nvGraphicFramePr>
        <p:xfrm>
          <a:off x="410883" y="411480"/>
          <a:ext cx="8322234" cy="4846320"/>
        </p:xfrm>
        <a:graphic>
          <a:graphicData uri="http://schemas.openxmlformats.org/drawingml/2006/table">
            <a:tbl>
              <a:tblPr bandRow="1">
                <a:tableStyleId>{5C22544A-7EE6-4342-B048-85BDC9FD1C3A}</a:tableStyleId>
              </a:tblPr>
              <a:tblGrid>
                <a:gridCol w="1556327">
                  <a:extLst>
                    <a:ext uri="{9D8B030D-6E8A-4147-A177-3AD203B41FA5}">
                      <a16:colId xmlns="" xmlns:a16="http://schemas.microsoft.com/office/drawing/2014/main" val="20000"/>
                    </a:ext>
                  </a:extLst>
                </a:gridCol>
                <a:gridCol w="6765907">
                  <a:extLst>
                    <a:ext uri="{9D8B030D-6E8A-4147-A177-3AD203B41FA5}">
                      <a16:colId xmlns="" xmlns:a16="http://schemas.microsoft.com/office/drawing/2014/main" val="20001"/>
                    </a:ext>
                  </a:extLst>
                </a:gridCol>
              </a:tblGrid>
              <a:tr h="1065865">
                <a:tc>
                  <a:txBody>
                    <a:bodyPr/>
                    <a:lstStyle/>
                    <a:p>
                      <a:pPr>
                        <a:lnSpc>
                          <a:spcPct val="100000"/>
                        </a:lnSpc>
                        <a:spcBef>
                          <a:spcPts val="600"/>
                        </a:spcBef>
                        <a:spcAft>
                          <a:spcPts val="600"/>
                        </a:spcAft>
                        <a:tabLst/>
                      </a:pPr>
                      <a:r>
                        <a:rPr lang="en-US" sz="1800" dirty="0" smtClean="0"/>
                        <a:t>Step 5. </a:t>
                      </a:r>
                    </a:p>
                    <a:p>
                      <a:pPr>
                        <a:lnSpc>
                          <a:spcPct val="100000"/>
                        </a:lnSpc>
                        <a:spcBef>
                          <a:spcPts val="600"/>
                        </a:spcBef>
                        <a:spcAft>
                          <a:spcPts val="600"/>
                        </a:spcAft>
                        <a:tabLst/>
                      </a:pPr>
                      <a:r>
                        <a:rPr lang="en-US" sz="1800" dirty="0" smtClean="0"/>
                        <a:t>Menu of options to negotiate a plan</a:t>
                      </a:r>
                    </a:p>
                    <a:p>
                      <a:pPr>
                        <a:lnSpc>
                          <a:spcPct val="100000"/>
                        </a:lnSpc>
                        <a:spcBef>
                          <a:spcPts val="600"/>
                        </a:spcBef>
                        <a:spcAft>
                          <a:spcPts val="600"/>
                        </a:spcAft>
                        <a:tabLst/>
                      </a:pPr>
                      <a:endParaRPr lang="en-US" sz="1800" b="0" dirty="0" smtClean="0"/>
                    </a:p>
                    <a:p>
                      <a:pPr>
                        <a:lnSpc>
                          <a:spcPct val="100000"/>
                        </a:lnSpc>
                        <a:spcBef>
                          <a:spcPts val="600"/>
                        </a:spcBef>
                        <a:spcAft>
                          <a:spcPts val="600"/>
                        </a:spcAft>
                        <a:tabLst/>
                      </a:pPr>
                      <a:endParaRPr lang="en-US" sz="1800" b="0" dirty="0" smtClean="0"/>
                    </a:p>
                    <a:p>
                      <a:pPr>
                        <a:lnSpc>
                          <a:spcPct val="100000"/>
                        </a:lnSpc>
                        <a:spcBef>
                          <a:spcPts val="600"/>
                        </a:spcBef>
                        <a:spcAft>
                          <a:spcPts val="600"/>
                        </a:spcAft>
                        <a:tabLst/>
                      </a:pPr>
                      <a:endParaRPr lang="en-US" sz="1800" b="0" dirty="0" smtClean="0"/>
                    </a:p>
                    <a:p>
                      <a:pPr>
                        <a:lnSpc>
                          <a:spcPct val="100000"/>
                        </a:lnSpc>
                        <a:spcBef>
                          <a:spcPts val="600"/>
                        </a:spcBef>
                        <a:spcAft>
                          <a:spcPts val="600"/>
                        </a:spcAft>
                        <a:tabLst/>
                      </a:pPr>
                      <a:endParaRPr lang="en-US" sz="1800" b="0" dirty="0"/>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85750" indent="-285750">
                        <a:lnSpc>
                          <a:spcPct val="100000"/>
                        </a:lnSpc>
                        <a:spcBef>
                          <a:spcPts val="600"/>
                        </a:spcBef>
                        <a:spcAft>
                          <a:spcPts val="600"/>
                        </a:spcAft>
                        <a:buFont typeface="Arial" panose="020B0604020202020204" pitchFamily="34" charset="0"/>
                        <a:buChar char="•"/>
                      </a:pPr>
                      <a:r>
                        <a:rPr lang="en-US" sz="1800" i="1" kern="1200" baseline="0" dirty="0" smtClean="0">
                          <a:solidFill>
                            <a:schemeClr val="dk1"/>
                          </a:solidFill>
                          <a:effectLst/>
                          <a:latin typeface="+mn-lt"/>
                          <a:ea typeface="+mn-ea"/>
                          <a:cs typeface="+mn-cs"/>
                        </a:rPr>
                        <a:t>What are some steps that you can take to start cutting back on your use?</a:t>
                      </a:r>
                    </a:p>
                    <a:p>
                      <a:pPr marL="285750" indent="-285750">
                        <a:lnSpc>
                          <a:spcPct val="100000"/>
                        </a:lnSpc>
                        <a:spcBef>
                          <a:spcPts val="600"/>
                        </a:spcBef>
                        <a:spcAft>
                          <a:spcPts val="600"/>
                        </a:spcAft>
                        <a:buFont typeface="Arial" panose="020B0604020202020204" pitchFamily="34" charset="0"/>
                        <a:buChar char="•"/>
                      </a:pPr>
                      <a:r>
                        <a:rPr lang="en-US" sz="1800" b="0" i="1" u="none" strike="noStrike" kern="1200" baseline="0" dirty="0" smtClean="0">
                          <a:solidFill>
                            <a:schemeClr val="dk1"/>
                          </a:solidFill>
                          <a:latin typeface="+mn-lt"/>
                          <a:ea typeface="+mn-ea"/>
                          <a:cs typeface="+mn-cs"/>
                        </a:rPr>
                        <a:t>I have some additional strategies that might be helpful. Would you like to hear about them? </a:t>
                      </a:r>
                      <a:r>
                        <a:rPr lang="en-US" sz="1800" b="0" i="0" u="none" strike="noStrike" kern="1200" baseline="0" dirty="0" smtClean="0">
                          <a:solidFill>
                            <a:schemeClr val="dk1"/>
                          </a:solidFill>
                          <a:latin typeface="+mn-lt"/>
                          <a:ea typeface="+mn-ea"/>
                          <a:cs typeface="+mn-cs"/>
                        </a:rPr>
                        <a:t>	</a:t>
                      </a: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i="1" kern="1200" dirty="0" smtClean="0">
                          <a:solidFill>
                            <a:schemeClr val="dk1"/>
                          </a:solidFill>
                          <a:effectLst/>
                          <a:latin typeface="+mn-lt"/>
                          <a:ea typeface="+mn-ea"/>
                          <a:cs typeface="+mn-cs"/>
                        </a:rPr>
                        <a:t>How were you able to successfully</a:t>
                      </a:r>
                      <a:r>
                        <a:rPr lang="en-US" sz="1800" i="1" kern="1200" baseline="0" dirty="0" smtClean="0">
                          <a:solidFill>
                            <a:schemeClr val="dk1"/>
                          </a:solidFill>
                          <a:effectLst/>
                          <a:latin typeface="+mn-lt"/>
                          <a:ea typeface="+mn-ea"/>
                          <a:cs typeface="+mn-cs"/>
                        </a:rPr>
                        <a:t> quit smoking in the past?</a:t>
                      </a: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i="1" kern="1200" dirty="0" smtClean="0">
                          <a:solidFill>
                            <a:schemeClr val="dk1"/>
                          </a:solidFill>
                          <a:effectLst/>
                          <a:latin typeface="+mn-lt"/>
                          <a:ea typeface="+mn-ea"/>
                          <a:cs typeface="+mn-cs"/>
                        </a:rPr>
                        <a:t>How might you go about accomplishing your goal?  What might</a:t>
                      </a:r>
                      <a:r>
                        <a:rPr lang="en-US" sz="1800" i="1" kern="1200" baseline="0" dirty="0" smtClean="0">
                          <a:solidFill>
                            <a:schemeClr val="dk1"/>
                          </a:solidFill>
                          <a:effectLst/>
                          <a:latin typeface="+mn-lt"/>
                          <a:ea typeface="+mn-ea"/>
                          <a:cs typeface="+mn-cs"/>
                        </a:rPr>
                        <a:t> be</a:t>
                      </a:r>
                      <a:r>
                        <a:rPr lang="en-US" sz="1800" i="1" kern="1200" dirty="0" smtClean="0">
                          <a:solidFill>
                            <a:schemeClr val="dk1"/>
                          </a:solidFill>
                          <a:effectLst/>
                          <a:latin typeface="+mn-lt"/>
                          <a:ea typeface="+mn-ea"/>
                          <a:cs typeface="+mn-cs"/>
                        </a:rPr>
                        <a:t> some of the challenges to reaching your goal?</a:t>
                      </a:r>
                    </a:p>
                    <a:p>
                      <a:pPr marL="285750" indent="-285750">
                        <a:lnSpc>
                          <a:spcPct val="100000"/>
                        </a:lnSpc>
                        <a:spcBef>
                          <a:spcPts val="600"/>
                        </a:spcBef>
                        <a:spcAft>
                          <a:spcPts val="600"/>
                        </a:spcAft>
                        <a:buFont typeface="Arial" panose="020B0604020202020204" pitchFamily="34" charset="0"/>
                        <a:buChar char="•"/>
                      </a:pPr>
                      <a:r>
                        <a:rPr lang="en-US" sz="1800" i="1" kern="1200" dirty="0" smtClean="0">
                          <a:solidFill>
                            <a:schemeClr val="dk1"/>
                          </a:solidFill>
                          <a:effectLst/>
                          <a:latin typeface="+mn-lt"/>
                          <a:ea typeface="+mn-ea"/>
                          <a:cs typeface="+mn-cs"/>
                        </a:rPr>
                        <a:t>Those are great ideas!  I think that’s a great plan.  You’re obviously a very resourceful person.</a:t>
                      </a:r>
                    </a:p>
                    <a:p>
                      <a:pPr marL="285750" indent="-285750">
                        <a:spcBef>
                          <a:spcPts val="600"/>
                        </a:spcBef>
                        <a:spcAft>
                          <a:spcPts val="600"/>
                        </a:spcAft>
                        <a:buFont typeface="Arial" panose="020B0604020202020204" pitchFamily="34" charset="0"/>
                        <a:buChar char="•"/>
                      </a:pPr>
                      <a:r>
                        <a:rPr lang="en-US" sz="1800" b="0" i="0" u="none" strike="noStrike" kern="1200" baseline="0" dirty="0" smtClean="0">
                          <a:solidFill>
                            <a:schemeClr val="dk1"/>
                          </a:solidFill>
                          <a:latin typeface="+mn-lt"/>
                          <a:ea typeface="+mn-ea"/>
                          <a:cs typeface="+mn-cs"/>
                        </a:rPr>
                        <a:t>Refer to Treatment (if applicable): </a:t>
                      </a:r>
                      <a:r>
                        <a:rPr lang="en-US" sz="1800" b="0" i="1" u="none" strike="noStrike" kern="1200" baseline="0" dirty="0" smtClean="0">
                          <a:solidFill>
                            <a:schemeClr val="dk1"/>
                          </a:solidFill>
                          <a:latin typeface="+mn-lt"/>
                          <a:ea typeface="+mn-ea"/>
                          <a:cs typeface="+mn-cs"/>
                        </a:rPr>
                        <a:t>I can also refer you to some places that can help you with _________. </a:t>
                      </a:r>
                      <a:endParaRPr lang="en-US" sz="1800" b="0" i="0" u="none" strike="noStrike" kern="1200" baseline="0" dirty="0" smtClean="0">
                        <a:solidFill>
                          <a:schemeClr val="dk1"/>
                        </a:solidFill>
                        <a:latin typeface="+mn-lt"/>
                        <a:ea typeface="+mn-ea"/>
                        <a:cs typeface="+mn-cs"/>
                      </a:endParaRPr>
                    </a:p>
                    <a:p>
                      <a:pPr marL="285750" indent="-285750">
                        <a:spcBef>
                          <a:spcPts val="600"/>
                        </a:spcBef>
                        <a:spcAft>
                          <a:spcPts val="600"/>
                        </a:spcAft>
                        <a:buFont typeface="Arial" panose="020B0604020202020204" pitchFamily="34" charset="0"/>
                        <a:buChar char="•"/>
                      </a:pPr>
                      <a:r>
                        <a:rPr lang="en-US" sz="1800" b="0" i="0" u="none" strike="noStrike" kern="1200" baseline="0" dirty="0" smtClean="0">
                          <a:solidFill>
                            <a:schemeClr val="dk1"/>
                          </a:solidFill>
                          <a:latin typeface="+mn-lt"/>
                          <a:ea typeface="+mn-ea"/>
                          <a:cs typeface="+mn-cs"/>
                        </a:rPr>
                        <a:t>Schedule a Follow-Up (if applicable): </a:t>
                      </a:r>
                      <a:r>
                        <a:rPr lang="en-US" sz="1800" b="0" i="1" u="none" strike="noStrike" kern="1200" baseline="0" dirty="0" smtClean="0">
                          <a:solidFill>
                            <a:schemeClr val="dk1"/>
                          </a:solidFill>
                          <a:latin typeface="+mn-lt"/>
                          <a:ea typeface="+mn-ea"/>
                          <a:cs typeface="+mn-cs"/>
                        </a:rPr>
                        <a:t>Would it be alright if we scheduled another appointment sometime in the future to follow-up on what we discussed today? </a:t>
                      </a:r>
                      <a:endParaRPr lang="en-US" sz="1800" b="0" i="0" u="none" strike="noStrike" kern="1200" baseline="0" dirty="0" smtClean="0">
                        <a:solidFill>
                          <a:schemeClr val="dk1"/>
                        </a:solidFill>
                        <a:latin typeface="+mn-lt"/>
                        <a:ea typeface="+mn-ea"/>
                        <a:cs typeface="+mn-cs"/>
                      </a:endParaRPr>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10789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884&quot;&gt;&lt;object type=&quot;3&quot; unique_id=&quot;10885&quot;&gt;&lt;property id=&quot;20148&quot; value=&quot;5&quot;/&gt;&lt;property id=&quot;20300&quot; value=&quot;Slide 1 - &amp;quot; Screening, Brief Intervention and Referral to Treatment “SBIRT” &amp;quot;&quot;/&gt;&lt;property id=&quot;20307&quot; value=&quot;257&quot;/&gt;&lt;/object&gt;&lt;object type=&quot;3&quot; unique_id=&quot;10899&quot;&gt;&lt;property id=&quot;20148&quot; value=&quot;5&quot;/&gt;&lt;property id=&quot;20300&quot; value=&quot;Slide 4 - &amp;quot;“Adolescents Are Not Little Adults”&amp;quot;&quot;/&gt;&lt;property id=&quot;20307&quot; value=&quot;372&quot;/&gt;&lt;/object&gt;&lt;object type=&quot;3&quot; unique_id=&quot;10908&quot;&gt;&lt;property id=&quot;20148&quot; value=&quot;5&quot;/&gt;&lt;property id=&quot;20300&quot; value=&quot;Slide 67&quot;/&gt;&lt;property id=&quot;20307&quot; value=&quot;379&quot;/&gt;&lt;/object&gt;&lt;object type=&quot;3&quot; unique_id=&quot;10910&quot;&gt;&lt;property id=&quot;20148&quot; value=&quot;5&quot;/&gt;&lt;property id=&quot;20300&quot; value=&quot;Slide 66&quot;/&gt;&lt;property id=&quot;20307&quot; value=&quot;380&quot;/&gt;&lt;/object&gt;&lt;object type=&quot;3&quot; unique_id=&quot;11395&quot;&gt;&lt;property id=&quot;20148&quot; value=&quot;5&quot;/&gt;&lt;property id=&quot;20300&quot; value=&quot;Slide 6&quot;/&gt;&lt;property id=&quot;20307&quot; value=&quot;456&quot;/&gt;&lt;/object&gt;&lt;object type=&quot;3&quot; unique_id=&quot;11396&quot;&gt;&lt;property id=&quot;20148&quot; value=&quot;5&quot;/&gt;&lt;property id=&quot;20300&quot; value=&quot;Slide 7 - &amp;quot;Myelination&amp;quot;&quot;/&gt;&lt;property id=&quot;20307&quot; value=&quot;457&quot;/&gt;&lt;/object&gt;&lt;object type=&quot;3&quot; unique_id=&quot;11397&quot;&gt;&lt;property id=&quot;20148&quot; value=&quot;5&quot;/&gt;&lt;property id=&quot;20300&quot; value=&quot;Slide 8 - &amp;quot;Brain Maturation&amp;quot;&quot;/&gt;&lt;property id=&quot;20307&quot; value=&quot;458&quot;/&gt;&lt;/object&gt;&lt;object type=&quot;3&quot; unique_id=&quot;11399&quot;&gt;&lt;property id=&quot;20148&quot; value=&quot;5&quot;/&gt;&lt;property id=&quot;20300&quot; value=&quot;Slide 9&quot;/&gt;&lt;property id=&quot;20307&quot; value=&quot;460&quot;/&gt;&lt;/object&gt;&lt;object type=&quot;3&quot; unique_id=&quot;11400&quot;&gt;&lt;property id=&quot;20148&quot; value=&quot;5&quot;/&gt;&lt;property id=&quot;20300&quot; value=&quot;Slide 11&quot;/&gt;&lt;property id=&quot;20307&quot; value=&quot;461&quot;/&gt;&lt;/object&gt;&lt;object type=&quot;3&quot; unique_id=&quot;11401&quot;&gt;&lt;property id=&quot;20148&quot; value=&quot;5&quot;/&gt;&lt;property id=&quot;20300&quot; value=&quot;Slide 10&quot;/&gt;&lt;property id=&quot;20307&quot; value=&quot;462&quot;/&gt;&lt;/object&gt;&lt;object type=&quot;3&quot; unique_id=&quot;17911&quot;&gt;&lt;property id=&quot;20148&quot; value=&quot;5&quot;/&gt;&lt;property id=&quot;20300&quot; value=&quot;Slide 2 - &amp;quot;Alcohol and drug use are more dangerous for teens than adults&amp;quot;&quot;/&gt;&lt;property id=&quot;20307&quot; value=&quot;501&quot;/&gt;&lt;/object&gt;&lt;object type=&quot;3&quot; unique_id=&quot;17915&quot;&gt;&lt;property id=&quot;20148&quot; value=&quot;5&quot;/&gt;&lt;property id=&quot;20300&quot; value=&quot;Slide 51 - &amp;quot;Screening for substance use&amp;quot;&quot;/&gt;&lt;property id=&quot;20307&quot; value=&quot;505&quot;/&gt;&lt;/object&gt;&lt;object type=&quot;3&quot; unique_id=&quot;17919&quot;&gt;&lt;property id=&quot;20148&quot; value=&quot;5&quot;/&gt;&lt;property id=&quot;20300&quot; value=&quot;Slide 62&quot;/&gt;&lt;property id=&quot;20307&quot; value=&quot;529&quot;/&gt;&lt;/object&gt;&lt;object type=&quot;3&quot; unique_id=&quot;18491&quot;&gt;&lt;property id=&quot;20148&quot; value=&quot;5&quot;/&gt;&lt;property id=&quot;20300&quot; value=&quot;Slide 23 - &amp;quot;Hippocampal Size by MRI&amp;quot;&quot;/&gt;&lt;property id=&quot;20307&quot; value=&quot;533&quot;/&gt;&lt;/object&gt;&lt;object type=&quot;3&quot; unique_id=&quot;18494&quot;&gt;&lt;property id=&quot;20148&quot; value=&quot;5&quot;/&gt;&lt;property id=&quot;20300&quot; value=&quot;Slide 27 - &amp;quot;Anandamide&amp;quot;&quot;/&gt;&lt;property id=&quot;20307&quot; value=&quot;536&quot;/&gt;&lt;/object&gt;&lt;object type=&quot;3&quot; unique_id=&quot;18496&quot;&gt;&lt;property id=&quot;20148&quot; value=&quot;5&quot;/&gt;&lt;property id=&quot;20300&quot; value=&quot;Slide 29 - &amp;quot;Cannabinoid Binding Sites&amp;quot;&quot;/&gt;&lt;property id=&quot;20307&quot; value=&quot;538&quot;/&gt;&lt;/object&gt;&lt;object type=&quot;3&quot; unique_id=&quot;18503&quot;&gt;&lt;property id=&quot;20148&quot; value=&quot;5&quot;/&gt;&lt;property id=&quot;20300&quot; value=&quot;Slide 31&quot;/&gt;&lt;property id=&quot;20307&quot; value=&quot;545&quot;/&gt;&lt;/object&gt;&lt;object type=&quot;3&quot; unique_id=&quot;18505&quot;&gt;&lt;property id=&quot;20148&quot; value=&quot;5&quot;/&gt;&lt;property id=&quot;20300&quot; value=&quot;Slide 34&quot;/&gt;&lt;property id=&quot;20307&quot; value=&quot;547&quot;/&gt;&lt;/object&gt;&lt;object type=&quot;3&quot; unique_id=&quot;20876&quot;&gt;&lt;property id=&quot;20148&quot; value=&quot;5&quot;/&gt;&lt;property id=&quot;20300&quot; value=&quot;Slide 22&quot;/&gt;&lt;property id=&quot;20307&quot; value=&quot;555&quot;/&gt;&lt;/object&gt;&lt;object type=&quot;3&quot; unique_id=&quot;20877&quot;&gt;&lt;property id=&quot;20148&quot; value=&quot;5&quot;/&gt;&lt;property id=&quot;20300&quot; value=&quot;Slide 35&quot;/&gt;&lt;property id=&quot;20307&quot; value=&quot;550&quot;/&gt;&lt;/object&gt;&lt;object type=&quot;3&quot; unique_id=&quot;20879&quot;&gt;&lt;property id=&quot;20148&quot; value=&quot;5&quot;/&gt;&lt;property id=&quot;20300&quot; value=&quot;Slide 36&quot;/&gt;&lt;property id=&quot;20307&quot; value=&quot;552&quot;/&gt;&lt;/object&gt;&lt;object type=&quot;3&quot; unique_id=&quot;20908&quot;&gt;&lt;property id=&quot;20148&quot; value=&quot;5&quot;/&gt;&lt;property id=&quot;20300&quot; value=&quot;Slide 149 - &amp;quot;Intensive Outpatient Programs&amp;quot;&quot;/&gt;&lt;property id=&quot;20307&quot; value=&quot;570&quot;/&gt;&lt;/object&gt;&lt;object type=&quot;3&quot; unique_id=&quot;20909&quot;&gt;&lt;property id=&quot;20148&quot; value=&quot;5&quot;/&gt;&lt;property id=&quot;20300&quot; value=&quot;Slide 150 - &amp;quot;Partial Hospital Programs&amp;quot;&quot;/&gt;&lt;property id=&quot;20307&quot; value=&quot;571&quot;/&gt;&lt;/object&gt;&lt;object type=&quot;3&quot; unique_id=&quot;20910&quot;&gt;&lt;property id=&quot;20148&quot; value=&quot;5&quot;/&gt;&lt;property id=&quot;20300&quot; value=&quot;Slide 151 - &amp;quot;Recovery High School&amp;quot;&quot;/&gt;&lt;property id=&quot;20307&quot; value=&quot;572&quot;/&gt;&lt;/object&gt;&lt;object type=&quot;3&quot; unique_id=&quot;20911&quot;&gt;&lt;property id=&quot;20148&quot; value=&quot;5&quot;/&gt;&lt;property id=&quot;20300&quot; value=&quot;Slide 152 - &amp;quot;Acute Residential Treatment&amp;quot;&quot;/&gt;&lt;property id=&quot;20307&quot; value=&quot;573&quot;/&gt;&lt;/object&gt;&lt;object type=&quot;3&quot; unique_id=&quot;20912&quot;&gt;&lt;property id=&quot;20148&quot; value=&quot;5&quot;/&gt;&lt;property id=&quot;20300&quot; value=&quot;Slide 153 - &amp;quot;Residential Treatment&amp;quot;&quot;/&gt;&lt;property id=&quot;20307&quot; value=&quot;574&quot;/&gt;&lt;/object&gt;&lt;object type=&quot;3&quot; unique_id=&quot;20913&quot;&gt;&lt;property id=&quot;20148&quot; value=&quot;5&quot;/&gt;&lt;property id=&quot;20300&quot; value=&quot;Slide 154 - &amp;quot;Therapeutic Boarding School&amp;quot;&quot;/&gt;&lt;property id=&quot;20307&quot; value=&quot;575&quot;/&gt;&lt;/object&gt;&lt;object type=&quot;3&quot; unique_id=&quot;20914&quot;&gt;&lt;property id=&quot;20148&quot; value=&quot;5&quot;/&gt;&lt;property id=&quot;20300&quot; value=&quot;Slide 160&quot;/&gt;&lt;property id=&quot;20307&quot; value=&quot;576&quot;/&gt;&lt;/object&gt;&lt;object type=&quot;3&quot; unique_id=&quot;20915&quot;&gt;&lt;property id=&quot;20148&quot; value=&quot;5&quot;/&gt;&lt;property id=&quot;20300&quot; value=&quot;Slide 161 - &amp;quot;Provide support while awaiting placement&amp;quot;&quot;/&gt;&lt;property id=&quot;20307&quot; value=&quot;577&quot;/&gt;&lt;/object&gt;&lt;object type=&quot;3&quot; unique_id=&quot;20916&quot;&gt;&lt;property id=&quot;20148&quot; value=&quot;5&quot;/&gt;&lt;property id=&quot;20300&quot; value=&quot;Slide 162 - &amp;quot;Reassess after treatment&amp;quot;&quot;/&gt;&lt;property id=&quot;20307&quot; value=&quot;578&quot;/&gt;&lt;/object&gt;&lt;object type=&quot;3&quot; unique_id=&quot;21021&quot;&gt;&lt;property id=&quot;20148&quot; value=&quot;5&quot;/&gt;&lt;property id=&quot;20300&quot; value=&quot;Slide 70&quot;/&gt;&lt;property id=&quot;20307&quot; value=&quot;626&quot;/&gt;&lt;/object&gt;&lt;object type=&quot;3&quot; unique_id=&quot;21024&quot;&gt;&lt;property id=&quot;20148&quot; value=&quot;5&quot;/&gt;&lt;property id=&quot;20300&quot; value=&quot;Slide 72&quot;/&gt;&lt;property id=&quot;20307&quot; value=&quot;627&quot;/&gt;&lt;/object&gt;&lt;object type=&quot;3&quot; unique_id=&quot;21027&quot;&gt;&lt;property id=&quot;20148&quot; value=&quot;5&quot;/&gt;&lt;property id=&quot;20300&quot; value=&quot;Slide 79 - &amp;quot;THE Brief MOTIVATIONAL INTERVENTION&amp;quot;&quot;/&gt;&lt;property id=&quot;20307&quot; value=&quot;638&quot;/&gt;&lt;/object&gt;&lt;object type=&quot;3&quot; unique_id=&quot;21032&quot;&gt;&lt;property id=&quot;20148&quot; value=&quot;5&quot;/&gt;&lt;property id=&quot;20300&quot; value=&quot;Slide 80&quot;/&gt;&lt;property id=&quot;20307&quot; value=&quot;597&quot;/&gt;&lt;/object&gt;&lt;object type=&quot;3&quot; unique_id=&quot;21035&quot;&gt;&lt;property id=&quot;20148&quot; value=&quot;5&quot;/&gt;&lt;property id=&quot;20300&quot; value=&quot;Slide 94&quot;/&gt;&lt;property id=&quot;20307&quot; value=&quot;600&quot;/&gt;&lt;/object&gt;&lt;object type=&quot;3&quot; unique_id=&quot;21045&quot;&gt;&lt;property id=&quot;20148&quot; value=&quot;5&quot;/&gt;&lt;property id=&quot;20300&quot; value=&quot;Slide 105&quot;/&gt;&lt;property id=&quot;20307&quot; value=&quot;610&quot;/&gt;&lt;/object&gt;&lt;object type=&quot;3&quot; unique_id=&quot;21056&quot;&gt;&lt;property id=&quot;20148&quot; value=&quot;5&quot;/&gt;&lt;property id=&quot;20300&quot; value=&quot;Slide 118 - &amp;quot;Including Parents&amp;quot;&quot;/&gt;&lt;property id=&quot;20307&quot; value=&quot;616&quot;/&gt;&lt;/object&gt;&lt;object type=&quot;3&quot; unique_id=&quot;21057&quot;&gt;&lt;property id=&quot;20148&quot; value=&quot;5&quot;/&gt;&lt;property id=&quot;20300&quot; value=&quot;Slide 119 - &amp;quot;Invite Parents&amp;quot;&quot;/&gt;&lt;property id=&quot;20307&quot; value=&quot;617&quot;/&gt;&lt;/object&gt;&lt;object type=&quot;3&quot; unique_id=&quot;21058&quot;&gt;&lt;property id=&quot;20148&quot; value=&quot;5&quot;/&gt;&lt;property id=&quot;20300&quot; value=&quot;Slide 132 - &amp;quot;ACUTE RISK: Moving Beyond motivational interventions&amp;quot;&quot;/&gt;&lt;property id=&quot;20307&quot; value=&quot;618&quot;/&gt;&lt;/object&gt;&lt;object type=&quot;3&quot; unique_id=&quot;21059&quot;&gt;&lt;property id=&quot;20148&quot; value=&quot;5&quot;/&gt;&lt;property id=&quot;20300&quot; value=&quot;Slide 133&quot;/&gt;&lt;property id=&quot;20307&quot; value=&quot;619&quot;/&gt;&lt;/object&gt;&lt;object type=&quot;3&quot; unique_id=&quot;21060&quot;&gt;&lt;property id=&quot;20148&quot; value=&quot;5&quot;/&gt;&lt;property id=&quot;20300&quot; value=&quot;Slide 135&quot;/&gt;&lt;property id=&quot;20307&quot; value=&quot;620&quot;/&gt;&lt;/object&gt;&lt;object type=&quot;3&quot; unique_id=&quot;21061&quot;&gt;&lt;property id=&quot;20148&quot; value=&quot;5&quot;/&gt;&lt;property id=&quot;20300&quot; value=&quot;Slide 136&quot;/&gt;&lt;property id=&quot;20307&quot; value=&quot;621&quot;/&gt;&lt;/object&gt;&lt;object type=&quot;3&quot; unique_id=&quot;21062&quot;&gt;&lt;property id=&quot;20148&quot; value=&quot;5&quot;/&gt;&lt;property id=&quot;20300&quot; value=&quot;Slide 137&quot;/&gt;&lt;property id=&quot;20307&quot; value=&quot;622&quot;/&gt;&lt;/object&gt;&lt;object type=&quot;3&quot; unique_id=&quot;21063&quot;&gt;&lt;property id=&quot;20148&quot; value=&quot;5&quot;/&gt;&lt;property id=&quot;20300&quot; value=&quot;Slide 138&quot;/&gt;&lt;property id=&quot;20307&quot; value=&quot;623&quot;/&gt;&lt;/object&gt;&lt;object type=&quot;3&quot; unique_id=&quot;140343&quot;&gt;&lt;property id=&quot;20148&quot; value=&quot;5&quot;/&gt;&lt;property id=&quot;20300&quot; value=&quot;Slide 139 - &amp;quot;Referral to treatment&amp;quot;&quot;/&gt;&lt;property id=&quot;20307&quot; value=&quot;642&quot;/&gt;&lt;/object&gt;&lt;object type=&quot;3&quot; unique_id=&quot;140344&quot;&gt;&lt;property id=&quot;20148&quot; value=&quot;5&quot;/&gt;&lt;property id=&quot;20300&quot; value=&quot;Slide 140&quot;/&gt;&lt;property id=&quot;20307&quot; value=&quot;643&quot;/&gt;&lt;/object&gt;&lt;object type=&quot;3&quot; unique_id=&quot;140345&quot;&gt;&lt;property id=&quot;20148&quot; value=&quot;5&quot;/&gt;&lt;property id=&quot;20300&quot; value=&quot;Slide 141&quot;/&gt;&lt;property id=&quot;20307&quot; value=&quot;644&quot;/&gt;&lt;/object&gt;&lt;object type=&quot;3&quot; unique_id=&quot;140346&quot;&gt;&lt;property id=&quot;20148&quot; value=&quot;5&quot;/&gt;&lt;property id=&quot;20300&quot; value=&quot;Slide 142&quot;/&gt;&lt;property id=&quot;20307&quot; value=&quot;645&quot;/&gt;&lt;/object&gt;&lt;object type=&quot;3&quot; unique_id=&quot;140347&quot;&gt;&lt;property id=&quot;20148&quot; value=&quot;5&quot;/&gt;&lt;property id=&quot;20300&quot; value=&quot;Slide 143&quot;/&gt;&lt;property id=&quot;20307&quot; value=&quot;646&quot;/&gt;&lt;/object&gt;&lt;object type=&quot;3&quot; unique_id=&quot;140348&quot;&gt;&lt;property id=&quot;20148&quot; value=&quot;5&quot;/&gt;&lt;property id=&quot;20300&quot; value=&quot;Slide 144&quot;/&gt;&lt;property id=&quot;20307&quot; value=&quot;647&quot;/&gt;&lt;/object&gt;&lt;object type=&quot;3&quot; unique_id=&quot;140349&quot;&gt;&lt;property id=&quot;20148&quot; value=&quot;5&quot;/&gt;&lt;property id=&quot;20300&quot; value=&quot;Slide 145 - &amp;quot;Outpatient Treatment:&amp;quot;&quot;/&gt;&lt;property id=&quot;20307&quot; value=&quot;648&quot;/&gt;&lt;/object&gt;&lt;object type=&quot;3&quot; unique_id=&quot;140350&quot;&gt;&lt;property id=&quot;20148&quot; value=&quot;5&quot;/&gt;&lt;property id=&quot;20300&quot; value=&quot;Slide 146 - &amp;quot;Individual Counseling&amp;quot;&quot;/&gt;&lt;property id=&quot;20307&quot; value=&quot;649&quot;/&gt;&lt;/object&gt;&lt;object type=&quot;3&quot; unique_id=&quot;140351&quot;&gt;&lt;property id=&quot;20148&quot; value=&quot;5&quot;/&gt;&lt;property id=&quot;20300&quot; value=&quot;Slide 147 - &amp;quot;Group Programs&amp;quot;&quot;/&gt;&lt;property id=&quot;20307&quot; value=&quot;650&quot;/&gt;&lt;/object&gt;&lt;object type=&quot;3&quot; unique_id=&quot;140352&quot;&gt;&lt;property id=&quot;20148&quot; value=&quot;5&quot;/&gt;&lt;property id=&quot;20300&quot; value=&quot;Slide 148&quot;/&gt;&lt;property id=&quot;20307&quot; value=&quot;651&quot;/&gt;&lt;/object&gt;&lt;object type=&quot;3&quot; unique_id=&quot;145414&quot;&gt;&lt;property id=&quot;20148&quot; value=&quot;5&quot;/&gt;&lt;property id=&quot;20300&quot; value=&quot;Slide 3&quot;/&gt;&lt;property id=&quot;20307&quot; value=&quot;656&quot;/&gt;&lt;/object&gt;&lt;object type=&quot;3&quot; unique_id=&quot;145415&quot;&gt;&lt;property id=&quot;20148&quot; value=&quot;5&quot;/&gt;&lt;property id=&quot;20300&quot; value=&quot;Slide 5 - &amp;quot;Brain Weight by Age&amp;quot;&quot;/&gt;&lt;property id=&quot;20307&quot; value=&quot;655&quot;/&gt;&lt;/object&gt;&lt;object type=&quot;3&quot; unique_id=&quot;145418&quot;&gt;&lt;property id=&quot;20148&quot; value=&quot;5&quot;/&gt;&lt;property id=&quot;20300&quot; value=&quot;Slide 12&quot;/&gt;&lt;property id=&quot;20307&quot; value=&quot;659&quot;/&gt;&lt;/object&gt;&lt;object type=&quot;3&quot; unique_id=&quot;145419&quot;&gt;&lt;property id=&quot;20148&quot; value=&quot;5&quot;/&gt;&lt;property id=&quot;20300&quot; value=&quot;Slide 15 - &amp;quot;The Water Maze Test&amp;quot;&quot;/&gt;&lt;property id=&quot;20307&quot; value=&quot;660&quot;/&gt;&lt;/object&gt;&lt;object type=&quot;3&quot; unique_id=&quot;145420&quot;&gt;&lt;property id=&quot;20148&quot; value=&quot;5&quot;/&gt;&lt;property id=&quot;20300&quot; value=&quot;Slide 16&quot;/&gt;&lt;property id=&quot;20307&quot; value=&quot;661&quot;/&gt;&lt;/object&gt;&lt;object type=&quot;3&quot; unique_id=&quot;145421&quot;&gt;&lt;property id=&quot;20148&quot; value=&quot;5&quot;/&gt;&lt;property id=&quot;20300&quot; value=&quot;Slide 17&quot;/&gt;&lt;property id=&quot;20307&quot; value=&quot;662&quot;/&gt;&lt;/object&gt;&lt;object type=&quot;3&quot; unique_id=&quot;145423&quot;&gt;&lt;property id=&quot;20148&quot; value=&quot;5&quot;/&gt;&lt;property id=&quot;20300&quot; value=&quot;Slide 14&quot;/&gt;&lt;property id=&quot;20307&quot; value=&quot;664&quot;/&gt;&lt;/object&gt;&lt;object type=&quot;3&quot; unique_id=&quot;145424&quot;&gt;&lt;property id=&quot;20148&quot; value=&quot;5&quot;/&gt;&lt;property id=&quot;20300&quot; value=&quot;Slide 18&quot;/&gt;&lt;property id=&quot;20307&quot; value=&quot;665&quot;/&gt;&lt;/object&gt;&lt;object type=&quot;3&quot; unique_id=&quot;145425&quot;&gt;&lt;property id=&quot;20148&quot; value=&quot;5&quot;/&gt;&lt;property id=&quot;20300&quot; value=&quot;Slide 19&quot;/&gt;&lt;property id=&quot;20307&quot; value=&quot;666&quot;/&gt;&lt;/object&gt;&lt;object type=&quot;3&quot; unique_id=&quot;145426&quot;&gt;&lt;property id=&quot;20148&quot; value=&quot;5&quot;/&gt;&lt;property id=&quot;20300&quot; value=&quot;Slide 24 - &amp;quot;Marijuana&amp;quot;&quot;/&gt;&lt;property id=&quot;20307&quot; value=&quot;667&quot;/&gt;&lt;/object&gt;&lt;object type=&quot;3&quot; unique_id=&quot;145429&quot;&gt;&lt;property id=&quot;20148&quot; value=&quot;5&quot;/&gt;&lt;property id=&quot;20300&quot; value=&quot;Slide 32 - &amp;quot;The Dunedin Study  N=1,037&amp;quot;&quot;/&gt;&lt;property id=&quot;20307&quot; value=&quot;670&quot;/&gt;&lt;/object&gt;&lt;object type=&quot;3&quot; unique_id=&quot;145430&quot;&gt;&lt;property id=&quot;20148&quot; value=&quot;5&quot;/&gt;&lt;property id=&quot;20300&quot; value=&quot;Slide 33 - &amp;quot;The Dunedin Study  N=1,037&amp;quot;&quot;/&gt;&lt;property id=&quot;20307&quot; value=&quot;671&quot;/&gt;&lt;/object&gt;&lt;object type=&quot;3&quot; unique_id=&quot;145435&quot;&gt;&lt;property id=&quot;20148&quot; value=&quot;5&quot;/&gt;&lt;property id=&quot;20300&quot; value=&quot;Slide 30&quot;/&gt;&lt;property id=&quot;20307&quot; value=&quot;676&quot;/&gt;&lt;/object&gt;&lt;object type=&quot;3&quot; unique_id=&quot;145438&quot;&gt;&lt;property id=&quot;20148&quot; value=&quot;5&quot;/&gt;&lt;property id=&quot;20300&quot; value=&quot;Slide 61 - &amp;quot;Comparison of Provider Impressions with Diagnostic Interview&amp;quot;&quot;/&gt;&lt;property id=&quot;20307&quot; value=&quot;678&quot;/&gt;&lt;/object&gt;&lt;object type=&quot;3&quot; unique_id=&quot;145439&quot;&gt;&lt;property id=&quot;20148&quot; value=&quot;5&quot;/&gt;&lt;property id=&quot;20300&quot; value=&quot;Slide 65&quot;/&gt;&lt;property id=&quot;20307&quot; value=&quot;677&quot;/&gt;&lt;/object&gt;&lt;object type=&quot;3&quot; unique_id=&quot;145441&quot;&gt;&lt;property id=&quot;20148&quot; value=&quot;5&quot;/&gt;&lt;property id=&quot;20300&quot; value=&quot;Slide 69&quot;/&gt;&lt;property id=&quot;20307&quot; value=&quot;683&quot;/&gt;&lt;/object&gt;&lt;object type=&quot;3&quot; unique_id=&quot;153442&quot;&gt;&lt;property id=&quot;20148&quot; value=&quot;5&quot;/&gt;&lt;property id=&quot;20300&quot; value=&quot;Slide 84&quot;/&gt;&lt;property id=&quot;20307&quot; value=&quot;690&quot;/&gt;&lt;/object&gt;&lt;object type=&quot;3&quot; unique_id=&quot;153445&quot;&gt;&lt;property id=&quot;20148&quot; value=&quot;5&quot;/&gt;&lt;property id=&quot;20300&quot; value=&quot;Slide 93&quot;/&gt;&lt;property id=&quot;20307&quot; value=&quot;693&quot;/&gt;&lt;/object&gt;&lt;object type=&quot;3&quot; unique_id=&quot;153447&quot;&gt;&lt;property id=&quot;20148&quot; value=&quot;5&quot;/&gt;&lt;property id=&quot;20300&quot; value=&quot;Slide 96&quot;/&gt;&lt;property id=&quot;20307&quot; value=&quot;694&quot;/&gt;&lt;/object&gt;&lt;object type=&quot;3&quot; unique_id=&quot;154612&quot;&gt;&lt;property id=&quot;20148&quot; value=&quot;5&quot;/&gt;&lt;property id=&quot;20300&quot; value=&quot;Slide 163&quot;/&gt;&lt;property id=&quot;20307&quot; value=&quot;724&quot;/&gt;&lt;/object&gt;&lt;object type=&quot;3&quot; unique_id=&quot;154613&quot;&gt;&lt;property id=&quot;20148&quot; value=&quot;5&quot;/&gt;&lt;property id=&quot;20300&quot; value=&quot;Slide 164&quot;/&gt;&lt;property id=&quot;20307&quot; value=&quot;725&quot;/&gt;&lt;/object&gt;&lt;object type=&quot;3&quot; unique_id=&quot;160144&quot;&gt;&lt;property id=&quot;20148&quot; value=&quot;5&quot;/&gt;&lt;property id=&quot;20300&quot; value=&quot;Slide 13 - &amp;quot;Alcohol&amp;quot;&quot;/&gt;&lt;property id=&quot;20307&quot; value=&quot;740&quot;/&gt;&lt;/object&gt;&lt;object type=&quot;3&quot; unique_id=&quot;160145&quot;&gt;&lt;property id=&quot;20148&quot; value=&quot;5&quot;/&gt;&lt;property id=&quot;20300&quot; value=&quot;Slide 37 - &amp;quot;Opioids&amp;quot;&quot;/&gt;&lt;property id=&quot;20307&quot; value=&quot;741&quot;/&gt;&lt;/object&gt;&lt;object type=&quot;3&quot; unique_id=&quot;160146&quot;&gt;&lt;property id=&quot;20148&quot; value=&quot;5&quot;/&gt;&lt;property id=&quot;20300&quot; value=&quot;Slide 38&quot;/&gt;&lt;property id=&quot;20307&quot; value=&quot;727&quot;/&gt;&lt;/object&gt;&lt;object type=&quot;3&quot; unique_id=&quot;160147&quot;&gt;&lt;property id=&quot;20148&quot; value=&quot;5&quot;/&gt;&lt;property id=&quot;20300&quot; value=&quot;Slide 39 - &amp;quot;Opioid Pharmacology&amp;quot;&quot;/&gt;&lt;property id=&quot;20307&quot; value=&quot;728&quot;/&gt;&lt;/object&gt;&lt;object type=&quot;3&quot; unique_id=&quot;160148&quot;&gt;&lt;property id=&quot;20148&quot; value=&quot;5&quot;/&gt;&lt;property id=&quot;20300&quot; value=&quot;Slide 40&quot;/&gt;&lt;property id=&quot;20307&quot; value=&quot;729&quot;/&gt;&lt;/object&gt;&lt;object type=&quot;3&quot; unique_id=&quot;160149&quot;&gt;&lt;property id=&quot;20148&quot; value=&quot;5&quot;/&gt;&lt;property id=&quot;20300&quot; value=&quot;Slide 43 - &amp;quot;Increase in Opiate Prescriptions, 1991-2013&amp;quot;&quot;/&gt;&lt;property id=&quot;20307&quot; value=&quot;730&quot;/&gt;&lt;/object&gt;&lt;object type=&quot;3&quot; unique_id=&quot;160150&quot;&gt;&lt;property id=&quot;20148&quot; value=&quot;5&quot;/&gt;&lt;property id=&quot;20300&quot; value=&quot;Slide 44&quot;/&gt;&lt;property id=&quot;20307&quot; value=&quot;731&quot;/&gt;&lt;/object&gt;&lt;object type=&quot;3&quot; unique_id=&quot;163222&quot;&gt;&lt;property id=&quot;20148&quot; value=&quot;5&quot;/&gt;&lt;property id=&quot;20300&quot; value=&quot;Slide 25&quot;/&gt;&lt;property id=&quot;20307&quot; value=&quot;748&quot;/&gt;&lt;/object&gt;&lt;object type=&quot;3&quot; unique_id=&quot;163223&quot;&gt;&lt;property id=&quot;20148&quot; value=&quot;5&quot;/&gt;&lt;property id=&quot;20300&quot; value=&quot;Slide 26&quot;/&gt;&lt;property id=&quot;20307&quot; value=&quot;749&quot;/&gt;&lt;/object&gt;&lt;object type=&quot;3&quot; unique_id=&quot;163224&quot;&gt;&lt;property id=&quot;20148&quot; value=&quot;5&quot;/&gt;&lt;property id=&quot;20300&quot; value=&quot;Slide 28&quot;/&gt;&lt;property id=&quot;20307&quot; value=&quot;750&quot;/&gt;&lt;/object&gt;&lt;object type=&quot;3&quot; unique_id=&quot;163225&quot;&gt;&lt;property id=&quot;20148&quot; value=&quot;5&quot;/&gt;&lt;property id=&quot;20300&quot; value=&quot;Slide 46 - &amp;quot;Misuse: Self-Medication and Recreation&amp;quot;&quot;/&gt;&lt;property id=&quot;20307&quot; value=&quot;742&quot;/&gt;&lt;/object&gt;&lt;object type=&quot;3&quot; unique_id=&quot;163227&quot;&gt;&lt;property id=&quot;20148&quot; value=&quot;5&quot;/&gt;&lt;property id=&quot;20300&quot; value=&quot;Slide 47 - &amp;quot;Heroin&amp;quot;&quot;/&gt;&lt;property id=&quot;20307&quot; value=&quot;744&quot;/&gt;&lt;/object&gt;&lt;object type=&quot;3&quot; unique_id=&quot;163228&quot;&gt;&lt;property id=&quot;20148&quot; value=&quot;5&quot;/&gt;&lt;property id=&quot;20300&quot; value=&quot;Slide 48 - &amp;quot;Heroin Epidemiology&amp;quot;&quot;/&gt;&lt;property id=&quot;20307&quot; value=&quot;745&quot;/&gt;&lt;/object&gt;&lt;object type=&quot;3&quot; unique_id=&quot;163229&quot;&gt;&lt;property id=&quot;20148&quot; value=&quot;5&quot;/&gt;&lt;property id=&quot;20300&quot; value=&quot;Slide 49 - &amp;quot;Addiction &amp;quot;&quot;/&gt;&lt;property id=&quot;20307&quot; value=&quot;746&quot;/&gt;&lt;/object&gt;&lt;object type=&quot;3&quot; unique_id=&quot;164532&quot;&gt;&lt;property id=&quot;20148&quot; value=&quot;5&quot;/&gt;&lt;property id=&quot;20300&quot; value=&quot;Slide 104&quot;/&gt;&lt;property id=&quot;20307&quot; value=&quot;754&quot;/&gt;&lt;/object&gt;&lt;object type=&quot;3&quot; unique_id=&quot;164535&quot;&gt;&lt;property id=&quot;20148&quot; value=&quot;5&quot;/&gt;&lt;property id=&quot;20300&quot; value=&quot;Slide 64&quot;/&gt;&lt;property id=&quot;20307&quot; value=&quot;755&quot;/&gt;&lt;/object&gt;&lt;object type=&quot;3&quot; unique_id=&quot;164536&quot;&gt;&lt;property id=&quot;20148&quot; value=&quot;5&quot;/&gt;&lt;property id=&quot;20300&quot; value=&quot;Slide 76&quot;/&gt;&lt;property id=&quot;20307&quot; value=&quot;756&quot;/&gt;&lt;/object&gt;&lt;object type=&quot;3&quot; unique_id=&quot;164537&quot;&gt;&lt;property id=&quot;20148&quot; value=&quot;5&quot;/&gt;&lt;property id=&quot;20300&quot; value=&quot;Slide 77&quot;/&gt;&lt;property id=&quot;20307&quot; value=&quot;757&quot;/&gt;&lt;/object&gt;&lt;object type=&quot;3&quot; unique_id=&quot;164538&quot;&gt;&lt;property id=&quot;20148&quot; value=&quot;5&quot;/&gt;&lt;property id=&quot;20300&quot; value=&quot;Slide 78&quot;/&gt;&lt;property id=&quot;20307&quot; value=&quot;758&quot;/&gt;&lt;/object&gt;&lt;object type=&quot;3&quot; unique_id=&quot;164539&quot;&gt;&lt;property id=&quot;20148&quot; value=&quot;5&quot;/&gt;&lt;property id=&quot;20300&quot; value=&quot;Slide 81&quot;/&gt;&lt;property id=&quot;20307&quot; value=&quot;781&quot;/&gt;&lt;/object&gt;&lt;object type=&quot;3&quot; unique_id=&quot;164540&quot;&gt;&lt;property id=&quot;20148&quot; value=&quot;5&quot;/&gt;&lt;property id=&quot;20300&quot; value=&quot;Slide 82&quot;/&gt;&lt;property id=&quot;20307&quot; value=&quot;782&quot;/&gt;&lt;/object&gt;&lt;object type=&quot;3&quot; unique_id=&quot;164541&quot;&gt;&lt;property id=&quot;20148&quot; value=&quot;5&quot;/&gt;&lt;property id=&quot;20300&quot; value=&quot;Slide 83 - &amp;quot;In 2016, I will…&amp;quot;&quot;/&gt;&lt;property id=&quot;20307&quot; value=&quot;769&quot;/&gt;&lt;/object&gt;&lt;object type=&quot;3&quot; unique_id=&quot;164542&quot;&gt;&lt;property id=&quot;20148&quot; value=&quot;5&quot;/&gt;&lt;property id=&quot;20300&quot; value=&quot;Slide 85&quot;/&gt;&lt;property id=&quot;20307&quot; value=&quot;770&quot;/&gt;&lt;/object&gt;&lt;object type=&quot;3&quot; unique_id=&quot;164543&quot;&gt;&lt;property id=&quot;20148&quot; value=&quot;5&quot;/&gt;&lt;property id=&quot;20300&quot; value=&quot;Slide 86&quot;/&gt;&lt;property id=&quot;20307&quot; value=&quot;771&quot;/&gt;&lt;/object&gt;&lt;object type=&quot;3&quot; unique_id=&quot;164544&quot;&gt;&lt;property id=&quot;20148&quot; value=&quot;5&quot;/&gt;&lt;property id=&quot;20300&quot; value=&quot;Slide 87 - &amp;quot;MI Toolbox Reflective listening&amp;quot;&quot;/&gt;&lt;property id=&quot;20307&quot; value=&quot;772&quot;/&gt;&lt;/object&gt;&lt;object type=&quot;3&quot; unique_id=&quot;164546&quot;&gt;&lt;property id=&quot;20148&quot; value=&quot;5&quot;/&gt;&lt;property id=&quot;20300&quot; value=&quot;Slide 88&quot;/&gt;&lt;property id=&quot;20307&quot; value=&quot;774&quot;/&gt;&lt;/object&gt;&lt;object type=&quot;3&quot; unique_id=&quot;164547&quot;&gt;&lt;property id=&quot;20148&quot; value=&quot;5&quot;/&gt;&lt;property id=&quot;20300&quot; value=&quot;Slide 89&quot;/&gt;&lt;property id=&quot;20307&quot; value=&quot;775&quot;/&gt;&lt;/object&gt;&lt;object type=&quot;3&quot; unique_id=&quot;164548&quot;&gt;&lt;property id=&quot;20148&quot; value=&quot;5&quot;/&gt;&lt;property id=&quot;20300&quot; value=&quot;Slide 90&quot;/&gt;&lt;property id=&quot;20307&quot; value=&quot;777&quot;/&gt;&lt;/object&gt;&lt;object type=&quot;3&quot; unique_id=&quot;164549&quot;&gt;&lt;property id=&quot;20148&quot; value=&quot;5&quot;/&gt;&lt;property id=&quot;20300&quot; value=&quot;Slide 91&quot;/&gt;&lt;property id=&quot;20307&quot; value=&quot;778&quot;/&gt;&lt;/object&gt;&lt;object type=&quot;3&quot; unique_id=&quot;164550&quot;&gt;&lt;property id=&quot;20148&quot; value=&quot;5&quot;/&gt;&lt;property id=&quot;20300&quot; value=&quot;Slide 92&quot;/&gt;&lt;property id=&quot;20307&quot; value=&quot;779&quot;/&gt;&lt;/object&gt;&lt;object type=&quot;3&quot; unique_id=&quot;164551&quot;&gt;&lt;property id=&quot;20148&quot; value=&quot;5&quot;/&gt;&lt;property id=&quot;20300&quot; value=&quot;Slide 95&quot;/&gt;&lt;property id=&quot;20307&quot; value=&quot;759&quot;/&gt;&lt;/object&gt;&lt;object type=&quot;3&quot; unique_id=&quot;164552&quot;&gt;&lt;property id=&quot;20148&quot; value=&quot;5&quot;/&gt;&lt;property id=&quot;20300&quot; value=&quot;Slide 98&quot;/&gt;&lt;property id=&quot;20307&quot; value=&quot;760&quot;/&gt;&lt;/object&gt;&lt;object type=&quot;3&quot; unique_id=&quot;164553&quot;&gt;&lt;property id=&quot;20148&quot; value=&quot;5&quot;/&gt;&lt;property id=&quot;20300&quot; value=&quot;Slide 99&quot;/&gt;&lt;property id=&quot;20307&quot; value=&quot;761&quot;/&gt;&lt;/object&gt;&lt;object type=&quot;3&quot; unique_id=&quot;164554&quot;&gt;&lt;property id=&quot;20148&quot; value=&quot;5&quot;/&gt;&lt;property id=&quot;20300&quot; value=&quot;Slide 97&quot;/&gt;&lt;property id=&quot;20307&quot; value=&quot;762&quot;/&gt;&lt;/object&gt;&lt;object type=&quot;3&quot; unique_id=&quot;164555&quot;&gt;&lt;property id=&quot;20148&quot; value=&quot;5&quot;/&gt;&lt;property id=&quot;20300&quot; value=&quot;Slide 100&quot;/&gt;&lt;property id=&quot;20307&quot; value=&quot;763&quot;/&gt;&lt;/object&gt;&lt;object type=&quot;3&quot; unique_id=&quot;164556&quot;&gt;&lt;property id=&quot;20148&quot; value=&quot;5&quot;/&gt;&lt;property id=&quot;20300&quot; value=&quot;Slide 101&quot;/&gt;&lt;property id=&quot;20307&quot; value=&quot;764&quot;/&gt;&lt;/object&gt;&lt;object type=&quot;3&quot; unique_id=&quot;164558&quot;&gt;&lt;property id=&quot;20148&quot; value=&quot;5&quot;/&gt;&lt;property id=&quot;20300&quot; value=&quot;Slide 102&quot;/&gt;&lt;property id=&quot;20307&quot; value=&quot;766&quot;/&gt;&lt;/object&gt;&lt;object type=&quot;3&quot; unique_id=&quot;164559&quot;&gt;&lt;property id=&quot;20148&quot; value=&quot;5&quot;/&gt;&lt;property id=&quot;20300&quot; value=&quot;Slide 103&quot;/&gt;&lt;property id=&quot;20307&quot; value=&quot;767&quot;/&gt;&lt;/object&gt;&lt;object type=&quot;3&quot; unique_id=&quot;164560&quot;&gt;&lt;property id=&quot;20148&quot; value=&quot;5&quot;/&gt;&lt;property id=&quot;20300&quot; value=&quot;Slide 106&quot;/&gt;&lt;property id=&quot;20307&quot; value=&quot;780&quot;/&gt;&lt;/object&gt;&lt;object type=&quot;3&quot; unique_id=&quot;164562&quot;&gt;&lt;property id=&quot;20148&quot; value=&quot;5&quot;/&gt;&lt;property id=&quot;20300&quot; value=&quot;Slide 134&quot;/&gt;&lt;property id=&quot;20307&quot; value=&quot;785&quot;/&gt;&lt;/object&gt;&lt;object type=&quot;3&quot; unique_id=&quot;171663&quot;&gt;&lt;property id=&quot;20148&quot; value=&quot;5&quot;/&gt;&lt;property id=&quot;20300&quot; value=&quot;Slide 20 - &amp;quot;Alcohol Associated Risk Behaviors, Grades 9-12  (YRBS 2011)&amp;quot;&quot;/&gt;&lt;property id=&quot;20307&quot; value=&quot;797&quot;/&gt;&lt;/object&gt;&lt;object type=&quot;3&quot; unique_id=&quot;171664&quot;&gt;&lt;property id=&quot;20148&quot; value=&quot;5&quot;/&gt;&lt;property id=&quot;20300&quot; value=&quot;Slide 21 - &amp;quot;12th Graders* Reporting Binge Drinking   &amp;amp; Extreme Binge Drinking (within the last two weeks) &amp;quot;&quot;/&gt;&lt;property id=&quot;20307&quot; value=&quot;796&quot;/&gt;&lt;/object&gt;&lt;object type=&quot;3&quot; unique_id=&quot;171665&quot;&gt;&lt;property id=&quot;20148&quot; value=&quot;5&quot;/&gt;&lt;property id=&quot;20300&quot; value=&quot;Slide 52&quot;/&gt;&lt;property id=&quot;20307&quot; value=&quot;790&quot;/&gt;&lt;/object&gt;&lt;object type=&quot;3&quot; unique_id=&quot;171666&quot;&gt;&lt;property id=&quot;20148&quot; value=&quot;5&quot;/&gt;&lt;property id=&quot;20300&quot; value=&quot;Slide 53 - &amp;quot;SBIRT&amp;quot;&quot;/&gt;&lt;property id=&quot;20307&quot; value=&quot;791&quot;/&gt;&lt;/object&gt;&lt;object type=&quot;3&quot; unique_id=&quot;171667&quot;&gt;&lt;property id=&quot;20148&quot; value=&quot;5&quot;/&gt;&lt;property id=&quot;20300&quot; value=&quot;Slide 54 - &amp;quot;Why is SBIRT important? &amp;quot;&quot;/&gt;&lt;property id=&quot;20307&quot; value=&quot;792&quot;/&gt;&lt;/object&gt;&lt;object type=&quot;3&quot; unique_id=&quot;171668&quot;&gt;&lt;property id=&quot;20148&quot; value=&quot;5&quot;/&gt;&lt;property id=&quot;20300&quot; value=&quot;Slide 55 - &amp;quot;SBIRT Research &amp;quot;&quot;/&gt;&lt;property id=&quot;20307&quot; value=&quot;793&quot;/&gt;&lt;/object&gt;&lt;object type=&quot;3&quot; unique_id=&quot;171669&quot;&gt;&lt;property id=&quot;20148&quot; value=&quot;5&quot;/&gt;&lt;property id=&quot;20300&quot; value=&quot;Slide 56 - &amp;quot;Evidence for Adolescent SBIRT &amp;quot;&quot;/&gt;&lt;property id=&quot;20307&quot; value=&quot;794&quot;/&gt;&lt;/object&gt;&lt;object type=&quot;3&quot; unique_id=&quot;171670&quot;&gt;&lt;property id=&quot;20148&quot; value=&quot;5&quot;/&gt;&lt;property id=&quot;20300&quot; value=&quot;Slide 57 - &amp;quot;Screening&amp;quot;&quot;/&gt;&lt;property id=&quot;20307&quot; value=&quot;795&quot;/&gt;&lt;/object&gt;&lt;object type=&quot;3&quot; unique_id=&quot;171671&quot;&gt;&lt;property id=&quot;20148&quot; value=&quot;5&quot;/&gt;&lt;property id=&quot;20300&quot; value=&quot;Slide 60 - &amp;quot;Based on Findings of Screening&amp;quot;&quot;/&gt;&lt;property id=&quot;20307&quot; value=&quot;798&quot;/&gt;&lt;/object&gt;&lt;object type=&quot;3&quot; unique_id=&quot;171672&quot;&gt;&lt;property id=&quot;20148&quot; value=&quot;5&quot;/&gt;&lt;property id=&quot;20300&quot; value=&quot;Slide 63 - &amp;quot;What Screening Tool  Should I Use?&amp;quot;&quot;/&gt;&lt;property id=&quot;20307&quot; value=&quot;799&quot;/&gt;&lt;/object&gt;&lt;object type=&quot;3&quot; unique_id=&quot;231773&quot;&gt;&lt;property id=&quot;20148&quot; value=&quot;5&quot;/&gt;&lt;property id=&quot;20300&quot; value=&quot;Slide 41&quot;/&gt;&lt;property id=&quot;20307&quot; value=&quot;838&quot;/&gt;&lt;/object&gt;&lt;object type=&quot;3&quot; unique_id=&quot;231774&quot;&gt;&lt;property id=&quot;20148&quot; value=&quot;5&quot;/&gt;&lt;property id=&quot;20300&quot; value=&quot;Slide 42&quot;/&gt;&lt;property id=&quot;20307&quot; value=&quot;839&quot;/&gt;&lt;/object&gt;&lt;object type=&quot;3&quot; unique_id=&quot;231775&quot;&gt;&lt;property id=&quot;20148&quot; value=&quot;5&quot;/&gt;&lt;property id=&quot;20300&quot; value=&quot;Slide 45&quot;/&gt;&lt;property id=&quot;20307&quot; value=&quot;834&quot;/&gt;&lt;/object&gt;&lt;object type=&quot;3&quot; unique_id=&quot;231776&quot;&gt;&lt;property id=&quot;20148&quot; value=&quot;5&quot;/&gt;&lt;property id=&quot;20300&quot; value=&quot;Slide 50 - &amp;quot;Addiction&amp;quot;&quot;/&gt;&lt;property id=&quot;20307&quot; value=&quot;833&quot;/&gt;&lt;/object&gt;&lt;object type=&quot;3&quot; unique_id=&quot;231777&quot;&gt;&lt;property id=&quot;20148&quot; value=&quot;5&quot;/&gt;&lt;property id=&quot;20300&quot; value=&quot;Slide 58 - &amp;quot;Top Reasons for Not Screening&amp;quot;&quot;/&gt;&lt;property id=&quot;20307&quot; value=&quot;800&quot;/&gt;&lt;/object&gt;&lt;object type=&quot;3&quot; unique_id=&quot;231778&quot;&gt;&lt;property id=&quot;20148&quot; value=&quot;5&quot;/&gt;&lt;property id=&quot;20300&quot; value=&quot;Slide 59 - &amp;quot;Confidentiality&amp;quot;&quot;/&gt;&lt;property id=&quot;20307&quot; value=&quot;801&quot;/&gt;&lt;/object&gt;&lt;object type=&quot;3&quot; unique_id=&quot;231779&quot;&gt;&lt;property id=&quot;20148&quot; value=&quot;5&quot;/&gt;&lt;property id=&quot;20300&quot; value=&quot;Slide 68&quot;/&gt;&lt;property id=&quot;20307&quot; value=&quot;802&quot;/&gt;&lt;/object&gt;&lt;object type=&quot;3&quot; unique_id=&quot;231780&quot;&gt;&lt;property id=&quot;20148&quot; value=&quot;5&quot;/&gt;&lt;property id=&quot;20300&quot; value=&quot;Slide 71&quot;/&gt;&lt;property id=&quot;20307&quot; value=&quot;803&quot;/&gt;&lt;/object&gt;&lt;object type=&quot;3&quot; unique_id=&quot;231781&quot;&gt;&lt;property id=&quot;20148&quot; value=&quot;5&quot;/&gt;&lt;property id=&quot;20300&quot; value=&quot;Slide 73&quot;/&gt;&lt;property id=&quot;20307&quot; value=&quot;804&quot;/&gt;&lt;/object&gt;&lt;object type=&quot;3&quot; unique_id=&quot;231782&quot;&gt;&lt;property id=&quot;20148&quot; value=&quot;5&quot;/&gt;&lt;property id=&quot;20300&quot; value=&quot;Slide 74&quot;/&gt;&lt;property id=&quot;20307&quot; value=&quot;805&quot;/&gt;&lt;/object&gt;&lt;object type=&quot;3&quot; unique_id=&quot;231783&quot;&gt;&lt;property id=&quot;20148&quot; value=&quot;5&quot;/&gt;&lt;property id=&quot;20300&quot; value=&quot;Slide 75&quot;/&gt;&lt;property id=&quot;20307&quot; value=&quot;806&quot;/&gt;&lt;/object&gt;&lt;object type=&quot;3&quot; unique_id=&quot;231784&quot;&gt;&lt;property id=&quot;20148&quot; value=&quot;5&quot;/&gt;&lt;property id=&quot;20300&quot; value=&quot;Slide 107&quot;/&gt;&lt;property id=&quot;20307&quot; value=&quot;807&quot;/&gt;&lt;/object&gt;&lt;object type=&quot;3&quot; unique_id=&quot;231785&quot;&gt;&lt;property id=&quot;20148&quot; value=&quot;5&quot;/&gt;&lt;property id=&quot;20300&quot; value=&quot;Slide 108&quot;/&gt;&lt;property id=&quot;20307&quot; value=&quot;808&quot;/&gt;&lt;/object&gt;&lt;object type=&quot;3&quot; unique_id=&quot;231786&quot;&gt;&lt;property id=&quot;20148&quot; value=&quot;5&quot;/&gt;&lt;property id=&quot;20300&quot; value=&quot;Slide 109&quot;/&gt;&lt;property id=&quot;20307&quot; value=&quot;809&quot;/&gt;&lt;/object&gt;&lt;object type=&quot;3&quot; unique_id=&quot;231787&quot;&gt;&lt;property id=&quot;20148&quot; value=&quot;5&quot;/&gt;&lt;property id=&quot;20300&quot; value=&quot;Slide 110&quot;/&gt;&lt;property id=&quot;20307&quot; value=&quot;810&quot;/&gt;&lt;/object&gt;&lt;object type=&quot;3&quot; unique_id=&quot;231788&quot;&gt;&lt;property id=&quot;20148&quot; value=&quot;5&quot;/&gt;&lt;property id=&quot;20300&quot; value=&quot;Slide 111&quot;/&gt;&lt;property id=&quot;20307&quot; value=&quot;811&quot;/&gt;&lt;/object&gt;&lt;object type=&quot;3&quot; unique_id=&quot;231789&quot;&gt;&lt;property id=&quot;20148&quot; value=&quot;5&quot;/&gt;&lt;property id=&quot;20300&quot; value=&quot;Slide 112&quot;/&gt;&lt;property id=&quot;20307&quot; value=&quot;812&quot;/&gt;&lt;/object&gt;&lt;object type=&quot;3&quot; unique_id=&quot;231790&quot;&gt;&lt;property id=&quot;20148&quot; value=&quot;5&quot;/&gt;&lt;property id=&quot;20300&quot; value=&quot;Slide 113&quot;/&gt;&lt;property id=&quot;20307&quot; value=&quot;813&quot;/&gt;&lt;/object&gt;&lt;object type=&quot;3&quot; unique_id=&quot;231791&quot;&gt;&lt;property id=&quot;20148&quot; value=&quot;5&quot;/&gt;&lt;property id=&quot;20300&quot; value=&quot;Slide 114&quot;/&gt;&lt;property id=&quot;20307&quot; value=&quot;814&quot;/&gt;&lt;/object&gt;&lt;object type=&quot;3&quot; unique_id=&quot;231792&quot;&gt;&lt;property id=&quot;20148&quot; value=&quot;5&quot;/&gt;&lt;property id=&quot;20300&quot; value=&quot;Slide 115&quot;/&gt;&lt;property id=&quot;20307&quot; value=&quot;815&quot;/&gt;&lt;/object&gt;&lt;object type=&quot;3&quot; unique_id=&quot;231793&quot;&gt;&lt;property id=&quot;20148&quot; value=&quot;5&quot;/&gt;&lt;property id=&quot;20300&quot; value=&quot;Slide 116&quot;/&gt;&lt;property id=&quot;20307&quot; value=&quot;816&quot;/&gt;&lt;/object&gt;&lt;object type=&quot;3&quot; unique_id=&quot;231794&quot;&gt;&lt;property id=&quot;20148&quot; value=&quot;5&quot;/&gt;&lt;property id=&quot;20300&quot; value=&quot;Slide 117&quot;/&gt;&lt;property id=&quot;20307&quot; value=&quot;817&quot;/&gt;&lt;/object&gt;&lt;object type=&quot;3&quot; unique_id=&quot;231795&quot;&gt;&lt;property id=&quot;20148&quot; value=&quot;5&quot;/&gt;&lt;property id=&quot;20300&quot; value=&quot;Slide 120&quot;/&gt;&lt;property id=&quot;20307&quot; value=&quot;818&quot;/&gt;&lt;/object&gt;&lt;object type=&quot;3&quot; unique_id=&quot;231796&quot;&gt;&lt;property id=&quot;20148&quot; value=&quot;5&quot;/&gt;&lt;property id=&quot;20300&quot; value=&quot;Slide 121&quot;/&gt;&lt;property id=&quot;20307&quot; value=&quot;829&quot;/&gt;&lt;/object&gt;&lt;object type=&quot;3&quot; unique_id=&quot;231797&quot;&gt;&lt;property id=&quot;20148&quot; value=&quot;5&quot;/&gt;&lt;property id=&quot;20300&quot; value=&quot;Slide 122&quot;/&gt;&lt;property id=&quot;20307&quot; value=&quot;819&quot;/&gt;&lt;/object&gt;&lt;object type=&quot;3&quot; unique_id=&quot;231798&quot;&gt;&lt;property id=&quot;20148&quot; value=&quot;5&quot;/&gt;&lt;property id=&quot;20300&quot; value=&quot;Slide 123&quot;/&gt;&lt;property id=&quot;20307&quot; value=&quot;820&quot;/&gt;&lt;/object&gt;&lt;object type=&quot;3&quot; unique_id=&quot;231799&quot;&gt;&lt;property id=&quot;20148&quot; value=&quot;5&quot;/&gt;&lt;property id=&quot;20300&quot; value=&quot;Slide 124&quot;/&gt;&lt;property id=&quot;20307&quot; value=&quot;821&quot;/&gt;&lt;/object&gt;&lt;object type=&quot;3&quot; unique_id=&quot;231800&quot;&gt;&lt;property id=&quot;20148&quot; value=&quot;5&quot;/&gt;&lt;property id=&quot;20300&quot; value=&quot;Slide 125&quot;/&gt;&lt;property id=&quot;20307&quot; value=&quot;822&quot;/&gt;&lt;/object&gt;&lt;object type=&quot;3&quot; unique_id=&quot;231801&quot;&gt;&lt;property id=&quot;20148&quot; value=&quot;5&quot;/&gt;&lt;property id=&quot;20300&quot; value=&quot;Slide 126&quot;/&gt;&lt;property id=&quot;20307&quot; value=&quot;823&quot;/&gt;&lt;/object&gt;&lt;object type=&quot;3&quot; unique_id=&quot;231802&quot;&gt;&lt;property id=&quot;20148&quot; value=&quot;5&quot;/&gt;&lt;property id=&quot;20300&quot; value=&quot;Slide 127&quot;/&gt;&lt;property id=&quot;20307&quot; value=&quot;824&quot;/&gt;&lt;/object&gt;&lt;object type=&quot;3&quot; unique_id=&quot;231803&quot;&gt;&lt;property id=&quot;20148&quot; value=&quot;5&quot;/&gt;&lt;property id=&quot;20300&quot; value=&quot;Slide 128&quot;/&gt;&lt;property id=&quot;20307&quot; value=&quot;825&quot;/&gt;&lt;/object&gt;&lt;object type=&quot;3&quot; unique_id=&quot;231804&quot;&gt;&lt;property id=&quot;20148&quot; value=&quot;5&quot;/&gt;&lt;property id=&quot;20300&quot; value=&quot;Slide 129&quot;/&gt;&lt;property id=&quot;20307&quot; value=&quot;826&quot;/&gt;&lt;/object&gt;&lt;object type=&quot;3&quot; unique_id=&quot;231805&quot;&gt;&lt;property id=&quot;20148&quot; value=&quot;5&quot;/&gt;&lt;property id=&quot;20300&quot; value=&quot;Slide 130&quot;/&gt;&lt;property id=&quot;20307&quot; value=&quot;827&quot;/&gt;&lt;/object&gt;&lt;object type=&quot;3&quot; unique_id=&quot;231806&quot;&gt;&lt;property id=&quot;20148&quot; value=&quot;5&quot;/&gt;&lt;property id=&quot;20300&quot; value=&quot;Slide 131&quot;/&gt;&lt;property id=&quot;20307&quot; value=&quot;828&quot;/&gt;&lt;/object&gt;&lt;object type=&quot;3&quot; unique_id=&quot;231807&quot;&gt;&lt;property id=&quot;20148&quot; value=&quot;5&quot;/&gt;&lt;property id=&quot;20300&quot; value=&quot;Slide 155 - &amp;quot;Medication Assisted Treatment&amp;quot;&quot;/&gt;&lt;property id=&quot;20307&quot; value=&quot;841&quot;/&gt;&lt;/object&gt;&lt;object type=&quot;3&quot; unique_id=&quot;231808&quot;&gt;&lt;property id=&quot;20148&quot; value=&quot;5&quot;/&gt;&lt;property id=&quot;20300&quot; value=&quot;Slide 156&quot;/&gt;&lt;property id=&quot;20307&quot; value=&quot;840&quot;/&gt;&lt;/object&gt;&lt;object type=&quot;3&quot; unique_id=&quot;231809&quot;&gt;&lt;property id=&quot;20148&quot; value=&quot;5&quot;/&gt;&lt;property id=&quot;20300&quot; value=&quot;Slide 157&quot;/&gt;&lt;property id=&quot;20307&quot; value=&quot;836&quot;/&gt;&lt;/object&gt;&lt;object type=&quot;3&quot; unique_id=&quot;231810&quot;&gt;&lt;property id=&quot;20148&quot; value=&quot;5&quot;/&gt;&lt;property id=&quot;20300&quot; value=&quot;Slide 158&quot;/&gt;&lt;property id=&quot;20307&quot; value=&quot;837&quot;/&gt;&lt;/object&gt;&lt;object type=&quot;3&quot; unique_id=&quot;231811&quot;&gt;&lt;property id=&quot;20148&quot; value=&quot;5&quot;/&gt;&lt;property id=&quot;20300&quot; value=&quot;Slide 159 - &amp;quot;AAP Opioid Policy Statement&amp;quot;&quot;/&gt;&lt;property id=&quot;20307&quot; value=&quot;835&quot;/&gt;&lt;/object&gt;&lt;object type=&quot;3&quot; unique_id=&quot;231812&quot;&gt;&lt;property id=&quot;20148&quot; value=&quot;5&quot;/&gt;&lt;property id=&quot;20300&quot; value=&quot;Slide 165&quot;/&gt;&lt;property id=&quot;20307&quot; value=&quot;830&quot;/&gt;&lt;/object&gt;&lt;object type=&quot;3&quot; unique_id=&quot;231813&quot;&gt;&lt;property id=&quot;20148&quot; value=&quot;5&quot;/&gt;&lt;property id=&quot;20300&quot; value=&quot;Slide 166&quot;/&gt;&lt;property id=&quot;20307&quot; value=&quot;831&quot;/&gt;&lt;/object&gt;&lt;object type=&quot;3&quot; unique_id=&quot;231814&quot;&gt;&lt;property id=&quot;20148&quot; value=&quot;5&quot;/&gt;&lt;property id=&quot;20300&quot; value=&quot;Slide 167 - &amp;quot;Acknowledgements&amp;quot;&quot;/&gt;&lt;property id=&quot;20307&quot; value=&quot;832&quot;/&gt;&lt;/object&gt;&lt;/object&gt;&lt;object type=&quot;8&quot; unique_id=&quot;11024&quot;&gt;&lt;/object&gt;&lt;/object&gt;&lt;/database&gt;"/>
  <p:tag name="SECTOMILLISECCONVERTED" val="1"/>
</p:tagLst>
</file>

<file path=ppt/theme/theme1.xml><?xml version="1.0" encoding="utf-8"?>
<a:theme xmlns:a="http://schemas.openxmlformats.org/drawingml/2006/main" name="Chapter 4 MI_7-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4 MI_7-27-16</Template>
  <TotalTime>2169</TotalTime>
  <Words>4614</Words>
  <Application>Microsoft Macintosh PowerPoint</Application>
  <PresentationFormat>On-screen Show (4:3)</PresentationFormat>
  <Paragraphs>522</Paragraphs>
  <Slides>48</Slides>
  <Notes>48</Notes>
  <HiddenSlides>30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Calibri</vt:lpstr>
      <vt:lpstr>Calibri Light</vt:lpstr>
      <vt:lpstr>Comic Sans MS</vt:lpstr>
      <vt:lpstr>Corbel</vt:lpstr>
      <vt:lpstr>MS PGothic</vt:lpstr>
      <vt:lpstr>ＭＳ Ｐゴシック</vt:lpstr>
      <vt:lpstr>Times New Roman</vt:lpstr>
      <vt:lpstr>Chapter 4 MI_7-27-16</vt:lpstr>
      <vt:lpstr>Custom Design</vt:lpstr>
      <vt:lpstr>Conducting the Brief Intervention</vt:lpstr>
      <vt:lpstr>What is a Brief Intervention?</vt:lpstr>
      <vt:lpstr>Guidelines for Assessing Risk Level Moderate Risk = Brief Intervention</vt:lpstr>
      <vt:lpstr>Harm Reduction Approach</vt:lpstr>
      <vt:lpstr> Components of Effective Brief Intervention:  The FRAMES Approach </vt:lpstr>
      <vt:lpstr>How to Engage Patients Using MI in a Structured Way:  The FRAMES Approach to Brief Intervention</vt:lpstr>
      <vt:lpstr>PowerPoint Presentation</vt:lpstr>
      <vt:lpstr>PowerPoint Presentation</vt:lpstr>
      <vt:lpstr>PowerPoint Presentation</vt:lpstr>
      <vt:lpstr>Options for Smoking Cessation </vt:lpstr>
      <vt:lpstr>PowerPoint Presentation</vt:lpstr>
      <vt:lpstr>Video Demonstration: Brief Intervention</vt:lpstr>
      <vt:lpstr>Video Demonstration: Brief Intervention + Referral</vt:lpstr>
      <vt:lpstr>Additional demonstration videos</vt:lpstr>
      <vt:lpstr>Case vignette</vt:lpstr>
      <vt:lpstr>Case Vignette</vt:lpstr>
      <vt:lpstr>Case Vignette: Katie</vt:lpstr>
      <vt:lpstr>PowerPoint Presentation</vt:lpstr>
      <vt:lpstr>What should you do next?</vt:lpstr>
      <vt:lpstr>Ask Permission!</vt:lpstr>
      <vt:lpstr>Ask Permission!</vt:lpstr>
      <vt:lpstr>What should you do next?</vt:lpstr>
      <vt:lpstr>Provide Feedback</vt:lpstr>
      <vt:lpstr>Provide Feedback</vt:lpstr>
      <vt:lpstr>PowerPoint Presentation</vt:lpstr>
      <vt:lpstr>What should you do next?</vt:lpstr>
      <vt:lpstr>Promote Personal Responsibility, Advise with Permission</vt:lpstr>
      <vt:lpstr>Promote Personal Responsibility, Advise with Permission</vt:lpstr>
      <vt:lpstr>PowerPoint Presentation</vt:lpstr>
      <vt:lpstr>PowerPoint Presentation</vt:lpstr>
      <vt:lpstr>What should you do next?</vt:lpstr>
      <vt:lpstr>Enhance Motivation and Elicit Change Talk, Support Self-efficacy</vt:lpstr>
      <vt:lpstr>PowerPoint Presentation</vt:lpstr>
      <vt:lpstr>Enhance Motivation and Elicit Change Talk, Support Self-efficacy</vt:lpstr>
      <vt:lpstr>Enhance Motivation and Elicit Change Talk, Support Self-efficacy</vt:lpstr>
      <vt:lpstr>What should you do next?</vt:lpstr>
      <vt:lpstr>Menu of Options to Encourage a  Change Plan</vt:lpstr>
      <vt:lpstr>Menu of Options to Encourage a  Change Plan</vt:lpstr>
      <vt:lpstr>Menu of Options to Encourage a  Change Plan</vt:lpstr>
      <vt:lpstr>Menu of Options to Encourage a  Change Plan</vt:lpstr>
      <vt:lpstr>What should you do next?</vt:lpstr>
      <vt:lpstr>Evoke Self-efficacy  Summarize</vt:lpstr>
      <vt:lpstr>Evoke Self-efficacy  Summarize</vt:lpstr>
      <vt:lpstr>Express Empathy and Evoke Self-efficacy by Summarizing and Reflecting</vt:lpstr>
      <vt:lpstr>PowerPoint Presentation</vt:lpstr>
      <vt:lpstr>Instructions for Role-play Practice</vt:lpstr>
      <vt:lpstr>Brief Intervention (review)</vt:lpstr>
      <vt:lpstr>Discussion</vt:lpstr>
    </vt:vector>
  </TitlesOfParts>
  <Company>HP</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Basics</dc:title>
  <dc:creator>McRee,Bonnie G.</dc:creator>
  <cp:lastModifiedBy>Microsoft Office User</cp:lastModifiedBy>
  <cp:revision>149</cp:revision>
  <cp:lastPrinted>2017-08-08T16:36:37Z</cp:lastPrinted>
  <dcterms:created xsi:type="dcterms:W3CDTF">2016-08-05T11:49:35Z</dcterms:created>
  <dcterms:modified xsi:type="dcterms:W3CDTF">2017-08-08T16:36:58Z</dcterms:modified>
</cp:coreProperties>
</file>