
<file path=[Content_Types].xml><?xml version="1.0" encoding="utf-8"?>
<Types xmlns="http://schemas.openxmlformats.org/package/2006/content-types">
  <Default Extension="xml" ContentType="application/xml"/>
  <Default Extension="jpeg" ContentType="image/jpeg"/>
  <Default Extension="jpg" ContentType="image/jpeg"/>
  <Default Extension="tiff" ContentType="image/tiff"/>
  <Default Extension="rels" ContentType="application/vnd.openxmlformats-package.relationships+xml"/>
  <Default Extension="wmf" ContentType="image/x-wmf"/>
  <Default Extension="png" ContentType="image/pn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ags/tag2.xml" ContentType="application/vnd.openxmlformats-officedocument.presentationml.tags+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4" r:id="rId1"/>
    <p:sldMasterId id="2147483719" r:id="rId2"/>
  </p:sldMasterIdLst>
  <p:notesMasterIdLst>
    <p:notesMasterId r:id="rId64"/>
  </p:notesMasterIdLst>
  <p:handoutMasterIdLst>
    <p:handoutMasterId r:id="rId65"/>
  </p:handoutMasterIdLst>
  <p:sldIdLst>
    <p:sldId id="641" r:id="rId3"/>
    <p:sldId id="689" r:id="rId4"/>
    <p:sldId id="690" r:id="rId5"/>
    <p:sldId id="691" r:id="rId6"/>
    <p:sldId id="645" r:id="rId7"/>
    <p:sldId id="646" r:id="rId8"/>
    <p:sldId id="647" r:id="rId9"/>
    <p:sldId id="648" r:id="rId10"/>
    <p:sldId id="650" r:id="rId11"/>
    <p:sldId id="649" r:id="rId12"/>
    <p:sldId id="702" r:id="rId13"/>
    <p:sldId id="693" r:id="rId14"/>
    <p:sldId id="653" r:id="rId15"/>
    <p:sldId id="654" r:id="rId16"/>
    <p:sldId id="655" r:id="rId17"/>
    <p:sldId id="656" r:id="rId18"/>
    <p:sldId id="657" r:id="rId19"/>
    <p:sldId id="658" r:id="rId20"/>
    <p:sldId id="659" r:id="rId21"/>
    <p:sldId id="660" r:id="rId22"/>
    <p:sldId id="661" r:id="rId23"/>
    <p:sldId id="663" r:id="rId24"/>
    <p:sldId id="664" r:id="rId25"/>
    <p:sldId id="665" r:id="rId26"/>
    <p:sldId id="666" r:id="rId27"/>
    <p:sldId id="667" r:id="rId28"/>
    <p:sldId id="668" r:id="rId29"/>
    <p:sldId id="669" r:id="rId30"/>
    <p:sldId id="670" r:id="rId31"/>
    <p:sldId id="671" r:id="rId32"/>
    <p:sldId id="672" r:id="rId33"/>
    <p:sldId id="673" r:id="rId34"/>
    <p:sldId id="674" r:id="rId35"/>
    <p:sldId id="695" r:id="rId36"/>
    <p:sldId id="676" r:id="rId37"/>
    <p:sldId id="675" r:id="rId38"/>
    <p:sldId id="677" r:id="rId39"/>
    <p:sldId id="696" r:id="rId40"/>
    <p:sldId id="707" r:id="rId41"/>
    <p:sldId id="708" r:id="rId42"/>
    <p:sldId id="709" r:id="rId43"/>
    <p:sldId id="678" r:id="rId44"/>
    <p:sldId id="694" r:id="rId45"/>
    <p:sldId id="680" r:id="rId46"/>
    <p:sldId id="679" r:id="rId47"/>
    <p:sldId id="697" r:id="rId48"/>
    <p:sldId id="703" r:id="rId49"/>
    <p:sldId id="698" r:id="rId50"/>
    <p:sldId id="682" r:id="rId51"/>
    <p:sldId id="699" r:id="rId52"/>
    <p:sldId id="683" r:id="rId53"/>
    <p:sldId id="704" r:id="rId54"/>
    <p:sldId id="705" r:id="rId55"/>
    <p:sldId id="710" r:id="rId56"/>
    <p:sldId id="684" r:id="rId57"/>
    <p:sldId id="681" r:id="rId58"/>
    <p:sldId id="685" r:id="rId59"/>
    <p:sldId id="686" r:id="rId60"/>
    <p:sldId id="687" r:id="rId61"/>
    <p:sldId id="688" r:id="rId62"/>
    <p:sldId id="701" r:id="rId63"/>
  </p:sldIdLst>
  <p:sldSz cx="9144000" cy="6858000" type="screen4x3"/>
  <p:notesSz cx="6881813" cy="9296400"/>
  <p:custDataLst>
    <p:tags r:id="rId6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928" userDrawn="1">
          <p15:clr>
            <a:srgbClr val="A4A3A4"/>
          </p15:clr>
        </p15:guide>
        <p15:guide id="2" pos="2168" userDrawn="1">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0" name="Lunstead, Julie" initials="LJ" lastIdx="4" clrIdx="0"/>
  <p:cmAuthor id="1" name="levy_s" initials="SL" lastIdx="2" clrIdx="1"/>
  <p:cmAuthor id="2" name="levy_s" initials="l" lastIdx="2" clrIdx="2"/>
  <p:cmAuthor id="3" name="Marianne Pugatch" initials="" lastIdx="2" clrIdx="3"/>
  <p:cmAuthor id="4" name="user" initials="u" lastIdx="8" clrIdx="4"/>
  <p:cmAuthor id="5" name="Levy, Sharon" initials="sl" lastIdx="33" clrIdx="5"/>
  <p:cmAuthor id="6" name="Rabinow, Lily" initials="LR" lastIdx="1" clrIdx="6"/>
</p:cmAuthorLst>
</file>

<file path=ppt/presProps.xml><?xml version="1.0" encoding="utf-8"?>
<p:presentationPr xmlns:a="http://schemas.openxmlformats.org/drawingml/2006/main" xmlns:r="http://schemas.openxmlformats.org/officeDocument/2006/relationships" xmlns:p="http://schemas.openxmlformats.org/presentationml/2006/main">
  <p:prnPr prnWhat="notes" hiddenSlides="1"/>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F1001"/>
    <a:srgbClr val="CE1C27"/>
    <a:srgbClr val="9F3481"/>
    <a:srgbClr val="FF0000"/>
    <a:srgbClr val="FFC319"/>
    <a:srgbClr val="F1450F"/>
    <a:srgbClr val="FFDD4B"/>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notesView">
  <p:normalViewPr>
    <p:restoredLeft sz="21505" autoAdjust="0"/>
    <p:restoredTop sz="78828" autoAdjust="0"/>
  </p:normalViewPr>
  <p:slideViewPr>
    <p:cSldViewPr>
      <p:cViewPr varScale="1">
        <p:scale>
          <a:sx n="102" d="100"/>
          <a:sy n="102" d="100"/>
        </p:scale>
        <p:origin x="2088" y="176"/>
      </p:cViewPr>
      <p:guideLst>
        <p:guide orient="horz" pos="2160"/>
        <p:guide pos="2880"/>
      </p:guideLst>
    </p:cSldViewPr>
  </p:slideViewPr>
  <p:outlineViewPr>
    <p:cViewPr>
      <p:scale>
        <a:sx n="33" d="100"/>
        <a:sy n="33" d="100"/>
      </p:scale>
      <p:origin x="0" y="-31088"/>
    </p:cViewPr>
  </p:outlineViewPr>
  <p:notesTextViewPr>
    <p:cViewPr>
      <p:scale>
        <a:sx n="1" d="1"/>
        <a:sy n="1" d="1"/>
      </p:scale>
      <p:origin x="0" y="0"/>
    </p:cViewPr>
  </p:notesTextViewPr>
  <p:sorterViewPr>
    <p:cViewPr varScale="1">
      <p:scale>
        <a:sx n="100" d="100"/>
        <a:sy n="100" d="100"/>
      </p:scale>
      <p:origin x="0" y="0"/>
    </p:cViewPr>
  </p:sorterViewPr>
  <p:notesViewPr>
    <p:cSldViewPr>
      <p:cViewPr>
        <p:scale>
          <a:sx n="189" d="100"/>
          <a:sy n="189" d="100"/>
        </p:scale>
        <p:origin x="2208" y="-4912"/>
      </p:cViewPr>
      <p:guideLst>
        <p:guide orient="horz" pos="2928"/>
        <p:guide pos="2168"/>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63" Type="http://schemas.openxmlformats.org/officeDocument/2006/relationships/slide" Target="slides/slide61.xml"/><Relationship Id="rId64" Type="http://schemas.openxmlformats.org/officeDocument/2006/relationships/notesMaster" Target="notesMasters/notesMaster1.xml"/><Relationship Id="rId65" Type="http://schemas.openxmlformats.org/officeDocument/2006/relationships/handoutMaster" Target="handoutMasters/handoutMaster1.xml"/><Relationship Id="rId66" Type="http://schemas.openxmlformats.org/officeDocument/2006/relationships/tags" Target="tags/tag1.xml"/><Relationship Id="rId67" Type="http://schemas.openxmlformats.org/officeDocument/2006/relationships/commentAuthors" Target="commentAuthors.xml"/><Relationship Id="rId68" Type="http://schemas.openxmlformats.org/officeDocument/2006/relationships/presProps" Target="presProps.xml"/><Relationship Id="rId69" Type="http://schemas.openxmlformats.org/officeDocument/2006/relationships/viewProps" Target="viewProps.xml"/><Relationship Id="rId50" Type="http://schemas.openxmlformats.org/officeDocument/2006/relationships/slide" Target="slides/slide48.xml"/><Relationship Id="rId51" Type="http://schemas.openxmlformats.org/officeDocument/2006/relationships/slide" Target="slides/slide49.xml"/><Relationship Id="rId52" Type="http://schemas.openxmlformats.org/officeDocument/2006/relationships/slide" Target="slides/slide50.xml"/><Relationship Id="rId53" Type="http://schemas.openxmlformats.org/officeDocument/2006/relationships/slide" Target="slides/slide51.xml"/><Relationship Id="rId54" Type="http://schemas.openxmlformats.org/officeDocument/2006/relationships/slide" Target="slides/slide52.xml"/><Relationship Id="rId55" Type="http://schemas.openxmlformats.org/officeDocument/2006/relationships/slide" Target="slides/slide53.xml"/><Relationship Id="rId56" Type="http://schemas.openxmlformats.org/officeDocument/2006/relationships/slide" Target="slides/slide54.xml"/><Relationship Id="rId57" Type="http://schemas.openxmlformats.org/officeDocument/2006/relationships/slide" Target="slides/slide55.xml"/><Relationship Id="rId58" Type="http://schemas.openxmlformats.org/officeDocument/2006/relationships/slide" Target="slides/slide56.xml"/><Relationship Id="rId59" Type="http://schemas.openxmlformats.org/officeDocument/2006/relationships/slide" Target="slides/slide57.xml"/><Relationship Id="rId40" Type="http://schemas.openxmlformats.org/officeDocument/2006/relationships/slide" Target="slides/slide38.xml"/><Relationship Id="rId41" Type="http://schemas.openxmlformats.org/officeDocument/2006/relationships/slide" Target="slides/slide39.xml"/><Relationship Id="rId42" Type="http://schemas.openxmlformats.org/officeDocument/2006/relationships/slide" Target="slides/slide40.xml"/><Relationship Id="rId43" Type="http://schemas.openxmlformats.org/officeDocument/2006/relationships/slide" Target="slides/slide41.xml"/><Relationship Id="rId44" Type="http://schemas.openxmlformats.org/officeDocument/2006/relationships/slide" Target="slides/slide42.xml"/><Relationship Id="rId45" Type="http://schemas.openxmlformats.org/officeDocument/2006/relationships/slide" Target="slides/slide43.xml"/><Relationship Id="rId46" Type="http://schemas.openxmlformats.org/officeDocument/2006/relationships/slide" Target="slides/slide44.xml"/><Relationship Id="rId47" Type="http://schemas.openxmlformats.org/officeDocument/2006/relationships/slide" Target="slides/slide45.xml"/><Relationship Id="rId48" Type="http://schemas.openxmlformats.org/officeDocument/2006/relationships/slide" Target="slides/slide46.xml"/><Relationship Id="rId49" Type="http://schemas.openxmlformats.org/officeDocument/2006/relationships/slide" Target="slides/slide4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9" Type="http://schemas.openxmlformats.org/officeDocument/2006/relationships/slide" Target="slides/slide7.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slide" Target="slides/slide33.xml"/><Relationship Id="rId36" Type="http://schemas.openxmlformats.org/officeDocument/2006/relationships/slide" Target="slides/slide34.xml"/><Relationship Id="rId37" Type="http://schemas.openxmlformats.org/officeDocument/2006/relationships/slide" Target="slides/slide35.xml"/><Relationship Id="rId38" Type="http://schemas.openxmlformats.org/officeDocument/2006/relationships/slide" Target="slides/slide36.xml"/><Relationship Id="rId39" Type="http://schemas.openxmlformats.org/officeDocument/2006/relationships/slide" Target="slides/slide37.xml"/><Relationship Id="rId70" Type="http://schemas.openxmlformats.org/officeDocument/2006/relationships/theme" Target="theme/theme1.xml"/><Relationship Id="rId71" Type="http://schemas.openxmlformats.org/officeDocument/2006/relationships/tableStyles" Target="tableStyles.xml"/><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60" Type="http://schemas.openxmlformats.org/officeDocument/2006/relationships/slide" Target="slides/slide58.xml"/><Relationship Id="rId61" Type="http://schemas.openxmlformats.org/officeDocument/2006/relationships/slide" Target="slides/slide59.xml"/><Relationship Id="rId62" Type="http://schemas.openxmlformats.org/officeDocument/2006/relationships/slide" Target="slides/slide60.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C0658A2-6767-46DE-B1CA-ED902F9DA764}" type="doc">
      <dgm:prSet loTypeId="urn:microsoft.com/office/officeart/2005/8/layout/default" loCatId="list" qsTypeId="urn:microsoft.com/office/officeart/2005/8/quickstyle/simple2" qsCatId="simple" csTypeId="urn:microsoft.com/office/officeart/2005/8/colors/accent1_2" csCatId="accent1" phldr="1"/>
      <dgm:spPr/>
      <dgm:t>
        <a:bodyPr/>
        <a:lstStyle/>
        <a:p>
          <a:endParaRPr lang="en-US"/>
        </a:p>
      </dgm:t>
    </dgm:pt>
    <dgm:pt modelId="{82109D06-5D56-4FD9-BEBD-3F866209E256}">
      <dgm:prSet phldrT="[Text]" custT="1"/>
      <dgm:spPr/>
      <dgm:t>
        <a:bodyPr/>
        <a:lstStyle/>
        <a:p>
          <a:r>
            <a:rPr lang="en-US" sz="2400" dirty="0" smtClean="0"/>
            <a:t>Collaboration</a:t>
          </a:r>
          <a:endParaRPr lang="en-US" sz="2400" dirty="0"/>
        </a:p>
      </dgm:t>
    </dgm:pt>
    <dgm:pt modelId="{A2AB6FF6-5ADA-4666-AD1E-8058C4CD7071}" type="parTrans" cxnId="{5D893C3E-45F1-4450-8B54-8C7502EC2FF9}">
      <dgm:prSet/>
      <dgm:spPr/>
      <dgm:t>
        <a:bodyPr/>
        <a:lstStyle/>
        <a:p>
          <a:endParaRPr lang="en-US" sz="2000"/>
        </a:p>
      </dgm:t>
    </dgm:pt>
    <dgm:pt modelId="{2232A5C2-BA9D-40BD-A99E-B36CA52B625A}" type="sibTrans" cxnId="{5D893C3E-45F1-4450-8B54-8C7502EC2FF9}">
      <dgm:prSet/>
      <dgm:spPr/>
      <dgm:t>
        <a:bodyPr/>
        <a:lstStyle/>
        <a:p>
          <a:endParaRPr lang="en-US" sz="2000"/>
        </a:p>
      </dgm:t>
    </dgm:pt>
    <dgm:pt modelId="{33BD7DFA-FAB7-4A2F-AA8F-05E75DCF658B}">
      <dgm:prSet phldrT="[Text]" custT="1"/>
      <dgm:spPr/>
      <dgm:t>
        <a:bodyPr/>
        <a:lstStyle/>
        <a:p>
          <a:r>
            <a:rPr lang="en-US" sz="2400" dirty="0" smtClean="0"/>
            <a:t>Client is own expert; </a:t>
          </a:r>
        </a:p>
        <a:p>
          <a:r>
            <a:rPr lang="en-US" sz="2400" dirty="0" smtClean="0"/>
            <a:t>Work done in partnership</a:t>
          </a:r>
          <a:endParaRPr lang="en-US" sz="2400" dirty="0"/>
        </a:p>
      </dgm:t>
    </dgm:pt>
    <dgm:pt modelId="{DDB5168B-37A6-4157-B6B8-07FD9B6879AD}" type="parTrans" cxnId="{3CA3E393-CD7D-4E1D-A8C3-10037FA3C4F2}">
      <dgm:prSet/>
      <dgm:spPr/>
      <dgm:t>
        <a:bodyPr/>
        <a:lstStyle/>
        <a:p>
          <a:endParaRPr lang="en-US" sz="2000"/>
        </a:p>
      </dgm:t>
    </dgm:pt>
    <dgm:pt modelId="{8C2DE6E8-F122-471F-A2EE-9E60251D0749}" type="sibTrans" cxnId="{3CA3E393-CD7D-4E1D-A8C3-10037FA3C4F2}">
      <dgm:prSet/>
      <dgm:spPr/>
      <dgm:t>
        <a:bodyPr/>
        <a:lstStyle/>
        <a:p>
          <a:endParaRPr lang="en-US" sz="2000"/>
        </a:p>
      </dgm:t>
    </dgm:pt>
    <dgm:pt modelId="{9CE86D5F-8C93-4CB5-952B-60B38B093261}">
      <dgm:prSet phldrT="[Text]" custT="1"/>
      <dgm:spPr/>
      <dgm:t>
        <a:bodyPr/>
        <a:lstStyle/>
        <a:p>
          <a:r>
            <a:rPr lang="en-US" sz="2400" dirty="0" smtClean="0"/>
            <a:t>Evocation</a:t>
          </a:r>
          <a:endParaRPr lang="en-US" sz="2400" dirty="0"/>
        </a:p>
      </dgm:t>
    </dgm:pt>
    <dgm:pt modelId="{38ED8120-E48B-4A6C-9948-566C7915647C}" type="parTrans" cxnId="{2A6C02B4-356A-4244-9957-D25EBC5F370F}">
      <dgm:prSet/>
      <dgm:spPr/>
      <dgm:t>
        <a:bodyPr/>
        <a:lstStyle/>
        <a:p>
          <a:endParaRPr lang="en-US" sz="2000"/>
        </a:p>
      </dgm:t>
    </dgm:pt>
    <dgm:pt modelId="{030318BC-BE3D-4616-91C2-BB0D295CE22B}" type="sibTrans" cxnId="{2A6C02B4-356A-4244-9957-D25EBC5F370F}">
      <dgm:prSet/>
      <dgm:spPr/>
      <dgm:t>
        <a:bodyPr/>
        <a:lstStyle/>
        <a:p>
          <a:endParaRPr lang="en-US" sz="2000"/>
        </a:p>
      </dgm:t>
    </dgm:pt>
    <dgm:pt modelId="{D54E307F-E2CE-4DCD-B487-69C6D4838686}">
      <dgm:prSet phldrT="[Text]" custT="1"/>
      <dgm:spPr/>
      <dgm:t>
        <a:bodyPr/>
        <a:lstStyle/>
        <a:p>
          <a:r>
            <a:rPr lang="en-US" sz="2400" dirty="0" smtClean="0"/>
            <a:t>Client has resources and motivation to change within;</a:t>
          </a:r>
        </a:p>
        <a:p>
          <a:r>
            <a:rPr lang="en-US" sz="2400" dirty="0" smtClean="0"/>
            <a:t>Provider must call this forth from within the client</a:t>
          </a:r>
          <a:endParaRPr lang="en-US" sz="2400" dirty="0"/>
        </a:p>
      </dgm:t>
    </dgm:pt>
    <dgm:pt modelId="{F3274CD1-1CEC-4F1A-A7E0-295514537A04}" type="parTrans" cxnId="{2E18FE57-90B3-4094-9D10-306D09FBA187}">
      <dgm:prSet/>
      <dgm:spPr/>
      <dgm:t>
        <a:bodyPr/>
        <a:lstStyle/>
        <a:p>
          <a:endParaRPr lang="en-US" sz="2000"/>
        </a:p>
      </dgm:t>
    </dgm:pt>
    <dgm:pt modelId="{84BAF63B-0EEE-4670-983D-44AA7BA56BAD}" type="sibTrans" cxnId="{2E18FE57-90B3-4094-9D10-306D09FBA187}">
      <dgm:prSet/>
      <dgm:spPr/>
      <dgm:t>
        <a:bodyPr/>
        <a:lstStyle/>
        <a:p>
          <a:endParaRPr lang="en-US" sz="2000"/>
        </a:p>
      </dgm:t>
    </dgm:pt>
    <dgm:pt modelId="{1204B058-867B-4A62-8CA0-21CD4D51C725}">
      <dgm:prSet phldrT="[Text]" custT="1"/>
      <dgm:spPr/>
      <dgm:t>
        <a:bodyPr/>
        <a:lstStyle/>
        <a:p>
          <a:r>
            <a:rPr lang="en-US" sz="2400" dirty="0" smtClean="0"/>
            <a:t>Acceptance/ Autonomy</a:t>
          </a:r>
          <a:endParaRPr lang="en-US" sz="2400" dirty="0"/>
        </a:p>
      </dgm:t>
    </dgm:pt>
    <dgm:pt modelId="{5ED801D5-6221-4CBE-B92F-77B8965D89B5}" type="parTrans" cxnId="{3521FC03-25AA-40A0-B34B-421D96ACBA44}">
      <dgm:prSet/>
      <dgm:spPr/>
      <dgm:t>
        <a:bodyPr/>
        <a:lstStyle/>
        <a:p>
          <a:endParaRPr lang="en-US" sz="2000"/>
        </a:p>
      </dgm:t>
    </dgm:pt>
    <dgm:pt modelId="{4AA219A9-CFDB-4FD1-8E95-AF98BC03564B}" type="sibTrans" cxnId="{3521FC03-25AA-40A0-B34B-421D96ACBA44}">
      <dgm:prSet/>
      <dgm:spPr/>
      <dgm:t>
        <a:bodyPr/>
        <a:lstStyle/>
        <a:p>
          <a:endParaRPr lang="en-US" sz="2000"/>
        </a:p>
      </dgm:t>
    </dgm:pt>
    <dgm:pt modelId="{FC65A30E-64CA-4D07-BCB1-DBD7E9E9B696}">
      <dgm:prSet custT="1"/>
      <dgm:spPr/>
      <dgm:t>
        <a:bodyPr/>
        <a:lstStyle/>
        <a:p>
          <a:r>
            <a:rPr lang="en-US" sz="2400" dirty="0" smtClean="0"/>
            <a:t>Client has right and capacity for self-direction;</a:t>
          </a:r>
          <a:br>
            <a:rPr lang="en-US" sz="2400" dirty="0" smtClean="0"/>
          </a:br>
          <a:r>
            <a:rPr lang="en-US" sz="2400" dirty="0" smtClean="0"/>
            <a:t>Provider respects and affirms this</a:t>
          </a:r>
          <a:endParaRPr lang="en-US" sz="2400" dirty="0"/>
        </a:p>
      </dgm:t>
    </dgm:pt>
    <dgm:pt modelId="{1204D562-6BF9-4FEF-B0A2-2F20406D6FF0}" type="sibTrans" cxnId="{C3785F83-065A-4C8C-BA22-A71E8FFEA849}">
      <dgm:prSet/>
      <dgm:spPr/>
      <dgm:t>
        <a:bodyPr/>
        <a:lstStyle/>
        <a:p>
          <a:endParaRPr lang="en-US" sz="2000"/>
        </a:p>
      </dgm:t>
    </dgm:pt>
    <dgm:pt modelId="{E08F9722-342C-402F-B29C-F844867ED331}" type="parTrans" cxnId="{C3785F83-065A-4C8C-BA22-A71E8FFEA849}">
      <dgm:prSet/>
      <dgm:spPr/>
      <dgm:t>
        <a:bodyPr/>
        <a:lstStyle/>
        <a:p>
          <a:endParaRPr lang="en-US" sz="2000"/>
        </a:p>
      </dgm:t>
    </dgm:pt>
    <dgm:pt modelId="{15327D3C-C456-4ABD-8519-53A54507973F}" type="pres">
      <dgm:prSet presAssocID="{BC0658A2-6767-46DE-B1CA-ED902F9DA764}" presName="diagram" presStyleCnt="0">
        <dgm:presLayoutVars>
          <dgm:dir/>
          <dgm:resizeHandles val="exact"/>
        </dgm:presLayoutVars>
      </dgm:prSet>
      <dgm:spPr/>
      <dgm:t>
        <a:bodyPr/>
        <a:lstStyle/>
        <a:p>
          <a:endParaRPr lang="en-US"/>
        </a:p>
      </dgm:t>
    </dgm:pt>
    <dgm:pt modelId="{39A3B55A-1F1E-4E7B-B9E4-FC8B4E5EF163}" type="pres">
      <dgm:prSet presAssocID="{82109D06-5D56-4FD9-BEBD-3F866209E256}" presName="node" presStyleLbl="node1" presStyleIdx="0" presStyleCnt="6" custScaleY="77947" custLinFactY="11767" custLinFactNeighborX="-1221" custLinFactNeighborY="100000">
        <dgm:presLayoutVars>
          <dgm:bulletEnabled val="1"/>
        </dgm:presLayoutVars>
      </dgm:prSet>
      <dgm:spPr/>
      <dgm:t>
        <a:bodyPr/>
        <a:lstStyle/>
        <a:p>
          <a:endParaRPr lang="en-US"/>
        </a:p>
      </dgm:t>
    </dgm:pt>
    <dgm:pt modelId="{C117B645-E9F0-47A6-A89C-D5850468FB3B}" type="pres">
      <dgm:prSet presAssocID="{2232A5C2-BA9D-40BD-A99E-B36CA52B625A}" presName="sibTrans" presStyleCnt="0"/>
      <dgm:spPr/>
    </dgm:pt>
    <dgm:pt modelId="{4509A70A-F3E4-4D13-9E3C-5DA18FC6A684}" type="pres">
      <dgm:prSet presAssocID="{33BD7DFA-FAB7-4A2F-AA8F-05E75DCF658B}" presName="node" presStyleLbl="node1" presStyleIdx="1" presStyleCnt="6" custScaleX="207059" custScaleY="77770" custLinFactY="11679" custLinFactNeighborX="-2653" custLinFactNeighborY="100000">
        <dgm:presLayoutVars>
          <dgm:bulletEnabled val="1"/>
        </dgm:presLayoutVars>
      </dgm:prSet>
      <dgm:spPr/>
      <dgm:t>
        <a:bodyPr/>
        <a:lstStyle/>
        <a:p>
          <a:endParaRPr lang="en-US"/>
        </a:p>
      </dgm:t>
    </dgm:pt>
    <dgm:pt modelId="{32A6BC94-EB56-4380-8280-DC327DC5C461}" type="pres">
      <dgm:prSet presAssocID="{8C2DE6E8-F122-471F-A2EE-9E60251D0749}" presName="sibTrans" presStyleCnt="0"/>
      <dgm:spPr/>
    </dgm:pt>
    <dgm:pt modelId="{3BB40ED4-4662-4AC6-B21C-A8D3D5271ECF}" type="pres">
      <dgm:prSet presAssocID="{9CE86D5F-8C93-4CB5-952B-60B38B093261}" presName="node" presStyleLbl="node1" presStyleIdx="2" presStyleCnt="6" custScaleY="113448" custLinFactY="3398" custLinFactNeighborX="-456" custLinFactNeighborY="100000">
        <dgm:presLayoutVars>
          <dgm:bulletEnabled val="1"/>
        </dgm:presLayoutVars>
      </dgm:prSet>
      <dgm:spPr/>
      <dgm:t>
        <a:bodyPr/>
        <a:lstStyle/>
        <a:p>
          <a:endParaRPr lang="en-US"/>
        </a:p>
      </dgm:t>
    </dgm:pt>
    <dgm:pt modelId="{95725F99-28FA-41C6-B2A2-3660A4CE24FA}" type="pres">
      <dgm:prSet presAssocID="{030318BC-BE3D-4616-91C2-BB0D295CE22B}" presName="sibTrans" presStyleCnt="0"/>
      <dgm:spPr/>
    </dgm:pt>
    <dgm:pt modelId="{CEFD9B1E-4DEE-4FD5-8CB9-8FE87E45F797}" type="pres">
      <dgm:prSet presAssocID="{D54E307F-E2CE-4DCD-B487-69C6D4838686}" presName="node" presStyleLbl="node1" presStyleIdx="3" presStyleCnt="6" custScaleX="208588" custScaleY="113448" custLinFactY="3398" custLinFactNeighborX="-1888" custLinFactNeighborY="100000">
        <dgm:presLayoutVars>
          <dgm:bulletEnabled val="1"/>
        </dgm:presLayoutVars>
      </dgm:prSet>
      <dgm:spPr/>
      <dgm:t>
        <a:bodyPr/>
        <a:lstStyle/>
        <a:p>
          <a:endParaRPr lang="en-US"/>
        </a:p>
      </dgm:t>
    </dgm:pt>
    <dgm:pt modelId="{2A8CEE6E-425E-4035-889A-1DFCA0155B34}" type="pres">
      <dgm:prSet presAssocID="{84BAF63B-0EEE-4670-983D-44AA7BA56BAD}" presName="sibTrans" presStyleCnt="0"/>
      <dgm:spPr/>
    </dgm:pt>
    <dgm:pt modelId="{AA447472-3E0C-48A1-8172-FF2983D04A90}" type="pres">
      <dgm:prSet presAssocID="{1204B058-867B-4A62-8CA0-21CD4D51C725}" presName="node" presStyleLbl="node1" presStyleIdx="4" presStyleCnt="6" custScaleY="97830" custLinFactY="-100000" custLinFactNeighborX="-456" custLinFactNeighborY="-122371">
        <dgm:presLayoutVars>
          <dgm:bulletEnabled val="1"/>
        </dgm:presLayoutVars>
      </dgm:prSet>
      <dgm:spPr/>
      <dgm:t>
        <a:bodyPr/>
        <a:lstStyle/>
        <a:p>
          <a:endParaRPr lang="en-US"/>
        </a:p>
      </dgm:t>
    </dgm:pt>
    <dgm:pt modelId="{637788F5-F2B7-44D4-9497-66310A9B06B4}" type="pres">
      <dgm:prSet presAssocID="{4AA219A9-CFDB-4FD1-8E95-AF98BC03564B}" presName="sibTrans" presStyleCnt="0"/>
      <dgm:spPr/>
    </dgm:pt>
    <dgm:pt modelId="{78859370-022A-4722-9371-A2331B634347}" type="pres">
      <dgm:prSet presAssocID="{FC65A30E-64CA-4D07-BCB1-DBD7E9E9B696}" presName="node" presStyleLbl="node1" presStyleIdx="5" presStyleCnt="6" custScaleX="208588" custScaleY="103517" custLinFactY="-100000" custLinFactNeighborX="-1888" custLinFactNeighborY="-128343">
        <dgm:presLayoutVars>
          <dgm:bulletEnabled val="1"/>
        </dgm:presLayoutVars>
      </dgm:prSet>
      <dgm:spPr/>
      <dgm:t>
        <a:bodyPr/>
        <a:lstStyle/>
        <a:p>
          <a:endParaRPr lang="en-US"/>
        </a:p>
      </dgm:t>
    </dgm:pt>
  </dgm:ptLst>
  <dgm:cxnLst>
    <dgm:cxn modelId="{5D893C3E-45F1-4450-8B54-8C7502EC2FF9}" srcId="{BC0658A2-6767-46DE-B1CA-ED902F9DA764}" destId="{82109D06-5D56-4FD9-BEBD-3F866209E256}" srcOrd="0" destOrd="0" parTransId="{A2AB6FF6-5ADA-4666-AD1E-8058C4CD7071}" sibTransId="{2232A5C2-BA9D-40BD-A99E-B36CA52B625A}"/>
    <dgm:cxn modelId="{D49CF8B1-B019-4869-9A1A-AEE37858DDE3}" type="presOf" srcId="{33BD7DFA-FAB7-4A2F-AA8F-05E75DCF658B}" destId="{4509A70A-F3E4-4D13-9E3C-5DA18FC6A684}" srcOrd="0" destOrd="0" presId="urn:microsoft.com/office/officeart/2005/8/layout/default"/>
    <dgm:cxn modelId="{C3785F83-065A-4C8C-BA22-A71E8FFEA849}" srcId="{BC0658A2-6767-46DE-B1CA-ED902F9DA764}" destId="{FC65A30E-64CA-4D07-BCB1-DBD7E9E9B696}" srcOrd="5" destOrd="0" parTransId="{E08F9722-342C-402F-B29C-F844867ED331}" sibTransId="{1204D562-6BF9-4FEF-B0A2-2F20406D6FF0}"/>
    <dgm:cxn modelId="{4A7C40BF-A47B-4490-8647-B0A74BD44BD2}" type="presOf" srcId="{1204B058-867B-4A62-8CA0-21CD4D51C725}" destId="{AA447472-3E0C-48A1-8172-FF2983D04A90}" srcOrd="0" destOrd="0" presId="urn:microsoft.com/office/officeart/2005/8/layout/default"/>
    <dgm:cxn modelId="{3DD4610C-72B0-4686-8BFE-2EA609CD8F11}" type="presOf" srcId="{D54E307F-E2CE-4DCD-B487-69C6D4838686}" destId="{CEFD9B1E-4DEE-4FD5-8CB9-8FE87E45F797}" srcOrd="0" destOrd="0" presId="urn:microsoft.com/office/officeart/2005/8/layout/default"/>
    <dgm:cxn modelId="{625D1715-02C9-4AB8-9CF4-BF8FD4BD4FAD}" type="presOf" srcId="{BC0658A2-6767-46DE-B1CA-ED902F9DA764}" destId="{15327D3C-C456-4ABD-8519-53A54507973F}" srcOrd="0" destOrd="0" presId="urn:microsoft.com/office/officeart/2005/8/layout/default"/>
    <dgm:cxn modelId="{2E18FE57-90B3-4094-9D10-306D09FBA187}" srcId="{BC0658A2-6767-46DE-B1CA-ED902F9DA764}" destId="{D54E307F-E2CE-4DCD-B487-69C6D4838686}" srcOrd="3" destOrd="0" parTransId="{F3274CD1-1CEC-4F1A-A7E0-295514537A04}" sibTransId="{84BAF63B-0EEE-4670-983D-44AA7BA56BAD}"/>
    <dgm:cxn modelId="{3521FC03-25AA-40A0-B34B-421D96ACBA44}" srcId="{BC0658A2-6767-46DE-B1CA-ED902F9DA764}" destId="{1204B058-867B-4A62-8CA0-21CD4D51C725}" srcOrd="4" destOrd="0" parTransId="{5ED801D5-6221-4CBE-B92F-77B8965D89B5}" sibTransId="{4AA219A9-CFDB-4FD1-8E95-AF98BC03564B}"/>
    <dgm:cxn modelId="{A12E650C-7827-458A-B338-5989F9244313}" type="presOf" srcId="{FC65A30E-64CA-4D07-BCB1-DBD7E9E9B696}" destId="{78859370-022A-4722-9371-A2331B634347}" srcOrd="0" destOrd="0" presId="urn:microsoft.com/office/officeart/2005/8/layout/default"/>
    <dgm:cxn modelId="{86716393-AF73-45CF-9FCD-697B552A73F6}" type="presOf" srcId="{9CE86D5F-8C93-4CB5-952B-60B38B093261}" destId="{3BB40ED4-4662-4AC6-B21C-A8D3D5271ECF}" srcOrd="0" destOrd="0" presId="urn:microsoft.com/office/officeart/2005/8/layout/default"/>
    <dgm:cxn modelId="{3CA3E393-CD7D-4E1D-A8C3-10037FA3C4F2}" srcId="{BC0658A2-6767-46DE-B1CA-ED902F9DA764}" destId="{33BD7DFA-FAB7-4A2F-AA8F-05E75DCF658B}" srcOrd="1" destOrd="0" parTransId="{DDB5168B-37A6-4157-B6B8-07FD9B6879AD}" sibTransId="{8C2DE6E8-F122-471F-A2EE-9E60251D0749}"/>
    <dgm:cxn modelId="{2A6C02B4-356A-4244-9957-D25EBC5F370F}" srcId="{BC0658A2-6767-46DE-B1CA-ED902F9DA764}" destId="{9CE86D5F-8C93-4CB5-952B-60B38B093261}" srcOrd="2" destOrd="0" parTransId="{38ED8120-E48B-4A6C-9948-566C7915647C}" sibTransId="{030318BC-BE3D-4616-91C2-BB0D295CE22B}"/>
    <dgm:cxn modelId="{620452B0-94F3-462D-B1CD-49883F30C582}" type="presOf" srcId="{82109D06-5D56-4FD9-BEBD-3F866209E256}" destId="{39A3B55A-1F1E-4E7B-B9E4-FC8B4E5EF163}" srcOrd="0" destOrd="0" presId="urn:microsoft.com/office/officeart/2005/8/layout/default"/>
    <dgm:cxn modelId="{5A9744FC-D3F4-42B9-A49F-30EB2101FC72}" type="presParOf" srcId="{15327D3C-C456-4ABD-8519-53A54507973F}" destId="{39A3B55A-1F1E-4E7B-B9E4-FC8B4E5EF163}" srcOrd="0" destOrd="0" presId="urn:microsoft.com/office/officeart/2005/8/layout/default"/>
    <dgm:cxn modelId="{73272396-F9B3-448F-9B8B-B60907FAABFF}" type="presParOf" srcId="{15327D3C-C456-4ABD-8519-53A54507973F}" destId="{C117B645-E9F0-47A6-A89C-D5850468FB3B}" srcOrd="1" destOrd="0" presId="urn:microsoft.com/office/officeart/2005/8/layout/default"/>
    <dgm:cxn modelId="{B715B653-284C-44BB-A850-2F08E6AFDA3B}" type="presParOf" srcId="{15327D3C-C456-4ABD-8519-53A54507973F}" destId="{4509A70A-F3E4-4D13-9E3C-5DA18FC6A684}" srcOrd="2" destOrd="0" presId="urn:microsoft.com/office/officeart/2005/8/layout/default"/>
    <dgm:cxn modelId="{6BF2C1EC-A9DD-458A-A200-BBED6B0F9B00}" type="presParOf" srcId="{15327D3C-C456-4ABD-8519-53A54507973F}" destId="{32A6BC94-EB56-4380-8280-DC327DC5C461}" srcOrd="3" destOrd="0" presId="urn:microsoft.com/office/officeart/2005/8/layout/default"/>
    <dgm:cxn modelId="{C33AEF4C-CDA6-4ECF-9B89-73F175441FCC}" type="presParOf" srcId="{15327D3C-C456-4ABD-8519-53A54507973F}" destId="{3BB40ED4-4662-4AC6-B21C-A8D3D5271ECF}" srcOrd="4" destOrd="0" presId="urn:microsoft.com/office/officeart/2005/8/layout/default"/>
    <dgm:cxn modelId="{E8194F16-22B1-4604-AD7B-705B5B32329F}" type="presParOf" srcId="{15327D3C-C456-4ABD-8519-53A54507973F}" destId="{95725F99-28FA-41C6-B2A2-3660A4CE24FA}" srcOrd="5" destOrd="0" presId="urn:microsoft.com/office/officeart/2005/8/layout/default"/>
    <dgm:cxn modelId="{110273DA-2194-435F-A36E-4BF995A8ACCC}" type="presParOf" srcId="{15327D3C-C456-4ABD-8519-53A54507973F}" destId="{CEFD9B1E-4DEE-4FD5-8CB9-8FE87E45F797}" srcOrd="6" destOrd="0" presId="urn:microsoft.com/office/officeart/2005/8/layout/default"/>
    <dgm:cxn modelId="{4AFE1E0C-8E8A-4A83-BF77-CC49CBA978B8}" type="presParOf" srcId="{15327D3C-C456-4ABD-8519-53A54507973F}" destId="{2A8CEE6E-425E-4035-889A-1DFCA0155B34}" srcOrd="7" destOrd="0" presId="urn:microsoft.com/office/officeart/2005/8/layout/default"/>
    <dgm:cxn modelId="{458CF2C7-9A64-4D27-A4AA-7F0D0529EAE6}" type="presParOf" srcId="{15327D3C-C456-4ABD-8519-53A54507973F}" destId="{AA447472-3E0C-48A1-8172-FF2983D04A90}" srcOrd="8" destOrd="0" presId="urn:microsoft.com/office/officeart/2005/8/layout/default"/>
    <dgm:cxn modelId="{11F0C591-03CD-4541-8908-D55271221CBC}" type="presParOf" srcId="{15327D3C-C456-4ABD-8519-53A54507973F}" destId="{637788F5-F2B7-44D4-9497-66310A9B06B4}" srcOrd="9" destOrd="0" presId="urn:microsoft.com/office/officeart/2005/8/layout/default"/>
    <dgm:cxn modelId="{2F3DAFBE-AA56-4E88-A960-19035C6237DC}" type="presParOf" srcId="{15327D3C-C456-4ABD-8519-53A54507973F}" destId="{78859370-022A-4722-9371-A2331B634347}" srcOrd="10"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a:ext uri="{C62137D5-CB1D-491B-B009-E17868A290BF}">
      <dgm14:recolorImg xmlns:dgm14="http://schemas.microsoft.com/office/drawing/2010/diagram" val="1"/>
    </a:ext>
  </dgm:extLst>
</dgm:dataModel>
</file>

<file path=ppt/diagrams/data2.xml><?xml version="1.0" encoding="utf-8"?>
<dgm:dataModel xmlns:dgm="http://schemas.openxmlformats.org/drawingml/2006/diagram" xmlns:a="http://schemas.openxmlformats.org/drawingml/2006/main">
  <dgm:ptLst>
    <dgm:pt modelId="{68628195-74FC-4E60-BA3C-EE555702363B}" type="doc">
      <dgm:prSet loTypeId="urn:microsoft.com/office/officeart/2005/8/layout/cycle3" loCatId="cycle" qsTypeId="urn:microsoft.com/office/officeart/2005/8/quickstyle/3D1" qsCatId="3D" csTypeId="urn:microsoft.com/office/officeart/2005/8/colors/colorful1" csCatId="colorful" phldr="1"/>
      <dgm:spPr/>
      <dgm:t>
        <a:bodyPr/>
        <a:lstStyle/>
        <a:p>
          <a:endParaRPr lang="en-US"/>
        </a:p>
      </dgm:t>
    </dgm:pt>
    <dgm:pt modelId="{6C93AB4B-F864-426A-B35F-845C69EDE199}">
      <dgm:prSet phldrT="[Text]"/>
      <dgm:spPr/>
      <dgm:t>
        <a:bodyPr/>
        <a:lstStyle/>
        <a:p>
          <a:r>
            <a:rPr lang="en-US" b="1" dirty="0" smtClean="0"/>
            <a:t>Action</a:t>
          </a:r>
          <a:endParaRPr lang="en-US" b="1" dirty="0"/>
        </a:p>
      </dgm:t>
    </dgm:pt>
    <dgm:pt modelId="{369675EA-411C-403D-990C-B93E9A2B8F53}" type="parTrans" cxnId="{7654F980-F83E-45FC-8013-18C6B032E222}">
      <dgm:prSet/>
      <dgm:spPr/>
      <dgm:t>
        <a:bodyPr/>
        <a:lstStyle/>
        <a:p>
          <a:endParaRPr lang="en-US"/>
        </a:p>
      </dgm:t>
    </dgm:pt>
    <dgm:pt modelId="{AC35D335-F267-4B7D-9C3D-52685E6AB364}" type="sibTrans" cxnId="{7654F980-F83E-45FC-8013-18C6B032E222}">
      <dgm:prSet/>
      <dgm:spPr/>
      <dgm:t>
        <a:bodyPr/>
        <a:lstStyle/>
        <a:p>
          <a:endParaRPr lang="en-US"/>
        </a:p>
      </dgm:t>
    </dgm:pt>
    <dgm:pt modelId="{6A38D2B3-9B82-47F0-AFAD-0C39D5972397}">
      <dgm:prSet phldrT="[Text]"/>
      <dgm:spPr/>
      <dgm:t>
        <a:bodyPr/>
        <a:lstStyle/>
        <a:p>
          <a:r>
            <a:rPr lang="en-US" b="1" dirty="0" smtClean="0"/>
            <a:t>Maintenance</a:t>
          </a:r>
          <a:endParaRPr lang="en-US" b="1" dirty="0"/>
        </a:p>
      </dgm:t>
    </dgm:pt>
    <dgm:pt modelId="{D225CA63-446A-45E3-9CF3-C539C681FC0A}" type="parTrans" cxnId="{1A2A4120-1E14-497B-B75B-7FA9521EB93E}">
      <dgm:prSet/>
      <dgm:spPr/>
      <dgm:t>
        <a:bodyPr/>
        <a:lstStyle/>
        <a:p>
          <a:endParaRPr lang="en-US"/>
        </a:p>
      </dgm:t>
    </dgm:pt>
    <dgm:pt modelId="{D2BC423A-1869-48B8-A9DF-28F72E5A37F0}" type="sibTrans" cxnId="{1A2A4120-1E14-497B-B75B-7FA9521EB93E}">
      <dgm:prSet/>
      <dgm:spPr/>
      <dgm:t>
        <a:bodyPr/>
        <a:lstStyle/>
        <a:p>
          <a:endParaRPr lang="en-US"/>
        </a:p>
      </dgm:t>
    </dgm:pt>
    <dgm:pt modelId="{02E5A743-D735-4D19-8160-5AF1B5213F56}">
      <dgm:prSet phldrT="[Text]"/>
      <dgm:spPr/>
      <dgm:t>
        <a:bodyPr/>
        <a:lstStyle/>
        <a:p>
          <a:r>
            <a:rPr lang="en-US" b="1" dirty="0" smtClean="0"/>
            <a:t>Relapse</a:t>
          </a:r>
          <a:endParaRPr lang="en-US" b="1" dirty="0"/>
        </a:p>
      </dgm:t>
    </dgm:pt>
    <dgm:pt modelId="{F3F82EC3-2DEF-471C-95CD-0D1399CE8D07}" type="parTrans" cxnId="{F1ED2554-18E6-475D-A106-DB7B90EF9D45}">
      <dgm:prSet/>
      <dgm:spPr/>
      <dgm:t>
        <a:bodyPr/>
        <a:lstStyle/>
        <a:p>
          <a:endParaRPr lang="en-US"/>
        </a:p>
      </dgm:t>
    </dgm:pt>
    <dgm:pt modelId="{F724647B-F037-4DF0-9F8D-6A45665C8268}" type="sibTrans" cxnId="{F1ED2554-18E6-475D-A106-DB7B90EF9D45}">
      <dgm:prSet/>
      <dgm:spPr/>
      <dgm:t>
        <a:bodyPr/>
        <a:lstStyle/>
        <a:p>
          <a:endParaRPr lang="en-US"/>
        </a:p>
      </dgm:t>
    </dgm:pt>
    <dgm:pt modelId="{EE9BB50B-8C20-4C64-94CF-00B161CC303F}">
      <dgm:prSet phldrT="[Text]"/>
      <dgm:spPr/>
      <dgm:t>
        <a:bodyPr/>
        <a:lstStyle/>
        <a:p>
          <a:r>
            <a:rPr lang="en-US" b="1" dirty="0" smtClean="0"/>
            <a:t>Contemplation</a:t>
          </a:r>
          <a:endParaRPr lang="en-US" b="1" dirty="0"/>
        </a:p>
      </dgm:t>
    </dgm:pt>
    <dgm:pt modelId="{5FCE6D40-26F5-411F-9914-B00B6E985ED4}" type="parTrans" cxnId="{2F16DBDE-EC28-4C8E-92EA-25784C68DCDA}">
      <dgm:prSet/>
      <dgm:spPr/>
      <dgm:t>
        <a:bodyPr/>
        <a:lstStyle/>
        <a:p>
          <a:endParaRPr lang="en-US"/>
        </a:p>
      </dgm:t>
    </dgm:pt>
    <dgm:pt modelId="{BD8D31E0-EE48-44CA-86B6-AC9987209BB2}" type="sibTrans" cxnId="{2F16DBDE-EC28-4C8E-92EA-25784C68DCDA}">
      <dgm:prSet/>
      <dgm:spPr/>
      <dgm:t>
        <a:bodyPr/>
        <a:lstStyle/>
        <a:p>
          <a:endParaRPr lang="en-US"/>
        </a:p>
      </dgm:t>
    </dgm:pt>
    <dgm:pt modelId="{C61A1E1B-9F0E-45CB-A09B-0A2B8F3B570D}">
      <dgm:prSet phldrT="[Text]"/>
      <dgm:spPr/>
      <dgm:t>
        <a:bodyPr/>
        <a:lstStyle/>
        <a:p>
          <a:r>
            <a:rPr lang="en-US" b="1" dirty="0" smtClean="0"/>
            <a:t>Preparation</a:t>
          </a:r>
          <a:endParaRPr lang="en-US" b="1" dirty="0"/>
        </a:p>
      </dgm:t>
    </dgm:pt>
    <dgm:pt modelId="{9FE3B9BB-980E-4047-8147-412E6FCC6A84}" type="parTrans" cxnId="{25D597F6-1CB8-4FD7-816F-658B878C2B61}">
      <dgm:prSet/>
      <dgm:spPr/>
      <dgm:t>
        <a:bodyPr/>
        <a:lstStyle/>
        <a:p>
          <a:endParaRPr lang="en-US"/>
        </a:p>
      </dgm:t>
    </dgm:pt>
    <dgm:pt modelId="{116DB3C4-00E5-46B3-8DF1-9E10DEA16E84}" type="sibTrans" cxnId="{25D597F6-1CB8-4FD7-816F-658B878C2B61}">
      <dgm:prSet/>
      <dgm:spPr/>
      <dgm:t>
        <a:bodyPr/>
        <a:lstStyle/>
        <a:p>
          <a:endParaRPr lang="en-US"/>
        </a:p>
      </dgm:t>
    </dgm:pt>
    <dgm:pt modelId="{FDC1ECBF-D50B-45C1-9A81-0F1A01E1F226}" type="pres">
      <dgm:prSet presAssocID="{68628195-74FC-4E60-BA3C-EE555702363B}" presName="Name0" presStyleCnt="0">
        <dgm:presLayoutVars>
          <dgm:dir/>
          <dgm:resizeHandles val="exact"/>
        </dgm:presLayoutVars>
      </dgm:prSet>
      <dgm:spPr/>
      <dgm:t>
        <a:bodyPr/>
        <a:lstStyle/>
        <a:p>
          <a:endParaRPr lang="en-US"/>
        </a:p>
      </dgm:t>
    </dgm:pt>
    <dgm:pt modelId="{BBCC1908-00D7-4E41-A11E-2BFF80BDE2BC}" type="pres">
      <dgm:prSet presAssocID="{68628195-74FC-4E60-BA3C-EE555702363B}" presName="cycle" presStyleCnt="0"/>
      <dgm:spPr/>
      <dgm:t>
        <a:bodyPr/>
        <a:lstStyle/>
        <a:p>
          <a:endParaRPr lang="en-US"/>
        </a:p>
      </dgm:t>
    </dgm:pt>
    <dgm:pt modelId="{92681B37-CEBE-41B1-B47D-3625F4DDE790}" type="pres">
      <dgm:prSet presAssocID="{6C93AB4B-F864-426A-B35F-845C69EDE199}" presName="nodeFirstNode" presStyleLbl="node1" presStyleIdx="0" presStyleCnt="5" custScaleX="86370" custScaleY="87186">
        <dgm:presLayoutVars>
          <dgm:bulletEnabled val="1"/>
        </dgm:presLayoutVars>
      </dgm:prSet>
      <dgm:spPr/>
      <dgm:t>
        <a:bodyPr/>
        <a:lstStyle/>
        <a:p>
          <a:endParaRPr lang="en-US"/>
        </a:p>
      </dgm:t>
    </dgm:pt>
    <dgm:pt modelId="{66F68DFD-2436-49DD-9BA0-151203FB019D}" type="pres">
      <dgm:prSet presAssocID="{AC35D335-F267-4B7D-9C3D-52685E6AB364}" presName="sibTransFirstNode" presStyleLbl="bgShp" presStyleIdx="0" presStyleCnt="1"/>
      <dgm:spPr/>
      <dgm:t>
        <a:bodyPr/>
        <a:lstStyle/>
        <a:p>
          <a:endParaRPr lang="en-US"/>
        </a:p>
      </dgm:t>
    </dgm:pt>
    <dgm:pt modelId="{8DDB92AB-11DB-4D63-98D0-96BF6DF2D80B}" type="pres">
      <dgm:prSet presAssocID="{6A38D2B3-9B82-47F0-AFAD-0C39D5972397}" presName="nodeFollowingNodes" presStyleLbl="node1" presStyleIdx="1" presStyleCnt="5" custScaleX="86370" custScaleY="87186">
        <dgm:presLayoutVars>
          <dgm:bulletEnabled val="1"/>
        </dgm:presLayoutVars>
      </dgm:prSet>
      <dgm:spPr/>
      <dgm:t>
        <a:bodyPr/>
        <a:lstStyle/>
        <a:p>
          <a:endParaRPr lang="en-US"/>
        </a:p>
      </dgm:t>
    </dgm:pt>
    <dgm:pt modelId="{33911AAE-8943-40F7-BA42-76D6CF35ED14}" type="pres">
      <dgm:prSet presAssocID="{02E5A743-D735-4D19-8160-5AF1B5213F56}" presName="nodeFollowingNodes" presStyleLbl="node1" presStyleIdx="2" presStyleCnt="5" custScaleX="86370" custScaleY="87186" custRadScaleRad="105020" custRadScaleInc="-26037">
        <dgm:presLayoutVars>
          <dgm:bulletEnabled val="1"/>
        </dgm:presLayoutVars>
      </dgm:prSet>
      <dgm:spPr/>
      <dgm:t>
        <a:bodyPr/>
        <a:lstStyle/>
        <a:p>
          <a:endParaRPr lang="en-US"/>
        </a:p>
      </dgm:t>
    </dgm:pt>
    <dgm:pt modelId="{F4ADC472-75DC-4E13-9216-6EB47AE41C48}" type="pres">
      <dgm:prSet presAssocID="{EE9BB50B-8C20-4C64-94CF-00B161CC303F}" presName="nodeFollowingNodes" presStyleLbl="node1" presStyleIdx="3" presStyleCnt="5" custScaleX="86370" custScaleY="87186" custRadScaleRad="108282" custRadScaleInc="28294">
        <dgm:presLayoutVars>
          <dgm:bulletEnabled val="1"/>
        </dgm:presLayoutVars>
      </dgm:prSet>
      <dgm:spPr/>
      <dgm:t>
        <a:bodyPr/>
        <a:lstStyle/>
        <a:p>
          <a:endParaRPr lang="en-US"/>
        </a:p>
      </dgm:t>
    </dgm:pt>
    <dgm:pt modelId="{8AB1122E-0657-454D-B764-6271391D8C24}" type="pres">
      <dgm:prSet presAssocID="{C61A1E1B-9F0E-45CB-A09B-0A2B8F3B570D}" presName="nodeFollowingNodes" presStyleLbl="node1" presStyleIdx="4" presStyleCnt="5" custScaleX="86370" custScaleY="87186">
        <dgm:presLayoutVars>
          <dgm:bulletEnabled val="1"/>
        </dgm:presLayoutVars>
      </dgm:prSet>
      <dgm:spPr/>
      <dgm:t>
        <a:bodyPr/>
        <a:lstStyle/>
        <a:p>
          <a:endParaRPr lang="en-US"/>
        </a:p>
      </dgm:t>
    </dgm:pt>
  </dgm:ptLst>
  <dgm:cxnLst>
    <dgm:cxn modelId="{65E1BD73-2CE4-4CBE-B59A-84FB8B537147}" type="presOf" srcId="{02E5A743-D735-4D19-8160-5AF1B5213F56}" destId="{33911AAE-8943-40F7-BA42-76D6CF35ED14}" srcOrd="0" destOrd="0" presId="urn:microsoft.com/office/officeart/2005/8/layout/cycle3"/>
    <dgm:cxn modelId="{F1ED2554-18E6-475D-A106-DB7B90EF9D45}" srcId="{68628195-74FC-4E60-BA3C-EE555702363B}" destId="{02E5A743-D735-4D19-8160-5AF1B5213F56}" srcOrd="2" destOrd="0" parTransId="{F3F82EC3-2DEF-471C-95CD-0D1399CE8D07}" sibTransId="{F724647B-F037-4DF0-9F8D-6A45665C8268}"/>
    <dgm:cxn modelId="{1A2A4120-1E14-497B-B75B-7FA9521EB93E}" srcId="{68628195-74FC-4E60-BA3C-EE555702363B}" destId="{6A38D2B3-9B82-47F0-AFAD-0C39D5972397}" srcOrd="1" destOrd="0" parTransId="{D225CA63-446A-45E3-9CF3-C539C681FC0A}" sibTransId="{D2BC423A-1869-48B8-A9DF-28F72E5A37F0}"/>
    <dgm:cxn modelId="{EDF3DA17-7ACB-4430-8295-C0A2419A39BD}" type="presOf" srcId="{6C93AB4B-F864-426A-B35F-845C69EDE199}" destId="{92681B37-CEBE-41B1-B47D-3625F4DDE790}" srcOrd="0" destOrd="0" presId="urn:microsoft.com/office/officeart/2005/8/layout/cycle3"/>
    <dgm:cxn modelId="{08FF3F6D-8CB8-47CD-8933-1BAEA208792B}" type="presOf" srcId="{AC35D335-F267-4B7D-9C3D-52685E6AB364}" destId="{66F68DFD-2436-49DD-9BA0-151203FB019D}" srcOrd="0" destOrd="0" presId="urn:microsoft.com/office/officeart/2005/8/layout/cycle3"/>
    <dgm:cxn modelId="{7654F980-F83E-45FC-8013-18C6B032E222}" srcId="{68628195-74FC-4E60-BA3C-EE555702363B}" destId="{6C93AB4B-F864-426A-B35F-845C69EDE199}" srcOrd="0" destOrd="0" parTransId="{369675EA-411C-403D-990C-B93E9A2B8F53}" sibTransId="{AC35D335-F267-4B7D-9C3D-52685E6AB364}"/>
    <dgm:cxn modelId="{2F16DBDE-EC28-4C8E-92EA-25784C68DCDA}" srcId="{68628195-74FC-4E60-BA3C-EE555702363B}" destId="{EE9BB50B-8C20-4C64-94CF-00B161CC303F}" srcOrd="3" destOrd="0" parTransId="{5FCE6D40-26F5-411F-9914-B00B6E985ED4}" sibTransId="{BD8D31E0-EE48-44CA-86B6-AC9987209BB2}"/>
    <dgm:cxn modelId="{2C476850-AF31-41D0-B2B9-36B7F5B14EB9}" type="presOf" srcId="{68628195-74FC-4E60-BA3C-EE555702363B}" destId="{FDC1ECBF-D50B-45C1-9A81-0F1A01E1F226}" srcOrd="0" destOrd="0" presId="urn:microsoft.com/office/officeart/2005/8/layout/cycle3"/>
    <dgm:cxn modelId="{CB83BB70-6924-49C9-BFC9-2667B9C0EC3C}" type="presOf" srcId="{6A38D2B3-9B82-47F0-AFAD-0C39D5972397}" destId="{8DDB92AB-11DB-4D63-98D0-96BF6DF2D80B}" srcOrd="0" destOrd="0" presId="urn:microsoft.com/office/officeart/2005/8/layout/cycle3"/>
    <dgm:cxn modelId="{1BC63789-6034-4CA2-A12A-78DAED6E5220}" type="presOf" srcId="{EE9BB50B-8C20-4C64-94CF-00B161CC303F}" destId="{F4ADC472-75DC-4E13-9216-6EB47AE41C48}" srcOrd="0" destOrd="0" presId="urn:microsoft.com/office/officeart/2005/8/layout/cycle3"/>
    <dgm:cxn modelId="{25D597F6-1CB8-4FD7-816F-658B878C2B61}" srcId="{68628195-74FC-4E60-BA3C-EE555702363B}" destId="{C61A1E1B-9F0E-45CB-A09B-0A2B8F3B570D}" srcOrd="4" destOrd="0" parTransId="{9FE3B9BB-980E-4047-8147-412E6FCC6A84}" sibTransId="{116DB3C4-00E5-46B3-8DF1-9E10DEA16E84}"/>
    <dgm:cxn modelId="{50C99622-ED06-426A-BFDA-BA269FBDC198}" type="presOf" srcId="{C61A1E1B-9F0E-45CB-A09B-0A2B8F3B570D}" destId="{8AB1122E-0657-454D-B764-6271391D8C24}" srcOrd="0" destOrd="0" presId="urn:microsoft.com/office/officeart/2005/8/layout/cycle3"/>
    <dgm:cxn modelId="{44EB8411-777B-4691-8B84-D8D2B76AD9B7}" type="presParOf" srcId="{FDC1ECBF-D50B-45C1-9A81-0F1A01E1F226}" destId="{BBCC1908-00D7-4E41-A11E-2BFF80BDE2BC}" srcOrd="0" destOrd="0" presId="urn:microsoft.com/office/officeart/2005/8/layout/cycle3"/>
    <dgm:cxn modelId="{F091220E-3E1E-4556-B692-1BC29041D112}" type="presParOf" srcId="{BBCC1908-00D7-4E41-A11E-2BFF80BDE2BC}" destId="{92681B37-CEBE-41B1-B47D-3625F4DDE790}" srcOrd="0" destOrd="0" presId="urn:microsoft.com/office/officeart/2005/8/layout/cycle3"/>
    <dgm:cxn modelId="{2207B54C-089A-4CCD-96C6-309E1C720754}" type="presParOf" srcId="{BBCC1908-00D7-4E41-A11E-2BFF80BDE2BC}" destId="{66F68DFD-2436-49DD-9BA0-151203FB019D}" srcOrd="1" destOrd="0" presId="urn:microsoft.com/office/officeart/2005/8/layout/cycle3"/>
    <dgm:cxn modelId="{59DCEE18-CF9E-49CD-896F-B46F58AFD600}" type="presParOf" srcId="{BBCC1908-00D7-4E41-A11E-2BFF80BDE2BC}" destId="{8DDB92AB-11DB-4D63-98D0-96BF6DF2D80B}" srcOrd="2" destOrd="0" presId="urn:microsoft.com/office/officeart/2005/8/layout/cycle3"/>
    <dgm:cxn modelId="{7D0BBA13-0BDC-441C-B783-52397FD0E6D3}" type="presParOf" srcId="{BBCC1908-00D7-4E41-A11E-2BFF80BDE2BC}" destId="{33911AAE-8943-40F7-BA42-76D6CF35ED14}" srcOrd="3" destOrd="0" presId="urn:microsoft.com/office/officeart/2005/8/layout/cycle3"/>
    <dgm:cxn modelId="{45FD7CA9-DB22-41DF-AF85-5568E0061F6A}" type="presParOf" srcId="{BBCC1908-00D7-4E41-A11E-2BFF80BDE2BC}" destId="{F4ADC472-75DC-4E13-9216-6EB47AE41C48}" srcOrd="4" destOrd="0" presId="urn:microsoft.com/office/officeart/2005/8/layout/cycle3"/>
    <dgm:cxn modelId="{C66D31DB-8B69-4176-A2E5-F914A6D53272}" type="presParOf" srcId="{BBCC1908-00D7-4E41-A11E-2BFF80BDE2BC}" destId="{8AB1122E-0657-454D-B764-6271391D8C24}" srcOrd="5" destOrd="0" presId="urn:microsoft.com/office/officeart/2005/8/layout/cycle3"/>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A3B55A-1F1E-4E7B-B9E4-FC8B4E5EF163}">
      <dsp:nvSpPr>
        <dsp:cNvPr id="0" name=""/>
        <dsp:cNvSpPr/>
      </dsp:nvSpPr>
      <dsp:spPr>
        <a:xfrm>
          <a:off x="30608" y="1634642"/>
          <a:ext cx="2437358" cy="113990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Collaboration</a:t>
          </a:r>
          <a:endParaRPr lang="en-US" sz="2400" kern="1200" dirty="0"/>
        </a:p>
      </dsp:txBody>
      <dsp:txXfrm>
        <a:off x="30608" y="1634642"/>
        <a:ext cx="2437358" cy="1139908"/>
      </dsp:txXfrm>
    </dsp:sp>
    <dsp:sp modelId="{4509A70A-F3E4-4D13-9E3C-5DA18FC6A684}">
      <dsp:nvSpPr>
        <dsp:cNvPr id="0" name=""/>
        <dsp:cNvSpPr/>
      </dsp:nvSpPr>
      <dsp:spPr>
        <a:xfrm>
          <a:off x="2676799" y="1634650"/>
          <a:ext cx="5046769" cy="113732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Client is own expert; </a:t>
          </a:r>
        </a:p>
        <a:p>
          <a:pPr lvl="0" algn="ctr" defTabSz="1066800">
            <a:lnSpc>
              <a:spcPct val="90000"/>
            </a:lnSpc>
            <a:spcBef>
              <a:spcPct val="0"/>
            </a:spcBef>
            <a:spcAft>
              <a:spcPct val="35000"/>
            </a:spcAft>
          </a:pPr>
          <a:r>
            <a:rPr lang="en-US" sz="2400" kern="1200" dirty="0" smtClean="0"/>
            <a:t>Work done in partnership</a:t>
          </a:r>
          <a:endParaRPr lang="en-US" sz="2400" kern="1200" dirty="0"/>
        </a:p>
      </dsp:txBody>
      <dsp:txXfrm>
        <a:off x="2676799" y="1634650"/>
        <a:ext cx="5046769" cy="1137320"/>
      </dsp:txXfrm>
    </dsp:sp>
    <dsp:sp modelId="{3BB40ED4-4662-4AC6-B21C-A8D3D5271ECF}">
      <dsp:nvSpPr>
        <dsp:cNvPr id="0" name=""/>
        <dsp:cNvSpPr/>
      </dsp:nvSpPr>
      <dsp:spPr>
        <a:xfrm>
          <a:off x="30620" y="2895897"/>
          <a:ext cx="2437358" cy="165908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Evocation</a:t>
          </a:r>
          <a:endParaRPr lang="en-US" sz="2400" kern="1200" dirty="0"/>
        </a:p>
      </dsp:txBody>
      <dsp:txXfrm>
        <a:off x="30620" y="2895897"/>
        <a:ext cx="2437358" cy="1659080"/>
      </dsp:txXfrm>
    </dsp:sp>
    <dsp:sp modelId="{CEFD9B1E-4DEE-4FD5-8CB9-8FE87E45F797}">
      <dsp:nvSpPr>
        <dsp:cNvPr id="0" name=""/>
        <dsp:cNvSpPr/>
      </dsp:nvSpPr>
      <dsp:spPr>
        <a:xfrm>
          <a:off x="2676811" y="2895897"/>
          <a:ext cx="5084036" cy="165908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Client has resources and motivation to change within;</a:t>
          </a:r>
        </a:p>
        <a:p>
          <a:pPr lvl="0" algn="ctr" defTabSz="1066800">
            <a:lnSpc>
              <a:spcPct val="90000"/>
            </a:lnSpc>
            <a:spcBef>
              <a:spcPct val="0"/>
            </a:spcBef>
            <a:spcAft>
              <a:spcPct val="35000"/>
            </a:spcAft>
          </a:pPr>
          <a:r>
            <a:rPr lang="en-US" sz="2400" kern="1200" dirty="0" smtClean="0"/>
            <a:t>Provider must call this forth from within the client</a:t>
          </a:r>
          <a:endParaRPr lang="en-US" sz="2400" kern="1200" dirty="0"/>
        </a:p>
      </dsp:txBody>
      <dsp:txXfrm>
        <a:off x="2676811" y="2895897"/>
        <a:ext cx="5084036" cy="1659080"/>
      </dsp:txXfrm>
    </dsp:sp>
    <dsp:sp modelId="{AA447472-3E0C-48A1-8172-FF2983D04A90}">
      <dsp:nvSpPr>
        <dsp:cNvPr id="0" name=""/>
        <dsp:cNvSpPr/>
      </dsp:nvSpPr>
      <dsp:spPr>
        <a:xfrm>
          <a:off x="30620" y="76203"/>
          <a:ext cx="2437358" cy="1430680"/>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Acceptance/ Autonomy</a:t>
          </a:r>
          <a:endParaRPr lang="en-US" sz="2400" kern="1200" dirty="0"/>
        </a:p>
      </dsp:txBody>
      <dsp:txXfrm>
        <a:off x="30620" y="76203"/>
        <a:ext cx="2437358" cy="1430680"/>
      </dsp:txXfrm>
    </dsp:sp>
    <dsp:sp modelId="{78859370-022A-4722-9371-A2331B634347}">
      <dsp:nvSpPr>
        <dsp:cNvPr id="0" name=""/>
        <dsp:cNvSpPr/>
      </dsp:nvSpPr>
      <dsp:spPr>
        <a:xfrm>
          <a:off x="2676811" y="0"/>
          <a:ext cx="5084036" cy="1513848"/>
        </a:xfrm>
        <a:prstGeom prst="rect">
          <a:avLst/>
        </a:prstGeom>
        <a:solidFill>
          <a:schemeClr val="accent1">
            <a:hueOff val="0"/>
            <a:satOff val="0"/>
            <a:lumOff val="0"/>
            <a:alphaOff val="0"/>
          </a:schemeClr>
        </a:solidFill>
        <a:ln w="38100"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91440" tIns="91440" rIns="91440" bIns="91440" numCol="1" spcCol="1270" anchor="ctr" anchorCtr="0">
          <a:noAutofit/>
        </a:bodyPr>
        <a:lstStyle/>
        <a:p>
          <a:pPr lvl="0" algn="ctr" defTabSz="1066800">
            <a:lnSpc>
              <a:spcPct val="90000"/>
            </a:lnSpc>
            <a:spcBef>
              <a:spcPct val="0"/>
            </a:spcBef>
            <a:spcAft>
              <a:spcPct val="35000"/>
            </a:spcAft>
          </a:pPr>
          <a:r>
            <a:rPr lang="en-US" sz="2400" kern="1200" dirty="0" smtClean="0"/>
            <a:t>Client has right and capacity for self-direction;</a:t>
          </a:r>
          <a:br>
            <a:rPr lang="en-US" sz="2400" kern="1200" dirty="0" smtClean="0"/>
          </a:br>
          <a:r>
            <a:rPr lang="en-US" sz="2400" kern="1200" dirty="0" smtClean="0"/>
            <a:t>Provider respects and affirms this</a:t>
          </a:r>
          <a:endParaRPr lang="en-US" sz="2400" kern="1200" dirty="0"/>
        </a:p>
      </dsp:txBody>
      <dsp:txXfrm>
        <a:off x="2676811" y="0"/>
        <a:ext cx="5084036" cy="151384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6F68DFD-2436-49DD-9BA0-151203FB019D}">
      <dsp:nvSpPr>
        <dsp:cNvPr id="0" name=""/>
        <dsp:cNvSpPr/>
      </dsp:nvSpPr>
      <dsp:spPr>
        <a:xfrm>
          <a:off x="766688" y="54040"/>
          <a:ext cx="4562622" cy="4562622"/>
        </a:xfrm>
        <a:prstGeom prst="circularArrow">
          <a:avLst>
            <a:gd name="adj1" fmla="val 5544"/>
            <a:gd name="adj2" fmla="val 330680"/>
            <a:gd name="adj3" fmla="val 14119013"/>
            <a:gd name="adj4" fmla="val 17180510"/>
            <a:gd name="adj5" fmla="val 5757"/>
          </a:avLst>
        </a:prstGeom>
        <a:gradFill rotWithShape="0">
          <a:gsLst>
            <a:gs pos="0">
              <a:schemeClr val="accent2">
                <a:tint val="40000"/>
                <a:hueOff val="0"/>
                <a:satOff val="0"/>
                <a:lumOff val="0"/>
                <a:alphaOff val="0"/>
                <a:tint val="100000"/>
                <a:shade val="100000"/>
                <a:satMod val="130000"/>
              </a:schemeClr>
            </a:gs>
            <a:gs pos="100000">
              <a:schemeClr val="accent2">
                <a:tint val="40000"/>
                <a:hueOff val="0"/>
                <a:satOff val="0"/>
                <a:lumOff val="0"/>
                <a:alphaOff val="0"/>
                <a:tint val="50000"/>
                <a:shade val="100000"/>
                <a:satMod val="350000"/>
              </a:schemeClr>
            </a:gs>
          </a:gsLst>
          <a:lin ang="16200000" scaled="0"/>
        </a:gradFill>
        <a:ln>
          <a:noFill/>
        </a:ln>
        <a:effectLst/>
        <a:scene3d>
          <a:camera prst="orthographicFront"/>
          <a:lightRig rig="flat" dir="t"/>
        </a:scene3d>
        <a:sp3d z="-190500" extrusionH="12700" prstMaterial="plastic">
          <a:bevelT w="50800" h="50800"/>
        </a:sp3d>
      </dsp:spPr>
      <dsp:style>
        <a:lnRef idx="0">
          <a:scrgbClr r="0" g="0" b="0"/>
        </a:lnRef>
        <a:fillRef idx="3">
          <a:scrgbClr r="0" g="0" b="0"/>
        </a:fillRef>
        <a:effectRef idx="0">
          <a:scrgbClr r="0" g="0" b="0"/>
        </a:effectRef>
        <a:fontRef idx="minor"/>
      </dsp:style>
    </dsp:sp>
    <dsp:sp modelId="{92681B37-CEBE-41B1-B47D-3625F4DDE790}">
      <dsp:nvSpPr>
        <dsp:cNvPr id="0" name=""/>
        <dsp:cNvSpPr/>
      </dsp:nvSpPr>
      <dsp:spPr>
        <a:xfrm>
          <a:off x="2141772" y="68720"/>
          <a:ext cx="1812454" cy="914788"/>
        </a:xfrm>
        <a:prstGeom prst="roundRect">
          <a:avLst/>
        </a:prstGeom>
        <a:gradFill rotWithShape="0">
          <a:gsLst>
            <a:gs pos="0">
              <a:schemeClr val="accent2">
                <a:hueOff val="0"/>
                <a:satOff val="0"/>
                <a:lumOff val="0"/>
                <a:alphaOff val="0"/>
                <a:tint val="100000"/>
                <a:shade val="100000"/>
                <a:satMod val="130000"/>
              </a:schemeClr>
            </a:gs>
            <a:gs pos="100000">
              <a:schemeClr val="accent2">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Action</a:t>
          </a:r>
          <a:endParaRPr lang="en-US" sz="1700" b="1" kern="1200" dirty="0"/>
        </a:p>
      </dsp:txBody>
      <dsp:txXfrm>
        <a:off x="2186428" y="113376"/>
        <a:ext cx="1723142" cy="825476"/>
      </dsp:txXfrm>
    </dsp:sp>
    <dsp:sp modelId="{8DDB92AB-11DB-4D63-98D0-96BF6DF2D80B}">
      <dsp:nvSpPr>
        <dsp:cNvPr id="0" name=""/>
        <dsp:cNvSpPr/>
      </dsp:nvSpPr>
      <dsp:spPr>
        <a:xfrm>
          <a:off x="3992225" y="1413152"/>
          <a:ext cx="1812454" cy="914788"/>
        </a:xfrm>
        <a:prstGeom prst="roundRect">
          <a:avLst/>
        </a:prstGeom>
        <a:gradFill rotWithShape="0">
          <a:gsLst>
            <a:gs pos="0">
              <a:schemeClr val="accent3">
                <a:hueOff val="0"/>
                <a:satOff val="0"/>
                <a:lumOff val="0"/>
                <a:alphaOff val="0"/>
                <a:tint val="100000"/>
                <a:shade val="100000"/>
                <a:satMod val="130000"/>
              </a:schemeClr>
            </a:gs>
            <a:gs pos="100000">
              <a:schemeClr val="accent3">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Maintenance</a:t>
          </a:r>
          <a:endParaRPr lang="en-US" sz="1700" b="1" kern="1200" dirty="0"/>
        </a:p>
      </dsp:txBody>
      <dsp:txXfrm>
        <a:off x="4036881" y="1457808"/>
        <a:ext cx="1723142" cy="825476"/>
      </dsp:txXfrm>
    </dsp:sp>
    <dsp:sp modelId="{33911AAE-8943-40F7-BA42-76D6CF35ED14}">
      <dsp:nvSpPr>
        <dsp:cNvPr id="0" name=""/>
        <dsp:cNvSpPr/>
      </dsp:nvSpPr>
      <dsp:spPr>
        <a:xfrm>
          <a:off x="3743628" y="3283006"/>
          <a:ext cx="1812454" cy="914788"/>
        </a:xfrm>
        <a:prstGeom prst="roundRect">
          <a:avLst/>
        </a:prstGeom>
        <a:gradFill rotWithShape="0">
          <a:gsLst>
            <a:gs pos="0">
              <a:schemeClr val="accent4">
                <a:hueOff val="0"/>
                <a:satOff val="0"/>
                <a:lumOff val="0"/>
                <a:alphaOff val="0"/>
                <a:tint val="100000"/>
                <a:shade val="100000"/>
                <a:satMod val="130000"/>
              </a:schemeClr>
            </a:gs>
            <a:gs pos="100000">
              <a:schemeClr val="accent4">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Relapse</a:t>
          </a:r>
          <a:endParaRPr lang="en-US" sz="1700" b="1" kern="1200" dirty="0"/>
        </a:p>
      </dsp:txBody>
      <dsp:txXfrm>
        <a:off x="3788284" y="3327662"/>
        <a:ext cx="1723142" cy="825476"/>
      </dsp:txXfrm>
    </dsp:sp>
    <dsp:sp modelId="{F4ADC472-75DC-4E13-9216-6EB47AE41C48}">
      <dsp:nvSpPr>
        <dsp:cNvPr id="0" name=""/>
        <dsp:cNvSpPr/>
      </dsp:nvSpPr>
      <dsp:spPr>
        <a:xfrm>
          <a:off x="459711" y="3283012"/>
          <a:ext cx="1812454" cy="914788"/>
        </a:xfrm>
        <a:prstGeom prst="roundRect">
          <a:avLst/>
        </a:prstGeom>
        <a:gradFill rotWithShape="0">
          <a:gsLst>
            <a:gs pos="0">
              <a:schemeClr val="accent5">
                <a:hueOff val="0"/>
                <a:satOff val="0"/>
                <a:lumOff val="0"/>
                <a:alphaOff val="0"/>
                <a:tint val="100000"/>
                <a:shade val="100000"/>
                <a:satMod val="130000"/>
              </a:schemeClr>
            </a:gs>
            <a:gs pos="100000">
              <a:schemeClr val="accent5">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Contemplation</a:t>
          </a:r>
          <a:endParaRPr lang="en-US" sz="1700" b="1" kern="1200" dirty="0"/>
        </a:p>
      </dsp:txBody>
      <dsp:txXfrm>
        <a:off x="504367" y="3327668"/>
        <a:ext cx="1723142" cy="825476"/>
      </dsp:txXfrm>
    </dsp:sp>
    <dsp:sp modelId="{8AB1122E-0657-454D-B764-6271391D8C24}">
      <dsp:nvSpPr>
        <dsp:cNvPr id="0" name=""/>
        <dsp:cNvSpPr/>
      </dsp:nvSpPr>
      <dsp:spPr>
        <a:xfrm>
          <a:off x="291319" y="1413152"/>
          <a:ext cx="1812454" cy="914788"/>
        </a:xfrm>
        <a:prstGeom prst="roundRect">
          <a:avLst/>
        </a:prstGeom>
        <a:gradFill rotWithShape="0">
          <a:gsLst>
            <a:gs pos="0">
              <a:schemeClr val="accent6">
                <a:hueOff val="0"/>
                <a:satOff val="0"/>
                <a:lumOff val="0"/>
                <a:alphaOff val="0"/>
                <a:tint val="100000"/>
                <a:shade val="100000"/>
                <a:satMod val="130000"/>
              </a:schemeClr>
            </a:gs>
            <a:gs pos="100000">
              <a:schemeClr val="accent6">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64770" tIns="64770" rIns="64770" bIns="64770" numCol="1" spcCol="1270" anchor="ctr" anchorCtr="0">
          <a:noAutofit/>
        </a:bodyPr>
        <a:lstStyle/>
        <a:p>
          <a:pPr lvl="0" algn="ctr" defTabSz="755650">
            <a:lnSpc>
              <a:spcPct val="90000"/>
            </a:lnSpc>
            <a:spcBef>
              <a:spcPct val="0"/>
            </a:spcBef>
            <a:spcAft>
              <a:spcPct val="35000"/>
            </a:spcAft>
          </a:pPr>
          <a:r>
            <a:rPr lang="en-US" sz="1700" b="1" kern="1200" dirty="0" smtClean="0"/>
            <a:t>Preparation</a:t>
          </a:r>
          <a:endParaRPr lang="en-US" sz="1700" b="1" kern="1200" dirty="0"/>
        </a:p>
      </dsp:txBody>
      <dsp:txXfrm>
        <a:off x="335975" y="1457808"/>
        <a:ext cx="1723142" cy="825476"/>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ycle3">
  <dgm:title val=""/>
  <dgm:desc val=""/>
  <dgm:catLst>
    <dgm:cat type="cycle" pri="5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Name0">
    <dgm:varLst>
      <dgm:dir/>
      <dgm:resizeHandles val="exact"/>
    </dgm:varLst>
    <dgm:choose name="Name1">
      <dgm:if name="Name2" axis="ch" ptType="node" func="cnt" op="equ" val="2">
        <dgm:alg type="composite">
          <dgm:param type="ar" val="0.9"/>
        </dgm:alg>
        <dgm:shape xmlns:r="http://schemas.openxmlformats.org/officeDocument/2006/relationships" r:blip="">
          <dgm:adjLst/>
        </dgm:shape>
        <dgm:presOf/>
        <dgm:constrLst>
          <dgm:constr type="primFontSz" for="ch" ptType="node" op="equ" val="65"/>
          <dgm:constr type="ctrX" for="ch" forName="node1" refType="w" fact="0.5"/>
          <dgm:constr type="t" for="ch" forName="node1"/>
          <dgm:constr type="w" for="ch" forName="node1" refType="w" fact="0.8"/>
          <dgm:constr type="h" for="ch" forName="node1" refType="w" refFor="ch" refForName="node1" fact="0.5"/>
          <dgm:constr type="ctrX" for="ch" forName="sibTrans" refType="w" fact="0.5"/>
          <dgm:constr type="t" for="ch" forName="sibTrans"/>
          <dgm:constr type="w" for="ch" forName="sibTrans" refType="w" fact="0.8"/>
          <dgm:constr type="h" for="ch" forName="sibTrans" refType="w" refFor="ch" refForName="node1" fact="0.5"/>
          <dgm:constr type="userA" for="ch" forName="sibTrans" refType="w" fact="1.07"/>
          <dgm:constr type="ctrX" for="ch" forName="node2" refType="w" fact="0.5"/>
          <dgm:constr type="b" for="ch" forName="node2" refType="h"/>
          <dgm:constr type="w" for="ch" forName="node2" refType="w" fact="0.8"/>
          <dgm:constr type="h" for="ch" forName="node2" refType="w" refFor="ch" refForName="node1" fact="0.5"/>
          <dgm:constr type="l" for="ch" forName="sp1"/>
          <dgm:constr type="t" for="ch" forName="sp1" refType="h" fact="0.5"/>
          <dgm:constr type="w" for="ch" forName="sp1" val="1"/>
          <dgm:constr type="h" for="ch" forName="sp1" val="1"/>
          <dgm:constr type="r" for="ch" forName="sp2" refType="w"/>
          <dgm:constr type="t" for="ch" forName="sp2" refType="h" fact="0.5"/>
          <dgm:constr type="w" for="ch" forName="sp2" val="1"/>
          <dgm:constr type="h" for="ch" forName="sp2" val="1"/>
        </dgm:constrLst>
        <dgm:ruleLst/>
      </dgm:if>
      <dgm:else name="Name3">
        <dgm:alg type="composite"/>
        <dgm:shape xmlns:r="http://schemas.openxmlformats.org/officeDocument/2006/relationships" r:blip="">
          <dgm:adjLst/>
        </dgm:shape>
        <dgm:presOf/>
        <dgm:constrLst>
          <dgm:constr type="primFontSz" for="ch" ptType="node" op="equ" val="65"/>
        </dgm:constrLst>
        <dgm:ruleLst/>
      </dgm:else>
    </dgm:choose>
    <dgm:choose name="Name4">
      <dgm:if name="Name5" axis="ch" ptType="node" func="cnt" op="equ" val="2">
        <dgm:layoutNode name="node1">
          <dgm:varLst>
            <dgm:bulletEnabled val="1"/>
          </dgm:varLst>
          <dgm:alg type="tx"/>
          <dgm:shape xmlns:r="http://schemas.openxmlformats.org/officeDocument/2006/relationships" type="roundRect" r:blip="">
            <dgm:adjLst/>
          </dgm:shape>
          <dgm:presOf axis="ch desOrSelf" ptType="node node" st="1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ibTrans" styleLbl="bgShp">
          <dgm:choose name="Name6">
            <dgm:if name="Name7" func="var" arg="dir" op="equ" val="norm">
              <dgm:alg type="conn">
                <dgm:param type="connRout" val="longCurve"/>
                <dgm:param type="begPts" val="midR"/>
                <dgm:param type="endPts" val="midL"/>
                <dgm:param type="dstNode" val="node1"/>
              </dgm:alg>
              <dgm:shape xmlns:r="http://schemas.openxmlformats.org/officeDocument/2006/relationships" type="conn" r:blip="" zOrderOff="-2">
                <dgm:adjLst/>
              </dgm:shape>
              <dgm:presOf axis="ch" ptType="sibTrans"/>
              <dgm:constrLst>
                <dgm:constr type="userA"/>
                <dgm:constr type="diam" refType="userA" fact="-1"/>
                <dgm:constr type="wArH" refType="userA" fact="0.05"/>
                <dgm:constr type="hArH" refType="userA" fact="0.1"/>
                <dgm:constr type="stemThick" refType="userA" fact="0.06"/>
                <dgm:constr type="begPad" refType="connDist" fact="-0.2"/>
                <dgm:constr type="endPad" refType="connDist" fact="0.05"/>
              </dgm:constrLst>
            </dgm:if>
            <dgm:else name="Name8">
              <dgm:alg type="conn">
                <dgm:param type="connRout" val="longCurve"/>
                <dgm:param type="begPts" val="midL"/>
                <dgm:param type="endPts" val="midR"/>
                <dgm:param type="dstNode" val="node1"/>
              </dgm:alg>
              <dgm:shape xmlns:r="http://schemas.openxmlformats.org/officeDocument/2006/relationships" type="conn" r:blip="" zOrderOff="-2">
                <dgm:adjLst/>
              </dgm:shape>
              <dgm:presOf axis="ch" ptType="sibTrans"/>
              <dgm:constrLst>
                <dgm:constr type="userA"/>
                <dgm:constr type="diam" refType="userA"/>
                <dgm:constr type="wArH" refType="userA" fact="0.05"/>
                <dgm:constr type="hArH" refType="userA" fact="0.1"/>
                <dgm:constr type="stemThick" refType="userA" fact="0.06"/>
                <dgm:constr type="begPad" refType="connDist" fact="-0.2"/>
                <dgm:constr type="endPad" refType="connDist" fact="0.05"/>
              </dgm:constrLst>
            </dgm:else>
          </dgm:choose>
          <dgm:ruleLst/>
        </dgm:layoutNode>
        <dgm:layoutNode name="node2">
          <dgm:varLst>
            <dgm:bulletEnabled val="1"/>
          </dgm:varLst>
          <dgm:alg type="tx"/>
          <dgm:shape xmlns:r="http://schemas.openxmlformats.org/officeDocument/2006/relationships" type="roundRect" r:blip="">
            <dgm:adjLst/>
          </dgm:shape>
          <dgm:presOf axis="ch desOrSelf" ptType="node node" st="2 1" cnt="1 0"/>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sp1">
          <dgm:alg type="sp"/>
          <dgm:shape xmlns:r="http://schemas.openxmlformats.org/officeDocument/2006/relationships" r:blip="">
            <dgm:adjLst/>
          </dgm:shape>
          <dgm:presOf/>
          <dgm:constrLst/>
          <dgm:ruleLst/>
        </dgm:layoutNode>
        <dgm:layoutNode name="sp2">
          <dgm:alg type="sp"/>
          <dgm:shape xmlns:r="http://schemas.openxmlformats.org/officeDocument/2006/relationships" r:blip="">
            <dgm:adjLst/>
          </dgm:shape>
          <dgm:presOf/>
          <dgm:constrLst/>
          <dgm:ruleLst/>
        </dgm:layoutNode>
      </dgm:if>
      <dgm:else name="Name9">
        <dgm:layoutNode name="cycle">
          <dgm:choose name="Name10">
            <dgm:if name="Name11" func="var" arg="dir" op="equ" val="norm">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fact="-1"/>
                <dgm:constr type="wArH" for="ch" ptType="sibTrans" refType="diam" op="equ" fact="0.05"/>
                <dgm:constr type="hArH" for="ch" ptType="sibTrans" refType="diam" op="equ" fact="0.1"/>
                <dgm:constr type="stemThick" for="ch" ptType="sibTrans" refType="diam" op="equ" fact="0.065"/>
                <dgm:constr type="primFontSz" for="ch" ptType="node" op="equ"/>
              </dgm:constrLst>
            </dgm:if>
            <dgm:else name="Name12">
              <dgm:alg type="cycle">
                <dgm:param type="stAng" val="0"/>
                <dgm:param type="spanAng" val="-360"/>
              </dgm:alg>
              <dgm:shape xmlns:r="http://schemas.openxmlformats.org/officeDocument/2006/relationships" r:blip="">
                <dgm:adjLst/>
              </dgm:shape>
              <dgm:presOf/>
              <dgm:constrLst>
                <dgm:constr type="diam" refType="w"/>
                <dgm:constr type="w" for="ch" ptType="node" refType="w"/>
                <dgm:constr type="sibSp" val="15"/>
                <dgm:constr type="userA" for="ch" ptType="sibTrans" refType="diam" op="equ"/>
                <dgm:constr type="wArH" for="ch" ptType="sibTrans" refType="diam" op="equ" fact="0.05"/>
                <dgm:constr type="hArH" for="ch" ptType="sibTrans" refType="diam" op="equ" fact="0.1"/>
                <dgm:constr type="stemThick" for="ch" ptType="sibTrans" refType="diam" op="equ" fact="0.065"/>
                <dgm:constr type="primFontSz" for="ch" ptType="node" op="equ"/>
              </dgm:constrLst>
            </dgm:else>
          </dgm:choose>
          <dgm:ruleLst/>
          <dgm:forEach name="nodesFirstNodeForEach" axis="ch" ptType="node" cnt="1">
            <dgm:layoutNode name="nodeFirstNode">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name="sibTransForEach" axis="followSib" ptType="sibTrans" cnt="1">
              <dgm:layoutNode name="sibTransFirstNode" styleLbl="bgShp">
                <dgm:choose name="Name13">
                  <dgm:if name="Name14" func="var" arg="dir" op="equ" val="norm">
                    <dgm:alg type="conn">
                      <dgm:param type="connRout" val="longCurve"/>
                      <dgm:param type="begPts" val="midR"/>
                      <dgm:param type="endPts" val="midL"/>
                      <dgm:param type="dstNode" val="nodeFirstNode"/>
                    </dgm:alg>
                  </dgm:if>
                  <dgm:else name="Name15">
                    <dgm:alg type="conn">
                      <dgm:param type="connRout" val="longCurve"/>
                      <dgm:param type="begPts" val="midL"/>
                      <dgm:param type="endPts" val="midR"/>
                      <dgm:param type="dstNode" val="nodeFirstNode"/>
                    </dgm:alg>
                  </dgm:else>
                </dgm:choose>
                <dgm:shape xmlns:r="http://schemas.openxmlformats.org/officeDocument/2006/relationships" type="conn" r:blip="" zOrderOff="-2">
                  <dgm:adjLst/>
                </dgm:shape>
                <dgm:presOf axis="self"/>
                <dgm:choose name="Name16">
                  <dgm:if name="Name17" axis="par ch" ptType="doc node" func="cnt" op="equ" val="3">
                    <dgm:constrLst>
                      <dgm:constr type="userA"/>
                      <dgm:constr type="diam" refType="userA" fact="1.01"/>
                      <dgm:constr type="begPad" refType="connDist" fact="-0.2"/>
                      <dgm:constr type="endPad" refType="connDist" fact="0.05"/>
                    </dgm:constrLst>
                  </dgm:if>
                  <dgm:if name="Name18" axis="par ch" ptType="doc node" func="cnt" op="equ" val="4">
                    <dgm:constrLst>
                      <dgm:constr type="userA"/>
                      <dgm:constr type="diam" refType="userA" fact="1.26"/>
                      <dgm:constr type="begPad" refType="connDist" fact="-0.2"/>
                      <dgm:constr type="endPad" refType="connDist" fact="0.05"/>
                    </dgm:constrLst>
                  </dgm:if>
                  <dgm:if name="Name19" axis="par ch" ptType="doc node" func="cnt" op="equ" val="5">
                    <dgm:constrLst>
                      <dgm:constr type="userA"/>
                      <dgm:constr type="diam" refType="userA" fact="1.04"/>
                      <dgm:constr type="begPad" refType="connDist" fact="-0.2"/>
                      <dgm:constr type="endPad" refType="connDist" fact="0.05"/>
                    </dgm:constrLst>
                  </dgm:if>
                  <dgm:if name="Name20" axis="par ch" ptType="doc node" func="cnt" op="equ" val="6">
                    <dgm:constrLst>
                      <dgm:constr type="userA"/>
                      <dgm:constr type="diam" refType="userA" fact="1.1"/>
                      <dgm:constr type="begPad" refType="connDist" fact="-0.2"/>
                      <dgm:constr type="endPad" refType="connDist" fact="0.05"/>
                    </dgm:constrLst>
                  </dgm:if>
                  <dgm:else name="Name21">
                    <dgm:constrLst>
                      <dgm:constr type="userA"/>
                      <dgm:constr type="diam" refType="userA" fact="1.04"/>
                      <dgm:constr type="begPad" refType="connDist" fact="-0.2"/>
                      <dgm:constr type="endPad" refType="connDist" fact="0.05"/>
                    </dgm:constrLst>
                  </dgm:else>
                </dgm:choose>
                <dgm:ruleLst/>
              </dgm:layoutNode>
            </dgm:forEach>
          </dgm:forEach>
          <dgm:forEach name="followingNodesForEach" axis="ch" ptType="node" st="2">
            <dgm:layoutNode name="nodeFollowingNodes">
              <dgm:varLst>
                <dgm:bulletEnabled val="1"/>
              </dgm:varLst>
              <dgm:alg type="tx"/>
              <dgm:shape xmlns:r="http://schemas.openxmlformats.org/officeDocument/2006/relationships" type="roundRect" r:blip="">
                <dgm:adjLst/>
              </dgm:shape>
              <dgm:presOf axis="desOrSelf" ptType="node"/>
              <dgm:constrLst>
                <dgm:constr type="h" refType="w" fact="0.5"/>
                <dgm:constr type="primFontSz" val="65"/>
                <dgm:constr type="tMarg" refType="primFontSz" fact="0.3"/>
                <dgm:constr type="bMarg" refType="primFontSz" fact="0.3"/>
                <dgm:constr type="lMarg" refType="primFontSz" fact="0.3"/>
                <dgm:constr type="rMarg" refType="primFontSz" fact="0.3"/>
              </dgm:constrLst>
              <dgm:ruleLst>
                <dgm:rule type="primFontSz" val="5" fact="NaN" max="NaN"/>
              </dgm:ruleLst>
            </dgm:layoutNode>
          </dgm:forEach>
        </dgm:layoutNode>
      </dgm:else>
    </dgm:choose>
  </dgm:layoutNode>
</dgm:layoutDef>
</file>

<file path=ppt/diagrams/quickStyle1.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0" tIns="46216" rIns="92430" bIns="46216" rtlCol="0"/>
          <a:lstStyle>
            <a:lvl1pPr algn="l">
              <a:defRPr sz="1300"/>
            </a:lvl1pPr>
          </a:lstStyle>
          <a:p>
            <a:endParaRPr lang="en-US"/>
          </a:p>
        </p:txBody>
      </p:sp>
      <p:sp>
        <p:nvSpPr>
          <p:cNvPr id="3" name="Date Placeholder 2"/>
          <p:cNvSpPr>
            <a:spLocks noGrp="1"/>
          </p:cNvSpPr>
          <p:nvPr>
            <p:ph type="dt" sz="quarter" idx="1"/>
          </p:nvPr>
        </p:nvSpPr>
        <p:spPr>
          <a:xfrm>
            <a:off x="3898101" y="0"/>
            <a:ext cx="2982119" cy="464820"/>
          </a:xfrm>
          <a:prstGeom prst="rect">
            <a:avLst/>
          </a:prstGeom>
        </p:spPr>
        <p:txBody>
          <a:bodyPr vert="horz" lIns="92430" tIns="46216" rIns="92430" bIns="46216" rtlCol="0"/>
          <a:lstStyle>
            <a:lvl1pPr algn="r">
              <a:defRPr sz="1300"/>
            </a:lvl1pPr>
          </a:lstStyle>
          <a:p>
            <a:fld id="{EA6EEF31-104D-C24D-A309-CBA29A1DB842}" type="datetime1">
              <a:rPr lang="en-US" smtClean="0"/>
              <a:t>8/3/17</a:t>
            </a:fld>
            <a:endParaRPr lang="en-US"/>
          </a:p>
        </p:txBody>
      </p:sp>
      <p:sp>
        <p:nvSpPr>
          <p:cNvPr id="4" name="Footer Placeholder 3"/>
          <p:cNvSpPr>
            <a:spLocks noGrp="1"/>
          </p:cNvSpPr>
          <p:nvPr>
            <p:ph type="ftr" sz="quarter" idx="2"/>
          </p:nvPr>
        </p:nvSpPr>
        <p:spPr>
          <a:xfrm>
            <a:off x="0" y="8829968"/>
            <a:ext cx="2982119" cy="464820"/>
          </a:xfrm>
          <a:prstGeom prst="rect">
            <a:avLst/>
          </a:prstGeom>
        </p:spPr>
        <p:txBody>
          <a:bodyPr vert="horz" lIns="92430" tIns="46216" rIns="92430" bIns="46216" rtlCol="0" anchor="b"/>
          <a:lstStyle>
            <a:lvl1pPr algn="l">
              <a:defRPr sz="1300"/>
            </a:lvl1pPr>
          </a:lstStyle>
          <a:p>
            <a:r>
              <a:rPr lang="en-US" smtClean="0"/>
              <a:t>Chapter 4</a:t>
            </a:r>
            <a:endParaRPr lang="en-US"/>
          </a:p>
        </p:txBody>
      </p:sp>
      <p:sp>
        <p:nvSpPr>
          <p:cNvPr id="5" name="Slide Number Placeholder 4"/>
          <p:cNvSpPr>
            <a:spLocks noGrp="1"/>
          </p:cNvSpPr>
          <p:nvPr>
            <p:ph type="sldNum" sz="quarter" idx="3"/>
          </p:nvPr>
        </p:nvSpPr>
        <p:spPr>
          <a:xfrm>
            <a:off x="3898101" y="8829968"/>
            <a:ext cx="2982119" cy="464820"/>
          </a:xfrm>
          <a:prstGeom prst="rect">
            <a:avLst/>
          </a:prstGeom>
        </p:spPr>
        <p:txBody>
          <a:bodyPr vert="horz" lIns="92430" tIns="46216" rIns="92430" bIns="46216" rtlCol="0" anchor="b"/>
          <a:lstStyle>
            <a:lvl1pPr algn="r">
              <a:defRPr sz="1300"/>
            </a:lvl1pPr>
          </a:lstStyle>
          <a:p>
            <a:fld id="{80358CC1-872D-4074-984C-736C61CD1728}" type="slidenum">
              <a:rPr lang="en-US" smtClean="0"/>
              <a:t>‹#›</a:t>
            </a:fld>
            <a:endParaRPr lang="en-US"/>
          </a:p>
        </p:txBody>
      </p:sp>
    </p:spTree>
    <p:extLst>
      <p:ext uri="{BB962C8B-B14F-4D97-AF65-F5344CB8AC3E}">
        <p14:creationId xmlns:p14="http://schemas.microsoft.com/office/powerpoint/2010/main" val="1603163194"/>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82119" cy="464820"/>
          </a:xfrm>
          <a:prstGeom prst="rect">
            <a:avLst/>
          </a:prstGeom>
        </p:spPr>
        <p:txBody>
          <a:bodyPr vert="horz" lIns="92430" tIns="46216" rIns="92430" bIns="46216" rtlCol="0"/>
          <a:lstStyle>
            <a:lvl1pPr algn="l">
              <a:defRPr sz="1300"/>
            </a:lvl1pPr>
          </a:lstStyle>
          <a:p>
            <a:endParaRPr lang="en-US" dirty="0"/>
          </a:p>
        </p:txBody>
      </p:sp>
      <p:sp>
        <p:nvSpPr>
          <p:cNvPr id="4" name="Slide Image Placeholder 3"/>
          <p:cNvSpPr>
            <a:spLocks noGrp="1" noRot="1" noChangeAspect="1"/>
          </p:cNvSpPr>
          <p:nvPr>
            <p:ph type="sldImg" idx="2"/>
          </p:nvPr>
        </p:nvSpPr>
        <p:spPr>
          <a:xfrm>
            <a:off x="1117600" y="696913"/>
            <a:ext cx="4646613" cy="3486150"/>
          </a:xfrm>
          <a:prstGeom prst="rect">
            <a:avLst/>
          </a:prstGeom>
          <a:noFill/>
          <a:ln w="12700">
            <a:solidFill>
              <a:prstClr val="black"/>
            </a:solidFill>
          </a:ln>
        </p:spPr>
        <p:txBody>
          <a:bodyPr vert="horz" lIns="92430" tIns="46216" rIns="92430" bIns="46216" rtlCol="0" anchor="ctr"/>
          <a:lstStyle/>
          <a:p>
            <a:endParaRPr lang="en-US" dirty="0"/>
          </a:p>
        </p:txBody>
      </p:sp>
      <p:sp>
        <p:nvSpPr>
          <p:cNvPr id="5" name="Notes Placeholder 4"/>
          <p:cNvSpPr>
            <a:spLocks noGrp="1"/>
          </p:cNvSpPr>
          <p:nvPr>
            <p:ph type="body" sz="quarter" idx="3"/>
          </p:nvPr>
        </p:nvSpPr>
        <p:spPr>
          <a:xfrm>
            <a:off x="688182" y="4415791"/>
            <a:ext cx="5505450" cy="4183380"/>
          </a:xfrm>
          <a:prstGeom prst="rect">
            <a:avLst/>
          </a:prstGeom>
        </p:spPr>
        <p:txBody>
          <a:bodyPr vert="horz" lIns="92430" tIns="46216" rIns="92430" bIns="46216" rtlCol="0"/>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7" name="Slide Number Placeholder 6"/>
          <p:cNvSpPr>
            <a:spLocks noGrp="1"/>
          </p:cNvSpPr>
          <p:nvPr>
            <p:ph type="sldNum" sz="quarter" idx="5"/>
          </p:nvPr>
        </p:nvSpPr>
        <p:spPr>
          <a:xfrm>
            <a:off x="3898101" y="8829968"/>
            <a:ext cx="2982119" cy="464820"/>
          </a:xfrm>
          <a:prstGeom prst="rect">
            <a:avLst/>
          </a:prstGeom>
        </p:spPr>
        <p:txBody>
          <a:bodyPr vert="horz" lIns="92430" tIns="46216" rIns="92430" bIns="46216" rtlCol="0" anchor="b"/>
          <a:lstStyle>
            <a:lvl1pPr algn="r">
              <a:defRPr sz="1100"/>
            </a:lvl1pPr>
          </a:lstStyle>
          <a:p>
            <a:fld id="{BADA6B31-583E-4083-89D8-95155744EDB0}" type="slidenum">
              <a:rPr lang="en-US" smtClean="0"/>
              <a:pPr/>
              <a:t>‹#›</a:t>
            </a:fld>
            <a:endParaRPr lang="en-US" dirty="0"/>
          </a:p>
        </p:txBody>
      </p:sp>
      <p:sp>
        <p:nvSpPr>
          <p:cNvPr id="3" name="Footer Placeholder 2"/>
          <p:cNvSpPr>
            <a:spLocks noGrp="1"/>
          </p:cNvSpPr>
          <p:nvPr>
            <p:ph type="ftr" sz="quarter" idx="4"/>
          </p:nvPr>
        </p:nvSpPr>
        <p:spPr>
          <a:xfrm>
            <a:off x="0" y="8829675"/>
            <a:ext cx="2982913" cy="465138"/>
          </a:xfrm>
          <a:prstGeom prst="rect">
            <a:avLst/>
          </a:prstGeom>
        </p:spPr>
        <p:txBody>
          <a:bodyPr vert="horz" lIns="91440" tIns="45720" rIns="91440" bIns="45720" rtlCol="0" anchor="b"/>
          <a:lstStyle>
            <a:lvl1pPr algn="l">
              <a:defRPr sz="1200"/>
            </a:lvl1pPr>
          </a:lstStyle>
          <a:p>
            <a:r>
              <a:rPr lang="en-US" smtClean="0"/>
              <a:t>Chapter 4</a:t>
            </a:r>
            <a:endParaRPr lang="en-US"/>
          </a:p>
        </p:txBody>
      </p:sp>
    </p:spTree>
    <p:extLst>
      <p:ext uri="{BB962C8B-B14F-4D97-AF65-F5344CB8AC3E}">
        <p14:creationId xmlns:p14="http://schemas.microsoft.com/office/powerpoint/2010/main" val="2969257735"/>
      </p:ext>
    </p:extLst>
  </p:cSld>
  <p:clrMap bg1="lt1" tx1="dk1" bg2="lt2" tx2="dk2" accent1="accent1" accent2="accent2" accent3="accent3" accent4="accent4" accent5="accent5" accent6="accent6" hlink="hlink" folHlink="folHlink"/>
  <p:hf hdr="0" dt="0"/>
  <p:notesStyle>
    <a:lvl1pPr marL="0" algn="l" defTabSz="914400" rtl="0" eaLnBrk="1" latinLnBrk="0" hangingPunct="1">
      <a:defRPr sz="1100" kern="1200">
        <a:solidFill>
          <a:schemeClr val="tx1"/>
        </a:solidFill>
        <a:latin typeface="+mn-lt"/>
        <a:ea typeface="+mn-ea"/>
        <a:cs typeface="+mn-cs"/>
      </a:defRPr>
    </a:lvl1pPr>
    <a:lvl2pPr marL="457200" algn="l" defTabSz="914400" rtl="0" eaLnBrk="1" latinLnBrk="0" hangingPunct="1">
      <a:defRPr sz="1100" kern="1200">
        <a:solidFill>
          <a:schemeClr val="tx1"/>
        </a:solidFill>
        <a:latin typeface="+mn-lt"/>
        <a:ea typeface="+mn-ea"/>
        <a:cs typeface="+mn-cs"/>
      </a:defRPr>
    </a:lvl2pPr>
    <a:lvl3pPr marL="914400" algn="l" defTabSz="914400" rtl="0" eaLnBrk="1" latinLnBrk="0" hangingPunct="1">
      <a:defRPr sz="1100" kern="1200">
        <a:solidFill>
          <a:schemeClr val="tx1"/>
        </a:solidFill>
        <a:latin typeface="+mn-lt"/>
        <a:ea typeface="+mn-ea"/>
        <a:cs typeface="+mn-cs"/>
      </a:defRPr>
    </a:lvl3pPr>
    <a:lvl4pPr marL="1371600" algn="l" defTabSz="914400" rtl="0" eaLnBrk="1" latinLnBrk="0" hangingPunct="1">
      <a:defRPr sz="1100" kern="1200">
        <a:solidFill>
          <a:schemeClr val="tx1"/>
        </a:solidFill>
        <a:latin typeface="+mn-lt"/>
        <a:ea typeface="+mn-ea"/>
        <a:cs typeface="+mn-cs"/>
      </a:defRPr>
    </a:lvl4pPr>
    <a:lvl5pPr marL="1828800" algn="l" defTabSz="914400" rtl="0" eaLnBrk="1" latinLnBrk="0" hangingPunct="1">
      <a:defRPr sz="11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4.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5.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6.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7.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8.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9.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0.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2.xml"/></Relationships>
</file>

<file path=ppt/notesSlides/_rels/notesSlide5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3.xml"/></Relationships>
</file>

<file path=ppt/notesSlides/_rels/notesSlide5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4.xml"/></Relationships>
</file>

<file path=ppt/notesSlides/_rels/notesSlide5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5.xml"/></Relationships>
</file>

<file path=ppt/notesSlides/_rels/notesSlide5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6.xml"/><Relationship Id="rId3" Type="http://schemas.openxmlformats.org/officeDocument/2006/relationships/hyperlink" Target="https://www.youtube.com/watch?v=-4EDhdAHrOg" TargetMode="External"/></Relationships>
</file>

<file path=ppt/notesSlides/_rels/notesSlide5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7.xml"/></Relationships>
</file>

<file path=ppt/notesSlides/_rels/notesSlide5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8.xml"/></Relationships>
</file>

<file path=ppt/notesSlides/_rels/notesSlide5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9.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6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0.xml"/></Relationships>
</file>

<file path=ppt/notesSlides/_rels/notesSlide6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 Id="rId3" Type="http://schemas.openxmlformats.org/officeDocument/2006/relationships/hyperlink" Target="https://www.youtube.com/watch?v=36MEqSyGIVY" TargetMode="Externa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defTabSz="905713">
              <a:defRPr/>
            </a:pPr>
            <a:r>
              <a:rPr lang="en-US" i="1" dirty="0" smtClean="0"/>
              <a:t>Depending on the training audience, you may want to begin by asking who is familiar with/ trained in MI.</a:t>
            </a:r>
          </a:p>
          <a:p>
            <a:pPr defTabSz="905713">
              <a:defRPr/>
            </a:pPr>
            <a:endParaRPr lang="en-US" i="1" dirty="0" smtClean="0"/>
          </a:p>
          <a:p>
            <a:pPr defTabSz="905713">
              <a:defRPr/>
            </a:pPr>
            <a:r>
              <a:rPr lang="en-US" i="1" dirty="0" smtClean="0"/>
              <a:t>If</a:t>
            </a:r>
            <a:r>
              <a:rPr lang="en-US" i="1" baseline="0" dirty="0" smtClean="0"/>
              <a:t> some are familiar, ask audience to share strategies that might prove helpful when working with </a:t>
            </a:r>
            <a:r>
              <a:rPr lang="en-US" i="1" baseline="0" dirty="0" err="1" smtClean="0"/>
              <a:t>AOD</a:t>
            </a:r>
            <a:r>
              <a:rPr lang="en-US" i="1" baseline="0" dirty="0" smtClean="0"/>
              <a:t>. </a:t>
            </a:r>
            <a:endParaRPr lang="en-US" i="1" dirty="0" smtClean="0"/>
          </a:p>
          <a:p>
            <a:pPr defTabSz="905713">
              <a:defRPr/>
            </a:pPr>
            <a:endParaRPr lang="en-US" i="1" dirty="0" smtClean="0"/>
          </a:p>
          <a:p>
            <a:r>
              <a:rPr lang="en-US" dirty="0" smtClean="0"/>
              <a:t>This module introduces the concept of MI, provides information on the theoretical basis of MI, a description of skills and tools that are used in MI, and practical guidance on integrating the spirit and skills associated with MI into your work and/or Brief Interventions .</a:t>
            </a:r>
          </a:p>
          <a:p>
            <a:endParaRPr lang="en-US" dirty="0" smtClean="0"/>
          </a:p>
          <a:p>
            <a:r>
              <a:rPr lang="en-US" dirty="0" smtClean="0"/>
              <a:t>Motivational Interviewing forms the basis of the </a:t>
            </a:r>
            <a:r>
              <a:rPr lang="en" dirty="0" smtClean="0">
                <a:sym typeface="Arial"/>
              </a:rPr>
              <a:t>Brief Intervention, which is an interpersonal interaction whose primary impact is motivational, working to trigger a decision and commitment to change.  </a:t>
            </a:r>
          </a:p>
          <a:p>
            <a:endParaRPr lang="en-US" dirty="0" smtClean="0"/>
          </a:p>
          <a:p>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1</a:t>
            </a:fld>
            <a:endParaRPr lang="en-US" dirty="0"/>
          </a:p>
        </p:txBody>
      </p:sp>
    </p:spTree>
    <p:extLst>
      <p:ext uri="{BB962C8B-B14F-4D97-AF65-F5344CB8AC3E}">
        <p14:creationId xmlns:p14="http://schemas.microsoft.com/office/powerpoint/2010/main" val="63551320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Persuade… Convince … Cajole</a:t>
            </a:r>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10</a:t>
            </a:fld>
            <a:endParaRPr lang="en-US" dirty="0"/>
          </a:p>
        </p:txBody>
      </p:sp>
    </p:spTree>
    <p:extLst>
      <p:ext uri="{BB962C8B-B14F-4D97-AF65-F5344CB8AC3E}">
        <p14:creationId xmlns:p14="http://schemas.microsoft.com/office/powerpoint/2010/main" val="408825202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9" name="Notes Placeholder 2"/>
          <p:cNvSpPr>
            <a:spLocks noGrp="1"/>
          </p:cNvSpPr>
          <p:nvPr>
            <p:ph type="body" idx="1"/>
          </p:nvPr>
        </p:nvSpPr>
        <p:spPr/>
        <p:txBody>
          <a:bodyPr/>
          <a:lstStyle/>
          <a:p>
            <a:r>
              <a:rPr lang="en-US" b="1" i="1" dirty="0" smtClean="0"/>
              <a:t>Instructions for Trainees:</a:t>
            </a:r>
          </a:p>
          <a:p>
            <a:r>
              <a:rPr lang="en-US" b="0" i="1" dirty="0" smtClean="0"/>
              <a:t>Have</a:t>
            </a:r>
            <a:r>
              <a:rPr lang="en-US" b="0" i="1" baseline="0" dirty="0" smtClean="0"/>
              <a:t> participants break up into dyads (or triads, depending upon goals</a:t>
            </a:r>
            <a:r>
              <a:rPr lang="en-US" b="0" i="1" dirty="0" smtClean="0"/>
              <a:t> and the </a:t>
            </a:r>
            <a:r>
              <a:rPr lang="en-US" b="0" i="1" baseline="0" dirty="0" smtClean="0"/>
              <a:t>number in the group).  Have one member play the “speaker” and the other play the “helper”.  If using triads, have a third member play “observer”.</a:t>
            </a:r>
            <a:endParaRPr lang="en-US" b="0" i="1" dirty="0" smtClean="0"/>
          </a:p>
          <a:p>
            <a:endParaRPr lang="en-US" b="1" u="sng" dirty="0" smtClean="0"/>
          </a:p>
          <a:p>
            <a:r>
              <a:rPr lang="en-US" b="1" u="sng" dirty="0" smtClean="0"/>
              <a:t>“Speaker” role</a:t>
            </a:r>
            <a:r>
              <a:rPr lang="en-US" u="none" dirty="0" smtClean="0"/>
              <a:t>: </a:t>
            </a:r>
          </a:p>
          <a:p>
            <a:r>
              <a:rPr lang="en-US" dirty="0" smtClean="0"/>
              <a:t>Suggest that the speakers</a:t>
            </a:r>
            <a:r>
              <a:rPr lang="en-US" baseline="0" dirty="0" smtClean="0"/>
              <a:t> use the example that they wrote about in the reflection/writing exercise, or something from their clinical practice.</a:t>
            </a:r>
          </a:p>
          <a:p>
            <a:endParaRPr lang="en-US" dirty="0" smtClean="0"/>
          </a:p>
          <a:p>
            <a:r>
              <a:rPr lang="en-US" dirty="0" smtClean="0"/>
              <a:t>Identify a change that you are considering, something you are thinking about changing in your life, but have not definitely decided on – something you feel two ways about (habit, attitude, behavior, etc.).  It might be a change that would be “good for you,” that you “should” make for some reason, but have been putting off.  </a:t>
            </a:r>
          </a:p>
          <a:p>
            <a:endParaRPr lang="en-US" dirty="0" smtClean="0"/>
          </a:p>
          <a:p>
            <a:r>
              <a:rPr lang="en-US" dirty="0" smtClean="0"/>
              <a:t>For example, you want to exercise more but not enough time with work and kids, want to drink less caffeine to go to bed earlier but need that 3:00pm coffee, you want to stop eating sugar but…</a:t>
            </a:r>
          </a:p>
          <a:p>
            <a:endParaRPr lang="en-US" dirty="0" smtClean="0"/>
          </a:p>
          <a:p>
            <a:r>
              <a:rPr lang="en-US" dirty="0" smtClean="0"/>
              <a:t>Tell the “</a:t>
            </a:r>
            <a:r>
              <a:rPr lang="en-US" b="1" dirty="0" smtClean="0"/>
              <a:t>Helper” </a:t>
            </a:r>
            <a:r>
              <a:rPr lang="en-US" dirty="0" smtClean="0"/>
              <a:t>about this change you are considering. </a:t>
            </a:r>
          </a:p>
          <a:p>
            <a:endParaRPr lang="en-US" dirty="0" smtClean="0"/>
          </a:p>
        </p:txBody>
      </p:sp>
      <p:sp>
        <p:nvSpPr>
          <p:cNvPr id="6" name="Slide Image Placeholder 5"/>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11</a:t>
            </a:fld>
            <a:endParaRPr lang="en-US" dirty="0"/>
          </a:p>
        </p:txBody>
      </p:sp>
    </p:spTree>
    <p:extLst>
      <p:ext uri="{BB962C8B-B14F-4D97-AF65-F5344CB8AC3E}">
        <p14:creationId xmlns:p14="http://schemas.microsoft.com/office/powerpoint/2010/main" val="382398527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7" name="Notes Placeholder 2"/>
          <p:cNvSpPr>
            <a:spLocks noGrp="1"/>
          </p:cNvSpPr>
          <p:nvPr>
            <p:ph type="body" idx="1"/>
          </p:nvPr>
        </p:nvSpPr>
        <p:spPr>
          <a:xfrm>
            <a:off x="702310" y="4421823"/>
            <a:ext cx="5618480" cy="4195127"/>
          </a:xfrm>
        </p:spPr>
        <p:txBody>
          <a:bodyPr/>
          <a:lstStyle/>
          <a:p>
            <a:r>
              <a:rPr lang="en-US" b="1" i="1" dirty="0" smtClean="0"/>
              <a:t>Instructions for Trainees:</a:t>
            </a:r>
          </a:p>
          <a:p>
            <a:endParaRPr lang="en-US" b="1" i="1" dirty="0" smtClean="0"/>
          </a:p>
          <a:p>
            <a:r>
              <a:rPr lang="en-US" b="1" dirty="0" smtClean="0"/>
              <a:t>“</a:t>
            </a:r>
            <a:r>
              <a:rPr lang="en-US" b="1" u="sng" dirty="0" smtClean="0"/>
              <a:t>Helper” role</a:t>
            </a:r>
            <a:r>
              <a:rPr lang="en-US" b="1" dirty="0" smtClean="0"/>
              <a:t>: </a:t>
            </a:r>
          </a:p>
          <a:p>
            <a:r>
              <a:rPr lang="en-US" dirty="0" smtClean="0"/>
              <a:t>Your task is to try as hard as you can to convince and persuade the “Speaker” to make the change that he or she is considering. Once you find out what the change is that the “Speaker” is considering</a:t>
            </a:r>
            <a:r>
              <a:rPr lang="en-US" i="1" dirty="0" smtClean="0"/>
              <a:t>, consider the following ideas:</a:t>
            </a:r>
          </a:p>
          <a:p>
            <a:pPr marL="685800" lvl="1" indent="-228600">
              <a:buFont typeface="+mj-lt"/>
              <a:buAutoNum type="arabicPeriod"/>
            </a:pPr>
            <a:r>
              <a:rPr lang="en-US" dirty="0" smtClean="0"/>
              <a:t>Explain </a:t>
            </a:r>
            <a:r>
              <a:rPr lang="en-US" u="sng" dirty="0" smtClean="0"/>
              <a:t>why</a:t>
            </a:r>
            <a:r>
              <a:rPr lang="en-US" dirty="0" smtClean="0"/>
              <a:t> the person should make this change. </a:t>
            </a:r>
          </a:p>
          <a:p>
            <a:pPr marL="685800" lvl="1" indent="-228600">
              <a:buFont typeface="+mj-lt"/>
              <a:buAutoNum type="arabicPeriod"/>
            </a:pPr>
            <a:r>
              <a:rPr lang="en-US" u="none" dirty="0" smtClean="0"/>
              <a:t>Provide</a:t>
            </a:r>
            <a:r>
              <a:rPr lang="en-US" u="none" baseline="0" dirty="0" smtClean="0"/>
              <a:t> </a:t>
            </a:r>
            <a:r>
              <a:rPr lang="en-US" u="sng" dirty="0" smtClean="0"/>
              <a:t>specific benefits </a:t>
            </a:r>
            <a:r>
              <a:rPr lang="en-US" dirty="0" smtClean="0"/>
              <a:t>that would result from making the change. </a:t>
            </a:r>
          </a:p>
          <a:p>
            <a:pPr marL="685800" lvl="1" indent="-228600">
              <a:buFont typeface="+mj-lt"/>
              <a:buAutoNum type="arabicPeriod"/>
            </a:pPr>
            <a:r>
              <a:rPr lang="en-US" dirty="0" smtClean="0"/>
              <a:t>Tell the person </a:t>
            </a:r>
            <a:r>
              <a:rPr lang="en-US" u="sng" dirty="0" smtClean="0"/>
              <a:t>how</a:t>
            </a:r>
            <a:r>
              <a:rPr lang="en-US" dirty="0" smtClean="0"/>
              <a:t> they could make the change. </a:t>
            </a:r>
          </a:p>
          <a:p>
            <a:pPr marL="685800" lvl="1" indent="-228600">
              <a:buFont typeface="+mj-lt"/>
              <a:buAutoNum type="arabicPeriod"/>
            </a:pPr>
            <a:r>
              <a:rPr lang="en-US" dirty="0" smtClean="0"/>
              <a:t>Emphasize how </a:t>
            </a:r>
            <a:r>
              <a:rPr lang="en-US" u="sng" dirty="0" smtClean="0"/>
              <a:t>important</a:t>
            </a:r>
            <a:r>
              <a:rPr lang="en-US" dirty="0" smtClean="0"/>
              <a:t> it is for them to make the change. This might include the negative consequences of not doing it. </a:t>
            </a:r>
          </a:p>
          <a:p>
            <a:pPr marL="685800" lvl="1" indent="-228600">
              <a:buFont typeface="+mj-lt"/>
              <a:buAutoNum type="arabicPeriod"/>
            </a:pPr>
            <a:r>
              <a:rPr lang="en-US" dirty="0" smtClean="0"/>
              <a:t>Tell/persuade the person to </a:t>
            </a:r>
            <a:r>
              <a:rPr lang="en-US" u="sng" dirty="0" smtClean="0"/>
              <a:t>just do it</a:t>
            </a:r>
            <a:r>
              <a:rPr lang="en-US" dirty="0" smtClean="0"/>
              <a:t>! And if you encounter resistance, repeat the above, perhaps more emphatically.</a:t>
            </a:r>
          </a:p>
          <a:p>
            <a:r>
              <a:rPr lang="en-US" i="1" dirty="0" smtClean="0"/>
              <a:t>Remember</a:t>
            </a:r>
            <a:r>
              <a:rPr lang="en-US" dirty="0" smtClean="0"/>
              <a:t>, it’s very important to use only the methods here.  Be directive - warn, threaten, blame if you have to!</a:t>
            </a:r>
          </a:p>
          <a:p>
            <a:endParaRPr lang="en-US" dirty="0" smtClean="0"/>
          </a:p>
          <a:p>
            <a:r>
              <a:rPr lang="en-US" b="1" i="1" dirty="0" smtClean="0"/>
              <a:t>Discussion Guide:</a:t>
            </a:r>
          </a:p>
          <a:p>
            <a:r>
              <a:rPr lang="en-US" dirty="0" smtClean="0"/>
              <a:t>For the discussion that follows, focus primarily on the experience of the “Speakers” in these conversations. What were they feeling and thinking? Write bullet-point reactions on the board or flip chart. </a:t>
            </a:r>
          </a:p>
          <a:p>
            <a:endParaRPr lang="en-US" dirty="0"/>
          </a:p>
          <a:p>
            <a:r>
              <a:rPr lang="en-US" dirty="0" smtClean="0"/>
              <a:t>Some common human responses to such advice are: angry, agitated, oppositional, discounting, defensive, justifying, not understood, not heard, passive, overwhelmed, ashamed, trapped, disengaged, uncomfortable, resistant. </a:t>
            </a:r>
          </a:p>
          <a:p>
            <a:endParaRPr lang="en-US" dirty="0"/>
          </a:p>
        </p:txBody>
      </p:sp>
      <p:sp>
        <p:nvSpPr>
          <p:cNvPr id="6" name="Slide Image Placeholder 5"/>
          <p:cNvSpPr>
            <a:spLocks noGrp="1" noRot="1" noChangeAspect="1"/>
          </p:cNvSpPr>
          <p:nvPr>
            <p:ph type="sldImg"/>
          </p:nvPr>
        </p:nvSpPr>
        <p:spPr/>
      </p:sp>
      <p:sp>
        <p:nvSpPr>
          <p:cNvPr id="4" name="Footer Placeholder 3"/>
          <p:cNvSpPr>
            <a:spLocks noGrp="1"/>
          </p:cNvSpPr>
          <p:nvPr>
            <p:ph type="ftr" sz="quarter" idx="10"/>
          </p:nvPr>
        </p:nvSpPr>
        <p:spPr/>
        <p:txBody>
          <a:bodyPr/>
          <a:lstStyle/>
          <a:p>
            <a:r>
              <a:rPr lang="en-US" smtClean="0"/>
              <a:t>Chapter 4</a:t>
            </a:r>
            <a:endParaRPr lang="en-US"/>
          </a:p>
        </p:txBody>
      </p:sp>
      <p:sp>
        <p:nvSpPr>
          <p:cNvPr id="5" name="Slide Number Placeholder 4"/>
          <p:cNvSpPr>
            <a:spLocks noGrp="1"/>
          </p:cNvSpPr>
          <p:nvPr>
            <p:ph type="sldNum" sz="quarter" idx="11"/>
          </p:nvPr>
        </p:nvSpPr>
        <p:spPr/>
        <p:txBody>
          <a:bodyPr/>
          <a:lstStyle/>
          <a:p>
            <a:fld id="{BADA6B31-583E-4083-89D8-95155744EDB0}" type="slidenum">
              <a:rPr lang="en-US" smtClean="0"/>
              <a:pPr/>
              <a:t>12</a:t>
            </a:fld>
            <a:endParaRPr lang="en-US" dirty="0"/>
          </a:p>
        </p:txBody>
      </p:sp>
    </p:spTree>
    <p:extLst>
      <p:ext uri="{BB962C8B-B14F-4D97-AF65-F5344CB8AC3E}">
        <p14:creationId xmlns:p14="http://schemas.microsoft.com/office/powerpoint/2010/main" val="164118159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These are examples of the “righting reflex.”</a:t>
            </a:r>
          </a:p>
          <a:p>
            <a:endParaRPr lang="en-US" dirty="0" smtClean="0"/>
          </a:p>
          <a:p>
            <a:r>
              <a:rPr lang="en-US" dirty="0" smtClean="0"/>
              <a:t>They may emerge naturally in the face of interacting with someone who seems to be making poor decisions about their life and their health.</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13</a:t>
            </a:fld>
            <a:endParaRPr lang="en-US" dirty="0"/>
          </a:p>
        </p:txBody>
      </p:sp>
    </p:spTree>
    <p:extLst>
      <p:ext uri="{BB962C8B-B14F-4D97-AF65-F5344CB8AC3E}">
        <p14:creationId xmlns:p14="http://schemas.microsoft.com/office/powerpoint/2010/main" val="3383948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181" y="4415791"/>
            <a:ext cx="5505450" cy="4183380"/>
          </a:xfrm>
        </p:spPr>
        <p:txBody>
          <a:bodyPr/>
          <a:lstStyle/>
          <a:p>
            <a:pPr marL="0" lvl="1"/>
            <a:r>
              <a:rPr lang="en-US" dirty="0" smtClean="0"/>
              <a:t>The traditional approach to substance abuse treatment was not based upon research.</a:t>
            </a:r>
          </a:p>
          <a:p>
            <a:pPr marL="0" lvl="1"/>
            <a:r>
              <a:rPr lang="en-US" dirty="0" smtClean="0"/>
              <a:t>Once someone studied this, e.g., comparing confrontation (breaking through denial) vs. non-confrontational approach, findings did not support to prevailing attitudes about “what works.”</a:t>
            </a:r>
          </a:p>
          <a:p>
            <a:pPr marL="0" lvl="1"/>
            <a:endParaRPr lang="en-US" dirty="0" smtClean="0"/>
          </a:p>
          <a:p>
            <a:pPr marL="0" lvl="1"/>
            <a:r>
              <a:rPr lang="en-US" dirty="0" smtClean="0"/>
              <a:t>Sometimes  it’s easier to define something by saying what it is NOT.</a:t>
            </a:r>
          </a:p>
          <a:p>
            <a:pPr marL="0" lvl="1"/>
            <a:endParaRPr lang="en-US" dirty="0" smtClean="0"/>
          </a:p>
          <a:p>
            <a:pPr marL="0" lvl="1"/>
            <a:endParaRPr lang="en-US" dirty="0" smtClean="0"/>
          </a:p>
          <a:p>
            <a:endParaRPr lang="en-US" dirty="0"/>
          </a:p>
        </p:txBody>
      </p:sp>
      <p:sp>
        <p:nvSpPr>
          <p:cNvPr id="13" name="Slide Image Placeholder 12"/>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14</a:t>
            </a:fld>
            <a:endParaRPr lang="en-US" dirty="0"/>
          </a:p>
        </p:txBody>
      </p:sp>
    </p:spTree>
    <p:extLst>
      <p:ext uri="{BB962C8B-B14F-4D97-AF65-F5344CB8AC3E}">
        <p14:creationId xmlns:p14="http://schemas.microsoft.com/office/powerpoint/2010/main" val="82545118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type="body" idx="1"/>
          </p:nvPr>
        </p:nvSpPr>
        <p:spPr/>
        <p:txBody>
          <a:bodyPr/>
          <a:lstStyle/>
          <a:p>
            <a:r>
              <a:rPr lang="en-US" dirty="0" smtClean="0"/>
              <a:t>When we talk about motivation, we’re talking about internal and external forces and influences that move an individual to become ready, willing and able to achieve certain goals and engage in the process of change.  </a:t>
            </a:r>
            <a:r>
              <a:rPr lang="en-US" i="1" dirty="0" smtClean="0"/>
              <a:t>Motivation is key to change.</a:t>
            </a:r>
          </a:p>
          <a:p>
            <a:endParaRPr lang="en-US" dirty="0" smtClean="0"/>
          </a:p>
          <a:p>
            <a:pPr marL="169821" indent="-169821">
              <a:buFont typeface="Arial" panose="020B0604020202020204" pitchFamily="34" charset="0"/>
              <a:buChar char="•"/>
            </a:pPr>
            <a:r>
              <a:rPr lang="en-US" dirty="0" smtClean="0"/>
              <a:t>Motivational Interviewing (MI) is a collaborative, goal-oriented </a:t>
            </a:r>
            <a:r>
              <a:rPr lang="en-US" i="1" dirty="0" smtClean="0"/>
              <a:t>method of communication </a:t>
            </a:r>
            <a:r>
              <a:rPr lang="en-US" dirty="0" smtClean="0"/>
              <a:t>with particular attention to the language of change. </a:t>
            </a:r>
          </a:p>
          <a:p>
            <a:pPr marL="169821" indent="-169821">
              <a:buFont typeface="Arial" panose="020B0604020202020204" pitchFamily="34" charset="0"/>
              <a:buChar char="•"/>
            </a:pPr>
            <a:r>
              <a:rPr lang="en-US" dirty="0" smtClean="0"/>
              <a:t>It is intended to strengthen personal motivation for and commitment to a target behavior change by eliciting and exploring an individual’s own arguments for change. </a:t>
            </a:r>
          </a:p>
          <a:p>
            <a:pPr marL="169821" indent="-169821">
              <a:buFont typeface="Arial" panose="020B0604020202020204" pitchFamily="34" charset="0"/>
              <a:buChar char="•"/>
            </a:pPr>
            <a:r>
              <a:rPr lang="en-GB" altLang="en-US" dirty="0" smtClean="0"/>
              <a:t>So the provider’s task is to elicit and enhance motivation, not to confront or punish the individual.</a:t>
            </a:r>
            <a:r>
              <a:rPr lang="en-US" altLang="en-US" dirty="0" smtClean="0"/>
              <a:t> </a:t>
            </a:r>
          </a:p>
          <a:p>
            <a:pPr marL="169821" indent="-169821">
              <a:buFont typeface="Arial" panose="020B0604020202020204" pitchFamily="34" charset="0"/>
              <a:buChar char="•"/>
            </a:pPr>
            <a:r>
              <a:rPr lang="en-US" dirty="0" smtClean="0"/>
              <a:t>MI is not therapy in and of itself.</a:t>
            </a:r>
          </a:p>
          <a:p>
            <a:pPr marL="169821" indent="-169821">
              <a:buFont typeface="Arial" panose="020B0604020202020204" pitchFamily="34" charset="0"/>
              <a:buChar char="•"/>
            </a:pPr>
            <a:r>
              <a:rPr lang="en-US" i="1" dirty="0"/>
              <a:t>MI is a dialogue, a conversation.</a:t>
            </a:r>
          </a:p>
          <a:p>
            <a:endParaRPr lang="en-US" dirty="0" smtClean="0"/>
          </a:p>
        </p:txBody>
      </p:sp>
      <p:sp>
        <p:nvSpPr>
          <p:cNvPr id="10" name="Slide Image Placeholder 9"/>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15</a:t>
            </a:fld>
            <a:endParaRPr lang="en-US" dirty="0"/>
          </a:p>
        </p:txBody>
      </p:sp>
    </p:spTree>
    <p:extLst>
      <p:ext uri="{BB962C8B-B14F-4D97-AF65-F5344CB8AC3E}">
        <p14:creationId xmlns:p14="http://schemas.microsoft.com/office/powerpoint/2010/main" val="99670848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2" name="Rectangle 3"/>
          <p:cNvSpPr>
            <a:spLocks noGrp="1" noChangeArrowheads="1"/>
          </p:cNvSpPr>
          <p:nvPr>
            <p:ph type="body" idx="1"/>
          </p:nvPr>
        </p:nvSpPr>
        <p:spPr/>
        <p:txBody>
          <a:bodyPr/>
          <a:lstStyle/>
          <a:p>
            <a:r>
              <a:rPr lang="en-US" altLang="en-US" dirty="0" smtClean="0"/>
              <a:t>Motivation for change can be fostered by an accepting, empowering, and safe atmosphere which:</a:t>
            </a:r>
          </a:p>
          <a:p>
            <a:endParaRPr lang="en-US" dirty="0" smtClean="0"/>
          </a:p>
          <a:p>
            <a:r>
              <a:rPr lang="en-US" altLang="en-US" dirty="0" smtClean="0"/>
              <a:t>1. </a:t>
            </a:r>
            <a:r>
              <a:rPr lang="en-US" dirty="0" smtClean="0"/>
              <a:t>Respects a person’s autonomy.  This is </a:t>
            </a:r>
            <a:r>
              <a:rPr lang="en-US" i="1" u="sng" dirty="0" smtClean="0"/>
              <a:t>very</a:t>
            </a:r>
            <a:r>
              <a:rPr lang="en-US" dirty="0" smtClean="0"/>
              <a:t> important in our work. This means that we:</a:t>
            </a:r>
          </a:p>
          <a:p>
            <a:pPr marL="333353" indent="-169821">
              <a:buFont typeface="Arial"/>
              <a:buChar char="•"/>
            </a:pPr>
            <a:r>
              <a:rPr lang="en-US" altLang="en-US" dirty="0" smtClean="0"/>
              <a:t>Have acceptance of what the person brings</a:t>
            </a:r>
          </a:p>
          <a:p>
            <a:pPr marL="333353" indent="-169821">
              <a:buFont typeface="Arial"/>
              <a:buChar char="•"/>
            </a:pPr>
            <a:r>
              <a:rPr lang="en-US" altLang="en-US" dirty="0" smtClean="0"/>
              <a:t>Acknowledge strengths and efforts</a:t>
            </a:r>
          </a:p>
          <a:p>
            <a:pPr marL="333353" indent="-169821">
              <a:buFont typeface="Arial"/>
              <a:buChar char="•"/>
            </a:pPr>
            <a:r>
              <a:rPr lang="en-US" altLang="en-US" dirty="0" smtClean="0"/>
              <a:t>Do not judge</a:t>
            </a:r>
          </a:p>
          <a:p>
            <a:pPr marL="333353" indent="-169821">
              <a:buFont typeface="Arial"/>
              <a:buChar char="•"/>
            </a:pPr>
            <a:r>
              <a:rPr lang="en-US" altLang="en-US" dirty="0" smtClean="0"/>
              <a:t>See the world through the other person’s eyes</a:t>
            </a:r>
          </a:p>
          <a:p>
            <a:pPr marL="333353" indent="-169821">
              <a:buFont typeface="Arial"/>
              <a:buChar char="•"/>
            </a:pPr>
            <a:r>
              <a:rPr lang="en-US" altLang="en-US" dirty="0" smtClean="0"/>
              <a:t>Allow freedom to choose.  This does not necessarily mean approval of what the person does, but accepting that it’s up to them. Acknowledging people’s ability and freedom to choose diminishes defensiveness and can facilitate change.</a:t>
            </a:r>
          </a:p>
          <a:p>
            <a:r>
              <a:rPr lang="en-US" altLang="en-US" dirty="0" smtClean="0"/>
              <a:t>2. </a:t>
            </a:r>
            <a:r>
              <a:rPr lang="en-US" dirty="0" smtClean="0"/>
              <a:t>Fosters person-centered collaboration</a:t>
            </a:r>
          </a:p>
          <a:p>
            <a:pPr marL="333353" lvl="1" indent="-169821">
              <a:buFont typeface="Arial"/>
              <a:buChar char="•"/>
            </a:pPr>
            <a:r>
              <a:rPr lang="en-US" altLang="en-US" dirty="0"/>
              <a:t>MI is done for and with someone, not to or on someone</a:t>
            </a:r>
          </a:p>
          <a:p>
            <a:pPr marL="333353" lvl="1" indent="-169821">
              <a:buFont typeface="Arial"/>
              <a:buChar char="•"/>
            </a:pPr>
            <a:r>
              <a:rPr lang="en-US" altLang="en-US" dirty="0"/>
              <a:t>Work is done in partnership</a:t>
            </a:r>
          </a:p>
          <a:p>
            <a:pPr marL="333353" lvl="1" indent="-169821">
              <a:buFont typeface="Arial"/>
              <a:buChar char="•"/>
            </a:pPr>
            <a:r>
              <a:rPr lang="en-US" altLang="en-US" dirty="0"/>
              <a:t>Change cannot happen </a:t>
            </a:r>
            <a:r>
              <a:rPr lang="en-US" altLang="en-US" dirty="0" smtClean="0"/>
              <a:t>alone, the </a:t>
            </a:r>
            <a:r>
              <a:rPr lang="en-US" altLang="en-US" dirty="0"/>
              <a:t>provider needs the </a:t>
            </a:r>
            <a:r>
              <a:rPr lang="en-US" altLang="en-US" dirty="0" smtClean="0"/>
              <a:t>patient. </a:t>
            </a:r>
            <a:r>
              <a:rPr lang="en-US" altLang="en-US" dirty="0"/>
              <a:t>Avoid being the expert – the </a:t>
            </a:r>
            <a:r>
              <a:rPr lang="en-US" altLang="en-US" dirty="0" smtClean="0"/>
              <a:t>patient</a:t>
            </a:r>
            <a:r>
              <a:rPr lang="en-US" altLang="en-US" baseline="0" dirty="0" smtClean="0"/>
              <a:t> </a:t>
            </a:r>
            <a:r>
              <a:rPr lang="en-US" altLang="en-US" dirty="0" smtClean="0"/>
              <a:t>is </a:t>
            </a:r>
            <a:r>
              <a:rPr lang="en-US" altLang="en-US" dirty="0"/>
              <a:t>the expert when it comes to personal change.  This builds rapport and facilitates </a:t>
            </a:r>
            <a:r>
              <a:rPr lang="en-US" altLang="en-US" dirty="0" smtClean="0"/>
              <a:t>trust. </a:t>
            </a:r>
            <a:endParaRPr lang="en-US" altLang="en-US" dirty="0"/>
          </a:p>
          <a:p>
            <a:r>
              <a:rPr lang="en-US" altLang="en-US" dirty="0" smtClean="0"/>
              <a:t>3. </a:t>
            </a:r>
            <a:r>
              <a:rPr lang="en-US" dirty="0" smtClean="0"/>
              <a:t>Evokes/elicits individual’s own reasons for change </a:t>
            </a:r>
          </a:p>
          <a:p>
            <a:pPr marL="333353" lvl="1" indent="-169821">
              <a:buFont typeface="Arial"/>
              <a:buChar char="•"/>
            </a:pPr>
            <a:r>
              <a:rPr lang="en-US" altLang="en-US" dirty="0"/>
              <a:t>People have strengths within themselves to change, our task is to call it forth </a:t>
            </a:r>
          </a:p>
          <a:p>
            <a:pPr marL="333353" lvl="1" indent="-169821">
              <a:buFont typeface="Arial"/>
              <a:buChar char="•"/>
            </a:pPr>
            <a:r>
              <a:rPr lang="en-US" altLang="en-US" dirty="0"/>
              <a:t>Peoples’ own positive motivations for change are likely to be more persuasive than any suggestion you might make</a:t>
            </a:r>
            <a:r>
              <a:rPr lang="en-US" altLang="en-US" dirty="0" smtClean="0"/>
              <a:t>.</a:t>
            </a:r>
          </a:p>
          <a:p>
            <a:pPr marL="333353" lvl="1" indent="-169821">
              <a:buFont typeface="Arial"/>
              <a:buChar char="•"/>
            </a:pPr>
            <a:r>
              <a:rPr lang="en-US" altLang="en-US" dirty="0" smtClean="0"/>
              <a:t>We’re not judging – we’re working in partnership!</a:t>
            </a:r>
            <a:endParaRPr lang="en-US" altLang="en-US" dirty="0"/>
          </a:p>
          <a:p>
            <a:pPr marL="333353" lvl="1" indent="-169821">
              <a:buFont typeface="Arial"/>
              <a:buChar char="•"/>
            </a:pPr>
            <a:endParaRPr lang="en-US" altLang="en-US" dirty="0"/>
          </a:p>
          <a:p>
            <a:pPr lvl="1"/>
            <a:endParaRPr lang="en-US" altLang="en-US" dirty="0" smtClean="0"/>
          </a:p>
          <a:p>
            <a:endParaRPr lang="en-US" dirty="0" smtClean="0"/>
          </a:p>
          <a:p>
            <a:endParaRPr lang="en-US" dirty="0"/>
          </a:p>
        </p:txBody>
      </p:sp>
      <p:sp>
        <p:nvSpPr>
          <p:cNvPr id="6" name="Slide Image Placeholder 5"/>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16</a:t>
            </a:fld>
            <a:endParaRPr lang="en-US" dirty="0"/>
          </a:p>
        </p:txBody>
      </p:sp>
    </p:spTree>
    <p:extLst>
      <p:ext uri="{BB962C8B-B14F-4D97-AF65-F5344CB8AC3E}">
        <p14:creationId xmlns:p14="http://schemas.microsoft.com/office/powerpoint/2010/main" val="419436476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7" name="Notes Placeholder 2"/>
          <p:cNvSpPr>
            <a:spLocks noGrp="1"/>
          </p:cNvSpPr>
          <p:nvPr>
            <p:ph type="body" idx="1"/>
          </p:nvPr>
        </p:nvSpPr>
        <p:spPr/>
        <p:txBody>
          <a:bodyPr/>
          <a:lstStyle/>
          <a:p>
            <a:r>
              <a:rPr lang="en-US" altLang="en-US" dirty="0" smtClean="0"/>
              <a:t>This graphic crystalizes the Spirit of MI in relation to the patient/client.</a:t>
            </a:r>
            <a:endParaRPr lang="en-US" altLang="en-US" dirty="0"/>
          </a:p>
          <a:p>
            <a:pPr marL="333353" lvl="1" indent="-169821">
              <a:buFont typeface="Arial"/>
              <a:buChar char="•"/>
            </a:pPr>
            <a:endParaRPr lang="en-US" altLang="en-US" dirty="0"/>
          </a:p>
          <a:p>
            <a:pPr lvl="1"/>
            <a:endParaRPr lang="en-US" altLang="en-US" dirty="0"/>
          </a:p>
          <a:p>
            <a:endParaRPr lang="en-US" altLang="en-US" dirty="0" smtClean="0"/>
          </a:p>
          <a:p>
            <a:endParaRPr lang="en-US" altLang="en-US" dirty="0" smtClean="0"/>
          </a:p>
          <a:p>
            <a:endParaRPr lang="en-US" altLang="en-US" dirty="0"/>
          </a:p>
        </p:txBody>
      </p:sp>
      <p:sp>
        <p:nvSpPr>
          <p:cNvPr id="6" name="Slide Image Placeholder 5"/>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17</a:t>
            </a:fld>
            <a:endParaRPr lang="en-US" dirty="0"/>
          </a:p>
        </p:txBody>
      </p:sp>
    </p:spTree>
    <p:extLst>
      <p:ext uri="{BB962C8B-B14F-4D97-AF65-F5344CB8AC3E}">
        <p14:creationId xmlns:p14="http://schemas.microsoft.com/office/powerpoint/2010/main" val="221999926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Based upon the Spirit of MI, these are some important principles that guide this type of work.</a:t>
            </a:r>
          </a:p>
          <a:p>
            <a:endParaRPr lang="en-US" dirty="0" smtClean="0"/>
          </a:p>
          <a:p>
            <a:r>
              <a:rPr lang="en-US" dirty="0" smtClean="0"/>
              <a:t>We want to notice, praise, cultivate, and strengthen positive capabilities, successes, intentions, efforts.</a:t>
            </a:r>
          </a:p>
          <a:p>
            <a:endParaRPr lang="en-US" dirty="0"/>
          </a:p>
          <a:p>
            <a:endParaRPr lang="en-US" dirty="0" smtClean="0"/>
          </a:p>
          <a:p>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18</a:t>
            </a:fld>
            <a:endParaRPr lang="en-US" dirty="0"/>
          </a:p>
        </p:txBody>
      </p:sp>
    </p:spTree>
    <p:extLst>
      <p:ext uri="{BB962C8B-B14F-4D97-AF65-F5344CB8AC3E}">
        <p14:creationId xmlns:p14="http://schemas.microsoft.com/office/powerpoint/2010/main" val="165481048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Empathy is :</a:t>
            </a:r>
          </a:p>
          <a:p>
            <a:pPr marL="169821" indent="-169821">
              <a:buFont typeface="Arial"/>
              <a:buChar char="•"/>
            </a:pPr>
            <a:r>
              <a:rPr lang="en-US" dirty="0" smtClean="0"/>
              <a:t>Something we are </a:t>
            </a:r>
            <a:r>
              <a:rPr lang="en-US" dirty="0"/>
              <a:t>hard-wired </a:t>
            </a:r>
            <a:r>
              <a:rPr lang="en-US" dirty="0" smtClean="0"/>
              <a:t>for! </a:t>
            </a:r>
            <a:r>
              <a:rPr lang="en-US" dirty="0"/>
              <a:t>Attunement (origins in </a:t>
            </a:r>
            <a:r>
              <a:rPr lang="en-US" dirty="0" smtClean="0"/>
              <a:t>attachment);</a:t>
            </a:r>
            <a:r>
              <a:rPr lang="en-US" baseline="0" dirty="0" smtClean="0"/>
              <a:t> </a:t>
            </a:r>
            <a:r>
              <a:rPr lang="en-US" dirty="0" smtClean="0"/>
              <a:t>a biologically </a:t>
            </a:r>
            <a:r>
              <a:rPr lang="en-US" dirty="0"/>
              <a:t>based need in humans to be mirrored, understood</a:t>
            </a:r>
          </a:p>
          <a:p>
            <a:pPr marL="169821" indent="-169821">
              <a:buFont typeface="Arial"/>
              <a:buChar char="•"/>
            </a:pPr>
            <a:r>
              <a:rPr lang="en-US" dirty="0" smtClean="0"/>
              <a:t>Curative factor in psychotherapy and other intervention work</a:t>
            </a:r>
          </a:p>
          <a:p>
            <a:pPr marL="169821" indent="-169821">
              <a:buFont typeface="Arial"/>
              <a:buChar char="•"/>
            </a:pPr>
            <a:r>
              <a:rPr lang="en-US" dirty="0" smtClean="0"/>
              <a:t>Common factor, not specific to a particular approach</a:t>
            </a:r>
          </a:p>
          <a:p>
            <a:pPr marL="169821" indent="-169821">
              <a:buFont typeface="Arial"/>
              <a:buChar char="•"/>
            </a:pPr>
            <a:r>
              <a:rPr lang="en-US" dirty="0"/>
              <a:t>Is different from Sympathy </a:t>
            </a:r>
            <a:r>
              <a:rPr lang="en-US" sz="1050" dirty="0" smtClean="0"/>
              <a:t>(see the </a:t>
            </a:r>
            <a:r>
              <a:rPr lang="en-US" sz="1050" dirty="0" err="1" smtClean="0"/>
              <a:t>Brene</a:t>
            </a:r>
            <a:r>
              <a:rPr lang="en-US" sz="1050" dirty="0" smtClean="0"/>
              <a:t> </a:t>
            </a:r>
            <a:r>
              <a:rPr lang="en-US" sz="1050" dirty="0"/>
              <a:t>Brown </a:t>
            </a:r>
            <a:r>
              <a:rPr lang="en-US" sz="1050" dirty="0" smtClean="0"/>
              <a:t>“Empathy” video – next slide)</a:t>
            </a:r>
            <a:endParaRPr lang="en-US" sz="1050" dirty="0"/>
          </a:p>
          <a:p>
            <a:pPr marL="169821" indent="-169821">
              <a:buFont typeface="Arial"/>
              <a:buChar char="•"/>
            </a:pPr>
            <a:endParaRPr lang="en-US" dirty="0" smtClean="0"/>
          </a:p>
          <a:p>
            <a:endParaRPr lang="en-US" dirty="0" smtClean="0"/>
          </a:p>
          <a:p>
            <a:endParaRPr lang="en-US" dirty="0" smtClean="0"/>
          </a:p>
          <a:p>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19</a:t>
            </a:fld>
            <a:endParaRPr lang="en-US" dirty="0"/>
          </a:p>
        </p:txBody>
      </p:sp>
    </p:spTree>
    <p:extLst>
      <p:ext uri="{BB962C8B-B14F-4D97-AF65-F5344CB8AC3E}">
        <p14:creationId xmlns:p14="http://schemas.microsoft.com/office/powerpoint/2010/main" val="426364552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p:sp>
      <p:sp>
        <p:nvSpPr>
          <p:cNvPr id="9" name="Notes Placeholder 8"/>
          <p:cNvSpPr>
            <a:spLocks noGrp="1"/>
          </p:cNvSpPr>
          <p:nvPr>
            <p:ph type="body" idx="1"/>
          </p:nvPr>
        </p:nvSpPr>
        <p:spPr/>
        <p:txBody>
          <a:bodyPr/>
          <a:lstStyle/>
          <a:p>
            <a:r>
              <a:rPr lang="en-US" dirty="0" smtClean="0"/>
              <a:t>Invite</a:t>
            </a:r>
            <a:r>
              <a:rPr lang="en-US" baseline="0" dirty="0" smtClean="0"/>
              <a:t> participants to reflect upon something they would like to make a change in. This might be a health or other behavior, a relationship or relational pattern, or any other issue that they would like to see change in some way.</a:t>
            </a:r>
          </a:p>
          <a:p>
            <a:endParaRPr lang="en-US" baseline="0" dirty="0" smtClean="0"/>
          </a:p>
          <a:p>
            <a:r>
              <a:rPr lang="en-US" baseline="0" dirty="0" smtClean="0"/>
              <a:t>Provide paper and pen/pencil to each participant.</a:t>
            </a:r>
          </a:p>
          <a:p>
            <a:endParaRPr lang="en-US" baseline="0" dirty="0" smtClean="0"/>
          </a:p>
          <a:p>
            <a:r>
              <a:rPr lang="en-US" dirty="0" smtClean="0"/>
              <a:t>For this exercise the trainees do not have divulge what it is that they’d like to change. </a:t>
            </a:r>
          </a:p>
          <a:p>
            <a:endParaRPr lang="en-US" dirty="0" smtClean="0"/>
          </a:p>
          <a:p>
            <a:r>
              <a:rPr lang="en-US" dirty="0" smtClean="0"/>
              <a:t>See “Questions” on the next page, followed by “Goals” to finish the exercise .</a:t>
            </a:r>
            <a:endParaRPr lang="en-US" dirty="0"/>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2</a:t>
            </a:fld>
            <a:endParaRPr lang="en-US" dirty="0"/>
          </a:p>
        </p:txBody>
      </p:sp>
    </p:spTree>
    <p:extLst>
      <p:ext uri="{BB962C8B-B14F-4D97-AF65-F5344CB8AC3E}">
        <p14:creationId xmlns:p14="http://schemas.microsoft.com/office/powerpoint/2010/main" val="1388026170"/>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8182" y="4415791"/>
            <a:ext cx="5505450" cy="4413884"/>
          </a:xfrm>
        </p:spPr>
        <p:txBody>
          <a:bodyPr/>
          <a:lstStyle/>
          <a:p>
            <a:r>
              <a:rPr lang="en-US" b="1" dirty="0" smtClean="0"/>
              <a:t>OPTIONAL VIDEO EXAMPLES</a:t>
            </a:r>
          </a:p>
          <a:p>
            <a:endParaRPr lang="en-US" baseline="0" dirty="0"/>
          </a:p>
          <a:p>
            <a:r>
              <a:rPr lang="en-US" sz="1050" baseline="0" dirty="0" smtClean="0"/>
              <a:t>E</a:t>
            </a:r>
            <a:r>
              <a:rPr lang="en-US" sz="1050" dirty="0" smtClean="0"/>
              <a:t>ven if you don’t use the video the notes can be used to round out your discussion on Empathy. </a:t>
            </a:r>
          </a:p>
          <a:p>
            <a:endParaRPr lang="en-US" sz="1050" dirty="0" smtClean="0"/>
          </a:p>
          <a:p>
            <a:r>
              <a:rPr lang="en-US" sz="1050" dirty="0" smtClean="0"/>
              <a:t>The</a:t>
            </a:r>
            <a:r>
              <a:rPr lang="en-US" sz="1050" baseline="0" dirty="0" smtClean="0"/>
              <a:t> second</a:t>
            </a:r>
            <a:r>
              <a:rPr lang="en-US" sz="1050" dirty="0" smtClean="0"/>
              <a:t> video, produced by the Cleveland Clinic, explores the meaning of empathy, which is the ability to understand and share in the feeling of another.  Empathy involves seeing the world through another person’s eyes, thinking about things as the other thinks about them, feeling things as that person feels them, sharing in their experiences.  </a:t>
            </a:r>
          </a:p>
          <a:p>
            <a:endParaRPr lang="en-US" sz="1050" dirty="0" smtClean="0"/>
          </a:p>
          <a:p>
            <a:r>
              <a:rPr lang="en-US" sz="1050" dirty="0" smtClean="0"/>
              <a:t>Conveying empathy is critical to the MI approach.  When people feel that they are understood, they are more able to open up to their own experiences and share those experiences with others.  </a:t>
            </a:r>
          </a:p>
          <a:p>
            <a:endParaRPr lang="en-US" sz="1050" dirty="0" smtClean="0"/>
          </a:p>
          <a:p>
            <a:r>
              <a:rPr lang="en-US" sz="1050" dirty="0" smtClean="0"/>
              <a:t>Having someone share their experiences with you in depth allows you to assess when and where they need support, and what potential pitfalls they may need focus on in the change planning process.  </a:t>
            </a:r>
          </a:p>
          <a:p>
            <a:endParaRPr lang="en-US" sz="1050" dirty="0" smtClean="0"/>
          </a:p>
          <a:p>
            <a:r>
              <a:rPr lang="en-US" sz="1050" dirty="0" smtClean="0"/>
              <a:t>Importantly, when an individual perceives empathy on a counselor's part, they become more open to gentle challenges by the provider about lifestyle issues and beliefs about substance use.  People become more comfortable fully examining their ambivalence about change and less likely to defend ideas like their denial of problems, reducing use vs. abstaining, etc.  </a:t>
            </a:r>
          </a:p>
          <a:p>
            <a:r>
              <a:rPr lang="en-US" sz="1050" dirty="0" smtClean="0"/>
              <a:t>In short, the provider’s accurate understanding of the person’s experience facilitates change.  When we relate to those around us by understanding their back stories and their circumstances, we improve the way we work, the way we live, the way we take care of one another, and the way we relate going forward.  </a:t>
            </a:r>
          </a:p>
          <a:p>
            <a:endParaRPr lang="en-US" dirty="0"/>
          </a:p>
        </p:txBody>
      </p:sp>
      <p:sp>
        <p:nvSpPr>
          <p:cNvPr id="7" name="Footer Placeholder 6"/>
          <p:cNvSpPr>
            <a:spLocks noGrp="1"/>
          </p:cNvSpPr>
          <p:nvPr>
            <p:ph type="ftr" sz="quarter" idx="10"/>
          </p:nvPr>
        </p:nvSpPr>
        <p:spPr/>
        <p:txBody>
          <a:bodyPr/>
          <a:lstStyle/>
          <a:p>
            <a:r>
              <a:rPr lang="en-US" smtClean="0"/>
              <a:t>Chapter 4</a:t>
            </a:r>
            <a:endParaRPr lang="en-US"/>
          </a:p>
        </p:txBody>
      </p:sp>
      <p:sp>
        <p:nvSpPr>
          <p:cNvPr id="8" name="Slide Number Placeholder 7"/>
          <p:cNvSpPr>
            <a:spLocks noGrp="1"/>
          </p:cNvSpPr>
          <p:nvPr>
            <p:ph type="sldNum" sz="quarter" idx="11"/>
          </p:nvPr>
        </p:nvSpPr>
        <p:spPr/>
        <p:txBody>
          <a:bodyPr/>
          <a:lstStyle/>
          <a:p>
            <a:fld id="{BADA6B31-583E-4083-89D8-95155744EDB0}" type="slidenum">
              <a:rPr lang="en-US" smtClean="0"/>
              <a:pPr/>
              <a:t>20</a:t>
            </a:fld>
            <a:endParaRPr lang="en-US" dirty="0"/>
          </a:p>
        </p:txBody>
      </p:sp>
    </p:spTree>
    <p:extLst>
      <p:ext uri="{BB962C8B-B14F-4D97-AF65-F5344CB8AC3E}">
        <p14:creationId xmlns:p14="http://schemas.microsoft.com/office/powerpoint/2010/main" val="253934449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Our job is to create an environment where connection can take place and trust has a chance of developing.</a:t>
            </a:r>
          </a:p>
          <a:p>
            <a:endParaRPr lang="en-US" dirty="0" smtClean="0"/>
          </a:p>
          <a:p>
            <a:r>
              <a:rPr lang="en-US" dirty="0" smtClean="0"/>
              <a:t>It can happen in brief interactions.</a:t>
            </a:r>
          </a:p>
          <a:p>
            <a:endParaRPr lang="en-US" dirty="0" smtClean="0"/>
          </a:p>
          <a:p>
            <a:r>
              <a:rPr lang="en-US" dirty="0" smtClean="0"/>
              <a:t>Emotional presence matters; it can lead to better recovery time, less resistance.</a:t>
            </a:r>
          </a:p>
          <a:p>
            <a:endParaRPr lang="en-US" dirty="0"/>
          </a:p>
          <a:p>
            <a:r>
              <a:rPr lang="en-US" dirty="0" smtClean="0"/>
              <a:t>Reference:</a:t>
            </a:r>
          </a:p>
          <a:p>
            <a:r>
              <a:rPr lang="en-US" dirty="0" err="1" smtClean="0"/>
              <a:t>Rakel</a:t>
            </a:r>
            <a:r>
              <a:rPr lang="en-US" dirty="0"/>
              <a:t>, D. P., </a:t>
            </a:r>
            <a:r>
              <a:rPr lang="en-US" dirty="0" err="1"/>
              <a:t>Hoeft</a:t>
            </a:r>
            <a:r>
              <a:rPr lang="en-US" dirty="0"/>
              <a:t>, T. J., Barrett, B. P., </a:t>
            </a:r>
            <a:r>
              <a:rPr lang="en-US" dirty="0" err="1"/>
              <a:t>Chewning</a:t>
            </a:r>
            <a:r>
              <a:rPr lang="en-US" dirty="0"/>
              <a:t>, B. A., Craig, B. M., &amp; </a:t>
            </a:r>
            <a:r>
              <a:rPr lang="en-US" dirty="0" err="1"/>
              <a:t>Niu</a:t>
            </a:r>
            <a:r>
              <a:rPr lang="en-US" dirty="0"/>
              <a:t>, M. (2009). Practitioner Empathy and the Duration of the Common Cold. </a:t>
            </a:r>
            <a:r>
              <a:rPr lang="en-US" i="1" dirty="0"/>
              <a:t>Family Medicine</a:t>
            </a:r>
            <a:r>
              <a:rPr lang="en-US" dirty="0"/>
              <a:t>, </a:t>
            </a:r>
            <a:r>
              <a:rPr lang="en-US" i="1" dirty="0"/>
              <a:t>41</a:t>
            </a:r>
            <a:r>
              <a:rPr lang="en-US" dirty="0"/>
              <a:t>(7), 494–501</a:t>
            </a:r>
            <a:r>
              <a:rPr lang="en-US" dirty="0" smtClean="0"/>
              <a:t>.  </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21</a:t>
            </a:fld>
            <a:endParaRPr lang="en-US" dirty="0"/>
          </a:p>
        </p:txBody>
      </p:sp>
    </p:spTree>
    <p:extLst>
      <p:ext uri="{BB962C8B-B14F-4D97-AF65-F5344CB8AC3E}">
        <p14:creationId xmlns:p14="http://schemas.microsoft.com/office/powerpoint/2010/main" val="273518123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OPTIONAL </a:t>
            </a:r>
            <a:r>
              <a:rPr lang="en-US" b="1" dirty="0" smtClean="0"/>
              <a:t>SLIDE</a:t>
            </a:r>
          </a:p>
          <a:p>
            <a:endParaRPr lang="en-US" i="1" dirty="0" smtClean="0"/>
          </a:p>
          <a:p>
            <a:r>
              <a:rPr lang="en-US" i="1" dirty="0" smtClean="0"/>
              <a:t>Ask trainees, “What is most challenging in this work?”</a:t>
            </a:r>
          </a:p>
          <a:p>
            <a:endParaRPr lang="en-US" i="1" dirty="0" smtClean="0"/>
          </a:p>
          <a:p>
            <a:r>
              <a:rPr lang="en-US" dirty="0" smtClean="0"/>
              <a:t>The following slide offers a few tips for handling resistance. </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22</a:t>
            </a:fld>
            <a:endParaRPr lang="en-US" dirty="0"/>
          </a:p>
        </p:txBody>
      </p:sp>
    </p:spTree>
    <p:extLst>
      <p:ext uri="{BB962C8B-B14F-4D97-AF65-F5344CB8AC3E}">
        <p14:creationId xmlns:p14="http://schemas.microsoft.com/office/powerpoint/2010/main" val="349458567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People don’t generally respond well to criticism, or direct confrontation, and they may be well-defended against seeing themselves in a certain light.  </a:t>
            </a:r>
          </a:p>
          <a:p>
            <a:endParaRPr lang="en-US" dirty="0" smtClean="0"/>
          </a:p>
          <a:p>
            <a:r>
              <a:rPr lang="en-US" dirty="0" smtClean="0"/>
              <a:t>Practice the strategy,   “You catch more flies with honey than you do with vinegar”!</a:t>
            </a:r>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23</a:t>
            </a:fld>
            <a:endParaRPr lang="en-US" dirty="0"/>
          </a:p>
        </p:txBody>
      </p:sp>
    </p:spTree>
    <p:extLst>
      <p:ext uri="{BB962C8B-B14F-4D97-AF65-F5344CB8AC3E}">
        <p14:creationId xmlns:p14="http://schemas.microsoft.com/office/powerpoint/2010/main" val="97711085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7" name="Rectangle 2"/>
          <p:cNvSpPr>
            <a:spLocks noGrp="1" noRot="1" noChangeAspect="1" noChangeArrowheads="1" noTextEdit="1"/>
          </p:cNvSpPr>
          <p:nvPr>
            <p:ph type="sldImg"/>
          </p:nvPr>
        </p:nvSpPr>
        <p:spPr>
          <a:xfrm>
            <a:off x="1117600" y="696913"/>
            <a:ext cx="4646613" cy="3486150"/>
          </a:xfrm>
          <a:ln/>
        </p:spPr>
      </p:sp>
      <p:sp>
        <p:nvSpPr>
          <p:cNvPr id="26628" name="Rectangle 3"/>
          <p:cNvSpPr>
            <a:spLocks noGrp="1" noChangeArrowheads="1"/>
          </p:cNvSpPr>
          <p:nvPr>
            <p:ph type="body" idx="1"/>
          </p:nvPr>
        </p:nvSpPr>
        <p:spPr>
          <a:noFill/>
          <a:ln/>
        </p:spPr>
        <p:txBody>
          <a:bodyPr/>
          <a:lstStyle/>
          <a:p>
            <a:pPr marL="12579" indent="-12579" defTabSz="905713">
              <a:defRPr/>
            </a:pPr>
            <a:r>
              <a:rPr lang="en-GB" altLang="en-US" dirty="0" smtClean="0"/>
              <a:t>The motivational approach is based on the following assumptions about the nature of motivation: </a:t>
            </a:r>
            <a:endParaRPr lang="en-US" altLang="en-US" dirty="0" smtClean="0"/>
          </a:p>
          <a:p>
            <a:pPr marL="235143" indent="-235143"/>
            <a:endParaRPr lang="en-US" dirty="0" smtClean="0">
              <a:ea typeface="MS PGothic"/>
            </a:endParaRPr>
          </a:p>
          <a:p>
            <a:pPr marL="235143" indent="-235143">
              <a:buFontTx/>
              <a:buAutoNum type="arabicPeriod"/>
            </a:pPr>
            <a:r>
              <a:rPr lang="en-US" dirty="0" smtClean="0">
                <a:ea typeface="MS PGothic"/>
              </a:rPr>
              <a:t>Motivation is a state, NOT a trait.</a:t>
            </a:r>
            <a:r>
              <a:rPr lang="en-US" baseline="0" dirty="0" smtClean="0">
                <a:ea typeface="MS PGothic"/>
              </a:rPr>
              <a:t>  This means that:</a:t>
            </a:r>
          </a:p>
          <a:p>
            <a:pPr marL="391533" lvl="1" indent="-163532">
              <a:buFont typeface="Arial" panose="020B0604020202020204" pitchFamily="34" charset="0"/>
              <a:buChar char="•"/>
            </a:pPr>
            <a:r>
              <a:rPr lang="en-US" altLang="en-US" dirty="0" smtClean="0"/>
              <a:t>Motivation is not a crystallized,</a:t>
            </a:r>
            <a:r>
              <a:rPr lang="en-US" altLang="en-US" baseline="0" dirty="0" smtClean="0"/>
              <a:t> unmoving aspect of a person</a:t>
            </a:r>
            <a:endParaRPr lang="en-US" altLang="en-US" dirty="0" smtClean="0"/>
          </a:p>
          <a:p>
            <a:pPr marL="391533" lvl="1" indent="-163532">
              <a:buFont typeface="Arial" panose="020B0604020202020204" pitchFamily="34" charset="0"/>
              <a:buChar char="•"/>
            </a:pPr>
            <a:r>
              <a:rPr lang="en-US" altLang="en-US" dirty="0" smtClean="0"/>
              <a:t>Rather,</a:t>
            </a:r>
            <a:r>
              <a:rPr lang="en-US" altLang="en-US" baseline="0" dirty="0" smtClean="0"/>
              <a:t> motivation is fluid, it </a:t>
            </a:r>
            <a:r>
              <a:rPr lang="en-US" altLang="en-US" dirty="0" smtClean="0"/>
              <a:t>fluctuates</a:t>
            </a:r>
          </a:p>
          <a:p>
            <a:pPr marL="391533" lvl="1" indent="-163532">
              <a:buFont typeface="Arial" panose="020B0604020202020204" pitchFamily="34" charset="0"/>
              <a:buChar char="•"/>
              <a:defRPr/>
            </a:pPr>
            <a:r>
              <a:rPr lang="en-US" altLang="en-US" dirty="0" smtClean="0"/>
              <a:t>Motivation is interactive</a:t>
            </a:r>
          </a:p>
          <a:p>
            <a:pPr marL="391533" lvl="1" indent="-163532">
              <a:buFont typeface="Arial" panose="020B0604020202020204" pitchFamily="34" charset="0"/>
              <a:buChar char="•"/>
              <a:defRPr/>
            </a:pPr>
            <a:r>
              <a:rPr lang="en-US" altLang="en-US" dirty="0" smtClean="0"/>
              <a:t>Motivation can be modified</a:t>
            </a:r>
          </a:p>
          <a:p>
            <a:pPr marL="391533" lvl="1" indent="-163532" defTabSz="905713">
              <a:buFont typeface="Arial" panose="020B0604020202020204" pitchFamily="34" charset="0"/>
              <a:buChar char="•"/>
              <a:defRPr/>
            </a:pPr>
            <a:r>
              <a:rPr lang="en-US" altLang="en-US" i="1" u="none" dirty="0" smtClean="0"/>
              <a:t>The provider’s style influences patient’s motivation </a:t>
            </a:r>
            <a:r>
              <a:rPr lang="en-US" altLang="en-US" i="0" u="none" dirty="0" smtClean="0"/>
              <a:t>(</a:t>
            </a:r>
            <a:r>
              <a:rPr lang="en-GB" altLang="en-US" dirty="0" smtClean="0"/>
              <a:t>e.g., establishing a helping alliance with the patient that leads to better outcomes vs. confronting them, which can increase resistance to change). </a:t>
            </a:r>
            <a:endParaRPr lang="en-US" altLang="en-US" i="1" u="sng" dirty="0" smtClean="0"/>
          </a:p>
          <a:p>
            <a:pPr lvl="1" eaLnBrk="1" hangingPunct="1">
              <a:defRPr/>
            </a:pPr>
            <a:endParaRPr lang="en-US" altLang="en-US" i="1" u="sng" dirty="0" smtClean="0"/>
          </a:p>
          <a:p>
            <a:r>
              <a:rPr lang="en-US" dirty="0" smtClean="0">
                <a:ea typeface="MS PGothic"/>
              </a:rPr>
              <a:t>Lecturing, directing or ordering someone to change an entrenched or pleasurable habit will result in resistance (decreased motivation), while collaborative exploration of ambivalence will result in increased motivation.</a:t>
            </a:r>
          </a:p>
          <a:p>
            <a:pPr marL="235143" indent="-235143"/>
            <a:endParaRPr lang="en-US" dirty="0" smtClean="0">
              <a:latin typeface="Arial Narrow" pitchFamily="34" charset="0"/>
              <a:ea typeface="MS PGothic"/>
            </a:endParaRPr>
          </a:p>
        </p:txBody>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24</a:t>
            </a:fld>
            <a:endParaRPr lang="en-US" dirty="0"/>
          </a:p>
        </p:txBody>
      </p:sp>
    </p:spTree>
    <p:extLst>
      <p:ext uri="{BB962C8B-B14F-4D97-AF65-F5344CB8AC3E}">
        <p14:creationId xmlns:p14="http://schemas.microsoft.com/office/powerpoint/2010/main" val="39228406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226428" lvl="1" indent="-226428">
              <a:buFont typeface="+mj-lt"/>
              <a:buAutoNum type="arabicPeriod" startAt="2"/>
            </a:pPr>
            <a:r>
              <a:rPr lang="en-US" altLang="en-US" dirty="0">
                <a:ea typeface="MS PGothic"/>
              </a:rPr>
              <a:t>People</a:t>
            </a:r>
            <a:r>
              <a:rPr lang="en-US" altLang="en-US" dirty="0" smtClean="0"/>
              <a:t> are ambivalent about change, and a</a:t>
            </a:r>
            <a:r>
              <a:rPr lang="en-US" dirty="0" smtClean="0"/>
              <a:t>mbivalence to change is completely natural!  People often have one foot “in” and one foot “out” the door. Making a lifestyle change is difficult, and thoughtful people will have moments when they are more or less motivated to adopt a change.  It’s important to accept this is natural rather than an aberration.</a:t>
            </a:r>
          </a:p>
          <a:p>
            <a:pPr lvl="1"/>
            <a:endParaRPr lang="en-US" dirty="0" smtClean="0"/>
          </a:p>
          <a:p>
            <a:pPr marL="0" lvl="1"/>
            <a:r>
              <a:rPr lang="en-US" dirty="0" smtClean="0"/>
              <a:t>Stress, frustration, anger or “resistance” may indicate that an individual is considering the implications of change very seriously.</a:t>
            </a:r>
          </a:p>
          <a:p>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25</a:t>
            </a:fld>
            <a:endParaRPr lang="en-US" dirty="0"/>
          </a:p>
        </p:txBody>
      </p:sp>
    </p:spTree>
    <p:extLst>
      <p:ext uri="{BB962C8B-B14F-4D97-AF65-F5344CB8AC3E}">
        <p14:creationId xmlns:p14="http://schemas.microsoft.com/office/powerpoint/2010/main" val="1078445826"/>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pPr marL="0" lvl="1"/>
            <a:r>
              <a:rPr lang="en-US" dirty="0" smtClean="0"/>
              <a:t>So w</a:t>
            </a:r>
            <a:r>
              <a:rPr lang="en-US" altLang="en-US" dirty="0" smtClean="0"/>
              <a:t>hen talking about behavior change, it’s important to recognize and remember that we all have feelings of ambivalence and that ambivalence is normal and shouldn’t be interpreted as denial or resistance - which often causes friction between the provider and the patient.</a:t>
            </a:r>
            <a:endParaRPr lang="en-US" dirty="0" smtClean="0"/>
          </a:p>
          <a:p>
            <a:endParaRPr lang="en-US" dirty="0" smtClean="0"/>
          </a:p>
          <a:p>
            <a:r>
              <a:rPr lang="en-US" dirty="0" smtClean="0"/>
              <a:t>Anyone who has ever made a New Year’s resolution only to break it by January 15 and then “start again” in February has insights into the waxing and waning nature of motivation. Motivation to make and sustain a behavior change is not an intrinsic character trait, but rather a constantly changing state. </a:t>
            </a:r>
          </a:p>
          <a:p>
            <a:r>
              <a:rPr lang="en-US" dirty="0" smtClean="0"/>
              <a:t> </a:t>
            </a:r>
          </a:p>
          <a:p>
            <a:r>
              <a:rPr lang="en-US" dirty="0" smtClean="0"/>
              <a:t>For many people, lifestyle changes - exercising more, drinking less, pursuing</a:t>
            </a:r>
            <a:r>
              <a:rPr lang="en-US" baseline="0" dirty="0" smtClean="0"/>
              <a:t> occupational goals</a:t>
            </a:r>
            <a:r>
              <a:rPr lang="en-US" dirty="0" smtClean="0"/>
              <a:t> - can improve health or overall functioning. In many instances, people are already aware of these potential health benefits, but they do not want to give up a competing behavior.</a:t>
            </a:r>
          </a:p>
          <a:p>
            <a:endParaRPr lang="en-US" dirty="0" smtClean="0"/>
          </a:p>
          <a:p>
            <a:r>
              <a:rPr lang="en-US" dirty="0" smtClean="0"/>
              <a:t>For example, someone may find exercise too strenuous, heavy alcohol use pleasurable, or that a medication has an unpleasant side effect.</a:t>
            </a:r>
          </a:p>
          <a:p>
            <a:pPr marL="169821" indent="-169821">
              <a:buFont typeface="Arial" panose="020B0604020202020204" pitchFamily="34" charset="0"/>
              <a:buChar char="•"/>
            </a:pPr>
            <a:r>
              <a:rPr lang="en-US" dirty="0" smtClean="0"/>
              <a:t>Clinician advice tends to focus on the benefits of changing behavior. </a:t>
            </a:r>
          </a:p>
          <a:p>
            <a:pPr marL="169821" indent="-169821">
              <a:buFont typeface="Arial" panose="020B0604020202020204" pitchFamily="34" charset="0"/>
              <a:buChar char="•"/>
            </a:pPr>
            <a:r>
              <a:rPr lang="en-US" dirty="0" smtClean="0"/>
              <a:t>In contrast, MI focuses on exploring the benefits of a current behavior compared with the potential benefits of behavior change. </a:t>
            </a:r>
          </a:p>
          <a:p>
            <a:r>
              <a:rPr lang="en-US" dirty="0" smtClean="0"/>
              <a:t> </a:t>
            </a:r>
          </a:p>
          <a:p>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26</a:t>
            </a:fld>
            <a:endParaRPr lang="en-US" dirty="0"/>
          </a:p>
        </p:txBody>
      </p:sp>
    </p:spTree>
    <p:extLst>
      <p:ext uri="{BB962C8B-B14F-4D97-AF65-F5344CB8AC3E}">
        <p14:creationId xmlns:p14="http://schemas.microsoft.com/office/powerpoint/2010/main" val="409374566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a:xfrm>
            <a:off x="678226" y="4419912"/>
            <a:ext cx="5505450" cy="4410055"/>
          </a:xfrm>
        </p:spPr>
        <p:txBody>
          <a:bodyPr/>
          <a:lstStyle/>
          <a:p>
            <a:r>
              <a:rPr lang="en-US" dirty="0" smtClean="0"/>
              <a:t>We all </a:t>
            </a:r>
            <a:r>
              <a:rPr lang="en-US" dirty="0"/>
              <a:t>move </a:t>
            </a:r>
            <a:r>
              <a:rPr lang="en-US" dirty="0" smtClean="0"/>
              <a:t>through stages when making a behavior change. </a:t>
            </a:r>
            <a:endParaRPr lang="en-US" altLang="en-US" dirty="0" smtClean="0">
              <a:latin typeface="Arial" panose="020B0604020202020204" pitchFamily="34" charset="0"/>
              <a:cs typeface="Times New Roman" panose="02020603050405020304" pitchFamily="18" charset="0"/>
            </a:endParaRPr>
          </a:p>
          <a:p>
            <a:pPr marL="169821" indent="-169821">
              <a:buFont typeface="Arial"/>
              <a:buChar char="•"/>
            </a:pPr>
            <a:r>
              <a:rPr lang="en-GB" altLang="en-US" b="1" dirty="0"/>
              <a:t>Pre-contemplation stage: </a:t>
            </a:r>
            <a:r>
              <a:rPr lang="en-GB" altLang="en-US" dirty="0"/>
              <a:t>People at this stage are the “happy users.” They are unconcerned about their </a:t>
            </a:r>
            <a:r>
              <a:rPr lang="en-GB" altLang="en-US" dirty="0" smtClean="0"/>
              <a:t>behavior </a:t>
            </a:r>
            <a:r>
              <a:rPr lang="en-GB" altLang="en-US" dirty="0"/>
              <a:t>and do not recognize any need to make changes.</a:t>
            </a:r>
          </a:p>
          <a:p>
            <a:pPr marL="169821" indent="-169821">
              <a:buFont typeface="Arial"/>
              <a:buChar char="•"/>
            </a:pPr>
            <a:r>
              <a:rPr lang="en-GB" altLang="en-US" b="1" dirty="0"/>
              <a:t>Contemplation stage (considering whether to change):</a:t>
            </a:r>
            <a:r>
              <a:rPr lang="en-GB" altLang="en-US" dirty="0"/>
              <a:t> At this point in the cycle, </a:t>
            </a:r>
            <a:r>
              <a:rPr lang="en-GB" altLang="en-US" dirty="0" smtClean="0"/>
              <a:t>individuals </a:t>
            </a:r>
            <a:r>
              <a:rPr lang="en-GB" altLang="en-US" dirty="0"/>
              <a:t>are contemplating change. They feel two ways about their behavior. On the one hand, it is an enjoyable, exciting, or pleasurable activity. But on the other hand, they are starting to experience some adverse consequences. They are ambivalent about continuing their </a:t>
            </a:r>
            <a:r>
              <a:rPr lang="en-GB" altLang="en-US" dirty="0" smtClean="0"/>
              <a:t>behavior. </a:t>
            </a:r>
            <a:endParaRPr lang="en-GB" altLang="en-US" dirty="0"/>
          </a:p>
          <a:p>
            <a:pPr marL="169821" indent="-169821">
              <a:buFont typeface="Arial"/>
              <a:buChar char="•"/>
            </a:pPr>
            <a:r>
              <a:rPr lang="en-GB" altLang="en-US" b="1" dirty="0"/>
              <a:t>Determination/preparation stage (considering how to change): </a:t>
            </a:r>
            <a:r>
              <a:rPr lang="en-GB" altLang="en-US" dirty="0"/>
              <a:t>Individuals in this stage have decided they will make the indicated change. They are making decisions about what kind of help they may need, what resources they will need, and what preparatory changes they need to make before they begin to make the identified change.</a:t>
            </a:r>
          </a:p>
          <a:p>
            <a:pPr marL="169821" indent="-169821">
              <a:buFont typeface="Arial"/>
              <a:buChar char="•"/>
            </a:pPr>
            <a:r>
              <a:rPr lang="en-GB" altLang="en-US" b="1" dirty="0"/>
              <a:t>Action stage: </a:t>
            </a:r>
            <a:r>
              <a:rPr lang="en-GB" altLang="en-US" dirty="0"/>
              <a:t>At this stage, people have resolved to change and have committed themselves to that process. They have embarked on the road to change their </a:t>
            </a:r>
            <a:r>
              <a:rPr lang="en-GB" altLang="en-US" dirty="0" smtClean="0"/>
              <a:t>behavior</a:t>
            </a:r>
            <a:r>
              <a:rPr lang="en-GB" altLang="en-US" dirty="0"/>
              <a:t>. It is important to remember that they still may experience some ambivalent feelings at this time.</a:t>
            </a:r>
          </a:p>
          <a:p>
            <a:pPr marL="169821" indent="-169821">
              <a:buFont typeface="Arial"/>
              <a:buChar char="•"/>
            </a:pPr>
            <a:r>
              <a:rPr lang="en-GB" altLang="en-US" b="1" dirty="0"/>
              <a:t>Maintenance stage: </a:t>
            </a:r>
            <a:r>
              <a:rPr lang="en-GB" altLang="en-US" dirty="0"/>
              <a:t>In the maintenance stage, people have successfully made a change and have sustained the change for a significant period of </a:t>
            </a:r>
            <a:r>
              <a:rPr lang="en-GB" altLang="en-US" dirty="0" smtClean="0"/>
              <a:t>time</a:t>
            </a:r>
            <a:r>
              <a:rPr lang="en-GB" altLang="en-US" baseline="0" dirty="0" smtClean="0"/>
              <a:t> (</a:t>
            </a:r>
            <a:r>
              <a:rPr lang="en-GB" altLang="en-US" dirty="0" smtClean="0"/>
              <a:t>generally </a:t>
            </a:r>
            <a:r>
              <a:rPr lang="en-GB" altLang="en-US" dirty="0"/>
              <a:t>occurs at least 6 months after the behavior has </a:t>
            </a:r>
            <a:r>
              <a:rPr lang="en-GB" altLang="en-US" dirty="0" smtClean="0"/>
              <a:t>changed).  </a:t>
            </a:r>
          </a:p>
          <a:p>
            <a:endParaRPr lang="en-GB" altLang="en-US" dirty="0"/>
          </a:p>
          <a:p>
            <a:pPr defTabSz="874376"/>
            <a:r>
              <a:rPr lang="en-US" dirty="0" smtClean="0"/>
              <a:t>While the graphic depicts the stages moving in a circle, they are often not that straightforward. People can move back and forth across stages at any time. </a:t>
            </a:r>
            <a:endParaRPr lang="en-GB" altLang="en-US" dirty="0"/>
          </a:p>
          <a:p>
            <a:endParaRPr lang="en-US" altLang="en-US" dirty="0" smtClean="0">
              <a:cs typeface="Arial" panose="020B0604020202020204" pitchFamily="34" charset="0"/>
            </a:endParaRPr>
          </a:p>
          <a:p>
            <a:r>
              <a:rPr lang="en-US" altLang="en-US" dirty="0" smtClean="0">
                <a:cs typeface="Arial" panose="020B0604020202020204" pitchFamily="34" charset="0"/>
              </a:rPr>
              <a:t>*</a:t>
            </a:r>
            <a:r>
              <a:rPr lang="en-US" altLang="en-US" i="1" dirty="0" smtClean="0">
                <a:cs typeface="Arial" panose="020B0604020202020204" pitchFamily="34" charset="0"/>
              </a:rPr>
              <a:t>Remind trainees that most individuals may come to us at pre-contemplative or contemplative stages</a:t>
            </a:r>
            <a:r>
              <a:rPr lang="en-US" altLang="en-US" dirty="0" smtClean="0">
                <a:cs typeface="Arial" panose="020B0604020202020204" pitchFamily="34" charset="0"/>
              </a:rPr>
              <a:t>.</a:t>
            </a:r>
          </a:p>
          <a:p>
            <a:endParaRPr lang="en-US" altLang="en-US" dirty="0" smtClean="0">
              <a:latin typeface="Arial" panose="020B0604020202020204" pitchFamily="34" charset="0"/>
              <a:cs typeface="Arial" panose="020B0604020202020204" pitchFamily="34" charset="0"/>
            </a:endParaRPr>
          </a:p>
          <a:p>
            <a:pPr lvl="1">
              <a:buClr>
                <a:srgbClr val="CF1001"/>
              </a:buClr>
            </a:pPr>
            <a:endParaRPr lang="en-US" altLang="en-US" dirty="0" smtClean="0">
              <a:latin typeface="Calibri" panose="020F0502020204030204" pitchFamily="34" charset="0"/>
            </a:endParaRPr>
          </a:p>
          <a:p>
            <a:endParaRPr lang="en-US" altLang="en-US" dirty="0" smtClean="0">
              <a:latin typeface="Arial" panose="020B0604020202020204" pitchFamily="34" charset="0"/>
              <a:cs typeface="Arial" panose="020B0604020202020204" pitchFamily="34" charset="0"/>
            </a:endParaRPr>
          </a:p>
          <a:p>
            <a:endParaRPr lang="en-US" dirty="0"/>
          </a:p>
        </p:txBody>
      </p:sp>
      <p:sp>
        <p:nvSpPr>
          <p:cNvPr id="7" name="Footer Placeholder 6"/>
          <p:cNvSpPr>
            <a:spLocks noGrp="1"/>
          </p:cNvSpPr>
          <p:nvPr>
            <p:ph type="ftr" sz="quarter" idx="10"/>
          </p:nvPr>
        </p:nvSpPr>
        <p:spPr/>
        <p:txBody>
          <a:bodyPr/>
          <a:lstStyle/>
          <a:p>
            <a:r>
              <a:rPr lang="en-US" smtClean="0"/>
              <a:t>Chapter 4</a:t>
            </a:r>
            <a:endParaRPr lang="en-US"/>
          </a:p>
        </p:txBody>
      </p:sp>
      <p:sp>
        <p:nvSpPr>
          <p:cNvPr id="8" name="Slide Number Placeholder 7"/>
          <p:cNvSpPr>
            <a:spLocks noGrp="1"/>
          </p:cNvSpPr>
          <p:nvPr>
            <p:ph type="sldNum" sz="quarter" idx="11"/>
          </p:nvPr>
        </p:nvSpPr>
        <p:spPr/>
        <p:txBody>
          <a:bodyPr/>
          <a:lstStyle/>
          <a:p>
            <a:fld id="{BADA6B31-583E-4083-89D8-95155744EDB0}" type="slidenum">
              <a:rPr lang="en-US" smtClean="0"/>
              <a:pPr/>
              <a:t>27</a:t>
            </a:fld>
            <a:endParaRPr lang="en-US" dirty="0"/>
          </a:p>
        </p:txBody>
      </p:sp>
    </p:spTree>
    <p:extLst>
      <p:ext uri="{BB962C8B-B14F-4D97-AF65-F5344CB8AC3E}">
        <p14:creationId xmlns:p14="http://schemas.microsoft.com/office/powerpoint/2010/main" val="271309193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lide Image Placeholder 7"/>
          <p:cNvSpPr>
            <a:spLocks noGrp="1" noRot="1" noChangeAspect="1"/>
          </p:cNvSpPr>
          <p:nvPr>
            <p:ph type="sldImg"/>
          </p:nvPr>
        </p:nvSpPr>
        <p:spPr/>
      </p:sp>
      <p:sp>
        <p:nvSpPr>
          <p:cNvPr id="9" name="Notes Placeholder 8"/>
          <p:cNvSpPr>
            <a:spLocks noGrp="1"/>
          </p:cNvSpPr>
          <p:nvPr>
            <p:ph type="body" idx="1"/>
          </p:nvPr>
        </p:nvSpPr>
        <p:spPr/>
        <p:txBody>
          <a:bodyPr/>
          <a:lstStyle/>
          <a:p>
            <a:r>
              <a:rPr lang="en-US" dirty="0" smtClean="0"/>
              <a:t>Highlight the benefits of incorporating a “stage of change” approach which acknowledges</a:t>
            </a:r>
            <a:r>
              <a:rPr lang="en-US" baseline="0" dirty="0" smtClean="0"/>
              <a:t> the fluidity of behavioral and attitudinal changes and the value and importance of conveying an emotional connection and attunement to the person’s situation.</a:t>
            </a:r>
            <a:endParaRPr lang="en-US" dirty="0"/>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28</a:t>
            </a:fld>
            <a:endParaRPr lang="en-US" dirty="0"/>
          </a:p>
        </p:txBody>
      </p:sp>
    </p:spTree>
    <p:extLst>
      <p:ext uri="{BB962C8B-B14F-4D97-AF65-F5344CB8AC3E}">
        <p14:creationId xmlns:p14="http://schemas.microsoft.com/office/powerpoint/2010/main" val="326585177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altLang="en-US" dirty="0" smtClean="0"/>
              <a:t>Helping people change involves increasing their awareness of their need to change and helping them to start moving through the stages of change.</a:t>
            </a:r>
          </a:p>
          <a:p>
            <a:pPr marL="220139" lvl="1" indent="-161960">
              <a:buFont typeface="Arial"/>
              <a:buChar char="•"/>
            </a:pPr>
            <a:r>
              <a:rPr lang="en-US" altLang="en-US" dirty="0" smtClean="0"/>
              <a:t>Start “where the person is” </a:t>
            </a:r>
          </a:p>
          <a:p>
            <a:pPr marL="220139" lvl="1" indent="-161960">
              <a:buFont typeface="Arial"/>
              <a:buChar char="•"/>
            </a:pPr>
            <a:r>
              <a:rPr lang="en-US" dirty="0" smtClean="0"/>
              <a:t>Involves setting goals that the person accepts as meeting her/his needs</a:t>
            </a:r>
          </a:p>
          <a:p>
            <a:pPr marL="228000" lvl="1" indent="-169821">
              <a:buFont typeface="Arial"/>
              <a:buChar char="•"/>
            </a:pPr>
            <a:endParaRPr lang="en-US" dirty="0" smtClean="0"/>
          </a:p>
          <a:p>
            <a:r>
              <a:rPr lang="en-US" dirty="0" smtClean="0"/>
              <a:t>This can help to insure that the provider does not “get ahead” of the patient and can also signal the importance of the patient’s point of view.</a:t>
            </a:r>
          </a:p>
          <a:p>
            <a:endParaRPr lang="en-US" dirty="0" smtClean="0"/>
          </a:p>
          <a:p>
            <a:r>
              <a:rPr lang="en-US" dirty="0" smtClean="0"/>
              <a:t>Example:</a:t>
            </a:r>
          </a:p>
          <a:p>
            <a:r>
              <a:rPr lang="en-US" i="1" dirty="0" smtClean="0"/>
              <a:t>“You were not thinking about quitting completely and you don’t want to risk setting</a:t>
            </a:r>
            <a:r>
              <a:rPr lang="en-US" i="1" baseline="0" dirty="0" smtClean="0"/>
              <a:t> a goal that is unrealistic for you right now, such as stopping forever</a:t>
            </a:r>
            <a:r>
              <a:rPr lang="en-US" i="1" dirty="0" smtClean="0"/>
              <a:t>.  How willing are you to quit for a month to see how that goes?”</a:t>
            </a:r>
          </a:p>
          <a:p>
            <a:endParaRPr lang="en-US" dirty="0" smtClean="0"/>
          </a:p>
          <a:p>
            <a:endParaRPr lang="en-US" dirty="0" smtClean="0"/>
          </a:p>
          <a:p>
            <a:r>
              <a:rPr lang="en-US" altLang="en-US" i="1" dirty="0" smtClean="0"/>
              <a:t>(You can also remind trainees that MI is just one of </a:t>
            </a:r>
            <a:r>
              <a:rPr lang="en-US" altLang="en-US" i="1" noProof="0" dirty="0" smtClean="0"/>
              <a:t>many</a:t>
            </a:r>
            <a:r>
              <a:rPr lang="en-US" altLang="en-US" i="1" dirty="0" smtClean="0"/>
              <a:t> approaches to </a:t>
            </a:r>
            <a:r>
              <a:rPr lang="en-US" altLang="en-US" i="1" noProof="0" dirty="0" smtClean="0"/>
              <a:t>helping</a:t>
            </a:r>
            <a:r>
              <a:rPr lang="en-US" altLang="en-US" i="1" dirty="0" smtClean="0"/>
              <a:t> people </a:t>
            </a:r>
            <a:r>
              <a:rPr lang="en-US" altLang="en-US" i="1" noProof="0" dirty="0" smtClean="0"/>
              <a:t>change</a:t>
            </a:r>
            <a:r>
              <a:rPr lang="en-US" altLang="en-US" i="1" dirty="0" smtClean="0"/>
              <a:t>.) </a:t>
            </a:r>
            <a:endParaRPr lang="en-US" i="1" dirty="0" smtClean="0"/>
          </a:p>
          <a:p>
            <a:endParaRPr lang="en-US" dirty="0" smtClean="0"/>
          </a:p>
          <a:p>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29</a:t>
            </a:fld>
            <a:endParaRPr lang="en-US" dirty="0"/>
          </a:p>
        </p:txBody>
      </p:sp>
    </p:spTree>
    <p:extLst>
      <p:ext uri="{BB962C8B-B14F-4D97-AF65-F5344CB8AC3E}">
        <p14:creationId xmlns:p14="http://schemas.microsoft.com/office/powerpoint/2010/main" val="9300358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participants</a:t>
            </a:r>
            <a:r>
              <a:rPr lang="en-US" baseline="0" dirty="0" smtClean="0"/>
              <a:t> to record on paper their answers to these questions regarding the area they’d like to change.</a:t>
            </a:r>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3</a:t>
            </a:fld>
            <a:endParaRPr lang="en-US" dirty="0"/>
          </a:p>
        </p:txBody>
      </p:sp>
    </p:spTree>
    <p:extLst>
      <p:ext uri="{BB962C8B-B14F-4D97-AF65-F5344CB8AC3E}">
        <p14:creationId xmlns:p14="http://schemas.microsoft.com/office/powerpoint/2010/main" val="61553420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6" name="Rectangle 3"/>
          <p:cNvSpPr>
            <a:spLocks noGrp="1" noChangeArrowheads="1"/>
          </p:cNvSpPr>
          <p:nvPr>
            <p:ph type="body" idx="1"/>
          </p:nvPr>
        </p:nvSpPr>
        <p:spPr/>
        <p:txBody>
          <a:bodyPr/>
          <a:lstStyle/>
          <a:p>
            <a:r>
              <a:rPr lang="en-GB" altLang="en-US" dirty="0" smtClean="0"/>
              <a:t>The Spirit of MI and the Principles have been operationalized in a number of ways.  We use the OARS acronym as a way to organize some of the key tools that MI clinicians can use. </a:t>
            </a:r>
          </a:p>
          <a:p>
            <a:endParaRPr lang="en-GB" altLang="en-US" dirty="0" smtClean="0"/>
          </a:p>
          <a:p>
            <a:r>
              <a:rPr lang="en-GB" altLang="en-US" dirty="0" smtClean="0"/>
              <a:t>Motivational interviewing makes use of four specific skills. These skills are used together to encourage people to talk and to explore their ambivalence about their substance use. </a:t>
            </a:r>
          </a:p>
          <a:p>
            <a:r>
              <a:rPr lang="en-GB" altLang="en-US" dirty="0" smtClean="0"/>
              <a:t>The four basic skills are often known by the acronym OARS: </a:t>
            </a:r>
          </a:p>
          <a:p>
            <a:pPr marL="683628" lvl="1" indent="-226428">
              <a:buAutoNum type="arabicParenBoth"/>
            </a:pPr>
            <a:r>
              <a:rPr lang="en-GB" altLang="en-US" u="sng" dirty="0" smtClean="0"/>
              <a:t>O</a:t>
            </a:r>
            <a:r>
              <a:rPr lang="en-GB" altLang="en-US" dirty="0" smtClean="0"/>
              <a:t>pen-ended questions, </a:t>
            </a:r>
          </a:p>
          <a:p>
            <a:pPr marL="683628" lvl="1" indent="-226428">
              <a:buAutoNum type="arabicParenBoth"/>
            </a:pPr>
            <a:r>
              <a:rPr lang="en-GB" altLang="en-US" u="sng" dirty="0" smtClean="0"/>
              <a:t>A</a:t>
            </a:r>
            <a:r>
              <a:rPr lang="en-GB" altLang="en-US" dirty="0" smtClean="0"/>
              <a:t>ffirmation, </a:t>
            </a:r>
          </a:p>
          <a:p>
            <a:pPr marL="683628" lvl="1" indent="-226428">
              <a:buAutoNum type="arabicParenBoth"/>
            </a:pPr>
            <a:r>
              <a:rPr lang="en-GB" altLang="en-US" u="sng" dirty="0" smtClean="0"/>
              <a:t>R</a:t>
            </a:r>
            <a:r>
              <a:rPr lang="en-GB" altLang="en-US" dirty="0" smtClean="0"/>
              <a:t>eflective listening, and</a:t>
            </a:r>
          </a:p>
          <a:p>
            <a:pPr marL="683628" lvl="1" indent="-226428">
              <a:buAutoNum type="arabicParenBoth"/>
            </a:pPr>
            <a:r>
              <a:rPr lang="en-GB" altLang="en-US" u="sng" dirty="0" smtClean="0"/>
              <a:t>S</a:t>
            </a:r>
            <a:r>
              <a:rPr lang="en-GB" altLang="en-US" dirty="0" smtClean="0"/>
              <a:t>ummarizing. </a:t>
            </a:r>
          </a:p>
          <a:p>
            <a:endParaRPr lang="en-GB" dirty="0"/>
          </a:p>
          <a:p>
            <a:r>
              <a:rPr lang="en-US" dirty="0" smtClean="0"/>
              <a:t>Many of these are already familiar to providers and clinicians. </a:t>
            </a:r>
            <a:r>
              <a:rPr lang="en-GB" dirty="0" smtClean="0"/>
              <a:t>  They represent general therapeutic skills, and are not specific to MI.</a:t>
            </a:r>
            <a:endParaRPr lang="en-GB" altLang="en-US" dirty="0" smtClean="0"/>
          </a:p>
          <a:p>
            <a:endParaRPr lang="en-US" dirty="0" smtClean="0"/>
          </a:p>
          <a:p>
            <a:endParaRPr lang="en-US" dirty="0" smtClean="0"/>
          </a:p>
        </p:txBody>
      </p:sp>
      <p:sp>
        <p:nvSpPr>
          <p:cNvPr id="6" name="Slide Image Placeholder 5"/>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30</a:t>
            </a:fld>
            <a:endParaRPr lang="en-US" dirty="0"/>
          </a:p>
        </p:txBody>
      </p:sp>
    </p:spTree>
    <p:extLst>
      <p:ext uri="{BB962C8B-B14F-4D97-AF65-F5344CB8AC3E}">
        <p14:creationId xmlns:p14="http://schemas.microsoft.com/office/powerpoint/2010/main" val="3601283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3"/>
          <p:cNvSpPr>
            <a:spLocks noGrp="1" noChangeArrowheads="1"/>
          </p:cNvSpPr>
          <p:nvPr>
            <p:ph type="body" idx="1"/>
          </p:nvPr>
        </p:nvSpPr>
        <p:spPr/>
        <p:txBody>
          <a:bodyPr/>
          <a:lstStyle/>
          <a:p>
            <a:r>
              <a:rPr lang="en-US" dirty="0" smtClean="0"/>
              <a:t>Open-ended questions elicit more of the person’s thoughts and feelings about a behavior, which is likely to help evoke change talk. </a:t>
            </a:r>
            <a:r>
              <a:rPr lang="en-US" altLang="en-US" dirty="0" smtClean="0"/>
              <a:t>They cannot be answered with a single word or phrase.</a:t>
            </a:r>
            <a:endParaRPr lang="en-US" dirty="0" smtClean="0"/>
          </a:p>
          <a:p>
            <a:endParaRPr lang="en-US" dirty="0" smtClean="0"/>
          </a:p>
          <a:p>
            <a:r>
              <a:rPr lang="en-US" dirty="0" smtClean="0"/>
              <a:t>Examples:</a:t>
            </a:r>
          </a:p>
          <a:p>
            <a:pPr marL="169821" indent="-169821">
              <a:buFont typeface="Arial"/>
              <a:buChar char="•"/>
            </a:pPr>
            <a:r>
              <a:rPr lang="en-US" i="1" dirty="0" smtClean="0"/>
              <a:t>Tell me a little bit about your marijuana use.</a:t>
            </a:r>
          </a:p>
          <a:p>
            <a:pPr marL="169821" indent="-169821">
              <a:buFont typeface="Arial"/>
              <a:buChar char="•"/>
            </a:pPr>
            <a:r>
              <a:rPr lang="en-US" i="1" dirty="0" smtClean="0"/>
              <a:t>What are your thoughts on setting a quit date?</a:t>
            </a:r>
          </a:p>
          <a:p>
            <a:pPr marL="169821" indent="-169821">
              <a:buFont typeface="Arial"/>
              <a:buChar char="•"/>
            </a:pPr>
            <a:r>
              <a:rPr lang="en-US" i="1" dirty="0" smtClean="0"/>
              <a:t>Why did you quit smoking last winter?</a:t>
            </a:r>
          </a:p>
          <a:p>
            <a:pPr marL="169821" indent="-169821">
              <a:buFont typeface="Arial"/>
              <a:buChar char="•"/>
            </a:pPr>
            <a:r>
              <a:rPr lang="en-US" i="1" dirty="0" smtClean="0"/>
              <a:t>Why do you think your [partner, spouse, brother, friend] is so worried about you?</a:t>
            </a:r>
          </a:p>
          <a:p>
            <a:endParaRPr lang="en-US" dirty="0" smtClean="0"/>
          </a:p>
          <a:p>
            <a:endParaRPr lang="en-US" dirty="0"/>
          </a:p>
        </p:txBody>
      </p:sp>
      <p:sp>
        <p:nvSpPr>
          <p:cNvPr id="6" name="Slide Image Placeholder 5"/>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31</a:t>
            </a:fld>
            <a:endParaRPr lang="en-US" dirty="0"/>
          </a:p>
        </p:txBody>
      </p:sp>
    </p:spTree>
    <p:extLst>
      <p:ext uri="{BB962C8B-B14F-4D97-AF65-F5344CB8AC3E}">
        <p14:creationId xmlns:p14="http://schemas.microsoft.com/office/powerpoint/2010/main" val="313880132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Highlight the benefits of open-ended questions in terms of their leading to further self-reflection, curiosity, dialogue vs. closing off discussion and thinking.</a:t>
            </a:r>
            <a:endParaRPr lang="en-US" dirty="0"/>
          </a:p>
        </p:txBody>
      </p:sp>
      <p:sp>
        <p:nvSpPr>
          <p:cNvPr id="7" name="Footer Placeholder 6"/>
          <p:cNvSpPr>
            <a:spLocks noGrp="1"/>
          </p:cNvSpPr>
          <p:nvPr>
            <p:ph type="ftr" sz="quarter" idx="10"/>
          </p:nvPr>
        </p:nvSpPr>
        <p:spPr/>
        <p:txBody>
          <a:bodyPr/>
          <a:lstStyle/>
          <a:p>
            <a:r>
              <a:rPr lang="en-US" smtClean="0"/>
              <a:t>Chapter 4</a:t>
            </a:r>
            <a:endParaRPr lang="en-US"/>
          </a:p>
        </p:txBody>
      </p:sp>
      <p:sp>
        <p:nvSpPr>
          <p:cNvPr id="8" name="Slide Number Placeholder 7"/>
          <p:cNvSpPr>
            <a:spLocks noGrp="1"/>
          </p:cNvSpPr>
          <p:nvPr>
            <p:ph type="sldNum" sz="quarter" idx="11"/>
          </p:nvPr>
        </p:nvSpPr>
        <p:spPr/>
        <p:txBody>
          <a:bodyPr/>
          <a:lstStyle/>
          <a:p>
            <a:fld id="{BADA6B31-583E-4083-89D8-95155744EDB0}" type="slidenum">
              <a:rPr lang="en-US" smtClean="0"/>
              <a:pPr/>
              <a:t>32</a:t>
            </a:fld>
            <a:endParaRPr lang="en-US" dirty="0"/>
          </a:p>
        </p:txBody>
      </p:sp>
    </p:spTree>
    <p:extLst>
      <p:ext uri="{BB962C8B-B14F-4D97-AF65-F5344CB8AC3E}">
        <p14:creationId xmlns:p14="http://schemas.microsoft.com/office/powerpoint/2010/main" val="357275054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7" name="Rectangle 3"/>
          <p:cNvSpPr>
            <a:spLocks noGrp="1" noChangeArrowheads="1"/>
          </p:cNvSpPr>
          <p:nvPr>
            <p:ph type="body" idx="1"/>
          </p:nvPr>
        </p:nvSpPr>
        <p:spPr/>
        <p:txBody>
          <a:bodyPr/>
          <a:lstStyle/>
          <a:p>
            <a:r>
              <a:rPr lang="en-US" b="1" dirty="0" smtClean="0"/>
              <a:t>OPTIONAL </a:t>
            </a:r>
            <a:r>
              <a:rPr lang="en-US" b="1" dirty="0"/>
              <a:t>SLIDE </a:t>
            </a:r>
            <a:r>
              <a:rPr lang="en-US" b="1" dirty="0" smtClean="0"/>
              <a:t>can be tailored to audience</a:t>
            </a:r>
          </a:p>
          <a:p>
            <a:endParaRPr lang="en-US" altLang="en-US" dirty="0" smtClean="0"/>
          </a:p>
          <a:p>
            <a:r>
              <a:rPr lang="en-US" altLang="en-US" dirty="0" smtClean="0"/>
              <a:t>This slide can be used to demonstrate the </a:t>
            </a:r>
            <a:r>
              <a:rPr lang="en-GB" altLang="en-US" dirty="0" smtClean="0"/>
              <a:t>different types of responses that are solicited when using close vs. open-ended questions.</a:t>
            </a:r>
          </a:p>
          <a:p>
            <a:endParaRPr lang="en-GB" altLang="en-US" dirty="0" smtClean="0"/>
          </a:p>
          <a:p>
            <a:r>
              <a:rPr lang="en-GB" altLang="en-US" dirty="0" smtClean="0"/>
              <a:t>Alternatively, you may ask participants to determine if the following questions are open or closed.  If they are closed, ask them to reword them as open questions:</a:t>
            </a:r>
          </a:p>
          <a:p>
            <a:pPr marL="169821" lvl="1" indent="-169821">
              <a:buFont typeface="Arial"/>
              <a:buChar char="•"/>
            </a:pPr>
            <a:r>
              <a:rPr lang="en-GB" altLang="en-US" i="1" dirty="0" smtClean="0"/>
              <a:t>“How are you?” </a:t>
            </a:r>
          </a:p>
          <a:p>
            <a:pPr marL="169821" lvl="1" indent="-169821">
              <a:buFont typeface="Arial"/>
              <a:buChar char="•"/>
            </a:pPr>
            <a:r>
              <a:rPr lang="en-GB" altLang="en-US" i="1" dirty="0" smtClean="0"/>
              <a:t>“Would you like to stop smoking?” (Closed)</a:t>
            </a:r>
          </a:p>
          <a:p>
            <a:pPr marL="169821" lvl="1" indent="-169821">
              <a:buFont typeface="Arial"/>
              <a:buChar char="•"/>
            </a:pPr>
            <a:r>
              <a:rPr lang="en-GB" altLang="en-US" i="1" dirty="0" smtClean="0"/>
              <a:t>“Tell me what kind of exercise you like better; hiking, swimming, or riding a bicycle?” (Closed)</a:t>
            </a:r>
          </a:p>
          <a:p>
            <a:pPr marL="169821" lvl="1" indent="-169821">
              <a:buFont typeface="Arial"/>
              <a:buChar char="•"/>
            </a:pPr>
            <a:r>
              <a:rPr lang="en-GB" altLang="en-US" i="1" dirty="0" smtClean="0"/>
              <a:t>“What is your biggest concern about stopping smoking?” (Open)</a:t>
            </a:r>
          </a:p>
          <a:p>
            <a:endParaRPr lang="en-US" dirty="0"/>
          </a:p>
        </p:txBody>
      </p:sp>
      <p:sp>
        <p:nvSpPr>
          <p:cNvPr id="6" name="Slide Image Placeholder 5"/>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33</a:t>
            </a:fld>
            <a:endParaRPr lang="en-US" dirty="0"/>
          </a:p>
        </p:txBody>
      </p:sp>
    </p:spTree>
    <p:extLst>
      <p:ext uri="{BB962C8B-B14F-4D97-AF65-F5344CB8AC3E}">
        <p14:creationId xmlns:p14="http://schemas.microsoft.com/office/powerpoint/2010/main" val="44907849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Slide Image Placeholder 1"/>
          <p:cNvSpPr>
            <a:spLocks noGrp="1" noRot="1" noChangeAspect="1" noTextEdit="1"/>
          </p:cNvSpPr>
          <p:nvPr>
            <p:ph type="sldImg"/>
          </p:nvPr>
        </p:nvSpPr>
        <p:spPr>
          <a:ln/>
        </p:spPr>
      </p:sp>
      <p:sp>
        <p:nvSpPr>
          <p:cNvPr id="3789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b="1" dirty="0"/>
              <a:t>OPTIONAL SLIDE can be tailored to audience</a:t>
            </a:r>
          </a:p>
          <a:p>
            <a:pPr>
              <a:spcBef>
                <a:spcPct val="0"/>
              </a:spcBef>
            </a:pPr>
            <a:endParaRPr lang="en-US" altLang="en-US" baseline="0" dirty="0" smtClean="0">
              <a:cs typeface="Arial" panose="020B0604020202020204" pitchFamily="34" charset="0"/>
            </a:endParaRPr>
          </a:p>
          <a:p>
            <a:pPr>
              <a:spcBef>
                <a:spcPct val="0"/>
              </a:spcBef>
            </a:pPr>
            <a:r>
              <a:rPr lang="en-US" altLang="en-US" dirty="0" smtClean="0">
                <a:cs typeface="Arial" panose="020B0604020202020204" pitchFamily="34" charset="0"/>
              </a:rPr>
              <a:t>Here are some other examples of closed-ended questions.  Ask</a:t>
            </a:r>
            <a:r>
              <a:rPr lang="en-US" altLang="en-US" baseline="0" dirty="0" smtClean="0">
                <a:cs typeface="Arial" panose="020B0604020202020204" pitchFamily="34" charset="0"/>
              </a:rPr>
              <a:t> the students to turn them into open-ended questions. </a:t>
            </a:r>
            <a:endParaRPr lang="en-US" altLang="en-US" dirty="0" smtClean="0">
              <a:cs typeface="Arial" panose="020B0604020202020204" pitchFamily="34" charset="0"/>
            </a:endParaRPr>
          </a:p>
          <a:p>
            <a:pPr>
              <a:spcBef>
                <a:spcPct val="0"/>
              </a:spcBef>
            </a:pPr>
            <a:endParaRPr lang="en-US" altLang="en-US" dirty="0" smtClean="0">
              <a:cs typeface="Arial" panose="020B0604020202020204" pitchFamily="34" charset="0"/>
            </a:endParaRPr>
          </a:p>
          <a:p>
            <a:pPr>
              <a:spcBef>
                <a:spcPct val="0"/>
              </a:spcBef>
            </a:pPr>
            <a:r>
              <a:rPr lang="en-US" altLang="en-US" dirty="0" smtClean="0">
                <a:cs typeface="Arial" panose="020B0604020202020204" pitchFamily="34" charset="0"/>
              </a:rPr>
              <a:t>By asking</a:t>
            </a:r>
            <a:r>
              <a:rPr lang="en-US" altLang="en-US" i="1" dirty="0" smtClean="0">
                <a:cs typeface="Arial" panose="020B0604020202020204" pitchFamily="34" charset="0"/>
              </a:rPr>
              <a:t> “What do you like about smoking marijuana?” </a:t>
            </a:r>
            <a:r>
              <a:rPr lang="en-US" altLang="en-US" dirty="0" smtClean="0">
                <a:cs typeface="Arial" panose="020B0604020202020204" pitchFamily="34" charset="0"/>
              </a:rPr>
              <a:t>the health professional is more likely to encourage dialogue than asking </a:t>
            </a:r>
            <a:r>
              <a:rPr lang="en-US" altLang="en-US" i="1" dirty="0" smtClean="0">
                <a:cs typeface="Arial" panose="020B0604020202020204" pitchFamily="34" charset="0"/>
              </a:rPr>
              <a:t>“Do you like smoking marijuana?”</a:t>
            </a:r>
            <a:r>
              <a:rPr lang="en-US" altLang="en-US" dirty="0" smtClean="0">
                <a:cs typeface="Arial" panose="020B0604020202020204" pitchFamily="34" charset="0"/>
              </a:rPr>
              <a:t> in which case the patient is likely to give a yes or no response.</a:t>
            </a:r>
          </a:p>
          <a:p>
            <a:pPr>
              <a:spcBef>
                <a:spcPct val="0"/>
              </a:spcBef>
            </a:pPr>
            <a:endParaRPr lang="en-US" altLang="en-US" dirty="0" smtClean="0">
              <a:cs typeface="Arial" panose="020B0604020202020204" pitchFamily="34" charset="0"/>
            </a:endParaRPr>
          </a:p>
          <a:p>
            <a:pPr>
              <a:spcBef>
                <a:spcPct val="0"/>
              </a:spcBef>
            </a:pPr>
            <a:r>
              <a:rPr lang="en-US" altLang="en-US" dirty="0" smtClean="0">
                <a:cs typeface="Arial" panose="020B0604020202020204" pitchFamily="34" charset="0"/>
              </a:rPr>
              <a:t>By asking </a:t>
            </a:r>
            <a:r>
              <a:rPr lang="en-US" altLang="en-US" i="1" dirty="0" smtClean="0">
                <a:cs typeface="Arial" panose="020B0604020202020204" pitchFamily="34" charset="0"/>
              </a:rPr>
              <a:t>“How do you think things at work would be for you if you stopped using drugs?” </a:t>
            </a:r>
            <a:r>
              <a:rPr lang="en-US" altLang="en-US" dirty="0" smtClean="0">
                <a:cs typeface="Arial" panose="020B0604020202020204" pitchFamily="34" charset="0"/>
              </a:rPr>
              <a:t>the health professional is encouraging the patient to contemplate his life drug-free.  Whereas </a:t>
            </a:r>
            <a:r>
              <a:rPr lang="en-US" altLang="en-US" i="1" dirty="0" smtClean="0">
                <a:cs typeface="Arial" panose="020B0604020202020204" pitchFamily="34" charset="0"/>
              </a:rPr>
              <a:t>“Don’t you think you might do better at work if you weren't using drugs?” </a:t>
            </a:r>
            <a:r>
              <a:rPr lang="en-US" altLang="en-US" dirty="0" smtClean="0">
                <a:cs typeface="Arial" panose="020B0604020202020204" pitchFamily="34" charset="0"/>
              </a:rPr>
              <a:t>might cause the patient to be resistant and defensive.</a:t>
            </a:r>
          </a:p>
          <a:p>
            <a:pPr>
              <a:spcBef>
                <a:spcPct val="0"/>
              </a:spcBef>
            </a:pPr>
            <a:endParaRPr lang="en-US" altLang="en-US" dirty="0" smtClean="0">
              <a:cs typeface="Arial" panose="020B0604020202020204" pitchFamily="34" charset="0"/>
            </a:endParaRPr>
          </a:p>
          <a:p>
            <a:endParaRPr lang="en-US" altLang="en-US" dirty="0" smtClean="0">
              <a:cs typeface="Arial" panose="020B0604020202020204" pitchFamily="34" charset="0"/>
            </a:endParaRPr>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34</a:t>
            </a:fld>
            <a:endParaRPr lang="en-US" dirty="0"/>
          </a:p>
        </p:txBody>
      </p:sp>
    </p:spTree>
    <p:extLst>
      <p:ext uri="{BB962C8B-B14F-4D97-AF65-F5344CB8AC3E}">
        <p14:creationId xmlns:p14="http://schemas.microsoft.com/office/powerpoint/2010/main" val="372891623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32" name="Rectangle 3"/>
          <p:cNvSpPr>
            <a:spLocks noGrp="1" noChangeArrowheads="1"/>
          </p:cNvSpPr>
          <p:nvPr>
            <p:ph type="body" idx="1"/>
          </p:nvPr>
        </p:nvSpPr>
        <p:spPr>
          <a:xfrm>
            <a:off x="545306" y="4267201"/>
            <a:ext cx="5791200" cy="4473268"/>
          </a:xfrm>
        </p:spPr>
        <p:txBody>
          <a:bodyPr>
            <a:normAutofit fontScale="85000" lnSpcReduction="10000"/>
          </a:bodyPr>
          <a:lstStyle/>
          <a:p>
            <a:pPr marL="0" lvl="1"/>
            <a:r>
              <a:rPr lang="en-US" altLang="en-US" sz="1200" dirty="0" smtClean="0"/>
              <a:t>It’s important to recognize the difference between affirmations and praise. Praising someone for doing what you think they should be doing is quite different from encouraging someone by recognizing their strengths and accomplishments. When affirming someone, focus on the topics listed here.  </a:t>
            </a:r>
          </a:p>
          <a:p>
            <a:pPr marL="0" lvl="1"/>
            <a:r>
              <a:rPr lang="en-US" sz="1200" dirty="0" smtClean="0"/>
              <a:t>Ask participants, </a:t>
            </a:r>
            <a:r>
              <a:rPr lang="en-US" sz="1200" i="1" dirty="0" smtClean="0"/>
              <a:t>“What are some  affirmations you might use in your work?”</a:t>
            </a:r>
          </a:p>
          <a:p>
            <a:endParaRPr lang="en-US" dirty="0" smtClean="0"/>
          </a:p>
          <a:p>
            <a:pPr>
              <a:spcAft>
                <a:spcPts val="200"/>
              </a:spcAft>
            </a:pPr>
            <a:r>
              <a:rPr lang="en-US" sz="1200" b="1" dirty="0" smtClean="0"/>
              <a:t>Values:</a:t>
            </a:r>
          </a:p>
          <a:p>
            <a:pPr marL="169821" lvl="1" indent="-169821">
              <a:lnSpc>
                <a:spcPct val="120000"/>
              </a:lnSpc>
              <a:spcAft>
                <a:spcPts val="200"/>
              </a:spcAft>
              <a:buFont typeface="Arial"/>
              <a:buChar char="•"/>
            </a:pPr>
            <a:r>
              <a:rPr lang="en-US" altLang="ja-JP" sz="1200" i="1" dirty="0" smtClean="0"/>
              <a:t>“I can see that you care about your future.”</a:t>
            </a:r>
          </a:p>
          <a:p>
            <a:pPr marL="169821" lvl="1" indent="-169821">
              <a:lnSpc>
                <a:spcPct val="120000"/>
              </a:lnSpc>
              <a:spcAft>
                <a:spcPts val="200"/>
              </a:spcAft>
              <a:buFont typeface="Arial"/>
              <a:buChar char="•"/>
            </a:pPr>
            <a:r>
              <a:rPr lang="en-US" altLang="ja-JP" sz="1200" i="1" dirty="0" smtClean="0"/>
              <a:t>“Your family and friends, and the idea of letting them down, really matters to you.”</a:t>
            </a:r>
          </a:p>
          <a:p>
            <a:pPr marL="169821" lvl="1" indent="-169821">
              <a:lnSpc>
                <a:spcPct val="120000"/>
              </a:lnSpc>
              <a:spcAft>
                <a:spcPts val="200"/>
              </a:spcAft>
              <a:buFont typeface="Arial"/>
              <a:buChar char="•"/>
            </a:pPr>
            <a:r>
              <a:rPr lang="en-US" sz="1200" i="1" dirty="0" smtClean="0"/>
              <a:t>“Getting through this probationary period at your new job is one of the most important things in your life right now.”</a:t>
            </a:r>
          </a:p>
          <a:p>
            <a:pPr>
              <a:spcAft>
                <a:spcPts val="200"/>
              </a:spcAft>
            </a:pPr>
            <a:r>
              <a:rPr lang="en-US" sz="1200" b="1" dirty="0" smtClean="0"/>
              <a:t>Strengths:</a:t>
            </a:r>
          </a:p>
          <a:p>
            <a:pPr marL="169821" indent="-169821">
              <a:lnSpc>
                <a:spcPct val="120000"/>
              </a:lnSpc>
              <a:spcAft>
                <a:spcPts val="200"/>
              </a:spcAft>
              <a:buFont typeface="Arial"/>
              <a:buChar char="•"/>
            </a:pPr>
            <a:r>
              <a:rPr lang="en-US" sz="1200" i="1" dirty="0" smtClean="0"/>
              <a:t>“I have noticed that you are really good at identifying strategies which help you reduce stress.”</a:t>
            </a:r>
          </a:p>
          <a:p>
            <a:pPr marL="169821" indent="-169821">
              <a:lnSpc>
                <a:spcPct val="120000"/>
              </a:lnSpc>
              <a:spcAft>
                <a:spcPts val="200"/>
              </a:spcAft>
              <a:buFont typeface="Arial"/>
              <a:buChar char="•"/>
            </a:pPr>
            <a:r>
              <a:rPr lang="en-US" sz="1200" i="1" dirty="0" smtClean="0"/>
              <a:t>“I know this appears very difficult to overcome.  You have been able to do it before.”</a:t>
            </a:r>
          </a:p>
          <a:p>
            <a:pPr>
              <a:spcAft>
                <a:spcPts val="200"/>
              </a:spcAft>
            </a:pPr>
            <a:r>
              <a:rPr lang="en-US" sz="1200" b="1" dirty="0" smtClean="0"/>
              <a:t>Efforts:</a:t>
            </a:r>
          </a:p>
          <a:p>
            <a:pPr marL="169821" indent="-169821">
              <a:lnSpc>
                <a:spcPct val="120000"/>
              </a:lnSpc>
              <a:spcAft>
                <a:spcPts val="200"/>
              </a:spcAft>
              <a:buFont typeface="Arial"/>
              <a:buChar char="•"/>
            </a:pPr>
            <a:r>
              <a:rPr lang="en-US" sz="1200" i="1" dirty="0" smtClean="0"/>
              <a:t>“You did a great job dealing with the pressure from your friends to continue drinking when you’d made a commitment to cut back.”</a:t>
            </a:r>
          </a:p>
          <a:p>
            <a:pPr>
              <a:spcAft>
                <a:spcPts val="200"/>
              </a:spcAft>
            </a:pPr>
            <a:r>
              <a:rPr lang="en-US" sz="1200" b="1" dirty="0" smtClean="0"/>
              <a:t>Goals:</a:t>
            </a:r>
          </a:p>
          <a:p>
            <a:pPr marL="169821" indent="-169821">
              <a:lnSpc>
                <a:spcPct val="120000"/>
              </a:lnSpc>
              <a:spcAft>
                <a:spcPts val="200"/>
              </a:spcAft>
              <a:buFont typeface="Arial"/>
              <a:buChar char="•"/>
            </a:pPr>
            <a:r>
              <a:rPr lang="en-US" sz="1200" i="1" dirty="0" smtClean="0"/>
              <a:t>“You’re making great progress.  Tell me how you feel in comparison to 2 weeks ago.” </a:t>
            </a:r>
          </a:p>
          <a:p>
            <a:pPr marL="169821" indent="-169821">
              <a:lnSpc>
                <a:spcPct val="120000"/>
              </a:lnSpc>
              <a:spcAft>
                <a:spcPts val="200"/>
              </a:spcAft>
              <a:buFont typeface="Arial"/>
              <a:buChar char="•"/>
            </a:pPr>
            <a:r>
              <a:rPr lang="en-US" sz="1200" i="1" dirty="0" smtClean="0"/>
              <a:t>“It seems to me that work is going better for you.  You’ve been getting there a little early to settle into your day and that seems</a:t>
            </a:r>
            <a:r>
              <a:rPr lang="en-US" sz="1200" i="1" baseline="0" dirty="0" smtClean="0"/>
              <a:t> to lessen </a:t>
            </a:r>
            <a:r>
              <a:rPr lang="en-US" sz="1200" i="1" dirty="0" smtClean="0"/>
              <a:t>your stressed</a:t>
            </a:r>
            <a:r>
              <a:rPr lang="en-US" sz="1200" i="1" baseline="0" dirty="0" smtClean="0"/>
              <a:t> out state</a:t>
            </a:r>
            <a:r>
              <a:rPr lang="en-US" sz="1200" i="1" dirty="0" smtClean="0"/>
              <a:t>.  That must feel really good</a:t>
            </a:r>
            <a:r>
              <a:rPr lang="en-US" sz="1200" dirty="0" smtClean="0"/>
              <a:t>.”</a:t>
            </a:r>
          </a:p>
          <a:p>
            <a:pPr>
              <a:spcAft>
                <a:spcPts val="200"/>
              </a:spcAft>
            </a:pPr>
            <a:r>
              <a:rPr lang="en-US" sz="1200" b="1" dirty="0" smtClean="0"/>
              <a:t>Compliment willingness to talk about difficult issues:</a:t>
            </a:r>
          </a:p>
          <a:p>
            <a:pPr marL="169821" indent="-169821">
              <a:lnSpc>
                <a:spcPct val="110000"/>
              </a:lnSpc>
              <a:spcAft>
                <a:spcPts val="200"/>
              </a:spcAft>
              <a:buFont typeface="Arial"/>
              <a:buChar char="•"/>
            </a:pPr>
            <a:r>
              <a:rPr lang="en-US" sz="1200" i="1" dirty="0" smtClean="0"/>
              <a:t>“Thank you for taking a few minutes to talk with me about your alcohol/marijuana use.  I appreciate your openness and sharing your experiences and thoughts with me today.”</a:t>
            </a:r>
          </a:p>
          <a:p>
            <a:pPr marL="111642" indent="-169821">
              <a:lnSpc>
                <a:spcPct val="110000"/>
              </a:lnSpc>
              <a:spcAft>
                <a:spcPts val="200"/>
              </a:spcAft>
              <a:buFont typeface="Arial"/>
              <a:buChar char="•"/>
            </a:pPr>
            <a:r>
              <a:rPr lang="ja-JP" altLang="en-US" sz="1200" i="1" dirty="0" smtClean="0"/>
              <a:t>“</a:t>
            </a:r>
            <a:r>
              <a:rPr lang="en-US" altLang="ja-JP" sz="1200" i="1" dirty="0" smtClean="0"/>
              <a:t>Thank you for showing up to this appointment and being willing to talk with me.”</a:t>
            </a:r>
          </a:p>
          <a:p>
            <a:pPr marL="111642" indent="-169821">
              <a:lnSpc>
                <a:spcPct val="110000"/>
              </a:lnSpc>
              <a:spcAft>
                <a:spcPts val="200"/>
              </a:spcAft>
              <a:buFont typeface="Arial"/>
              <a:buChar char="•"/>
            </a:pPr>
            <a:r>
              <a:rPr lang="en-US" altLang="ja-JP" sz="1200" i="1" dirty="0" smtClean="0"/>
              <a:t>“I appreciate your willingness to discuss these things with me. I can tell that you really care about other people in your life.”</a:t>
            </a:r>
          </a:p>
        </p:txBody>
      </p:sp>
      <p:sp>
        <p:nvSpPr>
          <p:cNvPr id="5" name="Slide Image Placeholder 4"/>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35</a:t>
            </a:fld>
            <a:endParaRPr lang="en-US" dirty="0"/>
          </a:p>
        </p:txBody>
      </p:sp>
    </p:spTree>
    <p:extLst>
      <p:ext uri="{BB962C8B-B14F-4D97-AF65-F5344CB8AC3E}">
        <p14:creationId xmlns:p14="http://schemas.microsoft.com/office/powerpoint/2010/main" val="377983611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Rectangle 3"/>
          <p:cNvSpPr>
            <a:spLocks noGrp="1" noChangeArrowheads="1"/>
          </p:cNvSpPr>
          <p:nvPr>
            <p:ph type="body" idx="1"/>
          </p:nvPr>
        </p:nvSpPr>
        <p:spPr/>
        <p:txBody>
          <a:bodyPr/>
          <a:lstStyle/>
          <a:p>
            <a:pPr marL="0" lvl="1"/>
            <a:r>
              <a:rPr lang="en-US" dirty="0" smtClean="0"/>
              <a:t>Affirming is recognizing the person’s strengths and accomplishments, complimenting, or making statements of appreciation and understanding. Affirmations must be genuine or they will sound phony, which most people will pick up on. </a:t>
            </a:r>
          </a:p>
          <a:p>
            <a:pPr marL="0" lvl="1"/>
            <a:endParaRPr lang="en-US" i="1" dirty="0"/>
          </a:p>
          <a:p>
            <a:pPr marL="0" lvl="1"/>
            <a:r>
              <a:rPr lang="en-US" i="1" dirty="0" smtClean="0"/>
              <a:t>(Precursor to next slide) </a:t>
            </a:r>
          </a:p>
          <a:p>
            <a:pPr marL="0" lvl="1"/>
            <a:r>
              <a:rPr lang="en-US" i="1" dirty="0" smtClean="0"/>
              <a:t>What is the difference between an affirmation and a compliment?</a:t>
            </a:r>
          </a:p>
          <a:p>
            <a:pPr lvl="1"/>
            <a:endParaRPr lang="en-US" altLang="en-US" dirty="0" smtClean="0"/>
          </a:p>
          <a:p>
            <a:endParaRPr lang="en-US" dirty="0" smtClean="0"/>
          </a:p>
          <a:p>
            <a:endParaRPr lang="en-US" dirty="0" smtClean="0"/>
          </a:p>
          <a:p>
            <a:endParaRPr lang="en-US" dirty="0"/>
          </a:p>
        </p:txBody>
      </p:sp>
      <p:sp>
        <p:nvSpPr>
          <p:cNvPr id="5" name="Slide Image Placeholder 4"/>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36</a:t>
            </a:fld>
            <a:endParaRPr lang="en-US" dirty="0"/>
          </a:p>
        </p:txBody>
      </p:sp>
    </p:spTree>
    <p:extLst>
      <p:ext uri="{BB962C8B-B14F-4D97-AF65-F5344CB8AC3E}">
        <p14:creationId xmlns:p14="http://schemas.microsoft.com/office/powerpoint/2010/main" val="144060746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41" name="Rectangle 3"/>
          <p:cNvSpPr>
            <a:spLocks noGrp="1" noChangeArrowheads="1"/>
          </p:cNvSpPr>
          <p:nvPr>
            <p:ph type="body" idx="1"/>
          </p:nvPr>
        </p:nvSpPr>
        <p:spPr/>
        <p:txBody>
          <a:bodyPr/>
          <a:lstStyle/>
          <a:p>
            <a:r>
              <a:rPr lang="en-US" dirty="0" smtClean="0"/>
              <a:t>Anyone with substance use problems may feel overwhelmed by feelings of shame and inadequacy.</a:t>
            </a:r>
          </a:p>
          <a:p>
            <a:endParaRPr lang="en-US" dirty="0" smtClean="0"/>
          </a:p>
          <a:p>
            <a:pPr marL="169821" indent="-169821">
              <a:spcAft>
                <a:spcPts val="200"/>
              </a:spcAft>
              <a:buFont typeface="Arial"/>
              <a:buChar char="•"/>
            </a:pPr>
            <a:r>
              <a:rPr lang="en-US" dirty="0" smtClean="0"/>
              <a:t>Affirming is a strength-based approach to support self-efficacy, which is their self-confidence that change is achievable.  </a:t>
            </a:r>
          </a:p>
          <a:p>
            <a:pPr marL="169821" indent="-169821">
              <a:spcAft>
                <a:spcPts val="200"/>
              </a:spcAft>
              <a:buFont typeface="Arial"/>
              <a:buChar char="•"/>
            </a:pPr>
            <a:r>
              <a:rPr lang="en-US" dirty="0" smtClean="0"/>
              <a:t>Affirming makes it more likely that they will recognize their own capacity to discuss difficult topics and appreciate their ability to alter them. </a:t>
            </a:r>
          </a:p>
          <a:p>
            <a:pPr marL="169821" indent="-169821">
              <a:spcAft>
                <a:spcPts val="200"/>
              </a:spcAft>
              <a:buFont typeface="Arial"/>
              <a:buChar char="•"/>
            </a:pPr>
            <a:r>
              <a:rPr lang="en-US" dirty="0" smtClean="0"/>
              <a:t>Providers should demonstrate appreciation and understanding through the use of compliments and reflective listening statements that recognize the person’s strengths and capacity to change.  </a:t>
            </a:r>
          </a:p>
          <a:p>
            <a:pPr>
              <a:spcAft>
                <a:spcPts val="200"/>
              </a:spcAft>
            </a:pPr>
            <a:endParaRPr lang="en-US" dirty="0"/>
          </a:p>
        </p:txBody>
      </p:sp>
      <p:sp>
        <p:nvSpPr>
          <p:cNvPr id="5" name="Slide Image Placeholder 4"/>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37</a:t>
            </a:fld>
            <a:endParaRPr lang="en-US" dirty="0"/>
          </a:p>
        </p:txBody>
      </p:sp>
    </p:spTree>
    <p:extLst>
      <p:ext uri="{BB962C8B-B14F-4D97-AF65-F5344CB8AC3E}">
        <p14:creationId xmlns:p14="http://schemas.microsoft.com/office/powerpoint/2010/main" val="190873296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7"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spcBef>
                <a:spcPct val="0"/>
              </a:spcBef>
            </a:pPr>
            <a:r>
              <a:rPr lang="en-US" altLang="en-US" b="1" dirty="0" smtClean="0">
                <a:latin typeface="Arial" panose="020B0604020202020204" pitchFamily="34" charset="0"/>
                <a:cs typeface="Arial" panose="020B0604020202020204" pitchFamily="34" charset="0"/>
              </a:rPr>
              <a:t>OPTIONAL SLIDE</a:t>
            </a:r>
          </a:p>
          <a:p>
            <a:pPr>
              <a:spcBef>
                <a:spcPct val="0"/>
              </a:spcBef>
            </a:pPr>
            <a:endParaRPr lang="en-US" altLang="en-US" dirty="0" smtClean="0">
              <a:latin typeface="Arial" panose="020B0604020202020204" pitchFamily="34" charset="0"/>
              <a:cs typeface="Arial" panose="020B0604020202020204" pitchFamily="34" charset="0"/>
            </a:endParaRPr>
          </a:p>
          <a:p>
            <a:pPr>
              <a:spcBef>
                <a:spcPct val="0"/>
              </a:spcBef>
            </a:pPr>
            <a:r>
              <a:rPr lang="en-US" altLang="en-US" dirty="0" smtClean="0">
                <a:cs typeface="Arial" panose="020B0604020202020204" pitchFamily="34" charset="0"/>
              </a:rPr>
              <a:t>The following are examples of affirmative statements:</a:t>
            </a:r>
          </a:p>
          <a:p>
            <a:pPr marL="0" lvl="1">
              <a:spcBef>
                <a:spcPct val="0"/>
              </a:spcBef>
            </a:pPr>
            <a:r>
              <a:rPr lang="en-US" altLang="en-US" i="1" dirty="0" smtClean="0">
                <a:cs typeface="Arial" panose="020B0604020202020204" pitchFamily="34" charset="0"/>
              </a:rPr>
              <a:t>“I think it’s great you want to do something positive for yourself.”</a:t>
            </a:r>
          </a:p>
          <a:p>
            <a:pPr marL="0" lvl="1">
              <a:spcBef>
                <a:spcPct val="0"/>
              </a:spcBef>
            </a:pPr>
            <a:r>
              <a:rPr lang="en-US" altLang="en-US" i="1" dirty="0" smtClean="0">
                <a:cs typeface="Arial" panose="020B0604020202020204" pitchFamily="34" charset="0"/>
              </a:rPr>
              <a:t>“That must have been very difficult for you.”</a:t>
            </a:r>
          </a:p>
          <a:p>
            <a:pPr marL="0" lvl="1">
              <a:spcBef>
                <a:spcPct val="0"/>
              </a:spcBef>
            </a:pPr>
            <a:r>
              <a:rPr lang="en-US" altLang="en-US" i="1" dirty="0" smtClean="0">
                <a:cs typeface="Arial" panose="020B0604020202020204" pitchFamily="34" charset="0"/>
              </a:rPr>
              <a:t>“I appreciate that you are willing to talk with me about your substance use.” </a:t>
            </a:r>
          </a:p>
          <a:p>
            <a:pPr marL="0" lvl="1">
              <a:spcBef>
                <a:spcPct val="0"/>
              </a:spcBef>
            </a:pPr>
            <a:r>
              <a:rPr lang="en-US" altLang="en-US" i="1" dirty="0" smtClean="0">
                <a:cs typeface="Arial" panose="020B0604020202020204" pitchFamily="34" charset="0"/>
              </a:rPr>
              <a:t>“That’s a good suggestion.”</a:t>
            </a:r>
          </a:p>
        </p:txBody>
      </p:sp>
      <p:sp>
        <p:nvSpPr>
          <p:cNvPr id="41988" name="Slide Image Placeholder 6"/>
          <p:cNvSpPr>
            <a:spLocks noGrp="1" noRot="1" noChangeAspect="1" noTextEdit="1"/>
          </p:cNvSpPr>
          <p:nvPr>
            <p:ph type="sldImg"/>
          </p:nvPr>
        </p:nvSpPr>
        <p:spPr>
          <a:ln/>
        </p:spPr>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38</a:t>
            </a:fld>
            <a:endParaRPr lang="en-US" dirty="0"/>
          </a:p>
        </p:txBody>
      </p:sp>
    </p:spTree>
    <p:extLst>
      <p:ext uri="{BB962C8B-B14F-4D97-AF65-F5344CB8AC3E}">
        <p14:creationId xmlns:p14="http://schemas.microsoft.com/office/powerpoint/2010/main" val="155623256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3427" name="Rectangle 3"/>
          <p:cNvSpPr>
            <a:spLocks noGrp="1" noChangeArrowheads="1"/>
          </p:cNvSpPr>
          <p:nvPr>
            <p:ph type="body" idx="1"/>
          </p:nvPr>
        </p:nvSpPr>
        <p:spPr/>
        <p:txBody>
          <a:bodyPr/>
          <a:lstStyle/>
          <a:p>
            <a:pPr>
              <a:defRPr/>
            </a:pPr>
            <a:r>
              <a:rPr lang="en-US" b="1" dirty="0"/>
              <a:t>OPTIONAL </a:t>
            </a:r>
            <a:r>
              <a:rPr lang="en-US" b="1" dirty="0" smtClean="0"/>
              <a:t>SLIDE</a:t>
            </a:r>
            <a:endParaRPr lang="en-US" dirty="0" smtClean="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r>
              <a:rPr lang="en-US" dirty="0" smtClean="0"/>
              <a:t>The following slides contain different </a:t>
            </a:r>
            <a:r>
              <a:rPr lang="en-US" b="1" dirty="0" smtClean="0"/>
              <a:t>optional </a:t>
            </a:r>
            <a:r>
              <a:rPr lang="en-US" dirty="0" smtClean="0"/>
              <a:t>learning activities around making affirmations  </a:t>
            </a:r>
          </a:p>
          <a:p>
            <a:endParaRPr lang="en-US" altLang="en-US" dirty="0" smtClean="0"/>
          </a:p>
          <a:p>
            <a:r>
              <a:rPr lang="en-US" altLang="en-US" i="1" dirty="0" smtClean="0"/>
              <a:t>(Instructions for activity 1 on following slide).</a:t>
            </a:r>
          </a:p>
          <a:p>
            <a:endParaRPr lang="en-US" altLang="en-US" dirty="0"/>
          </a:p>
        </p:txBody>
      </p:sp>
      <p:sp>
        <p:nvSpPr>
          <p:cNvPr id="5" name="Slide Image Placeholder 4"/>
          <p:cNvSpPr>
            <a:spLocks noGrp="1" noRot="1" noChangeAspect="1"/>
          </p:cNvSpPr>
          <p:nvPr>
            <p:ph type="sldImg"/>
          </p:nvPr>
        </p:nvSpPr>
        <p:spPr/>
      </p:sp>
      <p:sp>
        <p:nvSpPr>
          <p:cNvPr id="6" name="Slide Number Placeholder 5"/>
          <p:cNvSpPr>
            <a:spLocks noGrp="1"/>
          </p:cNvSpPr>
          <p:nvPr>
            <p:ph type="sldNum" sz="quarter" idx="10"/>
          </p:nvPr>
        </p:nvSpPr>
        <p:spPr/>
        <p:txBody>
          <a:bodyPr/>
          <a:lstStyle/>
          <a:p>
            <a:pPr>
              <a:defRPr/>
            </a:pPr>
            <a:fld id="{871C7FA4-4A47-B045-A321-B76E076CD509}" type="slidenum">
              <a:rPr lang="en-US" smtClean="0"/>
              <a:pPr>
                <a:defRPr/>
              </a:pPr>
              <a:t>39</a:t>
            </a:fld>
            <a:endParaRPr lang="en-US"/>
          </a:p>
        </p:txBody>
      </p:sp>
      <p:sp>
        <p:nvSpPr>
          <p:cNvPr id="3" name="Footer Placeholder 2"/>
          <p:cNvSpPr>
            <a:spLocks noGrp="1"/>
          </p:cNvSpPr>
          <p:nvPr>
            <p:ph type="ftr" sz="quarter" idx="12"/>
          </p:nvPr>
        </p:nvSpPr>
        <p:spPr/>
        <p:txBody>
          <a:bodyPr/>
          <a:lstStyle/>
          <a:p>
            <a:r>
              <a:rPr lang="en-US" smtClean="0"/>
              <a:t>Chapter 4</a:t>
            </a:r>
            <a:endParaRPr lang="en-US"/>
          </a:p>
        </p:txBody>
      </p:sp>
    </p:spTree>
    <p:extLst>
      <p:ext uri="{BB962C8B-B14F-4D97-AF65-F5344CB8AC3E}">
        <p14:creationId xmlns:p14="http://schemas.microsoft.com/office/powerpoint/2010/main" val="35841885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If time, ask participants</a:t>
            </a:r>
            <a:r>
              <a:rPr lang="en-US" baseline="0" dirty="0" smtClean="0"/>
              <a:t> to share about reflection/writing exercise.</a:t>
            </a:r>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4</a:t>
            </a:fld>
            <a:endParaRPr lang="en-US" dirty="0"/>
          </a:p>
        </p:txBody>
      </p:sp>
    </p:spTree>
    <p:extLst>
      <p:ext uri="{BB962C8B-B14F-4D97-AF65-F5344CB8AC3E}">
        <p14:creationId xmlns:p14="http://schemas.microsoft.com/office/powerpoint/2010/main" val="2112479765"/>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b="1" dirty="0"/>
              <a:t>OPTIONAL </a:t>
            </a:r>
            <a:r>
              <a:rPr lang="en-US" b="1" dirty="0" smtClean="0"/>
              <a:t>SLIDE</a:t>
            </a:r>
            <a:endParaRPr lang="en-US" altLang="en-US" dirty="0" smtClean="0"/>
          </a:p>
          <a:p>
            <a:endParaRPr lang="en-US" altLang="en-US" dirty="0"/>
          </a:p>
          <a:p>
            <a:r>
              <a:rPr lang="en-US" altLang="en-US" dirty="0" smtClean="0"/>
              <a:t>Have students write down the strengths they observe, then form affirmations based on these strengths. Try to use “you” language.</a:t>
            </a:r>
          </a:p>
          <a:p>
            <a:endParaRPr lang="en-US" altLang="en-US" dirty="0" smtClean="0"/>
          </a:p>
          <a:p>
            <a:r>
              <a:rPr lang="en-US" altLang="en-US" dirty="0" smtClean="0"/>
              <a:t>Strengths:  Independently minded; Aware of changes in her behavior and it bothers her; Wants to be more healthy. </a:t>
            </a:r>
          </a:p>
          <a:p>
            <a:endParaRPr lang="en-US" altLang="en-US" dirty="0" smtClean="0"/>
          </a:p>
          <a:p>
            <a:r>
              <a:rPr lang="en-US" altLang="en-US" dirty="0" smtClean="0"/>
              <a:t>Affirmation: You are somebody who makes up her own mind. You will not simply cave to the desires of others, and in fact you may be quite determined once you’d made up your mind to change</a:t>
            </a:r>
            <a:endParaRPr lang="en-US" dirty="0"/>
          </a:p>
        </p:txBody>
      </p:sp>
      <p:sp>
        <p:nvSpPr>
          <p:cNvPr id="7" name="Slide Image Placeholder 6"/>
          <p:cNvSpPr>
            <a:spLocks noGrp="1" noRot="1" noChangeAspect="1"/>
          </p:cNvSpPr>
          <p:nvPr>
            <p:ph type="sldImg"/>
          </p:nvPr>
        </p:nvSpPr>
        <p:spPr/>
      </p:sp>
      <p:sp>
        <p:nvSpPr>
          <p:cNvPr id="8" name="Slide Number Placeholder 7"/>
          <p:cNvSpPr>
            <a:spLocks noGrp="1"/>
          </p:cNvSpPr>
          <p:nvPr>
            <p:ph type="sldNum" sz="quarter" idx="10"/>
          </p:nvPr>
        </p:nvSpPr>
        <p:spPr/>
        <p:txBody>
          <a:bodyPr/>
          <a:lstStyle/>
          <a:p>
            <a:pPr>
              <a:defRPr/>
            </a:pPr>
            <a:fld id="{871C7FA4-4A47-B045-A321-B76E076CD509}" type="slidenum">
              <a:rPr lang="en-US" smtClean="0"/>
              <a:pPr>
                <a:defRPr/>
              </a:pPr>
              <a:t>40</a:t>
            </a:fld>
            <a:endParaRPr lang="en-US"/>
          </a:p>
        </p:txBody>
      </p:sp>
      <p:sp>
        <p:nvSpPr>
          <p:cNvPr id="4" name="Footer Placeholder 3"/>
          <p:cNvSpPr>
            <a:spLocks noGrp="1"/>
          </p:cNvSpPr>
          <p:nvPr>
            <p:ph type="ftr" sz="quarter" idx="12"/>
          </p:nvPr>
        </p:nvSpPr>
        <p:spPr/>
        <p:txBody>
          <a:bodyPr/>
          <a:lstStyle/>
          <a:p>
            <a:r>
              <a:rPr lang="en-US" smtClean="0"/>
              <a:t>Chapter 4</a:t>
            </a:r>
            <a:endParaRPr lang="en-US"/>
          </a:p>
        </p:txBody>
      </p:sp>
    </p:spTree>
    <p:extLst>
      <p:ext uri="{BB962C8B-B14F-4D97-AF65-F5344CB8AC3E}">
        <p14:creationId xmlns:p14="http://schemas.microsoft.com/office/powerpoint/2010/main" val="313906436"/>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5" name="Rectangle 3"/>
          <p:cNvSpPr>
            <a:spLocks noGrp="1" noChangeArrowheads="1"/>
          </p:cNvSpPr>
          <p:nvPr>
            <p:ph type="body" idx="1"/>
          </p:nvPr>
        </p:nvSpPr>
        <p:spPr/>
        <p:txBody>
          <a:bodyPr/>
          <a:lstStyle/>
          <a:p>
            <a:pPr>
              <a:defRPr/>
            </a:pPr>
            <a:r>
              <a:rPr lang="en-US" b="1" dirty="0"/>
              <a:t>OPTIONAL SLIDE</a:t>
            </a:r>
            <a:endParaRPr lang="en-US" dirty="0"/>
          </a:p>
          <a:p>
            <a:endParaRPr lang="en-US" altLang="en-US" dirty="0" smtClean="0"/>
          </a:p>
          <a:p>
            <a:r>
              <a:rPr lang="en-US" altLang="en-US" dirty="0" smtClean="0"/>
              <a:t>Write down the strengths you observe, then form affirmations based on these strengths. Try to use “you” language.</a:t>
            </a:r>
          </a:p>
          <a:p>
            <a:endParaRPr lang="en-US" altLang="en-US" dirty="0" smtClean="0"/>
          </a:p>
          <a:p>
            <a:r>
              <a:rPr lang="en-US" altLang="en-US" dirty="0" smtClean="0"/>
              <a:t>Strengths: Defends his friends, willing to stand up for himself even if it costs him.</a:t>
            </a:r>
          </a:p>
          <a:p>
            <a:r>
              <a:rPr lang="en-US" altLang="en-US" dirty="0" smtClean="0"/>
              <a:t>Affirmation:  You are a loyal friend, willing to defend others, even when it causes you trouble.</a:t>
            </a:r>
          </a:p>
          <a:p>
            <a:endParaRPr lang="en-US" altLang="en-US" dirty="0" smtClean="0"/>
          </a:p>
          <a:p>
            <a:r>
              <a:rPr lang="en-US" altLang="en-US" dirty="0" smtClean="0"/>
              <a:t> </a:t>
            </a:r>
            <a:endParaRPr lang="en-US" altLang="en-US" dirty="0"/>
          </a:p>
        </p:txBody>
      </p:sp>
      <p:sp>
        <p:nvSpPr>
          <p:cNvPr id="3" name="Slide Image Placeholder 2"/>
          <p:cNvSpPr>
            <a:spLocks noGrp="1" noRot="1" noChangeAspect="1"/>
          </p:cNvSpPr>
          <p:nvPr>
            <p:ph type="sldImg"/>
          </p:nvPr>
        </p:nvSpPr>
        <p:spPr/>
      </p:sp>
      <p:sp>
        <p:nvSpPr>
          <p:cNvPr id="4" name="Slide Number Placeholder 3"/>
          <p:cNvSpPr>
            <a:spLocks noGrp="1"/>
          </p:cNvSpPr>
          <p:nvPr>
            <p:ph type="sldNum" sz="quarter" idx="10"/>
          </p:nvPr>
        </p:nvSpPr>
        <p:spPr/>
        <p:txBody>
          <a:bodyPr/>
          <a:lstStyle/>
          <a:p>
            <a:pPr>
              <a:defRPr/>
            </a:pPr>
            <a:fld id="{871C7FA4-4A47-B045-A321-B76E076CD509}" type="slidenum">
              <a:rPr lang="en-US" smtClean="0"/>
              <a:pPr>
                <a:defRPr/>
              </a:pPr>
              <a:t>41</a:t>
            </a:fld>
            <a:endParaRPr lang="en-US"/>
          </a:p>
        </p:txBody>
      </p:sp>
      <p:sp>
        <p:nvSpPr>
          <p:cNvPr id="5" name="Footer Placeholder 4"/>
          <p:cNvSpPr>
            <a:spLocks noGrp="1"/>
          </p:cNvSpPr>
          <p:nvPr>
            <p:ph type="ftr" sz="quarter" idx="12"/>
          </p:nvPr>
        </p:nvSpPr>
        <p:spPr/>
        <p:txBody>
          <a:bodyPr/>
          <a:lstStyle/>
          <a:p>
            <a:r>
              <a:rPr lang="en-US" smtClean="0"/>
              <a:t>Chapter 4</a:t>
            </a:r>
            <a:endParaRPr lang="en-US"/>
          </a:p>
        </p:txBody>
      </p:sp>
    </p:spTree>
    <p:extLst>
      <p:ext uri="{BB962C8B-B14F-4D97-AF65-F5344CB8AC3E}">
        <p14:creationId xmlns:p14="http://schemas.microsoft.com/office/powerpoint/2010/main" val="133254445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Reflective listening involves repeating or (slightly) interpreting what has been said.  R</a:t>
            </a:r>
            <a:r>
              <a:rPr lang="en-GB" altLang="en-US" smtClean="0"/>
              <a:t>eflective listening shows the individual that the provider understands what is being said, or it can be used to clarify what the she/he means. </a:t>
            </a:r>
          </a:p>
          <a:p>
            <a:endParaRPr lang="en-GB" altLang="en-US" smtClean="0"/>
          </a:p>
          <a:p>
            <a:r>
              <a:rPr lang="en-US" smtClean="0"/>
              <a:t>One of our main tasks is to help people accurately identify their feelings, thoughts and perceptions.  Individuals often have difficulty accurately describing how they feel about a particular situation and often have conflicted perceptions and emotions.  Reflective listening statements can help the person clarify their thoughts and emotions and help you to better understand them.  </a:t>
            </a:r>
          </a:p>
          <a:p>
            <a:endParaRPr lang="en-US" smtClean="0"/>
          </a:p>
          <a:p>
            <a:r>
              <a:rPr lang="en-US" smtClean="0"/>
              <a:t>For example, a person may say, “I hate my volleyball league.  I should just quit.”  You might assume that they do not like playing.  However, by making reflective listening statements, you can encourage them to explore their feelings further, as well as clarify your understanding of their feelings about their performance (optional sample dialogue on next slide).</a:t>
            </a:r>
            <a:endParaRPr lang="en-GB" altLang="en-US" smtClean="0"/>
          </a:p>
          <a:p>
            <a:endParaRPr lang="en-US" smtClean="0"/>
          </a:p>
          <a:p>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42</a:t>
            </a:fld>
            <a:endParaRPr lang="en-US" dirty="0"/>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1367865273"/>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Ask the participants for examples of reflective listening, perhaps from a recent situation they encountered. </a:t>
            </a:r>
          </a:p>
          <a:p>
            <a:endParaRPr lang="en-US" dirty="0" smtClean="0"/>
          </a:p>
          <a:p>
            <a:r>
              <a:rPr lang="en-US" dirty="0" smtClean="0"/>
              <a:t>Or, ask the trainees to take turns reading the examples from the slide.  </a:t>
            </a:r>
          </a:p>
          <a:p>
            <a:endParaRPr lang="en-US" dirty="0"/>
          </a:p>
          <a:p>
            <a:r>
              <a:rPr lang="en-US" dirty="0" smtClean="0"/>
              <a:t>In another example</a:t>
            </a:r>
            <a:r>
              <a:rPr lang="en-US" dirty="0"/>
              <a:t>, a person may say, “</a:t>
            </a:r>
            <a:r>
              <a:rPr lang="en-US" i="1" dirty="0"/>
              <a:t>I hate my volleyball league.  I should just quit.</a:t>
            </a:r>
            <a:r>
              <a:rPr lang="en-US" dirty="0"/>
              <a:t>”  You might assume that they do not like playing.  However, by making reflective listening statements, you can encourage them to explore their feelings further, as well as clarify your understanding of their feelings about their </a:t>
            </a:r>
            <a:r>
              <a:rPr lang="en-US" dirty="0" smtClean="0"/>
              <a:t>performance. </a:t>
            </a:r>
          </a:p>
          <a:p>
            <a:r>
              <a:rPr lang="en-US" i="1" dirty="0" smtClean="0"/>
              <a:t>Ask: “</a:t>
            </a:r>
            <a:r>
              <a:rPr lang="en-US" dirty="0" smtClean="0"/>
              <a:t>What might you say to reflect back to encourage the person to explore their feelings?”</a:t>
            </a:r>
            <a:endParaRPr lang="en-GB" altLang="en-US" dirty="0"/>
          </a:p>
          <a:p>
            <a:endParaRPr lang="en-US" i="1" dirty="0" smtClean="0"/>
          </a:p>
          <a:p>
            <a:r>
              <a:rPr lang="en-US" i="1" dirty="0" smtClean="0"/>
              <a:t>(</a:t>
            </a:r>
            <a:r>
              <a:rPr lang="en-US" i="1" dirty="0"/>
              <a:t>O</a:t>
            </a:r>
            <a:r>
              <a:rPr lang="en-US" i="1" dirty="0" smtClean="0"/>
              <a:t>ptional </a:t>
            </a:r>
            <a:r>
              <a:rPr lang="en-US" i="1" dirty="0"/>
              <a:t>sample dialogue on next slide). </a:t>
            </a:r>
            <a:endParaRPr lang="en-US" dirty="0"/>
          </a:p>
        </p:txBody>
      </p:sp>
      <p:sp>
        <p:nvSpPr>
          <p:cNvPr id="5" name="Footer Placeholder 4"/>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43</a:t>
            </a:fld>
            <a:endParaRPr lang="en-US" dirty="0"/>
          </a:p>
        </p:txBody>
      </p:sp>
    </p:spTree>
    <p:extLst>
      <p:ext uri="{BB962C8B-B14F-4D97-AF65-F5344CB8AC3E}">
        <p14:creationId xmlns:p14="http://schemas.microsoft.com/office/powerpoint/2010/main" val="310499858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5" name="Rectangle 3"/>
          <p:cNvSpPr>
            <a:spLocks noGrp="1" noChangeArrowheads="1"/>
          </p:cNvSpPr>
          <p:nvPr>
            <p:ph type="body" idx="1"/>
          </p:nvPr>
        </p:nvSpPr>
        <p:spPr/>
        <p:txBody>
          <a:bodyPr/>
          <a:lstStyle/>
          <a:p>
            <a:pPr marL="0" lvl="1"/>
            <a:r>
              <a:rPr lang="en-US" dirty="0" smtClean="0"/>
              <a:t>Here are examples of several phrases you can use to clarify and reflect back your understanding of what the patient</a:t>
            </a:r>
            <a:r>
              <a:rPr lang="en-US" baseline="0" dirty="0" smtClean="0"/>
              <a:t> </a:t>
            </a:r>
            <a:r>
              <a:rPr lang="en-US" dirty="0" smtClean="0"/>
              <a:t>is trying to convey.</a:t>
            </a:r>
          </a:p>
          <a:p>
            <a:pPr marL="0" lvl="1"/>
            <a:endParaRPr lang="en-US" dirty="0" smtClean="0"/>
          </a:p>
          <a:p>
            <a:pPr>
              <a:spcAft>
                <a:spcPts val="200"/>
              </a:spcAft>
            </a:pPr>
            <a:r>
              <a:rPr lang="en-GB" altLang="en-US" dirty="0" smtClean="0"/>
              <a:t>Provide/ ask trainees for some examples of reflective listening statements such as:</a:t>
            </a:r>
          </a:p>
          <a:p>
            <a:pPr marL="338071" lvl="1" indent="-221712">
              <a:spcAft>
                <a:spcPts val="200"/>
              </a:spcAft>
              <a:buFont typeface="Arial"/>
              <a:buChar char="•"/>
            </a:pPr>
            <a:r>
              <a:rPr lang="en-GB" altLang="en-US" i="1" dirty="0" smtClean="0"/>
              <a:t>“You are surprised that your screening results show you are at risk of problems.”</a:t>
            </a:r>
          </a:p>
          <a:p>
            <a:pPr marL="338071" lvl="1" indent="-221712">
              <a:spcAft>
                <a:spcPts val="200"/>
              </a:spcAft>
              <a:buFont typeface="Arial"/>
              <a:buChar char="•"/>
            </a:pPr>
            <a:r>
              <a:rPr lang="en-GB" altLang="en-US" i="1" dirty="0" smtClean="0"/>
              <a:t>“It’s really important to you to keep your relationship with your boyfriend.”</a:t>
            </a:r>
          </a:p>
          <a:p>
            <a:pPr marL="338071" lvl="1" indent="-221712">
              <a:spcAft>
                <a:spcPts val="200"/>
              </a:spcAft>
              <a:buFont typeface="Arial"/>
              <a:buChar char="•"/>
            </a:pPr>
            <a:r>
              <a:rPr lang="en-GB" altLang="en-US" i="1" dirty="0" smtClean="0"/>
              <a:t>“You’re feeling uncomfortable talking about this.”</a:t>
            </a:r>
          </a:p>
          <a:p>
            <a:pPr marL="338071" lvl="1" indent="-221712">
              <a:spcAft>
                <a:spcPts val="200"/>
              </a:spcAft>
              <a:buFont typeface="Arial"/>
              <a:buChar char="•"/>
            </a:pPr>
            <a:r>
              <a:rPr lang="en-GB" altLang="en-US" i="1" dirty="0" smtClean="0"/>
              <a:t>“You’re angry because your partner keeps nagging you about your substance use.”</a:t>
            </a:r>
          </a:p>
          <a:p>
            <a:pPr marL="338071" lvl="1" indent="-221712">
              <a:spcAft>
                <a:spcPts val="200"/>
              </a:spcAft>
              <a:buFont typeface="Arial"/>
              <a:buChar char="•"/>
            </a:pPr>
            <a:r>
              <a:rPr lang="en-GB" altLang="en-US" i="1" dirty="0" smtClean="0"/>
              <a:t>“You would like to cut down your substance use at parties.”</a:t>
            </a:r>
          </a:p>
          <a:p>
            <a:pPr marL="338071" lvl="1" indent="-221712">
              <a:spcAft>
                <a:spcPts val="200"/>
              </a:spcAft>
              <a:buFont typeface="Arial"/>
              <a:buChar char="•"/>
            </a:pPr>
            <a:r>
              <a:rPr lang="en-GB" altLang="en-US" i="1" dirty="0" smtClean="0"/>
              <a:t>“You really enjoy your marijuana use and would hate to give it up, and you can also see that it is causing some financial and legal problems.”</a:t>
            </a:r>
          </a:p>
          <a:p>
            <a:pPr>
              <a:spcAft>
                <a:spcPts val="200"/>
              </a:spcAft>
            </a:pPr>
            <a:endParaRPr lang="en-GB" altLang="en-US" dirty="0" smtClean="0"/>
          </a:p>
          <a:p>
            <a:pPr>
              <a:spcAft>
                <a:spcPts val="200"/>
              </a:spcAft>
            </a:pPr>
            <a:r>
              <a:rPr lang="en-GB" altLang="en-US" i="1" dirty="0" smtClean="0"/>
              <a:t>(Point out that the speaker’s voice goes DOWN when forming a reflection and UP when forming a question.) </a:t>
            </a:r>
            <a:endParaRPr lang="en-US" i="1" dirty="0" smtClean="0"/>
          </a:p>
          <a:p>
            <a:pPr marL="0" lvl="1"/>
            <a:endParaRPr lang="en-US" dirty="0" smtClean="0"/>
          </a:p>
          <a:p>
            <a:pPr lvl="1"/>
            <a:endParaRPr lang="en-US" altLang="en-US" dirty="0" smtClean="0"/>
          </a:p>
          <a:p>
            <a:endParaRPr lang="en-US" dirty="0" smtClean="0"/>
          </a:p>
          <a:p>
            <a:endParaRPr lang="en-US" dirty="0" smtClean="0"/>
          </a:p>
          <a:p>
            <a:endParaRPr lang="en-US" dirty="0"/>
          </a:p>
        </p:txBody>
      </p:sp>
      <p:sp>
        <p:nvSpPr>
          <p:cNvPr id="5" name="Slide Image Placeholder 4"/>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44</a:t>
            </a:fld>
            <a:endParaRPr lang="en-US" dirty="0"/>
          </a:p>
        </p:txBody>
      </p:sp>
    </p:spTree>
    <p:extLst>
      <p:ext uri="{BB962C8B-B14F-4D97-AF65-F5344CB8AC3E}">
        <p14:creationId xmlns:p14="http://schemas.microsoft.com/office/powerpoint/2010/main" val="336761795"/>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97706" y="4415791"/>
            <a:ext cx="5505450" cy="4183380"/>
          </a:xfrm>
        </p:spPr>
        <p:txBody>
          <a:bodyPr/>
          <a:lstStyle/>
          <a:p>
            <a:pPr>
              <a:defRPr/>
            </a:pPr>
            <a:r>
              <a:rPr lang="en-US" b="1" dirty="0"/>
              <a:t>OPTIONAL SLIDE</a:t>
            </a:r>
            <a:endParaRPr lang="en-US" dirty="0"/>
          </a:p>
          <a:p>
            <a:endParaRPr lang="en-US" dirty="0" smtClean="0"/>
          </a:p>
          <a:p>
            <a:r>
              <a:rPr lang="en-US" i="1" dirty="0" smtClean="0"/>
              <a:t>Ask one trainee to play the patient  and one to play the provider and read the parts aloud.  </a:t>
            </a:r>
          </a:p>
          <a:p>
            <a:endParaRPr lang="en-US" dirty="0" smtClean="0"/>
          </a:p>
          <a:p>
            <a:r>
              <a:rPr lang="en-US" dirty="0" smtClean="0"/>
              <a:t>The example above illustrates how one young man may say one thing and mean something entirely different.  Taken at face value, he says that he hates being on a volleyball and doesn’t enjoy it.</a:t>
            </a:r>
            <a:r>
              <a:rPr lang="en-US" baseline="0" dirty="0" smtClean="0"/>
              <a:t> On the other hand</a:t>
            </a:r>
            <a:r>
              <a:rPr lang="en-US" dirty="0" smtClean="0"/>
              <a:t> he feels a loyalty to his long time friends</a:t>
            </a:r>
            <a:r>
              <a:rPr lang="en-US" baseline="0" dirty="0" smtClean="0"/>
              <a:t> and teammates. </a:t>
            </a:r>
            <a:r>
              <a:rPr lang="en-US" dirty="0" smtClean="0"/>
              <a:t>  Actually, the guy is not performing as expected due to the physical effects related to smoking marijuana.  Reflective listening statements help the patient feel they are being heard and allows the discussion to stay focused and truthful.  </a:t>
            </a:r>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45</a:t>
            </a:fld>
            <a:endParaRPr lang="en-US" dirty="0"/>
          </a:p>
        </p:txBody>
      </p:sp>
    </p:spTree>
    <p:extLst>
      <p:ext uri="{BB962C8B-B14F-4D97-AF65-F5344CB8AC3E}">
        <p14:creationId xmlns:p14="http://schemas.microsoft.com/office/powerpoint/2010/main" val="57288663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a:ln/>
        </p:spPr>
      </p:sp>
      <p:sp>
        <p:nvSpPr>
          <p:cNvPr id="50179" name="Notes Placeholder 2"/>
          <p:cNvSpPr>
            <a:spLocks noGrp="1"/>
          </p:cNvSpPr>
          <p:nvPr>
            <p:ph type="body" idx="1"/>
          </p:nvPr>
        </p:nvSpPr>
        <p:spPr>
          <a:xfrm>
            <a:off x="688182" y="4419600"/>
            <a:ext cx="5505450" cy="4183380"/>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a:defRPr/>
            </a:pPr>
            <a:r>
              <a:rPr lang="en-US" b="1" dirty="0"/>
              <a:t>OPTIONAL SLIDE</a:t>
            </a:r>
            <a:endParaRPr lang="en-US" dirty="0"/>
          </a:p>
          <a:p>
            <a:endParaRPr lang="en-US" altLang="en-US" i="1" dirty="0" smtClean="0">
              <a:cs typeface="Arial" panose="020B0604020202020204" pitchFamily="34" charset="0"/>
            </a:endParaRPr>
          </a:p>
          <a:p>
            <a:r>
              <a:rPr lang="en-US" altLang="en-US" i="1" dirty="0" smtClean="0">
                <a:cs typeface="Arial" panose="020B0604020202020204" pitchFamily="34" charset="0"/>
              </a:rPr>
              <a:t>“Your task in the next 30 seconds is to write down a reflective listening statement. What are you hearing the client say?”</a:t>
            </a:r>
          </a:p>
          <a:p>
            <a:endParaRPr lang="en-US" altLang="en-US" dirty="0" smtClean="0">
              <a:cs typeface="Arial" panose="020B0604020202020204" pitchFamily="34" charset="0"/>
            </a:endParaRPr>
          </a:p>
          <a:p>
            <a:r>
              <a:rPr lang="en-US" altLang="en-US" dirty="0" smtClean="0">
                <a:cs typeface="Arial" panose="020B0604020202020204" pitchFamily="34" charset="0"/>
              </a:rPr>
              <a:t>After 30 seconds ring the bell and invite several learners to share their reflections: </a:t>
            </a:r>
            <a:r>
              <a:rPr lang="en-US" altLang="en-US" i="1" dirty="0" smtClean="0">
                <a:cs typeface="Arial" panose="020B0604020202020204" pitchFamily="34" charset="0"/>
              </a:rPr>
              <a:t>“Please stop your writing. The next step: I’m curious to hear several of your reflections. What did you come up with?” “Before we hear reflective listening responses from several new voices, I have an important question: From this point on—if you share a reflection—are you open to me offering you individual feedback to support fine-tuning of your reflection? …</a:t>
            </a:r>
          </a:p>
          <a:p>
            <a:endParaRPr lang="en-US" altLang="en-US" i="1" dirty="0" smtClean="0">
              <a:cs typeface="Arial" panose="020B0604020202020204" pitchFamily="34" charset="0"/>
            </a:endParaRPr>
          </a:p>
          <a:p>
            <a:r>
              <a:rPr lang="en-US" altLang="en-US" i="1" dirty="0" smtClean="0">
                <a:cs typeface="Arial" panose="020B0604020202020204" pitchFamily="34" charset="0"/>
              </a:rPr>
              <a:t>“If you’re struggling with this activity, no worries. You’re not the only one. Reflective listening is a radically different way of thinking and responding for many people. It’s one of those skills that requires on-going practice.” </a:t>
            </a:r>
          </a:p>
          <a:p>
            <a:endParaRPr lang="en-US" altLang="en-US" i="1" dirty="0">
              <a:cs typeface="Arial" panose="020B0604020202020204" pitchFamily="34" charset="0"/>
            </a:endParaRPr>
          </a:p>
          <a:p>
            <a:r>
              <a:rPr lang="en-US" altLang="en-US" dirty="0" smtClean="0">
                <a:cs typeface="Arial" panose="020B0604020202020204" pitchFamily="34" charset="0"/>
              </a:rPr>
              <a:t>Or </a:t>
            </a:r>
            <a:r>
              <a:rPr lang="en-US" altLang="en-US" i="1" dirty="0" smtClean="0">
                <a:cs typeface="Arial" panose="020B0604020202020204" pitchFamily="34" charset="0"/>
              </a:rPr>
              <a:t>“Before I read the next client statement, can I offer a recommendation? Don’t think about it! If you get caught up in your head trying to come up with the right reflection, it</a:t>
            </a:r>
          </a:p>
          <a:p>
            <a:r>
              <a:rPr lang="en-US" altLang="en-US" i="1" dirty="0" smtClean="0">
                <a:cs typeface="Arial" panose="020B0604020202020204" pitchFamily="34" charset="0"/>
              </a:rPr>
              <a:t>often misses the mark. So, get out of your head and allow the reflection to find you rather than you trying to find it.</a:t>
            </a:r>
            <a:endParaRPr lang="en-US" altLang="en-US" dirty="0" smtClean="0">
              <a:cs typeface="Arial" panose="020B0604020202020204" pitchFamily="34" charset="0"/>
            </a:endParaRPr>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46</a:t>
            </a:fld>
            <a:endParaRPr lang="en-US" dirty="0"/>
          </a:p>
        </p:txBody>
      </p:sp>
    </p:spTree>
    <p:extLst>
      <p:ext uri="{BB962C8B-B14F-4D97-AF65-F5344CB8AC3E}">
        <p14:creationId xmlns:p14="http://schemas.microsoft.com/office/powerpoint/2010/main" val="2742372971"/>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OPTIONAL SLIDE</a:t>
            </a:r>
            <a:endParaRPr lang="en-US" dirty="0"/>
          </a:p>
          <a:p>
            <a:endParaRPr lang="en-US" dirty="0" smtClean="0"/>
          </a:p>
          <a:p>
            <a:r>
              <a:rPr lang="en-US" dirty="0" smtClean="0"/>
              <a:t>Possible</a:t>
            </a:r>
            <a:r>
              <a:rPr lang="en-US" baseline="0" dirty="0" smtClean="0"/>
              <a:t> responses include:</a:t>
            </a:r>
          </a:p>
          <a:p>
            <a:endParaRPr lang="en-US" baseline="0" dirty="0" smtClean="0"/>
          </a:p>
          <a:p>
            <a:r>
              <a:rPr lang="en-US" i="1" dirty="0" smtClean="0"/>
              <a:t>You’ve tried many times before but</a:t>
            </a:r>
            <a:r>
              <a:rPr lang="en-US" i="1" baseline="0" dirty="0" smtClean="0"/>
              <a:t> you’ve always gone back to smoking.</a:t>
            </a:r>
          </a:p>
          <a:p>
            <a:endParaRPr lang="en-US" i="1" baseline="0" dirty="0" smtClean="0"/>
          </a:p>
          <a:p>
            <a:r>
              <a:rPr lang="en-US" i="1" baseline="0" dirty="0" smtClean="0"/>
              <a:t>It sounds like you often smoke because you’re overwhelmed.</a:t>
            </a:r>
          </a:p>
          <a:p>
            <a:endParaRPr lang="en-US" i="1" baseline="0" dirty="0" smtClean="0"/>
          </a:p>
          <a:p>
            <a:r>
              <a:rPr lang="en-US" i="1" baseline="0" dirty="0" smtClean="0"/>
              <a:t>So you’d very much like to quit.</a:t>
            </a:r>
          </a:p>
          <a:p>
            <a:endParaRPr lang="en-US" dirty="0"/>
          </a:p>
        </p:txBody>
      </p:sp>
      <p:sp>
        <p:nvSpPr>
          <p:cNvPr id="4" name="Footer Placeholder 3"/>
          <p:cNvSpPr>
            <a:spLocks noGrp="1"/>
          </p:cNvSpPr>
          <p:nvPr>
            <p:ph type="ftr" sz="quarter" idx="10"/>
          </p:nvPr>
        </p:nvSpPr>
        <p:spPr/>
        <p:txBody>
          <a:bodyPr/>
          <a:lstStyle/>
          <a:p>
            <a:r>
              <a:rPr lang="en-US" smtClean="0"/>
              <a:t>Chapter 4</a:t>
            </a:r>
            <a:endParaRPr lang="en-US"/>
          </a:p>
        </p:txBody>
      </p:sp>
      <p:sp>
        <p:nvSpPr>
          <p:cNvPr id="5" name="Slide Number Placeholder 4"/>
          <p:cNvSpPr>
            <a:spLocks noGrp="1"/>
          </p:cNvSpPr>
          <p:nvPr>
            <p:ph type="sldNum" sz="quarter" idx="11"/>
          </p:nvPr>
        </p:nvSpPr>
        <p:spPr/>
        <p:txBody>
          <a:bodyPr/>
          <a:lstStyle/>
          <a:p>
            <a:fld id="{BADA6B31-583E-4083-89D8-95155744EDB0}" type="slidenum">
              <a:rPr lang="en-US" smtClean="0"/>
              <a:pPr/>
              <a:t>47</a:t>
            </a:fld>
            <a:endParaRPr lang="en-US" dirty="0"/>
          </a:p>
        </p:txBody>
      </p:sp>
    </p:spTree>
    <p:extLst>
      <p:ext uri="{BB962C8B-B14F-4D97-AF65-F5344CB8AC3E}">
        <p14:creationId xmlns:p14="http://schemas.microsoft.com/office/powerpoint/2010/main" val="25394748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a:ln/>
        </p:spPr>
      </p:sp>
      <p:sp>
        <p:nvSpPr>
          <p:cNvPr id="5325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lvl="1">
              <a:spcBef>
                <a:spcPct val="0"/>
              </a:spcBef>
            </a:pPr>
            <a:r>
              <a:rPr lang="en-US" altLang="en-US" dirty="0" smtClean="0">
                <a:cs typeface="Arial" panose="020B0604020202020204" pitchFamily="34" charset="0"/>
              </a:rPr>
              <a:t>Most health providers find it useful to periodically summarize what has occurred in a session.  Summarizing consists of distilling the essence of what a patient has expressed and communicating it back.  Summaries reinforce what has been said, show that you have been listening carefully, and prepare the patient to move on.    </a:t>
            </a:r>
          </a:p>
          <a:p>
            <a:pPr marL="0" lvl="1">
              <a:spcBef>
                <a:spcPct val="0"/>
              </a:spcBef>
            </a:pPr>
            <a:endParaRPr lang="en-US" altLang="en-US" dirty="0" smtClean="0">
              <a:cs typeface="Arial" panose="020B0604020202020204" pitchFamily="34" charset="0"/>
            </a:endParaRPr>
          </a:p>
          <a:p>
            <a:pPr marL="0" lvl="1">
              <a:spcBef>
                <a:spcPct val="0"/>
              </a:spcBef>
            </a:pPr>
            <a:r>
              <a:rPr lang="en-US" altLang="en-US" dirty="0" smtClean="0">
                <a:cs typeface="Arial" panose="020B0604020202020204" pitchFamily="34" charset="0"/>
              </a:rPr>
              <a:t>A good summary: </a:t>
            </a:r>
          </a:p>
          <a:p>
            <a:pPr marL="160338" lvl="2" indent="-160338">
              <a:spcBef>
                <a:spcPct val="0"/>
              </a:spcBef>
              <a:spcAft>
                <a:spcPts val="563"/>
              </a:spcAft>
              <a:buFontTx/>
              <a:buChar char="•"/>
            </a:pPr>
            <a:r>
              <a:rPr lang="en-US" altLang="en-US" dirty="0" smtClean="0">
                <a:cs typeface="Arial" panose="020B0604020202020204" pitchFamily="34" charset="0"/>
              </a:rPr>
              <a:t>Presents the essence of what the patient has said</a:t>
            </a:r>
          </a:p>
          <a:p>
            <a:pPr marL="160338" lvl="2" indent="-160338">
              <a:spcBef>
                <a:spcPct val="0"/>
              </a:spcBef>
              <a:spcAft>
                <a:spcPts val="563"/>
              </a:spcAft>
              <a:buFontTx/>
              <a:buChar char="•"/>
            </a:pPr>
            <a:r>
              <a:rPr lang="en-US" altLang="en-US" dirty="0" smtClean="0">
                <a:cs typeface="Arial" panose="020B0604020202020204" pitchFamily="34" charset="0"/>
              </a:rPr>
              <a:t>Reinforces what has been said</a:t>
            </a:r>
          </a:p>
          <a:p>
            <a:pPr marL="160338" lvl="2" indent="-160338">
              <a:spcBef>
                <a:spcPct val="0"/>
              </a:spcBef>
              <a:spcAft>
                <a:spcPts val="563"/>
              </a:spcAft>
              <a:buFontTx/>
              <a:buChar char="•"/>
            </a:pPr>
            <a:r>
              <a:rPr lang="en-US" altLang="en-US" dirty="0" smtClean="0">
                <a:cs typeface="Arial" panose="020B0604020202020204" pitchFamily="34" charset="0"/>
              </a:rPr>
              <a:t>Shows that you have been listening carefully, and</a:t>
            </a:r>
          </a:p>
          <a:p>
            <a:pPr marL="160338" lvl="2" indent="-160338">
              <a:spcBef>
                <a:spcPct val="0"/>
              </a:spcBef>
              <a:spcAft>
                <a:spcPts val="563"/>
              </a:spcAft>
              <a:buFontTx/>
              <a:buChar char="•"/>
            </a:pPr>
            <a:r>
              <a:rPr lang="en-US" altLang="en-US" dirty="0" smtClean="0">
                <a:cs typeface="Arial" panose="020B0604020202020204" pitchFamily="34" charset="0"/>
              </a:rPr>
              <a:t>Prepares the patient to move on to the next step.</a:t>
            </a:r>
          </a:p>
          <a:p>
            <a:endParaRPr lang="en-US" altLang="en-US" dirty="0" smtClean="0">
              <a:latin typeface="Arial" panose="020B0604020202020204" pitchFamily="34" charset="0"/>
              <a:cs typeface="Arial" panose="020B0604020202020204" pitchFamily="34" charset="0"/>
            </a:endParaRPr>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48</a:t>
            </a:fld>
            <a:endParaRPr lang="en-US" dirty="0"/>
          </a:p>
        </p:txBody>
      </p:sp>
    </p:spTree>
    <p:extLst>
      <p:ext uri="{BB962C8B-B14F-4D97-AF65-F5344CB8AC3E}">
        <p14:creationId xmlns:p14="http://schemas.microsoft.com/office/powerpoint/2010/main" val="276539709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81" name="Rectangle 3"/>
          <p:cNvSpPr>
            <a:spLocks noGrp="1" noChangeArrowheads="1"/>
          </p:cNvSpPr>
          <p:nvPr>
            <p:ph type="body" idx="1"/>
          </p:nvPr>
        </p:nvSpPr>
        <p:spPr/>
        <p:txBody>
          <a:bodyPr/>
          <a:lstStyle/>
          <a:p>
            <a:r>
              <a:rPr lang="en-US" dirty="0" smtClean="0"/>
              <a:t>Summarizing allows you to help the patient see patterns, highlight similarities or inconsistencies, and emphasize his/her choices and strengths.  </a:t>
            </a:r>
          </a:p>
          <a:p>
            <a:endParaRPr lang="en-US" dirty="0" smtClean="0"/>
          </a:p>
          <a:p>
            <a:r>
              <a:rPr lang="en-US" dirty="0" smtClean="0"/>
              <a:t>Summarizing:</a:t>
            </a:r>
          </a:p>
          <a:p>
            <a:pPr marL="226428" lvl="1" indent="-169821">
              <a:buFont typeface="Arial"/>
              <a:buChar char="•"/>
            </a:pPr>
            <a:r>
              <a:rPr lang="en-US" dirty="0" smtClean="0"/>
              <a:t>demonstrates you are actively listening and remembering the current and previous conversations;</a:t>
            </a:r>
          </a:p>
          <a:p>
            <a:pPr marL="226428" lvl="1" indent="-169821">
              <a:buFont typeface="Arial"/>
              <a:buChar char="•"/>
            </a:pPr>
            <a:r>
              <a:rPr lang="en-US" dirty="0" smtClean="0"/>
              <a:t>reinforces information and brings into focus themes and strengths presented by the patient; and</a:t>
            </a:r>
          </a:p>
          <a:p>
            <a:pPr marL="226428" lvl="1" indent="-169821">
              <a:buFont typeface="Arial"/>
              <a:buChar char="•"/>
            </a:pPr>
            <a:r>
              <a:rPr lang="en-US" dirty="0" smtClean="0"/>
              <a:t>provides an opportunity for you to highlight aspects of the </a:t>
            </a:r>
            <a:r>
              <a:rPr lang="en-US" altLang="ja-JP" dirty="0" smtClean="0"/>
              <a:t>thoughts and feelings expressed  that support change.</a:t>
            </a:r>
            <a:endParaRPr lang="en-US" dirty="0" smtClean="0"/>
          </a:p>
        </p:txBody>
      </p:sp>
      <p:sp>
        <p:nvSpPr>
          <p:cNvPr id="5" name="Slide Image Placeholder 4"/>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49</a:t>
            </a:fld>
            <a:endParaRPr lang="en-US" dirty="0"/>
          </a:p>
        </p:txBody>
      </p:sp>
    </p:spTree>
    <p:extLst>
      <p:ext uri="{BB962C8B-B14F-4D97-AF65-F5344CB8AC3E}">
        <p14:creationId xmlns:p14="http://schemas.microsoft.com/office/powerpoint/2010/main" val="281635188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dirty="0" smtClean="0"/>
              <a:t>Highlight the background of MI, it’s history of having been developed for substance abuse problems, and then extended to other areas.  </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5</a:t>
            </a:fld>
            <a:endParaRPr lang="en-US" dirty="0"/>
          </a:p>
        </p:txBody>
      </p:sp>
    </p:spTree>
    <p:extLst>
      <p:ext uri="{BB962C8B-B14F-4D97-AF65-F5344CB8AC3E}">
        <p14:creationId xmlns:p14="http://schemas.microsoft.com/office/powerpoint/2010/main" val="3548920674"/>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900" name="Rectangle 2"/>
          <p:cNvSpPr>
            <a:spLocks noGrp="1" noRot="1" noChangeAspect="1" noChangeArrowheads="1" noTextEdit="1"/>
          </p:cNvSpPr>
          <p:nvPr>
            <p:ph type="sldImg"/>
          </p:nvPr>
        </p:nvSpPr>
        <p:spPr>
          <a:ln/>
        </p:spPr>
      </p:sp>
      <p:sp>
        <p:nvSpPr>
          <p:cNvPr id="80901"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668" tIns="45835" rIns="91668" bIns="45835"/>
          <a:lstStyle/>
          <a:p>
            <a:r>
              <a:rPr lang="en-US" dirty="0" smtClean="0"/>
              <a:t>Most people who have had consequences related to their alcohol or drug use will have both positive and negative feelings about their use, but the negative feelings often become buried because of the psychological need to justify continued use.  A provider may uncover some of these negative feelings while taking a history, or simply by asking, </a:t>
            </a:r>
            <a:r>
              <a:rPr lang="ja-JP" altLang="en-US" dirty="0" smtClean="0"/>
              <a:t>“</a:t>
            </a:r>
            <a:r>
              <a:rPr lang="en-US" altLang="ja-JP" dirty="0" smtClean="0"/>
              <a:t>Is there anything you don’t like about your drinking?</a:t>
            </a:r>
            <a:r>
              <a:rPr lang="ja-JP" altLang="en-US" dirty="0" smtClean="0"/>
              <a:t>”</a:t>
            </a:r>
            <a:r>
              <a:rPr lang="en-US" altLang="ja-JP" dirty="0" smtClean="0"/>
              <a:t>  </a:t>
            </a:r>
          </a:p>
          <a:p>
            <a:pPr>
              <a:spcBef>
                <a:spcPct val="0"/>
              </a:spcBef>
            </a:pPr>
            <a:endParaRPr lang="en-US" altLang="en-US" i="1" dirty="0" smtClean="0">
              <a:solidFill>
                <a:srgbClr val="FF0000"/>
              </a:solidFill>
              <a:cs typeface="Arial" panose="020B0604020202020204" pitchFamily="34" charset="0"/>
            </a:endParaRPr>
          </a:p>
          <a:p>
            <a:pPr>
              <a:spcBef>
                <a:spcPct val="0"/>
              </a:spcBef>
            </a:pPr>
            <a:r>
              <a:rPr lang="en-US" altLang="en-US" i="1" dirty="0" smtClean="0">
                <a:solidFill>
                  <a:srgbClr val="FF0000"/>
                </a:solidFill>
                <a:cs typeface="Arial" panose="020B0604020202020204" pitchFamily="34" charset="0"/>
              </a:rPr>
              <a:t>Awareness of discrepancy can drive the desire to change- </a:t>
            </a:r>
            <a:r>
              <a:rPr lang="en-US" altLang="en-US" dirty="0" smtClean="0">
                <a:cs typeface="Arial" panose="020B0604020202020204" pitchFamily="34" charset="0"/>
              </a:rPr>
              <a:t>Awareness of discrepancy creates cognitive conflict within the patient, which can then serve as a stimulus to change. </a:t>
            </a:r>
          </a:p>
          <a:p>
            <a:pPr>
              <a:spcBef>
                <a:spcPct val="0"/>
              </a:spcBef>
            </a:pPr>
            <a:endParaRPr lang="en-US" altLang="en-US" dirty="0" smtClean="0">
              <a:cs typeface="Arial" panose="020B0604020202020204" pitchFamily="34" charset="0"/>
            </a:endParaRPr>
          </a:p>
          <a:p>
            <a:pPr>
              <a:spcBef>
                <a:spcPct val="0"/>
              </a:spcBef>
            </a:pPr>
            <a:r>
              <a:rPr lang="en-US" altLang="en-US" dirty="0" smtClean="0">
                <a:cs typeface="Arial" panose="020B0604020202020204" pitchFamily="34" charset="0"/>
              </a:rPr>
              <a:t>The following statement is an example of how a health care worker can help the patient to recognize the discrepancy between how their life is when abusing substances how it was or could be without them:  </a:t>
            </a:r>
          </a:p>
          <a:p>
            <a:pPr>
              <a:spcBef>
                <a:spcPct val="0"/>
              </a:spcBef>
            </a:pPr>
            <a:endParaRPr lang="en-US" altLang="en-US" dirty="0" smtClean="0">
              <a:cs typeface="Arial" panose="020B0604020202020204" pitchFamily="34" charset="0"/>
            </a:endParaRPr>
          </a:p>
          <a:p>
            <a:pPr>
              <a:spcBef>
                <a:spcPct val="0"/>
              </a:spcBef>
            </a:pPr>
            <a:r>
              <a:rPr lang="en-US" altLang="en-US" i="1" dirty="0" smtClean="0">
                <a:cs typeface="Arial" panose="020B0604020202020204" pitchFamily="34" charset="0"/>
              </a:rPr>
              <a:t>“On the one hand you want to keep getting high, on the other hand you want to get a job and you think that you might fail the drug test.”</a:t>
            </a:r>
          </a:p>
          <a:p>
            <a:pPr eaLnBrk="1" hangingPunct="1"/>
            <a:endParaRPr lang="en-US" altLang="en-US" dirty="0" smtClean="0">
              <a:cs typeface="Arial" panose="020B0604020202020204" pitchFamily="34" charset="0"/>
            </a:endParaRPr>
          </a:p>
          <a:p>
            <a:pPr eaLnBrk="1" hangingPunct="1"/>
            <a:r>
              <a:rPr lang="en-US" altLang="en-US" dirty="0" smtClean="0">
                <a:cs typeface="Arial" panose="020B0604020202020204" pitchFamily="34" charset="0"/>
              </a:rPr>
              <a:t>Also ask about good things and not-so-good things.</a:t>
            </a:r>
          </a:p>
          <a:p>
            <a:pPr eaLnBrk="1" hangingPunct="1">
              <a:spcBef>
                <a:spcPct val="0"/>
              </a:spcBef>
            </a:pPr>
            <a:endParaRPr lang="en-US" altLang="en-US" dirty="0" smtClean="0">
              <a:cs typeface="Arial" panose="020B0604020202020204" pitchFamily="34" charset="0"/>
            </a:endParaRPr>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50</a:t>
            </a:fld>
            <a:endParaRPr lang="en-US" dirty="0"/>
          </a:p>
        </p:txBody>
      </p:sp>
    </p:spTree>
    <p:extLst>
      <p:ext uri="{BB962C8B-B14F-4D97-AF65-F5344CB8AC3E}">
        <p14:creationId xmlns:p14="http://schemas.microsoft.com/office/powerpoint/2010/main" val="89252902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8660" name="Rectangle 3"/>
          <p:cNvSpPr>
            <a:spLocks noGrp="1" noChangeArrowheads="1"/>
          </p:cNvSpPr>
          <p:nvPr>
            <p:ph type="body" idx="1"/>
          </p:nvPr>
        </p:nvSpPr>
        <p:spPr/>
        <p:txBody>
          <a:bodyPr/>
          <a:lstStyle/>
          <a:p>
            <a:pPr>
              <a:defRPr/>
            </a:pPr>
            <a:r>
              <a:rPr lang="en-US" b="1" dirty="0"/>
              <a:t>OPTIONAL SLIDE</a:t>
            </a:r>
            <a:endParaRPr lang="en-US" dirty="0"/>
          </a:p>
          <a:p>
            <a:endParaRPr lang="en-GB" altLang="en-US" dirty="0" smtClean="0"/>
          </a:p>
          <a:p>
            <a:r>
              <a:rPr lang="en-GB" altLang="en-US" dirty="0" smtClean="0"/>
              <a:t>This can be done by:</a:t>
            </a:r>
          </a:p>
          <a:p>
            <a:pPr marL="171450" indent="-171450">
              <a:buFont typeface="Arial"/>
              <a:buChar char="•"/>
            </a:pPr>
            <a:r>
              <a:rPr lang="en-GB" altLang="en-US" dirty="0" smtClean="0"/>
              <a:t>Clarifying important goals for the patient</a:t>
            </a:r>
          </a:p>
          <a:p>
            <a:pPr marL="171450" indent="-171450">
              <a:buFont typeface="Arial"/>
              <a:buChar char="•"/>
            </a:pPr>
            <a:r>
              <a:rPr lang="en-GB" altLang="en-US" dirty="0" smtClean="0"/>
              <a:t>Exploring the consequences or potential consequences of his/her current </a:t>
            </a:r>
            <a:r>
              <a:rPr lang="en-US" altLang="en-US" dirty="0" smtClean="0"/>
              <a:t>behaviors</a:t>
            </a:r>
          </a:p>
          <a:p>
            <a:pPr marL="171450" indent="-171450">
              <a:buFont typeface="Arial"/>
              <a:buChar char="•"/>
            </a:pPr>
            <a:r>
              <a:rPr lang="en-GB" altLang="en-US" dirty="0" smtClean="0"/>
              <a:t>Creating and amplifying in her/his mind a discrepancy between their current </a:t>
            </a:r>
            <a:r>
              <a:rPr lang="en-GB" altLang="en-US" dirty="0" err="1" smtClean="0"/>
              <a:t>behavior</a:t>
            </a:r>
            <a:r>
              <a:rPr lang="en-GB" altLang="en-US" dirty="0" smtClean="0"/>
              <a:t> and their goals</a:t>
            </a:r>
            <a:endParaRPr lang="en-US" altLang="en-US" dirty="0" smtClean="0"/>
          </a:p>
          <a:p>
            <a:endParaRPr lang="en-GB" altLang="en-US" dirty="0" smtClean="0"/>
          </a:p>
          <a:p>
            <a:endParaRPr lang="en-GB" altLang="en-US" dirty="0" smtClean="0"/>
          </a:p>
          <a:p>
            <a:endParaRPr lang="en-GB" altLang="en-US" dirty="0" smtClean="0"/>
          </a:p>
        </p:txBody>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51</a:t>
            </a:fld>
            <a:endParaRPr lang="en-US" dirty="0"/>
          </a:p>
        </p:txBody>
      </p:sp>
      <p:sp>
        <p:nvSpPr>
          <p:cNvPr id="10" name="Slide Image Placeholder 9"/>
          <p:cNvSpPr>
            <a:spLocks noGrp="1" noRot="1" noChangeAspect="1"/>
          </p:cNvSpPr>
          <p:nvPr>
            <p:ph type="sldImg"/>
          </p:nvPr>
        </p:nvSpPr>
        <p:spPr/>
      </p:sp>
    </p:spTree>
    <p:extLst>
      <p:ext uri="{BB962C8B-B14F-4D97-AF65-F5344CB8AC3E}">
        <p14:creationId xmlns:p14="http://schemas.microsoft.com/office/powerpoint/2010/main" val="363143337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5" name="Rectangle 2"/>
          <p:cNvSpPr>
            <a:spLocks noGrp="1" noRot="1" noChangeAspect="1" noChangeArrowheads="1" noTextEdit="1"/>
          </p:cNvSpPr>
          <p:nvPr>
            <p:ph type="sldImg"/>
          </p:nvPr>
        </p:nvSpPr>
        <p:spPr>
          <a:ln/>
        </p:spPr>
      </p:sp>
      <p:sp>
        <p:nvSpPr>
          <p:cNvPr id="65541" name="Rectangle 3"/>
          <p:cNvSpPr>
            <a:spLocks noGrp="1" noChangeArrowheads="1"/>
          </p:cNvSpPr>
          <p:nvPr>
            <p:ph type="body" idx="1"/>
          </p:nvPr>
        </p:nvSpPr>
        <p:spPr>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1815" tIns="45908" rIns="91815" bIns="45908"/>
          <a:lstStyle/>
          <a:p>
            <a:pPr>
              <a:defRPr/>
            </a:pPr>
            <a:r>
              <a:rPr lang="en-US" sz="1100" dirty="0" smtClean="0">
                <a:latin typeface="+mn-lt"/>
                <a:ea typeface="+mn-ea"/>
                <a:cs typeface="+mn-cs"/>
              </a:rPr>
              <a:t>Readiness rulers can be used in</a:t>
            </a:r>
            <a:r>
              <a:rPr lang="en-US" sz="1100" baseline="0" dirty="0" smtClean="0">
                <a:latin typeface="+mn-lt"/>
                <a:ea typeface="+mn-ea"/>
                <a:cs typeface="+mn-cs"/>
              </a:rPr>
              <a:t> order to assist the patient</a:t>
            </a:r>
            <a:r>
              <a:rPr lang="en-US" sz="1100" dirty="0" smtClean="0">
                <a:latin typeface="+mn-lt"/>
                <a:ea typeface="+mn-ea"/>
                <a:cs typeface="+mn-cs"/>
              </a:rPr>
              <a:t>:</a:t>
            </a:r>
          </a:p>
          <a:p>
            <a:pPr>
              <a:defRPr/>
            </a:pPr>
            <a:endParaRPr lang="en-US" sz="1100" dirty="0" smtClean="0">
              <a:latin typeface="+mn-lt"/>
              <a:ea typeface="+mn-ea"/>
              <a:cs typeface="+mn-cs"/>
            </a:endParaRPr>
          </a:p>
          <a:p>
            <a:pPr marL="171450" indent="-171450">
              <a:buFont typeface="Arial" panose="020B0604020202020204" pitchFamily="34" charset="0"/>
              <a:buChar char="•"/>
              <a:defRPr/>
            </a:pPr>
            <a:r>
              <a:rPr lang="en-US" sz="1100" dirty="0" smtClean="0">
                <a:latin typeface="+mn-lt"/>
                <a:ea typeface="+mn-ea"/>
                <a:cs typeface="+mn-cs"/>
              </a:rPr>
              <a:t>Discover their own interest in considering and/or making a change in their life (e.g., diet, exercise, managing symptoms of physical or mental illness, reducing and eliminating the use of alcohol, tobacco, and other drugs)</a:t>
            </a:r>
          </a:p>
          <a:p>
            <a:pPr marL="171450" indent="-171450">
              <a:buFont typeface="Arial" panose="020B0604020202020204" pitchFamily="34" charset="0"/>
              <a:buChar char="•"/>
              <a:defRPr/>
            </a:pPr>
            <a:r>
              <a:rPr lang="en-US" sz="1100" dirty="0" smtClean="0">
                <a:latin typeface="+mn-lt"/>
                <a:ea typeface="+mn-ea"/>
                <a:cs typeface="+mn-cs"/>
              </a:rPr>
              <a:t>Express in their own words their desire for change (i.e., "change-talk")</a:t>
            </a:r>
          </a:p>
          <a:p>
            <a:pPr marL="171450" indent="-171450">
              <a:buFont typeface="Arial" panose="020B0604020202020204" pitchFamily="34" charset="0"/>
              <a:buChar char="•"/>
              <a:defRPr/>
            </a:pPr>
            <a:r>
              <a:rPr lang="en-US" sz="1100" dirty="0" smtClean="0">
                <a:latin typeface="+mn-lt"/>
                <a:ea typeface="+mn-ea"/>
                <a:cs typeface="+mn-cs"/>
              </a:rPr>
              <a:t>Examine their ambivalence about the change</a:t>
            </a:r>
          </a:p>
          <a:p>
            <a:pPr marL="171450" indent="-171450">
              <a:buFont typeface="Arial" panose="020B0604020202020204" pitchFamily="34" charset="0"/>
              <a:buChar char="•"/>
              <a:defRPr/>
            </a:pPr>
            <a:r>
              <a:rPr lang="en-US" sz="1100" dirty="0" smtClean="0">
                <a:latin typeface="+mn-lt"/>
                <a:ea typeface="+mn-ea"/>
                <a:cs typeface="+mn-cs"/>
              </a:rPr>
              <a:t>Plan for and begin the process of change</a:t>
            </a:r>
          </a:p>
          <a:p>
            <a:pPr marL="171450" indent="-171450">
              <a:buFont typeface="Arial" panose="020B0604020202020204" pitchFamily="34" charset="0"/>
              <a:buChar char="•"/>
              <a:defRPr/>
            </a:pPr>
            <a:r>
              <a:rPr lang="en-US" sz="1100" dirty="0" smtClean="0">
                <a:latin typeface="+mn-lt"/>
                <a:ea typeface="+mn-ea"/>
                <a:cs typeface="+mn-cs"/>
              </a:rPr>
              <a:t>Elicit and strengthen change-talk</a:t>
            </a:r>
          </a:p>
          <a:p>
            <a:pPr marL="171450" indent="-171450">
              <a:buFont typeface="Arial" panose="020B0604020202020204" pitchFamily="34" charset="0"/>
              <a:buChar char="•"/>
              <a:defRPr/>
            </a:pPr>
            <a:r>
              <a:rPr lang="en-US" sz="1100" dirty="0" smtClean="0">
                <a:latin typeface="+mn-lt"/>
                <a:ea typeface="+mn-ea"/>
                <a:cs typeface="+mn-cs"/>
              </a:rPr>
              <a:t>Enhance their confidence in taking action and noticing that even small, incremental changes are important</a:t>
            </a:r>
          </a:p>
          <a:p>
            <a:pPr marL="171450" indent="-171450">
              <a:buFont typeface="Arial" panose="020B0604020202020204" pitchFamily="34" charset="0"/>
              <a:buChar char="•"/>
              <a:defRPr/>
            </a:pPr>
            <a:r>
              <a:rPr lang="en-US" sz="1100" dirty="0" smtClean="0">
                <a:latin typeface="+mn-lt"/>
                <a:ea typeface="+mn-ea"/>
                <a:cs typeface="+mn-cs"/>
              </a:rPr>
              <a:t>Strengthen their commitment</a:t>
            </a:r>
          </a:p>
          <a:p>
            <a:pPr>
              <a:defRPr/>
            </a:pPr>
            <a:endParaRPr lang="en-US" altLang="en-US" dirty="0" smtClean="0"/>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52</a:t>
            </a:fld>
            <a:endParaRPr lang="en-US" dirty="0"/>
          </a:p>
        </p:txBody>
      </p:sp>
    </p:spTree>
    <p:extLst>
      <p:ext uri="{BB962C8B-B14F-4D97-AF65-F5344CB8AC3E}">
        <p14:creationId xmlns:p14="http://schemas.microsoft.com/office/powerpoint/2010/main" val="285837527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1" name="Slide Image Placeholder 1"/>
          <p:cNvSpPr>
            <a:spLocks noGrp="1" noRot="1" noChangeAspect="1" noTextEdit="1"/>
          </p:cNvSpPr>
          <p:nvPr>
            <p:ph type="sldImg"/>
          </p:nvPr>
        </p:nvSpPr>
        <p:spPr>
          <a:ln/>
        </p:spPr>
      </p:sp>
      <p:sp>
        <p:nvSpPr>
          <p:cNvPr id="138242"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90151" tIns="45075" rIns="90151" bIns="45075"/>
          <a:lstStyle/>
          <a:p>
            <a:pPr lvl="0"/>
            <a:r>
              <a:rPr lang="en-GB" dirty="0" smtClean="0"/>
              <a:t>If you think of a scale 0 to 10, where 0 is not at all </a:t>
            </a:r>
            <a:r>
              <a:rPr lang="en-GB" b="1" dirty="0" smtClean="0"/>
              <a:t>confident </a:t>
            </a:r>
            <a:r>
              <a:rPr lang="en-GB" dirty="0" smtClean="0"/>
              <a:t>and 10 is completely confident, how confident would you say you are about your ability to change your alcohol use? </a:t>
            </a:r>
          </a:p>
          <a:p>
            <a:pPr lvl="0"/>
            <a:endParaRPr lang="en-GB" dirty="0" smtClean="0"/>
          </a:p>
          <a:p>
            <a:r>
              <a:rPr lang="en-GB" dirty="0" smtClean="0"/>
              <a:t>If you think of a scale of 0 to 10, where 0 is not at all </a:t>
            </a:r>
            <a:r>
              <a:rPr lang="en-GB" b="1" dirty="0" smtClean="0"/>
              <a:t>important</a:t>
            </a:r>
            <a:r>
              <a:rPr lang="en-GB" dirty="0" smtClean="0"/>
              <a:t>, and 10 is the most important thing for you right now, how important is it to you to reduce your risk from drinking?  </a:t>
            </a:r>
          </a:p>
          <a:p>
            <a:endParaRPr lang="en-GB" dirty="0" smtClean="0"/>
          </a:p>
          <a:p>
            <a:pPr lvl="1"/>
            <a:r>
              <a:rPr lang="en-GB" altLang="en-US" dirty="0" smtClean="0"/>
              <a:t>Why here and not a lower number?  </a:t>
            </a:r>
          </a:p>
          <a:p>
            <a:pPr lvl="1"/>
            <a:r>
              <a:rPr lang="en-GB" altLang="en-US" dirty="0" smtClean="0"/>
              <a:t>Where would you like to be?</a:t>
            </a:r>
          </a:p>
          <a:p>
            <a:pPr lvl="1"/>
            <a:r>
              <a:rPr lang="en-GB" altLang="en-US" dirty="0" smtClean="0"/>
              <a:t>What would need to happen for you to get to a higher point?</a:t>
            </a:r>
          </a:p>
          <a:p>
            <a:pPr eaLnBrk="1" hangingPunct="1"/>
            <a:endParaRPr lang="en-US" altLang="en-US" dirty="0" smtClean="0">
              <a:ea typeface="MS PGothic" charset="-128"/>
              <a:cs typeface="Arial" charset="0"/>
            </a:endParaRPr>
          </a:p>
          <a:p>
            <a:pPr eaLnBrk="1" hangingPunct="1"/>
            <a:r>
              <a:rPr lang="en-US" altLang="en-US" dirty="0" smtClean="0">
                <a:ea typeface="MS PGothic" charset="-128"/>
                <a:cs typeface="Arial" charset="0"/>
              </a:rPr>
              <a:t>This strategy helps the patient </a:t>
            </a:r>
            <a:r>
              <a:rPr lang="en-US" altLang="en-US" dirty="0">
                <a:ea typeface="MS PGothic" charset="-128"/>
                <a:cs typeface="Arial" charset="0"/>
              </a:rPr>
              <a:t>voice reasons for change and their </a:t>
            </a:r>
            <a:r>
              <a:rPr lang="en-US" altLang="en-US" dirty="0" smtClean="0">
                <a:ea typeface="MS PGothic" charset="-128"/>
                <a:cs typeface="Arial" charset="0"/>
              </a:rPr>
              <a:t>strengths.</a:t>
            </a:r>
            <a:endParaRPr lang="en-US" altLang="en-US" dirty="0">
              <a:ea typeface="MS PGothic" charset="-128"/>
              <a:cs typeface="Arial" charset="0"/>
            </a:endParaRPr>
          </a:p>
        </p:txBody>
      </p:sp>
      <p:sp>
        <p:nvSpPr>
          <p:cNvPr id="2" name="Footer Placeholder 1"/>
          <p:cNvSpPr>
            <a:spLocks noGrp="1"/>
          </p:cNvSpPr>
          <p:nvPr>
            <p:ph type="ftr" sz="quarter" idx="10"/>
          </p:nvPr>
        </p:nvSpPr>
        <p:spPr/>
        <p:txBody>
          <a:bodyPr/>
          <a:lstStyle/>
          <a:p>
            <a:r>
              <a:rPr lang="en-US" smtClean="0"/>
              <a:t>Chapter 4</a:t>
            </a:r>
            <a:endParaRPr lang="en-US"/>
          </a:p>
        </p:txBody>
      </p:sp>
      <p:sp>
        <p:nvSpPr>
          <p:cNvPr id="3" name="Slide Number Placeholder 2"/>
          <p:cNvSpPr>
            <a:spLocks noGrp="1"/>
          </p:cNvSpPr>
          <p:nvPr>
            <p:ph type="sldNum" sz="quarter" idx="11"/>
          </p:nvPr>
        </p:nvSpPr>
        <p:spPr/>
        <p:txBody>
          <a:bodyPr/>
          <a:lstStyle/>
          <a:p>
            <a:fld id="{BADA6B31-583E-4083-89D8-95155744EDB0}" type="slidenum">
              <a:rPr lang="en-US" smtClean="0"/>
              <a:pPr/>
              <a:t>53</a:t>
            </a:fld>
            <a:endParaRPr lang="en-US" dirty="0"/>
          </a:p>
        </p:txBody>
      </p:sp>
    </p:spTree>
    <p:extLst>
      <p:ext uri="{BB962C8B-B14F-4D97-AF65-F5344CB8AC3E}">
        <p14:creationId xmlns:p14="http://schemas.microsoft.com/office/powerpoint/2010/main" val="201816504"/>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OPTIONAL SLIDE</a:t>
            </a:r>
            <a:endParaRPr lang="en-US" dirty="0"/>
          </a:p>
          <a:p>
            <a:endParaRPr lang="en-US" b="1" u="sng" dirty="0" smtClean="0"/>
          </a:p>
          <a:p>
            <a:r>
              <a:rPr lang="en-US" b="1" u="sng" dirty="0" smtClean="0"/>
              <a:t>*Slide for</a:t>
            </a:r>
            <a:r>
              <a:rPr lang="en-US" b="1" u="sng" baseline="0" dirty="0" smtClean="0"/>
              <a:t> instructor only*  </a:t>
            </a:r>
            <a:endParaRPr lang="en-US" b="1" u="sng" dirty="0" smtClean="0"/>
          </a:p>
          <a:p>
            <a:endParaRPr lang="en-US" dirty="0" smtClean="0"/>
          </a:p>
          <a:p>
            <a:r>
              <a:rPr lang="en-US" dirty="0" smtClean="0"/>
              <a:t>Use numbers that correspond to the readiness rulers that trainees will be using with their own clients. Use index cards or pieces of paper to write numbers corresponding to the ruler. Spread the numbers out on the floor or along a wall and ask trainees to stand next to the number that corresponds to their current level. Then ask questions to elicit self-motivational statements and confidence. Go up and down the line and interview people at different numbers. Note that you are modeling the kinds of questions that are also used with patients. </a:t>
            </a:r>
          </a:p>
          <a:p>
            <a:endParaRPr lang="en-US" dirty="0"/>
          </a:p>
          <a:p>
            <a:pPr marL="228600" indent="-228600">
              <a:buAutoNum type="arabicParenR"/>
            </a:pPr>
            <a:r>
              <a:rPr lang="en-US" dirty="0" smtClean="0"/>
              <a:t>“Why are you here at (number)?” </a:t>
            </a:r>
          </a:p>
          <a:p>
            <a:pPr marL="228600" indent="-228600">
              <a:buAutoNum type="arabicParenR"/>
            </a:pPr>
            <a:r>
              <a:rPr lang="en-US" dirty="0" smtClean="0"/>
              <a:t>“Why here and not (zero or a lower number)?” </a:t>
            </a:r>
          </a:p>
          <a:p>
            <a:pPr marL="228600" indent="-228600">
              <a:buAutoNum type="arabicParenR"/>
            </a:pPr>
            <a:r>
              <a:rPr lang="en-US" dirty="0" smtClean="0"/>
              <a:t>“What might it take to move you from a (chosen number) to (higher number)?”</a:t>
            </a:r>
            <a:endParaRPr lang="en-US" dirty="0"/>
          </a:p>
        </p:txBody>
      </p:sp>
      <p:sp>
        <p:nvSpPr>
          <p:cNvPr id="4" name="Slide Number Placeholder 3"/>
          <p:cNvSpPr>
            <a:spLocks noGrp="1"/>
          </p:cNvSpPr>
          <p:nvPr>
            <p:ph type="sldNum" sz="quarter" idx="10"/>
          </p:nvPr>
        </p:nvSpPr>
        <p:spPr/>
        <p:txBody>
          <a:bodyPr/>
          <a:lstStyle/>
          <a:p>
            <a:fld id="{BADA6B31-583E-4083-89D8-95155744EDB0}" type="slidenum">
              <a:rPr lang="en-US" smtClean="0"/>
              <a:pPr/>
              <a:t>54</a:t>
            </a:fld>
            <a:endParaRPr lang="en-US" dirty="0"/>
          </a:p>
        </p:txBody>
      </p:sp>
      <p:sp>
        <p:nvSpPr>
          <p:cNvPr id="5" name="Footer Placeholder 4"/>
          <p:cNvSpPr>
            <a:spLocks noGrp="1"/>
          </p:cNvSpPr>
          <p:nvPr>
            <p:ph type="ftr" sz="quarter" idx="11"/>
          </p:nvPr>
        </p:nvSpPr>
        <p:spPr/>
        <p:txBody>
          <a:bodyPr/>
          <a:lstStyle/>
          <a:p>
            <a:r>
              <a:rPr lang="en-US" smtClean="0"/>
              <a:t>Chapter 4</a:t>
            </a:r>
            <a:endParaRPr lang="en-US"/>
          </a:p>
        </p:txBody>
      </p:sp>
    </p:spTree>
    <p:extLst>
      <p:ext uri="{BB962C8B-B14F-4D97-AF65-F5344CB8AC3E}">
        <p14:creationId xmlns:p14="http://schemas.microsoft.com/office/powerpoint/2010/main" val="1661180566"/>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182" y="4415791"/>
            <a:ext cx="5505450" cy="3509009"/>
          </a:xfrm>
        </p:spPr>
        <p:txBody>
          <a:bodyPr/>
          <a:lstStyle/>
          <a:p>
            <a:r>
              <a:rPr lang="en-US" dirty="0" smtClean="0"/>
              <a:t>Resisting the righting reflex is very important when we hear someone describing a behavior that we know to be harmful. </a:t>
            </a:r>
          </a:p>
          <a:p>
            <a:endParaRPr lang="en-US" dirty="0" smtClean="0"/>
          </a:p>
          <a:p>
            <a:r>
              <a:rPr lang="en-US" dirty="0" smtClean="0"/>
              <a:t>We know that lecturing anyone on their behavior is a quick way to make them defensive and shut down any chance at a conversation.</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55</a:t>
            </a:fld>
            <a:endParaRPr lang="en-US" dirty="0"/>
          </a:p>
        </p:txBody>
      </p:sp>
    </p:spTree>
    <p:extLst>
      <p:ext uri="{BB962C8B-B14F-4D97-AF65-F5344CB8AC3E}">
        <p14:creationId xmlns:p14="http://schemas.microsoft.com/office/powerpoint/2010/main" val="867918851"/>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182" y="4415791"/>
            <a:ext cx="5505450" cy="3509009"/>
          </a:xfrm>
        </p:spPr>
        <p:txBody>
          <a:bodyPr/>
          <a:lstStyle/>
          <a:p>
            <a:pPr>
              <a:defRPr/>
            </a:pPr>
            <a:r>
              <a:rPr lang="en-US" b="1" dirty="0"/>
              <a:t>OPTIONAL SLIDE</a:t>
            </a:r>
            <a:endParaRPr lang="en-US" dirty="0"/>
          </a:p>
          <a:p>
            <a:endParaRPr lang="en-US" dirty="0"/>
          </a:p>
          <a:p>
            <a:r>
              <a:rPr lang="en-US" dirty="0" smtClean="0"/>
              <a:t>(Comment after the video) </a:t>
            </a:r>
          </a:p>
          <a:p>
            <a:r>
              <a:rPr lang="en-US" dirty="0" smtClean="0"/>
              <a:t>It’s Not </a:t>
            </a:r>
            <a:r>
              <a:rPr lang="en-US" dirty="0"/>
              <a:t>A</a:t>
            </a:r>
            <a:r>
              <a:rPr lang="en-US" dirty="0" smtClean="0"/>
              <a:t>bout the Nail demonstrates that often, people just want to be heard.  Reflective listening involves less talking, no judging or advice. </a:t>
            </a:r>
          </a:p>
          <a:p>
            <a:endParaRPr lang="en-US" dirty="0"/>
          </a:p>
          <a:p>
            <a:r>
              <a:rPr lang="en-US" dirty="0" smtClean="0"/>
              <a:t>It’s Not </a:t>
            </a:r>
            <a:r>
              <a:rPr lang="en-US" dirty="0"/>
              <a:t>About the </a:t>
            </a:r>
            <a:r>
              <a:rPr lang="en-US" dirty="0" smtClean="0"/>
              <a:t>Nail   	</a:t>
            </a:r>
          </a:p>
          <a:p>
            <a:r>
              <a:rPr lang="en-US" dirty="0" smtClean="0"/>
              <a:t>Time: 1:41</a:t>
            </a:r>
          </a:p>
          <a:p>
            <a:r>
              <a:rPr lang="en-US" dirty="0">
                <a:hlinkClick r:id="rId3"/>
              </a:rPr>
              <a:t>https://www.youtube.com/watch?v=-4EDhdAHrOg</a:t>
            </a:r>
            <a:endParaRPr lang="en-US" dirty="0"/>
          </a:p>
          <a:p>
            <a:endParaRPr lang="en-US" dirty="0" smtClean="0"/>
          </a:p>
          <a:p>
            <a:r>
              <a:rPr lang="en-US" dirty="0" smtClean="0"/>
              <a:t>   </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56</a:t>
            </a:fld>
            <a:endParaRPr lang="en-US" dirty="0"/>
          </a:p>
        </p:txBody>
      </p:sp>
    </p:spTree>
    <p:extLst>
      <p:ext uri="{BB962C8B-B14F-4D97-AF65-F5344CB8AC3E}">
        <p14:creationId xmlns:p14="http://schemas.microsoft.com/office/powerpoint/2010/main" val="4166969418"/>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This is a “new and improved” version of the earlier role play.</a:t>
            </a:r>
          </a:p>
          <a:p>
            <a:endParaRPr lang="en-US" smtClean="0"/>
          </a:p>
          <a:p>
            <a:r>
              <a:rPr lang="en-US" smtClean="0"/>
              <a:t>Have the group return to earlier dyads (or switch). One partner will play a person who wants help with a particular problem or situation. The other will be the “helper”.</a:t>
            </a:r>
          </a:p>
          <a:p>
            <a:endParaRPr lang="en-US" smtClean="0"/>
          </a:p>
          <a:p>
            <a:r>
              <a:rPr lang="en-US" smtClean="0"/>
              <a:t>Spend about 5 minutes on this exercise and then have the partners switch roles so that each has a turn to be the “helper.”</a:t>
            </a:r>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57</a:t>
            </a:fld>
            <a:endParaRPr lang="en-US" dirty="0"/>
          </a:p>
        </p:txBody>
      </p:sp>
      <p:sp>
        <p:nvSpPr>
          <p:cNvPr id="11" name="Slide Image Placeholder 10"/>
          <p:cNvSpPr>
            <a:spLocks noGrp="1" noRot="1" noChangeAspect="1"/>
          </p:cNvSpPr>
          <p:nvPr>
            <p:ph type="sldImg"/>
          </p:nvPr>
        </p:nvSpPr>
        <p:spPr/>
      </p:sp>
    </p:spTree>
    <p:extLst>
      <p:ext uri="{BB962C8B-B14F-4D97-AF65-F5344CB8AC3E}">
        <p14:creationId xmlns:p14="http://schemas.microsoft.com/office/powerpoint/2010/main" val="168424739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4" name="Rectangle 3"/>
          <p:cNvSpPr>
            <a:spLocks noGrp="1" noChangeArrowheads="1"/>
          </p:cNvSpPr>
          <p:nvPr>
            <p:ph type="body" idx="1"/>
          </p:nvPr>
        </p:nvSpPr>
        <p:spPr>
          <a:xfrm>
            <a:off x="688182" y="4415791"/>
            <a:ext cx="5505450" cy="3661409"/>
          </a:xfrm>
        </p:spPr>
        <p:txBody>
          <a:bodyPr/>
          <a:lstStyle/>
          <a:p>
            <a:r>
              <a:rPr lang="en-US" b="1" i="1" u="sng" dirty="0" smtClean="0"/>
              <a:t>Instructions to trainees</a:t>
            </a:r>
            <a:r>
              <a:rPr lang="en-US" b="1" i="1" dirty="0" smtClean="0"/>
              <a:t>:</a:t>
            </a:r>
          </a:p>
          <a:p>
            <a:endParaRPr lang="en-US" dirty="0" smtClean="0"/>
          </a:p>
          <a:p>
            <a:r>
              <a:rPr lang="en-US" dirty="0" smtClean="0"/>
              <a:t>For this exercise, don’t try to persuade or fix anything. </a:t>
            </a:r>
          </a:p>
          <a:p>
            <a:r>
              <a:rPr lang="en-US" dirty="0" smtClean="0"/>
              <a:t>Don’t offer advice.</a:t>
            </a:r>
          </a:p>
          <a:p>
            <a:r>
              <a:rPr lang="en-US" dirty="0" smtClean="0"/>
              <a:t>Instead try to listen with compassion and try to understand the person’s situation and identified problem, as well as why</a:t>
            </a:r>
            <a:r>
              <a:rPr lang="en-US" baseline="0" dirty="0" smtClean="0"/>
              <a:t> they</a:t>
            </a:r>
            <a:r>
              <a:rPr lang="en-US" dirty="0" smtClean="0"/>
              <a:t> want to make this change.</a:t>
            </a:r>
          </a:p>
          <a:p>
            <a:endParaRPr lang="en-US" dirty="0" smtClean="0"/>
          </a:p>
          <a:p>
            <a:r>
              <a:rPr lang="en-US" dirty="0" smtClean="0"/>
              <a:t>Use what you’ve learned about MI, conveying genuine interest and empathy toward them, inviting discussion and exploration of the problem, providing reflections.</a:t>
            </a:r>
          </a:p>
          <a:p>
            <a:endParaRPr lang="en-US" dirty="0" smtClean="0"/>
          </a:p>
          <a:p>
            <a:r>
              <a:rPr lang="en-US" dirty="0" smtClean="0"/>
              <a:t>After you have listened carefully to the answers to these questions, give back a short summary of what you heard, of the person’s motivations for change. </a:t>
            </a:r>
          </a:p>
          <a:p>
            <a:endParaRPr lang="en-US" dirty="0"/>
          </a:p>
          <a:p>
            <a:r>
              <a:rPr lang="en-US" dirty="0" smtClean="0"/>
              <a:t>Then ask one more question: So what do you think you’ll do? and listen with interest to the answer.</a:t>
            </a:r>
          </a:p>
          <a:p>
            <a:endParaRPr lang="en-US" dirty="0" smtClean="0"/>
          </a:p>
          <a:p>
            <a:endParaRPr lang="en-US" dirty="0" smtClean="0"/>
          </a:p>
        </p:txBody>
      </p:sp>
      <p:sp>
        <p:nvSpPr>
          <p:cNvPr id="5" name="Slide Image Placeholder 4"/>
          <p:cNvSpPr>
            <a:spLocks noGrp="1" noRot="1" noChangeAspect="1"/>
          </p:cNvSpPr>
          <p:nvPr>
            <p:ph type="sldImg"/>
          </p:nvPr>
        </p:nvSpPr>
        <p:spPr/>
      </p:sp>
      <p:sp>
        <p:nvSpPr>
          <p:cNvPr id="3" name="Footer Placeholder 2"/>
          <p:cNvSpPr>
            <a:spLocks noGrp="1"/>
          </p:cNvSpPr>
          <p:nvPr>
            <p:ph type="ftr" sz="quarter" idx="10"/>
          </p:nvPr>
        </p:nvSpPr>
        <p:spPr/>
        <p:txBody>
          <a:bodyPr/>
          <a:lstStyle/>
          <a:p>
            <a:r>
              <a:rPr lang="en-US" smtClean="0"/>
              <a:t>Chapter 4</a:t>
            </a:r>
            <a:endParaRPr lang="en-US"/>
          </a:p>
        </p:txBody>
      </p:sp>
      <p:sp>
        <p:nvSpPr>
          <p:cNvPr id="4" name="Slide Number Placeholder 3"/>
          <p:cNvSpPr>
            <a:spLocks noGrp="1"/>
          </p:cNvSpPr>
          <p:nvPr>
            <p:ph type="sldNum" sz="quarter" idx="11"/>
          </p:nvPr>
        </p:nvSpPr>
        <p:spPr/>
        <p:txBody>
          <a:bodyPr/>
          <a:lstStyle/>
          <a:p>
            <a:fld id="{BADA6B31-583E-4083-89D8-95155744EDB0}" type="slidenum">
              <a:rPr lang="en-US" smtClean="0"/>
              <a:pPr/>
              <a:t>58</a:t>
            </a:fld>
            <a:endParaRPr lang="en-US" dirty="0"/>
          </a:p>
        </p:txBody>
      </p:sp>
    </p:spTree>
    <p:extLst>
      <p:ext uri="{BB962C8B-B14F-4D97-AF65-F5344CB8AC3E}">
        <p14:creationId xmlns:p14="http://schemas.microsoft.com/office/powerpoint/2010/main" val="3298580673"/>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Debrief the role play as time allows. Compare and contrast the two approaches practiced.</a:t>
            </a:r>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59</a:t>
            </a:fld>
            <a:endParaRPr lang="en-US" dirty="0"/>
          </a:p>
        </p:txBody>
      </p:sp>
    </p:spTree>
    <p:extLst>
      <p:ext uri="{BB962C8B-B14F-4D97-AF65-F5344CB8AC3E}">
        <p14:creationId xmlns:p14="http://schemas.microsoft.com/office/powerpoint/2010/main" val="169295924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US" smtClean="0"/>
              <a:t>There has been broad extension and application to other behavioral health problems, general health, and lifestyle issues.</a:t>
            </a:r>
            <a:endParaRPr lang="en-US" dirty="0"/>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6</a:t>
            </a:fld>
            <a:endParaRPr lang="en-US" dirty="0"/>
          </a:p>
        </p:txBody>
      </p:sp>
    </p:spTree>
    <p:extLst>
      <p:ext uri="{BB962C8B-B14F-4D97-AF65-F5344CB8AC3E}">
        <p14:creationId xmlns:p14="http://schemas.microsoft.com/office/powerpoint/2010/main" val="2634796966"/>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a:xfrm>
            <a:off x="688182" y="4415791"/>
            <a:ext cx="5505450" cy="3356609"/>
          </a:xfrm>
        </p:spPr>
        <p:txBody>
          <a:bodyPr/>
          <a:lstStyle/>
          <a:p>
            <a:r>
              <a:rPr lang="en-US" b="1" i="1" u="sng" dirty="0" smtClean="0"/>
              <a:t>Discussion Guide</a:t>
            </a:r>
            <a:r>
              <a:rPr lang="en-US" b="1" i="1" dirty="0" smtClean="0"/>
              <a:t>:</a:t>
            </a:r>
          </a:p>
          <a:p>
            <a:endParaRPr lang="en-US" b="1" i="1" dirty="0" smtClean="0"/>
          </a:p>
          <a:p>
            <a:r>
              <a:rPr lang="en-US" dirty="0" smtClean="0"/>
              <a:t>Following the exercise, first ask about the “Speakers’” experience in this conversation. What was happening? Write bullet-point responses on the board or flip chart. </a:t>
            </a:r>
          </a:p>
          <a:p>
            <a:endParaRPr lang="en-US" dirty="0"/>
          </a:p>
          <a:p>
            <a:r>
              <a:rPr lang="en-US" dirty="0" smtClean="0"/>
              <a:t>Some common responses are: understood, want to talk more, liking the listener, open, accepted, respected, engaged, able to change, safe, empowered, hopeful, comfortable, interested, want to come back, cooperative.</a:t>
            </a:r>
          </a:p>
          <a:p>
            <a:endParaRPr lang="en-US" dirty="0"/>
          </a:p>
          <a:p>
            <a:r>
              <a:rPr lang="en-US" dirty="0" smtClean="0"/>
              <a:t>If the </a:t>
            </a:r>
            <a:r>
              <a:rPr lang="en-US" b="1" dirty="0" smtClean="0"/>
              <a:t>Stick Exercise </a:t>
            </a:r>
            <a:r>
              <a:rPr lang="en-US" dirty="0" smtClean="0"/>
              <a:t>was done first, you now have two lists of “Speaker” reactions. Put them side by side and ask, “Which would you rather work with?” The point, of course, is that they are the same people responding in different ways to these two communication styles.</a:t>
            </a:r>
          </a:p>
        </p:txBody>
      </p:sp>
      <p:sp>
        <p:nvSpPr>
          <p:cNvPr id="9" name="Slide Image Placeholder 8"/>
          <p:cNvSpPr>
            <a:spLocks noGrp="1" noRot="1" noChangeAspect="1"/>
          </p:cNvSpPr>
          <p:nvPr>
            <p:ph type="sldImg"/>
          </p:nvPr>
        </p:nvSpPr>
        <p:spPr/>
      </p:sp>
      <p:sp>
        <p:nvSpPr>
          <p:cNvPr id="2" name="Footer Placeholder 1"/>
          <p:cNvSpPr>
            <a:spLocks noGrp="1"/>
          </p:cNvSpPr>
          <p:nvPr>
            <p:ph type="ftr" sz="quarter" idx="10"/>
          </p:nvPr>
        </p:nvSpPr>
        <p:spPr/>
        <p:txBody>
          <a:bodyPr/>
          <a:lstStyle/>
          <a:p>
            <a:r>
              <a:rPr lang="en-US" smtClean="0"/>
              <a:t>Chapter 4</a:t>
            </a:r>
            <a:endParaRPr lang="en-US"/>
          </a:p>
        </p:txBody>
      </p:sp>
      <p:sp>
        <p:nvSpPr>
          <p:cNvPr id="6" name="Slide Number Placeholder 5"/>
          <p:cNvSpPr>
            <a:spLocks noGrp="1"/>
          </p:cNvSpPr>
          <p:nvPr>
            <p:ph type="sldNum" sz="quarter" idx="11"/>
          </p:nvPr>
        </p:nvSpPr>
        <p:spPr/>
        <p:txBody>
          <a:bodyPr/>
          <a:lstStyle/>
          <a:p>
            <a:fld id="{BADA6B31-583E-4083-89D8-95155744EDB0}" type="slidenum">
              <a:rPr lang="en-US" smtClean="0"/>
              <a:pPr/>
              <a:t>60</a:t>
            </a:fld>
            <a:endParaRPr lang="en-US" dirty="0"/>
          </a:p>
        </p:txBody>
      </p:sp>
    </p:spTree>
    <p:extLst>
      <p:ext uri="{BB962C8B-B14F-4D97-AF65-F5344CB8AC3E}">
        <p14:creationId xmlns:p14="http://schemas.microsoft.com/office/powerpoint/2010/main" val="3182894034"/>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OPTIONAL </a:t>
            </a:r>
            <a:r>
              <a:rPr lang="en-US" b="1" dirty="0" smtClean="0"/>
              <a:t>SLIDE </a:t>
            </a:r>
          </a:p>
          <a:p>
            <a:pPr>
              <a:defRPr/>
            </a:pPr>
            <a:endParaRPr lang="en-US" b="1" dirty="0"/>
          </a:p>
        </p:txBody>
      </p:sp>
      <p:sp>
        <p:nvSpPr>
          <p:cNvPr id="4" name="Slide Number Placeholder 3"/>
          <p:cNvSpPr>
            <a:spLocks noGrp="1"/>
          </p:cNvSpPr>
          <p:nvPr>
            <p:ph type="sldNum" sz="quarter" idx="10"/>
          </p:nvPr>
        </p:nvSpPr>
        <p:spPr/>
        <p:txBody>
          <a:bodyPr/>
          <a:lstStyle/>
          <a:p>
            <a:fld id="{BADA6B31-583E-4083-89D8-95155744EDB0}" type="slidenum">
              <a:rPr lang="en-US" smtClean="0"/>
              <a:pPr/>
              <a:t>61</a:t>
            </a:fld>
            <a:endParaRPr lang="en-US" dirty="0"/>
          </a:p>
        </p:txBody>
      </p:sp>
      <p:sp>
        <p:nvSpPr>
          <p:cNvPr id="5" name="Footer Placeholder 4"/>
          <p:cNvSpPr>
            <a:spLocks noGrp="1"/>
          </p:cNvSpPr>
          <p:nvPr>
            <p:ph type="ftr" sz="quarter" idx="11"/>
          </p:nvPr>
        </p:nvSpPr>
        <p:spPr/>
        <p:txBody>
          <a:bodyPr/>
          <a:lstStyle/>
          <a:p>
            <a:r>
              <a:rPr lang="en-US" smtClean="0"/>
              <a:t>Chapter 4</a:t>
            </a:r>
            <a:endParaRPr lang="en-US"/>
          </a:p>
        </p:txBody>
      </p:sp>
    </p:spTree>
    <p:extLst>
      <p:ext uri="{BB962C8B-B14F-4D97-AF65-F5344CB8AC3E}">
        <p14:creationId xmlns:p14="http://schemas.microsoft.com/office/powerpoint/2010/main" val="17940928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smtClean="0"/>
              <a:t>OPTIONAL SLIDE</a:t>
            </a:r>
          </a:p>
          <a:p>
            <a:endParaRPr lang="en-US" dirty="0"/>
          </a:p>
          <a:p>
            <a:r>
              <a:rPr lang="en-US" dirty="0" smtClean="0"/>
              <a:t>Discuss  how</a:t>
            </a:r>
            <a:r>
              <a:rPr lang="en-US" baseline="0" dirty="0" smtClean="0"/>
              <a:t> MI may be of particular value in working with various populations because it emphasizes engagement and attunement.</a:t>
            </a:r>
          </a:p>
          <a:p>
            <a:endParaRPr lang="en-US" baseline="0" dirty="0" smtClean="0"/>
          </a:p>
          <a:p>
            <a:r>
              <a:rPr lang="en-US" baseline="0" dirty="0" smtClean="0"/>
              <a:t>Individuals may be struggling being/feeling misunderstood and as though their perspective is not sufficiently attended to - or they might feel others’ aren't attending to their needs. </a:t>
            </a:r>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7</a:t>
            </a:fld>
            <a:endParaRPr lang="en-US" dirty="0"/>
          </a:p>
        </p:txBody>
      </p:sp>
    </p:spTree>
    <p:extLst>
      <p:ext uri="{BB962C8B-B14F-4D97-AF65-F5344CB8AC3E}">
        <p14:creationId xmlns:p14="http://schemas.microsoft.com/office/powerpoint/2010/main" val="18697456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117600" y="696913"/>
            <a:ext cx="4646613" cy="3486150"/>
          </a:xfrm>
        </p:spPr>
      </p:sp>
      <p:sp>
        <p:nvSpPr>
          <p:cNvPr id="3" name="Notes Placeholder 2"/>
          <p:cNvSpPr>
            <a:spLocks noGrp="1"/>
          </p:cNvSpPr>
          <p:nvPr>
            <p:ph type="body" idx="1"/>
          </p:nvPr>
        </p:nvSpPr>
        <p:spPr/>
        <p:txBody>
          <a:bodyPr/>
          <a:lstStyle/>
          <a:p>
            <a:pPr defTabSz="905713">
              <a:defRPr/>
            </a:pPr>
            <a:r>
              <a:rPr lang="en-US" dirty="0" smtClean="0"/>
              <a:t>Before we get</a:t>
            </a:r>
            <a:r>
              <a:rPr lang="en-US" baseline="0" dirty="0" smtClean="0"/>
              <a:t> into Motivational Interviewing</a:t>
            </a:r>
            <a:r>
              <a:rPr lang="en-US" dirty="0" smtClean="0"/>
              <a:t>, it is helpful to first talk about what is known about how people change.  </a:t>
            </a:r>
          </a:p>
          <a:p>
            <a:pPr defTabSz="905713">
              <a:defRPr/>
            </a:pPr>
            <a:endParaRPr lang="en-US" dirty="0" smtClean="0"/>
          </a:p>
          <a:p>
            <a:pPr defTabSz="905713">
              <a:defRPr/>
            </a:pPr>
            <a:r>
              <a:rPr lang="en-US" dirty="0" smtClean="0"/>
              <a:t>The traditional approach</a:t>
            </a:r>
            <a:r>
              <a:rPr lang="en-US" baseline="0" dirty="0" smtClean="0"/>
              <a:t> to behavior change posits that change is motivated by discomfort, and that if you can break through someone’s denial, or shame them, this is what is needed for them to change.  Interactions based on this approach are often </a:t>
            </a:r>
            <a:r>
              <a:rPr lang="en-GB" altLang="en-US" dirty="0" smtClean="0"/>
              <a:t>designed to use “the stick” to change behavior</a:t>
            </a:r>
            <a:r>
              <a:rPr lang="en-GB" altLang="en-US" i="1" dirty="0" smtClean="0"/>
              <a:t>.  (This will be explored further</a:t>
            </a:r>
            <a:r>
              <a:rPr lang="en-GB" altLang="en-US" i="1" baseline="0" dirty="0" smtClean="0"/>
              <a:t> in the next several slides in the Learning Activity: ‘The Stick’). </a:t>
            </a:r>
            <a:endParaRPr lang="en-GB" altLang="en-US" i="1" dirty="0" smtClean="0"/>
          </a:p>
          <a:p>
            <a:pPr defTabSz="905713">
              <a:defRPr/>
            </a:pPr>
            <a:endParaRPr lang="en-US" dirty="0" smtClean="0"/>
          </a:p>
          <a:p>
            <a:pPr defTabSz="905713">
              <a:defRPr/>
            </a:pPr>
            <a:endParaRPr lang="es-ES_tradnl" altLang="en-US" dirty="0" smtClean="0"/>
          </a:p>
          <a:p>
            <a:pPr defTabSz="905713">
              <a:defRPr/>
            </a:pPr>
            <a:r>
              <a:rPr lang="es-ES_tradnl" altLang="en-US" dirty="0" smtClean="0"/>
              <a:t>(Adapted from Miller, W.R., &amp; Rollnick, S. (2002). </a:t>
            </a:r>
            <a:r>
              <a:rPr lang="en-US" altLang="en-US" i="1" noProof="0" dirty="0" smtClean="0"/>
              <a:t>Motivational Interviewing: Preparing people for change</a:t>
            </a:r>
            <a:r>
              <a:rPr lang="en-US" altLang="en-US" noProof="0" dirty="0" smtClean="0"/>
              <a:t>. New York: Guilford Press.)</a:t>
            </a:r>
          </a:p>
          <a:p>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8</a:t>
            </a:fld>
            <a:endParaRPr lang="en-US" dirty="0"/>
          </a:p>
        </p:txBody>
      </p:sp>
    </p:spTree>
    <p:extLst>
      <p:ext uri="{BB962C8B-B14F-4D97-AF65-F5344CB8AC3E}">
        <p14:creationId xmlns:p14="http://schemas.microsoft.com/office/powerpoint/2010/main" val="371926613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78226" y="4419912"/>
            <a:ext cx="5505450" cy="4183380"/>
          </a:xfrm>
        </p:spPr>
        <p:txBody>
          <a:bodyPr/>
          <a:lstStyle/>
          <a:p>
            <a:pPr marL="0" lvl="1"/>
            <a:r>
              <a:rPr lang="en-US" dirty="0"/>
              <a:t>Sometimes  it’s easier to define something by saying what it is NOT</a:t>
            </a:r>
            <a:r>
              <a:rPr lang="en-US" dirty="0" smtClean="0"/>
              <a:t>.</a:t>
            </a:r>
          </a:p>
          <a:p>
            <a:pPr marL="0" lvl="1"/>
            <a:endParaRPr lang="en-US" dirty="0" smtClean="0"/>
          </a:p>
          <a:p>
            <a:pPr marL="0" lvl="1"/>
            <a:r>
              <a:rPr lang="en-US" dirty="0" smtClean="0"/>
              <a:t>Pictures can be better than words….</a:t>
            </a:r>
            <a:endParaRPr lang="en-US" dirty="0"/>
          </a:p>
          <a:p>
            <a:pPr marL="0" lvl="1"/>
            <a:endParaRPr lang="en-US" dirty="0" smtClean="0"/>
          </a:p>
          <a:p>
            <a:pPr marL="0" lvl="1"/>
            <a:r>
              <a:rPr lang="en-US" dirty="0" smtClean="0"/>
              <a:t>Bob Newhart: </a:t>
            </a:r>
            <a:r>
              <a:rPr lang="en-US" dirty="0"/>
              <a:t>“Stop it”  </a:t>
            </a:r>
            <a:r>
              <a:rPr lang="en-US" dirty="0" smtClean="0"/>
              <a:t>   	</a:t>
            </a:r>
          </a:p>
          <a:p>
            <a:pPr marL="0" lvl="1"/>
            <a:r>
              <a:rPr lang="en-US" dirty="0" smtClean="0"/>
              <a:t>Time</a:t>
            </a:r>
            <a:r>
              <a:rPr lang="en-US" dirty="0"/>
              <a:t>: </a:t>
            </a:r>
            <a:r>
              <a:rPr lang="en-US" dirty="0" smtClean="0"/>
              <a:t>6:20</a:t>
            </a:r>
            <a:endParaRPr lang="en-US" dirty="0"/>
          </a:p>
          <a:p>
            <a:pPr marL="0" lvl="1"/>
            <a:r>
              <a:rPr lang="en-US" dirty="0">
                <a:hlinkClick r:id="rId3"/>
              </a:rPr>
              <a:t>https://www.youtube.com/watch?v=36MEqSyGIVY</a:t>
            </a:r>
            <a:endParaRPr lang="en-US" dirty="0"/>
          </a:p>
          <a:p>
            <a:pPr marL="0" lvl="1"/>
            <a:endParaRPr lang="en-US" dirty="0"/>
          </a:p>
        </p:txBody>
      </p:sp>
      <p:sp>
        <p:nvSpPr>
          <p:cNvPr id="6" name="Footer Placeholder 5"/>
          <p:cNvSpPr>
            <a:spLocks noGrp="1"/>
          </p:cNvSpPr>
          <p:nvPr>
            <p:ph type="ftr" sz="quarter" idx="10"/>
          </p:nvPr>
        </p:nvSpPr>
        <p:spPr/>
        <p:txBody>
          <a:bodyPr/>
          <a:lstStyle/>
          <a:p>
            <a:r>
              <a:rPr lang="en-US" smtClean="0"/>
              <a:t>Chapter 4</a:t>
            </a:r>
            <a:endParaRPr lang="en-US"/>
          </a:p>
        </p:txBody>
      </p:sp>
      <p:sp>
        <p:nvSpPr>
          <p:cNvPr id="7" name="Slide Number Placeholder 6"/>
          <p:cNvSpPr>
            <a:spLocks noGrp="1"/>
          </p:cNvSpPr>
          <p:nvPr>
            <p:ph type="sldNum" sz="quarter" idx="11"/>
          </p:nvPr>
        </p:nvSpPr>
        <p:spPr/>
        <p:txBody>
          <a:bodyPr/>
          <a:lstStyle/>
          <a:p>
            <a:fld id="{BADA6B31-583E-4083-89D8-95155744EDB0}" type="slidenum">
              <a:rPr lang="en-US" smtClean="0"/>
              <a:pPr/>
              <a:t>9</a:t>
            </a:fld>
            <a:endParaRPr lang="en-US" dirty="0"/>
          </a:p>
        </p:txBody>
      </p:sp>
    </p:spTree>
    <p:extLst>
      <p:ext uri="{BB962C8B-B14F-4D97-AF65-F5344CB8AC3E}">
        <p14:creationId xmlns:p14="http://schemas.microsoft.com/office/powerpoint/2010/main" val="18652929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1.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4" name="Picture 7" descr="201200731_Power_Point_Template_BlankTitlePageBackground.jpg"/>
          <p:cNvPicPr>
            <a:picLocks noChangeAspect="1"/>
          </p:cNvPicPr>
          <p:nvPr/>
        </p:nvPicPr>
        <p:blipFill>
          <a:blip r:embed="rId2"/>
          <a:srcRect/>
          <a:stretch>
            <a:fillRect/>
          </a:stretch>
        </p:blipFill>
        <p:spPr bwMode="auto">
          <a:xfrm>
            <a:off x="0" y="0"/>
            <a:ext cx="9144000" cy="6858000"/>
          </a:xfrm>
          <a:prstGeom prst="rect">
            <a:avLst/>
          </a:prstGeom>
          <a:noFill/>
          <a:ln w="9525">
            <a:noFill/>
            <a:miter lim="800000"/>
            <a:headEnd/>
            <a:tailEnd/>
          </a:ln>
        </p:spPr>
      </p:pic>
      <p:sp>
        <p:nvSpPr>
          <p:cNvPr id="2" name="Title 1"/>
          <p:cNvSpPr>
            <a:spLocks noGrp="1"/>
          </p:cNvSpPr>
          <p:nvPr>
            <p:ph type="ctrTitle"/>
          </p:nvPr>
        </p:nvSpPr>
        <p:spPr>
          <a:xfrm>
            <a:off x="685800" y="2130528"/>
            <a:ext cx="7772400" cy="1470025"/>
          </a:xfrm>
        </p:spPr>
        <p:txBody>
          <a:bodyPr/>
          <a:lstStyle>
            <a:lvl1pPr>
              <a:defRPr>
                <a:solidFill>
                  <a:srgbClr val="FFFFFF"/>
                </a:solidFill>
              </a:defRPr>
            </a:lvl1pPr>
          </a:lstStyle>
          <a:p>
            <a:r>
              <a:rPr lang="en-US" smtClean="0"/>
              <a:t>Click to edit Master title style</a:t>
            </a:r>
            <a:endParaRPr lang="en-US" dirty="0"/>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dirty="0"/>
          </a:p>
        </p:txBody>
      </p:sp>
      <p:sp>
        <p:nvSpPr>
          <p:cNvPr id="6" name="Date Placeholder 3"/>
          <p:cNvSpPr>
            <a:spLocks noGrp="1"/>
          </p:cNvSpPr>
          <p:nvPr>
            <p:ph type="dt" sz="half" idx="10"/>
          </p:nvPr>
        </p:nvSpPr>
        <p:spPr/>
        <p:txBody>
          <a:bodyPr/>
          <a:lstStyle>
            <a:lvl1pPr>
              <a:defRPr/>
            </a:lvl1pPr>
          </a:lstStyle>
          <a:p>
            <a:pPr>
              <a:defRPr/>
            </a:pPr>
            <a:fld id="{E64C2861-8E81-7443-878E-90083F03AD64}" type="datetime1">
              <a:rPr lang="en-US" smtClean="0">
                <a:solidFill>
                  <a:prstClr val="black">
                    <a:tint val="75000"/>
                  </a:prstClr>
                </a:solidFill>
              </a:rPr>
              <a:t>8/3/17</a:t>
            </a:fld>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3DB62C88-A384-4BFD-8809-3D6B627976A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3643547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8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8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53A398F7-442D-5740-AF2C-846D74120907}" type="datetime1">
              <a:rPr lang="en-US" smtClean="0">
                <a:solidFill>
                  <a:prstClr val="black">
                    <a:tint val="75000"/>
                  </a:prstClr>
                </a:solidFill>
              </a:rPr>
              <a:t>8/3/17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7347D474-C428-451F-9C51-7E76D24537E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7072864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_Blank">
    <p:spTree>
      <p:nvGrpSpPr>
        <p:cNvPr id="1" name=""/>
        <p:cNvGrpSpPr/>
        <p:nvPr/>
      </p:nvGrpSpPr>
      <p:grpSpPr>
        <a:xfrm>
          <a:off x="0" y="0"/>
          <a:ext cx="0" cy="0"/>
          <a:chOff x="0" y="0"/>
          <a:chExt cx="0" cy="0"/>
        </a:xfrm>
      </p:grpSpPr>
      <p:sp>
        <p:nvSpPr>
          <p:cNvPr id="3" name="Date Placeholder 3"/>
          <p:cNvSpPr>
            <a:spLocks noGrp="1"/>
          </p:cNvSpPr>
          <p:nvPr>
            <p:ph type="dt" sz="half" idx="10"/>
          </p:nvPr>
        </p:nvSpPr>
        <p:spPr/>
        <p:txBody>
          <a:bodyPr/>
          <a:lstStyle>
            <a:lvl1pPr>
              <a:defRPr/>
            </a:lvl1pPr>
          </a:lstStyle>
          <a:p>
            <a:pPr>
              <a:defRPr/>
            </a:pPr>
            <a:fld id="{620D13D9-5600-8946-8A86-43EA7C23DA73}" type="datetime1">
              <a:rPr lang="en-US" smtClean="0"/>
              <a:t>8/3/17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3BDC8B0A-5BC7-41D1-8651-CB4DCF084BF0}" type="slidenum">
              <a:rPr lang="en-US"/>
              <a:pPr>
                <a:defRPr/>
              </a:pPr>
              <a:t>‹#›</a:t>
            </a:fld>
            <a:endParaRPr lang="en-US" dirty="0"/>
          </a:p>
        </p:txBody>
      </p:sp>
    </p:spTree>
    <p:extLst>
      <p:ext uri="{BB962C8B-B14F-4D97-AF65-F5344CB8AC3E}">
        <p14:creationId xmlns:p14="http://schemas.microsoft.com/office/powerpoint/2010/main" val="43274470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AndTwoObj">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4648200" y="1600203"/>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4648200" y="3938617"/>
            <a:ext cx="4038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Rectangle 4"/>
          <p:cNvSpPr>
            <a:spLocks noGrp="1" noChangeArrowheads="1"/>
          </p:cNvSpPr>
          <p:nvPr>
            <p:ph type="dt" sz="half" idx="10"/>
          </p:nvPr>
        </p:nvSpPr>
        <p:spPr>
          <a:ln/>
        </p:spPr>
        <p:txBody>
          <a:bodyPr/>
          <a:lstStyle>
            <a:lvl1pPr>
              <a:defRPr/>
            </a:lvl1pPr>
          </a:lstStyle>
          <a:p>
            <a:pPr>
              <a:defRPr/>
            </a:pPr>
            <a:fld id="{BFB2E2F6-7663-794E-AC88-64EEC42E3120}" type="datetime1">
              <a:rPr lang="en-US" smtClean="0"/>
              <a:t>8/3/17</a:t>
            </a:fld>
            <a:endParaRPr lang="en-US"/>
          </a:p>
        </p:txBody>
      </p:sp>
      <p:sp>
        <p:nvSpPr>
          <p:cNvPr id="7" name="Rectangle 5"/>
          <p:cNvSpPr>
            <a:spLocks noGrp="1" noChangeArrowheads="1"/>
          </p:cNvSpPr>
          <p:nvPr>
            <p:ph type="ftr" sz="quarter" idx="11"/>
          </p:nvPr>
        </p:nvSpPr>
        <p:spPr>
          <a:ln/>
        </p:spPr>
        <p:txBody>
          <a:bodyPr/>
          <a:lstStyle>
            <a:lvl1pPr>
              <a:defRPr/>
            </a:lvl1pPr>
          </a:lstStyle>
          <a:p>
            <a:pPr>
              <a:defRPr/>
            </a:pPr>
            <a:endParaRPr lang="en-US"/>
          </a:p>
        </p:txBody>
      </p:sp>
      <p:sp>
        <p:nvSpPr>
          <p:cNvPr id="8" name="Rectangle 6"/>
          <p:cNvSpPr>
            <a:spLocks noGrp="1" noChangeArrowheads="1"/>
          </p:cNvSpPr>
          <p:nvPr>
            <p:ph type="sldNum" sz="quarter" idx="12"/>
          </p:nvPr>
        </p:nvSpPr>
        <p:spPr>
          <a:ln/>
        </p:spPr>
        <p:txBody>
          <a:bodyPr/>
          <a:lstStyle>
            <a:lvl1pPr>
              <a:defRPr/>
            </a:lvl1pPr>
          </a:lstStyle>
          <a:p>
            <a:pPr>
              <a:defRPr/>
            </a:pPr>
            <a:fld id="{B4EC526A-C035-4E6B-BD13-7FFCE319D998}" type="slidenum">
              <a:rPr lang="en-US"/>
              <a:pPr>
                <a:defRPr/>
              </a:pPr>
              <a:t>‹#›</a:t>
            </a:fld>
            <a:endParaRPr lang="en-US"/>
          </a:p>
        </p:txBody>
      </p:sp>
    </p:spTree>
    <p:extLst>
      <p:ext uri="{BB962C8B-B14F-4D97-AF65-F5344CB8AC3E}">
        <p14:creationId xmlns:p14="http://schemas.microsoft.com/office/powerpoint/2010/main" val="139609024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82296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457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Rectangle 4"/>
          <p:cNvSpPr>
            <a:spLocks noGrp="1" noChangeArrowheads="1"/>
          </p:cNvSpPr>
          <p:nvPr>
            <p:ph type="dt" sz="half" idx="10"/>
          </p:nvPr>
        </p:nvSpPr>
        <p:spPr/>
        <p:txBody>
          <a:bodyPr/>
          <a:lstStyle>
            <a:lvl1pPr>
              <a:defRPr/>
            </a:lvl1pPr>
          </a:lstStyle>
          <a:p>
            <a:pPr>
              <a:defRPr/>
            </a:pPr>
            <a:fld id="{480E7BB1-3416-5F40-B599-4FB7A2EECACE}" type="datetime1">
              <a:rPr lang="en-US" smtClean="0"/>
              <a:t>8/3/17</a:t>
            </a:fld>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5DAEACEC-BE2A-40C8-A96C-980434961478}" type="slidenum">
              <a:rPr lang="en-US"/>
              <a:pPr>
                <a:defRPr/>
              </a:pPr>
              <a:t>‹#›</a:t>
            </a:fld>
            <a:endParaRPr lang="en-US"/>
          </a:p>
        </p:txBody>
      </p:sp>
    </p:spTree>
    <p:extLst>
      <p:ext uri="{BB962C8B-B14F-4D97-AF65-F5344CB8AC3E}">
        <p14:creationId xmlns:p14="http://schemas.microsoft.com/office/powerpoint/2010/main" val="36835729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3"/>
          <p:cNvSpPr>
            <a:spLocks noGrp="1"/>
          </p:cNvSpPr>
          <p:nvPr>
            <p:ph type="dt" sz="half" idx="10"/>
          </p:nvPr>
        </p:nvSpPr>
        <p:spPr/>
        <p:txBody>
          <a:bodyPr/>
          <a:lstStyle>
            <a:lvl1pPr>
              <a:defRPr/>
            </a:lvl1pPr>
          </a:lstStyle>
          <a:p>
            <a:pPr>
              <a:defRPr/>
            </a:pPr>
            <a:fld id="{0C3E993E-AA2B-5141-827F-FD22D4D52F8E}" type="datetime1">
              <a:rPr lang="en-US" smtClean="0"/>
              <a:t>8/3/17</a:t>
            </a:fld>
            <a:endParaRPr lang="en-US" dirty="0"/>
          </a:p>
        </p:txBody>
      </p:sp>
      <p:sp>
        <p:nvSpPr>
          <p:cNvPr id="4" name="Footer Placeholder 4"/>
          <p:cNvSpPr>
            <a:spLocks noGrp="1"/>
          </p:cNvSpPr>
          <p:nvPr>
            <p:ph type="ftr" sz="quarter" idx="11"/>
          </p:nvPr>
        </p:nvSpPr>
        <p:spPr/>
        <p:txBody>
          <a:bodyPr/>
          <a:lstStyle>
            <a:lvl1pPr>
              <a:defRPr/>
            </a:lvl1pPr>
          </a:lstStyle>
          <a:p>
            <a:pPr>
              <a:defRPr/>
            </a:pPr>
            <a:endParaRPr lang="en-US" dirty="0"/>
          </a:p>
        </p:txBody>
      </p:sp>
      <p:sp>
        <p:nvSpPr>
          <p:cNvPr id="5" name="Slide Number Placeholder 5"/>
          <p:cNvSpPr>
            <a:spLocks noGrp="1"/>
          </p:cNvSpPr>
          <p:nvPr>
            <p:ph type="sldNum" sz="quarter" idx="12"/>
          </p:nvPr>
        </p:nvSpPr>
        <p:spPr/>
        <p:txBody>
          <a:bodyPr/>
          <a:lstStyle>
            <a:lvl1pPr>
              <a:defRPr/>
            </a:lvl1pPr>
          </a:lstStyle>
          <a:p>
            <a:pPr>
              <a:defRPr/>
            </a:pPr>
            <a:fld id="{8265277A-BFCB-4BD4-9B11-00A1894047EE}" type="slidenum">
              <a:rPr lang="en-US"/>
              <a:pPr>
                <a:defRPr/>
              </a:pPr>
              <a:t>‹#›</a:t>
            </a:fld>
            <a:endParaRPr lang="en-US" dirty="0"/>
          </a:p>
        </p:txBody>
      </p:sp>
    </p:spTree>
    <p:extLst>
      <p:ext uri="{BB962C8B-B14F-4D97-AF65-F5344CB8AC3E}">
        <p14:creationId xmlns:p14="http://schemas.microsoft.com/office/powerpoint/2010/main" val="174448798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1122363"/>
            <a:ext cx="6858000" cy="2387600"/>
          </a:xfrm>
        </p:spPr>
        <p:txBody>
          <a:bodyPr anchor="b"/>
          <a:lstStyle>
            <a:lvl1pPr algn="ctr">
              <a:defRPr sz="6000"/>
            </a:lvl1pPr>
          </a:lstStyle>
          <a:p>
            <a:r>
              <a:rPr lang="en-US" smtClean="0"/>
              <a:t>Click to edit Master title style</a:t>
            </a:r>
            <a:endParaRPr lang="en-US"/>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0175486B-1464-E043-98CE-1B1B6CA789C3}" type="datetime1">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50966154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2409D19-0ECE-1A4C-B4D3-5572D15B189E}" type="datetime1">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171676896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09828726-EF4E-154F-BF43-EC665E79CC62}" type="datetime1">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1457136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2865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825625"/>
            <a:ext cx="386715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F2F91804-2D45-F14A-9080-FD10A6BC7CEA}" type="datetime1">
              <a:rPr lang="en-US" smtClean="0"/>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87817646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CCD7368-3F9B-1C47-ABC9-ECA9FAF26132}" type="datetime1">
              <a:rPr lang="en-US" smtClean="0"/>
              <a:t>8/3/17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20041578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200" y="1570038"/>
            <a:ext cx="8229600" cy="4525963"/>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A5685C57-E998-DD4A-94A4-4143A41ED161}" type="datetime1">
              <a:rPr lang="en-US" smtClean="0">
                <a:solidFill>
                  <a:prstClr val="black">
                    <a:tint val="75000"/>
                  </a:prstClr>
                </a:solidFill>
              </a:rPr>
              <a:t>8/3/17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DD21676C-2C7F-4487-A587-C0358AAAD2E9}"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1948757123"/>
      </p:ext>
    </p:extLst>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58EDC762-A6BE-D641-8D42-10E9429ECAA7}" type="datetime1">
              <a:rPr lang="en-US" smtClean="0"/>
              <a:t>8/3/17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59986410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86E1882-B1CE-A746-AE86-03796963EEAB}" type="datetime1">
              <a:rPr lang="en-US" smtClean="0"/>
              <a:t>8/3/17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162779052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E8637F3-8966-0041-A440-5133C6C2AD17}" type="datetime1">
              <a:rPr lang="en-US" smtClean="0"/>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148115773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2FCE869-2A87-684E-A15C-04F5223B5296}" type="datetime1">
              <a:rPr lang="en-US" smtClean="0"/>
              <a:t>8/3/17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18761612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A044FBC-D5CA-B940-AE89-35872A865CBE}" type="datetime1">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75815185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28650" y="365125"/>
            <a:ext cx="5762625"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EF00145E-8265-374B-89EA-080E666E45D8}" type="datetime1">
              <a:rPr lang="en-US" smtClean="0"/>
              <a:t>8/3/17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EA163EE-EFAD-E248-B2A1-5BEDC679578A}" type="slidenum">
              <a:rPr lang="en-US" smtClean="0"/>
              <a:t>‹#›</a:t>
            </a:fld>
            <a:endParaRPr lang="en-US"/>
          </a:p>
        </p:txBody>
      </p:sp>
    </p:spTree>
    <p:extLst>
      <p:ext uri="{BB962C8B-B14F-4D97-AF65-F5344CB8AC3E}">
        <p14:creationId xmlns:p14="http://schemas.microsoft.com/office/powerpoint/2010/main" val="1237682106"/>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97"/>
            <a:ext cx="7772400" cy="1362075"/>
          </a:xfrm>
        </p:spPr>
        <p:txBody>
          <a:bodyPr anchor="t"/>
          <a:lstStyle>
            <a:lvl1pPr algn="l">
              <a:defRPr sz="4000" b="1" cap="all"/>
            </a:lvl1pPr>
          </a:lstStyle>
          <a:p>
            <a:r>
              <a:rPr lang="en-US" smtClean="0"/>
              <a:t>Click to edit Master title style</a:t>
            </a:r>
            <a:endParaRPr lang="en-US" dirty="0"/>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pPr>
              <a:defRPr/>
            </a:pPr>
            <a:fld id="{5C3C95A1-CAB3-534C-9739-39F7AEA934AB}" type="datetime1">
              <a:rPr lang="en-US" smtClean="0">
                <a:solidFill>
                  <a:prstClr val="black">
                    <a:tint val="75000"/>
                  </a:prstClr>
                </a:solidFill>
              </a:rPr>
              <a:t>8/3/17</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CAE0C61-A62C-40CA-97DC-197D706CEFC3}"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8412478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3"/>
          <p:cNvSpPr>
            <a:spLocks noGrp="1"/>
          </p:cNvSpPr>
          <p:nvPr>
            <p:ph type="dt" sz="half" idx="10"/>
          </p:nvPr>
        </p:nvSpPr>
        <p:spPr/>
        <p:txBody>
          <a:bodyPr/>
          <a:lstStyle>
            <a:lvl1pPr>
              <a:defRPr/>
            </a:lvl1pPr>
          </a:lstStyle>
          <a:p>
            <a:pPr>
              <a:defRPr/>
            </a:pPr>
            <a:fld id="{FF9BA382-642E-F046-9FDE-95EDFAD75BEF}" type="datetime1">
              <a:rPr lang="en-US" smtClean="0">
                <a:solidFill>
                  <a:prstClr val="black">
                    <a:tint val="75000"/>
                  </a:prstClr>
                </a:solidFill>
              </a:rPr>
              <a:t>8/3/17</a:t>
            </a:fld>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45A5F5F8-9CB9-4837-96B8-09D92B01DBF8}"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853455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84" y="1535113"/>
            <a:ext cx="4041775" cy="639763"/>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84"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8" name="Date Placeholder 3"/>
          <p:cNvSpPr>
            <a:spLocks noGrp="1"/>
          </p:cNvSpPr>
          <p:nvPr>
            <p:ph type="dt" sz="half" idx="10"/>
          </p:nvPr>
        </p:nvSpPr>
        <p:spPr/>
        <p:txBody>
          <a:bodyPr/>
          <a:lstStyle>
            <a:lvl1pPr>
              <a:defRPr/>
            </a:lvl1pPr>
          </a:lstStyle>
          <a:p>
            <a:pPr>
              <a:defRPr/>
            </a:pPr>
            <a:fld id="{4C77336B-79E0-9F41-8EDC-C6D9EE3F22B4}" type="datetime1">
              <a:rPr lang="en-US" smtClean="0">
                <a:solidFill>
                  <a:prstClr val="black">
                    <a:tint val="75000"/>
                  </a:prstClr>
                </a:solidFill>
              </a:rPr>
              <a:t>8/3/17</a:t>
            </a:fld>
            <a:endParaRPr lang="en-US" dirty="0">
              <a:solidFill>
                <a:prstClr val="black">
                  <a:tint val="75000"/>
                </a:prstClr>
              </a:solidFill>
            </a:endParaRPr>
          </a:p>
        </p:txBody>
      </p:sp>
      <p:sp>
        <p:nvSpPr>
          <p:cNvPr id="9"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10" name="Slide Number Placeholder 5"/>
          <p:cNvSpPr>
            <a:spLocks noGrp="1"/>
          </p:cNvSpPr>
          <p:nvPr>
            <p:ph type="sldNum" sz="quarter" idx="12"/>
          </p:nvPr>
        </p:nvSpPr>
        <p:spPr/>
        <p:txBody>
          <a:bodyPr/>
          <a:lstStyle>
            <a:lvl1pPr>
              <a:defRPr/>
            </a:lvl1pPr>
          </a:lstStyle>
          <a:p>
            <a:pPr>
              <a:defRPr/>
            </a:pPr>
            <a:fld id="{B2E18C4F-0EB0-4311-BC4D-F0BDD9711C97}"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16481695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23181472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5" y="273049"/>
            <a:ext cx="3008313" cy="1162051"/>
          </a:xfrm>
        </p:spPr>
        <p:txBody>
          <a:bodyPr anchor="b"/>
          <a:lstStyle>
            <a:lvl1pPr algn="l">
              <a:defRPr sz="2000" b="1"/>
            </a:lvl1pPr>
          </a:lstStyle>
          <a:p>
            <a:r>
              <a:rPr lang="en-US" smtClean="0"/>
              <a:t>Click to edit Master title style</a:t>
            </a:r>
            <a:endParaRPr lang="en-US" dirty="0"/>
          </a:p>
        </p:txBody>
      </p:sp>
      <p:sp>
        <p:nvSpPr>
          <p:cNvPr id="3" name="Content Placeholder 2"/>
          <p:cNvSpPr>
            <a:spLocks noGrp="1"/>
          </p:cNvSpPr>
          <p:nvPr>
            <p:ph idx="1"/>
          </p:nvPr>
        </p:nvSpPr>
        <p:spPr>
          <a:xfrm>
            <a:off x="3575050" y="273103"/>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457205" y="1435104"/>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8E22892C-5EF1-2249-93C7-F99287CD5685}" type="datetime1">
              <a:rPr lang="en-US" smtClean="0">
                <a:solidFill>
                  <a:prstClr val="black">
                    <a:tint val="75000"/>
                  </a:prstClr>
                </a:solidFill>
              </a:rPr>
              <a:t>8/3/17</a:t>
            </a:fld>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24E47A39-E162-4218-99C5-8D684815513A}"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257207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1"/>
            <a:ext cx="5486400" cy="566739"/>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smtClean="0"/>
              <a:t>Click icon to add picture</a:t>
            </a:r>
            <a:endParaRPr lang="en-US" noProof="0" dirty="0" smtClean="0"/>
          </a:p>
        </p:txBody>
      </p:sp>
      <p:sp>
        <p:nvSpPr>
          <p:cNvPr id="4" name="Text Placeholder 3"/>
          <p:cNvSpPr>
            <a:spLocks noGrp="1"/>
          </p:cNvSpPr>
          <p:nvPr>
            <p:ph type="body" sz="half" idx="2"/>
          </p:nvPr>
        </p:nvSpPr>
        <p:spPr>
          <a:xfrm>
            <a:off x="1792288" y="5367345"/>
            <a:ext cx="5486400" cy="8048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6" name="Date Placeholder 3"/>
          <p:cNvSpPr>
            <a:spLocks noGrp="1"/>
          </p:cNvSpPr>
          <p:nvPr>
            <p:ph type="dt" sz="half" idx="10"/>
          </p:nvPr>
        </p:nvSpPr>
        <p:spPr/>
        <p:txBody>
          <a:bodyPr/>
          <a:lstStyle>
            <a:lvl1pPr>
              <a:defRPr/>
            </a:lvl1pPr>
          </a:lstStyle>
          <a:p>
            <a:pPr>
              <a:defRPr/>
            </a:pPr>
            <a:fld id="{F52AAD2E-7BBC-BC4A-8918-0C6FF0BA00E5}" type="datetime1">
              <a:rPr lang="en-US" smtClean="0">
                <a:solidFill>
                  <a:prstClr val="black">
                    <a:tint val="75000"/>
                  </a:prstClr>
                </a:solidFill>
              </a:rPr>
              <a:t>8/3/17</a:t>
            </a:fld>
            <a:endParaRPr lang="en-US" dirty="0">
              <a:solidFill>
                <a:prstClr val="black">
                  <a:tint val="75000"/>
                </a:prstClr>
              </a:solidFill>
            </a:endParaRPr>
          </a:p>
        </p:txBody>
      </p:sp>
      <p:sp>
        <p:nvSpPr>
          <p:cNvPr id="7"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8" name="Slide Number Placeholder 5"/>
          <p:cNvSpPr>
            <a:spLocks noGrp="1"/>
          </p:cNvSpPr>
          <p:nvPr>
            <p:ph type="sldNum" sz="quarter" idx="12"/>
          </p:nvPr>
        </p:nvSpPr>
        <p:spPr/>
        <p:txBody>
          <a:bodyPr/>
          <a:lstStyle>
            <a:lvl1pPr>
              <a:defRPr/>
            </a:lvl1pPr>
          </a:lstStyle>
          <a:p>
            <a:pPr>
              <a:defRPr/>
            </a:pPr>
            <a:fld id="{DB5DD5B2-D381-442A-9140-BC96438AB732}"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4892101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3"/>
          <p:cNvSpPr>
            <a:spLocks noGrp="1"/>
          </p:cNvSpPr>
          <p:nvPr>
            <p:ph type="dt" sz="half" idx="10"/>
          </p:nvPr>
        </p:nvSpPr>
        <p:spPr/>
        <p:txBody>
          <a:bodyPr/>
          <a:lstStyle>
            <a:lvl1pPr>
              <a:defRPr/>
            </a:lvl1pPr>
          </a:lstStyle>
          <a:p>
            <a:pPr>
              <a:defRPr/>
            </a:pPr>
            <a:fld id="{21F440FB-AAC9-4242-B75C-89060D997C40}" type="datetime1">
              <a:rPr lang="en-US" smtClean="0">
                <a:solidFill>
                  <a:prstClr val="black">
                    <a:tint val="75000"/>
                  </a:prstClr>
                </a:solidFill>
              </a:rPr>
              <a:t>8/3/17</a:t>
            </a:fld>
            <a:endParaRPr lang="en-US" dirty="0">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dirty="0">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E1EA0424-C1AC-464F-8A81-FC5A1C13B25E}"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3714313866"/>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slideLayout" Target="../slideLayouts/slideLayout14.xml"/><Relationship Id="rId15"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5.xml"/><Relationship Id="rId12" Type="http://schemas.openxmlformats.org/officeDocument/2006/relationships/theme" Target="../theme/theme2.xml"/><Relationship Id="rId1" Type="http://schemas.openxmlformats.org/officeDocument/2006/relationships/slideLayout" Target="../slideLayouts/slideLayout15.xml"/><Relationship Id="rId2" Type="http://schemas.openxmlformats.org/officeDocument/2006/relationships/slideLayout" Target="../slideLayouts/slideLayout16.xml"/><Relationship Id="rId3" Type="http://schemas.openxmlformats.org/officeDocument/2006/relationships/slideLayout" Target="../slideLayouts/slideLayout17.xml"/><Relationship Id="rId4" Type="http://schemas.openxmlformats.org/officeDocument/2006/relationships/slideLayout" Target="../slideLayouts/slideLayout18.xml"/><Relationship Id="rId5" Type="http://schemas.openxmlformats.org/officeDocument/2006/relationships/slideLayout" Target="../slideLayouts/slideLayout19.xml"/><Relationship Id="rId6" Type="http://schemas.openxmlformats.org/officeDocument/2006/relationships/slideLayout" Target="../slideLayouts/slideLayout20.xml"/><Relationship Id="rId7" Type="http://schemas.openxmlformats.org/officeDocument/2006/relationships/slideLayout" Target="../slideLayouts/slideLayout21.xml"/><Relationship Id="rId8" Type="http://schemas.openxmlformats.org/officeDocument/2006/relationships/slideLayout" Target="../slideLayouts/slideLayout22.xml"/><Relationship Id="rId9" Type="http://schemas.openxmlformats.org/officeDocument/2006/relationships/slideLayout" Target="../slideLayouts/slideLayout23.xml"/><Relationship Id="rId10" Type="http://schemas.openxmlformats.org/officeDocument/2006/relationships/slideLayout" Target="../slideLayouts/slideLayout2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8914" name="Title Placeholder 1"/>
          <p:cNvSpPr>
            <a:spLocks noGrp="1"/>
          </p:cNvSpPr>
          <p:nvPr>
            <p:ph type="title"/>
          </p:nvPr>
        </p:nvSpPr>
        <p:spPr bwMode="auto">
          <a:xfrm>
            <a:off x="457200" y="228600"/>
            <a:ext cx="82296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US" dirty="0" smtClean="0"/>
          </a:p>
        </p:txBody>
      </p:sp>
      <p:sp>
        <p:nvSpPr>
          <p:cNvPr id="38915" name="Text Placeholder 2"/>
          <p:cNvSpPr>
            <a:spLocks noGrp="1"/>
          </p:cNvSpPr>
          <p:nvPr>
            <p:ph type="body" idx="1"/>
          </p:nvPr>
        </p:nvSpPr>
        <p:spPr bwMode="auto">
          <a:xfrm>
            <a:off x="457200" y="1600206"/>
            <a:ext cx="8229600"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smtClean="0"/>
          </a:p>
        </p:txBody>
      </p:sp>
      <p:sp>
        <p:nvSpPr>
          <p:cNvPr id="4" name="Date Placeholder 3"/>
          <p:cNvSpPr>
            <a:spLocks noGrp="1"/>
          </p:cNvSpPr>
          <p:nvPr>
            <p:ph type="dt" sz="half" idx="2"/>
          </p:nvPr>
        </p:nvSpPr>
        <p:spPr>
          <a:xfrm>
            <a:off x="457200" y="6356444"/>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ea typeface="+mn-ea"/>
                <a:cs typeface="+mn-cs"/>
              </a:defRPr>
            </a:lvl1pPr>
          </a:lstStyle>
          <a:p>
            <a:pPr>
              <a:defRPr/>
            </a:pPr>
            <a:fld id="{CE10951C-AB5E-5C49-8ABA-1163517100A0}" type="datetime1">
              <a:rPr lang="en-US" smtClean="0">
                <a:solidFill>
                  <a:prstClr val="black">
                    <a:tint val="75000"/>
                  </a:prstClr>
                </a:solidFill>
              </a:rPr>
              <a:t>8/3/17</a:t>
            </a:fld>
            <a:endParaRPr lang="en-US" dirty="0">
              <a:solidFill>
                <a:prstClr val="black">
                  <a:tint val="75000"/>
                </a:prstClr>
              </a:solidFill>
            </a:endParaRPr>
          </a:p>
        </p:txBody>
      </p:sp>
      <p:sp>
        <p:nvSpPr>
          <p:cNvPr id="5" name="Footer Placeholder 4"/>
          <p:cNvSpPr>
            <a:spLocks noGrp="1"/>
          </p:cNvSpPr>
          <p:nvPr>
            <p:ph type="ftr" sz="quarter" idx="3"/>
          </p:nvPr>
        </p:nvSpPr>
        <p:spPr>
          <a:xfrm>
            <a:off x="3124200" y="6356444"/>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cs typeface="+mn-cs"/>
              </a:defRPr>
            </a:lvl1pPr>
          </a:lstStyle>
          <a:p>
            <a:pPr>
              <a:defRPr/>
            </a:pPr>
            <a:endParaRPr lang="en-US" dirty="0">
              <a:solidFill>
                <a:prstClr val="black">
                  <a:tint val="75000"/>
                </a:prstClr>
              </a:solidFill>
            </a:endParaRPr>
          </a:p>
        </p:txBody>
      </p:sp>
      <p:sp>
        <p:nvSpPr>
          <p:cNvPr id="6" name="Slide Number Placeholder 5"/>
          <p:cNvSpPr>
            <a:spLocks noGrp="1"/>
          </p:cNvSpPr>
          <p:nvPr>
            <p:ph type="sldNum" sz="quarter" idx="4"/>
          </p:nvPr>
        </p:nvSpPr>
        <p:spPr>
          <a:xfrm>
            <a:off x="6553200" y="6356444"/>
            <a:ext cx="2133600" cy="365125"/>
          </a:xfrm>
          <a:prstGeom prst="rect">
            <a:avLst/>
          </a:prstGeom>
        </p:spPr>
        <p:txBody>
          <a:bodyPr vert="horz" lIns="91440" tIns="45720" rIns="91440" bIns="45720" rtlCol="0" anchor="ctr"/>
          <a:lstStyle>
            <a:lvl1pPr algn="r" fontAlgn="auto">
              <a:spcBef>
                <a:spcPts val="0"/>
              </a:spcBef>
              <a:spcAft>
                <a:spcPts val="0"/>
              </a:spcAft>
              <a:defRPr sz="1200">
                <a:solidFill>
                  <a:schemeClr val="tx1">
                    <a:tint val="75000"/>
                  </a:schemeClr>
                </a:solidFill>
                <a:latin typeface="+mn-lt"/>
                <a:ea typeface="+mn-ea"/>
                <a:cs typeface="+mn-cs"/>
              </a:defRPr>
            </a:lvl1pPr>
          </a:lstStyle>
          <a:p>
            <a:pPr>
              <a:defRPr/>
            </a:pPr>
            <a:fld id="{6EEB7ACE-7A55-4354-82CC-8C8EB02B3270}" type="slidenum">
              <a:rPr lang="en-US">
                <a:solidFill>
                  <a:prstClr val="black">
                    <a:tint val="75000"/>
                  </a:prstClr>
                </a:solidFill>
              </a:rPr>
              <a:pPr>
                <a:defRPr/>
              </a:pPr>
              <a:t>‹#›</a:t>
            </a:fld>
            <a:endParaRPr lang="en-US" dirty="0">
              <a:solidFill>
                <a:prstClr val="black">
                  <a:tint val="75000"/>
                </a:prstClr>
              </a:solidFill>
            </a:endParaRPr>
          </a:p>
        </p:txBody>
      </p:sp>
    </p:spTree>
    <p:extLst>
      <p:ext uri="{BB962C8B-B14F-4D97-AF65-F5344CB8AC3E}">
        <p14:creationId xmlns:p14="http://schemas.microsoft.com/office/powerpoint/2010/main" val="28478475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67" r:id="rId11"/>
    <p:sldLayoutId id="2147483701" r:id="rId12"/>
    <p:sldLayoutId id="2147483718" r:id="rId13"/>
    <p:sldLayoutId id="2147483731" r:id="rId14"/>
  </p:sldLayoutIdLst>
  <p:timing>
    <p:tnLst>
      <p:par>
        <p:cTn id="1" dur="indefinite" restart="never" nodeType="tmRoot"/>
      </p:par>
    </p:tnLst>
  </p:timing>
  <p:hf sldNum="0" hdr="0" ftr="0" dt="0"/>
  <p:txStyles>
    <p:titleStyle>
      <a:lvl1pPr algn="ctr" defTabSz="457200" rtl="0" eaLnBrk="1" fontAlgn="base" hangingPunct="1">
        <a:spcBef>
          <a:spcPct val="0"/>
        </a:spcBef>
        <a:spcAft>
          <a:spcPct val="0"/>
        </a:spcAft>
        <a:defRPr sz="3600" b="1" i="0" u="none" kern="1200">
          <a:solidFill>
            <a:srgbClr val="CF1001"/>
          </a:solidFill>
          <a:latin typeface="+mj-lt"/>
          <a:ea typeface="MS PGothic"/>
          <a:cs typeface="MS PGothic"/>
        </a:defRPr>
      </a:lvl1pPr>
      <a:lvl2pPr algn="ctr" defTabSz="457200" rtl="0" eaLnBrk="1" fontAlgn="base" hangingPunct="1">
        <a:spcBef>
          <a:spcPct val="0"/>
        </a:spcBef>
        <a:spcAft>
          <a:spcPct val="0"/>
        </a:spcAft>
        <a:defRPr sz="4400">
          <a:solidFill>
            <a:schemeClr val="tx1"/>
          </a:solidFill>
          <a:latin typeface="Arial" charset="0"/>
          <a:ea typeface="MS PGothic"/>
          <a:cs typeface="MS PGothic"/>
        </a:defRPr>
      </a:lvl2pPr>
      <a:lvl3pPr algn="ctr" defTabSz="457200" rtl="0" eaLnBrk="1" fontAlgn="base" hangingPunct="1">
        <a:spcBef>
          <a:spcPct val="0"/>
        </a:spcBef>
        <a:spcAft>
          <a:spcPct val="0"/>
        </a:spcAft>
        <a:defRPr sz="4400">
          <a:solidFill>
            <a:schemeClr val="tx1"/>
          </a:solidFill>
          <a:latin typeface="Arial" charset="0"/>
          <a:ea typeface="MS PGothic"/>
          <a:cs typeface="MS PGothic"/>
        </a:defRPr>
      </a:lvl3pPr>
      <a:lvl4pPr algn="ctr" defTabSz="457200" rtl="0" eaLnBrk="1" fontAlgn="base" hangingPunct="1">
        <a:spcBef>
          <a:spcPct val="0"/>
        </a:spcBef>
        <a:spcAft>
          <a:spcPct val="0"/>
        </a:spcAft>
        <a:defRPr sz="4400">
          <a:solidFill>
            <a:schemeClr val="tx1"/>
          </a:solidFill>
          <a:latin typeface="Arial" charset="0"/>
          <a:ea typeface="MS PGothic"/>
          <a:cs typeface="MS PGothic"/>
        </a:defRPr>
      </a:lvl4pPr>
      <a:lvl5pPr algn="ctr" defTabSz="457200" rtl="0" eaLnBrk="1" fontAlgn="base" hangingPunct="1">
        <a:spcBef>
          <a:spcPct val="0"/>
        </a:spcBef>
        <a:spcAft>
          <a:spcPct val="0"/>
        </a:spcAft>
        <a:defRPr sz="4400">
          <a:solidFill>
            <a:schemeClr val="tx1"/>
          </a:solidFill>
          <a:latin typeface="Arial" charset="0"/>
          <a:ea typeface="MS PGothic"/>
          <a:cs typeface="MS PGothic"/>
        </a:defRPr>
      </a:lvl5pPr>
      <a:lvl6pPr marL="4572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eaLnBrk="1" fontAlgn="base" hangingPunct="1">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1" fontAlgn="base" hangingPunct="1">
        <a:spcBef>
          <a:spcPct val="20000"/>
        </a:spcBef>
        <a:spcAft>
          <a:spcPct val="0"/>
        </a:spcAft>
        <a:buClr>
          <a:srgbClr val="CF1001"/>
        </a:buClr>
        <a:buFont typeface="Arial" charset="0"/>
        <a:buChar char="•"/>
        <a:defRPr sz="3200" kern="1200">
          <a:solidFill>
            <a:schemeClr val="tx1"/>
          </a:solidFill>
          <a:latin typeface="Calibri"/>
          <a:ea typeface="MS PGothic"/>
          <a:cs typeface="Calibri"/>
        </a:defRPr>
      </a:lvl1pPr>
      <a:lvl2pPr marL="742950" indent="-285750" algn="l" defTabSz="457200" rtl="0" eaLnBrk="1" fontAlgn="base" hangingPunct="1">
        <a:spcBef>
          <a:spcPct val="20000"/>
        </a:spcBef>
        <a:spcAft>
          <a:spcPct val="0"/>
        </a:spcAft>
        <a:buClr>
          <a:srgbClr val="CF1001"/>
        </a:buClr>
        <a:buFont typeface="Arial" charset="0"/>
        <a:buChar char="–"/>
        <a:defRPr sz="2800" b="0" i="0" u="none" kern="1200">
          <a:solidFill>
            <a:schemeClr val="tx1"/>
          </a:solidFill>
          <a:latin typeface="Calibri"/>
          <a:ea typeface="MS PGothic"/>
          <a:cs typeface="Calibri"/>
        </a:defRPr>
      </a:lvl2pPr>
      <a:lvl3pPr marL="1143000" indent="-228600" algn="l" defTabSz="457200" rtl="0" eaLnBrk="1" fontAlgn="base" hangingPunct="1">
        <a:spcBef>
          <a:spcPct val="20000"/>
        </a:spcBef>
        <a:spcAft>
          <a:spcPct val="0"/>
        </a:spcAft>
        <a:buClr>
          <a:srgbClr val="CF1001"/>
        </a:buClr>
        <a:buFont typeface="Arial" charset="0"/>
        <a:buChar char="•"/>
        <a:defRPr sz="2400" kern="1200">
          <a:solidFill>
            <a:schemeClr val="tx1"/>
          </a:solidFill>
          <a:latin typeface="Calibri"/>
          <a:ea typeface="MS PGothic"/>
          <a:cs typeface="Calibri"/>
        </a:defRPr>
      </a:lvl3pPr>
      <a:lvl4pPr marL="1600200" indent="-228600" algn="l" defTabSz="457200" rtl="0" eaLnBrk="1" fontAlgn="base" hangingPunct="1">
        <a:spcBef>
          <a:spcPct val="20000"/>
        </a:spcBef>
        <a:spcAft>
          <a:spcPct val="0"/>
        </a:spcAft>
        <a:buClr>
          <a:srgbClr val="CF1001"/>
        </a:buClr>
        <a:buFont typeface="Arial" charset="0"/>
        <a:buChar char="–"/>
        <a:defRPr sz="2000" kern="1200">
          <a:solidFill>
            <a:schemeClr val="tx1"/>
          </a:solidFill>
          <a:latin typeface="Calibri"/>
          <a:ea typeface="MS PGothic"/>
          <a:cs typeface="Calibri"/>
        </a:defRPr>
      </a:lvl4pPr>
      <a:lvl5pPr marL="2057400" indent="-228600" algn="l" defTabSz="457200" rtl="0" eaLnBrk="1" fontAlgn="base" hangingPunct="1">
        <a:spcBef>
          <a:spcPct val="20000"/>
        </a:spcBef>
        <a:spcAft>
          <a:spcPct val="0"/>
        </a:spcAft>
        <a:buClr>
          <a:srgbClr val="CF1001"/>
        </a:buClr>
        <a:buFont typeface="Arial" charset="0"/>
        <a:buChar char="»"/>
        <a:defRPr sz="2000" kern="1200">
          <a:solidFill>
            <a:schemeClr val="tx1"/>
          </a:solidFill>
          <a:latin typeface="Calibri"/>
          <a:ea typeface="MS PGothic"/>
          <a:cs typeface="Calibri"/>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209DF12-574C-4A48-8427-0171D9514ECC}" type="datetime1">
              <a:rPr lang="en-US" smtClean="0"/>
              <a:t>8/3/17</a:t>
            </a:fld>
            <a:endParaRPr lang="en-US"/>
          </a:p>
        </p:txBody>
      </p:sp>
      <p:sp>
        <p:nvSpPr>
          <p:cNvPr id="5" name="Footer Placeholder 4"/>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EA163EE-EFAD-E248-B2A1-5BEDC679578A}" type="slidenum">
              <a:rPr lang="en-US" smtClean="0"/>
              <a:t>‹#›</a:t>
            </a:fld>
            <a:endParaRPr lang="en-US"/>
          </a:p>
        </p:txBody>
      </p:sp>
    </p:spTree>
    <p:extLst>
      <p:ext uri="{BB962C8B-B14F-4D97-AF65-F5344CB8AC3E}">
        <p14:creationId xmlns:p14="http://schemas.microsoft.com/office/powerpoint/2010/main" val="357922970"/>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p:timing>
    <p:tnLst>
      <p:par>
        <p:cTn id="1" dur="indefinite" restart="never" nodeType="tmRoot"/>
      </p:par>
    </p:tnLst>
  </p:timing>
  <p:hf sldNum="0" hdr="0" ftr="0" dt="0"/>
  <p:txStyles>
    <p:titleStyle>
      <a:lvl1pPr algn="l" defTabSz="914400" rtl="0" eaLnBrk="1" latinLnBrk="0" hangingPunct="1">
        <a:lnSpc>
          <a:spcPct val="90000"/>
        </a:lnSpc>
        <a:spcBef>
          <a:spcPct val="0"/>
        </a:spcBef>
        <a:buNone/>
        <a:defRPr sz="4400" kern="1200">
          <a:solidFill>
            <a:srgbClr val="FF0000"/>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6.jpe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7.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diagramData" Target="../diagrams/data1.xml"/><Relationship Id="rId4" Type="http://schemas.openxmlformats.org/officeDocument/2006/relationships/diagramLayout" Target="../diagrams/layout1.xml"/><Relationship Id="rId5" Type="http://schemas.openxmlformats.org/officeDocument/2006/relationships/diagramQuickStyle" Target="../diagrams/quickStyle1.xml"/><Relationship Id="rId6" Type="http://schemas.openxmlformats.org/officeDocument/2006/relationships/diagramColors" Target="../diagrams/colors1.xml"/><Relationship Id="rId7" Type="http://schemas.microsoft.com/office/2007/relationships/diagramDrawing" Target="../diagrams/drawing1.xml"/><Relationship Id="rId1" Type="http://schemas.openxmlformats.org/officeDocument/2006/relationships/slideLayout" Target="../slideLayouts/slideLayout14.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 Id="rId3" Type="http://schemas.openxmlformats.org/officeDocument/2006/relationships/image" Target="../media/image2.tiff"/></Relationships>
</file>

<file path=ppt/slides/_rels/slide20.xml.rels><?xml version="1.0" encoding="UTF-8" standalone="yes"?>
<Relationships xmlns="http://schemas.openxmlformats.org/package/2006/relationships"><Relationship Id="rId3" Type="http://schemas.openxmlformats.org/officeDocument/2006/relationships/hyperlink" Target="https://www.youtube.com/watch?v=1Evwgu369Jw" TargetMode="External"/><Relationship Id="rId4" Type="http://schemas.openxmlformats.org/officeDocument/2006/relationships/hyperlink" Target="https://www.youtube.com/watch?v=cDDWvj_q-o8" TargetMode="External"/><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 Id="rId3" Type="http://schemas.openxmlformats.org/officeDocument/2006/relationships/image" Target="../media/image9.tif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25.xml"/><Relationship Id="rId3" Type="http://schemas.openxmlformats.org/officeDocument/2006/relationships/image" Target="../media/image10.tiff"/></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 Id="rId3" Type="http://schemas.openxmlformats.org/officeDocument/2006/relationships/image" Target="../media/image11.jpeg"/></Relationships>
</file>

<file path=ppt/slides/_rels/slide27.xml.rels><?xml version="1.0" encoding="UTF-8" standalone="yes"?>
<Relationships xmlns="http://schemas.openxmlformats.org/package/2006/relationships"><Relationship Id="rId3" Type="http://schemas.openxmlformats.org/officeDocument/2006/relationships/diagramData" Target="../diagrams/data2.xml"/><Relationship Id="rId4" Type="http://schemas.openxmlformats.org/officeDocument/2006/relationships/diagramLayout" Target="../diagrams/layout2.xml"/><Relationship Id="rId5" Type="http://schemas.openxmlformats.org/officeDocument/2006/relationships/diagramQuickStyle" Target="../diagrams/quickStyle2.xml"/><Relationship Id="rId6" Type="http://schemas.openxmlformats.org/officeDocument/2006/relationships/diagramColors" Target="../diagrams/colors2.xml"/><Relationship Id="rId7" Type="http://schemas.microsoft.com/office/2007/relationships/diagramDrawing" Target="../diagrams/drawing2.xml"/><Relationship Id="rId1" Type="http://schemas.openxmlformats.org/officeDocument/2006/relationships/slideLayout" Target="../slideLayouts/slideLayout14.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29.xml"/><Relationship Id="rId3" Type="http://schemas.openxmlformats.org/officeDocument/2006/relationships/image" Target="../media/image12.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30.xml"/><Relationship Id="rId3" Type="http://schemas.openxmlformats.org/officeDocument/2006/relationships/image" Target="../media/image13.jpe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1.xml"/><Relationship Id="rId3" Type="http://schemas.openxmlformats.org/officeDocument/2006/relationships/image" Target="../media/image14.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1" Type="http://schemas.openxmlformats.org/officeDocument/2006/relationships/tags" Target="../tags/tag2.xml"/><Relationship Id="rId2" Type="http://schemas.openxmlformats.org/officeDocument/2006/relationships/slideLayout" Target="../slideLayouts/slideLayout2.xml"/><Relationship Id="rId3"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36.xml"/><Relationship Id="rId3" Type="http://schemas.openxmlformats.org/officeDocument/2006/relationships/image" Target="../media/image15.jp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16.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2.xml"/><Relationship Id="rId3" Type="http://schemas.openxmlformats.org/officeDocument/2006/relationships/image" Target="../media/image17.jpe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5.xml"/><Relationship Id="rId3" Type="http://schemas.openxmlformats.org/officeDocument/2006/relationships/image" Target="../media/image18.jpe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49.xml"/><Relationship Id="rId3" Type="http://schemas.openxmlformats.org/officeDocument/2006/relationships/image" Target="../media/image19.wmf"/></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0.xml"/><Relationship Id="rId3" Type="http://schemas.openxmlformats.org/officeDocument/2006/relationships/image" Target="../media/image20.jpe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1.xml"/><Relationship Id="rId3" Type="http://schemas.openxmlformats.org/officeDocument/2006/relationships/image" Target="../media/image21.jpe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2.xml"/><Relationship Id="rId3" Type="http://schemas.openxmlformats.org/officeDocument/2006/relationships/image" Target="../media/image22.wmf"/></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3.xml"/><Relationship Id="rId3" Type="http://schemas.openxmlformats.org/officeDocument/2006/relationships/image" Target="../media/image23.png"/></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4.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55.xml"/><Relationship Id="rId3" Type="http://schemas.openxmlformats.org/officeDocument/2006/relationships/image" Target="../media/image24.tiff"/></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6.xml"/><Relationship Id="rId3" Type="http://schemas.openxmlformats.org/officeDocument/2006/relationships/hyperlink" Target="https://www.youtube.com/watch?v=-4EDhdAHrOg" TargetMode="Externa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3.xml"/><Relationship Id="rId2" Type="http://schemas.openxmlformats.org/officeDocument/2006/relationships/notesSlide" Target="../notesSlides/notesSlide57.xml"/><Relationship Id="rId3" Type="http://schemas.openxmlformats.org/officeDocument/2006/relationships/image" Target="../media/image25.tiff"/></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8.xml"/><Relationship Id="rId3" Type="http://schemas.openxmlformats.org/officeDocument/2006/relationships/image" Target="../media/image26.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9.xml"/><Relationship Id="rId3" Type="http://schemas.openxmlformats.org/officeDocument/2006/relationships/image" Target="../media/image27.wmf"/></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60.xml"/><Relationship Id="rId3" Type="http://schemas.openxmlformats.org/officeDocument/2006/relationships/image" Target="../media/image28.jpeg"/></Relationships>
</file>

<file path=ppt/slides/_rels/slide61.xml.rels><?xml version="1.0" encoding="UTF-8" standalone="yes"?>
<Relationships xmlns="http://schemas.openxmlformats.org/package/2006/relationships"><Relationship Id="rId3" Type="http://schemas.openxmlformats.org/officeDocument/2006/relationships/hyperlink" Target="https://www.youtube.com/watch?v=f8QSA_5PEFM" TargetMode="External"/><Relationship Id="rId4" Type="http://schemas.openxmlformats.org/officeDocument/2006/relationships/hyperlink" Target="https://www.youtube.com/watch?v=3xrEaFPbYC8" TargetMode="External"/><Relationship Id="rId1" Type="http://schemas.openxmlformats.org/officeDocument/2006/relationships/slideLayout" Target="../slideLayouts/slideLayout2.xml"/><Relationship Id="rId2" Type="http://schemas.openxmlformats.org/officeDocument/2006/relationships/notesSlide" Target="../notesSlides/notesSlide6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3.tiff"/><Relationship Id="rId4" Type="http://schemas.openxmlformats.org/officeDocument/2006/relationships/image" Target="../media/image4.jpe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hyperlink" Target="https://www.youtube.com/watch?v=36MEqSyGIVY" TargetMode="External"/><Relationship Id="rId4" Type="http://schemas.openxmlformats.org/officeDocument/2006/relationships/image" Target="../media/image5.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MOTIVATIONAL Interviewing Basics</a:t>
            </a:r>
            <a:endParaRPr lang="en-US" dirty="0"/>
          </a:p>
        </p:txBody>
      </p:sp>
      <p:sp>
        <p:nvSpPr>
          <p:cNvPr id="3" name="Text Placeholder 2"/>
          <p:cNvSpPr>
            <a:spLocks noGrp="1"/>
          </p:cNvSpPr>
          <p:nvPr>
            <p:ph type="body" idx="1"/>
          </p:nvPr>
        </p:nvSpPr>
        <p:spPr/>
        <p:txBody>
          <a:bodyPr/>
          <a:lstStyle/>
          <a:p>
            <a:r>
              <a:rPr lang="en-US" dirty="0" smtClean="0"/>
              <a:t>Chapter 4</a:t>
            </a:r>
            <a:endParaRPr lang="en-US" dirty="0"/>
          </a:p>
        </p:txBody>
      </p:sp>
    </p:spTree>
    <p:extLst>
      <p:ext uri="{BB962C8B-B14F-4D97-AF65-F5344CB8AC3E}">
        <p14:creationId xmlns:p14="http://schemas.microsoft.com/office/powerpoint/2010/main" val="335661889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pPr algn="ctr"/>
            <a:r>
              <a:rPr lang="en-US" i="1" dirty="0" smtClean="0"/>
              <a:t>‘The Stick’ </a:t>
            </a:r>
            <a:br>
              <a:rPr lang="en-US" i="1" dirty="0" smtClean="0"/>
            </a:br>
            <a:r>
              <a:rPr lang="en-US" i="1" dirty="0" err="1" smtClean="0"/>
              <a:t>vs</a:t>
            </a:r>
            <a:r>
              <a:rPr lang="en-US" i="1" dirty="0" smtClean="0"/>
              <a:t/>
            </a:r>
            <a:br>
              <a:rPr lang="en-US" i="1" dirty="0" smtClean="0"/>
            </a:br>
            <a:r>
              <a:rPr lang="en-US" i="1" dirty="0" smtClean="0"/>
              <a:t>‘the carrot’ </a:t>
            </a:r>
            <a:endParaRPr lang="en-US" dirty="0"/>
          </a:p>
        </p:txBody>
      </p:sp>
      <p:sp>
        <p:nvSpPr>
          <p:cNvPr id="5" name="Text Placeholder 4"/>
          <p:cNvSpPr>
            <a:spLocks noGrp="1"/>
          </p:cNvSpPr>
          <p:nvPr>
            <p:ph type="body" idx="1"/>
          </p:nvPr>
        </p:nvSpPr>
        <p:spPr/>
        <p:txBody>
          <a:bodyPr/>
          <a:lstStyle/>
          <a:p>
            <a:r>
              <a:rPr lang="en-US" smtClean="0"/>
              <a:t>Learning Activity</a:t>
            </a:r>
            <a:endParaRPr lang="en-US" dirty="0"/>
          </a:p>
        </p:txBody>
      </p:sp>
    </p:spTree>
    <p:extLst>
      <p:ext uri="{BB962C8B-B14F-4D97-AF65-F5344CB8AC3E}">
        <p14:creationId xmlns:p14="http://schemas.microsoft.com/office/powerpoint/2010/main" val="65589551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Stick (Not MI)</a:t>
            </a:r>
            <a:endParaRPr lang="en-US" dirty="0"/>
          </a:p>
        </p:txBody>
      </p:sp>
      <p:sp>
        <p:nvSpPr>
          <p:cNvPr id="27651" name="Rectangle 3"/>
          <p:cNvSpPr>
            <a:spLocks noGrp="1" noChangeArrowheads="1"/>
          </p:cNvSpPr>
          <p:nvPr>
            <p:ph idx="1"/>
          </p:nvPr>
        </p:nvSpPr>
        <p:spPr/>
        <p:txBody>
          <a:bodyPr/>
          <a:lstStyle/>
          <a:p>
            <a:pPr marL="0" indent="0" algn="ctr">
              <a:buNone/>
            </a:pPr>
            <a:r>
              <a:rPr lang="en-US" altLang="en-US" sz="2800" dirty="0" smtClean="0">
                <a:solidFill>
                  <a:srgbClr val="CF1001"/>
                </a:solidFill>
              </a:rPr>
              <a:t>“Speakers”</a:t>
            </a:r>
          </a:p>
          <a:p>
            <a:pPr marL="0" indent="0" algn="ctr">
              <a:buNone/>
            </a:pPr>
            <a:r>
              <a:rPr lang="en-US" altLang="en-US" sz="2800" dirty="0" smtClean="0"/>
              <a:t>Identify something about yourself that you </a:t>
            </a:r>
            <a:br>
              <a:rPr lang="en-US" altLang="en-US" sz="2800" dirty="0" smtClean="0"/>
            </a:br>
            <a:r>
              <a:rPr lang="en-US" altLang="en-US" sz="2800" dirty="0" smtClean="0"/>
              <a:t>want to change, need to change, should change, have been thinking about changing - but you haven’t changed yet.</a:t>
            </a:r>
          </a:p>
          <a:p>
            <a:pPr marL="0" indent="0" algn="ctr">
              <a:buNone/>
            </a:pPr>
            <a:endParaRPr lang="en-US" altLang="en-US" sz="2800" dirty="0" smtClean="0"/>
          </a:p>
          <a:p>
            <a:pPr marL="0" indent="0" algn="ctr">
              <a:buNone/>
            </a:pPr>
            <a:r>
              <a:rPr lang="en-US" altLang="en-US" sz="2800" dirty="0" smtClean="0"/>
              <a:t>    in other words – something you are</a:t>
            </a:r>
            <a:br>
              <a:rPr lang="en-US" altLang="en-US" sz="2800" dirty="0" smtClean="0"/>
            </a:br>
            <a:r>
              <a:rPr lang="en-US" altLang="en-US" sz="2800" dirty="0" smtClean="0"/>
              <a:t>ambivalent about…</a:t>
            </a:r>
          </a:p>
        </p:txBody>
      </p:sp>
    </p:spTree>
    <p:extLst>
      <p:ext uri="{BB962C8B-B14F-4D97-AF65-F5344CB8AC3E}">
        <p14:creationId xmlns:p14="http://schemas.microsoft.com/office/powerpoint/2010/main" val="3975946798"/>
      </p:ext>
    </p:extLst>
  </p:cSld>
  <p:clrMapOvr>
    <a:masterClrMapping/>
  </p:clrMapOvr>
  <p:transition spd="slow"/>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p:txBody>
          <a:bodyPr/>
          <a:lstStyle/>
          <a:p>
            <a:r>
              <a:rPr lang="en-US" smtClean="0"/>
              <a:t> </a:t>
            </a:r>
            <a:r>
              <a:rPr lang="ja-JP" altLang="en-US" smtClean="0"/>
              <a:t>“</a:t>
            </a:r>
            <a:r>
              <a:rPr lang="en-US" altLang="ja-JP" smtClean="0"/>
              <a:t>Helpers</a:t>
            </a:r>
            <a:r>
              <a:rPr lang="ja-JP" altLang="en-US" smtClean="0"/>
              <a:t>”</a:t>
            </a:r>
            <a:endParaRPr lang="en-US" dirty="0" smtClean="0"/>
          </a:p>
        </p:txBody>
      </p:sp>
      <p:sp>
        <p:nvSpPr>
          <p:cNvPr id="78850" name="Rectangle 3"/>
          <p:cNvSpPr>
            <a:spLocks noGrp="1" noChangeArrowheads="1"/>
          </p:cNvSpPr>
          <p:nvPr>
            <p:ph idx="1"/>
          </p:nvPr>
        </p:nvSpPr>
        <p:spPr/>
        <p:txBody>
          <a:bodyPr/>
          <a:lstStyle/>
          <a:p>
            <a:r>
              <a:rPr lang="en-US" sz="2400" smtClean="0"/>
              <a:t>Your “job” is to be a non-MI helper. </a:t>
            </a:r>
          </a:p>
          <a:p>
            <a:r>
              <a:rPr lang="en-US" sz="2400" smtClean="0"/>
              <a:t>Following are some suggestions:</a:t>
            </a:r>
          </a:p>
          <a:p>
            <a:pPr lvl="1"/>
            <a:r>
              <a:rPr lang="en-US" sz="2000" smtClean="0"/>
              <a:t>Explain why the person should make this change.</a:t>
            </a:r>
          </a:p>
          <a:p>
            <a:pPr lvl="1"/>
            <a:r>
              <a:rPr lang="en-US" sz="2000" smtClean="0"/>
              <a:t>Identify specific benefits that would result from making the change in order to persuade them to do so.</a:t>
            </a:r>
          </a:p>
          <a:p>
            <a:pPr lvl="1"/>
            <a:r>
              <a:rPr lang="en-US" sz="2000" smtClean="0"/>
              <a:t>Tell the person how they should make the change.</a:t>
            </a:r>
          </a:p>
          <a:p>
            <a:pPr lvl="1"/>
            <a:r>
              <a:rPr lang="en-US" sz="2000" smtClean="0"/>
              <a:t>Emphasize how important it is for them to make the change. </a:t>
            </a:r>
          </a:p>
          <a:p>
            <a:pPr lvl="1"/>
            <a:r>
              <a:rPr lang="en-US" sz="2000" smtClean="0"/>
              <a:t>Convince the person to “just do it”!  If you encounter resistance, tell them again!  This time more emphatically. </a:t>
            </a:r>
            <a:endParaRPr lang="en-US" sz="2000" dirty="0" smtClean="0"/>
          </a:p>
        </p:txBody>
      </p:sp>
      <p:pic>
        <p:nvPicPr>
          <p:cNvPr id="21508" name="Picture 6" descr="https://encrypted-tbn0.gstatic.com/images?q=tbn:ANd9GcRpN5CB6IvkH91v10D1L1px_A5VI3Y9tDsuhTdgbAjxEI-RLSU-iw"/>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152400"/>
            <a:ext cx="1830387" cy="1524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509" name="TextBox 1"/>
          <p:cNvSpPr txBox="1">
            <a:spLocks noChangeArrowheads="1"/>
          </p:cNvSpPr>
          <p:nvPr/>
        </p:nvSpPr>
        <p:spPr bwMode="auto">
          <a:xfrm>
            <a:off x="11053" y="5181600"/>
            <a:ext cx="9067800"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panose="020B0604020202020204" pitchFamily="34" charset="0"/>
                <a:ea typeface="MS PGothic" panose="020B0600070205080204" pitchFamily="34" charset="-128"/>
              </a:defRPr>
            </a:lvl1pPr>
            <a:lvl2pPr marL="742950" indent="-285750">
              <a:defRPr sz="2400">
                <a:solidFill>
                  <a:schemeClr val="tx1"/>
                </a:solidFill>
                <a:latin typeface="Arial" panose="020B0604020202020204" pitchFamily="34" charset="0"/>
                <a:ea typeface="MS PGothic" panose="020B0600070205080204" pitchFamily="34" charset="-128"/>
              </a:defRPr>
            </a:lvl2pPr>
            <a:lvl3pPr marL="1143000" indent="-228600">
              <a:defRPr sz="2400">
                <a:solidFill>
                  <a:schemeClr val="tx1"/>
                </a:solidFill>
                <a:latin typeface="Arial" panose="020B0604020202020204" pitchFamily="34" charset="0"/>
                <a:ea typeface="MS PGothic" panose="020B0600070205080204" pitchFamily="34" charset="-128"/>
              </a:defRPr>
            </a:lvl3pPr>
            <a:lvl4pPr marL="1600200" indent="-228600">
              <a:defRPr sz="2400">
                <a:solidFill>
                  <a:schemeClr val="tx1"/>
                </a:solidFill>
                <a:latin typeface="Arial" panose="020B0604020202020204" pitchFamily="34" charset="0"/>
                <a:ea typeface="MS PGothic" panose="020B0600070205080204" pitchFamily="34" charset="-128"/>
              </a:defRPr>
            </a:lvl4pPr>
            <a:lvl5pPr marL="2057400" indent="-228600">
              <a:defRPr sz="24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MS PGothic" panose="020B0600070205080204" pitchFamily="34" charset="-128"/>
              </a:defRPr>
            </a:lvl9pPr>
          </a:lstStyle>
          <a:p>
            <a:pPr algn="ctr"/>
            <a:r>
              <a:rPr lang="en-US" altLang="en-US" sz="2300" b="1" dirty="0">
                <a:solidFill>
                  <a:srgbClr val="C00000"/>
                </a:solidFill>
                <a:latin typeface="+mj-lt"/>
              </a:rPr>
              <a:t>WARNING:  This is NOT motivational </a:t>
            </a:r>
            <a:r>
              <a:rPr lang="en-US" altLang="en-US" sz="2300" b="1" dirty="0" smtClean="0">
                <a:solidFill>
                  <a:srgbClr val="C00000"/>
                </a:solidFill>
                <a:latin typeface="+mj-lt"/>
              </a:rPr>
              <a:t>interviewing!</a:t>
            </a:r>
            <a:endParaRPr lang="en-US" altLang="en-US" sz="2300" b="1" dirty="0">
              <a:solidFill>
                <a:srgbClr val="C00000"/>
              </a:solidFill>
              <a:latin typeface="+mj-lt"/>
            </a:endParaRPr>
          </a:p>
        </p:txBody>
      </p:sp>
    </p:spTree>
    <p:extLst>
      <p:ext uri="{BB962C8B-B14F-4D97-AF65-F5344CB8AC3E}">
        <p14:creationId xmlns:p14="http://schemas.microsoft.com/office/powerpoint/2010/main" val="296403627"/>
      </p:ext>
    </p:extLst>
  </p:cSld>
  <p:clrMapOvr>
    <a:masterClrMapping/>
  </p:clrMapOvr>
  <p:transition spd="slow"/>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mph" presetSubtype="0" fill="hold" grpId="0" nodeType="clickEffect">
                                  <p:stCondLst>
                                    <p:cond delay="0"/>
                                  </p:stCondLst>
                                  <p:childTnLst>
                                    <p:animEffect transition="out" filter="fade">
                                      <p:cBhvr>
                                        <p:cTn id="6" dur="500" tmFilter="0, 0; .2, .5; .8, .5; 1, 0"/>
                                        <p:tgtEl>
                                          <p:spTgt spid="21509"/>
                                        </p:tgtEl>
                                      </p:cBhvr>
                                    </p:animEffect>
                                    <p:animScale>
                                      <p:cBhvr>
                                        <p:cTn id="7" dur="250" autoRev="1" fill="hold"/>
                                        <p:tgtEl>
                                          <p:spTgt spid="2150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Thomas Gordon’s 12 Roadblocks to “active listening” </a:t>
            </a:r>
            <a:br>
              <a:rPr lang="en-US" smtClean="0"/>
            </a:br>
            <a:r>
              <a:rPr lang="en-US" sz="2000" smtClean="0"/>
              <a:t>(1970; from Miller &amp; Rollnick, 2013)</a:t>
            </a:r>
            <a:endParaRPr lang="en-US" sz="2400" dirty="0"/>
          </a:p>
        </p:txBody>
      </p:sp>
      <p:sp>
        <p:nvSpPr>
          <p:cNvPr id="3" name="Content Placeholder 2"/>
          <p:cNvSpPr>
            <a:spLocks noGrp="1"/>
          </p:cNvSpPr>
          <p:nvPr>
            <p:ph idx="1"/>
          </p:nvPr>
        </p:nvSpPr>
        <p:spPr>
          <a:xfrm>
            <a:off x="457200" y="1646237"/>
            <a:ext cx="8229600" cy="4525963"/>
          </a:xfrm>
        </p:spPr>
        <p:txBody>
          <a:bodyPr/>
          <a:lstStyle/>
          <a:p>
            <a:pPr marL="514350" indent="-514350">
              <a:buFont typeface="+mj-lt"/>
              <a:buAutoNum type="arabicPeriod"/>
            </a:pPr>
            <a:r>
              <a:rPr lang="en-US" sz="2000" smtClean="0"/>
              <a:t>Ordering, directing, or commanding</a:t>
            </a:r>
          </a:p>
          <a:p>
            <a:pPr marL="514350" indent="-514350">
              <a:buFont typeface="+mj-lt"/>
              <a:buAutoNum type="arabicPeriod"/>
            </a:pPr>
            <a:r>
              <a:rPr lang="en-US" sz="2000" smtClean="0"/>
              <a:t>Warning, cautioning, or threatening</a:t>
            </a:r>
          </a:p>
          <a:p>
            <a:pPr marL="514350" indent="-514350">
              <a:buFont typeface="+mj-lt"/>
              <a:buAutoNum type="arabicPeriod"/>
            </a:pPr>
            <a:r>
              <a:rPr lang="en-US" sz="2000" smtClean="0"/>
              <a:t>Giving advice, making suggestions, or providing solutions</a:t>
            </a:r>
          </a:p>
          <a:p>
            <a:pPr marL="514350" indent="-514350">
              <a:buFont typeface="+mj-lt"/>
              <a:buAutoNum type="arabicPeriod"/>
            </a:pPr>
            <a:r>
              <a:rPr lang="en-US" sz="2000" smtClean="0"/>
              <a:t>Persuading with logic, arguing, or lecturing</a:t>
            </a:r>
          </a:p>
          <a:p>
            <a:pPr marL="514350" indent="-514350">
              <a:buFont typeface="+mj-lt"/>
              <a:buAutoNum type="arabicPeriod"/>
            </a:pPr>
            <a:r>
              <a:rPr lang="en-US" sz="2000" smtClean="0"/>
              <a:t>Telling people what they should do; moralizing</a:t>
            </a:r>
          </a:p>
          <a:p>
            <a:pPr marL="514350" indent="-514350">
              <a:buFont typeface="+mj-lt"/>
              <a:buAutoNum type="arabicPeriod"/>
            </a:pPr>
            <a:r>
              <a:rPr lang="en-US" sz="2000" smtClean="0"/>
              <a:t>Disagreeing, judging, criticizing, or blaming</a:t>
            </a:r>
          </a:p>
          <a:p>
            <a:pPr marL="514350" indent="-514350">
              <a:buFont typeface="+mj-lt"/>
              <a:buAutoNum type="arabicPeriod"/>
            </a:pPr>
            <a:r>
              <a:rPr lang="en-US" sz="2000" smtClean="0"/>
              <a:t>Agreeing, approving, or praising</a:t>
            </a:r>
          </a:p>
          <a:p>
            <a:pPr marL="514350" indent="-514350">
              <a:buFont typeface="+mj-lt"/>
              <a:buAutoNum type="arabicPeriod"/>
            </a:pPr>
            <a:r>
              <a:rPr lang="en-US" sz="2000" smtClean="0"/>
              <a:t>Shaming, ridiculing, or labeling</a:t>
            </a:r>
          </a:p>
          <a:p>
            <a:pPr marL="514350" indent="-514350">
              <a:buFont typeface="+mj-lt"/>
              <a:buAutoNum type="arabicPeriod"/>
            </a:pPr>
            <a:r>
              <a:rPr lang="en-US" sz="2000" smtClean="0"/>
              <a:t>Interpreting or analyzing</a:t>
            </a:r>
          </a:p>
          <a:p>
            <a:pPr marL="514350" indent="-514350">
              <a:buFont typeface="+mj-lt"/>
              <a:buAutoNum type="arabicPeriod"/>
            </a:pPr>
            <a:r>
              <a:rPr lang="en-US" sz="2000" smtClean="0"/>
              <a:t>Reassuring, sympathizing, or consoling</a:t>
            </a:r>
          </a:p>
          <a:p>
            <a:pPr marL="514350" indent="-514350">
              <a:buFont typeface="+mj-lt"/>
              <a:buAutoNum type="arabicPeriod"/>
            </a:pPr>
            <a:r>
              <a:rPr lang="en-US" sz="2000" smtClean="0"/>
              <a:t>Questioning or probing</a:t>
            </a:r>
          </a:p>
          <a:p>
            <a:pPr marL="514350" indent="-514350">
              <a:buFont typeface="+mj-lt"/>
              <a:buAutoNum type="arabicPeriod"/>
            </a:pPr>
            <a:r>
              <a:rPr lang="en-US" sz="2000" smtClean="0"/>
              <a:t>Withdrawing, distracting, humoring, or changing the subject</a:t>
            </a:r>
            <a:endParaRPr lang="en-US" sz="2000" dirty="0"/>
          </a:p>
        </p:txBody>
      </p:sp>
    </p:spTree>
    <p:extLst>
      <p:ext uri="{BB962C8B-B14F-4D97-AF65-F5344CB8AC3E}">
        <p14:creationId xmlns:p14="http://schemas.microsoft.com/office/powerpoint/2010/main" val="299889154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 Background/Theory</a:t>
            </a:r>
            <a:br>
              <a:rPr lang="en-US" smtClean="0"/>
            </a:br>
            <a:r>
              <a:rPr lang="en-US" smtClean="0"/>
              <a:t>Miller &amp; Rollnick</a:t>
            </a:r>
            <a:endParaRPr lang="en-US" dirty="0"/>
          </a:p>
        </p:txBody>
      </p:sp>
      <p:sp>
        <p:nvSpPr>
          <p:cNvPr id="6" name="Content Placeholder 5"/>
          <p:cNvSpPr>
            <a:spLocks noGrp="1"/>
          </p:cNvSpPr>
          <p:nvPr>
            <p:ph idx="1"/>
          </p:nvPr>
        </p:nvSpPr>
        <p:spPr/>
        <p:txBody>
          <a:bodyPr/>
          <a:lstStyle/>
          <a:p>
            <a:r>
              <a:rPr lang="en-US" sz="2800" smtClean="0"/>
              <a:t>Studies comparing traditional treatment approach for substance abuse</a:t>
            </a:r>
          </a:p>
          <a:p>
            <a:r>
              <a:rPr lang="en-US" sz="2800" smtClean="0"/>
              <a:t>Direct confrontation was not helpful</a:t>
            </a:r>
          </a:p>
          <a:p>
            <a:r>
              <a:rPr lang="en-US" sz="2800" smtClean="0"/>
              <a:t>Led to promoting alternative approach to SA treatment</a:t>
            </a:r>
          </a:p>
          <a:p>
            <a:r>
              <a:rPr lang="en-US" sz="2800" smtClean="0"/>
              <a:t>MI, non-confrontational style, became a standard in substance abuse counseling</a:t>
            </a:r>
          </a:p>
          <a:p>
            <a:r>
              <a:rPr lang="en-US" sz="2800" smtClean="0"/>
              <a:t>Carl Rogers’ client-centered principles</a:t>
            </a:r>
          </a:p>
          <a:p>
            <a:pPr lvl="1"/>
            <a:r>
              <a:rPr lang="en-US" sz="2400" smtClean="0"/>
              <a:t>Accurate empathy</a:t>
            </a:r>
          </a:p>
          <a:p>
            <a:pPr lvl="1"/>
            <a:r>
              <a:rPr lang="en-US" sz="2400" smtClean="0"/>
              <a:t>Genuineness</a:t>
            </a:r>
          </a:p>
          <a:p>
            <a:pPr lvl="1"/>
            <a:r>
              <a:rPr lang="en-US" sz="2400" smtClean="0"/>
              <a:t>Unconditional positive regard</a:t>
            </a:r>
          </a:p>
          <a:p>
            <a:endParaRPr lang="en-US" sz="2800" smtClean="0"/>
          </a:p>
          <a:p>
            <a:endParaRPr lang="en-US" sz="2800" smtClean="0"/>
          </a:p>
          <a:p>
            <a:pPr marL="0" indent="0">
              <a:buNone/>
            </a:pPr>
            <a:endParaRPr lang="en-US" sz="2800" dirty="0" smtClean="0"/>
          </a:p>
        </p:txBody>
      </p:sp>
    </p:spTree>
    <p:extLst>
      <p:ext uri="{BB962C8B-B14F-4D97-AF65-F5344CB8AC3E}">
        <p14:creationId xmlns:p14="http://schemas.microsoft.com/office/powerpoint/2010/main" val="159360628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28600"/>
            <a:ext cx="8229600" cy="1143000"/>
          </a:xfrm>
        </p:spPr>
        <p:txBody>
          <a:bodyPr/>
          <a:lstStyle/>
          <a:p>
            <a:r>
              <a:rPr lang="en-US" smtClean="0"/>
              <a:t>Another Approach....  </a:t>
            </a:r>
            <a:endParaRPr lang="en-US" sz="2800" strike="sngStrike" dirty="0">
              <a:solidFill>
                <a:schemeClr val="tx1"/>
              </a:solidFill>
            </a:endParaRPr>
          </a:p>
        </p:txBody>
      </p:sp>
      <p:sp>
        <p:nvSpPr>
          <p:cNvPr id="3" name="Content Placeholder 2"/>
          <p:cNvSpPr>
            <a:spLocks noGrp="1"/>
          </p:cNvSpPr>
          <p:nvPr>
            <p:ph idx="1"/>
          </p:nvPr>
        </p:nvSpPr>
        <p:spPr/>
        <p:txBody>
          <a:bodyPr/>
          <a:lstStyle/>
          <a:p>
            <a:r>
              <a:rPr lang="en-US" sz="2400" b="1" smtClean="0">
                <a:solidFill>
                  <a:srgbClr val="CF1001"/>
                </a:solidFill>
              </a:rPr>
              <a:t>Motivation</a:t>
            </a:r>
            <a:r>
              <a:rPr lang="en-US" sz="2400" smtClean="0"/>
              <a:t> - internal and external forces and influences that move an individual to become ready, willing and able to achieve certain goals and engage in the process of change. </a:t>
            </a:r>
          </a:p>
          <a:p>
            <a:pPr marL="0" indent="0">
              <a:buNone/>
            </a:pPr>
            <a:endParaRPr lang="en-US" sz="2400" smtClean="0"/>
          </a:p>
          <a:p>
            <a:pPr>
              <a:spcBef>
                <a:spcPts val="600"/>
              </a:spcBef>
            </a:pPr>
            <a:r>
              <a:rPr lang="en-US" sz="2400" b="1" smtClean="0">
                <a:solidFill>
                  <a:srgbClr val="CF1001"/>
                </a:solidFill>
              </a:rPr>
              <a:t>Motivational Interviewing (MI) </a:t>
            </a:r>
            <a:r>
              <a:rPr lang="en-US" sz="2400" smtClean="0"/>
              <a:t>-</a:t>
            </a:r>
            <a:r>
              <a:rPr lang="en-US" sz="2400" b="1" smtClean="0">
                <a:solidFill>
                  <a:srgbClr val="CF1001"/>
                </a:solidFill>
              </a:rPr>
              <a:t> </a:t>
            </a:r>
            <a:r>
              <a:rPr lang="en-US" sz="2400" smtClean="0"/>
              <a:t>a collaborative conversation style for strengthening a person’s own motivation and commitment to change.</a:t>
            </a:r>
            <a:endParaRPr lang="en-US" sz="2000" b="1" dirty="0"/>
          </a:p>
        </p:txBody>
      </p:sp>
      <p:pic>
        <p:nvPicPr>
          <p:cNvPr id="9218" name="Picture 2" descr="http://www.corporatewellnessmagazine.com/wp-content/uploads/2014/01%7BF9740DB5-196C-43A1-AB08-F0F42241B112%7D-main-article-616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629400" y="152400"/>
            <a:ext cx="2180422" cy="1447800"/>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xtBox 9"/>
          <p:cNvSpPr txBox="1"/>
          <p:nvPr/>
        </p:nvSpPr>
        <p:spPr>
          <a:xfrm>
            <a:off x="609600" y="6172200"/>
            <a:ext cx="8334375" cy="338554"/>
          </a:xfrm>
          <a:prstGeom prst="rect">
            <a:avLst/>
          </a:prstGeom>
          <a:noFill/>
        </p:spPr>
        <p:txBody>
          <a:bodyPr wrap="square" rtlCol="0">
            <a:spAutoFit/>
          </a:bodyPr>
          <a:lstStyle/>
          <a:p>
            <a:pPr eaLnBrk="0" hangingPunct="0">
              <a:lnSpc>
                <a:spcPct val="80000"/>
              </a:lnSpc>
              <a:spcBef>
                <a:spcPct val="40000"/>
              </a:spcBef>
            </a:pPr>
            <a:r>
              <a:rPr lang="en-US" sz="800" dirty="0">
                <a:cs typeface="MS PGothic"/>
              </a:rPr>
              <a:t>Miller, W. R., &amp; </a:t>
            </a:r>
            <a:r>
              <a:rPr lang="en-US" sz="800" dirty="0" err="1">
                <a:cs typeface="MS PGothic"/>
              </a:rPr>
              <a:t>Rollnick</a:t>
            </a:r>
            <a:r>
              <a:rPr lang="en-US" sz="800" dirty="0">
                <a:cs typeface="MS PGothic"/>
              </a:rPr>
              <a:t>, S. (2012). </a:t>
            </a:r>
            <a:r>
              <a:rPr lang="en-US" sz="800" i="1" dirty="0">
                <a:cs typeface="MS PGothic"/>
              </a:rPr>
              <a:t>Motivational Interviewing: Helping People Change</a:t>
            </a:r>
            <a:r>
              <a:rPr lang="en-US" sz="800" dirty="0">
                <a:cs typeface="MS PGothic"/>
              </a:rPr>
              <a:t> (3rd ed.). New York, New York: The Guildford Press. </a:t>
            </a:r>
            <a:endParaRPr lang="en-US" sz="800" dirty="0" smtClean="0">
              <a:cs typeface="MS PGothic"/>
            </a:endParaRPr>
          </a:p>
          <a:p>
            <a:pPr eaLnBrk="0" hangingPunct="0">
              <a:lnSpc>
                <a:spcPct val="80000"/>
              </a:lnSpc>
              <a:spcBef>
                <a:spcPct val="40000"/>
              </a:spcBef>
            </a:pPr>
            <a:r>
              <a:rPr lang="en-US" sz="800" dirty="0" smtClean="0">
                <a:solidFill>
                  <a:srgbClr val="131313"/>
                </a:solidFill>
                <a:cs typeface="MS PGothic"/>
              </a:rPr>
              <a:t>Miller </a:t>
            </a:r>
            <a:r>
              <a:rPr lang="en-US" sz="800" dirty="0">
                <a:solidFill>
                  <a:srgbClr val="131313"/>
                </a:solidFill>
                <a:cs typeface="MS PGothic"/>
              </a:rPr>
              <a:t>W.R., </a:t>
            </a:r>
            <a:r>
              <a:rPr lang="en-US" sz="800" dirty="0" err="1">
                <a:solidFill>
                  <a:srgbClr val="131313"/>
                </a:solidFill>
                <a:cs typeface="MS PGothic"/>
              </a:rPr>
              <a:t>Rollnick</a:t>
            </a:r>
            <a:r>
              <a:rPr lang="en-US" sz="800" dirty="0">
                <a:solidFill>
                  <a:srgbClr val="131313"/>
                </a:solidFill>
                <a:cs typeface="MS PGothic"/>
              </a:rPr>
              <a:t> S. Ten things that motivational interviewing is not. </a:t>
            </a:r>
            <a:r>
              <a:rPr lang="en-US" sz="800" i="1" dirty="0" err="1">
                <a:solidFill>
                  <a:srgbClr val="131313"/>
                </a:solidFill>
                <a:cs typeface="MS PGothic"/>
              </a:rPr>
              <a:t>Behav</a:t>
            </a:r>
            <a:r>
              <a:rPr lang="en-US" sz="800" i="1" dirty="0">
                <a:solidFill>
                  <a:srgbClr val="131313"/>
                </a:solidFill>
                <a:cs typeface="MS PGothic"/>
              </a:rPr>
              <a:t> </a:t>
            </a:r>
            <a:r>
              <a:rPr lang="en-US" sz="800" i="1" dirty="0" err="1">
                <a:solidFill>
                  <a:srgbClr val="131313"/>
                </a:solidFill>
                <a:cs typeface="MS PGothic"/>
              </a:rPr>
              <a:t>Cogn</a:t>
            </a:r>
            <a:r>
              <a:rPr lang="en-US" sz="800" i="1" dirty="0">
                <a:solidFill>
                  <a:srgbClr val="131313"/>
                </a:solidFill>
                <a:cs typeface="MS PGothic"/>
              </a:rPr>
              <a:t> </a:t>
            </a:r>
            <a:r>
              <a:rPr lang="en-US" sz="800" i="1" dirty="0" err="1">
                <a:solidFill>
                  <a:srgbClr val="131313"/>
                </a:solidFill>
                <a:cs typeface="MS PGothic"/>
              </a:rPr>
              <a:t>Psychoter</a:t>
            </a:r>
            <a:r>
              <a:rPr lang="en-US" sz="800" i="1" dirty="0">
                <a:solidFill>
                  <a:srgbClr val="131313"/>
                </a:solidFill>
                <a:cs typeface="MS PGothic"/>
              </a:rPr>
              <a:t>, 2009; 37:129-40.</a:t>
            </a:r>
            <a:endParaRPr lang="en-US" sz="800" dirty="0">
              <a:solidFill>
                <a:srgbClr val="131313"/>
              </a:solidFill>
              <a:cs typeface="MS PGothic"/>
            </a:endParaRPr>
          </a:p>
        </p:txBody>
      </p:sp>
    </p:spTree>
    <p:extLst>
      <p:ext uri="{BB962C8B-B14F-4D97-AF65-F5344CB8AC3E}">
        <p14:creationId xmlns:p14="http://schemas.microsoft.com/office/powerpoint/2010/main" val="385388054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Spirit of MI</a:t>
            </a:r>
            <a:endParaRPr lang="en-US" dirty="0"/>
          </a:p>
        </p:txBody>
      </p:sp>
      <p:sp>
        <p:nvSpPr>
          <p:cNvPr id="3" name="Content Placeholder 2"/>
          <p:cNvSpPr>
            <a:spLocks noGrp="1"/>
          </p:cNvSpPr>
          <p:nvPr>
            <p:ph idx="1"/>
          </p:nvPr>
        </p:nvSpPr>
        <p:spPr/>
        <p:txBody>
          <a:bodyPr/>
          <a:lstStyle/>
          <a:p>
            <a:pPr marL="0" indent="0">
              <a:buNone/>
            </a:pPr>
            <a:r>
              <a:rPr lang="en-US" b="1" smtClean="0">
                <a:solidFill>
                  <a:srgbClr val="CF1001"/>
                </a:solidFill>
              </a:rPr>
              <a:t>The Spirit of MI</a:t>
            </a:r>
          </a:p>
          <a:p>
            <a:r>
              <a:rPr lang="en-US" smtClean="0"/>
              <a:t>Respects a person’s autonomy</a:t>
            </a:r>
          </a:p>
          <a:p>
            <a:r>
              <a:rPr lang="en-US" smtClean="0"/>
              <a:t>Fosters person-centered collaboration</a:t>
            </a:r>
          </a:p>
          <a:p>
            <a:r>
              <a:rPr lang="en-US" smtClean="0"/>
              <a:t>Evokes/elicits person’s own reasons for change</a:t>
            </a:r>
          </a:p>
          <a:p>
            <a:r>
              <a:rPr lang="en-US" smtClean="0"/>
              <a:t>Recognizes change must derive from intrinsic vs. extrinsic factors </a:t>
            </a:r>
            <a:endParaRPr lang="en-US" dirty="0" smtClean="0"/>
          </a:p>
        </p:txBody>
      </p:sp>
      <p:sp>
        <p:nvSpPr>
          <p:cNvPr id="7" name="TextBox 6"/>
          <p:cNvSpPr txBox="1"/>
          <p:nvPr/>
        </p:nvSpPr>
        <p:spPr>
          <a:xfrm>
            <a:off x="609600" y="6172200"/>
            <a:ext cx="8334375" cy="338554"/>
          </a:xfrm>
          <a:prstGeom prst="rect">
            <a:avLst/>
          </a:prstGeom>
          <a:noFill/>
        </p:spPr>
        <p:txBody>
          <a:bodyPr wrap="square" rtlCol="0">
            <a:spAutoFit/>
          </a:bodyPr>
          <a:lstStyle/>
          <a:p>
            <a:pPr eaLnBrk="0" hangingPunct="0">
              <a:lnSpc>
                <a:spcPct val="80000"/>
              </a:lnSpc>
              <a:spcBef>
                <a:spcPct val="40000"/>
              </a:spcBef>
            </a:pPr>
            <a:r>
              <a:rPr lang="en-US" sz="800" dirty="0">
                <a:cs typeface="MS PGothic"/>
              </a:rPr>
              <a:t>Miller, W. R., &amp; </a:t>
            </a:r>
            <a:r>
              <a:rPr lang="en-US" sz="800" dirty="0" err="1">
                <a:cs typeface="MS PGothic"/>
              </a:rPr>
              <a:t>Rollnick</a:t>
            </a:r>
            <a:r>
              <a:rPr lang="en-US" sz="800" dirty="0">
                <a:cs typeface="MS PGothic"/>
              </a:rPr>
              <a:t>, S. (2012). </a:t>
            </a:r>
            <a:r>
              <a:rPr lang="en-US" sz="800" i="1" dirty="0">
                <a:cs typeface="MS PGothic"/>
              </a:rPr>
              <a:t>Motivational Interviewing: Helping People Change</a:t>
            </a:r>
            <a:r>
              <a:rPr lang="en-US" sz="800" dirty="0">
                <a:cs typeface="MS PGothic"/>
              </a:rPr>
              <a:t> (3rd ed.). New York, New York: The Guildford Press. </a:t>
            </a:r>
            <a:endParaRPr lang="en-US" sz="800" dirty="0" smtClean="0">
              <a:cs typeface="MS PGothic"/>
            </a:endParaRPr>
          </a:p>
          <a:p>
            <a:pPr eaLnBrk="0" hangingPunct="0">
              <a:lnSpc>
                <a:spcPct val="80000"/>
              </a:lnSpc>
              <a:spcBef>
                <a:spcPct val="40000"/>
              </a:spcBef>
            </a:pPr>
            <a:r>
              <a:rPr lang="en-US" sz="800" dirty="0" smtClean="0">
                <a:solidFill>
                  <a:srgbClr val="131313"/>
                </a:solidFill>
                <a:cs typeface="MS PGothic"/>
              </a:rPr>
              <a:t>Miller </a:t>
            </a:r>
            <a:r>
              <a:rPr lang="en-US" sz="800" dirty="0">
                <a:solidFill>
                  <a:srgbClr val="131313"/>
                </a:solidFill>
                <a:cs typeface="MS PGothic"/>
              </a:rPr>
              <a:t>W.R., </a:t>
            </a:r>
            <a:r>
              <a:rPr lang="en-US" sz="800" dirty="0" err="1">
                <a:solidFill>
                  <a:srgbClr val="131313"/>
                </a:solidFill>
                <a:cs typeface="MS PGothic"/>
              </a:rPr>
              <a:t>Rollnick</a:t>
            </a:r>
            <a:r>
              <a:rPr lang="en-US" sz="800" dirty="0">
                <a:solidFill>
                  <a:srgbClr val="131313"/>
                </a:solidFill>
                <a:cs typeface="MS PGothic"/>
              </a:rPr>
              <a:t> S. Ten things that motivational interviewing is not. </a:t>
            </a:r>
            <a:r>
              <a:rPr lang="en-US" sz="800" i="1" dirty="0" err="1">
                <a:solidFill>
                  <a:srgbClr val="131313"/>
                </a:solidFill>
                <a:cs typeface="MS PGothic"/>
              </a:rPr>
              <a:t>Behav</a:t>
            </a:r>
            <a:r>
              <a:rPr lang="en-US" sz="800" i="1" dirty="0">
                <a:solidFill>
                  <a:srgbClr val="131313"/>
                </a:solidFill>
                <a:cs typeface="MS PGothic"/>
              </a:rPr>
              <a:t> </a:t>
            </a:r>
            <a:r>
              <a:rPr lang="en-US" sz="800" i="1" dirty="0" err="1">
                <a:solidFill>
                  <a:srgbClr val="131313"/>
                </a:solidFill>
                <a:cs typeface="MS PGothic"/>
              </a:rPr>
              <a:t>Cogn</a:t>
            </a:r>
            <a:r>
              <a:rPr lang="en-US" sz="800" i="1" dirty="0">
                <a:solidFill>
                  <a:srgbClr val="131313"/>
                </a:solidFill>
                <a:cs typeface="MS PGothic"/>
              </a:rPr>
              <a:t> </a:t>
            </a:r>
            <a:r>
              <a:rPr lang="en-US" sz="800" i="1" dirty="0" err="1">
                <a:solidFill>
                  <a:srgbClr val="131313"/>
                </a:solidFill>
                <a:cs typeface="MS PGothic"/>
              </a:rPr>
              <a:t>Psychoter</a:t>
            </a:r>
            <a:r>
              <a:rPr lang="en-US" sz="800" i="1" dirty="0">
                <a:solidFill>
                  <a:srgbClr val="131313"/>
                </a:solidFill>
                <a:cs typeface="MS PGothic"/>
              </a:rPr>
              <a:t>, 2009; 37:129-40.</a:t>
            </a:r>
            <a:endParaRPr lang="en-US" sz="800" dirty="0">
              <a:solidFill>
                <a:srgbClr val="131313"/>
              </a:solidFill>
              <a:cs typeface="MS PGothic"/>
            </a:endParaRPr>
          </a:p>
        </p:txBody>
      </p:sp>
    </p:spTree>
    <p:extLst>
      <p:ext uri="{BB962C8B-B14F-4D97-AF65-F5344CB8AC3E}">
        <p14:creationId xmlns:p14="http://schemas.microsoft.com/office/powerpoint/2010/main" val="1750840894"/>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3" name="Title 1"/>
          <p:cNvSpPr>
            <a:spLocks noGrp="1"/>
          </p:cNvSpPr>
          <p:nvPr>
            <p:ph type="title"/>
          </p:nvPr>
        </p:nvSpPr>
        <p:spPr/>
        <p:txBody>
          <a:bodyPr/>
          <a:lstStyle/>
          <a:p>
            <a:r>
              <a:rPr lang="en-US" altLang="en-US" dirty="0" smtClean="0"/>
              <a:t>The Spirit of MI</a:t>
            </a:r>
          </a:p>
        </p:txBody>
      </p:sp>
      <p:graphicFrame>
        <p:nvGraphicFramePr>
          <p:cNvPr id="4" name="Content Placeholder 3"/>
          <p:cNvGraphicFramePr>
            <a:graphicFrameLocks noGrp="1"/>
          </p:cNvGraphicFramePr>
          <p:nvPr>
            <p:ph idx="4294967295"/>
            <p:extLst>
              <p:ext uri="{D42A27DB-BD31-4B8C-83A1-F6EECF244321}">
                <p14:modId xmlns:p14="http://schemas.microsoft.com/office/powerpoint/2010/main" val="616101750"/>
              </p:ext>
            </p:extLst>
          </p:nvPr>
        </p:nvGraphicFramePr>
        <p:xfrm>
          <a:off x="647700" y="1371600"/>
          <a:ext cx="7848600" cy="4800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893163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MI Principles</a:t>
            </a:r>
            <a:endParaRPr lang="en-US" dirty="0"/>
          </a:p>
        </p:txBody>
      </p:sp>
      <p:sp>
        <p:nvSpPr>
          <p:cNvPr id="3" name="Content Placeholder 2"/>
          <p:cNvSpPr>
            <a:spLocks noGrp="1"/>
          </p:cNvSpPr>
          <p:nvPr>
            <p:ph idx="1"/>
          </p:nvPr>
        </p:nvSpPr>
        <p:spPr>
          <a:xfrm>
            <a:off x="457200" y="1371600"/>
            <a:ext cx="8229600" cy="4724401"/>
          </a:xfrm>
        </p:spPr>
        <p:txBody>
          <a:bodyPr/>
          <a:lstStyle/>
          <a:p>
            <a:pPr marL="0" indent="0">
              <a:buNone/>
            </a:pPr>
            <a:r>
              <a:rPr lang="en-US" sz="2400" smtClean="0"/>
              <a:t>Express Empathy: </a:t>
            </a:r>
          </a:p>
          <a:p>
            <a:pPr lvl="1"/>
            <a:r>
              <a:rPr lang="en-US" sz="2000" smtClean="0">
                <a:solidFill>
                  <a:srgbClr val="CF1001"/>
                </a:solidFill>
              </a:rPr>
              <a:t>Convey emotional understanding about the person’s experience</a:t>
            </a:r>
          </a:p>
          <a:p>
            <a:pPr marL="0" indent="0">
              <a:buNone/>
            </a:pPr>
            <a:r>
              <a:rPr lang="en-US" sz="2400" smtClean="0"/>
              <a:t>Resistance:</a:t>
            </a:r>
          </a:p>
          <a:p>
            <a:pPr lvl="1"/>
            <a:r>
              <a:rPr lang="en-US" sz="2000" smtClean="0">
                <a:solidFill>
                  <a:srgbClr val="CF1001"/>
                </a:solidFill>
              </a:rPr>
              <a:t>Roll with it, recognize it as fear, or problem with engagement, not an inherent flaw or conscious sabotaging by the individual</a:t>
            </a:r>
          </a:p>
          <a:p>
            <a:pPr marL="0" indent="0">
              <a:buNone/>
            </a:pPr>
            <a:r>
              <a:rPr lang="en-US" sz="2400" smtClean="0"/>
              <a:t>Support Self-Efficacy:</a:t>
            </a:r>
          </a:p>
          <a:p>
            <a:pPr lvl="1"/>
            <a:r>
              <a:rPr lang="en-US" sz="2000" smtClean="0">
                <a:solidFill>
                  <a:srgbClr val="CF1001"/>
                </a:solidFill>
              </a:rPr>
              <a:t>Find opportunities to highlight the individual’s capacities</a:t>
            </a:r>
          </a:p>
          <a:p>
            <a:pPr marL="0" indent="0">
              <a:buNone/>
            </a:pPr>
            <a:r>
              <a:rPr lang="en-US" sz="2400" smtClean="0"/>
              <a:t>Recognize and Work with Ambivalence:</a:t>
            </a:r>
          </a:p>
          <a:p>
            <a:pPr lvl="1"/>
            <a:r>
              <a:rPr lang="en-US" sz="2000" smtClean="0">
                <a:solidFill>
                  <a:srgbClr val="CF1001"/>
                </a:solidFill>
              </a:rPr>
              <a:t>Seen as a given, not a problem</a:t>
            </a:r>
          </a:p>
          <a:p>
            <a:pPr marL="0" indent="0">
              <a:buNone/>
            </a:pPr>
            <a:r>
              <a:rPr lang="en-US" sz="2400" smtClean="0"/>
              <a:t>Make Use of Feedback:</a:t>
            </a:r>
          </a:p>
          <a:p>
            <a:pPr lvl="1"/>
            <a:r>
              <a:rPr lang="en-US" sz="2000" smtClean="0">
                <a:solidFill>
                  <a:srgbClr val="CF1001"/>
                </a:solidFill>
              </a:rPr>
              <a:t>Careful reflections are used to highlight areas the individual has described are important to him/her</a:t>
            </a:r>
            <a:endParaRPr lang="en-US" sz="2000" dirty="0">
              <a:solidFill>
                <a:srgbClr val="CF1001"/>
              </a:solidFill>
            </a:endParaRPr>
          </a:p>
        </p:txBody>
      </p:sp>
    </p:spTree>
    <p:extLst>
      <p:ext uri="{BB962C8B-B14F-4D97-AF65-F5344CB8AC3E}">
        <p14:creationId xmlns:p14="http://schemas.microsoft.com/office/powerpoint/2010/main" val="140649443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mtClean="0"/>
              <a:t>The Importance of Connection</a:t>
            </a:r>
            <a:endParaRPr lang="en-US" dirty="0"/>
          </a:p>
        </p:txBody>
      </p:sp>
      <p:sp>
        <p:nvSpPr>
          <p:cNvPr id="6" name="Content Placeholder 5"/>
          <p:cNvSpPr>
            <a:spLocks noGrp="1"/>
          </p:cNvSpPr>
          <p:nvPr>
            <p:ph idx="1"/>
          </p:nvPr>
        </p:nvSpPr>
        <p:spPr/>
        <p:txBody>
          <a:bodyPr/>
          <a:lstStyle/>
          <a:p>
            <a:pPr marL="0" indent="0">
              <a:buNone/>
            </a:pPr>
            <a:r>
              <a:rPr lang="en-US" b="1" smtClean="0">
                <a:solidFill>
                  <a:srgbClr val="CF1001"/>
                </a:solidFill>
              </a:rPr>
              <a:t>Empathy</a:t>
            </a:r>
          </a:p>
          <a:p>
            <a:r>
              <a:rPr lang="en-US" smtClean="0"/>
              <a:t>Convey an emotional understanding about someone’s experience</a:t>
            </a:r>
          </a:p>
          <a:p>
            <a:r>
              <a:rPr lang="en-US" smtClean="0"/>
              <a:t>Curative, healing </a:t>
            </a:r>
          </a:p>
          <a:p>
            <a:r>
              <a:rPr lang="en-US" smtClean="0"/>
              <a:t>Common factor</a:t>
            </a:r>
          </a:p>
          <a:p>
            <a:r>
              <a:rPr lang="en-US" smtClean="0"/>
              <a:t>We are hard-wired for it: Attunement </a:t>
            </a:r>
          </a:p>
          <a:p>
            <a:r>
              <a:rPr lang="en-US" smtClean="0"/>
              <a:t>Mirror neurons (e.g., Daniel Goleman) </a:t>
            </a:r>
          </a:p>
          <a:p>
            <a:r>
              <a:rPr lang="en-US" smtClean="0"/>
              <a:t>Is different from Sympathy</a:t>
            </a:r>
            <a:endParaRPr lang="en-US" sz="2800" dirty="0" smtClean="0"/>
          </a:p>
        </p:txBody>
      </p:sp>
    </p:spTree>
    <p:extLst>
      <p:ext uri="{BB962C8B-B14F-4D97-AF65-F5344CB8AC3E}">
        <p14:creationId xmlns:p14="http://schemas.microsoft.com/office/powerpoint/2010/main" val="200683179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5404894" y="996026"/>
            <a:ext cx="3434306" cy="3423574"/>
          </a:xfrm>
          <a:prstGeom prst="rect">
            <a:avLst/>
          </a:prstGeom>
        </p:spPr>
      </p:pic>
      <p:sp>
        <p:nvSpPr>
          <p:cNvPr id="2" name="Title 1"/>
          <p:cNvSpPr>
            <a:spLocks noGrp="1"/>
          </p:cNvSpPr>
          <p:nvPr>
            <p:ph type="title"/>
          </p:nvPr>
        </p:nvSpPr>
        <p:spPr/>
        <p:txBody>
          <a:bodyPr/>
          <a:lstStyle/>
          <a:p>
            <a:r>
              <a:rPr lang="en-US" smtClean="0"/>
              <a:t>Writing Exercise</a:t>
            </a:r>
            <a:endParaRPr lang="en-US" dirty="0"/>
          </a:p>
        </p:txBody>
      </p:sp>
      <p:sp>
        <p:nvSpPr>
          <p:cNvPr id="3" name="Content Placeholder 2"/>
          <p:cNvSpPr>
            <a:spLocks noGrp="1"/>
          </p:cNvSpPr>
          <p:nvPr>
            <p:ph idx="1"/>
          </p:nvPr>
        </p:nvSpPr>
        <p:spPr/>
        <p:txBody>
          <a:bodyPr/>
          <a:lstStyle/>
          <a:p>
            <a:endParaRPr lang="en-US" dirty="0" smtClean="0"/>
          </a:p>
          <a:p>
            <a:endParaRPr lang="en-US" dirty="0" smtClean="0"/>
          </a:p>
          <a:p>
            <a:endParaRPr lang="en-US" dirty="0" smtClean="0"/>
          </a:p>
          <a:p>
            <a:endParaRPr lang="en-US" dirty="0" smtClean="0"/>
          </a:p>
          <a:p>
            <a:pPr marL="0" indent="0">
              <a:buNone/>
            </a:pPr>
            <a:endParaRPr lang="en-US" dirty="0" smtClean="0"/>
          </a:p>
          <a:p>
            <a:pPr marL="0" indent="0">
              <a:buNone/>
            </a:pPr>
            <a:r>
              <a:rPr lang="en-US" dirty="0" smtClean="0"/>
              <a:t>Spend 3 minutes identifying an area in your life where you would like to make a change.  Select something that is important to you.</a:t>
            </a:r>
          </a:p>
        </p:txBody>
      </p:sp>
    </p:spTree>
    <p:extLst>
      <p:ext uri="{BB962C8B-B14F-4D97-AF65-F5344CB8AC3E}">
        <p14:creationId xmlns:p14="http://schemas.microsoft.com/office/powerpoint/2010/main" val="37854671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Video Demonstration:</a:t>
            </a:r>
            <a:br>
              <a:rPr lang="en-US" i="1" dirty="0" smtClean="0"/>
            </a:br>
            <a:r>
              <a:rPr lang="en-US" i="1" dirty="0" smtClean="0"/>
              <a:t> Empathy</a:t>
            </a:r>
            <a:endParaRPr lang="en-US" i="1" dirty="0"/>
          </a:p>
        </p:txBody>
      </p:sp>
      <p:sp>
        <p:nvSpPr>
          <p:cNvPr id="3" name="Content Placeholder 2"/>
          <p:cNvSpPr>
            <a:spLocks noGrp="1"/>
          </p:cNvSpPr>
          <p:nvPr>
            <p:ph idx="1"/>
          </p:nvPr>
        </p:nvSpPr>
        <p:spPr/>
        <p:txBody>
          <a:bodyPr/>
          <a:lstStyle/>
          <a:p>
            <a:pPr marL="0" indent="0">
              <a:buNone/>
            </a:pPr>
            <a:r>
              <a:rPr lang="en-US" i="1" dirty="0" err="1"/>
              <a:t>Brene</a:t>
            </a:r>
            <a:r>
              <a:rPr lang="en-US" i="1" dirty="0"/>
              <a:t> Brown on </a:t>
            </a:r>
            <a:r>
              <a:rPr lang="en-US" i="1" dirty="0" smtClean="0"/>
              <a:t>Empathy (2:53) </a:t>
            </a:r>
            <a:r>
              <a:rPr lang="en-US" sz="2400" dirty="0" smtClean="0">
                <a:hlinkClick r:id="rId3"/>
              </a:rPr>
              <a:t>https</a:t>
            </a:r>
            <a:r>
              <a:rPr lang="en-US" sz="2400" dirty="0">
                <a:hlinkClick r:id="rId3"/>
              </a:rPr>
              <a:t>://</a:t>
            </a:r>
            <a:r>
              <a:rPr lang="en-US" sz="2400" dirty="0" smtClean="0">
                <a:hlinkClick r:id="rId3"/>
              </a:rPr>
              <a:t>www.youtube.com/watch?v=1Evwgu369Jw</a:t>
            </a:r>
            <a:r>
              <a:rPr lang="en-US" sz="2400" dirty="0" smtClean="0"/>
              <a:t/>
            </a:r>
            <a:br>
              <a:rPr lang="en-US" sz="2400" dirty="0" smtClean="0"/>
            </a:br>
            <a:endParaRPr lang="en-US" sz="2400" dirty="0" smtClean="0"/>
          </a:p>
          <a:p>
            <a:pPr marL="0" indent="0">
              <a:buNone/>
            </a:pPr>
            <a:r>
              <a:rPr lang="en-US" i="1" dirty="0" smtClean="0"/>
              <a:t>Empathy: The Human Connection </a:t>
            </a:r>
            <a:r>
              <a:rPr lang="en-US" i="1" dirty="0"/>
              <a:t>to Patient Care </a:t>
            </a:r>
            <a:r>
              <a:rPr lang="en-US" i="1" dirty="0" smtClean="0"/>
              <a:t>(4:23) </a:t>
            </a:r>
            <a:br>
              <a:rPr lang="en-US" i="1" dirty="0" smtClean="0"/>
            </a:br>
            <a:r>
              <a:rPr lang="en-US" sz="2400" dirty="0" smtClean="0">
                <a:hlinkClick r:id="rId4"/>
              </a:rPr>
              <a:t>https</a:t>
            </a:r>
            <a:r>
              <a:rPr lang="en-US" sz="2400" dirty="0">
                <a:hlinkClick r:id="rId4"/>
              </a:rPr>
              <a:t>://</a:t>
            </a:r>
            <a:r>
              <a:rPr lang="en-US" sz="2400" dirty="0" smtClean="0">
                <a:hlinkClick r:id="rId4"/>
              </a:rPr>
              <a:t>www.youtube.com/watch?v=cDDWvj_q-o8</a:t>
            </a:r>
            <a:r>
              <a:rPr lang="en-US" sz="2400" dirty="0" smtClean="0"/>
              <a:t> </a:t>
            </a:r>
            <a:endParaRPr lang="en-US" sz="2400" dirty="0"/>
          </a:p>
          <a:p>
            <a:pPr marL="0" indent="0">
              <a:buNone/>
            </a:pPr>
            <a:endParaRPr lang="en-US" dirty="0"/>
          </a:p>
        </p:txBody>
      </p:sp>
    </p:spTree>
    <p:extLst>
      <p:ext uri="{BB962C8B-B14F-4D97-AF65-F5344CB8AC3E}">
        <p14:creationId xmlns:p14="http://schemas.microsoft.com/office/powerpoint/2010/main" val="2277170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The Importance of Feeling “Seen” and Building Trust</a:t>
            </a:r>
            <a:endParaRPr lang="en-US" dirty="0"/>
          </a:p>
        </p:txBody>
      </p:sp>
      <p:sp>
        <p:nvSpPr>
          <p:cNvPr id="3" name="Content Placeholder 2"/>
          <p:cNvSpPr>
            <a:spLocks noGrp="1"/>
          </p:cNvSpPr>
          <p:nvPr>
            <p:ph idx="1"/>
          </p:nvPr>
        </p:nvSpPr>
        <p:spPr/>
        <p:txBody>
          <a:bodyPr/>
          <a:lstStyle/>
          <a:p>
            <a:r>
              <a:rPr lang="en-US" smtClean="0"/>
              <a:t>Patients that we interact with may have difficulty trusting, both people and information</a:t>
            </a:r>
          </a:p>
          <a:p>
            <a:r>
              <a:rPr lang="en-US" smtClean="0"/>
              <a:t>“Emotional presence” matters</a:t>
            </a:r>
          </a:p>
          <a:p>
            <a:r>
              <a:rPr lang="en-US" smtClean="0"/>
              <a:t>Rakel study, 2009 </a:t>
            </a:r>
            <a:r>
              <a:rPr lang="en-US" sz="2800" smtClean="0"/>
              <a:t>(Perception of empathy and the common cold)</a:t>
            </a:r>
          </a:p>
          <a:p>
            <a:r>
              <a:rPr lang="en-US" smtClean="0"/>
              <a:t>Empathy in healthcare video</a:t>
            </a:r>
          </a:p>
          <a:p>
            <a:pPr marL="0" indent="0">
              <a:buNone/>
            </a:pPr>
            <a:endParaRPr lang="en-US" smtClean="0"/>
          </a:p>
          <a:p>
            <a:pPr marL="0" indent="0">
              <a:buNone/>
            </a:pPr>
            <a:r>
              <a:rPr lang="en-US" sz="1200" smtClean="0"/>
              <a:t>Rakel, D. P., Hoeft, T. J., Barrett, B. P., Chewning, B. A., Craig, B. M., &amp; Niu, M. (2009). Practitioner Empathy and the Duration of the Common Cold. </a:t>
            </a:r>
            <a:r>
              <a:rPr lang="en-US" sz="1200" i="1" smtClean="0"/>
              <a:t>Family Medicine</a:t>
            </a:r>
            <a:r>
              <a:rPr lang="en-US" sz="1200" smtClean="0"/>
              <a:t>, </a:t>
            </a:r>
            <a:r>
              <a:rPr lang="en-US" sz="1200" i="1" smtClean="0"/>
              <a:t>41</a:t>
            </a:r>
            <a:r>
              <a:rPr lang="en-US" sz="1200" smtClean="0"/>
              <a:t>(7), 494–501.</a:t>
            </a:r>
            <a:endParaRPr lang="en-US" sz="1200" dirty="0"/>
          </a:p>
        </p:txBody>
      </p:sp>
    </p:spTree>
    <p:extLst>
      <p:ext uri="{BB962C8B-B14F-4D97-AF65-F5344CB8AC3E}">
        <p14:creationId xmlns:p14="http://schemas.microsoft.com/office/powerpoint/2010/main" val="3579117794"/>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Handling Resistance</a:t>
            </a:r>
            <a:endParaRPr lang="en-US" dirty="0"/>
          </a:p>
        </p:txBody>
      </p:sp>
      <p:sp>
        <p:nvSpPr>
          <p:cNvPr id="44035" name="Content Placeholder 2"/>
          <p:cNvSpPr>
            <a:spLocks noGrp="1"/>
          </p:cNvSpPr>
          <p:nvPr>
            <p:ph idx="1"/>
          </p:nvPr>
        </p:nvSpPr>
        <p:spPr/>
        <p:txBody>
          <a:bodyPr/>
          <a:lstStyle/>
          <a:p>
            <a:r>
              <a:rPr lang="en-US" altLang="en-US" smtClean="0"/>
              <a:t>What is most challenging in this work?</a:t>
            </a:r>
            <a:endParaRPr lang="en-US" altLang="en-US" dirty="0" smtClean="0"/>
          </a:p>
        </p:txBody>
      </p:sp>
      <p:pic>
        <p:nvPicPr>
          <p:cNvPr id="4403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97175" y="2356098"/>
            <a:ext cx="3549650" cy="3597027"/>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pic>
    </p:spTree>
    <p:extLst>
      <p:ext uri="{BB962C8B-B14F-4D97-AF65-F5344CB8AC3E}">
        <p14:creationId xmlns:p14="http://schemas.microsoft.com/office/powerpoint/2010/main" val="2507037013"/>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Keys to Working with Resistance</a:t>
            </a:r>
            <a:endParaRPr lang="en-US" dirty="0"/>
          </a:p>
        </p:txBody>
      </p:sp>
      <p:sp>
        <p:nvSpPr>
          <p:cNvPr id="3" name="Content Placeholder 2"/>
          <p:cNvSpPr>
            <a:spLocks noGrp="1"/>
          </p:cNvSpPr>
          <p:nvPr>
            <p:ph idx="1"/>
          </p:nvPr>
        </p:nvSpPr>
        <p:spPr/>
        <p:txBody>
          <a:bodyPr/>
          <a:lstStyle/>
          <a:p>
            <a:r>
              <a:rPr lang="en-US" smtClean="0">
                <a:latin typeface="Calibri" charset="0"/>
                <a:ea typeface="Calibri" charset="0"/>
                <a:cs typeface="Calibri" charset="0"/>
              </a:rPr>
              <a:t>Rolling with it rather than confronting</a:t>
            </a:r>
          </a:p>
          <a:p>
            <a:r>
              <a:rPr lang="en-US" smtClean="0">
                <a:latin typeface="Calibri" charset="0"/>
                <a:ea typeface="Calibri" charset="0"/>
                <a:cs typeface="Calibri" charset="0"/>
              </a:rPr>
              <a:t>Cultivating compassion and understanding</a:t>
            </a:r>
          </a:p>
          <a:p>
            <a:r>
              <a:rPr lang="en-US" smtClean="0">
                <a:latin typeface="Calibri" charset="0"/>
                <a:ea typeface="Calibri" charset="0"/>
                <a:cs typeface="Calibri" charset="0"/>
              </a:rPr>
              <a:t>“Never take away someone’s defenses” without having something to replace them with</a:t>
            </a:r>
          </a:p>
          <a:p>
            <a:r>
              <a:rPr lang="en-US" smtClean="0">
                <a:latin typeface="Calibri" charset="0"/>
                <a:ea typeface="Calibri" charset="0"/>
                <a:cs typeface="Calibri" charset="0"/>
              </a:rPr>
              <a:t>Look for other pathways</a:t>
            </a:r>
          </a:p>
          <a:p>
            <a:r>
              <a:rPr lang="en-US" smtClean="0">
                <a:latin typeface="Calibri" charset="0"/>
                <a:ea typeface="Calibri" charset="0"/>
                <a:cs typeface="Calibri" charset="0"/>
              </a:rPr>
              <a:t>You catch more flies with honey than you do with vinegar </a:t>
            </a:r>
            <a:r>
              <a:rPr lang="en-US" sz="2000" smtClean="0">
                <a:latin typeface="Calibri" charset="0"/>
                <a:ea typeface="Calibri" charset="0"/>
                <a:cs typeface="Calibri" charset="0"/>
              </a:rPr>
              <a:t>(</a:t>
            </a:r>
            <a:r>
              <a:rPr lang="en-US" sz="2000" i="1" smtClean="0"/>
              <a:t>G. Torriano's 'Common Place of Italian Proverbs’)</a:t>
            </a:r>
            <a:endParaRPr lang="en-US" sz="2000" dirty="0">
              <a:latin typeface="Calibri" charset="0"/>
              <a:ea typeface="Calibri" charset="0"/>
              <a:cs typeface="Calibri" charset="0"/>
            </a:endParaRPr>
          </a:p>
        </p:txBody>
      </p:sp>
    </p:spTree>
    <p:extLst>
      <p:ext uri="{BB962C8B-B14F-4D97-AF65-F5344CB8AC3E}">
        <p14:creationId xmlns:p14="http://schemas.microsoft.com/office/powerpoint/2010/main" val="360570415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Core Assumptions of MI</a:t>
            </a:r>
            <a:br>
              <a:rPr lang="en-US" smtClean="0"/>
            </a:br>
            <a:r>
              <a:rPr lang="en-US" smtClean="0">
                <a:solidFill>
                  <a:srgbClr val="000000"/>
                </a:solidFill>
              </a:rPr>
              <a:t>1. Motivation is a state NOT a trait</a:t>
            </a:r>
            <a:endParaRPr lang="en-US" dirty="0">
              <a:solidFill>
                <a:srgbClr val="000000"/>
              </a:solidFill>
            </a:endParaRPr>
          </a:p>
        </p:txBody>
      </p:sp>
      <p:pic>
        <p:nvPicPr>
          <p:cNvPr id="2" name="Picture 1"/>
          <p:cNvPicPr>
            <a:picLocks noChangeAspect="1"/>
          </p:cNvPicPr>
          <p:nvPr/>
        </p:nvPicPr>
        <p:blipFill>
          <a:blip r:embed="rId3"/>
          <a:stretch>
            <a:fillRect/>
          </a:stretch>
        </p:blipFill>
        <p:spPr>
          <a:xfrm>
            <a:off x="1416886" y="1845310"/>
            <a:ext cx="6310228" cy="2955290"/>
          </a:xfrm>
          <a:prstGeom prst="rect">
            <a:avLst/>
          </a:prstGeom>
          <a:ln>
            <a:noFill/>
          </a:ln>
          <a:effectLst>
            <a:softEdge rad="112500"/>
          </a:effectLst>
        </p:spPr>
      </p:pic>
    </p:spTree>
    <p:extLst>
      <p:ext uri="{BB962C8B-B14F-4D97-AF65-F5344CB8AC3E}">
        <p14:creationId xmlns:p14="http://schemas.microsoft.com/office/powerpoint/2010/main" val="3800334134"/>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Core Assumptions of MI</a:t>
            </a:r>
            <a:br>
              <a:rPr lang="en-US" smtClean="0"/>
            </a:br>
            <a:r>
              <a:rPr lang="en-US" smtClean="0">
                <a:solidFill>
                  <a:srgbClr val="000000"/>
                </a:solidFill>
              </a:rPr>
              <a:t>2. Ambivalence to change is normal</a:t>
            </a:r>
            <a:endParaRPr lang="en-US" dirty="0"/>
          </a:p>
        </p:txBody>
      </p:sp>
      <p:pic>
        <p:nvPicPr>
          <p:cNvPr id="4" name="Picture 3"/>
          <p:cNvPicPr>
            <a:picLocks noChangeAspect="1"/>
          </p:cNvPicPr>
          <p:nvPr/>
        </p:nvPicPr>
        <p:blipFill>
          <a:blip r:embed="rId3"/>
          <a:stretch>
            <a:fillRect/>
          </a:stretch>
        </p:blipFill>
        <p:spPr>
          <a:xfrm>
            <a:off x="1562100" y="1398814"/>
            <a:ext cx="6019800" cy="4014146"/>
          </a:xfrm>
          <a:prstGeom prst="rect">
            <a:avLst/>
          </a:prstGeom>
        </p:spPr>
      </p:pic>
    </p:spTree>
    <p:extLst>
      <p:ext uri="{BB962C8B-B14F-4D97-AF65-F5344CB8AC3E}">
        <p14:creationId xmlns:p14="http://schemas.microsoft.com/office/powerpoint/2010/main" val="195683149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 2017, I will…</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rcRect t="1080" b="1080"/>
          <a:stretch>
            <a:fillRect/>
          </a:stretch>
        </p:blipFill>
        <p:spPr/>
      </p:pic>
    </p:spTree>
    <p:extLst>
      <p:ext uri="{BB962C8B-B14F-4D97-AF65-F5344CB8AC3E}">
        <p14:creationId xmlns:p14="http://schemas.microsoft.com/office/powerpoint/2010/main" val="3388079644"/>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Diagram 2"/>
          <p:cNvGraphicFramePr/>
          <p:nvPr>
            <p:extLst/>
          </p:nvPr>
        </p:nvGraphicFramePr>
        <p:xfrm>
          <a:off x="1600200" y="1219200"/>
          <a:ext cx="6096000" cy="45720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pSp>
        <p:nvGrpSpPr>
          <p:cNvPr id="4" name="Group 3"/>
          <p:cNvGrpSpPr/>
          <p:nvPr/>
        </p:nvGrpSpPr>
        <p:grpSpPr>
          <a:xfrm>
            <a:off x="87628" y="5022485"/>
            <a:ext cx="1893572" cy="921115"/>
            <a:chOff x="838196" y="3276605"/>
            <a:chExt cx="1824987" cy="921114"/>
          </a:xfrm>
        </p:grpSpPr>
        <p:sp>
          <p:nvSpPr>
            <p:cNvPr id="5" name="Rounded Rectangle 4"/>
            <p:cNvSpPr/>
            <p:nvPr/>
          </p:nvSpPr>
          <p:spPr>
            <a:xfrm>
              <a:off x="838196" y="3276605"/>
              <a:ext cx="1824987" cy="9211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6" name="Rounded Rectangle 4"/>
            <p:cNvSpPr/>
            <p:nvPr/>
          </p:nvSpPr>
          <p:spPr>
            <a:xfrm>
              <a:off x="883161" y="3321570"/>
              <a:ext cx="1735057" cy="8311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fontAlgn="base">
                <a:lnSpc>
                  <a:spcPct val="90000"/>
                </a:lnSpc>
                <a:spcBef>
                  <a:spcPct val="0"/>
                </a:spcBef>
                <a:spcAft>
                  <a:spcPct val="35000"/>
                </a:spcAft>
              </a:pPr>
              <a:r>
                <a:rPr lang="en-US" b="1" dirty="0" smtClean="0">
                  <a:solidFill>
                    <a:prstClr val="white"/>
                  </a:solidFill>
                </a:rPr>
                <a:t>Pre-contemplation</a:t>
              </a:r>
              <a:endParaRPr lang="en-US" b="1" dirty="0">
                <a:solidFill>
                  <a:prstClr val="white"/>
                </a:solidFill>
              </a:endParaRPr>
            </a:p>
          </p:txBody>
        </p:sp>
      </p:grpSp>
      <p:grpSp>
        <p:nvGrpSpPr>
          <p:cNvPr id="7" name="Group 6"/>
          <p:cNvGrpSpPr/>
          <p:nvPr/>
        </p:nvGrpSpPr>
        <p:grpSpPr>
          <a:xfrm>
            <a:off x="7445589" y="1752600"/>
            <a:ext cx="1622211" cy="921115"/>
            <a:chOff x="838196" y="3276605"/>
            <a:chExt cx="1824987" cy="921114"/>
          </a:xfrm>
        </p:grpSpPr>
        <p:sp>
          <p:nvSpPr>
            <p:cNvPr id="8" name="Rounded Rectangle 7"/>
            <p:cNvSpPr/>
            <p:nvPr/>
          </p:nvSpPr>
          <p:spPr>
            <a:xfrm>
              <a:off x="838196" y="3276605"/>
              <a:ext cx="1824987" cy="921114"/>
            </a:xfrm>
            <a:prstGeom prst="round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9" name="Rounded Rectangle 4"/>
            <p:cNvSpPr/>
            <p:nvPr/>
          </p:nvSpPr>
          <p:spPr>
            <a:xfrm>
              <a:off x="883161" y="3321570"/>
              <a:ext cx="1735057" cy="831184"/>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76200" tIns="76200" rIns="76200" bIns="76200" numCol="1" spcCol="1270" anchor="ctr" anchorCtr="0">
              <a:noAutofit/>
            </a:bodyPr>
            <a:lstStyle/>
            <a:p>
              <a:pPr algn="ctr" defTabSz="889000" fontAlgn="base">
                <a:lnSpc>
                  <a:spcPct val="90000"/>
                </a:lnSpc>
                <a:spcBef>
                  <a:spcPct val="0"/>
                </a:spcBef>
                <a:spcAft>
                  <a:spcPct val="35000"/>
                </a:spcAft>
              </a:pPr>
              <a:r>
                <a:rPr lang="en-US" b="1" dirty="0" smtClean="0">
                  <a:solidFill>
                    <a:prstClr val="white"/>
                  </a:solidFill>
                </a:rPr>
                <a:t>Stable Behavior</a:t>
              </a:r>
              <a:endParaRPr lang="en-US" b="1" dirty="0">
                <a:solidFill>
                  <a:prstClr val="white"/>
                </a:solidFill>
              </a:endParaRPr>
            </a:p>
          </p:txBody>
        </p:sp>
      </p:grpSp>
      <p:sp>
        <p:nvSpPr>
          <p:cNvPr id="10" name="Right Arrow 9"/>
          <p:cNvSpPr/>
          <p:nvPr/>
        </p:nvSpPr>
        <p:spPr>
          <a:xfrm rot="20062583">
            <a:off x="1518488" y="4750614"/>
            <a:ext cx="560279" cy="381000"/>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5400">
              <a:solidFill>
                <a:prstClr val="white"/>
              </a:solidFill>
            </a:endParaRPr>
          </a:p>
        </p:txBody>
      </p:sp>
      <p:sp>
        <p:nvSpPr>
          <p:cNvPr id="12" name="Right Arrow 11"/>
          <p:cNvSpPr/>
          <p:nvPr/>
        </p:nvSpPr>
        <p:spPr>
          <a:xfrm rot="20062583">
            <a:off x="6912833" y="2312215"/>
            <a:ext cx="560279" cy="381000"/>
          </a:xfrm>
          <a:prstGeom prst="rightArrow">
            <a:avLst/>
          </a:prstGeom>
          <a:solidFill>
            <a:schemeClr val="accent1">
              <a:lumMod val="40000"/>
              <a:lumOff val="60000"/>
            </a:schemeClr>
          </a:solidFill>
        </p:spPr>
        <p:style>
          <a:lnRef idx="1">
            <a:schemeClr val="accent1"/>
          </a:lnRef>
          <a:fillRef idx="3">
            <a:schemeClr val="accent1"/>
          </a:fillRef>
          <a:effectRef idx="2">
            <a:schemeClr val="accent1"/>
          </a:effectRef>
          <a:fontRef idx="minor">
            <a:schemeClr val="lt1"/>
          </a:fontRef>
        </p:style>
        <p:txBody>
          <a:bodyPr rtlCol="0" anchor="ctr"/>
          <a:lstStyle/>
          <a:p>
            <a:pPr algn="ctr" fontAlgn="base">
              <a:spcBef>
                <a:spcPct val="0"/>
              </a:spcBef>
              <a:spcAft>
                <a:spcPct val="0"/>
              </a:spcAft>
            </a:pPr>
            <a:endParaRPr lang="en-US" sz="5400">
              <a:solidFill>
                <a:prstClr val="white"/>
              </a:solidFill>
            </a:endParaRPr>
          </a:p>
        </p:txBody>
      </p:sp>
      <p:sp>
        <p:nvSpPr>
          <p:cNvPr id="11" name="Title 10"/>
          <p:cNvSpPr>
            <a:spLocks noGrp="1"/>
          </p:cNvSpPr>
          <p:nvPr>
            <p:ph type="title"/>
          </p:nvPr>
        </p:nvSpPr>
        <p:spPr/>
        <p:txBody>
          <a:bodyPr/>
          <a:lstStyle/>
          <a:p>
            <a:r>
              <a:rPr lang="en-US" smtClean="0"/>
              <a:t>Stages of Change</a:t>
            </a:r>
            <a:endParaRPr lang="en-US" dirty="0"/>
          </a:p>
        </p:txBody>
      </p:sp>
    </p:spTree>
    <p:extLst>
      <p:ext uri="{BB962C8B-B14F-4D97-AF65-F5344CB8AC3E}">
        <p14:creationId xmlns:p14="http://schemas.microsoft.com/office/powerpoint/2010/main" val="156156413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is Stage of Change/Readiness Important?</a:t>
            </a:r>
            <a:endParaRPr lang="en-US" dirty="0"/>
          </a:p>
        </p:txBody>
      </p:sp>
      <p:sp>
        <p:nvSpPr>
          <p:cNvPr id="3" name="Content Placeholder 2"/>
          <p:cNvSpPr>
            <a:spLocks noGrp="1"/>
          </p:cNvSpPr>
          <p:nvPr>
            <p:ph idx="1"/>
          </p:nvPr>
        </p:nvSpPr>
        <p:spPr/>
        <p:txBody>
          <a:bodyPr/>
          <a:lstStyle/>
          <a:p>
            <a:r>
              <a:rPr lang="en-US" smtClean="0"/>
              <a:t>Recognition that the change process is fluid, not stagnant</a:t>
            </a:r>
          </a:p>
          <a:p>
            <a:r>
              <a:rPr lang="en-US" smtClean="0"/>
              <a:t>There are ebbs and flows</a:t>
            </a:r>
          </a:p>
          <a:p>
            <a:r>
              <a:rPr lang="en-US" smtClean="0"/>
              <a:t>Highlights the need to meet people “where they are”</a:t>
            </a:r>
          </a:p>
          <a:p>
            <a:r>
              <a:rPr lang="en-US" smtClean="0"/>
              <a:t>Engagement is a necessary first step in identifying where someone is in their process</a:t>
            </a:r>
            <a:endParaRPr lang="en-US" dirty="0" smtClean="0"/>
          </a:p>
        </p:txBody>
      </p:sp>
    </p:spTree>
    <p:extLst>
      <p:ext uri="{BB962C8B-B14F-4D97-AF65-F5344CB8AC3E}">
        <p14:creationId xmlns:p14="http://schemas.microsoft.com/office/powerpoint/2010/main" val="390011240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smtClean="0"/>
              <a:t>Helping People Change</a:t>
            </a:r>
            <a:endParaRPr lang="en-US" dirty="0">
              <a:solidFill>
                <a:srgbClr val="4F81BD"/>
              </a:solidFill>
            </a:endParaRPr>
          </a:p>
        </p:txBody>
      </p:sp>
      <p:sp>
        <p:nvSpPr>
          <p:cNvPr id="5" name="Content Placeholder 4"/>
          <p:cNvSpPr>
            <a:spLocks noGrp="1"/>
          </p:cNvSpPr>
          <p:nvPr>
            <p:ph sz="half" idx="1"/>
          </p:nvPr>
        </p:nvSpPr>
        <p:spPr>
          <a:xfrm>
            <a:off x="533400" y="1600199"/>
            <a:ext cx="5638800" cy="4144963"/>
          </a:xfrm>
        </p:spPr>
        <p:txBody>
          <a:bodyPr/>
          <a:lstStyle/>
          <a:p>
            <a:pPr marL="0" indent="0">
              <a:buClr>
                <a:srgbClr val="CF1001"/>
              </a:buClr>
              <a:buNone/>
            </a:pPr>
            <a:r>
              <a:rPr lang="en-US" altLang="en-US" sz="2400" smtClean="0">
                <a:latin typeface="Calibri" panose="020F0502020204030204" pitchFamily="34" charset="0"/>
              </a:rPr>
              <a:t>Helping people change involves increasing their awareness that change might be important for them, and then assisting them to move through the different stages</a:t>
            </a:r>
          </a:p>
          <a:p>
            <a:pPr lvl="1">
              <a:buClr>
                <a:srgbClr val="CF1001"/>
              </a:buClr>
              <a:buFont typeface="Wingdings" panose="05000000000000000000" pitchFamily="2" charset="2"/>
              <a:buChar char="Ø"/>
            </a:pPr>
            <a:r>
              <a:rPr lang="en-US" altLang="en-US" sz="2000" smtClean="0"/>
              <a:t>Try to see things from the person’s point of view</a:t>
            </a:r>
          </a:p>
          <a:p>
            <a:pPr lvl="1">
              <a:buClr>
                <a:srgbClr val="CF1001"/>
              </a:buClr>
              <a:buFont typeface="Wingdings" panose="05000000000000000000" pitchFamily="2" charset="2"/>
              <a:buChar char="Ø"/>
            </a:pPr>
            <a:r>
              <a:rPr lang="en-US" altLang="en-US" sz="2000" smtClean="0">
                <a:latin typeface="Calibri" panose="020F0502020204030204" pitchFamily="34" charset="0"/>
              </a:rPr>
              <a:t>Start “where the person is” </a:t>
            </a:r>
          </a:p>
          <a:p>
            <a:pPr lvl="1">
              <a:buClr>
                <a:srgbClr val="CF1001"/>
              </a:buClr>
              <a:buFont typeface="Wingdings" panose="05000000000000000000" pitchFamily="2" charset="2"/>
              <a:buChar char="Ø"/>
            </a:pPr>
            <a:r>
              <a:rPr lang="en-US" sz="2000" smtClean="0">
                <a:latin typeface="Calibri" panose="020F0502020204030204" pitchFamily="34" charset="0"/>
                <a:cs typeface="ＭＳ Ｐゴシック" charset="0"/>
              </a:rPr>
              <a:t>Involves setting goals that the person accepts as meeting her/his needs</a:t>
            </a:r>
          </a:p>
          <a:p>
            <a:pPr marL="457200" lvl="1" indent="0">
              <a:buClr>
                <a:srgbClr val="CF1001"/>
              </a:buClr>
              <a:buNone/>
            </a:pPr>
            <a:endParaRPr lang="en-US" sz="2000" dirty="0" smtClean="0">
              <a:effectLst>
                <a:outerShdw blurRad="38100" dist="38100" dir="2700000" algn="tl">
                  <a:srgbClr val="DDDDDD"/>
                </a:outerShdw>
              </a:effectLst>
              <a:latin typeface="Calibri" panose="020F0502020204030204" pitchFamily="34" charset="0"/>
              <a:cs typeface="ＭＳ Ｐゴシック" charset="0"/>
            </a:endParaRPr>
          </a:p>
        </p:txBody>
      </p:sp>
      <p:pic>
        <p:nvPicPr>
          <p:cNvPr id="7" name="Picture 2" descr="C:\Users\ch168329\AppData\Local\Temp\iStock_000033089626Large.jpg"/>
          <p:cNvPicPr>
            <a:picLocks noGrp="1" noChangeAspect="1" noChangeArrowheads="1"/>
          </p:cNvPicPr>
          <p:nvPr>
            <p:ph sz="half" idx="2"/>
          </p:nvPr>
        </p:nvPicPr>
        <p:blipFill rotWithShape="1">
          <a:blip r:embed="rId3" cstate="print">
            <a:extLst>
              <a:ext uri="{28A0092B-C50C-407E-A947-70E740481C1C}">
                <a14:useLocalDpi xmlns:a14="http://schemas.microsoft.com/office/drawing/2010/main" val="0"/>
              </a:ext>
            </a:extLst>
          </a:blip>
          <a:srcRect l="3269" r="3269"/>
          <a:stretch/>
        </p:blipFill>
        <p:spPr bwMode="auto">
          <a:xfrm>
            <a:off x="6156325" y="1600200"/>
            <a:ext cx="2301875" cy="414496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893137161"/>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Questions</a:t>
            </a:r>
            <a:endParaRPr lang="en-US" dirty="0"/>
          </a:p>
        </p:txBody>
      </p:sp>
      <p:sp>
        <p:nvSpPr>
          <p:cNvPr id="3" name="Content Placeholder 2"/>
          <p:cNvSpPr>
            <a:spLocks noGrp="1"/>
          </p:cNvSpPr>
          <p:nvPr>
            <p:ph idx="1"/>
          </p:nvPr>
        </p:nvSpPr>
        <p:spPr/>
        <p:txBody>
          <a:bodyPr/>
          <a:lstStyle/>
          <a:p>
            <a:pPr marL="0" indent="0">
              <a:buNone/>
            </a:pPr>
            <a:r>
              <a:rPr lang="en-US" dirty="0" smtClean="0"/>
              <a:t>Thinking about the problem or area you identified, reflect on the following questions: </a:t>
            </a:r>
          </a:p>
          <a:p>
            <a:pPr marL="971550" lvl="1" indent="-514350">
              <a:buFont typeface="+mj-lt"/>
              <a:buAutoNum type="arabicPeriod"/>
            </a:pPr>
            <a:r>
              <a:rPr lang="en-US" dirty="0" smtClean="0"/>
              <a:t>How important is it to you to make this change or have this problem improve?</a:t>
            </a:r>
          </a:p>
          <a:p>
            <a:pPr marL="971550" lvl="1" indent="-514350">
              <a:buFont typeface="+mj-lt"/>
              <a:buAutoNum type="arabicPeriod"/>
            </a:pPr>
            <a:r>
              <a:rPr lang="en-US" dirty="0" smtClean="0"/>
              <a:t>What are the barriers or things that make it difficult for you to make this change?</a:t>
            </a:r>
          </a:p>
          <a:p>
            <a:pPr marL="971550" lvl="1" indent="-514350">
              <a:buFont typeface="+mj-lt"/>
              <a:buAutoNum type="arabicPeriod"/>
            </a:pPr>
            <a:r>
              <a:rPr lang="en-US" dirty="0" smtClean="0"/>
              <a:t>What would need to happen in order for you to bring this change about?</a:t>
            </a:r>
            <a:endParaRPr lang="en-US" dirty="0"/>
          </a:p>
        </p:txBody>
      </p:sp>
    </p:spTree>
    <p:extLst>
      <p:ext uri="{BB962C8B-B14F-4D97-AF65-F5344CB8AC3E}">
        <p14:creationId xmlns:p14="http://schemas.microsoft.com/office/powerpoint/2010/main" val="4409818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9" name="Text Box 5"/>
          <p:cNvSpPr txBox="1">
            <a:spLocks noChangeArrowheads="1"/>
          </p:cNvSpPr>
          <p:nvPr/>
        </p:nvSpPr>
        <p:spPr bwMode="auto">
          <a:xfrm>
            <a:off x="5334000" y="3200408"/>
            <a:ext cx="914400" cy="461665"/>
          </a:xfrm>
          <a:prstGeom prst="rect">
            <a:avLst/>
          </a:prstGeom>
          <a:noFill/>
          <a:ln w="9525">
            <a:noFill/>
            <a:miter lim="800000"/>
            <a:headEnd/>
            <a:tailEnd/>
          </a:ln>
        </p:spPr>
        <p:txBody>
          <a:bodyPr>
            <a:spAutoFit/>
          </a:bodyPr>
          <a:lstStyle/>
          <a:p>
            <a:pPr>
              <a:spcBef>
                <a:spcPct val="50000"/>
              </a:spcBef>
            </a:pPr>
            <a:endParaRPr lang="en-US" sz="2400">
              <a:solidFill>
                <a:schemeClr val="tx1"/>
              </a:solidFill>
              <a:latin typeface="Times New Roman" pitchFamily="18" charset="0"/>
              <a:cs typeface="MS PGothic"/>
            </a:endParaRPr>
          </a:p>
        </p:txBody>
      </p:sp>
      <p:sp>
        <p:nvSpPr>
          <p:cNvPr id="37890" name="Text Box 22"/>
          <p:cNvSpPr txBox="1">
            <a:spLocks noChangeArrowheads="1"/>
          </p:cNvSpPr>
          <p:nvPr/>
        </p:nvSpPr>
        <p:spPr bwMode="auto">
          <a:xfrm>
            <a:off x="5699489" y="2860688"/>
            <a:ext cx="184731" cy="461665"/>
          </a:xfrm>
          <a:prstGeom prst="rect">
            <a:avLst/>
          </a:prstGeom>
          <a:noFill/>
          <a:ln w="9525">
            <a:noFill/>
            <a:miter lim="800000"/>
            <a:headEnd/>
            <a:tailEnd/>
          </a:ln>
        </p:spPr>
        <p:txBody>
          <a:bodyPr wrap="none">
            <a:spAutoFit/>
          </a:bodyPr>
          <a:lstStyle/>
          <a:p>
            <a:endParaRPr lang="en-US" sz="2400">
              <a:solidFill>
                <a:schemeClr val="tx1"/>
              </a:solidFill>
              <a:latin typeface="Times New Roman" pitchFamily="18" charset="0"/>
              <a:cs typeface="MS PGothic"/>
            </a:endParaRPr>
          </a:p>
        </p:txBody>
      </p:sp>
      <p:sp>
        <p:nvSpPr>
          <p:cNvPr id="39941" name="Text Box 10"/>
          <p:cNvSpPr txBox="1">
            <a:spLocks noChangeArrowheads="1"/>
          </p:cNvSpPr>
          <p:nvPr/>
        </p:nvSpPr>
        <p:spPr bwMode="auto">
          <a:xfrm>
            <a:off x="3886200" y="1828800"/>
            <a:ext cx="5029200" cy="4267200"/>
          </a:xfrm>
          <a:prstGeom prst="rect">
            <a:avLst/>
          </a:prstGeom>
          <a:noFill/>
          <a:ln w="9525">
            <a:noFill/>
            <a:miter lim="800000"/>
            <a:headEnd/>
            <a:tailEnd/>
          </a:ln>
        </p:spPr>
        <p:txBody>
          <a:bodyPr lIns="92075" tIns="46038" rIns="92075" bIns="46038"/>
          <a:lstStyle/>
          <a:p>
            <a:pPr marL="571500" indent="-571500">
              <a:lnSpc>
                <a:spcPct val="90000"/>
              </a:lnSpc>
              <a:spcBef>
                <a:spcPct val="20000"/>
              </a:spcBef>
              <a:buClr>
                <a:srgbClr val="CF1001"/>
              </a:buClr>
              <a:buFont typeface="Arial"/>
              <a:buChar char="•"/>
              <a:defRPr/>
            </a:pPr>
            <a:r>
              <a:rPr lang="en-US" sz="3600" dirty="0">
                <a:solidFill>
                  <a:srgbClr val="CE1C27"/>
                </a:solidFill>
                <a:latin typeface="Calibri" panose="020F0502020204030204" pitchFamily="34" charset="0"/>
                <a:ea typeface="MS PGothic" pitchFamily="34" charset="-128"/>
                <a:cs typeface="Calibri" panose="020F0502020204030204" pitchFamily="34" charset="0"/>
              </a:rPr>
              <a:t>O</a:t>
            </a:r>
            <a:r>
              <a:rPr lang="en-US" sz="3600" dirty="0">
                <a:solidFill>
                  <a:srgbClr val="002060"/>
                </a:solidFill>
                <a:latin typeface="Calibri" panose="020F0502020204030204" pitchFamily="34" charset="0"/>
                <a:ea typeface="MS PGothic" pitchFamily="34" charset="-128"/>
                <a:cs typeface="Calibri" panose="020F0502020204030204" pitchFamily="34" charset="0"/>
              </a:rPr>
              <a:t>pen-ended questions</a:t>
            </a:r>
            <a:endParaRPr lang="en-US" sz="3600" i="1" dirty="0">
              <a:solidFill>
                <a:srgbClr val="002060"/>
              </a:solidFill>
              <a:latin typeface="Calibri" panose="020F0502020204030204" pitchFamily="34" charset="0"/>
              <a:ea typeface="MS PGothic" pitchFamily="34" charset="-128"/>
              <a:cs typeface="Calibri" panose="020F0502020204030204" pitchFamily="34" charset="0"/>
            </a:endParaRPr>
          </a:p>
          <a:p>
            <a:pPr marL="571500" indent="-571500">
              <a:lnSpc>
                <a:spcPct val="90000"/>
              </a:lnSpc>
              <a:spcBef>
                <a:spcPct val="20000"/>
              </a:spcBef>
              <a:buClr>
                <a:srgbClr val="CF1001"/>
              </a:buClr>
              <a:buFont typeface="Arial"/>
              <a:buChar char="•"/>
              <a:defRPr/>
            </a:pPr>
            <a:r>
              <a:rPr lang="en-US" sz="3600" dirty="0" smtClean="0">
                <a:solidFill>
                  <a:srgbClr val="CE1C27"/>
                </a:solidFill>
                <a:latin typeface="Calibri" panose="020F0502020204030204" pitchFamily="34" charset="0"/>
                <a:ea typeface="MS PGothic" pitchFamily="34" charset="-128"/>
                <a:cs typeface="Calibri" panose="020F0502020204030204" pitchFamily="34" charset="0"/>
              </a:rPr>
              <a:t>A</a:t>
            </a:r>
            <a:r>
              <a:rPr lang="en-US" sz="3600" dirty="0" smtClean="0">
                <a:solidFill>
                  <a:srgbClr val="002060"/>
                </a:solidFill>
                <a:latin typeface="Calibri" panose="020F0502020204030204" pitchFamily="34" charset="0"/>
                <a:ea typeface="MS PGothic" pitchFamily="34" charset="-128"/>
                <a:cs typeface="Calibri" panose="020F0502020204030204" pitchFamily="34" charset="0"/>
              </a:rPr>
              <a:t>ffirming</a:t>
            </a:r>
          </a:p>
          <a:p>
            <a:pPr marL="571500" indent="-571500">
              <a:lnSpc>
                <a:spcPct val="90000"/>
              </a:lnSpc>
              <a:spcBef>
                <a:spcPct val="20000"/>
              </a:spcBef>
              <a:buClr>
                <a:srgbClr val="CF1001"/>
              </a:buClr>
              <a:buFont typeface="Arial"/>
              <a:buChar char="•"/>
              <a:defRPr/>
            </a:pPr>
            <a:r>
              <a:rPr lang="en-US" sz="3600" dirty="0">
                <a:solidFill>
                  <a:srgbClr val="CE1C27"/>
                </a:solidFill>
                <a:latin typeface="Calibri" panose="020F0502020204030204" pitchFamily="34" charset="0"/>
                <a:ea typeface="MS PGothic" pitchFamily="34" charset="-128"/>
                <a:cs typeface="Calibri" panose="020F0502020204030204" pitchFamily="34" charset="0"/>
              </a:rPr>
              <a:t>R</a:t>
            </a:r>
            <a:r>
              <a:rPr lang="en-US" sz="3600" dirty="0">
                <a:solidFill>
                  <a:srgbClr val="002060"/>
                </a:solidFill>
                <a:latin typeface="Calibri" panose="020F0502020204030204" pitchFamily="34" charset="0"/>
                <a:ea typeface="MS PGothic" pitchFamily="34" charset="-128"/>
                <a:cs typeface="Calibri" panose="020F0502020204030204" pitchFamily="34" charset="0"/>
              </a:rPr>
              <a:t>eflective </a:t>
            </a:r>
            <a:r>
              <a:rPr lang="en-US" sz="3600" dirty="0" smtClean="0">
                <a:solidFill>
                  <a:srgbClr val="002060"/>
                </a:solidFill>
                <a:latin typeface="Calibri" panose="020F0502020204030204" pitchFamily="34" charset="0"/>
                <a:ea typeface="MS PGothic" pitchFamily="34" charset="-128"/>
                <a:cs typeface="Calibri" panose="020F0502020204030204" pitchFamily="34" charset="0"/>
              </a:rPr>
              <a:t>listening</a:t>
            </a:r>
            <a:endParaRPr lang="en-US" sz="3600" dirty="0">
              <a:solidFill>
                <a:srgbClr val="002060"/>
              </a:solidFill>
              <a:latin typeface="Calibri" panose="020F0502020204030204" pitchFamily="34" charset="0"/>
              <a:ea typeface="MS PGothic" pitchFamily="34" charset="-128"/>
              <a:cs typeface="Calibri" panose="020F0502020204030204" pitchFamily="34" charset="0"/>
            </a:endParaRPr>
          </a:p>
          <a:p>
            <a:pPr marL="571500" indent="-571500">
              <a:lnSpc>
                <a:spcPct val="90000"/>
              </a:lnSpc>
              <a:spcBef>
                <a:spcPct val="20000"/>
              </a:spcBef>
              <a:buClr>
                <a:srgbClr val="CF1001"/>
              </a:buClr>
              <a:buFont typeface="Arial"/>
              <a:buChar char="•"/>
              <a:defRPr/>
            </a:pPr>
            <a:r>
              <a:rPr lang="en-US" sz="3600" dirty="0" smtClean="0">
                <a:solidFill>
                  <a:srgbClr val="CE1C27"/>
                </a:solidFill>
                <a:latin typeface="Calibri" panose="020F0502020204030204" pitchFamily="34" charset="0"/>
                <a:ea typeface="MS PGothic" pitchFamily="34" charset="-128"/>
                <a:cs typeface="Calibri" panose="020F0502020204030204" pitchFamily="34" charset="0"/>
              </a:rPr>
              <a:t>S</a:t>
            </a:r>
            <a:r>
              <a:rPr lang="en-US" sz="3600" dirty="0" smtClean="0">
                <a:solidFill>
                  <a:srgbClr val="002060"/>
                </a:solidFill>
                <a:latin typeface="Calibri" panose="020F0502020204030204" pitchFamily="34" charset="0"/>
                <a:ea typeface="MS PGothic" pitchFamily="34" charset="-128"/>
                <a:cs typeface="Calibri" panose="020F0502020204030204" pitchFamily="34" charset="0"/>
              </a:rPr>
              <a:t>ummarizing</a:t>
            </a:r>
            <a:endParaRPr lang="en-US" sz="3600" dirty="0">
              <a:solidFill>
                <a:srgbClr val="002060"/>
              </a:solidFill>
              <a:latin typeface="Calibri" panose="020F0502020204030204" pitchFamily="34" charset="0"/>
              <a:ea typeface="MS PGothic" pitchFamily="34" charset="-128"/>
              <a:cs typeface="Calibri" panose="020F0502020204030204" pitchFamily="34" charset="0"/>
            </a:endParaRPr>
          </a:p>
        </p:txBody>
      </p:sp>
      <p:sp>
        <p:nvSpPr>
          <p:cNvPr id="3" name="Title 2"/>
          <p:cNvSpPr>
            <a:spLocks noGrp="1"/>
          </p:cNvSpPr>
          <p:nvPr>
            <p:ph type="title"/>
          </p:nvPr>
        </p:nvSpPr>
        <p:spPr/>
        <p:txBody>
          <a:bodyPr/>
          <a:lstStyle/>
          <a:p>
            <a:r>
              <a:rPr lang="en-US" smtClean="0"/>
              <a:t>MI Principles </a:t>
            </a:r>
            <a:r>
              <a:rPr lang="en-US" smtClean="0">
                <a:sym typeface="Wingdings"/>
              </a:rPr>
              <a:t> Practice</a:t>
            </a:r>
            <a:r>
              <a:rPr lang="en-US" smtClean="0"/>
              <a:t/>
            </a:r>
            <a:br>
              <a:rPr lang="en-US" smtClean="0"/>
            </a:br>
            <a:r>
              <a:rPr lang="en-US" smtClean="0"/>
              <a:t>Key MI Skills for Brief Intervention</a:t>
            </a:r>
            <a:endParaRPr lang="en-US" dirty="0"/>
          </a:p>
        </p:txBody>
      </p:sp>
      <p:pic>
        <p:nvPicPr>
          <p:cNvPr id="12290" name="Picture 2" descr="https://s-media-cache-ak0.pinimg.com/236x/ab/a8/ec/aba8ec28fde9c1068a923430bf9e6587.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38200" y="1828800"/>
            <a:ext cx="2781300" cy="4336942"/>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32543671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4818" name="Title 3"/>
          <p:cNvSpPr>
            <a:spLocks/>
          </p:cNvSpPr>
          <p:nvPr/>
        </p:nvSpPr>
        <p:spPr bwMode="auto">
          <a:xfrm>
            <a:off x="372535" y="176221"/>
            <a:ext cx="7789333" cy="1195387"/>
          </a:xfrm>
          <a:prstGeom prst="rect">
            <a:avLst/>
          </a:prstGeom>
          <a:noFill/>
          <a:ln>
            <a:noFill/>
          </a:ln>
          <a:effectLst>
            <a:outerShdw blurRad="63500" dist="38100" dir="12660007" algn="ctr" rotWithShape="0">
              <a:srgbClr val="FFFFFF"/>
            </a:outerShdw>
          </a:effectLst>
          <a:extLst/>
        </p:spPr>
        <p:txBody>
          <a:bodyPr lIns="92075" tIns="46038" rIns="92075" bIns="46038" anchor="ctr"/>
          <a:lstStyle/>
          <a:p>
            <a:pPr algn="ctr" defTabSz="457200">
              <a:lnSpc>
                <a:spcPct val="90000"/>
              </a:lnSpc>
              <a:defRPr/>
            </a:pPr>
            <a:endParaRPr lang="en-US" sz="4400" b="1" dirty="0" smtClean="0">
              <a:solidFill>
                <a:schemeClr val="tx2">
                  <a:lumMod val="60000"/>
                  <a:lumOff val="40000"/>
                </a:schemeClr>
              </a:solidFill>
              <a:latin typeface="+mj-lt"/>
              <a:ea typeface="ＭＳ Ｐゴシック" charset="0"/>
              <a:cs typeface="Arial"/>
            </a:endParaRPr>
          </a:p>
        </p:txBody>
      </p:sp>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1752600"/>
            <a:ext cx="3913798" cy="3150608"/>
          </a:xfrm>
          <a:prstGeom prst="rect">
            <a:avLst/>
          </a:prstGeom>
        </p:spPr>
      </p:pic>
      <p:sp>
        <p:nvSpPr>
          <p:cNvPr id="2" name="Title 1"/>
          <p:cNvSpPr>
            <a:spLocks noGrp="1"/>
          </p:cNvSpPr>
          <p:nvPr>
            <p:ph type="title"/>
          </p:nvPr>
        </p:nvSpPr>
        <p:spPr/>
        <p:txBody>
          <a:bodyPr/>
          <a:lstStyle/>
          <a:p>
            <a:r>
              <a:rPr lang="en-US" smtClean="0"/>
              <a:t>OARS:</a:t>
            </a:r>
            <a:br>
              <a:rPr lang="en-US" smtClean="0"/>
            </a:br>
            <a:r>
              <a:rPr lang="en-US" smtClean="0">
                <a:solidFill>
                  <a:srgbClr val="4F81BD"/>
                </a:solidFill>
              </a:rPr>
              <a:t>Open-ended Questions</a:t>
            </a:r>
            <a:endParaRPr lang="en-US" dirty="0">
              <a:solidFill>
                <a:srgbClr val="4F81BD"/>
              </a:solidFill>
            </a:endParaRPr>
          </a:p>
        </p:txBody>
      </p:sp>
      <p:sp>
        <p:nvSpPr>
          <p:cNvPr id="6" name="Content Placeholder 5"/>
          <p:cNvSpPr>
            <a:spLocks noGrp="1"/>
          </p:cNvSpPr>
          <p:nvPr>
            <p:ph sz="half" idx="1"/>
          </p:nvPr>
        </p:nvSpPr>
        <p:spPr>
          <a:xfrm>
            <a:off x="4648200" y="2057406"/>
            <a:ext cx="4038600" cy="2514594"/>
          </a:xfrm>
        </p:spPr>
        <p:txBody>
          <a:bodyPr/>
          <a:lstStyle/>
          <a:p>
            <a:pPr>
              <a:buClr>
                <a:srgbClr val="CF1001"/>
              </a:buClr>
            </a:pPr>
            <a:r>
              <a:rPr lang="en-US" sz="2000" i="1" smtClean="0"/>
              <a:t>Tell me about your marijuana use.  </a:t>
            </a:r>
          </a:p>
          <a:p>
            <a:pPr>
              <a:buClr>
                <a:srgbClr val="CF1001"/>
              </a:buClr>
            </a:pPr>
            <a:r>
              <a:rPr lang="en-US" sz="2000" i="1" smtClean="0"/>
              <a:t>What problems have you had because of drinking?</a:t>
            </a:r>
          </a:p>
          <a:p>
            <a:pPr>
              <a:buClr>
                <a:srgbClr val="CF1001"/>
              </a:buClr>
            </a:pPr>
            <a:r>
              <a:rPr lang="en-US" sz="2000" i="1" smtClean="0"/>
              <a:t>What made you decide to quit smoking last winter?</a:t>
            </a:r>
          </a:p>
          <a:p>
            <a:pPr>
              <a:buClr>
                <a:srgbClr val="CF1001"/>
              </a:buClr>
            </a:pPr>
            <a:r>
              <a:rPr lang="en-US" sz="2000" i="1" smtClean="0"/>
              <a:t>Why do you think your boyfriend is so worried about you?</a:t>
            </a:r>
          </a:p>
          <a:p>
            <a:endParaRPr lang="en-US" dirty="0"/>
          </a:p>
        </p:txBody>
      </p:sp>
    </p:spTree>
    <p:extLst>
      <p:ext uri="{BB962C8B-B14F-4D97-AF65-F5344CB8AC3E}">
        <p14:creationId xmlns:p14="http://schemas.microsoft.com/office/powerpoint/2010/main" val="953088928"/>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Open-Ended Questions</a:t>
            </a:r>
            <a:endParaRPr lang="en-US" dirty="0">
              <a:solidFill>
                <a:schemeClr val="accent1"/>
              </a:solidFill>
            </a:endParaRPr>
          </a:p>
        </p:txBody>
      </p:sp>
      <p:sp>
        <p:nvSpPr>
          <p:cNvPr id="6" name="Content Placeholder 5"/>
          <p:cNvSpPr>
            <a:spLocks noGrp="1"/>
          </p:cNvSpPr>
          <p:nvPr>
            <p:ph idx="1"/>
          </p:nvPr>
        </p:nvSpPr>
        <p:spPr/>
        <p:txBody>
          <a:bodyPr/>
          <a:lstStyle/>
          <a:p>
            <a:r>
              <a:rPr lang="en-US" dirty="0" smtClean="0"/>
              <a:t>Invite exploration and self-inquiry</a:t>
            </a:r>
          </a:p>
          <a:p>
            <a:r>
              <a:rPr lang="en-US" dirty="0" smtClean="0"/>
              <a:t>Lead to discussion, ideas exchange</a:t>
            </a:r>
          </a:p>
          <a:p>
            <a:r>
              <a:rPr lang="en-US" dirty="0" smtClean="0"/>
              <a:t>Can lead to expansiveness vs. constriction</a:t>
            </a:r>
          </a:p>
        </p:txBody>
      </p:sp>
      <p:sp>
        <p:nvSpPr>
          <p:cNvPr id="3" name="Rectangle 2"/>
          <p:cNvSpPr/>
          <p:nvPr/>
        </p:nvSpPr>
        <p:spPr>
          <a:xfrm>
            <a:off x="6858000" y="990600"/>
            <a:ext cx="2073013" cy="923330"/>
          </a:xfrm>
          <a:prstGeom prst="rect">
            <a:avLst/>
          </a:prstGeom>
          <a:noFill/>
        </p:spPr>
        <p:txBody>
          <a:bodyPr wrap="square" lIns="91440" tIns="45720" rIns="91440" bIns="45720">
            <a:spAutoFit/>
            <a:scene3d>
              <a:camera prst="orthographicFront">
                <a:rot lat="0" lon="0" rev="0"/>
              </a:camera>
              <a:lightRig rig="contrasting" dir="t">
                <a:rot lat="0" lon="0" rev="4500000"/>
              </a:lightRig>
            </a:scene3d>
            <a:sp3d contourW="6350" prstMaterial="metal">
              <a:bevelT w="127000" h="31750" prst="relaxedInset"/>
              <a:contourClr>
                <a:schemeClr val="accent1">
                  <a:shade val="75000"/>
                </a:schemeClr>
              </a:contourClr>
            </a:sp3d>
          </a:bodyPr>
          <a:lstStyle/>
          <a:p>
            <a:pPr algn="ctr"/>
            <a:r>
              <a:rPr lang="en-US" sz="5400" b="1" cap="all" dirty="0" smtClean="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rPr>
              <a:t>???</a:t>
            </a:r>
            <a:endParaRPr lang="en-US" sz="5400" b="1" cap="all" spc="0" dirty="0">
              <a:ln w="0"/>
              <a:gradFill flip="none">
                <a:gsLst>
                  <a:gs pos="0">
                    <a:schemeClr val="accent1">
                      <a:tint val="75000"/>
                      <a:shade val="75000"/>
                      <a:satMod val="170000"/>
                    </a:schemeClr>
                  </a:gs>
                  <a:gs pos="49000">
                    <a:schemeClr val="accent1">
                      <a:tint val="88000"/>
                      <a:shade val="65000"/>
                      <a:satMod val="172000"/>
                    </a:schemeClr>
                  </a:gs>
                  <a:gs pos="50000">
                    <a:schemeClr val="accent1">
                      <a:shade val="65000"/>
                      <a:satMod val="130000"/>
                    </a:schemeClr>
                  </a:gs>
                  <a:gs pos="92000">
                    <a:schemeClr val="accent1">
                      <a:shade val="50000"/>
                      <a:satMod val="120000"/>
                    </a:schemeClr>
                  </a:gs>
                  <a:gs pos="100000">
                    <a:schemeClr val="accent1">
                      <a:shade val="48000"/>
                      <a:satMod val="120000"/>
                    </a:schemeClr>
                  </a:gs>
                </a:gsLst>
                <a:lin ang="5400000"/>
              </a:gradFill>
              <a:effectLst>
                <a:reflection blurRad="12700" stA="50000" endPos="50000" dist="5000" dir="5400000" sy="-100000" rotWithShape="0"/>
              </a:effectLst>
            </a:endParaRPr>
          </a:p>
        </p:txBody>
      </p:sp>
    </p:spTree>
    <p:extLst>
      <p:ext uri="{BB962C8B-B14F-4D97-AF65-F5344CB8AC3E}">
        <p14:creationId xmlns:p14="http://schemas.microsoft.com/office/powerpoint/2010/main" val="3836054033"/>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674818" name="Title 3"/>
          <p:cNvSpPr>
            <a:spLocks/>
          </p:cNvSpPr>
          <p:nvPr/>
        </p:nvSpPr>
        <p:spPr bwMode="auto">
          <a:xfrm>
            <a:off x="372535" y="176221"/>
            <a:ext cx="7789333" cy="1195387"/>
          </a:xfrm>
          <a:prstGeom prst="rect">
            <a:avLst/>
          </a:prstGeom>
          <a:noFill/>
          <a:ln>
            <a:noFill/>
          </a:ln>
          <a:effectLst>
            <a:outerShdw blurRad="63500" dist="38100" dir="12660007" algn="ctr" rotWithShape="0">
              <a:srgbClr val="FFFFFF"/>
            </a:outerShdw>
          </a:effectLst>
          <a:extLst/>
        </p:spPr>
        <p:txBody>
          <a:bodyPr lIns="92075" tIns="46038" rIns="92075" bIns="46038" anchor="ctr"/>
          <a:lstStyle/>
          <a:p>
            <a:pPr algn="ctr" defTabSz="457200">
              <a:lnSpc>
                <a:spcPct val="90000"/>
              </a:lnSpc>
              <a:defRPr/>
            </a:pPr>
            <a:endParaRPr lang="en-US" sz="4400" b="1" dirty="0" smtClean="0">
              <a:solidFill>
                <a:schemeClr val="tx2">
                  <a:lumMod val="60000"/>
                  <a:lumOff val="40000"/>
                </a:schemeClr>
              </a:solidFill>
              <a:latin typeface="+mj-lt"/>
              <a:ea typeface="ＭＳ Ｐゴシック" charset="0"/>
              <a:cs typeface="Arial"/>
            </a:endParaRPr>
          </a:p>
        </p:txBody>
      </p:sp>
      <p:sp>
        <p:nvSpPr>
          <p:cNvPr id="2" name="Title 1"/>
          <p:cNvSpPr>
            <a:spLocks noGrp="1"/>
          </p:cNvSpPr>
          <p:nvPr>
            <p:ph type="title"/>
          </p:nvPr>
        </p:nvSpPr>
        <p:spPr>
          <a:xfrm>
            <a:off x="457200" y="228600"/>
            <a:ext cx="8229600" cy="1143000"/>
          </a:xfrm>
        </p:spPr>
        <p:txBody>
          <a:bodyPr/>
          <a:lstStyle/>
          <a:p>
            <a:r>
              <a:rPr lang="en-US" dirty="0" smtClean="0">
                <a:solidFill>
                  <a:schemeClr val="accent1"/>
                </a:solidFill>
              </a:rPr>
              <a:t>Asking Open &amp; Closed-Ended Questions</a:t>
            </a:r>
            <a:endParaRPr lang="en-US" dirty="0">
              <a:solidFill>
                <a:schemeClr val="accent1"/>
              </a:solidFill>
            </a:endParaRPr>
          </a:p>
        </p:txBody>
      </p:sp>
      <p:graphicFrame>
        <p:nvGraphicFramePr>
          <p:cNvPr id="3" name="Content Placeholder 2"/>
          <p:cNvGraphicFramePr>
            <a:graphicFrameLocks noGrp="1"/>
          </p:cNvGraphicFramePr>
          <p:nvPr>
            <p:ph idx="1"/>
            <p:extLst>
              <p:ext uri="{D42A27DB-BD31-4B8C-83A1-F6EECF244321}">
                <p14:modId xmlns:p14="http://schemas.microsoft.com/office/powerpoint/2010/main" val="1430754455"/>
              </p:ext>
            </p:extLst>
          </p:nvPr>
        </p:nvGraphicFramePr>
        <p:xfrm>
          <a:off x="457200" y="1570038"/>
          <a:ext cx="8229600" cy="4800601"/>
        </p:xfrm>
        <a:graphic>
          <a:graphicData uri="http://schemas.openxmlformats.org/drawingml/2006/table">
            <a:tbl>
              <a:tblPr firstRow="1" bandRow="1">
                <a:tableStyleId>{5C22544A-7EE6-4342-B048-85BDC9FD1C3A}</a:tableStyleId>
              </a:tblPr>
              <a:tblGrid>
                <a:gridCol w="4114800"/>
                <a:gridCol w="4114800"/>
              </a:tblGrid>
              <a:tr h="391557">
                <a:tc>
                  <a:txBody>
                    <a:bodyPr/>
                    <a:lstStyle/>
                    <a:p>
                      <a:pPr marL="0" marR="0" lvl="0" indent="0" algn="ctr"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1" i="0" u="none" strike="noStrike" cap="none" normalizeH="0" baseline="0" dirty="0" smtClean="0">
                          <a:ln>
                            <a:noFill/>
                          </a:ln>
                          <a:solidFill>
                            <a:schemeClr val="bg1"/>
                          </a:solidFill>
                          <a:effectLst/>
                          <a:latin typeface="+mn-lt"/>
                        </a:rPr>
                        <a:t>Closed-Ended Questions</a:t>
                      </a:r>
                    </a:p>
                  </a:txBody>
                  <a:tcPr anchor="ctr" horzOverflow="overflow">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pPr marL="0" marR="0" lvl="0" indent="0" algn="ctr"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1" i="0" u="none" strike="noStrike" cap="none" normalizeH="0" baseline="0" dirty="0" smtClean="0">
                          <a:ln>
                            <a:noFill/>
                          </a:ln>
                          <a:solidFill>
                            <a:schemeClr val="bg1"/>
                          </a:solidFill>
                          <a:effectLst/>
                          <a:latin typeface="+mn-lt"/>
                        </a:rPr>
                        <a:t>Open-Ended Questions</a:t>
                      </a:r>
                    </a:p>
                  </a:txBody>
                  <a:tcPr horzOverflow="overflow">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917210">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So, you are here because your partner is concerned because of your marijuana use, correct?</a:t>
                      </a: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Tell me, what is it that brings you here today?</a:t>
                      </a:r>
                    </a:p>
                  </a:txBody>
                  <a:tcPr horzOverflow="overflow">
                    <a:lnR w="12700" cap="flat" cmpd="sng" algn="ctr">
                      <a:solidFill>
                        <a:schemeClr val="tx1"/>
                      </a:solidFill>
                      <a:prstDash val="solid"/>
                      <a:round/>
                      <a:headEnd type="none" w="med" len="med"/>
                      <a:tailEnd type="none" w="med" len="med"/>
                    </a:lnR>
                  </a:tcPr>
                </a:tc>
              </a:tr>
              <a:tr h="643656">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On a typical day, how much do you drink?</a:t>
                      </a: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Tell me about your alcohol intake during a typical day. </a:t>
                      </a:r>
                    </a:p>
                  </a:txBody>
                  <a:tcPr horzOverflow="overflow">
                    <a:lnR w="12700" cap="flat" cmpd="sng" algn="ctr">
                      <a:solidFill>
                        <a:schemeClr val="tx1"/>
                      </a:solidFill>
                      <a:prstDash val="solid"/>
                      <a:round/>
                      <a:headEnd type="none" w="med" len="med"/>
                      <a:tailEnd type="none" w="med" len="med"/>
                    </a:lnR>
                  </a:tcPr>
                </a:tc>
              </a:tr>
              <a:tr h="643656">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Do you think you drink alcohol too much?</a:t>
                      </a: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In what ways are you concerned about your drinking?</a:t>
                      </a:r>
                    </a:p>
                  </a:txBody>
                  <a:tcPr horzOverflow="overflow">
                    <a:lnR w="12700" cap="flat" cmpd="sng" algn="ctr">
                      <a:solidFill>
                        <a:schemeClr val="tx1"/>
                      </a:solidFill>
                      <a:prstDash val="solid"/>
                      <a:round/>
                      <a:headEnd type="none" w="med" len="med"/>
                      <a:tailEnd type="none" w="med" len="med"/>
                    </a:lnR>
                  </a:tcPr>
                </a:tc>
              </a:tr>
              <a:tr h="643656">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How long ago did you last use Vicodin?</a:t>
                      </a: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Tell me about the last time you </a:t>
                      </a:r>
                      <a:r>
                        <a:rPr kumimoji="0" lang="en-US" sz="1700" b="0" i="1" u="none" strike="noStrike" cap="none" normalizeH="0" baseline="0" smtClean="0">
                          <a:ln>
                            <a:noFill/>
                          </a:ln>
                          <a:solidFill>
                            <a:schemeClr val="tx1"/>
                          </a:solidFill>
                          <a:effectLst/>
                          <a:latin typeface="+mn-lt"/>
                        </a:rPr>
                        <a:t>used Vicodin.</a:t>
                      </a:r>
                      <a:endParaRPr kumimoji="0" lang="en-US" sz="1700" b="0" i="1" u="none" strike="noStrike" cap="none" normalizeH="0" baseline="0" dirty="0" smtClean="0">
                        <a:ln>
                          <a:noFill/>
                        </a:ln>
                        <a:solidFill>
                          <a:schemeClr val="tx1"/>
                        </a:solidFill>
                        <a:effectLst/>
                        <a:latin typeface="+mn-lt"/>
                      </a:endParaRPr>
                    </a:p>
                  </a:txBody>
                  <a:tcPr horzOverflow="overflow">
                    <a:lnR w="12700" cap="flat" cmpd="sng" algn="ctr">
                      <a:solidFill>
                        <a:schemeClr val="tx1"/>
                      </a:solidFill>
                      <a:prstDash val="solid"/>
                      <a:round/>
                      <a:headEnd type="none" w="med" len="med"/>
                      <a:tailEnd type="none" w="med" len="med"/>
                    </a:lnR>
                  </a:tcPr>
                </a:tc>
              </a:tr>
              <a:tr h="917210">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Do you agree that it would be a good idea for you to get treatment for your alcohol use?</a:t>
                      </a:r>
                    </a:p>
                  </a:txBody>
                  <a:tcPr horzOverflow="overflow">
                    <a:lnL w="12700" cap="flat" cmpd="sng" algn="ctr">
                      <a:solidFill>
                        <a:schemeClr val="tx1"/>
                      </a:solidFill>
                      <a:prstDash val="solid"/>
                      <a:round/>
                      <a:headEnd type="none" w="med" len="med"/>
                      <a:tailEnd type="none" w="med" len="med"/>
                    </a:lnL>
                  </a:tcPr>
                </a:tc>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What do you think about the possibility of getting treatment for your alcohol use?</a:t>
                      </a:r>
                    </a:p>
                  </a:txBody>
                  <a:tcPr horzOverflow="overflow">
                    <a:lnR w="12700" cap="flat" cmpd="sng" algn="ctr">
                      <a:solidFill>
                        <a:schemeClr val="tx1"/>
                      </a:solidFill>
                      <a:prstDash val="solid"/>
                      <a:round/>
                      <a:headEnd type="none" w="med" len="med"/>
                      <a:tailEnd type="none" w="med" len="med"/>
                    </a:lnR>
                  </a:tcPr>
                </a:tc>
              </a:tr>
              <a:tr h="643656">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When do you plan to quit smoking?</a:t>
                      </a:r>
                    </a:p>
                  </a:txBody>
                  <a:tcPr horzOverflow="overflow">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pPr marL="0" marR="0" lvl="0" indent="0" algn="l" defTabSz="914400" rtl="0" eaLnBrk="1" fontAlgn="base" latinLnBrk="0" hangingPunct="1">
                        <a:lnSpc>
                          <a:spcPct val="100000"/>
                        </a:lnSpc>
                        <a:spcBef>
                          <a:spcPct val="20000"/>
                        </a:spcBef>
                        <a:spcAft>
                          <a:spcPct val="0"/>
                        </a:spcAft>
                        <a:buClr>
                          <a:srgbClr val="FF9933"/>
                        </a:buClr>
                        <a:buSzTx/>
                        <a:buFont typeface="Wingdings" pitchFamily="1" charset="2"/>
                        <a:buNone/>
                        <a:tabLst/>
                      </a:pPr>
                      <a:r>
                        <a:rPr kumimoji="0" lang="en-US" sz="1700" b="0" i="1" u="none" strike="noStrike" cap="none" normalizeH="0" baseline="0" dirty="0" smtClean="0">
                          <a:ln>
                            <a:noFill/>
                          </a:ln>
                          <a:solidFill>
                            <a:schemeClr val="tx1"/>
                          </a:solidFill>
                          <a:effectLst/>
                          <a:latin typeface="+mn-lt"/>
                        </a:rPr>
                        <a:t>So what do you think you want to do about your smoking?</a:t>
                      </a:r>
                    </a:p>
                  </a:txBody>
                  <a:tcPr horzOverflow="overflow">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00789043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pPr>
              <a:defRPr/>
            </a:pPr>
            <a:r>
              <a:rPr lang="en-US" dirty="0" smtClean="0">
                <a:solidFill>
                  <a:schemeClr val="accent1"/>
                </a:solidFill>
              </a:rPr>
              <a:t>Learning Activity:</a:t>
            </a:r>
            <a:br>
              <a:rPr lang="en-US" dirty="0" smtClean="0">
                <a:solidFill>
                  <a:schemeClr val="accent1"/>
                </a:solidFill>
              </a:rPr>
            </a:br>
            <a:r>
              <a:rPr lang="en-US" dirty="0" smtClean="0">
                <a:solidFill>
                  <a:schemeClr val="accent1"/>
                </a:solidFill>
              </a:rPr>
              <a:t>Creating open-ended questions</a:t>
            </a:r>
            <a:endParaRPr lang="en-US" dirty="0">
              <a:solidFill>
                <a:schemeClr val="accent1"/>
              </a:solidFill>
            </a:endParaRPr>
          </a:p>
        </p:txBody>
      </p:sp>
      <p:graphicFrame>
        <p:nvGraphicFramePr>
          <p:cNvPr id="9" name="Content Placeholder 8"/>
          <p:cNvGraphicFramePr>
            <a:graphicFrameLocks noGrp="1"/>
          </p:cNvGraphicFramePr>
          <p:nvPr>
            <p:ph idx="1"/>
            <p:extLst>
              <p:ext uri="{D42A27DB-BD31-4B8C-83A1-F6EECF244321}">
                <p14:modId xmlns:p14="http://schemas.microsoft.com/office/powerpoint/2010/main" val="2044950255"/>
              </p:ext>
            </p:extLst>
          </p:nvPr>
        </p:nvGraphicFramePr>
        <p:xfrm>
          <a:off x="457200" y="1600200"/>
          <a:ext cx="8229600" cy="4724400"/>
        </p:xfrm>
        <a:graphic>
          <a:graphicData uri="http://schemas.openxmlformats.org/drawingml/2006/table">
            <a:tbl>
              <a:tblPr firstRow="1" bandRow="1">
                <a:tableStyleId>{5C22544A-7EE6-4342-B048-85BDC9FD1C3A}</a:tableStyleId>
              </a:tblPr>
              <a:tblGrid>
                <a:gridCol w="4114800"/>
                <a:gridCol w="4114800"/>
              </a:tblGrid>
              <a:tr h="524933">
                <a:tc>
                  <a:txBody>
                    <a:bodyPr/>
                    <a:lstStyle/>
                    <a:p>
                      <a:r>
                        <a:rPr lang="en-US" sz="2400" i="0" dirty="0" smtClean="0">
                          <a:latin typeface="+mn-lt"/>
                        </a:rPr>
                        <a:t>Closed</a:t>
                      </a:r>
                      <a:endParaRPr lang="en-US" sz="2400" i="0" dirty="0">
                        <a:latin typeface="+mn-lt"/>
                      </a:endParaRPr>
                    </a:p>
                  </a:txBody>
                  <a:tcPr>
                    <a:lnL w="12700" cap="flat" cmpd="sng" algn="ctr">
                      <a:solidFill>
                        <a:schemeClr val="tx1"/>
                      </a:solidFill>
                      <a:prstDash val="solid"/>
                      <a:round/>
                      <a:headEnd type="none" w="med" len="med"/>
                      <a:tailEnd type="none" w="med" len="med"/>
                    </a:lnL>
                    <a:lnT w="12700" cap="flat" cmpd="sng" algn="ctr">
                      <a:solidFill>
                        <a:schemeClr val="tx1"/>
                      </a:solidFill>
                      <a:prstDash val="solid"/>
                      <a:round/>
                      <a:headEnd type="none" w="med" len="med"/>
                      <a:tailEnd type="none" w="med" len="med"/>
                    </a:lnT>
                  </a:tcPr>
                </a:tc>
                <a:tc>
                  <a:txBody>
                    <a:bodyPr/>
                    <a:lstStyle/>
                    <a:p>
                      <a:r>
                        <a:rPr lang="en-US" sz="2400" i="0" dirty="0" smtClean="0">
                          <a:latin typeface="+mn-lt"/>
                        </a:rPr>
                        <a:t>Open</a:t>
                      </a:r>
                      <a:endParaRPr lang="en-US" sz="2400" i="0" dirty="0">
                        <a:latin typeface="+mn-lt"/>
                      </a:endParaRPr>
                    </a:p>
                  </a:txBody>
                  <a:tcPr>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tcPr>
                </a:tc>
              </a:tr>
              <a:tr h="944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latin typeface="+mn-lt"/>
                          <a:cs typeface="Times New Roman" pitchFamily="18" charset="0"/>
                        </a:rPr>
                        <a:t>How many cigarettes do you smoke on a typical day?</a:t>
                      </a:r>
                    </a:p>
                  </a:txBody>
                  <a:tcPr>
                    <a:lnL w="12700" cap="flat" cmpd="sng" algn="ctr">
                      <a:solidFill>
                        <a:schemeClr val="tx1"/>
                      </a:solidFill>
                      <a:prstDash val="solid"/>
                      <a:round/>
                      <a:headEnd type="none" w="med" len="med"/>
                      <a:tailEnd type="none" w="med" len="med"/>
                    </a:lnL>
                  </a:tcPr>
                </a:tc>
                <a:tc>
                  <a:txBody>
                    <a:bodyPr/>
                    <a:lstStyle/>
                    <a:p>
                      <a:endParaRPr lang="en-US" sz="2400" i="1">
                        <a:latin typeface="+mn-lt"/>
                      </a:endParaRPr>
                    </a:p>
                  </a:txBody>
                  <a:tcPr>
                    <a:lnR w="12700" cap="flat" cmpd="sng" algn="ctr">
                      <a:solidFill>
                        <a:schemeClr val="tx1"/>
                      </a:solidFill>
                      <a:prstDash val="solid"/>
                      <a:round/>
                      <a:headEnd type="none" w="med" len="med"/>
                      <a:tailEnd type="none" w="med" len="med"/>
                    </a:lnR>
                  </a:tcPr>
                </a:tc>
              </a:tr>
              <a:tr h="944880">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latin typeface="+mn-lt"/>
                          <a:cs typeface="Times New Roman" pitchFamily="18" charset="0"/>
                        </a:rPr>
                        <a:t>Do you like smoking marijuana?</a:t>
                      </a:r>
                    </a:p>
                  </a:txBody>
                  <a:tcPr>
                    <a:lnL w="12700" cap="flat" cmpd="sng" algn="ctr">
                      <a:solidFill>
                        <a:schemeClr val="tx1"/>
                      </a:solidFill>
                      <a:prstDash val="solid"/>
                      <a:round/>
                      <a:headEnd type="none" w="med" len="med"/>
                      <a:tailEnd type="none" w="med" len="med"/>
                    </a:lnL>
                  </a:tcPr>
                </a:tc>
                <a:tc>
                  <a:txBody>
                    <a:bodyPr/>
                    <a:lstStyle/>
                    <a:p>
                      <a:endParaRPr lang="en-US" sz="2400" i="1">
                        <a:latin typeface="+mn-lt"/>
                      </a:endParaRPr>
                    </a:p>
                  </a:txBody>
                  <a:tcPr>
                    <a:lnR w="12700" cap="flat" cmpd="sng" algn="ctr">
                      <a:solidFill>
                        <a:schemeClr val="tx1"/>
                      </a:solidFill>
                      <a:prstDash val="solid"/>
                      <a:round/>
                      <a:headEnd type="none" w="med" len="med"/>
                      <a:tailEnd type="none" w="med" len="med"/>
                    </a:lnR>
                  </a:tcPr>
                </a:tc>
              </a:tr>
              <a:tr h="1364827">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400" i="1" dirty="0" smtClean="0">
                          <a:latin typeface="+mn-lt"/>
                          <a:cs typeface="Times New Roman" pitchFamily="18" charset="0"/>
                        </a:rPr>
                        <a:t>Don’t you think  you might do better at work if you weren’t using drugs?</a:t>
                      </a:r>
                    </a:p>
                  </a:txBody>
                  <a:tcPr>
                    <a:lnL w="12700" cap="flat" cmpd="sng" algn="ctr">
                      <a:solidFill>
                        <a:schemeClr val="tx1"/>
                      </a:solidFill>
                      <a:prstDash val="solid"/>
                      <a:round/>
                      <a:headEnd type="none" w="med" len="med"/>
                      <a:tailEnd type="none" w="med" len="med"/>
                    </a:lnL>
                  </a:tcPr>
                </a:tc>
                <a:tc>
                  <a:txBody>
                    <a:bodyPr/>
                    <a:lstStyle/>
                    <a:p>
                      <a:endParaRPr lang="en-US" sz="2400" i="1">
                        <a:latin typeface="+mn-lt"/>
                      </a:endParaRPr>
                    </a:p>
                  </a:txBody>
                  <a:tcPr>
                    <a:lnR w="12700" cap="flat" cmpd="sng" algn="ctr">
                      <a:solidFill>
                        <a:schemeClr val="tx1"/>
                      </a:solidFill>
                      <a:prstDash val="solid"/>
                      <a:round/>
                      <a:headEnd type="none" w="med" len="med"/>
                      <a:tailEnd type="none" w="med" len="med"/>
                    </a:lnR>
                  </a:tcPr>
                </a:tc>
              </a:tr>
              <a:tr h="944880">
                <a:tc>
                  <a:txBody>
                    <a:bodyPr/>
                    <a:lstStyle/>
                    <a:p>
                      <a:r>
                        <a:rPr lang="en-US" sz="2400" i="1" dirty="0" smtClean="0">
                          <a:latin typeface="+mn-lt"/>
                        </a:rPr>
                        <a:t>You’re not drinking</a:t>
                      </a:r>
                      <a:r>
                        <a:rPr lang="en-US" sz="2400" i="1" baseline="0" dirty="0" smtClean="0">
                          <a:latin typeface="+mn-lt"/>
                        </a:rPr>
                        <a:t> while taking this medication, right?</a:t>
                      </a:r>
                      <a:endParaRPr lang="en-US" sz="2400" i="1" dirty="0">
                        <a:latin typeface="+mn-lt"/>
                      </a:endParaRPr>
                    </a:p>
                  </a:txBody>
                  <a:tcPr>
                    <a:lnL w="12700" cap="flat" cmpd="sng" algn="ctr">
                      <a:solidFill>
                        <a:schemeClr val="tx1"/>
                      </a:solidFill>
                      <a:prstDash val="solid"/>
                      <a:round/>
                      <a:headEnd type="none" w="med" len="med"/>
                      <a:tailEnd type="none" w="med" len="med"/>
                    </a:lnL>
                    <a:lnB w="12700" cap="flat" cmpd="sng" algn="ctr">
                      <a:solidFill>
                        <a:schemeClr val="tx1"/>
                      </a:solidFill>
                      <a:prstDash val="solid"/>
                      <a:round/>
                      <a:headEnd type="none" w="med" len="med"/>
                      <a:tailEnd type="none" w="med" len="med"/>
                    </a:lnB>
                  </a:tcPr>
                </a:tc>
                <a:tc>
                  <a:txBody>
                    <a:bodyPr/>
                    <a:lstStyle/>
                    <a:p>
                      <a:endParaRPr lang="en-US" sz="2400" i="1" dirty="0">
                        <a:latin typeface="+mn-lt"/>
                      </a:endParaRPr>
                    </a:p>
                  </a:txBody>
                  <a:tcPr>
                    <a:lnR w="12700" cap="flat" cmpd="sng" algn="ctr">
                      <a:solidFill>
                        <a:schemeClr val="tx1"/>
                      </a:solidFill>
                      <a:prstDash val="solid"/>
                      <a:round/>
                      <a:headEnd type="none" w="med" len="med"/>
                      <a:tailEnd type="none" w="med" len="med"/>
                    </a:lnR>
                    <a:lnB w="12700" cap="flat" cmpd="sng" algn="ctr">
                      <a:solidFill>
                        <a:schemeClr val="tx1"/>
                      </a:solidFill>
                      <a:prstDash val="solid"/>
                      <a:round/>
                      <a:headEnd type="none" w="med" len="med"/>
                      <a:tailEnd type="none" w="med" len="med"/>
                    </a:lnB>
                  </a:tcPr>
                </a:tc>
              </a:tr>
            </a:tbl>
          </a:graphicData>
        </a:graphic>
      </p:graphicFrame>
    </p:spTree>
    <p:extLst>
      <p:ext uri="{BB962C8B-B14F-4D97-AF65-F5344CB8AC3E}">
        <p14:creationId xmlns:p14="http://schemas.microsoft.com/office/powerpoint/2010/main" val="1308783129"/>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3105" name="Rectangle 2"/>
          <p:cNvSpPr>
            <a:spLocks noGrp="1" noChangeArrowheads="1"/>
          </p:cNvSpPr>
          <p:nvPr>
            <p:ph type="title"/>
          </p:nvPr>
        </p:nvSpPr>
        <p:spPr/>
        <p:txBody>
          <a:bodyPr/>
          <a:lstStyle/>
          <a:p>
            <a:r>
              <a:rPr lang="en-US" dirty="0"/>
              <a:t>OARS:</a:t>
            </a:r>
            <a:br>
              <a:rPr lang="en-US" dirty="0"/>
            </a:br>
            <a:r>
              <a:rPr lang="en-US" dirty="0">
                <a:solidFill>
                  <a:srgbClr val="4F81BD"/>
                </a:solidFill>
              </a:rPr>
              <a:t>Affirmations</a:t>
            </a:r>
          </a:p>
        </p:txBody>
      </p:sp>
      <p:sp>
        <p:nvSpPr>
          <p:cNvPr id="264194" name="Rectangle 3"/>
          <p:cNvSpPr>
            <a:spLocks noGrp="1" noChangeArrowheads="1"/>
          </p:cNvSpPr>
          <p:nvPr>
            <p:ph sz="quarter" idx="1"/>
          </p:nvPr>
        </p:nvSpPr>
        <p:spPr/>
        <p:txBody>
          <a:bodyPr>
            <a:normAutofit fontScale="92500" lnSpcReduction="10000"/>
          </a:bodyPr>
          <a:lstStyle/>
          <a:p>
            <a:pPr marL="0" indent="0">
              <a:buNone/>
            </a:pPr>
            <a:r>
              <a:rPr lang="en-US" dirty="0" smtClean="0"/>
              <a:t>Seek to affirm the person’s:  </a:t>
            </a:r>
          </a:p>
          <a:p>
            <a:pPr lvl="1"/>
            <a:r>
              <a:rPr lang="en-US" dirty="0" smtClean="0"/>
              <a:t>Goals </a:t>
            </a:r>
          </a:p>
          <a:p>
            <a:pPr lvl="1"/>
            <a:r>
              <a:rPr lang="en-US" dirty="0" smtClean="0"/>
              <a:t>Values</a:t>
            </a:r>
          </a:p>
          <a:p>
            <a:pPr lvl="1"/>
            <a:r>
              <a:rPr lang="en-US" dirty="0" smtClean="0"/>
              <a:t>Intentions</a:t>
            </a:r>
          </a:p>
          <a:p>
            <a:pPr lvl="1"/>
            <a:r>
              <a:rPr lang="en-US" dirty="0" smtClean="0"/>
              <a:t>Efforts</a:t>
            </a:r>
          </a:p>
          <a:p>
            <a:pPr lvl="1"/>
            <a:r>
              <a:rPr lang="en-US" dirty="0" smtClean="0"/>
              <a:t>Strengths</a:t>
            </a:r>
          </a:p>
          <a:p>
            <a:pPr lvl="1"/>
            <a:r>
              <a:rPr lang="en-US" dirty="0" smtClean="0"/>
              <a:t>Willingness to engage in conversation and explore issues</a:t>
            </a:r>
          </a:p>
          <a:p>
            <a:pPr lvl="1"/>
            <a:r>
              <a:rPr lang="en-US" dirty="0" smtClean="0"/>
              <a:t>Inherent value as a person (especially important for a very discouraged or overwhelmed person)</a:t>
            </a:r>
          </a:p>
          <a:p>
            <a:endParaRPr lang="en-US" dirty="0"/>
          </a:p>
        </p:txBody>
      </p:sp>
    </p:spTree>
    <p:custDataLst>
      <p:tags r:id="rId1"/>
    </p:custDataLst>
    <p:extLst>
      <p:ext uri="{BB962C8B-B14F-4D97-AF65-F5344CB8AC3E}">
        <p14:creationId xmlns:p14="http://schemas.microsoft.com/office/powerpoint/2010/main" val="3465679832"/>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57583" y="1981200"/>
            <a:ext cx="4062017" cy="3048000"/>
          </a:xfrm>
          <a:prstGeom prst="rect">
            <a:avLst/>
          </a:prstGeom>
          <a:ln>
            <a:noFill/>
          </a:ln>
          <a:effectLst>
            <a:outerShdw blurRad="292100" dist="139700" dir="2700000" algn="tl" rotWithShape="0">
              <a:srgbClr val="333333">
                <a:alpha val="65000"/>
              </a:srgbClr>
            </a:outerShdw>
          </a:effectLst>
        </p:spPr>
      </p:pic>
      <p:sp>
        <p:nvSpPr>
          <p:cNvPr id="7" name="Title 6"/>
          <p:cNvSpPr>
            <a:spLocks noGrp="1"/>
          </p:cNvSpPr>
          <p:nvPr>
            <p:ph type="title"/>
          </p:nvPr>
        </p:nvSpPr>
        <p:spPr/>
        <p:txBody>
          <a:bodyPr/>
          <a:lstStyle/>
          <a:p>
            <a:r>
              <a:rPr lang="en-US" dirty="0" smtClean="0">
                <a:solidFill>
                  <a:srgbClr val="4F81BD"/>
                </a:solidFill>
              </a:rPr>
              <a:t>Affirmations</a:t>
            </a:r>
            <a:endParaRPr lang="en-US" dirty="0">
              <a:solidFill>
                <a:srgbClr val="4F81BD"/>
              </a:solidFill>
            </a:endParaRPr>
          </a:p>
        </p:txBody>
      </p:sp>
      <p:sp>
        <p:nvSpPr>
          <p:cNvPr id="12" name="Content Placeholder 11"/>
          <p:cNvSpPr>
            <a:spLocks noGrp="1"/>
          </p:cNvSpPr>
          <p:nvPr>
            <p:ph sz="half" idx="1"/>
          </p:nvPr>
        </p:nvSpPr>
        <p:spPr>
          <a:xfrm>
            <a:off x="4648200" y="2057406"/>
            <a:ext cx="4038600" cy="2819394"/>
          </a:xfrm>
        </p:spPr>
        <p:txBody>
          <a:bodyPr/>
          <a:lstStyle/>
          <a:p>
            <a:pPr>
              <a:buClr>
                <a:srgbClr val="CF1001"/>
              </a:buClr>
            </a:pPr>
            <a:r>
              <a:rPr lang="en-US" sz="2000" i="1" smtClean="0"/>
              <a:t>You are someone who sticks to her goals.</a:t>
            </a:r>
          </a:p>
          <a:p>
            <a:pPr>
              <a:buClr>
                <a:srgbClr val="CF1001"/>
              </a:buClr>
            </a:pPr>
            <a:r>
              <a:rPr lang="en-US" sz="2000" i="1" smtClean="0"/>
              <a:t>Even with all the pressures you have been facing, you still managed to do well in school.</a:t>
            </a:r>
          </a:p>
          <a:p>
            <a:pPr>
              <a:buClr>
                <a:srgbClr val="CF1001"/>
              </a:buClr>
            </a:pPr>
            <a:r>
              <a:rPr lang="en-US" sz="2000" i="1" smtClean="0"/>
              <a:t>You thought through the risks of smoking and made the decision to quit.</a:t>
            </a:r>
            <a:endParaRPr lang="en-US" sz="2000" i="1" dirty="0" smtClean="0"/>
          </a:p>
        </p:txBody>
      </p:sp>
    </p:spTree>
    <p:extLst>
      <p:ext uri="{BB962C8B-B14F-4D97-AF65-F5344CB8AC3E}">
        <p14:creationId xmlns:p14="http://schemas.microsoft.com/office/powerpoint/2010/main" val="563771121"/>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5" name="Text Box 22"/>
          <p:cNvSpPr txBox="1">
            <a:spLocks noChangeArrowheads="1"/>
          </p:cNvSpPr>
          <p:nvPr/>
        </p:nvSpPr>
        <p:spPr bwMode="auto">
          <a:xfrm>
            <a:off x="5699489" y="2860688"/>
            <a:ext cx="184731" cy="461665"/>
          </a:xfrm>
          <a:prstGeom prst="rect">
            <a:avLst/>
          </a:prstGeom>
          <a:noFill/>
          <a:ln w="9525">
            <a:noFill/>
            <a:miter lim="800000"/>
            <a:headEnd/>
            <a:tailEnd/>
          </a:ln>
        </p:spPr>
        <p:txBody>
          <a:bodyPr wrap="none">
            <a:spAutoFit/>
          </a:bodyPr>
          <a:lstStyle/>
          <a:p>
            <a:endParaRPr lang="en-US" sz="2400">
              <a:solidFill>
                <a:schemeClr val="tx1"/>
              </a:solidFill>
              <a:latin typeface="Times New Roman" pitchFamily="18" charset="0"/>
              <a:cs typeface="MS PGothic"/>
            </a:endParaRPr>
          </a:p>
        </p:txBody>
      </p:sp>
      <p:sp>
        <p:nvSpPr>
          <p:cNvPr id="44037" name="Text Box 9"/>
          <p:cNvSpPr txBox="1">
            <a:spLocks noChangeArrowheads="1"/>
          </p:cNvSpPr>
          <p:nvPr/>
        </p:nvSpPr>
        <p:spPr bwMode="auto">
          <a:xfrm>
            <a:off x="457200" y="1371600"/>
            <a:ext cx="8128000" cy="829971"/>
          </a:xfrm>
          <a:prstGeom prst="rect">
            <a:avLst/>
          </a:prstGeom>
          <a:noFill/>
          <a:ln w="9525">
            <a:noFill/>
            <a:miter lim="800000"/>
            <a:headEnd/>
            <a:tailEnd/>
          </a:ln>
        </p:spPr>
        <p:txBody>
          <a:bodyPr>
            <a:spAutoFit/>
          </a:bodyPr>
          <a:lstStyle/>
          <a:p>
            <a:pPr eaLnBrk="0" hangingPunct="0">
              <a:lnSpc>
                <a:spcPct val="90000"/>
              </a:lnSpc>
              <a:spcBef>
                <a:spcPct val="40000"/>
              </a:spcBef>
              <a:defRPr/>
            </a:pPr>
            <a:endParaRPr lang="en-US" altLang="ja-JP" sz="2400" dirty="0">
              <a:solidFill>
                <a:schemeClr val="tx1"/>
              </a:solidFill>
              <a:latin typeface="+mn-lt"/>
              <a:ea typeface="MS PGothic" pitchFamily="34" charset="-128"/>
              <a:cs typeface="ＭＳ Ｐゴシック"/>
            </a:endParaRPr>
          </a:p>
          <a:p>
            <a:pPr eaLnBrk="0" hangingPunct="0">
              <a:lnSpc>
                <a:spcPct val="90000"/>
              </a:lnSpc>
              <a:spcBef>
                <a:spcPct val="50000"/>
              </a:spcBef>
              <a:defRPr/>
            </a:pPr>
            <a:endParaRPr lang="en-US" sz="2000" dirty="0">
              <a:latin typeface="+mn-lt"/>
              <a:ea typeface="MS PGothic" pitchFamily="34" charset="-128"/>
              <a:cs typeface="ＭＳ Ｐゴシック"/>
            </a:endParaRPr>
          </a:p>
        </p:txBody>
      </p:sp>
      <p:sp>
        <p:nvSpPr>
          <p:cNvPr id="3" name="Title 2"/>
          <p:cNvSpPr>
            <a:spLocks noGrp="1"/>
          </p:cNvSpPr>
          <p:nvPr>
            <p:ph type="title"/>
          </p:nvPr>
        </p:nvSpPr>
        <p:spPr>
          <a:xfrm>
            <a:off x="457200" y="228600"/>
            <a:ext cx="8229600" cy="1143000"/>
          </a:xfrm>
        </p:spPr>
        <p:txBody>
          <a:bodyPr/>
          <a:lstStyle/>
          <a:p>
            <a:r>
              <a:rPr lang="en-US" smtClean="0">
                <a:solidFill>
                  <a:srgbClr val="4F81BD"/>
                </a:solidFill>
              </a:rPr>
              <a:t>Affirming:</a:t>
            </a:r>
            <a:br>
              <a:rPr lang="en-US" smtClean="0">
                <a:solidFill>
                  <a:srgbClr val="4F81BD"/>
                </a:solidFill>
              </a:rPr>
            </a:br>
            <a:r>
              <a:rPr lang="en-US" smtClean="0">
                <a:solidFill>
                  <a:schemeClr val="tx1"/>
                </a:solidFill>
              </a:rPr>
              <a:t>Support Self Efficacy</a:t>
            </a:r>
            <a:endParaRPr lang="en-US" dirty="0">
              <a:solidFill>
                <a:schemeClr val="tx1"/>
              </a:solidFill>
            </a:endParaRPr>
          </a:p>
        </p:txBody>
      </p:sp>
      <p:sp>
        <p:nvSpPr>
          <p:cNvPr id="4" name="Content Placeholder 3"/>
          <p:cNvSpPr>
            <a:spLocks noGrp="1"/>
          </p:cNvSpPr>
          <p:nvPr>
            <p:ph idx="1"/>
          </p:nvPr>
        </p:nvSpPr>
        <p:spPr>
          <a:xfrm>
            <a:off x="457200" y="1676400"/>
            <a:ext cx="8229600" cy="4525963"/>
          </a:xfrm>
        </p:spPr>
        <p:txBody>
          <a:bodyPr>
            <a:normAutofit/>
          </a:bodyPr>
          <a:lstStyle/>
          <a:p>
            <a:r>
              <a:rPr lang="en-US" altLang="ja-JP" sz="2400" smtClean="0"/>
              <a:t>Affirmations can support a person’s sense of competence. </a:t>
            </a:r>
          </a:p>
          <a:p>
            <a:r>
              <a:rPr lang="en-US" altLang="ja-JP" sz="2400" smtClean="0"/>
              <a:t>People need to believe they can be successful in order to be willing to attempt a behavior change. </a:t>
            </a:r>
          </a:p>
          <a:p>
            <a:r>
              <a:rPr lang="en-US" altLang="ja-JP" sz="2400" smtClean="0"/>
              <a:t>Positive messages from a provider, especially those that build on strengths, can help the patient prepare for a behavioral change.  </a:t>
            </a:r>
          </a:p>
          <a:p>
            <a:pPr marL="457200" lvl="1" indent="0">
              <a:buNone/>
            </a:pPr>
            <a:r>
              <a:rPr lang="en-US" sz="2200" i="1" smtClean="0"/>
              <a:t>“I realize that drinking is a big part of your life right now and quitting may not be easy. You have a lot of strengths including strong willpower, and family and friends that support you. I believe that you have what it takes to be successful.”</a:t>
            </a:r>
            <a:endParaRPr lang="en-US" sz="2200" i="1" dirty="0" smtClean="0"/>
          </a:p>
        </p:txBody>
      </p:sp>
    </p:spTree>
    <p:extLst>
      <p:ext uri="{BB962C8B-B14F-4D97-AF65-F5344CB8AC3E}">
        <p14:creationId xmlns:p14="http://schemas.microsoft.com/office/powerpoint/2010/main" val="2248597382"/>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5" name="Rectangle 2"/>
          <p:cNvSpPr>
            <a:spLocks noGrp="1" noChangeArrowheads="1"/>
          </p:cNvSpPr>
          <p:nvPr>
            <p:ph type="title"/>
          </p:nvPr>
        </p:nvSpPr>
        <p:spPr/>
        <p:txBody>
          <a:bodyPr>
            <a:normAutofit fontScale="90000"/>
          </a:bodyPr>
          <a:lstStyle/>
          <a:p>
            <a:pPr>
              <a:defRPr/>
            </a:pPr>
            <a:r>
              <a:rPr lang="en-US" dirty="0" smtClean="0"/>
              <a:t/>
            </a:r>
            <a:br>
              <a:rPr lang="en-US" dirty="0" smtClean="0"/>
            </a:br>
            <a:r>
              <a:rPr lang="en-US" dirty="0" smtClean="0">
                <a:solidFill>
                  <a:schemeClr val="accent1"/>
                </a:solidFill>
              </a:rPr>
              <a:t>Examples of Affirmative </a:t>
            </a:r>
            <a:r>
              <a:rPr lang="en-US" dirty="0">
                <a:solidFill>
                  <a:schemeClr val="accent1"/>
                </a:solidFill>
              </a:rPr>
              <a:t>S</a:t>
            </a:r>
            <a:r>
              <a:rPr lang="en-US" dirty="0" smtClean="0">
                <a:solidFill>
                  <a:schemeClr val="accent1"/>
                </a:solidFill>
              </a:rPr>
              <a:t>tatements</a:t>
            </a:r>
            <a:br>
              <a:rPr lang="en-US" dirty="0" smtClean="0">
                <a:solidFill>
                  <a:schemeClr val="accent1"/>
                </a:solidFill>
              </a:rPr>
            </a:br>
            <a:endParaRPr lang="en-US" dirty="0" smtClean="0">
              <a:solidFill>
                <a:schemeClr val="accent1"/>
              </a:solidFill>
            </a:endParaRPr>
          </a:p>
        </p:txBody>
      </p:sp>
      <p:sp>
        <p:nvSpPr>
          <p:cNvPr id="62466" name="Rectangle 3"/>
          <p:cNvSpPr>
            <a:spLocks noGrp="1" noChangeArrowheads="1"/>
          </p:cNvSpPr>
          <p:nvPr>
            <p:ph idx="1"/>
          </p:nvPr>
        </p:nvSpPr>
        <p:spPr/>
        <p:txBody>
          <a:bodyPr/>
          <a:lstStyle/>
          <a:p>
            <a:r>
              <a:rPr lang="en-US" altLang="en-US" i="1" dirty="0" smtClean="0"/>
              <a:t>“I think it’s great you want to do something positive for yourself.”</a:t>
            </a:r>
          </a:p>
          <a:p>
            <a:r>
              <a:rPr lang="en-US" altLang="en-US" i="1" dirty="0" smtClean="0"/>
              <a:t>“That must have been very difficult for you.”</a:t>
            </a:r>
          </a:p>
          <a:p>
            <a:r>
              <a:rPr lang="en-US" altLang="en-US" i="1" dirty="0" smtClean="0"/>
              <a:t>“I appreciate that you are willing to talk with me about your substance use.” </a:t>
            </a:r>
          </a:p>
          <a:p>
            <a:r>
              <a:rPr lang="en-US" altLang="en-US" i="1" dirty="0" smtClean="0"/>
              <a:t>“That’s a good suggestion.”</a:t>
            </a:r>
          </a:p>
          <a:p>
            <a:endParaRPr lang="en-US" altLang="en-US" dirty="0" smtClean="0"/>
          </a:p>
          <a:p>
            <a:pPr lvl="1"/>
            <a:endParaRPr lang="en-US" altLang="en-US" dirty="0" smtClean="0"/>
          </a:p>
        </p:txBody>
      </p:sp>
      <p:pic>
        <p:nvPicPr>
          <p:cNvPr id="4" name="Picture 3" descr="you can do it.bmp"/>
          <p:cNvPicPr>
            <a:picLocks noChangeAspect="1"/>
          </p:cNvPicPr>
          <p:nvPr/>
        </p:nvPicPr>
        <p:blipFill>
          <a:blip r:embed="rId3" cstate="print"/>
          <a:stretch>
            <a:fillRect/>
          </a:stretch>
        </p:blipFill>
        <p:spPr>
          <a:xfrm>
            <a:off x="6629400" y="4114800"/>
            <a:ext cx="2028092" cy="2465524"/>
          </a:xfrm>
          <a:prstGeom prst="rect">
            <a:avLst/>
          </a:prstGeom>
          <a:ln>
            <a:noFill/>
          </a:ln>
          <a:effectLst>
            <a:reflection blurRad="12700" stA="30000" endPos="30000" dist="5000" dir="5400000" sy="-100000" algn="bl" rotWithShape="0"/>
          </a:effectLst>
          <a:scene3d>
            <a:camera prst="perspectiveContrastingLeftFacing">
              <a:rot lat="300000" lon="19800000" rev="0"/>
            </a:camera>
            <a:lightRig rig="threePt" dir="t">
              <a:rot lat="0" lon="0" rev="2700000"/>
            </a:lightRig>
          </a:scene3d>
          <a:sp3d>
            <a:bevelT w="63500" h="50800"/>
          </a:sp3d>
        </p:spPr>
      </p:pic>
    </p:spTree>
    <p:extLst>
      <p:ext uri="{BB962C8B-B14F-4D97-AF65-F5344CB8AC3E}">
        <p14:creationId xmlns:p14="http://schemas.microsoft.com/office/powerpoint/2010/main" val="144027530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nodeType="clickEffect">
                                  <p:stCondLst>
                                    <p:cond delay="0"/>
                                  </p:stCondLst>
                                  <p:childTnLst>
                                    <p:set>
                                      <p:cBhvr>
                                        <p:cTn id="6" dur="1" fill="hold">
                                          <p:stCondLst>
                                            <p:cond delay="0"/>
                                          </p:stCondLst>
                                        </p:cTn>
                                        <p:tgtEl>
                                          <p:spTgt spid="62466">
                                            <p:txEl>
                                              <p:pRg st="0" end="0"/>
                                            </p:txEl>
                                          </p:spTgt>
                                        </p:tgtEl>
                                        <p:attrNameLst>
                                          <p:attrName>style.visibility</p:attrName>
                                        </p:attrNameLst>
                                      </p:cBhvr>
                                      <p:to>
                                        <p:strVal val="visible"/>
                                      </p:to>
                                    </p:set>
                                    <p:anim calcmode="lin" valueType="num">
                                      <p:cBhvr additive="base">
                                        <p:cTn id="7" dur="500" fill="hold"/>
                                        <p:tgtEl>
                                          <p:spTgt spid="6246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2466">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62466">
                                            <p:txEl>
                                              <p:pRg st="1" end="1"/>
                                            </p:txEl>
                                          </p:spTgt>
                                        </p:tgtEl>
                                        <p:attrNameLst>
                                          <p:attrName>style.visibility</p:attrName>
                                        </p:attrNameLst>
                                      </p:cBhvr>
                                      <p:to>
                                        <p:strVal val="visible"/>
                                      </p:to>
                                    </p:set>
                                    <p:anim calcmode="lin" valueType="num">
                                      <p:cBhvr additive="base">
                                        <p:cTn id="11" dur="500" fill="hold"/>
                                        <p:tgtEl>
                                          <p:spTgt spid="62466">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62466">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62466">
                                            <p:txEl>
                                              <p:pRg st="2" end="2"/>
                                            </p:txEl>
                                          </p:spTgt>
                                        </p:tgtEl>
                                        <p:attrNameLst>
                                          <p:attrName>style.visibility</p:attrName>
                                        </p:attrNameLst>
                                      </p:cBhvr>
                                      <p:to>
                                        <p:strVal val="visible"/>
                                      </p:to>
                                    </p:set>
                                    <p:anim calcmode="lin" valueType="num">
                                      <p:cBhvr additive="base">
                                        <p:cTn id="15" dur="500" fill="hold"/>
                                        <p:tgtEl>
                                          <p:spTgt spid="62466">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62466">
                                            <p:txEl>
                                              <p:pRg st="2" end="2"/>
                                            </p:txEl>
                                          </p:spTgt>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62466">
                                            <p:txEl>
                                              <p:pRg st="3" end="3"/>
                                            </p:txEl>
                                          </p:spTgt>
                                        </p:tgtEl>
                                        <p:attrNameLst>
                                          <p:attrName>style.visibility</p:attrName>
                                        </p:attrNameLst>
                                      </p:cBhvr>
                                      <p:to>
                                        <p:strVal val="visible"/>
                                      </p:to>
                                    </p:set>
                                    <p:anim calcmode="lin" valueType="num">
                                      <p:cBhvr additive="base">
                                        <p:cTn id="19" dur="500" fill="hold"/>
                                        <p:tgtEl>
                                          <p:spTgt spid="62466">
                                            <p:txEl>
                                              <p:pRg st="3" end="3"/>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62466">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p:txBody>
          <a:bodyPr/>
          <a:lstStyle/>
          <a:p>
            <a:r>
              <a:rPr lang="en-US" altLang="en-US" dirty="0" smtClean="0">
                <a:solidFill>
                  <a:schemeClr val="accent1"/>
                </a:solidFill>
              </a:rPr>
              <a:t>Learning Activity: </a:t>
            </a:r>
            <a:br>
              <a:rPr lang="en-US" altLang="en-US" dirty="0" smtClean="0">
                <a:solidFill>
                  <a:schemeClr val="accent1"/>
                </a:solidFill>
              </a:rPr>
            </a:br>
            <a:r>
              <a:rPr lang="en-US" altLang="en-US" dirty="0" smtClean="0">
                <a:solidFill>
                  <a:schemeClr val="accent1"/>
                </a:solidFill>
              </a:rPr>
              <a:t>Finding Affirmations (1)</a:t>
            </a:r>
          </a:p>
        </p:txBody>
      </p:sp>
      <p:sp>
        <p:nvSpPr>
          <p:cNvPr id="67587" name="Rectangle 3"/>
          <p:cNvSpPr>
            <a:spLocks noGrp="1" noChangeArrowheads="1"/>
          </p:cNvSpPr>
          <p:nvPr>
            <p:ph idx="1"/>
          </p:nvPr>
        </p:nvSpPr>
        <p:spPr/>
        <p:txBody>
          <a:bodyPr/>
          <a:lstStyle/>
          <a:p>
            <a:pPr marL="0" indent="0">
              <a:buNone/>
            </a:pPr>
            <a:r>
              <a:rPr lang="en-US" altLang="en-US" sz="2400" dirty="0" smtClean="0"/>
              <a:t>Rosa smokes. She knows it isn’t good for her and is fed up with people reminding her of it. Over time, she has come to realize that her social habit has moved to a full-fledged addiction. At some point she will stop, but just not yet. Indeed with all the other things happening in her life, this is the one area she feels is her own. She feels guilty about it, tries to hide it from her son and avoids the topic with her husband. She knows he’s right when he brings it up, but it still makes her angry. She wants to be the one to decide whether she will give it up or not and doesn’t like others telling her what she should do. She was able to lose 50 pounds 10 years ago and is afraid of putting the weight back on if she stops smoking.</a:t>
            </a:r>
          </a:p>
          <a:p>
            <a:endParaRPr lang="en-US" altLang="en-US" dirty="0"/>
          </a:p>
        </p:txBody>
      </p:sp>
    </p:spTree>
    <p:extLst>
      <p:ext uri="{BB962C8B-B14F-4D97-AF65-F5344CB8AC3E}">
        <p14:creationId xmlns:p14="http://schemas.microsoft.com/office/powerpoint/2010/main" val="3448159274"/>
      </p:ext>
    </p:extLst>
  </p:cSld>
  <p:clrMapOvr>
    <a:masterClrMapping/>
  </p:clrMapOvr>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p:txBody>
          <a:bodyPr/>
          <a:lstStyle/>
          <a:p>
            <a:r>
              <a:rPr lang="en-US" smtClean="0"/>
              <a:t>Goals of Writing Exercise</a:t>
            </a:r>
            <a:endParaRPr lang="en-US" dirty="0"/>
          </a:p>
        </p:txBody>
      </p:sp>
      <p:sp>
        <p:nvSpPr>
          <p:cNvPr id="2" name="Content Placeholder 1"/>
          <p:cNvSpPr>
            <a:spLocks noGrp="1"/>
          </p:cNvSpPr>
          <p:nvPr>
            <p:ph idx="1"/>
          </p:nvPr>
        </p:nvSpPr>
        <p:spPr/>
        <p:txBody>
          <a:bodyPr/>
          <a:lstStyle/>
          <a:p>
            <a:r>
              <a:rPr lang="en-US" smtClean="0"/>
              <a:t>Increase self-awareness</a:t>
            </a:r>
          </a:p>
          <a:p>
            <a:r>
              <a:rPr lang="en-US" smtClean="0"/>
              <a:t>Increase empathy, compassion for plight of individual with a substance use or other addictive problem</a:t>
            </a:r>
          </a:p>
          <a:p>
            <a:r>
              <a:rPr lang="en-US" smtClean="0"/>
              <a:t>Recognize the inherent difficulties involved in making changes</a:t>
            </a:r>
          </a:p>
          <a:p>
            <a:endParaRPr lang="en-US" dirty="0"/>
          </a:p>
        </p:txBody>
      </p:sp>
    </p:spTree>
    <p:extLst>
      <p:ext uri="{BB962C8B-B14F-4D97-AF65-F5344CB8AC3E}">
        <p14:creationId xmlns:p14="http://schemas.microsoft.com/office/powerpoint/2010/main" val="854672643"/>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Finding Affirmations (1)</a:t>
            </a:r>
            <a:endParaRPr lang="en-US" dirty="0">
              <a:solidFill>
                <a:schemeClr val="accent1"/>
              </a:solidFill>
            </a:endParaRPr>
          </a:p>
        </p:txBody>
      </p:sp>
      <p:sp>
        <p:nvSpPr>
          <p:cNvPr id="3" name="Content Placeholder 2"/>
          <p:cNvSpPr>
            <a:spLocks noGrp="1"/>
          </p:cNvSpPr>
          <p:nvPr>
            <p:ph idx="1"/>
          </p:nvPr>
        </p:nvSpPr>
        <p:spPr/>
        <p:txBody>
          <a:bodyPr/>
          <a:lstStyle/>
          <a:p>
            <a:r>
              <a:rPr lang="en-US" altLang="en-US" dirty="0" smtClean="0"/>
              <a:t>In small groups, identify at least 3 strengths that you observe in Rosa.</a:t>
            </a:r>
          </a:p>
          <a:p>
            <a:r>
              <a:rPr lang="en-US" dirty="0" smtClean="0"/>
              <a:t>Go around and have each person state an affirmation you might offer in response to one of these strengths or inner quality that is important and may facilitate motivation.</a:t>
            </a:r>
          </a:p>
          <a:p>
            <a:pPr lvl="1"/>
            <a:r>
              <a:rPr lang="en-US" dirty="0" smtClean="0"/>
              <a:t>Try</a:t>
            </a:r>
            <a:r>
              <a:rPr lang="en-US" altLang="en-US" dirty="0" smtClean="0"/>
              <a:t> to use “you” language.</a:t>
            </a:r>
            <a:endParaRPr lang="en-US" dirty="0" smtClean="0"/>
          </a:p>
          <a:p>
            <a:r>
              <a:rPr lang="en-US" dirty="0" smtClean="0"/>
              <a:t>Write these down. </a:t>
            </a:r>
            <a:endParaRPr lang="en-US" altLang="en-US" dirty="0"/>
          </a:p>
        </p:txBody>
      </p:sp>
    </p:spTree>
    <p:extLst>
      <p:ext uri="{BB962C8B-B14F-4D97-AF65-F5344CB8AC3E}">
        <p14:creationId xmlns:p14="http://schemas.microsoft.com/office/powerpoint/2010/main" val="793007508"/>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p:txBody>
          <a:bodyPr/>
          <a:lstStyle/>
          <a:p>
            <a:r>
              <a:rPr lang="en-US" altLang="en-US" dirty="0" smtClean="0">
                <a:solidFill>
                  <a:schemeClr val="accent1"/>
                </a:solidFill>
              </a:rPr>
              <a:t>Learning Activity:</a:t>
            </a:r>
            <a:br>
              <a:rPr lang="en-US" altLang="en-US" dirty="0" smtClean="0">
                <a:solidFill>
                  <a:schemeClr val="accent1"/>
                </a:solidFill>
              </a:rPr>
            </a:br>
            <a:r>
              <a:rPr lang="en-US" altLang="en-US" dirty="0" smtClean="0">
                <a:solidFill>
                  <a:schemeClr val="accent1"/>
                </a:solidFill>
              </a:rPr>
              <a:t>Finding Affirmations (2)</a:t>
            </a:r>
          </a:p>
        </p:txBody>
      </p:sp>
      <p:sp>
        <p:nvSpPr>
          <p:cNvPr id="104450" name="Rectangle 3"/>
          <p:cNvSpPr>
            <a:spLocks noGrp="1" noChangeArrowheads="1"/>
          </p:cNvSpPr>
          <p:nvPr>
            <p:ph idx="1"/>
          </p:nvPr>
        </p:nvSpPr>
        <p:spPr/>
        <p:txBody>
          <a:bodyPr/>
          <a:lstStyle/>
          <a:p>
            <a:r>
              <a:rPr lang="en-US" altLang="en-US" dirty="0" smtClean="0"/>
              <a:t>Think about either a patient, friend, or family member who is struggling with a problem that they want to change. Perhaps you have become frustrated with them at times for not being able to take steps in a positive direction. </a:t>
            </a:r>
          </a:p>
          <a:p>
            <a:r>
              <a:rPr lang="en-US" altLang="en-US" dirty="0" smtClean="0"/>
              <a:t>Write down 3 strengths or positive qualities in this person that you may sometimes have difficulty noticing or focusing on.</a:t>
            </a:r>
            <a:endParaRPr lang="en-US" altLang="en-US" dirty="0"/>
          </a:p>
        </p:txBody>
      </p:sp>
    </p:spTree>
    <p:extLst>
      <p:ext uri="{BB962C8B-B14F-4D97-AF65-F5344CB8AC3E}">
        <p14:creationId xmlns:p14="http://schemas.microsoft.com/office/powerpoint/2010/main" val="2518421743"/>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r="5680"/>
          <a:stretch/>
        </p:blipFill>
        <p:spPr>
          <a:xfrm>
            <a:off x="6397198" y="4114800"/>
            <a:ext cx="2468348" cy="2590800"/>
          </a:xfrm>
          <a:prstGeom prst="rect">
            <a:avLst/>
          </a:prstGeom>
        </p:spPr>
      </p:pic>
      <p:sp>
        <p:nvSpPr>
          <p:cNvPr id="4" name="Title 3"/>
          <p:cNvSpPr>
            <a:spLocks noGrp="1"/>
          </p:cNvSpPr>
          <p:nvPr>
            <p:ph type="title"/>
          </p:nvPr>
        </p:nvSpPr>
        <p:spPr/>
        <p:txBody>
          <a:bodyPr/>
          <a:lstStyle/>
          <a:p>
            <a:r>
              <a:rPr lang="en-US" smtClean="0"/>
              <a:t>OARS:</a:t>
            </a:r>
            <a:br>
              <a:rPr lang="en-US" smtClean="0"/>
            </a:br>
            <a:r>
              <a:rPr lang="en-US" smtClean="0">
                <a:solidFill>
                  <a:srgbClr val="4F81BD"/>
                </a:solidFill>
              </a:rPr>
              <a:t>Reflective Listening</a:t>
            </a:r>
            <a:endParaRPr lang="en-US" dirty="0">
              <a:solidFill>
                <a:srgbClr val="4F81BD"/>
              </a:solidFill>
            </a:endParaRPr>
          </a:p>
        </p:txBody>
      </p:sp>
      <p:sp>
        <p:nvSpPr>
          <p:cNvPr id="3" name="Content Placeholder 2"/>
          <p:cNvSpPr>
            <a:spLocks noGrp="1"/>
          </p:cNvSpPr>
          <p:nvPr>
            <p:ph sz="half" idx="1"/>
          </p:nvPr>
        </p:nvSpPr>
        <p:spPr>
          <a:xfrm>
            <a:off x="533400" y="1676400"/>
            <a:ext cx="8001000" cy="3962400"/>
          </a:xfrm>
        </p:spPr>
        <p:txBody>
          <a:bodyPr/>
          <a:lstStyle/>
          <a:p>
            <a:pPr eaLnBrk="1" hangingPunct="1">
              <a:lnSpc>
                <a:spcPct val="90000"/>
              </a:lnSpc>
              <a:buFont typeface="Arial" panose="020B0604020202020204" pitchFamily="34" charset="0"/>
              <a:buChar char="•"/>
            </a:pPr>
            <a:r>
              <a:rPr lang="en-US" altLang="en-US" sz="2400" smtClean="0"/>
              <a:t>Demonstrates that you have accurately heard and understood a person's communication by restating its meaning.  </a:t>
            </a:r>
          </a:p>
          <a:p>
            <a:pPr eaLnBrk="1" hangingPunct="1">
              <a:lnSpc>
                <a:spcPct val="90000"/>
              </a:lnSpc>
              <a:buFont typeface="Arial" panose="020B0604020202020204" pitchFamily="34" charset="0"/>
              <a:buChar char="•"/>
            </a:pPr>
            <a:r>
              <a:rPr lang="en-US" altLang="en-US" sz="2400" smtClean="0"/>
              <a:t>You hazard a guess about what the individual intended to convey and express this in a statement, not a question.  </a:t>
            </a:r>
          </a:p>
          <a:p>
            <a:pPr lvl="1" eaLnBrk="1" hangingPunct="1">
              <a:lnSpc>
                <a:spcPct val="90000"/>
              </a:lnSpc>
              <a:buFont typeface="Arial" panose="020B0604020202020204" pitchFamily="34" charset="0"/>
              <a:buChar char="•"/>
            </a:pPr>
            <a:r>
              <a:rPr lang="en-US" altLang="en-US" sz="2000" smtClean="0"/>
              <a:t>Reflective listening is a way of checking rather than assuming that you know what is meant.  </a:t>
            </a:r>
          </a:p>
          <a:p>
            <a:pPr eaLnBrk="1" hangingPunct="1">
              <a:lnSpc>
                <a:spcPct val="90000"/>
              </a:lnSpc>
              <a:buFont typeface="Arial" panose="020B0604020202020204" pitchFamily="34" charset="0"/>
              <a:buChar char="•"/>
            </a:pPr>
            <a:r>
              <a:rPr lang="en-US" sz="2400" smtClean="0"/>
              <a:t>Can help the individual clarify their thoughts and emotions.</a:t>
            </a:r>
          </a:p>
          <a:p>
            <a:pPr eaLnBrk="1" hangingPunct="1">
              <a:lnSpc>
                <a:spcPct val="90000"/>
              </a:lnSpc>
              <a:buFont typeface="Arial" panose="020B0604020202020204" pitchFamily="34" charset="0"/>
              <a:buChar char="•"/>
            </a:pPr>
            <a:r>
              <a:rPr lang="en-US" sz="2400" smtClean="0"/>
              <a:t>Reassures the individual that you are                                  listening and understand their point of view.</a:t>
            </a:r>
            <a:endParaRPr lang="en-US" sz="2400" dirty="0">
              <a:solidFill>
                <a:srgbClr val="005826"/>
              </a:solidFill>
            </a:endParaRPr>
          </a:p>
        </p:txBody>
      </p:sp>
    </p:spTree>
    <p:extLst>
      <p:ext uri="{BB962C8B-B14F-4D97-AF65-F5344CB8AC3E}">
        <p14:creationId xmlns:p14="http://schemas.microsoft.com/office/powerpoint/2010/main" val="42135414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chemeClr val="accent1"/>
                </a:solidFill>
              </a:rPr>
              <a:t>Reflective Listening</a:t>
            </a:r>
            <a:endParaRPr lang="en-US" dirty="0"/>
          </a:p>
        </p:txBody>
      </p:sp>
      <p:sp>
        <p:nvSpPr>
          <p:cNvPr id="3" name="Content Placeholder 2"/>
          <p:cNvSpPr>
            <a:spLocks noGrp="1"/>
          </p:cNvSpPr>
          <p:nvPr>
            <p:ph sz="half" idx="1"/>
          </p:nvPr>
        </p:nvSpPr>
        <p:spPr>
          <a:xfrm>
            <a:off x="685800" y="1371600"/>
            <a:ext cx="8001000" cy="4953000"/>
          </a:xfrm>
        </p:spPr>
        <p:txBody>
          <a:bodyPr/>
          <a:lstStyle/>
          <a:p>
            <a:r>
              <a:rPr lang="en-US" sz="2200" dirty="0">
                <a:solidFill>
                  <a:srgbClr val="0070C0"/>
                </a:solidFill>
              </a:rPr>
              <a:t>Patient</a:t>
            </a:r>
            <a:r>
              <a:rPr lang="en-US" sz="2200" dirty="0"/>
              <a:t>: “Who are you to be giving me advice? What do you know about drugs? You’ve probably never even smoked a </a:t>
            </a:r>
            <a:r>
              <a:rPr lang="en-US" sz="2200" dirty="0" smtClean="0"/>
              <a:t>joint.”</a:t>
            </a:r>
            <a:br>
              <a:rPr lang="en-US" sz="2200" dirty="0" smtClean="0"/>
            </a:br>
            <a:r>
              <a:rPr lang="en-US" sz="2200" dirty="0" smtClean="0">
                <a:solidFill>
                  <a:srgbClr val="C00000"/>
                </a:solidFill>
              </a:rPr>
              <a:t>Clinician</a:t>
            </a:r>
            <a:r>
              <a:rPr lang="en-US" sz="2200" dirty="0"/>
              <a:t>: “It’s hard to imagine how I could possibly understand</a:t>
            </a:r>
            <a:r>
              <a:rPr lang="en-US" sz="2200" dirty="0" smtClean="0"/>
              <a:t>.”</a:t>
            </a:r>
          </a:p>
          <a:p>
            <a:pPr marL="400050" lvl="1" indent="0">
              <a:buNone/>
            </a:pPr>
            <a:endParaRPr lang="en-US" sz="2200" dirty="0"/>
          </a:p>
          <a:p>
            <a:r>
              <a:rPr lang="en-US" sz="2200" dirty="0" smtClean="0">
                <a:solidFill>
                  <a:srgbClr val="0070C0"/>
                </a:solidFill>
              </a:rPr>
              <a:t>Patient</a:t>
            </a:r>
            <a:r>
              <a:rPr lang="en-US" sz="2200" dirty="0"/>
              <a:t>: “I just don’t want to take pills. I ought to be able to handle this on my own</a:t>
            </a:r>
            <a:r>
              <a:rPr lang="en-US" sz="2200" dirty="0" smtClean="0"/>
              <a:t>.”</a:t>
            </a:r>
            <a:br>
              <a:rPr lang="en-US" sz="2200" dirty="0" smtClean="0"/>
            </a:br>
            <a:r>
              <a:rPr lang="en-US" sz="2200" dirty="0" smtClean="0">
                <a:solidFill>
                  <a:srgbClr val="C00000"/>
                </a:solidFill>
              </a:rPr>
              <a:t>Clinician</a:t>
            </a:r>
            <a:r>
              <a:rPr lang="en-US" sz="2200" dirty="0"/>
              <a:t>: “You don’t want to rely on a drug. It seems to you like a crutch</a:t>
            </a:r>
            <a:r>
              <a:rPr lang="en-US" sz="2200" dirty="0" smtClean="0"/>
              <a:t>.”</a:t>
            </a:r>
          </a:p>
          <a:p>
            <a:pPr marL="400050" lvl="1" indent="0">
              <a:buNone/>
            </a:pPr>
            <a:endParaRPr lang="en-US" sz="2200" dirty="0"/>
          </a:p>
          <a:p>
            <a:r>
              <a:rPr lang="en-US" sz="2200" dirty="0" smtClean="0">
                <a:solidFill>
                  <a:srgbClr val="0070C0"/>
                </a:solidFill>
              </a:rPr>
              <a:t>Patient</a:t>
            </a:r>
            <a:r>
              <a:rPr lang="en-US" sz="2200" dirty="0"/>
              <a:t>: </a:t>
            </a:r>
            <a:r>
              <a:rPr lang="en-US" sz="2200" dirty="0" smtClean="0"/>
              <a:t>“But </a:t>
            </a:r>
            <a:r>
              <a:rPr lang="en-US" sz="2200" dirty="0"/>
              <a:t>I can't quit smoking. I mean, all my friends </a:t>
            </a:r>
            <a:r>
              <a:rPr lang="en-US" sz="2200" dirty="0" smtClean="0"/>
              <a:t>smoke.”</a:t>
            </a:r>
            <a:r>
              <a:rPr lang="en-US" sz="2200" dirty="0"/>
              <a:t/>
            </a:r>
            <a:br>
              <a:rPr lang="en-US" sz="2200" dirty="0"/>
            </a:br>
            <a:r>
              <a:rPr lang="en-US" sz="2200" dirty="0" smtClean="0">
                <a:solidFill>
                  <a:srgbClr val="C00000"/>
                </a:solidFill>
              </a:rPr>
              <a:t>Clinician</a:t>
            </a:r>
            <a:r>
              <a:rPr lang="en-US" sz="2200" dirty="0"/>
              <a:t>: </a:t>
            </a:r>
            <a:r>
              <a:rPr lang="en-US" sz="2200" dirty="0" smtClean="0"/>
              <a:t>“You </a:t>
            </a:r>
            <a:r>
              <a:rPr lang="en-US" sz="2200" dirty="0"/>
              <a:t>can't imagine how you could not smoke with your friends, and at the same time you're worried about how it's affecting you</a:t>
            </a:r>
            <a:r>
              <a:rPr lang="en-US" sz="2200" dirty="0" smtClean="0"/>
              <a:t>.”</a:t>
            </a:r>
            <a:endParaRPr lang="en-US" sz="2200" dirty="0"/>
          </a:p>
        </p:txBody>
      </p:sp>
    </p:spTree>
    <p:extLst>
      <p:ext uri="{BB962C8B-B14F-4D97-AF65-F5344CB8AC3E}">
        <p14:creationId xmlns:p14="http://schemas.microsoft.com/office/powerpoint/2010/main" val="1650709248"/>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solidFill>
                  <a:schemeClr val="accent1"/>
                </a:solidFill>
              </a:rPr>
              <a:t>Utilizing Reflective Listening</a:t>
            </a:r>
            <a:endParaRPr lang="en-US" dirty="0">
              <a:solidFill>
                <a:schemeClr val="accent1"/>
              </a:solidFill>
            </a:endParaRPr>
          </a:p>
        </p:txBody>
      </p:sp>
      <p:sp>
        <p:nvSpPr>
          <p:cNvPr id="2" name="Content Placeholder 1"/>
          <p:cNvSpPr>
            <a:spLocks noGrp="1"/>
          </p:cNvSpPr>
          <p:nvPr>
            <p:ph sz="half" idx="1"/>
          </p:nvPr>
        </p:nvSpPr>
        <p:spPr/>
        <p:txBody>
          <a:bodyPr/>
          <a:lstStyle/>
          <a:p>
            <a:pPr marL="228600" indent="-228600">
              <a:spcBef>
                <a:spcPts val="1500"/>
              </a:spcBef>
              <a:buFont typeface="Wingdings" charset="0"/>
              <a:buChar char="§"/>
            </a:pPr>
            <a:r>
              <a:rPr lang="en-US" sz="2400" i="1" dirty="0" smtClean="0"/>
              <a:t>I understand the problem is…</a:t>
            </a:r>
          </a:p>
          <a:p>
            <a:pPr marL="228600" indent="-228600">
              <a:spcBef>
                <a:spcPts val="1500"/>
              </a:spcBef>
              <a:buFont typeface="Wingdings" charset="0"/>
              <a:buChar char="§"/>
            </a:pPr>
            <a:r>
              <a:rPr lang="en-US" sz="2400" i="1" dirty="0" smtClean="0"/>
              <a:t>I’m</a:t>
            </a:r>
            <a:r>
              <a:rPr lang="en-US" altLang="ja-JP" sz="2400" i="1" dirty="0" smtClean="0">
                <a:ea typeface="ＭＳ Ｐゴシック"/>
              </a:rPr>
              <a:t> sensing…</a:t>
            </a:r>
          </a:p>
          <a:p>
            <a:pPr marL="228600" indent="-228600">
              <a:spcBef>
                <a:spcPts val="1500"/>
              </a:spcBef>
              <a:buFont typeface="Wingdings" charset="0"/>
              <a:buChar char="§"/>
            </a:pPr>
            <a:r>
              <a:rPr lang="en-US" sz="2400" i="1" dirty="0" smtClean="0"/>
              <a:t>I wonder if…</a:t>
            </a:r>
          </a:p>
          <a:p>
            <a:pPr marL="228600" indent="-228600">
              <a:spcBef>
                <a:spcPts val="1500"/>
              </a:spcBef>
              <a:buFont typeface="Wingdings" charset="0"/>
              <a:buChar char="§"/>
            </a:pPr>
            <a:r>
              <a:rPr lang="en-US" sz="2400" i="1" dirty="0" smtClean="0"/>
              <a:t>I get the impression that…</a:t>
            </a:r>
          </a:p>
          <a:p>
            <a:pPr marL="228600" indent="-228600">
              <a:spcBef>
                <a:spcPts val="1500"/>
              </a:spcBef>
              <a:buFont typeface="Wingdings" charset="0"/>
              <a:buChar char="§"/>
            </a:pPr>
            <a:r>
              <a:rPr lang="en-US" sz="2400" i="1" dirty="0" smtClean="0"/>
              <a:t>As I hear it, you…</a:t>
            </a:r>
          </a:p>
          <a:p>
            <a:pPr marL="228600" indent="-228600">
              <a:spcBef>
                <a:spcPts val="1500"/>
              </a:spcBef>
              <a:buFont typeface="Wingdings" charset="0"/>
              <a:buChar char="§"/>
            </a:pPr>
            <a:r>
              <a:rPr lang="en-US" sz="2400" i="1" dirty="0" smtClean="0"/>
              <a:t>From your point of view…</a:t>
            </a:r>
          </a:p>
          <a:p>
            <a:pPr marL="228600" indent="-228600">
              <a:spcBef>
                <a:spcPts val="1500"/>
              </a:spcBef>
              <a:buFont typeface="Wingdings" charset="0"/>
              <a:buChar char="§"/>
            </a:pPr>
            <a:r>
              <a:rPr lang="en-US" sz="2400" i="1" dirty="0" smtClean="0"/>
              <a:t>In your experience…</a:t>
            </a:r>
          </a:p>
          <a:p>
            <a:pPr marL="228600" indent="-228600">
              <a:spcBef>
                <a:spcPts val="1500"/>
              </a:spcBef>
              <a:buFont typeface="Wingdings" charset="0"/>
              <a:buChar char="§"/>
            </a:pPr>
            <a:r>
              <a:rPr lang="en-US" sz="2400" i="1" dirty="0" smtClean="0"/>
              <a:t>I’m picking up that…</a:t>
            </a:r>
          </a:p>
          <a:p>
            <a:pPr marL="0" indent="0">
              <a:buNone/>
            </a:pPr>
            <a:endParaRPr lang="en-US" dirty="0"/>
          </a:p>
        </p:txBody>
      </p:sp>
      <p:sp>
        <p:nvSpPr>
          <p:cNvPr id="3" name="Content Placeholder 2"/>
          <p:cNvSpPr>
            <a:spLocks noGrp="1"/>
          </p:cNvSpPr>
          <p:nvPr>
            <p:ph sz="half" idx="2"/>
          </p:nvPr>
        </p:nvSpPr>
        <p:spPr/>
        <p:txBody>
          <a:bodyPr/>
          <a:lstStyle/>
          <a:p>
            <a:pPr marL="228600" indent="-228600">
              <a:spcBef>
                <a:spcPts val="1200"/>
              </a:spcBef>
              <a:buFont typeface="Wingdings" charset="0"/>
              <a:buChar char="§"/>
            </a:pPr>
            <a:r>
              <a:rPr lang="en-US" sz="2400" i="1" dirty="0" smtClean="0"/>
              <a:t>You mean… </a:t>
            </a:r>
          </a:p>
          <a:p>
            <a:pPr marL="228600" indent="-228600">
              <a:spcBef>
                <a:spcPts val="1200"/>
              </a:spcBef>
              <a:buFont typeface="Wingdings" charset="0"/>
              <a:buChar char="§"/>
            </a:pPr>
            <a:r>
              <a:rPr lang="en-US" sz="2400" i="1" dirty="0" smtClean="0"/>
              <a:t>Could it be that…</a:t>
            </a:r>
          </a:p>
          <a:p>
            <a:pPr marL="228600" indent="-228600">
              <a:spcBef>
                <a:spcPts val="1200"/>
              </a:spcBef>
              <a:buFont typeface="Wingdings" charset="0"/>
              <a:buChar char="§"/>
            </a:pPr>
            <a:r>
              <a:rPr lang="en-US" sz="2400" i="1" dirty="0" smtClean="0"/>
              <a:t>Let me see if I understand. You…</a:t>
            </a:r>
          </a:p>
          <a:p>
            <a:pPr marL="228600" indent="-228600">
              <a:spcBef>
                <a:spcPts val="1200"/>
              </a:spcBef>
              <a:buFont typeface="Wingdings" charset="0"/>
              <a:buChar char="§"/>
            </a:pPr>
            <a:r>
              <a:rPr lang="en-US" sz="2400" i="1" dirty="0" smtClean="0"/>
              <a:t>You feel…</a:t>
            </a:r>
          </a:p>
          <a:p>
            <a:pPr marL="228600" indent="-228600">
              <a:spcBef>
                <a:spcPts val="1200"/>
              </a:spcBef>
              <a:buFont typeface="Wingdings" charset="0"/>
              <a:buChar char="§"/>
            </a:pPr>
            <a:r>
              <a:rPr lang="en-US" sz="2400" i="1" dirty="0" smtClean="0"/>
              <a:t>From where you stand…</a:t>
            </a:r>
          </a:p>
          <a:p>
            <a:pPr marL="228600" indent="-228600">
              <a:spcBef>
                <a:spcPts val="1200"/>
              </a:spcBef>
              <a:buFont typeface="Wingdings" charset="0"/>
              <a:buChar char="§"/>
            </a:pPr>
            <a:r>
              <a:rPr lang="en-US" sz="2400" i="1" dirty="0" smtClean="0"/>
              <a:t>You think…</a:t>
            </a:r>
          </a:p>
          <a:p>
            <a:pPr marL="228600" indent="-228600">
              <a:spcBef>
                <a:spcPts val="1200"/>
              </a:spcBef>
              <a:buFont typeface="Wingdings" charset="0"/>
              <a:buChar char="§"/>
            </a:pPr>
            <a:r>
              <a:rPr lang="en-US" sz="2400" i="1" dirty="0" smtClean="0"/>
              <a:t>What I think I hear you saying…</a:t>
            </a:r>
          </a:p>
          <a:p>
            <a:endParaRPr lang="en-US" dirty="0"/>
          </a:p>
        </p:txBody>
      </p:sp>
    </p:spTree>
    <p:extLst>
      <p:ext uri="{BB962C8B-B14F-4D97-AF65-F5344CB8AC3E}">
        <p14:creationId xmlns:p14="http://schemas.microsoft.com/office/powerpoint/2010/main" val="1806063225"/>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smtClean="0">
                <a:solidFill>
                  <a:schemeClr val="accent1"/>
                </a:solidFill>
                <a:latin typeface="+mn-lt"/>
              </a:rPr>
              <a:t>Reflective Listening</a:t>
            </a:r>
            <a:endParaRPr lang="en-US" i="1" dirty="0">
              <a:solidFill>
                <a:schemeClr val="accent6"/>
              </a:solidFill>
              <a:latin typeface="+mn-lt"/>
            </a:endParaRPr>
          </a:p>
        </p:txBody>
      </p:sp>
      <p:sp>
        <p:nvSpPr>
          <p:cNvPr id="5" name="TextBox 4"/>
          <p:cNvSpPr txBox="1"/>
          <p:nvPr/>
        </p:nvSpPr>
        <p:spPr>
          <a:xfrm>
            <a:off x="609600" y="1752600"/>
            <a:ext cx="8324849" cy="4708981"/>
          </a:xfrm>
          <a:prstGeom prst="rect">
            <a:avLst/>
          </a:prstGeom>
          <a:noFill/>
        </p:spPr>
        <p:txBody>
          <a:bodyPr wrap="square" rtlCol="0">
            <a:spAutoFit/>
          </a:bodyPr>
          <a:lstStyle/>
          <a:p>
            <a:r>
              <a:rPr lang="en-US" sz="2000" b="1" dirty="0" smtClean="0">
                <a:latin typeface="Calibri" panose="020F0502020204030204" pitchFamily="34" charset="0"/>
              </a:rPr>
              <a:t>Patient: </a:t>
            </a:r>
            <a:r>
              <a:rPr lang="en-US" sz="2000" i="1" dirty="0" smtClean="0">
                <a:latin typeface="Calibri" panose="020F0502020204030204" pitchFamily="34" charset="0"/>
              </a:rPr>
              <a:t>“I hate being on a volleyball team.  I should just quit, I don’t enjoy it.”</a:t>
            </a:r>
            <a:endParaRPr lang="en-US" sz="2000" dirty="0" smtClean="0">
              <a:latin typeface="Calibri" panose="020F0502020204030204" pitchFamily="34" charset="0"/>
            </a:endParaRPr>
          </a:p>
          <a:p>
            <a:r>
              <a:rPr lang="en-US" sz="2000" b="1" dirty="0" smtClean="0">
                <a:latin typeface="Calibri" panose="020F0502020204030204" pitchFamily="34" charset="0"/>
              </a:rPr>
              <a:t>Provider: </a:t>
            </a:r>
            <a:r>
              <a:rPr lang="en-US" sz="2000" i="1" dirty="0" smtClean="0">
                <a:latin typeface="Calibri" panose="020F0502020204030204" pitchFamily="34" charset="0"/>
              </a:rPr>
              <a:t>“You hate being on the team and you’re thinking about quitting volleyball.”</a:t>
            </a:r>
            <a:endParaRPr lang="en-US" sz="2000" dirty="0" smtClean="0">
              <a:latin typeface="Calibri" panose="020F0502020204030204" pitchFamily="34" charset="0"/>
            </a:endParaRPr>
          </a:p>
          <a:p>
            <a:r>
              <a:rPr lang="en-US" sz="2000" b="1" dirty="0" smtClean="0">
                <a:latin typeface="Calibri" panose="020F0502020204030204" pitchFamily="34" charset="0"/>
              </a:rPr>
              <a:t>Patient: </a:t>
            </a:r>
            <a:r>
              <a:rPr lang="en-US" sz="2000" i="1" dirty="0" smtClean="0">
                <a:latin typeface="Calibri" panose="020F0502020204030204" pitchFamily="34" charset="0"/>
              </a:rPr>
              <a:t>“Yeah!  It’s a hassle to get there after work, and then keeping up with a couple of younger guys – </a:t>
            </a:r>
          </a:p>
          <a:p>
            <a:r>
              <a:rPr lang="en-US" sz="2000" i="1" dirty="0" smtClean="0">
                <a:latin typeface="Calibri" panose="020F0502020204030204" pitchFamily="34" charset="0"/>
              </a:rPr>
              <a:t>It’s hard with all the games and practices when I have so much to do at my condo. Lately I go over to my buddy’s house after practice and we smoke a little weed</a:t>
            </a:r>
            <a:r>
              <a:rPr lang="en-US" sz="2000" i="1" dirty="0">
                <a:latin typeface="Calibri" panose="020F0502020204030204" pitchFamily="34" charset="0"/>
              </a:rPr>
              <a:t> </a:t>
            </a:r>
            <a:r>
              <a:rPr lang="en-US" sz="2000" i="1" dirty="0" smtClean="0">
                <a:latin typeface="Calibri" panose="020F0502020204030204" pitchFamily="34" charset="0"/>
              </a:rPr>
              <a:t>– I’m staying out too late so the next day I’m tired. I’m barely getting to work on time. Then it’s the same thing -off to another game or practice…..</a:t>
            </a:r>
          </a:p>
          <a:p>
            <a:r>
              <a:rPr lang="en-US" sz="2000" i="1" dirty="0" smtClean="0">
                <a:latin typeface="Calibri" panose="020F0502020204030204" pitchFamily="34" charset="0"/>
              </a:rPr>
              <a:t>I’m getting so out of breath and feel like I’m going to get sick. </a:t>
            </a:r>
          </a:p>
          <a:p>
            <a:r>
              <a:rPr lang="en-US" sz="2000" i="1" dirty="0" smtClean="0">
                <a:latin typeface="Calibri" panose="020F0502020204030204" pitchFamily="34" charset="0"/>
              </a:rPr>
              <a:t>Still, I’ve been on this team for 8 years  -most of us graduated together! I should try to keep up, I owe them my best.”</a:t>
            </a:r>
            <a:endParaRPr lang="en-US" sz="2000" dirty="0" smtClean="0">
              <a:latin typeface="Calibri" panose="020F0502020204030204" pitchFamily="34" charset="0"/>
            </a:endParaRPr>
          </a:p>
          <a:p>
            <a:r>
              <a:rPr lang="en-US" sz="2000" b="1" dirty="0" smtClean="0">
                <a:latin typeface="Calibri" panose="020F0502020204030204" pitchFamily="34" charset="0"/>
              </a:rPr>
              <a:t>Provider: </a:t>
            </a:r>
            <a:r>
              <a:rPr lang="en-US" sz="2000" i="1" dirty="0" smtClean="0">
                <a:latin typeface="Calibri" panose="020F0502020204030204" pitchFamily="34" charset="0"/>
              </a:rPr>
              <a:t>“What I hear you saying is that because of your marijuana use, you are finding it difficult to perform at your best in with your volleyball team.”</a:t>
            </a:r>
            <a:endParaRPr lang="en-US" sz="2000" dirty="0" smtClean="0">
              <a:latin typeface="Calibri" panose="020F0502020204030204" pitchFamily="34" charset="0"/>
            </a:endParaRPr>
          </a:p>
          <a:p>
            <a:r>
              <a:rPr lang="en-US" sz="2000" b="1" dirty="0" smtClean="0">
                <a:latin typeface="Calibri" panose="020F0502020204030204" pitchFamily="34" charset="0"/>
              </a:rPr>
              <a:t>Patient: </a:t>
            </a:r>
            <a:r>
              <a:rPr lang="en-US" sz="2000" i="1" dirty="0" smtClean="0">
                <a:latin typeface="Calibri" panose="020F0502020204030204" pitchFamily="34" charset="0"/>
              </a:rPr>
              <a:t>“Yeah, I guess so.”</a:t>
            </a:r>
            <a:endParaRPr lang="en-US" sz="2000" dirty="0" smtClean="0">
              <a:latin typeface="Calibri" panose="020F0502020204030204" pitchFamily="34" charset="0"/>
            </a:endParaRPr>
          </a:p>
        </p:txBody>
      </p:sp>
      <p:pic>
        <p:nvPicPr>
          <p:cNvPr id="8194" name="Picture 2" descr="Related im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10400" y="381000"/>
            <a:ext cx="1714500" cy="1143000"/>
          </a:xfrm>
          <a:prstGeom prst="rect">
            <a:avLst/>
          </a:prstGeom>
          <a:ln w="3175" cap="sq">
            <a:solidFill>
              <a:srgbClr val="000000"/>
            </a:solidFill>
            <a:miter lim="800000"/>
          </a:ln>
          <a:effectLst>
            <a:outerShdw blurRad="57150" dist="50800" dir="2700000" algn="tl" rotWithShape="0">
              <a:srgbClr val="000000">
                <a:alpha val="40000"/>
              </a:srgbClr>
            </a:outerShdw>
          </a:effectLst>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33345958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pPr eaLnBrk="1" hangingPunct="1">
              <a:defRPr/>
            </a:pPr>
            <a:r>
              <a:rPr lang="en-US" dirty="0" smtClean="0">
                <a:solidFill>
                  <a:schemeClr val="accent1"/>
                </a:solidFill>
                <a:ea typeface="ＭＳ Ｐゴシック" charset="0"/>
              </a:rPr>
              <a:t>Learning Activity: </a:t>
            </a:r>
            <a:br>
              <a:rPr lang="en-US" dirty="0" smtClean="0">
                <a:solidFill>
                  <a:schemeClr val="accent1"/>
                </a:solidFill>
                <a:ea typeface="ＭＳ Ｐゴシック" charset="0"/>
              </a:rPr>
            </a:br>
            <a:r>
              <a:rPr lang="en-US" dirty="0" smtClean="0">
                <a:solidFill>
                  <a:schemeClr val="accent1"/>
                </a:solidFill>
                <a:ea typeface="ＭＳ Ｐゴシック" charset="0"/>
              </a:rPr>
              <a:t>Reflective Listening (1)</a:t>
            </a:r>
            <a:endParaRPr lang="en-US" dirty="0">
              <a:solidFill>
                <a:schemeClr val="accent1"/>
              </a:solidFill>
              <a:ea typeface="ＭＳ Ｐゴシック" charset="0"/>
            </a:endParaRPr>
          </a:p>
        </p:txBody>
      </p:sp>
      <p:sp>
        <p:nvSpPr>
          <p:cNvPr id="6" name="Content Placeholder 5"/>
          <p:cNvSpPr>
            <a:spLocks noGrp="1"/>
          </p:cNvSpPr>
          <p:nvPr>
            <p:ph idx="1"/>
          </p:nvPr>
        </p:nvSpPr>
        <p:spPr/>
        <p:txBody>
          <a:bodyPr/>
          <a:lstStyle/>
          <a:p>
            <a:pPr eaLnBrk="1" hangingPunct="1">
              <a:buFont typeface="Arial" charset="0"/>
              <a:buChar char="•"/>
              <a:defRPr/>
            </a:pPr>
            <a:r>
              <a:rPr lang="en-US" dirty="0">
                <a:ea typeface="ＭＳ Ｐゴシック" charset="0"/>
              </a:rPr>
              <a:t>Your task is to write down a reflective listening response for </a:t>
            </a:r>
            <a:r>
              <a:rPr lang="en-US" dirty="0" smtClean="0">
                <a:ea typeface="ＭＳ Ｐゴシック" charset="0"/>
              </a:rPr>
              <a:t>the patient statement:</a:t>
            </a:r>
          </a:p>
          <a:p>
            <a:pPr marL="0" indent="0" eaLnBrk="1" hangingPunct="1">
              <a:buFont typeface="Arial" charset="0"/>
              <a:buNone/>
              <a:defRPr/>
            </a:pPr>
            <a:endParaRPr lang="en-US" dirty="0" smtClean="0">
              <a:ea typeface="ＭＳ Ｐゴシック" charset="0"/>
            </a:endParaRPr>
          </a:p>
          <a:p>
            <a:pPr marL="0" indent="0" eaLnBrk="1" hangingPunct="1">
              <a:buFont typeface="Arial" charset="0"/>
              <a:buNone/>
              <a:defRPr/>
            </a:pPr>
            <a:r>
              <a:rPr lang="en-US" i="1" dirty="0" smtClean="0">
                <a:ea typeface="ＭＳ Ｐゴシック" charset="0"/>
              </a:rPr>
              <a:t>I really can’t stand this job. My boss is driving me crazy. He’s so disorganized and I’m always getting calls from angry people about the things he hasn’t done.  I like to feeling productive and I just can’t in this job. It makes me have to take Xanax just to calm down.</a:t>
            </a:r>
            <a:endParaRPr lang="en-US" i="1" dirty="0">
              <a:ea typeface="ＭＳ Ｐゴシック" charset="0"/>
            </a:endParaRPr>
          </a:p>
        </p:txBody>
      </p:sp>
    </p:spTree>
    <p:extLst>
      <p:ext uri="{BB962C8B-B14F-4D97-AF65-F5344CB8AC3E}">
        <p14:creationId xmlns:p14="http://schemas.microsoft.com/office/powerpoint/2010/main" val="995436219"/>
      </p:ext>
    </p:extLst>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chemeClr val="accent1"/>
                </a:solidFill>
              </a:rPr>
              <a:t>Learning Activity:</a:t>
            </a:r>
            <a:br>
              <a:rPr lang="en-US" dirty="0" smtClean="0">
                <a:solidFill>
                  <a:schemeClr val="accent1"/>
                </a:solidFill>
              </a:rPr>
            </a:br>
            <a:r>
              <a:rPr lang="en-US" dirty="0" smtClean="0">
                <a:solidFill>
                  <a:schemeClr val="accent1"/>
                </a:solidFill>
              </a:rPr>
              <a:t>Reflective Listening (2)</a:t>
            </a:r>
            <a:endParaRPr lang="en-US" dirty="0">
              <a:solidFill>
                <a:schemeClr val="accent1"/>
              </a:solidFill>
            </a:endParaRPr>
          </a:p>
        </p:txBody>
      </p:sp>
      <p:sp>
        <p:nvSpPr>
          <p:cNvPr id="6" name="Content Placeholder 5"/>
          <p:cNvSpPr>
            <a:spLocks noGrp="1"/>
          </p:cNvSpPr>
          <p:nvPr>
            <p:ph idx="1"/>
          </p:nvPr>
        </p:nvSpPr>
        <p:spPr/>
        <p:txBody>
          <a:bodyPr/>
          <a:lstStyle/>
          <a:p>
            <a:r>
              <a:rPr lang="en-US" dirty="0" smtClean="0"/>
              <a:t>Practice reflections at each table</a:t>
            </a:r>
          </a:p>
          <a:p>
            <a:r>
              <a:rPr lang="en-US" dirty="0" smtClean="0"/>
              <a:t>Use the following stem:</a:t>
            </a:r>
          </a:p>
          <a:p>
            <a:endParaRPr lang="en-US" dirty="0" smtClean="0"/>
          </a:p>
          <a:p>
            <a:pPr marL="0" indent="0">
              <a:buNone/>
            </a:pPr>
            <a:r>
              <a:rPr lang="en-US" i="1" dirty="0" smtClean="0"/>
              <a:t>Well I keep trying and trying to quit smoking. A lot of times everything becomes too much and I just need a cigarette. I know it’s contributing to my gum problems.</a:t>
            </a:r>
            <a:endParaRPr lang="en-US" i="1" dirty="0"/>
          </a:p>
        </p:txBody>
      </p:sp>
    </p:spTree>
    <p:extLst>
      <p:ext uri="{BB962C8B-B14F-4D97-AF65-F5344CB8AC3E}">
        <p14:creationId xmlns:p14="http://schemas.microsoft.com/office/powerpoint/2010/main" val="36807256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a:t>OARS:</a:t>
            </a:r>
            <a:br>
              <a:rPr lang="en-US" dirty="0"/>
            </a:br>
            <a:r>
              <a:rPr lang="en-US" dirty="0">
                <a:solidFill>
                  <a:srgbClr val="4F81BD"/>
                </a:solidFill>
              </a:rPr>
              <a:t>Summarizing </a:t>
            </a:r>
            <a:endParaRPr lang="en-US" dirty="0"/>
          </a:p>
        </p:txBody>
      </p:sp>
      <p:sp>
        <p:nvSpPr>
          <p:cNvPr id="80899" name="Content Placeholder 5"/>
          <p:cNvSpPr>
            <a:spLocks noGrp="1"/>
          </p:cNvSpPr>
          <p:nvPr>
            <p:ph idx="1"/>
          </p:nvPr>
        </p:nvSpPr>
        <p:spPr/>
        <p:txBody>
          <a:bodyPr/>
          <a:lstStyle/>
          <a:p>
            <a:r>
              <a:rPr lang="en-US" dirty="0" smtClean="0"/>
              <a:t>A good summary: </a:t>
            </a:r>
          </a:p>
          <a:p>
            <a:pPr lvl="1"/>
            <a:r>
              <a:rPr lang="en-US" dirty="0" smtClean="0"/>
              <a:t>Presents the essence of what the patient has said</a:t>
            </a:r>
          </a:p>
          <a:p>
            <a:pPr lvl="1"/>
            <a:r>
              <a:rPr lang="en-US" dirty="0" smtClean="0"/>
              <a:t>Reinforces what has been said</a:t>
            </a:r>
          </a:p>
          <a:p>
            <a:pPr lvl="1"/>
            <a:r>
              <a:rPr lang="en-US" dirty="0" smtClean="0"/>
              <a:t>Shows that you have been listening carefully</a:t>
            </a:r>
          </a:p>
          <a:p>
            <a:pPr lvl="1"/>
            <a:r>
              <a:rPr lang="en-US" dirty="0" smtClean="0"/>
              <a:t>Prepares the patient to move on to the next step</a:t>
            </a:r>
          </a:p>
          <a:p>
            <a:pPr marL="457200" lvl="1" indent="0">
              <a:buNone/>
            </a:pPr>
            <a:endParaRPr lang="en-AU" altLang="en-US" sz="2400" i="1" dirty="0" smtClean="0"/>
          </a:p>
          <a:p>
            <a:pPr marL="457200" lvl="1" indent="0">
              <a:buNone/>
            </a:pPr>
            <a:r>
              <a:rPr lang="en-AU" altLang="en-US" sz="2400" i="1" dirty="0" smtClean="0"/>
              <a:t>“On the one hand, you’ve mentioned a lot of good things about drinking: it helps you to relax and you’re not so inhibited around your friends. On the other hand, it sounds like you are concerned about some of the health problems you’ve been experiencing.”</a:t>
            </a:r>
          </a:p>
          <a:p>
            <a:pPr lvl="1"/>
            <a:endParaRPr lang="en-US" dirty="0" smtClean="0"/>
          </a:p>
          <a:p>
            <a:endParaRPr lang="en-US" altLang="en-US" dirty="0" smtClean="0"/>
          </a:p>
        </p:txBody>
      </p:sp>
    </p:spTree>
    <p:extLst>
      <p:ext uri="{BB962C8B-B14F-4D97-AF65-F5344CB8AC3E}">
        <p14:creationId xmlns:p14="http://schemas.microsoft.com/office/powerpoint/2010/main" val="3799144894"/>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solidFill>
                  <a:srgbClr val="4F81BD"/>
                </a:solidFill>
              </a:rPr>
              <a:t>Summarizing </a:t>
            </a:r>
            <a:endParaRPr lang="en-US" dirty="0">
              <a:solidFill>
                <a:srgbClr val="4F81BD"/>
              </a:solidFill>
            </a:endParaRPr>
          </a:p>
        </p:txBody>
      </p:sp>
      <p:sp>
        <p:nvSpPr>
          <p:cNvPr id="8" name="Content Placeholder 7"/>
          <p:cNvSpPr>
            <a:spLocks noGrp="1"/>
          </p:cNvSpPr>
          <p:nvPr>
            <p:ph sz="half" idx="1"/>
          </p:nvPr>
        </p:nvSpPr>
        <p:spPr>
          <a:xfrm>
            <a:off x="685800" y="1600200"/>
            <a:ext cx="5715000" cy="4830763"/>
          </a:xfrm>
        </p:spPr>
        <p:txBody>
          <a:bodyPr/>
          <a:lstStyle/>
          <a:p>
            <a:pPr marL="57150" indent="0" eaLnBrk="1" hangingPunct="1">
              <a:lnSpc>
                <a:spcPct val="90000"/>
              </a:lnSpc>
              <a:buNone/>
              <a:defRPr/>
            </a:pPr>
            <a:r>
              <a:rPr lang="en-US" altLang="en-US" sz="2400" i="1" dirty="0" smtClean="0"/>
              <a:t>“On the one hand, you enjoy using marijuana and want to relax, and you say you’re not using any more than your friends do.  </a:t>
            </a:r>
          </a:p>
          <a:p>
            <a:pPr marL="57150" indent="0" eaLnBrk="1" hangingPunct="1">
              <a:lnSpc>
                <a:spcPct val="90000"/>
              </a:lnSpc>
              <a:buNone/>
              <a:defRPr/>
            </a:pPr>
            <a:r>
              <a:rPr lang="en-US" altLang="en-US" sz="2400" i="1" dirty="0" smtClean="0"/>
              <a:t>On the other hand, you’ve spent a lot more money than you can afford to and that concerns you. So does feeling tired all the time and not getting things done- you want to accomplish some things around your new condo. </a:t>
            </a:r>
          </a:p>
          <a:p>
            <a:pPr marL="57150" indent="0" eaLnBrk="1" hangingPunct="1">
              <a:lnSpc>
                <a:spcPct val="90000"/>
              </a:lnSpc>
              <a:buNone/>
              <a:defRPr/>
            </a:pPr>
            <a:r>
              <a:rPr lang="en-US" altLang="en-US" sz="2400" i="1" dirty="0" smtClean="0"/>
              <a:t>You’re feeling like you aren’t holding up your end at volleyball. These are people that are important to you. You don’t want to let them let them down.”</a:t>
            </a:r>
            <a:endParaRPr lang="en-US" altLang="en-US" sz="2400" i="1" dirty="0"/>
          </a:p>
        </p:txBody>
      </p:sp>
      <p:pic>
        <p:nvPicPr>
          <p:cNvPr id="6" name="Content Placeholder 5" descr="j0397776"/>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bwMode="auto">
          <a:xfrm flipH="1">
            <a:off x="6781800" y="4114800"/>
            <a:ext cx="1918411" cy="157368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4940936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What is Motivational Interviewing?</a:t>
            </a:r>
            <a:endParaRPr lang="en-US" dirty="0"/>
          </a:p>
        </p:txBody>
      </p:sp>
      <p:sp>
        <p:nvSpPr>
          <p:cNvPr id="3" name="Content Placeholder 2"/>
          <p:cNvSpPr>
            <a:spLocks noGrp="1"/>
          </p:cNvSpPr>
          <p:nvPr>
            <p:ph idx="1"/>
          </p:nvPr>
        </p:nvSpPr>
        <p:spPr/>
        <p:txBody>
          <a:bodyPr/>
          <a:lstStyle/>
          <a:p>
            <a:r>
              <a:rPr lang="en-US" smtClean="0"/>
              <a:t>Therapeutic treatment strategy</a:t>
            </a:r>
          </a:p>
          <a:p>
            <a:r>
              <a:rPr lang="en-US" smtClean="0"/>
              <a:t>Geared toward behavioral or attitudinal change</a:t>
            </a:r>
          </a:p>
          <a:p>
            <a:r>
              <a:rPr lang="en-US" smtClean="0"/>
              <a:t>Strong focus on engagement and empathy</a:t>
            </a:r>
          </a:p>
          <a:p>
            <a:r>
              <a:rPr lang="en-US" smtClean="0"/>
              <a:t>Developed in the context of substance abuse treatment, then addictive disorders</a:t>
            </a:r>
          </a:p>
          <a:p>
            <a:r>
              <a:rPr lang="en-US" smtClean="0"/>
              <a:t>Has been applied to many other domains: health and lifestyle, mood, anxiety</a:t>
            </a:r>
            <a:endParaRPr lang="en-US" dirty="0"/>
          </a:p>
        </p:txBody>
      </p:sp>
    </p:spTree>
    <p:extLst>
      <p:ext uri="{BB962C8B-B14F-4D97-AF65-F5344CB8AC3E}">
        <p14:creationId xmlns:p14="http://schemas.microsoft.com/office/powerpoint/2010/main" val="2045232399"/>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a:xfrm>
            <a:off x="419100" y="152400"/>
            <a:ext cx="8229600" cy="1143000"/>
          </a:xfrm>
        </p:spPr>
        <p:txBody>
          <a:bodyPr>
            <a:normAutofit fontScale="90000"/>
          </a:bodyPr>
          <a:lstStyle/>
          <a:p>
            <a:pPr>
              <a:lnSpc>
                <a:spcPts val="4800"/>
              </a:lnSpc>
              <a:defRPr/>
            </a:pPr>
            <a:r>
              <a:rPr lang="en-US" altLang="en-US" dirty="0" smtClean="0"/>
              <a:t>MI Strategy:</a:t>
            </a:r>
            <a:br>
              <a:rPr lang="en-US" altLang="en-US" dirty="0" smtClean="0"/>
            </a:br>
            <a:r>
              <a:rPr lang="en-US" altLang="en-US" dirty="0" smtClean="0"/>
              <a:t>Developing Discrepancy</a:t>
            </a:r>
            <a:endParaRPr lang="en-US" dirty="0" smtClean="0">
              <a:solidFill>
                <a:schemeClr val="accent1"/>
              </a:solidFill>
              <a:ea typeface="ＭＳ Ｐゴシック" charset="0"/>
            </a:endParaRPr>
          </a:p>
        </p:txBody>
      </p:sp>
      <p:sp>
        <p:nvSpPr>
          <p:cNvPr id="90115" name="Rectangle 3"/>
          <p:cNvSpPr>
            <a:spLocks noGrp="1" noChangeArrowheads="1"/>
          </p:cNvSpPr>
          <p:nvPr>
            <p:ph idx="1"/>
          </p:nvPr>
        </p:nvSpPr>
        <p:spPr>
          <a:xfrm>
            <a:off x="533400" y="1371600"/>
            <a:ext cx="8077200" cy="4267200"/>
          </a:xfrm>
        </p:spPr>
        <p:txBody>
          <a:bodyPr/>
          <a:lstStyle/>
          <a:p>
            <a:pPr eaLnBrk="1" hangingPunct="1">
              <a:defRPr/>
            </a:pPr>
            <a:r>
              <a:rPr lang="en-US" sz="2800" dirty="0" smtClean="0"/>
              <a:t>Identify any discrepancy between the patient’s current situation and where they want to be</a:t>
            </a:r>
          </a:p>
          <a:p>
            <a:pPr marL="750888" lvl="1" indent="-268288">
              <a:defRPr/>
            </a:pPr>
            <a:r>
              <a:rPr lang="en-US" sz="2000" dirty="0" smtClean="0"/>
              <a:t>Help the patient describe the discrepancy between how their life is when abusing substances and how it was or could be without them</a:t>
            </a:r>
          </a:p>
          <a:p>
            <a:pPr marL="750888" lvl="1" indent="-268288">
              <a:defRPr/>
            </a:pPr>
            <a:r>
              <a:rPr lang="en-US" altLang="en-US" sz="2000" dirty="0" smtClean="0"/>
              <a:t>Explore costs and benefits with patient’s goals and values.</a:t>
            </a:r>
            <a:endParaRPr lang="en-US" sz="2000" dirty="0" smtClean="0"/>
          </a:p>
          <a:p>
            <a:pPr eaLnBrk="1" hangingPunct="1">
              <a:defRPr/>
            </a:pPr>
            <a:r>
              <a:rPr lang="en-US" sz="2800" dirty="0" smtClean="0">
                <a:ea typeface="ＭＳ Ｐゴシック" charset="0"/>
              </a:rPr>
              <a:t>Conduct a decisional balance</a:t>
            </a:r>
          </a:p>
          <a:p>
            <a:pPr lvl="1" eaLnBrk="1" hangingPunct="1">
              <a:defRPr/>
            </a:pPr>
            <a:r>
              <a:rPr lang="en-US" altLang="en-US" sz="2400" dirty="0" smtClean="0"/>
              <a:t>Accept/explore answers</a:t>
            </a:r>
          </a:p>
          <a:p>
            <a:pPr lvl="1" eaLnBrk="1" hangingPunct="1">
              <a:defRPr/>
            </a:pPr>
            <a:r>
              <a:rPr lang="en-US" altLang="en-US" sz="2400" dirty="0" smtClean="0"/>
              <a:t>Note both the benefits and costs of current behavior and change</a:t>
            </a:r>
          </a:p>
          <a:p>
            <a:pPr lvl="1" eaLnBrk="1" hangingPunct="1">
              <a:defRPr/>
            </a:pPr>
            <a:endParaRPr lang="en-US" altLang="en-US" sz="2400" dirty="0" smtClean="0"/>
          </a:p>
          <a:p>
            <a:pPr marL="0" indent="0" fontAlgn="auto">
              <a:spcAft>
                <a:spcPts val="0"/>
              </a:spcAft>
              <a:buFont typeface="Arial" panose="020B0604020202020204" pitchFamily="34" charset="0"/>
              <a:buNone/>
              <a:defRPr/>
            </a:pPr>
            <a:endParaRPr lang="en-US" dirty="0"/>
          </a:p>
        </p:txBody>
      </p:sp>
      <p:pic>
        <p:nvPicPr>
          <p:cNvPr id="79876" name="Picture 4" descr="procon4.jpg"/>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3048000" y="4999038"/>
            <a:ext cx="2971800" cy="18589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188619218"/>
      </p:ext>
    </p:extLst>
  </p:cSld>
  <p:clrMapOvr>
    <a:masterClrMapping/>
  </p:clrMapOvr>
  <p:transition spd="slow"/>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6354" name="Rectangle 2"/>
          <p:cNvSpPr>
            <a:spLocks noGrp="1" noChangeArrowheads="1"/>
          </p:cNvSpPr>
          <p:nvPr>
            <p:ph type="title"/>
          </p:nvPr>
        </p:nvSpPr>
        <p:spPr/>
        <p:txBody>
          <a:bodyPr/>
          <a:lstStyle/>
          <a:p>
            <a:r>
              <a:rPr lang="en-US" dirty="0" smtClean="0">
                <a:solidFill>
                  <a:schemeClr val="accent1"/>
                </a:solidFill>
                <a:ea typeface="ＭＳ Ｐゴシック" charset="0"/>
              </a:rPr>
              <a:t>Developing </a:t>
            </a:r>
            <a:r>
              <a:rPr lang="en-US" dirty="0">
                <a:solidFill>
                  <a:schemeClr val="accent1"/>
                </a:solidFill>
                <a:ea typeface="ＭＳ Ｐゴシック" charset="0"/>
              </a:rPr>
              <a:t>D</a:t>
            </a:r>
            <a:r>
              <a:rPr lang="en-US" dirty="0" smtClean="0">
                <a:solidFill>
                  <a:schemeClr val="accent1"/>
                </a:solidFill>
                <a:ea typeface="ＭＳ Ｐゴシック" charset="0"/>
              </a:rPr>
              <a:t>iscrepancy</a:t>
            </a:r>
            <a:endParaRPr lang="en-US" altLang="en-US" dirty="0"/>
          </a:p>
        </p:txBody>
      </p:sp>
      <p:pic>
        <p:nvPicPr>
          <p:cNvPr id="6146" name="Picture 2" descr="http://longwoodcounseling.com/wp-content/uploads/2015/08/individualtherap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371600" y="3257551"/>
            <a:ext cx="6019800" cy="3009901"/>
          </a:xfrm>
          <a:prstGeom prst="rect">
            <a:avLst/>
          </a:prstGeom>
          <a:noFill/>
          <a:extLst>
            <a:ext uri="{909E8E84-426E-40dd-AFC4-6F175D3DCCD1}">
              <a14:hiddenFill xmlns:a14="http://schemas.microsoft.com/office/drawing/2010/main" xmlns="">
                <a:solidFill>
                  <a:srgbClr val="FFFFFF"/>
                </a:solidFill>
              </a14:hiddenFill>
            </a:ext>
          </a:extLst>
        </p:spPr>
      </p:pic>
      <p:sp>
        <p:nvSpPr>
          <p:cNvPr id="6" name="AutoShape 6"/>
          <p:cNvSpPr>
            <a:spLocks noChangeArrowheads="1"/>
          </p:cNvSpPr>
          <p:nvPr/>
        </p:nvSpPr>
        <p:spPr bwMode="auto">
          <a:xfrm flipH="1">
            <a:off x="6781800" y="1371600"/>
            <a:ext cx="2057400" cy="1981200"/>
          </a:xfrm>
          <a:prstGeom prst="wedgeRectCallout">
            <a:avLst>
              <a:gd name="adj1" fmla="val 69267"/>
              <a:gd name="adj2" fmla="val 48423"/>
            </a:avLst>
          </a:prstGeom>
          <a:solidFill>
            <a:schemeClr val="accent1"/>
          </a:solidFill>
          <a:ln w="9525">
            <a:solidFill>
              <a:schemeClr val="tx1"/>
            </a:solidFill>
            <a:miter lim="800000"/>
            <a:headEnd/>
            <a:tailEnd/>
          </a:ln>
          <a:effectLst/>
          <a:extLst>
            <a:ext uri="{AF507438-7753-43e0-B8FC-AC1667EBCBE1}">
              <a14:hiddenEffects xmlns:a14="http://schemas.microsoft.com/office/drawing/2010/main" xmlns="">
                <a:effectLst>
                  <a:outerShdw dist="35921" dir="2700000" algn="ctr" rotWithShape="0">
                    <a:schemeClr val="bg2"/>
                  </a:outerShdw>
                </a:effectLst>
              </a14:hiddenEffects>
            </a:ext>
          </a:extLst>
        </p:spPr>
        <p:txBody>
          <a:bodyPr/>
          <a:lstStyle/>
          <a:p>
            <a:pPr algn="ctr" eaLnBrk="0" hangingPunct="0"/>
            <a:r>
              <a:rPr lang="en-US" altLang="en-US" sz="1600" b="1" dirty="0">
                <a:solidFill>
                  <a:schemeClr val="bg1"/>
                </a:solidFill>
                <a:latin typeface="Calibri" panose="020F0502020204030204" pitchFamily="34" charset="0"/>
              </a:rPr>
              <a:t>So drinking has some good things for </a:t>
            </a:r>
            <a:r>
              <a:rPr lang="en-US" altLang="en-US" sz="1600" b="1" dirty="0" smtClean="0">
                <a:solidFill>
                  <a:schemeClr val="bg1"/>
                </a:solidFill>
                <a:latin typeface="Calibri" panose="020F0502020204030204" pitchFamily="34" charset="0"/>
              </a:rPr>
              <a:t>you. Now </a:t>
            </a:r>
            <a:r>
              <a:rPr lang="en-US" altLang="en-US" sz="1600" b="1" dirty="0">
                <a:solidFill>
                  <a:schemeClr val="bg1"/>
                </a:solidFill>
                <a:latin typeface="Calibri" panose="020F0502020204030204" pitchFamily="34" charset="0"/>
              </a:rPr>
              <a:t>tell me about the not-so-good things you have experienced because of drinking</a:t>
            </a:r>
            <a:r>
              <a:rPr lang="en-US" altLang="en-US" sz="1600" b="1" dirty="0">
                <a:solidFill>
                  <a:srgbClr val="FFFFFF"/>
                </a:solidFill>
                <a:latin typeface="Calibri" panose="020F0502020204030204" pitchFamily="34" charset="0"/>
              </a:rPr>
              <a:t>.</a:t>
            </a:r>
          </a:p>
        </p:txBody>
      </p:sp>
      <p:sp>
        <p:nvSpPr>
          <p:cNvPr id="8" name="AutoShape 5"/>
          <p:cNvSpPr>
            <a:spLocks noChangeArrowheads="1"/>
          </p:cNvSpPr>
          <p:nvPr/>
        </p:nvSpPr>
        <p:spPr bwMode="auto">
          <a:xfrm>
            <a:off x="228600" y="1453402"/>
            <a:ext cx="3048000" cy="1447800"/>
          </a:xfrm>
          <a:prstGeom prst="wedgeRoundRectCallout">
            <a:avLst>
              <a:gd name="adj1" fmla="val 26730"/>
              <a:gd name="adj2" fmla="val 88781"/>
              <a:gd name="adj3" fmla="val 16667"/>
            </a:avLst>
          </a:prstGeom>
          <a:solidFill>
            <a:schemeClr val="accent6"/>
          </a:solidFill>
          <a:ln w="9525">
            <a:solidFill>
              <a:schemeClr val="tx1"/>
            </a:solidFill>
            <a:miter lim="800000"/>
            <a:headEnd/>
            <a:tailEnd/>
          </a:ln>
          <a:effectLst/>
        </p:spPr>
        <p:txBody>
          <a:bodyPr/>
          <a:lstStyle/>
          <a:p>
            <a:pPr algn="ctr" eaLnBrk="0" hangingPunct="0">
              <a:spcBef>
                <a:spcPct val="50000"/>
              </a:spcBef>
            </a:pPr>
            <a:r>
              <a:rPr lang="en-US" altLang="en-US" sz="1600" b="1" dirty="0" smtClean="0">
                <a:solidFill>
                  <a:srgbClr val="000000"/>
                </a:solidFill>
                <a:latin typeface="Calibri" panose="020F0502020204030204" pitchFamily="34" charset="0"/>
              </a:rPr>
              <a:t>I just enjoy </a:t>
            </a:r>
            <a:r>
              <a:rPr lang="en-US" altLang="en-US" sz="1600" b="1" dirty="0">
                <a:solidFill>
                  <a:srgbClr val="000000"/>
                </a:solidFill>
                <a:latin typeface="Calibri" panose="020F0502020204030204" pitchFamily="34" charset="0"/>
              </a:rPr>
              <a:t>having some drinks with my friends…that’s all.  Drinking helps me relax and have </a:t>
            </a:r>
            <a:r>
              <a:rPr lang="en-US" altLang="en-US" sz="1600" b="1" dirty="0" smtClean="0">
                <a:solidFill>
                  <a:srgbClr val="000000"/>
                </a:solidFill>
                <a:latin typeface="Calibri" panose="020F0502020204030204" pitchFamily="34" charset="0"/>
              </a:rPr>
              <a:t>fun. I </a:t>
            </a:r>
            <a:r>
              <a:rPr lang="en-US" altLang="en-US" sz="1600" b="1" dirty="0">
                <a:solidFill>
                  <a:srgbClr val="000000"/>
                </a:solidFill>
                <a:latin typeface="Calibri" panose="020F0502020204030204" pitchFamily="34" charset="0"/>
              </a:rPr>
              <a:t>think that I deserve that for a </a:t>
            </a:r>
            <a:r>
              <a:rPr lang="en-US" altLang="en-US" sz="1600" b="1" dirty="0" smtClean="0">
                <a:solidFill>
                  <a:srgbClr val="000000"/>
                </a:solidFill>
                <a:latin typeface="Calibri" panose="020F0502020204030204" pitchFamily="34" charset="0"/>
              </a:rPr>
              <a:t>change.</a:t>
            </a:r>
            <a:endParaRPr lang="en-US" altLang="en-US" sz="1600" b="1" dirty="0">
              <a:solidFill>
                <a:srgbClr val="000000"/>
              </a:solidFill>
              <a:latin typeface="Calibri" panose="020F0502020204030204" pitchFamily="34" charset="0"/>
            </a:endParaRPr>
          </a:p>
        </p:txBody>
      </p:sp>
      <p:sp>
        <p:nvSpPr>
          <p:cNvPr id="9" name="AutoShape 4"/>
          <p:cNvSpPr>
            <a:spLocks noChangeArrowheads="1"/>
          </p:cNvSpPr>
          <p:nvPr/>
        </p:nvSpPr>
        <p:spPr bwMode="auto">
          <a:xfrm>
            <a:off x="2667000" y="4800600"/>
            <a:ext cx="3200400" cy="1905000"/>
          </a:xfrm>
          <a:prstGeom prst="wedgeEllipseCallout">
            <a:avLst>
              <a:gd name="adj1" fmla="val -26478"/>
              <a:gd name="adj2" fmla="val -71505"/>
            </a:avLst>
          </a:prstGeom>
          <a:solidFill>
            <a:schemeClr val="accent6"/>
          </a:solidFill>
          <a:ln w="9525">
            <a:solidFill>
              <a:schemeClr val="tx1"/>
            </a:solidFill>
            <a:miter lim="800000"/>
            <a:headEnd/>
            <a:tailEnd/>
          </a:ln>
          <a:effectLst/>
        </p:spPr>
        <p:txBody>
          <a:bodyPr/>
          <a:lstStyle/>
          <a:p>
            <a:pPr algn="ctr" eaLnBrk="0" hangingPunct="0"/>
            <a:r>
              <a:rPr lang="en-US" altLang="en-US" sz="1600" b="1" dirty="0">
                <a:solidFill>
                  <a:srgbClr val="000000"/>
                </a:solidFill>
                <a:latin typeface="Calibri" panose="020F0502020204030204" pitchFamily="34" charset="0"/>
              </a:rPr>
              <a:t>Well…as I said, </a:t>
            </a:r>
            <a:r>
              <a:rPr lang="en-US" altLang="en-US" sz="1600" b="1" dirty="0" smtClean="0">
                <a:solidFill>
                  <a:srgbClr val="000000"/>
                </a:solidFill>
                <a:latin typeface="Calibri" panose="020F0502020204030204" pitchFamily="34" charset="0"/>
              </a:rPr>
              <a:t>there was a couple nights that I couldn’t remember anything because </a:t>
            </a:r>
            <a:r>
              <a:rPr lang="en-US" altLang="en-US" sz="1600" b="1" dirty="0">
                <a:solidFill>
                  <a:srgbClr val="000000"/>
                </a:solidFill>
                <a:latin typeface="Calibri" panose="020F0502020204030204" pitchFamily="34" charset="0"/>
              </a:rPr>
              <a:t>of my </a:t>
            </a:r>
            <a:r>
              <a:rPr lang="en-US" altLang="en-US" sz="1600" b="1" dirty="0" smtClean="0">
                <a:solidFill>
                  <a:srgbClr val="000000"/>
                </a:solidFill>
                <a:latin typeface="Calibri" panose="020F0502020204030204" pitchFamily="34" charset="0"/>
              </a:rPr>
              <a:t>drinking…and I </a:t>
            </a:r>
            <a:r>
              <a:rPr lang="en-US" altLang="en-US" sz="1600" b="1" dirty="0">
                <a:solidFill>
                  <a:srgbClr val="000000"/>
                </a:solidFill>
                <a:latin typeface="Calibri" panose="020F0502020204030204" pitchFamily="34" charset="0"/>
              </a:rPr>
              <a:t>often </a:t>
            </a:r>
            <a:r>
              <a:rPr lang="en-US" altLang="en-US" sz="1600" b="1" dirty="0" smtClean="0">
                <a:solidFill>
                  <a:srgbClr val="000000"/>
                </a:solidFill>
                <a:latin typeface="Calibri" panose="020F0502020204030204" pitchFamily="34" charset="0"/>
              </a:rPr>
              <a:t>get </a:t>
            </a:r>
            <a:r>
              <a:rPr lang="en-US" altLang="en-US" sz="1600" b="1" dirty="0">
                <a:solidFill>
                  <a:srgbClr val="000000"/>
                </a:solidFill>
                <a:latin typeface="Calibri" panose="020F0502020204030204" pitchFamily="34" charset="0"/>
              </a:rPr>
              <a:t>sick.</a:t>
            </a:r>
          </a:p>
        </p:txBody>
      </p:sp>
    </p:spTree>
    <p:extLst>
      <p:ext uri="{BB962C8B-B14F-4D97-AF65-F5344CB8AC3E}">
        <p14:creationId xmlns:p14="http://schemas.microsoft.com/office/powerpoint/2010/main" val="3977824816"/>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right)">
                                      <p:cBhvr>
                                        <p:cTn id="7" dur="500"/>
                                        <p:tgtEl>
                                          <p:spTgt spid="6"/>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wipe(down)">
                                      <p:cBhvr>
                                        <p:cTn id="11" dur="500"/>
                                        <p:tgtEl>
                                          <p:spTgt spid="8"/>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wipe(left)">
                                      <p:cBhvr>
                                        <p:cTn id="16"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p:txBody>
          <a:bodyPr>
            <a:noAutofit/>
          </a:bodyPr>
          <a:lstStyle/>
          <a:p>
            <a:pPr eaLnBrk="1" hangingPunct="1">
              <a:defRPr/>
            </a:pPr>
            <a:r>
              <a:rPr lang="en-US" altLang="en-US" dirty="0" smtClean="0">
                <a:ea typeface="ＭＳ Ｐゴシック" charset="0"/>
                <a:cs typeface="ＭＳ Ｐゴシック" charset="0"/>
              </a:rPr>
              <a:t>MI Strategy:</a:t>
            </a:r>
            <a:br>
              <a:rPr lang="en-US" altLang="en-US" dirty="0" smtClean="0">
                <a:ea typeface="ＭＳ Ｐゴシック" charset="0"/>
                <a:cs typeface="ＭＳ Ｐゴシック" charset="0"/>
              </a:rPr>
            </a:br>
            <a:r>
              <a:rPr lang="en-US" altLang="en-US" dirty="0" smtClean="0">
                <a:ea typeface="ＭＳ Ｐゴシック" charset="0"/>
                <a:cs typeface="ＭＳ Ｐゴシック" charset="0"/>
              </a:rPr>
              <a:t>Readiness Rulers</a:t>
            </a:r>
          </a:p>
        </p:txBody>
      </p:sp>
      <p:sp>
        <p:nvSpPr>
          <p:cNvPr id="135170" name="Rectangle 7"/>
          <p:cNvSpPr>
            <a:spLocks noGrp="1" noChangeArrowheads="1"/>
          </p:cNvSpPr>
          <p:nvPr>
            <p:ph idx="1"/>
          </p:nvPr>
        </p:nvSpPr>
        <p:spPr>
          <a:xfrm>
            <a:off x="381000" y="1828800"/>
            <a:ext cx="5943600" cy="4525963"/>
          </a:xfrm>
        </p:spPr>
        <p:txBody>
          <a:bodyPr/>
          <a:lstStyle/>
          <a:p>
            <a:pPr marL="0" indent="0" eaLnBrk="1" hangingPunct="1">
              <a:buFont typeface="Arial" charset="0"/>
              <a:buNone/>
            </a:pPr>
            <a:r>
              <a:rPr lang="en-US" altLang="en-US" sz="3500" dirty="0">
                <a:ea typeface="MS PGothic" charset="-128"/>
              </a:rPr>
              <a:t>Readiness rulers can address—</a:t>
            </a:r>
          </a:p>
          <a:p>
            <a:r>
              <a:rPr lang="en-US" altLang="en-US" sz="3200" dirty="0">
                <a:ea typeface="MS PGothic" charset="-128"/>
              </a:rPr>
              <a:t>Importance</a:t>
            </a:r>
          </a:p>
          <a:p>
            <a:r>
              <a:rPr lang="en-US" altLang="en-US" sz="3200" dirty="0">
                <a:ea typeface="MS PGothic" charset="-128"/>
              </a:rPr>
              <a:t>Confidence</a:t>
            </a:r>
          </a:p>
          <a:p>
            <a:r>
              <a:rPr lang="en-US" altLang="en-US" sz="3200" dirty="0">
                <a:ea typeface="MS PGothic" charset="-128"/>
              </a:rPr>
              <a:t>Readiness</a:t>
            </a:r>
          </a:p>
        </p:txBody>
      </p:sp>
      <p:grpSp>
        <p:nvGrpSpPr>
          <p:cNvPr id="135171" name="Group 4"/>
          <p:cNvGrpSpPr>
            <a:grpSpLocks/>
          </p:cNvGrpSpPr>
          <p:nvPr/>
        </p:nvGrpSpPr>
        <p:grpSpPr bwMode="auto">
          <a:xfrm>
            <a:off x="5181600" y="2286000"/>
            <a:ext cx="3443288" cy="4038600"/>
            <a:chOff x="5200720" y="2065338"/>
            <a:chExt cx="3678806" cy="4343400"/>
          </a:xfrm>
        </p:grpSpPr>
        <p:pic>
          <p:nvPicPr>
            <p:cNvPr id="135172" name="Picture 3" descr="j029554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986463" y="2674938"/>
              <a:ext cx="2279650" cy="373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3798" name="Text Box 4"/>
            <p:cNvSpPr txBox="1">
              <a:spLocks noChangeArrowheads="1"/>
            </p:cNvSpPr>
            <p:nvPr/>
          </p:nvSpPr>
          <p:spPr bwMode="auto">
            <a:xfrm>
              <a:off x="5300789" y="2065338"/>
              <a:ext cx="3276834" cy="70853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4000" dirty="0" smtClean="0">
                  <a:solidFill>
                    <a:schemeClr val="accent4"/>
                  </a:solidFill>
                  <a:latin typeface="Gill Sans MT" pitchFamily="34" charset="0"/>
                  <a:ea typeface="MS PGothic" panose="020B0600070205080204" pitchFamily="34" charset="-128"/>
                </a:rPr>
                <a:t>Confidence</a:t>
              </a:r>
            </a:p>
          </p:txBody>
        </p:sp>
        <p:sp>
          <p:nvSpPr>
            <p:cNvPr id="33799" name="Text Box 5"/>
            <p:cNvSpPr txBox="1">
              <a:spLocks noChangeArrowheads="1"/>
            </p:cNvSpPr>
            <p:nvPr/>
          </p:nvSpPr>
          <p:spPr bwMode="auto">
            <a:xfrm rot="5078394">
              <a:off x="6884312" y="3841576"/>
              <a:ext cx="3283160" cy="70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4000" dirty="0" smtClean="0">
                  <a:solidFill>
                    <a:schemeClr val="accent4"/>
                  </a:solidFill>
                  <a:latin typeface="Gill Sans MT" pitchFamily="34" charset="0"/>
                  <a:ea typeface="MS PGothic" panose="020B0600070205080204" pitchFamily="34" charset="-128"/>
                </a:rPr>
                <a:t>Readiness</a:t>
              </a:r>
            </a:p>
          </p:txBody>
        </p:sp>
        <p:sp>
          <p:nvSpPr>
            <p:cNvPr id="33800" name="Text Box 6"/>
            <p:cNvSpPr txBox="1">
              <a:spLocks noChangeArrowheads="1"/>
            </p:cNvSpPr>
            <p:nvPr/>
          </p:nvSpPr>
          <p:spPr bwMode="auto">
            <a:xfrm rot="16059001">
              <a:off x="3917896" y="4126696"/>
              <a:ext cx="3272916" cy="70726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algn="ctr">
                <a:spcBef>
                  <a:spcPct val="50000"/>
                </a:spcBef>
                <a:defRPr/>
              </a:pPr>
              <a:r>
                <a:rPr lang="en-US" sz="4000" dirty="0" smtClean="0">
                  <a:solidFill>
                    <a:schemeClr val="accent4"/>
                  </a:solidFill>
                  <a:latin typeface="Gill Sans MT" pitchFamily="34" charset="0"/>
                  <a:ea typeface="MS PGothic" panose="020B0600070205080204" pitchFamily="34" charset="-128"/>
                </a:rPr>
                <a:t>Importance</a:t>
              </a:r>
            </a:p>
          </p:txBody>
        </p:sp>
      </p:grpSp>
    </p:spTree>
    <p:extLst>
      <p:ext uri="{BB962C8B-B14F-4D97-AF65-F5344CB8AC3E}">
        <p14:creationId xmlns:p14="http://schemas.microsoft.com/office/powerpoint/2010/main" val="2009643576"/>
      </p:ext>
    </p:extLst>
  </p:cSld>
  <p:clrMapOvr>
    <a:masterClrMapping/>
  </p:clrMapOvr>
  <p:transition spd="slow"/>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Title 1"/>
          <p:cNvSpPr>
            <a:spLocks noGrp="1"/>
          </p:cNvSpPr>
          <p:nvPr>
            <p:ph type="title"/>
          </p:nvPr>
        </p:nvSpPr>
        <p:spPr/>
        <p:txBody>
          <a:bodyPr/>
          <a:lstStyle/>
          <a:p>
            <a:pPr>
              <a:defRPr/>
            </a:pPr>
            <a:r>
              <a:rPr lang="en-US" altLang="en-US" dirty="0" smtClean="0">
                <a:solidFill>
                  <a:schemeClr val="accent1"/>
                </a:solidFill>
                <a:cs typeface="ＭＳ Ｐゴシック" charset="0"/>
              </a:rPr>
              <a:t>Readiness Ruler </a:t>
            </a:r>
          </a:p>
        </p:txBody>
      </p:sp>
      <p:sp>
        <p:nvSpPr>
          <p:cNvPr id="137218" name="Content Placeholder 2"/>
          <p:cNvSpPr>
            <a:spLocks noGrp="1"/>
          </p:cNvSpPr>
          <p:nvPr>
            <p:ph idx="1"/>
          </p:nvPr>
        </p:nvSpPr>
        <p:spPr/>
        <p:txBody>
          <a:bodyPr/>
          <a:lstStyle/>
          <a:p>
            <a:endParaRPr lang="en-US" altLang="en-US" dirty="0">
              <a:ea typeface="MS PGothic" charset="-128"/>
            </a:endParaRPr>
          </a:p>
          <a:p>
            <a:pPr marL="0" indent="0">
              <a:buNone/>
            </a:pPr>
            <a:r>
              <a:rPr lang="en-US" altLang="en-US" i="1" dirty="0">
                <a:ea typeface="MS PGothic" charset="-128"/>
              </a:rPr>
              <a:t>On a scale of 1 to 10, how ready are you to make a change? </a:t>
            </a:r>
          </a:p>
          <a:p>
            <a:endParaRPr lang="en-US" altLang="en-US" dirty="0">
              <a:ea typeface="MS PGothic" charset="-128"/>
            </a:endParaRPr>
          </a:p>
        </p:txBody>
      </p:sp>
      <p:sp>
        <p:nvSpPr>
          <p:cNvPr id="33797" name="Left-Right Arrow 5"/>
          <p:cNvSpPr>
            <a:spLocks noChangeArrowheads="1"/>
          </p:cNvSpPr>
          <p:nvPr/>
        </p:nvSpPr>
        <p:spPr bwMode="auto">
          <a:xfrm>
            <a:off x="261844" y="3886200"/>
            <a:ext cx="8610600" cy="304800"/>
          </a:xfrm>
          <a:prstGeom prst="leftRightArrow">
            <a:avLst>
              <a:gd name="adj1" fmla="val 50000"/>
              <a:gd name="adj2" fmla="val 49961"/>
            </a:avLst>
          </a:prstGeom>
          <a:solidFill>
            <a:srgbClr val="B46C3A"/>
          </a:solidFill>
          <a:ln>
            <a:solidFill>
              <a:srgbClr val="B46C3A"/>
            </a:solidFill>
            <a:headEnd type="none" w="sm" len="sm"/>
            <a:tailEnd type="none" w="sm" len="sm"/>
          </a:ln>
        </p:spPr>
        <p:style>
          <a:lnRef idx="0">
            <a:schemeClr val="accent2"/>
          </a:lnRef>
          <a:fillRef idx="3">
            <a:schemeClr val="accent2"/>
          </a:fillRef>
          <a:effectRef idx="3">
            <a:schemeClr val="accent2"/>
          </a:effectRef>
          <a:fontRef idx="minor">
            <a:schemeClr val="lt1"/>
          </a:fontRef>
        </p:style>
        <p:txBody>
          <a:bodyPr/>
          <a:lstStyle/>
          <a:p>
            <a:pPr>
              <a:defRPr/>
            </a:pPr>
            <a:endParaRPr lang="en-US"/>
          </a:p>
        </p:txBody>
      </p:sp>
      <p:pic>
        <p:nvPicPr>
          <p:cNvPr id="94215" name="Picture 5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13" y="4343400"/>
            <a:ext cx="8959850" cy="1206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7"/>
                    </a:schemeClr>
                  </a:outerShdw>
                </a:effectLst>
              </a14:hiddenEffects>
            </a:ext>
          </a:extLst>
        </p:spPr>
      </p:pic>
      <p:sp>
        <p:nvSpPr>
          <p:cNvPr id="2" name="TextBox 1"/>
          <p:cNvSpPr txBox="1"/>
          <p:nvPr/>
        </p:nvSpPr>
        <p:spPr>
          <a:xfrm>
            <a:off x="457200" y="6019800"/>
            <a:ext cx="8077200" cy="369332"/>
          </a:xfrm>
          <a:prstGeom prst="rect">
            <a:avLst/>
          </a:prstGeom>
          <a:noFill/>
        </p:spPr>
        <p:txBody>
          <a:bodyPr>
            <a:spAutoFit/>
          </a:bodyPr>
          <a:lstStyle/>
          <a:p>
            <a:pPr algn="ctr">
              <a:defRPr/>
            </a:pPr>
            <a:r>
              <a:rPr lang="en-US" dirty="0">
                <a:latin typeface="+mn-lt"/>
                <a:ea typeface="MS PGothic" panose="020B0600070205080204" pitchFamily="34" charset="-128"/>
              </a:rPr>
              <a:t>Follow-up: </a:t>
            </a:r>
            <a:r>
              <a:rPr lang="en-US" i="1" dirty="0">
                <a:latin typeface="+mn-lt"/>
                <a:ea typeface="MS PGothic" panose="020B0600070205080204" pitchFamily="34" charset="-128"/>
              </a:rPr>
              <a:t>Why did you put yourself at a 3, and not a 1?</a:t>
            </a:r>
          </a:p>
        </p:txBody>
      </p:sp>
    </p:spTree>
    <p:extLst>
      <p:ext uri="{BB962C8B-B14F-4D97-AF65-F5344CB8AC3E}">
        <p14:creationId xmlns:p14="http://schemas.microsoft.com/office/powerpoint/2010/main" val="3555013650"/>
      </p:ext>
    </p:extLst>
  </p:cSld>
  <p:clrMapOvr>
    <a:masterClrMapping/>
  </p:clrMapOvr>
  <p:transition/>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solidFill>
                  <a:schemeClr val="accent1"/>
                </a:solidFill>
              </a:rPr>
              <a:t>Learning Activity</a:t>
            </a:r>
            <a:br>
              <a:rPr lang="en-US" dirty="0" smtClean="0">
                <a:solidFill>
                  <a:schemeClr val="accent1"/>
                </a:solidFill>
              </a:rPr>
            </a:br>
            <a:r>
              <a:rPr lang="en-US" dirty="0" smtClean="0">
                <a:solidFill>
                  <a:schemeClr val="accent1"/>
                </a:solidFill>
              </a:rPr>
              <a:t>Ruler Lineup</a:t>
            </a:r>
            <a:endParaRPr lang="en-US" dirty="0">
              <a:solidFill>
                <a:schemeClr val="accent1"/>
              </a:solidFill>
            </a:endParaRPr>
          </a:p>
        </p:txBody>
      </p:sp>
      <p:sp>
        <p:nvSpPr>
          <p:cNvPr id="3" name="Content Placeholder 2"/>
          <p:cNvSpPr>
            <a:spLocks noGrp="1"/>
          </p:cNvSpPr>
          <p:nvPr>
            <p:ph idx="1"/>
          </p:nvPr>
        </p:nvSpPr>
        <p:spPr/>
        <p:txBody>
          <a:bodyPr/>
          <a:lstStyle/>
          <a:p>
            <a:r>
              <a:rPr lang="en-US" sz="2800" dirty="0" smtClean="0"/>
              <a:t>Have participants line up along a “ruler” on the floor, with numbers from 1 to 10. Various </a:t>
            </a:r>
            <a:r>
              <a:rPr lang="en-US" sz="2800" dirty="0"/>
              <a:t>topics can be used for self rating: </a:t>
            </a:r>
          </a:p>
          <a:p>
            <a:pPr lvl="2"/>
            <a:r>
              <a:rPr lang="en-US" sz="2000" dirty="0" smtClean="0"/>
              <a:t>“How </a:t>
            </a:r>
            <a:r>
              <a:rPr lang="en-US" sz="2000" dirty="0"/>
              <a:t>would you rate your own current level of skill in practicing MI</a:t>
            </a:r>
            <a:r>
              <a:rPr lang="en-US" sz="2000" dirty="0" smtClean="0"/>
              <a:t>?” </a:t>
            </a:r>
            <a:endParaRPr lang="en-US" sz="2000" dirty="0"/>
          </a:p>
          <a:p>
            <a:pPr lvl="2"/>
            <a:r>
              <a:rPr lang="en-US" sz="2000" dirty="0" smtClean="0"/>
              <a:t>“How </a:t>
            </a:r>
            <a:r>
              <a:rPr lang="en-US" sz="2000" dirty="0"/>
              <a:t>important is it for you to learn MI</a:t>
            </a:r>
            <a:r>
              <a:rPr lang="en-US" sz="2000" dirty="0" smtClean="0"/>
              <a:t>?” </a:t>
            </a:r>
          </a:p>
          <a:p>
            <a:r>
              <a:rPr lang="en-US" sz="2800" dirty="0" smtClean="0"/>
              <a:t>Then </a:t>
            </a:r>
            <a:r>
              <a:rPr lang="en-US" sz="2800" dirty="0"/>
              <a:t>interview people at various points along the ruler as to why they are where they are on the </a:t>
            </a:r>
            <a:r>
              <a:rPr lang="en-US" sz="2800" dirty="0" smtClean="0"/>
              <a:t>scale to model the types of questions used with patients. </a:t>
            </a:r>
          </a:p>
          <a:p>
            <a:pPr lvl="2"/>
            <a:r>
              <a:rPr lang="en-US" sz="2000" dirty="0" smtClean="0"/>
              <a:t>“Why </a:t>
            </a:r>
            <a:r>
              <a:rPr lang="en-US" sz="2000" dirty="0"/>
              <a:t>are you here at (number)?” </a:t>
            </a:r>
          </a:p>
          <a:p>
            <a:pPr lvl="2"/>
            <a:r>
              <a:rPr lang="en-US" sz="2000" dirty="0" smtClean="0"/>
              <a:t>“Why </a:t>
            </a:r>
            <a:r>
              <a:rPr lang="en-US" sz="2000" dirty="0"/>
              <a:t>here and not (zero or a lower number</a:t>
            </a:r>
            <a:r>
              <a:rPr lang="en-US" sz="2000" dirty="0" smtClean="0"/>
              <a:t>)?”</a:t>
            </a:r>
          </a:p>
          <a:p>
            <a:pPr lvl="2"/>
            <a:r>
              <a:rPr lang="en-US" sz="2000" dirty="0" smtClean="0"/>
              <a:t>“What </a:t>
            </a:r>
            <a:r>
              <a:rPr lang="en-US" sz="2000" dirty="0"/>
              <a:t>might it take to move you from a (chosen number) to (higher number)?”</a:t>
            </a:r>
          </a:p>
          <a:p>
            <a:pPr lvl="1"/>
            <a:endParaRPr lang="en-US" dirty="0"/>
          </a:p>
        </p:txBody>
      </p:sp>
    </p:spTree>
    <p:extLst>
      <p:ext uri="{BB962C8B-B14F-4D97-AF65-F5344CB8AC3E}">
        <p14:creationId xmlns:p14="http://schemas.microsoft.com/office/powerpoint/2010/main" val="338336269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3"/>
          <p:cNvSpPr>
            <a:spLocks/>
          </p:cNvSpPr>
          <p:nvPr/>
        </p:nvSpPr>
        <p:spPr bwMode="auto">
          <a:xfrm>
            <a:off x="0" y="404877"/>
            <a:ext cx="9144000" cy="890587"/>
          </a:xfrm>
          <a:prstGeom prst="rect">
            <a:avLst/>
          </a:prstGeom>
          <a:noFill/>
          <a:ln>
            <a:noFill/>
          </a:ln>
          <a:effectLst>
            <a:outerShdw blurRad="63500" dist="38100" dir="12660007" algn="ctr" rotWithShape="0">
              <a:srgbClr val="FFFFFF"/>
            </a:outerShdw>
          </a:effectLst>
          <a:extLst/>
        </p:spPr>
        <p:txBody>
          <a:bodyPr lIns="92075" tIns="46038" rIns="92075" bIns="46038" anchor="ctr"/>
          <a:lstStyle/>
          <a:p>
            <a:pPr algn="ctr" defTabSz="457200">
              <a:lnSpc>
                <a:spcPct val="90000"/>
              </a:lnSpc>
              <a:defRPr/>
            </a:pPr>
            <a:endParaRPr lang="en-US" sz="4400" b="1" dirty="0">
              <a:solidFill>
                <a:srgbClr val="CE1C27"/>
              </a:solidFill>
              <a:latin typeface="+mj-lt"/>
              <a:ea typeface="ＭＳ Ｐゴシック" charset="0"/>
              <a:cs typeface="Arial"/>
            </a:endParaRPr>
          </a:p>
        </p:txBody>
      </p:sp>
      <p:sp>
        <p:nvSpPr>
          <p:cNvPr id="4" name="Title 3"/>
          <p:cNvSpPr>
            <a:spLocks noGrp="1"/>
          </p:cNvSpPr>
          <p:nvPr>
            <p:ph type="title"/>
          </p:nvPr>
        </p:nvSpPr>
        <p:spPr>
          <a:xfrm>
            <a:off x="457200" y="228600"/>
            <a:ext cx="8229600" cy="1600200"/>
          </a:xfrm>
        </p:spPr>
        <p:txBody>
          <a:bodyPr/>
          <a:lstStyle/>
          <a:p>
            <a:r>
              <a:rPr lang="en-US" sz="3200" dirty="0" smtClean="0"/>
              <a:t>Try to Keep This in Mind:</a:t>
            </a:r>
            <a:br>
              <a:rPr lang="en-US" sz="3200" dirty="0" smtClean="0"/>
            </a:br>
            <a:r>
              <a:rPr lang="en-US" sz="3200" dirty="0" smtClean="0"/>
              <a:t>Although Tempting, </a:t>
            </a:r>
            <a:br>
              <a:rPr lang="en-US" sz="3200" dirty="0" smtClean="0"/>
            </a:br>
            <a:r>
              <a:rPr lang="en-US" sz="3200" dirty="0" smtClean="0"/>
              <a:t>Resist the Righting Reflex</a:t>
            </a:r>
            <a:endParaRPr lang="en-US" sz="3200" dirty="0"/>
          </a:p>
        </p:txBody>
      </p:sp>
      <p:pic>
        <p:nvPicPr>
          <p:cNvPr id="5" name="Picture 4"/>
          <p:cNvPicPr>
            <a:picLocks noChangeAspect="1"/>
          </p:cNvPicPr>
          <p:nvPr/>
        </p:nvPicPr>
        <p:blipFill rotWithShape="1">
          <a:blip r:embed="rId3"/>
          <a:srcRect b="8578"/>
          <a:stretch/>
        </p:blipFill>
        <p:spPr>
          <a:xfrm>
            <a:off x="2038350" y="2286000"/>
            <a:ext cx="5067300" cy="3769027"/>
          </a:xfrm>
          <a:prstGeom prst="rect">
            <a:avLst/>
          </a:prstGeom>
        </p:spPr>
      </p:pic>
    </p:spTree>
    <p:extLst>
      <p:ext uri="{BB962C8B-B14F-4D97-AF65-F5344CB8AC3E}">
        <p14:creationId xmlns:p14="http://schemas.microsoft.com/office/powerpoint/2010/main" val="975946239"/>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Video Demonstration:</a:t>
            </a:r>
            <a:br>
              <a:rPr lang="en-US" i="1" dirty="0" smtClean="0"/>
            </a:br>
            <a:r>
              <a:rPr lang="en-US" i="1" dirty="0" smtClean="0"/>
              <a:t>The Art of Listening</a:t>
            </a:r>
            <a:endParaRPr lang="en-US" i="1" dirty="0"/>
          </a:p>
        </p:txBody>
      </p:sp>
      <p:sp>
        <p:nvSpPr>
          <p:cNvPr id="3" name="Content Placeholder 2"/>
          <p:cNvSpPr>
            <a:spLocks noGrp="1"/>
          </p:cNvSpPr>
          <p:nvPr>
            <p:ph idx="1"/>
          </p:nvPr>
        </p:nvSpPr>
        <p:spPr/>
        <p:txBody>
          <a:bodyPr/>
          <a:lstStyle/>
          <a:p>
            <a:pPr marL="0" indent="0">
              <a:buNone/>
            </a:pPr>
            <a:r>
              <a:rPr lang="en-US" sz="3600" i="1" dirty="0" smtClean="0"/>
              <a:t>It’s NOT about the Nail (1:42)</a:t>
            </a:r>
            <a:r>
              <a:rPr lang="en-US" sz="2400" dirty="0" smtClean="0">
                <a:hlinkClick r:id="rId3"/>
              </a:rPr>
              <a:t/>
            </a:r>
            <a:br>
              <a:rPr lang="en-US" sz="2400" dirty="0" smtClean="0">
                <a:hlinkClick r:id="rId3"/>
              </a:rPr>
            </a:br>
            <a:r>
              <a:rPr lang="en-US" sz="2400" dirty="0" smtClean="0">
                <a:hlinkClick r:id="rId3"/>
              </a:rPr>
              <a:t>https</a:t>
            </a:r>
            <a:r>
              <a:rPr lang="en-US" sz="2400" dirty="0">
                <a:hlinkClick r:id="rId3"/>
              </a:rPr>
              <a:t>://www.youtube.com/watch?v=-4EDhdAHrOg</a:t>
            </a:r>
            <a:endParaRPr lang="en-US" sz="2400" dirty="0"/>
          </a:p>
          <a:p>
            <a:pPr marL="0" indent="0">
              <a:buNone/>
            </a:pPr>
            <a:endParaRPr lang="en-US" dirty="0"/>
          </a:p>
        </p:txBody>
      </p:sp>
    </p:spTree>
    <p:extLst>
      <p:ext uri="{BB962C8B-B14F-4D97-AF65-F5344CB8AC3E}">
        <p14:creationId xmlns:p14="http://schemas.microsoft.com/office/powerpoint/2010/main" val="2677588871"/>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activity</a:t>
            </a:r>
            <a:endParaRPr lang="en-US" dirty="0"/>
          </a:p>
        </p:txBody>
      </p:sp>
      <p:sp>
        <p:nvSpPr>
          <p:cNvPr id="3" name="Content Placeholder 2"/>
          <p:cNvSpPr>
            <a:spLocks noGrp="1"/>
          </p:cNvSpPr>
          <p:nvPr>
            <p:ph type="body" idx="1"/>
          </p:nvPr>
        </p:nvSpPr>
        <p:spPr/>
        <p:txBody>
          <a:bodyPr/>
          <a:lstStyle/>
          <a:p>
            <a:r>
              <a:rPr lang="en-US" dirty="0" smtClean="0"/>
              <a:t>Role play the example you wrote about earlier where you wanted to make a change.</a:t>
            </a:r>
          </a:p>
        </p:txBody>
      </p:sp>
      <p:pic>
        <p:nvPicPr>
          <p:cNvPr id="4" name="Picture 3"/>
          <p:cNvPicPr>
            <a:picLocks noChangeAspect="1"/>
          </p:cNvPicPr>
          <p:nvPr/>
        </p:nvPicPr>
        <p:blipFill>
          <a:blip r:embed="rId3"/>
          <a:stretch>
            <a:fillRect/>
          </a:stretch>
        </p:blipFill>
        <p:spPr>
          <a:xfrm>
            <a:off x="5257800" y="228600"/>
            <a:ext cx="3816350" cy="2890907"/>
          </a:xfrm>
          <a:prstGeom prst="rect">
            <a:avLst/>
          </a:prstGeom>
        </p:spPr>
      </p:pic>
    </p:spTree>
    <p:extLst>
      <p:ext uri="{BB962C8B-B14F-4D97-AF65-F5344CB8AC3E}">
        <p14:creationId xmlns:p14="http://schemas.microsoft.com/office/powerpoint/2010/main" val="1812892759"/>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r>
              <a:rPr lang="en-US" altLang="en-US" smtClean="0"/>
              <a:t>“</a:t>
            </a:r>
            <a:r>
              <a:rPr lang="en-US" smtClean="0"/>
              <a:t>Helpers</a:t>
            </a:r>
            <a:r>
              <a:rPr lang="en-US" altLang="en-US" smtClean="0"/>
              <a:t>”</a:t>
            </a:r>
            <a:endParaRPr lang="en-US" dirty="0" smtClean="0"/>
          </a:p>
        </p:txBody>
      </p:sp>
      <p:sp>
        <p:nvSpPr>
          <p:cNvPr id="29699" name="Rectangle 3"/>
          <p:cNvSpPr>
            <a:spLocks noGrp="1" noChangeArrowheads="1"/>
          </p:cNvSpPr>
          <p:nvPr>
            <p:ph idx="1"/>
          </p:nvPr>
        </p:nvSpPr>
        <p:spPr/>
        <p:txBody>
          <a:bodyPr/>
          <a:lstStyle/>
          <a:p>
            <a:r>
              <a:rPr lang="en-US" altLang="en-US" smtClean="0"/>
              <a:t>Listen carefully with a goal of understanding.</a:t>
            </a:r>
          </a:p>
          <a:p>
            <a:r>
              <a:rPr lang="en-US" altLang="en-US" smtClean="0"/>
              <a:t>Give no advice.   </a:t>
            </a:r>
          </a:p>
          <a:p>
            <a:r>
              <a:rPr lang="en-US" altLang="en-US" smtClean="0"/>
              <a:t>Use OARS as appropriate.</a:t>
            </a:r>
          </a:p>
          <a:p>
            <a:r>
              <a:rPr lang="en-US" altLang="en-US" smtClean="0"/>
              <a:t>Give a short summary/reflection of the speaker’s motivations for change.</a:t>
            </a:r>
            <a:endParaRPr lang="en-US" altLang="en-US" dirty="0" smtClean="0"/>
          </a:p>
        </p:txBody>
      </p:sp>
      <p:sp>
        <p:nvSpPr>
          <p:cNvPr id="29700" name="AutoShape 6" descr="data:image/jpeg;base64,/9j/4AAQSkZJRgABAQAAAQABAAD/2wCEAAkGBxIQEhUUEhQVFhUXFRQVGBgXFRgVFhcVHBUXHRcWGxgaHCkgGBwlIBUXITEhJSkrLi4uHB8zODMsNygtLiwBCgoKDg0OGxAQGiwkICQsLCwsLCwsLCwsLCwsLCwsLCwsLCwsLzcsLDQsLCwsLC03LCwsLCwsLCwsNCwsLCwsLP/AABEIAOEA4QMBIgACEQEDEQH/xAAcAAEAAgMBAQEAAAAAAAAAAAAABgcBBAUCAwj/xABHEAABAwIDBAcECAIIBQUAAAABAAIDBBEFEiEGBzFBEyJRYXGBkRQyUqEVI0JigpKxwXKyM0NEosLD0eE0NlOz8BYkJWN0/8QAGwEBAQADAQEBAAAAAAAAAAAAAAECAwQFBgf/xAAvEQEAAQMCBQEFCQEAAAAAAAAAAQIDEQQhBRIxQVFxFGGBweEGEyJDkaHR8PEj/9oADAMBAAIRAxEAPwC8UREBERAREQEREBFrYhXxU8bpZntjjaLuc42ACrpu3uIYi8twmivEDb2moJYwnuH+5PaApkws5FXHsO0x19oogfhyG3hey15dtMWw4j6SoRJDwM9MS4N7y3Ww8cvimVws9YuubgGPU9dEJaaRsjDobcWusDlc3i12o0Kh+8XaCofNFhlAbVE4vLICfqIebrjUEi5vpa2mpCuUSLHdtsPoiRUVMbXD7Iu9/wCVgJC4DN8eDk26d47zDJb+W639nN22H0jW3hZPLxdLM0SOc7m6zrhvkpLJhUDm5XQxFvYY2kelrKbrs+OC49S1rM9NMyVvPKdR4tOrfAhdJVptdu9EF6zCb01TEC/o49I5gNSzINAT2cDwtwIlWwu0rcSo45wMrjdkjPgkabOHgeI7iEyJCiIqgiIgIiICIiAiIgIiICIiAiIgIiICIvLzYXQVZtGw45i3sBLhR0YElRYkdJKQMrLjX7VvJ/OytCmpmRtaxjQ1rRZrWiwA7AAq93MMzx1tQfemrJbnubwHzKsdSFliyOaDxWUVRUu0tGdn61ldTAiind0dTC3gHEEh7QeHdbgQRwdp0d0NC6c1WJzayVUrgy/2YWuNmj9PBo71396GH+0YXVs5iPpB/FG4PH8q97spGuwqiLRYezxjzAs4+ZBPmpjdeyToiKowQq13dH2fFcWpBowSMnaOzOAT/M1WWqz2d/5nxL/8sN/HJTqSsLMWChVa7Z4/U11V9F4a7Kf7XOP6lnNoPbxvbW+gtqQmUd7aXeNh1A4smmzSA2LIx0jgew20HmVxId9WFkgP9ojvzfDp49VxPyUi2T2Ho8NjDYYw59utK8B0jjzN+XgFIZ6djxZ7WuHY4Aj0Kbrs0sEx6mrWZ6aZko0vlOo8RxHmukFWm1+78QE12FXgqog5+RmkcwGpaW8Lm3DgfQiV7D7SNxKjjqAMrjdsjfhkabOHhzHcQgkCIiqCIiAiIgIiICIiAiIgLzLwPgf0XpeXjQoK93If8FMOyrnHzCsRVzuU0p6pvZWzj5hWMpCz1ERFUcTbaQNw+rceAp5v5CubunZbCKPviv6ucvnvdq+iwirPbG2P872t/wAS6mwtKYcOo2Hi2mgv/F0YJ+ZKndezuoiKoKtNhm9LjmLz8gYYQe8NAP8A21YOKVraeGSZ+jY43yOPc1pJ/RQXcrTO9ikqpBZ9VPLMb/DmIH6FRXa3i7VDDaQuaM08h6OBg4ukOl7cwL39BzXy3a7LfR9LeTWpmPSzvOri83OUnnlzHzLjzUZ2Wb9N4rLXv61LSOMFM0+66S1zJbno4O829itQBBlERVGCFXG6MZJsUib7jK1xaOQve4CnGPYoyjp5aiQ2bExzz32GjR3k2A8VD9zFC9tE6pkFn1c0lQR90khvra/gQp3XssBERVBERAREQEREBERAREQEREFcbmjpiLeyvmVjquNzQuMRdydXzEfJWOpHRZ6iIiqK433vz0kFMONRVQx+QNz+ysOCMNaGjgAB5AWVdbwjnxjBoz7vSTPt3tDbKyAorKIiqIdvcq+iwmqPxRiP8zgD8iVwtqMSOF4DBDGD00sUVNGB7xe9nWI77X8yO1bm/F3/AMc1nx1MDf71/wBlzYm/SeONZa9PhsTe9pqCG27rg/yFYyyhONisBbh9FDTjixvXPbIdXn1JXcRFkxF5keACSbAC5J0AHbdelWe8XFZa6oZg9G4h0oDqmRvCKHiWkjtA17btH2lJkaGIVD9pasQQ3GG07w6WQae0PB0a2/EaaeN/hVsQRBjQ1oAa0AADgAOAWjgGDxUUDIIGhrGADvJ5ud2uJ1JXRSFERFUEREBERAREQEREBFhzgOKiWM7ysKpHFklU0uGhbG10tj2EsBAPmgly8yHQ+BUMw7erhE7sraoNJ/6jHxj8zm5R6qXMqGSMzMc1zSDYtIIOnaEEB3Ii9JO74qyc/MKxVXe4/wD4GUdlXP8AqFYikLPUREVRW28/6mvwipPBlS6I/jy/6FWQFC972EuqcMlMf9JCWzstxux13W/Dm+S7ex2MiuooKgWu+Npdbk8Czx5OBU7r2dpERVEE3z0MkuGuMYJdFLFLYC5s12pAHZe6zuhwV9PQ9LO0iepkdNJmBDrEkMBB4HKAbd6nSKY3yudhERVHF2wx9mHUktQ/XI3qj4nnRjfM/uo9un2efT07qqp61VVnpZHHiGnVrO7jfztyC528eMV+JYfhx1jzGqmHa1twAe0EZh5qywFO69mURFUEREBERAREQEREBYe4AXOgHPsWVD97OLOpMKqXs95zWxA9mdwaT5AlBFqqpqdo6iSGnkfBh0L8kkrb5ql19WtPZp4WIJBuApxgexOH0bQIaaIEC2dzA+Q+L3AlethMHbR0FNCALiJhfbnI4AvPqSu+pELLjYnsrQ1ItNSwP7zG3MPBwFx5FQqu3d1NA4zYNUvj4l1NI4uhk+6Lmw7NQe4hWciYMqm3OYy2nM9DVXhqnTvlETxkJzAXDb8ToSBzGourYuopt9sZHicWn1dTH1oZhdrmuHAEjXLf04ha27LaqStifDUjLWUzujmabXdyElh22IPeOwhI22J33TVERVHmRgcCCLgixB4EHiFE9gdlZcL9pjMrX075jJAwAgxNN8zTy+EadhPOwlyqjeRtPUz1sGGYfI5kjnt6aRmhbexy35Brbvd+EdqkrC1lW20m8mqw6pcyow6T2YOs2Zryczfi93Jf7pcCrHibZoBN7AC54nvWpjNVBDC99S5jYQOuZLZLE2sb8bkgJKNXZnaamxGPpKaTMBbM0iz2Ei4DmnguwuBsdR4eyJz8ObEIpHZiYjcF3rpb4eXYu+qCIsFBWmF/W7U1RP8AUUTGDxd0Lv8AMcrMVZ7Kf8x4rfj0UHp0cP8AsrMUhZERFUEREBERAREQEREBQ7e5hT6rCqhjBd7QyUAcTkeHEflDlMV5e24sdQg4mw+MNraGnmaRd0TA4DlI0APb5EFd1VLSzHZyvdHJf6Oq3l0bvs08t9WnsbqPIA8irYY8EAixB1uNRZSFl6REVQVXbeQnDcTpMTZpHI4U1SORDtGvPy/I1WioXvhoemwiqHNjWyjuyPa4/IOUlYTNpusri7F1pqKCklPF9PCXfxZBm+d12lUFGMF2IpqWsqK1hkdLOXE5yHNZmdd4ZYXFzbiToAFJ0QUVvK3i11NiUkdPIGR0+QZMoLZSY2vcX8yOtYWI4Kwt4GFvxTCnCAddzYp2N4ZiC12S/aRcDvso7vW2MoHSe31M7oW9VssbGhzqggWa1huMryBa9joOVrqNYht3iVSAInNooQAGsjAfKGgaAvcNNLcAFrmrl6unT6W7qKuW1Tlt7gWTx1NUxzHtj6NheHNLQJQ4huh+1YuHgAruX5zgxfEIzmZiFTm4/WP6RhPex2llZW7zeA6seaWra1lSGlzXN0jmaOOUH3XD4de3tSiuJ2btXw7UaeOa5Tt56rDRQzb7aCeimoBEWhs1SIpARe7SOAPJTJbHArTDR0W1NSD/AF9Cx48W9C3/ACyrMVbbaH2XG8NqTo2USUzjw1Puj+8rJUhZERFUEREBERAREQEREBERBzsewaGtgfBO3Mx4se0Hk4Hk4cQVW+E4zUbPStpMQJkonEinqePR8+jf3DXTlxFxwtlaeK4bFVRuimYHxu0LT+vce8KTCtmKUPAc0gggEEG4IPAg8wvaqSldNs1Ushe90uFzOIa92rqaQ8jb7PlYg30IN7ZY4EXBuDqmR6XH2wh6ShqmH7VPMP7hXYWHNBFjqCqiIbo5s+E0ndGW+j3BTBfOngbG0NY0NaODWgADwA4L6ICwsqA7pquR4xCN7nP6LEKljS4lxy3va580EL3p4i6pxMwn+jpWMsORmkaHF3k0gKPLu7zKB1NiskjhaOqZG5juXSMYGOZ42aD5rhLku55n2/AuT2SOXrmc+v8AmBfCeoMMkEzLh8c8TmkcbFwDh5gkL7rf2NwY4lWxtaD0FO9s0z/s5m6sjvzJNtOwFY0RM1N/FrtFGlr5+8Yj1+nVO957ulr8Jpx7zqky2+6wC5/VSqr2rgZWRUbA6WZ+YuEdiIWAe/Jr1RewtxVe0mGs2hxWoqC+VtLTNbTxPieYy9+pdZ3EA53XtxBarK2e2apcPYWU0TYwbZjxe89rnHV3mux8FKH79aYnDmzs9+nqIZmns1Lf1cD5KwaOcSRseOD2tcPAgH91Gd6kOfCawdkRd+Ug/sujsTLnoKR3bBF/KE7nZ20RFUEREBERAREQEREBERAREQcnajAo6+llp5ALPbYG3uvGrXDvBsVGd0GMvmpH00xPTUUhp3345Wkhh11+yW/hU7KrXD2+x7RzMGjKynEvd0jDr/iPmVJVZaIiqCLBKgk+2OJxucx2ETOIc4NcyVhY5t+qb94sgl2M4pHSQSTyuDWRtLiSbeA8SbAd5VU7nNsqRvTxTPEU1RUvnBeQGPMh0YHcA7lY8eV12m7OYhi8rH4pkgpGOD20kbsxe4cDK8cu6/kOJrLe5s4KKveWtAiqLysAGgNx0jR4ON7feCwmZ6soh+gNo9nqfEITFUMzNvmaRo5jrGz2u5HXj3qsqndPWxm0FXFIzl0sbmvA7CWkh3jp4KvsD2/xKiAbFUEsGgZKBI3yv1h5FSJ++nES2wZTA9uR5+WdYzVTV1brN67ZnNuqY9JSWj3TSHrV1Y0RN1cyFvRgjnmlcdB5eYXzrMT9rH0VgLAyDhPVNBEbWH3gHD3iebr3PAcyKxx/a6ur9Kmoe9vwCzIx+FoAPndXRuGiAw0uHF1RLfysB8lacdIS7duXJ5rlUzPvTLZjAYcPp2U8Is1g1NtXOPvPPeV1kRbGhFN6cuXCqzvhLfUgfut/YePLh9IOyCL+UKM79avo8Kewe9NLFE0dpzZrejCpzhtP0UUcfwMYz0aB+yndezZREVQREQEREBERAREQEREBERAVabenosbweT4nTxHwOUD/AListVnvfHRVOEVH2Yq1rXHsD3Rk/KMqSsLMRYCyqgiIgKJ7ydlBidI5jbdNHeSEnTr29wnkHDQ+XYpYtbEaoQxPkLXODGOeWsGZxDWkkNbzJtwQfmTDKRjWlrmWkaS2Rrx1mvB1B7l5q8HY7rMABGuXg13d3K1to9lYcYjZiGGyMbM9tzcdSYAWySW9yQWtm5WsVW9ZI+ncWVcUlO8cpGkNPe1/uuHeCuWuiaZzD6vQ6vR6izFm9EUzHpHxifPn5tZtFFIz+jy+VnNPjzXc3abaMwmaWnqSfZ3uDs4BcY32FnZRqWkWvYXBA71xX4rCOEjXHkGnM49wAW/sxu6rMTkMsjXU0Djcve2z3AaWYw2J0HvHTxS3zZaeN+zclEUTHN3xjpjvj34x8VoYxvMY0SOooHVkcDQ+eZjgyKNvEgOd77ra5QpzRVAljZI33Xta8eDgCP1Ve7YYfDS0ceEULQ2SrcIwBq7o7gzzv5nqtIzH9lYdLAI2MYODGtaPAAAfoumHzaut5Y9rxHC6IajpjUvH3WDS/o4Ky1WOxoNfjddXcYoGikh5i4tnIP4XH8as5IJERFUEREBERAREQEREBERAREQFE96OCGtw6ZjBeRg6aO3HOzWw7yAQpZdeSgj277HxiFBBP9rLkkHZI3qu9bXHcQpGqnD/AP0/ijs+mH1zrg8oajTj2Dj5EfCVa4KkLLKIiqCwQsogguIbMVVDM+pwostIc01JIcsMh5vjNvq3/L9F4O8OiP1WIQy0r+bKmK7CfuyC7XDv0U9XiRgcLEAjsIuFMCDt2wwCDrsmpAePUYC70a26w7buar6mGUc0xPCaZpgp2993dZ1uwBSatloqQZ5TTw88zsjFGa7e5hMZs2Z8p/8Arie4fmIAPkUV0tktlDTPfU1UntFbKAHykWaxv/Sib9lg9Ss7yNohh9DLIHASuaY4h2yOFgbc8vvHwUJxbfHI8FtDSOJ5PnNmjvytOvqFBq2WorJRPWy9LIPdaNGM7mjl/wCcVrquREO7S8Nv6iqOWmYjzPT6rX3LS0ww5kcMofKC5844PEjnG9wdbAWAPO1+asFfmFwlppBU0rzHMy5uODhzBHAjThz8V+gti8ebiFHFUAAF7bOA4NkBs8eoVor5oY67RXNJc5a+/SfLuIiLY4hERAREQEREBERAREQEREHJ2pfKyllfBII3sY6QOLA8HKCS2xI42tfkoDU7YV1N7Pme2US0bZD9WGf+4nDvZ22F+rmAb5q0J4Wva5jgC1wLSDwIPEFaRwSm6p6GPqiJreqDYRG8QHZlOo7FJhYlFiYsRwXNiTmAFkhkksAGSRyPbnaORBb+3Nam5DHn1VCY5XZn08nRBxPWMeRpYXA66XI8lEN6WLtlnGGUw6OngPSTBmgdI458vkX3P3iexRqjdUUknS0UxgeQAQACxwHItIIPotc3IicS9DT8Nv37M3aI2z08+cP0yioRu8TGwLZ6U95j1+Rt8l8Jtt8cf/aoo/4IY/8AEwq/e0sY4Xq5/Ll+gbrTxDF6enGaeaKIdr5Gs/Ur89VGI4jN/TV87h2NdkH92y530PETmfmkd2vcSVjN6HVb4Fq6+sRHrP8AGVw43vew+C4hz1L+QiHVP4zp6XUFxjb/ABWtuGFtHGeUfWl/OdfQBcWKFrPdaB4Cy9rXVemej1dP9nrdO92rPujaP7+jQ+i2uOaVz5n83SOLj8yVtxwMb7rWjwaAvoi1zMz1e1Z0tmzH/OiI+HzEQm3FadTikMfvPHgNSphsuXaLcZrqiPWW1I8AEngASfCytHcTA5mFtLgQHzTPbf4bgel2kqvdnNjazFi0ljqek4ukeLPeOxjSNfHh4q/cPoo6eNkUTQ1jGhrWjk0DRdNqmY3l8bxnXW9TXTTb6U5385x/DZREW54oiIgIiICIiAiIgIiICIiAvnPJlaXdgJ9BdfRfKqjzMc3ta4eoQfmPDZzMZZ3aulle8nuLjb9VvLnYLGY2vido6KR7HDhqCR+y6K4aur9C4by+yW+Xx+/f9xERR3CIiAvL3houSAO0rWqK8BwZG10sp0EbAXOJ8GgnyU72T3UyTls2JusOLaZh0/G4H5D1WdNE1PJ13F7Om/DT+Krx2j1n5IRh4qKx2Sip3zEGxdbKxvi5xAHmVMcO3TV8oBqapkN+LYml5H4tB+quCgoIoGCOFjY2NFg1jQ1o8gtldEWqYfK6jimpvTvViPEbQrKk3KUI1mmqZj3vaxvo1t/mpZg2xWH0ZBhpow4faIzu/M65UhRZ4hwTMzvIiIqgiIgIiICIiAiIgIiICIiAiIgIURBTW8/YqaGd9fSMMjH2M8TdXB1tZGjmDbW3PlqoHTYtDINHgdx0P+i/UK4WK7IUFUc09LE9x+1kAd6jVaq7UVbvU0XFb2ljljenxPyUKKhnJzfULy+rjHF7fUK4pN1GEO/s1vCWQf4l96bdjhMZuKRjv43Of/MSsPuJejP2jrxtbj9VGHGIy4MjDpXnQNY0uJPcOJ8lKMF3eYnXEGW1JCeObWZw7mjhp2keBV34dhcFOLQxRxj7jQ39FuLOm1EPO1PGNTejGcR4jZG9k9iaPDW/UMvIR1pX9aR3n9kdwsFJERbXliIiAiIgIiICIiAiIgIiICIiAiIgIiICIiAiIgIiICIiAiIgIiICIiAiIgIiICIiAiIgIiICIiD/2Q=="/>
          <p:cNvSpPr>
            <a:spLocks noChangeAspect="1" noChangeArrowheads="1"/>
          </p:cNvSpPr>
          <p:nvPr/>
        </p:nvSpPr>
        <p:spPr bwMode="auto">
          <a:xfrm>
            <a:off x="381000" y="152400"/>
            <a:ext cx="304800" cy="30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Cambria" panose="02040503050406030204" pitchFamily="18" charset="0"/>
                <a:ea typeface="MS PGothic" panose="020B0600070205080204" pitchFamily="34" charset="-128"/>
              </a:defRPr>
            </a:lvl1pPr>
            <a:lvl2pPr marL="742950" indent="-285750">
              <a:spcBef>
                <a:spcPct val="20000"/>
              </a:spcBef>
              <a:buClr>
                <a:schemeClr val="tx1"/>
              </a:buClr>
              <a:buSzPct val="90000"/>
              <a:buChar char="–"/>
              <a:defRPr sz="2800">
                <a:solidFill>
                  <a:schemeClr val="tx1"/>
                </a:solidFill>
                <a:latin typeface="Cambria" panose="02040503050406030204" pitchFamily="18" charset="0"/>
                <a:ea typeface="MS PGothic" panose="020B0600070205080204" pitchFamily="34" charset="-128"/>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Cambria" panose="02040503050406030204" pitchFamily="18"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mbria" panose="02040503050406030204" pitchFamily="18" charset="0"/>
                <a:ea typeface="MS PGothic" panose="020B0600070205080204" pitchFamily="34" charset="-128"/>
              </a:defRPr>
            </a:lvl4pPr>
            <a:lvl5pPr marL="2057400" indent="-228600">
              <a:spcBef>
                <a:spcPct val="20000"/>
              </a:spcBef>
              <a:buClr>
                <a:schemeClr val="accent1"/>
              </a:buClr>
              <a:buChar char="•"/>
              <a:defRPr sz="2000">
                <a:solidFill>
                  <a:schemeClr val="tx1"/>
                </a:solidFill>
                <a:latin typeface="Cambria" panose="020405030504060302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
        <p:nvSpPr>
          <p:cNvPr id="29701" name="AutoShape 8" descr="data:image/jpeg;base64,/9j/4AAQSkZJRgABAQAAAQABAAD/2wCEAAkGBxIQEhUUEhQVFhUXFRQVGBgXFRgVFhcVHBUXHRcWGxgaHCkgGBwlIBUXITEhJSkrLi4uHB8zODMsNygtLiwBCgoKDg0OGxAQGiwkICQsLCwsLCwsLCwsLCwsLCwsLCwsLCwsLzcsLDQsLCwsLC03LCwsLCwsLCwsNCwsLCwsLP/AABEIAOEA4QMBIgACEQEDEQH/xAAcAAEAAgMBAQEAAAAAAAAAAAAABgcBBAUCAwj/xABHEAABAwIDBAcECAIIBQUAAAABAAIDBBEFEiEGBzFBEyJRYXGBkRQyUqEVI0JigpKxwXKyM0NEosLD0eE0NlOz8BYkJWN0/8QAGwEBAQADAQEBAAAAAAAAAAAAAAECAwQFBgf/xAAvEQEAAQMCBQEFCQEAAAAAAAAAAQIDEQQhBRIxQVFxFGGBweEGEyJDkaHR8PEj/9oADAMBAAIRAxEAPwC8UREBERAREQEREBFrYhXxU8bpZntjjaLuc42ACrpu3uIYi8twmivEDb2moJYwnuH+5PaApkws5FXHsO0x19oogfhyG3hey15dtMWw4j6SoRJDwM9MS4N7y3Ww8cvimVws9YuubgGPU9dEJaaRsjDobcWusDlc3i12o0Kh+8XaCofNFhlAbVE4vLICfqIebrjUEi5vpa2mpCuUSLHdtsPoiRUVMbXD7Iu9/wCVgJC4DN8eDk26d47zDJb+W639nN22H0jW3hZPLxdLM0SOc7m6zrhvkpLJhUDm5XQxFvYY2kelrKbrs+OC49S1rM9NMyVvPKdR4tOrfAhdJVptdu9EF6zCb01TEC/o49I5gNSzINAT2cDwtwIlWwu0rcSo45wMrjdkjPgkabOHgeI7iEyJCiIqgiIgIiICIiAiIgIiICIiAiIgIiICIvLzYXQVZtGw45i3sBLhR0YElRYkdJKQMrLjX7VvJ/OytCmpmRtaxjQ1rRZrWiwA7AAq93MMzx1tQfemrJbnubwHzKsdSFliyOaDxWUVRUu0tGdn61ldTAiind0dTC3gHEEh7QeHdbgQRwdp0d0NC6c1WJzayVUrgy/2YWuNmj9PBo71396GH+0YXVs5iPpB/FG4PH8q97spGuwqiLRYezxjzAs4+ZBPmpjdeyToiKowQq13dH2fFcWpBowSMnaOzOAT/M1WWqz2d/5nxL/8sN/HJTqSsLMWChVa7Z4/U11V9F4a7Kf7XOP6lnNoPbxvbW+gtqQmUd7aXeNh1A4smmzSA2LIx0jgew20HmVxId9WFkgP9ojvzfDp49VxPyUi2T2Ho8NjDYYw59utK8B0jjzN+XgFIZ6djxZ7WuHY4Aj0Kbrs0sEx6mrWZ6aZko0vlOo8RxHmukFWm1+78QE12FXgqog5+RmkcwGpaW8Lm3DgfQiV7D7SNxKjjqAMrjdsjfhkabOHhzHcQgkCIiqCIiAiIgIiICIiAiIgLzLwPgf0XpeXjQoK93If8FMOyrnHzCsRVzuU0p6pvZWzj5hWMpCz1ERFUcTbaQNw+rceAp5v5CubunZbCKPviv6ucvnvdq+iwirPbG2P872t/wAS6mwtKYcOo2Hi2mgv/F0YJ+ZKndezuoiKoKtNhm9LjmLz8gYYQe8NAP8A21YOKVraeGSZ+jY43yOPc1pJ/RQXcrTO9ikqpBZ9VPLMb/DmIH6FRXa3i7VDDaQuaM08h6OBg4ukOl7cwL39BzXy3a7LfR9LeTWpmPSzvOri83OUnnlzHzLjzUZ2Wb9N4rLXv61LSOMFM0+66S1zJbno4O829itQBBlERVGCFXG6MZJsUib7jK1xaOQve4CnGPYoyjp5aiQ2bExzz32GjR3k2A8VD9zFC9tE6pkFn1c0lQR90khvra/gQp3XssBERVBERAREQEREBERAREQEREFcbmjpiLeyvmVjquNzQuMRdydXzEfJWOpHRZ6iIiqK433vz0kFMONRVQx+QNz+ysOCMNaGjgAB5AWVdbwjnxjBoz7vSTPt3tDbKyAorKIiqIdvcq+iwmqPxRiP8zgD8iVwtqMSOF4DBDGD00sUVNGB7xe9nWI77X8yO1bm/F3/AMc1nx1MDf71/wBlzYm/SeONZa9PhsTe9pqCG27rg/yFYyyhONisBbh9FDTjixvXPbIdXn1JXcRFkxF5keACSbAC5J0AHbdelWe8XFZa6oZg9G4h0oDqmRvCKHiWkjtA17btH2lJkaGIVD9pasQQ3GG07w6WQae0PB0a2/EaaeN/hVsQRBjQ1oAa0AADgAOAWjgGDxUUDIIGhrGADvJ5ud2uJ1JXRSFERFUEREBERAREQEREBFhzgOKiWM7ysKpHFklU0uGhbG10tj2EsBAPmgly8yHQ+BUMw7erhE7sraoNJ/6jHxj8zm5R6qXMqGSMzMc1zSDYtIIOnaEEB3Ii9JO74qyc/MKxVXe4/wD4GUdlXP8AqFYikLPUREVRW28/6mvwipPBlS6I/jy/6FWQFC972EuqcMlMf9JCWzstxux13W/Dm+S7ex2MiuooKgWu+Npdbk8Czx5OBU7r2dpERVEE3z0MkuGuMYJdFLFLYC5s12pAHZe6zuhwV9PQ9LO0iepkdNJmBDrEkMBB4HKAbd6nSKY3yudhERVHF2wx9mHUktQ/XI3qj4nnRjfM/uo9un2efT07qqp61VVnpZHHiGnVrO7jfztyC528eMV+JYfhx1jzGqmHa1twAe0EZh5qywFO69mURFUEREBERAREQEREBYe4AXOgHPsWVD97OLOpMKqXs95zWxA9mdwaT5AlBFqqpqdo6iSGnkfBh0L8kkrb5ql19WtPZp4WIJBuApxgexOH0bQIaaIEC2dzA+Q+L3AlethMHbR0FNCALiJhfbnI4AvPqSu+pELLjYnsrQ1ItNSwP7zG3MPBwFx5FQqu3d1NA4zYNUvj4l1NI4uhk+6Lmw7NQe4hWciYMqm3OYy2nM9DVXhqnTvlETxkJzAXDb8ToSBzGourYuopt9sZHicWn1dTH1oZhdrmuHAEjXLf04ha27LaqStifDUjLWUzujmabXdyElh22IPeOwhI22J33TVERVHmRgcCCLgixB4EHiFE9gdlZcL9pjMrX075jJAwAgxNN8zTy+EadhPOwlyqjeRtPUz1sGGYfI5kjnt6aRmhbexy35Brbvd+EdqkrC1lW20m8mqw6pcyow6T2YOs2Zryczfi93Jf7pcCrHibZoBN7AC54nvWpjNVBDC99S5jYQOuZLZLE2sb8bkgJKNXZnaamxGPpKaTMBbM0iz2Ei4DmnguwuBsdR4eyJz8ObEIpHZiYjcF3rpb4eXYu+qCIsFBWmF/W7U1RP8AUUTGDxd0Lv8AMcrMVZ7Kf8x4rfj0UHp0cP8AsrMUhZERFUEREBERAREQEREBQ7e5hT6rCqhjBd7QyUAcTkeHEflDlMV5e24sdQg4mw+MNraGnmaRd0TA4DlI0APb5EFd1VLSzHZyvdHJf6Oq3l0bvs08t9WnsbqPIA8irYY8EAixB1uNRZSFl6REVQVXbeQnDcTpMTZpHI4U1SORDtGvPy/I1WioXvhoemwiqHNjWyjuyPa4/IOUlYTNpusri7F1pqKCklPF9PCXfxZBm+d12lUFGMF2IpqWsqK1hkdLOXE5yHNZmdd4ZYXFzbiToAFJ0QUVvK3i11NiUkdPIGR0+QZMoLZSY2vcX8yOtYWI4Kwt4GFvxTCnCAddzYp2N4ZiC12S/aRcDvso7vW2MoHSe31M7oW9VssbGhzqggWa1huMryBa9joOVrqNYht3iVSAInNooQAGsjAfKGgaAvcNNLcAFrmrl6unT6W7qKuW1Tlt7gWTx1NUxzHtj6NheHNLQJQ4huh+1YuHgAruX5zgxfEIzmZiFTm4/WP6RhPex2llZW7zeA6seaWra1lSGlzXN0jmaOOUH3XD4de3tSiuJ2btXw7UaeOa5Tt56rDRQzb7aCeimoBEWhs1SIpARe7SOAPJTJbHArTDR0W1NSD/AF9Cx48W9C3/ACyrMVbbaH2XG8NqTo2USUzjw1Puj+8rJUhZERFUEREBERAREQEREBERBzsewaGtgfBO3Mx4se0Hk4Hk4cQVW+E4zUbPStpMQJkonEinqePR8+jf3DXTlxFxwtlaeK4bFVRuimYHxu0LT+vce8KTCtmKUPAc0gggEEG4IPAg8wvaqSldNs1Ushe90uFzOIa92rqaQ8jb7PlYg30IN7ZY4EXBuDqmR6XH2wh6ShqmH7VPMP7hXYWHNBFjqCqiIbo5s+E0ndGW+j3BTBfOngbG0NY0NaODWgADwA4L6ICwsqA7pquR4xCN7nP6LEKljS4lxy3va580EL3p4i6pxMwn+jpWMsORmkaHF3k0gKPLu7zKB1NiskjhaOqZG5juXSMYGOZ42aD5rhLku55n2/AuT2SOXrmc+v8AmBfCeoMMkEzLh8c8TmkcbFwDh5gkL7rf2NwY4lWxtaD0FO9s0z/s5m6sjvzJNtOwFY0RM1N/FrtFGlr5+8Yj1+nVO957ulr8Jpx7zqky2+6wC5/VSqr2rgZWRUbA6WZ+YuEdiIWAe/Jr1RewtxVe0mGs2hxWoqC+VtLTNbTxPieYy9+pdZ3EA53XtxBarK2e2apcPYWU0TYwbZjxe89rnHV3mux8FKH79aYnDmzs9+nqIZmns1Lf1cD5KwaOcSRseOD2tcPAgH91Gd6kOfCawdkRd+Ug/sujsTLnoKR3bBF/KE7nZ20RFUEREBERAREQEREBERAREQcnajAo6+llp5ALPbYG3uvGrXDvBsVGd0GMvmpH00xPTUUhp3345Wkhh11+yW/hU7KrXD2+x7RzMGjKynEvd0jDr/iPmVJVZaIiqCLBKgk+2OJxucx2ETOIc4NcyVhY5t+qb94sgl2M4pHSQSTyuDWRtLiSbeA8SbAd5VU7nNsqRvTxTPEU1RUvnBeQGPMh0YHcA7lY8eV12m7OYhi8rH4pkgpGOD20kbsxe4cDK8cu6/kOJrLe5s4KKveWtAiqLysAGgNx0jR4ON7feCwmZ6soh+gNo9nqfEITFUMzNvmaRo5jrGz2u5HXj3qsqndPWxm0FXFIzl0sbmvA7CWkh3jp4KvsD2/xKiAbFUEsGgZKBI3yv1h5FSJ++nES2wZTA9uR5+WdYzVTV1brN67ZnNuqY9JSWj3TSHrV1Y0RN1cyFvRgjnmlcdB5eYXzrMT9rH0VgLAyDhPVNBEbWH3gHD3iebr3PAcyKxx/a6ur9Kmoe9vwCzIx+FoAPndXRuGiAw0uHF1RLfysB8lacdIS7duXJ5rlUzPvTLZjAYcPp2U8Is1g1NtXOPvPPeV1kRbGhFN6cuXCqzvhLfUgfut/YePLh9IOyCL+UKM79avo8Kewe9NLFE0dpzZrejCpzhtP0UUcfwMYz0aB+yndezZREVQREQEREBERAREQEREBERAVabenosbweT4nTxHwOUD/AListVnvfHRVOEVH2Yq1rXHsD3Rk/KMqSsLMRYCyqgiIgKJ7ydlBidI5jbdNHeSEnTr29wnkHDQ+XYpYtbEaoQxPkLXODGOeWsGZxDWkkNbzJtwQfmTDKRjWlrmWkaS2Rrx1mvB1B7l5q8HY7rMABGuXg13d3K1to9lYcYjZiGGyMbM9tzcdSYAWySW9yQWtm5WsVW9ZI+ncWVcUlO8cpGkNPe1/uuHeCuWuiaZzD6vQ6vR6izFm9EUzHpHxifPn5tZtFFIz+jy+VnNPjzXc3abaMwmaWnqSfZ3uDs4BcY32FnZRqWkWvYXBA71xX4rCOEjXHkGnM49wAW/sxu6rMTkMsjXU0Djcve2z3AaWYw2J0HvHTxS3zZaeN+zclEUTHN3xjpjvj34x8VoYxvMY0SOooHVkcDQ+eZjgyKNvEgOd77ra5QpzRVAljZI33Xta8eDgCP1Ve7YYfDS0ceEULQ2SrcIwBq7o7gzzv5nqtIzH9lYdLAI2MYODGtaPAAAfoumHzaut5Y9rxHC6IajpjUvH3WDS/o4Ky1WOxoNfjddXcYoGikh5i4tnIP4XH8as5IJERFUEREBERAREQEREBERAREQFE96OCGtw6ZjBeRg6aO3HOzWw7yAQpZdeSgj277HxiFBBP9rLkkHZI3qu9bXHcQpGqnD/AP0/ijs+mH1zrg8oajTj2Dj5EfCVa4KkLLKIiqCwQsogguIbMVVDM+pwostIc01JIcsMh5vjNvq3/L9F4O8OiP1WIQy0r+bKmK7CfuyC7XDv0U9XiRgcLEAjsIuFMCDt2wwCDrsmpAePUYC70a26w7buar6mGUc0xPCaZpgp2993dZ1uwBSatloqQZ5TTw88zsjFGa7e5hMZs2Z8p/8Arie4fmIAPkUV0tktlDTPfU1UntFbKAHykWaxv/Sib9lg9Ss7yNohh9DLIHASuaY4h2yOFgbc8vvHwUJxbfHI8FtDSOJ5PnNmjvytOvqFBq2WorJRPWy9LIPdaNGM7mjl/wCcVrquREO7S8Nv6iqOWmYjzPT6rX3LS0ww5kcMofKC5844PEjnG9wdbAWAPO1+asFfmFwlppBU0rzHMy5uODhzBHAjThz8V+gti8ebiFHFUAAF7bOA4NkBs8eoVor5oY67RXNJc5a+/SfLuIiLY4hERAREQEREBERAREQEREHJ2pfKyllfBII3sY6QOLA8HKCS2xI42tfkoDU7YV1N7Pme2US0bZD9WGf+4nDvZ22F+rmAb5q0J4Wva5jgC1wLSDwIPEFaRwSm6p6GPqiJreqDYRG8QHZlOo7FJhYlFiYsRwXNiTmAFkhkksAGSRyPbnaORBb+3Nam5DHn1VCY5XZn08nRBxPWMeRpYXA66XI8lEN6WLtlnGGUw6OngPSTBmgdI458vkX3P3iexRqjdUUknS0UxgeQAQACxwHItIIPotc3IicS9DT8Nv37M3aI2z08+cP0yioRu8TGwLZ6U95j1+Rt8l8Jtt8cf/aoo/4IY/8AEwq/e0sY4Xq5/Ll+gbrTxDF6enGaeaKIdr5Gs/Ur89VGI4jN/TV87h2NdkH92y530PETmfmkd2vcSVjN6HVb4Fq6+sRHrP8AGVw43vew+C4hz1L+QiHVP4zp6XUFxjb/ABWtuGFtHGeUfWl/OdfQBcWKFrPdaB4Cy9rXVemej1dP9nrdO92rPujaP7+jQ+i2uOaVz5n83SOLj8yVtxwMb7rWjwaAvoi1zMz1e1Z0tmzH/OiI+HzEQm3FadTikMfvPHgNSphsuXaLcZrqiPWW1I8AEngASfCytHcTA5mFtLgQHzTPbf4bgel2kqvdnNjazFi0ljqek4ukeLPeOxjSNfHh4q/cPoo6eNkUTQ1jGhrWjk0DRdNqmY3l8bxnXW9TXTTb6U5385x/DZREW54oiIgIiICIiAiIgIiICIiAvnPJlaXdgJ9BdfRfKqjzMc3ta4eoQfmPDZzMZZ3aulle8nuLjb9VvLnYLGY2vido6KR7HDhqCR+y6K4aur9C4by+yW+Xx+/f9xERR3CIiAvL3houSAO0rWqK8BwZG10sp0EbAXOJ8GgnyU72T3UyTls2JusOLaZh0/G4H5D1WdNE1PJ13F7Om/DT+Krx2j1n5IRh4qKx2Sip3zEGxdbKxvi5xAHmVMcO3TV8oBqapkN+LYml5H4tB+quCgoIoGCOFjY2NFg1jQ1o8gtldEWqYfK6jimpvTvViPEbQrKk3KUI1mmqZj3vaxvo1t/mpZg2xWH0ZBhpow4faIzu/M65UhRZ4hwTMzvIiIqgiIgIiICIiAiIgIiICIiAiIgIURBTW8/YqaGd9fSMMjH2M8TdXB1tZGjmDbW3PlqoHTYtDINHgdx0P+i/UK4WK7IUFUc09LE9x+1kAd6jVaq7UVbvU0XFb2ljljenxPyUKKhnJzfULy+rjHF7fUK4pN1GEO/s1vCWQf4l96bdjhMZuKRjv43Of/MSsPuJejP2jrxtbj9VGHGIy4MjDpXnQNY0uJPcOJ8lKMF3eYnXEGW1JCeObWZw7mjhp2keBV34dhcFOLQxRxj7jQ39FuLOm1EPO1PGNTejGcR4jZG9k9iaPDW/UMvIR1pX9aR3n9kdwsFJERbXliIiAiIgIiICIiAiIgIiICIiAiIgIiICIiAiIgIiICIiAiIgIiICIiAiIgIiICIiAiIgIiICIiD/2Q=="/>
          <p:cNvSpPr>
            <a:spLocks noChangeAspect="1" noChangeArrowheads="1"/>
          </p:cNvSpPr>
          <p:nvPr/>
        </p:nvSpPr>
        <p:spPr bwMode="auto">
          <a:xfrm>
            <a:off x="176213" y="-182563"/>
            <a:ext cx="1957387" cy="19573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Cambria" panose="02040503050406030204" pitchFamily="18" charset="0"/>
                <a:ea typeface="MS PGothic" panose="020B0600070205080204" pitchFamily="34" charset="-128"/>
              </a:defRPr>
            </a:lvl1pPr>
            <a:lvl2pPr marL="742950" indent="-285750">
              <a:spcBef>
                <a:spcPct val="20000"/>
              </a:spcBef>
              <a:buClr>
                <a:schemeClr val="tx1"/>
              </a:buClr>
              <a:buSzPct val="90000"/>
              <a:buChar char="–"/>
              <a:defRPr sz="2800">
                <a:solidFill>
                  <a:schemeClr val="tx1"/>
                </a:solidFill>
                <a:latin typeface="Cambria" panose="02040503050406030204" pitchFamily="18" charset="0"/>
                <a:ea typeface="MS PGothic" panose="020B0600070205080204" pitchFamily="34" charset="-128"/>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Cambria" panose="02040503050406030204" pitchFamily="18"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mbria" panose="02040503050406030204" pitchFamily="18" charset="0"/>
                <a:ea typeface="MS PGothic" panose="020B0600070205080204" pitchFamily="34" charset="-128"/>
              </a:defRPr>
            </a:lvl4pPr>
            <a:lvl5pPr marL="2057400" indent="-228600">
              <a:spcBef>
                <a:spcPct val="20000"/>
              </a:spcBef>
              <a:buClr>
                <a:schemeClr val="accent1"/>
              </a:buClr>
              <a:buChar char="•"/>
              <a:defRPr sz="2000">
                <a:solidFill>
                  <a:schemeClr val="tx1"/>
                </a:solidFill>
                <a:latin typeface="Cambria" panose="020405030504060302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sp>
        <p:nvSpPr>
          <p:cNvPr id="29702" name="AutoShape 14" descr="data:image/jpeg;base64,/9j/4AAQSkZJRgABAQAAAQABAAD/2wCEAAkGBxIQEhUUEhQVFhUXFRQVGBgXFRgVFhcVHBUXHRcWGxgaHCkgGBwlIBUXITEhJSkrLi4uHB8zODMsNygtLiwBCgoKDg0OGxAQGiwkICQsLCwsLCwsLCwsLCwsLCwsLCwsLCwsLzcsLDQsLCwsLC03LCwsLCwsLCwsNCwsLCwsLP/AABEIAOEA4QMBIgACEQEDEQH/xAAcAAEAAgMBAQEAAAAAAAAAAAAABgcBBAUCAwj/xABHEAABAwIDBAcECAIIBQUAAAABAAIDBBEFEiEGBzFBEyJRYXGBkRQyUqEVI0JigpKxwXKyM0NEosLD0eE0NlOz8BYkJWN0/8QAGwEBAQADAQEBAAAAAAAAAAAAAAECAwQFBgf/xAAvEQEAAQMCBQEFCQEAAAAAAAAAAQIDEQQhBRIxQVFxFGGBweEGEyJDkaHR8PEj/9oADAMBAAIRAxEAPwC8UREBERAREQEREBFrYhXxU8bpZntjjaLuc42ACrpu3uIYi8twmivEDb2moJYwnuH+5PaApkws5FXHsO0x19oogfhyG3hey15dtMWw4j6SoRJDwM9MS4N7y3Ww8cvimVws9YuubgGPU9dEJaaRsjDobcWusDlc3i12o0Kh+8XaCofNFhlAbVE4vLICfqIebrjUEi5vpa2mpCuUSLHdtsPoiRUVMbXD7Iu9/wCVgJC4DN8eDk26d47zDJb+W639nN22H0jW3hZPLxdLM0SOc7m6zrhvkpLJhUDm5XQxFvYY2kelrKbrs+OC49S1rM9NMyVvPKdR4tOrfAhdJVptdu9EF6zCb01TEC/o49I5gNSzINAT2cDwtwIlWwu0rcSo45wMrjdkjPgkabOHgeI7iEyJCiIqgiIgIiICIiAiIgIiICIiAiIgIiICIvLzYXQVZtGw45i3sBLhR0YElRYkdJKQMrLjX7VvJ/OytCmpmRtaxjQ1rRZrWiwA7AAq93MMzx1tQfemrJbnubwHzKsdSFliyOaDxWUVRUu0tGdn61ldTAiind0dTC3gHEEh7QeHdbgQRwdp0d0NC6c1WJzayVUrgy/2YWuNmj9PBo71396GH+0YXVs5iPpB/FG4PH8q97spGuwqiLRYezxjzAs4+ZBPmpjdeyToiKowQq13dH2fFcWpBowSMnaOzOAT/M1WWqz2d/5nxL/8sN/HJTqSsLMWChVa7Z4/U11V9F4a7Kf7XOP6lnNoPbxvbW+gtqQmUd7aXeNh1A4smmzSA2LIx0jgew20HmVxId9WFkgP9ojvzfDp49VxPyUi2T2Ho8NjDYYw59utK8B0jjzN+XgFIZ6djxZ7WuHY4Aj0Kbrs0sEx6mrWZ6aZko0vlOo8RxHmukFWm1+78QE12FXgqog5+RmkcwGpaW8Lm3DgfQiV7D7SNxKjjqAMrjdsjfhkabOHhzHcQgkCIiqCIiAiIgIiICIiAiIgLzLwPgf0XpeXjQoK93If8FMOyrnHzCsRVzuU0p6pvZWzj5hWMpCz1ERFUcTbaQNw+rceAp5v5CubunZbCKPviv6ucvnvdq+iwirPbG2P872t/wAS6mwtKYcOo2Hi2mgv/F0YJ+ZKndezuoiKoKtNhm9LjmLz8gYYQe8NAP8A21YOKVraeGSZ+jY43yOPc1pJ/RQXcrTO9ikqpBZ9VPLMb/DmIH6FRXa3i7VDDaQuaM08h6OBg4ukOl7cwL39BzXy3a7LfR9LeTWpmPSzvOri83OUnnlzHzLjzUZ2Wb9N4rLXv61LSOMFM0+66S1zJbno4O829itQBBlERVGCFXG6MZJsUib7jK1xaOQve4CnGPYoyjp5aiQ2bExzz32GjR3k2A8VD9zFC9tE6pkFn1c0lQR90khvra/gQp3XssBERVBERAREQEREBERAREQEREFcbmjpiLeyvmVjquNzQuMRdydXzEfJWOpHRZ6iIiqK433vz0kFMONRVQx+QNz+ysOCMNaGjgAB5AWVdbwjnxjBoz7vSTPt3tDbKyAorKIiqIdvcq+iwmqPxRiP8zgD8iVwtqMSOF4DBDGD00sUVNGB7xe9nWI77X8yO1bm/F3/AMc1nx1MDf71/wBlzYm/SeONZa9PhsTe9pqCG27rg/yFYyyhONisBbh9FDTjixvXPbIdXn1JXcRFkxF5keACSbAC5J0AHbdelWe8XFZa6oZg9G4h0oDqmRvCKHiWkjtA17btH2lJkaGIVD9pasQQ3GG07w6WQae0PB0a2/EaaeN/hVsQRBjQ1oAa0AADgAOAWjgGDxUUDIIGhrGADvJ5ud2uJ1JXRSFERFUEREBERAREQEREBFhzgOKiWM7ysKpHFklU0uGhbG10tj2EsBAPmgly8yHQ+BUMw7erhE7sraoNJ/6jHxj8zm5R6qXMqGSMzMc1zSDYtIIOnaEEB3Ii9JO74qyc/MKxVXe4/wD4GUdlXP8AqFYikLPUREVRW28/6mvwipPBlS6I/jy/6FWQFC972EuqcMlMf9JCWzstxux13W/Dm+S7ex2MiuooKgWu+Npdbk8Czx5OBU7r2dpERVEE3z0MkuGuMYJdFLFLYC5s12pAHZe6zuhwV9PQ9LO0iepkdNJmBDrEkMBB4HKAbd6nSKY3yudhERVHF2wx9mHUktQ/XI3qj4nnRjfM/uo9un2efT07qqp61VVnpZHHiGnVrO7jfztyC528eMV+JYfhx1jzGqmHa1twAe0EZh5qywFO69mURFUEREBERAREQEREBYe4AXOgHPsWVD97OLOpMKqXs95zWxA9mdwaT5AlBFqqpqdo6iSGnkfBh0L8kkrb5ql19WtPZp4WIJBuApxgexOH0bQIaaIEC2dzA+Q+L3AlethMHbR0FNCALiJhfbnI4AvPqSu+pELLjYnsrQ1ItNSwP7zG3MPBwFx5FQqu3d1NA4zYNUvj4l1NI4uhk+6Lmw7NQe4hWciYMqm3OYy2nM9DVXhqnTvlETxkJzAXDb8ToSBzGourYuopt9sZHicWn1dTH1oZhdrmuHAEjXLf04ha27LaqStifDUjLWUzujmabXdyElh22IPeOwhI22J33TVERVHmRgcCCLgixB4EHiFE9gdlZcL9pjMrX075jJAwAgxNN8zTy+EadhPOwlyqjeRtPUz1sGGYfI5kjnt6aRmhbexy35Brbvd+EdqkrC1lW20m8mqw6pcyow6T2YOs2Zryczfi93Jf7pcCrHibZoBN7AC54nvWpjNVBDC99S5jYQOuZLZLE2sb8bkgJKNXZnaamxGPpKaTMBbM0iz2Ei4DmnguwuBsdR4eyJz8ObEIpHZiYjcF3rpb4eXYu+qCIsFBWmF/W7U1RP8AUUTGDxd0Lv8AMcrMVZ7Kf8x4rfj0UHp0cP8AsrMUhZERFUEREBERAREQEREBQ7e5hT6rCqhjBd7QyUAcTkeHEflDlMV5e24sdQg4mw+MNraGnmaRd0TA4DlI0APb5EFd1VLSzHZyvdHJf6Oq3l0bvs08t9WnsbqPIA8irYY8EAixB1uNRZSFl6REVQVXbeQnDcTpMTZpHI4U1SORDtGvPy/I1WioXvhoemwiqHNjWyjuyPa4/IOUlYTNpusri7F1pqKCklPF9PCXfxZBm+d12lUFGMF2IpqWsqK1hkdLOXE5yHNZmdd4ZYXFzbiToAFJ0QUVvK3i11NiUkdPIGR0+QZMoLZSY2vcX8yOtYWI4Kwt4GFvxTCnCAddzYp2N4ZiC12S/aRcDvso7vW2MoHSe31M7oW9VssbGhzqggWa1huMryBa9joOVrqNYht3iVSAInNooQAGsjAfKGgaAvcNNLcAFrmrl6unT6W7qKuW1Tlt7gWTx1NUxzHtj6NheHNLQJQ4huh+1YuHgAruX5zgxfEIzmZiFTm4/WP6RhPex2llZW7zeA6seaWra1lSGlzXN0jmaOOUH3XD4de3tSiuJ2btXw7UaeOa5Tt56rDRQzb7aCeimoBEWhs1SIpARe7SOAPJTJbHArTDR0W1NSD/AF9Cx48W9C3/ACyrMVbbaH2XG8NqTo2USUzjw1Puj+8rJUhZERFUEREBERAREQEREBERBzsewaGtgfBO3Mx4se0Hk4Hk4cQVW+E4zUbPStpMQJkonEinqePR8+jf3DXTlxFxwtlaeK4bFVRuimYHxu0LT+vce8KTCtmKUPAc0gggEEG4IPAg8wvaqSldNs1Ushe90uFzOIa92rqaQ8jb7PlYg30IN7ZY4EXBuDqmR6XH2wh6ShqmH7VPMP7hXYWHNBFjqCqiIbo5s+E0ndGW+j3BTBfOngbG0NY0NaODWgADwA4L6ICwsqA7pquR4xCN7nP6LEKljS4lxy3va580EL3p4i6pxMwn+jpWMsORmkaHF3k0gKPLu7zKB1NiskjhaOqZG5juXSMYGOZ42aD5rhLku55n2/AuT2SOXrmc+v8AmBfCeoMMkEzLh8c8TmkcbFwDh5gkL7rf2NwY4lWxtaD0FO9s0z/s5m6sjvzJNtOwFY0RM1N/FrtFGlr5+8Yj1+nVO957ulr8Jpx7zqky2+6wC5/VSqr2rgZWRUbA6WZ+YuEdiIWAe/Jr1RewtxVe0mGs2hxWoqC+VtLTNbTxPieYy9+pdZ3EA53XtxBarK2e2apcPYWU0TYwbZjxe89rnHV3mux8FKH79aYnDmzs9+nqIZmns1Lf1cD5KwaOcSRseOD2tcPAgH91Gd6kOfCawdkRd+Ug/sujsTLnoKR3bBF/KE7nZ20RFUEREBERAREQEREBERAREQcnajAo6+llp5ALPbYG3uvGrXDvBsVGd0GMvmpH00xPTUUhp3345Wkhh11+yW/hU7KrXD2+x7RzMGjKynEvd0jDr/iPmVJVZaIiqCLBKgk+2OJxucx2ETOIc4NcyVhY5t+qb94sgl2M4pHSQSTyuDWRtLiSbeA8SbAd5VU7nNsqRvTxTPEU1RUvnBeQGPMh0YHcA7lY8eV12m7OYhi8rH4pkgpGOD20kbsxe4cDK8cu6/kOJrLe5s4KKveWtAiqLysAGgNx0jR4ON7feCwmZ6soh+gNo9nqfEITFUMzNvmaRo5jrGz2u5HXj3qsqndPWxm0FXFIzl0sbmvA7CWkh3jp4KvsD2/xKiAbFUEsGgZKBI3yv1h5FSJ++nES2wZTA9uR5+WdYzVTV1brN67ZnNuqY9JSWj3TSHrV1Y0RN1cyFvRgjnmlcdB5eYXzrMT9rH0VgLAyDhPVNBEbWH3gHD3iebr3PAcyKxx/a6ur9Kmoe9vwCzIx+FoAPndXRuGiAw0uHF1RLfysB8lacdIS7duXJ5rlUzPvTLZjAYcPp2U8Is1g1NtXOPvPPeV1kRbGhFN6cuXCqzvhLfUgfut/YePLh9IOyCL+UKM79avo8Kewe9NLFE0dpzZrejCpzhtP0UUcfwMYz0aB+yndezZREVQREQEREBERAREQEREBERAVabenosbweT4nTxHwOUD/AListVnvfHRVOEVH2Yq1rXHsD3Rk/KMqSsLMRYCyqgiIgKJ7ydlBidI5jbdNHeSEnTr29wnkHDQ+XYpYtbEaoQxPkLXODGOeWsGZxDWkkNbzJtwQfmTDKRjWlrmWkaS2Rrx1mvB1B7l5q8HY7rMABGuXg13d3K1to9lYcYjZiGGyMbM9tzcdSYAWySW9yQWtm5WsVW9ZI+ncWVcUlO8cpGkNPe1/uuHeCuWuiaZzD6vQ6vR6izFm9EUzHpHxifPn5tZtFFIz+jy+VnNPjzXc3abaMwmaWnqSfZ3uDs4BcY32FnZRqWkWvYXBA71xX4rCOEjXHkGnM49wAW/sxu6rMTkMsjXU0Djcve2z3AaWYw2J0HvHTxS3zZaeN+zclEUTHN3xjpjvj34x8VoYxvMY0SOooHVkcDQ+eZjgyKNvEgOd77ra5QpzRVAljZI33Xta8eDgCP1Ve7YYfDS0ceEULQ2SrcIwBq7o7gzzv5nqtIzH9lYdLAI2MYODGtaPAAAfoumHzaut5Y9rxHC6IajpjUvH3WDS/o4Ky1WOxoNfjddXcYoGikh5i4tnIP4XH8as5IJERFUEREBERAREQEREBERAREQFE96OCGtw6ZjBeRg6aO3HOzWw7yAQpZdeSgj277HxiFBBP9rLkkHZI3qu9bXHcQpGqnD/AP0/ijs+mH1zrg8oajTj2Dj5EfCVa4KkLLKIiqCwQsogguIbMVVDM+pwostIc01JIcsMh5vjNvq3/L9F4O8OiP1WIQy0r+bKmK7CfuyC7XDv0U9XiRgcLEAjsIuFMCDt2wwCDrsmpAePUYC70a26w7buar6mGUc0xPCaZpgp2993dZ1uwBSatloqQZ5TTw88zsjFGa7e5hMZs2Z8p/8Arie4fmIAPkUV0tktlDTPfU1UntFbKAHykWaxv/Sib9lg9Ss7yNohh9DLIHASuaY4h2yOFgbc8vvHwUJxbfHI8FtDSOJ5PnNmjvytOvqFBq2WorJRPWy9LIPdaNGM7mjl/wCcVrquREO7S8Nv6iqOWmYjzPT6rX3LS0ww5kcMofKC5844PEjnG9wdbAWAPO1+asFfmFwlppBU0rzHMy5uODhzBHAjThz8V+gti8ebiFHFUAAF7bOA4NkBs8eoVor5oY67RXNJc5a+/SfLuIiLY4hERAREQEREBERAREQEREHJ2pfKyllfBII3sY6QOLA8HKCS2xI42tfkoDU7YV1N7Pme2US0bZD9WGf+4nDvZ22F+rmAb5q0J4Wva5jgC1wLSDwIPEFaRwSm6p6GPqiJreqDYRG8QHZlOo7FJhYlFiYsRwXNiTmAFkhkksAGSRyPbnaORBb+3Nam5DHn1VCY5XZn08nRBxPWMeRpYXA66XI8lEN6WLtlnGGUw6OngPSTBmgdI458vkX3P3iexRqjdUUknS0UxgeQAQACxwHItIIPotc3IicS9DT8Nv37M3aI2z08+cP0yioRu8TGwLZ6U95j1+Rt8l8Jtt8cf/aoo/4IY/8AEwq/e0sY4Xq5/Ll+gbrTxDF6enGaeaKIdr5Gs/Ur89VGI4jN/TV87h2NdkH92y530PETmfmkd2vcSVjN6HVb4Fq6+sRHrP8AGVw43vew+C4hz1L+QiHVP4zp6XUFxjb/ABWtuGFtHGeUfWl/OdfQBcWKFrPdaB4Cy9rXVemej1dP9nrdO92rPujaP7+jQ+i2uOaVz5n83SOLj8yVtxwMb7rWjwaAvoi1zMz1e1Z0tmzH/OiI+HzEQm3FadTikMfvPHgNSphsuXaLcZrqiPWW1I8AEngASfCytHcTA5mFtLgQHzTPbf4bgel2kqvdnNjazFi0ljqek4ukeLPeOxjSNfHh4q/cPoo6eNkUTQ1jGhrWjk0DRdNqmY3l8bxnXW9TXTTb6U5385x/DZREW54oiIgIiICIiAiIgIiICIiAvnPJlaXdgJ9BdfRfKqjzMc3ta4eoQfmPDZzMZZ3aulle8nuLjb9VvLnYLGY2vido6KR7HDhqCR+y6K4aur9C4by+yW+Xx+/f9xERR3CIiAvL3houSAO0rWqK8BwZG10sp0EbAXOJ8GgnyU72T3UyTls2JusOLaZh0/G4H5D1WdNE1PJ13F7Om/DT+Krx2j1n5IRh4qKx2Sip3zEGxdbKxvi5xAHmVMcO3TV8oBqapkN+LYml5H4tB+quCgoIoGCOFjY2NFg1jQ1o8gtldEWqYfK6jimpvTvViPEbQrKk3KUI1mmqZj3vaxvo1t/mpZg2xWH0ZBhpow4faIzu/M65UhRZ4hwTMzvIiIqgiIgIiICIiAiIgIiICIiAiIgIURBTW8/YqaGd9fSMMjH2M8TdXB1tZGjmDbW3PlqoHTYtDINHgdx0P+i/UK4WK7IUFUc09LE9x+1kAd6jVaq7UVbvU0XFb2ljljenxPyUKKhnJzfULy+rjHF7fUK4pN1GEO/s1vCWQf4l96bdjhMZuKRjv43Of/MSsPuJejP2jrxtbj9VGHGIy4MjDpXnQNY0uJPcOJ8lKMF3eYnXEGW1JCeObWZw7mjhp2keBV34dhcFOLQxRxj7jQ39FuLOm1EPO1PGNTejGcR4jZG9k9iaPDW/UMvIR1pX9aR3n9kdwsFJERbXliIiAiIgIiICIiAiIgIiICIiAiIgIiICIiAiIgIiICIiAiIgIiICIiAiIgIiICIiAiIgIiICIiD/2Q=="/>
          <p:cNvSpPr>
            <a:spLocks noChangeAspect="1" noChangeArrowheads="1"/>
          </p:cNvSpPr>
          <p:nvPr/>
        </p:nvSpPr>
        <p:spPr bwMode="auto">
          <a:xfrm>
            <a:off x="328613" y="-30163"/>
            <a:ext cx="304800" cy="3048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spcBef>
                <a:spcPct val="20000"/>
              </a:spcBef>
              <a:buClr>
                <a:schemeClr val="accent2"/>
              </a:buClr>
              <a:buSzPct val="80000"/>
              <a:buFont typeface="Wingdings" panose="05000000000000000000" pitchFamily="2" charset="2"/>
              <a:buChar char="l"/>
              <a:defRPr sz="3200">
                <a:solidFill>
                  <a:schemeClr val="tx1"/>
                </a:solidFill>
                <a:latin typeface="Cambria" panose="02040503050406030204" pitchFamily="18" charset="0"/>
                <a:ea typeface="MS PGothic" panose="020B0600070205080204" pitchFamily="34" charset="-128"/>
              </a:defRPr>
            </a:lvl1pPr>
            <a:lvl2pPr marL="742950" indent="-285750">
              <a:spcBef>
                <a:spcPct val="20000"/>
              </a:spcBef>
              <a:buClr>
                <a:schemeClr val="tx1"/>
              </a:buClr>
              <a:buSzPct val="90000"/>
              <a:buChar char="–"/>
              <a:defRPr sz="2800">
                <a:solidFill>
                  <a:schemeClr val="tx1"/>
                </a:solidFill>
                <a:latin typeface="Cambria" panose="02040503050406030204" pitchFamily="18" charset="0"/>
                <a:ea typeface="MS PGothic" panose="020B0600070205080204" pitchFamily="34" charset="-128"/>
              </a:defRPr>
            </a:lvl2pPr>
            <a:lvl3pPr marL="1143000" indent="-228600">
              <a:spcBef>
                <a:spcPct val="20000"/>
              </a:spcBef>
              <a:buClr>
                <a:schemeClr val="accent1"/>
              </a:buClr>
              <a:buSzPct val="60000"/>
              <a:buFont typeface="Wingdings" panose="05000000000000000000" pitchFamily="2" charset="2"/>
              <a:buChar char="l"/>
              <a:defRPr sz="2400">
                <a:solidFill>
                  <a:schemeClr val="tx1"/>
                </a:solidFill>
                <a:latin typeface="Cambria" panose="02040503050406030204" pitchFamily="18" charset="0"/>
                <a:ea typeface="MS PGothic" panose="020B0600070205080204" pitchFamily="34" charset="-128"/>
              </a:defRPr>
            </a:lvl3pPr>
            <a:lvl4pPr marL="1600200" indent="-228600">
              <a:spcBef>
                <a:spcPct val="20000"/>
              </a:spcBef>
              <a:buClr>
                <a:schemeClr val="tx1"/>
              </a:buClr>
              <a:buChar char="–"/>
              <a:defRPr sz="2000">
                <a:solidFill>
                  <a:schemeClr val="tx1"/>
                </a:solidFill>
                <a:latin typeface="Cambria" panose="02040503050406030204" pitchFamily="18" charset="0"/>
                <a:ea typeface="MS PGothic" panose="020B0600070205080204" pitchFamily="34" charset="-128"/>
              </a:defRPr>
            </a:lvl4pPr>
            <a:lvl5pPr marL="2057400" indent="-228600">
              <a:spcBef>
                <a:spcPct val="20000"/>
              </a:spcBef>
              <a:buClr>
                <a:schemeClr val="accent1"/>
              </a:buClr>
              <a:buChar char="•"/>
              <a:defRPr sz="2000">
                <a:solidFill>
                  <a:schemeClr val="tx1"/>
                </a:solidFill>
                <a:latin typeface="Cambria" panose="02040503050406030204" pitchFamily="18" charset="0"/>
                <a:ea typeface="MS PGothic" panose="020B0600070205080204" pitchFamily="34" charset="-128"/>
              </a:defRPr>
            </a:lvl5pPr>
            <a:lvl6pPr marL="25146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6pPr>
            <a:lvl7pPr marL="29718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7pPr>
            <a:lvl8pPr marL="34290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8pPr>
            <a:lvl9pPr marL="3886200" indent="-228600" eaLnBrk="0" fontAlgn="base" hangingPunct="0">
              <a:spcBef>
                <a:spcPct val="20000"/>
              </a:spcBef>
              <a:spcAft>
                <a:spcPct val="0"/>
              </a:spcAft>
              <a:buClr>
                <a:schemeClr val="accent1"/>
              </a:buClr>
              <a:buChar char="•"/>
              <a:defRPr sz="2000">
                <a:solidFill>
                  <a:schemeClr val="tx1"/>
                </a:solidFill>
                <a:latin typeface="Cambria" panose="02040503050406030204" pitchFamily="18" charset="0"/>
                <a:ea typeface="MS PGothic" panose="020B0600070205080204" pitchFamily="34" charset="-128"/>
              </a:defRPr>
            </a:lvl9pPr>
          </a:lstStyle>
          <a:p>
            <a:pPr>
              <a:spcBef>
                <a:spcPct val="0"/>
              </a:spcBef>
              <a:buClrTx/>
              <a:buSzTx/>
              <a:buFontTx/>
              <a:buNone/>
            </a:pPr>
            <a:endParaRPr lang="en-US" altLang="en-US" sz="2400">
              <a:latin typeface="Arial" panose="020B0604020202020204" pitchFamily="34" charset="0"/>
            </a:endParaRPr>
          </a:p>
        </p:txBody>
      </p:sp>
      <p:pic>
        <p:nvPicPr>
          <p:cNvPr id="29703" name="Picture 16" descr="http://www.tammystwocents.com/wp-content/uploads/2013/03/hamburger-Helper-Hand.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934200" y="4114800"/>
            <a:ext cx="1974214" cy="2514600"/>
          </a:xfrm>
          <a:prstGeom prst="rect">
            <a:avLst/>
          </a:prstGeom>
          <a:ln>
            <a:noFill/>
          </a:ln>
          <a:effectLst>
            <a:outerShdw blurRad="292100" dist="139700" dir="2700000" algn="tl" rotWithShape="0">
              <a:srgbClr val="333333">
                <a:alpha val="6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921374090"/>
      </p:ext>
    </p:extLst>
  </p:cSld>
  <p:clrMapOvr>
    <a:masterClrMapping/>
  </p:clrMapOvr>
  <p:transition spd="slow"/>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Role Play Questions</a:t>
            </a:r>
            <a:endParaRPr lang="en-US" dirty="0"/>
          </a:p>
        </p:txBody>
      </p:sp>
      <p:sp>
        <p:nvSpPr>
          <p:cNvPr id="3" name="Content Placeholder 2"/>
          <p:cNvSpPr>
            <a:spLocks noGrp="1"/>
          </p:cNvSpPr>
          <p:nvPr>
            <p:ph idx="1"/>
          </p:nvPr>
        </p:nvSpPr>
        <p:spPr/>
        <p:txBody>
          <a:bodyPr/>
          <a:lstStyle/>
          <a:p>
            <a:r>
              <a:rPr lang="en-US" sz="2800" smtClean="0"/>
              <a:t>What did you learn in process of this </a:t>
            </a:r>
            <a:br>
              <a:rPr lang="en-US" sz="2800" smtClean="0"/>
            </a:br>
            <a:r>
              <a:rPr lang="en-US" sz="2800" smtClean="0"/>
              <a:t>exercise? About yourself/partner/interviewer?</a:t>
            </a:r>
          </a:p>
          <a:p>
            <a:r>
              <a:rPr lang="en-US" sz="2800" smtClean="0"/>
              <a:t>How skillful was the use of reflective statements?</a:t>
            </a:r>
          </a:p>
          <a:p>
            <a:r>
              <a:rPr lang="en-US" sz="2800" smtClean="0"/>
              <a:t>To what degree did you build a positive rapport or connection?</a:t>
            </a:r>
          </a:p>
          <a:p>
            <a:r>
              <a:rPr lang="en-US" sz="2800" smtClean="0"/>
              <a:t>Did you/partner use affirmations?</a:t>
            </a:r>
          </a:p>
          <a:p>
            <a:r>
              <a:rPr lang="en-US" sz="2800" smtClean="0"/>
              <a:t>Did you notice any particular barriers either in you or with this partner that made it difficult to:  experience empathy, provide feedback, work collaboratively, develop goals? </a:t>
            </a:r>
            <a:endParaRPr lang="en-US" sz="2800" dirty="0" smtClean="0"/>
          </a:p>
        </p:txBody>
      </p:sp>
      <p:pic>
        <p:nvPicPr>
          <p:cNvPr id="7170" name="Picture 2" descr="C:\Documents and Settings\ksteinberg\Local Settings\Temporary Internet Files\Content.IE5\YF54HQDE\MC900250922[1].wmf"/>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086600" y="76200"/>
            <a:ext cx="2190939" cy="2209046"/>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41691985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Problems/Areas MI has Been </a:t>
            </a:r>
            <a:br>
              <a:rPr lang="en-US" smtClean="0"/>
            </a:br>
            <a:r>
              <a:rPr lang="en-US" smtClean="0"/>
              <a:t>Applied to:</a:t>
            </a:r>
            <a:endParaRPr lang="en-US" dirty="0"/>
          </a:p>
        </p:txBody>
      </p:sp>
      <p:sp>
        <p:nvSpPr>
          <p:cNvPr id="3" name="Content Placeholder 2"/>
          <p:cNvSpPr>
            <a:spLocks noGrp="1"/>
          </p:cNvSpPr>
          <p:nvPr>
            <p:ph sz="half" idx="1"/>
          </p:nvPr>
        </p:nvSpPr>
        <p:spPr/>
        <p:txBody>
          <a:bodyPr/>
          <a:lstStyle/>
          <a:p>
            <a:r>
              <a:rPr lang="en-US" smtClean="0"/>
              <a:t>Alcohol, substance use, tobacco</a:t>
            </a:r>
          </a:p>
          <a:p>
            <a:r>
              <a:rPr lang="en-US" smtClean="0"/>
              <a:t>Pathological gambling</a:t>
            </a:r>
          </a:p>
          <a:p>
            <a:r>
              <a:rPr lang="en-US" smtClean="0"/>
              <a:t>Forensics: criminal offenders</a:t>
            </a:r>
          </a:p>
          <a:p>
            <a:r>
              <a:rPr lang="en-US" smtClean="0"/>
              <a:t>Childhood obesity</a:t>
            </a:r>
          </a:p>
          <a:p>
            <a:r>
              <a:rPr lang="en-US" smtClean="0"/>
              <a:t>Dietary change, Exercise</a:t>
            </a:r>
          </a:p>
          <a:p>
            <a:r>
              <a:rPr lang="en-US" smtClean="0"/>
              <a:t>HIV risk behaviors</a:t>
            </a:r>
          </a:p>
          <a:p>
            <a:r>
              <a:rPr lang="en-US" smtClean="0"/>
              <a:t>Medication adherence </a:t>
            </a:r>
            <a:endParaRPr lang="en-US" dirty="0" smtClean="0"/>
          </a:p>
        </p:txBody>
      </p:sp>
      <p:sp>
        <p:nvSpPr>
          <p:cNvPr id="6" name="Content Placeholder 5"/>
          <p:cNvSpPr>
            <a:spLocks noGrp="1"/>
          </p:cNvSpPr>
          <p:nvPr>
            <p:ph sz="half" idx="2"/>
          </p:nvPr>
        </p:nvSpPr>
        <p:spPr>
          <a:xfrm>
            <a:off x="4648200" y="1600206"/>
            <a:ext cx="4343400" cy="4525963"/>
          </a:xfrm>
        </p:spPr>
        <p:txBody>
          <a:bodyPr/>
          <a:lstStyle/>
          <a:p>
            <a:r>
              <a:rPr lang="en-US" smtClean="0"/>
              <a:t>Promoting breastfeeding</a:t>
            </a:r>
          </a:p>
          <a:p>
            <a:r>
              <a:rPr lang="en-US" smtClean="0"/>
              <a:t>Child behavior problems</a:t>
            </a:r>
          </a:p>
          <a:p>
            <a:r>
              <a:rPr lang="en-US" smtClean="0"/>
              <a:t>Diabetes</a:t>
            </a:r>
          </a:p>
          <a:p>
            <a:r>
              <a:rPr lang="en-US" smtClean="0"/>
              <a:t>Chronic Pain</a:t>
            </a:r>
          </a:p>
          <a:p>
            <a:r>
              <a:rPr lang="en-US" smtClean="0"/>
              <a:t>Shopping</a:t>
            </a:r>
          </a:p>
          <a:p>
            <a:r>
              <a:rPr lang="en-US" smtClean="0"/>
              <a:t>Engage and retain women in treatment for PPD</a:t>
            </a:r>
          </a:p>
          <a:p>
            <a:endParaRPr lang="en-US" dirty="0"/>
          </a:p>
        </p:txBody>
      </p:sp>
    </p:spTree>
    <p:extLst>
      <p:ext uri="{BB962C8B-B14F-4D97-AF65-F5344CB8AC3E}">
        <p14:creationId xmlns:p14="http://schemas.microsoft.com/office/powerpoint/2010/main" val="333423487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Review and Compare the Different  </a:t>
            </a:r>
            <a:r>
              <a:rPr lang="en-US" dirty="0"/>
              <a:t>S</a:t>
            </a:r>
            <a:r>
              <a:rPr lang="en-US" dirty="0" smtClean="0"/>
              <a:t>tyles of Interaction</a:t>
            </a:r>
            <a:endParaRPr lang="en-US" dirty="0"/>
          </a:p>
        </p:txBody>
      </p:sp>
      <p:pic>
        <p:nvPicPr>
          <p:cNvPr id="10242" name="Picture 2" descr="https://5rezle7s6z-flywheel.netdna-ssl.com/wp-content/uploads/2015/09/Carrot-v-stick.jpg"/>
          <p:cNvPicPr>
            <a:picLocks noGrp="1" noChangeAspect="1" noChangeArrowheads="1"/>
          </p:cNvPicPr>
          <p:nvPr>
            <p:ph sz="half" idx="1"/>
          </p:nvPr>
        </p:nvPicPr>
        <p:blipFill>
          <a:blip r:embed="rId3" cstate="print">
            <a:extLst>
              <a:ext uri="{28A0092B-C50C-407E-A947-70E740481C1C}">
                <a14:useLocalDpi xmlns:a14="http://schemas.microsoft.com/office/drawing/2010/main" val="0"/>
              </a:ext>
            </a:extLst>
          </a:blip>
          <a:stretch>
            <a:fillRect/>
          </a:stretch>
        </p:blipFill>
        <p:spPr bwMode="auto">
          <a:xfrm>
            <a:off x="2552700" y="2286000"/>
            <a:ext cx="4038600" cy="3028950"/>
          </a:xfrm>
          <a:prstGeom prst="rect">
            <a:avLst/>
          </a:prstGeom>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895417495"/>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i="1" dirty="0" smtClean="0"/>
              <a:t>Sample Demonstration Videos</a:t>
            </a:r>
            <a:endParaRPr lang="en-US" i="1" dirty="0"/>
          </a:p>
        </p:txBody>
      </p:sp>
      <p:sp>
        <p:nvSpPr>
          <p:cNvPr id="5" name="Content Placeholder 4"/>
          <p:cNvSpPr>
            <a:spLocks noGrp="1"/>
          </p:cNvSpPr>
          <p:nvPr>
            <p:ph idx="1"/>
          </p:nvPr>
        </p:nvSpPr>
        <p:spPr/>
        <p:txBody>
          <a:bodyPr/>
          <a:lstStyle/>
          <a:p>
            <a:pPr marL="0" indent="0">
              <a:buNone/>
            </a:pPr>
            <a:r>
              <a:rPr lang="en-US" sz="2800" i="1" dirty="0" smtClean="0"/>
              <a:t>The Effective Dentist: Motivational </a:t>
            </a:r>
            <a:r>
              <a:rPr lang="en-US" sz="2800" i="1" dirty="0"/>
              <a:t>Interviewing </a:t>
            </a:r>
            <a:r>
              <a:rPr lang="en-US" sz="2800" i="1" dirty="0" smtClean="0"/>
              <a:t>Demonstration (8:12)</a:t>
            </a:r>
            <a:br>
              <a:rPr lang="en-US" sz="2800" i="1" dirty="0" smtClean="0"/>
            </a:br>
            <a:r>
              <a:rPr lang="en-US" sz="2400" dirty="0" smtClean="0">
                <a:hlinkClick r:id="rId3"/>
              </a:rPr>
              <a:t>https</a:t>
            </a:r>
            <a:r>
              <a:rPr lang="en-US" sz="2400" dirty="0">
                <a:hlinkClick r:id="rId3"/>
              </a:rPr>
              <a:t>://</a:t>
            </a:r>
            <a:r>
              <a:rPr lang="en-US" sz="2400" dirty="0" smtClean="0">
                <a:hlinkClick r:id="rId3"/>
              </a:rPr>
              <a:t>www.youtube.com/watch?v=f8QSA_5PEFM</a:t>
            </a:r>
            <a:r>
              <a:rPr lang="en-US" sz="2400" dirty="0" smtClean="0"/>
              <a:t> </a:t>
            </a:r>
          </a:p>
          <a:p>
            <a:pPr marL="0" indent="0">
              <a:buNone/>
            </a:pPr>
            <a:endParaRPr lang="en-US" sz="2800" i="1" dirty="0" smtClean="0"/>
          </a:p>
          <a:p>
            <a:pPr marL="0" indent="0">
              <a:buNone/>
            </a:pPr>
            <a:r>
              <a:rPr lang="en-US" sz="2800" i="1" dirty="0" smtClean="0"/>
              <a:t>The Ineffective Dentist: </a:t>
            </a:r>
            <a:r>
              <a:rPr lang="en-US" sz="2800" i="1" dirty="0"/>
              <a:t>Non-Motivational </a:t>
            </a:r>
            <a:r>
              <a:rPr lang="en-US" sz="2800" i="1" dirty="0" smtClean="0"/>
              <a:t>Approach (6:31)</a:t>
            </a:r>
            <a:br>
              <a:rPr lang="en-US" sz="2800" i="1" dirty="0" smtClean="0"/>
            </a:br>
            <a:r>
              <a:rPr lang="en-US" sz="2400" dirty="0" smtClean="0">
                <a:hlinkClick r:id="rId4"/>
              </a:rPr>
              <a:t>https</a:t>
            </a:r>
            <a:r>
              <a:rPr lang="en-US" sz="2400" dirty="0">
                <a:hlinkClick r:id="rId4"/>
              </a:rPr>
              <a:t>://</a:t>
            </a:r>
            <a:r>
              <a:rPr lang="en-US" sz="2400" dirty="0" smtClean="0">
                <a:hlinkClick r:id="rId4"/>
              </a:rPr>
              <a:t>www.youtube.com/watch?v=3xrEaFPbYC8</a:t>
            </a:r>
            <a:r>
              <a:rPr lang="en-US" sz="2400" dirty="0" smtClean="0"/>
              <a:t> </a:t>
            </a:r>
          </a:p>
          <a:p>
            <a:pPr marL="457200" lvl="1" indent="0">
              <a:buNone/>
            </a:pPr>
            <a:endParaRPr lang="en-US" sz="2400" dirty="0"/>
          </a:p>
        </p:txBody>
      </p:sp>
    </p:spTree>
    <p:extLst>
      <p:ext uri="{BB962C8B-B14F-4D97-AF65-F5344CB8AC3E}">
        <p14:creationId xmlns:p14="http://schemas.microsoft.com/office/powerpoint/2010/main" val="59663508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Why Might this Approach Work with Your Patients?</a:t>
            </a:r>
            <a:endParaRPr lang="en-US" dirty="0"/>
          </a:p>
        </p:txBody>
      </p:sp>
      <p:sp>
        <p:nvSpPr>
          <p:cNvPr id="3" name="Content Placeholder 2"/>
          <p:cNvSpPr>
            <a:spLocks noGrp="1"/>
          </p:cNvSpPr>
          <p:nvPr>
            <p:ph idx="1"/>
          </p:nvPr>
        </p:nvSpPr>
        <p:spPr/>
        <p:txBody>
          <a:bodyPr/>
          <a:lstStyle/>
          <a:p>
            <a:r>
              <a:rPr lang="en-US" smtClean="0"/>
              <a:t>Engagement is a primary focus with MI</a:t>
            </a:r>
          </a:p>
          <a:p>
            <a:r>
              <a:rPr lang="en-US" smtClean="0"/>
              <a:t>Everyone struggles on some level to be understood and to understand themselves</a:t>
            </a:r>
          </a:p>
          <a:p>
            <a:r>
              <a:rPr lang="en-US" smtClean="0"/>
              <a:t>It can be challenging to cultivate positive change in the context of a “sea of changes” clients are often faced with</a:t>
            </a:r>
            <a:endParaRPr lang="en-US" dirty="0"/>
          </a:p>
        </p:txBody>
      </p:sp>
    </p:spTree>
    <p:extLst>
      <p:ext uri="{BB962C8B-B14F-4D97-AF65-F5344CB8AC3E}">
        <p14:creationId xmlns:p14="http://schemas.microsoft.com/office/powerpoint/2010/main" val="130353510"/>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stretch>
            <a:fillRect/>
          </a:stretch>
        </p:blipFill>
        <p:spPr>
          <a:xfrm>
            <a:off x="2971800" y="3997652"/>
            <a:ext cx="3200400" cy="2128266"/>
          </a:xfrm>
          <a:prstGeom prst="rect">
            <a:avLst/>
          </a:prstGeom>
        </p:spPr>
      </p:pic>
      <p:pic>
        <p:nvPicPr>
          <p:cNvPr id="11270" name="Picture 6" descr="https://3shirescoaching.files.wordpress.com/2014/01/bigstock-single-dry-tree-branch-isola-32101715.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05600" y="304800"/>
            <a:ext cx="2293646" cy="1524000"/>
          </a:xfrm>
          <a:prstGeom prst="rect">
            <a:avLst/>
          </a:prstGeom>
          <a:noFill/>
          <a:scene3d>
            <a:camera prst="isometricRightUp"/>
            <a:lightRig rig="threePt" dir="t"/>
          </a:scene3d>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p:txBody>
          <a:bodyPr/>
          <a:lstStyle/>
          <a:p>
            <a:r>
              <a:rPr lang="en-US" dirty="0" smtClean="0"/>
              <a:t>Traditional Approach to </a:t>
            </a:r>
            <a:br>
              <a:rPr lang="en-US" dirty="0" smtClean="0"/>
            </a:br>
            <a:r>
              <a:rPr lang="en-US" dirty="0" smtClean="0"/>
              <a:t>Behavior </a:t>
            </a:r>
            <a:r>
              <a:rPr lang="en-US" dirty="0"/>
              <a:t>C</a:t>
            </a:r>
            <a:r>
              <a:rPr lang="en-US" dirty="0" smtClean="0"/>
              <a:t>hange</a:t>
            </a:r>
            <a:endParaRPr lang="en-US" dirty="0"/>
          </a:p>
        </p:txBody>
      </p:sp>
      <p:sp>
        <p:nvSpPr>
          <p:cNvPr id="3" name="Content Placeholder 2"/>
          <p:cNvSpPr>
            <a:spLocks noGrp="1"/>
          </p:cNvSpPr>
          <p:nvPr>
            <p:ph idx="1"/>
          </p:nvPr>
        </p:nvSpPr>
        <p:spPr/>
        <p:txBody>
          <a:bodyPr/>
          <a:lstStyle/>
          <a:p>
            <a:r>
              <a:rPr lang="en-US" altLang="en-US" sz="2400" dirty="0" smtClean="0"/>
              <a:t>Change is motivated by discomfort.</a:t>
            </a:r>
          </a:p>
          <a:p>
            <a:r>
              <a:rPr lang="en-US" altLang="en-US" sz="2400" dirty="0" smtClean="0"/>
              <a:t>It’s important to break through people’s denial.</a:t>
            </a:r>
          </a:p>
          <a:p>
            <a:r>
              <a:rPr lang="en-US" altLang="en-US" sz="2400" dirty="0" smtClean="0"/>
              <a:t>Shaming people gets them to change.</a:t>
            </a:r>
          </a:p>
          <a:p>
            <a:r>
              <a:rPr lang="en-US" altLang="en-US" sz="2400" dirty="0" smtClean="0"/>
              <a:t>People have to “hit bottom” to be ready for change.</a:t>
            </a:r>
          </a:p>
          <a:p>
            <a:r>
              <a:rPr lang="en-US" altLang="en-US" sz="2400" dirty="0" smtClean="0"/>
              <a:t>If the stick (threat of punishment) is big enough, there’s no need for a carrot (positive incentive/reward for change).</a:t>
            </a:r>
          </a:p>
          <a:p>
            <a:endParaRPr lang="en-US" sz="2400" dirty="0"/>
          </a:p>
        </p:txBody>
      </p:sp>
    </p:spTree>
    <p:extLst>
      <p:ext uri="{BB962C8B-B14F-4D97-AF65-F5344CB8AC3E}">
        <p14:creationId xmlns:p14="http://schemas.microsoft.com/office/powerpoint/2010/main" val="311685232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i="1" dirty="0" smtClean="0"/>
              <a:t>Video Demonstration:</a:t>
            </a:r>
            <a:br>
              <a:rPr lang="en-US" i="1" dirty="0" smtClean="0"/>
            </a:br>
            <a:r>
              <a:rPr lang="en-US" i="1" dirty="0" smtClean="0"/>
              <a:t>Behavior </a:t>
            </a:r>
            <a:r>
              <a:rPr lang="en-US" i="1" dirty="0"/>
              <a:t>Change </a:t>
            </a:r>
          </a:p>
        </p:txBody>
      </p:sp>
      <p:sp>
        <p:nvSpPr>
          <p:cNvPr id="3" name="Content Placeholder 2"/>
          <p:cNvSpPr>
            <a:spLocks noGrp="1"/>
          </p:cNvSpPr>
          <p:nvPr>
            <p:ph idx="1"/>
          </p:nvPr>
        </p:nvSpPr>
        <p:spPr/>
        <p:txBody>
          <a:bodyPr/>
          <a:lstStyle/>
          <a:p>
            <a:pPr marL="0" indent="0">
              <a:buNone/>
            </a:pPr>
            <a:r>
              <a:rPr lang="en-US" dirty="0" smtClean="0"/>
              <a:t>Bob Newhart’s </a:t>
            </a:r>
            <a:r>
              <a:rPr lang="en-US" i="1" dirty="0"/>
              <a:t>Stop it </a:t>
            </a:r>
            <a:r>
              <a:rPr lang="en-US" i="1" dirty="0" smtClean="0"/>
              <a:t>(6:20) </a:t>
            </a:r>
            <a:r>
              <a:rPr lang="en-US" sz="2400" i="1" dirty="0" smtClean="0">
                <a:hlinkClick r:id="rId3"/>
              </a:rPr>
              <a:t>https</a:t>
            </a:r>
            <a:r>
              <a:rPr lang="en-US" sz="2400" i="1" dirty="0">
                <a:hlinkClick r:id="rId3"/>
              </a:rPr>
              <a:t>://</a:t>
            </a:r>
            <a:r>
              <a:rPr lang="en-US" sz="2400" i="1" dirty="0" smtClean="0">
                <a:hlinkClick r:id="rId3"/>
              </a:rPr>
              <a:t>www.youtube.com/watch?v=36MEqSyGIVY</a:t>
            </a:r>
            <a:r>
              <a:rPr lang="en-US" sz="2400" i="1" dirty="0" smtClean="0"/>
              <a:t> </a:t>
            </a:r>
            <a:endParaRPr lang="en-US" sz="2400" i="1" dirty="0"/>
          </a:p>
        </p:txBody>
      </p:sp>
      <p:pic>
        <p:nvPicPr>
          <p:cNvPr id="1026" name="Picture 2" descr="Related imag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14600" y="3505200"/>
            <a:ext cx="3977898" cy="2286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515300017"/>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0.0&quot;&gt;&lt;object type=&quot;1&quot; unique_id=&quot;10001&quot;&gt;&lt;object type=&quot;2&quot; unique_id=&quot;10884&quot;&gt;&lt;object type=&quot;3&quot; unique_id=&quot;10885&quot;&gt;&lt;property id=&quot;20148&quot; value=&quot;5&quot;/&gt;&lt;property id=&quot;20300&quot; value=&quot;Slide 1 - &amp;quot; Screening, Brief Intervention and Referral to Treatment “SBIRT” &amp;quot;&quot;/&gt;&lt;property id=&quot;20307&quot; value=&quot;257&quot;/&gt;&lt;/object&gt;&lt;object type=&quot;3&quot; unique_id=&quot;10899&quot;&gt;&lt;property id=&quot;20148&quot; value=&quot;5&quot;/&gt;&lt;property id=&quot;20300&quot; value=&quot;Slide 4 - &amp;quot;“Adolescents Are Not Little Adults”&amp;quot;&quot;/&gt;&lt;property id=&quot;20307&quot; value=&quot;372&quot;/&gt;&lt;/object&gt;&lt;object type=&quot;3&quot; unique_id=&quot;10908&quot;&gt;&lt;property id=&quot;20148&quot; value=&quot;5&quot;/&gt;&lt;property id=&quot;20300&quot; value=&quot;Slide 67&quot;/&gt;&lt;property id=&quot;20307&quot; value=&quot;379&quot;/&gt;&lt;/object&gt;&lt;object type=&quot;3&quot; unique_id=&quot;10910&quot;&gt;&lt;property id=&quot;20148&quot; value=&quot;5&quot;/&gt;&lt;property id=&quot;20300&quot; value=&quot;Slide 66&quot;/&gt;&lt;property id=&quot;20307&quot; value=&quot;380&quot;/&gt;&lt;/object&gt;&lt;object type=&quot;3&quot; unique_id=&quot;11395&quot;&gt;&lt;property id=&quot;20148&quot; value=&quot;5&quot;/&gt;&lt;property id=&quot;20300&quot; value=&quot;Slide 6&quot;/&gt;&lt;property id=&quot;20307&quot; value=&quot;456&quot;/&gt;&lt;/object&gt;&lt;object type=&quot;3&quot; unique_id=&quot;11396&quot;&gt;&lt;property id=&quot;20148&quot; value=&quot;5&quot;/&gt;&lt;property id=&quot;20300&quot; value=&quot;Slide 7 - &amp;quot;Myelination&amp;quot;&quot;/&gt;&lt;property id=&quot;20307&quot; value=&quot;457&quot;/&gt;&lt;/object&gt;&lt;object type=&quot;3&quot; unique_id=&quot;11397&quot;&gt;&lt;property id=&quot;20148&quot; value=&quot;5&quot;/&gt;&lt;property id=&quot;20300&quot; value=&quot;Slide 8 - &amp;quot;Brain Maturation&amp;quot;&quot;/&gt;&lt;property id=&quot;20307&quot; value=&quot;458&quot;/&gt;&lt;/object&gt;&lt;object type=&quot;3&quot; unique_id=&quot;11399&quot;&gt;&lt;property id=&quot;20148&quot; value=&quot;5&quot;/&gt;&lt;property id=&quot;20300&quot; value=&quot;Slide 9&quot;/&gt;&lt;property id=&quot;20307&quot; value=&quot;460&quot;/&gt;&lt;/object&gt;&lt;object type=&quot;3&quot; unique_id=&quot;11400&quot;&gt;&lt;property id=&quot;20148&quot; value=&quot;5&quot;/&gt;&lt;property id=&quot;20300&quot; value=&quot;Slide 11&quot;/&gt;&lt;property id=&quot;20307&quot; value=&quot;461&quot;/&gt;&lt;/object&gt;&lt;object type=&quot;3&quot; unique_id=&quot;11401&quot;&gt;&lt;property id=&quot;20148&quot; value=&quot;5&quot;/&gt;&lt;property id=&quot;20300&quot; value=&quot;Slide 10&quot;/&gt;&lt;property id=&quot;20307&quot; value=&quot;462&quot;/&gt;&lt;/object&gt;&lt;object type=&quot;3&quot; unique_id=&quot;17911&quot;&gt;&lt;property id=&quot;20148&quot; value=&quot;5&quot;/&gt;&lt;property id=&quot;20300&quot; value=&quot;Slide 2 - &amp;quot;Alcohol and drug use are more dangerous for teens than adults&amp;quot;&quot;/&gt;&lt;property id=&quot;20307&quot; value=&quot;501&quot;/&gt;&lt;/object&gt;&lt;object type=&quot;3&quot; unique_id=&quot;17915&quot;&gt;&lt;property id=&quot;20148&quot; value=&quot;5&quot;/&gt;&lt;property id=&quot;20300&quot; value=&quot;Slide 51 - &amp;quot;Screening for substance use&amp;quot;&quot;/&gt;&lt;property id=&quot;20307&quot; value=&quot;505&quot;/&gt;&lt;/object&gt;&lt;object type=&quot;3&quot; unique_id=&quot;17919&quot;&gt;&lt;property id=&quot;20148&quot; value=&quot;5&quot;/&gt;&lt;property id=&quot;20300&quot; value=&quot;Slide 62&quot;/&gt;&lt;property id=&quot;20307&quot; value=&quot;529&quot;/&gt;&lt;/object&gt;&lt;object type=&quot;3&quot; unique_id=&quot;18491&quot;&gt;&lt;property id=&quot;20148&quot; value=&quot;5&quot;/&gt;&lt;property id=&quot;20300&quot; value=&quot;Slide 23 - &amp;quot;Hippocampal Size by MRI&amp;quot;&quot;/&gt;&lt;property id=&quot;20307&quot; value=&quot;533&quot;/&gt;&lt;/object&gt;&lt;object type=&quot;3&quot; unique_id=&quot;18494&quot;&gt;&lt;property id=&quot;20148&quot; value=&quot;5&quot;/&gt;&lt;property id=&quot;20300&quot; value=&quot;Slide 27 - &amp;quot;Anandamide&amp;quot;&quot;/&gt;&lt;property id=&quot;20307&quot; value=&quot;536&quot;/&gt;&lt;/object&gt;&lt;object type=&quot;3&quot; unique_id=&quot;18496&quot;&gt;&lt;property id=&quot;20148&quot; value=&quot;5&quot;/&gt;&lt;property id=&quot;20300&quot; value=&quot;Slide 29 - &amp;quot;Cannabinoid Binding Sites&amp;quot;&quot;/&gt;&lt;property id=&quot;20307&quot; value=&quot;538&quot;/&gt;&lt;/object&gt;&lt;object type=&quot;3&quot; unique_id=&quot;18503&quot;&gt;&lt;property id=&quot;20148&quot; value=&quot;5&quot;/&gt;&lt;property id=&quot;20300&quot; value=&quot;Slide 31&quot;/&gt;&lt;property id=&quot;20307&quot; value=&quot;545&quot;/&gt;&lt;/object&gt;&lt;object type=&quot;3&quot; unique_id=&quot;18505&quot;&gt;&lt;property id=&quot;20148&quot; value=&quot;5&quot;/&gt;&lt;property id=&quot;20300&quot; value=&quot;Slide 34&quot;/&gt;&lt;property id=&quot;20307&quot; value=&quot;547&quot;/&gt;&lt;/object&gt;&lt;object type=&quot;3&quot; unique_id=&quot;20876&quot;&gt;&lt;property id=&quot;20148&quot; value=&quot;5&quot;/&gt;&lt;property id=&quot;20300&quot; value=&quot;Slide 22&quot;/&gt;&lt;property id=&quot;20307&quot; value=&quot;555&quot;/&gt;&lt;/object&gt;&lt;object type=&quot;3&quot; unique_id=&quot;20877&quot;&gt;&lt;property id=&quot;20148&quot; value=&quot;5&quot;/&gt;&lt;property id=&quot;20300&quot; value=&quot;Slide 35&quot;/&gt;&lt;property id=&quot;20307&quot; value=&quot;550&quot;/&gt;&lt;/object&gt;&lt;object type=&quot;3&quot; unique_id=&quot;20879&quot;&gt;&lt;property id=&quot;20148&quot; value=&quot;5&quot;/&gt;&lt;property id=&quot;20300&quot; value=&quot;Slide 36&quot;/&gt;&lt;property id=&quot;20307&quot; value=&quot;552&quot;/&gt;&lt;/object&gt;&lt;object type=&quot;3&quot; unique_id=&quot;20908&quot;&gt;&lt;property id=&quot;20148&quot; value=&quot;5&quot;/&gt;&lt;property id=&quot;20300&quot; value=&quot;Slide 149 - &amp;quot;Intensive Outpatient Programs&amp;quot;&quot;/&gt;&lt;property id=&quot;20307&quot; value=&quot;570&quot;/&gt;&lt;/object&gt;&lt;object type=&quot;3&quot; unique_id=&quot;20909&quot;&gt;&lt;property id=&quot;20148&quot; value=&quot;5&quot;/&gt;&lt;property id=&quot;20300&quot; value=&quot;Slide 150 - &amp;quot;Partial Hospital Programs&amp;quot;&quot;/&gt;&lt;property id=&quot;20307&quot; value=&quot;571&quot;/&gt;&lt;/object&gt;&lt;object type=&quot;3&quot; unique_id=&quot;20910&quot;&gt;&lt;property id=&quot;20148&quot; value=&quot;5&quot;/&gt;&lt;property id=&quot;20300&quot; value=&quot;Slide 151 - &amp;quot;Recovery High School&amp;quot;&quot;/&gt;&lt;property id=&quot;20307&quot; value=&quot;572&quot;/&gt;&lt;/object&gt;&lt;object type=&quot;3&quot; unique_id=&quot;20911&quot;&gt;&lt;property id=&quot;20148&quot; value=&quot;5&quot;/&gt;&lt;property id=&quot;20300&quot; value=&quot;Slide 152 - &amp;quot;Acute Residential Treatment&amp;quot;&quot;/&gt;&lt;property id=&quot;20307&quot; value=&quot;573&quot;/&gt;&lt;/object&gt;&lt;object type=&quot;3&quot; unique_id=&quot;20912&quot;&gt;&lt;property id=&quot;20148&quot; value=&quot;5&quot;/&gt;&lt;property id=&quot;20300&quot; value=&quot;Slide 153 - &amp;quot;Residential Treatment&amp;quot;&quot;/&gt;&lt;property id=&quot;20307&quot; value=&quot;574&quot;/&gt;&lt;/object&gt;&lt;object type=&quot;3&quot; unique_id=&quot;20913&quot;&gt;&lt;property id=&quot;20148&quot; value=&quot;5&quot;/&gt;&lt;property id=&quot;20300&quot; value=&quot;Slide 154 - &amp;quot;Therapeutic Boarding School&amp;quot;&quot;/&gt;&lt;property id=&quot;20307&quot; value=&quot;575&quot;/&gt;&lt;/object&gt;&lt;object type=&quot;3&quot; unique_id=&quot;20914&quot;&gt;&lt;property id=&quot;20148&quot; value=&quot;5&quot;/&gt;&lt;property id=&quot;20300&quot; value=&quot;Slide 160&quot;/&gt;&lt;property id=&quot;20307&quot; value=&quot;576&quot;/&gt;&lt;/object&gt;&lt;object type=&quot;3&quot; unique_id=&quot;20915&quot;&gt;&lt;property id=&quot;20148&quot; value=&quot;5&quot;/&gt;&lt;property id=&quot;20300&quot; value=&quot;Slide 161 - &amp;quot;Provide support while awaiting placement&amp;quot;&quot;/&gt;&lt;property id=&quot;20307&quot; value=&quot;577&quot;/&gt;&lt;/object&gt;&lt;object type=&quot;3&quot; unique_id=&quot;20916&quot;&gt;&lt;property id=&quot;20148&quot; value=&quot;5&quot;/&gt;&lt;property id=&quot;20300&quot; value=&quot;Slide 162 - &amp;quot;Reassess after treatment&amp;quot;&quot;/&gt;&lt;property id=&quot;20307&quot; value=&quot;578&quot;/&gt;&lt;/object&gt;&lt;object type=&quot;3&quot; unique_id=&quot;21021&quot;&gt;&lt;property id=&quot;20148&quot; value=&quot;5&quot;/&gt;&lt;property id=&quot;20300&quot; value=&quot;Slide 70&quot;/&gt;&lt;property id=&quot;20307&quot; value=&quot;626&quot;/&gt;&lt;/object&gt;&lt;object type=&quot;3&quot; unique_id=&quot;21024&quot;&gt;&lt;property id=&quot;20148&quot; value=&quot;5&quot;/&gt;&lt;property id=&quot;20300&quot; value=&quot;Slide 72&quot;/&gt;&lt;property id=&quot;20307&quot; value=&quot;627&quot;/&gt;&lt;/object&gt;&lt;object type=&quot;3&quot; unique_id=&quot;21027&quot;&gt;&lt;property id=&quot;20148&quot; value=&quot;5&quot;/&gt;&lt;property id=&quot;20300&quot; value=&quot;Slide 79 - &amp;quot;THE Brief MOTIVATIONAL INTERVENTION&amp;quot;&quot;/&gt;&lt;property id=&quot;20307&quot; value=&quot;638&quot;/&gt;&lt;/object&gt;&lt;object type=&quot;3&quot; unique_id=&quot;21032&quot;&gt;&lt;property id=&quot;20148&quot; value=&quot;5&quot;/&gt;&lt;property id=&quot;20300&quot; value=&quot;Slide 80&quot;/&gt;&lt;property id=&quot;20307&quot; value=&quot;597&quot;/&gt;&lt;/object&gt;&lt;object type=&quot;3&quot; unique_id=&quot;21035&quot;&gt;&lt;property id=&quot;20148&quot; value=&quot;5&quot;/&gt;&lt;property id=&quot;20300&quot; value=&quot;Slide 94&quot;/&gt;&lt;property id=&quot;20307&quot; value=&quot;600&quot;/&gt;&lt;/object&gt;&lt;object type=&quot;3&quot; unique_id=&quot;21045&quot;&gt;&lt;property id=&quot;20148&quot; value=&quot;5&quot;/&gt;&lt;property id=&quot;20300&quot; value=&quot;Slide 105&quot;/&gt;&lt;property id=&quot;20307&quot; value=&quot;610&quot;/&gt;&lt;/object&gt;&lt;object type=&quot;3&quot; unique_id=&quot;21056&quot;&gt;&lt;property id=&quot;20148&quot; value=&quot;5&quot;/&gt;&lt;property id=&quot;20300&quot; value=&quot;Slide 118 - &amp;quot;Including Parents&amp;quot;&quot;/&gt;&lt;property id=&quot;20307&quot; value=&quot;616&quot;/&gt;&lt;/object&gt;&lt;object type=&quot;3&quot; unique_id=&quot;21057&quot;&gt;&lt;property id=&quot;20148&quot; value=&quot;5&quot;/&gt;&lt;property id=&quot;20300&quot; value=&quot;Slide 119 - &amp;quot;Invite Parents&amp;quot;&quot;/&gt;&lt;property id=&quot;20307&quot; value=&quot;617&quot;/&gt;&lt;/object&gt;&lt;object type=&quot;3&quot; unique_id=&quot;21058&quot;&gt;&lt;property id=&quot;20148&quot; value=&quot;5&quot;/&gt;&lt;property id=&quot;20300&quot; value=&quot;Slide 132 - &amp;quot;ACUTE RISK: Moving Beyond motivational interventions&amp;quot;&quot;/&gt;&lt;property id=&quot;20307&quot; value=&quot;618&quot;/&gt;&lt;/object&gt;&lt;object type=&quot;3&quot; unique_id=&quot;21059&quot;&gt;&lt;property id=&quot;20148&quot; value=&quot;5&quot;/&gt;&lt;property id=&quot;20300&quot; value=&quot;Slide 133&quot;/&gt;&lt;property id=&quot;20307&quot; value=&quot;619&quot;/&gt;&lt;/object&gt;&lt;object type=&quot;3&quot; unique_id=&quot;21060&quot;&gt;&lt;property id=&quot;20148&quot; value=&quot;5&quot;/&gt;&lt;property id=&quot;20300&quot; value=&quot;Slide 135&quot;/&gt;&lt;property id=&quot;20307&quot; value=&quot;620&quot;/&gt;&lt;/object&gt;&lt;object type=&quot;3&quot; unique_id=&quot;21061&quot;&gt;&lt;property id=&quot;20148&quot; value=&quot;5&quot;/&gt;&lt;property id=&quot;20300&quot; value=&quot;Slide 136&quot;/&gt;&lt;property id=&quot;20307&quot; value=&quot;621&quot;/&gt;&lt;/object&gt;&lt;object type=&quot;3&quot; unique_id=&quot;21062&quot;&gt;&lt;property id=&quot;20148&quot; value=&quot;5&quot;/&gt;&lt;property id=&quot;20300&quot; value=&quot;Slide 137&quot;/&gt;&lt;property id=&quot;20307&quot; value=&quot;622&quot;/&gt;&lt;/object&gt;&lt;object type=&quot;3&quot; unique_id=&quot;21063&quot;&gt;&lt;property id=&quot;20148&quot; value=&quot;5&quot;/&gt;&lt;property id=&quot;20300&quot; value=&quot;Slide 138&quot;/&gt;&lt;property id=&quot;20307&quot; value=&quot;623&quot;/&gt;&lt;/object&gt;&lt;object type=&quot;3&quot; unique_id=&quot;140343&quot;&gt;&lt;property id=&quot;20148&quot; value=&quot;5&quot;/&gt;&lt;property id=&quot;20300&quot; value=&quot;Slide 139 - &amp;quot;Referral to treatment&amp;quot;&quot;/&gt;&lt;property id=&quot;20307&quot; value=&quot;642&quot;/&gt;&lt;/object&gt;&lt;object type=&quot;3&quot; unique_id=&quot;140344&quot;&gt;&lt;property id=&quot;20148&quot; value=&quot;5&quot;/&gt;&lt;property id=&quot;20300&quot; value=&quot;Slide 140&quot;/&gt;&lt;property id=&quot;20307&quot; value=&quot;643&quot;/&gt;&lt;/object&gt;&lt;object type=&quot;3&quot; unique_id=&quot;140345&quot;&gt;&lt;property id=&quot;20148&quot; value=&quot;5&quot;/&gt;&lt;property id=&quot;20300&quot; value=&quot;Slide 141&quot;/&gt;&lt;property id=&quot;20307&quot; value=&quot;644&quot;/&gt;&lt;/object&gt;&lt;object type=&quot;3&quot; unique_id=&quot;140346&quot;&gt;&lt;property id=&quot;20148&quot; value=&quot;5&quot;/&gt;&lt;property id=&quot;20300&quot; value=&quot;Slide 142&quot;/&gt;&lt;property id=&quot;20307&quot; value=&quot;645&quot;/&gt;&lt;/object&gt;&lt;object type=&quot;3&quot; unique_id=&quot;140347&quot;&gt;&lt;property id=&quot;20148&quot; value=&quot;5&quot;/&gt;&lt;property id=&quot;20300&quot; value=&quot;Slide 143&quot;/&gt;&lt;property id=&quot;20307&quot; value=&quot;646&quot;/&gt;&lt;/object&gt;&lt;object type=&quot;3&quot; unique_id=&quot;140348&quot;&gt;&lt;property id=&quot;20148&quot; value=&quot;5&quot;/&gt;&lt;property id=&quot;20300&quot; value=&quot;Slide 144&quot;/&gt;&lt;property id=&quot;20307&quot; value=&quot;647&quot;/&gt;&lt;/object&gt;&lt;object type=&quot;3&quot; unique_id=&quot;140349&quot;&gt;&lt;property id=&quot;20148&quot; value=&quot;5&quot;/&gt;&lt;property id=&quot;20300&quot; value=&quot;Slide 145 - &amp;quot;Outpatient Treatment:&amp;quot;&quot;/&gt;&lt;property id=&quot;20307&quot; value=&quot;648&quot;/&gt;&lt;/object&gt;&lt;object type=&quot;3&quot; unique_id=&quot;140350&quot;&gt;&lt;property id=&quot;20148&quot; value=&quot;5&quot;/&gt;&lt;property id=&quot;20300&quot; value=&quot;Slide 146 - &amp;quot;Individual Counseling&amp;quot;&quot;/&gt;&lt;property id=&quot;20307&quot; value=&quot;649&quot;/&gt;&lt;/object&gt;&lt;object type=&quot;3&quot; unique_id=&quot;140351&quot;&gt;&lt;property id=&quot;20148&quot; value=&quot;5&quot;/&gt;&lt;property id=&quot;20300&quot; value=&quot;Slide 147 - &amp;quot;Group Programs&amp;quot;&quot;/&gt;&lt;property id=&quot;20307&quot; value=&quot;650&quot;/&gt;&lt;/object&gt;&lt;object type=&quot;3&quot; unique_id=&quot;140352&quot;&gt;&lt;property id=&quot;20148&quot; value=&quot;5&quot;/&gt;&lt;property id=&quot;20300&quot; value=&quot;Slide 148&quot;/&gt;&lt;property id=&quot;20307&quot; value=&quot;651&quot;/&gt;&lt;/object&gt;&lt;object type=&quot;3&quot; unique_id=&quot;145414&quot;&gt;&lt;property id=&quot;20148&quot; value=&quot;5&quot;/&gt;&lt;property id=&quot;20300&quot; value=&quot;Slide 3&quot;/&gt;&lt;property id=&quot;20307&quot; value=&quot;656&quot;/&gt;&lt;/object&gt;&lt;object type=&quot;3&quot; unique_id=&quot;145415&quot;&gt;&lt;property id=&quot;20148&quot; value=&quot;5&quot;/&gt;&lt;property id=&quot;20300&quot; value=&quot;Slide 5 - &amp;quot;Brain Weight by Age&amp;quot;&quot;/&gt;&lt;property id=&quot;20307&quot; value=&quot;655&quot;/&gt;&lt;/object&gt;&lt;object type=&quot;3&quot; unique_id=&quot;145418&quot;&gt;&lt;property id=&quot;20148&quot; value=&quot;5&quot;/&gt;&lt;property id=&quot;20300&quot; value=&quot;Slide 12&quot;/&gt;&lt;property id=&quot;20307&quot; value=&quot;659&quot;/&gt;&lt;/object&gt;&lt;object type=&quot;3&quot; unique_id=&quot;145419&quot;&gt;&lt;property id=&quot;20148&quot; value=&quot;5&quot;/&gt;&lt;property id=&quot;20300&quot; value=&quot;Slide 15 - &amp;quot;The Water Maze Test&amp;quot;&quot;/&gt;&lt;property id=&quot;20307&quot; value=&quot;660&quot;/&gt;&lt;/object&gt;&lt;object type=&quot;3&quot; unique_id=&quot;145420&quot;&gt;&lt;property id=&quot;20148&quot; value=&quot;5&quot;/&gt;&lt;property id=&quot;20300&quot; value=&quot;Slide 16&quot;/&gt;&lt;property id=&quot;20307&quot; value=&quot;661&quot;/&gt;&lt;/object&gt;&lt;object type=&quot;3&quot; unique_id=&quot;145421&quot;&gt;&lt;property id=&quot;20148&quot; value=&quot;5&quot;/&gt;&lt;property id=&quot;20300&quot; value=&quot;Slide 17&quot;/&gt;&lt;property id=&quot;20307&quot; value=&quot;662&quot;/&gt;&lt;/object&gt;&lt;object type=&quot;3&quot; unique_id=&quot;145423&quot;&gt;&lt;property id=&quot;20148&quot; value=&quot;5&quot;/&gt;&lt;property id=&quot;20300&quot; value=&quot;Slide 14&quot;/&gt;&lt;property id=&quot;20307&quot; value=&quot;664&quot;/&gt;&lt;/object&gt;&lt;object type=&quot;3&quot; unique_id=&quot;145424&quot;&gt;&lt;property id=&quot;20148&quot; value=&quot;5&quot;/&gt;&lt;property id=&quot;20300&quot; value=&quot;Slide 18&quot;/&gt;&lt;property id=&quot;20307&quot; value=&quot;665&quot;/&gt;&lt;/object&gt;&lt;object type=&quot;3&quot; unique_id=&quot;145425&quot;&gt;&lt;property id=&quot;20148&quot; value=&quot;5&quot;/&gt;&lt;property id=&quot;20300&quot; value=&quot;Slide 19&quot;/&gt;&lt;property id=&quot;20307&quot; value=&quot;666&quot;/&gt;&lt;/object&gt;&lt;object type=&quot;3&quot; unique_id=&quot;145426&quot;&gt;&lt;property id=&quot;20148&quot; value=&quot;5&quot;/&gt;&lt;property id=&quot;20300&quot; value=&quot;Slide 24 - &amp;quot;Marijuana&amp;quot;&quot;/&gt;&lt;property id=&quot;20307&quot; value=&quot;667&quot;/&gt;&lt;/object&gt;&lt;object type=&quot;3&quot; unique_id=&quot;145429&quot;&gt;&lt;property id=&quot;20148&quot; value=&quot;5&quot;/&gt;&lt;property id=&quot;20300&quot; value=&quot;Slide 32 - &amp;quot;The Dunedin Study  N=1,037&amp;quot;&quot;/&gt;&lt;property id=&quot;20307&quot; value=&quot;670&quot;/&gt;&lt;/object&gt;&lt;object type=&quot;3&quot; unique_id=&quot;145430&quot;&gt;&lt;property id=&quot;20148&quot; value=&quot;5&quot;/&gt;&lt;property id=&quot;20300&quot; value=&quot;Slide 33 - &amp;quot;The Dunedin Study  N=1,037&amp;quot;&quot;/&gt;&lt;property id=&quot;20307&quot; value=&quot;671&quot;/&gt;&lt;/object&gt;&lt;object type=&quot;3&quot; unique_id=&quot;145435&quot;&gt;&lt;property id=&quot;20148&quot; value=&quot;5&quot;/&gt;&lt;property id=&quot;20300&quot; value=&quot;Slide 30&quot;/&gt;&lt;property id=&quot;20307&quot; value=&quot;676&quot;/&gt;&lt;/object&gt;&lt;object type=&quot;3&quot; unique_id=&quot;145438&quot;&gt;&lt;property id=&quot;20148&quot; value=&quot;5&quot;/&gt;&lt;property id=&quot;20300&quot; value=&quot;Slide 61 - &amp;quot;Comparison of Provider Impressions with Diagnostic Interview&amp;quot;&quot;/&gt;&lt;property id=&quot;20307&quot; value=&quot;678&quot;/&gt;&lt;/object&gt;&lt;object type=&quot;3&quot; unique_id=&quot;145439&quot;&gt;&lt;property id=&quot;20148&quot; value=&quot;5&quot;/&gt;&lt;property id=&quot;20300&quot; value=&quot;Slide 65&quot;/&gt;&lt;property id=&quot;20307&quot; value=&quot;677&quot;/&gt;&lt;/object&gt;&lt;object type=&quot;3&quot; unique_id=&quot;145441&quot;&gt;&lt;property id=&quot;20148&quot; value=&quot;5&quot;/&gt;&lt;property id=&quot;20300&quot; value=&quot;Slide 69&quot;/&gt;&lt;property id=&quot;20307&quot; value=&quot;683&quot;/&gt;&lt;/object&gt;&lt;object type=&quot;3&quot; unique_id=&quot;153442&quot;&gt;&lt;property id=&quot;20148&quot; value=&quot;5&quot;/&gt;&lt;property id=&quot;20300&quot; value=&quot;Slide 84&quot;/&gt;&lt;property id=&quot;20307&quot; value=&quot;690&quot;/&gt;&lt;/object&gt;&lt;object type=&quot;3&quot; unique_id=&quot;153445&quot;&gt;&lt;property id=&quot;20148&quot; value=&quot;5&quot;/&gt;&lt;property id=&quot;20300&quot; value=&quot;Slide 93&quot;/&gt;&lt;property id=&quot;20307&quot; value=&quot;693&quot;/&gt;&lt;/object&gt;&lt;object type=&quot;3&quot; unique_id=&quot;153447&quot;&gt;&lt;property id=&quot;20148&quot; value=&quot;5&quot;/&gt;&lt;property id=&quot;20300&quot; value=&quot;Slide 96&quot;/&gt;&lt;property id=&quot;20307&quot; value=&quot;694&quot;/&gt;&lt;/object&gt;&lt;object type=&quot;3&quot; unique_id=&quot;154612&quot;&gt;&lt;property id=&quot;20148&quot; value=&quot;5&quot;/&gt;&lt;property id=&quot;20300&quot; value=&quot;Slide 163&quot;/&gt;&lt;property id=&quot;20307&quot; value=&quot;724&quot;/&gt;&lt;/object&gt;&lt;object type=&quot;3&quot; unique_id=&quot;154613&quot;&gt;&lt;property id=&quot;20148&quot; value=&quot;5&quot;/&gt;&lt;property id=&quot;20300&quot; value=&quot;Slide 164&quot;/&gt;&lt;property id=&quot;20307&quot; value=&quot;725&quot;/&gt;&lt;/object&gt;&lt;object type=&quot;3&quot; unique_id=&quot;160144&quot;&gt;&lt;property id=&quot;20148&quot; value=&quot;5&quot;/&gt;&lt;property id=&quot;20300&quot; value=&quot;Slide 13 - &amp;quot;Alcohol&amp;quot;&quot;/&gt;&lt;property id=&quot;20307&quot; value=&quot;740&quot;/&gt;&lt;/object&gt;&lt;object type=&quot;3&quot; unique_id=&quot;160145&quot;&gt;&lt;property id=&quot;20148&quot; value=&quot;5&quot;/&gt;&lt;property id=&quot;20300&quot; value=&quot;Slide 37 - &amp;quot;Opioids&amp;quot;&quot;/&gt;&lt;property id=&quot;20307&quot; value=&quot;741&quot;/&gt;&lt;/object&gt;&lt;object type=&quot;3&quot; unique_id=&quot;160146&quot;&gt;&lt;property id=&quot;20148&quot; value=&quot;5&quot;/&gt;&lt;property id=&quot;20300&quot; value=&quot;Slide 38&quot;/&gt;&lt;property id=&quot;20307&quot; value=&quot;727&quot;/&gt;&lt;/object&gt;&lt;object type=&quot;3&quot; unique_id=&quot;160147&quot;&gt;&lt;property id=&quot;20148&quot; value=&quot;5&quot;/&gt;&lt;property id=&quot;20300&quot; value=&quot;Slide 39 - &amp;quot;Opioid Pharmacology&amp;quot;&quot;/&gt;&lt;property id=&quot;20307&quot; value=&quot;728&quot;/&gt;&lt;/object&gt;&lt;object type=&quot;3&quot; unique_id=&quot;160148&quot;&gt;&lt;property id=&quot;20148&quot; value=&quot;5&quot;/&gt;&lt;property id=&quot;20300&quot; value=&quot;Slide 40&quot;/&gt;&lt;property id=&quot;20307&quot; value=&quot;729&quot;/&gt;&lt;/object&gt;&lt;object type=&quot;3&quot; unique_id=&quot;160149&quot;&gt;&lt;property id=&quot;20148&quot; value=&quot;5&quot;/&gt;&lt;property id=&quot;20300&quot; value=&quot;Slide 43 - &amp;quot;Increase in Opiate Prescriptions, 1991-2013&amp;quot;&quot;/&gt;&lt;property id=&quot;20307&quot; value=&quot;730&quot;/&gt;&lt;/object&gt;&lt;object type=&quot;3&quot; unique_id=&quot;160150&quot;&gt;&lt;property id=&quot;20148&quot; value=&quot;5&quot;/&gt;&lt;property id=&quot;20300&quot; value=&quot;Slide 44&quot;/&gt;&lt;property id=&quot;20307&quot; value=&quot;731&quot;/&gt;&lt;/object&gt;&lt;object type=&quot;3&quot; unique_id=&quot;163222&quot;&gt;&lt;property id=&quot;20148&quot; value=&quot;5&quot;/&gt;&lt;property id=&quot;20300&quot; value=&quot;Slide 25&quot;/&gt;&lt;property id=&quot;20307&quot; value=&quot;748&quot;/&gt;&lt;/object&gt;&lt;object type=&quot;3&quot; unique_id=&quot;163223&quot;&gt;&lt;property id=&quot;20148&quot; value=&quot;5&quot;/&gt;&lt;property id=&quot;20300&quot; value=&quot;Slide 26&quot;/&gt;&lt;property id=&quot;20307&quot; value=&quot;749&quot;/&gt;&lt;/object&gt;&lt;object type=&quot;3&quot; unique_id=&quot;163224&quot;&gt;&lt;property id=&quot;20148&quot; value=&quot;5&quot;/&gt;&lt;property id=&quot;20300&quot; value=&quot;Slide 28&quot;/&gt;&lt;property id=&quot;20307&quot; value=&quot;750&quot;/&gt;&lt;/object&gt;&lt;object type=&quot;3&quot; unique_id=&quot;163225&quot;&gt;&lt;property id=&quot;20148&quot; value=&quot;5&quot;/&gt;&lt;property id=&quot;20300&quot; value=&quot;Slide 46 - &amp;quot;Misuse: Self-Medication and Recreation&amp;quot;&quot;/&gt;&lt;property id=&quot;20307&quot; value=&quot;742&quot;/&gt;&lt;/object&gt;&lt;object type=&quot;3&quot; unique_id=&quot;163227&quot;&gt;&lt;property id=&quot;20148&quot; value=&quot;5&quot;/&gt;&lt;property id=&quot;20300&quot; value=&quot;Slide 47 - &amp;quot;Heroin&amp;quot;&quot;/&gt;&lt;property id=&quot;20307&quot; value=&quot;744&quot;/&gt;&lt;/object&gt;&lt;object type=&quot;3&quot; unique_id=&quot;163228&quot;&gt;&lt;property id=&quot;20148&quot; value=&quot;5&quot;/&gt;&lt;property id=&quot;20300&quot; value=&quot;Slide 48 - &amp;quot;Heroin Epidemiology&amp;quot;&quot;/&gt;&lt;property id=&quot;20307&quot; value=&quot;745&quot;/&gt;&lt;/object&gt;&lt;object type=&quot;3&quot; unique_id=&quot;163229&quot;&gt;&lt;property id=&quot;20148&quot; value=&quot;5&quot;/&gt;&lt;property id=&quot;20300&quot; value=&quot;Slide 49 - &amp;quot;Addiction &amp;quot;&quot;/&gt;&lt;property id=&quot;20307&quot; value=&quot;746&quot;/&gt;&lt;/object&gt;&lt;object type=&quot;3&quot; unique_id=&quot;164532&quot;&gt;&lt;property id=&quot;20148&quot; value=&quot;5&quot;/&gt;&lt;property id=&quot;20300&quot; value=&quot;Slide 104&quot;/&gt;&lt;property id=&quot;20307&quot; value=&quot;754&quot;/&gt;&lt;/object&gt;&lt;object type=&quot;3&quot; unique_id=&quot;164535&quot;&gt;&lt;property id=&quot;20148&quot; value=&quot;5&quot;/&gt;&lt;property id=&quot;20300&quot; value=&quot;Slide 64&quot;/&gt;&lt;property id=&quot;20307&quot; value=&quot;755&quot;/&gt;&lt;/object&gt;&lt;object type=&quot;3&quot; unique_id=&quot;164536&quot;&gt;&lt;property id=&quot;20148&quot; value=&quot;5&quot;/&gt;&lt;property id=&quot;20300&quot; value=&quot;Slide 76&quot;/&gt;&lt;property id=&quot;20307&quot; value=&quot;756&quot;/&gt;&lt;/object&gt;&lt;object type=&quot;3&quot; unique_id=&quot;164537&quot;&gt;&lt;property id=&quot;20148&quot; value=&quot;5&quot;/&gt;&lt;property id=&quot;20300&quot; value=&quot;Slide 77&quot;/&gt;&lt;property id=&quot;20307&quot; value=&quot;757&quot;/&gt;&lt;/object&gt;&lt;object type=&quot;3&quot; unique_id=&quot;164538&quot;&gt;&lt;property id=&quot;20148&quot; value=&quot;5&quot;/&gt;&lt;property id=&quot;20300&quot; value=&quot;Slide 78&quot;/&gt;&lt;property id=&quot;20307&quot; value=&quot;758&quot;/&gt;&lt;/object&gt;&lt;object type=&quot;3&quot; unique_id=&quot;164539&quot;&gt;&lt;property id=&quot;20148&quot; value=&quot;5&quot;/&gt;&lt;property id=&quot;20300&quot; value=&quot;Slide 81&quot;/&gt;&lt;property id=&quot;20307&quot; value=&quot;781&quot;/&gt;&lt;/object&gt;&lt;object type=&quot;3&quot; unique_id=&quot;164540&quot;&gt;&lt;property id=&quot;20148&quot; value=&quot;5&quot;/&gt;&lt;property id=&quot;20300&quot; value=&quot;Slide 82&quot;/&gt;&lt;property id=&quot;20307&quot; value=&quot;782&quot;/&gt;&lt;/object&gt;&lt;object type=&quot;3&quot; unique_id=&quot;164541&quot;&gt;&lt;property id=&quot;20148&quot; value=&quot;5&quot;/&gt;&lt;property id=&quot;20300&quot; value=&quot;Slide 83 - &amp;quot;In 2016, I will…&amp;quot;&quot;/&gt;&lt;property id=&quot;20307&quot; value=&quot;769&quot;/&gt;&lt;/object&gt;&lt;object type=&quot;3&quot; unique_id=&quot;164542&quot;&gt;&lt;property id=&quot;20148&quot; value=&quot;5&quot;/&gt;&lt;property id=&quot;20300&quot; value=&quot;Slide 85&quot;/&gt;&lt;property id=&quot;20307&quot; value=&quot;770&quot;/&gt;&lt;/object&gt;&lt;object type=&quot;3&quot; unique_id=&quot;164543&quot;&gt;&lt;property id=&quot;20148&quot; value=&quot;5&quot;/&gt;&lt;property id=&quot;20300&quot; value=&quot;Slide 86&quot;/&gt;&lt;property id=&quot;20307&quot; value=&quot;771&quot;/&gt;&lt;/object&gt;&lt;object type=&quot;3&quot; unique_id=&quot;164544&quot;&gt;&lt;property id=&quot;20148&quot; value=&quot;5&quot;/&gt;&lt;property id=&quot;20300&quot; value=&quot;Slide 87 - &amp;quot;MI Toolbox Reflective listening&amp;quot;&quot;/&gt;&lt;property id=&quot;20307&quot; value=&quot;772&quot;/&gt;&lt;/object&gt;&lt;object type=&quot;3&quot; unique_id=&quot;164546&quot;&gt;&lt;property id=&quot;20148&quot; value=&quot;5&quot;/&gt;&lt;property id=&quot;20300&quot; value=&quot;Slide 88&quot;/&gt;&lt;property id=&quot;20307&quot; value=&quot;774&quot;/&gt;&lt;/object&gt;&lt;object type=&quot;3&quot; unique_id=&quot;164547&quot;&gt;&lt;property id=&quot;20148&quot; value=&quot;5&quot;/&gt;&lt;property id=&quot;20300&quot; value=&quot;Slide 89&quot;/&gt;&lt;property id=&quot;20307&quot; value=&quot;775&quot;/&gt;&lt;/object&gt;&lt;object type=&quot;3&quot; unique_id=&quot;164548&quot;&gt;&lt;property id=&quot;20148&quot; value=&quot;5&quot;/&gt;&lt;property id=&quot;20300&quot; value=&quot;Slide 90&quot;/&gt;&lt;property id=&quot;20307&quot; value=&quot;777&quot;/&gt;&lt;/object&gt;&lt;object type=&quot;3&quot; unique_id=&quot;164549&quot;&gt;&lt;property id=&quot;20148&quot; value=&quot;5&quot;/&gt;&lt;property id=&quot;20300&quot; value=&quot;Slide 91&quot;/&gt;&lt;property id=&quot;20307&quot; value=&quot;778&quot;/&gt;&lt;/object&gt;&lt;object type=&quot;3&quot; unique_id=&quot;164550&quot;&gt;&lt;property id=&quot;20148&quot; value=&quot;5&quot;/&gt;&lt;property id=&quot;20300&quot; value=&quot;Slide 92&quot;/&gt;&lt;property id=&quot;20307&quot; value=&quot;779&quot;/&gt;&lt;/object&gt;&lt;object type=&quot;3&quot; unique_id=&quot;164551&quot;&gt;&lt;property id=&quot;20148&quot; value=&quot;5&quot;/&gt;&lt;property id=&quot;20300&quot; value=&quot;Slide 95&quot;/&gt;&lt;property id=&quot;20307&quot; value=&quot;759&quot;/&gt;&lt;/object&gt;&lt;object type=&quot;3&quot; unique_id=&quot;164552&quot;&gt;&lt;property id=&quot;20148&quot; value=&quot;5&quot;/&gt;&lt;property id=&quot;20300&quot; value=&quot;Slide 98&quot;/&gt;&lt;property id=&quot;20307&quot; value=&quot;760&quot;/&gt;&lt;/object&gt;&lt;object type=&quot;3&quot; unique_id=&quot;164553&quot;&gt;&lt;property id=&quot;20148&quot; value=&quot;5&quot;/&gt;&lt;property id=&quot;20300&quot; value=&quot;Slide 99&quot;/&gt;&lt;property id=&quot;20307&quot; value=&quot;761&quot;/&gt;&lt;/object&gt;&lt;object type=&quot;3&quot; unique_id=&quot;164554&quot;&gt;&lt;property id=&quot;20148&quot; value=&quot;5&quot;/&gt;&lt;property id=&quot;20300&quot; value=&quot;Slide 97&quot;/&gt;&lt;property id=&quot;20307&quot; value=&quot;762&quot;/&gt;&lt;/object&gt;&lt;object type=&quot;3&quot; unique_id=&quot;164555&quot;&gt;&lt;property id=&quot;20148&quot; value=&quot;5&quot;/&gt;&lt;property id=&quot;20300&quot; value=&quot;Slide 100&quot;/&gt;&lt;property id=&quot;20307&quot; value=&quot;763&quot;/&gt;&lt;/object&gt;&lt;object type=&quot;3&quot; unique_id=&quot;164556&quot;&gt;&lt;property id=&quot;20148&quot; value=&quot;5&quot;/&gt;&lt;property id=&quot;20300&quot; value=&quot;Slide 101&quot;/&gt;&lt;property id=&quot;20307&quot; value=&quot;764&quot;/&gt;&lt;/object&gt;&lt;object type=&quot;3&quot; unique_id=&quot;164558&quot;&gt;&lt;property id=&quot;20148&quot; value=&quot;5&quot;/&gt;&lt;property id=&quot;20300&quot; value=&quot;Slide 102&quot;/&gt;&lt;property id=&quot;20307&quot; value=&quot;766&quot;/&gt;&lt;/object&gt;&lt;object type=&quot;3&quot; unique_id=&quot;164559&quot;&gt;&lt;property id=&quot;20148&quot; value=&quot;5&quot;/&gt;&lt;property id=&quot;20300&quot; value=&quot;Slide 103&quot;/&gt;&lt;property id=&quot;20307&quot; value=&quot;767&quot;/&gt;&lt;/object&gt;&lt;object type=&quot;3&quot; unique_id=&quot;164560&quot;&gt;&lt;property id=&quot;20148&quot; value=&quot;5&quot;/&gt;&lt;property id=&quot;20300&quot; value=&quot;Slide 106&quot;/&gt;&lt;property id=&quot;20307&quot; value=&quot;780&quot;/&gt;&lt;/object&gt;&lt;object type=&quot;3&quot; unique_id=&quot;164562&quot;&gt;&lt;property id=&quot;20148&quot; value=&quot;5&quot;/&gt;&lt;property id=&quot;20300&quot; value=&quot;Slide 134&quot;/&gt;&lt;property id=&quot;20307&quot; value=&quot;785&quot;/&gt;&lt;/object&gt;&lt;object type=&quot;3&quot; unique_id=&quot;171663&quot;&gt;&lt;property id=&quot;20148&quot; value=&quot;5&quot;/&gt;&lt;property id=&quot;20300&quot; value=&quot;Slide 20 - &amp;quot;Alcohol Associated Risk Behaviors, Grades 9-12  (YRBS 2011)&amp;quot;&quot;/&gt;&lt;property id=&quot;20307&quot; value=&quot;797&quot;/&gt;&lt;/object&gt;&lt;object type=&quot;3&quot; unique_id=&quot;171664&quot;&gt;&lt;property id=&quot;20148&quot; value=&quot;5&quot;/&gt;&lt;property id=&quot;20300&quot; value=&quot;Slide 21 - &amp;quot;12th Graders* Reporting Binge Drinking   &amp;amp; Extreme Binge Drinking (within the last two weeks) &amp;quot;&quot;/&gt;&lt;property id=&quot;20307&quot; value=&quot;796&quot;/&gt;&lt;/object&gt;&lt;object type=&quot;3&quot; unique_id=&quot;171665&quot;&gt;&lt;property id=&quot;20148&quot; value=&quot;5&quot;/&gt;&lt;property id=&quot;20300&quot; value=&quot;Slide 52&quot;/&gt;&lt;property id=&quot;20307&quot; value=&quot;790&quot;/&gt;&lt;/object&gt;&lt;object type=&quot;3&quot; unique_id=&quot;171666&quot;&gt;&lt;property id=&quot;20148&quot; value=&quot;5&quot;/&gt;&lt;property id=&quot;20300&quot; value=&quot;Slide 53 - &amp;quot;SBIRT&amp;quot;&quot;/&gt;&lt;property id=&quot;20307&quot; value=&quot;791&quot;/&gt;&lt;/object&gt;&lt;object type=&quot;3&quot; unique_id=&quot;171667&quot;&gt;&lt;property id=&quot;20148&quot; value=&quot;5&quot;/&gt;&lt;property id=&quot;20300&quot; value=&quot;Slide 54 - &amp;quot;Why is SBIRT important? &amp;quot;&quot;/&gt;&lt;property id=&quot;20307&quot; value=&quot;792&quot;/&gt;&lt;/object&gt;&lt;object type=&quot;3&quot; unique_id=&quot;171668&quot;&gt;&lt;property id=&quot;20148&quot; value=&quot;5&quot;/&gt;&lt;property id=&quot;20300&quot; value=&quot;Slide 55 - &amp;quot;SBIRT Research &amp;quot;&quot;/&gt;&lt;property id=&quot;20307&quot; value=&quot;793&quot;/&gt;&lt;/object&gt;&lt;object type=&quot;3&quot; unique_id=&quot;171669&quot;&gt;&lt;property id=&quot;20148&quot; value=&quot;5&quot;/&gt;&lt;property id=&quot;20300&quot; value=&quot;Slide 56 - &amp;quot;Evidence for Adolescent SBIRT &amp;quot;&quot;/&gt;&lt;property id=&quot;20307&quot; value=&quot;794&quot;/&gt;&lt;/object&gt;&lt;object type=&quot;3&quot; unique_id=&quot;171670&quot;&gt;&lt;property id=&quot;20148&quot; value=&quot;5&quot;/&gt;&lt;property id=&quot;20300&quot; value=&quot;Slide 57 - &amp;quot;Screening&amp;quot;&quot;/&gt;&lt;property id=&quot;20307&quot; value=&quot;795&quot;/&gt;&lt;/object&gt;&lt;object type=&quot;3&quot; unique_id=&quot;171671&quot;&gt;&lt;property id=&quot;20148&quot; value=&quot;5&quot;/&gt;&lt;property id=&quot;20300&quot; value=&quot;Slide 60 - &amp;quot;Based on Findings of Screening&amp;quot;&quot;/&gt;&lt;property id=&quot;20307&quot; value=&quot;798&quot;/&gt;&lt;/object&gt;&lt;object type=&quot;3&quot; unique_id=&quot;171672&quot;&gt;&lt;property id=&quot;20148&quot; value=&quot;5&quot;/&gt;&lt;property id=&quot;20300&quot; value=&quot;Slide 63 - &amp;quot;What Screening Tool  Should I Use?&amp;quot;&quot;/&gt;&lt;property id=&quot;20307&quot; value=&quot;799&quot;/&gt;&lt;/object&gt;&lt;object type=&quot;3&quot; unique_id=&quot;231773&quot;&gt;&lt;property id=&quot;20148&quot; value=&quot;5&quot;/&gt;&lt;property id=&quot;20300&quot; value=&quot;Slide 41&quot;/&gt;&lt;property id=&quot;20307&quot; value=&quot;838&quot;/&gt;&lt;/object&gt;&lt;object type=&quot;3&quot; unique_id=&quot;231774&quot;&gt;&lt;property id=&quot;20148&quot; value=&quot;5&quot;/&gt;&lt;property id=&quot;20300&quot; value=&quot;Slide 42&quot;/&gt;&lt;property id=&quot;20307&quot; value=&quot;839&quot;/&gt;&lt;/object&gt;&lt;object type=&quot;3&quot; unique_id=&quot;231775&quot;&gt;&lt;property id=&quot;20148&quot; value=&quot;5&quot;/&gt;&lt;property id=&quot;20300&quot; value=&quot;Slide 45&quot;/&gt;&lt;property id=&quot;20307&quot; value=&quot;834&quot;/&gt;&lt;/object&gt;&lt;object type=&quot;3&quot; unique_id=&quot;231776&quot;&gt;&lt;property id=&quot;20148&quot; value=&quot;5&quot;/&gt;&lt;property id=&quot;20300&quot; value=&quot;Slide 50 - &amp;quot;Addiction&amp;quot;&quot;/&gt;&lt;property id=&quot;20307&quot; value=&quot;833&quot;/&gt;&lt;/object&gt;&lt;object type=&quot;3&quot; unique_id=&quot;231777&quot;&gt;&lt;property id=&quot;20148&quot; value=&quot;5&quot;/&gt;&lt;property id=&quot;20300&quot; value=&quot;Slide 58 - &amp;quot;Top Reasons for Not Screening&amp;quot;&quot;/&gt;&lt;property id=&quot;20307&quot; value=&quot;800&quot;/&gt;&lt;/object&gt;&lt;object type=&quot;3&quot; unique_id=&quot;231778&quot;&gt;&lt;property id=&quot;20148&quot; value=&quot;5&quot;/&gt;&lt;property id=&quot;20300&quot; value=&quot;Slide 59 - &amp;quot;Confidentiality&amp;quot;&quot;/&gt;&lt;property id=&quot;20307&quot; value=&quot;801&quot;/&gt;&lt;/object&gt;&lt;object type=&quot;3&quot; unique_id=&quot;231779&quot;&gt;&lt;property id=&quot;20148&quot; value=&quot;5&quot;/&gt;&lt;property id=&quot;20300&quot; value=&quot;Slide 68&quot;/&gt;&lt;property id=&quot;20307&quot; value=&quot;802&quot;/&gt;&lt;/object&gt;&lt;object type=&quot;3&quot; unique_id=&quot;231780&quot;&gt;&lt;property id=&quot;20148&quot; value=&quot;5&quot;/&gt;&lt;property id=&quot;20300&quot; value=&quot;Slide 71&quot;/&gt;&lt;property id=&quot;20307&quot; value=&quot;803&quot;/&gt;&lt;/object&gt;&lt;object type=&quot;3&quot; unique_id=&quot;231781&quot;&gt;&lt;property id=&quot;20148&quot; value=&quot;5&quot;/&gt;&lt;property id=&quot;20300&quot; value=&quot;Slide 73&quot;/&gt;&lt;property id=&quot;20307&quot; value=&quot;804&quot;/&gt;&lt;/object&gt;&lt;object type=&quot;3&quot; unique_id=&quot;231782&quot;&gt;&lt;property id=&quot;20148&quot; value=&quot;5&quot;/&gt;&lt;property id=&quot;20300&quot; value=&quot;Slide 74&quot;/&gt;&lt;property id=&quot;20307&quot; value=&quot;805&quot;/&gt;&lt;/object&gt;&lt;object type=&quot;3&quot; unique_id=&quot;231783&quot;&gt;&lt;property id=&quot;20148&quot; value=&quot;5&quot;/&gt;&lt;property id=&quot;20300&quot; value=&quot;Slide 75&quot;/&gt;&lt;property id=&quot;20307&quot; value=&quot;806&quot;/&gt;&lt;/object&gt;&lt;object type=&quot;3&quot; unique_id=&quot;231784&quot;&gt;&lt;property id=&quot;20148&quot; value=&quot;5&quot;/&gt;&lt;property id=&quot;20300&quot; value=&quot;Slide 107&quot;/&gt;&lt;property id=&quot;20307&quot; value=&quot;807&quot;/&gt;&lt;/object&gt;&lt;object type=&quot;3&quot; unique_id=&quot;231785&quot;&gt;&lt;property id=&quot;20148&quot; value=&quot;5&quot;/&gt;&lt;property id=&quot;20300&quot; value=&quot;Slide 108&quot;/&gt;&lt;property id=&quot;20307&quot; value=&quot;808&quot;/&gt;&lt;/object&gt;&lt;object type=&quot;3&quot; unique_id=&quot;231786&quot;&gt;&lt;property id=&quot;20148&quot; value=&quot;5&quot;/&gt;&lt;property id=&quot;20300&quot; value=&quot;Slide 109&quot;/&gt;&lt;property id=&quot;20307&quot; value=&quot;809&quot;/&gt;&lt;/object&gt;&lt;object type=&quot;3&quot; unique_id=&quot;231787&quot;&gt;&lt;property id=&quot;20148&quot; value=&quot;5&quot;/&gt;&lt;property id=&quot;20300&quot; value=&quot;Slide 110&quot;/&gt;&lt;property id=&quot;20307&quot; value=&quot;810&quot;/&gt;&lt;/object&gt;&lt;object type=&quot;3&quot; unique_id=&quot;231788&quot;&gt;&lt;property id=&quot;20148&quot; value=&quot;5&quot;/&gt;&lt;property id=&quot;20300&quot; value=&quot;Slide 111&quot;/&gt;&lt;property id=&quot;20307&quot; value=&quot;811&quot;/&gt;&lt;/object&gt;&lt;object type=&quot;3&quot; unique_id=&quot;231789&quot;&gt;&lt;property id=&quot;20148&quot; value=&quot;5&quot;/&gt;&lt;property id=&quot;20300&quot; value=&quot;Slide 112&quot;/&gt;&lt;property id=&quot;20307&quot; value=&quot;812&quot;/&gt;&lt;/object&gt;&lt;object type=&quot;3&quot; unique_id=&quot;231790&quot;&gt;&lt;property id=&quot;20148&quot; value=&quot;5&quot;/&gt;&lt;property id=&quot;20300&quot; value=&quot;Slide 113&quot;/&gt;&lt;property id=&quot;20307&quot; value=&quot;813&quot;/&gt;&lt;/object&gt;&lt;object type=&quot;3&quot; unique_id=&quot;231791&quot;&gt;&lt;property id=&quot;20148&quot; value=&quot;5&quot;/&gt;&lt;property id=&quot;20300&quot; value=&quot;Slide 114&quot;/&gt;&lt;property id=&quot;20307&quot; value=&quot;814&quot;/&gt;&lt;/object&gt;&lt;object type=&quot;3&quot; unique_id=&quot;231792&quot;&gt;&lt;property id=&quot;20148&quot; value=&quot;5&quot;/&gt;&lt;property id=&quot;20300&quot; value=&quot;Slide 115&quot;/&gt;&lt;property id=&quot;20307&quot; value=&quot;815&quot;/&gt;&lt;/object&gt;&lt;object type=&quot;3&quot; unique_id=&quot;231793&quot;&gt;&lt;property id=&quot;20148&quot; value=&quot;5&quot;/&gt;&lt;property id=&quot;20300&quot; value=&quot;Slide 116&quot;/&gt;&lt;property id=&quot;20307&quot; value=&quot;816&quot;/&gt;&lt;/object&gt;&lt;object type=&quot;3&quot; unique_id=&quot;231794&quot;&gt;&lt;property id=&quot;20148&quot; value=&quot;5&quot;/&gt;&lt;property id=&quot;20300&quot; value=&quot;Slide 117&quot;/&gt;&lt;property id=&quot;20307&quot; value=&quot;817&quot;/&gt;&lt;/object&gt;&lt;object type=&quot;3&quot; unique_id=&quot;231795&quot;&gt;&lt;property id=&quot;20148&quot; value=&quot;5&quot;/&gt;&lt;property id=&quot;20300&quot; value=&quot;Slide 120&quot;/&gt;&lt;property id=&quot;20307&quot; value=&quot;818&quot;/&gt;&lt;/object&gt;&lt;object type=&quot;3&quot; unique_id=&quot;231796&quot;&gt;&lt;property id=&quot;20148&quot; value=&quot;5&quot;/&gt;&lt;property id=&quot;20300&quot; value=&quot;Slide 121&quot;/&gt;&lt;property id=&quot;20307&quot; value=&quot;829&quot;/&gt;&lt;/object&gt;&lt;object type=&quot;3&quot; unique_id=&quot;231797&quot;&gt;&lt;property id=&quot;20148&quot; value=&quot;5&quot;/&gt;&lt;property id=&quot;20300&quot; value=&quot;Slide 122&quot;/&gt;&lt;property id=&quot;20307&quot; value=&quot;819&quot;/&gt;&lt;/object&gt;&lt;object type=&quot;3&quot; unique_id=&quot;231798&quot;&gt;&lt;property id=&quot;20148&quot; value=&quot;5&quot;/&gt;&lt;property id=&quot;20300&quot; value=&quot;Slide 123&quot;/&gt;&lt;property id=&quot;20307&quot; value=&quot;820&quot;/&gt;&lt;/object&gt;&lt;object type=&quot;3&quot; unique_id=&quot;231799&quot;&gt;&lt;property id=&quot;20148&quot; value=&quot;5&quot;/&gt;&lt;property id=&quot;20300&quot; value=&quot;Slide 124&quot;/&gt;&lt;property id=&quot;20307&quot; value=&quot;821&quot;/&gt;&lt;/object&gt;&lt;object type=&quot;3&quot; unique_id=&quot;231800&quot;&gt;&lt;property id=&quot;20148&quot; value=&quot;5&quot;/&gt;&lt;property id=&quot;20300&quot; value=&quot;Slide 125&quot;/&gt;&lt;property id=&quot;20307&quot; value=&quot;822&quot;/&gt;&lt;/object&gt;&lt;object type=&quot;3&quot; unique_id=&quot;231801&quot;&gt;&lt;property id=&quot;20148&quot; value=&quot;5&quot;/&gt;&lt;property id=&quot;20300&quot; value=&quot;Slide 126&quot;/&gt;&lt;property id=&quot;20307&quot; value=&quot;823&quot;/&gt;&lt;/object&gt;&lt;object type=&quot;3&quot; unique_id=&quot;231802&quot;&gt;&lt;property id=&quot;20148&quot; value=&quot;5&quot;/&gt;&lt;property id=&quot;20300&quot; value=&quot;Slide 127&quot;/&gt;&lt;property id=&quot;20307&quot; value=&quot;824&quot;/&gt;&lt;/object&gt;&lt;object type=&quot;3&quot; unique_id=&quot;231803&quot;&gt;&lt;property id=&quot;20148&quot; value=&quot;5&quot;/&gt;&lt;property id=&quot;20300&quot; value=&quot;Slide 128&quot;/&gt;&lt;property id=&quot;20307&quot; value=&quot;825&quot;/&gt;&lt;/object&gt;&lt;object type=&quot;3&quot; unique_id=&quot;231804&quot;&gt;&lt;property id=&quot;20148&quot; value=&quot;5&quot;/&gt;&lt;property id=&quot;20300&quot; value=&quot;Slide 129&quot;/&gt;&lt;property id=&quot;20307&quot; value=&quot;826&quot;/&gt;&lt;/object&gt;&lt;object type=&quot;3&quot; unique_id=&quot;231805&quot;&gt;&lt;property id=&quot;20148&quot; value=&quot;5&quot;/&gt;&lt;property id=&quot;20300&quot; value=&quot;Slide 130&quot;/&gt;&lt;property id=&quot;20307&quot; value=&quot;827&quot;/&gt;&lt;/object&gt;&lt;object type=&quot;3&quot; unique_id=&quot;231806&quot;&gt;&lt;property id=&quot;20148&quot; value=&quot;5&quot;/&gt;&lt;property id=&quot;20300&quot; value=&quot;Slide 131&quot;/&gt;&lt;property id=&quot;20307&quot; value=&quot;828&quot;/&gt;&lt;/object&gt;&lt;object type=&quot;3&quot; unique_id=&quot;231807&quot;&gt;&lt;property id=&quot;20148&quot; value=&quot;5&quot;/&gt;&lt;property id=&quot;20300&quot; value=&quot;Slide 155 - &amp;quot;Medication Assisted Treatment&amp;quot;&quot;/&gt;&lt;property id=&quot;20307&quot; value=&quot;841&quot;/&gt;&lt;/object&gt;&lt;object type=&quot;3&quot; unique_id=&quot;231808&quot;&gt;&lt;property id=&quot;20148&quot; value=&quot;5&quot;/&gt;&lt;property id=&quot;20300&quot; value=&quot;Slide 156&quot;/&gt;&lt;property id=&quot;20307&quot; value=&quot;840&quot;/&gt;&lt;/object&gt;&lt;object type=&quot;3&quot; unique_id=&quot;231809&quot;&gt;&lt;property id=&quot;20148&quot; value=&quot;5&quot;/&gt;&lt;property id=&quot;20300&quot; value=&quot;Slide 157&quot;/&gt;&lt;property id=&quot;20307&quot; value=&quot;836&quot;/&gt;&lt;/object&gt;&lt;object type=&quot;3&quot; unique_id=&quot;231810&quot;&gt;&lt;property id=&quot;20148&quot; value=&quot;5&quot;/&gt;&lt;property id=&quot;20300&quot; value=&quot;Slide 158&quot;/&gt;&lt;property id=&quot;20307&quot; value=&quot;837&quot;/&gt;&lt;/object&gt;&lt;object type=&quot;3&quot; unique_id=&quot;231811&quot;&gt;&lt;property id=&quot;20148&quot; value=&quot;5&quot;/&gt;&lt;property id=&quot;20300&quot; value=&quot;Slide 159 - &amp;quot;AAP Opioid Policy Statement&amp;quot;&quot;/&gt;&lt;property id=&quot;20307&quot; value=&quot;835&quot;/&gt;&lt;/object&gt;&lt;object type=&quot;3&quot; unique_id=&quot;231812&quot;&gt;&lt;property id=&quot;20148&quot; value=&quot;5&quot;/&gt;&lt;property id=&quot;20300&quot; value=&quot;Slide 165&quot;/&gt;&lt;property id=&quot;20307&quot; value=&quot;830&quot;/&gt;&lt;/object&gt;&lt;object type=&quot;3&quot; unique_id=&quot;231813&quot;&gt;&lt;property id=&quot;20148&quot; value=&quot;5&quot;/&gt;&lt;property id=&quot;20300&quot; value=&quot;Slide 166&quot;/&gt;&lt;property id=&quot;20307&quot; value=&quot;831&quot;/&gt;&lt;/object&gt;&lt;object type=&quot;3&quot; unique_id=&quot;231814&quot;&gt;&lt;property id=&quot;20148&quot; value=&quot;5&quot;/&gt;&lt;property id=&quot;20300&quot; value=&quot;Slide 167 - &amp;quot;Acknowledgements&amp;quot;&quot;/&gt;&lt;property id=&quot;20307&quot; value=&quot;832&quot;/&gt;&lt;/object&gt;&lt;/object&gt;&lt;object type=&quot;8&quot; unique_id=&quot;11024&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ARTICULATE_SLIDE_THUMBNAIL_REFRESH" val="1"/>
</p:tagLst>
</file>

<file path=ppt/theme/theme1.xml><?xml version="1.0" encoding="utf-8"?>
<a:theme xmlns:a="http://schemas.openxmlformats.org/drawingml/2006/main" name="Chapter 4 MI_7-27-16">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Chapter 4 MI_7-27-16</Template>
  <TotalTime>2300</TotalTime>
  <Words>9024</Words>
  <Application>Microsoft Macintosh PowerPoint</Application>
  <PresentationFormat>On-screen Show (4:3)</PresentationFormat>
  <Paragraphs>894</Paragraphs>
  <Slides>61</Slides>
  <Notes>61</Notes>
  <HiddenSlides>0</HiddenSlides>
  <MMClips>0</MMClips>
  <ScaleCrop>false</ScaleCrop>
  <HeadingPairs>
    <vt:vector size="6" baseType="variant">
      <vt:variant>
        <vt:lpstr>Fonts Used</vt:lpstr>
      </vt:variant>
      <vt:variant>
        <vt:i4>9</vt:i4>
      </vt:variant>
      <vt:variant>
        <vt:lpstr>Theme</vt:lpstr>
      </vt:variant>
      <vt:variant>
        <vt:i4>2</vt:i4>
      </vt:variant>
      <vt:variant>
        <vt:lpstr>Slide Titles</vt:lpstr>
      </vt:variant>
      <vt:variant>
        <vt:i4>61</vt:i4>
      </vt:variant>
    </vt:vector>
  </HeadingPairs>
  <TitlesOfParts>
    <vt:vector size="72" baseType="lpstr">
      <vt:lpstr>Arial Narrow</vt:lpstr>
      <vt:lpstr>Calibri</vt:lpstr>
      <vt:lpstr>Calibri Light</vt:lpstr>
      <vt:lpstr>Gill Sans MT</vt:lpstr>
      <vt:lpstr>MS PGothic</vt:lpstr>
      <vt:lpstr>ＭＳ Ｐゴシック</vt:lpstr>
      <vt:lpstr>Times New Roman</vt:lpstr>
      <vt:lpstr>Wingdings</vt:lpstr>
      <vt:lpstr>Arial</vt:lpstr>
      <vt:lpstr>Chapter 4 MI_7-27-16</vt:lpstr>
      <vt:lpstr>Custom Design</vt:lpstr>
      <vt:lpstr>MOTIVATIONAL Interviewing Basics</vt:lpstr>
      <vt:lpstr>Writing Exercise</vt:lpstr>
      <vt:lpstr>Questions</vt:lpstr>
      <vt:lpstr>Goals of Writing Exercise</vt:lpstr>
      <vt:lpstr>What is Motivational Interviewing?</vt:lpstr>
      <vt:lpstr>Problems/Areas MI has Been  Applied to:</vt:lpstr>
      <vt:lpstr>Why Might this Approach Work with Your Patients?</vt:lpstr>
      <vt:lpstr>Traditional Approach to  Behavior Change</vt:lpstr>
      <vt:lpstr>Video Demonstration: Behavior Change </vt:lpstr>
      <vt:lpstr>‘The Stick’  vs ‘the carrot’ </vt:lpstr>
      <vt:lpstr>The Stick (Not MI)</vt:lpstr>
      <vt:lpstr> “Helpers”</vt:lpstr>
      <vt:lpstr>Thomas Gordon’s 12 Roadblocks to “active listening”  (1970; from Miller &amp; Rollnick, 2013)</vt:lpstr>
      <vt:lpstr>MI: Background/Theory Miller &amp; Rollnick</vt:lpstr>
      <vt:lpstr>Another Approach....  </vt:lpstr>
      <vt:lpstr>The Spirit of MI</vt:lpstr>
      <vt:lpstr>The Spirit of MI</vt:lpstr>
      <vt:lpstr>MI Principles</vt:lpstr>
      <vt:lpstr>The Importance of Connection</vt:lpstr>
      <vt:lpstr>Video Demonstration:  Empathy</vt:lpstr>
      <vt:lpstr>The Importance of Feeling “Seen” and Building Trust</vt:lpstr>
      <vt:lpstr>Handling Resistance</vt:lpstr>
      <vt:lpstr>Keys to Working with Resistance</vt:lpstr>
      <vt:lpstr>Core Assumptions of MI 1. Motivation is a state NOT a trait</vt:lpstr>
      <vt:lpstr>Core Assumptions of MI 2. Ambivalence to change is normal</vt:lpstr>
      <vt:lpstr>In 2017, I will…</vt:lpstr>
      <vt:lpstr>Stages of Change</vt:lpstr>
      <vt:lpstr>Why is Stage of Change/Readiness Important?</vt:lpstr>
      <vt:lpstr>Helping People Change</vt:lpstr>
      <vt:lpstr>MI Principles  Practice Key MI Skills for Brief Intervention</vt:lpstr>
      <vt:lpstr>OARS: Open-ended Questions</vt:lpstr>
      <vt:lpstr>Open-Ended Questions</vt:lpstr>
      <vt:lpstr>Asking Open &amp; Closed-Ended Questions</vt:lpstr>
      <vt:lpstr>Learning Activity: Creating open-ended questions</vt:lpstr>
      <vt:lpstr>OARS: Affirmations</vt:lpstr>
      <vt:lpstr>Affirmations</vt:lpstr>
      <vt:lpstr>Affirming: Support Self Efficacy</vt:lpstr>
      <vt:lpstr> Examples of Affirmative Statements </vt:lpstr>
      <vt:lpstr>Learning Activity:  Finding Affirmations (1)</vt:lpstr>
      <vt:lpstr>Finding Affirmations (1)</vt:lpstr>
      <vt:lpstr>Learning Activity: Finding Affirmations (2)</vt:lpstr>
      <vt:lpstr>OARS: Reflective Listening</vt:lpstr>
      <vt:lpstr>Reflective Listening</vt:lpstr>
      <vt:lpstr>Utilizing Reflective Listening</vt:lpstr>
      <vt:lpstr>Reflective Listening</vt:lpstr>
      <vt:lpstr>Learning Activity:  Reflective Listening (1)</vt:lpstr>
      <vt:lpstr>Learning Activity: Reflective Listening (2)</vt:lpstr>
      <vt:lpstr>OARS: Summarizing </vt:lpstr>
      <vt:lpstr>Summarizing </vt:lpstr>
      <vt:lpstr>MI Strategy: Developing Discrepancy</vt:lpstr>
      <vt:lpstr>Developing Discrepancy</vt:lpstr>
      <vt:lpstr>MI Strategy: Readiness Rulers</vt:lpstr>
      <vt:lpstr>Readiness Ruler </vt:lpstr>
      <vt:lpstr>Learning Activity Ruler Lineup</vt:lpstr>
      <vt:lpstr>Try to Keep This in Mind: Although Tempting,  Resist the Righting Reflex</vt:lpstr>
      <vt:lpstr>Video Demonstration: The Art of Listening</vt:lpstr>
      <vt:lpstr>Learning activity</vt:lpstr>
      <vt:lpstr>“Helpers”</vt:lpstr>
      <vt:lpstr>Role Play Questions</vt:lpstr>
      <vt:lpstr>Review and Compare the Different  Styles of Interaction</vt:lpstr>
      <vt:lpstr>Sample Demonstration Videos</vt:lpstr>
    </vt:vector>
  </TitlesOfParts>
  <Company>HP</Company>
  <LinksUpToDate>false</LinksUpToDate>
  <SharedDoc>false</SharedDoc>
  <HyperlinkBase/>
  <HyperlinksChanged>false</HyperlinksChanged>
  <AppVersion>15.0033</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MOTIVATIONAL Interviewing Basics</dc:title>
  <dc:creator>McRee,Bonnie G.</dc:creator>
  <cp:lastModifiedBy>Microsoft Office User</cp:lastModifiedBy>
  <cp:revision>86</cp:revision>
  <cp:lastPrinted>2017-08-03T16:06:12Z</cp:lastPrinted>
  <dcterms:created xsi:type="dcterms:W3CDTF">2016-08-05T11:49:35Z</dcterms:created>
  <dcterms:modified xsi:type="dcterms:W3CDTF">2017-08-03T16:07:04Z</dcterms:modified>
</cp:coreProperties>
</file>