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19" r:id="rId2"/>
  </p:sldMasterIdLst>
  <p:notesMasterIdLst>
    <p:notesMasterId r:id="rId60"/>
  </p:notesMasterIdLst>
  <p:handoutMasterIdLst>
    <p:handoutMasterId r:id="rId61"/>
  </p:handoutMasterIdLst>
  <p:sldIdLst>
    <p:sldId id="638" r:id="rId3"/>
    <p:sldId id="645" r:id="rId4"/>
    <p:sldId id="677" r:id="rId5"/>
    <p:sldId id="670" r:id="rId6"/>
    <p:sldId id="646" r:id="rId7"/>
    <p:sldId id="678" r:id="rId8"/>
    <p:sldId id="647" r:id="rId9"/>
    <p:sldId id="648" r:id="rId10"/>
    <p:sldId id="643" r:id="rId11"/>
    <p:sldId id="672" r:id="rId12"/>
    <p:sldId id="673" r:id="rId13"/>
    <p:sldId id="674" r:id="rId14"/>
    <p:sldId id="649" r:id="rId15"/>
    <p:sldId id="650" r:id="rId16"/>
    <p:sldId id="667" r:id="rId17"/>
    <p:sldId id="666" r:id="rId18"/>
    <p:sldId id="729" r:id="rId19"/>
    <p:sldId id="659" r:id="rId20"/>
    <p:sldId id="660" r:id="rId21"/>
    <p:sldId id="661" r:id="rId22"/>
    <p:sldId id="682" r:id="rId23"/>
    <p:sldId id="675" r:id="rId24"/>
    <p:sldId id="683" r:id="rId25"/>
    <p:sldId id="684" r:id="rId26"/>
    <p:sldId id="654" r:id="rId27"/>
    <p:sldId id="655" r:id="rId28"/>
    <p:sldId id="685" r:id="rId29"/>
    <p:sldId id="692" r:id="rId30"/>
    <p:sldId id="700" r:id="rId31"/>
    <p:sldId id="701" r:id="rId32"/>
    <p:sldId id="702" r:id="rId33"/>
    <p:sldId id="703" r:id="rId34"/>
    <p:sldId id="704" r:id="rId35"/>
    <p:sldId id="705" r:id="rId36"/>
    <p:sldId id="706" r:id="rId37"/>
    <p:sldId id="707" r:id="rId38"/>
    <p:sldId id="708" r:id="rId39"/>
    <p:sldId id="709" r:id="rId40"/>
    <p:sldId id="688" r:id="rId41"/>
    <p:sldId id="689" r:id="rId42"/>
    <p:sldId id="690" r:id="rId43"/>
    <p:sldId id="730" r:id="rId44"/>
    <p:sldId id="717" r:id="rId45"/>
    <p:sldId id="718" r:id="rId46"/>
    <p:sldId id="731" r:id="rId47"/>
    <p:sldId id="719" r:id="rId48"/>
    <p:sldId id="724" r:id="rId49"/>
    <p:sldId id="720" r:id="rId50"/>
    <p:sldId id="721" r:id="rId51"/>
    <p:sldId id="722" r:id="rId52"/>
    <p:sldId id="723" r:id="rId53"/>
    <p:sldId id="728" r:id="rId54"/>
    <p:sldId id="725" r:id="rId55"/>
    <p:sldId id="726" r:id="rId56"/>
    <p:sldId id="727" r:id="rId57"/>
    <p:sldId id="715" r:id="rId58"/>
    <p:sldId id="716" r:id="rId59"/>
  </p:sldIdLst>
  <p:sldSz cx="9144000" cy="6858000" type="screen4x3"/>
  <p:notesSz cx="7023100" cy="93091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nstead, Julie" initials="LJ" lastIdx="4" clrIdx="0"/>
  <p:cmAuthor id="1" name="levy_s" initials="SL" lastIdx="2" clrIdx="1"/>
  <p:cmAuthor id="2" name="levy_s" initials="l" lastIdx="2" clrIdx="2"/>
  <p:cmAuthor id="3" name="Marianne Pugatch" initials="" lastIdx="2" clrIdx="3"/>
  <p:cmAuthor id="4" name="user" initials="u" lastIdx="8" clrIdx="4"/>
  <p:cmAuthor id="5" name="Levy, Sharon" initials="sl" lastIdx="33" clrIdx="5"/>
  <p:cmAuthor id="6" name="Rabinow, Lily" initials="LR"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1001"/>
    <a:srgbClr val="CE1C27"/>
    <a:srgbClr val="9F3481"/>
    <a:srgbClr val="FF0000"/>
    <a:srgbClr val="FFC319"/>
    <a:srgbClr val="F1450F"/>
    <a:srgbClr val="FFD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1348" autoAdjust="0"/>
    <p:restoredTop sz="68309" autoAdjust="0"/>
  </p:normalViewPr>
  <p:slideViewPr>
    <p:cSldViewPr>
      <p:cViewPr>
        <p:scale>
          <a:sx n="147" d="100"/>
          <a:sy n="147" d="100"/>
        </p:scale>
        <p:origin x="176" y="-8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8" d="100"/>
        <a:sy n="98" d="100"/>
      </p:scale>
      <p:origin x="0" y="0"/>
    </p:cViewPr>
  </p:sorterViewPr>
  <p:notesViewPr>
    <p:cSldViewPr>
      <p:cViewPr>
        <p:scale>
          <a:sx n="264" d="100"/>
          <a:sy n="264" d="100"/>
        </p:scale>
        <p:origin x="472" y="-85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commentAuthors" Target="commentAuthors.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tags" Target="tags/tag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sz="quarter" idx="1"/>
          </p:nvPr>
        </p:nvSpPr>
        <p:spPr>
          <a:xfrm>
            <a:off x="3978131" y="0"/>
            <a:ext cx="3043343" cy="465455"/>
          </a:xfrm>
          <a:prstGeom prst="rect">
            <a:avLst/>
          </a:prstGeom>
        </p:spPr>
        <p:txBody>
          <a:bodyPr vert="horz" lIns="93317" tIns="46659" rIns="93317" bIns="46659" rtlCol="0"/>
          <a:lstStyle>
            <a:lvl1pPr algn="r">
              <a:defRPr sz="1300"/>
            </a:lvl1pPr>
          </a:lstStyle>
          <a:p>
            <a:fld id="{EA6EEF31-104D-C24D-A309-CBA29A1DB842}" type="datetime1">
              <a:rPr lang="en-US" smtClean="0"/>
              <a:t>8/7/17</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300"/>
            </a:lvl1pPr>
          </a:lstStyle>
          <a:p>
            <a:r>
              <a:rPr lang="en-US" smtClean="0"/>
              <a:t>Chapter 3</a:t>
            </a:r>
            <a:endParaRPr lang="en-US"/>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17" tIns="46659" rIns="93317" bIns="46659" rtlCol="0" anchor="b"/>
          <a:lstStyle>
            <a:lvl1pPr algn="r">
              <a:defRPr sz="1300"/>
            </a:lvl1pPr>
          </a:lstStyle>
          <a:p>
            <a:fld id="{80358CC1-872D-4074-984C-736C61CD1728}" type="slidenum">
              <a:rPr lang="en-US" smtClean="0"/>
              <a:t>‹#›</a:t>
            </a:fld>
            <a:endParaRPr lang="en-US"/>
          </a:p>
        </p:txBody>
      </p:sp>
    </p:spTree>
    <p:extLst>
      <p:ext uri="{BB962C8B-B14F-4D97-AF65-F5344CB8AC3E}">
        <p14:creationId xmlns:p14="http://schemas.microsoft.com/office/powerpoint/2010/main" val="16031631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8131" y="8845550"/>
            <a:ext cx="3043343" cy="465455"/>
          </a:xfrm>
          <a:prstGeom prst="rect">
            <a:avLst/>
          </a:prstGeom>
        </p:spPr>
        <p:txBody>
          <a:bodyPr vert="horz" lIns="93317" tIns="46659" rIns="93317" bIns="46659" rtlCol="0" anchor="b"/>
          <a:lstStyle>
            <a:lvl1pPr algn="r">
              <a:defRPr sz="1100"/>
            </a:lvl1pPr>
          </a:lstStyle>
          <a:p>
            <a:fld id="{BADA6B31-583E-4083-89D8-95155744EDB0}" type="slidenum">
              <a:rPr lang="en-US" smtClean="0"/>
              <a:pPr/>
              <a:t>‹#›</a:t>
            </a:fld>
            <a:endParaRPr lang="en-US" dirty="0"/>
          </a:p>
        </p:txBody>
      </p:sp>
      <p:sp>
        <p:nvSpPr>
          <p:cNvPr id="3" name="Footer Placeholder 2"/>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r>
              <a:rPr lang="en-US" smtClean="0"/>
              <a:t>Chapter 3</a:t>
            </a:r>
            <a:endParaRPr lang="en-US"/>
          </a:p>
        </p:txBody>
      </p:sp>
    </p:spTree>
    <p:extLst>
      <p:ext uri="{BB962C8B-B14F-4D97-AF65-F5344CB8AC3E}">
        <p14:creationId xmlns:p14="http://schemas.microsoft.com/office/powerpoint/2010/main" val="29692577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This chapter on screening for will review following points:</a:t>
            </a:r>
          </a:p>
          <a:p>
            <a:pPr marL="171450" indent="-171450">
              <a:buFont typeface="Arial"/>
              <a:buChar char="•"/>
            </a:pPr>
            <a:r>
              <a:rPr lang="en-US" dirty="0"/>
              <a:t>T</a:t>
            </a:r>
            <a:r>
              <a:rPr lang="en-US" dirty="0" smtClean="0"/>
              <a:t>he importance of screening patients for substance misuse.  </a:t>
            </a:r>
          </a:p>
          <a:p>
            <a:pPr marL="171450" indent="-171450">
              <a:buFont typeface="Arial"/>
              <a:buChar char="•"/>
            </a:pPr>
            <a:r>
              <a:rPr lang="en-US" dirty="0" smtClean="0"/>
              <a:t>How to obtain accurate information from patients about their use</a:t>
            </a:r>
          </a:p>
          <a:p>
            <a:pPr marL="171450" indent="-171450">
              <a:buFont typeface="Arial"/>
              <a:buChar char="•"/>
            </a:pPr>
            <a:r>
              <a:rPr lang="en-US" dirty="0" smtClean="0"/>
              <a:t>How to use the ASSIST and ASSIST-FC screening tool</a:t>
            </a:r>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1</a:t>
            </a:fld>
            <a:endParaRPr lang="en-US" dirty="0"/>
          </a:p>
        </p:txBody>
      </p:sp>
      <p:sp>
        <p:nvSpPr>
          <p:cNvPr id="9" name="Slide Image Placeholder 8"/>
          <p:cNvSpPr>
            <a:spLocks noGrp="1" noRot="1" noChangeAspect="1"/>
          </p:cNvSpPr>
          <p:nvPr>
            <p:ph type="sldImg"/>
          </p:nvPr>
        </p:nvSpPr>
        <p:spPr/>
      </p:sp>
      <p:sp>
        <p:nvSpPr>
          <p:cNvPr id="2" name="Footer Placeholder 1"/>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4283128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
          </p:nvPr>
        </p:nvSpPr>
        <p:spPr/>
        <p:txBody>
          <a:bodyPr/>
          <a:lstStyle/>
          <a:p>
            <a:r>
              <a:rPr lang="en-US" i="1" dirty="0" smtClean="0"/>
              <a:t>Do you think it’s possible to obtain accurate information about substance use from patients?</a:t>
            </a:r>
          </a:p>
          <a:p>
            <a:endParaRPr lang="en-US" i="1" dirty="0"/>
          </a:p>
          <a:p>
            <a:endParaRPr lang="en-US" i="1" dirty="0" smtClean="0"/>
          </a:p>
          <a:p>
            <a:r>
              <a:rPr lang="en-US" b="1" i="1" dirty="0"/>
              <a:t>Before moving on to the next slide:</a:t>
            </a:r>
          </a:p>
          <a:p>
            <a:r>
              <a:rPr lang="en-US" i="1" dirty="0" smtClean="0"/>
              <a:t>What are some of the things that might influence the effectiveness of the screening?</a:t>
            </a:r>
            <a:endParaRPr lang="en-US" i="1" dirty="0"/>
          </a:p>
        </p:txBody>
      </p:sp>
      <p:sp>
        <p:nvSpPr>
          <p:cNvPr id="5" name="Slide Number Placeholder 4"/>
          <p:cNvSpPr>
            <a:spLocks noGrp="1"/>
          </p:cNvSpPr>
          <p:nvPr>
            <p:ph type="sldNum" sz="quarter" idx="10"/>
          </p:nvPr>
        </p:nvSpPr>
        <p:spPr/>
        <p:txBody>
          <a:bodyPr/>
          <a:lstStyle/>
          <a:p>
            <a:fld id="{BADA6B31-583E-4083-89D8-95155744EDB0}" type="slidenum">
              <a:rPr lang="en-US" smtClean="0"/>
              <a:pPr/>
              <a:t>10</a:t>
            </a:fld>
            <a:endParaRPr lang="en-US" dirty="0"/>
          </a:p>
        </p:txBody>
      </p:sp>
      <p:sp>
        <p:nvSpPr>
          <p:cNvPr id="6" name="Footer Placeholder 5"/>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2570981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
          </p:nvPr>
        </p:nvSpPr>
        <p:spPr/>
        <p:txBody>
          <a:bodyPr/>
          <a:lstStyle/>
          <a:p>
            <a:pPr marL="1588">
              <a:spcAft>
                <a:spcPts val="623"/>
              </a:spcAft>
              <a:defRPr/>
            </a:pPr>
            <a:r>
              <a:rPr lang="en-US" dirty="0" smtClean="0"/>
              <a:t>The interviewer, the patient and the assessment all play a role in obtaining accurate information about a patient’s substance use behavior.</a:t>
            </a:r>
          </a:p>
          <a:p>
            <a:pPr marL="1588">
              <a:spcAft>
                <a:spcPts val="623"/>
              </a:spcAft>
              <a:defRPr/>
            </a:pPr>
            <a:endParaRPr lang="en-US" b="1" i="1" dirty="0"/>
          </a:p>
          <a:p>
            <a:pPr marL="1588">
              <a:spcAft>
                <a:spcPts val="623"/>
              </a:spcAft>
              <a:defRPr/>
            </a:pPr>
            <a:r>
              <a:rPr lang="en-US" b="1" i="1" dirty="0" smtClean="0"/>
              <a:t>Before </a:t>
            </a:r>
            <a:r>
              <a:rPr lang="en-US" b="1" i="1" dirty="0"/>
              <a:t>moving on to the next slide:</a:t>
            </a:r>
          </a:p>
          <a:p>
            <a:pPr marL="1588">
              <a:spcAft>
                <a:spcPts val="623"/>
              </a:spcAft>
              <a:defRPr/>
            </a:pPr>
            <a:r>
              <a:rPr lang="en-US" i="1" dirty="0"/>
              <a:t>What are some of the potential challenges or problems with universal screening and how might you over come them?  </a:t>
            </a:r>
            <a:r>
              <a:rPr lang="en-US" i="1" dirty="0" smtClean="0"/>
              <a:t>(</a:t>
            </a:r>
            <a:r>
              <a:rPr lang="en-US" dirty="0" smtClean="0"/>
              <a:t>Write </a:t>
            </a:r>
            <a:r>
              <a:rPr lang="en-US" dirty="0"/>
              <a:t>the responses on a white board before going to the next slide</a:t>
            </a:r>
            <a:r>
              <a:rPr lang="en-US" dirty="0" smtClean="0"/>
              <a:t>.)</a:t>
            </a:r>
            <a:endParaRPr lang="en-US" dirty="0"/>
          </a:p>
          <a:p>
            <a:pPr marL="652340" indent="-178254">
              <a:spcAft>
                <a:spcPts val="623"/>
              </a:spcAft>
              <a:buFont typeface="Arial"/>
              <a:buChar char="•"/>
              <a:defRPr/>
            </a:pPr>
            <a:endParaRPr lang="en-US" dirty="0"/>
          </a:p>
          <a:p>
            <a:pPr marL="171450" indent="-171450">
              <a:buFont typeface="Arial"/>
              <a:buChar char="•"/>
            </a:pPr>
            <a:endParaRPr lang="en-US" dirty="0"/>
          </a:p>
        </p:txBody>
      </p:sp>
      <p:sp>
        <p:nvSpPr>
          <p:cNvPr id="5" name="Slide Number Placeholder 4"/>
          <p:cNvSpPr>
            <a:spLocks noGrp="1"/>
          </p:cNvSpPr>
          <p:nvPr>
            <p:ph type="sldNum" sz="quarter" idx="10"/>
          </p:nvPr>
        </p:nvSpPr>
        <p:spPr/>
        <p:txBody>
          <a:bodyPr/>
          <a:lstStyle/>
          <a:p>
            <a:fld id="{BADA6B31-583E-4083-89D8-95155744EDB0}"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2570981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7" name="Shape 677"/>
          <p:cNvSpPr txBox="1">
            <a:spLocks noGrp="1"/>
          </p:cNvSpPr>
          <p:nvPr>
            <p:ph type="body" idx="1"/>
          </p:nvPr>
        </p:nvSpPr>
        <p:spPr/>
        <p:txBody>
          <a:bodyPr/>
          <a:lstStyle/>
          <a:p>
            <a:r>
              <a:rPr lang="en-US" b="1" dirty="0" smtClean="0"/>
              <a:t>OPTIONAL SLIDE</a:t>
            </a:r>
          </a:p>
          <a:p>
            <a:endParaRPr lang="en-US" dirty="0" smtClean="0"/>
          </a:p>
          <a:p>
            <a:r>
              <a:rPr lang="en-US" dirty="0" smtClean="0"/>
              <a:t>Screening </a:t>
            </a:r>
            <a:r>
              <a:rPr lang="en" dirty="0" smtClean="0"/>
              <a:t>doesn’t need to be</a:t>
            </a:r>
            <a:r>
              <a:rPr lang="en-US" dirty="0" smtClean="0"/>
              <a:t> a</a:t>
            </a:r>
            <a:r>
              <a:rPr lang="en" dirty="0" smtClean="0"/>
              <a:t> scary</a:t>
            </a:r>
            <a:r>
              <a:rPr lang="en-US" dirty="0"/>
              <a:t> </a:t>
            </a:r>
            <a:r>
              <a:rPr lang="en-US" dirty="0" smtClean="0"/>
              <a:t>experience for anyone</a:t>
            </a:r>
            <a:r>
              <a:rPr lang="en" dirty="0" smtClean="0"/>
              <a:t>. Even if a </a:t>
            </a:r>
            <a:r>
              <a:rPr lang="en-US" dirty="0" smtClean="0"/>
              <a:t>patient </a:t>
            </a:r>
            <a:r>
              <a:rPr lang="en" dirty="0" smtClean="0"/>
              <a:t>is </a:t>
            </a:r>
            <a:r>
              <a:rPr lang="en-US" dirty="0" smtClean="0"/>
              <a:t>using </a:t>
            </a:r>
            <a:r>
              <a:rPr lang="en" dirty="0" smtClean="0"/>
              <a:t>substances, </a:t>
            </a:r>
            <a:r>
              <a:rPr lang="en-US" dirty="0" smtClean="0"/>
              <a:t>he or she won’t necessarily</a:t>
            </a:r>
            <a:r>
              <a:rPr lang="en" dirty="0" smtClean="0"/>
              <a:t> need a referral.</a:t>
            </a:r>
            <a:r>
              <a:rPr lang="en-US" dirty="0" smtClean="0"/>
              <a:t> </a:t>
            </a:r>
          </a:p>
          <a:p>
            <a:endParaRPr lang="en-US" dirty="0"/>
          </a:p>
          <a:p>
            <a:r>
              <a:rPr lang="en-US" dirty="0" smtClean="0"/>
              <a:t>Your job is to show them that you care about their wellbeing and provide a safe environment for them to talk about any substance use.</a:t>
            </a:r>
          </a:p>
          <a:p>
            <a:endParaRPr lang="en-US" dirty="0" smtClean="0"/>
          </a:p>
          <a:p>
            <a:r>
              <a:rPr lang="en-US" dirty="0" smtClean="0"/>
              <a:t>Barriers for screening for substance use include:  Time restraints; feeling intrusive; someone else is in the room; lack of substance abuse knowledge or self efficacy; fear of losing/alienating patient; negative attitudes around use; stigma; opening up Pandora’s box.  </a:t>
            </a:r>
          </a:p>
          <a:p>
            <a:endParaRPr lang="en-US" dirty="0"/>
          </a:p>
          <a:p>
            <a:r>
              <a:rPr lang="en-US" dirty="0" smtClean="0"/>
              <a:t>If the screener is uncomfortable, the patient will feel uncomfortable.  Normalize the screening by letting the patient know that asking these questions is standard practice and that it is a way to detect potential problems.</a:t>
            </a:r>
          </a:p>
          <a:p>
            <a:endParaRPr lang="en-US" dirty="0" smtClean="0"/>
          </a:p>
          <a:p>
            <a:endParaRPr lang="en-US" dirty="0" smtClean="0"/>
          </a:p>
          <a:p>
            <a:endParaRPr lang="en" dirty="0"/>
          </a:p>
        </p:txBody>
      </p:sp>
      <p:sp>
        <p:nvSpPr>
          <p:cNvPr id="3" name="Slide Image Placeholder 2"/>
          <p:cNvSpPr>
            <a:spLocks noGrp="1" noRot="1" noChangeAspect="1"/>
          </p:cNvSpPr>
          <p:nvPr>
            <p:ph type="sldImg"/>
          </p:nvPr>
        </p:nvSpPr>
        <p:spPr/>
      </p:sp>
      <p:sp>
        <p:nvSpPr>
          <p:cNvPr id="4" name="Slide Number Placeholder 3"/>
          <p:cNvSpPr>
            <a:spLocks noGrp="1"/>
          </p:cNvSpPr>
          <p:nvPr>
            <p:ph type="sldNum" sz="quarter" idx="10"/>
          </p:nvPr>
        </p:nvSpPr>
        <p:spPr>
          <a:xfrm>
            <a:off x="3978131" y="8843645"/>
            <a:ext cx="3043343" cy="465455"/>
          </a:xfrm>
        </p:spPr>
        <p:txBody>
          <a:bodyPr/>
          <a:lstStyle/>
          <a:p>
            <a:fld id="{BADA6B31-583E-4083-89D8-95155744EDB0}" type="slidenum">
              <a:rPr lang="en-US" smtClean="0"/>
              <a:t>12</a:t>
            </a:fld>
            <a:endParaRPr lang="en-US" dirty="0"/>
          </a:p>
        </p:txBody>
      </p:sp>
      <p:sp>
        <p:nvSpPr>
          <p:cNvPr id="2" name="Footer Placeholder 1"/>
          <p:cNvSpPr>
            <a:spLocks noGrp="1"/>
          </p:cNvSpPr>
          <p:nvPr>
            <p:ph type="ftr" sz="quarter" idx="11"/>
          </p:nvPr>
        </p:nvSpPr>
        <p:spPr/>
        <p:txBody>
          <a:bodyPr/>
          <a:lstStyle/>
          <a:p>
            <a:r>
              <a:rPr lang="en-US" smtClean="0"/>
              <a:t>Chapter 3</a:t>
            </a:r>
            <a:endParaRPr lang="en-US" dirty="0"/>
          </a:p>
        </p:txBody>
      </p:sp>
    </p:spTree>
    <p:extLst>
      <p:ext uri="{BB962C8B-B14F-4D97-AF65-F5344CB8AC3E}">
        <p14:creationId xmlns:p14="http://schemas.microsoft.com/office/powerpoint/2010/main" val="4281381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Screening questions should be evidence-based – reliable and valid.</a:t>
            </a:r>
            <a:endParaRPr lang="en-US" dirty="0"/>
          </a:p>
          <a:p>
            <a:endParaRPr lang="en-US" u="sng" dirty="0" smtClean="0"/>
          </a:p>
          <a:p>
            <a:r>
              <a:rPr lang="en-US" u="sng" dirty="0" smtClean="0"/>
              <a:t>Reliable:</a:t>
            </a:r>
            <a:r>
              <a:rPr lang="en-US" dirty="0" smtClean="0"/>
              <a:t> If I ask the question again will I get the same answer? Will something influence the answer? (person, place, time, format)</a:t>
            </a:r>
          </a:p>
          <a:p>
            <a:endParaRPr lang="en-US" dirty="0" smtClean="0"/>
          </a:p>
          <a:p>
            <a:r>
              <a:rPr lang="en-US" u="sng" dirty="0" smtClean="0"/>
              <a:t>Valid:</a:t>
            </a:r>
            <a:r>
              <a:rPr lang="en-US" dirty="0" smtClean="0"/>
              <a:t>  Is the question measuring what I am trying to get at?  If I’m trying to find out if someone has misused prescription pain medications, I need to go beyond the question:  Have you used a prescription pain medication in the past 3 months</a:t>
            </a:r>
            <a:r>
              <a:rPr lang="en-US" i="1" dirty="0" smtClean="0"/>
              <a:t>.  I need to ask about whether they have used someone else’s prescription or taken the drug more frequently or in higher doses than prescribed.</a:t>
            </a:r>
          </a:p>
          <a:p>
            <a:endParaRPr lang="en-US" dirty="0" smtClean="0"/>
          </a:p>
          <a:p>
            <a:endParaRPr lang="en-US" dirty="0" smtClean="0"/>
          </a:p>
          <a:p>
            <a:endParaRPr lang="en-US" dirty="0" smtClean="0"/>
          </a:p>
          <a:p>
            <a:endParaRPr lang="en-US" dirty="0"/>
          </a:p>
        </p:txBody>
      </p:sp>
      <p:sp>
        <p:nvSpPr>
          <p:cNvPr id="7" name="Slide Image Placeholder 6"/>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BADA6B31-583E-4083-89D8-95155744EDB0}" type="slidenum">
              <a:rPr lang="en-US" smtClean="0"/>
              <a:pPr/>
              <a:t>13</a:t>
            </a:fld>
            <a:endParaRPr lang="en-US" dirty="0"/>
          </a:p>
        </p:txBody>
      </p:sp>
      <p:sp>
        <p:nvSpPr>
          <p:cNvPr id="4" name="Footer Placeholder 3"/>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681478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A lot of science goes into creating good questions.  They are typically written in such a way as to elicit the response you are looking for.</a:t>
            </a:r>
          </a:p>
          <a:p>
            <a:pPr marL="171450" indent="-171450">
              <a:buFont typeface="Arial"/>
              <a:buChar char="•"/>
            </a:pPr>
            <a:r>
              <a:rPr lang="en-US" dirty="0" smtClean="0"/>
              <a:t>Have you? (yes/no)</a:t>
            </a:r>
          </a:p>
          <a:p>
            <a:pPr marL="171450" indent="-171450">
              <a:buFont typeface="Arial"/>
              <a:buChar char="•"/>
            </a:pPr>
            <a:r>
              <a:rPr lang="en-US" dirty="0" smtClean="0"/>
              <a:t>When? (date)</a:t>
            </a:r>
          </a:p>
          <a:p>
            <a:pPr marL="171450" indent="-171450">
              <a:buFont typeface="Arial"/>
              <a:buChar char="•"/>
            </a:pPr>
            <a:r>
              <a:rPr lang="en-US" dirty="0" smtClean="0"/>
              <a:t>Where (place)</a:t>
            </a:r>
          </a:p>
          <a:p>
            <a:pPr marL="171450" indent="-171450">
              <a:buFont typeface="Arial"/>
              <a:buChar char="•"/>
            </a:pPr>
            <a:r>
              <a:rPr lang="en-US" dirty="0" smtClean="0"/>
              <a:t>How much? (amount)</a:t>
            </a:r>
          </a:p>
          <a:p>
            <a:pPr marL="171450" indent="-171450">
              <a:buFont typeface="Arial"/>
              <a:buChar char="•"/>
            </a:pPr>
            <a:r>
              <a:rPr lang="en-US" dirty="0" smtClean="0"/>
              <a:t>How many? (number)</a:t>
            </a:r>
          </a:p>
          <a:p>
            <a:endParaRPr lang="en-US" dirty="0" smtClean="0"/>
          </a:p>
          <a:p>
            <a:endParaRPr lang="en-US" dirty="0" smtClean="0"/>
          </a:p>
          <a:p>
            <a:r>
              <a:rPr lang="en-US" dirty="0" smtClean="0"/>
              <a:t>Questions should not be difficult to understand, double barreled, or contain a double negative.</a:t>
            </a:r>
          </a:p>
          <a:p>
            <a:endParaRPr lang="en-US" dirty="0" smtClean="0"/>
          </a:p>
          <a:p>
            <a:pPr marL="180975" indent="-180975">
              <a:buFont typeface="Arial"/>
              <a:buChar char="•"/>
            </a:pPr>
            <a:r>
              <a:rPr lang="en-US" dirty="0" smtClean="0"/>
              <a:t>Double barreled (Do you like wine and cheese?)</a:t>
            </a:r>
          </a:p>
          <a:p>
            <a:pPr marL="180975" indent="-180975">
              <a:buFont typeface="Arial"/>
              <a:buChar char="•"/>
            </a:pPr>
            <a:r>
              <a:rPr lang="en-US" dirty="0" smtClean="0"/>
              <a:t>Double negative (Are you unable to stop drinking when you want to?)</a:t>
            </a:r>
          </a:p>
          <a:p>
            <a:pPr marL="180975" indent="-180975">
              <a:buFont typeface="Arial"/>
              <a:buChar char="•"/>
            </a:pPr>
            <a:r>
              <a:rPr lang="en-US" dirty="0" smtClean="0"/>
              <a:t>Loaded (You don’t smoke or drink do you?)</a:t>
            </a:r>
          </a:p>
          <a:p>
            <a:pPr marL="180975" indent="-180975">
              <a:buFont typeface="Arial"/>
              <a:buChar char="•"/>
            </a:pPr>
            <a:endParaRPr lang="en-US" dirty="0" smtClean="0"/>
          </a:p>
          <a:p>
            <a:r>
              <a:rPr lang="en-US" dirty="0" smtClean="0"/>
              <a:t>If you read the questions as written, you should be able to get an answer that will help you score the response properly.</a:t>
            </a:r>
            <a:endParaRPr lang="en-US" dirty="0"/>
          </a:p>
        </p:txBody>
      </p:sp>
      <p:sp>
        <p:nvSpPr>
          <p:cNvPr id="7" name="Slide Image Placeholder 6"/>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BADA6B31-583E-4083-89D8-95155744EDB0}" type="slidenum">
              <a:rPr lang="en-US" smtClean="0"/>
              <a:pPr/>
              <a:t>14</a:t>
            </a:fld>
            <a:endParaRPr lang="en-US" dirty="0"/>
          </a:p>
        </p:txBody>
      </p:sp>
      <p:sp>
        <p:nvSpPr>
          <p:cNvPr id="4" name="Footer Placeholder 3"/>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138166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screening programs use a validated pre-screen question or set of questions to quickly identify which patients are currently at risk for alcohol misuse or are using psychoactive substances.</a:t>
            </a:r>
          </a:p>
          <a:p>
            <a:endParaRPr lang="en-US" dirty="0"/>
          </a:p>
          <a:p>
            <a:r>
              <a:rPr lang="en-US" dirty="0" smtClean="0"/>
              <a:t>A few studied pre-screen questions are listed here.</a:t>
            </a:r>
          </a:p>
          <a:p>
            <a:endParaRPr lang="en-US" dirty="0"/>
          </a:p>
          <a:p>
            <a:r>
              <a:rPr lang="en-US" dirty="0" smtClean="0"/>
              <a:t>Remember, if you don’t properly detect at-risk use at this point, you have lost the opportunity to intervene.</a:t>
            </a:r>
          </a:p>
          <a:p>
            <a:endParaRPr lang="en-US" dirty="0"/>
          </a:p>
        </p:txBody>
      </p:sp>
      <p:sp>
        <p:nvSpPr>
          <p:cNvPr id="5" name="Slide Number Placeholder 4"/>
          <p:cNvSpPr>
            <a:spLocks noGrp="1"/>
          </p:cNvSpPr>
          <p:nvPr>
            <p:ph type="sldNum" sz="quarter" idx="11"/>
          </p:nvPr>
        </p:nvSpPr>
        <p:spPr/>
        <p:txBody>
          <a:bodyPr/>
          <a:lstStyle/>
          <a:p>
            <a:pPr>
              <a:defRPr/>
            </a:pPr>
            <a:fld id="{6B4E4CA2-DD76-44E4-BBC4-CC2A3A0EA7BA}" type="slidenum">
              <a:rPr lang="en-US" smtClean="0"/>
              <a:pPr>
                <a:defRPr/>
              </a:pPr>
              <a:t>15</a:t>
            </a:fld>
            <a:endParaRPr lang="en-US"/>
          </a:p>
        </p:txBody>
      </p:sp>
      <p:sp>
        <p:nvSpPr>
          <p:cNvPr id="6" name="Footer Placeholder 5"/>
          <p:cNvSpPr>
            <a:spLocks noGrp="1"/>
          </p:cNvSpPr>
          <p:nvPr>
            <p:ph type="ftr" sz="quarter" idx="12"/>
          </p:nvPr>
        </p:nvSpPr>
        <p:spPr/>
        <p:txBody>
          <a:bodyPr/>
          <a:lstStyle/>
          <a:p>
            <a:r>
              <a:rPr lang="en-US" smtClean="0"/>
              <a:t>Chapter 3</a:t>
            </a:r>
            <a:endParaRPr lang="en-US"/>
          </a:p>
        </p:txBody>
      </p:sp>
    </p:spTree>
    <p:extLst>
      <p:ext uri="{BB962C8B-B14F-4D97-AF65-F5344CB8AC3E}">
        <p14:creationId xmlns:p14="http://schemas.microsoft.com/office/powerpoint/2010/main" val="1391727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most commonly used evidence-based screening tools for alcohol and other drugs.  Some are validated for self-administration and some should be administered by the clinician in an interview format.</a:t>
            </a:r>
            <a:endParaRPr lang="en-US" dirty="0"/>
          </a:p>
        </p:txBody>
      </p:sp>
      <p:sp>
        <p:nvSpPr>
          <p:cNvPr id="5" name="Slide Number Placeholder 4"/>
          <p:cNvSpPr>
            <a:spLocks noGrp="1"/>
          </p:cNvSpPr>
          <p:nvPr>
            <p:ph type="sldNum" sz="quarter" idx="11"/>
          </p:nvPr>
        </p:nvSpPr>
        <p:spPr/>
        <p:txBody>
          <a:bodyPr/>
          <a:lstStyle/>
          <a:p>
            <a:pPr>
              <a:defRPr/>
            </a:pPr>
            <a:fld id="{6B4E4CA2-DD76-44E4-BBC4-CC2A3A0EA7BA}" type="slidenum">
              <a:rPr lang="en-US" smtClean="0"/>
              <a:pPr>
                <a:defRPr/>
              </a:pPr>
              <a:t>16</a:t>
            </a:fld>
            <a:endParaRPr lang="en-US"/>
          </a:p>
        </p:txBody>
      </p:sp>
      <p:sp>
        <p:nvSpPr>
          <p:cNvPr id="6" name="Footer Placeholder 5"/>
          <p:cNvSpPr>
            <a:spLocks noGrp="1"/>
          </p:cNvSpPr>
          <p:nvPr>
            <p:ph type="ftr" sz="quarter" idx="12"/>
          </p:nvPr>
        </p:nvSpPr>
        <p:spPr/>
        <p:txBody>
          <a:bodyPr/>
          <a:lstStyle/>
          <a:p>
            <a:r>
              <a:rPr lang="en-US" smtClean="0"/>
              <a:t>Chapter 3</a:t>
            </a:r>
            <a:endParaRPr lang="en-US"/>
          </a:p>
        </p:txBody>
      </p:sp>
    </p:spTree>
    <p:extLst>
      <p:ext uri="{BB962C8B-B14F-4D97-AF65-F5344CB8AC3E}">
        <p14:creationId xmlns:p14="http://schemas.microsoft.com/office/powerpoint/2010/main" val="3776748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A6B31-583E-4083-89D8-95155744EDB0}"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1547402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smtClean="0"/>
              <a:t>I’d now like to introduce you to the tool commonly used to screen for tobacco, alcohol and other drugs. </a:t>
            </a:r>
          </a:p>
          <a:p>
            <a:endParaRPr lang="en-AU" dirty="0" smtClean="0"/>
          </a:p>
          <a:p>
            <a:r>
              <a:rPr lang="en-AU" dirty="0" smtClean="0"/>
              <a:t>The ASSIST is the Alcohol, Smoking and Substance Involvement Screening Test.  It is a brief screening questionnaire to find out about people’s use of psychoactive substances.  It was developed with primary health care providers in mind by the World Health Organisation (WHO) and an international team of substance use researchers as a simple method of screening for hazardous, harmful and dependent use of alcohol, tobacco and other psychoactive substances. </a:t>
            </a:r>
          </a:p>
          <a:p>
            <a:endParaRPr lang="en-AU" dirty="0" smtClean="0"/>
          </a:p>
          <a:p>
            <a:r>
              <a:rPr lang="en-AU" dirty="0" smtClean="0"/>
              <a:t>The ASSIST is the first screening test which covers all psychoactive substances including alcohol, tobacco and illicit drugs.</a:t>
            </a:r>
          </a:p>
          <a:p>
            <a:endParaRPr lang="en-AU" dirty="0" smtClean="0"/>
          </a:p>
          <a:p>
            <a:r>
              <a:rPr lang="en-AU" dirty="0" smtClean="0"/>
              <a:t>It takes about 5-10 minutes to administer and is cross-culturally valid (tested in a several countries including the US, India, Thailand, Brazil, Australia, the UK and Africa).</a:t>
            </a:r>
          </a:p>
          <a:p>
            <a:endParaRPr lang="en-AU" dirty="0"/>
          </a:p>
          <a:p>
            <a:r>
              <a:rPr lang="en-US" sz="900" dirty="0" err="1"/>
              <a:t>Humeniuk</a:t>
            </a:r>
            <a:r>
              <a:rPr lang="en-US" sz="900" dirty="0"/>
              <a:t>, R., Ali, T., </a:t>
            </a:r>
            <a:r>
              <a:rPr lang="en-US" sz="900" dirty="0" err="1"/>
              <a:t>Babor</a:t>
            </a:r>
            <a:r>
              <a:rPr lang="en-US" sz="900" dirty="0"/>
              <a:t>, T., Farrell, M., </a:t>
            </a:r>
            <a:r>
              <a:rPr lang="en-US" sz="900" dirty="0" err="1"/>
              <a:t>Formigoni</a:t>
            </a:r>
            <a:r>
              <a:rPr lang="en-US" sz="900" dirty="0"/>
              <a:t>, M., et al. (2008). Validation of the alcohol, smoking and substance involvement screening test (ASSIST). </a:t>
            </a:r>
            <a:r>
              <a:rPr lang="en-US" sz="900" i="1" dirty="0"/>
              <a:t>Addiction, 103,</a:t>
            </a:r>
            <a:r>
              <a:rPr lang="en-US" sz="900" dirty="0"/>
              <a:t> 1039-1047</a:t>
            </a:r>
            <a:r>
              <a:rPr lang="en-US" sz="900" dirty="0" smtClean="0"/>
              <a:t>.</a:t>
            </a:r>
          </a:p>
          <a:p>
            <a:endParaRPr lang="en-US" sz="900" dirty="0"/>
          </a:p>
          <a:p>
            <a:r>
              <a:rPr lang="en-US" sz="900" dirty="0" err="1"/>
              <a:t>Humeniuk</a:t>
            </a:r>
            <a:r>
              <a:rPr lang="en-US" sz="900" dirty="0"/>
              <a:t>, R., Ali, R., </a:t>
            </a:r>
            <a:r>
              <a:rPr lang="en-US" sz="900" dirty="0" err="1"/>
              <a:t>Babor</a:t>
            </a:r>
            <a:r>
              <a:rPr lang="en-US" sz="900" dirty="0"/>
              <a:t>, T., </a:t>
            </a:r>
            <a:r>
              <a:rPr lang="en-US" sz="900" dirty="0" err="1"/>
              <a:t>Formigoni</a:t>
            </a:r>
            <a:r>
              <a:rPr lang="en-US" sz="900" dirty="0"/>
              <a:t>, M.L., </a:t>
            </a:r>
            <a:r>
              <a:rPr lang="en-US" sz="900" dirty="0" err="1"/>
              <a:t>Boerngen</a:t>
            </a:r>
            <a:r>
              <a:rPr lang="en-US" sz="900" dirty="0"/>
              <a:t>, et al. (2011).  A Randomized Clinical Trial of a Brief Intervention for Illicit Drugs Linked to the Alcohol, Smoking and Substance Involvement Screening Test (ASSIST) in Primary Health Care Settings. </a:t>
            </a:r>
            <a:r>
              <a:rPr lang="en-US" sz="900" i="1" dirty="0"/>
              <a:t>Addiction, 107</a:t>
            </a:r>
            <a:r>
              <a:rPr lang="en-US" sz="900" dirty="0"/>
              <a:t>, 957-66. </a:t>
            </a:r>
          </a:p>
          <a:p>
            <a:endParaRPr lang="en-AU" sz="900" dirty="0" smtClean="0"/>
          </a:p>
          <a:p>
            <a:endParaRPr lang="en-AU" dirty="0" smtClean="0"/>
          </a:p>
          <a:p>
            <a:endParaRPr lang="en-US" dirty="0" smtClean="0"/>
          </a:p>
          <a:p>
            <a:endParaRPr lang="en-US" dirty="0"/>
          </a:p>
        </p:txBody>
      </p:sp>
      <p:sp>
        <p:nvSpPr>
          <p:cNvPr id="5" name="Slide Number Placeholder 4"/>
          <p:cNvSpPr>
            <a:spLocks noGrp="1"/>
          </p:cNvSpPr>
          <p:nvPr>
            <p:ph type="sldNum" sz="quarter" idx="14"/>
          </p:nvPr>
        </p:nvSpPr>
        <p:spPr/>
        <p:txBody>
          <a:bodyPr/>
          <a:lstStyle/>
          <a:p>
            <a:fld id="{12907B52-2B4C-0B4A-823E-A4E9858D86FD}" type="slidenum">
              <a:rPr lang="en-US" smtClean="0"/>
              <a:pPr/>
              <a:t>18</a:t>
            </a:fld>
            <a:endParaRPr lang="en-US"/>
          </a:p>
        </p:txBody>
      </p:sp>
      <p:sp>
        <p:nvSpPr>
          <p:cNvPr id="9" name="Slide Image Placeholder 8"/>
          <p:cNvSpPr>
            <a:spLocks noGrp="1" noRot="1" noChangeAspect="1"/>
          </p:cNvSpPr>
          <p:nvPr>
            <p:ph type="sldImg"/>
          </p:nvPr>
        </p:nvSpPr>
        <p:spPr/>
      </p:sp>
      <p:sp>
        <p:nvSpPr>
          <p:cNvPr id="10" name="Footer Placeholder 9"/>
          <p:cNvSpPr>
            <a:spLocks noGrp="1"/>
          </p:cNvSpPr>
          <p:nvPr>
            <p:ph type="ftr" sz="quarter" idx="15"/>
          </p:nvPr>
        </p:nvSpPr>
        <p:spPr/>
        <p:txBody>
          <a:bodyPr/>
          <a:lstStyle/>
          <a:p>
            <a:r>
              <a:rPr lang="en-US" smtClean="0"/>
              <a:t>Chapter 3</a:t>
            </a:r>
            <a:endParaRPr lang="en-US"/>
          </a:p>
        </p:txBody>
      </p:sp>
    </p:spTree>
    <p:extLst>
      <p:ext uri="{BB962C8B-B14F-4D97-AF65-F5344CB8AC3E}">
        <p14:creationId xmlns:p14="http://schemas.microsoft.com/office/powerpoint/2010/main" val="3083787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92150" y="4425950"/>
            <a:ext cx="5618480" cy="4189095"/>
          </a:xfrm>
        </p:spPr>
        <p:txBody>
          <a:bodyPr>
            <a:noAutofit/>
          </a:bodyPr>
          <a:lstStyle/>
          <a:p>
            <a:r>
              <a:rPr lang="en-AU" dirty="0" smtClean="0"/>
              <a:t>The ASSIST screens for health risks and problems associated with psychoactive substance use and provides both lifetime and current estimates of substance use and related risks.</a:t>
            </a:r>
          </a:p>
          <a:p>
            <a:endParaRPr lang="en-AU" dirty="0" smtClean="0"/>
          </a:p>
          <a:p>
            <a:r>
              <a:rPr lang="en-US" dirty="0"/>
              <a:t>The ASSIST can help warn people that they may be at risk of developing problems related to their substance use in the future and it can provide an opportunity to start a discussion with a </a:t>
            </a:r>
            <a:r>
              <a:rPr lang="en-US" dirty="0" smtClean="0"/>
              <a:t>patient about </a:t>
            </a:r>
            <a:r>
              <a:rPr lang="en-US" dirty="0"/>
              <a:t>their use.  It can identify substance use as a contributing factor to the presenting illness.  The ASSIST can be linked to a brief intervention to help high </a:t>
            </a:r>
            <a:r>
              <a:rPr lang="en-US" dirty="0" smtClean="0"/>
              <a:t>at-risk </a:t>
            </a:r>
            <a:r>
              <a:rPr lang="en-US" dirty="0"/>
              <a:t>substance users cut down or stop their use and so avoid the harmful consequences of their use</a:t>
            </a:r>
            <a:r>
              <a:rPr lang="en-US" dirty="0" smtClean="0"/>
              <a:t>.</a:t>
            </a:r>
          </a:p>
          <a:p>
            <a:endParaRPr lang="en-US" dirty="0"/>
          </a:p>
          <a:p>
            <a:r>
              <a:rPr lang="en-US" dirty="0" smtClean="0"/>
              <a:t>The scoring procedure estimates the relative importance of these different risk behaviors for the purpose of prioritizing counseling interventions. </a:t>
            </a:r>
          </a:p>
        </p:txBody>
      </p:sp>
      <p:sp>
        <p:nvSpPr>
          <p:cNvPr id="5" name="Slide Number Placeholder 4"/>
          <p:cNvSpPr>
            <a:spLocks noGrp="1"/>
          </p:cNvSpPr>
          <p:nvPr>
            <p:ph type="sldNum" sz="quarter" idx="14"/>
          </p:nvPr>
        </p:nvSpPr>
        <p:spPr/>
        <p:txBody>
          <a:bodyPr/>
          <a:lstStyle/>
          <a:p>
            <a:fld id="{12907B52-2B4C-0B4A-823E-A4E9858D86FD}" type="slidenum">
              <a:rPr lang="en-US" smtClean="0"/>
              <a:pPr/>
              <a:t>19</a:t>
            </a:fld>
            <a:endParaRPr lang="en-US"/>
          </a:p>
        </p:txBody>
      </p:sp>
      <p:sp>
        <p:nvSpPr>
          <p:cNvPr id="15" name="Slide Image Placeholder 14"/>
          <p:cNvSpPr>
            <a:spLocks noGrp="1" noRot="1" noChangeAspect="1"/>
          </p:cNvSpPr>
          <p:nvPr>
            <p:ph type="sldImg"/>
          </p:nvPr>
        </p:nvSpPr>
        <p:spPr/>
      </p:sp>
      <p:sp>
        <p:nvSpPr>
          <p:cNvPr id="16" name="Footer Placeholder 15"/>
          <p:cNvSpPr>
            <a:spLocks noGrp="1"/>
          </p:cNvSpPr>
          <p:nvPr>
            <p:ph type="ftr" sz="quarter" idx="15"/>
          </p:nvPr>
        </p:nvSpPr>
        <p:spPr/>
        <p:txBody>
          <a:bodyPr/>
          <a:lstStyle/>
          <a:p>
            <a:r>
              <a:rPr lang="en-US" smtClean="0"/>
              <a:t>Chapter 3</a:t>
            </a:r>
            <a:endParaRPr lang="en-US"/>
          </a:p>
        </p:txBody>
      </p:sp>
    </p:spTree>
    <p:extLst>
      <p:ext uri="{BB962C8B-B14F-4D97-AF65-F5344CB8AC3E}">
        <p14:creationId xmlns:p14="http://schemas.microsoft.com/office/powerpoint/2010/main" val="99594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body" idx="1"/>
          </p:nvPr>
        </p:nvSpPr>
        <p:spPr/>
        <p:txBody>
          <a:bodyPr/>
          <a:lstStyle/>
          <a:p>
            <a:r>
              <a:rPr lang="en-CA" i="1" dirty="0" smtClean="0"/>
              <a:t>Let’s first think for a minute about why people use drugs… what are some of the reasons?</a:t>
            </a:r>
          </a:p>
          <a:p>
            <a:endParaRPr lang="en-CA" dirty="0"/>
          </a:p>
          <a:p>
            <a:r>
              <a:rPr lang="en-CA" dirty="0" smtClean="0"/>
              <a:t>People use psychoactive substances for what they believe are very good reasons.  It’s important to see things from their perspective.</a:t>
            </a:r>
          </a:p>
          <a:p>
            <a:endParaRPr lang="en-CA" dirty="0" smtClean="0"/>
          </a:p>
          <a:p>
            <a:endParaRPr lang="en-CA"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BADA6B31-583E-4083-89D8-95155744EDB0}" type="slidenum">
              <a:rPr lang="en-US" smtClean="0"/>
              <a:pPr/>
              <a:t>2</a:t>
            </a:fld>
            <a:endParaRPr lang="en-US" dirty="0"/>
          </a:p>
        </p:txBody>
      </p:sp>
      <p:sp>
        <p:nvSpPr>
          <p:cNvPr id="3" name="Footer Placeholder 2"/>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364406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In particular, the ASSIST measures:</a:t>
            </a:r>
          </a:p>
          <a:p>
            <a:pPr marL="171450" indent="-171450">
              <a:buFont typeface="Arial"/>
              <a:buChar char="•"/>
            </a:pPr>
            <a:r>
              <a:rPr lang="en-US" dirty="0" smtClean="0"/>
              <a:t>Lifetime use of 10 categories of drugs</a:t>
            </a:r>
          </a:p>
          <a:p>
            <a:pPr marL="171450" indent="-171450">
              <a:buFont typeface="Arial"/>
              <a:buChar char="•"/>
            </a:pPr>
            <a:r>
              <a:rPr lang="en-US" dirty="0" smtClean="0"/>
              <a:t>Frequency of recent use (past 3 months)</a:t>
            </a:r>
          </a:p>
          <a:p>
            <a:pPr marL="171450" indent="-171450">
              <a:buFont typeface="Arial"/>
              <a:buChar char="•"/>
            </a:pPr>
            <a:r>
              <a:rPr lang="en-US" dirty="0" smtClean="0"/>
              <a:t>Compulsion to use (recent)</a:t>
            </a:r>
          </a:p>
          <a:p>
            <a:pPr marL="171450" indent="-171450">
              <a:buFont typeface="Arial"/>
              <a:buChar char="•"/>
            </a:pPr>
            <a:r>
              <a:rPr lang="en-US" dirty="0" smtClean="0"/>
              <a:t>Health, social, legal, financial problems (recent)</a:t>
            </a:r>
          </a:p>
          <a:p>
            <a:pPr marL="171450" indent="-171450">
              <a:buFont typeface="Arial"/>
              <a:buChar char="•"/>
            </a:pPr>
            <a:r>
              <a:rPr lang="en-US" dirty="0" smtClean="0"/>
              <a:t>Failure to fulfill role obligations (recent)</a:t>
            </a:r>
          </a:p>
          <a:p>
            <a:pPr marL="171450" indent="-171450">
              <a:buFont typeface="Arial"/>
              <a:buChar char="•"/>
            </a:pPr>
            <a:r>
              <a:rPr lang="en-US" dirty="0" smtClean="0"/>
              <a:t>Others’ concern about substance use (lifetime/recent)</a:t>
            </a:r>
          </a:p>
          <a:p>
            <a:pPr marL="171450" indent="-171450">
              <a:buFont typeface="Arial"/>
              <a:buChar char="•"/>
            </a:pPr>
            <a:r>
              <a:rPr lang="en-US" dirty="0" smtClean="0"/>
              <a:t>Failed attempts to quit/control use (lifetime/recent)</a:t>
            </a:r>
          </a:p>
          <a:p>
            <a:pPr marL="171450" indent="-171450">
              <a:buFont typeface="Arial"/>
              <a:buChar char="•"/>
            </a:pPr>
            <a:r>
              <a:rPr lang="en-US" dirty="0" smtClean="0"/>
              <a:t>Injecting drug use (lifetime/recent)</a:t>
            </a:r>
          </a:p>
          <a:p>
            <a:endParaRPr lang="en-US" dirty="0"/>
          </a:p>
        </p:txBody>
      </p:sp>
      <p:sp>
        <p:nvSpPr>
          <p:cNvPr id="5" name="Slide Number Placeholder 4"/>
          <p:cNvSpPr>
            <a:spLocks noGrp="1"/>
          </p:cNvSpPr>
          <p:nvPr>
            <p:ph type="sldNum" sz="quarter" idx="14"/>
          </p:nvPr>
        </p:nvSpPr>
        <p:spPr/>
        <p:txBody>
          <a:bodyPr/>
          <a:lstStyle/>
          <a:p>
            <a:fld id="{12907B52-2B4C-0B4A-823E-A4E9858D86FD}" type="slidenum">
              <a:rPr lang="en-US" smtClean="0"/>
              <a:pPr/>
              <a:t>20</a:t>
            </a:fld>
            <a:endParaRPr lang="en-US"/>
          </a:p>
        </p:txBody>
      </p:sp>
      <p:sp>
        <p:nvSpPr>
          <p:cNvPr id="9" name="Slide Image Placeholder 8"/>
          <p:cNvSpPr>
            <a:spLocks noGrp="1" noRot="1" noChangeAspect="1"/>
          </p:cNvSpPr>
          <p:nvPr>
            <p:ph type="sldImg"/>
          </p:nvPr>
        </p:nvSpPr>
        <p:spPr/>
      </p:sp>
      <p:sp>
        <p:nvSpPr>
          <p:cNvPr id="10" name="Footer Placeholder 9"/>
          <p:cNvSpPr>
            <a:spLocks noGrp="1"/>
          </p:cNvSpPr>
          <p:nvPr>
            <p:ph type="ftr" sz="quarter" idx="15"/>
          </p:nvPr>
        </p:nvSpPr>
        <p:spPr/>
        <p:txBody>
          <a:bodyPr/>
          <a:lstStyle/>
          <a:p>
            <a:r>
              <a:rPr lang="en-US" smtClean="0"/>
              <a:t>Chapter 3</a:t>
            </a:r>
            <a:endParaRPr lang="en-US"/>
          </a:p>
        </p:txBody>
      </p:sp>
    </p:spTree>
    <p:extLst>
      <p:ext uri="{BB962C8B-B14F-4D97-AF65-F5344CB8AC3E}">
        <p14:creationId xmlns:p14="http://schemas.microsoft.com/office/powerpoint/2010/main" val="3493064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 name="Slide Number Placeholder 4"/>
          <p:cNvSpPr>
            <a:spLocks noGrp="1"/>
          </p:cNvSpPr>
          <p:nvPr>
            <p:ph type="sldNum" sz="quarter" idx="12"/>
          </p:nvPr>
        </p:nvSpPr>
        <p:spPr/>
        <p:txBody>
          <a:bodyPr/>
          <a:lstStyle/>
          <a:p>
            <a:fld id="{12907B52-2B4C-0B4A-823E-A4E9858D86FD}" type="slidenum">
              <a:rPr lang="en-US" smtClean="0"/>
              <a:pPr/>
              <a:t>21</a:t>
            </a:fld>
            <a:endParaRPr lang="en-US"/>
          </a:p>
        </p:txBody>
      </p:sp>
      <p:sp>
        <p:nvSpPr>
          <p:cNvPr id="4" name="Footer Placeholder 3"/>
          <p:cNvSpPr>
            <a:spLocks noGrp="1"/>
          </p:cNvSpPr>
          <p:nvPr>
            <p:ph type="ftr" sz="quarter" idx="13"/>
          </p:nvPr>
        </p:nvSpPr>
        <p:spPr/>
        <p:txBody>
          <a:bodyPr/>
          <a:lstStyle/>
          <a:p>
            <a:r>
              <a:rPr lang="en-US" smtClean="0"/>
              <a:t>Chapter 3</a:t>
            </a:r>
            <a:endParaRPr lang="en-US"/>
          </a:p>
        </p:txBody>
      </p:sp>
    </p:spTree>
    <p:extLst>
      <p:ext uri="{BB962C8B-B14F-4D97-AF65-F5344CB8AC3E}">
        <p14:creationId xmlns:p14="http://schemas.microsoft.com/office/powerpoint/2010/main" val="1641174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standardized introduction can help in a number of ways.</a:t>
            </a:r>
          </a:p>
          <a:p>
            <a:endParaRPr lang="en-US" dirty="0"/>
          </a:p>
          <a:p>
            <a:r>
              <a:rPr lang="en-US" dirty="0" smtClean="0"/>
              <a:t>It provides a rationale for the questions, it informs patients about what you will be asking about, and it defines a time window of interest.</a:t>
            </a:r>
          </a:p>
          <a:p>
            <a:endParaRPr lang="en-US" dirty="0"/>
          </a:p>
          <a:p>
            <a:r>
              <a:rPr lang="en-US" dirty="0" smtClean="0"/>
              <a:t>It is helpful to also provide anchor points for the past 3 months, such as from the 15</a:t>
            </a:r>
            <a:r>
              <a:rPr lang="en-US" baseline="30000" dirty="0" smtClean="0"/>
              <a:t>th</a:t>
            </a:r>
            <a:r>
              <a:rPr lang="en-US" dirty="0" smtClean="0"/>
              <a:t> of May up to today.  And its also helpful to provide the patient with a Drug List that lists the substances (and their slang terms) that you will be asking about.</a:t>
            </a:r>
          </a:p>
          <a:p>
            <a:endParaRPr lang="en-US" dirty="0" smtClean="0"/>
          </a:p>
          <a:p>
            <a:r>
              <a:rPr lang="en-US" i="1" dirty="0" smtClean="0"/>
              <a:t>Have</a:t>
            </a:r>
            <a:r>
              <a:rPr lang="en-US" i="1" baseline="0" dirty="0" smtClean="0"/>
              <a:t> a trainee read the introduction.</a:t>
            </a:r>
            <a:endParaRPr lang="en-US" i="1"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1266993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otes Placeholder 2"/>
          <p:cNvSpPr>
            <a:spLocks noGrp="1"/>
          </p:cNvSpPr>
          <p:nvPr>
            <p:ph type="body" idx="1"/>
          </p:nvPr>
        </p:nvSpPr>
        <p:spPr/>
        <p:txBody>
          <a:bodyPr wrap="square"/>
          <a:lstStyle/>
          <a:p>
            <a:r>
              <a:rPr lang="en-AU" dirty="0" smtClean="0"/>
              <a:t>The Response Card for Patients contains a list of the substance categories covered by the ASSIST together with a range of names associated with each category.  It also contains frequency responses for each question.  The drug names on the card are those which are most commonly used in the countries in which the ASSIST was tested, but the interviewer should use the most culturally appropriate names for their location.  Check with patients what names they use to describe particular drugs and use the names that they use.</a:t>
            </a:r>
            <a:endParaRPr lang="en-US" dirty="0" smtClean="0"/>
          </a:p>
          <a:p>
            <a:endParaRPr lang="en-US" dirty="0"/>
          </a:p>
        </p:txBody>
      </p:sp>
      <p:sp>
        <p:nvSpPr>
          <p:cNvPr id="9" name="Slide Image Placeholder 8"/>
          <p:cNvSpPr>
            <a:spLocks noGrp="1" noRot="1" noChangeAspect="1"/>
          </p:cNvSpPr>
          <p:nvPr>
            <p:ph type="sldImg"/>
          </p:nvPr>
        </p:nvSpPr>
        <p:spPr/>
      </p:sp>
      <p:sp>
        <p:nvSpPr>
          <p:cNvPr id="4" name="Footer Placeholder 3"/>
          <p:cNvSpPr>
            <a:spLocks noGrp="1"/>
          </p:cNvSpPr>
          <p:nvPr>
            <p:ph type="ftr" sz="quarter" idx="10"/>
          </p:nvPr>
        </p:nvSpPr>
        <p:spPr/>
        <p:txBody>
          <a:bodyPr/>
          <a:lstStyle/>
          <a:p>
            <a:r>
              <a:rPr lang="en-US" smtClean="0"/>
              <a:t>Chapter 3</a:t>
            </a:r>
            <a:endParaRPr lang="en-US"/>
          </a:p>
        </p:txBody>
      </p:sp>
      <p:sp>
        <p:nvSpPr>
          <p:cNvPr id="6" name="Slide Number Placeholder 5"/>
          <p:cNvSpPr>
            <a:spLocks noGrp="1"/>
          </p:cNvSpPr>
          <p:nvPr>
            <p:ph type="sldNum" sz="quarter" idx="11"/>
          </p:nvPr>
        </p:nvSpPr>
        <p:spPr/>
        <p:txBody>
          <a:bodyPr/>
          <a:lstStyle/>
          <a:p>
            <a:fld id="{BADA6B31-583E-4083-89D8-95155744EDB0}" type="slidenum">
              <a:rPr lang="en-US" smtClean="0"/>
              <a:pPr/>
              <a:t>23</a:t>
            </a:fld>
            <a:endParaRPr lang="en-US" dirty="0"/>
          </a:p>
        </p:txBody>
      </p:sp>
    </p:spTree>
    <p:extLst>
      <p:ext uri="{BB962C8B-B14F-4D97-AF65-F5344CB8AC3E}">
        <p14:creationId xmlns:p14="http://schemas.microsoft.com/office/powerpoint/2010/main" val="1445020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otes Placeholder 2"/>
          <p:cNvSpPr>
            <a:spLocks noGrp="1"/>
          </p:cNvSpPr>
          <p:nvPr>
            <p:ph type="body" idx="1"/>
          </p:nvPr>
        </p:nvSpPr>
        <p:spPr/>
        <p:txBody>
          <a:bodyPr wrap="square"/>
          <a:lstStyle/>
          <a:p>
            <a:r>
              <a:rPr lang="en-AU" dirty="0" smtClean="0"/>
              <a:t>As the patient responds to your questions have him refer to the response categories if clarification is needed. This helps in accurate and consistent coding of each item.</a:t>
            </a:r>
          </a:p>
          <a:p>
            <a:endParaRPr lang="en-US" dirty="0"/>
          </a:p>
        </p:txBody>
      </p:sp>
      <p:sp>
        <p:nvSpPr>
          <p:cNvPr id="9" name="Slide Image Placeholder 8"/>
          <p:cNvSpPr>
            <a:spLocks noGrp="1" noRot="1" noChangeAspect="1"/>
          </p:cNvSpPr>
          <p:nvPr>
            <p:ph type="sldImg"/>
          </p:nvPr>
        </p:nvSpPr>
        <p:spPr/>
      </p:sp>
      <p:sp>
        <p:nvSpPr>
          <p:cNvPr id="4" name="Footer Placeholder 3"/>
          <p:cNvSpPr>
            <a:spLocks noGrp="1"/>
          </p:cNvSpPr>
          <p:nvPr>
            <p:ph type="ftr" sz="quarter" idx="10"/>
          </p:nvPr>
        </p:nvSpPr>
        <p:spPr/>
        <p:txBody>
          <a:bodyPr/>
          <a:lstStyle/>
          <a:p>
            <a:r>
              <a:rPr lang="en-US" smtClean="0"/>
              <a:t>Chapter 3</a:t>
            </a:r>
            <a:endParaRPr lang="en-US"/>
          </a:p>
        </p:txBody>
      </p:sp>
      <p:sp>
        <p:nvSpPr>
          <p:cNvPr id="6" name="Slide Number Placeholder 5"/>
          <p:cNvSpPr>
            <a:spLocks noGrp="1"/>
          </p:cNvSpPr>
          <p:nvPr>
            <p:ph type="sldNum" sz="quarter" idx="11"/>
          </p:nvPr>
        </p:nvSpPr>
        <p:spPr/>
        <p:txBody>
          <a:bodyPr/>
          <a:lstStyle/>
          <a:p>
            <a:fld id="{BADA6B31-583E-4083-89D8-95155744EDB0}" type="slidenum">
              <a:rPr lang="en-US" smtClean="0"/>
              <a:pPr/>
              <a:t>24</a:t>
            </a:fld>
            <a:endParaRPr lang="en-US" dirty="0"/>
          </a:p>
        </p:txBody>
      </p:sp>
    </p:spTree>
    <p:extLst>
      <p:ext uri="{BB962C8B-B14F-4D97-AF65-F5344CB8AC3E}">
        <p14:creationId xmlns:p14="http://schemas.microsoft.com/office/powerpoint/2010/main" val="1466072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r>
              <a:rPr lang="en-US" dirty="0" smtClean="0"/>
              <a:t>When querying patients about their alcohol use, it’s important to remember that there are two types of at-risk drinking.  One is drinking too many on a daily basis; the other is drinking too many at one time, commonly referred to as binge drinking.</a:t>
            </a:r>
          </a:p>
          <a:p>
            <a:endParaRPr lang="en-US" dirty="0"/>
          </a:p>
          <a:p>
            <a:r>
              <a:rPr lang="en-US" dirty="0" smtClean="0"/>
              <a:t>Because alcohol use can affect you health as well as create a number of other problems, NIAAA recommends guidelines for lower risk drinking.</a:t>
            </a:r>
          </a:p>
          <a:p>
            <a:endParaRPr lang="en-US" dirty="0"/>
          </a:p>
          <a:p>
            <a:r>
              <a:rPr lang="en-US" dirty="0" smtClean="0"/>
              <a:t>Men under the age of 65 should have no more than 2 drinks a day, 14 per week, and no more than 4 on any one occasion.</a:t>
            </a:r>
          </a:p>
          <a:p>
            <a:endParaRPr lang="en-US" dirty="0"/>
          </a:p>
          <a:p>
            <a:r>
              <a:rPr lang="en-US" dirty="0" smtClean="0"/>
              <a:t>For women and men over the age of 65, the limits are 1 a day, 7 a week, and no more than 3 on any one occasion.</a:t>
            </a:r>
          </a:p>
          <a:p>
            <a:endParaRPr lang="en-US" dirty="0"/>
          </a:p>
          <a:p>
            <a:r>
              <a:rPr lang="en-US" dirty="0" smtClean="0"/>
              <a:t>For this reason, there is a question on the ASSIST-FC that queries about binge drinking.  This question is not included in the scoring for Alcohol, however, if a patient reports drinking more than the recommended limit per occasion (binge drinking) even if the ASSIST-FC Alcohol score is categorized as low (0-5) then a Brief Intervention would be recommended to educate the patient on the risks of acute intoxication.</a:t>
            </a:r>
            <a:endParaRPr lang="en-US" dirty="0"/>
          </a:p>
        </p:txBody>
      </p:sp>
      <p:sp>
        <p:nvSpPr>
          <p:cNvPr id="7" name="Slide Number Placeholder 6"/>
          <p:cNvSpPr>
            <a:spLocks noGrp="1"/>
          </p:cNvSpPr>
          <p:nvPr>
            <p:ph type="sldNum" sz="quarter" idx="10"/>
          </p:nvPr>
        </p:nvSpPr>
        <p:spPr/>
        <p:txBody>
          <a:bodyPr/>
          <a:lstStyle/>
          <a:p>
            <a:fld id="{69391B7C-AB95-8A44-8079-002027EC4DDE}" type="slidenum">
              <a:rPr lang="en-US" smtClean="0"/>
              <a:t>25</a:t>
            </a:fld>
            <a:endParaRPr lang="en-US"/>
          </a:p>
        </p:txBody>
      </p:sp>
      <p:sp>
        <p:nvSpPr>
          <p:cNvPr id="2" name="Footer Placeholder 1"/>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1700893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When asking patients about their alcohol consumption, it is important to know what constitutes a standard drink.  </a:t>
            </a:r>
          </a:p>
          <a:p>
            <a:endParaRPr lang="en-US" dirty="0" smtClean="0"/>
          </a:p>
          <a:p>
            <a:r>
              <a:rPr lang="en-US" dirty="0" smtClean="0"/>
              <a:t>In the Untied States, a standard drink contains 14 grams of pure alcohol or .6 fluid ounces.</a:t>
            </a:r>
          </a:p>
          <a:p>
            <a:endParaRPr lang="en-US" dirty="0" smtClean="0"/>
          </a:p>
          <a:p>
            <a:r>
              <a:rPr lang="en-US" dirty="0" smtClean="0"/>
              <a:t>So a 12 ounce can of beer containing 5% alcohol is one standard drink:  </a:t>
            </a:r>
            <a:br>
              <a:rPr lang="en-US" dirty="0" smtClean="0"/>
            </a:br>
            <a:r>
              <a:rPr lang="en-US" dirty="0" smtClean="0"/>
              <a:t>(12oz. X .05)=.6 of pure ethanol.</a:t>
            </a:r>
          </a:p>
          <a:p>
            <a:endParaRPr lang="en-US" dirty="0" smtClean="0"/>
          </a:p>
          <a:p>
            <a:r>
              <a:rPr lang="en-US" dirty="0" smtClean="0"/>
              <a:t>Similarly, 5oz. of wine containing 12% alcohol is one standard drink:  </a:t>
            </a:r>
            <a:br>
              <a:rPr lang="en-US" dirty="0" smtClean="0"/>
            </a:br>
            <a:r>
              <a:rPr lang="en-US" dirty="0" smtClean="0"/>
              <a:t>(5oz. X .12) = .6</a:t>
            </a:r>
          </a:p>
          <a:p>
            <a:endParaRPr lang="en-US" dirty="0" smtClean="0"/>
          </a:p>
          <a:p>
            <a:r>
              <a:rPr lang="en-US" dirty="0" smtClean="0"/>
              <a:t>A shot of 80 proof liquor, 1.5oz. X .4 = .6</a:t>
            </a:r>
          </a:p>
          <a:p>
            <a:endParaRPr lang="en-US" dirty="0"/>
          </a:p>
        </p:txBody>
      </p:sp>
      <p:sp>
        <p:nvSpPr>
          <p:cNvPr id="4" name="Slide Image Placeholder 3"/>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BADA6B31-583E-4083-89D8-95155744EDB0}"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3939079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otes Placeholder 2"/>
          <p:cNvSpPr>
            <a:spLocks noGrp="1"/>
          </p:cNvSpPr>
          <p:nvPr>
            <p:ph type="body" idx="1"/>
          </p:nvPr>
        </p:nvSpPr>
        <p:spPr/>
        <p:txBody>
          <a:bodyPr/>
          <a:lstStyle/>
          <a:p>
            <a:r>
              <a:rPr lang="en-US" dirty="0" smtClean="0"/>
              <a:t>The following items are asked of each substance category.</a:t>
            </a:r>
            <a:endParaRPr lang="en-US" dirty="0"/>
          </a:p>
        </p:txBody>
      </p:sp>
      <p:sp>
        <p:nvSpPr>
          <p:cNvPr id="5" name="Slide Number Placeholder 4"/>
          <p:cNvSpPr>
            <a:spLocks noGrp="1"/>
          </p:cNvSpPr>
          <p:nvPr>
            <p:ph type="sldNum" sz="quarter" idx="12"/>
          </p:nvPr>
        </p:nvSpPr>
        <p:spPr/>
        <p:txBody>
          <a:bodyPr/>
          <a:lstStyle/>
          <a:p>
            <a:fld id="{12907B52-2B4C-0B4A-823E-A4E9858D86FD}" type="slidenum">
              <a:rPr lang="en-US" smtClean="0"/>
              <a:pPr/>
              <a:t>27</a:t>
            </a:fld>
            <a:endParaRPr lang="en-US"/>
          </a:p>
        </p:txBody>
      </p:sp>
      <p:sp>
        <p:nvSpPr>
          <p:cNvPr id="10" name="Slide Image Placeholder 9"/>
          <p:cNvSpPr>
            <a:spLocks noGrp="1" noRot="1" noChangeAspect="1"/>
          </p:cNvSpPr>
          <p:nvPr>
            <p:ph type="sldImg"/>
          </p:nvPr>
        </p:nvSpPr>
        <p:spPr/>
      </p:sp>
      <p:sp>
        <p:nvSpPr>
          <p:cNvPr id="4" name="Footer Placeholder 3"/>
          <p:cNvSpPr>
            <a:spLocks noGrp="1"/>
          </p:cNvSpPr>
          <p:nvPr>
            <p:ph type="ftr" sz="quarter" idx="13"/>
          </p:nvPr>
        </p:nvSpPr>
        <p:spPr/>
        <p:txBody>
          <a:bodyPr/>
          <a:lstStyle/>
          <a:p>
            <a:r>
              <a:rPr lang="en-US" smtClean="0"/>
              <a:t>Chapter 3</a:t>
            </a:r>
            <a:endParaRPr lang="en-US"/>
          </a:p>
        </p:txBody>
      </p:sp>
    </p:spTree>
    <p:extLst>
      <p:ext uri="{BB962C8B-B14F-4D97-AF65-F5344CB8AC3E}">
        <p14:creationId xmlns:p14="http://schemas.microsoft.com/office/powerpoint/2010/main" val="1251467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wrap="square"/>
          <a:lstStyle/>
          <a:p>
            <a:r>
              <a:rPr lang="en-US" dirty="0" smtClean="0"/>
              <a:t>It’s important to remember, when querying patients about their substance use, that people use substances because they have a pleasurable or desirable effect.</a:t>
            </a:r>
          </a:p>
          <a:p>
            <a:endParaRPr lang="en-US" dirty="0" smtClean="0"/>
          </a:p>
          <a:p>
            <a:r>
              <a:rPr lang="en-US" dirty="0" smtClean="0"/>
              <a:t>However, problems can arise as a result of acute intoxication (such as fights), </a:t>
            </a:r>
            <a:r>
              <a:rPr lang="en-US" dirty="0"/>
              <a:t>r</a:t>
            </a:r>
            <a:r>
              <a:rPr lang="en-US" dirty="0" smtClean="0"/>
              <a:t>egular use (such as decreased work performance), dependence (such as withdrawal symptoms) and for those who inject - several health problems including contracting Hepatitis C, HIV, and other infections.</a:t>
            </a:r>
          </a:p>
          <a:p>
            <a:endParaRPr lang="en-US" dirty="0" smtClean="0"/>
          </a:p>
          <a:p>
            <a:r>
              <a:rPr lang="en-US" dirty="0" smtClean="0"/>
              <a:t>The ASSIST covers a range of these problems.</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12907B52-2B4C-0B4A-823E-A4E9858D86FD}" type="slidenum">
              <a:rPr lang="en-US" smtClean="0"/>
              <a:pPr/>
              <a:t>28</a:t>
            </a:fld>
            <a:endParaRPr lang="en-US"/>
          </a:p>
        </p:txBody>
      </p:sp>
      <p:sp>
        <p:nvSpPr>
          <p:cNvPr id="11" name="Slide Image Placeholder 10"/>
          <p:cNvSpPr>
            <a:spLocks noGrp="1" noRot="1" noChangeAspect="1"/>
          </p:cNvSpPr>
          <p:nvPr>
            <p:ph type="sldImg"/>
          </p:nvPr>
        </p:nvSpPr>
        <p:spPr/>
      </p:sp>
      <p:sp>
        <p:nvSpPr>
          <p:cNvPr id="2" name="Footer Placeholder 1"/>
          <p:cNvSpPr>
            <a:spLocks noGrp="1"/>
          </p:cNvSpPr>
          <p:nvPr>
            <p:ph type="ftr" sz="quarter" idx="13"/>
          </p:nvPr>
        </p:nvSpPr>
        <p:spPr/>
        <p:txBody>
          <a:bodyPr/>
          <a:lstStyle/>
          <a:p>
            <a:r>
              <a:rPr lang="en-US" smtClean="0"/>
              <a:t>Chapter 3</a:t>
            </a:r>
            <a:endParaRPr lang="en-US"/>
          </a:p>
        </p:txBody>
      </p:sp>
    </p:spTree>
    <p:extLst>
      <p:ext uri="{BB962C8B-B14F-4D97-AF65-F5344CB8AC3E}">
        <p14:creationId xmlns:p14="http://schemas.microsoft.com/office/powerpoint/2010/main" val="76069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702310" y="4419600"/>
            <a:ext cx="5618480" cy="41890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lstStyle/>
          <a:p>
            <a:pPr eaLnBrk="1" hangingPunct="1">
              <a:spcBef>
                <a:spcPts val="612"/>
              </a:spcBef>
            </a:pPr>
            <a:r>
              <a:rPr lang="en-AU" dirty="0"/>
              <a:t>Question 1 asks about lifetime use of substances, i.e., those drugs the patient has ever used, even if it is only once.  </a:t>
            </a:r>
          </a:p>
          <a:p>
            <a:pPr eaLnBrk="1" hangingPunct="1">
              <a:spcBef>
                <a:spcPts val="612"/>
              </a:spcBef>
            </a:pPr>
            <a:r>
              <a:rPr lang="en-AU" dirty="0"/>
              <a:t>Every patient should be asked this question for all the substances listed.  </a:t>
            </a:r>
          </a:p>
          <a:p>
            <a:pPr eaLnBrk="1" hangingPunct="1">
              <a:spcBef>
                <a:spcPts val="612"/>
              </a:spcBef>
            </a:pPr>
            <a:r>
              <a:rPr lang="en-AU" dirty="0"/>
              <a:t>If the patient answers ‘No’ to every substance the interviewer should ask a probing question “Not even when you were in school?”.  </a:t>
            </a:r>
          </a:p>
          <a:p>
            <a:pPr eaLnBrk="1" hangingPunct="1">
              <a:spcBef>
                <a:spcPts val="612"/>
              </a:spcBef>
            </a:pPr>
            <a:r>
              <a:rPr lang="en-AU" dirty="0"/>
              <a:t>If the response is still ‘No’ to all the substances then the interview should be stopped.</a:t>
            </a:r>
          </a:p>
          <a:p>
            <a:pPr eaLnBrk="1" hangingPunct="1">
              <a:spcBef>
                <a:spcPts val="612"/>
              </a:spcBef>
            </a:pPr>
            <a:r>
              <a:rPr lang="en-AU" dirty="0"/>
              <a:t>If the patient answers ‘Yes” to Question 1 for any of the substances listed then move on to Question 2 which asks about substance use in the previous three months.  </a:t>
            </a:r>
            <a:endParaRPr lang="en-US" dirty="0"/>
          </a:p>
        </p:txBody>
      </p:sp>
      <p:sp>
        <p:nvSpPr>
          <p:cNvPr id="4" name="Slide Number Placeholder 3"/>
          <p:cNvSpPr>
            <a:spLocks noGrp="1"/>
          </p:cNvSpPr>
          <p:nvPr>
            <p:ph type="sldNum" sz="quarter" idx="12"/>
          </p:nvPr>
        </p:nvSpPr>
        <p:spPr/>
        <p:txBody>
          <a:bodyPr/>
          <a:lstStyle/>
          <a:p>
            <a:fld id="{12907B52-2B4C-0B4A-823E-A4E9858D86FD}" type="slidenum">
              <a:rPr lang="en-US" smtClean="0"/>
              <a:pPr/>
              <a:t>29</a:t>
            </a:fld>
            <a:endParaRPr lang="en-US"/>
          </a:p>
        </p:txBody>
      </p:sp>
      <p:sp>
        <p:nvSpPr>
          <p:cNvPr id="5" name="Footer Placeholder 4"/>
          <p:cNvSpPr>
            <a:spLocks noGrp="1"/>
          </p:cNvSpPr>
          <p:nvPr>
            <p:ph type="ftr" sz="quarter" idx="13"/>
          </p:nvPr>
        </p:nvSpPr>
        <p:spPr/>
        <p:txBody>
          <a:bodyPr/>
          <a:lstStyle/>
          <a:p>
            <a:r>
              <a:rPr lang="en-US" smtClean="0"/>
              <a:t>Chapter 3</a:t>
            </a:r>
            <a:endParaRPr lang="en-US"/>
          </a:p>
        </p:txBody>
      </p:sp>
    </p:spTree>
    <p:extLst>
      <p:ext uri="{BB962C8B-B14F-4D97-AF65-F5344CB8AC3E}">
        <p14:creationId xmlns:p14="http://schemas.microsoft.com/office/powerpoint/2010/main" val="155469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body" idx="1"/>
          </p:nvPr>
        </p:nvSpPr>
        <p:spPr/>
        <p:txBody>
          <a:bodyPr wrap="square"/>
          <a:lstStyle/>
          <a:p>
            <a:r>
              <a:rPr lang="en-CA" b="1" i="0" dirty="0" smtClean="0"/>
              <a:t>OPTIONAL SLIDE</a:t>
            </a:r>
          </a:p>
          <a:p>
            <a:endParaRPr lang="en-CA" i="1" dirty="0" smtClean="0"/>
          </a:p>
          <a:p>
            <a:r>
              <a:rPr lang="en-CA" i="1" dirty="0" smtClean="0"/>
              <a:t>Let’s first think for a minute about why people use drugs… what are some of the reasons?</a:t>
            </a:r>
          </a:p>
          <a:p>
            <a:endParaRPr lang="en-CA" dirty="0" smtClean="0"/>
          </a:p>
          <a:p>
            <a:r>
              <a:rPr lang="en-CA" dirty="0" smtClean="0"/>
              <a:t>People use psychoactive substances for what they believe are very good reasons.  It’s important to see things from their perspective.</a:t>
            </a:r>
          </a:p>
          <a:p>
            <a:endParaRPr lang="en-CA" dirty="0" smtClean="0"/>
          </a:p>
          <a:p>
            <a:endParaRPr lang="en-CA" dirty="0"/>
          </a:p>
        </p:txBody>
      </p:sp>
      <p:sp>
        <p:nvSpPr>
          <p:cNvPr id="6" name="Slide Image Placeholder 5"/>
          <p:cNvSpPr>
            <a:spLocks noGrp="1" noRot="1" noChangeAspect="1"/>
          </p:cNvSpPr>
          <p:nvPr>
            <p:ph type="sldImg"/>
          </p:nvPr>
        </p:nvSpPr>
        <p:spPr/>
      </p:sp>
      <p:sp>
        <p:nvSpPr>
          <p:cNvPr id="3" name="Footer Placeholder 2"/>
          <p:cNvSpPr>
            <a:spLocks noGrp="1"/>
          </p:cNvSpPr>
          <p:nvPr>
            <p:ph type="ftr" sz="quarter" idx="10"/>
          </p:nvPr>
        </p:nvSpPr>
        <p:spPr/>
        <p:txBody>
          <a:bodyPr/>
          <a:lstStyle/>
          <a:p>
            <a:r>
              <a:rPr lang="en-US" smtClean="0"/>
              <a:t>Chapter 3</a:t>
            </a:r>
            <a:endParaRPr lang="en-US"/>
          </a:p>
        </p:txBody>
      </p:sp>
      <p:sp>
        <p:nvSpPr>
          <p:cNvPr id="4" name="Slide Number Placeholder 3"/>
          <p:cNvSpPr>
            <a:spLocks noGrp="1"/>
          </p:cNvSpPr>
          <p:nvPr>
            <p:ph type="sldNum" sz="quarter" idx="11"/>
          </p:nvPr>
        </p:nvSpPr>
        <p:spPr/>
        <p:txBody>
          <a:bodyPr/>
          <a:lstStyle/>
          <a:p>
            <a:fld id="{BADA6B31-583E-4083-89D8-95155744EDB0}" type="slidenum">
              <a:rPr lang="en-US" smtClean="0"/>
              <a:pPr/>
              <a:t>3</a:t>
            </a:fld>
            <a:endParaRPr lang="en-US" dirty="0"/>
          </a:p>
        </p:txBody>
      </p:sp>
    </p:spTree>
    <p:extLst>
      <p:ext uri="{BB962C8B-B14F-4D97-AF65-F5344CB8AC3E}">
        <p14:creationId xmlns:p14="http://schemas.microsoft.com/office/powerpoint/2010/main" val="13239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p:txBody>
          <a:bodyPr wrap="square"/>
          <a:lstStyle/>
          <a:p>
            <a:pPr>
              <a:spcBef>
                <a:spcPts val="600"/>
              </a:spcBef>
            </a:pPr>
            <a:r>
              <a:rPr lang="en-AU" dirty="0" smtClean="0"/>
              <a:t>Question 2 asks about the frequency of substance use in the past three months, which gives an indication of the substances which are most relevant to current health status.</a:t>
            </a:r>
          </a:p>
          <a:p>
            <a:pPr>
              <a:spcBef>
                <a:spcPts val="600"/>
              </a:spcBef>
            </a:pPr>
            <a:r>
              <a:rPr lang="en-AU" dirty="0" smtClean="0"/>
              <a:t>If any substances have been used in the past three months then continue with each substance used.  </a:t>
            </a:r>
          </a:p>
          <a:p>
            <a:pPr>
              <a:spcBef>
                <a:spcPts val="600"/>
              </a:spcBef>
            </a:pPr>
            <a:r>
              <a:rPr lang="en-AU" dirty="0" smtClean="0"/>
              <a:t>(For paper version, circle all answers – even the Never responses.) </a:t>
            </a:r>
          </a:p>
          <a:p>
            <a:pPr>
              <a:spcBef>
                <a:spcPts val="600"/>
              </a:spcBef>
            </a:pPr>
            <a:r>
              <a:rPr lang="en-AU" dirty="0" smtClean="0"/>
              <a:t>Remember the coding definitions for the last 3 months (never, once or twice, monthly, weekly, daily or almost daily).</a:t>
            </a:r>
            <a:endParaRPr lang="en-AU" dirty="0"/>
          </a:p>
        </p:txBody>
      </p:sp>
      <p:sp>
        <p:nvSpPr>
          <p:cNvPr id="4" name="Slide Number Placeholder 3"/>
          <p:cNvSpPr>
            <a:spLocks noGrp="1"/>
          </p:cNvSpPr>
          <p:nvPr>
            <p:ph type="sldNum" sz="quarter" idx="12"/>
          </p:nvPr>
        </p:nvSpPr>
        <p:spPr/>
        <p:txBody>
          <a:bodyPr/>
          <a:lstStyle/>
          <a:p>
            <a:fld id="{12907B52-2B4C-0B4A-823E-A4E9858D86FD}" type="slidenum">
              <a:rPr lang="en-US" smtClean="0"/>
              <a:pPr/>
              <a:t>30</a:t>
            </a:fld>
            <a:endParaRPr lang="en-US"/>
          </a:p>
        </p:txBody>
      </p:sp>
      <p:sp>
        <p:nvSpPr>
          <p:cNvPr id="14" name="Slide Image Placeholder 13"/>
          <p:cNvSpPr>
            <a:spLocks noGrp="1" noRot="1" noChangeAspect="1"/>
          </p:cNvSpPr>
          <p:nvPr>
            <p:ph type="sldImg"/>
          </p:nvPr>
        </p:nvSpPr>
        <p:spPr/>
      </p:sp>
      <p:sp>
        <p:nvSpPr>
          <p:cNvPr id="5" name="Footer Placeholder 4"/>
          <p:cNvSpPr>
            <a:spLocks noGrp="1"/>
          </p:cNvSpPr>
          <p:nvPr>
            <p:ph type="ftr" sz="quarter" idx="13"/>
          </p:nvPr>
        </p:nvSpPr>
        <p:spPr/>
        <p:txBody>
          <a:bodyPr/>
          <a:lstStyle/>
          <a:p>
            <a:r>
              <a:rPr lang="en-US" smtClean="0"/>
              <a:t>Chapter 3</a:t>
            </a:r>
            <a:endParaRPr lang="en-US"/>
          </a:p>
        </p:txBody>
      </p:sp>
    </p:spTree>
    <p:extLst>
      <p:ext uri="{BB962C8B-B14F-4D97-AF65-F5344CB8AC3E}">
        <p14:creationId xmlns:p14="http://schemas.microsoft.com/office/powerpoint/2010/main" val="424246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p:txBody>
          <a:bodyPr wrap="square"/>
          <a:lstStyle/>
          <a:p>
            <a:pPr>
              <a:spcBef>
                <a:spcPts val="600"/>
              </a:spcBef>
            </a:pPr>
            <a:r>
              <a:rPr lang="en-AU" dirty="0" smtClean="0"/>
              <a:t>Question 3 asks about the frequency of experiencing a strong desire or urge to use each substance in the last three months.</a:t>
            </a:r>
            <a:r>
              <a:rPr lang="en-US" dirty="0" smtClean="0"/>
              <a:t> </a:t>
            </a:r>
          </a:p>
          <a:p>
            <a:pPr>
              <a:spcBef>
                <a:spcPts val="600"/>
              </a:spcBef>
            </a:pPr>
            <a:r>
              <a:rPr lang="en-US" dirty="0" smtClean="0"/>
              <a:t>Distinguish between </a:t>
            </a:r>
            <a:r>
              <a:rPr lang="ja-JP" altLang="en-US" dirty="0" smtClean="0"/>
              <a:t>“</a:t>
            </a:r>
            <a:r>
              <a:rPr lang="en-US" altLang="ja-JP" dirty="0" smtClean="0"/>
              <a:t>frequency of use</a:t>
            </a:r>
            <a:r>
              <a:rPr lang="ja-JP" altLang="en-US" dirty="0" smtClean="0"/>
              <a:t>”</a:t>
            </a:r>
            <a:r>
              <a:rPr lang="en-US" altLang="ja-JP" dirty="0" smtClean="0"/>
              <a:t> and </a:t>
            </a:r>
            <a:r>
              <a:rPr lang="ja-JP" altLang="en-US" dirty="0" smtClean="0"/>
              <a:t>“</a:t>
            </a:r>
            <a:r>
              <a:rPr lang="en-US" altLang="ja-JP" dirty="0" smtClean="0"/>
              <a:t>strong desire to use</a:t>
            </a:r>
            <a:r>
              <a:rPr lang="ja-JP" altLang="en-US" dirty="0" smtClean="0"/>
              <a:t>”</a:t>
            </a:r>
            <a:r>
              <a:rPr lang="en-US" altLang="ja-JP" dirty="0" smtClean="0"/>
              <a:t>.  This is not just mild or transient desire.  Daily cigarette smoking is a good example.</a:t>
            </a:r>
          </a:p>
          <a:p>
            <a:pPr>
              <a:spcBef>
                <a:spcPts val="600"/>
              </a:spcBef>
            </a:pPr>
            <a:r>
              <a:rPr lang="en-US" dirty="0" smtClean="0"/>
              <a:t>This question reflects dependent or high risk use.</a:t>
            </a:r>
          </a:p>
          <a:p>
            <a:endParaRPr lang="en-US" dirty="0"/>
          </a:p>
        </p:txBody>
      </p:sp>
      <p:sp>
        <p:nvSpPr>
          <p:cNvPr id="4" name="Slide Number Placeholder 3"/>
          <p:cNvSpPr>
            <a:spLocks noGrp="1"/>
          </p:cNvSpPr>
          <p:nvPr>
            <p:ph type="sldNum" sz="quarter" idx="12"/>
          </p:nvPr>
        </p:nvSpPr>
        <p:spPr/>
        <p:txBody>
          <a:bodyPr/>
          <a:lstStyle/>
          <a:p>
            <a:fld id="{12907B52-2B4C-0B4A-823E-A4E9858D86FD}" type="slidenum">
              <a:rPr lang="en-US" smtClean="0"/>
              <a:pPr/>
              <a:t>31</a:t>
            </a:fld>
            <a:endParaRPr lang="en-US"/>
          </a:p>
        </p:txBody>
      </p:sp>
      <p:sp>
        <p:nvSpPr>
          <p:cNvPr id="9" name="Slide Image Placeholder 8"/>
          <p:cNvSpPr>
            <a:spLocks noGrp="1" noRot="1" noChangeAspect="1"/>
          </p:cNvSpPr>
          <p:nvPr>
            <p:ph type="sldImg"/>
          </p:nvPr>
        </p:nvSpPr>
        <p:spPr/>
      </p:sp>
      <p:sp>
        <p:nvSpPr>
          <p:cNvPr id="5" name="Footer Placeholder 4"/>
          <p:cNvSpPr>
            <a:spLocks noGrp="1"/>
          </p:cNvSpPr>
          <p:nvPr>
            <p:ph type="ftr" sz="quarter" idx="13"/>
          </p:nvPr>
        </p:nvSpPr>
        <p:spPr/>
        <p:txBody>
          <a:bodyPr/>
          <a:lstStyle/>
          <a:p>
            <a:r>
              <a:rPr lang="en-US" smtClean="0"/>
              <a:t>Chapter 3</a:t>
            </a:r>
            <a:endParaRPr lang="en-US"/>
          </a:p>
        </p:txBody>
      </p:sp>
    </p:spTree>
    <p:extLst>
      <p:ext uri="{BB962C8B-B14F-4D97-AF65-F5344CB8AC3E}">
        <p14:creationId xmlns:p14="http://schemas.microsoft.com/office/powerpoint/2010/main" val="877167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p:txBody>
          <a:bodyPr wrap="square"/>
          <a:lstStyle/>
          <a:p>
            <a:pPr>
              <a:spcBef>
                <a:spcPts val="600"/>
              </a:spcBef>
            </a:pPr>
            <a:r>
              <a:rPr lang="en-AU" dirty="0" smtClean="0"/>
              <a:t>Question 4 asks about the frequency of health, social, legal or financial problems related to substance use in the last three months.</a:t>
            </a:r>
          </a:p>
          <a:p>
            <a:pPr>
              <a:spcBef>
                <a:spcPts val="600"/>
              </a:spcBef>
            </a:pPr>
            <a:r>
              <a:rPr lang="en-AU" dirty="0" smtClean="0"/>
              <a:t>You may be able to relate this to the individual’s current problems…asthma, bronchitis, cough, accident, anxiety?</a:t>
            </a:r>
          </a:p>
          <a:p>
            <a:pPr>
              <a:spcBef>
                <a:spcPts val="600"/>
              </a:spcBef>
            </a:pPr>
            <a:r>
              <a:rPr lang="en-US" dirty="0" smtClean="0"/>
              <a:t>Prompt with examples of the most common problems for each substance used.</a:t>
            </a:r>
            <a:endParaRPr lang="en-US" dirty="0"/>
          </a:p>
        </p:txBody>
      </p:sp>
      <p:sp>
        <p:nvSpPr>
          <p:cNvPr id="4" name="Slide Number Placeholder 3"/>
          <p:cNvSpPr>
            <a:spLocks noGrp="1"/>
          </p:cNvSpPr>
          <p:nvPr>
            <p:ph type="sldNum" sz="quarter" idx="12"/>
          </p:nvPr>
        </p:nvSpPr>
        <p:spPr/>
        <p:txBody>
          <a:bodyPr/>
          <a:lstStyle/>
          <a:p>
            <a:fld id="{12907B52-2B4C-0B4A-823E-A4E9858D86FD}" type="slidenum">
              <a:rPr lang="en-US" smtClean="0"/>
              <a:pPr/>
              <a:t>32</a:t>
            </a:fld>
            <a:endParaRPr lang="en-US"/>
          </a:p>
        </p:txBody>
      </p:sp>
      <p:sp>
        <p:nvSpPr>
          <p:cNvPr id="9" name="Slide Image Placeholder 8"/>
          <p:cNvSpPr>
            <a:spLocks noGrp="1" noRot="1" noChangeAspect="1"/>
          </p:cNvSpPr>
          <p:nvPr>
            <p:ph type="sldImg"/>
          </p:nvPr>
        </p:nvSpPr>
        <p:spPr/>
      </p:sp>
      <p:sp>
        <p:nvSpPr>
          <p:cNvPr id="5" name="Footer Placeholder 4"/>
          <p:cNvSpPr>
            <a:spLocks noGrp="1"/>
          </p:cNvSpPr>
          <p:nvPr>
            <p:ph type="ftr" sz="quarter" idx="13"/>
          </p:nvPr>
        </p:nvSpPr>
        <p:spPr/>
        <p:txBody>
          <a:bodyPr/>
          <a:lstStyle/>
          <a:p>
            <a:r>
              <a:rPr lang="en-US" smtClean="0"/>
              <a:t>Chapter 3</a:t>
            </a:r>
            <a:endParaRPr lang="en-US"/>
          </a:p>
        </p:txBody>
      </p:sp>
    </p:spTree>
    <p:extLst>
      <p:ext uri="{BB962C8B-B14F-4D97-AF65-F5344CB8AC3E}">
        <p14:creationId xmlns:p14="http://schemas.microsoft.com/office/powerpoint/2010/main" val="735125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lstStyle/>
          <a:p>
            <a:r>
              <a:rPr lang="en-US" dirty="0" smtClean="0"/>
              <a:t>Let</a:t>
            </a:r>
            <a:r>
              <a:rPr lang="en-US" dirty="0" smtClean="0"/>
              <a:t>’</a:t>
            </a:r>
            <a:r>
              <a:rPr lang="en-US" altLang="ja-JP" dirty="0" smtClean="0"/>
              <a:t>s </a:t>
            </a:r>
            <a:r>
              <a:rPr lang="en-US" altLang="ja-JP" dirty="0"/>
              <a:t>think about some of the typical problems caused by Smoking…</a:t>
            </a:r>
          </a:p>
          <a:p>
            <a:endParaRPr lang="en-US" dirty="0"/>
          </a:p>
          <a:p>
            <a:r>
              <a:rPr lang="en-US" dirty="0"/>
              <a:t>Tobacco</a:t>
            </a:r>
          </a:p>
          <a:p>
            <a:pPr lvl="1"/>
            <a:r>
              <a:rPr lang="en-AU" sz="1000" dirty="0"/>
              <a:t>breathlessness, less fit than usual, takes longer to recover from illness, respiratory problems</a:t>
            </a:r>
            <a:endParaRPr lang="en-US" sz="1000" dirty="0"/>
          </a:p>
          <a:p>
            <a:r>
              <a:rPr lang="en-AU" dirty="0"/>
              <a:t>Alcohol</a:t>
            </a:r>
          </a:p>
          <a:p>
            <a:pPr lvl="1"/>
            <a:r>
              <a:rPr lang="en-AU" sz="1000" dirty="0"/>
              <a:t>bad hangovers, GI problems/pain, arguments, poor sleep, relationship tension</a:t>
            </a:r>
          </a:p>
          <a:p>
            <a:r>
              <a:rPr lang="en-AU" dirty="0"/>
              <a:t>Cannabis</a:t>
            </a:r>
          </a:p>
          <a:p>
            <a:pPr lvl="1"/>
            <a:r>
              <a:rPr lang="en-AU" sz="1000" dirty="0">
                <a:sym typeface="Symbol" charset="0"/>
              </a:rPr>
              <a:t> attention &amp; motivation,  short term memory, </a:t>
            </a:r>
            <a:br>
              <a:rPr lang="en-AU" sz="1000" dirty="0">
                <a:sym typeface="Symbol" charset="0"/>
              </a:rPr>
            </a:br>
            <a:r>
              <a:rPr lang="en-AU" sz="1000" dirty="0">
                <a:sym typeface="Symbol" charset="0"/>
              </a:rPr>
              <a:t> problem solving, depression, anxiety, panic</a:t>
            </a:r>
          </a:p>
          <a:p>
            <a:r>
              <a:rPr lang="en-AU" dirty="0">
                <a:sym typeface="Symbol" charset="0"/>
              </a:rPr>
              <a:t>Amphetamine-type stimulants</a:t>
            </a:r>
          </a:p>
          <a:p>
            <a:pPr lvl="1"/>
            <a:r>
              <a:rPr lang="en-AU" sz="1000" dirty="0">
                <a:sym typeface="Symbol" charset="0"/>
              </a:rPr>
              <a:t>Bad come down – depression, anxiety, irritable; anger &amp; aggression, headaches, poor sleep, dental problems (teeth grinding)</a:t>
            </a:r>
            <a:endParaRPr lang="en-US" sz="1000" dirty="0"/>
          </a:p>
        </p:txBody>
      </p:sp>
      <p:sp>
        <p:nvSpPr>
          <p:cNvPr id="5" name="Slide Number Placeholder 4"/>
          <p:cNvSpPr>
            <a:spLocks noGrp="1"/>
          </p:cNvSpPr>
          <p:nvPr>
            <p:ph type="sldNum" sz="quarter" idx="12"/>
          </p:nvPr>
        </p:nvSpPr>
        <p:spPr/>
        <p:txBody>
          <a:bodyPr/>
          <a:lstStyle/>
          <a:p>
            <a:fld id="{12907B52-2B4C-0B4A-823E-A4E9858D86FD}" type="slidenum">
              <a:rPr lang="en-US" smtClean="0"/>
              <a:pPr/>
              <a:t>33</a:t>
            </a:fld>
            <a:endParaRPr lang="en-US"/>
          </a:p>
        </p:txBody>
      </p:sp>
      <p:sp>
        <p:nvSpPr>
          <p:cNvPr id="4" name="Footer Placeholder 3"/>
          <p:cNvSpPr>
            <a:spLocks noGrp="1"/>
          </p:cNvSpPr>
          <p:nvPr>
            <p:ph type="ftr" sz="quarter" idx="13"/>
          </p:nvPr>
        </p:nvSpPr>
        <p:spPr/>
        <p:txBody>
          <a:bodyPr/>
          <a:lstStyle/>
          <a:p>
            <a:r>
              <a:rPr lang="en-US" smtClean="0"/>
              <a:t>Chapter 3</a:t>
            </a:r>
            <a:endParaRPr lang="en-US"/>
          </a:p>
        </p:txBody>
      </p:sp>
    </p:spTree>
    <p:extLst>
      <p:ext uri="{BB962C8B-B14F-4D97-AF65-F5344CB8AC3E}">
        <p14:creationId xmlns:p14="http://schemas.microsoft.com/office/powerpoint/2010/main" val="1747018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p:txBody>
          <a:bodyPr wrap="square"/>
          <a:lstStyle/>
          <a:p>
            <a:pPr>
              <a:spcBef>
                <a:spcPts val="600"/>
              </a:spcBef>
            </a:pPr>
            <a:r>
              <a:rPr lang="en-AU" dirty="0" smtClean="0"/>
              <a:t>Question 5 asks about the frequency with which use of each substance has interfered with role responsibilities in the past three months.</a:t>
            </a:r>
          </a:p>
          <a:p>
            <a:pPr>
              <a:spcBef>
                <a:spcPts val="600"/>
              </a:spcBef>
            </a:pPr>
            <a:r>
              <a:rPr lang="en-AU" dirty="0" smtClean="0"/>
              <a:t>** It should be noted that Question 5 is not asked for tobacco because it is unlikely that tobacco use would lead to the failure to fulfil role obligations.</a:t>
            </a:r>
          </a:p>
          <a:p>
            <a:pPr>
              <a:spcBef>
                <a:spcPts val="600"/>
              </a:spcBef>
            </a:pPr>
            <a:r>
              <a:rPr lang="en-AU" dirty="0" smtClean="0"/>
              <a:t>E.g., missing work or school, not looking after children, neglecting relationships, missing family events or appointments, etc.</a:t>
            </a:r>
          </a:p>
          <a:p>
            <a:pPr>
              <a:spcBef>
                <a:spcPts val="600"/>
              </a:spcBef>
            </a:pPr>
            <a:r>
              <a:rPr lang="en-AU" dirty="0" smtClean="0"/>
              <a:t>Generally there are consequences for behaviour (lost pay, warnings, failing study impact on others, arguments, relationship problems)</a:t>
            </a:r>
          </a:p>
          <a:p>
            <a:endParaRPr lang="en-US" dirty="0"/>
          </a:p>
        </p:txBody>
      </p:sp>
      <p:sp>
        <p:nvSpPr>
          <p:cNvPr id="4" name="Slide Number Placeholder 3"/>
          <p:cNvSpPr>
            <a:spLocks noGrp="1"/>
          </p:cNvSpPr>
          <p:nvPr>
            <p:ph type="sldNum" sz="quarter" idx="12"/>
          </p:nvPr>
        </p:nvSpPr>
        <p:spPr/>
        <p:txBody>
          <a:bodyPr/>
          <a:lstStyle/>
          <a:p>
            <a:fld id="{12907B52-2B4C-0B4A-823E-A4E9858D86FD}" type="slidenum">
              <a:rPr lang="en-US" smtClean="0"/>
              <a:pPr/>
              <a:t>34</a:t>
            </a:fld>
            <a:endParaRPr lang="en-US"/>
          </a:p>
        </p:txBody>
      </p:sp>
      <p:sp>
        <p:nvSpPr>
          <p:cNvPr id="9" name="Slide Image Placeholder 8"/>
          <p:cNvSpPr>
            <a:spLocks noGrp="1" noRot="1" noChangeAspect="1"/>
          </p:cNvSpPr>
          <p:nvPr>
            <p:ph type="sldImg"/>
          </p:nvPr>
        </p:nvSpPr>
        <p:spPr/>
      </p:sp>
      <p:sp>
        <p:nvSpPr>
          <p:cNvPr id="5" name="Footer Placeholder 4"/>
          <p:cNvSpPr>
            <a:spLocks noGrp="1"/>
          </p:cNvSpPr>
          <p:nvPr>
            <p:ph type="ftr" sz="quarter" idx="13"/>
          </p:nvPr>
        </p:nvSpPr>
        <p:spPr/>
        <p:txBody>
          <a:bodyPr/>
          <a:lstStyle/>
          <a:p>
            <a:r>
              <a:rPr lang="en-US" smtClean="0"/>
              <a:t>Chapter 3</a:t>
            </a:r>
            <a:endParaRPr lang="en-US"/>
          </a:p>
        </p:txBody>
      </p:sp>
    </p:spTree>
    <p:extLst>
      <p:ext uri="{BB962C8B-B14F-4D97-AF65-F5344CB8AC3E}">
        <p14:creationId xmlns:p14="http://schemas.microsoft.com/office/powerpoint/2010/main" val="485106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p:txBody>
          <a:bodyPr wrap="square"/>
          <a:lstStyle/>
          <a:p>
            <a:pPr>
              <a:spcBef>
                <a:spcPts val="600"/>
              </a:spcBef>
            </a:pPr>
            <a:r>
              <a:rPr lang="en-AU" dirty="0" smtClean="0"/>
              <a:t>Question 6 and 7 should be asked for all substances endorsed in question 1, even if the substance is no longer being used.</a:t>
            </a:r>
          </a:p>
          <a:p>
            <a:pPr>
              <a:spcBef>
                <a:spcPts val="600"/>
              </a:spcBef>
            </a:pPr>
            <a:r>
              <a:rPr lang="en-AU" dirty="0" smtClean="0"/>
              <a:t>Question 6 asks whether anyone has ever expressed concern about the patient’s use of each substance and how recently that occurred. </a:t>
            </a:r>
          </a:p>
          <a:p>
            <a:pPr>
              <a:spcBef>
                <a:spcPts val="600"/>
              </a:spcBef>
            </a:pPr>
            <a:r>
              <a:rPr lang="en-AU" dirty="0" smtClean="0"/>
              <a:t>Concern can come from a partner, parents, children, friends, employer, colleague, doctor, etc.</a:t>
            </a:r>
            <a:endParaRPr lang="en-US" dirty="0" smtClean="0"/>
          </a:p>
          <a:p>
            <a:endParaRPr lang="en-US" dirty="0"/>
          </a:p>
        </p:txBody>
      </p:sp>
      <p:sp>
        <p:nvSpPr>
          <p:cNvPr id="4" name="Slide Number Placeholder 3"/>
          <p:cNvSpPr>
            <a:spLocks noGrp="1"/>
          </p:cNvSpPr>
          <p:nvPr>
            <p:ph type="sldNum" sz="quarter" idx="12"/>
          </p:nvPr>
        </p:nvSpPr>
        <p:spPr/>
        <p:txBody>
          <a:bodyPr/>
          <a:lstStyle/>
          <a:p>
            <a:fld id="{12907B52-2B4C-0B4A-823E-A4E9858D86FD}" type="slidenum">
              <a:rPr lang="en-US" smtClean="0"/>
              <a:pPr/>
              <a:t>35</a:t>
            </a:fld>
            <a:endParaRPr lang="en-US"/>
          </a:p>
        </p:txBody>
      </p:sp>
      <p:sp>
        <p:nvSpPr>
          <p:cNvPr id="9" name="Slide Image Placeholder 8"/>
          <p:cNvSpPr>
            <a:spLocks noGrp="1" noRot="1" noChangeAspect="1"/>
          </p:cNvSpPr>
          <p:nvPr>
            <p:ph type="sldImg"/>
          </p:nvPr>
        </p:nvSpPr>
        <p:spPr/>
      </p:sp>
      <p:sp>
        <p:nvSpPr>
          <p:cNvPr id="5" name="Footer Placeholder 4"/>
          <p:cNvSpPr>
            <a:spLocks noGrp="1"/>
          </p:cNvSpPr>
          <p:nvPr>
            <p:ph type="ftr" sz="quarter" idx="13"/>
          </p:nvPr>
        </p:nvSpPr>
        <p:spPr/>
        <p:txBody>
          <a:bodyPr/>
          <a:lstStyle/>
          <a:p>
            <a:r>
              <a:rPr lang="en-US" smtClean="0"/>
              <a:t>Chapter 3</a:t>
            </a:r>
            <a:endParaRPr lang="en-US"/>
          </a:p>
        </p:txBody>
      </p:sp>
    </p:spTree>
    <p:extLst>
      <p:ext uri="{BB962C8B-B14F-4D97-AF65-F5344CB8AC3E}">
        <p14:creationId xmlns:p14="http://schemas.microsoft.com/office/powerpoint/2010/main" val="956530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p:txBody>
          <a:bodyPr wrap="square"/>
          <a:lstStyle/>
          <a:p>
            <a:pPr>
              <a:spcBef>
                <a:spcPts val="600"/>
              </a:spcBef>
            </a:pPr>
            <a:r>
              <a:rPr lang="en-AU" dirty="0" smtClean="0"/>
              <a:t>Question </a:t>
            </a:r>
            <a:r>
              <a:rPr lang="en-AU" dirty="0"/>
              <a:t>6 and 7 should be asked for all substances endorsed in question 1, even if they are no longer using them</a:t>
            </a:r>
            <a:r>
              <a:rPr lang="en-AU" dirty="0" smtClean="0"/>
              <a:t>.</a:t>
            </a:r>
          </a:p>
          <a:p>
            <a:pPr>
              <a:spcBef>
                <a:spcPts val="600"/>
              </a:spcBef>
            </a:pPr>
            <a:r>
              <a:rPr lang="en-AU" dirty="0" smtClean="0"/>
              <a:t>Question 7 asks whether the individual has ever tried and failed to cut down or give up their use of each substance and how recently that occurred. </a:t>
            </a:r>
          </a:p>
          <a:p>
            <a:pPr>
              <a:spcBef>
                <a:spcPts val="600"/>
              </a:spcBef>
            </a:pPr>
            <a:r>
              <a:rPr lang="en-US" dirty="0" smtClean="0"/>
              <a:t>This question reflects dependent or high risk use.</a:t>
            </a:r>
          </a:p>
          <a:p>
            <a:pPr>
              <a:spcBef>
                <a:spcPts val="600"/>
              </a:spcBef>
            </a:pPr>
            <a:r>
              <a:rPr lang="en-US" dirty="0" smtClean="0"/>
              <a:t>Note:  Tried and failed.</a:t>
            </a:r>
          </a:p>
          <a:p>
            <a:r>
              <a:rPr lang="en-US" dirty="0" smtClean="0"/>
              <a:t>You may need to ask the question in parts:  </a:t>
            </a:r>
          </a:p>
          <a:p>
            <a:r>
              <a:rPr lang="en-US" dirty="0" smtClean="0"/>
              <a:t>Have you ever tried to cut down or quit smoking cigarettes? </a:t>
            </a:r>
          </a:p>
          <a:p>
            <a:r>
              <a:rPr lang="en-US" dirty="0" smtClean="0"/>
              <a:t>Were you successful? </a:t>
            </a:r>
          </a:p>
          <a:p>
            <a:r>
              <a:rPr lang="en-US" dirty="0" smtClean="0"/>
              <a:t>When was the last time you tried </a:t>
            </a:r>
            <a:r>
              <a:rPr lang="en-US" smtClean="0"/>
              <a:t>and </a:t>
            </a:r>
            <a:r>
              <a:rPr lang="en-US" smtClean="0"/>
              <a:t>weren't</a:t>
            </a:r>
            <a:r>
              <a:rPr lang="en-US" altLang="ja-JP" smtClean="0"/>
              <a:t> </a:t>
            </a:r>
            <a:r>
              <a:rPr lang="en-US" altLang="ja-JP" dirty="0" smtClean="0"/>
              <a:t>successful?</a:t>
            </a:r>
          </a:p>
          <a:p>
            <a:endParaRPr lang="en-US" altLang="ja-JP" dirty="0" smtClean="0"/>
          </a:p>
          <a:p>
            <a:r>
              <a:rPr lang="en-AU" dirty="0" smtClean="0"/>
              <a:t>Individuals can respond ‘Never’ for three reasons</a:t>
            </a:r>
          </a:p>
          <a:p>
            <a:pPr lvl="1"/>
            <a:r>
              <a:rPr lang="en-AU" dirty="0" smtClean="0"/>
              <a:t>Not an issue (i.e., don’t use enough to cut down)</a:t>
            </a:r>
          </a:p>
          <a:p>
            <a:pPr lvl="1"/>
            <a:r>
              <a:rPr lang="en-AU" dirty="0" smtClean="0"/>
              <a:t>Never tried</a:t>
            </a:r>
          </a:p>
          <a:p>
            <a:pPr lvl="1"/>
            <a:r>
              <a:rPr lang="en-AU" dirty="0" smtClean="0"/>
              <a:t>Tried and was successful at first attempt</a:t>
            </a:r>
          </a:p>
          <a:p>
            <a:pPr lvl="1"/>
            <a:endParaRPr lang="en-AU" dirty="0" smtClean="0"/>
          </a:p>
          <a:p>
            <a:r>
              <a:rPr lang="en-AU" dirty="0" smtClean="0"/>
              <a:t>For multiple attempts at cutting down, record the most recent failure – i.e., was it in the last 3 months or prior to that?</a:t>
            </a:r>
            <a:endParaRPr lang="en-AU" dirty="0"/>
          </a:p>
        </p:txBody>
      </p:sp>
      <p:sp>
        <p:nvSpPr>
          <p:cNvPr id="4" name="Slide Number Placeholder 3"/>
          <p:cNvSpPr>
            <a:spLocks noGrp="1"/>
          </p:cNvSpPr>
          <p:nvPr>
            <p:ph type="sldNum" sz="quarter" idx="12"/>
          </p:nvPr>
        </p:nvSpPr>
        <p:spPr/>
        <p:txBody>
          <a:bodyPr/>
          <a:lstStyle/>
          <a:p>
            <a:fld id="{12907B52-2B4C-0B4A-823E-A4E9858D86FD}" type="slidenum">
              <a:rPr lang="en-US" smtClean="0"/>
              <a:pPr/>
              <a:t>36</a:t>
            </a:fld>
            <a:endParaRPr lang="en-US"/>
          </a:p>
        </p:txBody>
      </p:sp>
      <p:sp>
        <p:nvSpPr>
          <p:cNvPr id="9" name="Slide Image Placeholder 8"/>
          <p:cNvSpPr>
            <a:spLocks noGrp="1" noRot="1" noChangeAspect="1"/>
          </p:cNvSpPr>
          <p:nvPr>
            <p:ph type="sldImg"/>
          </p:nvPr>
        </p:nvSpPr>
        <p:spPr/>
      </p:sp>
      <p:sp>
        <p:nvSpPr>
          <p:cNvPr id="5" name="Footer Placeholder 4"/>
          <p:cNvSpPr>
            <a:spLocks noGrp="1"/>
          </p:cNvSpPr>
          <p:nvPr>
            <p:ph type="ftr" sz="quarter" idx="13"/>
          </p:nvPr>
        </p:nvSpPr>
        <p:spPr/>
        <p:txBody>
          <a:bodyPr/>
          <a:lstStyle/>
          <a:p>
            <a:r>
              <a:rPr lang="en-US" smtClean="0"/>
              <a:t>Chapter 3</a:t>
            </a:r>
            <a:endParaRPr lang="en-US"/>
          </a:p>
        </p:txBody>
      </p:sp>
    </p:spTree>
    <p:extLst>
      <p:ext uri="{BB962C8B-B14F-4D97-AF65-F5344CB8AC3E}">
        <p14:creationId xmlns:p14="http://schemas.microsoft.com/office/powerpoint/2010/main" val="1542153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xfrm>
            <a:off x="933658" y="4342983"/>
            <a:ext cx="4865855" cy="4184016"/>
          </a:xfr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spcAft>
                <a:spcPts val="601"/>
              </a:spcAft>
            </a:pPr>
            <a:r>
              <a:rPr lang="en-AU" dirty="0" smtClean="0">
                <a:solidFill>
                  <a:srgbClr val="FFFFFF"/>
                </a:solidFill>
              </a:rPr>
              <a:t>Individuals can respond ‘Never’ for three reasons</a:t>
            </a:r>
          </a:p>
          <a:p>
            <a:pPr lvl="1">
              <a:spcBef>
                <a:spcPts val="0"/>
              </a:spcBef>
              <a:spcAft>
                <a:spcPts val="601"/>
              </a:spcAft>
            </a:pPr>
            <a:r>
              <a:rPr lang="en-AU" dirty="0" smtClean="0">
                <a:solidFill>
                  <a:srgbClr val="FFFFFF"/>
                </a:solidFill>
              </a:rPr>
              <a:t>Not an issue (i.e., don’t use enough to cut down)</a:t>
            </a:r>
          </a:p>
          <a:p>
            <a:pPr lvl="1">
              <a:spcBef>
                <a:spcPts val="0"/>
              </a:spcBef>
              <a:spcAft>
                <a:spcPts val="601"/>
              </a:spcAft>
            </a:pPr>
            <a:r>
              <a:rPr lang="en-AU" dirty="0" smtClean="0">
                <a:solidFill>
                  <a:srgbClr val="FFFFFF"/>
                </a:solidFill>
              </a:rPr>
              <a:t>Never tried</a:t>
            </a:r>
          </a:p>
          <a:p>
            <a:pPr lvl="1">
              <a:spcBef>
                <a:spcPts val="0"/>
              </a:spcBef>
              <a:spcAft>
                <a:spcPts val="601"/>
              </a:spcAft>
            </a:pPr>
            <a:r>
              <a:rPr lang="en-AU" dirty="0" smtClean="0">
                <a:solidFill>
                  <a:srgbClr val="FFFFFF"/>
                </a:solidFill>
              </a:rPr>
              <a:t>Tried and was successful at first attempt</a:t>
            </a:r>
          </a:p>
          <a:p>
            <a:pPr>
              <a:spcBef>
                <a:spcPts val="0"/>
              </a:spcBef>
              <a:spcAft>
                <a:spcPts val="601"/>
              </a:spcAft>
            </a:pPr>
            <a:r>
              <a:rPr lang="en-AU" dirty="0" smtClean="0">
                <a:solidFill>
                  <a:srgbClr val="FFFFFF"/>
                </a:solidFill>
              </a:rPr>
              <a:t>For multiple attempts at cutting down, record the most recent failure – i.e., was it in the last 3 months or prior to that?</a:t>
            </a:r>
          </a:p>
          <a:p>
            <a:endParaRPr lang="en-US" dirty="0"/>
          </a:p>
        </p:txBody>
      </p:sp>
      <p:sp>
        <p:nvSpPr>
          <p:cNvPr id="5" name="Slide Number Placeholder 4"/>
          <p:cNvSpPr>
            <a:spLocks noGrp="1"/>
          </p:cNvSpPr>
          <p:nvPr>
            <p:ph type="sldNum" sz="quarter" idx="12"/>
          </p:nvPr>
        </p:nvSpPr>
        <p:spPr/>
        <p:txBody>
          <a:bodyPr/>
          <a:lstStyle/>
          <a:p>
            <a:fld id="{12907B52-2B4C-0B4A-823E-A4E9858D86FD}" type="slidenum">
              <a:rPr lang="en-US" smtClean="0"/>
              <a:pPr/>
              <a:t>37</a:t>
            </a:fld>
            <a:endParaRPr lang="en-US"/>
          </a:p>
        </p:txBody>
      </p:sp>
      <p:sp>
        <p:nvSpPr>
          <p:cNvPr id="4" name="Footer Placeholder 3"/>
          <p:cNvSpPr>
            <a:spLocks noGrp="1"/>
          </p:cNvSpPr>
          <p:nvPr>
            <p:ph type="ftr" sz="quarter" idx="13"/>
          </p:nvPr>
        </p:nvSpPr>
        <p:spPr/>
        <p:txBody>
          <a:bodyPr/>
          <a:lstStyle/>
          <a:p>
            <a:r>
              <a:rPr lang="en-US" smtClean="0"/>
              <a:t>Chapter 3</a:t>
            </a:r>
            <a:endParaRPr lang="en-US"/>
          </a:p>
        </p:txBody>
      </p:sp>
    </p:spTree>
    <p:extLst>
      <p:ext uri="{BB962C8B-B14F-4D97-AF65-F5344CB8AC3E}">
        <p14:creationId xmlns:p14="http://schemas.microsoft.com/office/powerpoint/2010/main" val="1921906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p:txBody>
          <a:bodyPr wrap="square"/>
          <a:lstStyle/>
          <a:p>
            <a:pPr>
              <a:spcBef>
                <a:spcPts val="600"/>
              </a:spcBef>
            </a:pPr>
            <a:r>
              <a:rPr lang="en-US" dirty="0" smtClean="0"/>
              <a:t>This question reflects dependence or high risk.</a:t>
            </a:r>
          </a:p>
          <a:p>
            <a:pPr>
              <a:spcBef>
                <a:spcPts val="600"/>
              </a:spcBef>
            </a:pPr>
            <a:r>
              <a:rPr lang="en-US" dirty="0" smtClean="0"/>
              <a:t>Not included in any Substance Specific Score, but it contains important information in determining patient</a:t>
            </a:r>
            <a:r>
              <a:rPr lang="en-US" altLang="ja-JP" dirty="0" smtClean="0"/>
              <a:t>s risk and treatment.</a:t>
            </a:r>
          </a:p>
          <a:p>
            <a:pPr>
              <a:spcBef>
                <a:spcPts val="600"/>
              </a:spcBef>
            </a:pPr>
            <a:r>
              <a:rPr lang="en-US" dirty="0" smtClean="0"/>
              <a:t>Individuals who have injected drugs in the last 3 months should be asked about their pattern of injecting to determine their risk level and the best course for intervention.</a:t>
            </a:r>
          </a:p>
          <a:p>
            <a:pPr>
              <a:spcBef>
                <a:spcPts val="600"/>
              </a:spcBef>
            </a:pPr>
            <a:r>
              <a:rPr lang="en-AU" dirty="0" smtClean="0"/>
              <a:t>Those who inject have an increased likelihood of dependence, overdose, psychosis, infection (local and systemic), abscesses and ulcers, vein collapse, HIV and Hepatitis B/C.</a:t>
            </a:r>
            <a:r>
              <a:rPr lang="en-US" dirty="0" smtClean="0"/>
              <a:t> </a:t>
            </a:r>
            <a:endParaRPr lang="en-US" dirty="0"/>
          </a:p>
        </p:txBody>
      </p:sp>
      <p:sp>
        <p:nvSpPr>
          <p:cNvPr id="4" name="Slide Number Placeholder 3"/>
          <p:cNvSpPr>
            <a:spLocks noGrp="1"/>
          </p:cNvSpPr>
          <p:nvPr>
            <p:ph type="sldNum" sz="quarter" idx="12"/>
          </p:nvPr>
        </p:nvSpPr>
        <p:spPr/>
        <p:txBody>
          <a:bodyPr/>
          <a:lstStyle/>
          <a:p>
            <a:fld id="{12907B52-2B4C-0B4A-823E-A4E9858D86FD}" type="slidenum">
              <a:rPr lang="en-US" smtClean="0"/>
              <a:pPr/>
              <a:t>38</a:t>
            </a:fld>
            <a:endParaRPr lang="en-US"/>
          </a:p>
        </p:txBody>
      </p:sp>
      <p:sp>
        <p:nvSpPr>
          <p:cNvPr id="9" name="Slide Image Placeholder 8"/>
          <p:cNvSpPr>
            <a:spLocks noGrp="1" noRot="1" noChangeAspect="1"/>
          </p:cNvSpPr>
          <p:nvPr>
            <p:ph type="sldImg"/>
          </p:nvPr>
        </p:nvSpPr>
        <p:spPr/>
      </p:sp>
      <p:sp>
        <p:nvSpPr>
          <p:cNvPr id="5" name="Footer Placeholder 4"/>
          <p:cNvSpPr>
            <a:spLocks noGrp="1"/>
          </p:cNvSpPr>
          <p:nvPr>
            <p:ph type="ftr" sz="quarter" idx="13"/>
          </p:nvPr>
        </p:nvSpPr>
        <p:spPr/>
        <p:txBody>
          <a:bodyPr/>
          <a:lstStyle/>
          <a:p>
            <a:r>
              <a:rPr lang="en-US" smtClean="0"/>
              <a:t>Chapter 3</a:t>
            </a:r>
            <a:endParaRPr lang="en-US"/>
          </a:p>
        </p:txBody>
      </p:sp>
    </p:spTree>
    <p:extLst>
      <p:ext uri="{BB962C8B-B14F-4D97-AF65-F5344CB8AC3E}">
        <p14:creationId xmlns:p14="http://schemas.microsoft.com/office/powerpoint/2010/main" val="1346696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p:cNvSpPr>
            <a:spLocks noGrp="1"/>
          </p:cNvSpPr>
          <p:nvPr>
            <p:ph type="sldNum" sz="quarter" idx="13"/>
          </p:nvPr>
        </p:nvSpPr>
        <p:spPr/>
        <p:txBody>
          <a:bodyPr/>
          <a:lstStyle/>
          <a:p>
            <a:fld id="{12907B52-2B4C-0B4A-823E-A4E9858D86FD}" type="slidenum">
              <a:rPr lang="en-US" smtClean="0"/>
              <a:pPr/>
              <a:t>39</a:t>
            </a:fld>
            <a:endParaRPr lang="en-US"/>
          </a:p>
        </p:txBody>
      </p:sp>
      <p:sp>
        <p:nvSpPr>
          <p:cNvPr id="4" name="Footer Placeholder 3"/>
          <p:cNvSpPr>
            <a:spLocks noGrp="1"/>
          </p:cNvSpPr>
          <p:nvPr>
            <p:ph type="ftr" sz="quarter" idx="14"/>
          </p:nvPr>
        </p:nvSpPr>
        <p:spPr/>
        <p:txBody>
          <a:bodyPr/>
          <a:lstStyle/>
          <a:p>
            <a:r>
              <a:rPr lang="en-US" smtClean="0"/>
              <a:t>Chapter 3</a:t>
            </a:r>
            <a:endParaRPr lang="en-US"/>
          </a:p>
        </p:txBody>
      </p:sp>
    </p:spTree>
    <p:extLst>
      <p:ext uri="{BB962C8B-B14F-4D97-AF65-F5344CB8AC3E}">
        <p14:creationId xmlns:p14="http://schemas.microsoft.com/office/powerpoint/2010/main" val="131734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Asking patients about their use can seem uncomfortable at first.  But before asking about sensitive information it’s important to develop rapport in the same way you would about any other aspect of your job.</a:t>
            </a:r>
          </a:p>
          <a:p>
            <a:endParaRPr lang="en-US" dirty="0"/>
          </a:p>
          <a:p>
            <a:r>
              <a:rPr lang="en-US" dirty="0" smtClean="0"/>
              <a:t>Remain neutral and professional while being personable and expressing empathy.</a:t>
            </a:r>
          </a:p>
          <a:p>
            <a:endParaRPr lang="en-US" dirty="0"/>
          </a:p>
          <a:p>
            <a:r>
              <a:rPr lang="en-US" dirty="0" smtClean="0"/>
              <a:t>If met with resistance, you can respond by saying </a:t>
            </a:r>
            <a:r>
              <a:rPr lang="en-US" i="1" dirty="0" smtClean="0"/>
              <a:t>“I appreciate your willingness to answer these questions.  This information is important for me to know in order to give you the best care.”</a:t>
            </a:r>
            <a:endParaRPr lang="en-US" i="1"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4</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3554594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wrap="square"/>
          <a:lstStyle/>
          <a:p>
            <a:r>
              <a:rPr lang="en-AU" dirty="0" smtClean="0"/>
              <a:t>Low Risk</a:t>
            </a:r>
          </a:p>
          <a:p>
            <a:r>
              <a:rPr lang="en-AU" dirty="0" smtClean="0"/>
              <a:t>While these individuals may use substances occasionally, they are not currently experiencing any problems related to their use and are at low risk of developing health or other problems related to their use in the future.</a:t>
            </a:r>
          </a:p>
          <a:p>
            <a:endParaRPr lang="en-AU" dirty="0" smtClean="0"/>
          </a:p>
          <a:p>
            <a:r>
              <a:rPr lang="en-AU" dirty="0" smtClean="0"/>
              <a:t>Moderate Risk</a:t>
            </a:r>
          </a:p>
          <a:p>
            <a:r>
              <a:rPr lang="en-AU" dirty="0" smtClean="0"/>
              <a:t>Individual are at moderate risk of health and other problems and may be experiencing some of these problems now.  Continuing use in this way indicates a likelihood of future health and other problems, including the possibility of dependence. Risk is increased for those with a past history of substance problems and dependence.</a:t>
            </a:r>
          </a:p>
          <a:p>
            <a:endParaRPr lang="en-AU" dirty="0" smtClean="0"/>
          </a:p>
          <a:p>
            <a:r>
              <a:rPr lang="en-AU" dirty="0" smtClean="0"/>
              <a:t>High Risk</a:t>
            </a:r>
          </a:p>
          <a:p>
            <a:r>
              <a:rPr lang="en-AU" dirty="0" smtClean="0"/>
              <a:t>These individuals are experiencing severe health and other problems and are most likely dependent on the substance(s).</a:t>
            </a:r>
          </a:p>
          <a:p>
            <a:endParaRPr lang="en-US" dirty="0" smtClean="0"/>
          </a:p>
          <a:p>
            <a:endParaRPr lang="en-US" dirty="0"/>
          </a:p>
        </p:txBody>
      </p:sp>
      <p:sp>
        <p:nvSpPr>
          <p:cNvPr id="5" name="Slide Number Placeholder 4"/>
          <p:cNvSpPr>
            <a:spLocks noGrp="1"/>
          </p:cNvSpPr>
          <p:nvPr>
            <p:ph type="sldNum" sz="quarter" idx="14"/>
          </p:nvPr>
        </p:nvSpPr>
        <p:spPr/>
        <p:txBody>
          <a:bodyPr/>
          <a:lstStyle/>
          <a:p>
            <a:fld id="{12907B52-2B4C-0B4A-823E-A4E9858D86FD}" type="slidenum">
              <a:rPr lang="en-US" smtClean="0"/>
              <a:pPr/>
              <a:t>40</a:t>
            </a:fld>
            <a:endParaRPr lang="en-US"/>
          </a:p>
        </p:txBody>
      </p:sp>
      <p:sp>
        <p:nvSpPr>
          <p:cNvPr id="11" name="Slide Image Placeholder 10"/>
          <p:cNvSpPr>
            <a:spLocks noGrp="1" noRot="1" noChangeAspect="1"/>
          </p:cNvSpPr>
          <p:nvPr>
            <p:ph type="sldImg"/>
          </p:nvPr>
        </p:nvSpPr>
        <p:spPr/>
      </p:sp>
      <p:sp>
        <p:nvSpPr>
          <p:cNvPr id="2" name="Footer Placeholder 1"/>
          <p:cNvSpPr>
            <a:spLocks noGrp="1"/>
          </p:cNvSpPr>
          <p:nvPr>
            <p:ph type="ftr" sz="quarter" idx="15"/>
          </p:nvPr>
        </p:nvSpPr>
        <p:spPr/>
        <p:txBody>
          <a:bodyPr/>
          <a:lstStyle/>
          <a:p>
            <a:r>
              <a:rPr lang="en-US" smtClean="0"/>
              <a:t>Chapter 3</a:t>
            </a:r>
            <a:endParaRPr lang="en-US"/>
          </a:p>
        </p:txBody>
      </p:sp>
    </p:spTree>
    <p:extLst>
      <p:ext uri="{BB962C8B-B14F-4D97-AF65-F5344CB8AC3E}">
        <p14:creationId xmlns:p14="http://schemas.microsoft.com/office/powerpoint/2010/main" val="960484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rPr lang="en-AU" dirty="0" smtClean="0"/>
              <a:t>Low Risk</a:t>
            </a:r>
          </a:p>
          <a:p>
            <a:r>
              <a:rPr lang="en-AU" dirty="0" smtClean="0"/>
              <a:t>While these individuals may use substances occasionally, they are not currently experiencing any problems related to their use and are at low risk of developing health or other problems related to their use in the future.</a:t>
            </a:r>
          </a:p>
          <a:p>
            <a:endParaRPr lang="en-AU" dirty="0" smtClean="0"/>
          </a:p>
          <a:p>
            <a:r>
              <a:rPr lang="en-AU" dirty="0" smtClean="0"/>
              <a:t>Moderate Risk</a:t>
            </a:r>
          </a:p>
          <a:p>
            <a:r>
              <a:rPr lang="en-AU" dirty="0" smtClean="0"/>
              <a:t>Individual are at moderate risk of health and other problems and may be experiencing some of these problems now.  Continuing use in this way indicates a likelihood of future health and other problems, including the possibility of dependence. Risk is increased for those with a past history of substance problems and dependence.</a:t>
            </a:r>
          </a:p>
          <a:p>
            <a:endParaRPr lang="en-AU" dirty="0" smtClean="0"/>
          </a:p>
          <a:p>
            <a:r>
              <a:rPr lang="en-AU" dirty="0" smtClean="0"/>
              <a:t>High Risk</a:t>
            </a:r>
          </a:p>
          <a:p>
            <a:r>
              <a:rPr lang="en-AU" dirty="0" smtClean="0"/>
              <a:t>These individuals are experiencing severe health and other problems and are most likely dependent on the substance(s).</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Chapter 3</a:t>
            </a:r>
            <a:endParaRPr lang="en-US"/>
          </a:p>
        </p:txBody>
      </p:sp>
      <p:sp>
        <p:nvSpPr>
          <p:cNvPr id="5" name="Slide Number Placeholder 4"/>
          <p:cNvSpPr>
            <a:spLocks noGrp="1"/>
          </p:cNvSpPr>
          <p:nvPr>
            <p:ph type="sldNum" sz="quarter" idx="11"/>
          </p:nvPr>
        </p:nvSpPr>
        <p:spPr/>
        <p:txBody>
          <a:bodyPr/>
          <a:lstStyle/>
          <a:p>
            <a:fld id="{BADA6B31-583E-4083-89D8-95155744EDB0}" type="slidenum">
              <a:rPr lang="en-US" smtClean="0"/>
              <a:pPr/>
              <a:t>41</a:t>
            </a:fld>
            <a:endParaRPr lang="en-US" dirty="0"/>
          </a:p>
        </p:txBody>
      </p:sp>
    </p:spTree>
    <p:extLst>
      <p:ext uri="{BB962C8B-B14F-4D97-AF65-F5344CB8AC3E}">
        <p14:creationId xmlns:p14="http://schemas.microsoft.com/office/powerpoint/2010/main" val="1928848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A6B31-583E-4083-89D8-95155744EDB0}"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752764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shortened </a:t>
            </a:r>
            <a:r>
              <a:rPr lang="en-US" dirty="0" smtClean="0"/>
              <a:t>version of the full 8-item ASSIST has recently been validated.  It’s called the ASSIST-FC because it contains only the “frequency” and “concern” items from the full ASSIST.  </a:t>
            </a:r>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1642697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3175" lvl="1"/>
            <a:r>
              <a:rPr lang="en-US" dirty="0" smtClean="0"/>
              <a:t>This component is particularly important for patients who may feel they are being singled out for screening services. </a:t>
            </a:r>
          </a:p>
          <a:p>
            <a:pPr marL="3175"/>
            <a:endParaRPr lang="en-US" dirty="0"/>
          </a:p>
        </p:txBody>
      </p:sp>
      <p:sp>
        <p:nvSpPr>
          <p:cNvPr id="4" name="Slide Number Placeholder 3"/>
          <p:cNvSpPr>
            <a:spLocks noGrp="1"/>
          </p:cNvSpPr>
          <p:nvPr>
            <p:ph type="sldNum" sz="quarter" idx="10"/>
          </p:nvPr>
        </p:nvSpPr>
        <p:spPr/>
        <p:txBody>
          <a:bodyPr/>
          <a:lstStyle/>
          <a:p>
            <a:fld id="{6B4E4CA2-DD76-44E4-BBC4-CC2A3A0EA7BA}" type="slidenum">
              <a:rPr lang="en-US" smtClean="0"/>
              <a:pPr/>
              <a:t>44</a:t>
            </a:fld>
            <a:endParaRPr lang="en-US"/>
          </a:p>
        </p:txBody>
      </p:sp>
      <p:sp>
        <p:nvSpPr>
          <p:cNvPr id="7" name="Slide Image Placeholder 6"/>
          <p:cNvSpPr>
            <a:spLocks noGrp="1" noRot="1" noChangeAspect="1"/>
          </p:cNvSpPr>
          <p:nvPr>
            <p:ph type="sldImg"/>
          </p:nvPr>
        </p:nvSpPr>
        <p:spPr/>
      </p:sp>
      <p:sp>
        <p:nvSpPr>
          <p:cNvPr id="8" name="Footer Placeholder 7"/>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2116129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standardized introduction can help in a number of ways.</a:t>
            </a:r>
          </a:p>
          <a:p>
            <a:endParaRPr lang="en-US" dirty="0"/>
          </a:p>
          <a:p>
            <a:r>
              <a:rPr lang="en-US" dirty="0" smtClean="0"/>
              <a:t>It provides a rationale for the questions, it informs patients about what you will be asking about, and it defines a time window of interest.</a:t>
            </a:r>
          </a:p>
          <a:p>
            <a:endParaRPr lang="en-US" dirty="0"/>
          </a:p>
          <a:p>
            <a:r>
              <a:rPr lang="en-US" dirty="0" smtClean="0"/>
              <a:t>It is helpful to also provide anchor points for the past 3 months, such as from the 15</a:t>
            </a:r>
            <a:r>
              <a:rPr lang="en-US" baseline="30000" dirty="0" smtClean="0"/>
              <a:t>th</a:t>
            </a:r>
            <a:r>
              <a:rPr lang="en-US" dirty="0" smtClean="0"/>
              <a:t> of May up to today.  And its also helpful to provide the patient with a Drug List that lists the substances (and their slang terms) that you will be asking about.</a:t>
            </a:r>
          </a:p>
          <a:p>
            <a:endParaRPr lang="en-US" dirty="0" smtClean="0"/>
          </a:p>
          <a:p>
            <a:r>
              <a:rPr lang="en-US" i="1" dirty="0" smtClean="0"/>
              <a:t>Have</a:t>
            </a:r>
            <a:r>
              <a:rPr lang="en-US" i="1" baseline="0" dirty="0" smtClean="0"/>
              <a:t> a trainee read the introduction.</a:t>
            </a:r>
            <a:endParaRPr lang="en-US" i="1"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792827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a:t>
            </a:r>
            <a:r>
              <a:rPr lang="en-US" baseline="0" dirty="0" smtClean="0"/>
              <a:t> of a Drug List you can hand to patients while asking about the various substances so that they can see some of the slang terms used for the drug categories you will ask about.</a:t>
            </a:r>
            <a:endParaRPr lang="en-US" dirty="0"/>
          </a:p>
        </p:txBody>
      </p:sp>
      <p:sp>
        <p:nvSpPr>
          <p:cNvPr id="4" name="Slide Number Placeholder 3"/>
          <p:cNvSpPr>
            <a:spLocks noGrp="1"/>
          </p:cNvSpPr>
          <p:nvPr>
            <p:ph type="sldNum" sz="quarter" idx="10"/>
          </p:nvPr>
        </p:nvSpPr>
        <p:spPr>
          <a:xfrm>
            <a:off x="3979225" y="8842692"/>
            <a:ext cx="3043875" cy="466409"/>
          </a:xfrm>
          <a:prstGeom prst="rect">
            <a:avLst/>
          </a:prstGeom>
        </p:spPr>
        <p:txBody>
          <a:bodyPr/>
          <a:lstStyle/>
          <a:p>
            <a:pPr>
              <a:defRPr/>
            </a:pPr>
            <a:fld id="{6B4E4CA2-DD76-44E4-BBC4-CC2A3A0EA7BA}" type="slidenum">
              <a:rPr lang="en-US" smtClean="0"/>
              <a:pPr>
                <a:defRPr/>
              </a:pPr>
              <a:t>46</a:t>
            </a:fld>
            <a:endParaRPr lang="en-US"/>
          </a:p>
        </p:txBody>
      </p:sp>
      <p:sp>
        <p:nvSpPr>
          <p:cNvPr id="6" name="Footer Placeholder 5"/>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1892872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97">
              <a:defRPr/>
            </a:pPr>
            <a:r>
              <a:rPr lang="en-US" baseline="0" dirty="0" smtClean="0"/>
              <a:t>Read the questions </a:t>
            </a:r>
            <a:r>
              <a:rPr lang="en-US" u="sng" baseline="0" dirty="0" smtClean="0"/>
              <a:t>as written.</a:t>
            </a:r>
          </a:p>
          <a:p>
            <a:pPr defTabSz="929597">
              <a:defRPr/>
            </a:pPr>
            <a:endParaRPr lang="en-US" baseline="0" dirty="0" smtClean="0"/>
          </a:p>
          <a:p>
            <a:r>
              <a:rPr lang="en-AU" i="1" dirty="0"/>
              <a:t>Question 1 asks about the frequency of substance use in the past three months, which gives an indication of the substances which are most relevant to current health status.</a:t>
            </a:r>
          </a:p>
          <a:p>
            <a:endParaRPr lang="en-AU" dirty="0"/>
          </a:p>
          <a:p>
            <a:r>
              <a:rPr lang="en-AU" dirty="0"/>
              <a:t>If the response is ‘Never’ to all of the items in Question 2 end the interview.</a:t>
            </a:r>
          </a:p>
          <a:p>
            <a:endParaRPr lang="en-AU" altLang="en-US" dirty="0">
              <a:cs typeface="Arial" panose="020B0604020202020204" pitchFamily="34" charset="0"/>
            </a:endParaRPr>
          </a:p>
          <a:p>
            <a:r>
              <a:rPr lang="en-AU" altLang="en-US" dirty="0" smtClean="0">
                <a:cs typeface="Arial" panose="020B0604020202020204" pitchFamily="34" charset="0"/>
              </a:rPr>
              <a:t>For </a:t>
            </a:r>
            <a:r>
              <a:rPr lang="en-AU" altLang="en-US" dirty="0">
                <a:cs typeface="Arial" panose="020B0604020202020204" pitchFamily="34" charset="0"/>
              </a:rPr>
              <a:t>each substance endorsed in Question 1, immediately ask questions 2 for that substance. Then move on to the next substance</a:t>
            </a:r>
          </a:p>
          <a:p>
            <a:pPr>
              <a:defRPr/>
            </a:pPr>
            <a:endParaRPr lang="en-US" dirty="0" smtClean="0"/>
          </a:p>
          <a:p>
            <a:r>
              <a:rPr lang="en-AU" i="1" dirty="0"/>
              <a:t>Question 2 asks whether anyone has ever expressed concern about the patient’s use of each substance and how recently that occurred. </a:t>
            </a:r>
          </a:p>
          <a:p>
            <a:endParaRPr lang="en-AU" dirty="0"/>
          </a:p>
          <a:p>
            <a:r>
              <a:rPr lang="en-AU" dirty="0"/>
              <a:t>Concern can come from a partner, parents, children, friends, employer, colleague, doctor, etc.</a:t>
            </a:r>
          </a:p>
          <a:p>
            <a:endParaRPr lang="en-AU" altLang="en-US" dirty="0">
              <a:cs typeface="Arial" panose="020B0604020202020204" pitchFamily="34" charset="0"/>
            </a:endParaRPr>
          </a:p>
          <a:p>
            <a:r>
              <a:rPr lang="en-US" i="1" dirty="0" smtClean="0"/>
              <a:t>Question 1b.1. If </a:t>
            </a:r>
            <a:r>
              <a:rPr lang="en-US" i="1" dirty="0"/>
              <a:t>the patient reports that they drink 5 or more drinks on one occasion (4 for females), a brief intervention is recommended, even if the ASSIST-FC Alcohol Score is classified as Low (0-5</a:t>
            </a:r>
            <a:r>
              <a:rPr lang="en-US" i="1" dirty="0" smtClean="0"/>
              <a:t>)</a:t>
            </a:r>
          </a:p>
          <a:p>
            <a:endParaRPr lang="en-US" i="1" dirty="0" smtClean="0"/>
          </a:p>
          <a:p>
            <a:pPr marL="0" lvl="1"/>
            <a:r>
              <a:rPr lang="en-US" altLang="en-US" dirty="0"/>
              <a:t>Highlight that patients engaging in binge drinking are at increased risks for acute harms including injuries, accidents, fights, violence, etc. </a:t>
            </a:r>
          </a:p>
          <a:p>
            <a:endParaRPr lang="en-AU" altLang="en-US" dirty="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CA25DAF-D163-4432-A451-91A8C75D7DC6}" type="slidenum">
              <a:rPr lang="en-GB" smtClean="0"/>
              <a:t>47</a:t>
            </a:fld>
            <a:endParaRPr lang="en-GB"/>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780096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p:txBody>
          <a:bodyPr/>
          <a:lstStyle/>
          <a:p>
            <a:r>
              <a:rPr lang="en-AU" i="1" dirty="0" smtClean="0"/>
              <a:t>Question 1 asks about the frequency of substance use in the past three months, which gives an indication of the substances which are most relevant to current health status.</a:t>
            </a:r>
          </a:p>
          <a:p>
            <a:endParaRPr lang="en-AU" dirty="0" smtClean="0"/>
          </a:p>
          <a:p>
            <a:r>
              <a:rPr lang="en-AU" dirty="0" smtClean="0"/>
              <a:t>If the response is ‘Never’ to all of the items in Question 2 end the interview.</a:t>
            </a:r>
          </a:p>
          <a:p>
            <a:endParaRPr lang="en-AU" dirty="0" smtClean="0"/>
          </a:p>
          <a:p>
            <a:r>
              <a:rPr lang="en-AU" altLang="en-US" dirty="0">
                <a:cs typeface="Arial" panose="020B0604020202020204" pitchFamily="34" charset="0"/>
              </a:rPr>
              <a:t>*For each substance endorsed in Question 1, immediately ask questions 2 for that substance. Then move on to the next substance</a:t>
            </a:r>
          </a:p>
        </p:txBody>
      </p:sp>
      <p:sp>
        <p:nvSpPr>
          <p:cNvPr id="3" name="Slide Image Placeholder 2"/>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BADA6B31-583E-4083-89D8-95155744EDB0}" type="slidenum">
              <a:rPr lang="en-US" smtClean="0"/>
              <a:pPr/>
              <a:t>48</a:t>
            </a:fld>
            <a:endParaRPr lang="en-US" dirty="0"/>
          </a:p>
        </p:txBody>
      </p:sp>
      <p:sp>
        <p:nvSpPr>
          <p:cNvPr id="4" name="Footer Placeholder 3"/>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992890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p:txBody>
          <a:bodyPr/>
          <a:lstStyle/>
          <a:p>
            <a:r>
              <a:rPr lang="en-AU" i="1" dirty="0" smtClean="0"/>
              <a:t>Question 2 asks whether anyone has ever expressed concern about the patient’s use of each substance and how recently that occurred. </a:t>
            </a:r>
          </a:p>
          <a:p>
            <a:endParaRPr lang="en-AU" dirty="0" smtClean="0"/>
          </a:p>
          <a:p>
            <a:r>
              <a:rPr lang="en-AU" dirty="0" smtClean="0"/>
              <a:t>Concern can come from a partner, parents, children, friends, employer, colleague, doctor, etc.</a:t>
            </a:r>
          </a:p>
          <a:p>
            <a:endParaRPr lang="en-AU" dirty="0" smtClean="0"/>
          </a:p>
          <a:p>
            <a:r>
              <a:rPr lang="en-AU" i="1" dirty="0" smtClean="0"/>
              <a:t>At this time, have the trainees pair</a:t>
            </a:r>
            <a:r>
              <a:rPr lang="en-AU" i="1" baseline="0" dirty="0" smtClean="0"/>
              <a:t> up and practice conducting the ASSIST interview.  Make sure they read the introduction!</a:t>
            </a:r>
            <a:endParaRPr lang="en-US" i="1" dirty="0" smtClean="0"/>
          </a:p>
          <a:p>
            <a:endParaRPr lang="en-US" dirty="0"/>
          </a:p>
        </p:txBody>
      </p:sp>
      <p:sp>
        <p:nvSpPr>
          <p:cNvPr id="3" name="Slide Image Placeholder 2"/>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BADA6B31-583E-4083-89D8-95155744EDB0}" type="slidenum">
              <a:rPr lang="en-US" smtClean="0"/>
              <a:pPr/>
              <a:t>49</a:t>
            </a:fld>
            <a:endParaRPr lang="en-US" dirty="0"/>
          </a:p>
        </p:txBody>
      </p:sp>
      <p:sp>
        <p:nvSpPr>
          <p:cNvPr id="4" name="Footer Placeholder 3"/>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43052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type="body" idx="1"/>
          </p:nvPr>
        </p:nvSpPr>
        <p:spPr/>
        <p:txBody>
          <a:bodyPr/>
          <a:lstStyle/>
          <a:p>
            <a:r>
              <a:rPr lang="en-CA" b="1" dirty="0" smtClean="0"/>
              <a:t>OPTIONAL SLIDE</a:t>
            </a:r>
          </a:p>
          <a:p>
            <a:endParaRPr lang="en-CA" i="1" dirty="0" smtClean="0"/>
          </a:p>
          <a:p>
            <a:r>
              <a:rPr lang="en-CA" i="1" dirty="0" smtClean="0"/>
              <a:t>What do these words describe?</a:t>
            </a:r>
          </a:p>
          <a:p>
            <a:r>
              <a:rPr lang="en-CA" i="1" dirty="0" smtClean="0"/>
              <a:t>What do you think of when you see these words?  What do they mean to you?  </a:t>
            </a:r>
          </a:p>
          <a:p>
            <a:endParaRPr lang="en-US" dirty="0"/>
          </a:p>
          <a:p>
            <a:endParaRPr lang="en-US" dirty="0"/>
          </a:p>
        </p:txBody>
      </p:sp>
      <p:sp>
        <p:nvSpPr>
          <p:cNvPr id="4" name="Slide Image Placeholder 3"/>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BADA6B31-583E-4083-89D8-95155744EDB0}" type="slidenum">
              <a:rPr lang="en-US" smtClean="0"/>
              <a:pPr/>
              <a:t>5</a:t>
            </a:fld>
            <a:endParaRPr lang="en-US" dirty="0"/>
          </a:p>
        </p:txBody>
      </p:sp>
      <p:sp>
        <p:nvSpPr>
          <p:cNvPr id="3" name="Footer Placeholder 2"/>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21328020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
          </p:nvPr>
        </p:nvSpPr>
        <p:spPr/>
        <p:txBody>
          <a:bodyPr/>
          <a:lstStyle/>
          <a:p>
            <a:endParaRPr lang="en-US"/>
          </a:p>
        </p:txBody>
      </p:sp>
      <p:sp>
        <p:nvSpPr>
          <p:cNvPr id="3" name="Slide Number Placeholder 2"/>
          <p:cNvSpPr>
            <a:spLocks noGrp="1"/>
          </p:cNvSpPr>
          <p:nvPr>
            <p:ph type="sldNum" sz="quarter" idx="10"/>
          </p:nvPr>
        </p:nvSpPr>
        <p:spPr/>
        <p:txBody>
          <a:bodyPr/>
          <a:lstStyle/>
          <a:p>
            <a:fld id="{BADA6B31-583E-4083-89D8-95155744EDB0}"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14843978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idx="1"/>
          </p:nvPr>
        </p:nvSpPr>
        <p:spPr/>
        <p:txBody>
          <a:bodyPr/>
          <a:lstStyle/>
          <a:p>
            <a:r>
              <a:rPr lang="en-US" i="1" dirty="0" smtClean="0"/>
              <a:t>Question </a:t>
            </a:r>
            <a:r>
              <a:rPr lang="en-US" i="1" dirty="0"/>
              <a:t>1b.1. If the patient reports that they drink 5 or more drinks on one occasion (4 for females), a brief intervention is recommended, even if the ASSIST-FC Alcohol Score is classified as Low (0-5)</a:t>
            </a:r>
          </a:p>
          <a:p>
            <a:endParaRPr lang="en-US" i="1" dirty="0"/>
          </a:p>
          <a:p>
            <a:pPr marL="0" lvl="1"/>
            <a:r>
              <a:rPr lang="en-US" altLang="en-US" dirty="0"/>
              <a:t>Highlight that patients engaging in binge drinking are at increased risks for acute harms including injuries, accidents, fights, violence, etc. </a:t>
            </a:r>
          </a:p>
          <a:p>
            <a:endParaRPr lang="en-US" dirty="0"/>
          </a:p>
        </p:txBody>
      </p:sp>
      <p:sp>
        <p:nvSpPr>
          <p:cNvPr id="7" name="Slide Number Placeholder 6"/>
          <p:cNvSpPr>
            <a:spLocks noGrp="1"/>
          </p:cNvSpPr>
          <p:nvPr>
            <p:ph type="sldNum" sz="quarter" idx="10"/>
          </p:nvPr>
        </p:nvSpPr>
        <p:spPr/>
        <p:txBody>
          <a:bodyPr/>
          <a:lstStyle/>
          <a:p>
            <a:fld id="{69391B7C-AB95-8A44-8079-002027EC4DDE}" type="slidenum">
              <a:rPr lang="en-US" smtClean="0"/>
              <a:t>51</a:t>
            </a:fld>
            <a:endParaRPr lang="en-US"/>
          </a:p>
        </p:txBody>
      </p:sp>
      <p:sp>
        <p:nvSpPr>
          <p:cNvPr id="3" name="Footer Placeholder 2"/>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11175980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A6B31-583E-4083-89D8-95155744EDB0}"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6493721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A6B31-583E-4083-89D8-95155744EDB0}"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17007863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A6B31-583E-4083-89D8-95155744EDB0}" type="slidenum">
              <a:rPr lang="en-US" smtClean="0"/>
              <a:pPr/>
              <a:t>54</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21029585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anose="020B0604020202020204" pitchFamily="34" charset="0"/>
              </a:rPr>
              <a:t>Patients scoring in the low risk range for all substances should get positive reinforcement.</a:t>
            </a:r>
          </a:p>
          <a:p>
            <a:r>
              <a:rPr lang="en-US" altLang="en-US" dirty="0" smtClean="0">
                <a:cs typeface="Arial" panose="020B0604020202020204" pitchFamily="34" charset="0"/>
              </a:rPr>
              <a:t> </a:t>
            </a:r>
          </a:p>
          <a:p>
            <a:r>
              <a:rPr lang="en-US" altLang="en-US" dirty="0" smtClean="0">
                <a:cs typeface="Arial" panose="020B0604020202020204" pitchFamily="34" charset="0"/>
              </a:rPr>
              <a:t>Patients scoring in the moderate risk range should receive a brief intervention.  For those scoring in the high risk range, the brief intervention should be used to try to encourage the patient to accept a referral to treatment. </a:t>
            </a:r>
          </a:p>
        </p:txBody>
      </p:sp>
      <p:sp>
        <p:nvSpPr>
          <p:cNvPr id="60419" name="Slide Image Placeholder 3"/>
          <p:cNvSpPr>
            <a:spLocks noGrp="1" noRot="1" noChangeAspect="1" noTextEdit="1"/>
          </p:cNvSpPr>
          <p:nvPr>
            <p:ph type="sldImg"/>
          </p:nvPr>
        </p:nvSpPr>
        <p:spPr>
          <a:ln/>
        </p:spPr>
      </p:sp>
      <p:sp>
        <p:nvSpPr>
          <p:cNvPr id="2" name="Footer Placeholder 1"/>
          <p:cNvSpPr>
            <a:spLocks noGrp="1"/>
          </p:cNvSpPr>
          <p:nvPr>
            <p:ph type="ftr" sz="quarter" idx="10"/>
          </p:nvPr>
        </p:nvSpPr>
        <p:spPr/>
        <p:txBody>
          <a:bodyPr/>
          <a:lstStyle/>
          <a:p>
            <a:r>
              <a:rPr lang="en-US" smtClean="0"/>
              <a:t>Chapter 3</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55</a:t>
            </a:fld>
            <a:endParaRPr lang="en-US" dirty="0"/>
          </a:p>
        </p:txBody>
      </p:sp>
    </p:spTree>
    <p:extLst>
      <p:ext uri="{BB962C8B-B14F-4D97-AF65-F5344CB8AC3E}">
        <p14:creationId xmlns:p14="http://schemas.microsoft.com/office/powerpoint/2010/main" val="12895054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56</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15482498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57</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110916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 SLIDE</a:t>
            </a:r>
            <a:endParaRPr lang="en-US" b="1"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195769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body" idx="1"/>
          </p:nvPr>
        </p:nvSpPr>
        <p:spPr/>
        <p:txBody>
          <a:bodyPr>
            <a:normAutofit lnSpcReduction="10000"/>
          </a:bodyPr>
          <a:lstStyle/>
          <a:p>
            <a:r>
              <a:rPr lang="en-CA" dirty="0" smtClean="0"/>
              <a:t>Stigma is something that is important to address with your trainees.  It is the very reason many people with SUD don’t seek treatment.</a:t>
            </a:r>
          </a:p>
          <a:p>
            <a:endParaRPr lang="en-CA" i="1" dirty="0"/>
          </a:p>
          <a:p>
            <a:r>
              <a:rPr lang="en-CA" i="1" dirty="0" smtClean="0"/>
              <a:t>What influences stigma?</a:t>
            </a:r>
          </a:p>
          <a:p>
            <a:r>
              <a:rPr lang="en-CA" dirty="0" smtClean="0"/>
              <a:t>(Media, experiences, culture, upbringing, education, exposure, fears, religion.)</a:t>
            </a:r>
          </a:p>
          <a:p>
            <a:endParaRPr lang="en-CA" dirty="0" smtClean="0"/>
          </a:p>
          <a:p>
            <a:r>
              <a:rPr lang="en-US" i="1" dirty="0"/>
              <a:t>“S</a:t>
            </a:r>
            <a:r>
              <a:rPr lang="en-US" dirty="0"/>
              <a:t>tigma exists when elements of labeling, stereotyping, separation, status loss, </a:t>
            </a:r>
            <a:r>
              <a:rPr lang="en-US" dirty="0" smtClean="0"/>
              <a:t>and discrimination </a:t>
            </a:r>
            <a:r>
              <a:rPr lang="en-US" dirty="0"/>
              <a:t>occur together in a power situation that allows them.</a:t>
            </a:r>
            <a:r>
              <a:rPr lang="en-US" dirty="0" smtClean="0"/>
              <a:t>” (Link </a:t>
            </a:r>
            <a:r>
              <a:rPr lang="en-US" dirty="0"/>
              <a:t>&amp; Phelan, </a:t>
            </a:r>
            <a:r>
              <a:rPr lang="en-US" dirty="0" smtClean="0"/>
              <a:t>2001)</a:t>
            </a:r>
            <a:endParaRPr lang="en-US" dirty="0"/>
          </a:p>
          <a:p>
            <a:endParaRPr lang="en-US" i="1" dirty="0"/>
          </a:p>
          <a:p>
            <a:r>
              <a:rPr lang="en-US" dirty="0"/>
              <a:t>One of the barriers that individuals who use psychoactive substances face, especially when attempting to initiate treatment is the feeling of being labeled or stigmatized because of their use. Engage your trainees by having a brief discussion about their experiences with patients as well as their colleagues around the topic of stigma.  Stigma is a multifaceted concept involving attitudes, behavior, beliefs and feelings.  It is influenced by exposure, upbringing, religion, culture, education, fears and experiences.  Individuals who possess, this undesirable or shameful “mark” (attribute or trait) that distinguishes them from “normal” people are viewed with negative attitudes and discrimination (</a:t>
            </a:r>
            <a:r>
              <a:rPr lang="en-US" dirty="0" err="1"/>
              <a:t>Goffman</a:t>
            </a:r>
            <a:r>
              <a:rPr lang="en-US" dirty="0"/>
              <a:t>, 1963). </a:t>
            </a:r>
            <a:r>
              <a:rPr lang="en-CA" dirty="0"/>
              <a:t>Stigma manifests because of misconceptions and stereotypes due to lack of information (e.g., people with HIV are dirty or promiscuous, people with mental illness are weak minded), which can prevent important, sometimes lifesaving information from reaching target audiences.  </a:t>
            </a:r>
            <a:endParaRPr lang="en-CA" dirty="0" smtClean="0"/>
          </a:p>
          <a:p>
            <a:endParaRPr lang="en-CA" dirty="0"/>
          </a:p>
          <a:p>
            <a:r>
              <a:rPr lang="en-CA" dirty="0" smtClean="0"/>
              <a:t>For </a:t>
            </a:r>
            <a:r>
              <a:rPr lang="en-CA" dirty="0"/>
              <a:t>example, fear of being labeled an addict or acquainted with one, can prevent family members of opiate-addicted individuals from obtaining the lifesaving drug Naloxone</a:t>
            </a:r>
            <a:r>
              <a:rPr lang="en-CA" dirty="0" smtClean="0"/>
              <a:t>.</a:t>
            </a:r>
          </a:p>
          <a:p>
            <a:endParaRPr lang="en-CA" dirty="0"/>
          </a:p>
          <a:p>
            <a:r>
              <a:rPr lang="en-US" sz="900" dirty="0"/>
              <a:t>Link, B. G., &amp; Phelan, J. C. (2001). Conceptualizing stigma. </a:t>
            </a:r>
            <a:r>
              <a:rPr lang="en-US" sz="900" i="1" dirty="0"/>
              <a:t>Annual Review of Sociology (27)</a:t>
            </a:r>
            <a:r>
              <a:rPr lang="en-US" sz="900" dirty="0"/>
              <a:t>, 363–385</a:t>
            </a:r>
            <a:r>
              <a:rPr lang="en-US" sz="900" dirty="0" smtClean="0"/>
              <a:t>.</a:t>
            </a:r>
          </a:p>
          <a:p>
            <a:r>
              <a:rPr lang="en-US" sz="900" dirty="0" err="1"/>
              <a:t>Goffman</a:t>
            </a:r>
            <a:r>
              <a:rPr lang="en-US" sz="900" dirty="0"/>
              <a:t>, E. (1963). </a:t>
            </a:r>
            <a:r>
              <a:rPr lang="en-US" sz="900" i="1" dirty="0"/>
              <a:t>Stigma: Notes on the Management of Spoiled Identity.</a:t>
            </a:r>
            <a:r>
              <a:rPr lang="en-US" sz="900" dirty="0"/>
              <a:t> Englewood Cliffs, NJ: Prentice </a:t>
            </a:r>
            <a:r>
              <a:rPr lang="en-US" sz="900" dirty="0" smtClean="0"/>
              <a:t>Hall.</a:t>
            </a:r>
            <a:endParaRPr lang="en-US" sz="900" dirty="0"/>
          </a:p>
          <a:p>
            <a:endParaRPr lang="en-US" dirty="0"/>
          </a:p>
          <a:p>
            <a:endParaRPr lang="en-US" dirty="0"/>
          </a:p>
          <a:p>
            <a:endParaRPr lang="en-CA" dirty="0" smtClean="0"/>
          </a:p>
          <a:p>
            <a:endParaRPr lang="en-CA" dirty="0" smtClean="0"/>
          </a:p>
        </p:txBody>
      </p:sp>
      <p:sp>
        <p:nvSpPr>
          <p:cNvPr id="4" name="Slide Image Placeholder 3"/>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BADA6B31-583E-4083-89D8-95155744EDB0}" type="slidenum">
              <a:rPr lang="en-US" smtClean="0"/>
              <a:pPr/>
              <a:t>7</a:t>
            </a:fld>
            <a:endParaRPr lang="en-US" dirty="0"/>
          </a:p>
        </p:txBody>
      </p:sp>
      <p:sp>
        <p:nvSpPr>
          <p:cNvPr id="3" name="Footer Placeholder 2"/>
          <p:cNvSpPr>
            <a:spLocks noGrp="1"/>
          </p:cNvSpPr>
          <p:nvPr>
            <p:ph type="ftr" sz="quarter" idx="11"/>
          </p:nvPr>
        </p:nvSpPr>
        <p:spPr/>
        <p:txBody>
          <a:bodyPr/>
          <a:lstStyle/>
          <a:p>
            <a:r>
              <a:rPr lang="en-US" dirty="0" smtClean="0"/>
              <a:t>Chapter 3</a:t>
            </a:r>
            <a:endParaRPr lang="en-US" dirty="0"/>
          </a:p>
        </p:txBody>
      </p:sp>
    </p:spTree>
    <p:extLst>
      <p:ext uri="{BB962C8B-B14F-4D97-AF65-F5344CB8AC3E}">
        <p14:creationId xmlns:p14="http://schemas.microsoft.com/office/powerpoint/2010/main" val="700368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3"/>
          <p:cNvSpPr>
            <a:spLocks noGrp="1" noChangeArrowheads="1"/>
          </p:cNvSpPr>
          <p:nvPr>
            <p:ph type="body" idx="1"/>
          </p:nvPr>
        </p:nvSpPr>
        <p:spPr/>
        <p:txBody>
          <a:bodyPr/>
          <a:lstStyle/>
          <a:p>
            <a:r>
              <a:rPr lang="en-CA" dirty="0"/>
              <a:t>In an effort to reduce stigma around psychoactive substance users we embrace a non-judgemental attitude towards use.   </a:t>
            </a:r>
          </a:p>
          <a:p>
            <a:endParaRPr lang="en-CA" dirty="0"/>
          </a:p>
          <a:p>
            <a:r>
              <a:rPr lang="en-CA" dirty="0"/>
              <a:t>Substance users may do things that are unhealthy or seen in a negative light, but that does not mean that they are bad people.</a:t>
            </a:r>
          </a:p>
          <a:p>
            <a:endParaRPr lang="en-CA" dirty="0"/>
          </a:p>
          <a:p>
            <a:r>
              <a:rPr lang="en-US" altLang="en-US" dirty="0"/>
              <a:t>The Harm Reduction Approach aims to reduce the adverse health, social, and economic consequences of alcohol/drug use without requiring abstinence.</a:t>
            </a:r>
          </a:p>
          <a:p>
            <a:pPr marL="228600" indent="-228600">
              <a:buFont typeface="Arial"/>
              <a:buChar char="•"/>
            </a:pPr>
            <a:r>
              <a:rPr lang="en-US" altLang="en-US" dirty="0"/>
              <a:t>Goal is to reduce harms to the </a:t>
            </a:r>
            <a:r>
              <a:rPr lang="en-US" altLang="en-US" u="sng" dirty="0"/>
              <a:t>individual</a:t>
            </a:r>
            <a:r>
              <a:rPr lang="en-US" altLang="en-US" dirty="0"/>
              <a:t> and the </a:t>
            </a:r>
            <a:r>
              <a:rPr lang="en-US" altLang="en-US" u="sng" dirty="0"/>
              <a:t>community.</a:t>
            </a:r>
          </a:p>
          <a:p>
            <a:pPr marL="228600" indent="-228600">
              <a:buFont typeface="Arial"/>
              <a:buChar char="•"/>
            </a:pPr>
            <a:r>
              <a:rPr lang="en-US" altLang="en-US" dirty="0"/>
              <a:t>Focuses on reducing harms and not necessarily on reducing use.</a:t>
            </a:r>
          </a:p>
          <a:p>
            <a:pPr marL="228600" indent="-228600">
              <a:buFont typeface="Arial"/>
              <a:buChar char="•"/>
            </a:pPr>
            <a:r>
              <a:rPr lang="en-US" altLang="en-US" dirty="0"/>
              <a:t>Accepts that drug use is universal and brings with it both risks and benefits.</a:t>
            </a:r>
          </a:p>
          <a:p>
            <a:pPr marL="228600" indent="-228600">
              <a:buFont typeface="Arial"/>
              <a:buChar char="•"/>
            </a:pPr>
            <a:r>
              <a:rPr lang="en-US" altLang="en-US" dirty="0"/>
              <a:t>Does not judge drug use as good or bad</a:t>
            </a:r>
          </a:p>
          <a:p>
            <a:pPr marL="628650" lvl="1" indent="-171450">
              <a:buFont typeface="Arial"/>
              <a:buChar char="•"/>
            </a:pPr>
            <a:r>
              <a:rPr lang="en-US" altLang="en-US" dirty="0"/>
              <a:t>Morally neutral (does not promote or condemn use) </a:t>
            </a:r>
          </a:p>
          <a:p>
            <a:pPr marL="628650" lvl="1" indent="-171450">
              <a:buFont typeface="Arial"/>
              <a:buChar char="•"/>
            </a:pPr>
            <a:r>
              <a:rPr lang="en-US" altLang="en-US" dirty="0"/>
              <a:t>Non-</a:t>
            </a:r>
            <a:r>
              <a:rPr lang="en-US" altLang="en-US" dirty="0" smtClean="0"/>
              <a:t>coercive</a:t>
            </a:r>
            <a:endParaRPr lang="en-US" dirty="0" smtClean="0"/>
          </a:p>
          <a:p>
            <a:endParaRPr lang="en-CA" dirty="0"/>
          </a:p>
          <a:p>
            <a:r>
              <a:rPr lang="en-US" dirty="0" smtClean="0"/>
              <a:t>Programs </a:t>
            </a:r>
            <a:r>
              <a:rPr lang="en-US" dirty="0"/>
              <a:t>supporting this approach focus on reducing harms and not necessarily on reducing use; accepts that drug use is universal and brings with it both risks and benefits; does not judge drug use as good or bad; respects the dignity and rights of the user; remains morally neutral (does not promote or condemn use) and non-coercive</a:t>
            </a:r>
            <a:r>
              <a:rPr lang="en-US" dirty="0" smtClean="0"/>
              <a:t>.</a:t>
            </a:r>
          </a:p>
          <a:p>
            <a:endParaRPr lang="en-US" dirty="0"/>
          </a:p>
          <a:p>
            <a:r>
              <a:rPr lang="en-CA" dirty="0" smtClean="0"/>
              <a:t> </a:t>
            </a:r>
            <a:r>
              <a:rPr lang="en-CA" dirty="0"/>
              <a:t>(http://</a:t>
            </a:r>
            <a:r>
              <a:rPr lang="en-CA" dirty="0" err="1"/>
              <a:t>www.ukhra.org</a:t>
            </a:r>
            <a:r>
              <a:rPr lang="en-CA" dirty="0"/>
              <a:t>/</a:t>
            </a:r>
            <a:r>
              <a:rPr lang="en-CA" dirty="0" err="1"/>
              <a:t>harm_reduction_definition.html</a:t>
            </a:r>
            <a:r>
              <a:rPr lang="en-CA" dirty="0"/>
              <a:t>) </a:t>
            </a:r>
          </a:p>
          <a:p>
            <a:endParaRPr lang="en-US" altLang="en-US" dirty="0"/>
          </a:p>
        </p:txBody>
      </p:sp>
      <p:sp>
        <p:nvSpPr>
          <p:cNvPr id="4" name="Slide Image Placeholder 3"/>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BADA6B31-583E-4083-89D8-95155744EDB0}" type="slidenum">
              <a:rPr lang="en-US" smtClean="0"/>
              <a:pPr/>
              <a:t>8</a:t>
            </a:fld>
            <a:endParaRPr lang="en-US" dirty="0"/>
          </a:p>
        </p:txBody>
      </p:sp>
      <p:sp>
        <p:nvSpPr>
          <p:cNvPr id="3" name="Footer Placeholder 2"/>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1421169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Notes Placeholder 2"/>
          <p:cNvSpPr>
            <a:spLocks noGrp="1"/>
          </p:cNvSpPr>
          <p:nvPr>
            <p:ph type="body" idx="1"/>
          </p:nvPr>
        </p:nvSpPr>
        <p:spPr/>
        <p:txBody>
          <a:bodyPr/>
          <a:lstStyle/>
          <a:p>
            <a:r>
              <a:rPr lang="en-US" i="1" dirty="0"/>
              <a:t>What is UNIVERSAL SCREENING?</a:t>
            </a:r>
          </a:p>
          <a:p>
            <a:endParaRPr lang="en-US" dirty="0"/>
          </a:p>
          <a:p>
            <a:r>
              <a:rPr lang="en-US" dirty="0"/>
              <a:t>Universal screening is asking </a:t>
            </a:r>
            <a:r>
              <a:rPr lang="en-US" u="sng" dirty="0"/>
              <a:t>validated</a:t>
            </a:r>
            <a:r>
              <a:rPr lang="en-US" dirty="0"/>
              <a:t> questions to every person in a population regardless of whether or not you think they show signs of risk.</a:t>
            </a:r>
          </a:p>
          <a:p>
            <a:endParaRPr lang="en-US" dirty="0"/>
          </a:p>
          <a:p>
            <a:r>
              <a:rPr lang="en-US" dirty="0"/>
              <a:t>Opposed to random or selected screening, universal screening increases the chances of detecting risky behavior at an early stage. </a:t>
            </a:r>
          </a:p>
          <a:p>
            <a:endParaRPr lang="en-US" dirty="0"/>
          </a:p>
          <a:p>
            <a:r>
              <a:rPr lang="en-US" dirty="0"/>
              <a:t>Screening can also be a significant step to effective intervention – if we don’t ask we don’t know. The screening process allows the patient and provider to have an open conversation about substance use.</a:t>
            </a:r>
          </a:p>
          <a:p>
            <a:endParaRPr lang="en-US" dirty="0" smtClean="0"/>
          </a:p>
          <a:p>
            <a:r>
              <a:rPr lang="en-US" dirty="0" smtClean="0"/>
              <a:t>Evidence-based screening makes use of a valid tool, is efficient in that it takes as little staff and patient time as possible and should be conducted regularly to detect changes in use.</a:t>
            </a:r>
          </a:p>
          <a:p>
            <a:endParaRPr lang="en-US" dirty="0"/>
          </a:p>
          <a:p>
            <a:endParaRPr lang="en-US" dirty="0"/>
          </a:p>
        </p:txBody>
      </p:sp>
      <p:sp>
        <p:nvSpPr>
          <p:cNvPr id="6" name="Slide Image Placeholder 5"/>
          <p:cNvSpPr>
            <a:spLocks noGrp="1" noRot="1" noChangeAspect="1"/>
          </p:cNvSpPr>
          <p:nvPr>
            <p:ph type="sldImg"/>
          </p:nvPr>
        </p:nvSpPr>
        <p:spPr/>
      </p:sp>
      <p:sp>
        <p:nvSpPr>
          <p:cNvPr id="7" name="Slide Number Placeholder 6"/>
          <p:cNvSpPr>
            <a:spLocks noGrp="1"/>
          </p:cNvSpPr>
          <p:nvPr>
            <p:ph type="sldNum" sz="quarter" idx="10"/>
          </p:nvPr>
        </p:nvSpPr>
        <p:spPr/>
        <p:txBody>
          <a:bodyPr/>
          <a:lstStyle/>
          <a:p>
            <a:fld id="{69391B7C-AB95-8A44-8079-002027EC4DDE}" type="slidenum">
              <a:rPr lang="en-US" smtClean="0"/>
              <a:t>9</a:t>
            </a:fld>
            <a:endParaRPr lang="en-US"/>
          </a:p>
        </p:txBody>
      </p:sp>
      <p:sp>
        <p:nvSpPr>
          <p:cNvPr id="2" name="Footer Placeholder 1"/>
          <p:cNvSpPr>
            <a:spLocks noGrp="1"/>
          </p:cNvSpPr>
          <p:nvPr>
            <p:ph type="ftr" sz="quarter" idx="11"/>
          </p:nvPr>
        </p:nvSpPr>
        <p:spPr/>
        <p:txBody>
          <a:bodyPr/>
          <a:lstStyle/>
          <a:p>
            <a:r>
              <a:rPr lang="en-US" smtClean="0"/>
              <a:t>Chapter 3</a:t>
            </a:r>
            <a:endParaRPr lang="en-US"/>
          </a:p>
        </p:txBody>
      </p:sp>
      <p:sp>
        <p:nvSpPr>
          <p:cNvPr id="3" name="TextBox 2"/>
          <p:cNvSpPr txBox="1"/>
          <p:nvPr/>
        </p:nvSpPr>
        <p:spPr>
          <a:xfrm>
            <a:off x="3221636" y="525360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9908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201200731_Power_Point_Template_BlankTitlePageBack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528"/>
            <a:ext cx="7772400" cy="147002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DB62C88-A384-4BFD-8809-3D6B627976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435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47D474-C428-451F-9C51-7E76D24537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7286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BDC8B0A-5BC7-41D1-8651-CB4DCF084BF0}" type="slidenum">
              <a:rPr lang="en-US"/>
              <a:pPr>
                <a:defRPr/>
              </a:pPr>
              <a:t>‹#›</a:t>
            </a:fld>
            <a:endParaRPr lang="en-US" dirty="0"/>
          </a:p>
        </p:txBody>
      </p:sp>
    </p:spTree>
    <p:extLst>
      <p:ext uri="{BB962C8B-B14F-4D97-AF65-F5344CB8AC3E}">
        <p14:creationId xmlns:p14="http://schemas.microsoft.com/office/powerpoint/2010/main" val="432744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3"/>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61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EC526A-C035-4E6B-BD13-7FFCE319D998}" type="slidenum">
              <a:rPr lang="en-US"/>
              <a:pPr>
                <a:defRPr/>
              </a:pPr>
              <a:t>‹#›</a:t>
            </a:fld>
            <a:endParaRPr lang="en-US"/>
          </a:p>
        </p:txBody>
      </p:sp>
    </p:spTree>
    <p:extLst>
      <p:ext uri="{BB962C8B-B14F-4D97-AF65-F5344CB8AC3E}">
        <p14:creationId xmlns:p14="http://schemas.microsoft.com/office/powerpoint/2010/main" val="1396090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DAEACEC-BE2A-40C8-A96C-980434961478}" type="slidenum">
              <a:rPr lang="en-US"/>
              <a:pPr>
                <a:defRPr/>
              </a:pPr>
              <a:t>‹#›</a:t>
            </a:fld>
            <a:endParaRPr lang="en-US"/>
          </a:p>
        </p:txBody>
      </p:sp>
    </p:spTree>
    <p:extLst>
      <p:ext uri="{BB962C8B-B14F-4D97-AF65-F5344CB8AC3E}">
        <p14:creationId xmlns:p14="http://schemas.microsoft.com/office/powerpoint/2010/main" val="3683572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F9ACAD-E272-4560-89D4-5A961FFE1240}" type="slidenum">
              <a:rPr lang="en-US"/>
              <a:pPr>
                <a:defRPr/>
              </a:pPr>
              <a:t>‹#›</a:t>
            </a:fld>
            <a:endParaRPr lang="en-US"/>
          </a:p>
        </p:txBody>
      </p:sp>
    </p:spTree>
    <p:extLst>
      <p:ext uri="{BB962C8B-B14F-4D97-AF65-F5344CB8AC3E}">
        <p14:creationId xmlns:p14="http://schemas.microsoft.com/office/powerpoint/2010/main" val="575080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509661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716768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45713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878176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2004157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70038"/>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21676C-2C7F-4487-A587-C0358AAAD2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8757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599864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627790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481157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87616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758151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2376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AE0C61-A62C-40CA-97DC-197D706CEF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4124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5A5F5F8-9CB9-4837-96B8-09D92B01D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3455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4"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2E18C4F-0EB0-4311-BC4D-F0BDD9711C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4816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814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10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4E47A39-E162-4218-99C5-8D68481551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5720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DB5DD5B2-D381-442A-9140-BC96438AB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9210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EA0424-C1AC-464F-8A81-FC5A1C13B25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431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89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44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44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4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EEB7ACE-7A55-4354-82CC-8C8EB02B32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78475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67" r:id="rId11"/>
    <p:sldLayoutId id="2147483701" r:id="rId12"/>
    <p:sldLayoutId id="2147483718" r:id="rId13"/>
    <p:sldLayoutId id="2147483731" r:id="rId1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p:txStyles>
    <p:titleStyle>
      <a:lvl1pPr algn="ctr" defTabSz="457200" rtl="0" eaLnBrk="1" fontAlgn="base" hangingPunct="1">
        <a:spcBef>
          <a:spcPct val="0"/>
        </a:spcBef>
        <a:spcAft>
          <a:spcPct val="0"/>
        </a:spcAft>
        <a:defRPr sz="3600" b="1" i="0" u="none" kern="1200">
          <a:solidFill>
            <a:srgbClr val="CF1001"/>
          </a:solidFill>
          <a:latin typeface="+mj-lt"/>
          <a:ea typeface="MS PGothic"/>
          <a:cs typeface="MS PGothic"/>
        </a:defRPr>
      </a:lvl1pPr>
      <a:lvl2pPr algn="ctr" defTabSz="457200" rtl="0" eaLnBrk="1" fontAlgn="base" hangingPunct="1">
        <a:spcBef>
          <a:spcPct val="0"/>
        </a:spcBef>
        <a:spcAft>
          <a:spcPct val="0"/>
        </a:spcAft>
        <a:defRPr sz="4400">
          <a:solidFill>
            <a:schemeClr val="tx1"/>
          </a:solidFill>
          <a:latin typeface="Arial" charset="0"/>
          <a:ea typeface="MS PGothic"/>
          <a:cs typeface="MS PGothic"/>
        </a:defRPr>
      </a:lvl2pPr>
      <a:lvl3pPr algn="ctr" defTabSz="457200" rtl="0" eaLnBrk="1" fontAlgn="base" hangingPunct="1">
        <a:spcBef>
          <a:spcPct val="0"/>
        </a:spcBef>
        <a:spcAft>
          <a:spcPct val="0"/>
        </a:spcAft>
        <a:defRPr sz="4400">
          <a:solidFill>
            <a:schemeClr val="tx1"/>
          </a:solidFill>
          <a:latin typeface="Arial" charset="0"/>
          <a:ea typeface="MS PGothic"/>
          <a:cs typeface="MS PGothic"/>
        </a:defRPr>
      </a:lvl3pPr>
      <a:lvl4pPr algn="ctr" defTabSz="457200" rtl="0" eaLnBrk="1" fontAlgn="base" hangingPunct="1">
        <a:spcBef>
          <a:spcPct val="0"/>
        </a:spcBef>
        <a:spcAft>
          <a:spcPct val="0"/>
        </a:spcAft>
        <a:defRPr sz="4400">
          <a:solidFill>
            <a:schemeClr val="tx1"/>
          </a:solidFill>
          <a:latin typeface="Arial" charset="0"/>
          <a:ea typeface="MS PGothic"/>
          <a:cs typeface="MS PGothic"/>
        </a:defRPr>
      </a:lvl4pPr>
      <a:lvl5pPr algn="ctr" defTabSz="457200" rtl="0" eaLnBrk="1" fontAlgn="base" hangingPunct="1">
        <a:spcBef>
          <a:spcPct val="0"/>
        </a:spcBef>
        <a:spcAft>
          <a:spcPct val="0"/>
        </a:spcAft>
        <a:defRPr sz="4400">
          <a:solidFill>
            <a:schemeClr val="tx1"/>
          </a:solidFill>
          <a:latin typeface="Arial" charset="0"/>
          <a:ea typeface="MS PGothic"/>
          <a:cs typeface="MS PGothic"/>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CF1001"/>
        </a:buClr>
        <a:buFont typeface="Arial" charset="0"/>
        <a:buChar char="•"/>
        <a:defRPr sz="3200" kern="1200">
          <a:solidFill>
            <a:schemeClr val="tx1"/>
          </a:solidFill>
          <a:latin typeface="Calibri"/>
          <a:ea typeface="MS PGothic"/>
          <a:cs typeface="Calibri"/>
        </a:defRPr>
      </a:lvl1pPr>
      <a:lvl2pPr marL="742950" indent="-285750" algn="l" defTabSz="457200" rtl="0" eaLnBrk="1" fontAlgn="base" hangingPunct="1">
        <a:spcBef>
          <a:spcPct val="20000"/>
        </a:spcBef>
        <a:spcAft>
          <a:spcPct val="0"/>
        </a:spcAft>
        <a:buClr>
          <a:srgbClr val="CF1001"/>
        </a:buClr>
        <a:buFont typeface="Arial" charset="0"/>
        <a:buChar char="–"/>
        <a:defRPr sz="2800" b="0" i="0" u="none" kern="1200">
          <a:solidFill>
            <a:schemeClr val="tx1"/>
          </a:solidFill>
          <a:latin typeface="Calibri"/>
          <a:ea typeface="MS PGothic"/>
          <a:cs typeface="Calibri"/>
        </a:defRPr>
      </a:lvl2pPr>
      <a:lvl3pPr marL="1143000" indent="-228600" algn="l" defTabSz="457200" rtl="0" eaLnBrk="1" fontAlgn="base" hangingPunct="1">
        <a:spcBef>
          <a:spcPct val="20000"/>
        </a:spcBef>
        <a:spcAft>
          <a:spcPct val="0"/>
        </a:spcAft>
        <a:buClr>
          <a:srgbClr val="CF1001"/>
        </a:buClr>
        <a:buFont typeface="Arial" charset="0"/>
        <a:buChar char="•"/>
        <a:defRPr sz="2400" kern="1200">
          <a:solidFill>
            <a:schemeClr val="tx1"/>
          </a:solidFill>
          <a:latin typeface="Calibri"/>
          <a:ea typeface="MS PGothic"/>
          <a:cs typeface="Calibri"/>
        </a:defRPr>
      </a:lvl3pPr>
      <a:lvl4pPr marL="1600200" indent="-228600" algn="l" defTabSz="457200" rtl="0" eaLnBrk="1" fontAlgn="base" hangingPunct="1">
        <a:spcBef>
          <a:spcPct val="20000"/>
        </a:spcBef>
        <a:spcAft>
          <a:spcPct val="0"/>
        </a:spcAft>
        <a:buClr>
          <a:srgbClr val="CF1001"/>
        </a:buClr>
        <a:buFont typeface="Arial" charset="0"/>
        <a:buChar char="–"/>
        <a:defRPr sz="2000" kern="1200">
          <a:solidFill>
            <a:schemeClr val="tx1"/>
          </a:solidFill>
          <a:latin typeface="Calibri"/>
          <a:ea typeface="MS PGothic"/>
          <a:cs typeface="Calibri"/>
        </a:defRPr>
      </a:lvl4pPr>
      <a:lvl5pPr marL="2057400" indent="-228600" algn="l" defTabSz="457200" rtl="0" eaLnBrk="1" fontAlgn="base" hangingPunct="1">
        <a:spcBef>
          <a:spcPct val="20000"/>
        </a:spcBef>
        <a:spcAft>
          <a:spcPct val="0"/>
        </a:spcAft>
        <a:buClr>
          <a:srgbClr val="CF1001"/>
        </a:buClr>
        <a:buFont typeface="Arial" charset="0"/>
        <a:buChar char="»"/>
        <a:defRPr sz="2000" kern="1200">
          <a:solidFill>
            <a:schemeClr val="tx1"/>
          </a:solidFill>
          <a:latin typeface="Calibri"/>
          <a:ea typeface="MS PGothic"/>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163EE-EFAD-E248-B2A1-5BEDC679578A}" type="slidenum">
              <a:rPr lang="en-US" smtClean="0"/>
              <a:t>‹#›</a:t>
            </a:fld>
            <a:endParaRPr lang="en-US"/>
          </a:p>
        </p:txBody>
      </p:sp>
    </p:spTree>
    <p:extLst>
      <p:ext uri="{BB962C8B-B14F-4D97-AF65-F5344CB8AC3E}">
        <p14:creationId xmlns:p14="http://schemas.microsoft.com/office/powerpoint/2010/main" val="35792297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package" Target="../embeddings/Microsoft_Word_Document1.docx"/><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for Substance Misuse</a:t>
            </a:r>
            <a:endParaRPr lang="en-US" dirty="0"/>
          </a:p>
        </p:txBody>
      </p:sp>
      <p:sp>
        <p:nvSpPr>
          <p:cNvPr id="3" name="Text Placeholder 2"/>
          <p:cNvSpPr>
            <a:spLocks noGrp="1"/>
          </p:cNvSpPr>
          <p:nvPr>
            <p:ph type="body" idx="1"/>
          </p:nvPr>
        </p:nvSpPr>
        <p:spPr/>
        <p:txBody>
          <a:bodyPr/>
          <a:lstStyle/>
          <a:p>
            <a:r>
              <a:rPr lang="en-US" dirty="0" smtClean="0"/>
              <a:t>Chapter 3</a:t>
            </a:r>
            <a:endParaRPr lang="en-US" dirty="0"/>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333519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Accuracy of Self-report Screening Tests</a:t>
            </a:r>
            <a:endParaRPr lang="en-US" dirty="0"/>
          </a:p>
        </p:txBody>
      </p:sp>
      <p:sp>
        <p:nvSpPr>
          <p:cNvPr id="4" name="Date Placeholder 3"/>
          <p:cNvSpPr>
            <a:spLocks noGrp="1"/>
          </p:cNvSpPr>
          <p:nvPr>
            <p:ph type="dt" sz="half" idx="10"/>
          </p:nvPr>
        </p:nvSpPr>
        <p:spPr/>
        <p:txBody>
          <a:bodyPr/>
          <a:lstStyle/>
          <a:p>
            <a:endParaRPr lang="en-US"/>
          </a:p>
        </p:txBody>
      </p:sp>
      <p:sp>
        <p:nvSpPr>
          <p:cNvPr id="13" name="Content Placeholder 2"/>
          <p:cNvSpPr txBox="1">
            <a:spLocks/>
          </p:cNvSpPr>
          <p:nvPr/>
        </p:nvSpPr>
        <p:spPr bwMode="auto">
          <a:xfrm>
            <a:off x="457200" y="1600200"/>
            <a:ext cx="82296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9713" indent="-239713" algn="l" rtl="0" eaLnBrk="0" fontAlgn="base" hangingPunct="0">
              <a:spcBef>
                <a:spcPct val="20000"/>
              </a:spcBef>
              <a:spcAft>
                <a:spcPct val="0"/>
              </a:spcAft>
              <a:buClr>
                <a:schemeClr val="accent1"/>
              </a:buClr>
              <a:buSzPct val="150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150000"/>
              <a:buFont typeface="Arial"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150000"/>
              <a:buFont typeface="Arial"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SzPct val="150000"/>
              <a:buFont typeface="Arial"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5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Is it possible to obtain accurate substance use information from patients?  </a:t>
            </a:r>
          </a:p>
          <a:p>
            <a:r>
              <a:rPr lang="en-US" dirty="0" smtClean="0"/>
              <a:t>Will patients be truthful? How will we know?</a:t>
            </a:r>
          </a:p>
          <a:p>
            <a:r>
              <a:rPr lang="en-US" dirty="0" smtClean="0"/>
              <a:t>Why bother?  </a:t>
            </a:r>
            <a:endParaRPr lang="en-US" dirty="0"/>
          </a:p>
        </p:txBody>
      </p:sp>
    </p:spTree>
    <p:extLst>
      <p:ext uri="{BB962C8B-B14F-4D97-AF65-F5344CB8AC3E}">
        <p14:creationId xmlns:p14="http://schemas.microsoft.com/office/powerpoint/2010/main" val="2622387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Accuracy of Self-report Screening Tests</a:t>
            </a:r>
            <a:endParaRPr lang="en-US" dirty="0"/>
          </a:p>
        </p:txBody>
      </p:sp>
      <p:sp>
        <p:nvSpPr>
          <p:cNvPr id="3" name="Content Placeholder 2"/>
          <p:cNvSpPr>
            <a:spLocks noGrp="1"/>
          </p:cNvSpPr>
          <p:nvPr>
            <p:ph idx="1"/>
          </p:nvPr>
        </p:nvSpPr>
        <p:spPr/>
        <p:txBody>
          <a:bodyPr/>
          <a:lstStyle/>
          <a:p>
            <a:r>
              <a:rPr lang="en-US" sz="2400" smtClean="0"/>
              <a:t>Research shows that you can get very accurate information from individuals under the right circumstances.</a:t>
            </a:r>
          </a:p>
          <a:p>
            <a:pPr lvl="1"/>
            <a:r>
              <a:rPr lang="en-US" sz="2000" b="1" smtClean="0"/>
              <a:t>Interviewer characteristics:</a:t>
            </a:r>
            <a:r>
              <a:rPr lang="en-US" sz="2000" smtClean="0"/>
              <a:t>  non-threatening, empathetic, sensitive, objective and professional</a:t>
            </a:r>
          </a:p>
          <a:p>
            <a:pPr lvl="1"/>
            <a:r>
              <a:rPr lang="en-US" sz="2000" b="1" smtClean="0"/>
              <a:t>Patient characteristics:</a:t>
            </a:r>
            <a:r>
              <a:rPr lang="en-US" sz="2000" smtClean="0"/>
              <a:t> understands rationale for questions and how they relate to their health status, understands limits of confidentiality, is not intoxicated</a:t>
            </a:r>
          </a:p>
          <a:p>
            <a:pPr lvl="1"/>
            <a:r>
              <a:rPr lang="en-US" sz="2000" b="1" smtClean="0"/>
              <a:t>Question characteristics:  </a:t>
            </a:r>
            <a:r>
              <a:rPr lang="en-US" sz="2000" smtClean="0"/>
              <a:t>Clear, evidence-based, memory aids and response cards are used</a:t>
            </a:r>
            <a:endParaRPr lang="en-US" sz="2000" dirty="0" smtClean="0"/>
          </a:p>
        </p:txBody>
      </p:sp>
      <p:pic>
        <p:nvPicPr>
          <p:cNvPr id="5" name="Picture 4" descr="drunk.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5105400"/>
            <a:ext cx="2133600" cy="1373728"/>
          </a:xfrm>
          <a:prstGeom prst="rect">
            <a:avLst/>
          </a:prstGeom>
        </p:spPr>
      </p:pic>
      <p:pic>
        <p:nvPicPr>
          <p:cNvPr id="65539" name="Picture 4" descr="images.jpe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0753131">
            <a:off x="4607752" y="5076088"/>
            <a:ext cx="4235450" cy="81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624482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5539"/>
                                        </p:tgtEl>
                                        <p:attrNameLst>
                                          <p:attrName>style.visibility</p:attrName>
                                        </p:attrNameLst>
                                      </p:cBhvr>
                                      <p:to>
                                        <p:strVal val="visible"/>
                                      </p:to>
                                    </p:set>
                                    <p:animEffect transition="in" filter="dissolve">
                                      <p:cBhvr>
                                        <p:cTn id="19" dur="500"/>
                                        <p:tgtEl>
                                          <p:spTgt spid="65539"/>
                                        </p:tgtEl>
                                      </p:cBhvr>
                                    </p:animEffect>
                                  </p:childTnLst>
                                </p:cTn>
                              </p:par>
                              <p:par>
                                <p:cTn id="20" presetID="9"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Shape 679"/>
          <p:cNvSpPr txBox="1">
            <a:spLocks noGrp="1"/>
          </p:cNvSpPr>
          <p:nvPr>
            <p:ph type="title"/>
          </p:nvPr>
        </p:nvSpPr>
        <p:spPr/>
        <p:txBody>
          <a:bodyPr/>
          <a:lstStyle/>
          <a:p>
            <a:pPr lvl="0"/>
            <a:r>
              <a:rPr lang="en" smtClean="0">
                <a:sym typeface="Arial"/>
              </a:rPr>
              <a:t>Top Reasons for Not Screening</a:t>
            </a:r>
            <a:endParaRPr lang="en">
              <a:sym typeface="Arial"/>
            </a:endParaRPr>
          </a:p>
        </p:txBody>
      </p:sp>
      <p:sp>
        <p:nvSpPr>
          <p:cNvPr id="2" name="Content Placeholder 1"/>
          <p:cNvSpPr>
            <a:spLocks noGrp="1"/>
          </p:cNvSpPr>
          <p:nvPr>
            <p:ph idx="1"/>
          </p:nvPr>
        </p:nvSpPr>
        <p:spPr/>
        <p:txBody>
          <a:bodyPr/>
          <a:lstStyle/>
          <a:p>
            <a:pPr lvl="0">
              <a:buClr>
                <a:srgbClr val="CF1001"/>
              </a:buClr>
            </a:pPr>
            <a:r>
              <a:rPr lang="en-US" dirty="0" smtClean="0">
                <a:sym typeface="Arial"/>
              </a:rPr>
              <a:t>Lack of t</a:t>
            </a:r>
            <a:r>
              <a:rPr lang="en" dirty="0" smtClean="0">
                <a:sym typeface="Arial"/>
              </a:rPr>
              <a:t>ime</a:t>
            </a:r>
          </a:p>
          <a:p>
            <a:pPr lvl="0">
              <a:buClr>
                <a:srgbClr val="CF1001"/>
              </a:buClr>
            </a:pPr>
            <a:r>
              <a:rPr lang="en-US" dirty="0" smtClean="0">
                <a:sym typeface="Arial"/>
              </a:rPr>
              <a:t>Inadequate t</a:t>
            </a:r>
            <a:r>
              <a:rPr lang="en" dirty="0" smtClean="0">
                <a:sym typeface="Arial"/>
              </a:rPr>
              <a:t>raining</a:t>
            </a:r>
          </a:p>
          <a:p>
            <a:pPr lvl="0">
              <a:buClr>
                <a:srgbClr val="CF1001"/>
              </a:buClr>
            </a:pPr>
            <a:r>
              <a:rPr lang="en-US" dirty="0" smtClean="0">
                <a:sym typeface="Arial"/>
              </a:rPr>
              <a:t>Privacy concerns</a:t>
            </a:r>
            <a:endParaRPr lang="en" dirty="0" smtClean="0">
              <a:sym typeface="Arial"/>
            </a:endParaRPr>
          </a:p>
          <a:p>
            <a:pPr lvl="0">
              <a:buClr>
                <a:srgbClr val="CF1001"/>
              </a:buClr>
            </a:pPr>
            <a:r>
              <a:rPr lang="en" dirty="0" smtClean="0">
                <a:sym typeface="Arial"/>
              </a:rPr>
              <a:t>Need to </a:t>
            </a:r>
            <a:r>
              <a:rPr lang="en-US" dirty="0" smtClean="0">
                <a:sym typeface="Arial"/>
              </a:rPr>
              <a:t>t</a:t>
            </a:r>
            <a:r>
              <a:rPr lang="en" dirty="0" smtClean="0">
                <a:sym typeface="Arial"/>
              </a:rPr>
              <a:t>riage </a:t>
            </a:r>
            <a:r>
              <a:rPr lang="en-US" dirty="0" smtClean="0">
                <a:sym typeface="Arial"/>
              </a:rPr>
              <a:t>c</a:t>
            </a:r>
            <a:r>
              <a:rPr lang="en" dirty="0" smtClean="0">
                <a:sym typeface="Arial"/>
              </a:rPr>
              <a:t>ompeting </a:t>
            </a:r>
            <a:r>
              <a:rPr lang="en-US" dirty="0" smtClean="0">
                <a:sym typeface="Arial"/>
              </a:rPr>
              <a:t>p</a:t>
            </a:r>
            <a:r>
              <a:rPr lang="en" dirty="0" smtClean="0">
                <a:sym typeface="Arial"/>
              </a:rPr>
              <a:t>roblems</a:t>
            </a:r>
          </a:p>
          <a:p>
            <a:pPr lvl="0">
              <a:buClr>
                <a:srgbClr val="CF1001"/>
              </a:buClr>
            </a:pPr>
            <a:r>
              <a:rPr lang="en" dirty="0" smtClean="0">
                <a:sym typeface="Arial"/>
              </a:rPr>
              <a:t>Not familiar with screening</a:t>
            </a:r>
          </a:p>
          <a:p>
            <a:pPr lvl="0">
              <a:buClr>
                <a:srgbClr val="CF1001"/>
              </a:buClr>
            </a:pPr>
            <a:r>
              <a:rPr lang="en" dirty="0" smtClean="0">
                <a:sym typeface="Arial"/>
              </a:rPr>
              <a:t>Perceived lack of treatment</a:t>
            </a:r>
            <a:r>
              <a:rPr lang="en-US" dirty="0" smtClean="0">
                <a:sym typeface="Arial"/>
              </a:rPr>
              <a:t> options</a:t>
            </a:r>
            <a:endParaRPr lang="en" dirty="0" smtClean="0">
              <a:sym typeface="Arial"/>
            </a:endParaRPr>
          </a:p>
        </p:txBody>
      </p:sp>
      <p:cxnSp>
        <p:nvCxnSpPr>
          <p:cNvPr id="680" name="Shape 680"/>
          <p:cNvCxnSpPr/>
          <p:nvPr/>
        </p:nvCxnSpPr>
        <p:spPr>
          <a:xfrm>
            <a:off x="4526857" y="3540132"/>
            <a:ext cx="16933" cy="628649"/>
          </a:xfrm>
          <a:prstGeom prst="straightConnector1">
            <a:avLst/>
          </a:prstGeom>
          <a:noFill/>
          <a:ln>
            <a:noFill/>
          </a:ln>
        </p:spPr>
      </p:cxnSp>
      <p:sp>
        <p:nvSpPr>
          <p:cNvPr id="681" name="Shape 681"/>
          <p:cNvSpPr/>
          <p:nvPr/>
        </p:nvSpPr>
        <p:spPr>
          <a:xfrm>
            <a:off x="681181" y="1353132"/>
            <a:ext cx="7412949" cy="3962399"/>
          </a:xfrm>
          <a:prstGeom prst="rect">
            <a:avLst/>
          </a:prstGeom>
          <a:noFill/>
          <a:ln>
            <a:noFill/>
          </a:ln>
        </p:spPr>
        <p:txBody>
          <a:bodyPr lIns="76225" tIns="37450" rIns="76225" bIns="37450" anchor="t" anchorCtr="0">
            <a:noAutofit/>
          </a:bodyPr>
          <a:lstStyle/>
          <a:p>
            <a:pPr marL="381000" marR="0" lvl="0" indent="-355600" algn="l" rtl="0">
              <a:lnSpc>
                <a:spcPct val="100000"/>
              </a:lnSpc>
              <a:spcBef>
                <a:spcPts val="0"/>
              </a:spcBef>
              <a:spcAft>
                <a:spcPts val="0"/>
              </a:spcAft>
              <a:buClr>
                <a:schemeClr val="dk1"/>
              </a:buClr>
              <a:buSzPct val="100000"/>
              <a:buFont typeface="Arial"/>
              <a:buChar char="•"/>
            </a:pPr>
            <a:endParaRPr lang="en" sz="2800" b="0" i="0" u="none" strike="noStrike" cap="none" dirty="0">
              <a:solidFill>
                <a:schemeClr val="dk1"/>
              </a:solidFill>
              <a:latin typeface="Arial"/>
              <a:ea typeface="Arial"/>
              <a:cs typeface="Arial"/>
              <a:sym typeface="Arial"/>
            </a:endParaRPr>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87172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43600" y="3657600"/>
            <a:ext cx="3200400" cy="3200400"/>
          </a:xfrm>
          <a:prstGeom prst="rect">
            <a:avLst/>
          </a:prstGeom>
        </p:spPr>
      </p:pic>
      <p:sp>
        <p:nvSpPr>
          <p:cNvPr id="2" name="Title 1"/>
          <p:cNvSpPr>
            <a:spLocks noGrp="1"/>
          </p:cNvSpPr>
          <p:nvPr>
            <p:ph type="title"/>
          </p:nvPr>
        </p:nvSpPr>
        <p:spPr/>
        <p:txBody>
          <a:bodyPr/>
          <a:lstStyle/>
          <a:p>
            <a:r>
              <a:rPr lang="en-US" smtClean="0"/>
              <a:t>What makes a good screening question?</a:t>
            </a:r>
            <a:endParaRPr lang="en-US" dirty="0"/>
          </a:p>
        </p:txBody>
      </p:sp>
      <p:sp>
        <p:nvSpPr>
          <p:cNvPr id="3" name="Content Placeholder 2"/>
          <p:cNvSpPr>
            <a:spLocks noGrp="1"/>
          </p:cNvSpPr>
          <p:nvPr>
            <p:ph idx="1"/>
          </p:nvPr>
        </p:nvSpPr>
        <p:spPr/>
        <p:txBody>
          <a:bodyPr/>
          <a:lstStyle/>
          <a:p>
            <a:r>
              <a:rPr lang="en-US" sz="2400" dirty="0" smtClean="0"/>
              <a:t>Written so that the respondent knows what the question means and that their understanding is what was intended by the person who wrote it.</a:t>
            </a:r>
          </a:p>
          <a:p>
            <a:r>
              <a:rPr lang="en-US" sz="2400" dirty="0" smtClean="0"/>
              <a:t>Reliable (Will something influence the answer?)</a:t>
            </a:r>
          </a:p>
          <a:p>
            <a:pPr lvl="1"/>
            <a:r>
              <a:rPr lang="en-US" sz="2000" dirty="0" smtClean="0"/>
              <a:t>Will you get the same answer no matter who asks, where it’s asked or when.</a:t>
            </a:r>
          </a:p>
          <a:p>
            <a:r>
              <a:rPr lang="en-US" sz="2400" dirty="0" smtClean="0"/>
              <a:t>Valid (Is it measuring the construct?)</a:t>
            </a:r>
          </a:p>
          <a:p>
            <a:pPr lvl="1"/>
            <a:r>
              <a:rPr lang="en-US" sz="2000" dirty="0" smtClean="0"/>
              <a:t>If you want to know about psychoactive </a:t>
            </a:r>
            <a:br>
              <a:rPr lang="en-US" sz="2000" dirty="0" smtClean="0"/>
            </a:br>
            <a:r>
              <a:rPr lang="en-US" sz="2000" dirty="0" smtClean="0"/>
              <a:t>substance misuse, what’s wrong with the </a:t>
            </a:r>
            <a:br>
              <a:rPr lang="en-US" sz="2000" dirty="0" smtClean="0"/>
            </a:br>
            <a:r>
              <a:rPr lang="en-US" sz="2000" dirty="0" smtClean="0"/>
              <a:t>validity of the following question?</a:t>
            </a:r>
          </a:p>
          <a:p>
            <a:pPr lvl="2"/>
            <a:endParaRPr lang="en-US" sz="1800" dirty="0" smtClean="0"/>
          </a:p>
          <a:p>
            <a:pPr lvl="2"/>
            <a:r>
              <a:rPr lang="en-US" sz="1800" dirty="0" smtClean="0"/>
              <a:t> “Do you use any illegal or street drugs?”</a:t>
            </a:r>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70716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Bottom Line	</a:t>
            </a:r>
            <a:endParaRPr lang="en-US" dirty="0"/>
          </a:p>
        </p:txBody>
      </p:sp>
      <p:sp>
        <p:nvSpPr>
          <p:cNvPr id="3" name="Content Placeholder 2"/>
          <p:cNvSpPr>
            <a:spLocks noGrp="1"/>
          </p:cNvSpPr>
          <p:nvPr>
            <p:ph idx="1"/>
          </p:nvPr>
        </p:nvSpPr>
        <p:spPr/>
        <p:txBody>
          <a:bodyPr/>
          <a:lstStyle/>
          <a:p>
            <a:r>
              <a:rPr lang="en-US" sz="2400" dirty="0" smtClean="0"/>
              <a:t>A lot work (science) goes into creating good questions. </a:t>
            </a:r>
          </a:p>
          <a:p>
            <a:r>
              <a:rPr lang="en-US" sz="2400" dirty="0" smtClean="0"/>
              <a:t>Questions are written to elicit a specific response</a:t>
            </a:r>
          </a:p>
          <a:p>
            <a:pPr lvl="1"/>
            <a:r>
              <a:rPr lang="en-US" sz="2000" dirty="0" smtClean="0">
                <a:solidFill>
                  <a:srgbClr val="CF1001"/>
                </a:solidFill>
              </a:rPr>
              <a:t>Have you </a:t>
            </a:r>
            <a:r>
              <a:rPr lang="en-US" sz="2000" u="sng" dirty="0" smtClean="0">
                <a:solidFill>
                  <a:srgbClr val="CF1001"/>
                </a:solidFill>
              </a:rPr>
              <a:t>ever</a:t>
            </a:r>
            <a:r>
              <a:rPr lang="en-US" sz="2000" dirty="0" smtClean="0">
                <a:solidFill>
                  <a:srgbClr val="CF1001"/>
                </a:solidFill>
              </a:rPr>
              <a:t> </a:t>
            </a:r>
            <a:r>
              <a:rPr lang="en-US" sz="2000" dirty="0" smtClean="0"/>
              <a:t>used any drug by injection?  (yes/no)</a:t>
            </a:r>
          </a:p>
          <a:p>
            <a:pPr lvl="1"/>
            <a:r>
              <a:rPr lang="en-US" sz="2000" u="sng" dirty="0" smtClean="0">
                <a:solidFill>
                  <a:srgbClr val="CF1001"/>
                </a:solidFill>
              </a:rPr>
              <a:t>When</a:t>
            </a:r>
            <a:r>
              <a:rPr lang="en-US" sz="2000" dirty="0" smtClean="0">
                <a:solidFill>
                  <a:srgbClr val="CF1001"/>
                </a:solidFill>
              </a:rPr>
              <a:t> did you </a:t>
            </a:r>
            <a:r>
              <a:rPr lang="en-US" sz="2000" dirty="0" smtClean="0"/>
              <a:t>quit smoking? (date)</a:t>
            </a:r>
          </a:p>
          <a:p>
            <a:pPr lvl="1"/>
            <a:r>
              <a:rPr lang="en-US" sz="2000" u="sng" dirty="0" smtClean="0">
                <a:solidFill>
                  <a:srgbClr val="CF1001"/>
                </a:solidFill>
              </a:rPr>
              <a:t>Where</a:t>
            </a:r>
            <a:r>
              <a:rPr lang="en-US" sz="2000" dirty="0" smtClean="0">
                <a:solidFill>
                  <a:srgbClr val="CF1001"/>
                </a:solidFill>
              </a:rPr>
              <a:t> did you </a:t>
            </a:r>
            <a:r>
              <a:rPr lang="en-US" sz="2000" dirty="0" smtClean="0"/>
              <a:t>last attend treatment? (place)</a:t>
            </a:r>
          </a:p>
          <a:p>
            <a:pPr lvl="1"/>
            <a:r>
              <a:rPr lang="en-US" sz="2000" dirty="0" smtClean="0">
                <a:solidFill>
                  <a:srgbClr val="CF1001"/>
                </a:solidFill>
              </a:rPr>
              <a:t>How </a:t>
            </a:r>
            <a:r>
              <a:rPr lang="en-US" sz="2000" u="sng" dirty="0" smtClean="0">
                <a:solidFill>
                  <a:srgbClr val="CF1001"/>
                </a:solidFill>
              </a:rPr>
              <a:t>much</a:t>
            </a:r>
            <a:r>
              <a:rPr lang="en-US" sz="2000" dirty="0" smtClean="0">
                <a:solidFill>
                  <a:srgbClr val="CF1001"/>
                </a:solidFill>
              </a:rPr>
              <a:t> </a:t>
            </a:r>
            <a:r>
              <a:rPr lang="en-US" sz="2000" dirty="0" smtClean="0"/>
              <a:t>marijuana do you smoke in a week? (amount)</a:t>
            </a:r>
          </a:p>
          <a:p>
            <a:pPr lvl="1"/>
            <a:r>
              <a:rPr lang="en-US" sz="2000" dirty="0" smtClean="0">
                <a:solidFill>
                  <a:srgbClr val="CF1001"/>
                </a:solidFill>
              </a:rPr>
              <a:t>How </a:t>
            </a:r>
            <a:r>
              <a:rPr lang="en-US" sz="2000" u="sng" dirty="0" smtClean="0">
                <a:solidFill>
                  <a:srgbClr val="CF1001"/>
                </a:solidFill>
              </a:rPr>
              <a:t>many</a:t>
            </a:r>
            <a:r>
              <a:rPr lang="en-US" sz="2000" dirty="0" smtClean="0">
                <a:solidFill>
                  <a:srgbClr val="CF1001"/>
                </a:solidFill>
              </a:rPr>
              <a:t> </a:t>
            </a:r>
            <a:r>
              <a:rPr lang="en-US" sz="2000" dirty="0" smtClean="0"/>
              <a:t>days per week do you drink? (number)</a:t>
            </a:r>
          </a:p>
          <a:p>
            <a:pPr lvl="1"/>
            <a:endParaRPr lang="en-US" sz="2000" dirty="0" smtClean="0"/>
          </a:p>
          <a:p>
            <a:r>
              <a:rPr lang="en-US" sz="2400" dirty="0" smtClean="0"/>
              <a:t>Responses will help you properly code the answer.</a:t>
            </a:r>
          </a:p>
          <a:p>
            <a:endParaRPr lang="en-US" sz="2400" dirty="0" smtClean="0"/>
          </a:p>
          <a:p>
            <a:r>
              <a:rPr lang="en-US" sz="2400" dirty="0" smtClean="0">
                <a:solidFill>
                  <a:srgbClr val="CF1001"/>
                </a:solidFill>
              </a:rPr>
              <a:t>READ THE QUESTIONS AS WRITTEN!!!</a:t>
            </a:r>
          </a:p>
          <a:p>
            <a:pPr lvl="1"/>
            <a:endParaRPr lang="en-US" sz="2000" dirty="0" smtClean="0"/>
          </a:p>
        </p:txBody>
      </p:sp>
      <p:sp>
        <p:nvSpPr>
          <p:cNvPr id="5" name="Date Placeholder 4"/>
          <p:cNvSpPr>
            <a:spLocks noGrp="1"/>
          </p:cNvSpPr>
          <p:nvPr>
            <p:ph type="dt" sz="half" idx="10"/>
          </p:nvPr>
        </p:nvSpPr>
        <p:spPr/>
        <p:txBody>
          <a:bodyPr/>
          <a:lstStyle/>
          <a:p>
            <a:endParaRPr lang="en-US"/>
          </a:p>
        </p:txBody>
      </p:sp>
      <p:pic>
        <p:nvPicPr>
          <p:cNvPr id="6" name="Picture 5"/>
          <p:cNvPicPr>
            <a:picLocks noChangeAspect="1"/>
          </p:cNvPicPr>
          <p:nvPr/>
        </p:nvPicPr>
        <p:blipFill>
          <a:blip r:embed="rId3"/>
          <a:stretch>
            <a:fillRect/>
          </a:stretch>
        </p:blipFill>
        <p:spPr>
          <a:xfrm>
            <a:off x="7315200" y="2590800"/>
            <a:ext cx="1828800" cy="1828800"/>
          </a:xfrm>
          <a:prstGeom prst="rect">
            <a:avLst/>
          </a:prstGeom>
        </p:spPr>
      </p:pic>
    </p:spTree>
    <p:extLst>
      <p:ext uri="{BB962C8B-B14F-4D97-AF65-F5344CB8AC3E}">
        <p14:creationId xmlns:p14="http://schemas.microsoft.com/office/powerpoint/2010/main" val="4046021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7.jpe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62224" y="5556234"/>
            <a:ext cx="2404672" cy="1284736"/>
          </a:xfrm>
          <a:prstGeom prst="rect">
            <a:avLst/>
          </a:prstGeom>
        </p:spPr>
      </p:pic>
      <p:sp>
        <p:nvSpPr>
          <p:cNvPr id="2" name="Title 1"/>
          <p:cNvSpPr>
            <a:spLocks noGrp="1"/>
          </p:cNvSpPr>
          <p:nvPr>
            <p:ph type="title"/>
          </p:nvPr>
        </p:nvSpPr>
        <p:spPr/>
        <p:txBody>
          <a:bodyPr/>
          <a:lstStyle/>
          <a:p>
            <a:r>
              <a:rPr lang="en-US" smtClean="0"/>
              <a:t>Pre-screen Questions</a:t>
            </a:r>
            <a:endParaRPr lang="en-US" dirty="0"/>
          </a:p>
        </p:txBody>
      </p:sp>
      <p:sp>
        <p:nvSpPr>
          <p:cNvPr id="3" name="Content Placeholder 2"/>
          <p:cNvSpPr>
            <a:spLocks noGrp="1"/>
          </p:cNvSpPr>
          <p:nvPr>
            <p:ph idx="1"/>
          </p:nvPr>
        </p:nvSpPr>
        <p:spPr/>
        <p:txBody>
          <a:bodyPr/>
          <a:lstStyle/>
          <a:p>
            <a:r>
              <a:rPr lang="en-US" sz="2000" dirty="0" smtClean="0"/>
              <a:t>Designed to quickly find out which patients are currently at risk for alcohol misuse or using other psychoactive substances.</a:t>
            </a:r>
          </a:p>
          <a:p>
            <a:r>
              <a:rPr lang="en-US" sz="2000" b="1" dirty="0" smtClean="0"/>
              <a:t>Alcohol</a:t>
            </a:r>
          </a:p>
          <a:p>
            <a:pPr lvl="1"/>
            <a:r>
              <a:rPr lang="en-US" sz="1800" b="1" dirty="0" smtClean="0"/>
              <a:t>AUDIT-C: </a:t>
            </a:r>
            <a:r>
              <a:rPr lang="en-US" sz="1800" dirty="0" smtClean="0"/>
              <a:t>3 questions about frequency of use, quantity, and binge drinking</a:t>
            </a:r>
          </a:p>
          <a:p>
            <a:pPr lvl="1"/>
            <a:r>
              <a:rPr lang="en-US" sz="1800" b="1" dirty="0" smtClean="0"/>
              <a:t>NIDA Quick Screen for Alcohol: </a:t>
            </a:r>
            <a:r>
              <a:rPr lang="en-US" sz="1800" dirty="0" smtClean="0"/>
              <a:t>In the past year, how often have you had </a:t>
            </a:r>
          </a:p>
          <a:p>
            <a:pPr marL="914400" lvl="2" indent="0">
              <a:buNone/>
            </a:pPr>
            <a:r>
              <a:rPr lang="en-US" sz="1600" dirty="0" smtClean="0"/>
              <a:t>*(for men) 5 or more drinks a day?     *(for women) 4 or more drinks a day?</a:t>
            </a:r>
          </a:p>
          <a:p>
            <a:r>
              <a:rPr lang="en-US" sz="2000" b="1" dirty="0" smtClean="0"/>
              <a:t>Other drugs</a:t>
            </a:r>
          </a:p>
          <a:p>
            <a:pPr lvl="1"/>
            <a:r>
              <a:rPr lang="en-US" sz="1800" b="1" dirty="0" smtClean="0"/>
              <a:t>NIDA Quick Screen for Drugs: </a:t>
            </a:r>
            <a:r>
              <a:rPr lang="en-US" sz="1800" dirty="0" smtClean="0"/>
              <a:t>In the past year, how often have you used a prescription medication for non-medical reasons or used an illegal drug?</a:t>
            </a:r>
          </a:p>
          <a:p>
            <a:endParaRPr lang="en-US" sz="2000" dirty="0" smtClean="0"/>
          </a:p>
          <a:p>
            <a:r>
              <a:rPr lang="en-US" sz="2000" dirty="0" smtClean="0"/>
              <a:t>Failure to obtain good information from patients can make or break your program.  </a:t>
            </a:r>
            <a:endParaRPr lang="en-US" dirty="0" smtClean="0"/>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668568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NIDA-endorsed EB Screening Tools (Adults)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5860388"/>
              </p:ext>
            </p:extLst>
          </p:nvPr>
        </p:nvGraphicFramePr>
        <p:xfrm>
          <a:off x="1066799" y="1681480"/>
          <a:ext cx="7010402" cy="4719320"/>
        </p:xfrm>
        <a:graphic>
          <a:graphicData uri="http://schemas.openxmlformats.org/drawingml/2006/table">
            <a:tbl>
              <a:tblPr firstRow="1">
                <a:tableStyleId>{5C22544A-7EE6-4342-B048-85BDC9FD1C3A}</a:tableStyleId>
              </a:tblPr>
              <a:tblGrid>
                <a:gridCol w="2611414"/>
                <a:gridCol w="1099747"/>
                <a:gridCol w="1099747"/>
                <a:gridCol w="1099747"/>
                <a:gridCol w="1099747"/>
              </a:tblGrid>
              <a:tr h="370840">
                <a:tc rowSpan="2">
                  <a:txBody>
                    <a:bodyPr/>
                    <a:lstStyle/>
                    <a:p>
                      <a:r>
                        <a:rPr lang="en-US" dirty="0" smtClean="0"/>
                        <a:t>Screening Tool</a:t>
                      </a:r>
                      <a:endParaRPr lang="en-US" dirty="0"/>
                    </a:p>
                  </a:txBody>
                  <a:tcPr>
                    <a:lnL w="6350" cap="flat" cmpd="sng" algn="ctr">
                      <a:solidFill>
                        <a:srgbClr val="2F589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dirty="0" smtClean="0"/>
                        <a:t>Substance Type</a:t>
                      </a:r>
                      <a:endParaRPr lang="en-US" dirty="0"/>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gridSpan="2">
                  <a:txBody>
                    <a:bodyPr/>
                    <a:lstStyle/>
                    <a:p>
                      <a:pPr algn="ctr"/>
                      <a:r>
                        <a:rPr lang="en-US" baseline="0" dirty="0" smtClean="0"/>
                        <a:t>Administration Format</a:t>
                      </a:r>
                    </a:p>
                  </a:txBody>
                  <a:tcPr>
                    <a:lnL w="6350" cap="flat" cmpd="sng" algn="ctr">
                      <a:solidFill>
                        <a:srgbClr val="FFFFFF"/>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70840">
                <a:tc vMerge="1">
                  <a:txBody>
                    <a:bodyPr/>
                    <a:lstStyle/>
                    <a:p>
                      <a:endParaRPr lang="en-US" dirty="0"/>
                    </a:p>
                  </a:txBody>
                  <a:tcPr>
                    <a:lnL w="6350" cap="flat" cmpd="sng" algn="ctr">
                      <a:solidFill>
                        <a:srgbClr val="2F589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dirty="0" smtClean="0">
                          <a:solidFill>
                            <a:schemeClr val="bg1"/>
                          </a:solidFill>
                        </a:rPr>
                        <a:t>Alcohol</a:t>
                      </a:r>
                      <a:endParaRPr lang="en-US" dirty="0">
                        <a:solidFill>
                          <a:schemeClr val="bg1"/>
                        </a:solidFill>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dirty="0" smtClean="0">
                          <a:solidFill>
                            <a:schemeClr val="bg1"/>
                          </a:solidFill>
                        </a:rPr>
                        <a:t>Drugs</a:t>
                      </a:r>
                      <a:endParaRPr lang="en-US" dirty="0">
                        <a:solidFill>
                          <a:schemeClr val="bg1"/>
                        </a:solidFill>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baseline="0" dirty="0" smtClean="0">
                          <a:solidFill>
                            <a:srgbClr val="FFFFFF"/>
                          </a:solidFill>
                        </a:rPr>
                        <a:t>Self</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baseline="0" dirty="0" smtClean="0">
                          <a:solidFill>
                            <a:srgbClr val="FFFFFF"/>
                          </a:solidFill>
                        </a:rPr>
                        <a:t>Clinician</a:t>
                      </a:r>
                    </a:p>
                  </a:txBody>
                  <a:tcPr>
                    <a:lnL w="6350" cap="flat" cmpd="sng" algn="ctr">
                      <a:solidFill>
                        <a:srgbClr val="FFFFFF"/>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gridSpan="5">
                  <a:txBody>
                    <a:bodyPr/>
                    <a:lstStyle/>
                    <a:p>
                      <a:pPr algn="ctr"/>
                      <a:r>
                        <a:rPr lang="en-US" dirty="0" smtClean="0">
                          <a:solidFill>
                            <a:srgbClr val="FFFFFF"/>
                          </a:solidFill>
                        </a:rPr>
                        <a:t>Prescreens</a:t>
                      </a:r>
                      <a:endParaRPr lang="en-US" dirty="0">
                        <a:solidFill>
                          <a:srgbClr val="FFFFFF"/>
                        </a:solidFill>
                      </a:endParaRPr>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hMerge="1">
                  <a:txBody>
                    <a:bodyPr/>
                    <a:lstStyle/>
                    <a:p>
                      <a:pPr algn="ctr"/>
                      <a:endParaRPr lang="en-US" dirty="0"/>
                    </a:p>
                  </a:txBody>
                  <a:tcPr>
                    <a:lnT w="6350" cap="flat" cmpd="sng" algn="ctr">
                      <a:solidFill>
                        <a:srgbClr val="FFFFFF"/>
                      </a:solidFill>
                      <a:prstDash val="solid"/>
                      <a:round/>
                      <a:headEnd type="none" w="med" len="med"/>
                      <a:tailEnd type="none" w="med" len="med"/>
                    </a:lnT>
                    <a:solidFill>
                      <a:schemeClr val="tx2">
                        <a:lumMod val="50000"/>
                      </a:schemeClr>
                    </a:solidFill>
                  </a:tcPr>
                </a:tc>
                <a:tc hMerge="1">
                  <a:txBody>
                    <a:bodyPr/>
                    <a:lstStyle/>
                    <a:p>
                      <a:pPr algn="ctr"/>
                      <a:endParaRPr lang="en-US" dirty="0"/>
                    </a:p>
                  </a:txBody>
                  <a:tcPr>
                    <a:lnT w="6350" cap="flat" cmpd="sng" algn="ctr">
                      <a:solidFill>
                        <a:srgbClr val="FFFFFF"/>
                      </a:solidFill>
                      <a:prstDash val="solid"/>
                      <a:round/>
                      <a:headEnd type="none" w="med" len="med"/>
                      <a:tailEnd type="none" w="med" len="med"/>
                    </a:lnT>
                    <a:solidFill>
                      <a:schemeClr val="tx2">
                        <a:lumMod val="50000"/>
                      </a:schemeClr>
                    </a:solidFill>
                  </a:tcPr>
                </a:tc>
                <a:tc hMerge="1">
                  <a:txBody>
                    <a:bodyPr/>
                    <a:lstStyle/>
                    <a:p>
                      <a:pPr algn="ctr"/>
                      <a:endParaRPr lang="en-US" dirty="0"/>
                    </a:p>
                  </a:txBody>
                  <a:tcPr>
                    <a:lnT w="6350" cap="flat" cmpd="sng" algn="ctr">
                      <a:solidFill>
                        <a:srgbClr val="FFFFFF"/>
                      </a:solidFill>
                      <a:prstDash val="solid"/>
                      <a:round/>
                      <a:headEnd type="none" w="med" len="med"/>
                      <a:tailEnd type="none" w="med" len="med"/>
                    </a:lnT>
                    <a:solidFill>
                      <a:schemeClr val="tx2">
                        <a:lumMod val="50000"/>
                      </a:schemeClr>
                    </a:solidFill>
                  </a:tcPr>
                </a:tc>
                <a:tc hMerge="1">
                  <a:txBody>
                    <a:bodyPr/>
                    <a:lstStyle/>
                    <a:p>
                      <a:endParaRPr lang="en-US"/>
                    </a:p>
                  </a:txBody>
                  <a:tcPr/>
                </a:tc>
              </a:tr>
              <a:tr h="370840">
                <a:tc>
                  <a:txBody>
                    <a:bodyPr/>
                    <a:lstStyle/>
                    <a:p>
                      <a:r>
                        <a:rPr lang="en-US" dirty="0" smtClean="0"/>
                        <a:t>NIDA Quick Screen</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D</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AUDIT-C</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Opioid Risk Tool</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D</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r>
              <a:tr h="370840">
                <a:tc gridSpan="5">
                  <a:txBody>
                    <a:bodyPr/>
                    <a:lstStyle/>
                    <a:p>
                      <a:pPr algn="ctr"/>
                      <a:r>
                        <a:rPr lang="en-US" dirty="0" smtClean="0">
                          <a:solidFill>
                            <a:srgbClr val="FFFFFF"/>
                          </a:solidFill>
                        </a:rPr>
                        <a:t>Full Screens</a:t>
                      </a:r>
                      <a:endParaRPr lang="en-US" dirty="0">
                        <a:solidFill>
                          <a:srgbClr val="FFFFFF"/>
                        </a:solidFill>
                      </a:endParaRPr>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solidFill>
                      <a:srgbClr val="182C4B"/>
                    </a:solidFill>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tc hMerge="1">
                  <a:txBody>
                    <a:bodyPr/>
                    <a:lstStyle/>
                    <a:p>
                      <a:endParaRPr lang="en-US"/>
                    </a:p>
                  </a:txBody>
                  <a:tcPr/>
                </a:tc>
              </a:tr>
              <a:tr h="370840">
                <a:tc>
                  <a:txBody>
                    <a:bodyPr/>
                    <a:lstStyle/>
                    <a:p>
                      <a:r>
                        <a:rPr lang="en-US" dirty="0" smtClean="0"/>
                        <a:t>ASSIST </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D</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AUDIT</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CAGE-AID</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D</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CAGE</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DAST-10</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D</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C</a:t>
                      </a:r>
                      <a:endParaRPr lang="en-US" dirty="0"/>
                    </a:p>
                  </a:txBody>
                  <a:tcPr>
                    <a:lnL w="6350" cap="flat" cmpd="sng" algn="ctr">
                      <a:solidFill>
                        <a:srgbClr val="2F5897"/>
                      </a:solidFill>
                      <a:prstDash val="solid"/>
                      <a:round/>
                      <a:headEnd type="none" w="med" len="med"/>
                      <a:tailEnd type="none" w="med" len="med"/>
                    </a:lnL>
                    <a:lnR w="6350" cap="flat" cmpd="sng" algn="ctr">
                      <a:solidFill>
                        <a:srgbClr val="2F5897"/>
                      </a:solidFill>
                      <a:prstDash val="solid"/>
                      <a:round/>
                      <a:headEnd type="none" w="med" len="med"/>
                      <a:tailEnd type="none" w="med" len="med"/>
                    </a:lnR>
                    <a:lnT w="6350" cap="flat" cmpd="sng" algn="ctr">
                      <a:solidFill>
                        <a:srgbClr val="2F5897"/>
                      </a:solidFill>
                      <a:prstDash val="solid"/>
                      <a:round/>
                      <a:headEnd type="none" w="med" len="med"/>
                      <a:tailEnd type="none" w="med" len="med"/>
                    </a:lnT>
                    <a:lnB w="6350" cap="flat" cmpd="sng" algn="ctr">
                      <a:solidFill>
                        <a:srgbClr val="2F589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87490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Screening using the assist</a:t>
            </a:r>
            <a:endParaRPr lang="en-US" dirty="0"/>
          </a:p>
        </p:txBody>
      </p:sp>
      <p:sp>
        <p:nvSpPr>
          <p:cNvPr id="6" name="Text Placeholder 5"/>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778066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ASSIST Screening Tool</a:t>
            </a:r>
            <a:endParaRPr lang="en-US" dirty="0"/>
          </a:p>
        </p:txBody>
      </p:sp>
      <p:sp>
        <p:nvSpPr>
          <p:cNvPr id="3" name="Content Placeholder 2"/>
          <p:cNvSpPr>
            <a:spLocks noGrp="1"/>
          </p:cNvSpPr>
          <p:nvPr>
            <p:ph idx="1"/>
          </p:nvPr>
        </p:nvSpPr>
        <p:spPr/>
        <p:txBody>
          <a:bodyPr/>
          <a:lstStyle/>
          <a:p>
            <a:r>
              <a:rPr lang="en-US" sz="2800" dirty="0" smtClean="0"/>
              <a:t>Alcohol, Smoking &amp; Substance Involvement Screening Test</a:t>
            </a:r>
          </a:p>
          <a:p>
            <a:r>
              <a:rPr lang="en-US" sz="2800" dirty="0" smtClean="0"/>
              <a:t>Developed by an international group of scientists in collaboration with WHO</a:t>
            </a:r>
          </a:p>
          <a:p>
            <a:r>
              <a:rPr lang="en-US" sz="2800" dirty="0" smtClean="0"/>
              <a:t>8 item, clinician-administered questionnaire </a:t>
            </a:r>
          </a:p>
          <a:p>
            <a:r>
              <a:rPr lang="en-US" sz="2800" dirty="0" smtClean="0"/>
              <a:t>Administration time: 5-10 minutes</a:t>
            </a:r>
          </a:p>
          <a:p>
            <a:r>
              <a:rPr lang="en-US" sz="2800" dirty="0" smtClean="0"/>
              <a:t>Developed for health care workers in primary care settings</a:t>
            </a:r>
          </a:p>
          <a:p>
            <a:r>
              <a:rPr lang="en-US" sz="2800" dirty="0" smtClean="0"/>
              <a:t>Cross-culturally valid</a:t>
            </a:r>
            <a:endParaRPr lang="en-US" sz="2800" dirty="0"/>
          </a:p>
        </p:txBody>
      </p:sp>
      <p:sp>
        <p:nvSpPr>
          <p:cNvPr id="4" name="Date Placeholder 3"/>
          <p:cNvSpPr>
            <a:spLocks noGrp="1"/>
          </p:cNvSpPr>
          <p:nvPr>
            <p:ph type="dt" sz="half" idx="10"/>
          </p:nvPr>
        </p:nvSpPr>
        <p:spPr/>
        <p:txBody>
          <a:bodyPr/>
          <a:lstStyle/>
          <a:p>
            <a:endParaRPr lang="en-US" dirty="0"/>
          </a:p>
        </p:txBody>
      </p:sp>
      <p:sp>
        <p:nvSpPr>
          <p:cNvPr id="6" name="TextBox 5"/>
          <p:cNvSpPr txBox="1"/>
          <p:nvPr/>
        </p:nvSpPr>
        <p:spPr>
          <a:xfrm>
            <a:off x="533400" y="6096000"/>
            <a:ext cx="8229600" cy="461665"/>
          </a:xfrm>
          <a:prstGeom prst="rect">
            <a:avLst/>
          </a:prstGeom>
          <a:noFill/>
        </p:spPr>
        <p:txBody>
          <a:bodyPr wrap="square" rtlCol="0">
            <a:spAutoFit/>
          </a:bodyPr>
          <a:lstStyle/>
          <a:p>
            <a:r>
              <a:rPr lang="en-US" sz="1200" dirty="0" err="1"/>
              <a:t>Humeniuk</a:t>
            </a:r>
            <a:r>
              <a:rPr lang="en-US" sz="1200" dirty="0"/>
              <a:t>, R., Ali, T., </a:t>
            </a:r>
            <a:r>
              <a:rPr lang="en-US" sz="1200" dirty="0" err="1"/>
              <a:t>Babor</a:t>
            </a:r>
            <a:r>
              <a:rPr lang="en-US" sz="1200" dirty="0"/>
              <a:t>, T., Farrell, M., </a:t>
            </a:r>
            <a:r>
              <a:rPr lang="en-US" sz="1200" dirty="0" err="1"/>
              <a:t>Formigoni</a:t>
            </a:r>
            <a:r>
              <a:rPr lang="en-US" sz="1200" dirty="0"/>
              <a:t>, M., et al. (2008). Validation of the alcohol, smoking and substance involvement screening test (ASSIST). </a:t>
            </a:r>
            <a:r>
              <a:rPr lang="en-US" sz="1200" i="1" dirty="0"/>
              <a:t>Addiction, 103,</a:t>
            </a:r>
            <a:r>
              <a:rPr lang="en-US" sz="1200" dirty="0"/>
              <a:t> 1039-1047</a:t>
            </a:r>
            <a:r>
              <a:rPr lang="en-US" sz="1200" dirty="0" smtClean="0"/>
              <a:t>.</a:t>
            </a:r>
            <a:endParaRPr lang="en-US" dirty="0"/>
          </a:p>
        </p:txBody>
      </p:sp>
    </p:spTree>
    <p:extLst>
      <p:ext uri="{BB962C8B-B14F-4D97-AF65-F5344CB8AC3E}">
        <p14:creationId xmlns:p14="http://schemas.microsoft.com/office/powerpoint/2010/main" val="1361590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Does the ASSIST Do?</a:t>
            </a:r>
            <a:endParaRPr lang="en-US" dirty="0"/>
          </a:p>
        </p:txBody>
      </p:sp>
      <p:sp>
        <p:nvSpPr>
          <p:cNvPr id="3" name="Content Placeholder 2"/>
          <p:cNvSpPr>
            <a:spLocks noGrp="1"/>
          </p:cNvSpPr>
          <p:nvPr>
            <p:ph idx="1"/>
          </p:nvPr>
        </p:nvSpPr>
        <p:spPr/>
        <p:txBody>
          <a:bodyPr>
            <a:noAutofit/>
          </a:bodyPr>
          <a:lstStyle/>
          <a:p>
            <a:r>
              <a:rPr lang="en-US" sz="2800" dirty="0" smtClean="0"/>
              <a:t>Screens for health risks and problems associated with psychoactive substance use (at-risk use)</a:t>
            </a:r>
          </a:p>
          <a:p>
            <a:r>
              <a:rPr lang="en-US" sz="2800" dirty="0" smtClean="0"/>
              <a:t>Provides lifetime and current (past 3 months) estimates of substance use and related risks</a:t>
            </a:r>
          </a:p>
          <a:p>
            <a:r>
              <a:rPr lang="en-US" sz="2800" dirty="0" smtClean="0"/>
              <a:t>Helps warn people that they may be at risk of developing problems related to their use</a:t>
            </a:r>
          </a:p>
          <a:p>
            <a:r>
              <a:rPr lang="en-US" sz="2800" dirty="0" smtClean="0"/>
              <a:t>Provides an opportunity to start a discussion with patients about substance use</a:t>
            </a:r>
            <a:endParaRPr lang="en-US" sz="2800"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50808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p:cNvSpPr>
            <a:spLocks noGrp="1" noChangeArrowheads="1"/>
          </p:cNvSpPr>
          <p:nvPr>
            <p:ph type="title"/>
          </p:nvPr>
        </p:nvSpPr>
        <p:spPr/>
        <p:txBody>
          <a:bodyPr/>
          <a:lstStyle/>
          <a:p>
            <a:r>
              <a:rPr lang="en-US" altLang="en-US" smtClean="0"/>
              <a:t>Why do people use drugs?</a:t>
            </a:r>
            <a:endParaRPr lang="en-US" altLang="en-US" dirty="0"/>
          </a:p>
        </p:txBody>
      </p:sp>
      <p:sp>
        <p:nvSpPr>
          <p:cNvPr id="1528835" name="Rectangle 3"/>
          <p:cNvSpPr>
            <a:spLocks noGrp="1" noChangeArrowheads="1"/>
          </p:cNvSpPr>
          <p:nvPr>
            <p:ph idx="1"/>
          </p:nvPr>
        </p:nvSpPr>
        <p:spPr/>
        <p:txBody>
          <a:bodyPr>
            <a:normAutofit/>
          </a:bodyPr>
          <a:lstStyle/>
          <a:p>
            <a:r>
              <a:rPr lang="en-US" altLang="en-US" sz="2400" dirty="0" smtClean="0"/>
              <a:t>Fun/enhance pleasurable activities/intensify feelings</a:t>
            </a:r>
          </a:p>
          <a:p>
            <a:r>
              <a:rPr lang="en-US" altLang="en-US" sz="2400" dirty="0" smtClean="0"/>
              <a:t>Experiment, explore new experiences</a:t>
            </a:r>
          </a:p>
          <a:p>
            <a:r>
              <a:rPr lang="en-US" altLang="en-US" sz="2400" dirty="0" smtClean="0"/>
              <a:t>Unwind, cope with stress </a:t>
            </a:r>
          </a:p>
          <a:p>
            <a:r>
              <a:rPr lang="en-US" altLang="en-US" sz="2400" dirty="0" smtClean="0"/>
              <a:t>Escape reality, numb feelings</a:t>
            </a:r>
          </a:p>
          <a:p>
            <a:r>
              <a:rPr lang="en-US" altLang="en-US" sz="2400" dirty="0" smtClean="0"/>
              <a:t>Deal with emotional pain or discomfort</a:t>
            </a:r>
          </a:p>
          <a:p>
            <a:r>
              <a:rPr lang="en-US" altLang="en-US" sz="2400" dirty="0" smtClean="0"/>
              <a:t>Respond to social pressure or norms</a:t>
            </a:r>
          </a:p>
          <a:p>
            <a:r>
              <a:rPr lang="en-US" altLang="en-US" sz="2400" dirty="0" smtClean="0"/>
              <a:t>Make social contact easier</a:t>
            </a:r>
          </a:p>
          <a:p>
            <a:r>
              <a:rPr lang="en-US" altLang="en-US" sz="2400" dirty="0" smtClean="0"/>
              <a:t>Enhance artistic creativity</a:t>
            </a:r>
          </a:p>
          <a:p>
            <a:r>
              <a:rPr lang="en-US" altLang="en-US" sz="2400" dirty="0" smtClean="0"/>
              <a:t>Spiritual or meditative pursuits</a:t>
            </a:r>
          </a:p>
          <a:p>
            <a:r>
              <a:rPr lang="en-US" altLang="en-US" sz="2400" dirty="0" smtClean="0"/>
              <a:t>Self-medicate for anxiety, depression, cognitive dysfunction</a:t>
            </a:r>
            <a:endParaRPr lang="en-US" altLang="en-US" sz="2400" dirty="0"/>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8698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28835">
                                            <p:txEl>
                                              <p:pRg st="0" end="0"/>
                                            </p:txEl>
                                          </p:spTgt>
                                        </p:tgtEl>
                                        <p:attrNameLst>
                                          <p:attrName>style.visibility</p:attrName>
                                        </p:attrNameLst>
                                      </p:cBhvr>
                                      <p:to>
                                        <p:strVal val="visible"/>
                                      </p:to>
                                    </p:set>
                                    <p:animEffect transition="in" filter="blinds(horizontal)">
                                      <p:cBhvr>
                                        <p:cTn id="7" dur="500"/>
                                        <p:tgtEl>
                                          <p:spTgt spid="152883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28835">
                                            <p:txEl>
                                              <p:pRg st="1" end="1"/>
                                            </p:txEl>
                                          </p:spTgt>
                                        </p:tgtEl>
                                        <p:attrNameLst>
                                          <p:attrName>style.visibility</p:attrName>
                                        </p:attrNameLst>
                                      </p:cBhvr>
                                      <p:to>
                                        <p:strVal val="visible"/>
                                      </p:to>
                                    </p:set>
                                    <p:animEffect transition="in" filter="blinds(horizontal)">
                                      <p:cBhvr>
                                        <p:cTn id="10" dur="500"/>
                                        <p:tgtEl>
                                          <p:spTgt spid="152883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28835">
                                            <p:txEl>
                                              <p:pRg st="2" end="2"/>
                                            </p:txEl>
                                          </p:spTgt>
                                        </p:tgtEl>
                                        <p:attrNameLst>
                                          <p:attrName>style.visibility</p:attrName>
                                        </p:attrNameLst>
                                      </p:cBhvr>
                                      <p:to>
                                        <p:strVal val="visible"/>
                                      </p:to>
                                    </p:set>
                                    <p:animEffect transition="in" filter="blinds(horizontal)">
                                      <p:cBhvr>
                                        <p:cTn id="13" dur="500"/>
                                        <p:tgtEl>
                                          <p:spTgt spid="152883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28835">
                                            <p:txEl>
                                              <p:pRg st="3" end="3"/>
                                            </p:txEl>
                                          </p:spTgt>
                                        </p:tgtEl>
                                        <p:attrNameLst>
                                          <p:attrName>style.visibility</p:attrName>
                                        </p:attrNameLst>
                                      </p:cBhvr>
                                      <p:to>
                                        <p:strVal val="visible"/>
                                      </p:to>
                                    </p:set>
                                    <p:animEffect transition="in" filter="blinds(horizontal)">
                                      <p:cBhvr>
                                        <p:cTn id="16" dur="500"/>
                                        <p:tgtEl>
                                          <p:spTgt spid="1528835">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28835">
                                            <p:txEl>
                                              <p:pRg st="4" end="4"/>
                                            </p:txEl>
                                          </p:spTgt>
                                        </p:tgtEl>
                                        <p:attrNameLst>
                                          <p:attrName>style.visibility</p:attrName>
                                        </p:attrNameLst>
                                      </p:cBhvr>
                                      <p:to>
                                        <p:strVal val="visible"/>
                                      </p:to>
                                    </p:set>
                                    <p:animEffect transition="in" filter="blinds(horizontal)">
                                      <p:cBhvr>
                                        <p:cTn id="19" dur="500"/>
                                        <p:tgtEl>
                                          <p:spTgt spid="1528835">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28835">
                                            <p:txEl>
                                              <p:pRg st="5" end="5"/>
                                            </p:txEl>
                                          </p:spTgt>
                                        </p:tgtEl>
                                        <p:attrNameLst>
                                          <p:attrName>style.visibility</p:attrName>
                                        </p:attrNameLst>
                                      </p:cBhvr>
                                      <p:to>
                                        <p:strVal val="visible"/>
                                      </p:to>
                                    </p:set>
                                    <p:animEffect transition="in" filter="blinds(horizontal)">
                                      <p:cBhvr>
                                        <p:cTn id="22" dur="500"/>
                                        <p:tgtEl>
                                          <p:spTgt spid="1528835">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28835">
                                            <p:txEl>
                                              <p:pRg st="6" end="6"/>
                                            </p:txEl>
                                          </p:spTgt>
                                        </p:tgtEl>
                                        <p:attrNameLst>
                                          <p:attrName>style.visibility</p:attrName>
                                        </p:attrNameLst>
                                      </p:cBhvr>
                                      <p:to>
                                        <p:strVal val="visible"/>
                                      </p:to>
                                    </p:set>
                                    <p:animEffect transition="in" filter="blinds(horizontal)">
                                      <p:cBhvr>
                                        <p:cTn id="25" dur="500"/>
                                        <p:tgtEl>
                                          <p:spTgt spid="1528835">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28835">
                                            <p:txEl>
                                              <p:pRg st="7" end="7"/>
                                            </p:txEl>
                                          </p:spTgt>
                                        </p:tgtEl>
                                        <p:attrNameLst>
                                          <p:attrName>style.visibility</p:attrName>
                                        </p:attrNameLst>
                                      </p:cBhvr>
                                      <p:to>
                                        <p:strVal val="visible"/>
                                      </p:to>
                                    </p:set>
                                    <p:animEffect transition="in" filter="blinds(horizontal)">
                                      <p:cBhvr>
                                        <p:cTn id="28" dur="500"/>
                                        <p:tgtEl>
                                          <p:spTgt spid="1528835">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28835">
                                            <p:txEl>
                                              <p:pRg st="8" end="8"/>
                                            </p:txEl>
                                          </p:spTgt>
                                        </p:tgtEl>
                                        <p:attrNameLst>
                                          <p:attrName>style.visibility</p:attrName>
                                        </p:attrNameLst>
                                      </p:cBhvr>
                                      <p:to>
                                        <p:strVal val="visible"/>
                                      </p:to>
                                    </p:set>
                                    <p:animEffect transition="in" filter="blinds(horizontal)">
                                      <p:cBhvr>
                                        <p:cTn id="31" dur="500"/>
                                        <p:tgtEl>
                                          <p:spTgt spid="1528835">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28835">
                                            <p:txEl>
                                              <p:pRg st="9" end="9"/>
                                            </p:txEl>
                                          </p:spTgt>
                                        </p:tgtEl>
                                        <p:attrNameLst>
                                          <p:attrName>style.visibility</p:attrName>
                                        </p:attrNameLst>
                                      </p:cBhvr>
                                      <p:to>
                                        <p:strVal val="visible"/>
                                      </p:to>
                                    </p:set>
                                    <p:animEffect transition="in" filter="blinds(horizontal)">
                                      <p:cBhvr>
                                        <p:cTn id="34" dur="500"/>
                                        <p:tgtEl>
                                          <p:spTgt spid="15288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883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Domains of the ASSIST</a:t>
            </a:r>
            <a:endParaRPr lang="en-US" dirty="0"/>
          </a:p>
        </p:txBody>
      </p:sp>
      <p:sp>
        <p:nvSpPr>
          <p:cNvPr id="3" name="Content Placeholder 2"/>
          <p:cNvSpPr>
            <a:spLocks noGrp="1"/>
          </p:cNvSpPr>
          <p:nvPr>
            <p:ph idx="1"/>
          </p:nvPr>
        </p:nvSpPr>
        <p:spPr/>
        <p:txBody>
          <a:bodyPr>
            <a:noAutofit/>
          </a:bodyPr>
          <a:lstStyle/>
          <a:p>
            <a:r>
              <a:rPr lang="en-US" sz="2800" dirty="0" smtClean="0"/>
              <a:t>Lifetime use of 10 categories of drugs</a:t>
            </a:r>
          </a:p>
          <a:p>
            <a:r>
              <a:rPr lang="en-US" sz="2800" dirty="0" smtClean="0"/>
              <a:t>Frequency of recent use (past 3 months)</a:t>
            </a:r>
          </a:p>
          <a:p>
            <a:r>
              <a:rPr lang="en-US" sz="2800" dirty="0" smtClean="0"/>
              <a:t>Compulsion to use (recent)</a:t>
            </a:r>
          </a:p>
          <a:p>
            <a:r>
              <a:rPr lang="en-US" sz="2800" dirty="0" smtClean="0"/>
              <a:t>Health, social, legal, financial problems (recent)</a:t>
            </a:r>
          </a:p>
          <a:p>
            <a:r>
              <a:rPr lang="en-US" sz="2800" dirty="0" smtClean="0"/>
              <a:t>Failure to fulfill role obligations (recent)</a:t>
            </a:r>
          </a:p>
          <a:p>
            <a:r>
              <a:rPr lang="en-US" sz="2800" dirty="0" smtClean="0"/>
              <a:t>Others’ concern about substance use (lifetime/recent)</a:t>
            </a:r>
          </a:p>
          <a:p>
            <a:r>
              <a:rPr lang="en-US" sz="2800" dirty="0" smtClean="0"/>
              <a:t>Failed attempts to quit/control use (lifetime/recent)</a:t>
            </a:r>
          </a:p>
          <a:p>
            <a:r>
              <a:rPr lang="en-US" sz="2800" dirty="0" smtClean="0"/>
              <a:t>Injecting drug use (lifetime/recent)</a:t>
            </a:r>
            <a:endParaRPr lang="en-US" sz="2800" dirty="0"/>
          </a:p>
        </p:txBody>
      </p:sp>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1543697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AU" dirty="0" smtClean="0"/>
              <a:t>Introducing the ASSIST</a:t>
            </a:r>
            <a:endParaRPr lang="en-AU" dirty="0"/>
          </a:p>
        </p:txBody>
      </p:sp>
      <p:sp>
        <p:nvSpPr>
          <p:cNvPr id="56322" name="Rectangle 3"/>
          <p:cNvSpPr>
            <a:spLocks noGrp="1" noChangeArrowheads="1"/>
          </p:cNvSpPr>
          <p:nvPr>
            <p:ph type="body" idx="1"/>
          </p:nvPr>
        </p:nvSpPr>
        <p:spPr/>
        <p:txBody>
          <a:bodyPr/>
          <a:lstStyle/>
          <a:p>
            <a:r>
              <a:rPr lang="en-AU" dirty="0" smtClean="0"/>
              <a:t>The ASSIST questionnaire comes with an introduction (may be modified to suit agency needs or circumstances)</a:t>
            </a:r>
          </a:p>
          <a:p>
            <a:r>
              <a:rPr lang="en-AU" dirty="0" smtClean="0"/>
              <a:t>BUT introduction should include:</a:t>
            </a:r>
          </a:p>
          <a:p>
            <a:pPr lvl="1"/>
            <a:r>
              <a:rPr lang="en-GB" dirty="0" smtClean="0"/>
              <a:t>Time frame of interest: Lifetime or past 3 months</a:t>
            </a:r>
          </a:p>
          <a:p>
            <a:pPr lvl="1"/>
            <a:r>
              <a:rPr lang="en-AU" dirty="0" smtClean="0"/>
              <a:t>Response Card </a:t>
            </a:r>
          </a:p>
          <a:p>
            <a:pPr lvl="1"/>
            <a:r>
              <a:rPr lang="en-GB" dirty="0" smtClean="0"/>
              <a:t>List of substances, slang and street terms </a:t>
            </a:r>
          </a:p>
          <a:p>
            <a:pPr lvl="1"/>
            <a:r>
              <a:rPr lang="en-GB" dirty="0" smtClean="0"/>
              <a:t>Non-prescribed use only</a:t>
            </a:r>
          </a:p>
          <a:p>
            <a:pPr lvl="1"/>
            <a:r>
              <a:rPr lang="en-GB" dirty="0" smtClean="0"/>
              <a:t>Limits of confidentiality</a:t>
            </a:r>
            <a:endParaRPr lang="en-AU" dirty="0"/>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903534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16571" y="4267200"/>
            <a:ext cx="4427429" cy="2590800"/>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p:nvPr/>
        </p:nvSpPr>
        <p:spPr>
          <a:xfrm>
            <a:off x="228600" y="1371600"/>
            <a:ext cx="8305800" cy="2743200"/>
          </a:xfrm>
          <a:prstGeom prst="wedgeRoundRectCallout">
            <a:avLst>
              <a:gd name="adj1" fmla="val 34914"/>
              <a:gd name="adj2" fmla="val 72843"/>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ASSIST Introduction</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sz="2000" i="1" dirty="0" smtClean="0"/>
              <a:t>The questions I’m going to ask you relate to your experiences with alcohol, cigarettes, and other drugs. Some of the substances we’ll talk about can be prescribed by a doctor or dentist (like pain medications). But I am only concerned with those if you have taken them for reasons </a:t>
            </a:r>
            <a:r>
              <a:rPr lang="en-US" sz="2000" i="1" u="sng" dirty="0" smtClean="0"/>
              <a:t>other than prescribed, or in different doses than prescribed</a:t>
            </a:r>
            <a:r>
              <a:rPr lang="en-US" sz="2000" i="1" dirty="0" smtClean="0"/>
              <a:t>. This information is an important part of your medical history and will help us in our mission to give you the most appropriate and comprehensive care.  I am interested in knowing about the substances you have used in </a:t>
            </a:r>
            <a:r>
              <a:rPr lang="en-US" sz="2000" i="1" u="sng" dirty="0" smtClean="0"/>
              <a:t>the past 3 months</a:t>
            </a:r>
            <a:r>
              <a:rPr lang="en-US" sz="2000" i="1" dirty="0" smtClean="0"/>
              <a:t>.</a:t>
            </a:r>
          </a:p>
          <a:p>
            <a:pPr marL="0" indent="0">
              <a:buNone/>
            </a:pPr>
            <a:endParaRPr lang="en-US" sz="2000" i="1" dirty="0"/>
          </a:p>
        </p:txBody>
      </p:sp>
      <p:sp>
        <p:nvSpPr>
          <p:cNvPr id="7" name="TextBox 6"/>
          <p:cNvSpPr txBox="1"/>
          <p:nvPr/>
        </p:nvSpPr>
        <p:spPr>
          <a:xfrm rot="20469702">
            <a:off x="673483" y="5231679"/>
            <a:ext cx="3242787" cy="461665"/>
          </a:xfrm>
          <a:prstGeom prst="rect">
            <a:avLst/>
          </a:prstGeom>
          <a:noFill/>
        </p:spPr>
        <p:txBody>
          <a:bodyPr wrap="square" rtlCol="0">
            <a:spAutoFit/>
          </a:bodyPr>
          <a:lstStyle/>
          <a:p>
            <a:r>
              <a:rPr lang="en-US" sz="2400" b="1" smtClean="0">
                <a:solidFill>
                  <a:srgbClr val="D60000"/>
                </a:solidFill>
              </a:rPr>
              <a:t>Use Response Card!</a:t>
            </a:r>
            <a:endParaRPr lang="en-US" sz="2400" b="1" dirty="0">
              <a:solidFill>
                <a:srgbClr val="D60000"/>
              </a:solidFill>
            </a:endParaRP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707847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96963" y="244475"/>
            <a:ext cx="7178675" cy="646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45607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228600"/>
            <a:ext cx="8229600" cy="1143000"/>
          </a:xfrm>
        </p:spPr>
        <p:txBody>
          <a:bodyPr/>
          <a:lstStyle/>
          <a:p>
            <a:r>
              <a:rPr lang="en-US" smtClean="0"/>
              <a:t>Response Items</a:t>
            </a:r>
            <a:endParaRPr lang="en-US"/>
          </a:p>
        </p:txBody>
      </p:sp>
      <p:sp>
        <p:nvSpPr>
          <p:cNvPr id="2" name="Date Placeholder 1"/>
          <p:cNvSpPr>
            <a:spLocks noGrp="1"/>
          </p:cNvSpPr>
          <p:nvPr>
            <p:ph type="dt" sz="half" idx="10"/>
          </p:nvPr>
        </p:nvSpPr>
        <p:spPr/>
        <p:txBody>
          <a:bodyPr/>
          <a:lstStyle/>
          <a:p>
            <a:endParaRPr lang="en-US"/>
          </a:p>
        </p:txBody>
      </p:sp>
      <p:pic>
        <p:nvPicPr>
          <p:cNvPr id="6451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1738313"/>
            <a:ext cx="7788275" cy="298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5" name="Text Box 91"/>
          <p:cNvSpPr txBox="1">
            <a:spLocks noChangeArrowheads="1"/>
          </p:cNvSpPr>
          <p:nvPr/>
        </p:nvSpPr>
        <p:spPr bwMode="auto">
          <a:xfrm>
            <a:off x="1122363" y="4937125"/>
            <a:ext cx="75342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AU" sz="2000"/>
              <a:t>It is important to understand these responses.</a:t>
            </a:r>
            <a:br>
              <a:rPr lang="en-AU" sz="2000"/>
            </a:br>
            <a:r>
              <a:rPr lang="en-AU" sz="2000"/>
              <a:t>(3 months = 12 weeks = 90 days)</a:t>
            </a:r>
          </a:p>
        </p:txBody>
      </p:sp>
    </p:spTree>
    <p:extLst>
      <p:ext uri="{BB962C8B-B14F-4D97-AF65-F5344CB8AC3E}">
        <p14:creationId xmlns:p14="http://schemas.microsoft.com/office/powerpoint/2010/main" val="1702409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3854095173"/>
              </p:ext>
            </p:extLst>
          </p:nvPr>
        </p:nvGraphicFramePr>
        <p:xfrm>
          <a:off x="1143000" y="-1524000"/>
          <a:ext cx="6858000" cy="4699000"/>
        </p:xfrm>
        <a:graphic>
          <a:graphicData uri="http://schemas.openxmlformats.org/presentationml/2006/ole">
            <mc:AlternateContent xmlns:mc="http://schemas.openxmlformats.org/markup-compatibility/2006">
              <mc:Choice xmlns:v="urn:schemas-microsoft-com:vml" Requires="v">
                <p:oleObj spid="_x0000_s2103" name="Document" r:id="rId4" imgW="6858000" imgH="4699000" progId="Word.Document.12">
                  <p:embed/>
                </p:oleObj>
              </mc:Choice>
              <mc:Fallback>
                <p:oleObj name="Document" r:id="rId4" imgW="6858000" imgH="4699000" progId="Word.Document.12">
                  <p:embed/>
                  <p:pic>
                    <p:nvPicPr>
                      <p:cNvPr id="0" name=""/>
                      <p:cNvPicPr/>
                      <p:nvPr/>
                    </p:nvPicPr>
                    <p:blipFill>
                      <a:blip r:embed="rId5"/>
                      <a:stretch>
                        <a:fillRect/>
                      </a:stretch>
                    </p:blipFill>
                    <p:spPr>
                      <a:xfrm>
                        <a:off x="1143000" y="-1524000"/>
                        <a:ext cx="6858000" cy="46990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Lower Risk Drink Limits</a:t>
            </a:r>
            <a:endParaRPr lang="en-US" dirty="0"/>
          </a:p>
        </p:txBody>
      </p:sp>
      <p:sp>
        <p:nvSpPr>
          <p:cNvPr id="3" name="Content Placeholder 2"/>
          <p:cNvSpPr>
            <a:spLocks noGrp="1"/>
          </p:cNvSpPr>
          <p:nvPr>
            <p:ph idx="1"/>
          </p:nvPr>
        </p:nvSpPr>
        <p:spPr/>
        <p:txBody>
          <a:bodyPr/>
          <a:lstStyle/>
          <a:p>
            <a:pPr marL="0" indent="0">
              <a:buNone/>
            </a:pPr>
            <a:endParaRPr lang="en-US" sz="2400" b="1" dirty="0" smtClean="0">
              <a:solidFill>
                <a:srgbClr val="CF1001"/>
              </a:solidFill>
            </a:endParaRPr>
          </a:p>
          <a:p>
            <a:pPr marL="0" indent="0">
              <a:buNone/>
            </a:pPr>
            <a:endParaRPr lang="en-US" sz="2400" b="1" dirty="0">
              <a:solidFill>
                <a:srgbClr val="CF1001"/>
              </a:solidFill>
            </a:endParaRPr>
          </a:p>
          <a:p>
            <a:pPr marL="0" indent="0">
              <a:buNone/>
            </a:pPr>
            <a:endParaRPr lang="en-US" sz="2400" b="1" dirty="0" smtClean="0">
              <a:solidFill>
                <a:srgbClr val="CF1001"/>
              </a:solidFill>
            </a:endParaRPr>
          </a:p>
          <a:p>
            <a:pPr marL="0" indent="0">
              <a:buNone/>
            </a:pPr>
            <a:endParaRPr lang="en-US" sz="2400" b="1" dirty="0">
              <a:solidFill>
                <a:srgbClr val="CF1001"/>
              </a:solidFill>
            </a:endParaRPr>
          </a:p>
          <a:p>
            <a:pPr marL="0" indent="0">
              <a:buNone/>
            </a:pPr>
            <a:r>
              <a:rPr lang="en-US" sz="2400" b="1" dirty="0" smtClean="0">
                <a:solidFill>
                  <a:srgbClr val="CF1001"/>
                </a:solidFill>
              </a:rPr>
              <a:t>“Binge” drinking:</a:t>
            </a:r>
            <a:r>
              <a:rPr lang="en-US" sz="2400" dirty="0" smtClean="0">
                <a:solidFill>
                  <a:srgbClr val="CF1001"/>
                </a:solidFill>
              </a:rPr>
              <a:t>  </a:t>
            </a:r>
            <a:r>
              <a:rPr lang="en-US" sz="2400" dirty="0" smtClean="0"/>
              <a:t>Consuming more than the recommended lower risk guidelines for drinking on any one occasion</a:t>
            </a:r>
          </a:p>
          <a:p>
            <a:pPr lvl="1"/>
            <a:r>
              <a:rPr lang="en-US" sz="2000" dirty="0" smtClean="0"/>
              <a:t>[Males] Have you ever had 5 or more drinks on one occasion?</a:t>
            </a:r>
          </a:p>
          <a:p>
            <a:pPr lvl="1"/>
            <a:r>
              <a:rPr lang="en-US" sz="2000" dirty="0" smtClean="0"/>
              <a:t>[Females] Have you ever had 4 or more drinks on one occasion?</a:t>
            </a:r>
          </a:p>
          <a:p>
            <a:pPr marL="457200" lvl="1" indent="0">
              <a:buNone/>
            </a:pPr>
            <a:endParaRPr lang="en-US" sz="2000" dirty="0" smtClean="0"/>
          </a:p>
          <a:p>
            <a:pPr marL="1420813" indent="0">
              <a:buNone/>
            </a:pPr>
            <a:r>
              <a:rPr lang="en-US" sz="2000" dirty="0" smtClean="0"/>
              <a:t>Puts patients at risk for injuries, unintended sexual practices, motor vehicle accidents, fights, violence, falls, </a:t>
            </a:r>
            <a:r>
              <a:rPr lang="en-US" sz="2000" dirty="0" err="1" smtClean="0"/>
              <a:t>drownings</a:t>
            </a:r>
            <a:endParaRPr lang="en-US" sz="2000" dirty="0" smtClean="0"/>
          </a:p>
        </p:txBody>
      </p:sp>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751968">
            <a:off x="63484" y="4790388"/>
            <a:ext cx="1608910" cy="2145213"/>
          </a:xfrm>
          <a:prstGeom prst="rect">
            <a:avLst/>
          </a:prstGeom>
          <a:ln>
            <a:noFill/>
          </a:ln>
          <a:effectLst>
            <a:softEdge rad="112500"/>
          </a:effectLst>
        </p:spPr>
      </p:pic>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238181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US Standard Drink:</a:t>
            </a:r>
            <a:br>
              <a:rPr lang="en-US" dirty="0" smtClean="0"/>
            </a:br>
            <a:r>
              <a:rPr lang="en-US" sz="2800" dirty="0" smtClean="0"/>
              <a:t>14 grams = .6 fluid ounces of ethanol </a:t>
            </a:r>
            <a:endParaRPr lang="en-US" dirty="0"/>
          </a:p>
        </p:txBody>
      </p:sp>
      <p:sp>
        <p:nvSpPr>
          <p:cNvPr id="2" name="Date Placeholder 1"/>
          <p:cNvSpPr>
            <a:spLocks noGrp="1"/>
          </p:cNvSpPr>
          <p:nvPr>
            <p:ph type="dt" sz="quarter" idx="10"/>
          </p:nvPr>
        </p:nvSpPr>
        <p:spPr/>
        <p:txBody>
          <a:bodyPr/>
          <a:lstStyle/>
          <a:p>
            <a:endParaRPr lang="en-US"/>
          </a:p>
        </p:txBody>
      </p:sp>
      <p:pic>
        <p:nvPicPr>
          <p:cNvPr id="55298" name="Picture 2" descr="Alcohol-Young-Adul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3276600"/>
            <a:ext cx="78740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2016004" y="2020669"/>
            <a:ext cx="2309287" cy="646331"/>
          </a:xfrm>
          <a:prstGeom prst="rect">
            <a:avLst/>
          </a:prstGeom>
          <a:noFill/>
        </p:spPr>
        <p:txBody>
          <a:bodyPr wrap="none" rtlCol="0">
            <a:spAutoFit/>
          </a:bodyPr>
          <a:lstStyle/>
          <a:p>
            <a:pPr algn="ctr"/>
            <a:r>
              <a:rPr lang="en-US" u="sng" smtClean="0">
                <a:latin typeface="+mj-lt"/>
                <a:cs typeface="Courier"/>
              </a:rPr>
              <a:t># ounces X % ETOH</a:t>
            </a:r>
            <a:endParaRPr lang="en-US" u="sng" dirty="0" smtClean="0">
              <a:latin typeface="+mj-lt"/>
              <a:cs typeface="Courier"/>
            </a:endParaRPr>
          </a:p>
          <a:p>
            <a:pPr algn="ctr"/>
            <a:r>
              <a:rPr lang="en-US" dirty="0" smtClean="0">
                <a:latin typeface="+mj-lt"/>
                <a:cs typeface="Courier"/>
              </a:rPr>
              <a:t>.6</a:t>
            </a:r>
            <a:endParaRPr lang="en-US" dirty="0">
              <a:latin typeface="+mj-lt"/>
            </a:endParaRPr>
          </a:p>
        </p:txBody>
      </p:sp>
      <p:sp>
        <p:nvSpPr>
          <p:cNvPr id="9" name="TextBox 8"/>
          <p:cNvSpPr txBox="1"/>
          <p:nvPr/>
        </p:nvSpPr>
        <p:spPr>
          <a:xfrm>
            <a:off x="4267200" y="2057400"/>
            <a:ext cx="2743200" cy="461665"/>
          </a:xfrm>
          <a:prstGeom prst="rect">
            <a:avLst/>
          </a:prstGeom>
          <a:noFill/>
        </p:spPr>
        <p:txBody>
          <a:bodyPr wrap="square" rtlCol="0">
            <a:spAutoFit/>
          </a:bodyPr>
          <a:lstStyle/>
          <a:p>
            <a:r>
              <a:rPr lang="en-US" dirty="0" smtClean="0"/>
              <a:t>= #standard drinks</a:t>
            </a:r>
            <a:endParaRPr lang="en-US" dirty="0"/>
          </a:p>
        </p:txBody>
      </p:sp>
    </p:spTree>
    <p:extLst>
      <p:ext uri="{BB962C8B-B14F-4D97-AF65-F5344CB8AC3E}">
        <p14:creationId xmlns:p14="http://schemas.microsoft.com/office/powerpoint/2010/main" val="4281125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AU" dirty="0" smtClean="0"/>
              <a:t>The ASSIST Question Content</a:t>
            </a:r>
            <a:endParaRPr lang="en-AU" dirty="0"/>
          </a:p>
        </p:txBody>
      </p:sp>
      <p:sp>
        <p:nvSpPr>
          <p:cNvPr id="9219" name="Rectangle 3"/>
          <p:cNvSpPr>
            <a:spLocks noGrp="1" noChangeArrowheads="1"/>
          </p:cNvSpPr>
          <p:nvPr>
            <p:ph idx="1"/>
          </p:nvPr>
        </p:nvSpPr>
        <p:spPr/>
        <p:txBody>
          <a:bodyPr>
            <a:normAutofit/>
          </a:bodyPr>
          <a:lstStyle/>
          <a:p>
            <a:r>
              <a:rPr lang="en-AU" sz="2000" dirty="0" smtClean="0"/>
              <a:t>Lifetime use</a:t>
            </a:r>
          </a:p>
          <a:p>
            <a:pPr lvl="1"/>
            <a:r>
              <a:rPr lang="en-AU" sz="1800" dirty="0" smtClean="0"/>
              <a:t>Q1. Lifetime use </a:t>
            </a:r>
            <a:r>
              <a:rPr lang="en-AU" sz="1800" i="1" dirty="0" smtClean="0">
                <a:solidFill>
                  <a:srgbClr val="CF1001"/>
                </a:solidFill>
              </a:rPr>
              <a:t>(filter question)</a:t>
            </a:r>
          </a:p>
          <a:p>
            <a:r>
              <a:rPr lang="en-AU" sz="2000" dirty="0" smtClean="0"/>
              <a:t>Past 3 months use (How often…)</a:t>
            </a:r>
          </a:p>
          <a:p>
            <a:pPr lvl="1"/>
            <a:r>
              <a:rPr lang="en-AU" sz="1800" dirty="0" smtClean="0"/>
              <a:t>Q2. Frequency of use </a:t>
            </a:r>
            <a:r>
              <a:rPr lang="en-AU" sz="1800" i="1" dirty="0" smtClean="0">
                <a:solidFill>
                  <a:srgbClr val="CF1001"/>
                </a:solidFill>
              </a:rPr>
              <a:t>(substances relevant to current health status)</a:t>
            </a:r>
          </a:p>
          <a:p>
            <a:pPr lvl="1"/>
            <a:r>
              <a:rPr lang="en-AU" sz="1800" dirty="0" smtClean="0"/>
              <a:t>Q3. Strong desire to use </a:t>
            </a:r>
            <a:r>
              <a:rPr lang="en-AU" sz="1800" i="1" dirty="0" smtClean="0">
                <a:solidFill>
                  <a:srgbClr val="CF1001"/>
                </a:solidFill>
              </a:rPr>
              <a:t>(reflects dependence or high-use)</a:t>
            </a:r>
          </a:p>
          <a:p>
            <a:pPr lvl="1"/>
            <a:r>
              <a:rPr lang="en-AU" sz="1800" dirty="0" smtClean="0"/>
              <a:t>Q4. Health, social, legal, financial problems </a:t>
            </a:r>
            <a:r>
              <a:rPr lang="en-AU" sz="1800" i="1" dirty="0" smtClean="0">
                <a:solidFill>
                  <a:srgbClr val="CF1001"/>
                </a:solidFill>
              </a:rPr>
              <a:t>(relate to current health status)</a:t>
            </a:r>
          </a:p>
          <a:p>
            <a:pPr lvl="1"/>
            <a:r>
              <a:rPr lang="en-AU" sz="1800" dirty="0" smtClean="0"/>
              <a:t>Q5. Failure to fulfil role obligations </a:t>
            </a:r>
            <a:r>
              <a:rPr lang="en-AU" sz="1800" i="1" dirty="0" smtClean="0">
                <a:solidFill>
                  <a:srgbClr val="CF1001"/>
                </a:solidFill>
              </a:rPr>
              <a:t>(not asked for tobacco)</a:t>
            </a:r>
          </a:p>
          <a:p>
            <a:r>
              <a:rPr lang="en-AU" sz="2000" dirty="0" smtClean="0"/>
              <a:t>Lifetime use</a:t>
            </a:r>
          </a:p>
          <a:p>
            <a:pPr lvl="1"/>
            <a:r>
              <a:rPr lang="en-AU" sz="1800" dirty="0" smtClean="0"/>
              <a:t>Q6. Concern by others </a:t>
            </a:r>
            <a:r>
              <a:rPr lang="en-AU" sz="1800" i="1" dirty="0" smtClean="0">
                <a:solidFill>
                  <a:srgbClr val="CF1001"/>
                </a:solidFill>
              </a:rPr>
              <a:t>(note change back to lifetime substances)</a:t>
            </a:r>
          </a:p>
          <a:p>
            <a:pPr lvl="1"/>
            <a:r>
              <a:rPr lang="en-AU" sz="1800" dirty="0" smtClean="0"/>
              <a:t>Q7. Failed attempts to control use </a:t>
            </a:r>
            <a:r>
              <a:rPr lang="en-AU" sz="1800" i="1" dirty="0" smtClean="0">
                <a:solidFill>
                  <a:srgbClr val="CF1001"/>
                </a:solidFill>
              </a:rPr>
              <a:t>(reflects dependence or high-risk use)</a:t>
            </a:r>
          </a:p>
          <a:p>
            <a:pPr lvl="1"/>
            <a:r>
              <a:rPr lang="en-AU" sz="1800" dirty="0" smtClean="0"/>
              <a:t>Q8. Injecting </a:t>
            </a:r>
            <a:r>
              <a:rPr lang="en-AU" sz="1800" dirty="0" err="1" smtClean="0"/>
              <a:t>behavior</a:t>
            </a:r>
            <a:r>
              <a:rPr lang="en-AU" sz="1800" dirty="0" smtClean="0"/>
              <a:t> </a:t>
            </a:r>
            <a:r>
              <a:rPr lang="en-AU" sz="1800" i="1" dirty="0" smtClean="0">
                <a:solidFill>
                  <a:srgbClr val="CF1001"/>
                </a:solidFill>
              </a:rPr>
              <a:t>(reflects dependence or high-risk use, assess frequency and discuss risks)</a:t>
            </a:r>
          </a:p>
        </p:txBody>
      </p:sp>
      <p:sp>
        <p:nvSpPr>
          <p:cNvPr id="2" name="Date Placeholder 1"/>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56805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Problems Related to Substance Use</a:t>
            </a:r>
            <a:endParaRPr lang="en-US" dirty="0"/>
          </a:p>
        </p:txBody>
      </p:sp>
      <p:sp>
        <p:nvSpPr>
          <p:cNvPr id="3" name="Content Placeholder 2"/>
          <p:cNvSpPr>
            <a:spLocks noGrp="1"/>
          </p:cNvSpPr>
          <p:nvPr>
            <p:ph idx="1"/>
          </p:nvPr>
        </p:nvSpPr>
        <p:spPr/>
        <p:txBody>
          <a:bodyPr/>
          <a:lstStyle/>
          <a:p>
            <a:r>
              <a:rPr lang="en-US" smtClean="0"/>
              <a:t>People use substances because they have a pleasurable or desirable effect</a:t>
            </a:r>
          </a:p>
          <a:p>
            <a:r>
              <a:rPr lang="en-US" smtClean="0"/>
              <a:t>Problems can arise as a result of:</a:t>
            </a:r>
          </a:p>
          <a:p>
            <a:pPr lvl="1"/>
            <a:r>
              <a:rPr lang="en-US" smtClean="0"/>
              <a:t>Acute intoxication  (moderate risk)</a:t>
            </a:r>
          </a:p>
          <a:p>
            <a:pPr lvl="1"/>
            <a:r>
              <a:rPr lang="en-US" smtClean="0"/>
              <a:t>Regular  use  (moderate risk)</a:t>
            </a:r>
          </a:p>
          <a:p>
            <a:pPr lvl="1"/>
            <a:r>
              <a:rPr lang="en-US" smtClean="0"/>
              <a:t>Dependence  (high risk)</a:t>
            </a:r>
          </a:p>
          <a:p>
            <a:pPr lvl="1"/>
            <a:r>
              <a:rPr lang="en-US" smtClean="0"/>
              <a:t>Injecting behavior  (high risk)</a:t>
            </a:r>
          </a:p>
          <a:p>
            <a:r>
              <a:rPr lang="en-US" smtClean="0"/>
              <a:t>The ASSIST covers a range of </a:t>
            </a:r>
            <a:br>
              <a:rPr lang="en-US" smtClean="0"/>
            </a:br>
            <a:r>
              <a:rPr lang="en-US" smtClean="0"/>
              <a:t>these problems</a:t>
            </a:r>
            <a:endParaRPr lang="en-US" dirty="0" smtClean="0"/>
          </a:p>
        </p:txBody>
      </p:sp>
      <p:sp>
        <p:nvSpPr>
          <p:cNvPr id="4" name="Date Placeholder 3"/>
          <p:cNvSpPr>
            <a:spLocks noGrp="1"/>
          </p:cNvSpPr>
          <p:nvPr>
            <p:ph type="dt" sz="half" idx="10"/>
          </p:nvPr>
        </p:nvSpPr>
        <p:spPr/>
        <p:txBody>
          <a:bodyPr/>
          <a:lstStyle/>
          <a:p>
            <a:endParaRPr lang="en-US"/>
          </a:p>
        </p:txBody>
      </p:sp>
      <p:pic>
        <p:nvPicPr>
          <p:cNvPr id="5" name="Picture 4" descr="images-1.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4343400"/>
            <a:ext cx="2902509" cy="2146300"/>
          </a:xfrm>
          <a:prstGeom prst="rect">
            <a:avLst/>
          </a:prstGeom>
          <a:ln>
            <a:noFill/>
          </a:ln>
          <a:effectLst>
            <a:softEdge rad="112500"/>
          </a:effectLst>
        </p:spPr>
      </p:pic>
    </p:spTree>
    <p:extLst>
      <p:ext uri="{BB962C8B-B14F-4D97-AF65-F5344CB8AC3E}">
        <p14:creationId xmlns:p14="http://schemas.microsoft.com/office/powerpoint/2010/main" val="1795345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smtClean="0"/>
              <a:t>Question 1:  Lifetime Use</a:t>
            </a:r>
            <a:endParaRPr lang="en-US" dirty="0"/>
          </a:p>
        </p:txBody>
      </p:sp>
      <p:sp>
        <p:nvSpPr>
          <p:cNvPr id="76802" name="Rectangle 3"/>
          <p:cNvSpPr>
            <a:spLocks noGrp="1" noChangeArrowheads="1"/>
          </p:cNvSpPr>
          <p:nvPr>
            <p:ph type="body" idx="1"/>
          </p:nvPr>
        </p:nvSpPr>
        <p:spPr/>
        <p:txBody>
          <a:bodyPr/>
          <a:lstStyle/>
          <a:p>
            <a:pPr marL="457200" indent="-457200">
              <a:buSzPct val="100000"/>
              <a:buFont typeface="+mj-lt"/>
              <a:buAutoNum type="arabicPeriod"/>
            </a:pPr>
            <a:r>
              <a:rPr lang="en-US" sz="2400" dirty="0" smtClean="0"/>
              <a:t>In your life, which of the following substances have you </a:t>
            </a:r>
            <a:r>
              <a:rPr lang="en-US" sz="2400" u="sng" dirty="0" smtClean="0"/>
              <a:t>ever</a:t>
            </a:r>
            <a:r>
              <a:rPr lang="en-US" sz="2400" dirty="0" smtClean="0"/>
              <a:t> used? (non-medical use only) </a:t>
            </a:r>
          </a:p>
          <a:p>
            <a:pPr marL="631825" lvl="1">
              <a:buSzPct val="100000"/>
              <a:buFont typeface="Wingdings" charset="2"/>
              <a:buChar char="q"/>
            </a:pPr>
            <a:r>
              <a:rPr lang="en-US" sz="2400" dirty="0" smtClean="0"/>
              <a:t> No </a:t>
            </a:r>
          </a:p>
          <a:p>
            <a:pPr marL="631825" lvl="1">
              <a:buSzPct val="100000"/>
              <a:buFont typeface="Wingdings" charset="2"/>
              <a:buChar char="q"/>
            </a:pPr>
            <a:r>
              <a:rPr lang="en-US" sz="2400" dirty="0" smtClean="0"/>
              <a:t> Yes</a:t>
            </a:r>
            <a:r>
              <a:rPr lang="en-US" dirty="0" smtClean="0"/>
              <a:t/>
            </a:r>
            <a:br>
              <a:rPr lang="en-US" dirty="0" smtClean="0"/>
            </a:br>
            <a:endParaRPr lang="en-US" dirty="0" smtClean="0"/>
          </a:p>
          <a:p>
            <a:r>
              <a:rPr lang="en-US" sz="2000" dirty="0" smtClean="0"/>
              <a:t>Ask for all substances – use other terms or slang or street names</a:t>
            </a:r>
          </a:p>
          <a:p>
            <a:r>
              <a:rPr lang="en-US" sz="2000" dirty="0" smtClean="0"/>
              <a:t>Record any use (even if only tried once)</a:t>
            </a:r>
          </a:p>
          <a:p>
            <a:pPr lvl="1"/>
            <a:r>
              <a:rPr lang="en-US" sz="2000" dirty="0" smtClean="0"/>
              <a:t>Probes:  Not even at a party? Not even when you were in school?</a:t>
            </a:r>
          </a:p>
          <a:p>
            <a:r>
              <a:rPr lang="en-US" sz="2000" dirty="0" smtClean="0"/>
              <a:t>If “No” to any substance, don’t ask about it again</a:t>
            </a:r>
            <a:endParaRPr lang="en-US" altLang="ja-JP" sz="2000" dirty="0" smtClean="0"/>
          </a:p>
          <a:p>
            <a:r>
              <a:rPr lang="en-US" altLang="ja-JP" sz="2000" dirty="0" smtClean="0"/>
              <a:t>If “No” to all substances, end the interview</a:t>
            </a:r>
          </a:p>
          <a:p>
            <a:r>
              <a:rPr lang="en-US" sz="2000" dirty="0" smtClean="0"/>
              <a:t>Q1 is not included in the ASSIST Risk Scores</a:t>
            </a:r>
            <a:endParaRPr lang="en-US" sz="2000" dirty="0"/>
          </a:p>
        </p:txBody>
      </p:sp>
      <p:sp>
        <p:nvSpPr>
          <p:cNvPr id="3" name="Date Placeholder 2"/>
          <p:cNvSpPr>
            <a:spLocks noGrp="1"/>
          </p:cNvSpPr>
          <p:nvPr>
            <p:ph type="dt" sz="half" idx="10"/>
          </p:nvPr>
        </p:nvSpPr>
        <p:spPr/>
        <p:txBody>
          <a:bodyPr/>
          <a:lstStyle/>
          <a:p>
            <a:endParaRPr lang="en-US" dirty="0"/>
          </a:p>
        </p:txBody>
      </p:sp>
      <p:sp>
        <p:nvSpPr>
          <p:cNvPr id="2" name="Rectangle 1"/>
          <p:cNvSpPr/>
          <p:nvPr/>
        </p:nvSpPr>
        <p:spPr bwMode="auto">
          <a:xfrm rot="20340341">
            <a:off x="6771285" y="5462316"/>
            <a:ext cx="2133600" cy="7620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Britannic Bold"/>
                <a:cs typeface="Britannic Bold"/>
              </a:rPr>
              <a:t>Lifetime Use</a:t>
            </a:r>
          </a:p>
        </p:txBody>
      </p:sp>
    </p:spTree>
    <p:extLst>
      <p:ext uri="{BB962C8B-B14F-4D97-AF65-F5344CB8AC3E}">
        <p14:creationId xmlns:p14="http://schemas.microsoft.com/office/powerpoint/2010/main" val="230595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p:cNvSpPr>
            <a:spLocks noGrp="1" noChangeArrowheads="1"/>
          </p:cNvSpPr>
          <p:nvPr>
            <p:ph type="title"/>
          </p:nvPr>
        </p:nvSpPr>
        <p:spPr/>
        <p:txBody>
          <a:bodyPr>
            <a:normAutofit/>
          </a:bodyPr>
          <a:lstStyle/>
          <a:p>
            <a:r>
              <a:rPr lang="en-US" altLang="en-US" dirty="0" smtClean="0"/>
              <a:t>Why do people use drugs?</a:t>
            </a:r>
            <a:endParaRPr lang="en-US" altLang="en-US" dirty="0"/>
          </a:p>
        </p:txBody>
      </p:sp>
      <p:sp>
        <p:nvSpPr>
          <p:cNvPr id="2" name="Date Placeholder 1"/>
          <p:cNvSpPr>
            <a:spLocks noGrp="1"/>
          </p:cNvSpPr>
          <p:nvPr>
            <p:ph type="dt" sz="half" idx="10"/>
          </p:nvPr>
        </p:nvSpPr>
        <p:spPr/>
        <p:txBody>
          <a:bodyPr/>
          <a:lstStyle/>
          <a:p>
            <a:pPr>
              <a:defRPr/>
            </a:pPr>
            <a:endParaRPr lang="en-US"/>
          </a:p>
        </p:txBody>
      </p:sp>
      <p:sp>
        <p:nvSpPr>
          <p:cNvPr id="3" name="TextBox 2"/>
          <p:cNvSpPr txBox="1"/>
          <p:nvPr/>
        </p:nvSpPr>
        <p:spPr>
          <a:xfrm>
            <a:off x="4247925" y="1880949"/>
            <a:ext cx="4760260" cy="1815882"/>
          </a:xfrm>
          <a:prstGeom prst="rect">
            <a:avLst/>
          </a:prstGeom>
          <a:noFill/>
        </p:spPr>
        <p:txBody>
          <a:bodyPr wrap="square" rtlCol="0">
            <a:spAutoFit/>
          </a:bodyPr>
          <a:lstStyle/>
          <a:p>
            <a:pPr algn="ctr"/>
            <a:r>
              <a:rPr lang="en-US" sz="2800" b="1" dirty="0" smtClean="0">
                <a:solidFill>
                  <a:schemeClr val="tx2"/>
                </a:solidFill>
                <a:latin typeface="+mn-lt"/>
              </a:rPr>
              <a:t>They have a “chronic, relapsing brain disease that changes the structure and functionality of the brain.” </a:t>
            </a:r>
            <a:r>
              <a:rPr lang="en-US" sz="2800" b="1" i="1" dirty="0" smtClean="0">
                <a:solidFill>
                  <a:schemeClr val="tx2"/>
                </a:solidFill>
                <a:latin typeface="+mn-lt"/>
              </a:rPr>
              <a:t>(NIDA)</a:t>
            </a:r>
            <a:endParaRPr lang="en-US" sz="2800" b="1" dirty="0">
              <a:solidFill>
                <a:schemeClr val="tx2"/>
              </a:solidFill>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516828"/>
            <a:ext cx="3660289" cy="4880385"/>
          </a:xfrm>
          <a:prstGeom prst="rect">
            <a:avLst/>
          </a:prstGeom>
        </p:spPr>
      </p:pic>
      <p:sp>
        <p:nvSpPr>
          <p:cNvPr id="8" name="TextBox 7"/>
          <p:cNvSpPr txBox="1"/>
          <p:nvPr/>
        </p:nvSpPr>
        <p:spPr>
          <a:xfrm>
            <a:off x="4247925" y="4127718"/>
            <a:ext cx="4760260" cy="1815882"/>
          </a:xfrm>
          <a:prstGeom prst="rect">
            <a:avLst/>
          </a:prstGeom>
          <a:noFill/>
        </p:spPr>
        <p:txBody>
          <a:bodyPr wrap="square" rtlCol="0">
            <a:spAutoFit/>
          </a:bodyPr>
          <a:lstStyle/>
          <a:p>
            <a:pPr algn="ctr"/>
            <a:r>
              <a:rPr lang="en-US" sz="2800" b="1" dirty="0" smtClean="0">
                <a:solidFill>
                  <a:srgbClr val="D60000"/>
                </a:solidFill>
                <a:latin typeface="+mn-lt"/>
              </a:rPr>
              <a:t>Addiction is a “primary</a:t>
            </a:r>
            <a:r>
              <a:rPr lang="en-US" sz="2800" b="1" dirty="0">
                <a:solidFill>
                  <a:srgbClr val="D60000"/>
                </a:solidFill>
                <a:latin typeface="+mn-lt"/>
              </a:rPr>
              <a:t>, chronic disease of brain reward, motivation, memory and related </a:t>
            </a:r>
            <a:r>
              <a:rPr lang="en-US" sz="2800" b="1" dirty="0" smtClean="0">
                <a:solidFill>
                  <a:srgbClr val="D60000"/>
                </a:solidFill>
                <a:latin typeface="+mn-lt"/>
              </a:rPr>
              <a:t>circuitry.” </a:t>
            </a:r>
            <a:r>
              <a:rPr lang="en-US" sz="2800" b="1" i="1" dirty="0" smtClean="0">
                <a:solidFill>
                  <a:srgbClr val="D60000"/>
                </a:solidFill>
                <a:latin typeface="+mn-lt"/>
              </a:rPr>
              <a:t>(ASAM)</a:t>
            </a:r>
            <a:endParaRPr lang="en-US" sz="2800" b="1" dirty="0">
              <a:solidFill>
                <a:srgbClr val="D60000"/>
              </a:solidFill>
              <a:latin typeface="+mn-lt"/>
            </a:endParaRPr>
          </a:p>
        </p:txBody>
      </p:sp>
    </p:spTree>
    <p:extLst>
      <p:ext uri="{BB962C8B-B14F-4D97-AF65-F5344CB8AC3E}">
        <p14:creationId xmlns:p14="http://schemas.microsoft.com/office/powerpoint/2010/main" val="476928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p:txBody>
          <a:bodyPr/>
          <a:lstStyle/>
          <a:p>
            <a:r>
              <a:rPr lang="en-US" dirty="0" smtClean="0"/>
              <a:t>Question 2:  Recent Use</a:t>
            </a:r>
            <a:endParaRPr lang="en-US" dirty="0"/>
          </a:p>
        </p:txBody>
      </p:sp>
      <p:sp>
        <p:nvSpPr>
          <p:cNvPr id="78849" name="Rectangle 3"/>
          <p:cNvSpPr>
            <a:spLocks noGrp="1" noChangeArrowheads="1"/>
          </p:cNvSpPr>
          <p:nvPr>
            <p:ph type="body" idx="1"/>
          </p:nvPr>
        </p:nvSpPr>
        <p:spPr/>
        <p:txBody>
          <a:bodyPr/>
          <a:lstStyle/>
          <a:p>
            <a:pPr marL="457200" indent="-457200">
              <a:buSzPct val="100000"/>
              <a:buFont typeface="+mj-lt"/>
              <a:buAutoNum type="arabicPeriod" startAt="2"/>
            </a:pPr>
            <a:r>
              <a:rPr lang="en-US" sz="2400" dirty="0" smtClean="0"/>
              <a:t>In the </a:t>
            </a:r>
            <a:r>
              <a:rPr lang="en-US" sz="2400" u="sng" dirty="0" smtClean="0"/>
              <a:t>past three months</a:t>
            </a:r>
            <a:r>
              <a:rPr lang="en-US" sz="2400" dirty="0" smtClean="0"/>
              <a:t>, how often have you used the substances you mentioned? </a:t>
            </a:r>
          </a:p>
          <a:p>
            <a:pPr marL="631825" lvl="1">
              <a:buSzPct val="100000"/>
              <a:buFont typeface="Wingdings" charset="2"/>
              <a:buChar char="q"/>
            </a:pPr>
            <a:r>
              <a:rPr lang="en-US" sz="2400" dirty="0" smtClean="0"/>
              <a:t> Never (0)</a:t>
            </a:r>
          </a:p>
          <a:p>
            <a:pPr marL="631825" lvl="1">
              <a:buSzPct val="100000"/>
              <a:buFont typeface="Wingdings" charset="2"/>
              <a:buChar char="q"/>
            </a:pPr>
            <a:r>
              <a:rPr lang="en-US" sz="2400" dirty="0" smtClean="0"/>
              <a:t> Once or twice (2)</a:t>
            </a:r>
          </a:p>
          <a:p>
            <a:pPr marL="631825" lvl="1">
              <a:buSzPct val="100000"/>
              <a:buFont typeface="Wingdings" charset="2"/>
              <a:buChar char="q"/>
            </a:pPr>
            <a:r>
              <a:rPr lang="en-US" sz="2400" dirty="0" smtClean="0"/>
              <a:t> Monthly (3)</a:t>
            </a:r>
          </a:p>
          <a:p>
            <a:pPr marL="631825" lvl="1">
              <a:buSzPct val="100000"/>
              <a:buFont typeface="Wingdings" charset="2"/>
              <a:buChar char="q"/>
            </a:pPr>
            <a:r>
              <a:rPr lang="en-US" sz="2400" dirty="0" smtClean="0"/>
              <a:t> Weekly (4)</a:t>
            </a:r>
          </a:p>
          <a:p>
            <a:pPr marL="631825" lvl="1">
              <a:buSzPct val="100000"/>
              <a:buFont typeface="Wingdings" charset="2"/>
              <a:buChar char="q"/>
            </a:pPr>
            <a:r>
              <a:rPr lang="en-US" sz="2400" dirty="0" smtClean="0"/>
              <a:t> Daily or almost daily (6)</a:t>
            </a:r>
            <a:r>
              <a:rPr lang="en-US" dirty="0" smtClean="0"/>
              <a:t/>
            </a:r>
            <a:br>
              <a:rPr lang="en-US" dirty="0" smtClean="0"/>
            </a:br>
            <a:endParaRPr lang="en-US" dirty="0" smtClean="0"/>
          </a:p>
          <a:p>
            <a:r>
              <a:rPr lang="en-US" sz="2000" dirty="0" smtClean="0"/>
              <a:t>An indication of the substances most relevant to the individual’s current health status</a:t>
            </a:r>
          </a:p>
          <a:p>
            <a:r>
              <a:rPr lang="en-US" sz="2000" dirty="0" smtClean="0"/>
              <a:t>If “Never” to all, end the interview</a:t>
            </a:r>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259868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mtClean="0"/>
              <a:t>Question 3:  Strong Urge to Use</a:t>
            </a:r>
            <a:endParaRPr lang="en-US"/>
          </a:p>
        </p:txBody>
      </p:sp>
      <p:sp>
        <p:nvSpPr>
          <p:cNvPr id="80898" name="Rectangle 3"/>
          <p:cNvSpPr>
            <a:spLocks noGrp="1" noChangeArrowheads="1"/>
          </p:cNvSpPr>
          <p:nvPr>
            <p:ph idx="1"/>
          </p:nvPr>
        </p:nvSpPr>
        <p:spPr/>
        <p:txBody>
          <a:bodyPr/>
          <a:lstStyle/>
          <a:p>
            <a:pPr marL="457200" indent="-457200">
              <a:buSzPct val="100000"/>
              <a:buFont typeface="+mj-lt"/>
              <a:buAutoNum type="arabicPeriod" startAt="3"/>
            </a:pPr>
            <a:r>
              <a:rPr lang="en-US" sz="2400" dirty="0" smtClean="0"/>
              <a:t>In the </a:t>
            </a:r>
            <a:r>
              <a:rPr lang="en-US" sz="2400" u="sng" dirty="0" smtClean="0"/>
              <a:t>past three months</a:t>
            </a:r>
            <a:r>
              <a:rPr lang="en-US" sz="2400" dirty="0" smtClean="0"/>
              <a:t>, how often have you had a strong desire or urge to use (…list drugs one at a time)? </a:t>
            </a:r>
          </a:p>
          <a:p>
            <a:pPr marL="690563" lvl="1">
              <a:buSzPct val="100000"/>
              <a:buFont typeface="Wingdings" charset="2"/>
              <a:buChar char="q"/>
              <a:tabLst>
                <a:tab pos="292100" algn="l"/>
                <a:tab pos="627063" algn="l"/>
              </a:tabLst>
            </a:pPr>
            <a:r>
              <a:rPr lang="en-US" sz="2400" dirty="0" smtClean="0"/>
              <a:t> Never (0)</a:t>
            </a:r>
          </a:p>
          <a:p>
            <a:pPr marL="690563" lvl="1">
              <a:buSzPct val="100000"/>
              <a:buFont typeface="Wingdings" charset="2"/>
              <a:buChar char="q"/>
              <a:tabLst>
                <a:tab pos="292100" algn="l"/>
                <a:tab pos="627063" algn="l"/>
              </a:tabLst>
            </a:pPr>
            <a:r>
              <a:rPr lang="en-US" sz="2400" dirty="0" smtClean="0"/>
              <a:t> Once or twice (3)</a:t>
            </a:r>
          </a:p>
          <a:p>
            <a:pPr marL="690563" lvl="1">
              <a:buSzPct val="100000"/>
              <a:buFont typeface="Wingdings" charset="2"/>
              <a:buChar char="q"/>
              <a:tabLst>
                <a:tab pos="292100" algn="l"/>
                <a:tab pos="627063" algn="l"/>
              </a:tabLst>
            </a:pPr>
            <a:r>
              <a:rPr lang="en-US" sz="2400" dirty="0" smtClean="0"/>
              <a:t> Monthly (4)</a:t>
            </a:r>
          </a:p>
          <a:p>
            <a:pPr marL="690563" lvl="1">
              <a:buSzPct val="100000"/>
              <a:buFont typeface="Wingdings" charset="2"/>
              <a:buChar char="q"/>
              <a:tabLst>
                <a:tab pos="292100" algn="l"/>
                <a:tab pos="627063" algn="l"/>
              </a:tabLst>
            </a:pPr>
            <a:r>
              <a:rPr lang="en-US" sz="2400" dirty="0" smtClean="0"/>
              <a:t> Weekly (5)</a:t>
            </a:r>
          </a:p>
          <a:p>
            <a:pPr marL="690563" lvl="1">
              <a:buSzPct val="100000"/>
              <a:buFont typeface="Wingdings" charset="2"/>
              <a:buChar char="q"/>
              <a:tabLst>
                <a:tab pos="292100" algn="l"/>
                <a:tab pos="627063" algn="l"/>
              </a:tabLst>
            </a:pPr>
            <a:r>
              <a:rPr lang="en-US" sz="2400" dirty="0" smtClean="0"/>
              <a:t> Daily or almost daily (6)</a:t>
            </a:r>
            <a:br>
              <a:rPr lang="en-US" sz="2400" dirty="0" smtClean="0"/>
            </a:br>
            <a:endParaRPr lang="en-US" sz="2400" dirty="0" smtClean="0"/>
          </a:p>
          <a:p>
            <a:pPr>
              <a:tabLst>
                <a:tab pos="292100" algn="l"/>
              </a:tabLst>
            </a:pPr>
            <a:r>
              <a:rPr lang="en-US" sz="2000" dirty="0"/>
              <a:t>Reflects dependent or high-risk use</a:t>
            </a:r>
          </a:p>
          <a:p>
            <a:r>
              <a:rPr lang="en-US" sz="2000" dirty="0" smtClean="0"/>
              <a:t>Distinguish “frequency of use” and “</a:t>
            </a:r>
            <a:r>
              <a:rPr lang="en-US" sz="2000" dirty="0"/>
              <a:t>strong</a:t>
            </a:r>
            <a:r>
              <a:rPr lang="en-US" sz="2000" dirty="0" smtClean="0"/>
              <a:t> desire to use”</a:t>
            </a:r>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659872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normAutofit fontScale="90000"/>
          </a:bodyPr>
          <a:lstStyle/>
          <a:p>
            <a:r>
              <a:rPr lang="en-US" dirty="0" smtClean="0"/>
              <a:t>Question 4:  Health, Social, Legal or Financial Problems</a:t>
            </a:r>
            <a:endParaRPr lang="en-US" dirty="0"/>
          </a:p>
        </p:txBody>
      </p:sp>
      <p:sp>
        <p:nvSpPr>
          <p:cNvPr id="82946" name="Rectangle 3"/>
          <p:cNvSpPr>
            <a:spLocks noGrp="1" noChangeArrowheads="1"/>
          </p:cNvSpPr>
          <p:nvPr>
            <p:ph idx="1"/>
          </p:nvPr>
        </p:nvSpPr>
        <p:spPr/>
        <p:txBody>
          <a:bodyPr/>
          <a:lstStyle/>
          <a:p>
            <a:pPr marL="457200" indent="-457200">
              <a:buSzPct val="100000"/>
              <a:buFont typeface="+mj-lt"/>
              <a:buAutoNum type="arabicPeriod" startAt="4"/>
            </a:pPr>
            <a:r>
              <a:rPr lang="en-US" sz="2400" dirty="0" smtClean="0"/>
              <a:t>During the </a:t>
            </a:r>
            <a:r>
              <a:rPr lang="en-US" sz="2400" u="sng" dirty="0" smtClean="0"/>
              <a:t>past three months</a:t>
            </a:r>
            <a:r>
              <a:rPr lang="en-US" sz="2400" dirty="0" smtClean="0"/>
              <a:t>, how often has your use of </a:t>
            </a:r>
            <a:br>
              <a:rPr lang="en-US" sz="2400" dirty="0" smtClean="0"/>
            </a:br>
            <a:r>
              <a:rPr lang="en-US" sz="2400" dirty="0" smtClean="0"/>
              <a:t>(</a:t>
            </a:r>
            <a:r>
              <a:rPr lang="en-US" sz="2400" dirty="0"/>
              <a:t>…list drugs one at a time</a:t>
            </a:r>
            <a:r>
              <a:rPr lang="en-US" sz="2400" dirty="0" smtClean="0"/>
              <a:t>) led to health, social, legal or financial problems?</a:t>
            </a:r>
          </a:p>
          <a:p>
            <a:pPr marL="690563" lvl="1">
              <a:buSzPct val="100000"/>
              <a:buFont typeface="Wingdings" charset="2"/>
              <a:buChar char="q"/>
              <a:tabLst>
                <a:tab pos="292100" algn="l"/>
                <a:tab pos="627063" algn="l"/>
              </a:tabLst>
            </a:pPr>
            <a:r>
              <a:rPr lang="en-US" sz="2400" dirty="0"/>
              <a:t> </a:t>
            </a:r>
            <a:r>
              <a:rPr lang="en-US" sz="2400" dirty="0" smtClean="0"/>
              <a:t>Never </a:t>
            </a:r>
            <a:r>
              <a:rPr lang="en-US" sz="2400" dirty="0"/>
              <a:t>(0)</a:t>
            </a:r>
          </a:p>
          <a:p>
            <a:pPr marL="690563" lvl="1">
              <a:buSzPct val="100000"/>
              <a:buFont typeface="Wingdings" charset="2"/>
              <a:buChar char="q"/>
              <a:tabLst>
                <a:tab pos="292100" algn="l"/>
                <a:tab pos="627063" algn="l"/>
              </a:tabLst>
            </a:pPr>
            <a:r>
              <a:rPr lang="en-US" sz="2400" dirty="0" smtClean="0"/>
              <a:t> Once </a:t>
            </a:r>
            <a:r>
              <a:rPr lang="en-US" sz="2400" dirty="0"/>
              <a:t>or twice (4)</a:t>
            </a:r>
          </a:p>
          <a:p>
            <a:pPr marL="690563" lvl="1">
              <a:buSzPct val="100000"/>
              <a:buFont typeface="Wingdings" charset="2"/>
              <a:buChar char="q"/>
              <a:tabLst>
                <a:tab pos="292100" algn="l"/>
                <a:tab pos="627063" algn="l"/>
              </a:tabLst>
            </a:pPr>
            <a:r>
              <a:rPr lang="en-US" sz="2400" dirty="0" smtClean="0"/>
              <a:t> Monthly </a:t>
            </a:r>
            <a:r>
              <a:rPr lang="en-US" sz="2400" dirty="0"/>
              <a:t>(5)</a:t>
            </a:r>
          </a:p>
          <a:p>
            <a:pPr marL="690563" lvl="1">
              <a:buSzPct val="100000"/>
              <a:buFont typeface="Wingdings" charset="2"/>
              <a:buChar char="q"/>
              <a:tabLst>
                <a:tab pos="292100" algn="l"/>
                <a:tab pos="627063" algn="l"/>
              </a:tabLst>
            </a:pPr>
            <a:r>
              <a:rPr lang="en-US" sz="2400" dirty="0" smtClean="0"/>
              <a:t> Weekly </a:t>
            </a:r>
            <a:r>
              <a:rPr lang="en-US" sz="2400" dirty="0"/>
              <a:t>(6)</a:t>
            </a:r>
          </a:p>
          <a:p>
            <a:pPr marL="690563" lvl="1">
              <a:buSzPct val="100000"/>
              <a:buFont typeface="Wingdings" charset="2"/>
              <a:buChar char="q"/>
              <a:tabLst>
                <a:tab pos="292100" algn="l"/>
                <a:tab pos="627063" algn="l"/>
              </a:tabLst>
            </a:pPr>
            <a:r>
              <a:rPr lang="en-US" sz="2400" dirty="0" smtClean="0"/>
              <a:t> Daily </a:t>
            </a:r>
            <a:r>
              <a:rPr lang="en-US" sz="2400" dirty="0"/>
              <a:t>or almost daily (7</a:t>
            </a:r>
            <a:r>
              <a:rPr lang="en-US" sz="2400" dirty="0" smtClean="0"/>
              <a:t>)</a:t>
            </a:r>
            <a:r>
              <a:rPr lang="en-US" dirty="0"/>
              <a:t/>
            </a:r>
            <a:br>
              <a:rPr lang="en-US" dirty="0"/>
            </a:br>
            <a:endParaRPr lang="en-US" dirty="0"/>
          </a:p>
          <a:p>
            <a:pPr marL="342900" lvl="1" indent="-342900">
              <a:buFont typeface="Arial" charset="0"/>
              <a:buChar char="•"/>
              <a:tabLst>
                <a:tab pos="292100" algn="l"/>
              </a:tabLst>
            </a:pPr>
            <a:r>
              <a:rPr lang="en-US" sz="2000" dirty="0"/>
              <a:t>Relate to the individuals current health status if possible</a:t>
            </a:r>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8616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mtClean="0"/>
              <a:t>Question 4 Prompts</a:t>
            </a:r>
            <a:endParaRPr lang="en-US"/>
          </a:p>
        </p:txBody>
      </p:sp>
      <p:sp>
        <p:nvSpPr>
          <p:cNvPr id="3" name="Content Placeholder 2"/>
          <p:cNvSpPr>
            <a:spLocks noGrp="1"/>
          </p:cNvSpPr>
          <p:nvPr>
            <p:ph idx="1"/>
          </p:nvPr>
        </p:nvSpPr>
        <p:spPr/>
        <p:txBody>
          <a:bodyPr/>
          <a:lstStyle/>
          <a:p>
            <a:r>
              <a:rPr lang="en-US" sz="2400" dirty="0" smtClean="0"/>
              <a:t>Tobacco</a:t>
            </a:r>
          </a:p>
          <a:p>
            <a:pPr lvl="1"/>
            <a:r>
              <a:rPr lang="en-AU" sz="2000" dirty="0" smtClean="0"/>
              <a:t>breathlessness, feeling less fit than usual, takes longer to recover from illness, respiratory problems</a:t>
            </a:r>
            <a:endParaRPr lang="en-US" sz="2000" dirty="0" smtClean="0"/>
          </a:p>
          <a:p>
            <a:r>
              <a:rPr lang="en-AU" sz="2400" dirty="0" smtClean="0"/>
              <a:t>Alcohol</a:t>
            </a:r>
          </a:p>
          <a:p>
            <a:pPr lvl="1"/>
            <a:r>
              <a:rPr lang="en-AU" sz="2000" dirty="0" smtClean="0"/>
              <a:t>bad hangovers, GI problems/pain, arguments, poor sleep, relationship tension</a:t>
            </a:r>
          </a:p>
          <a:p>
            <a:r>
              <a:rPr lang="en-AU" sz="2400" dirty="0" smtClean="0"/>
              <a:t>Cannabis</a:t>
            </a:r>
          </a:p>
          <a:p>
            <a:pPr lvl="1"/>
            <a:r>
              <a:rPr lang="en-AU" sz="2000" dirty="0" smtClean="0">
                <a:sym typeface="Symbol" charset="0"/>
              </a:rPr>
              <a:t> attention &amp; motivation,  short term memory, </a:t>
            </a:r>
            <a:br>
              <a:rPr lang="en-AU" sz="2000" dirty="0" smtClean="0">
                <a:sym typeface="Symbol" charset="0"/>
              </a:rPr>
            </a:br>
            <a:r>
              <a:rPr lang="en-AU" sz="2000" dirty="0" smtClean="0">
                <a:sym typeface="Symbol" charset="0"/>
              </a:rPr>
              <a:t> problem solving, depression, anxiety, panic</a:t>
            </a:r>
          </a:p>
          <a:p>
            <a:r>
              <a:rPr lang="en-AU" sz="2400" dirty="0" smtClean="0">
                <a:sym typeface="Symbol" charset="0"/>
              </a:rPr>
              <a:t>Amphetamine-type stimulants</a:t>
            </a:r>
          </a:p>
          <a:p>
            <a:pPr lvl="1"/>
            <a:r>
              <a:rPr lang="en-AU" sz="2000" dirty="0" smtClean="0">
                <a:sym typeface="Symbol" charset="0"/>
              </a:rPr>
              <a:t>Bad come down – depression, anxiety, irritable; anger &amp; aggression, headaches, poor sleep, dental problems (teeth grinding)</a:t>
            </a:r>
            <a:endParaRPr lang="en-US" sz="2000" dirty="0"/>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78769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normAutofit fontScale="90000"/>
          </a:bodyPr>
          <a:lstStyle/>
          <a:p>
            <a:r>
              <a:rPr lang="en-US" smtClean="0"/>
              <a:t>Question 5:  Failure to Fulfill Major Role Responsibilities</a:t>
            </a:r>
            <a:endParaRPr lang="en-US"/>
          </a:p>
        </p:txBody>
      </p:sp>
      <p:sp>
        <p:nvSpPr>
          <p:cNvPr id="87042" name="Rectangle 6"/>
          <p:cNvSpPr>
            <a:spLocks noGrp="1" noChangeArrowheads="1"/>
          </p:cNvSpPr>
          <p:nvPr>
            <p:ph idx="1"/>
          </p:nvPr>
        </p:nvSpPr>
        <p:spPr/>
        <p:txBody>
          <a:bodyPr/>
          <a:lstStyle/>
          <a:p>
            <a:pPr marL="457200" indent="-457200">
              <a:buSzPct val="100000"/>
              <a:buFont typeface="+mj-lt"/>
              <a:buAutoNum type="arabicPeriod" startAt="5"/>
            </a:pPr>
            <a:r>
              <a:rPr lang="en-US" sz="2400" dirty="0" smtClean="0"/>
              <a:t>During the </a:t>
            </a:r>
            <a:r>
              <a:rPr lang="en-US" sz="2400" u="sng" dirty="0" smtClean="0"/>
              <a:t>past three months</a:t>
            </a:r>
            <a:r>
              <a:rPr lang="en-US" sz="2400" dirty="0" smtClean="0"/>
              <a:t>, how often have you failed to do what was normally expected of you because of your use of </a:t>
            </a:r>
            <a:r>
              <a:rPr lang="en-US" sz="2400" dirty="0"/>
              <a:t>(…list drugs one at a time)?</a:t>
            </a:r>
            <a:endParaRPr lang="en-US" sz="2400" dirty="0" smtClean="0"/>
          </a:p>
          <a:p>
            <a:pPr marL="690563" lvl="1">
              <a:buSzPct val="100000"/>
              <a:buFont typeface="Wingdings" charset="2"/>
              <a:buChar char="q"/>
              <a:tabLst>
                <a:tab pos="292100" algn="l"/>
                <a:tab pos="627063" algn="l"/>
              </a:tabLst>
            </a:pPr>
            <a:r>
              <a:rPr lang="en-US" sz="2400" dirty="0" smtClean="0"/>
              <a:t> Never </a:t>
            </a:r>
            <a:r>
              <a:rPr lang="en-US" sz="2400" dirty="0"/>
              <a:t>(0)</a:t>
            </a:r>
          </a:p>
          <a:p>
            <a:pPr marL="690563" lvl="1">
              <a:buSzPct val="100000"/>
              <a:buFont typeface="Wingdings" charset="2"/>
              <a:buChar char="q"/>
              <a:tabLst>
                <a:tab pos="292100" algn="l"/>
                <a:tab pos="627063" algn="l"/>
              </a:tabLst>
            </a:pPr>
            <a:r>
              <a:rPr lang="en-US" sz="2400" dirty="0" smtClean="0"/>
              <a:t> Once </a:t>
            </a:r>
            <a:r>
              <a:rPr lang="en-US" sz="2400" dirty="0"/>
              <a:t>or twice (5)</a:t>
            </a:r>
          </a:p>
          <a:p>
            <a:pPr marL="690563" lvl="1">
              <a:buSzPct val="100000"/>
              <a:buFont typeface="Wingdings" charset="2"/>
              <a:buChar char="q"/>
              <a:tabLst>
                <a:tab pos="292100" algn="l"/>
                <a:tab pos="627063" algn="l"/>
              </a:tabLst>
            </a:pPr>
            <a:r>
              <a:rPr lang="en-US" sz="2400" dirty="0" smtClean="0"/>
              <a:t> Monthly </a:t>
            </a:r>
            <a:r>
              <a:rPr lang="en-US" sz="2400" dirty="0"/>
              <a:t>(6)</a:t>
            </a:r>
          </a:p>
          <a:p>
            <a:pPr marL="690563" lvl="1">
              <a:buSzPct val="100000"/>
              <a:buFont typeface="Wingdings" charset="2"/>
              <a:buChar char="q"/>
              <a:tabLst>
                <a:tab pos="292100" algn="l"/>
                <a:tab pos="627063" algn="l"/>
              </a:tabLst>
            </a:pPr>
            <a:r>
              <a:rPr lang="en-US" sz="2400" dirty="0" smtClean="0"/>
              <a:t> Weekly </a:t>
            </a:r>
            <a:r>
              <a:rPr lang="en-US" sz="2400" dirty="0"/>
              <a:t>(7)</a:t>
            </a:r>
          </a:p>
          <a:p>
            <a:pPr marL="690563" lvl="1">
              <a:buSzPct val="100000"/>
              <a:buFont typeface="Wingdings" charset="2"/>
              <a:buChar char="q"/>
              <a:tabLst>
                <a:tab pos="292100" algn="l"/>
                <a:tab pos="627063" algn="l"/>
              </a:tabLst>
            </a:pPr>
            <a:r>
              <a:rPr lang="en-US" sz="2400" dirty="0" smtClean="0"/>
              <a:t> Daily </a:t>
            </a:r>
            <a:r>
              <a:rPr lang="en-US" sz="2400" dirty="0"/>
              <a:t>or almost daily (8</a:t>
            </a:r>
            <a:r>
              <a:rPr lang="en-US" sz="2400" dirty="0" smtClean="0"/>
              <a:t>)</a:t>
            </a:r>
            <a:r>
              <a:rPr lang="en-US" dirty="0" smtClean="0"/>
              <a:t/>
            </a:r>
            <a:br>
              <a:rPr lang="en-US" dirty="0" smtClean="0"/>
            </a:br>
            <a:endParaRPr lang="en-US" dirty="0"/>
          </a:p>
          <a:p>
            <a:r>
              <a:rPr lang="en-US" sz="2000" dirty="0"/>
              <a:t>Not asked for Tobacco</a:t>
            </a:r>
          </a:p>
          <a:p>
            <a:r>
              <a:rPr lang="en-US" sz="2000" dirty="0"/>
              <a:t>Examples include tardiness/absenteeism from work or school, neglecting relationships, not looking after children, etc.</a:t>
            </a:r>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745154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US" smtClean="0"/>
              <a:t>Question 6:  External Concern</a:t>
            </a:r>
            <a:endParaRPr lang="en-US"/>
          </a:p>
        </p:txBody>
      </p:sp>
      <p:sp>
        <p:nvSpPr>
          <p:cNvPr id="89090" name="Rectangle 3"/>
          <p:cNvSpPr>
            <a:spLocks noGrp="1" noChangeArrowheads="1"/>
          </p:cNvSpPr>
          <p:nvPr>
            <p:ph type="body" idx="1"/>
          </p:nvPr>
        </p:nvSpPr>
        <p:spPr/>
        <p:txBody>
          <a:bodyPr/>
          <a:lstStyle/>
          <a:p>
            <a:pPr marL="457200" indent="-457200">
              <a:buSzPct val="100000"/>
              <a:buFont typeface="+mj-lt"/>
              <a:buAutoNum type="arabicPeriod" startAt="6"/>
            </a:pPr>
            <a:r>
              <a:rPr lang="en-US" sz="2400" dirty="0" smtClean="0"/>
              <a:t>Has a friend or relative or anyone else </a:t>
            </a:r>
            <a:r>
              <a:rPr lang="en-US" sz="2400" u="sng" dirty="0" smtClean="0"/>
              <a:t>ever</a:t>
            </a:r>
            <a:r>
              <a:rPr lang="en-US" sz="2400" dirty="0" smtClean="0"/>
              <a:t> expressed concern about your use of </a:t>
            </a:r>
            <a:r>
              <a:rPr lang="en-US" sz="2400" dirty="0"/>
              <a:t>(…list drugs one at a time)? </a:t>
            </a:r>
            <a:endParaRPr lang="en-US" sz="2400" dirty="0" smtClean="0"/>
          </a:p>
          <a:p>
            <a:pPr marL="690563" lvl="1">
              <a:buSzPct val="100000"/>
              <a:buFont typeface="Wingdings" charset="2"/>
              <a:buChar char="q"/>
              <a:tabLst>
                <a:tab pos="292100" algn="l"/>
                <a:tab pos="627063" algn="l"/>
              </a:tabLst>
            </a:pPr>
            <a:r>
              <a:rPr lang="en-US" sz="2400" dirty="0" smtClean="0"/>
              <a:t> No</a:t>
            </a:r>
            <a:r>
              <a:rPr lang="en-US" sz="2400" dirty="0"/>
              <a:t>, Never (0)</a:t>
            </a:r>
          </a:p>
          <a:p>
            <a:pPr marL="690563" lvl="1">
              <a:buSzPct val="100000"/>
              <a:buFont typeface="Wingdings" charset="2"/>
              <a:buChar char="q"/>
              <a:tabLst>
                <a:tab pos="292100" algn="l"/>
                <a:tab pos="627063" algn="l"/>
              </a:tabLst>
            </a:pPr>
            <a:r>
              <a:rPr lang="en-US" sz="2400" dirty="0" smtClean="0"/>
              <a:t> Yes</a:t>
            </a:r>
            <a:r>
              <a:rPr lang="en-US" sz="2400" dirty="0"/>
              <a:t>, in the past 3 months (6)</a:t>
            </a:r>
          </a:p>
          <a:p>
            <a:pPr marL="690563" lvl="1">
              <a:buSzPct val="100000"/>
              <a:buFont typeface="Wingdings" charset="2"/>
              <a:buChar char="q"/>
              <a:tabLst>
                <a:tab pos="292100" algn="l"/>
                <a:tab pos="627063" algn="l"/>
              </a:tabLst>
            </a:pPr>
            <a:r>
              <a:rPr lang="en-US" sz="2400" dirty="0" smtClean="0"/>
              <a:t> Yes</a:t>
            </a:r>
            <a:r>
              <a:rPr lang="en-US" sz="2400" dirty="0"/>
              <a:t>, but not in the past 3 months (3)</a:t>
            </a:r>
          </a:p>
        </p:txBody>
      </p:sp>
      <p:sp>
        <p:nvSpPr>
          <p:cNvPr id="2" name="Date Placeholder 1"/>
          <p:cNvSpPr>
            <a:spLocks noGrp="1"/>
          </p:cNvSpPr>
          <p:nvPr>
            <p:ph type="dt" sz="half" idx="10"/>
          </p:nvPr>
        </p:nvSpPr>
        <p:spPr/>
        <p:txBody>
          <a:bodyPr/>
          <a:lstStyle/>
          <a:p>
            <a:endParaRPr lang="en-US"/>
          </a:p>
        </p:txBody>
      </p:sp>
      <p:sp>
        <p:nvSpPr>
          <p:cNvPr id="5" name="Rectangle 4"/>
          <p:cNvSpPr/>
          <p:nvPr/>
        </p:nvSpPr>
        <p:spPr bwMode="auto">
          <a:xfrm rot="20340341">
            <a:off x="6771285" y="5462316"/>
            <a:ext cx="2133600" cy="7620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Britannic Bold"/>
                <a:cs typeface="Britannic Bold"/>
              </a:rPr>
              <a:t>Lifetime Use</a:t>
            </a:r>
          </a:p>
        </p:txBody>
      </p:sp>
    </p:spTree>
    <p:extLst>
      <p:ext uri="{BB962C8B-B14F-4D97-AF65-F5344CB8AC3E}">
        <p14:creationId xmlns:p14="http://schemas.microsoft.com/office/powerpoint/2010/main" val="1336819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normAutofit fontScale="90000"/>
          </a:bodyPr>
          <a:lstStyle/>
          <a:p>
            <a:r>
              <a:rPr lang="en-US" smtClean="0"/>
              <a:t>Question 7:  Failed Attempts to Control Substance Use</a:t>
            </a:r>
            <a:endParaRPr lang="en-US"/>
          </a:p>
        </p:txBody>
      </p:sp>
      <p:sp>
        <p:nvSpPr>
          <p:cNvPr id="91138" name="Rectangle 3"/>
          <p:cNvSpPr>
            <a:spLocks noGrp="1" noChangeArrowheads="1"/>
          </p:cNvSpPr>
          <p:nvPr>
            <p:ph type="body" idx="1"/>
          </p:nvPr>
        </p:nvSpPr>
        <p:spPr/>
        <p:txBody>
          <a:bodyPr/>
          <a:lstStyle/>
          <a:p>
            <a:pPr marL="457200" indent="-457200">
              <a:buSzPct val="100000"/>
              <a:buFont typeface="+mj-lt"/>
              <a:buAutoNum type="arabicPeriod" startAt="7"/>
            </a:pPr>
            <a:r>
              <a:rPr lang="en-US" sz="2400" dirty="0" smtClean="0"/>
              <a:t>Have you </a:t>
            </a:r>
            <a:r>
              <a:rPr lang="en-US" sz="2400" u="sng" dirty="0" smtClean="0"/>
              <a:t>ever</a:t>
            </a:r>
            <a:r>
              <a:rPr lang="en-US" sz="2400" dirty="0" smtClean="0"/>
              <a:t> tried and failed to control, cut down or stop using  </a:t>
            </a:r>
            <a:r>
              <a:rPr lang="en-US" sz="2400" dirty="0"/>
              <a:t>(…list drugs one at a time)? </a:t>
            </a:r>
            <a:endParaRPr lang="en-US" sz="2400" dirty="0" smtClean="0"/>
          </a:p>
          <a:p>
            <a:pPr marL="690563" lvl="1">
              <a:buSzPct val="100000"/>
              <a:buFont typeface="Wingdings" charset="2"/>
              <a:buChar char="q"/>
              <a:tabLst>
                <a:tab pos="292100" algn="l"/>
                <a:tab pos="627063" algn="l"/>
              </a:tabLst>
            </a:pPr>
            <a:r>
              <a:rPr lang="en-US" sz="2400" dirty="0" smtClean="0"/>
              <a:t> No</a:t>
            </a:r>
            <a:r>
              <a:rPr lang="en-US" sz="2400" dirty="0"/>
              <a:t>, Never (0)</a:t>
            </a:r>
          </a:p>
          <a:p>
            <a:pPr marL="690563" lvl="1">
              <a:buSzPct val="100000"/>
              <a:buFont typeface="Wingdings" charset="2"/>
              <a:buChar char="q"/>
              <a:tabLst>
                <a:tab pos="292100" algn="l"/>
                <a:tab pos="627063" algn="l"/>
              </a:tabLst>
            </a:pPr>
            <a:r>
              <a:rPr lang="en-US" sz="2400" dirty="0" smtClean="0"/>
              <a:t> Yes</a:t>
            </a:r>
            <a:r>
              <a:rPr lang="en-US" sz="2400" dirty="0"/>
              <a:t>, in the past 3 months (6)</a:t>
            </a:r>
          </a:p>
          <a:p>
            <a:pPr marL="690563" lvl="1">
              <a:buSzPct val="100000"/>
              <a:buFont typeface="Wingdings" charset="2"/>
              <a:buChar char="q"/>
              <a:tabLst>
                <a:tab pos="292100" algn="l"/>
                <a:tab pos="627063" algn="l"/>
              </a:tabLst>
            </a:pPr>
            <a:r>
              <a:rPr lang="en-US" sz="2400" dirty="0" smtClean="0"/>
              <a:t> Yes</a:t>
            </a:r>
            <a:r>
              <a:rPr lang="en-US" sz="2400" dirty="0"/>
              <a:t>, but not in the past 3 months (3)</a:t>
            </a:r>
            <a:r>
              <a:rPr lang="en-US" dirty="0"/>
              <a:t/>
            </a:r>
            <a:br>
              <a:rPr lang="en-US" dirty="0"/>
            </a:br>
            <a:endParaRPr lang="en-US" dirty="0"/>
          </a:p>
          <a:p>
            <a:r>
              <a:rPr lang="en-US" sz="2000" dirty="0" smtClean="0"/>
              <a:t>Reflects dependent or high-risk use</a:t>
            </a:r>
          </a:p>
          <a:p>
            <a:r>
              <a:rPr lang="en-US" sz="2000" dirty="0" smtClean="0"/>
              <a:t>Break down the question</a:t>
            </a:r>
          </a:p>
          <a:p>
            <a:pPr lvl="1"/>
            <a:r>
              <a:rPr lang="en-US" sz="2000" dirty="0" smtClean="0"/>
              <a:t>Have you ever tried to cut down or quit (substance)?</a:t>
            </a:r>
          </a:p>
          <a:p>
            <a:pPr lvl="1"/>
            <a:r>
              <a:rPr lang="en-US" sz="2000" dirty="0" smtClean="0"/>
              <a:t>Were you successful?</a:t>
            </a:r>
          </a:p>
          <a:p>
            <a:pPr lvl="1"/>
            <a:r>
              <a:rPr lang="en-US" sz="2000" dirty="0" smtClean="0"/>
              <a:t>When was the last time you tried and weren’t </a:t>
            </a:r>
            <a:br>
              <a:rPr lang="en-US" sz="2000" dirty="0" smtClean="0"/>
            </a:br>
            <a:r>
              <a:rPr lang="en-US" sz="2000" dirty="0" smtClean="0"/>
              <a:t>successful?</a:t>
            </a:r>
            <a:endParaRPr lang="en-US" sz="2000" dirty="0"/>
          </a:p>
        </p:txBody>
      </p:sp>
      <p:sp>
        <p:nvSpPr>
          <p:cNvPr id="2" name="Date Placeholder 1"/>
          <p:cNvSpPr>
            <a:spLocks noGrp="1"/>
          </p:cNvSpPr>
          <p:nvPr>
            <p:ph type="dt" sz="half" idx="10"/>
          </p:nvPr>
        </p:nvSpPr>
        <p:spPr/>
        <p:txBody>
          <a:bodyPr/>
          <a:lstStyle/>
          <a:p>
            <a:endParaRPr lang="en-US"/>
          </a:p>
        </p:txBody>
      </p:sp>
      <p:sp>
        <p:nvSpPr>
          <p:cNvPr id="5" name="Rectangle 4"/>
          <p:cNvSpPr/>
          <p:nvPr/>
        </p:nvSpPr>
        <p:spPr bwMode="auto">
          <a:xfrm rot="20340341">
            <a:off x="6771285" y="5462316"/>
            <a:ext cx="2133600" cy="7620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Britannic Bold"/>
                <a:cs typeface="Britannic Bold"/>
              </a:rPr>
              <a:t>Lifetime Use</a:t>
            </a:r>
          </a:p>
        </p:txBody>
      </p:sp>
    </p:spTree>
    <p:extLst>
      <p:ext uri="{BB962C8B-B14F-4D97-AF65-F5344CB8AC3E}">
        <p14:creationId xmlns:p14="http://schemas.microsoft.com/office/powerpoint/2010/main" val="352490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AU" smtClean="0"/>
              <a:t>Question 7 Responses</a:t>
            </a:r>
            <a:endParaRPr lang="en-AU"/>
          </a:p>
        </p:txBody>
      </p:sp>
      <p:sp>
        <p:nvSpPr>
          <p:cNvPr id="94210" name="Rectangle 3"/>
          <p:cNvSpPr>
            <a:spLocks noGrp="1" noChangeArrowheads="1"/>
          </p:cNvSpPr>
          <p:nvPr>
            <p:ph type="body" idx="1"/>
          </p:nvPr>
        </p:nvSpPr>
        <p:spPr/>
        <p:txBody>
          <a:bodyPr/>
          <a:lstStyle/>
          <a:p>
            <a:r>
              <a:rPr lang="en-AU" sz="2400" dirty="0" smtClean="0"/>
              <a:t>Individuals can respond ‘Never’ for three reasons</a:t>
            </a:r>
          </a:p>
          <a:p>
            <a:pPr lvl="1"/>
            <a:r>
              <a:rPr lang="en-AU" sz="2400" dirty="0" smtClean="0"/>
              <a:t>Not an issue (i.e., don’t use enough to cut down)</a:t>
            </a:r>
          </a:p>
          <a:p>
            <a:pPr lvl="1"/>
            <a:r>
              <a:rPr lang="en-AU" sz="2400" dirty="0" smtClean="0"/>
              <a:t>Never tried</a:t>
            </a:r>
          </a:p>
          <a:p>
            <a:pPr lvl="1"/>
            <a:r>
              <a:rPr lang="en-AU" sz="2400" dirty="0" smtClean="0"/>
              <a:t>Tried and was successful at first attempt</a:t>
            </a:r>
          </a:p>
          <a:p>
            <a:r>
              <a:rPr lang="en-AU" sz="2400" dirty="0" smtClean="0"/>
              <a:t>For multiple attempts at cutting down, record the most recent failure – i.e., was it in the last 3 months or prior to that?</a:t>
            </a:r>
            <a:endParaRPr lang="en-AU" sz="2400" dirty="0"/>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99316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smtClean="0"/>
              <a:t>Question 8:  Injecting Drug Use</a:t>
            </a:r>
            <a:endParaRPr lang="en-US"/>
          </a:p>
        </p:txBody>
      </p:sp>
      <p:sp>
        <p:nvSpPr>
          <p:cNvPr id="96258" name="Rectangle 3"/>
          <p:cNvSpPr>
            <a:spLocks noGrp="1" noChangeArrowheads="1"/>
          </p:cNvSpPr>
          <p:nvPr>
            <p:ph idx="1"/>
          </p:nvPr>
        </p:nvSpPr>
        <p:spPr/>
        <p:txBody>
          <a:bodyPr/>
          <a:lstStyle/>
          <a:p>
            <a:pPr marL="457200" indent="-457200">
              <a:buSzPct val="100000"/>
              <a:buFont typeface="+mj-lt"/>
              <a:buAutoNum type="arabicPeriod" startAt="8"/>
            </a:pPr>
            <a:r>
              <a:rPr lang="en-US" sz="2400" dirty="0" smtClean="0"/>
              <a:t>Have you </a:t>
            </a:r>
            <a:r>
              <a:rPr lang="en-US" sz="2400" u="sng" dirty="0" smtClean="0"/>
              <a:t>ever</a:t>
            </a:r>
            <a:r>
              <a:rPr lang="en-US" sz="2400" dirty="0" smtClean="0"/>
              <a:t> used any drug by injection? </a:t>
            </a:r>
            <a:br>
              <a:rPr lang="en-US" sz="2400" dirty="0" smtClean="0"/>
            </a:br>
            <a:r>
              <a:rPr lang="en-US" sz="2400" dirty="0" smtClean="0"/>
              <a:t>(non-medical use only)</a:t>
            </a:r>
          </a:p>
          <a:p>
            <a:pPr marL="690563" lvl="1">
              <a:buSzPct val="100000"/>
              <a:buFont typeface="Wingdings" charset="2"/>
              <a:buChar char="q"/>
              <a:tabLst>
                <a:tab pos="292100" algn="l"/>
                <a:tab pos="627063" algn="l"/>
              </a:tabLst>
            </a:pPr>
            <a:r>
              <a:rPr lang="en-US" sz="2400" dirty="0" smtClean="0"/>
              <a:t> No</a:t>
            </a:r>
            <a:r>
              <a:rPr lang="en-US" sz="2400" dirty="0"/>
              <a:t>, Never (0)</a:t>
            </a:r>
          </a:p>
          <a:p>
            <a:pPr marL="690563" lvl="1">
              <a:buSzPct val="100000"/>
              <a:buFont typeface="Wingdings" charset="2"/>
              <a:buChar char="q"/>
              <a:tabLst>
                <a:tab pos="292100" algn="l"/>
                <a:tab pos="627063" algn="l"/>
              </a:tabLst>
            </a:pPr>
            <a:r>
              <a:rPr lang="en-US" sz="2400" dirty="0" smtClean="0"/>
              <a:t> Yes</a:t>
            </a:r>
            <a:r>
              <a:rPr lang="en-US" sz="2400" dirty="0"/>
              <a:t>, in the past 3 months (2)</a:t>
            </a:r>
          </a:p>
          <a:p>
            <a:pPr marL="690563" lvl="1">
              <a:buSzPct val="100000"/>
              <a:buFont typeface="Wingdings" charset="2"/>
              <a:buChar char="q"/>
              <a:tabLst>
                <a:tab pos="292100" algn="l"/>
                <a:tab pos="627063" algn="l"/>
              </a:tabLst>
            </a:pPr>
            <a:r>
              <a:rPr lang="en-US" sz="2400" dirty="0" smtClean="0"/>
              <a:t> Yes</a:t>
            </a:r>
            <a:r>
              <a:rPr lang="en-US" sz="2400" dirty="0"/>
              <a:t>, but not in the past 3 months (1</a:t>
            </a:r>
            <a:r>
              <a:rPr lang="en-US" sz="2400" dirty="0" smtClean="0"/>
              <a:t>)</a:t>
            </a:r>
            <a:br>
              <a:rPr lang="en-US" sz="2400" dirty="0" smtClean="0"/>
            </a:br>
            <a:endParaRPr lang="en-US" sz="2400" dirty="0"/>
          </a:p>
          <a:p>
            <a:r>
              <a:rPr lang="en-US" sz="2000" dirty="0" smtClean="0"/>
              <a:t>Reflects dependent or high-risk use</a:t>
            </a:r>
          </a:p>
          <a:p>
            <a:r>
              <a:rPr lang="en-US" sz="2000" dirty="0" smtClean="0"/>
              <a:t>If yes, query about pattern of injecting and discuss risks</a:t>
            </a:r>
          </a:p>
          <a:p>
            <a:endParaRPr lang="en-US" dirty="0"/>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183515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Scoring the ASSIST</a:t>
            </a:r>
            <a:endParaRPr lang="en-US" dirty="0"/>
          </a:p>
        </p:txBody>
      </p:sp>
      <p:sp>
        <p:nvSpPr>
          <p:cNvPr id="3" name="Content Placeholder 2"/>
          <p:cNvSpPr>
            <a:spLocks noGrp="1"/>
          </p:cNvSpPr>
          <p:nvPr>
            <p:ph idx="1"/>
          </p:nvPr>
        </p:nvSpPr>
        <p:spPr/>
        <p:txBody>
          <a:bodyPr/>
          <a:lstStyle/>
          <a:p>
            <a:r>
              <a:rPr lang="en-AU" sz="2000" dirty="0" smtClean="0"/>
              <a:t>For each substance, add up the scores received for questions 2 through 7 inclusive.  Do not include the results from questions 1 or 8 in this score. </a:t>
            </a:r>
          </a:p>
          <a:p>
            <a:r>
              <a:rPr lang="en-AU" sz="2000" dirty="0" smtClean="0"/>
              <a:t>To calculate an ASSIST Risk Score for Marijuana…</a:t>
            </a:r>
            <a:endParaRPr lang="en-US" sz="2000" dirty="0" smtClean="0"/>
          </a:p>
          <a:p>
            <a:pPr marL="0" indent="0">
              <a:buNone/>
            </a:pPr>
            <a:r>
              <a:rPr lang="en-US" sz="2000" dirty="0" smtClean="0"/>
              <a:t/>
            </a:r>
            <a:br>
              <a:rPr lang="en-US" sz="2000" dirty="0" smtClean="0"/>
            </a:br>
            <a:r>
              <a:rPr lang="en-US" sz="2000" dirty="0" smtClean="0"/>
              <a:t/>
            </a:r>
            <a:br>
              <a:rPr lang="en-US" sz="2000" dirty="0" smtClean="0"/>
            </a:br>
            <a:r>
              <a:rPr lang="en-US" sz="2000" dirty="0" smtClean="0"/>
              <a:t>A patient has given the following answers on the ASSIST for marijuana use.</a:t>
            </a:r>
          </a:p>
          <a:p>
            <a:endParaRPr lang="en-US" dirty="0" smtClean="0"/>
          </a:p>
          <a:p>
            <a:endParaRPr lang="en-US" dirty="0"/>
          </a:p>
        </p:txBody>
      </p:sp>
      <p:sp>
        <p:nvSpPr>
          <p:cNvPr id="5" name="Date Placeholder 4"/>
          <p:cNvSpPr>
            <a:spLocks noGrp="1"/>
          </p:cNvSpPr>
          <p:nvPr>
            <p:ph type="dt" sz="half" idx="10"/>
          </p:nvPr>
        </p:nvSpPr>
        <p:spPr/>
        <p:txBody>
          <a:bodyPr/>
          <a:lstStyle/>
          <a:p>
            <a:endParaRPr lang="en-US"/>
          </a:p>
        </p:txBody>
      </p:sp>
      <p:graphicFrame>
        <p:nvGraphicFramePr>
          <p:cNvPr id="4" name="Group 81"/>
          <p:cNvGraphicFramePr>
            <a:graphicFrameLocks/>
          </p:cNvGraphicFramePr>
          <p:nvPr>
            <p:extLst/>
          </p:nvPr>
        </p:nvGraphicFramePr>
        <p:xfrm>
          <a:off x="685800" y="3886200"/>
          <a:ext cx="7772400" cy="2438400"/>
        </p:xfrm>
        <a:graphic>
          <a:graphicData uri="http://schemas.openxmlformats.org/drawingml/2006/table">
            <a:tbl>
              <a:tblPr/>
              <a:tblGrid>
                <a:gridCol w="1714293"/>
                <a:gridCol w="4072766"/>
                <a:gridCol w="1985341"/>
              </a:tblGrid>
              <a:tr h="33518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Question 2c</a:t>
                      </a:r>
                    </a:p>
                  </a:txBody>
                  <a:tcPr marL="101379" marR="101379"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dirty="0">
                          <a:ln>
                            <a:noFill/>
                          </a:ln>
                          <a:solidFill>
                            <a:schemeClr val="tx1"/>
                          </a:solidFill>
                          <a:effectLst/>
                          <a:latin typeface="Arial" charset="0"/>
                          <a:ea typeface="ＭＳ Ｐゴシック" charset="0"/>
                        </a:rPr>
                        <a:t>Weekly</a:t>
                      </a:r>
                    </a:p>
                  </a:txBody>
                  <a:tcPr marL="101379" marR="101379"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Score = 4</a:t>
                      </a:r>
                    </a:p>
                  </a:txBody>
                  <a:tcPr marL="101379" marR="101379"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Question 3c</a:t>
                      </a:r>
                    </a:p>
                  </a:txBody>
                  <a:tcPr marL="101379" marR="101379"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Once or twice</a:t>
                      </a:r>
                    </a:p>
                  </a:txBody>
                  <a:tcPr marL="101379" marR="101379"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Score = 3</a:t>
                      </a:r>
                    </a:p>
                  </a:txBody>
                  <a:tcPr marL="101379" marR="101379"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Question 4c</a:t>
                      </a:r>
                    </a:p>
                  </a:txBody>
                  <a:tcPr marL="101379" marR="101379"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dirty="0">
                          <a:ln>
                            <a:noFill/>
                          </a:ln>
                          <a:solidFill>
                            <a:schemeClr val="tx1"/>
                          </a:solidFill>
                          <a:effectLst/>
                          <a:latin typeface="Arial" charset="0"/>
                          <a:ea typeface="ＭＳ Ｐゴシック" charset="0"/>
                        </a:rPr>
                        <a:t>Monthly</a:t>
                      </a:r>
                    </a:p>
                  </a:txBody>
                  <a:tcPr marL="101379" marR="101379"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Score = 5</a:t>
                      </a:r>
                    </a:p>
                  </a:txBody>
                  <a:tcPr marL="101379" marR="101379"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Question 5c</a:t>
                      </a:r>
                    </a:p>
                  </a:txBody>
                  <a:tcPr marL="101379" marR="101379"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dirty="0">
                          <a:ln>
                            <a:noFill/>
                          </a:ln>
                          <a:solidFill>
                            <a:schemeClr val="tx1"/>
                          </a:solidFill>
                          <a:effectLst/>
                          <a:latin typeface="Arial" charset="0"/>
                          <a:ea typeface="ＭＳ Ｐゴシック" charset="0"/>
                        </a:rPr>
                        <a:t>Once or twice</a:t>
                      </a:r>
                    </a:p>
                  </a:txBody>
                  <a:tcPr marL="101379" marR="101379"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Score = 5</a:t>
                      </a:r>
                    </a:p>
                  </a:txBody>
                  <a:tcPr marL="101379" marR="101379"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Question 6c</a:t>
                      </a:r>
                    </a:p>
                  </a:txBody>
                  <a:tcPr marL="101379" marR="101379"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Yes, but not in the past 3 months</a:t>
                      </a:r>
                    </a:p>
                  </a:txBody>
                  <a:tcPr marL="101379" marR="101379"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Score = 3</a:t>
                      </a:r>
                    </a:p>
                  </a:txBody>
                  <a:tcPr marL="101379" marR="101379"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8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dirty="0">
                          <a:ln>
                            <a:noFill/>
                          </a:ln>
                          <a:solidFill>
                            <a:schemeClr val="tx1"/>
                          </a:solidFill>
                          <a:effectLst/>
                          <a:latin typeface="Arial" charset="0"/>
                          <a:ea typeface="ＭＳ Ｐゴシック" charset="0"/>
                        </a:rPr>
                        <a:t>Question 7c</a:t>
                      </a:r>
                    </a:p>
                  </a:txBody>
                  <a:tcPr marL="101379" marR="101379"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No, never</a:t>
                      </a:r>
                    </a:p>
                  </a:txBody>
                  <a:tcPr marL="101379" marR="101379"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0" i="0" u="none" strike="noStrike" cap="none" normalizeH="0" baseline="0">
                          <a:ln>
                            <a:noFill/>
                          </a:ln>
                          <a:solidFill>
                            <a:schemeClr val="tx1"/>
                          </a:solidFill>
                          <a:effectLst/>
                          <a:latin typeface="Arial" charset="0"/>
                          <a:ea typeface="ＭＳ Ｐゴシック" charset="0"/>
                        </a:rPr>
                        <a:t>Score = 0</a:t>
                      </a:r>
                    </a:p>
                  </a:txBody>
                  <a:tcPr marL="101379" marR="101379"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16">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1" i="0" u="none" strike="noStrike" cap="none" normalizeH="0" baseline="0" dirty="0" smtClean="0">
                          <a:ln>
                            <a:noFill/>
                          </a:ln>
                          <a:solidFill>
                            <a:srgbClr val="D60000"/>
                          </a:solidFill>
                          <a:effectLst>
                            <a:outerShdw blurRad="38100" dist="38100" dir="2700000" algn="tl">
                              <a:srgbClr val="000000"/>
                            </a:outerShdw>
                          </a:effectLst>
                          <a:latin typeface="Arial" charset="0"/>
                          <a:ea typeface="ＭＳ Ｐゴシック" charset="0"/>
                        </a:rPr>
                        <a:t>ASSIST Risk Score </a:t>
                      </a:r>
                      <a:r>
                        <a:rPr kumimoji="0" lang="en-US" sz="1600" b="1" i="0" u="none" strike="noStrike" cap="none" normalizeH="0" baseline="0" dirty="0">
                          <a:ln>
                            <a:noFill/>
                          </a:ln>
                          <a:solidFill>
                            <a:srgbClr val="D60000"/>
                          </a:solidFill>
                          <a:effectLst>
                            <a:outerShdw blurRad="38100" dist="38100" dir="2700000" algn="tl">
                              <a:srgbClr val="000000"/>
                            </a:outerShdw>
                          </a:effectLst>
                          <a:latin typeface="Arial" charset="0"/>
                          <a:ea typeface="ＭＳ Ｐゴシック" charset="0"/>
                        </a:rPr>
                        <a:t>for </a:t>
                      </a:r>
                      <a:r>
                        <a:rPr kumimoji="0" lang="en-US" sz="1600" b="1" i="0" u="none" strike="noStrike" cap="none" normalizeH="0" baseline="0" dirty="0" smtClean="0">
                          <a:ln>
                            <a:noFill/>
                          </a:ln>
                          <a:solidFill>
                            <a:srgbClr val="D60000"/>
                          </a:solidFill>
                          <a:effectLst>
                            <a:outerShdw blurRad="38100" dist="38100" dir="2700000" algn="tl">
                              <a:srgbClr val="000000"/>
                            </a:outerShdw>
                          </a:effectLst>
                          <a:latin typeface="Arial" charset="0"/>
                          <a:ea typeface="ＭＳ Ｐゴシック" charset="0"/>
                        </a:rPr>
                        <a:t>Marijuana</a:t>
                      </a:r>
                      <a:endParaRPr kumimoji="0" lang="en-US" sz="1600" b="1" i="0" u="none" strike="noStrike" cap="none" normalizeH="0" baseline="0" dirty="0">
                        <a:ln>
                          <a:noFill/>
                        </a:ln>
                        <a:solidFill>
                          <a:srgbClr val="D60000"/>
                        </a:solidFill>
                        <a:effectLst>
                          <a:outerShdw blurRad="38100" dist="38100" dir="2700000" algn="tl">
                            <a:srgbClr val="000000"/>
                          </a:outerShdw>
                        </a:effectLst>
                        <a:latin typeface="Arial" charset="0"/>
                        <a:ea typeface="ＭＳ Ｐゴシック" charset="0"/>
                      </a:endParaRPr>
                    </a:p>
                  </a:txBody>
                  <a:tcPr marL="101379" marR="101379"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600" b="1" i="0" u="none" strike="noStrike" cap="none" normalizeH="0" baseline="0" dirty="0">
                          <a:ln>
                            <a:noFill/>
                          </a:ln>
                          <a:solidFill>
                            <a:srgbClr val="D60000"/>
                          </a:solidFill>
                          <a:effectLst>
                            <a:outerShdw blurRad="38100" dist="38100" dir="2700000" algn="tl">
                              <a:srgbClr val="000000"/>
                            </a:outerShdw>
                          </a:effectLst>
                          <a:latin typeface="Arial" charset="0"/>
                          <a:ea typeface="ＭＳ Ｐゴシック" charset="0"/>
                        </a:rPr>
                        <a:t>20</a:t>
                      </a:r>
                    </a:p>
                  </a:txBody>
                  <a:tcPr marL="101379" marR="101379"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74894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Rapport Building</a:t>
            </a:r>
            <a:endParaRPr lang="en-US" dirty="0"/>
          </a:p>
        </p:txBody>
      </p:sp>
      <p:sp>
        <p:nvSpPr>
          <p:cNvPr id="5" name="Content Placeholder 4"/>
          <p:cNvSpPr>
            <a:spLocks noGrp="1"/>
          </p:cNvSpPr>
          <p:nvPr>
            <p:ph idx="1"/>
          </p:nvPr>
        </p:nvSpPr>
        <p:spPr/>
        <p:txBody>
          <a:bodyPr/>
          <a:lstStyle/>
          <a:p>
            <a:r>
              <a:rPr lang="en-GB" altLang="en-US" sz="2800" dirty="0" smtClean="0"/>
              <a:t>Be personable</a:t>
            </a:r>
          </a:p>
          <a:p>
            <a:r>
              <a:rPr lang="en-GB" altLang="en-US" sz="2800" dirty="0" smtClean="0"/>
              <a:t>Be empathetic: Imagine yourself as your patient </a:t>
            </a:r>
          </a:p>
          <a:p>
            <a:pPr lvl="1"/>
            <a:r>
              <a:rPr lang="en-GB" altLang="en-US" sz="2400" dirty="0" smtClean="0"/>
              <a:t>this does not compromise your beliefs and values but helps to understand their world</a:t>
            </a:r>
          </a:p>
          <a:p>
            <a:r>
              <a:rPr lang="en-GB" altLang="en-US" sz="2800" dirty="0" smtClean="0"/>
              <a:t>Be open to seeing things from their perspective</a:t>
            </a:r>
          </a:p>
          <a:p>
            <a:r>
              <a:rPr lang="en-GB" altLang="en-US" sz="2800" dirty="0" smtClean="0"/>
              <a:t>Use your natural skills and abilities</a:t>
            </a:r>
          </a:p>
          <a:p>
            <a:pPr lvl="1"/>
            <a:r>
              <a:rPr lang="en-US" sz="2400" dirty="0" smtClean="0"/>
              <a:t>Talk like them (i.e. tone, rate of speech, etc.)</a:t>
            </a:r>
          </a:p>
          <a:p>
            <a:pPr lvl="1"/>
            <a:r>
              <a:rPr lang="en-US" sz="2400" dirty="0" smtClean="0"/>
              <a:t>Find points of relation (weather, pets)</a:t>
            </a:r>
          </a:p>
          <a:p>
            <a:endParaRPr lang="en-GB" altLang="en-US" dirty="0" smtClean="0"/>
          </a:p>
          <a:p>
            <a:endParaRPr lang="en-US" dirty="0"/>
          </a:p>
        </p:txBody>
      </p:sp>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623804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Guidelines for Assessing Risk Level Using the ASSIST</a:t>
            </a:r>
            <a:endParaRPr lang="en-US" dirty="0"/>
          </a:p>
        </p:txBody>
      </p:sp>
      <p:sp>
        <p:nvSpPr>
          <p:cNvPr id="3" name="Content Placeholder 2"/>
          <p:cNvSpPr>
            <a:spLocks noGrp="1"/>
          </p:cNvSpPr>
          <p:nvPr>
            <p:ph idx="1"/>
          </p:nvPr>
        </p:nvSpPr>
        <p:spPr/>
        <p:txBody>
          <a:bodyPr/>
          <a:lstStyle/>
          <a:p>
            <a:endParaRPr lang="en-US" smtClean="0"/>
          </a:p>
          <a:p>
            <a:endParaRPr lang="en-US" dirty="0"/>
          </a:p>
        </p:txBody>
      </p:sp>
      <p:sp>
        <p:nvSpPr>
          <p:cNvPr id="5" name="Date Placeholder 4"/>
          <p:cNvSpPr>
            <a:spLocks noGrp="1"/>
          </p:cNvSpPr>
          <p:nvPr>
            <p:ph type="dt" sz="half" idx="10"/>
          </p:nvPr>
        </p:nvSpPr>
        <p:spPr/>
        <p:txBody>
          <a:bodyPr/>
          <a:lstStyle/>
          <a:p>
            <a:endParaRPr lang="en-US"/>
          </a:p>
        </p:txBody>
      </p:sp>
      <p:graphicFrame>
        <p:nvGraphicFramePr>
          <p:cNvPr id="4" name="Group 129"/>
          <p:cNvGraphicFramePr>
            <a:graphicFrameLocks/>
          </p:cNvGraphicFramePr>
          <p:nvPr>
            <p:extLst>
              <p:ext uri="{D42A27DB-BD31-4B8C-83A1-F6EECF244321}">
                <p14:modId xmlns:p14="http://schemas.microsoft.com/office/powerpoint/2010/main" val="1424757287"/>
              </p:ext>
            </p:extLst>
          </p:nvPr>
        </p:nvGraphicFramePr>
        <p:xfrm>
          <a:off x="914400" y="1905000"/>
          <a:ext cx="7543800" cy="3581400"/>
        </p:xfrm>
        <a:graphic>
          <a:graphicData uri="http://schemas.openxmlformats.org/drawingml/2006/table">
            <a:tbl>
              <a:tblPr/>
              <a:tblGrid>
                <a:gridCol w="1725613"/>
                <a:gridCol w="1725612"/>
                <a:gridCol w="4092575"/>
              </a:tblGrid>
              <a:tr h="838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Rounded MT Bold" pitchFamily="34" charset="0"/>
                        </a:rPr>
                        <a:t>Alcohol</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Rounded MT Bold" pitchFamily="34" charset="0"/>
                        </a:rPr>
                        <a:t>All Other Substances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chemeClr val="tx1"/>
                          </a:solidFill>
                          <a:effectLst/>
                          <a:latin typeface="Arial Rounded MT Bold" pitchFamily="34" charset="0"/>
                        </a:rPr>
                        <a:t>Risk Level</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chemeClr val="tx1"/>
                          </a:solidFill>
                          <a:effectLst/>
                          <a:latin typeface="Arial" charset="0"/>
                        </a:rPr>
                        <a:t>0-10</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Low Risk</a:t>
                      </a:r>
                      <a:r>
                        <a:rPr kumimoji="0" lang="en-US" sz="1800" b="0" i="0" u="none" strike="noStrike" cap="none" normalizeH="0" baseline="0" dirty="0" smtClean="0">
                          <a:ln>
                            <a:noFill/>
                          </a:ln>
                          <a:solidFill>
                            <a:schemeClr val="tx1"/>
                          </a:solidFill>
                          <a:effectLst/>
                          <a:latin typeface="Arial" charset="0"/>
                        </a:rPr>
                        <a:t> </a:t>
                      </a:r>
                      <a:br>
                        <a:rPr kumimoji="0" lang="en-US" sz="1800" b="0" i="0" u="none" strike="noStrike" cap="none" normalizeH="0" baseline="0" dirty="0" smtClean="0">
                          <a:ln>
                            <a:noFill/>
                          </a:ln>
                          <a:solidFill>
                            <a:schemeClr val="tx1"/>
                          </a:solidFill>
                          <a:effectLst/>
                          <a:latin typeface="Arial" charset="0"/>
                        </a:rPr>
                      </a:br>
                      <a:r>
                        <a:rPr kumimoji="0" lang="en-US" sz="1800" b="0" i="1" u="none" strike="noStrike" cap="none" normalizeH="0" baseline="0" dirty="0" smtClean="0">
                          <a:ln>
                            <a:noFill/>
                          </a:ln>
                          <a:solidFill>
                            <a:schemeClr val="tx1"/>
                          </a:solidFill>
                          <a:effectLst/>
                          <a:latin typeface="Arial" charset="0"/>
                        </a:rPr>
                        <a:t>(Provide education/feedback)</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chemeClr val="tx1"/>
                          </a:solidFill>
                          <a:effectLst/>
                          <a:latin typeface="Arial" charset="0"/>
                        </a:rPr>
                        <a:t>11-26</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Moderate Risk </a:t>
                      </a: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r>
                        <a:rPr kumimoji="0" lang="en-US" sz="1800" b="0" i="1" u="none" strike="noStrike" cap="none" normalizeH="0" baseline="0" dirty="0" smtClean="0">
                          <a:ln>
                            <a:noFill/>
                          </a:ln>
                          <a:solidFill>
                            <a:schemeClr val="tx1"/>
                          </a:solidFill>
                          <a:effectLst/>
                          <a:latin typeface="Arial" charset="0"/>
                        </a:rPr>
                        <a:t>(Brief Intervention, take-home materials)</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27+</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smtClean="0">
                          <a:ln>
                            <a:noFill/>
                          </a:ln>
                          <a:solidFill>
                            <a:schemeClr val="tx1"/>
                          </a:solidFill>
                          <a:effectLst/>
                          <a:latin typeface="Arial"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High Risk</a:t>
                      </a:r>
                      <a:r>
                        <a:rPr kumimoji="0" lang="en-US" sz="1800" b="1" i="1" u="none" strike="noStrike" cap="none" normalizeH="0" baseline="0" dirty="0" smtClean="0">
                          <a:ln>
                            <a:noFill/>
                          </a:ln>
                          <a:solidFill>
                            <a:schemeClr val="tx1"/>
                          </a:solidFill>
                          <a:effectLst/>
                          <a:latin typeface="Arial" charset="0"/>
                        </a:rPr>
                        <a:t> </a:t>
                      </a:r>
                      <a:r>
                        <a:rPr kumimoji="0" lang="en-US" sz="1800" b="0" i="1" u="none" strike="noStrike" cap="none" normalizeH="0" baseline="0" dirty="0" smtClean="0">
                          <a:ln>
                            <a:noFill/>
                          </a:ln>
                          <a:solidFill>
                            <a:schemeClr val="tx1"/>
                          </a:solidFill>
                          <a:effectLst/>
                          <a:latin typeface="Arial" charset="0"/>
                        </a:rPr>
                        <a:t/>
                      </a:r>
                      <a:br>
                        <a:rPr kumimoji="0" lang="en-US" sz="1800" b="0" i="1" u="none" strike="noStrike" cap="none" normalizeH="0" baseline="0" dirty="0" smtClean="0">
                          <a:ln>
                            <a:noFill/>
                          </a:ln>
                          <a:solidFill>
                            <a:schemeClr val="tx1"/>
                          </a:solidFill>
                          <a:effectLst/>
                          <a:latin typeface="Arial" charset="0"/>
                        </a:rPr>
                      </a:br>
                      <a:r>
                        <a:rPr kumimoji="0" lang="en-US" sz="1800" b="0" i="1" u="none" strike="noStrike" cap="none" normalizeH="0" baseline="0" dirty="0" smtClean="0">
                          <a:ln>
                            <a:noFill/>
                          </a:ln>
                          <a:solidFill>
                            <a:schemeClr val="tx1"/>
                          </a:solidFill>
                          <a:effectLst/>
                          <a:latin typeface="Arial" charset="0"/>
                        </a:rPr>
                        <a:t>(Brief Intervention, referral to substance abuse treatment for for a more comprehensive assessment)</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9821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Guidelines for Assessing Risk Level Using the ASSIST</a:t>
            </a:r>
          </a:p>
        </p:txBody>
      </p:sp>
      <p:grpSp>
        <p:nvGrpSpPr>
          <p:cNvPr id="25" name="Group 24"/>
          <p:cNvGrpSpPr/>
          <p:nvPr/>
        </p:nvGrpSpPr>
        <p:grpSpPr>
          <a:xfrm>
            <a:off x="1066800" y="2133600"/>
            <a:ext cx="6976054" cy="3810000"/>
            <a:chOff x="2139869" y="2212753"/>
            <a:chExt cx="5924281" cy="3235570"/>
          </a:xfrm>
        </p:grpSpPr>
        <p:grpSp>
          <p:nvGrpSpPr>
            <p:cNvPr id="3" name="Group 2"/>
            <p:cNvGrpSpPr/>
            <p:nvPr/>
          </p:nvGrpSpPr>
          <p:grpSpPr>
            <a:xfrm>
              <a:off x="2139869" y="2212753"/>
              <a:ext cx="5924281" cy="3235570"/>
              <a:chOff x="2139869" y="2212753"/>
              <a:chExt cx="5924281" cy="3235570"/>
            </a:xfrm>
          </p:grpSpPr>
          <p:sp>
            <p:nvSpPr>
              <p:cNvPr id="5" name="Freeform 4"/>
              <p:cNvSpPr/>
              <p:nvPr/>
            </p:nvSpPr>
            <p:spPr>
              <a:xfrm>
                <a:off x="7142073" y="4269310"/>
                <a:ext cx="836560" cy="754208"/>
              </a:xfrm>
              <a:custGeom>
                <a:avLst/>
                <a:gdLst/>
                <a:ahLst/>
                <a:cxnLst/>
                <a:rect l="0" t="0" r="0" b="0"/>
                <a:pathLst>
                  <a:path>
                    <a:moveTo>
                      <a:pt x="0" y="0"/>
                    </a:moveTo>
                    <a:lnTo>
                      <a:pt x="836560" y="754208"/>
                    </a:lnTo>
                  </a:path>
                </a:pathLst>
              </a:custGeom>
              <a:noFill/>
              <a:ln>
                <a:noFill/>
              </a:ln>
            </p:spPr>
            <p:style>
              <a:lnRef idx="1">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Freeform 11"/>
              <p:cNvSpPr/>
              <p:nvPr/>
            </p:nvSpPr>
            <p:spPr>
              <a:xfrm>
                <a:off x="5170194" y="3062363"/>
                <a:ext cx="1971879" cy="357335"/>
              </a:xfrm>
              <a:custGeom>
                <a:avLst/>
                <a:gdLst/>
                <a:ahLst/>
                <a:cxnLst/>
                <a:rect l="0" t="0" r="0" b="0"/>
                <a:pathLst>
                  <a:path>
                    <a:moveTo>
                      <a:pt x="0" y="0"/>
                    </a:moveTo>
                    <a:lnTo>
                      <a:pt x="0" y="178917"/>
                    </a:lnTo>
                    <a:lnTo>
                      <a:pt x="1971879" y="178917"/>
                    </a:lnTo>
                    <a:lnTo>
                      <a:pt x="1971879" y="357335"/>
                    </a:lnTo>
                  </a:path>
                </a:pathLst>
              </a:custGeom>
              <a:noFill/>
              <a:ln>
                <a:noFill/>
              </a:ln>
            </p:spPr>
            <p:style>
              <a:lnRef idx="1">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 name="Freeform 12"/>
              <p:cNvSpPr/>
              <p:nvPr/>
            </p:nvSpPr>
            <p:spPr>
              <a:xfrm>
                <a:off x="4250796" y="4269310"/>
                <a:ext cx="835218" cy="754208"/>
              </a:xfrm>
              <a:custGeom>
                <a:avLst/>
                <a:gdLst/>
                <a:ahLst/>
                <a:cxnLst/>
                <a:rect l="0" t="0" r="0" b="0"/>
                <a:pathLst>
                  <a:path>
                    <a:moveTo>
                      <a:pt x="835218" y="0"/>
                    </a:moveTo>
                    <a:lnTo>
                      <a:pt x="0" y="754208"/>
                    </a:lnTo>
                  </a:path>
                </a:pathLst>
              </a:custGeom>
              <a:noFill/>
              <a:ln>
                <a:noFill/>
              </a:ln>
            </p:spPr>
            <p:style>
              <a:lnRef idx="1">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5040294" y="3062363"/>
                <a:ext cx="91440" cy="357335"/>
              </a:xfrm>
              <a:custGeom>
                <a:avLst/>
                <a:gdLst/>
                <a:ahLst/>
                <a:cxnLst/>
                <a:rect l="0" t="0" r="0" b="0"/>
                <a:pathLst>
                  <a:path>
                    <a:moveTo>
                      <a:pt x="129899" y="0"/>
                    </a:moveTo>
                    <a:lnTo>
                      <a:pt x="129899" y="178917"/>
                    </a:lnTo>
                    <a:lnTo>
                      <a:pt x="45720" y="178917"/>
                    </a:lnTo>
                    <a:lnTo>
                      <a:pt x="45720" y="357335"/>
                    </a:lnTo>
                  </a:path>
                </a:pathLst>
              </a:custGeom>
              <a:noFill/>
              <a:ln>
                <a:noFill/>
              </a:ln>
            </p:spPr>
            <p:style>
              <a:lnRef idx="1">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029956" y="4269310"/>
                <a:ext cx="809135" cy="754208"/>
              </a:xfrm>
              <a:custGeom>
                <a:avLst/>
                <a:gdLst/>
                <a:ahLst/>
                <a:cxnLst/>
                <a:rect l="0" t="0" r="0" b="0"/>
                <a:pathLst>
                  <a:path>
                    <a:moveTo>
                      <a:pt x="0" y="0"/>
                    </a:moveTo>
                    <a:lnTo>
                      <a:pt x="809135" y="754208"/>
                    </a:lnTo>
                  </a:path>
                </a:pathLst>
              </a:custGeom>
              <a:noFill/>
              <a:ln>
                <a:noFill/>
              </a:ln>
            </p:spPr>
            <p:style>
              <a:lnRef idx="1">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6" name="Freeform 15"/>
              <p:cNvSpPr/>
              <p:nvPr/>
            </p:nvSpPr>
            <p:spPr>
              <a:xfrm>
                <a:off x="3029956" y="3062363"/>
                <a:ext cx="2140237" cy="357335"/>
              </a:xfrm>
              <a:custGeom>
                <a:avLst/>
                <a:gdLst/>
                <a:ahLst/>
                <a:cxnLst/>
                <a:rect l="0" t="0" r="0" b="0"/>
                <a:pathLst>
                  <a:path>
                    <a:moveTo>
                      <a:pt x="2140237" y="0"/>
                    </a:moveTo>
                    <a:lnTo>
                      <a:pt x="2140237" y="178917"/>
                    </a:lnTo>
                    <a:lnTo>
                      <a:pt x="0" y="178917"/>
                    </a:lnTo>
                    <a:lnTo>
                      <a:pt x="0" y="357335"/>
                    </a:lnTo>
                  </a:path>
                </a:pathLst>
              </a:custGeom>
              <a:noFill/>
              <a:ln>
                <a:noFill/>
              </a:ln>
            </p:spPr>
            <p:style>
              <a:lnRef idx="1">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7" name="Freeform 16"/>
              <p:cNvSpPr/>
              <p:nvPr/>
            </p:nvSpPr>
            <p:spPr>
              <a:xfrm>
                <a:off x="4278493" y="2212753"/>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1635" tIns="51635" rIns="51635" bIns="51635" numCol="1" spcCol="1270" anchor="ctr" anchorCtr="0">
                <a:noAutofit/>
              </a:bodyPr>
              <a:lstStyle/>
              <a:p>
                <a:pPr lvl="0" algn="ctr" defTabSz="711200">
                  <a:lnSpc>
                    <a:spcPct val="90000"/>
                  </a:lnSpc>
                  <a:spcBef>
                    <a:spcPct val="0"/>
                  </a:spcBef>
                  <a:spcAft>
                    <a:spcPct val="35000"/>
                  </a:spcAft>
                </a:pPr>
                <a:r>
                  <a:rPr lang="en-US" sz="1600" b="1" kern="1200" dirty="0" smtClean="0">
                    <a:latin typeface="Corbel" charset="0"/>
                    <a:ea typeface="Corbel" charset="0"/>
                    <a:cs typeface="Corbel" charset="0"/>
                  </a:rPr>
                  <a:t>Screening</a:t>
                </a:r>
                <a:endParaRPr lang="en-US" sz="1600" b="1" kern="1200" dirty="0">
                  <a:latin typeface="Corbel" charset="0"/>
                  <a:ea typeface="Corbel" charset="0"/>
                  <a:cs typeface="Corbel" charset="0"/>
                </a:endParaRPr>
              </a:p>
            </p:txBody>
          </p:sp>
          <p:sp>
            <p:nvSpPr>
              <p:cNvPr id="18" name="Freeform 17"/>
              <p:cNvSpPr/>
              <p:nvPr/>
            </p:nvSpPr>
            <p:spPr>
              <a:xfrm>
                <a:off x="2139869" y="3419699"/>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rgbClr val="70AD47">
                  <a:alpha val="80000"/>
                </a:srgb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51635" tIns="51635" rIns="51635" bIns="51635" numCol="1" spcCol="1270" anchor="ctr" anchorCtr="0">
                <a:noAutofit/>
              </a:bodyPr>
              <a:lstStyle/>
              <a:p>
                <a:pPr lvl="0" algn="ctr" defTabSz="711200">
                  <a:spcBef>
                    <a:spcPct val="0"/>
                  </a:spcBef>
                  <a:spcAft>
                    <a:spcPts val="0"/>
                  </a:spcAft>
                </a:pPr>
                <a:r>
                  <a:rPr lang="en-US" sz="1600" b="1" kern="1200" dirty="0" smtClean="0">
                    <a:solidFill>
                      <a:schemeClr val="tx1"/>
                    </a:solidFill>
                    <a:latin typeface="Corbel" charset="0"/>
                    <a:ea typeface="Corbel" charset="0"/>
                    <a:cs typeface="Corbel" charset="0"/>
                  </a:rPr>
                  <a:t>Alcohol: 0-10</a:t>
                </a:r>
              </a:p>
              <a:p>
                <a:pPr lvl="0" algn="ctr" defTabSz="711200">
                  <a:spcBef>
                    <a:spcPct val="0"/>
                  </a:spcBef>
                  <a:spcAft>
                    <a:spcPts val="0"/>
                  </a:spcAft>
                </a:pPr>
                <a:r>
                  <a:rPr lang="en-US" sz="1600" b="1" dirty="0" smtClean="0">
                    <a:solidFill>
                      <a:schemeClr val="tx1"/>
                    </a:solidFill>
                    <a:latin typeface="Corbel" charset="0"/>
                    <a:ea typeface="Corbel" charset="0"/>
                    <a:cs typeface="Corbel" charset="0"/>
                  </a:rPr>
                  <a:t>Drugs: 0-3</a:t>
                </a:r>
                <a:endParaRPr lang="en-US" sz="1600" b="1" kern="1200" dirty="0" smtClean="0">
                  <a:solidFill>
                    <a:schemeClr val="tx1"/>
                  </a:solidFill>
                  <a:latin typeface="Corbel" charset="0"/>
                  <a:ea typeface="Corbel" charset="0"/>
                  <a:cs typeface="Corbel" charset="0"/>
                </a:endParaRPr>
              </a:p>
              <a:p>
                <a:pPr lvl="0" algn="ctr" defTabSz="711200">
                  <a:spcBef>
                    <a:spcPct val="0"/>
                  </a:spcBef>
                  <a:spcAft>
                    <a:spcPts val="0"/>
                  </a:spcAft>
                </a:pPr>
                <a:r>
                  <a:rPr lang="en-US" sz="1600" b="1" i="1" kern="1200" dirty="0" smtClean="0">
                    <a:solidFill>
                      <a:schemeClr val="tx1"/>
                    </a:solidFill>
                    <a:latin typeface="Corbel" charset="0"/>
                    <a:ea typeface="Corbel" charset="0"/>
                    <a:cs typeface="Corbel" charset="0"/>
                  </a:rPr>
                  <a:t>No or Low Risk</a:t>
                </a:r>
                <a:endParaRPr lang="en-US" sz="1600" b="1" i="1" kern="1200" dirty="0">
                  <a:solidFill>
                    <a:schemeClr val="tx1"/>
                  </a:solidFill>
                  <a:latin typeface="Corbel" charset="0"/>
                  <a:ea typeface="Corbel" charset="0"/>
                  <a:cs typeface="Corbel" charset="0"/>
                </a:endParaRPr>
              </a:p>
            </p:txBody>
          </p:sp>
          <p:sp>
            <p:nvSpPr>
              <p:cNvPr id="19" name="Freeform 18"/>
              <p:cNvSpPr/>
              <p:nvPr/>
            </p:nvSpPr>
            <p:spPr>
              <a:xfrm>
                <a:off x="2139869" y="4598713"/>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rgbClr val="70AD47">
                  <a:alpha val="80000"/>
                </a:srgb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51635" tIns="51635" rIns="51635" bIns="51635"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orbel" charset="0"/>
                    <a:ea typeface="Corbel" charset="0"/>
                    <a:cs typeface="Corbel" charset="0"/>
                  </a:rPr>
                  <a:t>Educational</a:t>
                </a:r>
                <a:r>
                  <a:rPr lang="en-US" sz="1600" kern="1200" dirty="0" smtClean="0">
                    <a:solidFill>
                      <a:schemeClr val="tx1"/>
                    </a:solidFill>
                  </a:rPr>
                  <a:t> </a:t>
                </a:r>
                <a:r>
                  <a:rPr lang="en-US" sz="1600" b="1" kern="1200" dirty="0" smtClean="0">
                    <a:solidFill>
                      <a:schemeClr val="tx1"/>
                    </a:solidFill>
                    <a:latin typeface="Corbel" charset="0"/>
                    <a:ea typeface="Corbel" charset="0"/>
                    <a:cs typeface="Corbel" charset="0"/>
                  </a:rPr>
                  <a:t>Feedback</a:t>
                </a:r>
                <a:endParaRPr lang="en-US" sz="1600" b="1" kern="1200" dirty="0">
                  <a:solidFill>
                    <a:schemeClr val="tx1"/>
                  </a:solidFill>
                  <a:latin typeface="Corbel" charset="0"/>
                  <a:ea typeface="Corbel" charset="0"/>
                  <a:cs typeface="Corbel" charset="0"/>
                </a:endParaRPr>
              </a:p>
            </p:txBody>
          </p:sp>
          <p:sp>
            <p:nvSpPr>
              <p:cNvPr id="20" name="Freeform 19"/>
              <p:cNvSpPr/>
              <p:nvPr/>
            </p:nvSpPr>
            <p:spPr>
              <a:xfrm>
                <a:off x="4252399" y="3419699"/>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rgbClr val="FFCC00"/>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51635" tIns="51635" rIns="51635" bIns="51635" numCol="1" spcCol="1270" anchor="ctr" anchorCtr="0">
                <a:noAutofit/>
              </a:bodyPr>
              <a:lstStyle/>
              <a:p>
                <a:pPr lvl="0" algn="ctr" defTabSz="711200">
                  <a:spcBef>
                    <a:spcPct val="0"/>
                  </a:spcBef>
                  <a:spcAft>
                    <a:spcPts val="0"/>
                  </a:spcAft>
                </a:pPr>
                <a:r>
                  <a:rPr lang="en-US" sz="1600" b="1" kern="1200" dirty="0" smtClean="0">
                    <a:solidFill>
                      <a:schemeClr val="tx1"/>
                    </a:solidFill>
                    <a:latin typeface="Corbel" charset="0"/>
                    <a:ea typeface="Corbel" charset="0"/>
                    <a:cs typeface="Corbel" charset="0"/>
                  </a:rPr>
                  <a:t>Alcohol: 11-26</a:t>
                </a:r>
              </a:p>
              <a:p>
                <a:pPr lvl="0" algn="ctr" defTabSz="711200">
                  <a:spcBef>
                    <a:spcPct val="0"/>
                  </a:spcBef>
                  <a:spcAft>
                    <a:spcPts val="0"/>
                  </a:spcAft>
                </a:pPr>
                <a:r>
                  <a:rPr lang="en-US" sz="1600" b="1" dirty="0" smtClean="0">
                    <a:solidFill>
                      <a:schemeClr val="tx1"/>
                    </a:solidFill>
                    <a:latin typeface="Corbel" charset="0"/>
                    <a:ea typeface="Corbel" charset="0"/>
                    <a:cs typeface="Corbel" charset="0"/>
                  </a:rPr>
                  <a:t>Drugs: 4-26 </a:t>
                </a:r>
              </a:p>
              <a:p>
                <a:pPr lvl="0" algn="ctr" defTabSz="711200">
                  <a:spcBef>
                    <a:spcPct val="0"/>
                  </a:spcBef>
                  <a:spcAft>
                    <a:spcPts val="0"/>
                  </a:spcAft>
                </a:pPr>
                <a:r>
                  <a:rPr lang="en-US" sz="1600" b="1" i="1" kern="1200" dirty="0" smtClean="0">
                    <a:solidFill>
                      <a:schemeClr val="tx1"/>
                    </a:solidFill>
                    <a:latin typeface="Corbel" charset="0"/>
                    <a:ea typeface="Corbel" charset="0"/>
                    <a:cs typeface="Corbel" charset="0"/>
                  </a:rPr>
                  <a:t>Moderate Risk</a:t>
                </a:r>
                <a:endParaRPr lang="en-US" sz="1600" b="1" i="1" kern="1200" dirty="0">
                  <a:solidFill>
                    <a:schemeClr val="tx1"/>
                  </a:solidFill>
                  <a:latin typeface="Corbel" charset="0"/>
                  <a:ea typeface="Corbel" charset="0"/>
                  <a:cs typeface="Corbel" charset="0"/>
                </a:endParaRPr>
              </a:p>
            </p:txBody>
          </p:sp>
          <p:sp>
            <p:nvSpPr>
              <p:cNvPr id="21" name="Freeform 20"/>
              <p:cNvSpPr/>
              <p:nvPr/>
            </p:nvSpPr>
            <p:spPr>
              <a:xfrm>
                <a:off x="4252399" y="4598713"/>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rgbClr val="FFCC00"/>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51635" tIns="51635" rIns="51635" bIns="51635"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orbel" charset="0"/>
                    <a:ea typeface="Corbel" charset="0"/>
                    <a:cs typeface="Corbel" charset="0"/>
                  </a:rPr>
                  <a:t>Brief Intervention </a:t>
                </a:r>
                <a:endParaRPr lang="en-US" sz="1600" b="1" kern="1200" dirty="0">
                  <a:solidFill>
                    <a:schemeClr val="tx1"/>
                  </a:solidFill>
                  <a:latin typeface="Corbel" charset="0"/>
                  <a:ea typeface="Corbel" charset="0"/>
                  <a:cs typeface="Corbel" charset="0"/>
                </a:endParaRPr>
              </a:p>
            </p:txBody>
          </p:sp>
          <p:sp>
            <p:nvSpPr>
              <p:cNvPr id="22" name="Freeform 21"/>
              <p:cNvSpPr/>
              <p:nvPr/>
            </p:nvSpPr>
            <p:spPr>
              <a:xfrm>
                <a:off x="6364929" y="3419699"/>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rgbClr val="FF0000">
                  <a:alpha val="80000"/>
                </a:srgb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51635" tIns="51635" rIns="51635" bIns="51635" numCol="1" spcCol="1270" anchor="ctr" anchorCtr="0">
                <a:noAutofit/>
              </a:bodyPr>
              <a:lstStyle/>
              <a:p>
                <a:pPr lvl="0" algn="ctr" defTabSz="711200">
                  <a:spcBef>
                    <a:spcPct val="0"/>
                  </a:spcBef>
                  <a:spcAft>
                    <a:spcPts val="0"/>
                  </a:spcAft>
                </a:pPr>
                <a:r>
                  <a:rPr lang="en-US" sz="1600" b="1" kern="1200" dirty="0" smtClean="0">
                    <a:solidFill>
                      <a:schemeClr val="tx1"/>
                    </a:solidFill>
                    <a:latin typeface="Corbel" charset="0"/>
                    <a:ea typeface="Corbel" charset="0"/>
                    <a:cs typeface="Corbel" charset="0"/>
                  </a:rPr>
                  <a:t>Alcohol: 27+</a:t>
                </a:r>
              </a:p>
              <a:p>
                <a:pPr lvl="0" algn="ctr" defTabSz="711200">
                  <a:spcBef>
                    <a:spcPct val="0"/>
                  </a:spcBef>
                  <a:spcAft>
                    <a:spcPts val="0"/>
                  </a:spcAft>
                </a:pPr>
                <a:r>
                  <a:rPr lang="en-US" sz="1600" b="1" dirty="0" smtClean="0">
                    <a:solidFill>
                      <a:schemeClr val="tx1"/>
                    </a:solidFill>
                    <a:latin typeface="Corbel" charset="0"/>
                    <a:ea typeface="Corbel" charset="0"/>
                    <a:cs typeface="Corbel" charset="0"/>
                  </a:rPr>
                  <a:t>Drugs: 27+</a:t>
                </a:r>
              </a:p>
              <a:p>
                <a:pPr lvl="0" algn="ctr" defTabSz="711200">
                  <a:spcBef>
                    <a:spcPct val="0"/>
                  </a:spcBef>
                  <a:spcAft>
                    <a:spcPts val="0"/>
                  </a:spcAft>
                </a:pPr>
                <a:r>
                  <a:rPr lang="en-US" sz="1600" b="1" i="1" kern="1200" dirty="0" smtClean="0">
                    <a:solidFill>
                      <a:schemeClr val="tx1"/>
                    </a:solidFill>
                    <a:latin typeface="Corbel" charset="0"/>
                    <a:ea typeface="Corbel" charset="0"/>
                    <a:cs typeface="Corbel" charset="0"/>
                  </a:rPr>
                  <a:t>High</a:t>
                </a:r>
                <a:r>
                  <a:rPr lang="en-US" sz="1600" i="1" kern="1200" dirty="0" smtClean="0">
                    <a:solidFill>
                      <a:schemeClr val="tx1"/>
                    </a:solidFill>
                  </a:rPr>
                  <a:t> </a:t>
                </a:r>
                <a:r>
                  <a:rPr lang="en-US" sz="1600" b="1" i="1" kern="1200" dirty="0" smtClean="0">
                    <a:solidFill>
                      <a:schemeClr val="tx1"/>
                    </a:solidFill>
                    <a:latin typeface="Corbel" charset="0"/>
                    <a:ea typeface="Corbel" charset="0"/>
                    <a:cs typeface="Corbel" charset="0"/>
                  </a:rPr>
                  <a:t>Risk</a:t>
                </a:r>
                <a:endParaRPr lang="en-US" sz="1600" b="1" i="1" kern="1200" dirty="0">
                  <a:solidFill>
                    <a:schemeClr val="tx1"/>
                  </a:solidFill>
                  <a:latin typeface="Corbel" charset="0"/>
                  <a:ea typeface="Corbel" charset="0"/>
                  <a:cs typeface="Corbel" charset="0"/>
                </a:endParaRPr>
              </a:p>
            </p:txBody>
          </p:sp>
          <p:sp>
            <p:nvSpPr>
              <p:cNvPr id="23" name="Freeform 22"/>
              <p:cNvSpPr/>
              <p:nvPr/>
            </p:nvSpPr>
            <p:spPr>
              <a:xfrm>
                <a:off x="6364929" y="4598713"/>
                <a:ext cx="1699221" cy="849610"/>
              </a:xfrm>
              <a:custGeom>
                <a:avLst/>
                <a:gdLst>
                  <a:gd name="connsiteX0" fmla="*/ 0 w 1699221"/>
                  <a:gd name="connsiteY0" fmla="*/ 141604 h 849610"/>
                  <a:gd name="connsiteX1" fmla="*/ 141604 w 1699221"/>
                  <a:gd name="connsiteY1" fmla="*/ 0 h 849610"/>
                  <a:gd name="connsiteX2" fmla="*/ 1557617 w 1699221"/>
                  <a:gd name="connsiteY2" fmla="*/ 0 h 849610"/>
                  <a:gd name="connsiteX3" fmla="*/ 1699221 w 1699221"/>
                  <a:gd name="connsiteY3" fmla="*/ 141604 h 849610"/>
                  <a:gd name="connsiteX4" fmla="*/ 1699221 w 1699221"/>
                  <a:gd name="connsiteY4" fmla="*/ 708006 h 849610"/>
                  <a:gd name="connsiteX5" fmla="*/ 1557617 w 1699221"/>
                  <a:gd name="connsiteY5" fmla="*/ 849610 h 849610"/>
                  <a:gd name="connsiteX6" fmla="*/ 141604 w 1699221"/>
                  <a:gd name="connsiteY6" fmla="*/ 849610 h 849610"/>
                  <a:gd name="connsiteX7" fmla="*/ 0 w 1699221"/>
                  <a:gd name="connsiteY7" fmla="*/ 708006 h 849610"/>
                  <a:gd name="connsiteX8" fmla="*/ 0 w 1699221"/>
                  <a:gd name="connsiteY8" fmla="*/ 141604 h 8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221" h="849610">
                    <a:moveTo>
                      <a:pt x="0" y="141604"/>
                    </a:moveTo>
                    <a:cubicBezTo>
                      <a:pt x="0" y="63398"/>
                      <a:pt x="63398" y="0"/>
                      <a:pt x="141604" y="0"/>
                    </a:cubicBezTo>
                    <a:lnTo>
                      <a:pt x="1557617" y="0"/>
                    </a:lnTo>
                    <a:cubicBezTo>
                      <a:pt x="1635823" y="0"/>
                      <a:pt x="1699221" y="63398"/>
                      <a:pt x="1699221" y="141604"/>
                    </a:cubicBezTo>
                    <a:lnTo>
                      <a:pt x="1699221" y="708006"/>
                    </a:lnTo>
                    <a:cubicBezTo>
                      <a:pt x="1699221" y="786212"/>
                      <a:pt x="1635823" y="849610"/>
                      <a:pt x="1557617" y="849610"/>
                    </a:cubicBezTo>
                    <a:lnTo>
                      <a:pt x="141604" y="849610"/>
                    </a:lnTo>
                    <a:cubicBezTo>
                      <a:pt x="63398" y="849610"/>
                      <a:pt x="0" y="786212"/>
                      <a:pt x="0" y="708006"/>
                    </a:cubicBezTo>
                    <a:lnTo>
                      <a:pt x="0" y="141604"/>
                    </a:lnTo>
                    <a:close/>
                  </a:path>
                </a:pathLst>
              </a:custGeom>
              <a:solidFill>
                <a:srgbClr val="FF0000">
                  <a:alpha val="80000"/>
                </a:srgb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51635" tIns="51635" rIns="51635" bIns="51635"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tx1"/>
                    </a:solidFill>
                    <a:latin typeface="Corbel" charset="0"/>
                    <a:ea typeface="Corbel" charset="0"/>
                    <a:cs typeface="Corbel" charset="0"/>
                  </a:rPr>
                  <a:t>Brief Intervention + Referral to Treatment</a:t>
                </a:r>
                <a:endParaRPr lang="en-US" sz="1600" b="1" i="0" kern="1200" dirty="0">
                  <a:solidFill>
                    <a:schemeClr val="tx1"/>
                  </a:solidFill>
                  <a:latin typeface="Corbel" charset="0"/>
                  <a:ea typeface="Corbel" charset="0"/>
                  <a:cs typeface="Corbel" charset="0"/>
                </a:endParaRPr>
              </a:p>
            </p:txBody>
          </p:sp>
        </p:grpSp>
        <p:cxnSp>
          <p:nvCxnSpPr>
            <p:cNvPr id="6" name="Straight Arrow Connector 5"/>
            <p:cNvCxnSpPr/>
            <p:nvPr/>
          </p:nvCxnSpPr>
          <p:spPr>
            <a:xfrm>
              <a:off x="2971800" y="4265676"/>
              <a:ext cx="0" cy="336042"/>
            </a:xfrm>
            <a:prstGeom prst="straightConnector1">
              <a:avLst/>
            </a:prstGeom>
            <a:ln w="38100">
              <a:solidFill>
                <a:srgbClr val="75A554"/>
              </a:solidFill>
              <a:tailEnd type="triangle"/>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a:off x="5086014" y="4262671"/>
              <a:ext cx="0" cy="336042"/>
            </a:xfrm>
            <a:prstGeom prst="straightConnector1">
              <a:avLst/>
            </a:prstGeom>
            <a:ln w="38100">
              <a:solidFill>
                <a:srgbClr val="FFC000"/>
              </a:solidFill>
              <a:tailEnd type="triangle"/>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a:off x="7189470" y="4265676"/>
              <a:ext cx="0" cy="336042"/>
            </a:xfrm>
            <a:prstGeom prst="straightConnector1">
              <a:avLst/>
            </a:prstGeom>
            <a:ln w="38100">
              <a:solidFill>
                <a:srgbClr val="E32623"/>
              </a:solidFill>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a:off x="3016377" y="3140964"/>
              <a:ext cx="0" cy="299466"/>
            </a:xfrm>
            <a:prstGeom prst="straightConnector1">
              <a:avLst/>
            </a:prstGeom>
            <a:ln w="38100">
              <a:solidFill>
                <a:schemeClr val="tx1"/>
              </a:solidFill>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5118354" y="3065526"/>
              <a:ext cx="0" cy="374904"/>
            </a:xfrm>
            <a:prstGeom prst="straightConnector1">
              <a:avLst/>
            </a:prstGeom>
            <a:ln w="38100">
              <a:solidFill>
                <a:schemeClr val="tx1"/>
              </a:solidFill>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7189470" y="3147822"/>
              <a:ext cx="0" cy="292608"/>
            </a:xfrm>
            <a:prstGeom prst="straightConnector1">
              <a:avLst/>
            </a:prstGeom>
            <a:ln w="38100">
              <a:solidFill>
                <a:schemeClr val="tx1"/>
              </a:solidFill>
              <a:tailEnd type="triangle"/>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3016377" y="3147822"/>
              <a:ext cx="4173093" cy="0"/>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105224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using the assist-fc</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935133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34000" y="4628500"/>
            <a:ext cx="3810000" cy="222949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ASSIST-FC </a:t>
            </a:r>
            <a:r>
              <a:rPr lang="en-US" sz="3200" dirty="0" smtClean="0"/>
              <a:t>(</a:t>
            </a:r>
            <a:r>
              <a:rPr lang="en-US" sz="3200" u="sng" dirty="0" smtClean="0">
                <a:solidFill>
                  <a:schemeClr val="tx2"/>
                </a:solidFill>
              </a:rPr>
              <a:t>F</a:t>
            </a:r>
            <a:r>
              <a:rPr lang="en-US" sz="3200" dirty="0" smtClean="0"/>
              <a:t>requency and </a:t>
            </a:r>
            <a:r>
              <a:rPr lang="en-US" sz="3200" u="sng" dirty="0" smtClean="0">
                <a:solidFill>
                  <a:srgbClr val="1F497D"/>
                </a:solidFill>
              </a:rPr>
              <a:t>C</a:t>
            </a:r>
            <a:r>
              <a:rPr lang="en-US" sz="3200" dirty="0" smtClean="0"/>
              <a:t>oncern)</a:t>
            </a:r>
            <a:endParaRPr lang="en-US" dirty="0"/>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8" name="Content Placeholder 7"/>
          <p:cNvSpPr>
            <a:spLocks noGrp="1"/>
          </p:cNvSpPr>
          <p:nvPr>
            <p:ph idx="1"/>
          </p:nvPr>
        </p:nvSpPr>
        <p:spPr/>
        <p:txBody>
          <a:bodyPr/>
          <a:lstStyle/>
          <a:p>
            <a:r>
              <a:rPr lang="en-US" dirty="0" smtClean="0"/>
              <a:t>Newly validated shortened version of the ASSIST (2-item)</a:t>
            </a:r>
          </a:p>
          <a:p>
            <a:r>
              <a:rPr lang="en-US" dirty="0" smtClean="0"/>
              <a:t>Reduced number of drug categories</a:t>
            </a:r>
          </a:p>
          <a:p>
            <a:r>
              <a:rPr lang="en-US" dirty="0" smtClean="0"/>
              <a:t>Frequency of current use</a:t>
            </a:r>
          </a:p>
          <a:p>
            <a:r>
              <a:rPr lang="en-US" dirty="0" smtClean="0"/>
              <a:t>Concern about use from others</a:t>
            </a:r>
          </a:p>
          <a:p>
            <a:r>
              <a:rPr lang="en-US" dirty="0" smtClean="0"/>
              <a:t>Quick and easy to score</a:t>
            </a:r>
            <a:endParaRPr lang="en-US" dirty="0"/>
          </a:p>
        </p:txBody>
      </p:sp>
    </p:spTree>
    <p:extLst>
      <p:ext uri="{BB962C8B-B14F-4D97-AF65-F5344CB8AC3E}">
        <p14:creationId xmlns:p14="http://schemas.microsoft.com/office/powerpoint/2010/main" val="59256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Screening</a:t>
            </a:r>
            <a:endParaRPr lang="en-US" dirty="0"/>
          </a:p>
        </p:txBody>
      </p:sp>
      <p:sp>
        <p:nvSpPr>
          <p:cNvPr id="3" name="Content Placeholder 2"/>
          <p:cNvSpPr>
            <a:spLocks noGrp="1"/>
          </p:cNvSpPr>
          <p:nvPr>
            <p:ph idx="1"/>
          </p:nvPr>
        </p:nvSpPr>
        <p:spPr/>
        <p:txBody>
          <a:bodyPr/>
          <a:lstStyle/>
          <a:p>
            <a:r>
              <a:rPr lang="en-US" sz="2800" dirty="0" smtClean="0"/>
              <a:t>Key elements that must be emphasized in the initial interaction in order to make the screening process successful:</a:t>
            </a:r>
          </a:p>
          <a:p>
            <a:pPr lvl="1"/>
            <a:r>
              <a:rPr lang="en-US" sz="2400" dirty="0" smtClean="0">
                <a:solidFill>
                  <a:srgbClr val="CF1001"/>
                </a:solidFill>
              </a:rPr>
              <a:t>Screening is universal </a:t>
            </a:r>
            <a:r>
              <a:rPr lang="en-US" sz="2400" i="1" dirty="0" smtClean="0"/>
              <a:t>(“…we ask all patients these questions”).</a:t>
            </a:r>
          </a:p>
          <a:p>
            <a:pPr lvl="1"/>
            <a:r>
              <a:rPr lang="en-US" sz="2400" dirty="0" smtClean="0">
                <a:solidFill>
                  <a:srgbClr val="CF1001"/>
                </a:solidFill>
              </a:rPr>
              <a:t>Alcohol and other drug use screening </a:t>
            </a:r>
            <a:r>
              <a:rPr lang="en-US" sz="2400" dirty="0">
                <a:solidFill>
                  <a:srgbClr val="CF1001"/>
                </a:solidFill>
              </a:rPr>
              <a:t>i</a:t>
            </a:r>
            <a:r>
              <a:rPr lang="en-US" sz="2400" dirty="0" smtClean="0">
                <a:solidFill>
                  <a:srgbClr val="CF1001"/>
                </a:solidFill>
              </a:rPr>
              <a:t>s a standard of care </a:t>
            </a:r>
            <a:r>
              <a:rPr lang="en-US" sz="2400" i="1" dirty="0" smtClean="0"/>
              <a:t>(“…we’re asking these questions because the use of these substances may effect your health and can interfere with many medications”).</a:t>
            </a:r>
          </a:p>
          <a:p>
            <a:pPr lvl="1"/>
            <a:r>
              <a:rPr lang="en-US" sz="2400" dirty="0" smtClean="0">
                <a:solidFill>
                  <a:srgbClr val="CF1001"/>
                </a:solidFill>
              </a:rPr>
              <a:t>Confidentiality</a:t>
            </a:r>
            <a:r>
              <a:rPr lang="en-US" sz="2400" dirty="0">
                <a:solidFill>
                  <a:srgbClr val="CF1001"/>
                </a:solidFill>
              </a:rPr>
              <a:t> </a:t>
            </a:r>
            <a:r>
              <a:rPr lang="en-US" sz="2400" i="1" dirty="0" smtClean="0"/>
              <a:t>(“…like all aspects of your medical record, the information we talk about will be kept confidential”).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762931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16571" y="4267200"/>
            <a:ext cx="4427429" cy="2590800"/>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p:nvPr/>
        </p:nvSpPr>
        <p:spPr>
          <a:xfrm>
            <a:off x="228600" y="1371600"/>
            <a:ext cx="8305800" cy="2743200"/>
          </a:xfrm>
          <a:prstGeom prst="wedgeRoundRectCallout">
            <a:avLst>
              <a:gd name="adj1" fmla="val 34914"/>
              <a:gd name="adj2" fmla="val 72843"/>
              <a:gd name="adj3" fmla="val 1666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ASSIST Introduction</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sz="2000" i="1" dirty="0" smtClean="0"/>
              <a:t>The questions I’m going to ask you relate to your experiences with alcohol, cigarettes, and other drugs. Some of the substances we’ll talk about can be prescribed by a doctor or dentist (like pain medications). But I am only concerned with those if you have taken them for reasons </a:t>
            </a:r>
            <a:r>
              <a:rPr lang="en-US" sz="2000" i="1" u="sng" dirty="0" smtClean="0"/>
              <a:t>other than prescribed, or in different doses than prescribed</a:t>
            </a:r>
            <a:r>
              <a:rPr lang="en-US" sz="2000" i="1" dirty="0" smtClean="0"/>
              <a:t>. This information is an important part of your medical history and will help us in our mission to give you the most appropriate and comprehensive care.  I am interested in knowing about the substances you have used in </a:t>
            </a:r>
            <a:r>
              <a:rPr lang="en-US" sz="2000" i="1" u="sng" dirty="0" smtClean="0"/>
              <a:t>the past 3 months</a:t>
            </a:r>
            <a:r>
              <a:rPr lang="en-US" sz="2000" i="1" dirty="0" smtClean="0"/>
              <a:t>.</a:t>
            </a:r>
          </a:p>
          <a:p>
            <a:pPr marL="0" indent="0">
              <a:buNone/>
            </a:pPr>
            <a:endParaRPr lang="en-US" sz="2000" i="1" dirty="0"/>
          </a:p>
        </p:txBody>
      </p:sp>
      <p:sp>
        <p:nvSpPr>
          <p:cNvPr id="7" name="TextBox 6"/>
          <p:cNvSpPr txBox="1"/>
          <p:nvPr/>
        </p:nvSpPr>
        <p:spPr>
          <a:xfrm rot="20469702">
            <a:off x="673483" y="5231679"/>
            <a:ext cx="3242787" cy="461665"/>
          </a:xfrm>
          <a:prstGeom prst="rect">
            <a:avLst/>
          </a:prstGeom>
          <a:noFill/>
        </p:spPr>
        <p:txBody>
          <a:bodyPr wrap="square" rtlCol="0">
            <a:spAutoFit/>
          </a:bodyPr>
          <a:lstStyle/>
          <a:p>
            <a:r>
              <a:rPr lang="en-US" sz="2400" b="1" smtClean="0">
                <a:solidFill>
                  <a:srgbClr val="D60000"/>
                </a:solidFill>
              </a:rPr>
              <a:t>Use Response Card!</a:t>
            </a:r>
            <a:endParaRPr lang="en-US" sz="2400" b="1" dirty="0">
              <a:solidFill>
                <a:srgbClr val="D60000"/>
              </a:solidFill>
            </a:endParaRP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010605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 y="0"/>
            <a:ext cx="8895279" cy="6858000"/>
          </a:xfrm>
          <a:prstGeom prst="rect">
            <a:avLst/>
          </a:prstGeom>
        </p:spPr>
      </p:pic>
    </p:spTree>
    <p:extLst>
      <p:ext uri="{BB962C8B-B14F-4D97-AF65-F5344CB8AC3E}">
        <p14:creationId xmlns:p14="http://schemas.microsoft.com/office/powerpoint/2010/main" val="1311576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100" y="486067"/>
            <a:ext cx="9067800" cy="5885866"/>
          </a:xfrm>
          <a:prstGeom prst="rect">
            <a:avLst/>
          </a:prstGeom>
        </p:spPr>
      </p:pic>
    </p:spTree>
    <p:extLst>
      <p:ext uri="{BB962C8B-B14F-4D97-AF65-F5344CB8AC3E}">
        <p14:creationId xmlns:p14="http://schemas.microsoft.com/office/powerpoint/2010/main" val="93959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p:txBody>
          <a:bodyPr/>
          <a:lstStyle/>
          <a:p>
            <a:r>
              <a:rPr lang="en-US" dirty="0" smtClean="0"/>
              <a:t>ASSIST-FC: Question 1</a:t>
            </a:r>
            <a:endParaRPr lang="en-US" dirty="0"/>
          </a:p>
        </p:txBody>
      </p:sp>
      <p:sp>
        <p:nvSpPr>
          <p:cNvPr id="78849" name="Rectangle 3"/>
          <p:cNvSpPr>
            <a:spLocks noGrp="1" noChangeArrowheads="1"/>
          </p:cNvSpPr>
          <p:nvPr>
            <p:ph type="body" idx="1"/>
          </p:nvPr>
        </p:nvSpPr>
        <p:spPr/>
        <p:txBody>
          <a:bodyPr/>
          <a:lstStyle/>
          <a:p>
            <a:pPr marL="0" indent="0">
              <a:buNone/>
            </a:pPr>
            <a:r>
              <a:rPr lang="en-US" sz="2400" u="sng" dirty="0" smtClean="0"/>
              <a:t>Frequency</a:t>
            </a:r>
            <a:r>
              <a:rPr lang="en-US" sz="2400" dirty="0" smtClean="0"/>
              <a:t> of use in the past 3 months</a:t>
            </a:r>
          </a:p>
          <a:p>
            <a:pPr marL="457200" indent="-457200">
              <a:buSzPct val="100000"/>
              <a:buFont typeface="+mj-lt"/>
              <a:buAutoNum type="arabicPeriod"/>
            </a:pPr>
            <a:r>
              <a:rPr lang="en-US" sz="2400" i="1" dirty="0" smtClean="0"/>
              <a:t>In </a:t>
            </a:r>
            <a:r>
              <a:rPr lang="en-US" sz="2400" i="1" dirty="0"/>
              <a:t>the </a:t>
            </a:r>
            <a:r>
              <a:rPr lang="en-US" sz="2400" i="1" u="sng" dirty="0"/>
              <a:t>past three months</a:t>
            </a:r>
            <a:r>
              <a:rPr lang="en-US" sz="2400" i="1" dirty="0"/>
              <a:t>, </a:t>
            </a:r>
            <a:r>
              <a:rPr lang="en-US" sz="2400" i="1" dirty="0" smtClean="0"/>
              <a:t>how often have you used the following substances?</a:t>
            </a:r>
            <a:endParaRPr lang="en-US" sz="2400" i="1" dirty="0"/>
          </a:p>
          <a:p>
            <a:pPr marL="690563" lvl="1">
              <a:buSzPct val="100000"/>
              <a:buFont typeface="Wingdings" charset="2"/>
              <a:buChar char="q"/>
              <a:tabLst>
                <a:tab pos="292100" algn="l"/>
                <a:tab pos="627063" algn="l"/>
              </a:tabLst>
            </a:pPr>
            <a:r>
              <a:rPr lang="en-US" sz="2400" dirty="0"/>
              <a:t> Never (0)</a:t>
            </a:r>
          </a:p>
          <a:p>
            <a:pPr marL="690563" lvl="1">
              <a:buSzPct val="100000"/>
              <a:buFont typeface="Wingdings" charset="2"/>
              <a:buChar char="q"/>
              <a:tabLst>
                <a:tab pos="292100" algn="l"/>
                <a:tab pos="627063" algn="l"/>
              </a:tabLst>
            </a:pPr>
            <a:r>
              <a:rPr lang="en-US" sz="2400" dirty="0"/>
              <a:t> Once or twice </a:t>
            </a:r>
            <a:r>
              <a:rPr lang="en-US" sz="2400" dirty="0" smtClean="0"/>
              <a:t>(2)</a:t>
            </a:r>
            <a:endParaRPr lang="en-US" sz="2400" dirty="0"/>
          </a:p>
          <a:p>
            <a:pPr marL="690563" lvl="1">
              <a:buSzPct val="100000"/>
              <a:buFont typeface="Wingdings" charset="2"/>
              <a:buChar char="q"/>
              <a:tabLst>
                <a:tab pos="292100" algn="l"/>
                <a:tab pos="627063" algn="l"/>
              </a:tabLst>
            </a:pPr>
            <a:r>
              <a:rPr lang="en-US" sz="2400" dirty="0"/>
              <a:t> </a:t>
            </a:r>
            <a:r>
              <a:rPr lang="en-US" sz="2400" dirty="0" smtClean="0"/>
              <a:t>1-3 times per month(3)</a:t>
            </a:r>
            <a:endParaRPr lang="en-US" sz="2400" dirty="0"/>
          </a:p>
          <a:p>
            <a:pPr marL="690563" lvl="1">
              <a:buSzPct val="100000"/>
              <a:buFont typeface="Wingdings" charset="2"/>
              <a:buChar char="q"/>
              <a:tabLst>
                <a:tab pos="292100" algn="l"/>
                <a:tab pos="627063" algn="l"/>
              </a:tabLst>
            </a:pPr>
            <a:r>
              <a:rPr lang="en-US" sz="2400" dirty="0"/>
              <a:t> </a:t>
            </a:r>
            <a:r>
              <a:rPr lang="en-US" sz="2400" dirty="0" smtClean="0"/>
              <a:t>1-4 times per week (4)</a:t>
            </a:r>
            <a:endParaRPr lang="en-US" sz="2400" dirty="0"/>
          </a:p>
          <a:p>
            <a:pPr marL="690563" lvl="1">
              <a:buSzPct val="100000"/>
              <a:buFont typeface="Wingdings" charset="2"/>
              <a:buChar char="q"/>
              <a:tabLst>
                <a:tab pos="292100" algn="l"/>
                <a:tab pos="627063" algn="l"/>
              </a:tabLst>
            </a:pPr>
            <a:r>
              <a:rPr lang="en-US" sz="2400" dirty="0"/>
              <a:t> Daily or almost daily </a:t>
            </a:r>
            <a:r>
              <a:rPr lang="en-US" sz="2400" dirty="0" smtClean="0"/>
              <a:t>(6) </a:t>
            </a:r>
            <a:r>
              <a:rPr lang="en-US" sz="2000" dirty="0" smtClean="0"/>
              <a:t/>
            </a:r>
            <a:br>
              <a:rPr lang="en-US" sz="2000" dirty="0" smtClean="0"/>
            </a:br>
            <a:endParaRPr lang="en-US" sz="2000" dirty="0" smtClean="0"/>
          </a:p>
          <a:p>
            <a:r>
              <a:rPr lang="en-US" sz="2000" dirty="0" smtClean="0"/>
              <a:t>An indication of the substances most relevant to the individual’s current health status</a:t>
            </a:r>
          </a:p>
          <a:p>
            <a:r>
              <a:rPr lang="en-US" sz="2000" dirty="0" smtClean="0"/>
              <a:t>If “Never” to all, end the interview</a:t>
            </a:r>
          </a:p>
        </p:txBody>
      </p:sp>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686839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US" smtClean="0"/>
              <a:t>ASSIST-FC: Question 2</a:t>
            </a:r>
            <a:endParaRPr lang="en-US" dirty="0"/>
          </a:p>
        </p:txBody>
      </p:sp>
      <p:sp>
        <p:nvSpPr>
          <p:cNvPr id="141314" name="Rectangle 3"/>
          <p:cNvSpPr>
            <a:spLocks noGrp="1" noChangeArrowheads="1"/>
          </p:cNvSpPr>
          <p:nvPr>
            <p:ph type="body" idx="1"/>
          </p:nvPr>
        </p:nvSpPr>
        <p:spPr/>
        <p:txBody>
          <a:bodyPr/>
          <a:lstStyle/>
          <a:p>
            <a:pPr marL="0" indent="0">
              <a:buNone/>
            </a:pPr>
            <a:r>
              <a:rPr lang="en-US" sz="2400" dirty="0" err="1" smtClean="0"/>
              <a:t>Recency</a:t>
            </a:r>
            <a:r>
              <a:rPr lang="en-US" sz="2400" dirty="0" smtClean="0"/>
              <a:t> of someone else’</a:t>
            </a:r>
            <a:r>
              <a:rPr lang="en-US" altLang="ja-JP" sz="2400" dirty="0" smtClean="0"/>
              <a:t>s </a:t>
            </a:r>
            <a:r>
              <a:rPr lang="en-US" altLang="ja-JP" sz="2400" u="sng" dirty="0" smtClean="0"/>
              <a:t>concern</a:t>
            </a:r>
            <a:r>
              <a:rPr lang="en-US" altLang="ja-JP" sz="2400" dirty="0" smtClean="0"/>
              <a:t>, if any, about the individual’s substance use</a:t>
            </a:r>
          </a:p>
          <a:p>
            <a:pPr marL="514350" indent="-514350">
              <a:buFont typeface="+mj-lt"/>
              <a:buAutoNum type="arabicPeriod" startAt="2"/>
            </a:pPr>
            <a:r>
              <a:rPr lang="en-US" sz="2400" i="1" dirty="0" smtClean="0"/>
              <a:t>Has a friend or relative or anyone else </a:t>
            </a:r>
            <a:r>
              <a:rPr lang="en-US" sz="2400" i="1" u="sng" dirty="0" smtClean="0"/>
              <a:t>ever</a:t>
            </a:r>
            <a:r>
              <a:rPr lang="en-US" sz="2400" i="1" dirty="0" smtClean="0"/>
              <a:t> expressed concern about your use of (the substance you just mentioned)? </a:t>
            </a:r>
          </a:p>
          <a:p>
            <a:pPr marL="690563" lvl="1">
              <a:buSzPct val="100000"/>
              <a:buFont typeface="Wingdings" charset="2"/>
              <a:buChar char="q"/>
              <a:tabLst>
                <a:tab pos="292100" algn="l"/>
                <a:tab pos="627063" algn="l"/>
              </a:tabLst>
            </a:pPr>
            <a:r>
              <a:rPr lang="en-US" sz="2000" dirty="0"/>
              <a:t> </a:t>
            </a:r>
            <a:r>
              <a:rPr lang="en-US" sz="2000" dirty="0" smtClean="0"/>
              <a:t>No, Never </a:t>
            </a:r>
            <a:r>
              <a:rPr lang="en-US" sz="2000" dirty="0"/>
              <a:t>(0)</a:t>
            </a:r>
          </a:p>
          <a:p>
            <a:pPr marL="690563" lvl="1">
              <a:buSzPct val="100000"/>
              <a:buFont typeface="Wingdings" charset="2"/>
              <a:buChar char="q"/>
              <a:tabLst>
                <a:tab pos="292100" algn="l"/>
                <a:tab pos="627063" algn="l"/>
              </a:tabLst>
            </a:pPr>
            <a:r>
              <a:rPr lang="en-US" sz="2000" dirty="0"/>
              <a:t> </a:t>
            </a:r>
            <a:r>
              <a:rPr lang="en-US" sz="2000" dirty="0" smtClean="0"/>
              <a:t>Yes, in the past 3 months (6)</a:t>
            </a:r>
            <a:endParaRPr lang="en-US" sz="2000" dirty="0"/>
          </a:p>
          <a:p>
            <a:pPr marL="690563" lvl="1">
              <a:buSzPct val="100000"/>
              <a:buFont typeface="Wingdings" charset="2"/>
              <a:buChar char="q"/>
              <a:tabLst>
                <a:tab pos="292100" algn="l"/>
                <a:tab pos="627063" algn="l"/>
              </a:tabLst>
            </a:pPr>
            <a:r>
              <a:rPr lang="en-US" sz="2000" dirty="0"/>
              <a:t> </a:t>
            </a:r>
            <a:r>
              <a:rPr lang="en-US" sz="2000" dirty="0" smtClean="0"/>
              <a:t>Yes, but not in the past 3 months(3</a:t>
            </a:r>
            <a:r>
              <a:rPr lang="en-US" sz="2000" dirty="0"/>
              <a:t>)</a:t>
            </a:r>
          </a:p>
        </p:txBody>
      </p:sp>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567419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ubtitle 3"/>
          <p:cNvSpPr>
            <a:spLocks noGrp="1"/>
          </p:cNvSpPr>
          <p:nvPr>
            <p:ph type="subTitle" idx="4294967295"/>
          </p:nvPr>
        </p:nvSpPr>
        <p:spPr bwMode="auto">
          <a:xfrm>
            <a:off x="0" y="5562600"/>
            <a:ext cx="9144000" cy="12842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a:buFont typeface="Arial" charset="0"/>
              <a:buNone/>
            </a:pPr>
            <a:r>
              <a:rPr lang="en-US" sz="4000" dirty="0">
                <a:solidFill>
                  <a:srgbClr val="2F5897"/>
                </a:solidFill>
                <a:latin typeface="Corbel" charset="0"/>
              </a:rPr>
              <a:t>The language we use matters</a:t>
            </a:r>
          </a:p>
        </p:txBody>
      </p:sp>
      <p:sp>
        <p:nvSpPr>
          <p:cNvPr id="4" name="TextBox 3"/>
          <p:cNvSpPr txBox="1"/>
          <p:nvPr/>
        </p:nvSpPr>
        <p:spPr>
          <a:xfrm rot="19910754">
            <a:off x="-359024" y="991493"/>
            <a:ext cx="3733800" cy="706437"/>
          </a:xfrm>
          <a:prstGeom prst="rect">
            <a:avLst/>
          </a:prstGeom>
          <a:noFill/>
        </p:spPr>
        <p:txBody>
          <a:bodyPr>
            <a:spAutoFit/>
          </a:bodyPr>
          <a:lstStyle/>
          <a:p>
            <a:pPr algn="ctr" eaLnBrk="1" hangingPunct="1">
              <a:spcBef>
                <a:spcPct val="20000"/>
              </a:spcBef>
              <a:buSzPct val="75000"/>
              <a:defRPr/>
            </a:pPr>
            <a:r>
              <a:rPr lang="en-US" sz="4000" dirty="0" smtClean="0">
                <a:solidFill>
                  <a:srgbClr val="FF0000"/>
                </a:solidFill>
                <a:latin typeface="+mn-lt"/>
                <a:ea typeface="+mn-ea"/>
                <a:cs typeface="Arial" pitchFamily="34" charset="0"/>
              </a:rPr>
              <a:t>Addict</a:t>
            </a:r>
            <a:endParaRPr lang="en-US" sz="4000" dirty="0">
              <a:solidFill>
                <a:srgbClr val="FF0000"/>
              </a:solidFill>
              <a:latin typeface="+mn-lt"/>
              <a:ea typeface="+mn-ea"/>
              <a:cs typeface="Arial" pitchFamily="34" charset="0"/>
            </a:endParaRPr>
          </a:p>
        </p:txBody>
      </p:sp>
      <p:sp>
        <p:nvSpPr>
          <p:cNvPr id="8" name="TextBox 7"/>
          <p:cNvSpPr txBox="1"/>
          <p:nvPr/>
        </p:nvSpPr>
        <p:spPr>
          <a:xfrm rot="1440636">
            <a:off x="3074184" y="3190504"/>
            <a:ext cx="2723625" cy="707886"/>
          </a:xfrm>
          <a:prstGeom prst="rect">
            <a:avLst/>
          </a:prstGeom>
          <a:noFill/>
        </p:spPr>
        <p:txBody>
          <a:bodyPr wrap="square">
            <a:spAutoFit/>
          </a:bodyPr>
          <a:lstStyle/>
          <a:p>
            <a:pPr algn="ctr" eaLnBrk="1" hangingPunct="1">
              <a:spcBef>
                <a:spcPct val="20000"/>
              </a:spcBef>
              <a:buSzPct val="75000"/>
              <a:defRPr/>
            </a:pPr>
            <a:r>
              <a:rPr lang="en-US" sz="4000" dirty="0">
                <a:solidFill>
                  <a:schemeClr val="accent6">
                    <a:lumMod val="50000"/>
                  </a:schemeClr>
                </a:solidFill>
                <a:latin typeface="+mn-lt"/>
                <a:ea typeface="+mn-ea"/>
                <a:cs typeface="Arial" pitchFamily="34" charset="0"/>
              </a:rPr>
              <a:t>Drunk</a:t>
            </a:r>
          </a:p>
        </p:txBody>
      </p:sp>
      <p:sp>
        <p:nvSpPr>
          <p:cNvPr id="9" name="TextBox 8"/>
          <p:cNvSpPr txBox="1"/>
          <p:nvPr/>
        </p:nvSpPr>
        <p:spPr>
          <a:xfrm rot="20691253">
            <a:off x="4752046" y="2304278"/>
            <a:ext cx="3733800" cy="708025"/>
          </a:xfrm>
          <a:prstGeom prst="rect">
            <a:avLst/>
          </a:prstGeom>
          <a:noFill/>
        </p:spPr>
        <p:txBody>
          <a:bodyPr>
            <a:spAutoFit/>
          </a:bodyPr>
          <a:lstStyle/>
          <a:p>
            <a:pPr algn="ctr" eaLnBrk="1" hangingPunct="1">
              <a:spcBef>
                <a:spcPct val="20000"/>
              </a:spcBef>
              <a:buSzPct val="75000"/>
              <a:defRPr/>
            </a:pPr>
            <a:r>
              <a:rPr lang="en-US" sz="4000" dirty="0">
                <a:solidFill>
                  <a:srgbClr val="0000FF"/>
                </a:solidFill>
                <a:latin typeface="+mn-lt"/>
                <a:ea typeface="+mn-ea"/>
                <a:cs typeface="Arial" pitchFamily="34" charset="0"/>
              </a:rPr>
              <a:t>Crack-head</a:t>
            </a:r>
          </a:p>
        </p:txBody>
      </p:sp>
      <p:sp>
        <p:nvSpPr>
          <p:cNvPr id="10" name="TextBox 9"/>
          <p:cNvSpPr txBox="1"/>
          <p:nvPr/>
        </p:nvSpPr>
        <p:spPr>
          <a:xfrm>
            <a:off x="1371600" y="4343400"/>
            <a:ext cx="3733800" cy="707886"/>
          </a:xfrm>
          <a:prstGeom prst="rect">
            <a:avLst/>
          </a:prstGeom>
          <a:noFill/>
        </p:spPr>
        <p:txBody>
          <a:bodyPr>
            <a:spAutoFit/>
          </a:bodyPr>
          <a:lstStyle/>
          <a:p>
            <a:pPr algn="ctr" eaLnBrk="1" hangingPunct="1">
              <a:spcBef>
                <a:spcPct val="20000"/>
              </a:spcBef>
              <a:buSzPct val="75000"/>
              <a:defRPr/>
            </a:pPr>
            <a:r>
              <a:rPr lang="en-US" sz="4000" dirty="0" smtClean="0">
                <a:solidFill>
                  <a:srgbClr val="FF6600"/>
                </a:solidFill>
                <a:latin typeface="+mn-lt"/>
                <a:ea typeface="+mn-ea"/>
                <a:cs typeface="Arial" pitchFamily="34" charset="0"/>
              </a:rPr>
              <a:t>Dope fiend</a:t>
            </a:r>
            <a:endParaRPr lang="en-US" sz="4000" dirty="0">
              <a:solidFill>
                <a:srgbClr val="FF6600"/>
              </a:solidFill>
              <a:latin typeface="+mn-lt"/>
              <a:ea typeface="+mn-ea"/>
              <a:cs typeface="Arial" pitchFamily="34" charset="0"/>
            </a:endParaRPr>
          </a:p>
        </p:txBody>
      </p:sp>
      <p:sp>
        <p:nvSpPr>
          <p:cNvPr id="11" name="TextBox 10"/>
          <p:cNvSpPr txBox="1"/>
          <p:nvPr/>
        </p:nvSpPr>
        <p:spPr>
          <a:xfrm rot="20589627">
            <a:off x="182380" y="3284429"/>
            <a:ext cx="3733800" cy="708025"/>
          </a:xfrm>
          <a:prstGeom prst="rect">
            <a:avLst/>
          </a:prstGeom>
          <a:noFill/>
        </p:spPr>
        <p:txBody>
          <a:bodyPr>
            <a:spAutoFit/>
          </a:bodyPr>
          <a:lstStyle/>
          <a:p>
            <a:pPr algn="ctr" eaLnBrk="1" hangingPunct="1">
              <a:spcBef>
                <a:spcPct val="20000"/>
              </a:spcBef>
              <a:buSzPct val="75000"/>
              <a:defRPr/>
            </a:pPr>
            <a:r>
              <a:rPr lang="en-US" sz="4000" dirty="0" smtClean="0">
                <a:solidFill>
                  <a:srgbClr val="FFCC00"/>
                </a:solidFill>
                <a:latin typeface="+mn-lt"/>
                <a:ea typeface="+mn-ea"/>
                <a:cs typeface="Arial" pitchFamily="34" charset="0"/>
              </a:rPr>
              <a:t>Druggie</a:t>
            </a:r>
            <a:endParaRPr lang="en-US" sz="4000" dirty="0">
              <a:solidFill>
                <a:srgbClr val="FFCC00"/>
              </a:solidFill>
              <a:latin typeface="+mn-lt"/>
              <a:ea typeface="+mn-ea"/>
              <a:cs typeface="Arial" pitchFamily="34" charset="0"/>
            </a:endParaRPr>
          </a:p>
        </p:txBody>
      </p:sp>
      <p:sp>
        <p:nvSpPr>
          <p:cNvPr id="12" name="TextBox 11"/>
          <p:cNvSpPr txBox="1"/>
          <p:nvPr/>
        </p:nvSpPr>
        <p:spPr>
          <a:xfrm>
            <a:off x="5181600" y="685800"/>
            <a:ext cx="3733800" cy="708025"/>
          </a:xfrm>
          <a:prstGeom prst="rect">
            <a:avLst/>
          </a:prstGeom>
          <a:noFill/>
        </p:spPr>
        <p:txBody>
          <a:bodyPr>
            <a:spAutoFit/>
          </a:bodyPr>
          <a:lstStyle/>
          <a:p>
            <a:pPr algn="ctr" eaLnBrk="1" hangingPunct="1">
              <a:spcBef>
                <a:spcPct val="20000"/>
              </a:spcBef>
              <a:buSzPct val="75000"/>
              <a:defRPr/>
            </a:pPr>
            <a:r>
              <a:rPr lang="en-US" sz="4000" dirty="0">
                <a:solidFill>
                  <a:srgbClr val="FF00FF"/>
                </a:solidFill>
                <a:latin typeface="+mn-lt"/>
                <a:ea typeface="+mn-ea"/>
                <a:cs typeface="Arial" pitchFamily="34" charset="0"/>
              </a:rPr>
              <a:t>Alcoholic</a:t>
            </a:r>
          </a:p>
        </p:txBody>
      </p:sp>
      <p:sp>
        <p:nvSpPr>
          <p:cNvPr id="13" name="TextBox 12"/>
          <p:cNvSpPr txBox="1"/>
          <p:nvPr/>
        </p:nvSpPr>
        <p:spPr>
          <a:xfrm rot="918841">
            <a:off x="5382990" y="3909496"/>
            <a:ext cx="3733800" cy="708025"/>
          </a:xfrm>
          <a:prstGeom prst="rect">
            <a:avLst/>
          </a:prstGeom>
          <a:noFill/>
        </p:spPr>
        <p:txBody>
          <a:bodyPr>
            <a:spAutoFit/>
          </a:bodyPr>
          <a:lstStyle/>
          <a:p>
            <a:pPr algn="ctr" eaLnBrk="1" hangingPunct="1">
              <a:spcBef>
                <a:spcPct val="20000"/>
              </a:spcBef>
              <a:buSzPct val="75000"/>
              <a:defRPr/>
            </a:pPr>
            <a:r>
              <a:rPr lang="en-US" sz="4000" dirty="0" smtClean="0">
                <a:solidFill>
                  <a:srgbClr val="FF0000"/>
                </a:solidFill>
                <a:latin typeface="+mn-lt"/>
                <a:ea typeface="+mn-ea"/>
                <a:cs typeface="Arial" pitchFamily="34" charset="0"/>
              </a:rPr>
              <a:t>Burn-out</a:t>
            </a:r>
            <a:endParaRPr lang="en-US" sz="4000" dirty="0">
              <a:solidFill>
                <a:srgbClr val="FF0000"/>
              </a:solidFill>
              <a:latin typeface="+mn-lt"/>
              <a:ea typeface="+mn-ea"/>
              <a:cs typeface="Arial" pitchFamily="34" charset="0"/>
            </a:endParaRPr>
          </a:p>
        </p:txBody>
      </p:sp>
      <p:sp>
        <p:nvSpPr>
          <p:cNvPr id="14" name="TextBox 13"/>
          <p:cNvSpPr txBox="1"/>
          <p:nvPr/>
        </p:nvSpPr>
        <p:spPr>
          <a:xfrm rot="746162">
            <a:off x="2851657" y="1004818"/>
            <a:ext cx="3747604" cy="707886"/>
          </a:xfrm>
          <a:prstGeom prst="rect">
            <a:avLst/>
          </a:prstGeom>
          <a:noFill/>
        </p:spPr>
        <p:txBody>
          <a:bodyPr wrap="square">
            <a:spAutoFit/>
          </a:bodyPr>
          <a:lstStyle/>
          <a:p>
            <a:pPr algn="ctr" eaLnBrk="1" hangingPunct="1">
              <a:spcBef>
                <a:spcPct val="20000"/>
              </a:spcBef>
              <a:buSzPct val="75000"/>
              <a:defRPr/>
            </a:pPr>
            <a:r>
              <a:rPr lang="en-US" sz="4000" dirty="0" smtClean="0">
                <a:solidFill>
                  <a:srgbClr val="008000"/>
                </a:solidFill>
                <a:latin typeface="+mn-lt"/>
                <a:ea typeface="+mn-ea"/>
                <a:cs typeface="Arial" pitchFamily="34" charset="0"/>
              </a:rPr>
              <a:t>Strung out</a:t>
            </a:r>
            <a:endParaRPr lang="en-US" sz="4000" dirty="0">
              <a:solidFill>
                <a:srgbClr val="008000"/>
              </a:solidFill>
              <a:latin typeface="+mn-lt"/>
              <a:ea typeface="+mn-ea"/>
              <a:cs typeface="Arial" pitchFamily="34" charset="0"/>
            </a:endParaRPr>
          </a:p>
        </p:txBody>
      </p:sp>
      <p:sp>
        <p:nvSpPr>
          <p:cNvPr id="15" name="TextBox 14"/>
          <p:cNvSpPr txBox="1"/>
          <p:nvPr/>
        </p:nvSpPr>
        <p:spPr>
          <a:xfrm rot="364593">
            <a:off x="1322386" y="1872035"/>
            <a:ext cx="3733800" cy="708025"/>
          </a:xfrm>
          <a:prstGeom prst="rect">
            <a:avLst/>
          </a:prstGeom>
          <a:noFill/>
        </p:spPr>
        <p:txBody>
          <a:bodyPr>
            <a:spAutoFit/>
          </a:bodyPr>
          <a:lstStyle/>
          <a:p>
            <a:pPr algn="ctr" eaLnBrk="1" hangingPunct="1">
              <a:spcBef>
                <a:spcPct val="20000"/>
              </a:spcBef>
              <a:buSzPct val="75000"/>
              <a:defRPr/>
            </a:pPr>
            <a:r>
              <a:rPr lang="en-US" sz="4000" dirty="0">
                <a:solidFill>
                  <a:srgbClr val="FF0080"/>
                </a:solidFill>
                <a:latin typeface="+mn-lt"/>
                <a:ea typeface="+mn-ea"/>
                <a:cs typeface="Arial" pitchFamily="34" charset="0"/>
              </a:rPr>
              <a:t>Junkie</a:t>
            </a:r>
          </a:p>
        </p:txBody>
      </p:sp>
    </p:spTree>
    <p:custDataLst>
      <p:tags r:id="rId1"/>
    </p:custDataLst>
    <p:extLst>
      <p:ext uri="{BB962C8B-B14F-4D97-AF65-F5344CB8AC3E}">
        <p14:creationId xmlns:p14="http://schemas.microsoft.com/office/powerpoint/2010/main" val="342620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0" nodeType="clickEffect">
                                  <p:stCondLst>
                                    <p:cond delay="0"/>
                                  </p:stCondLst>
                                  <p:childTnLst>
                                    <p:anim calcmode="lin" valueType="num">
                                      <p:cBhvr additive="base">
                                        <p:cTn id="43" dur="500"/>
                                        <p:tgtEl>
                                          <p:spTgt spid="4"/>
                                        </p:tgtEl>
                                        <p:attrNameLst>
                                          <p:attrName>ppt_x</p:attrName>
                                        </p:attrNameLst>
                                      </p:cBhvr>
                                      <p:tavLst>
                                        <p:tav tm="0">
                                          <p:val>
                                            <p:strVal val="ppt_x"/>
                                          </p:val>
                                        </p:tav>
                                        <p:tav tm="100000">
                                          <p:val>
                                            <p:strVal val="ppt_x"/>
                                          </p:val>
                                        </p:tav>
                                      </p:tavLst>
                                    </p:anim>
                                    <p:anim calcmode="lin" valueType="num">
                                      <p:cBhvr additive="base">
                                        <p:cTn id="44" dur="500"/>
                                        <p:tgtEl>
                                          <p:spTgt spid="4"/>
                                        </p:tgtEl>
                                        <p:attrNameLst>
                                          <p:attrName>ppt_y</p:attrName>
                                        </p:attrNameLst>
                                      </p:cBhvr>
                                      <p:tavLst>
                                        <p:tav tm="0">
                                          <p:val>
                                            <p:strVal val="ppt_y"/>
                                          </p:val>
                                        </p:tav>
                                        <p:tav tm="100000">
                                          <p:val>
                                            <p:strVal val="1+ppt_h/2"/>
                                          </p:val>
                                        </p:tav>
                                      </p:tavLst>
                                    </p:anim>
                                    <p:set>
                                      <p:cBhvr>
                                        <p:cTn id="45" dur="1" fill="hold">
                                          <p:stCondLst>
                                            <p:cond delay="499"/>
                                          </p:stCondLst>
                                        </p:cTn>
                                        <p:tgtEl>
                                          <p:spTgt spid="4"/>
                                        </p:tgtEl>
                                        <p:attrNameLst>
                                          <p:attrName>style.visibility</p:attrName>
                                        </p:attrNameLst>
                                      </p:cBhvr>
                                      <p:to>
                                        <p:strVal val="hidden"/>
                                      </p:to>
                                    </p:set>
                                  </p:childTnLst>
                                </p:cTn>
                              </p:par>
                              <p:par>
                                <p:cTn id="46" presetID="2" presetClass="exit" presetSubtype="4" fill="hold" grpId="1" nodeType="withEffect">
                                  <p:stCondLst>
                                    <p:cond delay="0"/>
                                  </p:stCondLst>
                                  <p:childTnLst>
                                    <p:anim calcmode="lin" valueType="num">
                                      <p:cBhvr additive="base">
                                        <p:cTn id="47" dur="500"/>
                                        <p:tgtEl>
                                          <p:spTgt spid="12"/>
                                        </p:tgtEl>
                                        <p:attrNameLst>
                                          <p:attrName>ppt_x</p:attrName>
                                        </p:attrNameLst>
                                      </p:cBhvr>
                                      <p:tavLst>
                                        <p:tav tm="0">
                                          <p:val>
                                            <p:strVal val="ppt_x"/>
                                          </p:val>
                                        </p:tav>
                                        <p:tav tm="100000">
                                          <p:val>
                                            <p:strVal val="ppt_x"/>
                                          </p:val>
                                        </p:tav>
                                      </p:tavLst>
                                    </p:anim>
                                    <p:anim calcmode="lin" valueType="num">
                                      <p:cBhvr additive="base">
                                        <p:cTn id="48" dur="500"/>
                                        <p:tgtEl>
                                          <p:spTgt spid="12"/>
                                        </p:tgtEl>
                                        <p:attrNameLst>
                                          <p:attrName>ppt_y</p:attrName>
                                        </p:attrNameLst>
                                      </p:cBhvr>
                                      <p:tavLst>
                                        <p:tav tm="0">
                                          <p:val>
                                            <p:strVal val="ppt_y"/>
                                          </p:val>
                                        </p:tav>
                                        <p:tav tm="100000">
                                          <p:val>
                                            <p:strVal val="1+ppt_h/2"/>
                                          </p:val>
                                        </p:tav>
                                      </p:tavLst>
                                    </p:anim>
                                    <p:set>
                                      <p:cBhvr>
                                        <p:cTn id="49" dur="1" fill="hold">
                                          <p:stCondLst>
                                            <p:cond delay="499"/>
                                          </p:stCondLst>
                                        </p:cTn>
                                        <p:tgtEl>
                                          <p:spTgt spid="12"/>
                                        </p:tgtEl>
                                        <p:attrNameLst>
                                          <p:attrName>style.visibility</p:attrName>
                                        </p:attrNameLst>
                                      </p:cBhvr>
                                      <p:to>
                                        <p:strVal val="hidden"/>
                                      </p:to>
                                    </p:set>
                                  </p:childTnLst>
                                </p:cTn>
                              </p:par>
                              <p:par>
                                <p:cTn id="50" presetID="2" presetClass="exit" presetSubtype="4" fill="hold" grpId="1" nodeType="withEffect">
                                  <p:stCondLst>
                                    <p:cond delay="0"/>
                                  </p:stCondLst>
                                  <p:childTnLst>
                                    <p:anim calcmode="lin" valueType="num">
                                      <p:cBhvr additive="base">
                                        <p:cTn id="51" dur="500"/>
                                        <p:tgtEl>
                                          <p:spTgt spid="11"/>
                                        </p:tgtEl>
                                        <p:attrNameLst>
                                          <p:attrName>ppt_x</p:attrName>
                                        </p:attrNameLst>
                                      </p:cBhvr>
                                      <p:tavLst>
                                        <p:tav tm="0">
                                          <p:val>
                                            <p:strVal val="ppt_x"/>
                                          </p:val>
                                        </p:tav>
                                        <p:tav tm="100000">
                                          <p:val>
                                            <p:strVal val="ppt_x"/>
                                          </p:val>
                                        </p:tav>
                                      </p:tavLst>
                                    </p:anim>
                                    <p:anim calcmode="lin" valueType="num">
                                      <p:cBhvr additive="base">
                                        <p:cTn id="52" dur="500"/>
                                        <p:tgtEl>
                                          <p:spTgt spid="11"/>
                                        </p:tgtEl>
                                        <p:attrNameLst>
                                          <p:attrName>ppt_y</p:attrName>
                                        </p:attrNameLst>
                                      </p:cBhvr>
                                      <p:tavLst>
                                        <p:tav tm="0">
                                          <p:val>
                                            <p:strVal val="ppt_y"/>
                                          </p:val>
                                        </p:tav>
                                        <p:tav tm="100000">
                                          <p:val>
                                            <p:strVal val="1+ppt_h/2"/>
                                          </p:val>
                                        </p:tav>
                                      </p:tavLst>
                                    </p:anim>
                                    <p:set>
                                      <p:cBhvr>
                                        <p:cTn id="53" dur="1" fill="hold">
                                          <p:stCondLst>
                                            <p:cond delay="499"/>
                                          </p:stCondLst>
                                        </p:cTn>
                                        <p:tgtEl>
                                          <p:spTgt spid="11"/>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8"/>
                                        </p:tgtEl>
                                        <p:attrNameLst>
                                          <p:attrName>ppt_x</p:attrName>
                                        </p:attrNameLst>
                                      </p:cBhvr>
                                      <p:tavLst>
                                        <p:tav tm="0">
                                          <p:val>
                                            <p:strVal val="ppt_x"/>
                                          </p:val>
                                        </p:tav>
                                        <p:tav tm="100000">
                                          <p:val>
                                            <p:strVal val="ppt_x"/>
                                          </p:val>
                                        </p:tav>
                                      </p:tavLst>
                                    </p:anim>
                                    <p:anim calcmode="lin" valueType="num">
                                      <p:cBhvr additive="base">
                                        <p:cTn id="56" dur="500"/>
                                        <p:tgtEl>
                                          <p:spTgt spid="8"/>
                                        </p:tgtEl>
                                        <p:attrNameLst>
                                          <p:attrName>ppt_y</p:attrName>
                                        </p:attrNameLst>
                                      </p:cBhvr>
                                      <p:tavLst>
                                        <p:tav tm="0">
                                          <p:val>
                                            <p:strVal val="ppt_y"/>
                                          </p:val>
                                        </p:tav>
                                        <p:tav tm="100000">
                                          <p:val>
                                            <p:strVal val="1+ppt_h/2"/>
                                          </p:val>
                                        </p:tav>
                                      </p:tavLst>
                                    </p:anim>
                                    <p:set>
                                      <p:cBhvr>
                                        <p:cTn id="57" dur="1" fill="hold">
                                          <p:stCondLst>
                                            <p:cond delay="499"/>
                                          </p:stCondLst>
                                        </p:cTn>
                                        <p:tgtEl>
                                          <p:spTgt spid="8"/>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9"/>
                                        </p:tgtEl>
                                        <p:attrNameLst>
                                          <p:attrName>ppt_x</p:attrName>
                                        </p:attrNameLst>
                                      </p:cBhvr>
                                      <p:tavLst>
                                        <p:tav tm="0">
                                          <p:val>
                                            <p:strVal val="ppt_x"/>
                                          </p:val>
                                        </p:tav>
                                        <p:tav tm="100000">
                                          <p:val>
                                            <p:strVal val="ppt_x"/>
                                          </p:val>
                                        </p:tav>
                                      </p:tavLst>
                                    </p:anim>
                                    <p:anim calcmode="lin" valueType="num">
                                      <p:cBhvr additive="base">
                                        <p:cTn id="60" dur="500"/>
                                        <p:tgtEl>
                                          <p:spTgt spid="9"/>
                                        </p:tgtEl>
                                        <p:attrNameLst>
                                          <p:attrName>ppt_y</p:attrName>
                                        </p:attrNameLst>
                                      </p:cBhvr>
                                      <p:tavLst>
                                        <p:tav tm="0">
                                          <p:val>
                                            <p:strVal val="ppt_y"/>
                                          </p:val>
                                        </p:tav>
                                        <p:tav tm="100000">
                                          <p:val>
                                            <p:strVal val="1+ppt_h/2"/>
                                          </p:val>
                                        </p:tav>
                                      </p:tavLst>
                                    </p:anim>
                                    <p:set>
                                      <p:cBhvr>
                                        <p:cTn id="61" dur="1" fill="hold">
                                          <p:stCondLst>
                                            <p:cond delay="499"/>
                                          </p:stCondLst>
                                        </p:cTn>
                                        <p:tgtEl>
                                          <p:spTgt spid="9"/>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10"/>
                                        </p:tgtEl>
                                        <p:attrNameLst>
                                          <p:attrName>ppt_x</p:attrName>
                                        </p:attrNameLst>
                                      </p:cBhvr>
                                      <p:tavLst>
                                        <p:tav tm="0">
                                          <p:val>
                                            <p:strVal val="ppt_x"/>
                                          </p:val>
                                        </p:tav>
                                        <p:tav tm="100000">
                                          <p:val>
                                            <p:strVal val="ppt_x"/>
                                          </p:val>
                                        </p:tav>
                                      </p:tavLst>
                                    </p:anim>
                                    <p:anim calcmode="lin" valueType="num">
                                      <p:cBhvr additive="base">
                                        <p:cTn id="64" dur="500"/>
                                        <p:tgtEl>
                                          <p:spTgt spid="10"/>
                                        </p:tgtEl>
                                        <p:attrNameLst>
                                          <p:attrName>ppt_y</p:attrName>
                                        </p:attrNameLst>
                                      </p:cBhvr>
                                      <p:tavLst>
                                        <p:tav tm="0">
                                          <p:val>
                                            <p:strVal val="ppt_y"/>
                                          </p:val>
                                        </p:tav>
                                        <p:tav tm="100000">
                                          <p:val>
                                            <p:strVal val="1+ppt_h/2"/>
                                          </p:val>
                                        </p:tav>
                                      </p:tavLst>
                                    </p:anim>
                                    <p:set>
                                      <p:cBhvr>
                                        <p:cTn id="65" dur="1" fill="hold">
                                          <p:stCondLst>
                                            <p:cond delay="499"/>
                                          </p:stCondLst>
                                        </p:cTn>
                                        <p:tgtEl>
                                          <p:spTgt spid="10"/>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500"/>
                                        <p:tgtEl>
                                          <p:spTgt spid="13"/>
                                        </p:tgtEl>
                                        <p:attrNameLst>
                                          <p:attrName>ppt_x</p:attrName>
                                        </p:attrNameLst>
                                      </p:cBhvr>
                                      <p:tavLst>
                                        <p:tav tm="0">
                                          <p:val>
                                            <p:strVal val="ppt_x"/>
                                          </p:val>
                                        </p:tav>
                                        <p:tav tm="100000">
                                          <p:val>
                                            <p:strVal val="ppt_x"/>
                                          </p:val>
                                        </p:tav>
                                      </p:tavLst>
                                    </p:anim>
                                    <p:anim calcmode="lin" valueType="num">
                                      <p:cBhvr additive="base">
                                        <p:cTn id="68" dur="500"/>
                                        <p:tgtEl>
                                          <p:spTgt spid="13"/>
                                        </p:tgtEl>
                                        <p:attrNameLst>
                                          <p:attrName>ppt_y</p:attrName>
                                        </p:attrNameLst>
                                      </p:cBhvr>
                                      <p:tavLst>
                                        <p:tav tm="0">
                                          <p:val>
                                            <p:strVal val="ppt_y"/>
                                          </p:val>
                                        </p:tav>
                                        <p:tav tm="100000">
                                          <p:val>
                                            <p:strVal val="1+ppt_h/2"/>
                                          </p:val>
                                        </p:tav>
                                      </p:tavLst>
                                    </p:anim>
                                    <p:set>
                                      <p:cBhvr>
                                        <p:cTn id="69" dur="1" fill="hold">
                                          <p:stCondLst>
                                            <p:cond delay="499"/>
                                          </p:stCondLst>
                                        </p:cTn>
                                        <p:tgtEl>
                                          <p:spTgt spid="13"/>
                                        </p:tgtEl>
                                        <p:attrNameLst>
                                          <p:attrName>style.visibility</p:attrName>
                                        </p:attrNameLst>
                                      </p:cBhvr>
                                      <p:to>
                                        <p:strVal val="hidden"/>
                                      </p:to>
                                    </p:set>
                                  </p:childTnLst>
                                </p:cTn>
                              </p:par>
                              <p:par>
                                <p:cTn id="70" presetID="2" presetClass="exit" presetSubtype="4" fill="hold" grpId="1" nodeType="withEffect">
                                  <p:stCondLst>
                                    <p:cond delay="0"/>
                                  </p:stCondLst>
                                  <p:childTnLst>
                                    <p:anim calcmode="lin" valueType="num">
                                      <p:cBhvr additive="base">
                                        <p:cTn id="71" dur="500"/>
                                        <p:tgtEl>
                                          <p:spTgt spid="14"/>
                                        </p:tgtEl>
                                        <p:attrNameLst>
                                          <p:attrName>ppt_x</p:attrName>
                                        </p:attrNameLst>
                                      </p:cBhvr>
                                      <p:tavLst>
                                        <p:tav tm="0">
                                          <p:val>
                                            <p:strVal val="ppt_x"/>
                                          </p:val>
                                        </p:tav>
                                        <p:tav tm="100000">
                                          <p:val>
                                            <p:strVal val="ppt_x"/>
                                          </p:val>
                                        </p:tav>
                                      </p:tavLst>
                                    </p:anim>
                                    <p:anim calcmode="lin" valueType="num">
                                      <p:cBhvr additive="base">
                                        <p:cTn id="72" dur="500"/>
                                        <p:tgtEl>
                                          <p:spTgt spid="14"/>
                                        </p:tgtEl>
                                        <p:attrNameLst>
                                          <p:attrName>ppt_y</p:attrName>
                                        </p:attrNameLst>
                                      </p:cBhvr>
                                      <p:tavLst>
                                        <p:tav tm="0">
                                          <p:val>
                                            <p:strVal val="ppt_y"/>
                                          </p:val>
                                        </p:tav>
                                        <p:tav tm="100000">
                                          <p:val>
                                            <p:strVal val="1+ppt_h/2"/>
                                          </p:val>
                                        </p:tav>
                                      </p:tavLst>
                                    </p:anim>
                                    <p:set>
                                      <p:cBhvr>
                                        <p:cTn id="73" dur="1" fill="hold">
                                          <p:stCondLst>
                                            <p:cond delay="499"/>
                                          </p:stCondLst>
                                        </p:cTn>
                                        <p:tgtEl>
                                          <p:spTgt spid="14"/>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15"/>
                                        </p:tgtEl>
                                        <p:attrNameLst>
                                          <p:attrName>ppt_x</p:attrName>
                                        </p:attrNameLst>
                                      </p:cBhvr>
                                      <p:tavLst>
                                        <p:tav tm="0">
                                          <p:val>
                                            <p:strVal val="ppt_x"/>
                                          </p:val>
                                        </p:tav>
                                        <p:tav tm="100000">
                                          <p:val>
                                            <p:strVal val="ppt_x"/>
                                          </p:val>
                                        </p:tav>
                                      </p:tavLst>
                                    </p:anim>
                                    <p:anim calcmode="lin" valueType="num">
                                      <p:cBhvr additive="base">
                                        <p:cTn id="76" dur="500"/>
                                        <p:tgtEl>
                                          <p:spTgt spid="15"/>
                                        </p:tgtEl>
                                        <p:attrNameLst>
                                          <p:attrName>ppt_y</p:attrName>
                                        </p:attrNameLst>
                                      </p:cBhvr>
                                      <p:tavLst>
                                        <p:tav tm="0">
                                          <p:val>
                                            <p:strVal val="ppt_y"/>
                                          </p:val>
                                        </p:tav>
                                        <p:tav tm="100000">
                                          <p:val>
                                            <p:strVal val="1+ppt_h/2"/>
                                          </p:val>
                                        </p:tav>
                                      </p:tavLst>
                                    </p:anim>
                                    <p:set>
                                      <p:cBhvr>
                                        <p:cTn id="77" dur="1" fill="hold">
                                          <p:stCondLst>
                                            <p:cond delay="499"/>
                                          </p:stCondLst>
                                        </p:cTn>
                                        <p:tgtEl>
                                          <p:spTgt spid="15"/>
                                        </p:tgtEl>
                                        <p:attrNameLst>
                                          <p:attrName>style.visibility</p:attrName>
                                        </p:attrNameLst>
                                      </p:cBhvr>
                                      <p:to>
                                        <p:strVal val="hidden"/>
                                      </p:to>
                                    </p:set>
                                  </p:childTnLst>
                                </p:cTn>
                              </p:par>
                            </p:childTnLst>
                          </p:cTn>
                        </p:par>
                        <p:par>
                          <p:cTn id="78" fill="hold">
                            <p:stCondLst>
                              <p:cond delay="500"/>
                            </p:stCondLst>
                            <p:childTnLst>
                              <p:par>
                                <p:cTn id="79" presetID="2" presetClass="exit" presetSubtype="4" fill="hold" grpId="0" nodeType="afterEffect">
                                  <p:stCondLst>
                                    <p:cond delay="0"/>
                                  </p:stCondLst>
                                  <p:childTnLst>
                                    <p:anim calcmode="lin" valueType="num">
                                      <p:cBhvr additive="base">
                                        <p:cTn id="80" dur="1000"/>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1" dur="1000"/>
                                        <p:tgtEl>
                                          <p:spTgt spid="28675">
                                            <p:txEl>
                                              <p:pRg st="0" end="0"/>
                                            </p:txEl>
                                          </p:spTgt>
                                        </p:tgtEl>
                                        <p:attrNameLst>
                                          <p:attrName>ppt_y</p:attrName>
                                        </p:attrNameLst>
                                      </p:cBhvr>
                                      <p:tavLst>
                                        <p:tav tm="0">
                                          <p:val>
                                            <p:strVal val="ppt_y"/>
                                          </p:val>
                                        </p:tav>
                                        <p:tav tm="100000">
                                          <p:val>
                                            <p:strVal val="1+ppt_h/2"/>
                                          </p:val>
                                        </p:tav>
                                      </p:tavLst>
                                    </p:anim>
                                    <p:set>
                                      <p:cBhvr>
                                        <p:cTn id="82" dur="1" fill="hold">
                                          <p:stCondLst>
                                            <p:cond delay="999"/>
                                          </p:stCondLst>
                                        </p:cTn>
                                        <p:tgtEl>
                                          <p:spTgt spid="2867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4" grpId="0"/>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Scoring the ASSIST-FC</a:t>
            </a:r>
            <a:endParaRPr lang="en-US" dirty="0"/>
          </a:p>
        </p:txBody>
      </p:sp>
      <p:sp>
        <p:nvSpPr>
          <p:cNvPr id="3" name="Content Placeholder 2"/>
          <p:cNvSpPr>
            <a:spLocks noGrp="1"/>
          </p:cNvSpPr>
          <p:nvPr>
            <p:ph idx="1"/>
          </p:nvPr>
        </p:nvSpPr>
        <p:spPr/>
        <p:txBody>
          <a:bodyPr/>
          <a:lstStyle/>
          <a:p>
            <a:r>
              <a:rPr lang="en-AU" sz="2800" u="sng" dirty="0" smtClean="0"/>
              <a:t>Question 1.</a:t>
            </a:r>
            <a:r>
              <a:rPr lang="en-AU" sz="2800" dirty="0" smtClean="0"/>
              <a:t>  An answer should be recorded for each substance category in question 1.  If a substance was never used, or has not been used in the past 3 months, “Never” should be checked.</a:t>
            </a:r>
          </a:p>
          <a:p>
            <a:r>
              <a:rPr lang="en-AU" sz="2800" u="sng" dirty="0" smtClean="0"/>
              <a:t>Question 2.</a:t>
            </a:r>
            <a:r>
              <a:rPr lang="en-AU" sz="2800" dirty="0" smtClean="0"/>
              <a:t>  An answer should be recorded only for substances the patient reports using in the past 3 months.</a:t>
            </a:r>
          </a:p>
          <a:p>
            <a:r>
              <a:rPr lang="en-AU" sz="2800" dirty="0" smtClean="0"/>
              <a:t>For each substance, add up the scores received for Questions 1 and 2.  </a:t>
            </a:r>
          </a:p>
          <a:p>
            <a:endParaRPr lang="en-US" dirty="0"/>
          </a:p>
        </p:txBody>
      </p:sp>
      <p:sp>
        <p:nvSpPr>
          <p:cNvPr id="5" name="Date Placeholder 4"/>
          <p:cNvSpPr>
            <a:spLocks noGrp="1"/>
          </p:cNvSpPr>
          <p:nvPr>
            <p:ph type="dt" sz="quarter" idx="10"/>
          </p:nvPr>
        </p:nvSpPr>
        <p:spPr/>
        <p:txBody>
          <a:bodyPr/>
          <a:lstStyle/>
          <a:p>
            <a:endParaRPr lang="en-US"/>
          </a:p>
        </p:txBody>
      </p:sp>
    </p:spTree>
    <p:extLst>
      <p:ext uri="{BB962C8B-B14F-4D97-AF65-F5344CB8AC3E}">
        <p14:creationId xmlns:p14="http://schemas.microsoft.com/office/powerpoint/2010/main" val="1035050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Assessing Risk Level Using the ASSIST-FC</a:t>
            </a:r>
            <a:endParaRPr lang="en-US" dirty="0"/>
          </a:p>
        </p:txBody>
      </p:sp>
      <p:sp>
        <p:nvSpPr>
          <p:cNvPr id="151554" name="Content Placeholder 2"/>
          <p:cNvSpPr>
            <a:spLocks noGrp="1"/>
          </p:cNvSpPr>
          <p:nvPr>
            <p:ph idx="1"/>
          </p:nvPr>
        </p:nvSpPr>
        <p:spPr/>
        <p:txBody>
          <a:bodyPr/>
          <a:lstStyle/>
          <a:p>
            <a:endParaRPr lang="en-US" smtClean="0"/>
          </a:p>
          <a:p>
            <a:endParaRPr lang="en-US" dirty="0"/>
          </a:p>
        </p:txBody>
      </p:sp>
      <p:graphicFrame>
        <p:nvGraphicFramePr>
          <p:cNvPr id="4" name="Group 129"/>
          <p:cNvGraphicFramePr>
            <a:graphicFrameLocks/>
          </p:cNvGraphicFramePr>
          <p:nvPr>
            <p:extLst/>
          </p:nvPr>
        </p:nvGraphicFramePr>
        <p:xfrm>
          <a:off x="914400" y="1752600"/>
          <a:ext cx="7543800" cy="4038600"/>
        </p:xfrm>
        <a:graphic>
          <a:graphicData uri="http://schemas.openxmlformats.org/drawingml/2006/table">
            <a:tbl>
              <a:tblPr>
                <a:tableStyleId>{69CF1AB2-1976-4502-BF36-3FF5EA218861}</a:tableStyleId>
              </a:tblPr>
              <a:tblGrid>
                <a:gridCol w="1725613"/>
                <a:gridCol w="1725612"/>
                <a:gridCol w="4092575"/>
              </a:tblGrid>
              <a:tr h="838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smtClean="0">
                          <a:ln>
                            <a:noFill/>
                          </a:ln>
                          <a:solidFill>
                            <a:schemeClr val="bg1"/>
                          </a:solidFill>
                          <a:effectLst/>
                        </a:rPr>
                        <a:t>Alcohol</a:t>
                      </a:r>
                      <a:endParaRPr kumimoji="0" lang="en-US" sz="2000" b="0" i="0" u="none" strike="noStrike" cap="none" normalizeH="0" baseline="0" dirty="0" smtClean="0">
                        <a:ln>
                          <a:noFill/>
                        </a:ln>
                        <a:solidFill>
                          <a:schemeClr val="bg1"/>
                        </a:solidFill>
                        <a:effectLst/>
                        <a:latin typeface="Arial Rounded MT Bold" pitchFamily="34" charset="0"/>
                      </a:endParaRPr>
                    </a:p>
                  </a:txBody>
                  <a:tcPr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smtClean="0">
                          <a:ln>
                            <a:noFill/>
                          </a:ln>
                          <a:solidFill>
                            <a:schemeClr val="bg1"/>
                          </a:solidFill>
                          <a:effectLst/>
                        </a:rPr>
                        <a:t>All Other Substances</a:t>
                      </a:r>
                      <a:endParaRPr kumimoji="0" lang="en-US" sz="2000" b="0" i="0" u="none" strike="noStrike" cap="none" normalizeH="0" baseline="0" dirty="0" smtClean="0">
                        <a:ln>
                          <a:noFill/>
                        </a:ln>
                        <a:solidFill>
                          <a:schemeClr val="bg1"/>
                        </a:solidFill>
                        <a:effectLst/>
                        <a:latin typeface="Arial Rounded MT Bold" pitchFamily="34" charset="0"/>
                      </a:endParaRPr>
                    </a:p>
                  </a:txBody>
                  <a:tcPr anchor="b" horzOverflow="overflow">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smtClean="0">
                          <a:ln>
                            <a:noFill/>
                          </a:ln>
                          <a:solidFill>
                            <a:schemeClr val="bg1"/>
                          </a:solidFill>
                          <a:effectLst/>
                        </a:rPr>
                        <a:t>Risk Level</a:t>
                      </a:r>
                      <a:endParaRPr kumimoji="0" lang="en-US" sz="2000" b="0" i="0" u="none" strike="noStrike" cap="none" normalizeH="0" baseline="0" dirty="0" smtClean="0">
                        <a:ln>
                          <a:noFill/>
                        </a:ln>
                        <a:solidFill>
                          <a:schemeClr val="bg1"/>
                        </a:solidFill>
                        <a:effectLst/>
                        <a:latin typeface="Arial Rounded MT Bold" pitchFamily="34" charset="0"/>
                      </a:endParaRPr>
                    </a:p>
                  </a:txBody>
                  <a:tcPr anchor="b" horzOverflow="overflow">
                    <a:solidFill>
                      <a:schemeClr val="accent1"/>
                    </a:solidFill>
                  </a:tcPr>
                </a:tc>
              </a:tr>
              <a:tr h="64008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0-5*</a:t>
                      </a:r>
                      <a:endParaRPr kumimoji="0" lang="en-US" sz="16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0</a:t>
                      </a:r>
                      <a:endParaRPr kumimoji="0" lang="en-US" sz="16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600" b="1" i="1" u="none" strike="noStrike" cap="none" normalizeH="0" baseline="0" dirty="0" smtClean="0">
                          <a:ln>
                            <a:noFill/>
                          </a:ln>
                          <a:effectLst/>
                        </a:rPr>
                        <a:t>Low Risk </a:t>
                      </a:r>
                      <a:r>
                        <a:rPr kumimoji="0" lang="en-US" sz="1600" u="none" strike="noStrike" cap="none" normalizeH="0" baseline="0" dirty="0" smtClean="0">
                          <a:ln>
                            <a:noFill/>
                          </a:ln>
                          <a:effectLst/>
                        </a:rPr>
                        <a:t/>
                      </a:r>
                      <a:br>
                        <a:rPr kumimoji="0" lang="en-US" sz="1600" u="none" strike="noStrike" cap="none" normalizeH="0" baseline="0" dirty="0" smtClean="0">
                          <a:ln>
                            <a:noFill/>
                          </a:ln>
                          <a:effectLst/>
                        </a:rPr>
                      </a:br>
                      <a:r>
                        <a:rPr lang="en-US" sz="1600" dirty="0" smtClean="0">
                          <a:effectLst/>
                        </a:rPr>
                        <a:t>You are at low risk of health and other problems from your current pattern of substance use.</a:t>
                      </a:r>
                      <a:endParaRPr lang="en-US" sz="1600" dirty="0" smtClean="0">
                        <a:effectLst/>
                        <a:latin typeface="Garamond"/>
                        <a:ea typeface="Calibri"/>
                        <a:cs typeface="Times New Roman"/>
                      </a:endParaRPr>
                    </a:p>
                  </a:txBody>
                  <a:tcPr anchor="ctr" horzOverflow="overflow"/>
                </a:tc>
              </a:tr>
              <a:tr h="914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6-8</a:t>
                      </a:r>
                      <a:endParaRPr kumimoji="0" lang="en-US" sz="16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2-6</a:t>
                      </a:r>
                      <a:endParaRPr kumimoji="0" lang="en-US" sz="16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a:lnSpc>
                          <a:spcPct val="100000"/>
                        </a:lnSpc>
                        <a:spcBef>
                          <a:spcPts val="1200"/>
                        </a:spcBef>
                        <a:spcAft>
                          <a:spcPts val="1200"/>
                        </a:spcAft>
                      </a:pPr>
                      <a:r>
                        <a:rPr kumimoji="0" lang="en-US" sz="1600" b="1" i="1" u="none" strike="noStrike" cap="none" normalizeH="0" baseline="0" dirty="0" smtClean="0">
                          <a:ln>
                            <a:noFill/>
                          </a:ln>
                          <a:effectLst/>
                        </a:rPr>
                        <a:t>Moderate Risk (Brief Intervention)</a:t>
                      </a:r>
                      <a:br>
                        <a:rPr kumimoji="0" lang="en-US" sz="1600" b="1" i="1" u="none" strike="noStrike" cap="none" normalizeH="0" baseline="0" dirty="0" smtClean="0">
                          <a:ln>
                            <a:noFill/>
                          </a:ln>
                          <a:effectLst/>
                        </a:rPr>
                      </a:br>
                      <a:r>
                        <a:rPr lang="en-US" sz="1600" dirty="0" smtClean="0">
                          <a:effectLst/>
                        </a:rPr>
                        <a:t>You are at risk of health and other problems from your current pattern of substance use.</a:t>
                      </a:r>
                      <a:endParaRPr lang="en-US" sz="1600" dirty="0">
                        <a:effectLst/>
                        <a:latin typeface="Garamond"/>
                        <a:ea typeface="Calibri"/>
                        <a:cs typeface="Times New Roman"/>
                      </a:endParaRPr>
                    </a:p>
                  </a:txBody>
                  <a:tcPr anchor="ctr" horzOverflow="overflow"/>
                </a:tc>
              </a:tr>
              <a:tr h="914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9-12</a:t>
                      </a:r>
                      <a:endParaRPr kumimoji="0" lang="en-US" sz="16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7-12</a:t>
                      </a:r>
                      <a:endParaRPr kumimoji="0" lang="en-US" sz="16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a:lnSpc>
                          <a:spcPct val="100000"/>
                        </a:lnSpc>
                        <a:spcBef>
                          <a:spcPts val="1200"/>
                        </a:spcBef>
                        <a:spcAft>
                          <a:spcPts val="1200"/>
                        </a:spcAft>
                      </a:pPr>
                      <a:r>
                        <a:rPr kumimoji="0" lang="en-US" sz="1600" b="1" i="1" u="none" strike="noStrike" cap="none" normalizeH="0" baseline="0" dirty="0" smtClean="0">
                          <a:ln>
                            <a:noFill/>
                          </a:ln>
                          <a:effectLst/>
                        </a:rPr>
                        <a:t>High Risk (Brief Intervention + Further Assessment) </a:t>
                      </a:r>
                      <a:r>
                        <a:rPr kumimoji="0" lang="en-US" sz="1600" u="none" strike="noStrike" cap="none" normalizeH="0" baseline="0" dirty="0" smtClean="0">
                          <a:ln>
                            <a:noFill/>
                          </a:ln>
                          <a:effectLst/>
                        </a:rPr>
                        <a:t/>
                      </a:r>
                      <a:br>
                        <a:rPr kumimoji="0" lang="en-US" sz="1600" u="none" strike="noStrike" cap="none" normalizeH="0" baseline="0" dirty="0" smtClean="0">
                          <a:ln>
                            <a:noFill/>
                          </a:ln>
                          <a:effectLst/>
                        </a:rPr>
                      </a:br>
                      <a:r>
                        <a:rPr lang="en-US" sz="1600" dirty="0" smtClean="0">
                          <a:effectLst/>
                        </a:rPr>
                        <a:t>You may</a:t>
                      </a:r>
                      <a:r>
                        <a:rPr lang="en-US" sz="1600" baseline="0" dirty="0" smtClean="0">
                          <a:effectLst/>
                        </a:rPr>
                        <a:t> be </a:t>
                      </a:r>
                      <a:r>
                        <a:rPr lang="en-US" sz="1600" dirty="0" smtClean="0">
                          <a:effectLst/>
                        </a:rPr>
                        <a:t>at high risk of health and other problems from your current pattern of use.</a:t>
                      </a:r>
                      <a:endParaRPr lang="en-US" sz="1600" dirty="0">
                        <a:effectLst/>
                        <a:latin typeface="Garamond"/>
                        <a:ea typeface="Calibri"/>
                        <a:cs typeface="Times New Roman"/>
                      </a:endParaRPr>
                    </a:p>
                  </a:txBody>
                  <a:tcPr anchor="ctr" horzOverflow="overflow"/>
                </a:tc>
              </a:tr>
            </a:tbl>
          </a:graphicData>
        </a:graphic>
      </p:graphicFrame>
      <p:sp>
        <p:nvSpPr>
          <p:cNvPr id="5" name="TextBox 4"/>
          <p:cNvSpPr txBox="1"/>
          <p:nvPr/>
        </p:nvSpPr>
        <p:spPr>
          <a:xfrm>
            <a:off x="914400" y="5793938"/>
            <a:ext cx="7543800" cy="1107996"/>
          </a:xfrm>
          <a:prstGeom prst="rect">
            <a:avLst/>
          </a:prstGeom>
          <a:noFill/>
        </p:spPr>
        <p:txBody>
          <a:bodyPr wrap="square" rtlCol="0">
            <a:spAutoFit/>
          </a:bodyPr>
          <a:lstStyle/>
          <a:p>
            <a:r>
              <a:rPr lang="en-US" sz="1600" i="1" dirty="0" smtClean="0">
                <a:solidFill>
                  <a:srgbClr val="D60000"/>
                </a:solidFill>
              </a:rPr>
              <a:t>* If </a:t>
            </a:r>
            <a:r>
              <a:rPr lang="en-US" sz="1600" i="1" dirty="0">
                <a:solidFill>
                  <a:srgbClr val="D60000"/>
                </a:solidFill>
              </a:rPr>
              <a:t>the patient reports that they drink 5 or more drinks on one occasion (4 for females), a brief intervention is recommended, even if the ASSIST-FC Alcohol Score is classified as Low (0-5)</a:t>
            </a:r>
          </a:p>
          <a:p>
            <a:endParaRPr lang="en-US" dirty="0"/>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956448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USING THE ASSIST-FC</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9584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Example: Lisa</a:t>
            </a:r>
            <a:endParaRPr lang="en-GB" dirty="0"/>
          </a:p>
        </p:txBody>
      </p:sp>
      <p:sp>
        <p:nvSpPr>
          <p:cNvPr id="3" name="Content Placeholder 2"/>
          <p:cNvSpPr>
            <a:spLocks noGrp="1"/>
          </p:cNvSpPr>
          <p:nvPr>
            <p:ph idx="1"/>
          </p:nvPr>
        </p:nvSpPr>
        <p:spPr/>
        <p:txBody>
          <a:bodyPr/>
          <a:lstStyle/>
          <a:p>
            <a:pPr marL="0" indent="0">
              <a:buNone/>
            </a:pPr>
            <a:r>
              <a:rPr lang="en-GB" sz="1800" dirty="0" smtClean="0"/>
              <a:t>Lisa has come to see her doctor today for her annual physical.  The doctor has explained that all patients are now being screened annually for factors that may affect their health.  She obtained Lisa’s permission to ask her a few questions.  </a:t>
            </a:r>
          </a:p>
          <a:p>
            <a:pPr marL="0" indent="0">
              <a:buNone/>
            </a:pPr>
            <a:r>
              <a:rPr lang="en-GB" sz="1800" dirty="0" smtClean="0"/>
              <a:t>Here’s what Lisa says about the ASSIST-FC questions:</a:t>
            </a:r>
          </a:p>
          <a:p>
            <a:pPr marL="0" indent="0">
              <a:buNone/>
            </a:pPr>
            <a:endParaRPr lang="en-GB" sz="1800" dirty="0" smtClean="0"/>
          </a:p>
          <a:p>
            <a:r>
              <a:rPr lang="en-GB" sz="1800" i="1" dirty="0" smtClean="0"/>
              <a:t>I’ve never smoked.</a:t>
            </a:r>
          </a:p>
          <a:p>
            <a:r>
              <a:rPr lang="en-GB" sz="1800" i="1" dirty="0" smtClean="0"/>
              <a:t>I drink a couple times per week to unwind after work. My </a:t>
            </a:r>
            <a:r>
              <a:rPr lang="en-US" sz="1800" i="1" dirty="0" smtClean="0"/>
              <a:t>favorite</a:t>
            </a:r>
            <a:r>
              <a:rPr lang="en-GB" sz="1800" i="1" dirty="0" smtClean="0"/>
              <a:t> drink is margaritas! </a:t>
            </a:r>
          </a:p>
          <a:p>
            <a:r>
              <a:rPr lang="en-GB" sz="1800" i="1" dirty="0" smtClean="0"/>
              <a:t>On “date nights” (every other Saturday), I have more than 4 drinks. We paint the town and Uber home. </a:t>
            </a:r>
          </a:p>
          <a:p>
            <a:r>
              <a:rPr lang="en-US" sz="1800" i="1" dirty="0" smtClean="0"/>
              <a:t>No one has ever expressed concern about my drinking.</a:t>
            </a:r>
            <a:endParaRPr lang="en-GB" sz="1800" i="1" dirty="0" smtClean="0"/>
          </a:p>
          <a:p>
            <a:r>
              <a:rPr lang="en-US" sz="1800" i="1" dirty="0" smtClean="0"/>
              <a:t>I tried reefer in college (20+ years ago), but have never used any other drugs. </a:t>
            </a:r>
          </a:p>
          <a:p>
            <a:r>
              <a:rPr lang="en-US" sz="1800" i="1" dirty="0" smtClean="0"/>
              <a:t>I use all prescription medication as it is prescribed. </a:t>
            </a:r>
          </a:p>
        </p:txBody>
      </p:sp>
    </p:spTree>
    <p:extLst>
      <p:ext uri="{BB962C8B-B14F-4D97-AF65-F5344CB8AC3E}">
        <p14:creationId xmlns:p14="http://schemas.microsoft.com/office/powerpoint/2010/main" val="694429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38100" y="486067"/>
            <a:ext cx="9067800" cy="5885866"/>
          </a:xfrm>
          <a:prstGeom prst="rect">
            <a:avLst/>
          </a:prstGeom>
        </p:spPr>
      </p:pic>
      <p:sp>
        <p:nvSpPr>
          <p:cNvPr id="13" name="Oval 12"/>
          <p:cNvSpPr/>
          <p:nvPr/>
        </p:nvSpPr>
        <p:spPr>
          <a:xfrm>
            <a:off x="3857429" y="6035705"/>
            <a:ext cx="230660" cy="181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989694" y="3370452"/>
            <a:ext cx="230660" cy="181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562600" y="3157319"/>
            <a:ext cx="230660" cy="181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458200" y="3121223"/>
            <a:ext cx="152400" cy="307777"/>
          </a:xfrm>
          <a:prstGeom prst="rect">
            <a:avLst/>
          </a:prstGeom>
          <a:noFill/>
        </p:spPr>
        <p:txBody>
          <a:bodyPr wrap="square" rtlCol="0">
            <a:spAutoFit/>
          </a:bodyPr>
          <a:lstStyle/>
          <a:p>
            <a:r>
              <a:rPr lang="en-US" sz="1400" b="1" dirty="0" smtClean="0">
                <a:solidFill>
                  <a:srgbClr val="CF1001"/>
                </a:solidFill>
              </a:rPr>
              <a:t>4</a:t>
            </a:r>
            <a:endParaRPr lang="en-GB" sz="1400" b="1" dirty="0">
              <a:solidFill>
                <a:srgbClr val="CF1001"/>
              </a:solidFill>
            </a:endParaRPr>
          </a:p>
        </p:txBody>
      </p:sp>
      <p:sp>
        <p:nvSpPr>
          <p:cNvPr id="19" name="Oval 18"/>
          <p:cNvSpPr/>
          <p:nvPr/>
        </p:nvSpPr>
        <p:spPr>
          <a:xfrm>
            <a:off x="3857429" y="2942968"/>
            <a:ext cx="230660" cy="181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6703540" y="3157319"/>
            <a:ext cx="230660" cy="181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857429" y="4049358"/>
            <a:ext cx="230660" cy="181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3857429" y="4289101"/>
            <a:ext cx="230660" cy="181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857429" y="4510622"/>
            <a:ext cx="230660" cy="181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857429" y="4990108"/>
            <a:ext cx="230660" cy="181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857429" y="5581101"/>
            <a:ext cx="230660" cy="181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3006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What would you do next with Lisa?</a:t>
            </a:r>
            <a:endParaRPr lang="en-US" dirty="0"/>
          </a:p>
        </p:txBody>
      </p:sp>
      <p:sp>
        <p:nvSpPr>
          <p:cNvPr id="59395" name="Content Placeholder 2"/>
          <p:cNvSpPr>
            <a:spLocks noGrp="1"/>
          </p:cNvSpPr>
          <p:nvPr>
            <p:ph idx="1"/>
          </p:nvPr>
        </p:nvSpPr>
        <p:spPr/>
        <p:txBody>
          <a:bodyPr/>
          <a:lstStyle/>
          <a:p>
            <a:endParaRPr lang="en-US" altLang="en-US" smtClean="0"/>
          </a:p>
          <a:p>
            <a:endParaRPr lang="en-US" altLang="en-US" smtClean="0"/>
          </a:p>
        </p:txBody>
      </p:sp>
      <p:graphicFrame>
        <p:nvGraphicFramePr>
          <p:cNvPr id="4" name="Group 129"/>
          <p:cNvGraphicFramePr>
            <a:graphicFrameLocks noGrp="1"/>
          </p:cNvGraphicFramePr>
          <p:nvPr/>
        </p:nvGraphicFramePr>
        <p:xfrm>
          <a:off x="914400" y="1752600"/>
          <a:ext cx="7543800" cy="3886200"/>
        </p:xfrm>
        <a:graphic>
          <a:graphicData uri="http://schemas.openxmlformats.org/drawingml/2006/table">
            <a:tbl>
              <a:tblPr/>
              <a:tblGrid>
                <a:gridCol w="1725613">
                  <a:extLst>
                    <a:ext uri="{9D8B030D-6E8A-4147-A177-3AD203B41FA5}">
                      <a16:colId xmlns="" xmlns:a16="http://schemas.microsoft.com/office/drawing/2014/main" val="20000"/>
                    </a:ext>
                  </a:extLst>
                </a:gridCol>
                <a:gridCol w="1725612">
                  <a:extLst>
                    <a:ext uri="{9D8B030D-6E8A-4147-A177-3AD203B41FA5}">
                      <a16:colId xmlns="" xmlns:a16="http://schemas.microsoft.com/office/drawing/2014/main" val="20001"/>
                    </a:ext>
                  </a:extLst>
                </a:gridCol>
                <a:gridCol w="4092575">
                  <a:extLst>
                    <a:ext uri="{9D8B030D-6E8A-4147-A177-3AD203B41FA5}">
                      <a16:colId xmlns="" xmlns:a16="http://schemas.microsoft.com/office/drawing/2014/main" val="20002"/>
                    </a:ext>
                  </a:extLst>
                </a:gridCol>
              </a:tblGrid>
              <a:tr h="838200">
                <a:tc>
                  <a:txBody>
                    <a:bodyPr/>
                    <a:lstStyle>
                      <a:lvl1pPr>
                        <a:spcBef>
                          <a:spcPct val="20000"/>
                        </a:spcBef>
                        <a:buClr>
                          <a:schemeClr val="accent1"/>
                        </a:buClr>
                        <a:buSzPct val="150000"/>
                        <a:buFont typeface="Arial" charset="0"/>
                        <a:defRPr sz="2000">
                          <a:solidFill>
                            <a:schemeClr val="tx1"/>
                          </a:solidFill>
                          <a:latin typeface="Calibri" charset="0"/>
                          <a:ea typeface="MS PGothic" charset="-128"/>
                        </a:defRPr>
                      </a:lvl1pPr>
                      <a:lvl2pPr marL="742950" indent="-285750">
                        <a:spcBef>
                          <a:spcPct val="20000"/>
                        </a:spcBef>
                        <a:buClr>
                          <a:schemeClr val="accent1"/>
                        </a:buClr>
                        <a:buSzPct val="150000"/>
                        <a:buFont typeface="Arial" charset="0"/>
                        <a:defRPr>
                          <a:solidFill>
                            <a:schemeClr val="tx1"/>
                          </a:solidFill>
                          <a:latin typeface="Calibri" charset="0"/>
                          <a:ea typeface="MS PGothic" charset="-128"/>
                        </a:defRPr>
                      </a:lvl2pPr>
                      <a:lvl3pPr marL="1143000" indent="-228600">
                        <a:spcBef>
                          <a:spcPct val="20000"/>
                        </a:spcBef>
                        <a:buClr>
                          <a:schemeClr val="accent1"/>
                        </a:buClr>
                        <a:buSzPct val="150000"/>
                        <a:buFont typeface="Arial" charset="0"/>
                        <a:defRPr sz="1600">
                          <a:solidFill>
                            <a:schemeClr val="tx1"/>
                          </a:solidFill>
                          <a:latin typeface="Calibri" charset="0"/>
                          <a:ea typeface="MS PGothic" charset="-128"/>
                        </a:defRPr>
                      </a:lvl3pPr>
                      <a:lvl4pPr marL="1600200" indent="-228600">
                        <a:spcBef>
                          <a:spcPct val="20000"/>
                        </a:spcBef>
                        <a:buClr>
                          <a:schemeClr val="accent1"/>
                        </a:buClr>
                        <a:buSzPct val="150000"/>
                        <a:buFont typeface="Arial" charset="0"/>
                        <a:defRPr sz="1400">
                          <a:solidFill>
                            <a:schemeClr val="tx1"/>
                          </a:solidFill>
                          <a:latin typeface="Calibri" charset="0"/>
                          <a:ea typeface="MS PGothic" charset="-128"/>
                        </a:defRPr>
                      </a:lvl4pPr>
                      <a:lvl5pPr marL="2057400" indent="-228600">
                        <a:spcBef>
                          <a:spcPct val="20000"/>
                        </a:spcBef>
                        <a:buClr>
                          <a:schemeClr val="accent1"/>
                        </a:buClr>
                        <a:buSzPct val="150000"/>
                        <a:buFont typeface="Arial" charset="0"/>
                        <a:defRPr sz="1200">
                          <a:solidFill>
                            <a:schemeClr val="tx1"/>
                          </a:solidFill>
                          <a:latin typeface="Calibri" charset="0"/>
                          <a:ea typeface="MS PGothic" charset="-128"/>
                        </a:defRPr>
                      </a:lvl5pPr>
                      <a:lvl6pPr marL="25146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6pPr>
                      <a:lvl7pPr marL="29718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7pPr>
                      <a:lvl8pPr marL="34290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8pPr>
                      <a:lvl9pPr marL="38862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000" b="0" i="0" u="none" strike="noStrike" cap="none" normalizeH="0" baseline="0">
                          <a:ln>
                            <a:noFill/>
                          </a:ln>
                          <a:solidFill>
                            <a:schemeClr val="bg1"/>
                          </a:solidFill>
                          <a:effectLst/>
                          <a:latin typeface="Calibri" charset="0"/>
                          <a:ea typeface="MS PGothic" charset="-128"/>
                        </a:rPr>
                        <a:t>Alcohol</a:t>
                      </a:r>
                      <a:endParaRPr kumimoji="0" lang="en-US" altLang="en-US" sz="2000" b="0" i="0" u="none" strike="noStrike" cap="none" normalizeH="0" baseline="0">
                        <a:ln>
                          <a:noFill/>
                        </a:ln>
                        <a:solidFill>
                          <a:schemeClr val="bg1"/>
                        </a:solidFill>
                        <a:effectLst/>
                        <a:latin typeface="Arial Rounded MT Bold" charset="0"/>
                        <a:ea typeface="MS PGothic" charset="-128"/>
                      </a:endParaRPr>
                    </a:p>
                  </a:txBody>
                  <a:tcPr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150000"/>
                        <a:buFont typeface="Arial" charset="0"/>
                        <a:defRPr sz="2000">
                          <a:solidFill>
                            <a:schemeClr val="tx1"/>
                          </a:solidFill>
                          <a:latin typeface="Calibri" charset="0"/>
                          <a:ea typeface="MS PGothic" charset="-128"/>
                        </a:defRPr>
                      </a:lvl1pPr>
                      <a:lvl2pPr marL="742950" indent="-285750">
                        <a:spcBef>
                          <a:spcPct val="20000"/>
                        </a:spcBef>
                        <a:buClr>
                          <a:schemeClr val="accent1"/>
                        </a:buClr>
                        <a:buSzPct val="150000"/>
                        <a:buFont typeface="Arial" charset="0"/>
                        <a:defRPr>
                          <a:solidFill>
                            <a:schemeClr val="tx1"/>
                          </a:solidFill>
                          <a:latin typeface="Calibri" charset="0"/>
                          <a:ea typeface="MS PGothic" charset="-128"/>
                        </a:defRPr>
                      </a:lvl2pPr>
                      <a:lvl3pPr marL="1143000" indent="-228600">
                        <a:spcBef>
                          <a:spcPct val="20000"/>
                        </a:spcBef>
                        <a:buClr>
                          <a:schemeClr val="accent1"/>
                        </a:buClr>
                        <a:buSzPct val="150000"/>
                        <a:buFont typeface="Arial" charset="0"/>
                        <a:defRPr sz="1600">
                          <a:solidFill>
                            <a:schemeClr val="tx1"/>
                          </a:solidFill>
                          <a:latin typeface="Calibri" charset="0"/>
                          <a:ea typeface="MS PGothic" charset="-128"/>
                        </a:defRPr>
                      </a:lvl3pPr>
                      <a:lvl4pPr marL="1600200" indent="-228600">
                        <a:spcBef>
                          <a:spcPct val="20000"/>
                        </a:spcBef>
                        <a:buClr>
                          <a:schemeClr val="accent1"/>
                        </a:buClr>
                        <a:buSzPct val="150000"/>
                        <a:buFont typeface="Arial" charset="0"/>
                        <a:defRPr sz="1400">
                          <a:solidFill>
                            <a:schemeClr val="tx1"/>
                          </a:solidFill>
                          <a:latin typeface="Calibri" charset="0"/>
                          <a:ea typeface="MS PGothic" charset="-128"/>
                        </a:defRPr>
                      </a:lvl4pPr>
                      <a:lvl5pPr marL="2057400" indent="-228600">
                        <a:spcBef>
                          <a:spcPct val="20000"/>
                        </a:spcBef>
                        <a:buClr>
                          <a:schemeClr val="accent1"/>
                        </a:buClr>
                        <a:buSzPct val="150000"/>
                        <a:buFont typeface="Arial" charset="0"/>
                        <a:defRPr sz="1200">
                          <a:solidFill>
                            <a:schemeClr val="tx1"/>
                          </a:solidFill>
                          <a:latin typeface="Calibri" charset="0"/>
                          <a:ea typeface="MS PGothic" charset="-128"/>
                        </a:defRPr>
                      </a:lvl5pPr>
                      <a:lvl6pPr marL="25146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6pPr>
                      <a:lvl7pPr marL="29718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7pPr>
                      <a:lvl8pPr marL="34290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8pPr>
                      <a:lvl9pPr marL="38862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000" b="0" i="0" u="none" strike="noStrike" cap="none" normalizeH="0" baseline="0">
                          <a:ln>
                            <a:noFill/>
                          </a:ln>
                          <a:solidFill>
                            <a:schemeClr val="bg1"/>
                          </a:solidFill>
                          <a:effectLst/>
                          <a:latin typeface="Calibri" charset="0"/>
                          <a:ea typeface="MS PGothic" charset="-128"/>
                        </a:rPr>
                        <a:t>All Other Substances</a:t>
                      </a:r>
                      <a:endParaRPr kumimoji="0" lang="en-US" altLang="en-US" sz="2000" b="0" i="0" u="none" strike="noStrike" cap="none" normalizeH="0" baseline="0">
                        <a:ln>
                          <a:noFill/>
                        </a:ln>
                        <a:solidFill>
                          <a:schemeClr val="bg1"/>
                        </a:solidFill>
                        <a:effectLst/>
                        <a:latin typeface="Arial Rounded MT Bold" charset="0"/>
                        <a:ea typeface="MS PGothic" charset="-128"/>
                      </a:endParaRPr>
                    </a:p>
                  </a:txBody>
                  <a:tcPr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150000"/>
                        <a:buFont typeface="Arial" charset="0"/>
                        <a:defRPr sz="2000">
                          <a:solidFill>
                            <a:schemeClr val="tx1"/>
                          </a:solidFill>
                          <a:latin typeface="Calibri" charset="0"/>
                          <a:ea typeface="MS PGothic" charset="-128"/>
                        </a:defRPr>
                      </a:lvl1pPr>
                      <a:lvl2pPr marL="742950" indent="-285750">
                        <a:spcBef>
                          <a:spcPct val="20000"/>
                        </a:spcBef>
                        <a:buClr>
                          <a:schemeClr val="accent1"/>
                        </a:buClr>
                        <a:buSzPct val="150000"/>
                        <a:buFont typeface="Arial" charset="0"/>
                        <a:defRPr>
                          <a:solidFill>
                            <a:schemeClr val="tx1"/>
                          </a:solidFill>
                          <a:latin typeface="Calibri" charset="0"/>
                          <a:ea typeface="MS PGothic" charset="-128"/>
                        </a:defRPr>
                      </a:lvl2pPr>
                      <a:lvl3pPr marL="1143000" indent="-228600">
                        <a:spcBef>
                          <a:spcPct val="20000"/>
                        </a:spcBef>
                        <a:buClr>
                          <a:schemeClr val="accent1"/>
                        </a:buClr>
                        <a:buSzPct val="150000"/>
                        <a:buFont typeface="Arial" charset="0"/>
                        <a:defRPr sz="1600">
                          <a:solidFill>
                            <a:schemeClr val="tx1"/>
                          </a:solidFill>
                          <a:latin typeface="Calibri" charset="0"/>
                          <a:ea typeface="MS PGothic" charset="-128"/>
                        </a:defRPr>
                      </a:lvl3pPr>
                      <a:lvl4pPr marL="1600200" indent="-228600">
                        <a:spcBef>
                          <a:spcPct val="20000"/>
                        </a:spcBef>
                        <a:buClr>
                          <a:schemeClr val="accent1"/>
                        </a:buClr>
                        <a:buSzPct val="150000"/>
                        <a:buFont typeface="Arial" charset="0"/>
                        <a:defRPr sz="1400">
                          <a:solidFill>
                            <a:schemeClr val="tx1"/>
                          </a:solidFill>
                          <a:latin typeface="Calibri" charset="0"/>
                          <a:ea typeface="MS PGothic" charset="-128"/>
                        </a:defRPr>
                      </a:lvl4pPr>
                      <a:lvl5pPr marL="2057400" indent="-228600">
                        <a:spcBef>
                          <a:spcPct val="20000"/>
                        </a:spcBef>
                        <a:buClr>
                          <a:schemeClr val="accent1"/>
                        </a:buClr>
                        <a:buSzPct val="150000"/>
                        <a:buFont typeface="Arial" charset="0"/>
                        <a:defRPr sz="1200">
                          <a:solidFill>
                            <a:schemeClr val="tx1"/>
                          </a:solidFill>
                          <a:latin typeface="Calibri" charset="0"/>
                          <a:ea typeface="MS PGothic" charset="-128"/>
                        </a:defRPr>
                      </a:lvl5pPr>
                      <a:lvl6pPr marL="25146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6pPr>
                      <a:lvl7pPr marL="29718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7pPr>
                      <a:lvl8pPr marL="34290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8pPr>
                      <a:lvl9pPr marL="38862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2000" b="0" i="0" u="none" strike="noStrike" cap="none" normalizeH="0" baseline="0">
                          <a:ln>
                            <a:noFill/>
                          </a:ln>
                          <a:solidFill>
                            <a:schemeClr val="bg1"/>
                          </a:solidFill>
                          <a:effectLst/>
                          <a:latin typeface="Calibri" charset="0"/>
                          <a:ea typeface="MS PGothic" charset="-128"/>
                        </a:rPr>
                        <a:t>Risk Level</a:t>
                      </a:r>
                      <a:endParaRPr kumimoji="0" lang="en-US" altLang="en-US" sz="2000" b="0" i="0" u="none" strike="noStrike" cap="none" normalizeH="0" baseline="0">
                        <a:ln>
                          <a:noFill/>
                        </a:ln>
                        <a:solidFill>
                          <a:schemeClr val="bg1"/>
                        </a:solidFill>
                        <a:effectLst/>
                        <a:latin typeface="Arial Rounded MT Bold" charset="0"/>
                        <a:ea typeface="MS PGothic" charset="-128"/>
                      </a:endParaRPr>
                    </a:p>
                  </a:txBody>
                  <a:tcPr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639763">
                <a:tc>
                  <a:txBody>
                    <a:bodyPr/>
                    <a:lstStyle>
                      <a:lvl1pPr>
                        <a:spcBef>
                          <a:spcPct val="20000"/>
                        </a:spcBef>
                        <a:buClr>
                          <a:schemeClr val="accent1"/>
                        </a:buClr>
                        <a:buSzPct val="150000"/>
                        <a:buFont typeface="Arial" charset="0"/>
                        <a:defRPr sz="2000">
                          <a:solidFill>
                            <a:schemeClr val="tx1"/>
                          </a:solidFill>
                          <a:latin typeface="Calibri" charset="0"/>
                          <a:ea typeface="MS PGothic" charset="-128"/>
                        </a:defRPr>
                      </a:lvl1pPr>
                      <a:lvl2pPr marL="742950" indent="-285750">
                        <a:spcBef>
                          <a:spcPct val="20000"/>
                        </a:spcBef>
                        <a:buClr>
                          <a:schemeClr val="accent1"/>
                        </a:buClr>
                        <a:buSzPct val="150000"/>
                        <a:buFont typeface="Arial" charset="0"/>
                        <a:defRPr>
                          <a:solidFill>
                            <a:schemeClr val="tx1"/>
                          </a:solidFill>
                          <a:latin typeface="Calibri" charset="0"/>
                          <a:ea typeface="MS PGothic" charset="-128"/>
                        </a:defRPr>
                      </a:lvl2pPr>
                      <a:lvl3pPr marL="1143000" indent="-228600">
                        <a:spcBef>
                          <a:spcPct val="20000"/>
                        </a:spcBef>
                        <a:buClr>
                          <a:schemeClr val="accent1"/>
                        </a:buClr>
                        <a:buSzPct val="150000"/>
                        <a:buFont typeface="Arial" charset="0"/>
                        <a:defRPr sz="1600">
                          <a:solidFill>
                            <a:schemeClr val="tx1"/>
                          </a:solidFill>
                          <a:latin typeface="Calibri" charset="0"/>
                          <a:ea typeface="MS PGothic" charset="-128"/>
                        </a:defRPr>
                      </a:lvl3pPr>
                      <a:lvl4pPr marL="1600200" indent="-228600">
                        <a:spcBef>
                          <a:spcPct val="20000"/>
                        </a:spcBef>
                        <a:buClr>
                          <a:schemeClr val="accent1"/>
                        </a:buClr>
                        <a:buSzPct val="150000"/>
                        <a:buFont typeface="Arial" charset="0"/>
                        <a:defRPr sz="1400">
                          <a:solidFill>
                            <a:schemeClr val="tx1"/>
                          </a:solidFill>
                          <a:latin typeface="Calibri" charset="0"/>
                          <a:ea typeface="MS PGothic" charset="-128"/>
                        </a:defRPr>
                      </a:lvl4pPr>
                      <a:lvl5pPr marL="2057400" indent="-228600">
                        <a:spcBef>
                          <a:spcPct val="20000"/>
                        </a:spcBef>
                        <a:buClr>
                          <a:schemeClr val="accent1"/>
                        </a:buClr>
                        <a:buSzPct val="150000"/>
                        <a:buFont typeface="Arial" charset="0"/>
                        <a:defRPr sz="1200">
                          <a:solidFill>
                            <a:schemeClr val="tx1"/>
                          </a:solidFill>
                          <a:latin typeface="Calibri" charset="0"/>
                          <a:ea typeface="MS PGothic" charset="-128"/>
                        </a:defRPr>
                      </a:lvl5pPr>
                      <a:lvl6pPr marL="25146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6pPr>
                      <a:lvl7pPr marL="29718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7pPr>
                      <a:lvl8pPr marL="34290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8pPr>
                      <a:lvl9pPr marL="38862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1600" b="0" i="0" u="none" strike="noStrike" cap="none" normalizeH="0" baseline="0">
                          <a:ln>
                            <a:noFill/>
                          </a:ln>
                          <a:solidFill>
                            <a:srgbClr val="000000"/>
                          </a:solidFill>
                          <a:effectLst/>
                          <a:latin typeface="Calibri" charset="0"/>
                          <a:ea typeface="MS PGothic" charset="-128"/>
                        </a:rPr>
                        <a:t>0-5*</a:t>
                      </a:r>
                      <a:endParaRPr kumimoji="0" lang="en-US" altLang="en-US" sz="1600" b="0" i="0" u="none" strike="noStrike" cap="none" normalizeH="0" baseline="0">
                        <a:ln>
                          <a:noFill/>
                        </a:ln>
                        <a:solidFill>
                          <a:schemeClr val="tx1"/>
                        </a:solidFill>
                        <a:effectLst/>
                        <a:latin typeface="Arial" charset="0"/>
                        <a:ea typeface="MS PGothic" charset="-128"/>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CF2"/>
                    </a:solidFill>
                  </a:tcPr>
                </a:tc>
                <a:tc>
                  <a:txBody>
                    <a:bodyPr/>
                    <a:lstStyle>
                      <a:lvl1pPr>
                        <a:spcBef>
                          <a:spcPct val="20000"/>
                        </a:spcBef>
                        <a:buClr>
                          <a:schemeClr val="accent1"/>
                        </a:buClr>
                        <a:buSzPct val="150000"/>
                        <a:buFont typeface="Arial" charset="0"/>
                        <a:defRPr sz="2000">
                          <a:solidFill>
                            <a:schemeClr val="tx1"/>
                          </a:solidFill>
                          <a:latin typeface="Calibri" charset="0"/>
                          <a:ea typeface="MS PGothic" charset="-128"/>
                        </a:defRPr>
                      </a:lvl1pPr>
                      <a:lvl2pPr marL="742950" indent="-285750">
                        <a:spcBef>
                          <a:spcPct val="20000"/>
                        </a:spcBef>
                        <a:buClr>
                          <a:schemeClr val="accent1"/>
                        </a:buClr>
                        <a:buSzPct val="150000"/>
                        <a:buFont typeface="Arial" charset="0"/>
                        <a:defRPr>
                          <a:solidFill>
                            <a:schemeClr val="tx1"/>
                          </a:solidFill>
                          <a:latin typeface="Calibri" charset="0"/>
                          <a:ea typeface="MS PGothic" charset="-128"/>
                        </a:defRPr>
                      </a:lvl2pPr>
                      <a:lvl3pPr marL="1143000" indent="-228600">
                        <a:spcBef>
                          <a:spcPct val="20000"/>
                        </a:spcBef>
                        <a:buClr>
                          <a:schemeClr val="accent1"/>
                        </a:buClr>
                        <a:buSzPct val="150000"/>
                        <a:buFont typeface="Arial" charset="0"/>
                        <a:defRPr sz="1600">
                          <a:solidFill>
                            <a:schemeClr val="tx1"/>
                          </a:solidFill>
                          <a:latin typeface="Calibri" charset="0"/>
                          <a:ea typeface="MS PGothic" charset="-128"/>
                        </a:defRPr>
                      </a:lvl3pPr>
                      <a:lvl4pPr marL="1600200" indent="-228600">
                        <a:spcBef>
                          <a:spcPct val="20000"/>
                        </a:spcBef>
                        <a:buClr>
                          <a:schemeClr val="accent1"/>
                        </a:buClr>
                        <a:buSzPct val="150000"/>
                        <a:buFont typeface="Arial" charset="0"/>
                        <a:defRPr sz="1400">
                          <a:solidFill>
                            <a:schemeClr val="tx1"/>
                          </a:solidFill>
                          <a:latin typeface="Calibri" charset="0"/>
                          <a:ea typeface="MS PGothic" charset="-128"/>
                        </a:defRPr>
                      </a:lvl4pPr>
                      <a:lvl5pPr marL="2057400" indent="-228600">
                        <a:spcBef>
                          <a:spcPct val="20000"/>
                        </a:spcBef>
                        <a:buClr>
                          <a:schemeClr val="accent1"/>
                        </a:buClr>
                        <a:buSzPct val="150000"/>
                        <a:buFont typeface="Arial" charset="0"/>
                        <a:defRPr sz="1200">
                          <a:solidFill>
                            <a:schemeClr val="tx1"/>
                          </a:solidFill>
                          <a:latin typeface="Calibri" charset="0"/>
                          <a:ea typeface="MS PGothic" charset="-128"/>
                        </a:defRPr>
                      </a:lvl5pPr>
                      <a:lvl6pPr marL="25146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6pPr>
                      <a:lvl7pPr marL="29718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7pPr>
                      <a:lvl8pPr marL="34290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8pPr>
                      <a:lvl9pPr marL="38862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1600" b="0" i="0" u="none" strike="noStrike" cap="none" normalizeH="0" baseline="0">
                          <a:ln>
                            <a:noFill/>
                          </a:ln>
                          <a:solidFill>
                            <a:srgbClr val="000000"/>
                          </a:solidFill>
                          <a:effectLst/>
                          <a:latin typeface="Calibri" charset="0"/>
                          <a:ea typeface="MS PGothic" charset="-128"/>
                        </a:rPr>
                        <a:t>0</a:t>
                      </a:r>
                      <a:endParaRPr kumimoji="0" lang="en-US" altLang="en-US" sz="1600" b="0" i="0" u="none" strike="noStrike" cap="none" normalizeH="0" baseline="0">
                        <a:ln>
                          <a:noFill/>
                        </a:ln>
                        <a:solidFill>
                          <a:schemeClr val="tx1"/>
                        </a:solidFill>
                        <a:effectLst/>
                        <a:latin typeface="Arial" charset="0"/>
                        <a:ea typeface="MS PGothic" charset="-128"/>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CF2"/>
                    </a:solidFill>
                  </a:tcPr>
                </a:tc>
                <a:tc>
                  <a:txBody>
                    <a:bodyPr/>
                    <a:lstStyle>
                      <a:lvl1pPr>
                        <a:spcBef>
                          <a:spcPct val="20000"/>
                        </a:spcBef>
                        <a:buClr>
                          <a:schemeClr val="accent1"/>
                        </a:buClr>
                        <a:buSzPct val="150000"/>
                        <a:buFont typeface="Arial" charset="0"/>
                        <a:defRPr sz="2000">
                          <a:solidFill>
                            <a:schemeClr val="tx1"/>
                          </a:solidFill>
                          <a:latin typeface="Calibri" charset="0"/>
                          <a:ea typeface="MS PGothic" charset="-128"/>
                        </a:defRPr>
                      </a:lvl1pPr>
                      <a:lvl2pPr marL="742950" indent="-285750">
                        <a:spcBef>
                          <a:spcPct val="20000"/>
                        </a:spcBef>
                        <a:buClr>
                          <a:schemeClr val="accent1"/>
                        </a:buClr>
                        <a:buSzPct val="150000"/>
                        <a:buFont typeface="Arial" charset="0"/>
                        <a:defRPr>
                          <a:solidFill>
                            <a:schemeClr val="tx1"/>
                          </a:solidFill>
                          <a:latin typeface="Calibri" charset="0"/>
                          <a:ea typeface="MS PGothic" charset="-128"/>
                        </a:defRPr>
                      </a:lvl2pPr>
                      <a:lvl3pPr marL="1143000" indent="-228600">
                        <a:spcBef>
                          <a:spcPct val="20000"/>
                        </a:spcBef>
                        <a:buClr>
                          <a:schemeClr val="accent1"/>
                        </a:buClr>
                        <a:buSzPct val="150000"/>
                        <a:buFont typeface="Arial" charset="0"/>
                        <a:defRPr sz="1600">
                          <a:solidFill>
                            <a:schemeClr val="tx1"/>
                          </a:solidFill>
                          <a:latin typeface="Calibri" charset="0"/>
                          <a:ea typeface="MS PGothic" charset="-128"/>
                        </a:defRPr>
                      </a:lvl3pPr>
                      <a:lvl4pPr marL="1600200" indent="-228600">
                        <a:spcBef>
                          <a:spcPct val="20000"/>
                        </a:spcBef>
                        <a:buClr>
                          <a:schemeClr val="accent1"/>
                        </a:buClr>
                        <a:buSzPct val="150000"/>
                        <a:buFont typeface="Arial" charset="0"/>
                        <a:defRPr sz="1400">
                          <a:solidFill>
                            <a:schemeClr val="tx1"/>
                          </a:solidFill>
                          <a:latin typeface="Calibri" charset="0"/>
                          <a:ea typeface="MS PGothic" charset="-128"/>
                        </a:defRPr>
                      </a:lvl4pPr>
                      <a:lvl5pPr marL="2057400" indent="-228600">
                        <a:spcBef>
                          <a:spcPct val="20000"/>
                        </a:spcBef>
                        <a:buClr>
                          <a:schemeClr val="accent1"/>
                        </a:buClr>
                        <a:buSzPct val="150000"/>
                        <a:buFont typeface="Arial" charset="0"/>
                        <a:defRPr sz="1200">
                          <a:solidFill>
                            <a:schemeClr val="tx1"/>
                          </a:solidFill>
                          <a:latin typeface="Calibri" charset="0"/>
                          <a:ea typeface="MS PGothic" charset="-128"/>
                        </a:defRPr>
                      </a:lvl5pPr>
                      <a:lvl6pPr marL="25146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6pPr>
                      <a:lvl7pPr marL="29718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7pPr>
                      <a:lvl8pPr marL="34290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8pPr>
                      <a:lvl9pPr marL="38862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1600" b="1" i="1" u="none" strike="noStrike" cap="none" normalizeH="0" baseline="0">
                          <a:ln>
                            <a:noFill/>
                          </a:ln>
                          <a:solidFill>
                            <a:srgbClr val="000000"/>
                          </a:solidFill>
                          <a:effectLst/>
                          <a:latin typeface="Calibri" charset="0"/>
                          <a:ea typeface="MS PGothic" charset="-128"/>
                        </a:rPr>
                        <a:t>Low Risk </a:t>
                      </a:r>
                      <a:r>
                        <a:rPr kumimoji="0" lang="en-US" altLang="en-US" sz="1600" b="0" i="0" u="none" strike="noStrike" cap="none" normalizeH="0" baseline="0">
                          <a:ln>
                            <a:noFill/>
                          </a:ln>
                          <a:solidFill>
                            <a:srgbClr val="000000"/>
                          </a:solidFill>
                          <a:effectLst/>
                          <a:latin typeface="Calibri" charset="0"/>
                          <a:ea typeface="MS PGothic" charset="-128"/>
                        </a:rPr>
                        <a:t/>
                      </a:r>
                      <a:br>
                        <a:rPr kumimoji="0" lang="en-US" altLang="en-US" sz="1600" b="0" i="0" u="none" strike="noStrike" cap="none" normalizeH="0" baseline="0">
                          <a:ln>
                            <a:noFill/>
                          </a:ln>
                          <a:solidFill>
                            <a:srgbClr val="000000"/>
                          </a:solidFill>
                          <a:effectLst/>
                          <a:latin typeface="Calibri" charset="0"/>
                          <a:ea typeface="MS PGothic" charset="-128"/>
                        </a:rPr>
                      </a:br>
                      <a:r>
                        <a:rPr kumimoji="0" lang="en-US" altLang="en-US" sz="1600" b="0" i="0" u="none" strike="noStrike" cap="none" normalizeH="0" baseline="0">
                          <a:ln>
                            <a:noFill/>
                          </a:ln>
                          <a:solidFill>
                            <a:srgbClr val="000000"/>
                          </a:solidFill>
                          <a:effectLst/>
                          <a:latin typeface="Calibri" charset="0"/>
                          <a:ea typeface="MS PGothic" charset="-128"/>
                        </a:rPr>
                        <a:t>You are at low risk of health and other problems from your current pattern of substance use.</a:t>
                      </a:r>
                      <a:endParaRPr kumimoji="0" lang="en-US" altLang="en-US" sz="1600" b="0" i="0" u="none" strike="noStrike" cap="none" normalizeH="0" baseline="0">
                        <a:ln>
                          <a:noFill/>
                        </a:ln>
                        <a:solidFill>
                          <a:srgbClr val="000000"/>
                        </a:solidFill>
                        <a:effectLst/>
                        <a:latin typeface="Garamond" charset="0"/>
                        <a:ea typeface="Calibri" charset="0"/>
                        <a:cs typeface="Times New Roman"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CF2"/>
                    </a:solidFill>
                  </a:tcPr>
                </a:tc>
                <a:extLst>
                  <a:ext uri="{0D108BD9-81ED-4DB2-BD59-A6C34878D82A}">
                    <a16:rowId xmlns="" xmlns:a16="http://schemas.microsoft.com/office/drawing/2014/main" val="10001"/>
                  </a:ext>
                </a:extLst>
              </a:tr>
              <a:tr h="914400">
                <a:tc>
                  <a:txBody>
                    <a:bodyPr/>
                    <a:lstStyle>
                      <a:lvl1pPr>
                        <a:spcBef>
                          <a:spcPct val="20000"/>
                        </a:spcBef>
                        <a:buClr>
                          <a:schemeClr val="accent1"/>
                        </a:buClr>
                        <a:buSzPct val="150000"/>
                        <a:buFont typeface="Arial" charset="0"/>
                        <a:defRPr sz="2000">
                          <a:solidFill>
                            <a:schemeClr val="tx1"/>
                          </a:solidFill>
                          <a:latin typeface="Calibri" charset="0"/>
                          <a:ea typeface="MS PGothic" charset="-128"/>
                        </a:defRPr>
                      </a:lvl1pPr>
                      <a:lvl2pPr marL="742950" indent="-285750">
                        <a:spcBef>
                          <a:spcPct val="20000"/>
                        </a:spcBef>
                        <a:buClr>
                          <a:schemeClr val="accent1"/>
                        </a:buClr>
                        <a:buSzPct val="150000"/>
                        <a:buFont typeface="Arial" charset="0"/>
                        <a:defRPr>
                          <a:solidFill>
                            <a:schemeClr val="tx1"/>
                          </a:solidFill>
                          <a:latin typeface="Calibri" charset="0"/>
                          <a:ea typeface="MS PGothic" charset="-128"/>
                        </a:defRPr>
                      </a:lvl2pPr>
                      <a:lvl3pPr marL="1143000" indent="-228600">
                        <a:spcBef>
                          <a:spcPct val="20000"/>
                        </a:spcBef>
                        <a:buClr>
                          <a:schemeClr val="accent1"/>
                        </a:buClr>
                        <a:buSzPct val="150000"/>
                        <a:buFont typeface="Arial" charset="0"/>
                        <a:defRPr sz="1600">
                          <a:solidFill>
                            <a:schemeClr val="tx1"/>
                          </a:solidFill>
                          <a:latin typeface="Calibri" charset="0"/>
                          <a:ea typeface="MS PGothic" charset="-128"/>
                        </a:defRPr>
                      </a:lvl3pPr>
                      <a:lvl4pPr marL="1600200" indent="-228600">
                        <a:spcBef>
                          <a:spcPct val="20000"/>
                        </a:spcBef>
                        <a:buClr>
                          <a:schemeClr val="accent1"/>
                        </a:buClr>
                        <a:buSzPct val="150000"/>
                        <a:buFont typeface="Arial" charset="0"/>
                        <a:defRPr sz="1400">
                          <a:solidFill>
                            <a:schemeClr val="tx1"/>
                          </a:solidFill>
                          <a:latin typeface="Calibri" charset="0"/>
                          <a:ea typeface="MS PGothic" charset="-128"/>
                        </a:defRPr>
                      </a:lvl4pPr>
                      <a:lvl5pPr marL="2057400" indent="-228600">
                        <a:spcBef>
                          <a:spcPct val="20000"/>
                        </a:spcBef>
                        <a:buClr>
                          <a:schemeClr val="accent1"/>
                        </a:buClr>
                        <a:buSzPct val="150000"/>
                        <a:buFont typeface="Arial" charset="0"/>
                        <a:defRPr sz="1200">
                          <a:solidFill>
                            <a:schemeClr val="tx1"/>
                          </a:solidFill>
                          <a:latin typeface="Calibri" charset="0"/>
                          <a:ea typeface="MS PGothic" charset="-128"/>
                        </a:defRPr>
                      </a:lvl5pPr>
                      <a:lvl6pPr marL="25146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6pPr>
                      <a:lvl7pPr marL="29718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7pPr>
                      <a:lvl8pPr marL="34290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8pPr>
                      <a:lvl9pPr marL="38862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1600" b="0" i="0" u="none" strike="noStrike" cap="none" normalizeH="0" baseline="0">
                          <a:ln>
                            <a:noFill/>
                          </a:ln>
                          <a:solidFill>
                            <a:srgbClr val="000000"/>
                          </a:solidFill>
                          <a:effectLst/>
                          <a:latin typeface="Calibri" charset="0"/>
                          <a:ea typeface="MS PGothic" charset="-128"/>
                        </a:rPr>
                        <a:t>6-8</a:t>
                      </a:r>
                      <a:endParaRPr kumimoji="0" lang="en-US" altLang="en-US" sz="1600" b="0" i="0" u="none" strike="noStrike" cap="none" normalizeH="0" baseline="0">
                        <a:ln>
                          <a:noFill/>
                        </a:ln>
                        <a:solidFill>
                          <a:schemeClr val="tx1"/>
                        </a:solidFill>
                        <a:effectLst/>
                        <a:latin typeface="Arial" charset="0"/>
                        <a:ea typeface="MS PGothic" charset="-128"/>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CF2"/>
                    </a:solidFill>
                  </a:tcPr>
                </a:tc>
                <a:tc>
                  <a:txBody>
                    <a:bodyPr/>
                    <a:lstStyle>
                      <a:lvl1pPr>
                        <a:spcBef>
                          <a:spcPct val="20000"/>
                        </a:spcBef>
                        <a:buClr>
                          <a:schemeClr val="accent1"/>
                        </a:buClr>
                        <a:buSzPct val="150000"/>
                        <a:buFont typeface="Arial" charset="0"/>
                        <a:defRPr sz="2000">
                          <a:solidFill>
                            <a:schemeClr val="tx1"/>
                          </a:solidFill>
                          <a:latin typeface="Calibri" charset="0"/>
                          <a:ea typeface="MS PGothic" charset="-128"/>
                        </a:defRPr>
                      </a:lvl1pPr>
                      <a:lvl2pPr marL="742950" indent="-285750">
                        <a:spcBef>
                          <a:spcPct val="20000"/>
                        </a:spcBef>
                        <a:buClr>
                          <a:schemeClr val="accent1"/>
                        </a:buClr>
                        <a:buSzPct val="150000"/>
                        <a:buFont typeface="Arial" charset="0"/>
                        <a:defRPr>
                          <a:solidFill>
                            <a:schemeClr val="tx1"/>
                          </a:solidFill>
                          <a:latin typeface="Calibri" charset="0"/>
                          <a:ea typeface="MS PGothic" charset="-128"/>
                        </a:defRPr>
                      </a:lvl2pPr>
                      <a:lvl3pPr marL="1143000" indent="-228600">
                        <a:spcBef>
                          <a:spcPct val="20000"/>
                        </a:spcBef>
                        <a:buClr>
                          <a:schemeClr val="accent1"/>
                        </a:buClr>
                        <a:buSzPct val="150000"/>
                        <a:buFont typeface="Arial" charset="0"/>
                        <a:defRPr sz="1600">
                          <a:solidFill>
                            <a:schemeClr val="tx1"/>
                          </a:solidFill>
                          <a:latin typeface="Calibri" charset="0"/>
                          <a:ea typeface="MS PGothic" charset="-128"/>
                        </a:defRPr>
                      </a:lvl3pPr>
                      <a:lvl4pPr marL="1600200" indent="-228600">
                        <a:spcBef>
                          <a:spcPct val="20000"/>
                        </a:spcBef>
                        <a:buClr>
                          <a:schemeClr val="accent1"/>
                        </a:buClr>
                        <a:buSzPct val="150000"/>
                        <a:buFont typeface="Arial" charset="0"/>
                        <a:defRPr sz="1400">
                          <a:solidFill>
                            <a:schemeClr val="tx1"/>
                          </a:solidFill>
                          <a:latin typeface="Calibri" charset="0"/>
                          <a:ea typeface="MS PGothic" charset="-128"/>
                        </a:defRPr>
                      </a:lvl4pPr>
                      <a:lvl5pPr marL="2057400" indent="-228600">
                        <a:spcBef>
                          <a:spcPct val="20000"/>
                        </a:spcBef>
                        <a:buClr>
                          <a:schemeClr val="accent1"/>
                        </a:buClr>
                        <a:buSzPct val="150000"/>
                        <a:buFont typeface="Arial" charset="0"/>
                        <a:defRPr sz="1200">
                          <a:solidFill>
                            <a:schemeClr val="tx1"/>
                          </a:solidFill>
                          <a:latin typeface="Calibri" charset="0"/>
                          <a:ea typeface="MS PGothic" charset="-128"/>
                        </a:defRPr>
                      </a:lvl5pPr>
                      <a:lvl6pPr marL="25146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6pPr>
                      <a:lvl7pPr marL="29718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7pPr>
                      <a:lvl8pPr marL="34290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8pPr>
                      <a:lvl9pPr marL="38862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1600" b="0" i="0" u="none" strike="noStrike" cap="none" normalizeH="0" baseline="0">
                          <a:ln>
                            <a:noFill/>
                          </a:ln>
                          <a:solidFill>
                            <a:srgbClr val="000000"/>
                          </a:solidFill>
                          <a:effectLst/>
                          <a:latin typeface="Calibri" charset="0"/>
                          <a:ea typeface="MS PGothic" charset="-128"/>
                        </a:rPr>
                        <a:t>2-6</a:t>
                      </a:r>
                      <a:endParaRPr kumimoji="0" lang="en-US" altLang="en-US" sz="1600" b="0" i="0" u="none" strike="noStrike" cap="none" normalizeH="0" baseline="0">
                        <a:ln>
                          <a:noFill/>
                        </a:ln>
                        <a:solidFill>
                          <a:schemeClr val="tx1"/>
                        </a:solidFill>
                        <a:effectLst/>
                        <a:latin typeface="Arial" charset="0"/>
                        <a:ea typeface="MS PGothic" charset="-128"/>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CF2"/>
                    </a:solidFill>
                  </a:tcPr>
                </a:tc>
                <a:tc>
                  <a:txBody>
                    <a:bodyPr/>
                    <a:lstStyle>
                      <a:lvl1pPr>
                        <a:spcBef>
                          <a:spcPct val="20000"/>
                        </a:spcBef>
                        <a:buClr>
                          <a:schemeClr val="accent1"/>
                        </a:buClr>
                        <a:buSzPct val="150000"/>
                        <a:buFont typeface="Arial" charset="0"/>
                        <a:defRPr sz="2000">
                          <a:solidFill>
                            <a:schemeClr val="tx1"/>
                          </a:solidFill>
                          <a:latin typeface="Calibri" charset="0"/>
                          <a:ea typeface="MS PGothic" charset="-128"/>
                        </a:defRPr>
                      </a:lvl1pPr>
                      <a:lvl2pPr marL="742950" indent="-285750">
                        <a:spcBef>
                          <a:spcPct val="20000"/>
                        </a:spcBef>
                        <a:buClr>
                          <a:schemeClr val="accent1"/>
                        </a:buClr>
                        <a:buSzPct val="150000"/>
                        <a:buFont typeface="Arial" charset="0"/>
                        <a:defRPr>
                          <a:solidFill>
                            <a:schemeClr val="tx1"/>
                          </a:solidFill>
                          <a:latin typeface="Calibri" charset="0"/>
                          <a:ea typeface="MS PGothic" charset="-128"/>
                        </a:defRPr>
                      </a:lvl2pPr>
                      <a:lvl3pPr marL="1143000" indent="-228600">
                        <a:spcBef>
                          <a:spcPct val="20000"/>
                        </a:spcBef>
                        <a:buClr>
                          <a:schemeClr val="accent1"/>
                        </a:buClr>
                        <a:buSzPct val="150000"/>
                        <a:buFont typeface="Arial" charset="0"/>
                        <a:defRPr sz="1600">
                          <a:solidFill>
                            <a:schemeClr val="tx1"/>
                          </a:solidFill>
                          <a:latin typeface="Calibri" charset="0"/>
                          <a:ea typeface="MS PGothic" charset="-128"/>
                        </a:defRPr>
                      </a:lvl3pPr>
                      <a:lvl4pPr marL="1600200" indent="-228600">
                        <a:spcBef>
                          <a:spcPct val="20000"/>
                        </a:spcBef>
                        <a:buClr>
                          <a:schemeClr val="accent1"/>
                        </a:buClr>
                        <a:buSzPct val="150000"/>
                        <a:buFont typeface="Arial" charset="0"/>
                        <a:defRPr sz="1400">
                          <a:solidFill>
                            <a:schemeClr val="tx1"/>
                          </a:solidFill>
                          <a:latin typeface="Calibri" charset="0"/>
                          <a:ea typeface="MS PGothic" charset="-128"/>
                        </a:defRPr>
                      </a:lvl4pPr>
                      <a:lvl5pPr marL="2057400" indent="-228600">
                        <a:spcBef>
                          <a:spcPct val="20000"/>
                        </a:spcBef>
                        <a:buClr>
                          <a:schemeClr val="accent1"/>
                        </a:buClr>
                        <a:buSzPct val="150000"/>
                        <a:buFont typeface="Arial" charset="0"/>
                        <a:defRPr sz="1200">
                          <a:solidFill>
                            <a:schemeClr val="tx1"/>
                          </a:solidFill>
                          <a:latin typeface="Calibri" charset="0"/>
                          <a:ea typeface="MS PGothic" charset="-128"/>
                        </a:defRPr>
                      </a:lvl5pPr>
                      <a:lvl6pPr marL="25146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6pPr>
                      <a:lvl7pPr marL="29718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7pPr>
                      <a:lvl8pPr marL="34290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8pPr>
                      <a:lvl9pPr marL="38862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9p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en-US" altLang="en-US" sz="1600" b="1" i="1" u="none" strike="noStrike" cap="none" normalizeH="0" baseline="0">
                          <a:ln>
                            <a:noFill/>
                          </a:ln>
                          <a:solidFill>
                            <a:srgbClr val="000000"/>
                          </a:solidFill>
                          <a:effectLst/>
                          <a:latin typeface="Calibri" charset="0"/>
                          <a:ea typeface="MS PGothic" charset="-128"/>
                        </a:rPr>
                        <a:t>Moderate Risk (Brief Intervention)</a:t>
                      </a:r>
                      <a:br>
                        <a:rPr kumimoji="0" lang="en-US" altLang="en-US" sz="1600" b="1" i="1" u="none" strike="noStrike" cap="none" normalizeH="0" baseline="0">
                          <a:ln>
                            <a:noFill/>
                          </a:ln>
                          <a:solidFill>
                            <a:srgbClr val="000000"/>
                          </a:solidFill>
                          <a:effectLst/>
                          <a:latin typeface="Calibri" charset="0"/>
                          <a:ea typeface="MS PGothic" charset="-128"/>
                        </a:rPr>
                      </a:br>
                      <a:r>
                        <a:rPr kumimoji="0" lang="en-US" altLang="en-US" sz="1600" b="0" i="0" u="none" strike="noStrike" cap="none" normalizeH="0" baseline="0">
                          <a:ln>
                            <a:noFill/>
                          </a:ln>
                          <a:solidFill>
                            <a:srgbClr val="000000"/>
                          </a:solidFill>
                          <a:effectLst/>
                          <a:latin typeface="Calibri" charset="0"/>
                          <a:ea typeface="MS PGothic" charset="-128"/>
                        </a:rPr>
                        <a:t>You are at risk of health and other problems from your current pattern of substance use.</a:t>
                      </a:r>
                      <a:endParaRPr kumimoji="0" lang="en-US" altLang="en-US" sz="1600" b="0" i="0" u="none" strike="noStrike" cap="none" normalizeH="0" baseline="0">
                        <a:ln>
                          <a:noFill/>
                        </a:ln>
                        <a:solidFill>
                          <a:srgbClr val="000000"/>
                        </a:solidFill>
                        <a:effectLst/>
                        <a:latin typeface="Garamond" charset="0"/>
                        <a:ea typeface="Calibri" charset="0"/>
                        <a:cs typeface="Times New Roman"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CF2"/>
                    </a:solidFill>
                  </a:tcPr>
                </a:tc>
                <a:extLst>
                  <a:ext uri="{0D108BD9-81ED-4DB2-BD59-A6C34878D82A}">
                    <a16:rowId xmlns="" xmlns:a16="http://schemas.microsoft.com/office/drawing/2014/main" val="10002"/>
                  </a:ext>
                </a:extLst>
              </a:tr>
              <a:tr h="914400">
                <a:tc>
                  <a:txBody>
                    <a:bodyPr/>
                    <a:lstStyle>
                      <a:lvl1pPr>
                        <a:spcBef>
                          <a:spcPct val="20000"/>
                        </a:spcBef>
                        <a:buClr>
                          <a:schemeClr val="accent1"/>
                        </a:buClr>
                        <a:buSzPct val="150000"/>
                        <a:buFont typeface="Arial" charset="0"/>
                        <a:defRPr sz="2000">
                          <a:solidFill>
                            <a:schemeClr val="tx1"/>
                          </a:solidFill>
                          <a:latin typeface="Calibri" charset="0"/>
                          <a:ea typeface="MS PGothic" charset="-128"/>
                        </a:defRPr>
                      </a:lvl1pPr>
                      <a:lvl2pPr marL="742950" indent="-285750">
                        <a:spcBef>
                          <a:spcPct val="20000"/>
                        </a:spcBef>
                        <a:buClr>
                          <a:schemeClr val="accent1"/>
                        </a:buClr>
                        <a:buSzPct val="150000"/>
                        <a:buFont typeface="Arial" charset="0"/>
                        <a:defRPr>
                          <a:solidFill>
                            <a:schemeClr val="tx1"/>
                          </a:solidFill>
                          <a:latin typeface="Calibri" charset="0"/>
                          <a:ea typeface="MS PGothic" charset="-128"/>
                        </a:defRPr>
                      </a:lvl2pPr>
                      <a:lvl3pPr marL="1143000" indent="-228600">
                        <a:spcBef>
                          <a:spcPct val="20000"/>
                        </a:spcBef>
                        <a:buClr>
                          <a:schemeClr val="accent1"/>
                        </a:buClr>
                        <a:buSzPct val="150000"/>
                        <a:buFont typeface="Arial" charset="0"/>
                        <a:defRPr sz="1600">
                          <a:solidFill>
                            <a:schemeClr val="tx1"/>
                          </a:solidFill>
                          <a:latin typeface="Calibri" charset="0"/>
                          <a:ea typeface="MS PGothic" charset="-128"/>
                        </a:defRPr>
                      </a:lvl3pPr>
                      <a:lvl4pPr marL="1600200" indent="-228600">
                        <a:spcBef>
                          <a:spcPct val="20000"/>
                        </a:spcBef>
                        <a:buClr>
                          <a:schemeClr val="accent1"/>
                        </a:buClr>
                        <a:buSzPct val="150000"/>
                        <a:buFont typeface="Arial" charset="0"/>
                        <a:defRPr sz="1400">
                          <a:solidFill>
                            <a:schemeClr val="tx1"/>
                          </a:solidFill>
                          <a:latin typeface="Calibri" charset="0"/>
                          <a:ea typeface="MS PGothic" charset="-128"/>
                        </a:defRPr>
                      </a:lvl4pPr>
                      <a:lvl5pPr marL="2057400" indent="-228600">
                        <a:spcBef>
                          <a:spcPct val="20000"/>
                        </a:spcBef>
                        <a:buClr>
                          <a:schemeClr val="accent1"/>
                        </a:buClr>
                        <a:buSzPct val="150000"/>
                        <a:buFont typeface="Arial" charset="0"/>
                        <a:defRPr sz="1200">
                          <a:solidFill>
                            <a:schemeClr val="tx1"/>
                          </a:solidFill>
                          <a:latin typeface="Calibri" charset="0"/>
                          <a:ea typeface="MS PGothic" charset="-128"/>
                        </a:defRPr>
                      </a:lvl5pPr>
                      <a:lvl6pPr marL="25146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6pPr>
                      <a:lvl7pPr marL="29718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7pPr>
                      <a:lvl8pPr marL="34290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8pPr>
                      <a:lvl9pPr marL="38862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1600" b="0" i="0" u="none" strike="noStrike" cap="none" normalizeH="0" baseline="0">
                          <a:ln>
                            <a:noFill/>
                          </a:ln>
                          <a:solidFill>
                            <a:srgbClr val="000000"/>
                          </a:solidFill>
                          <a:effectLst/>
                          <a:latin typeface="Calibri" charset="0"/>
                          <a:ea typeface="MS PGothic" charset="-128"/>
                        </a:rPr>
                        <a:t>9-12</a:t>
                      </a:r>
                      <a:endParaRPr kumimoji="0" lang="en-US" altLang="en-US" sz="1600" b="0" i="0" u="none" strike="noStrike" cap="none" normalizeH="0" baseline="0">
                        <a:ln>
                          <a:noFill/>
                        </a:ln>
                        <a:solidFill>
                          <a:schemeClr val="tx1"/>
                        </a:solidFill>
                        <a:effectLst/>
                        <a:latin typeface="Arial" charset="0"/>
                        <a:ea typeface="MS PGothic" charset="-128"/>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CF2"/>
                    </a:solidFill>
                  </a:tcPr>
                </a:tc>
                <a:tc>
                  <a:txBody>
                    <a:bodyPr/>
                    <a:lstStyle>
                      <a:lvl1pPr>
                        <a:spcBef>
                          <a:spcPct val="20000"/>
                        </a:spcBef>
                        <a:buClr>
                          <a:schemeClr val="accent1"/>
                        </a:buClr>
                        <a:buSzPct val="150000"/>
                        <a:buFont typeface="Arial" charset="0"/>
                        <a:defRPr sz="2000">
                          <a:solidFill>
                            <a:schemeClr val="tx1"/>
                          </a:solidFill>
                          <a:latin typeface="Calibri" charset="0"/>
                          <a:ea typeface="MS PGothic" charset="-128"/>
                        </a:defRPr>
                      </a:lvl1pPr>
                      <a:lvl2pPr marL="742950" indent="-285750">
                        <a:spcBef>
                          <a:spcPct val="20000"/>
                        </a:spcBef>
                        <a:buClr>
                          <a:schemeClr val="accent1"/>
                        </a:buClr>
                        <a:buSzPct val="150000"/>
                        <a:buFont typeface="Arial" charset="0"/>
                        <a:defRPr>
                          <a:solidFill>
                            <a:schemeClr val="tx1"/>
                          </a:solidFill>
                          <a:latin typeface="Calibri" charset="0"/>
                          <a:ea typeface="MS PGothic" charset="-128"/>
                        </a:defRPr>
                      </a:lvl2pPr>
                      <a:lvl3pPr marL="1143000" indent="-228600">
                        <a:spcBef>
                          <a:spcPct val="20000"/>
                        </a:spcBef>
                        <a:buClr>
                          <a:schemeClr val="accent1"/>
                        </a:buClr>
                        <a:buSzPct val="150000"/>
                        <a:buFont typeface="Arial" charset="0"/>
                        <a:defRPr sz="1600">
                          <a:solidFill>
                            <a:schemeClr val="tx1"/>
                          </a:solidFill>
                          <a:latin typeface="Calibri" charset="0"/>
                          <a:ea typeface="MS PGothic" charset="-128"/>
                        </a:defRPr>
                      </a:lvl3pPr>
                      <a:lvl4pPr marL="1600200" indent="-228600">
                        <a:spcBef>
                          <a:spcPct val="20000"/>
                        </a:spcBef>
                        <a:buClr>
                          <a:schemeClr val="accent1"/>
                        </a:buClr>
                        <a:buSzPct val="150000"/>
                        <a:buFont typeface="Arial" charset="0"/>
                        <a:defRPr sz="1400">
                          <a:solidFill>
                            <a:schemeClr val="tx1"/>
                          </a:solidFill>
                          <a:latin typeface="Calibri" charset="0"/>
                          <a:ea typeface="MS PGothic" charset="-128"/>
                        </a:defRPr>
                      </a:lvl4pPr>
                      <a:lvl5pPr marL="2057400" indent="-228600">
                        <a:spcBef>
                          <a:spcPct val="20000"/>
                        </a:spcBef>
                        <a:buClr>
                          <a:schemeClr val="accent1"/>
                        </a:buClr>
                        <a:buSzPct val="150000"/>
                        <a:buFont typeface="Arial" charset="0"/>
                        <a:defRPr sz="1200">
                          <a:solidFill>
                            <a:schemeClr val="tx1"/>
                          </a:solidFill>
                          <a:latin typeface="Calibri" charset="0"/>
                          <a:ea typeface="MS PGothic" charset="-128"/>
                        </a:defRPr>
                      </a:lvl5pPr>
                      <a:lvl6pPr marL="25146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6pPr>
                      <a:lvl7pPr marL="29718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7pPr>
                      <a:lvl8pPr marL="34290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8pPr>
                      <a:lvl9pPr marL="38862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2"/>
                        <a:buNone/>
                        <a:tabLst/>
                      </a:pPr>
                      <a:r>
                        <a:rPr kumimoji="0" lang="en-US" altLang="en-US" sz="1600" b="0" i="0" u="none" strike="noStrike" cap="none" normalizeH="0" baseline="0">
                          <a:ln>
                            <a:noFill/>
                          </a:ln>
                          <a:solidFill>
                            <a:srgbClr val="000000"/>
                          </a:solidFill>
                          <a:effectLst/>
                          <a:latin typeface="Calibri" charset="0"/>
                          <a:ea typeface="MS PGothic" charset="-128"/>
                        </a:rPr>
                        <a:t>7-12</a:t>
                      </a:r>
                      <a:endParaRPr kumimoji="0" lang="en-US" altLang="en-US" sz="1600" b="0" i="0" u="none" strike="noStrike" cap="none" normalizeH="0" baseline="0">
                        <a:ln>
                          <a:noFill/>
                        </a:ln>
                        <a:solidFill>
                          <a:schemeClr val="tx1"/>
                        </a:solidFill>
                        <a:effectLst/>
                        <a:latin typeface="Arial" charset="0"/>
                        <a:ea typeface="MS PGothic" charset="-128"/>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CF2"/>
                    </a:solidFill>
                  </a:tcPr>
                </a:tc>
                <a:tc>
                  <a:txBody>
                    <a:bodyPr/>
                    <a:lstStyle>
                      <a:lvl1pPr>
                        <a:spcBef>
                          <a:spcPct val="20000"/>
                        </a:spcBef>
                        <a:buClr>
                          <a:schemeClr val="accent1"/>
                        </a:buClr>
                        <a:buSzPct val="150000"/>
                        <a:buFont typeface="Arial" charset="0"/>
                        <a:defRPr sz="2000">
                          <a:solidFill>
                            <a:schemeClr val="tx1"/>
                          </a:solidFill>
                          <a:latin typeface="Calibri" charset="0"/>
                          <a:ea typeface="MS PGothic" charset="-128"/>
                        </a:defRPr>
                      </a:lvl1pPr>
                      <a:lvl2pPr marL="742950" indent="-285750">
                        <a:spcBef>
                          <a:spcPct val="20000"/>
                        </a:spcBef>
                        <a:buClr>
                          <a:schemeClr val="accent1"/>
                        </a:buClr>
                        <a:buSzPct val="150000"/>
                        <a:buFont typeface="Arial" charset="0"/>
                        <a:defRPr>
                          <a:solidFill>
                            <a:schemeClr val="tx1"/>
                          </a:solidFill>
                          <a:latin typeface="Calibri" charset="0"/>
                          <a:ea typeface="MS PGothic" charset="-128"/>
                        </a:defRPr>
                      </a:lvl2pPr>
                      <a:lvl3pPr marL="1143000" indent="-228600">
                        <a:spcBef>
                          <a:spcPct val="20000"/>
                        </a:spcBef>
                        <a:buClr>
                          <a:schemeClr val="accent1"/>
                        </a:buClr>
                        <a:buSzPct val="150000"/>
                        <a:buFont typeface="Arial" charset="0"/>
                        <a:defRPr sz="1600">
                          <a:solidFill>
                            <a:schemeClr val="tx1"/>
                          </a:solidFill>
                          <a:latin typeface="Calibri" charset="0"/>
                          <a:ea typeface="MS PGothic" charset="-128"/>
                        </a:defRPr>
                      </a:lvl3pPr>
                      <a:lvl4pPr marL="1600200" indent="-228600">
                        <a:spcBef>
                          <a:spcPct val="20000"/>
                        </a:spcBef>
                        <a:buClr>
                          <a:schemeClr val="accent1"/>
                        </a:buClr>
                        <a:buSzPct val="150000"/>
                        <a:buFont typeface="Arial" charset="0"/>
                        <a:defRPr sz="1400">
                          <a:solidFill>
                            <a:schemeClr val="tx1"/>
                          </a:solidFill>
                          <a:latin typeface="Calibri" charset="0"/>
                          <a:ea typeface="MS PGothic" charset="-128"/>
                        </a:defRPr>
                      </a:lvl4pPr>
                      <a:lvl5pPr marL="2057400" indent="-228600">
                        <a:spcBef>
                          <a:spcPct val="20000"/>
                        </a:spcBef>
                        <a:buClr>
                          <a:schemeClr val="accent1"/>
                        </a:buClr>
                        <a:buSzPct val="150000"/>
                        <a:buFont typeface="Arial" charset="0"/>
                        <a:defRPr sz="1200">
                          <a:solidFill>
                            <a:schemeClr val="tx1"/>
                          </a:solidFill>
                          <a:latin typeface="Calibri" charset="0"/>
                          <a:ea typeface="MS PGothic" charset="-128"/>
                        </a:defRPr>
                      </a:lvl5pPr>
                      <a:lvl6pPr marL="25146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6pPr>
                      <a:lvl7pPr marL="29718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7pPr>
                      <a:lvl8pPr marL="34290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8pPr>
                      <a:lvl9pPr marL="3886200" indent="-228600" eaLnBrk="0" fontAlgn="base" hangingPunct="0">
                        <a:spcBef>
                          <a:spcPct val="20000"/>
                        </a:spcBef>
                        <a:spcAft>
                          <a:spcPct val="0"/>
                        </a:spcAft>
                        <a:buClr>
                          <a:schemeClr val="accent1"/>
                        </a:buClr>
                        <a:buSzPct val="150000"/>
                        <a:buFont typeface="Arial" charset="0"/>
                        <a:defRPr sz="1200">
                          <a:solidFill>
                            <a:schemeClr val="tx1"/>
                          </a:solidFill>
                          <a:latin typeface="Calibri" charset="0"/>
                          <a:ea typeface="MS PGothic" charset="-128"/>
                        </a:defRPr>
                      </a:lvl9pPr>
                    </a:lstStyle>
                    <a:p>
                      <a:pPr marL="0" marR="0" lvl="0" indent="0" algn="l" defTabSz="914400" rtl="0" eaLnBrk="1" fontAlgn="base" latinLnBrk="0" hangingPunct="1">
                        <a:lnSpc>
                          <a:spcPct val="100000"/>
                        </a:lnSpc>
                        <a:spcBef>
                          <a:spcPts val="1200"/>
                        </a:spcBef>
                        <a:spcAft>
                          <a:spcPts val="1200"/>
                        </a:spcAft>
                        <a:buClrTx/>
                        <a:buSzTx/>
                        <a:buFontTx/>
                        <a:buNone/>
                        <a:tabLst/>
                      </a:pPr>
                      <a:r>
                        <a:rPr kumimoji="0" lang="en-US" altLang="en-US" sz="1600" b="1" i="1" u="none" strike="noStrike" cap="none" normalizeH="0" baseline="0">
                          <a:ln>
                            <a:noFill/>
                          </a:ln>
                          <a:solidFill>
                            <a:srgbClr val="000000"/>
                          </a:solidFill>
                          <a:effectLst/>
                          <a:latin typeface="Calibri" charset="0"/>
                          <a:ea typeface="MS PGothic" charset="-128"/>
                        </a:rPr>
                        <a:t>High Risk (Brief Intervention + Further Assessment) </a:t>
                      </a:r>
                      <a:r>
                        <a:rPr kumimoji="0" lang="en-US" altLang="en-US" sz="1600" b="0" i="0" u="none" strike="noStrike" cap="none" normalizeH="0" baseline="0">
                          <a:ln>
                            <a:noFill/>
                          </a:ln>
                          <a:solidFill>
                            <a:srgbClr val="000000"/>
                          </a:solidFill>
                          <a:effectLst/>
                          <a:latin typeface="Calibri" charset="0"/>
                          <a:ea typeface="MS PGothic" charset="-128"/>
                        </a:rPr>
                        <a:t/>
                      </a:r>
                      <a:br>
                        <a:rPr kumimoji="0" lang="en-US" altLang="en-US" sz="1600" b="0" i="0" u="none" strike="noStrike" cap="none" normalizeH="0" baseline="0">
                          <a:ln>
                            <a:noFill/>
                          </a:ln>
                          <a:solidFill>
                            <a:srgbClr val="000000"/>
                          </a:solidFill>
                          <a:effectLst/>
                          <a:latin typeface="Calibri" charset="0"/>
                          <a:ea typeface="MS PGothic" charset="-128"/>
                        </a:rPr>
                      </a:br>
                      <a:r>
                        <a:rPr kumimoji="0" lang="en-US" altLang="en-US" sz="1600" b="0" i="0" u="none" strike="noStrike" cap="none" normalizeH="0" baseline="0">
                          <a:ln>
                            <a:noFill/>
                          </a:ln>
                          <a:solidFill>
                            <a:srgbClr val="000000"/>
                          </a:solidFill>
                          <a:effectLst/>
                          <a:latin typeface="Calibri" charset="0"/>
                          <a:ea typeface="MS PGothic" charset="-128"/>
                        </a:rPr>
                        <a:t>You may be at high risk of health and other problems from your current pattern of use.</a:t>
                      </a:r>
                      <a:endParaRPr kumimoji="0" lang="en-US" altLang="en-US" sz="1600" b="0" i="0" u="none" strike="noStrike" cap="none" normalizeH="0" baseline="0">
                        <a:ln>
                          <a:noFill/>
                        </a:ln>
                        <a:solidFill>
                          <a:srgbClr val="000000"/>
                        </a:solidFill>
                        <a:effectLst/>
                        <a:latin typeface="Garamond" charset="0"/>
                        <a:ea typeface="Calibri" charset="0"/>
                        <a:cs typeface="Times New Roman"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CF2"/>
                    </a:solidFill>
                  </a:tcPr>
                </a:tc>
                <a:extLst>
                  <a:ext uri="{0D108BD9-81ED-4DB2-BD59-A6C34878D82A}">
                    <a16:rowId xmlns="" xmlns:a16="http://schemas.microsoft.com/office/drawing/2014/main" val="10003"/>
                  </a:ext>
                </a:extLst>
              </a:tr>
            </a:tbl>
          </a:graphicData>
        </a:graphic>
      </p:graphicFrame>
      <p:sp>
        <p:nvSpPr>
          <p:cNvPr id="59418" name="TextBox 4"/>
          <p:cNvSpPr txBox="1">
            <a:spLocks noChangeArrowheads="1"/>
          </p:cNvSpPr>
          <p:nvPr/>
        </p:nvSpPr>
        <p:spPr bwMode="auto">
          <a:xfrm>
            <a:off x="914400" y="5715000"/>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i="1" dirty="0">
                <a:solidFill>
                  <a:srgbClr val="D60000"/>
                </a:solidFill>
              </a:rPr>
              <a:t>* If the patient reports that they drink 5 or more drinks on one occasion (4 for females), a brief intervention is recommended, even if the ASSIST-FC Alcohol Score is classified as Low (0-5</a:t>
            </a:r>
            <a:r>
              <a:rPr lang="en-US" altLang="en-US" sz="1600" i="1" dirty="0" smtClean="0">
                <a:solidFill>
                  <a:srgbClr val="D60000"/>
                </a:solidFill>
              </a:rPr>
              <a:t>)</a:t>
            </a:r>
            <a:endParaRPr lang="en-US" altLang="en-US" sz="2000" dirty="0"/>
          </a:p>
        </p:txBody>
      </p:sp>
      <p:sp>
        <p:nvSpPr>
          <p:cNvPr id="59419"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1200" smtClean="0">
              <a:solidFill>
                <a:srgbClr val="FFFFFF"/>
              </a:solidFill>
            </a:endParaRPr>
          </a:p>
        </p:txBody>
      </p:sp>
    </p:spTree>
    <p:extLst>
      <p:ext uri="{BB962C8B-B14F-4D97-AF65-F5344CB8AC3E}">
        <p14:creationId xmlns:p14="http://schemas.microsoft.com/office/powerpoint/2010/main" val="104339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iterate type="lt">
                                    <p:tmPct val="0"/>
                                  </p:iterate>
                                  <p:childTnLst>
                                    <p:animRot by="120000">
                                      <p:cBhvr>
                                        <p:cTn id="6" dur="100" fill="hold">
                                          <p:stCondLst>
                                            <p:cond delay="0"/>
                                          </p:stCondLst>
                                        </p:cTn>
                                        <p:tgtEl>
                                          <p:spTgt spid="59418">
                                            <p:txEl>
                                              <p:pRg st="0" end="0"/>
                                            </p:txEl>
                                          </p:spTgt>
                                        </p:tgtEl>
                                        <p:attrNameLst>
                                          <p:attrName>r</p:attrName>
                                        </p:attrNameLst>
                                      </p:cBhvr>
                                    </p:animRot>
                                    <p:animRot by="-240000">
                                      <p:cBhvr>
                                        <p:cTn id="7" dur="200" fill="hold">
                                          <p:stCondLst>
                                            <p:cond delay="200"/>
                                          </p:stCondLst>
                                        </p:cTn>
                                        <p:tgtEl>
                                          <p:spTgt spid="59418">
                                            <p:txEl>
                                              <p:pRg st="0" end="0"/>
                                            </p:txEl>
                                          </p:spTgt>
                                        </p:tgtEl>
                                        <p:attrNameLst>
                                          <p:attrName>r</p:attrName>
                                        </p:attrNameLst>
                                      </p:cBhvr>
                                    </p:animRot>
                                    <p:animRot by="240000">
                                      <p:cBhvr>
                                        <p:cTn id="8" dur="200" fill="hold">
                                          <p:stCondLst>
                                            <p:cond delay="400"/>
                                          </p:stCondLst>
                                        </p:cTn>
                                        <p:tgtEl>
                                          <p:spTgt spid="59418">
                                            <p:txEl>
                                              <p:pRg st="0" end="0"/>
                                            </p:txEl>
                                          </p:spTgt>
                                        </p:tgtEl>
                                        <p:attrNameLst>
                                          <p:attrName>r</p:attrName>
                                        </p:attrNameLst>
                                      </p:cBhvr>
                                    </p:animRot>
                                    <p:animRot by="-240000">
                                      <p:cBhvr>
                                        <p:cTn id="9" dur="200" fill="hold">
                                          <p:stCondLst>
                                            <p:cond delay="600"/>
                                          </p:stCondLst>
                                        </p:cTn>
                                        <p:tgtEl>
                                          <p:spTgt spid="59418">
                                            <p:txEl>
                                              <p:pRg st="0" end="0"/>
                                            </p:txEl>
                                          </p:spTgt>
                                        </p:tgtEl>
                                        <p:attrNameLst>
                                          <p:attrName>r</p:attrName>
                                        </p:attrNameLst>
                                      </p:cBhvr>
                                    </p:animRot>
                                    <p:animRot by="120000">
                                      <p:cBhvr>
                                        <p:cTn id="10" dur="200" fill="hold">
                                          <p:stCondLst>
                                            <p:cond delay="800"/>
                                          </p:stCondLst>
                                        </p:cTn>
                                        <p:tgtEl>
                                          <p:spTgt spid="59418">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59418">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8"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screening slides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568321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Words to Avoid and Alternatives</a:t>
            </a:r>
            <a:endParaRPr lang="en-US" dirty="0"/>
          </a:p>
        </p:txBody>
      </p:sp>
      <p:graphicFrame>
        <p:nvGraphicFramePr>
          <p:cNvPr id="4" name="Content Placeholder 3"/>
          <p:cNvGraphicFramePr>
            <a:graphicFrameLocks noGrp="1"/>
          </p:cNvGraphicFramePr>
          <p:nvPr>
            <p:ph idx="1"/>
            <p:extLst/>
          </p:nvPr>
        </p:nvGraphicFramePr>
        <p:xfrm>
          <a:off x="457200" y="1600200"/>
          <a:ext cx="8229600" cy="4043680"/>
        </p:xfrm>
        <a:graphic>
          <a:graphicData uri="http://schemas.openxmlformats.org/drawingml/2006/table">
            <a:tbl>
              <a:tblPr firstRow="1" bandRow="1">
                <a:tableStyleId>{5C22544A-7EE6-4342-B048-85BDC9FD1C3A}</a:tableStyleId>
              </a:tblPr>
              <a:tblGrid>
                <a:gridCol w="3581400"/>
                <a:gridCol w="4648200"/>
              </a:tblGrid>
              <a:tr h="370840">
                <a:tc>
                  <a:txBody>
                    <a:bodyPr/>
                    <a:lstStyle/>
                    <a:p>
                      <a:r>
                        <a:rPr lang="en-US" dirty="0" smtClean="0"/>
                        <a:t>Avoid</a:t>
                      </a:r>
                      <a:endParaRPr lang="en-US" dirty="0"/>
                    </a:p>
                  </a:txBody>
                  <a:tcPr/>
                </a:tc>
                <a:tc>
                  <a:txBody>
                    <a:bodyPr/>
                    <a:lstStyle/>
                    <a:p>
                      <a:r>
                        <a:rPr lang="en-US" dirty="0" smtClean="0"/>
                        <a:t>Alternatives</a:t>
                      </a:r>
                      <a:endParaRPr lang="en-US" dirty="0"/>
                    </a:p>
                  </a:txBody>
                  <a:tcPr/>
                </a:tc>
              </a:tr>
              <a:tr h="370840">
                <a:tc>
                  <a:txBody>
                    <a:bodyPr/>
                    <a:lstStyle/>
                    <a:p>
                      <a:r>
                        <a:rPr lang="en-US" dirty="0" smtClean="0">
                          <a:solidFill>
                            <a:schemeClr val="accent2"/>
                          </a:solidFill>
                        </a:rPr>
                        <a:t>Addict,</a:t>
                      </a:r>
                      <a:r>
                        <a:rPr lang="en-US" baseline="0" dirty="0" smtClean="0">
                          <a:solidFill>
                            <a:schemeClr val="accent2"/>
                          </a:solidFill>
                        </a:rPr>
                        <a:t> Abuser, Junkie</a:t>
                      </a:r>
                      <a:endParaRPr lang="en-US" dirty="0">
                        <a:solidFill>
                          <a:schemeClr val="accent2"/>
                        </a:solidFill>
                      </a:endParaRPr>
                    </a:p>
                  </a:txBody>
                  <a:tcPr/>
                </a:tc>
                <a:tc>
                  <a:txBody>
                    <a:bodyPr/>
                    <a:lstStyle/>
                    <a:p>
                      <a:r>
                        <a:rPr lang="en-US" dirty="0" smtClean="0"/>
                        <a:t>Person</a:t>
                      </a:r>
                      <a:r>
                        <a:rPr lang="en-US" baseline="0" dirty="0" smtClean="0"/>
                        <a:t> in addiction/substance use disorder</a:t>
                      </a:r>
                    </a:p>
                  </a:txBody>
                  <a:tcPr/>
                </a:tc>
              </a:tr>
              <a:tr h="370840">
                <a:tc>
                  <a:txBody>
                    <a:bodyPr/>
                    <a:lstStyle/>
                    <a:p>
                      <a:r>
                        <a:rPr lang="en-US" dirty="0" smtClean="0">
                          <a:solidFill>
                            <a:schemeClr val="accent2"/>
                          </a:solidFill>
                        </a:rPr>
                        <a:t>Abuse</a:t>
                      </a:r>
                      <a:endParaRPr lang="en-US" dirty="0">
                        <a:solidFill>
                          <a:schemeClr val="accent2"/>
                        </a:solidFill>
                      </a:endParaRPr>
                    </a:p>
                  </a:txBody>
                  <a:tcPr/>
                </a:tc>
                <a:tc>
                  <a:txBody>
                    <a:bodyPr/>
                    <a:lstStyle/>
                    <a:p>
                      <a:r>
                        <a:rPr lang="en-US" dirty="0" smtClean="0"/>
                        <a:t>Misuse, harmful use, hazardous use, risky use</a:t>
                      </a:r>
                      <a:endParaRPr lang="en-US" dirty="0"/>
                    </a:p>
                  </a:txBody>
                  <a:tcPr/>
                </a:tc>
              </a:tr>
              <a:tr h="370840">
                <a:tc>
                  <a:txBody>
                    <a:bodyPr/>
                    <a:lstStyle/>
                    <a:p>
                      <a:r>
                        <a:rPr lang="en-US" dirty="0" smtClean="0">
                          <a:solidFill>
                            <a:schemeClr val="accent2"/>
                          </a:solidFill>
                        </a:rPr>
                        <a:t>Clean/dirty (referring to drug tests)</a:t>
                      </a:r>
                      <a:endParaRPr lang="en-US" dirty="0">
                        <a:solidFill>
                          <a:schemeClr val="accent2"/>
                        </a:solidFill>
                      </a:endParaRPr>
                    </a:p>
                  </a:txBody>
                  <a:tcPr/>
                </a:tc>
                <a:tc>
                  <a:txBody>
                    <a:bodyPr/>
                    <a:lstStyle/>
                    <a:p>
                      <a:r>
                        <a:rPr lang="en-US" dirty="0" smtClean="0"/>
                        <a:t>Negative,</a:t>
                      </a:r>
                      <a:r>
                        <a:rPr lang="en-US" baseline="0" dirty="0" smtClean="0"/>
                        <a:t> positive, substance-free, detected</a:t>
                      </a:r>
                      <a:endParaRPr lang="en-US" dirty="0"/>
                    </a:p>
                  </a:txBody>
                  <a:tcPr/>
                </a:tc>
              </a:tr>
              <a:tr h="568960">
                <a:tc>
                  <a:txBody>
                    <a:bodyPr/>
                    <a:lstStyle/>
                    <a:p>
                      <a:r>
                        <a:rPr lang="en-US" dirty="0" smtClean="0">
                          <a:solidFill>
                            <a:schemeClr val="accent2"/>
                          </a:solidFill>
                        </a:rPr>
                        <a:t>Habit</a:t>
                      </a:r>
                      <a:endParaRPr lang="en-US" dirty="0">
                        <a:solidFill>
                          <a:schemeClr val="accent2"/>
                        </a:solidFill>
                      </a:endParaRPr>
                    </a:p>
                  </a:txBody>
                  <a:tcPr/>
                </a:tc>
                <a:tc>
                  <a:txBody>
                    <a:bodyPr/>
                    <a:lstStyle/>
                    <a:p>
                      <a:r>
                        <a:rPr lang="en-US" dirty="0" smtClean="0"/>
                        <a:t>Substance</a:t>
                      </a:r>
                      <a:r>
                        <a:rPr lang="en-US" baseline="0" dirty="0" smtClean="0"/>
                        <a:t> use disorder, alcohol/drug disease, active addiction</a:t>
                      </a:r>
                      <a:endParaRPr lang="en-US" dirty="0"/>
                    </a:p>
                  </a:txBody>
                  <a:tcPr/>
                </a:tc>
              </a:tr>
              <a:tr h="370840">
                <a:tc>
                  <a:txBody>
                    <a:bodyPr/>
                    <a:lstStyle/>
                    <a:p>
                      <a:r>
                        <a:rPr lang="en-US" dirty="0" smtClean="0">
                          <a:solidFill>
                            <a:schemeClr val="accent2"/>
                          </a:solidFill>
                        </a:rPr>
                        <a:t>User</a:t>
                      </a:r>
                      <a:endParaRPr lang="en-US" dirty="0">
                        <a:solidFill>
                          <a:schemeClr val="accent2"/>
                        </a:solidFill>
                      </a:endParaRPr>
                    </a:p>
                  </a:txBody>
                  <a:tcPr/>
                </a:tc>
                <a:tc>
                  <a:txBody>
                    <a:bodyPr/>
                    <a:lstStyle/>
                    <a:p>
                      <a:r>
                        <a:rPr lang="en-US" dirty="0" smtClean="0"/>
                        <a:t>Person who misuses</a:t>
                      </a:r>
                      <a:r>
                        <a:rPr lang="en-US" baseline="0" dirty="0" smtClean="0"/>
                        <a:t> alcohol/drugs, person engaged in risk use of substances</a:t>
                      </a:r>
                      <a:endParaRPr lang="en-US" dirty="0"/>
                    </a:p>
                  </a:txBody>
                  <a:tcPr/>
                </a:tc>
              </a:tr>
              <a:tr h="370840">
                <a:tc>
                  <a:txBody>
                    <a:bodyPr/>
                    <a:lstStyle/>
                    <a:p>
                      <a:r>
                        <a:rPr lang="en-US" dirty="0" smtClean="0">
                          <a:solidFill>
                            <a:schemeClr val="accent2"/>
                          </a:solidFill>
                        </a:rPr>
                        <a:t>Drug</a:t>
                      </a:r>
                      <a:endParaRPr lang="en-US" dirty="0">
                        <a:solidFill>
                          <a:schemeClr val="accent2"/>
                        </a:solidFill>
                      </a:endParaRPr>
                    </a:p>
                  </a:txBody>
                  <a:tcPr/>
                </a:tc>
                <a:tc>
                  <a:txBody>
                    <a:bodyPr/>
                    <a:lstStyle/>
                    <a:p>
                      <a:r>
                        <a:rPr lang="en-US" dirty="0" smtClean="0"/>
                        <a:t>Medication</a:t>
                      </a:r>
                      <a:endParaRPr lang="en-US" dirty="0"/>
                    </a:p>
                  </a:txBody>
                  <a:tcPr/>
                </a:tc>
              </a:tr>
              <a:tr h="370840">
                <a:tc>
                  <a:txBody>
                    <a:bodyPr/>
                    <a:lstStyle/>
                    <a:p>
                      <a:r>
                        <a:rPr lang="en-US" dirty="0" smtClean="0">
                          <a:solidFill>
                            <a:schemeClr val="accent2"/>
                          </a:solidFill>
                        </a:rPr>
                        <a:t>Replacement/substitution therapy</a:t>
                      </a:r>
                      <a:endParaRPr lang="en-US" dirty="0">
                        <a:solidFill>
                          <a:schemeClr val="accent2"/>
                        </a:solidFill>
                      </a:endParaRPr>
                    </a:p>
                  </a:txBody>
                  <a:tcPr/>
                </a:tc>
                <a:tc>
                  <a:txBody>
                    <a:bodyPr/>
                    <a:lstStyle/>
                    <a:p>
                      <a:r>
                        <a:rPr lang="en-US" dirty="0" smtClean="0"/>
                        <a:t>Treatment,</a:t>
                      </a:r>
                      <a:r>
                        <a:rPr lang="en-US" baseline="0" dirty="0" smtClean="0"/>
                        <a:t> medication, medication-assisted</a:t>
                      </a:r>
                      <a:endParaRPr lang="en-US" dirty="0"/>
                    </a:p>
                  </a:txBody>
                  <a:tcPr/>
                </a:tc>
              </a:tr>
            </a:tbl>
          </a:graphicData>
        </a:graphic>
      </p:graphicFrame>
    </p:spTree>
    <p:extLst>
      <p:ext uri="{BB962C8B-B14F-4D97-AF65-F5344CB8AC3E}">
        <p14:creationId xmlns:p14="http://schemas.microsoft.com/office/powerpoint/2010/main" val="567889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17390" y="4953000"/>
            <a:ext cx="1526610" cy="1905000"/>
          </a:xfrm>
          <a:prstGeom prst="rect">
            <a:avLst/>
          </a:prstGeom>
          <a:ln>
            <a:noFill/>
          </a:ln>
          <a:effectLst>
            <a:softEdge rad="112500"/>
          </a:effectLst>
        </p:spPr>
      </p:pic>
      <p:pic>
        <p:nvPicPr>
          <p:cNvPr id="4" name="Picture 3"/>
          <p:cNvPicPr>
            <a:picLocks noChangeAspect="1"/>
          </p:cNvPicPr>
          <p:nvPr/>
        </p:nvPicPr>
        <p:blipFill>
          <a:blip r:embed="rId4"/>
          <a:stretch>
            <a:fillRect/>
          </a:stretch>
        </p:blipFill>
        <p:spPr>
          <a:xfrm>
            <a:off x="6934200" y="76200"/>
            <a:ext cx="2133600" cy="1280160"/>
          </a:xfrm>
          <a:prstGeom prst="rect">
            <a:avLst/>
          </a:prstGeom>
        </p:spPr>
      </p:pic>
      <p:sp>
        <p:nvSpPr>
          <p:cNvPr id="2" name="Title 1"/>
          <p:cNvSpPr>
            <a:spLocks noGrp="1"/>
          </p:cNvSpPr>
          <p:nvPr>
            <p:ph type="title"/>
          </p:nvPr>
        </p:nvSpPr>
        <p:spPr/>
        <p:txBody>
          <a:bodyPr/>
          <a:lstStyle/>
          <a:p>
            <a:r>
              <a:rPr lang="en-US" smtClean="0"/>
              <a:t>Class Participation</a:t>
            </a:r>
            <a:endParaRPr lang="en-US" dirty="0"/>
          </a:p>
        </p:txBody>
      </p:sp>
      <p:sp>
        <p:nvSpPr>
          <p:cNvPr id="3" name="Content Placeholder 2"/>
          <p:cNvSpPr>
            <a:spLocks noGrp="1"/>
          </p:cNvSpPr>
          <p:nvPr>
            <p:ph idx="1"/>
          </p:nvPr>
        </p:nvSpPr>
        <p:spPr/>
        <p:txBody>
          <a:bodyPr/>
          <a:lstStyle/>
          <a:p>
            <a:r>
              <a:rPr lang="en-US" sz="2400" dirty="0" smtClean="0"/>
              <a:t>Raise your hand if you went to a </a:t>
            </a:r>
            <a:br>
              <a:rPr lang="en-US" sz="2400" dirty="0" smtClean="0"/>
            </a:br>
            <a:r>
              <a:rPr lang="en-US" sz="2400" dirty="0" smtClean="0"/>
              <a:t>doctor’s appointment in the past year.</a:t>
            </a:r>
          </a:p>
          <a:p>
            <a:r>
              <a:rPr lang="en-US" sz="2400" dirty="0" smtClean="0"/>
              <a:t>Raise your hand if you were admitted to the hospital for any reason in the past year.</a:t>
            </a:r>
          </a:p>
          <a:p>
            <a:r>
              <a:rPr lang="en-US" sz="2400" dirty="0" smtClean="0"/>
              <a:t>Raise your hand if you took any medication over the past year.</a:t>
            </a:r>
            <a:endParaRPr lang="en-US" dirty="0" smtClean="0"/>
          </a:p>
          <a:p>
            <a:pPr marL="0" indent="0" algn="ctr">
              <a:buNone/>
            </a:pPr>
            <a:endParaRPr lang="en-US" sz="1600" dirty="0" smtClean="0"/>
          </a:p>
          <a:p>
            <a:pPr marL="0" indent="0" algn="ctr">
              <a:buNone/>
            </a:pPr>
            <a:r>
              <a:rPr lang="en-US" sz="2400" dirty="0" smtClean="0"/>
              <a:t>How do you feel answering these questions in a group setting?</a:t>
            </a:r>
          </a:p>
          <a:p>
            <a:endParaRPr lang="en-US" sz="1600" dirty="0" smtClean="0"/>
          </a:p>
          <a:p>
            <a:r>
              <a:rPr lang="is-IS" sz="2400" dirty="0" smtClean="0"/>
              <a:t>…if you saw a mental health professional in the past year.</a:t>
            </a:r>
          </a:p>
          <a:p>
            <a:r>
              <a:rPr lang="is-IS" sz="2400" dirty="0" smtClean="0"/>
              <a:t>...if you took any psychiatric medication in the past year.</a:t>
            </a:r>
            <a:r>
              <a:rPr lang="en-US" sz="2400" dirty="0" smtClean="0"/>
              <a:t> </a:t>
            </a:r>
            <a:endParaRPr lang="en-US" dirty="0" smtClean="0"/>
          </a:p>
          <a:p>
            <a:endParaRPr lang="en-US" sz="2000" dirty="0" smtClean="0"/>
          </a:p>
          <a:p>
            <a:r>
              <a:rPr lang="en-US" sz="2400" dirty="0" smtClean="0"/>
              <a:t>How would you feel?</a:t>
            </a:r>
            <a:endParaRPr lang="en-US" sz="2400" dirty="0"/>
          </a:p>
        </p:txBody>
      </p:sp>
    </p:spTree>
    <p:extLst>
      <p:ext uri="{BB962C8B-B14F-4D97-AF65-F5344CB8AC3E}">
        <p14:creationId xmlns:p14="http://schemas.microsoft.com/office/powerpoint/2010/main" val="43962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dissolve">
                                      <p:cBhvr>
                                        <p:cTn id="42" dur="500"/>
                                        <p:tgtEl>
                                          <p:spTgt spid="3">
                                            <p:txEl>
                                              <p:pRg st="9" end="9"/>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p:tgtEl>
                                          <p:spTgt spid="6"/>
                                        </p:tgtEl>
                                        <p:attrNameLst>
                                          <p:attrName>ppt_y</p:attrName>
                                        </p:attrNameLst>
                                      </p:cBhvr>
                                      <p:tavLst>
                                        <p:tav tm="0">
                                          <p:val>
                                            <p:strVal val="#ppt_y+#ppt_h*1.125000"/>
                                          </p:val>
                                        </p:tav>
                                        <p:tav tm="100000">
                                          <p:val>
                                            <p:strVal val="#ppt_y"/>
                                          </p:val>
                                        </p:tav>
                                      </p:tavLst>
                                    </p:anim>
                                    <p:animEffect transition="in" filter="wipe(up)">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Grp="1" noChangeArrowheads="1"/>
          </p:cNvSpPr>
          <p:nvPr>
            <p:ph type="title"/>
          </p:nvPr>
        </p:nvSpPr>
        <p:spPr/>
        <p:txBody>
          <a:bodyPr/>
          <a:lstStyle/>
          <a:p>
            <a:r>
              <a:rPr lang="en-US" altLang="en-US" dirty="0" smtClean="0"/>
              <a:t>Stigma</a:t>
            </a:r>
            <a:endParaRPr lang="en-US" altLang="en-US" dirty="0"/>
          </a:p>
        </p:txBody>
      </p:sp>
      <p:sp>
        <p:nvSpPr>
          <p:cNvPr id="1584131" name="Rectangle 3"/>
          <p:cNvSpPr>
            <a:spLocks noGrp="1" noChangeArrowheads="1"/>
          </p:cNvSpPr>
          <p:nvPr>
            <p:ph idx="1"/>
          </p:nvPr>
        </p:nvSpPr>
        <p:spPr/>
        <p:txBody>
          <a:bodyPr>
            <a:noAutofit/>
          </a:bodyPr>
          <a:lstStyle/>
          <a:p>
            <a:r>
              <a:rPr lang="en-US" altLang="en-US" sz="2000" dirty="0" smtClean="0"/>
              <a:t>A complex idea that involves beliefs, </a:t>
            </a:r>
            <a:br>
              <a:rPr lang="en-US" altLang="en-US" sz="2000" dirty="0" smtClean="0"/>
            </a:br>
            <a:r>
              <a:rPr lang="en-US" altLang="en-US" sz="2000" dirty="0" smtClean="0"/>
              <a:t>attitudes, feelings and behavior.</a:t>
            </a:r>
          </a:p>
          <a:p>
            <a:r>
              <a:rPr lang="en-US" altLang="en-US" sz="2000" dirty="0" smtClean="0"/>
              <a:t>Refers to the negative “mark” attached to </a:t>
            </a:r>
            <a:br>
              <a:rPr lang="en-US" altLang="en-US" sz="2000" dirty="0" smtClean="0"/>
            </a:br>
            <a:r>
              <a:rPr lang="en-US" altLang="en-US" sz="2000" dirty="0" smtClean="0"/>
              <a:t>people who possess any attribute, trait, or disorder that marks that person as different from “normal” people.</a:t>
            </a:r>
          </a:p>
          <a:p>
            <a:r>
              <a:rPr lang="en-US" altLang="en-US" sz="2000" dirty="0" smtClean="0"/>
              <a:t>This “difference” is viewed as undesirable and shameful and can result in negative attitudes/responses (prejudice and discrimination) from those around the individual.</a:t>
            </a:r>
          </a:p>
          <a:p>
            <a:r>
              <a:rPr lang="en-CA" sz="2000" dirty="0" smtClean="0"/>
              <a:t>Stigma is a way we disgrace others because of their </a:t>
            </a:r>
            <a:r>
              <a:rPr lang="en-CA" sz="2000" dirty="0" err="1" smtClean="0"/>
              <a:t>behavior</a:t>
            </a:r>
            <a:r>
              <a:rPr lang="en-CA" sz="2000" dirty="0" smtClean="0"/>
              <a:t> or characteristics.</a:t>
            </a:r>
          </a:p>
          <a:p>
            <a:r>
              <a:rPr lang="en-CA" sz="2000" dirty="0" smtClean="0"/>
              <a:t>Stigma manifests because of misconceptions and stereotypes due to lack of information.</a:t>
            </a:r>
          </a:p>
          <a:p>
            <a:r>
              <a:rPr lang="en-CA" sz="2000" dirty="0" smtClean="0"/>
              <a:t>Stigma can prevent important and sometimes lifesaving information from reaching target audiences.</a:t>
            </a:r>
          </a:p>
          <a:p>
            <a:endParaRPr lang="en-US" altLang="en-US" sz="2000" dirty="0"/>
          </a:p>
        </p:txBody>
      </p:sp>
      <p:sp>
        <p:nvSpPr>
          <p:cNvPr id="5" name="Date Placeholder 4"/>
          <p:cNvSpPr>
            <a:spLocks noGrp="1"/>
          </p:cNvSpPr>
          <p:nvPr>
            <p:ph type="dt" sz="half" idx="10"/>
          </p:nvPr>
        </p:nvSpPr>
        <p:spPr/>
        <p:txBody>
          <a:bodyPr/>
          <a:lstStyle/>
          <a:p>
            <a:endParaRPr lang="en-US"/>
          </a:p>
        </p:txBody>
      </p:sp>
      <p:pic>
        <p:nvPicPr>
          <p:cNvPr id="4" name="Picture 3" descr="stigma.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4600" y="533400"/>
            <a:ext cx="2641600" cy="1894590"/>
          </a:xfrm>
          <a:prstGeom prst="rect">
            <a:avLst/>
          </a:prstGeom>
        </p:spPr>
      </p:pic>
    </p:spTree>
    <p:extLst>
      <p:ext uri="{BB962C8B-B14F-4D97-AF65-F5344CB8AC3E}">
        <p14:creationId xmlns:p14="http://schemas.microsoft.com/office/powerpoint/2010/main" val="65273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41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41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4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84131">
                                            <p:txEl>
                                              <p:pRg st="3" end="3"/>
                                            </p:txEl>
                                          </p:spTgt>
                                        </p:tgtEl>
                                        <p:attrNameLst>
                                          <p:attrName>style.visibility</p:attrName>
                                        </p:attrNameLst>
                                      </p:cBhvr>
                                      <p:to>
                                        <p:strVal val="visible"/>
                                      </p:to>
                                    </p:set>
                                    <p:anim calcmode="lin" valueType="num">
                                      <p:cBhvr additive="base">
                                        <p:cTn id="15" dur="500" fill="hold"/>
                                        <p:tgtEl>
                                          <p:spTgt spid="158413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8413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84131">
                                            <p:txEl>
                                              <p:pRg st="4" end="4"/>
                                            </p:txEl>
                                          </p:spTgt>
                                        </p:tgtEl>
                                        <p:attrNameLst>
                                          <p:attrName>style.visibility</p:attrName>
                                        </p:attrNameLst>
                                      </p:cBhvr>
                                      <p:to>
                                        <p:strVal val="visible"/>
                                      </p:to>
                                    </p:set>
                                    <p:anim calcmode="lin" valueType="num">
                                      <p:cBhvr additive="base">
                                        <p:cTn id="19" dur="500" fill="hold"/>
                                        <p:tgtEl>
                                          <p:spTgt spid="15841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8413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84131">
                                            <p:txEl>
                                              <p:pRg st="5" end="5"/>
                                            </p:txEl>
                                          </p:spTgt>
                                        </p:tgtEl>
                                        <p:attrNameLst>
                                          <p:attrName>style.visibility</p:attrName>
                                        </p:attrNameLst>
                                      </p:cBhvr>
                                      <p:to>
                                        <p:strVal val="visible"/>
                                      </p:to>
                                    </p:set>
                                    <p:anim calcmode="lin" valueType="num">
                                      <p:cBhvr additive="base">
                                        <p:cTn id="23" dur="500" fill="hold"/>
                                        <p:tgtEl>
                                          <p:spTgt spid="158413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841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4018" name="Rectangle 2"/>
          <p:cNvSpPr>
            <a:spLocks noGrp="1" noChangeArrowheads="1"/>
          </p:cNvSpPr>
          <p:nvPr>
            <p:ph type="title"/>
          </p:nvPr>
        </p:nvSpPr>
        <p:spPr/>
        <p:txBody>
          <a:bodyPr/>
          <a:lstStyle/>
          <a:p>
            <a:r>
              <a:rPr lang="en-US" dirty="0" smtClean="0"/>
              <a:t>Harm </a:t>
            </a:r>
            <a:r>
              <a:rPr lang="en-US" dirty="0"/>
              <a:t>R</a:t>
            </a:r>
            <a:r>
              <a:rPr lang="en-US" dirty="0" smtClean="0"/>
              <a:t>eduction </a:t>
            </a:r>
            <a:r>
              <a:rPr lang="en-US" dirty="0"/>
              <a:t>K</a:t>
            </a:r>
            <a:r>
              <a:rPr lang="en-US" dirty="0" smtClean="0"/>
              <a:t>ey Concepts</a:t>
            </a:r>
            <a:endParaRPr lang="en-US" dirty="0"/>
          </a:p>
        </p:txBody>
      </p:sp>
      <p:sp>
        <p:nvSpPr>
          <p:cNvPr id="1494019" name="Rectangle 3"/>
          <p:cNvSpPr>
            <a:spLocks noGrp="1" noChangeArrowheads="1"/>
          </p:cNvSpPr>
          <p:nvPr>
            <p:ph idx="1"/>
          </p:nvPr>
        </p:nvSpPr>
        <p:spPr/>
        <p:txBody>
          <a:bodyPr>
            <a:normAutofit fontScale="92500"/>
          </a:bodyPr>
          <a:lstStyle/>
          <a:p>
            <a:r>
              <a:rPr lang="en-US" altLang="en-US" sz="2600" dirty="0" smtClean="0"/>
              <a:t>Aims to reduce the adverse health, social, and economic consequences of alcohol/drug use without requiring abstinence</a:t>
            </a:r>
          </a:p>
          <a:p>
            <a:r>
              <a:rPr lang="en-US" altLang="en-US" sz="2600" dirty="0" smtClean="0"/>
              <a:t>Goal is to reduce harms to the individual and the community</a:t>
            </a:r>
          </a:p>
          <a:p>
            <a:r>
              <a:rPr lang="en-US" altLang="en-US" sz="2600" dirty="0" smtClean="0"/>
              <a:t>Focuses on reducing harms and not necessarily on reducing use</a:t>
            </a:r>
          </a:p>
          <a:p>
            <a:r>
              <a:rPr lang="en-US" altLang="en-US" sz="2600" dirty="0" smtClean="0"/>
              <a:t>Accepts that drug use is universal and brings with it both risks and benefits</a:t>
            </a:r>
          </a:p>
          <a:p>
            <a:r>
              <a:rPr lang="en-US" altLang="en-US" sz="2600" dirty="0" smtClean="0"/>
              <a:t>Does not judge drug use as good or bad</a:t>
            </a:r>
          </a:p>
          <a:p>
            <a:pPr lvl="1"/>
            <a:r>
              <a:rPr lang="en-US" altLang="en-US" sz="2200" dirty="0" smtClean="0"/>
              <a:t>Morally neutral</a:t>
            </a:r>
          </a:p>
          <a:p>
            <a:pPr lvl="1"/>
            <a:r>
              <a:rPr lang="en-US" altLang="en-US" sz="2200" dirty="0" smtClean="0"/>
              <a:t>Non-coercive</a:t>
            </a:r>
          </a:p>
          <a:p>
            <a:endParaRPr lang="en-US" altLang="en-US" dirty="0"/>
          </a:p>
        </p:txBody>
      </p:sp>
      <p:sp>
        <p:nvSpPr>
          <p:cNvPr id="2" name="Date Placeholder 1"/>
          <p:cNvSpPr>
            <a:spLocks noGrp="1"/>
          </p:cNvSpPr>
          <p:nvPr>
            <p:ph type="dt" sz="half" idx="10"/>
          </p:nvPr>
        </p:nvSpPr>
        <p:spPr/>
        <p:txBody>
          <a:bodyPr/>
          <a:lstStyle/>
          <a:p>
            <a:endParaRPr lang="en-US" dirty="0"/>
          </a:p>
        </p:txBody>
      </p:sp>
      <p:pic>
        <p:nvPicPr>
          <p:cNvPr id="3" name="Picture 2" descr="hrcafe7.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53200" y="5029200"/>
            <a:ext cx="2320624" cy="16831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9471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 is </a:t>
            </a:r>
            <a:r>
              <a:rPr lang="en-US" u="sng" smtClean="0">
                <a:solidFill>
                  <a:schemeClr val="tx2"/>
                </a:solidFill>
                <a:effectLst>
                  <a:outerShdw blurRad="38100" dist="38100" dir="2700000" algn="tl">
                    <a:srgbClr val="000000">
                      <a:alpha val="43137"/>
                    </a:srgbClr>
                  </a:outerShdw>
                </a:effectLst>
              </a:rPr>
              <a:t>S</a:t>
            </a:r>
            <a:r>
              <a:rPr lang="en-US" smtClean="0"/>
              <a:t>BIRT?</a:t>
            </a:r>
            <a:endParaRPr lang="en-US" dirty="0"/>
          </a:p>
        </p:txBody>
      </p:sp>
      <p:sp>
        <p:nvSpPr>
          <p:cNvPr id="27651" name="Rectangle 3"/>
          <p:cNvSpPr>
            <a:spLocks noGrp="1" noChangeArrowheads="1"/>
          </p:cNvSpPr>
          <p:nvPr>
            <p:ph idx="1"/>
          </p:nvPr>
        </p:nvSpPr>
        <p:spPr/>
        <p:txBody>
          <a:bodyPr/>
          <a:lstStyle/>
          <a:p>
            <a:pPr marL="0" indent="0">
              <a:buNone/>
            </a:pPr>
            <a:r>
              <a:rPr lang="en-US" sz="2800" smtClean="0"/>
              <a:t>Screening is method for identifying someone at risk for a condition</a:t>
            </a:r>
          </a:p>
          <a:p>
            <a:pPr lvl="1"/>
            <a:r>
              <a:rPr lang="en-US" sz="2400" smtClean="0"/>
              <a:t>Validated assessments include ASSIST, ASSIST-FC, AUDIT, DAST, FTND</a:t>
            </a:r>
          </a:p>
          <a:p>
            <a:pPr lvl="1"/>
            <a:r>
              <a:rPr lang="en-US" sz="2400" smtClean="0"/>
              <a:t>Screening score provides an assessment of a patient’s</a:t>
            </a:r>
            <a:r>
              <a:rPr lang="en-US" altLang="ja-JP" sz="2400" smtClean="0"/>
              <a:t> risk level (lower, moderate, high)</a:t>
            </a:r>
          </a:p>
          <a:p>
            <a:r>
              <a:rPr lang="en-US" sz="2800" smtClean="0"/>
              <a:t>Is not appropriate for diagnosing disease</a:t>
            </a:r>
          </a:p>
          <a:p>
            <a:r>
              <a:rPr lang="en-US" sz="2800" smtClean="0"/>
              <a:t>Takes as little time as possible and provides an opportunity for feedback</a:t>
            </a:r>
          </a:p>
          <a:p>
            <a:r>
              <a:rPr lang="en-US" sz="2800" smtClean="0"/>
              <a:t>Should be administered regularly </a:t>
            </a:r>
            <a:endParaRPr lang="en-US" sz="2800" dirty="0" smtClean="0"/>
          </a:p>
        </p:txBody>
      </p:sp>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225211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884&quot;&gt;&lt;object type=&quot;3&quot; unique_id=&quot;10885&quot;&gt;&lt;property id=&quot;20148&quot; value=&quot;5&quot;/&gt;&lt;property id=&quot;20300&quot; value=&quot;Slide 1 - &amp;quot; Screening, Brief Intervention and Referral to Treatment “SBIRT” &amp;quot;&quot;/&gt;&lt;property id=&quot;20307&quot; value=&quot;257&quot;/&gt;&lt;/object&gt;&lt;object type=&quot;3&quot; unique_id=&quot;10899&quot;&gt;&lt;property id=&quot;20148&quot; value=&quot;5&quot;/&gt;&lt;property id=&quot;20300&quot; value=&quot;Slide 4 - &amp;quot;“Adolescents Are Not Little Adults”&amp;quot;&quot;/&gt;&lt;property id=&quot;20307&quot; value=&quot;372&quot;/&gt;&lt;/object&gt;&lt;object type=&quot;3&quot; unique_id=&quot;10908&quot;&gt;&lt;property id=&quot;20148&quot; value=&quot;5&quot;/&gt;&lt;property id=&quot;20300&quot; value=&quot;Slide 67&quot;/&gt;&lt;property id=&quot;20307&quot; value=&quot;379&quot;/&gt;&lt;/object&gt;&lt;object type=&quot;3&quot; unique_id=&quot;10910&quot;&gt;&lt;property id=&quot;20148&quot; value=&quot;5&quot;/&gt;&lt;property id=&quot;20300&quot; value=&quot;Slide 66&quot;/&gt;&lt;property id=&quot;20307&quot; value=&quot;380&quot;/&gt;&lt;/object&gt;&lt;object type=&quot;3&quot; unique_id=&quot;11395&quot;&gt;&lt;property id=&quot;20148&quot; value=&quot;5&quot;/&gt;&lt;property id=&quot;20300&quot; value=&quot;Slide 6&quot;/&gt;&lt;property id=&quot;20307&quot; value=&quot;456&quot;/&gt;&lt;/object&gt;&lt;object type=&quot;3&quot; unique_id=&quot;11396&quot;&gt;&lt;property id=&quot;20148&quot; value=&quot;5&quot;/&gt;&lt;property id=&quot;20300&quot; value=&quot;Slide 7 - &amp;quot;Myelination&amp;quot;&quot;/&gt;&lt;property id=&quot;20307&quot; value=&quot;457&quot;/&gt;&lt;/object&gt;&lt;object type=&quot;3&quot; unique_id=&quot;11397&quot;&gt;&lt;property id=&quot;20148&quot; value=&quot;5&quot;/&gt;&lt;property id=&quot;20300&quot; value=&quot;Slide 8 - &amp;quot;Brain Maturation&amp;quot;&quot;/&gt;&lt;property id=&quot;20307&quot; value=&quot;458&quot;/&gt;&lt;/object&gt;&lt;object type=&quot;3&quot; unique_id=&quot;11399&quot;&gt;&lt;property id=&quot;20148&quot; value=&quot;5&quot;/&gt;&lt;property id=&quot;20300&quot; value=&quot;Slide 9&quot;/&gt;&lt;property id=&quot;20307&quot; value=&quot;460&quot;/&gt;&lt;/object&gt;&lt;object type=&quot;3&quot; unique_id=&quot;11400&quot;&gt;&lt;property id=&quot;20148&quot; value=&quot;5&quot;/&gt;&lt;property id=&quot;20300&quot; value=&quot;Slide 11&quot;/&gt;&lt;property id=&quot;20307&quot; value=&quot;461&quot;/&gt;&lt;/object&gt;&lt;object type=&quot;3&quot; unique_id=&quot;11401&quot;&gt;&lt;property id=&quot;20148&quot; value=&quot;5&quot;/&gt;&lt;property id=&quot;20300&quot; value=&quot;Slide 10&quot;/&gt;&lt;property id=&quot;20307&quot; value=&quot;462&quot;/&gt;&lt;/object&gt;&lt;object type=&quot;3&quot; unique_id=&quot;17911&quot;&gt;&lt;property id=&quot;20148&quot; value=&quot;5&quot;/&gt;&lt;property id=&quot;20300&quot; value=&quot;Slide 2 - &amp;quot;Alcohol and drug use are more dangerous for teens than adults&amp;quot;&quot;/&gt;&lt;property id=&quot;20307&quot; value=&quot;501&quot;/&gt;&lt;/object&gt;&lt;object type=&quot;3&quot; unique_id=&quot;17915&quot;&gt;&lt;property id=&quot;20148&quot; value=&quot;5&quot;/&gt;&lt;property id=&quot;20300&quot; value=&quot;Slide 51 - &amp;quot;Screening for substance use&amp;quot;&quot;/&gt;&lt;property id=&quot;20307&quot; value=&quot;505&quot;/&gt;&lt;/object&gt;&lt;object type=&quot;3&quot; unique_id=&quot;17919&quot;&gt;&lt;property id=&quot;20148&quot; value=&quot;5&quot;/&gt;&lt;property id=&quot;20300&quot; value=&quot;Slide 62&quot;/&gt;&lt;property id=&quot;20307&quot; value=&quot;529&quot;/&gt;&lt;/object&gt;&lt;object type=&quot;3&quot; unique_id=&quot;18491&quot;&gt;&lt;property id=&quot;20148&quot; value=&quot;5&quot;/&gt;&lt;property id=&quot;20300&quot; value=&quot;Slide 23 - &amp;quot;Hippocampal Size by MRI&amp;quot;&quot;/&gt;&lt;property id=&quot;20307&quot; value=&quot;533&quot;/&gt;&lt;/object&gt;&lt;object type=&quot;3&quot; unique_id=&quot;18494&quot;&gt;&lt;property id=&quot;20148&quot; value=&quot;5&quot;/&gt;&lt;property id=&quot;20300&quot; value=&quot;Slide 27 - &amp;quot;Anandamide&amp;quot;&quot;/&gt;&lt;property id=&quot;20307&quot; value=&quot;536&quot;/&gt;&lt;/object&gt;&lt;object type=&quot;3&quot; unique_id=&quot;18496&quot;&gt;&lt;property id=&quot;20148&quot; value=&quot;5&quot;/&gt;&lt;property id=&quot;20300&quot; value=&quot;Slide 29 - &amp;quot;Cannabinoid Binding Sites&amp;quot;&quot;/&gt;&lt;property id=&quot;20307&quot; value=&quot;538&quot;/&gt;&lt;/object&gt;&lt;object type=&quot;3&quot; unique_id=&quot;18503&quot;&gt;&lt;property id=&quot;20148&quot; value=&quot;5&quot;/&gt;&lt;property id=&quot;20300&quot; value=&quot;Slide 31&quot;/&gt;&lt;property id=&quot;20307&quot; value=&quot;545&quot;/&gt;&lt;/object&gt;&lt;object type=&quot;3&quot; unique_id=&quot;18505&quot;&gt;&lt;property id=&quot;20148&quot; value=&quot;5&quot;/&gt;&lt;property id=&quot;20300&quot; value=&quot;Slide 34&quot;/&gt;&lt;property id=&quot;20307&quot; value=&quot;547&quot;/&gt;&lt;/object&gt;&lt;object type=&quot;3&quot; unique_id=&quot;20876&quot;&gt;&lt;property id=&quot;20148&quot; value=&quot;5&quot;/&gt;&lt;property id=&quot;20300&quot; value=&quot;Slide 22&quot;/&gt;&lt;property id=&quot;20307&quot; value=&quot;555&quot;/&gt;&lt;/object&gt;&lt;object type=&quot;3&quot; unique_id=&quot;20877&quot;&gt;&lt;property id=&quot;20148&quot; value=&quot;5&quot;/&gt;&lt;property id=&quot;20300&quot; value=&quot;Slide 35&quot;/&gt;&lt;property id=&quot;20307&quot; value=&quot;550&quot;/&gt;&lt;/object&gt;&lt;object type=&quot;3&quot; unique_id=&quot;20879&quot;&gt;&lt;property id=&quot;20148&quot; value=&quot;5&quot;/&gt;&lt;property id=&quot;20300&quot; value=&quot;Slide 36&quot;/&gt;&lt;property id=&quot;20307&quot; value=&quot;552&quot;/&gt;&lt;/object&gt;&lt;object type=&quot;3&quot; unique_id=&quot;20908&quot;&gt;&lt;property id=&quot;20148&quot; value=&quot;5&quot;/&gt;&lt;property id=&quot;20300&quot; value=&quot;Slide 149 - &amp;quot;Intensive Outpatient Programs&amp;quot;&quot;/&gt;&lt;property id=&quot;20307&quot; value=&quot;570&quot;/&gt;&lt;/object&gt;&lt;object type=&quot;3&quot; unique_id=&quot;20909&quot;&gt;&lt;property id=&quot;20148&quot; value=&quot;5&quot;/&gt;&lt;property id=&quot;20300&quot; value=&quot;Slide 150 - &amp;quot;Partial Hospital Programs&amp;quot;&quot;/&gt;&lt;property id=&quot;20307&quot; value=&quot;571&quot;/&gt;&lt;/object&gt;&lt;object type=&quot;3&quot; unique_id=&quot;20910&quot;&gt;&lt;property id=&quot;20148&quot; value=&quot;5&quot;/&gt;&lt;property id=&quot;20300&quot; value=&quot;Slide 151 - &amp;quot;Recovery High School&amp;quot;&quot;/&gt;&lt;property id=&quot;20307&quot; value=&quot;572&quot;/&gt;&lt;/object&gt;&lt;object type=&quot;3&quot; unique_id=&quot;20911&quot;&gt;&lt;property id=&quot;20148&quot; value=&quot;5&quot;/&gt;&lt;property id=&quot;20300&quot; value=&quot;Slide 152 - &amp;quot;Acute Residential Treatment&amp;quot;&quot;/&gt;&lt;property id=&quot;20307&quot; value=&quot;573&quot;/&gt;&lt;/object&gt;&lt;object type=&quot;3&quot; unique_id=&quot;20912&quot;&gt;&lt;property id=&quot;20148&quot; value=&quot;5&quot;/&gt;&lt;property id=&quot;20300&quot; value=&quot;Slide 153 - &amp;quot;Residential Treatment&amp;quot;&quot;/&gt;&lt;property id=&quot;20307&quot; value=&quot;574&quot;/&gt;&lt;/object&gt;&lt;object type=&quot;3&quot; unique_id=&quot;20913&quot;&gt;&lt;property id=&quot;20148&quot; value=&quot;5&quot;/&gt;&lt;property id=&quot;20300&quot; value=&quot;Slide 154 - &amp;quot;Therapeutic Boarding School&amp;quot;&quot;/&gt;&lt;property id=&quot;20307&quot; value=&quot;575&quot;/&gt;&lt;/object&gt;&lt;object type=&quot;3&quot; unique_id=&quot;20914&quot;&gt;&lt;property id=&quot;20148&quot; value=&quot;5&quot;/&gt;&lt;property id=&quot;20300&quot; value=&quot;Slide 160&quot;/&gt;&lt;property id=&quot;20307&quot; value=&quot;576&quot;/&gt;&lt;/object&gt;&lt;object type=&quot;3&quot; unique_id=&quot;20915&quot;&gt;&lt;property id=&quot;20148&quot; value=&quot;5&quot;/&gt;&lt;property id=&quot;20300&quot; value=&quot;Slide 161 - &amp;quot;Provide support while awaiting placement&amp;quot;&quot;/&gt;&lt;property id=&quot;20307&quot; value=&quot;577&quot;/&gt;&lt;/object&gt;&lt;object type=&quot;3&quot; unique_id=&quot;20916&quot;&gt;&lt;property id=&quot;20148&quot; value=&quot;5&quot;/&gt;&lt;property id=&quot;20300&quot; value=&quot;Slide 162 - &amp;quot;Reassess after treatment&amp;quot;&quot;/&gt;&lt;property id=&quot;20307&quot; value=&quot;578&quot;/&gt;&lt;/object&gt;&lt;object type=&quot;3&quot; unique_id=&quot;21021&quot;&gt;&lt;property id=&quot;20148&quot; value=&quot;5&quot;/&gt;&lt;property id=&quot;20300&quot; value=&quot;Slide 70&quot;/&gt;&lt;property id=&quot;20307&quot; value=&quot;626&quot;/&gt;&lt;/object&gt;&lt;object type=&quot;3&quot; unique_id=&quot;21024&quot;&gt;&lt;property id=&quot;20148&quot; value=&quot;5&quot;/&gt;&lt;property id=&quot;20300&quot; value=&quot;Slide 72&quot;/&gt;&lt;property id=&quot;20307&quot; value=&quot;627&quot;/&gt;&lt;/object&gt;&lt;object type=&quot;3&quot; unique_id=&quot;21027&quot;&gt;&lt;property id=&quot;20148&quot; value=&quot;5&quot;/&gt;&lt;property id=&quot;20300&quot; value=&quot;Slide 79 - &amp;quot;THE Brief MOTIVATIONAL INTERVENTION&amp;quot;&quot;/&gt;&lt;property id=&quot;20307&quot; value=&quot;638&quot;/&gt;&lt;/object&gt;&lt;object type=&quot;3&quot; unique_id=&quot;21032&quot;&gt;&lt;property id=&quot;20148&quot; value=&quot;5&quot;/&gt;&lt;property id=&quot;20300&quot; value=&quot;Slide 80&quot;/&gt;&lt;property id=&quot;20307&quot; value=&quot;597&quot;/&gt;&lt;/object&gt;&lt;object type=&quot;3&quot; unique_id=&quot;21035&quot;&gt;&lt;property id=&quot;20148&quot; value=&quot;5&quot;/&gt;&lt;property id=&quot;20300&quot; value=&quot;Slide 94&quot;/&gt;&lt;property id=&quot;20307&quot; value=&quot;600&quot;/&gt;&lt;/object&gt;&lt;object type=&quot;3&quot; unique_id=&quot;21045&quot;&gt;&lt;property id=&quot;20148&quot; value=&quot;5&quot;/&gt;&lt;property id=&quot;20300&quot; value=&quot;Slide 105&quot;/&gt;&lt;property id=&quot;20307&quot; value=&quot;610&quot;/&gt;&lt;/object&gt;&lt;object type=&quot;3&quot; unique_id=&quot;21056&quot;&gt;&lt;property id=&quot;20148&quot; value=&quot;5&quot;/&gt;&lt;property id=&quot;20300&quot; value=&quot;Slide 118 - &amp;quot;Including Parents&amp;quot;&quot;/&gt;&lt;property id=&quot;20307&quot; value=&quot;616&quot;/&gt;&lt;/object&gt;&lt;object type=&quot;3&quot; unique_id=&quot;21057&quot;&gt;&lt;property id=&quot;20148&quot; value=&quot;5&quot;/&gt;&lt;property id=&quot;20300&quot; value=&quot;Slide 119 - &amp;quot;Invite Parents&amp;quot;&quot;/&gt;&lt;property id=&quot;20307&quot; value=&quot;617&quot;/&gt;&lt;/object&gt;&lt;object type=&quot;3&quot; unique_id=&quot;21058&quot;&gt;&lt;property id=&quot;20148&quot; value=&quot;5&quot;/&gt;&lt;property id=&quot;20300&quot; value=&quot;Slide 132 - &amp;quot;ACUTE RISK: Moving Beyond motivational interventions&amp;quot;&quot;/&gt;&lt;property id=&quot;20307&quot; value=&quot;618&quot;/&gt;&lt;/object&gt;&lt;object type=&quot;3&quot; unique_id=&quot;21059&quot;&gt;&lt;property id=&quot;20148&quot; value=&quot;5&quot;/&gt;&lt;property id=&quot;20300&quot; value=&quot;Slide 133&quot;/&gt;&lt;property id=&quot;20307&quot; value=&quot;619&quot;/&gt;&lt;/object&gt;&lt;object type=&quot;3&quot; unique_id=&quot;21060&quot;&gt;&lt;property id=&quot;20148&quot; value=&quot;5&quot;/&gt;&lt;property id=&quot;20300&quot; value=&quot;Slide 135&quot;/&gt;&lt;property id=&quot;20307&quot; value=&quot;620&quot;/&gt;&lt;/object&gt;&lt;object type=&quot;3&quot; unique_id=&quot;21061&quot;&gt;&lt;property id=&quot;20148&quot; value=&quot;5&quot;/&gt;&lt;property id=&quot;20300&quot; value=&quot;Slide 136&quot;/&gt;&lt;property id=&quot;20307&quot; value=&quot;621&quot;/&gt;&lt;/object&gt;&lt;object type=&quot;3&quot; unique_id=&quot;21062&quot;&gt;&lt;property id=&quot;20148&quot; value=&quot;5&quot;/&gt;&lt;property id=&quot;20300&quot; value=&quot;Slide 137&quot;/&gt;&lt;property id=&quot;20307&quot; value=&quot;622&quot;/&gt;&lt;/object&gt;&lt;object type=&quot;3&quot; unique_id=&quot;21063&quot;&gt;&lt;property id=&quot;20148&quot; value=&quot;5&quot;/&gt;&lt;property id=&quot;20300&quot; value=&quot;Slide 138&quot;/&gt;&lt;property id=&quot;20307&quot; value=&quot;623&quot;/&gt;&lt;/object&gt;&lt;object type=&quot;3&quot; unique_id=&quot;140343&quot;&gt;&lt;property id=&quot;20148&quot; value=&quot;5&quot;/&gt;&lt;property id=&quot;20300&quot; value=&quot;Slide 139 - &amp;quot;Referral to treatment&amp;quot;&quot;/&gt;&lt;property id=&quot;20307&quot; value=&quot;642&quot;/&gt;&lt;/object&gt;&lt;object type=&quot;3&quot; unique_id=&quot;140344&quot;&gt;&lt;property id=&quot;20148&quot; value=&quot;5&quot;/&gt;&lt;property id=&quot;20300&quot; value=&quot;Slide 140&quot;/&gt;&lt;property id=&quot;20307&quot; value=&quot;643&quot;/&gt;&lt;/object&gt;&lt;object type=&quot;3&quot; unique_id=&quot;140345&quot;&gt;&lt;property id=&quot;20148&quot; value=&quot;5&quot;/&gt;&lt;property id=&quot;20300&quot; value=&quot;Slide 141&quot;/&gt;&lt;property id=&quot;20307&quot; value=&quot;644&quot;/&gt;&lt;/object&gt;&lt;object type=&quot;3&quot; unique_id=&quot;140346&quot;&gt;&lt;property id=&quot;20148&quot; value=&quot;5&quot;/&gt;&lt;property id=&quot;20300&quot; value=&quot;Slide 142&quot;/&gt;&lt;property id=&quot;20307&quot; value=&quot;645&quot;/&gt;&lt;/object&gt;&lt;object type=&quot;3&quot; unique_id=&quot;140347&quot;&gt;&lt;property id=&quot;20148&quot; value=&quot;5&quot;/&gt;&lt;property id=&quot;20300&quot; value=&quot;Slide 143&quot;/&gt;&lt;property id=&quot;20307&quot; value=&quot;646&quot;/&gt;&lt;/object&gt;&lt;object type=&quot;3&quot; unique_id=&quot;140348&quot;&gt;&lt;property id=&quot;20148&quot; value=&quot;5&quot;/&gt;&lt;property id=&quot;20300&quot; value=&quot;Slide 144&quot;/&gt;&lt;property id=&quot;20307&quot; value=&quot;647&quot;/&gt;&lt;/object&gt;&lt;object type=&quot;3&quot; unique_id=&quot;140349&quot;&gt;&lt;property id=&quot;20148&quot; value=&quot;5&quot;/&gt;&lt;property id=&quot;20300&quot; value=&quot;Slide 145 - &amp;quot;Outpatient Treatment:&amp;quot;&quot;/&gt;&lt;property id=&quot;20307&quot; value=&quot;648&quot;/&gt;&lt;/object&gt;&lt;object type=&quot;3&quot; unique_id=&quot;140350&quot;&gt;&lt;property id=&quot;20148&quot; value=&quot;5&quot;/&gt;&lt;property id=&quot;20300&quot; value=&quot;Slide 146 - &amp;quot;Individual Counseling&amp;quot;&quot;/&gt;&lt;property id=&quot;20307&quot; value=&quot;649&quot;/&gt;&lt;/object&gt;&lt;object type=&quot;3&quot; unique_id=&quot;140351&quot;&gt;&lt;property id=&quot;20148&quot; value=&quot;5&quot;/&gt;&lt;property id=&quot;20300&quot; value=&quot;Slide 147 - &amp;quot;Group Programs&amp;quot;&quot;/&gt;&lt;property id=&quot;20307&quot; value=&quot;650&quot;/&gt;&lt;/object&gt;&lt;object type=&quot;3&quot; unique_id=&quot;140352&quot;&gt;&lt;property id=&quot;20148&quot; value=&quot;5&quot;/&gt;&lt;property id=&quot;20300&quot; value=&quot;Slide 148&quot;/&gt;&lt;property id=&quot;20307&quot; value=&quot;651&quot;/&gt;&lt;/object&gt;&lt;object type=&quot;3&quot; unique_id=&quot;145414&quot;&gt;&lt;property id=&quot;20148&quot; value=&quot;5&quot;/&gt;&lt;property id=&quot;20300&quot; value=&quot;Slide 3&quot;/&gt;&lt;property id=&quot;20307&quot; value=&quot;656&quot;/&gt;&lt;/object&gt;&lt;object type=&quot;3&quot; unique_id=&quot;145415&quot;&gt;&lt;property id=&quot;20148&quot; value=&quot;5&quot;/&gt;&lt;property id=&quot;20300&quot; value=&quot;Slide 5 - &amp;quot;Brain Weight by Age&amp;quot;&quot;/&gt;&lt;property id=&quot;20307&quot; value=&quot;655&quot;/&gt;&lt;/object&gt;&lt;object type=&quot;3&quot; unique_id=&quot;145418&quot;&gt;&lt;property id=&quot;20148&quot; value=&quot;5&quot;/&gt;&lt;property id=&quot;20300&quot; value=&quot;Slide 12&quot;/&gt;&lt;property id=&quot;20307&quot; value=&quot;659&quot;/&gt;&lt;/object&gt;&lt;object type=&quot;3&quot; unique_id=&quot;145419&quot;&gt;&lt;property id=&quot;20148&quot; value=&quot;5&quot;/&gt;&lt;property id=&quot;20300&quot; value=&quot;Slide 15 - &amp;quot;The Water Maze Test&amp;quot;&quot;/&gt;&lt;property id=&quot;20307&quot; value=&quot;660&quot;/&gt;&lt;/object&gt;&lt;object type=&quot;3&quot; unique_id=&quot;145420&quot;&gt;&lt;property id=&quot;20148&quot; value=&quot;5&quot;/&gt;&lt;property id=&quot;20300&quot; value=&quot;Slide 16&quot;/&gt;&lt;property id=&quot;20307&quot; value=&quot;661&quot;/&gt;&lt;/object&gt;&lt;object type=&quot;3&quot; unique_id=&quot;145421&quot;&gt;&lt;property id=&quot;20148&quot; value=&quot;5&quot;/&gt;&lt;property id=&quot;20300&quot; value=&quot;Slide 17&quot;/&gt;&lt;property id=&quot;20307&quot; value=&quot;662&quot;/&gt;&lt;/object&gt;&lt;object type=&quot;3&quot; unique_id=&quot;145423&quot;&gt;&lt;property id=&quot;20148&quot; value=&quot;5&quot;/&gt;&lt;property id=&quot;20300&quot; value=&quot;Slide 14&quot;/&gt;&lt;property id=&quot;20307&quot; value=&quot;664&quot;/&gt;&lt;/object&gt;&lt;object type=&quot;3&quot; unique_id=&quot;145424&quot;&gt;&lt;property id=&quot;20148&quot; value=&quot;5&quot;/&gt;&lt;property id=&quot;20300&quot; value=&quot;Slide 18&quot;/&gt;&lt;property id=&quot;20307&quot; value=&quot;665&quot;/&gt;&lt;/object&gt;&lt;object type=&quot;3&quot; unique_id=&quot;145425&quot;&gt;&lt;property id=&quot;20148&quot; value=&quot;5&quot;/&gt;&lt;property id=&quot;20300&quot; value=&quot;Slide 19&quot;/&gt;&lt;property id=&quot;20307&quot; value=&quot;666&quot;/&gt;&lt;/object&gt;&lt;object type=&quot;3&quot; unique_id=&quot;145426&quot;&gt;&lt;property id=&quot;20148&quot; value=&quot;5&quot;/&gt;&lt;property id=&quot;20300&quot; value=&quot;Slide 24 - &amp;quot;Marijuana&amp;quot;&quot;/&gt;&lt;property id=&quot;20307&quot; value=&quot;667&quot;/&gt;&lt;/object&gt;&lt;object type=&quot;3&quot; unique_id=&quot;145429&quot;&gt;&lt;property id=&quot;20148&quot; value=&quot;5&quot;/&gt;&lt;property id=&quot;20300&quot; value=&quot;Slide 32 - &amp;quot;The Dunedin Study  N=1,037&amp;quot;&quot;/&gt;&lt;property id=&quot;20307&quot; value=&quot;670&quot;/&gt;&lt;/object&gt;&lt;object type=&quot;3&quot; unique_id=&quot;145430&quot;&gt;&lt;property id=&quot;20148&quot; value=&quot;5&quot;/&gt;&lt;property id=&quot;20300&quot; value=&quot;Slide 33 - &amp;quot;The Dunedin Study  N=1,037&amp;quot;&quot;/&gt;&lt;property id=&quot;20307&quot; value=&quot;671&quot;/&gt;&lt;/object&gt;&lt;object type=&quot;3&quot; unique_id=&quot;145435&quot;&gt;&lt;property id=&quot;20148&quot; value=&quot;5&quot;/&gt;&lt;property id=&quot;20300&quot; value=&quot;Slide 30&quot;/&gt;&lt;property id=&quot;20307&quot; value=&quot;676&quot;/&gt;&lt;/object&gt;&lt;object type=&quot;3&quot; unique_id=&quot;145438&quot;&gt;&lt;property id=&quot;20148&quot; value=&quot;5&quot;/&gt;&lt;property id=&quot;20300&quot; value=&quot;Slide 61 - &amp;quot;Comparison of Provider Impressions with Diagnostic Interview&amp;quot;&quot;/&gt;&lt;property id=&quot;20307&quot; value=&quot;678&quot;/&gt;&lt;/object&gt;&lt;object type=&quot;3&quot; unique_id=&quot;145439&quot;&gt;&lt;property id=&quot;20148&quot; value=&quot;5&quot;/&gt;&lt;property id=&quot;20300&quot; value=&quot;Slide 65&quot;/&gt;&lt;property id=&quot;20307&quot; value=&quot;677&quot;/&gt;&lt;/object&gt;&lt;object type=&quot;3&quot; unique_id=&quot;145441&quot;&gt;&lt;property id=&quot;20148&quot; value=&quot;5&quot;/&gt;&lt;property id=&quot;20300&quot; value=&quot;Slide 69&quot;/&gt;&lt;property id=&quot;20307&quot; value=&quot;683&quot;/&gt;&lt;/object&gt;&lt;object type=&quot;3&quot; unique_id=&quot;153442&quot;&gt;&lt;property id=&quot;20148&quot; value=&quot;5&quot;/&gt;&lt;property id=&quot;20300&quot; value=&quot;Slide 84&quot;/&gt;&lt;property id=&quot;20307&quot; value=&quot;690&quot;/&gt;&lt;/object&gt;&lt;object type=&quot;3&quot; unique_id=&quot;153445&quot;&gt;&lt;property id=&quot;20148&quot; value=&quot;5&quot;/&gt;&lt;property id=&quot;20300&quot; value=&quot;Slide 93&quot;/&gt;&lt;property id=&quot;20307&quot; value=&quot;693&quot;/&gt;&lt;/object&gt;&lt;object type=&quot;3&quot; unique_id=&quot;153447&quot;&gt;&lt;property id=&quot;20148&quot; value=&quot;5&quot;/&gt;&lt;property id=&quot;20300&quot; value=&quot;Slide 96&quot;/&gt;&lt;property id=&quot;20307&quot; value=&quot;694&quot;/&gt;&lt;/object&gt;&lt;object type=&quot;3&quot; unique_id=&quot;154612&quot;&gt;&lt;property id=&quot;20148&quot; value=&quot;5&quot;/&gt;&lt;property id=&quot;20300&quot; value=&quot;Slide 163&quot;/&gt;&lt;property id=&quot;20307&quot; value=&quot;724&quot;/&gt;&lt;/object&gt;&lt;object type=&quot;3&quot; unique_id=&quot;154613&quot;&gt;&lt;property id=&quot;20148&quot; value=&quot;5&quot;/&gt;&lt;property id=&quot;20300&quot; value=&quot;Slide 164&quot;/&gt;&lt;property id=&quot;20307&quot; value=&quot;725&quot;/&gt;&lt;/object&gt;&lt;object type=&quot;3&quot; unique_id=&quot;160144&quot;&gt;&lt;property id=&quot;20148&quot; value=&quot;5&quot;/&gt;&lt;property id=&quot;20300&quot; value=&quot;Slide 13 - &amp;quot;Alcohol&amp;quot;&quot;/&gt;&lt;property id=&quot;20307&quot; value=&quot;740&quot;/&gt;&lt;/object&gt;&lt;object type=&quot;3&quot; unique_id=&quot;160145&quot;&gt;&lt;property id=&quot;20148&quot; value=&quot;5&quot;/&gt;&lt;property id=&quot;20300&quot; value=&quot;Slide 37 - &amp;quot;Opioids&amp;quot;&quot;/&gt;&lt;property id=&quot;20307&quot; value=&quot;741&quot;/&gt;&lt;/object&gt;&lt;object type=&quot;3&quot; unique_id=&quot;160146&quot;&gt;&lt;property id=&quot;20148&quot; value=&quot;5&quot;/&gt;&lt;property id=&quot;20300&quot; value=&quot;Slide 38&quot;/&gt;&lt;property id=&quot;20307&quot; value=&quot;727&quot;/&gt;&lt;/object&gt;&lt;object type=&quot;3&quot; unique_id=&quot;160147&quot;&gt;&lt;property id=&quot;20148&quot; value=&quot;5&quot;/&gt;&lt;property id=&quot;20300&quot; value=&quot;Slide 39 - &amp;quot;Opioid Pharmacology&amp;quot;&quot;/&gt;&lt;property id=&quot;20307&quot; value=&quot;728&quot;/&gt;&lt;/object&gt;&lt;object type=&quot;3&quot; unique_id=&quot;160148&quot;&gt;&lt;property id=&quot;20148&quot; value=&quot;5&quot;/&gt;&lt;property id=&quot;20300&quot; value=&quot;Slide 40&quot;/&gt;&lt;property id=&quot;20307&quot; value=&quot;729&quot;/&gt;&lt;/object&gt;&lt;object type=&quot;3&quot; unique_id=&quot;160149&quot;&gt;&lt;property id=&quot;20148&quot; value=&quot;5&quot;/&gt;&lt;property id=&quot;20300&quot; value=&quot;Slide 43 - &amp;quot;Increase in Opiate Prescriptions, 1991-2013&amp;quot;&quot;/&gt;&lt;property id=&quot;20307&quot; value=&quot;730&quot;/&gt;&lt;/object&gt;&lt;object type=&quot;3&quot; unique_id=&quot;160150&quot;&gt;&lt;property id=&quot;20148&quot; value=&quot;5&quot;/&gt;&lt;property id=&quot;20300&quot; value=&quot;Slide 44&quot;/&gt;&lt;property id=&quot;20307&quot; value=&quot;731&quot;/&gt;&lt;/object&gt;&lt;object type=&quot;3&quot; unique_id=&quot;163222&quot;&gt;&lt;property id=&quot;20148&quot; value=&quot;5&quot;/&gt;&lt;property id=&quot;20300&quot; value=&quot;Slide 25&quot;/&gt;&lt;property id=&quot;20307&quot; value=&quot;748&quot;/&gt;&lt;/object&gt;&lt;object type=&quot;3&quot; unique_id=&quot;163223&quot;&gt;&lt;property id=&quot;20148&quot; value=&quot;5&quot;/&gt;&lt;property id=&quot;20300&quot; value=&quot;Slide 26&quot;/&gt;&lt;property id=&quot;20307&quot; value=&quot;749&quot;/&gt;&lt;/object&gt;&lt;object type=&quot;3&quot; unique_id=&quot;163224&quot;&gt;&lt;property id=&quot;20148&quot; value=&quot;5&quot;/&gt;&lt;property id=&quot;20300&quot; value=&quot;Slide 28&quot;/&gt;&lt;property id=&quot;20307&quot; value=&quot;750&quot;/&gt;&lt;/object&gt;&lt;object type=&quot;3&quot; unique_id=&quot;163225&quot;&gt;&lt;property id=&quot;20148&quot; value=&quot;5&quot;/&gt;&lt;property id=&quot;20300&quot; value=&quot;Slide 46 - &amp;quot;Misuse: Self-Medication and Recreation&amp;quot;&quot;/&gt;&lt;property id=&quot;20307&quot; value=&quot;742&quot;/&gt;&lt;/object&gt;&lt;object type=&quot;3&quot; unique_id=&quot;163227&quot;&gt;&lt;property id=&quot;20148&quot; value=&quot;5&quot;/&gt;&lt;property id=&quot;20300&quot; value=&quot;Slide 47 - &amp;quot;Heroin&amp;quot;&quot;/&gt;&lt;property id=&quot;20307&quot; value=&quot;744&quot;/&gt;&lt;/object&gt;&lt;object type=&quot;3&quot; unique_id=&quot;163228&quot;&gt;&lt;property id=&quot;20148&quot; value=&quot;5&quot;/&gt;&lt;property id=&quot;20300&quot; value=&quot;Slide 48 - &amp;quot;Heroin Epidemiology&amp;quot;&quot;/&gt;&lt;property id=&quot;20307&quot; value=&quot;745&quot;/&gt;&lt;/object&gt;&lt;object type=&quot;3&quot; unique_id=&quot;163229&quot;&gt;&lt;property id=&quot;20148&quot; value=&quot;5&quot;/&gt;&lt;property id=&quot;20300&quot; value=&quot;Slide 49 - &amp;quot;Addiction &amp;quot;&quot;/&gt;&lt;property id=&quot;20307&quot; value=&quot;746&quot;/&gt;&lt;/object&gt;&lt;object type=&quot;3&quot; unique_id=&quot;164532&quot;&gt;&lt;property id=&quot;20148&quot; value=&quot;5&quot;/&gt;&lt;property id=&quot;20300&quot; value=&quot;Slide 104&quot;/&gt;&lt;property id=&quot;20307&quot; value=&quot;754&quot;/&gt;&lt;/object&gt;&lt;object type=&quot;3&quot; unique_id=&quot;164535&quot;&gt;&lt;property id=&quot;20148&quot; value=&quot;5&quot;/&gt;&lt;property id=&quot;20300&quot; value=&quot;Slide 64&quot;/&gt;&lt;property id=&quot;20307&quot; value=&quot;755&quot;/&gt;&lt;/object&gt;&lt;object type=&quot;3&quot; unique_id=&quot;164536&quot;&gt;&lt;property id=&quot;20148&quot; value=&quot;5&quot;/&gt;&lt;property id=&quot;20300&quot; value=&quot;Slide 76&quot;/&gt;&lt;property id=&quot;20307&quot; value=&quot;756&quot;/&gt;&lt;/object&gt;&lt;object type=&quot;3&quot; unique_id=&quot;164537&quot;&gt;&lt;property id=&quot;20148&quot; value=&quot;5&quot;/&gt;&lt;property id=&quot;20300&quot; value=&quot;Slide 77&quot;/&gt;&lt;property id=&quot;20307&quot; value=&quot;757&quot;/&gt;&lt;/object&gt;&lt;object type=&quot;3&quot; unique_id=&quot;164538&quot;&gt;&lt;property id=&quot;20148&quot; value=&quot;5&quot;/&gt;&lt;property id=&quot;20300&quot; value=&quot;Slide 78&quot;/&gt;&lt;property id=&quot;20307&quot; value=&quot;758&quot;/&gt;&lt;/object&gt;&lt;object type=&quot;3&quot; unique_id=&quot;164539&quot;&gt;&lt;property id=&quot;20148&quot; value=&quot;5&quot;/&gt;&lt;property id=&quot;20300&quot; value=&quot;Slide 81&quot;/&gt;&lt;property id=&quot;20307&quot; value=&quot;781&quot;/&gt;&lt;/object&gt;&lt;object type=&quot;3&quot; unique_id=&quot;164540&quot;&gt;&lt;property id=&quot;20148&quot; value=&quot;5&quot;/&gt;&lt;property id=&quot;20300&quot; value=&quot;Slide 82&quot;/&gt;&lt;property id=&quot;20307&quot; value=&quot;782&quot;/&gt;&lt;/object&gt;&lt;object type=&quot;3&quot; unique_id=&quot;164541&quot;&gt;&lt;property id=&quot;20148&quot; value=&quot;5&quot;/&gt;&lt;property id=&quot;20300&quot; value=&quot;Slide 83 - &amp;quot;In 2016, I will…&amp;quot;&quot;/&gt;&lt;property id=&quot;20307&quot; value=&quot;769&quot;/&gt;&lt;/object&gt;&lt;object type=&quot;3&quot; unique_id=&quot;164542&quot;&gt;&lt;property id=&quot;20148&quot; value=&quot;5&quot;/&gt;&lt;property id=&quot;20300&quot; value=&quot;Slide 85&quot;/&gt;&lt;property id=&quot;20307&quot; value=&quot;770&quot;/&gt;&lt;/object&gt;&lt;object type=&quot;3&quot; unique_id=&quot;164543&quot;&gt;&lt;property id=&quot;20148&quot; value=&quot;5&quot;/&gt;&lt;property id=&quot;20300&quot; value=&quot;Slide 86&quot;/&gt;&lt;property id=&quot;20307&quot; value=&quot;771&quot;/&gt;&lt;/object&gt;&lt;object type=&quot;3&quot; unique_id=&quot;164544&quot;&gt;&lt;property id=&quot;20148&quot; value=&quot;5&quot;/&gt;&lt;property id=&quot;20300&quot; value=&quot;Slide 87 - &amp;quot;MI Toolbox Reflective listening&amp;quot;&quot;/&gt;&lt;property id=&quot;20307&quot; value=&quot;772&quot;/&gt;&lt;/object&gt;&lt;object type=&quot;3&quot; unique_id=&quot;164546&quot;&gt;&lt;property id=&quot;20148&quot; value=&quot;5&quot;/&gt;&lt;property id=&quot;20300&quot; value=&quot;Slide 88&quot;/&gt;&lt;property id=&quot;20307&quot; value=&quot;774&quot;/&gt;&lt;/object&gt;&lt;object type=&quot;3&quot; unique_id=&quot;164547&quot;&gt;&lt;property id=&quot;20148&quot; value=&quot;5&quot;/&gt;&lt;property id=&quot;20300&quot; value=&quot;Slide 89&quot;/&gt;&lt;property id=&quot;20307&quot; value=&quot;775&quot;/&gt;&lt;/object&gt;&lt;object type=&quot;3&quot; unique_id=&quot;164548&quot;&gt;&lt;property id=&quot;20148&quot; value=&quot;5&quot;/&gt;&lt;property id=&quot;20300&quot; value=&quot;Slide 90&quot;/&gt;&lt;property id=&quot;20307&quot; value=&quot;777&quot;/&gt;&lt;/object&gt;&lt;object type=&quot;3&quot; unique_id=&quot;164549&quot;&gt;&lt;property id=&quot;20148&quot; value=&quot;5&quot;/&gt;&lt;property id=&quot;20300&quot; value=&quot;Slide 91&quot;/&gt;&lt;property id=&quot;20307&quot; value=&quot;778&quot;/&gt;&lt;/object&gt;&lt;object type=&quot;3&quot; unique_id=&quot;164550&quot;&gt;&lt;property id=&quot;20148&quot; value=&quot;5&quot;/&gt;&lt;property id=&quot;20300&quot; value=&quot;Slide 92&quot;/&gt;&lt;property id=&quot;20307&quot; value=&quot;779&quot;/&gt;&lt;/object&gt;&lt;object type=&quot;3&quot; unique_id=&quot;164551&quot;&gt;&lt;property id=&quot;20148&quot; value=&quot;5&quot;/&gt;&lt;property id=&quot;20300&quot; value=&quot;Slide 95&quot;/&gt;&lt;property id=&quot;20307&quot; value=&quot;759&quot;/&gt;&lt;/object&gt;&lt;object type=&quot;3&quot; unique_id=&quot;164552&quot;&gt;&lt;property id=&quot;20148&quot; value=&quot;5&quot;/&gt;&lt;property id=&quot;20300&quot; value=&quot;Slide 98&quot;/&gt;&lt;property id=&quot;20307&quot; value=&quot;760&quot;/&gt;&lt;/object&gt;&lt;object type=&quot;3&quot; unique_id=&quot;164553&quot;&gt;&lt;property id=&quot;20148&quot; value=&quot;5&quot;/&gt;&lt;property id=&quot;20300&quot; value=&quot;Slide 99&quot;/&gt;&lt;property id=&quot;20307&quot; value=&quot;761&quot;/&gt;&lt;/object&gt;&lt;object type=&quot;3&quot; unique_id=&quot;164554&quot;&gt;&lt;property id=&quot;20148&quot; value=&quot;5&quot;/&gt;&lt;property id=&quot;20300&quot; value=&quot;Slide 97&quot;/&gt;&lt;property id=&quot;20307&quot; value=&quot;762&quot;/&gt;&lt;/object&gt;&lt;object type=&quot;3&quot; unique_id=&quot;164555&quot;&gt;&lt;property id=&quot;20148&quot; value=&quot;5&quot;/&gt;&lt;property id=&quot;20300&quot; value=&quot;Slide 100&quot;/&gt;&lt;property id=&quot;20307&quot; value=&quot;763&quot;/&gt;&lt;/object&gt;&lt;object type=&quot;3&quot; unique_id=&quot;164556&quot;&gt;&lt;property id=&quot;20148&quot; value=&quot;5&quot;/&gt;&lt;property id=&quot;20300&quot; value=&quot;Slide 101&quot;/&gt;&lt;property id=&quot;20307&quot; value=&quot;764&quot;/&gt;&lt;/object&gt;&lt;object type=&quot;3&quot; unique_id=&quot;164558&quot;&gt;&lt;property id=&quot;20148&quot; value=&quot;5&quot;/&gt;&lt;property id=&quot;20300&quot; value=&quot;Slide 102&quot;/&gt;&lt;property id=&quot;20307&quot; value=&quot;766&quot;/&gt;&lt;/object&gt;&lt;object type=&quot;3&quot; unique_id=&quot;164559&quot;&gt;&lt;property id=&quot;20148&quot; value=&quot;5&quot;/&gt;&lt;property id=&quot;20300&quot; value=&quot;Slide 103&quot;/&gt;&lt;property id=&quot;20307&quot; value=&quot;767&quot;/&gt;&lt;/object&gt;&lt;object type=&quot;3&quot; unique_id=&quot;164560&quot;&gt;&lt;property id=&quot;20148&quot; value=&quot;5&quot;/&gt;&lt;property id=&quot;20300&quot; value=&quot;Slide 106&quot;/&gt;&lt;property id=&quot;20307&quot; value=&quot;780&quot;/&gt;&lt;/object&gt;&lt;object type=&quot;3&quot; unique_id=&quot;164562&quot;&gt;&lt;property id=&quot;20148&quot; value=&quot;5&quot;/&gt;&lt;property id=&quot;20300&quot; value=&quot;Slide 134&quot;/&gt;&lt;property id=&quot;20307&quot; value=&quot;785&quot;/&gt;&lt;/object&gt;&lt;object type=&quot;3&quot; unique_id=&quot;171663&quot;&gt;&lt;property id=&quot;20148&quot; value=&quot;5&quot;/&gt;&lt;property id=&quot;20300&quot; value=&quot;Slide 20 - &amp;quot;Alcohol Associated Risk Behaviors, Grades 9-12  (YRBS 2011)&amp;quot;&quot;/&gt;&lt;property id=&quot;20307&quot; value=&quot;797&quot;/&gt;&lt;/object&gt;&lt;object type=&quot;3&quot; unique_id=&quot;171664&quot;&gt;&lt;property id=&quot;20148&quot; value=&quot;5&quot;/&gt;&lt;property id=&quot;20300&quot; value=&quot;Slide 21 - &amp;quot;12th Graders* Reporting Binge Drinking   &amp;amp; Extreme Binge Drinking (within the last two weeks) &amp;quot;&quot;/&gt;&lt;property id=&quot;20307&quot; value=&quot;796&quot;/&gt;&lt;/object&gt;&lt;object type=&quot;3&quot; unique_id=&quot;171665&quot;&gt;&lt;property id=&quot;20148&quot; value=&quot;5&quot;/&gt;&lt;property id=&quot;20300&quot; value=&quot;Slide 52&quot;/&gt;&lt;property id=&quot;20307&quot; value=&quot;790&quot;/&gt;&lt;/object&gt;&lt;object type=&quot;3&quot; unique_id=&quot;171666&quot;&gt;&lt;property id=&quot;20148&quot; value=&quot;5&quot;/&gt;&lt;property id=&quot;20300&quot; value=&quot;Slide 53 - &amp;quot;SBIRT&amp;quot;&quot;/&gt;&lt;property id=&quot;20307&quot; value=&quot;791&quot;/&gt;&lt;/object&gt;&lt;object type=&quot;3&quot; unique_id=&quot;171667&quot;&gt;&lt;property id=&quot;20148&quot; value=&quot;5&quot;/&gt;&lt;property id=&quot;20300&quot; value=&quot;Slide 54 - &amp;quot;Why is SBIRT important? &amp;quot;&quot;/&gt;&lt;property id=&quot;20307&quot; value=&quot;792&quot;/&gt;&lt;/object&gt;&lt;object type=&quot;3&quot; unique_id=&quot;171668&quot;&gt;&lt;property id=&quot;20148&quot; value=&quot;5&quot;/&gt;&lt;property id=&quot;20300&quot; value=&quot;Slide 55 - &amp;quot;SBIRT Research &amp;quot;&quot;/&gt;&lt;property id=&quot;20307&quot; value=&quot;793&quot;/&gt;&lt;/object&gt;&lt;object type=&quot;3&quot; unique_id=&quot;171669&quot;&gt;&lt;property id=&quot;20148&quot; value=&quot;5&quot;/&gt;&lt;property id=&quot;20300&quot; value=&quot;Slide 56 - &amp;quot;Evidence for Adolescent SBIRT &amp;quot;&quot;/&gt;&lt;property id=&quot;20307&quot; value=&quot;794&quot;/&gt;&lt;/object&gt;&lt;object type=&quot;3&quot; unique_id=&quot;171670&quot;&gt;&lt;property id=&quot;20148&quot; value=&quot;5&quot;/&gt;&lt;property id=&quot;20300&quot; value=&quot;Slide 57 - &amp;quot;Screening&amp;quot;&quot;/&gt;&lt;property id=&quot;20307&quot; value=&quot;795&quot;/&gt;&lt;/object&gt;&lt;object type=&quot;3&quot; unique_id=&quot;171671&quot;&gt;&lt;property id=&quot;20148&quot; value=&quot;5&quot;/&gt;&lt;property id=&quot;20300&quot; value=&quot;Slide 60 - &amp;quot;Based on Findings of Screening&amp;quot;&quot;/&gt;&lt;property id=&quot;20307&quot; value=&quot;798&quot;/&gt;&lt;/object&gt;&lt;object type=&quot;3&quot; unique_id=&quot;171672&quot;&gt;&lt;property id=&quot;20148&quot; value=&quot;5&quot;/&gt;&lt;property id=&quot;20300&quot; value=&quot;Slide 63 - &amp;quot;What Screening Tool  Should I Use?&amp;quot;&quot;/&gt;&lt;property id=&quot;20307&quot; value=&quot;799&quot;/&gt;&lt;/object&gt;&lt;object type=&quot;3&quot; unique_id=&quot;231773&quot;&gt;&lt;property id=&quot;20148&quot; value=&quot;5&quot;/&gt;&lt;property id=&quot;20300&quot; value=&quot;Slide 41&quot;/&gt;&lt;property id=&quot;20307&quot; value=&quot;838&quot;/&gt;&lt;/object&gt;&lt;object type=&quot;3&quot; unique_id=&quot;231774&quot;&gt;&lt;property id=&quot;20148&quot; value=&quot;5&quot;/&gt;&lt;property id=&quot;20300&quot; value=&quot;Slide 42&quot;/&gt;&lt;property id=&quot;20307&quot; value=&quot;839&quot;/&gt;&lt;/object&gt;&lt;object type=&quot;3&quot; unique_id=&quot;231775&quot;&gt;&lt;property id=&quot;20148&quot; value=&quot;5&quot;/&gt;&lt;property id=&quot;20300&quot; value=&quot;Slide 45&quot;/&gt;&lt;property id=&quot;20307&quot; value=&quot;834&quot;/&gt;&lt;/object&gt;&lt;object type=&quot;3&quot; unique_id=&quot;231776&quot;&gt;&lt;property id=&quot;20148&quot; value=&quot;5&quot;/&gt;&lt;property id=&quot;20300&quot; value=&quot;Slide 50 - &amp;quot;Addiction&amp;quot;&quot;/&gt;&lt;property id=&quot;20307&quot; value=&quot;833&quot;/&gt;&lt;/object&gt;&lt;object type=&quot;3&quot; unique_id=&quot;231777&quot;&gt;&lt;property id=&quot;20148&quot; value=&quot;5&quot;/&gt;&lt;property id=&quot;20300&quot; value=&quot;Slide 58 - &amp;quot;Top Reasons for Not Screening&amp;quot;&quot;/&gt;&lt;property id=&quot;20307&quot; value=&quot;800&quot;/&gt;&lt;/object&gt;&lt;object type=&quot;3&quot; unique_id=&quot;231778&quot;&gt;&lt;property id=&quot;20148&quot; value=&quot;5&quot;/&gt;&lt;property id=&quot;20300&quot; value=&quot;Slide 59 - &amp;quot;Confidentiality&amp;quot;&quot;/&gt;&lt;property id=&quot;20307&quot; value=&quot;801&quot;/&gt;&lt;/object&gt;&lt;object type=&quot;3&quot; unique_id=&quot;231779&quot;&gt;&lt;property id=&quot;20148&quot; value=&quot;5&quot;/&gt;&lt;property id=&quot;20300&quot; value=&quot;Slide 68&quot;/&gt;&lt;property id=&quot;20307&quot; value=&quot;802&quot;/&gt;&lt;/object&gt;&lt;object type=&quot;3&quot; unique_id=&quot;231780&quot;&gt;&lt;property id=&quot;20148&quot; value=&quot;5&quot;/&gt;&lt;property id=&quot;20300&quot; value=&quot;Slide 71&quot;/&gt;&lt;property id=&quot;20307&quot; value=&quot;803&quot;/&gt;&lt;/object&gt;&lt;object type=&quot;3&quot; unique_id=&quot;231781&quot;&gt;&lt;property id=&quot;20148&quot; value=&quot;5&quot;/&gt;&lt;property id=&quot;20300&quot; value=&quot;Slide 73&quot;/&gt;&lt;property id=&quot;20307&quot; value=&quot;804&quot;/&gt;&lt;/object&gt;&lt;object type=&quot;3&quot; unique_id=&quot;231782&quot;&gt;&lt;property id=&quot;20148&quot; value=&quot;5&quot;/&gt;&lt;property id=&quot;20300&quot; value=&quot;Slide 74&quot;/&gt;&lt;property id=&quot;20307&quot; value=&quot;805&quot;/&gt;&lt;/object&gt;&lt;object type=&quot;3&quot; unique_id=&quot;231783&quot;&gt;&lt;property id=&quot;20148&quot; value=&quot;5&quot;/&gt;&lt;property id=&quot;20300&quot; value=&quot;Slide 75&quot;/&gt;&lt;property id=&quot;20307&quot; value=&quot;806&quot;/&gt;&lt;/object&gt;&lt;object type=&quot;3&quot; unique_id=&quot;231784&quot;&gt;&lt;property id=&quot;20148&quot; value=&quot;5&quot;/&gt;&lt;property id=&quot;20300&quot; value=&quot;Slide 107&quot;/&gt;&lt;property id=&quot;20307&quot; value=&quot;807&quot;/&gt;&lt;/object&gt;&lt;object type=&quot;3&quot; unique_id=&quot;231785&quot;&gt;&lt;property id=&quot;20148&quot; value=&quot;5&quot;/&gt;&lt;property id=&quot;20300&quot; value=&quot;Slide 108&quot;/&gt;&lt;property id=&quot;20307&quot; value=&quot;808&quot;/&gt;&lt;/object&gt;&lt;object type=&quot;3&quot; unique_id=&quot;231786&quot;&gt;&lt;property id=&quot;20148&quot; value=&quot;5&quot;/&gt;&lt;property id=&quot;20300&quot; value=&quot;Slide 109&quot;/&gt;&lt;property id=&quot;20307&quot; value=&quot;809&quot;/&gt;&lt;/object&gt;&lt;object type=&quot;3&quot; unique_id=&quot;231787&quot;&gt;&lt;property id=&quot;20148&quot; value=&quot;5&quot;/&gt;&lt;property id=&quot;20300&quot; value=&quot;Slide 110&quot;/&gt;&lt;property id=&quot;20307&quot; value=&quot;810&quot;/&gt;&lt;/object&gt;&lt;object type=&quot;3&quot; unique_id=&quot;231788&quot;&gt;&lt;property id=&quot;20148&quot; value=&quot;5&quot;/&gt;&lt;property id=&quot;20300&quot; value=&quot;Slide 111&quot;/&gt;&lt;property id=&quot;20307&quot; value=&quot;811&quot;/&gt;&lt;/object&gt;&lt;object type=&quot;3&quot; unique_id=&quot;231789&quot;&gt;&lt;property id=&quot;20148&quot; value=&quot;5&quot;/&gt;&lt;property id=&quot;20300&quot; value=&quot;Slide 112&quot;/&gt;&lt;property id=&quot;20307&quot; value=&quot;812&quot;/&gt;&lt;/object&gt;&lt;object type=&quot;3&quot; unique_id=&quot;231790&quot;&gt;&lt;property id=&quot;20148&quot; value=&quot;5&quot;/&gt;&lt;property id=&quot;20300&quot; value=&quot;Slide 113&quot;/&gt;&lt;property id=&quot;20307&quot; value=&quot;813&quot;/&gt;&lt;/object&gt;&lt;object type=&quot;3&quot; unique_id=&quot;231791&quot;&gt;&lt;property id=&quot;20148&quot; value=&quot;5&quot;/&gt;&lt;property id=&quot;20300&quot; value=&quot;Slide 114&quot;/&gt;&lt;property id=&quot;20307&quot; value=&quot;814&quot;/&gt;&lt;/object&gt;&lt;object type=&quot;3&quot; unique_id=&quot;231792&quot;&gt;&lt;property id=&quot;20148&quot; value=&quot;5&quot;/&gt;&lt;property id=&quot;20300&quot; value=&quot;Slide 115&quot;/&gt;&lt;property id=&quot;20307&quot; value=&quot;815&quot;/&gt;&lt;/object&gt;&lt;object type=&quot;3&quot; unique_id=&quot;231793&quot;&gt;&lt;property id=&quot;20148&quot; value=&quot;5&quot;/&gt;&lt;property id=&quot;20300&quot; value=&quot;Slide 116&quot;/&gt;&lt;property id=&quot;20307&quot; value=&quot;816&quot;/&gt;&lt;/object&gt;&lt;object type=&quot;3&quot; unique_id=&quot;231794&quot;&gt;&lt;property id=&quot;20148&quot; value=&quot;5&quot;/&gt;&lt;property id=&quot;20300&quot; value=&quot;Slide 117&quot;/&gt;&lt;property id=&quot;20307&quot; value=&quot;817&quot;/&gt;&lt;/object&gt;&lt;object type=&quot;3&quot; unique_id=&quot;231795&quot;&gt;&lt;property id=&quot;20148&quot; value=&quot;5&quot;/&gt;&lt;property id=&quot;20300&quot; value=&quot;Slide 120&quot;/&gt;&lt;property id=&quot;20307&quot; value=&quot;818&quot;/&gt;&lt;/object&gt;&lt;object type=&quot;3&quot; unique_id=&quot;231796&quot;&gt;&lt;property id=&quot;20148&quot; value=&quot;5&quot;/&gt;&lt;property id=&quot;20300&quot; value=&quot;Slide 121&quot;/&gt;&lt;property id=&quot;20307&quot; value=&quot;829&quot;/&gt;&lt;/object&gt;&lt;object type=&quot;3&quot; unique_id=&quot;231797&quot;&gt;&lt;property id=&quot;20148&quot; value=&quot;5&quot;/&gt;&lt;property id=&quot;20300&quot; value=&quot;Slide 122&quot;/&gt;&lt;property id=&quot;20307&quot; value=&quot;819&quot;/&gt;&lt;/object&gt;&lt;object type=&quot;3&quot; unique_id=&quot;231798&quot;&gt;&lt;property id=&quot;20148&quot; value=&quot;5&quot;/&gt;&lt;property id=&quot;20300&quot; value=&quot;Slide 123&quot;/&gt;&lt;property id=&quot;20307&quot; value=&quot;820&quot;/&gt;&lt;/object&gt;&lt;object type=&quot;3&quot; unique_id=&quot;231799&quot;&gt;&lt;property id=&quot;20148&quot; value=&quot;5&quot;/&gt;&lt;property id=&quot;20300&quot; value=&quot;Slide 124&quot;/&gt;&lt;property id=&quot;20307&quot; value=&quot;821&quot;/&gt;&lt;/object&gt;&lt;object type=&quot;3&quot; unique_id=&quot;231800&quot;&gt;&lt;property id=&quot;20148&quot; value=&quot;5&quot;/&gt;&lt;property id=&quot;20300&quot; value=&quot;Slide 125&quot;/&gt;&lt;property id=&quot;20307&quot; value=&quot;822&quot;/&gt;&lt;/object&gt;&lt;object type=&quot;3&quot; unique_id=&quot;231801&quot;&gt;&lt;property id=&quot;20148&quot; value=&quot;5&quot;/&gt;&lt;property id=&quot;20300&quot; value=&quot;Slide 126&quot;/&gt;&lt;property id=&quot;20307&quot; value=&quot;823&quot;/&gt;&lt;/object&gt;&lt;object type=&quot;3&quot; unique_id=&quot;231802&quot;&gt;&lt;property id=&quot;20148&quot; value=&quot;5&quot;/&gt;&lt;property id=&quot;20300&quot; value=&quot;Slide 127&quot;/&gt;&lt;property id=&quot;20307&quot; value=&quot;824&quot;/&gt;&lt;/object&gt;&lt;object type=&quot;3&quot; unique_id=&quot;231803&quot;&gt;&lt;property id=&quot;20148&quot; value=&quot;5&quot;/&gt;&lt;property id=&quot;20300&quot; value=&quot;Slide 128&quot;/&gt;&lt;property id=&quot;20307&quot; value=&quot;825&quot;/&gt;&lt;/object&gt;&lt;object type=&quot;3&quot; unique_id=&quot;231804&quot;&gt;&lt;property id=&quot;20148&quot; value=&quot;5&quot;/&gt;&lt;property id=&quot;20300&quot; value=&quot;Slide 129&quot;/&gt;&lt;property id=&quot;20307&quot; value=&quot;826&quot;/&gt;&lt;/object&gt;&lt;object type=&quot;3&quot; unique_id=&quot;231805&quot;&gt;&lt;property id=&quot;20148&quot; value=&quot;5&quot;/&gt;&lt;property id=&quot;20300&quot; value=&quot;Slide 130&quot;/&gt;&lt;property id=&quot;20307&quot; value=&quot;827&quot;/&gt;&lt;/object&gt;&lt;object type=&quot;3&quot; unique_id=&quot;231806&quot;&gt;&lt;property id=&quot;20148&quot; value=&quot;5&quot;/&gt;&lt;property id=&quot;20300&quot; value=&quot;Slide 131&quot;/&gt;&lt;property id=&quot;20307&quot; value=&quot;828&quot;/&gt;&lt;/object&gt;&lt;object type=&quot;3&quot; unique_id=&quot;231807&quot;&gt;&lt;property id=&quot;20148&quot; value=&quot;5&quot;/&gt;&lt;property id=&quot;20300&quot; value=&quot;Slide 155 - &amp;quot;Medication Assisted Treatment&amp;quot;&quot;/&gt;&lt;property id=&quot;20307&quot; value=&quot;841&quot;/&gt;&lt;/object&gt;&lt;object type=&quot;3&quot; unique_id=&quot;231808&quot;&gt;&lt;property id=&quot;20148&quot; value=&quot;5&quot;/&gt;&lt;property id=&quot;20300&quot; value=&quot;Slide 156&quot;/&gt;&lt;property id=&quot;20307&quot; value=&quot;840&quot;/&gt;&lt;/object&gt;&lt;object type=&quot;3&quot; unique_id=&quot;231809&quot;&gt;&lt;property id=&quot;20148&quot; value=&quot;5&quot;/&gt;&lt;property id=&quot;20300&quot; value=&quot;Slide 157&quot;/&gt;&lt;property id=&quot;20307&quot; value=&quot;836&quot;/&gt;&lt;/object&gt;&lt;object type=&quot;3&quot; unique_id=&quot;231810&quot;&gt;&lt;property id=&quot;20148&quot; value=&quot;5&quot;/&gt;&lt;property id=&quot;20300&quot; value=&quot;Slide 158&quot;/&gt;&lt;property id=&quot;20307&quot; value=&quot;837&quot;/&gt;&lt;/object&gt;&lt;object type=&quot;3&quot; unique_id=&quot;231811&quot;&gt;&lt;property id=&quot;20148&quot; value=&quot;5&quot;/&gt;&lt;property id=&quot;20300&quot; value=&quot;Slide 159 - &amp;quot;AAP Opioid Policy Statement&amp;quot;&quot;/&gt;&lt;property id=&quot;20307&quot; value=&quot;835&quot;/&gt;&lt;/object&gt;&lt;object type=&quot;3&quot; unique_id=&quot;231812&quot;&gt;&lt;property id=&quot;20148&quot; value=&quot;5&quot;/&gt;&lt;property id=&quot;20300&quot; value=&quot;Slide 165&quot;/&gt;&lt;property id=&quot;20307&quot; value=&quot;830&quot;/&gt;&lt;/object&gt;&lt;object type=&quot;3&quot; unique_id=&quot;231813&quot;&gt;&lt;property id=&quot;20148&quot; value=&quot;5&quot;/&gt;&lt;property id=&quot;20300&quot; value=&quot;Slide 166&quot;/&gt;&lt;property id=&quot;20307&quot; value=&quot;831&quot;/&gt;&lt;/object&gt;&lt;object type=&quot;3&quot; unique_id=&quot;231814&quot;&gt;&lt;property id=&quot;20148&quot; value=&quot;5&quot;/&gt;&lt;property id=&quot;20300&quot; value=&quot;Slide 167 - &amp;quot;Acknowledgements&amp;quot;&quot;/&gt;&lt;property id=&quot;20307&quot; value=&quot;832&quot;/&gt;&lt;/object&gt;&lt;/object&gt;&lt;object type=&quot;8&quot; unique_id=&quot;1102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hapter 4 MI_7-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4 MI_7-27-16</Template>
  <TotalTime>1427</TotalTime>
  <Words>7370</Words>
  <Application>Microsoft Macintosh PowerPoint</Application>
  <PresentationFormat>On-screen Show (4:3)</PresentationFormat>
  <Paragraphs>848</Paragraphs>
  <Slides>57</Slides>
  <Notes>57</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73" baseType="lpstr">
      <vt:lpstr>Arial</vt:lpstr>
      <vt:lpstr>Arial Rounded MT Bold</vt:lpstr>
      <vt:lpstr>Britannic Bold</vt:lpstr>
      <vt:lpstr>Calibri</vt:lpstr>
      <vt:lpstr>Calibri Light</vt:lpstr>
      <vt:lpstr>Corbel</vt:lpstr>
      <vt:lpstr>Courier</vt:lpstr>
      <vt:lpstr>Garamond</vt:lpstr>
      <vt:lpstr>MS PGothic</vt:lpstr>
      <vt:lpstr>ＭＳ Ｐゴシック</vt:lpstr>
      <vt:lpstr>Symbol</vt:lpstr>
      <vt:lpstr>Times New Roman</vt:lpstr>
      <vt:lpstr>Wingdings</vt:lpstr>
      <vt:lpstr>Chapter 4 MI_7-27-16</vt:lpstr>
      <vt:lpstr>Custom Design</vt:lpstr>
      <vt:lpstr>Document</vt:lpstr>
      <vt:lpstr>Screening for Substance Misuse</vt:lpstr>
      <vt:lpstr>Why do people use drugs?</vt:lpstr>
      <vt:lpstr>Why do people use drugs?</vt:lpstr>
      <vt:lpstr>Rapport Building</vt:lpstr>
      <vt:lpstr>PowerPoint Presentation</vt:lpstr>
      <vt:lpstr>Class Participation</vt:lpstr>
      <vt:lpstr>Stigma</vt:lpstr>
      <vt:lpstr>Harm Reduction Key Concepts</vt:lpstr>
      <vt:lpstr>What is SBIRT?</vt:lpstr>
      <vt:lpstr>Accuracy of Self-report Screening Tests</vt:lpstr>
      <vt:lpstr>Accuracy of Self-report Screening Tests</vt:lpstr>
      <vt:lpstr>Top Reasons for Not Screening</vt:lpstr>
      <vt:lpstr>What makes a good screening question?</vt:lpstr>
      <vt:lpstr>Bottom Line </vt:lpstr>
      <vt:lpstr>Pre-screen Questions</vt:lpstr>
      <vt:lpstr>NIDA-endorsed EB Screening Tools (Adults)</vt:lpstr>
      <vt:lpstr>Screening using the assist</vt:lpstr>
      <vt:lpstr>The ASSIST Screening Tool</vt:lpstr>
      <vt:lpstr>What Does the ASSIST Do?</vt:lpstr>
      <vt:lpstr>Domains of the ASSIST</vt:lpstr>
      <vt:lpstr>Introducing the ASSIST</vt:lpstr>
      <vt:lpstr>ASSIST Introduction</vt:lpstr>
      <vt:lpstr>PowerPoint Presentation</vt:lpstr>
      <vt:lpstr>Response Items</vt:lpstr>
      <vt:lpstr>Lower Risk Drink Limits</vt:lpstr>
      <vt:lpstr>1 US Standard Drink: 14 grams = .6 fluid ounces of ethanol </vt:lpstr>
      <vt:lpstr>The ASSIST Question Content</vt:lpstr>
      <vt:lpstr>Problems Related to Substance Use</vt:lpstr>
      <vt:lpstr>Question 1:  Lifetime Use</vt:lpstr>
      <vt:lpstr>Question 2:  Recent Use</vt:lpstr>
      <vt:lpstr>Question 3:  Strong Urge to Use</vt:lpstr>
      <vt:lpstr>Question 4:  Health, Social, Legal or Financial Problems</vt:lpstr>
      <vt:lpstr>Question 4 Prompts</vt:lpstr>
      <vt:lpstr>Question 5:  Failure to Fulfill Major Role Responsibilities</vt:lpstr>
      <vt:lpstr>Question 6:  External Concern</vt:lpstr>
      <vt:lpstr>Question 7:  Failed Attempts to Control Substance Use</vt:lpstr>
      <vt:lpstr>Question 7 Responses</vt:lpstr>
      <vt:lpstr>Question 8:  Injecting Drug Use</vt:lpstr>
      <vt:lpstr>Scoring the ASSIST</vt:lpstr>
      <vt:lpstr>Guidelines for Assessing Risk Level Using the ASSIST</vt:lpstr>
      <vt:lpstr>Guidelines for Assessing Risk Level Using the ASSIST</vt:lpstr>
      <vt:lpstr>Screening using the assist-fc</vt:lpstr>
      <vt:lpstr>ASSIST-FC (Frequency and Concern)</vt:lpstr>
      <vt:lpstr>Introducing the Screening</vt:lpstr>
      <vt:lpstr>ASSIST Introduction</vt:lpstr>
      <vt:lpstr>PowerPoint Presentation</vt:lpstr>
      <vt:lpstr>PowerPoint Presentation</vt:lpstr>
      <vt:lpstr>ASSIST-FC: Question 1</vt:lpstr>
      <vt:lpstr>ASSIST-FC: Question 2</vt:lpstr>
      <vt:lpstr>Scoring the ASSIST-FC</vt:lpstr>
      <vt:lpstr>Assessing Risk Level Using the ASSIST-FC</vt:lpstr>
      <vt:lpstr>PRACTICE: USING THE ASSIST-FC</vt:lpstr>
      <vt:lpstr>Example: Lisa</vt:lpstr>
      <vt:lpstr>PowerPoint Presentation</vt:lpstr>
      <vt:lpstr>What would you do next with Lisa?</vt:lpstr>
      <vt:lpstr>Optional screening slides</vt:lpstr>
      <vt:lpstr>Words to Avoid and Alternatives</vt:lpstr>
    </vt:vector>
  </TitlesOfParts>
  <Company>HP</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Basics</dc:title>
  <dc:creator>McRee,Bonnie G.</dc:creator>
  <cp:lastModifiedBy>Microsoft Office User</cp:lastModifiedBy>
  <cp:revision>87</cp:revision>
  <cp:lastPrinted>2017-08-07T19:18:52Z</cp:lastPrinted>
  <dcterms:created xsi:type="dcterms:W3CDTF">2016-08-05T11:49:35Z</dcterms:created>
  <dcterms:modified xsi:type="dcterms:W3CDTF">2017-08-07T20:13:00Z</dcterms:modified>
</cp:coreProperties>
</file>