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 id="2147483719" r:id="rId2"/>
  </p:sldMasterIdLst>
  <p:notesMasterIdLst>
    <p:notesMasterId r:id="rId64"/>
  </p:notesMasterIdLst>
  <p:handoutMasterIdLst>
    <p:handoutMasterId r:id="rId65"/>
  </p:handoutMasterIdLst>
  <p:sldIdLst>
    <p:sldId id="638" r:id="rId3"/>
    <p:sldId id="641" r:id="rId4"/>
    <p:sldId id="642" r:id="rId5"/>
    <p:sldId id="643" r:id="rId6"/>
    <p:sldId id="644" r:id="rId7"/>
    <p:sldId id="645" r:id="rId8"/>
    <p:sldId id="646" r:id="rId9"/>
    <p:sldId id="647" r:id="rId10"/>
    <p:sldId id="648" r:id="rId11"/>
    <p:sldId id="649" r:id="rId12"/>
    <p:sldId id="687" r:id="rId13"/>
    <p:sldId id="650" r:id="rId14"/>
    <p:sldId id="651" r:id="rId15"/>
    <p:sldId id="652" r:id="rId16"/>
    <p:sldId id="653" r:id="rId17"/>
    <p:sldId id="654" r:id="rId18"/>
    <p:sldId id="655" r:id="rId19"/>
    <p:sldId id="656" r:id="rId20"/>
    <p:sldId id="657" r:id="rId21"/>
    <p:sldId id="658" r:id="rId22"/>
    <p:sldId id="701" r:id="rId23"/>
    <p:sldId id="702" r:id="rId24"/>
    <p:sldId id="689" r:id="rId25"/>
    <p:sldId id="688" r:id="rId26"/>
    <p:sldId id="690" r:id="rId27"/>
    <p:sldId id="704" r:id="rId28"/>
    <p:sldId id="692" r:id="rId29"/>
    <p:sldId id="661" r:id="rId30"/>
    <p:sldId id="662" r:id="rId31"/>
    <p:sldId id="663" r:id="rId32"/>
    <p:sldId id="664" r:id="rId33"/>
    <p:sldId id="693" r:id="rId34"/>
    <p:sldId id="694" r:id="rId35"/>
    <p:sldId id="695" r:id="rId36"/>
    <p:sldId id="665" r:id="rId37"/>
    <p:sldId id="666" r:id="rId38"/>
    <p:sldId id="696" r:id="rId39"/>
    <p:sldId id="705" r:id="rId40"/>
    <p:sldId id="668" r:id="rId41"/>
    <p:sldId id="669" r:id="rId42"/>
    <p:sldId id="670" r:id="rId43"/>
    <p:sldId id="671" r:id="rId44"/>
    <p:sldId id="672" r:id="rId45"/>
    <p:sldId id="673" r:id="rId46"/>
    <p:sldId id="674" r:id="rId47"/>
    <p:sldId id="697" r:id="rId48"/>
    <p:sldId id="675" r:id="rId49"/>
    <p:sldId id="676" r:id="rId50"/>
    <p:sldId id="677" r:id="rId51"/>
    <p:sldId id="678" r:id="rId52"/>
    <p:sldId id="679" r:id="rId53"/>
    <p:sldId id="680" r:id="rId54"/>
    <p:sldId id="681" r:id="rId55"/>
    <p:sldId id="682" r:id="rId56"/>
    <p:sldId id="699" r:id="rId57"/>
    <p:sldId id="698" r:id="rId58"/>
    <p:sldId id="683" r:id="rId59"/>
    <p:sldId id="684" r:id="rId60"/>
    <p:sldId id="685" r:id="rId61"/>
    <p:sldId id="686" r:id="rId62"/>
    <p:sldId id="700" r:id="rId63"/>
  </p:sldIdLst>
  <p:sldSz cx="9144000" cy="6858000" type="screen4x3"/>
  <p:notesSz cx="7023100" cy="9309100"/>
  <p:custDataLst>
    <p:tags r:id="rId6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nstead, Julie" initials="LJ" lastIdx="4" clrIdx="0"/>
  <p:cmAuthor id="1" name="levy_s" initials="SL" lastIdx="2" clrIdx="1"/>
  <p:cmAuthor id="2" name="levy_s" initials="l" lastIdx="2" clrIdx="2"/>
  <p:cmAuthor id="3" name="Marianne Pugatch" initials="" lastIdx="2" clrIdx="3"/>
  <p:cmAuthor id="4" name="user" initials="u" lastIdx="8" clrIdx="4"/>
  <p:cmAuthor id="5" name="Levy, Sharon" initials="sl" lastIdx="33" clrIdx="5"/>
  <p:cmAuthor id="6" name="Rabinow, Lily" initials="LR" lastIdx="1" clrIdx="6"/>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1001"/>
    <a:srgbClr val="CE1C27"/>
    <a:srgbClr val="9F3481"/>
    <a:srgbClr val="FF0000"/>
    <a:srgbClr val="FFC319"/>
    <a:srgbClr val="F1450F"/>
    <a:srgbClr val="FFDD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69" autoAdjust="0"/>
    <p:restoredTop sz="71001" autoAdjust="0"/>
  </p:normalViewPr>
  <p:slideViewPr>
    <p:cSldViewPr>
      <p:cViewPr varScale="1">
        <p:scale>
          <a:sx n="82" d="100"/>
          <a:sy n="82" d="100"/>
        </p:scale>
        <p:origin x="212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p:scale>
          <a:sx n="154" d="100"/>
          <a:sy n="154" d="100"/>
        </p:scale>
        <p:origin x="2322" y="-186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088410274649303E-2"/>
          <c:y val="2.95674508583182E-2"/>
          <c:w val="0.91477750849962602"/>
          <c:h val="0.83965173570689799"/>
        </c:manualLayout>
      </c:layout>
      <c:barChart>
        <c:barDir val="col"/>
        <c:grouping val="clustered"/>
        <c:varyColors val="0"/>
        <c:ser>
          <c:idx val="0"/>
          <c:order val="0"/>
          <c:tx>
            <c:strRef>
              <c:f>Sheet1!$B$2</c:f>
              <c:strCache>
                <c:ptCount val="1"/>
                <c:pt idx="0">
                  <c:v>3.4%</c:v>
                </c:pt>
              </c:strCache>
            </c:strRef>
          </c:tx>
          <c:spPr>
            <a:solidFill>
              <a:schemeClr val="tx2">
                <a:lumMod val="60000"/>
                <a:lumOff val="40000"/>
              </a:schemeClr>
            </a:solidFill>
            <a:ln w="62031" cap="sq">
              <a:solidFill>
                <a:schemeClr val="tx2">
                  <a:lumMod val="60000"/>
                  <a:lumOff val="40000"/>
                </a:schemeClr>
              </a:solidFill>
            </a:ln>
          </c:spPr>
          <c:invertIfNegative val="0"/>
          <c:cat>
            <c:numRef>
              <c:f>Sheet1!$A$3:$A$18</c:f>
              <c:numCache>
                <c:formatCode>General</c:formatCode>
                <c:ptCount val="16"/>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2014</c:v>
                </c:pt>
              </c:numCache>
            </c:numRef>
          </c:cat>
          <c:val>
            <c:numRef>
              <c:f>Sheet1!$B$3:$B$18</c:f>
              <c:numCache>
                <c:formatCode>0.0%</c:formatCode>
                <c:ptCount val="16"/>
                <c:pt idx="0">
                  <c:v>3.5000000000000003E-2</c:v>
                </c:pt>
                <c:pt idx="1">
                  <c:v>3.7999999999999999E-2</c:v>
                </c:pt>
                <c:pt idx="2">
                  <c:v>4.1000000000000002E-2</c:v>
                </c:pt>
                <c:pt idx="3">
                  <c:v>4.5999999999999999E-2</c:v>
                </c:pt>
                <c:pt idx="4">
                  <c:v>4.4999999999999998E-2</c:v>
                </c:pt>
                <c:pt idx="5">
                  <c:v>4.5999999999999999E-2</c:v>
                </c:pt>
                <c:pt idx="6">
                  <c:v>4.9000000000000002E-2</c:v>
                </c:pt>
                <c:pt idx="7">
                  <c:v>5.3999999999999999E-2</c:v>
                </c:pt>
                <c:pt idx="8">
                  <c:v>6.4000000000000001E-2</c:v>
                </c:pt>
                <c:pt idx="9">
                  <c:v>6.3E-2</c:v>
                </c:pt>
                <c:pt idx="10">
                  <c:v>7.1999999999999995E-2</c:v>
                </c:pt>
                <c:pt idx="11">
                  <c:v>7.1999999999999995E-2</c:v>
                </c:pt>
                <c:pt idx="12">
                  <c:v>7.8E-2</c:v>
                </c:pt>
                <c:pt idx="13">
                  <c:v>8.7999999999999995E-2</c:v>
                </c:pt>
                <c:pt idx="14">
                  <c:v>8.7999999999999995E-2</c:v>
                </c:pt>
                <c:pt idx="15">
                  <c:v>0.12</c:v>
                </c:pt>
              </c:numCache>
            </c:numRef>
          </c:val>
        </c:ser>
        <c:dLbls>
          <c:showLegendKey val="0"/>
          <c:showVal val="0"/>
          <c:showCatName val="0"/>
          <c:showSerName val="0"/>
          <c:showPercent val="0"/>
          <c:showBubbleSize val="0"/>
        </c:dLbls>
        <c:gapWidth val="75"/>
        <c:axId val="826067856"/>
        <c:axId val="826069816"/>
      </c:barChart>
      <c:catAx>
        <c:axId val="826067856"/>
        <c:scaling>
          <c:orientation val="minMax"/>
        </c:scaling>
        <c:delete val="0"/>
        <c:axPos val="b"/>
        <c:numFmt formatCode="General" sourceLinked="0"/>
        <c:majorTickMark val="none"/>
        <c:minorTickMark val="none"/>
        <c:tickLblPos val="nextTo"/>
        <c:txPr>
          <a:bodyPr/>
          <a:lstStyle/>
          <a:p>
            <a:pPr>
              <a:defRPr sz="1858" b="1">
                <a:solidFill>
                  <a:srgbClr val="000000"/>
                </a:solidFill>
              </a:defRPr>
            </a:pPr>
            <a:endParaRPr lang="en-US"/>
          </a:p>
        </c:txPr>
        <c:crossAx val="826069816"/>
        <c:crosses val="autoZero"/>
        <c:auto val="1"/>
        <c:lblAlgn val="ctr"/>
        <c:lblOffset val="100"/>
        <c:noMultiLvlLbl val="0"/>
      </c:catAx>
      <c:valAx>
        <c:axId val="826069816"/>
        <c:scaling>
          <c:orientation val="minMax"/>
          <c:max val="0.1"/>
          <c:min val="0"/>
        </c:scaling>
        <c:delete val="0"/>
        <c:axPos val="l"/>
        <c:majorGridlines/>
        <c:numFmt formatCode="0%" sourceLinked="0"/>
        <c:majorTickMark val="none"/>
        <c:minorTickMark val="none"/>
        <c:tickLblPos val="nextTo"/>
        <c:spPr>
          <a:ln w="9305">
            <a:noFill/>
          </a:ln>
        </c:spPr>
        <c:txPr>
          <a:bodyPr/>
          <a:lstStyle/>
          <a:p>
            <a:pPr>
              <a:defRPr b="1">
                <a:solidFill>
                  <a:schemeClr val="bg1"/>
                </a:solidFill>
              </a:defRPr>
            </a:pPr>
            <a:endParaRPr lang="en-US"/>
          </a:p>
        </c:txPr>
        <c:crossAx val="826067856"/>
        <c:crosses val="autoZero"/>
        <c:crossBetween val="between"/>
        <c:majorUnit val="0.02"/>
      </c:valAx>
      <c:spPr>
        <a:noFill/>
        <a:ln w="25402">
          <a:noFill/>
        </a:ln>
      </c:spPr>
    </c:plotArea>
    <c:plotVisOnly val="1"/>
    <c:dispBlanksAs val="zero"/>
    <c:showDLblsOverMax val="0"/>
  </c:chart>
  <c:spPr>
    <a:noFill/>
    <a:ln>
      <a:noFill/>
    </a:ln>
  </c:spPr>
  <c:txPr>
    <a:bodyPr/>
    <a:lstStyle/>
    <a:p>
      <a:pPr algn="ctr">
        <a:defRPr sz="1759"/>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Sheet1!$A$2:$A$9</c:f>
              <c:strCache>
                <c:ptCount val="8"/>
                <c:pt idx="0">
                  <c:v>&lt;20</c:v>
                </c:pt>
                <c:pt idx="1">
                  <c:v>20-29</c:v>
                </c:pt>
                <c:pt idx="2">
                  <c:v>30-39</c:v>
                </c:pt>
                <c:pt idx="3">
                  <c:v>40-49</c:v>
                </c:pt>
                <c:pt idx="4">
                  <c:v>50-59</c:v>
                </c:pt>
                <c:pt idx="5">
                  <c:v>60-69</c:v>
                </c:pt>
                <c:pt idx="6">
                  <c:v>70-79</c:v>
                </c:pt>
                <c:pt idx="7">
                  <c:v>80+</c:v>
                </c:pt>
              </c:strCache>
            </c:strRef>
          </c:cat>
          <c:val>
            <c:numRef>
              <c:f>Sheet1!$B$2:$B$9</c:f>
              <c:numCache>
                <c:formatCode>General</c:formatCode>
                <c:ptCount val="8"/>
                <c:pt idx="0">
                  <c:v>29</c:v>
                </c:pt>
                <c:pt idx="1">
                  <c:v>391</c:v>
                </c:pt>
                <c:pt idx="2">
                  <c:v>424</c:v>
                </c:pt>
                <c:pt idx="3">
                  <c:v>497</c:v>
                </c:pt>
                <c:pt idx="4">
                  <c:v>453</c:v>
                </c:pt>
                <c:pt idx="5">
                  <c:v>97</c:v>
                </c:pt>
                <c:pt idx="6">
                  <c:v>19</c:v>
                </c:pt>
                <c:pt idx="7">
                  <c:v>2</c:v>
                </c:pt>
              </c:numCache>
            </c:numRef>
          </c:val>
        </c:ser>
        <c:dLbls>
          <c:showLegendKey val="0"/>
          <c:showVal val="0"/>
          <c:showCatName val="0"/>
          <c:showSerName val="0"/>
          <c:showPercent val="0"/>
          <c:showBubbleSize val="0"/>
        </c:dLbls>
        <c:gapWidth val="182"/>
        <c:axId val="826068640"/>
        <c:axId val="826070600"/>
      </c:barChart>
      <c:catAx>
        <c:axId val="8260686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6070600"/>
        <c:crosses val="autoZero"/>
        <c:auto val="1"/>
        <c:lblAlgn val="ctr"/>
        <c:lblOffset val="100"/>
        <c:noMultiLvlLbl val="0"/>
      </c:catAx>
      <c:valAx>
        <c:axId val="8260706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6068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drawings/drawing1.xml><?xml version="1.0" encoding="utf-8"?>
<c:userShapes xmlns:c="http://schemas.openxmlformats.org/drawingml/2006/chart">
  <cdr:relSizeAnchor xmlns:cdr="http://schemas.openxmlformats.org/drawingml/2006/chartDrawing">
    <cdr:from>
      <cdr:x>0.09808</cdr:x>
      <cdr:y>0.56099</cdr:y>
    </cdr:from>
    <cdr:to>
      <cdr:x>0.128</cdr:x>
      <cdr:y>0.84982</cdr:y>
    </cdr:to>
    <cdr:sp macro="" textlink="">
      <cdr:nvSpPr>
        <cdr:cNvPr id="4" name="TextBox 3"/>
        <cdr:cNvSpPr txBox="1"/>
      </cdr:nvSpPr>
      <cdr:spPr>
        <a:xfrm xmlns:a="http://schemas.openxmlformats.org/drawingml/2006/main" flipH="1">
          <a:off x="759047" y="2438385"/>
          <a:ext cx="231553" cy="12554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smtClean="0"/>
            <a:t>1994</a:t>
          </a:r>
          <a:endParaRPr lang="en-US" sz="1100" b="1" dirty="0"/>
        </a:p>
      </cdr:txBody>
    </cdr:sp>
  </cdr:relSizeAnchor>
  <cdr:relSizeAnchor xmlns:cdr="http://schemas.openxmlformats.org/drawingml/2006/chartDrawing">
    <cdr:from>
      <cdr:x>0.94523</cdr:x>
      <cdr:y>0.56099</cdr:y>
    </cdr:from>
    <cdr:to>
      <cdr:x>0.98043</cdr:x>
      <cdr:y>0.84982</cdr:y>
    </cdr:to>
    <cdr:sp macro="" textlink="">
      <cdr:nvSpPr>
        <cdr:cNvPr id="5" name="TextBox 1"/>
        <cdr:cNvSpPr txBox="1"/>
      </cdr:nvSpPr>
      <cdr:spPr>
        <a:xfrm xmlns:a="http://schemas.openxmlformats.org/drawingml/2006/main" flipH="1">
          <a:off x="7315200" y="2438400"/>
          <a:ext cx="272415" cy="125542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t>2014</a:t>
          </a:r>
          <a:endParaRPr lang="en-US" sz="11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300"/>
            </a:lvl1pPr>
          </a:lstStyle>
          <a:p>
            <a:endParaRPr lang="en-US"/>
          </a:p>
        </p:txBody>
      </p:sp>
      <p:sp>
        <p:nvSpPr>
          <p:cNvPr id="3" name="Date Placeholder 2"/>
          <p:cNvSpPr>
            <a:spLocks noGrp="1"/>
          </p:cNvSpPr>
          <p:nvPr>
            <p:ph type="dt" sz="quarter" idx="1"/>
          </p:nvPr>
        </p:nvSpPr>
        <p:spPr>
          <a:xfrm>
            <a:off x="3978131" y="0"/>
            <a:ext cx="3043343" cy="465455"/>
          </a:xfrm>
          <a:prstGeom prst="rect">
            <a:avLst/>
          </a:prstGeom>
        </p:spPr>
        <p:txBody>
          <a:bodyPr vert="horz" lIns="93317" tIns="46659" rIns="93317" bIns="46659" rtlCol="0"/>
          <a:lstStyle>
            <a:lvl1pPr algn="r">
              <a:defRPr sz="1300"/>
            </a:lvl1pPr>
          </a:lstStyle>
          <a:p>
            <a:fld id="{EA6EEF31-104D-C24D-A309-CBA29A1DB842}" type="datetime1">
              <a:rPr lang="en-US" smtClean="0"/>
              <a:t>8/7/2017</a:t>
            </a:fld>
            <a:endParaRPr lang="en-US"/>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300"/>
            </a:lvl1pPr>
          </a:lstStyle>
          <a:p>
            <a:r>
              <a:rPr lang="en-US" smtClean="0"/>
              <a:t>Chapter 2</a:t>
            </a:r>
            <a:endParaRPr lang="en-US"/>
          </a:p>
        </p:txBody>
      </p:sp>
      <p:sp>
        <p:nvSpPr>
          <p:cNvPr id="5" name="Slide Number Placeholder 4"/>
          <p:cNvSpPr>
            <a:spLocks noGrp="1"/>
          </p:cNvSpPr>
          <p:nvPr>
            <p:ph type="sldNum" sz="quarter" idx="3"/>
          </p:nvPr>
        </p:nvSpPr>
        <p:spPr>
          <a:xfrm>
            <a:off x="3978131" y="8842030"/>
            <a:ext cx="3043343" cy="465455"/>
          </a:xfrm>
          <a:prstGeom prst="rect">
            <a:avLst/>
          </a:prstGeom>
        </p:spPr>
        <p:txBody>
          <a:bodyPr vert="horz" lIns="93317" tIns="46659" rIns="93317" bIns="46659" rtlCol="0" anchor="b"/>
          <a:lstStyle>
            <a:lvl1pPr algn="r">
              <a:defRPr sz="1300"/>
            </a:lvl1pPr>
          </a:lstStyle>
          <a:p>
            <a:fld id="{80358CC1-872D-4074-984C-736C61CD1728}" type="slidenum">
              <a:rPr lang="en-US" smtClean="0"/>
              <a:t>‹#›</a:t>
            </a:fld>
            <a:endParaRPr lang="en-US"/>
          </a:p>
        </p:txBody>
      </p:sp>
    </p:spTree>
    <p:extLst>
      <p:ext uri="{BB962C8B-B14F-4D97-AF65-F5344CB8AC3E}">
        <p14:creationId xmlns:p14="http://schemas.microsoft.com/office/powerpoint/2010/main" val="160316319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300"/>
            </a:lvl1pP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978131" y="8842030"/>
            <a:ext cx="3043343" cy="465455"/>
          </a:xfrm>
          <a:prstGeom prst="rect">
            <a:avLst/>
          </a:prstGeom>
        </p:spPr>
        <p:txBody>
          <a:bodyPr vert="horz" lIns="93317" tIns="46659" rIns="93317" bIns="46659" rtlCol="0" anchor="b"/>
          <a:lstStyle>
            <a:lvl1pPr algn="r">
              <a:defRPr sz="1100"/>
            </a:lvl1pPr>
          </a:lstStyle>
          <a:p>
            <a:fld id="{BADA6B31-583E-4083-89D8-95155744EDB0}" type="slidenum">
              <a:rPr lang="en-US" smtClean="0"/>
              <a:pPr/>
              <a:t>‹#›</a:t>
            </a:fld>
            <a:endParaRPr lang="en-US" dirty="0"/>
          </a:p>
        </p:txBody>
      </p:sp>
      <p:sp>
        <p:nvSpPr>
          <p:cNvPr id="3" name="Footer Placeholder 2"/>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r>
              <a:rPr lang="en-US" smtClean="0"/>
              <a:t>Chapter 2</a:t>
            </a:r>
            <a:endParaRPr lang="en-US"/>
          </a:p>
        </p:txBody>
      </p:sp>
    </p:spTree>
    <p:extLst>
      <p:ext uri="{BB962C8B-B14F-4D97-AF65-F5344CB8AC3E}">
        <p14:creationId xmlns:p14="http://schemas.microsoft.com/office/powerpoint/2010/main" val="296925773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drugabuse.gov/publications/research-reports/prescription-drugs/what-prescription-drug-abus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v/hk-ak9-UnEA"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www.webmd.com/hepatitis/ss/slideshow-surprising-liver-damage" TargetMode="External"/><Relationship Id="rId3" Type="http://schemas.openxmlformats.org/officeDocument/2006/relationships/hyperlink" Target="http://www.webmd.com/heart-disease/rm-quiz-know-heart" TargetMode="External"/><Relationship Id="rId7" Type="http://schemas.openxmlformats.org/officeDocument/2006/relationships/hyperlink" Target="http://www.webmd.com/sleep-disorders/ss/slideshow-sleep-disorders-overview" TargetMode="External"/><Relationship Id="rId12" Type="http://schemas.openxmlformats.org/officeDocument/2006/relationships/hyperlink" Target="http://www.webmd.com/allergies/guide/antihistamines-for-allergies"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www.webmd.com/heart/anatomy-picture-of-blood" TargetMode="External"/><Relationship Id="rId11" Type="http://schemas.openxmlformats.org/officeDocument/2006/relationships/hyperlink" Target="http://www.webmd.com/drugs/2/drug-7076/tylenol+oral/details" TargetMode="External"/><Relationship Id="rId5" Type="http://schemas.openxmlformats.org/officeDocument/2006/relationships/hyperlink" Target="http://www.webmd.com/digestive-disorders/picture-of-the-stomach" TargetMode="External"/><Relationship Id="rId10" Type="http://schemas.openxmlformats.org/officeDocument/2006/relationships/hyperlink" Target="http://www.webmd.com/drugs/2/drug-362/acetaminophen+oral/details" TargetMode="External"/><Relationship Id="rId4" Type="http://schemas.openxmlformats.org/officeDocument/2006/relationships/hyperlink" Target="http://www.webmd.com/arthritis/features/pain-relief-how-nsaids-work" TargetMode="External"/><Relationship Id="rId9" Type="http://schemas.openxmlformats.org/officeDocument/2006/relationships/hyperlink" Target="http://www.webmd.com/digestive-disorders/digestive-diseases-liver-transplantation"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youtube.com/watch?v=oeF6rFN9org"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drugabuse.gov/publications/drugfacts/hallucinogens"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Chapter 2</a:t>
            </a:r>
            <a:endParaRPr lang="en-US"/>
          </a:p>
        </p:txBody>
      </p:sp>
      <p:sp>
        <p:nvSpPr>
          <p:cNvPr id="5" name="Slide Number Placeholder 4"/>
          <p:cNvSpPr>
            <a:spLocks noGrp="1"/>
          </p:cNvSpPr>
          <p:nvPr>
            <p:ph type="sldNum" sz="quarter" idx="11"/>
          </p:nvPr>
        </p:nvSpPr>
        <p:spPr/>
        <p:txBody>
          <a:bodyPr/>
          <a:lstStyle/>
          <a:p>
            <a:fld id="{BADA6B31-583E-4083-89D8-95155744EDB0}" type="slidenum">
              <a:rPr lang="en-US" smtClean="0"/>
              <a:pPr/>
              <a:t>1</a:t>
            </a:fld>
            <a:endParaRPr lang="en-US" dirty="0"/>
          </a:p>
        </p:txBody>
      </p:sp>
      <p:sp>
        <p:nvSpPr>
          <p:cNvPr id="8" name="Slide Image Placeholder 7"/>
          <p:cNvSpPr>
            <a:spLocks noGrp="1" noRot="1" noChangeAspect="1"/>
          </p:cNvSpPr>
          <p:nvPr>
            <p:ph type="sldImg"/>
          </p:nvPr>
        </p:nvSpPr>
        <p:spPr>
          <a:xfrm>
            <a:off x="1184275" y="698500"/>
            <a:ext cx="4654550" cy="3490913"/>
          </a:xfrm>
          <a:prstGeom prst="rect">
            <a:avLst/>
          </a:prstGeom>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4283128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Prescription drug misuse and abuse is the intentional or unintentional use of medication without a prescription, in a way other than prescribed, or for the experience or feeling it causes. </a:t>
            </a:r>
          </a:p>
          <a:p>
            <a:endParaRPr lang="en-US" smtClean="0"/>
          </a:p>
          <a:p>
            <a:r>
              <a:rPr lang="en-US" b="1" smtClean="0"/>
              <a:t>Drug misuse</a:t>
            </a:r>
            <a:r>
              <a:rPr lang="en-US" smtClean="0"/>
              <a:t> may involve not following medical instructions, but the person taking the drug is not looking to “get high.” For example, if a person isn’t able to fall asleep after taking a single sleeping pill, he or she may take another pill an hour later, thinking, “That will do the job.” Or a person may offer his headache medication to a friend who is in pain. According to FDA, those are examples of drug misuse because the person is trying to treat a condition or symptom, but not according to the directions of a health care provider. </a:t>
            </a:r>
          </a:p>
          <a:p>
            <a:endParaRPr lang="en-US" smtClean="0"/>
          </a:p>
          <a:p>
            <a:r>
              <a:rPr lang="en-US" b="1" smtClean="0"/>
              <a:t>Drug abuse</a:t>
            </a:r>
            <a:r>
              <a:rPr lang="en-US" smtClean="0"/>
              <a:t> is the use of a medication without a prescription, in a way other than as prescribed, or taking medication to “get high,” as defined by the </a:t>
            </a:r>
            <a:r>
              <a:rPr lang="en-US" smtClean="0">
                <a:hlinkClick r:id="rId3"/>
              </a:rPr>
              <a:t>National Institute on Drug Abuse</a:t>
            </a:r>
            <a:r>
              <a:rPr lang="en-US" smtClean="0"/>
              <a:t>. The abuse of certain prescription drugs – opioids, central nervous system depressants, and stimulants – can lead to a variety of adverse health effects, including addiction.</a:t>
            </a:r>
          </a:p>
          <a:p>
            <a:endParaRPr lang="en-US" smtClean="0"/>
          </a:p>
          <a:p>
            <a:r>
              <a:rPr lang="en-US" smtClean="0"/>
              <a:t>Both misuse and abuse of prescription drugs can be harmful and even life threatening to the individual. This is because taking a drug other than the way it is prescribed can lead to dangerous outcomes that the person may not anticipate.</a:t>
            </a:r>
            <a:endParaRPr lang="en-US" dirty="0" smtClean="0"/>
          </a:p>
        </p:txBody>
      </p:sp>
      <p:sp>
        <p:nvSpPr>
          <p:cNvPr id="6" name="Footer Placeholder 5"/>
          <p:cNvSpPr>
            <a:spLocks noGrp="1"/>
          </p:cNvSpPr>
          <p:nvPr>
            <p:ph type="ftr" sz="quarter" idx="10"/>
          </p:nvPr>
        </p:nvSpPr>
        <p:spPr/>
        <p:txBody>
          <a:bodyPr/>
          <a:lstStyle/>
          <a:p>
            <a:r>
              <a:rPr lang="en-US" smtClean="0"/>
              <a:t>Chapter 2</a:t>
            </a:r>
            <a:endParaRPr lang="en-US"/>
          </a:p>
        </p:txBody>
      </p:sp>
      <p:sp>
        <p:nvSpPr>
          <p:cNvPr id="7" name="Slide Number Placeholder 6"/>
          <p:cNvSpPr>
            <a:spLocks noGrp="1"/>
          </p:cNvSpPr>
          <p:nvPr>
            <p:ph type="sldNum" sz="quarter" idx="11"/>
          </p:nvPr>
        </p:nvSpPr>
        <p:spPr/>
        <p:txBody>
          <a:bodyPr/>
          <a:lstStyle/>
          <a:p>
            <a:fld id="{BADA6B31-583E-4083-89D8-95155744EDB0}" type="slidenum">
              <a:rPr lang="en-US" smtClean="0"/>
              <a:pPr/>
              <a:t>10</a:t>
            </a:fld>
            <a:endParaRPr lang="en-US" dirty="0"/>
          </a:p>
        </p:txBody>
      </p:sp>
      <p:sp>
        <p:nvSpPr>
          <p:cNvPr id="11" name="Slide Image Placeholder 10"/>
          <p:cNvSpPr>
            <a:spLocks noGrp="1" noRot="1" noChangeAspect="1"/>
          </p:cNvSpPr>
          <p:nvPr>
            <p:ph type="sldImg"/>
          </p:nvPr>
        </p:nvSpPr>
        <p:spPr>
          <a:xfrm>
            <a:off x="1184275" y="698500"/>
            <a:ext cx="4654550" cy="3490913"/>
          </a:xfrm>
          <a:prstGeom prst="rect">
            <a:avLst/>
          </a:prstGeom>
        </p:spPr>
      </p:sp>
    </p:spTree>
    <p:extLst>
      <p:ext uri="{BB962C8B-B14F-4D97-AF65-F5344CB8AC3E}">
        <p14:creationId xmlns:p14="http://schemas.microsoft.com/office/powerpoint/2010/main" val="4195225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p:txBody>
          <a:bodyPr/>
          <a:lstStyle/>
          <a:p>
            <a:r>
              <a:rPr lang="en-US" dirty="0" smtClean="0"/>
              <a:t>Of </a:t>
            </a:r>
            <a:r>
              <a:rPr lang="en-US" dirty="0"/>
              <a:t>the ED visits in 2011 that involved drug misuse or abuse, nearly two thirds (64.9%) were associated with a single drug type (illicit drugs, alcohol, or pharmaceuticals). Illicit drugs alone were involved in 26.6 % of drug misuse or abuse visits, pharmaceuticals alone were involved in 33.9%, and alcohol with no other drug (aged 20 or younger only) was involved in 4.8%.  </a:t>
            </a:r>
            <a:r>
              <a:rPr lang="en-US" dirty="0" smtClean="0"/>
              <a:t>The </a:t>
            </a:r>
            <a:r>
              <a:rPr lang="en-US" dirty="0"/>
              <a:t>remaining visits (34.7%) involved some combination of illicit drugs, alcohol, and pharmaceuticals.</a:t>
            </a:r>
          </a:p>
          <a:p>
            <a:pPr marL="174982" indent="-174982">
              <a:buFont typeface="Arial" panose="020B0604020202020204" pitchFamily="34" charset="0"/>
              <a:buChar char="•"/>
            </a:pPr>
            <a:r>
              <a:rPr lang="en-US" dirty="0"/>
              <a:t>1,252,500 ED visits, or 50.9 percent, involved illicit drugs;</a:t>
            </a:r>
          </a:p>
          <a:p>
            <a:pPr marL="171450" indent="-171450">
              <a:buFont typeface="Arial" charset="0"/>
              <a:buChar char="•"/>
            </a:pPr>
            <a:r>
              <a:rPr lang="en-US" dirty="0" smtClean="0"/>
              <a:t>1,244,872 </a:t>
            </a:r>
            <a:r>
              <a:rPr lang="en-US" dirty="0"/>
              <a:t>ED visits, or 50.5 percent, involved nonmedical use of pharmaceuticals; and</a:t>
            </a:r>
          </a:p>
          <a:p>
            <a:pPr marL="171450" indent="-171450">
              <a:buFont typeface="Arial" charset="0"/>
              <a:buChar char="•"/>
            </a:pPr>
            <a:r>
              <a:rPr lang="en-US" dirty="0" smtClean="0"/>
              <a:t>606,653 </a:t>
            </a:r>
            <a:r>
              <a:rPr lang="en-US" dirty="0"/>
              <a:t>ED visits, or 24.6 percent, involved drugs combined with alcohol.</a:t>
            </a:r>
          </a:p>
        </p:txBody>
      </p:sp>
      <p:sp>
        <p:nvSpPr>
          <p:cNvPr id="4" name="Slide Number Placeholder 3"/>
          <p:cNvSpPr>
            <a:spLocks noGrp="1"/>
          </p:cNvSpPr>
          <p:nvPr>
            <p:ph type="sldNum" sz="quarter" idx="10"/>
          </p:nvPr>
        </p:nvSpPr>
        <p:spPr/>
        <p:txBody>
          <a:bodyPr/>
          <a:lstStyle/>
          <a:p>
            <a:fld id="{1AA112B8-D318-4A43-A940-8A48F2328B52}" type="slidenum">
              <a:rPr lang="en-US" smtClean="0"/>
              <a:t>11</a:t>
            </a:fld>
            <a:endParaRPr lang="en-US"/>
          </a:p>
        </p:txBody>
      </p:sp>
      <p:sp>
        <p:nvSpPr>
          <p:cNvPr id="5" name="Footer Placeholder 4"/>
          <p:cNvSpPr>
            <a:spLocks noGrp="1"/>
          </p:cNvSpPr>
          <p:nvPr>
            <p:ph type="ftr" sz="quarter" idx="11"/>
          </p:nvPr>
        </p:nvSpPr>
        <p:spPr/>
        <p:txBody>
          <a:bodyPr/>
          <a:lstStyle/>
          <a:p>
            <a:r>
              <a:rPr lang="en-US" smtClean="0"/>
              <a:t>Chapter 2</a:t>
            </a:r>
            <a:endParaRPr lang="en-US"/>
          </a:p>
        </p:txBody>
      </p:sp>
    </p:spTree>
    <p:extLst>
      <p:ext uri="{BB962C8B-B14F-4D97-AF65-F5344CB8AC3E}">
        <p14:creationId xmlns:p14="http://schemas.microsoft.com/office/powerpoint/2010/main" val="4115489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otes Placeholder 2"/>
          <p:cNvSpPr>
            <a:spLocks noGrp="1"/>
          </p:cNvSpPr>
          <p:nvPr>
            <p:ph type="body" idx="1"/>
          </p:nvPr>
        </p:nvSpPr>
        <p:spPr>
          <a:xfrm>
            <a:off x="702310" y="4421823"/>
            <a:ext cx="5618480" cy="4347527"/>
          </a:xfrm>
        </p:spPr>
        <p:txBody>
          <a:bodyPr/>
          <a:lstStyle/>
          <a:p>
            <a:r>
              <a:rPr lang="en-US" dirty="0" smtClean="0"/>
              <a:t>Use of tobacco products is a major public health problem and the leading cause of deaths attributable to psychoactive substance use in the US (and globally). Tobacco use leads most commonly to diseases affecting the heart and lungs, with smoking being a major risk factor for heart attacks, strokes, chronic obstructive pulmonary </a:t>
            </a:r>
            <a:r>
              <a:rPr lang="en-US" dirty="0" smtClean="0"/>
              <a:t>disease (COPD</a:t>
            </a:r>
            <a:r>
              <a:rPr lang="en-US" dirty="0" smtClean="0"/>
              <a:t>),emphysema, and cancer (particularly lung cancer, cancers of the larynx and mouth, and pancreatic cancer). Cigarette smoking Increases the risk of Crohn's disease as well as the severity of the course of the disease.  It is also the number one cause of bladder cancer.  The use of tobacco also increases the severity or risk of complications of other health problems such as high blood pressure, diabetes and asthma. </a:t>
            </a:r>
          </a:p>
          <a:p>
            <a:endParaRPr lang="en-US" u="sng" dirty="0" smtClean="0"/>
          </a:p>
          <a:p>
            <a:r>
              <a:rPr lang="en-US" dirty="0"/>
              <a:t>While the majority of people consume tobacco via smoking, use of tobacco products by means other than smoking, such as chewing, or sniffing is also associated with increased risk of diseases. Finally, exposure to second-hand tobacco smoke also increases the risk of health problems among people who do not smoke themselves. Children exposed to second-hand tobacco smoke are at increased risk of a range of health problems such as respiratory infections, allergies and asthma. Pregnant women who smoke are at higher risk of miscarriage, premature labor and having a low birth weight baby. </a:t>
            </a:r>
            <a:endParaRPr lang="en-US" dirty="0" smtClean="0"/>
          </a:p>
          <a:p>
            <a:endParaRPr lang="en-US" dirty="0"/>
          </a:p>
          <a:p>
            <a:r>
              <a:rPr lang="en-US" u="sng" dirty="0" smtClean="0"/>
              <a:t>Additional information related to tobacco and oral health:</a:t>
            </a:r>
          </a:p>
          <a:p>
            <a:r>
              <a:rPr lang="en-US" dirty="0" smtClean="0"/>
              <a:t>Available evidence suggests that the risks of oral diseases increase with greater use of tobacco and that deceasing tobacco use can result in decreased risks of these conditions. Cigarette smokers have an increased risk of oral cancer 2 to 5 times that of nonsmokers whereas cigar smokers are 7 to 10 times more likely to develop oral cancer than nonsmokers. Heavy smokers who drink alcohol heavily have many times the risk of oral cancer as that expected from the independent effects of smoking and alcohol intake.  </a:t>
            </a:r>
          </a:p>
          <a:p>
            <a:endParaRPr lang="en-US" dirty="0" smtClean="0"/>
          </a:p>
          <a:p>
            <a:endParaRPr lang="es-ES" dirty="0" smtClean="0"/>
          </a:p>
          <a:p>
            <a:endParaRPr lang="es-ES" dirty="0" smtClean="0"/>
          </a:p>
          <a:p>
            <a:endParaRPr lang="en-US" dirty="0" smtClean="0"/>
          </a:p>
          <a:p>
            <a:endParaRPr lang="en-US" dirty="0" smtClean="0"/>
          </a:p>
          <a:p>
            <a:endParaRPr lang="en-US" dirty="0" smtClean="0"/>
          </a:p>
          <a:p>
            <a:endParaRPr lang="en-US" dirty="0" smtClean="0"/>
          </a:p>
        </p:txBody>
      </p:sp>
      <p:sp>
        <p:nvSpPr>
          <p:cNvPr id="2" name="Footer Placeholder 1"/>
          <p:cNvSpPr>
            <a:spLocks noGrp="1"/>
          </p:cNvSpPr>
          <p:nvPr>
            <p:ph type="ftr" sz="quarter" idx="10"/>
          </p:nvPr>
        </p:nvSpPr>
        <p:spPr/>
        <p:txBody>
          <a:bodyPr/>
          <a:lstStyle/>
          <a:p>
            <a:r>
              <a:rPr lang="en-US" smtClean="0"/>
              <a:t>Chapter 2</a:t>
            </a:r>
            <a:endParaRPr lang="en-US"/>
          </a:p>
        </p:txBody>
      </p:sp>
      <p:sp>
        <p:nvSpPr>
          <p:cNvPr id="3" name="Slide Number Placeholder 2"/>
          <p:cNvSpPr>
            <a:spLocks noGrp="1"/>
          </p:cNvSpPr>
          <p:nvPr>
            <p:ph type="sldNum" sz="quarter" idx="11"/>
          </p:nvPr>
        </p:nvSpPr>
        <p:spPr/>
        <p:txBody>
          <a:bodyPr/>
          <a:lstStyle/>
          <a:p>
            <a:fld id="{BADA6B31-583E-4083-89D8-95155744EDB0}" type="slidenum">
              <a:rPr lang="en-US" smtClean="0"/>
              <a:pPr/>
              <a:t>12</a:t>
            </a:fld>
            <a:endParaRPr lang="en-US" dirty="0"/>
          </a:p>
        </p:txBody>
      </p:sp>
      <p:sp>
        <p:nvSpPr>
          <p:cNvPr id="8" name="Slide Image Placeholder 7"/>
          <p:cNvSpPr>
            <a:spLocks noGrp="1" noRot="1" noChangeAspect="1"/>
          </p:cNvSpPr>
          <p:nvPr>
            <p:ph type="sldImg"/>
          </p:nvPr>
        </p:nvSpPr>
        <p:spPr>
          <a:xfrm>
            <a:off x="1184275" y="698500"/>
            <a:ext cx="4654550" cy="3490913"/>
          </a:xfrm>
          <a:prstGeom prst="rect">
            <a:avLst/>
          </a:prstGeom>
        </p:spPr>
      </p:sp>
    </p:spTree>
    <p:extLst>
      <p:ext uri="{BB962C8B-B14F-4D97-AF65-F5344CB8AC3E}">
        <p14:creationId xmlns:p14="http://schemas.microsoft.com/office/powerpoint/2010/main" val="3643893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83" name="Shape 346"/>
          <p:cNvSpPr>
            <a:spLocks noGrp="1"/>
          </p:cNvSpPr>
          <p:nvPr>
            <p:ph type="body" idx="1"/>
          </p:nvPr>
        </p:nvSpPr>
        <p:spPr/>
        <p:txBody>
          <a:bodyPr/>
          <a:lstStyle/>
          <a:p>
            <a:r>
              <a:rPr lang="en-US" altLang="en-US" b="1" dirty="0" smtClean="0"/>
              <a:t>OPTIONAL VIDEO</a:t>
            </a:r>
          </a:p>
          <a:p>
            <a:endParaRPr lang="en-US" altLang="en-US" dirty="0" smtClean="0"/>
          </a:p>
          <a:p>
            <a:r>
              <a:rPr lang="en-US" altLang="en-US" dirty="0" smtClean="0"/>
              <a:t>Legacy Foundation’s Nicotine’s Effect on the Brain</a:t>
            </a:r>
          </a:p>
          <a:p>
            <a:r>
              <a:rPr lang="en-US" altLang="en-US" dirty="0" smtClean="0"/>
              <a:t>Time: 0:55.</a:t>
            </a:r>
          </a:p>
          <a:p>
            <a:pPr marL="0" indent="0">
              <a:buNone/>
            </a:pPr>
            <a:r>
              <a:rPr lang="en-US" altLang="en-US" sz="1100" dirty="0" smtClean="0">
                <a:hlinkClick r:id="rId3"/>
              </a:rPr>
              <a:t>https://www.youtube.com/v/hk-ak9-UnEA</a:t>
            </a:r>
            <a:endParaRPr lang="en-US" altLang="en-US" dirty="0" smtClean="0"/>
          </a:p>
        </p:txBody>
      </p:sp>
      <p:sp>
        <p:nvSpPr>
          <p:cNvPr id="3" name="Footer Placeholder 2"/>
          <p:cNvSpPr>
            <a:spLocks noGrp="1"/>
          </p:cNvSpPr>
          <p:nvPr>
            <p:ph type="ftr" sz="quarter" idx="10"/>
          </p:nvPr>
        </p:nvSpPr>
        <p:spPr/>
        <p:txBody>
          <a:bodyPr/>
          <a:lstStyle/>
          <a:p>
            <a:r>
              <a:rPr lang="en-US" smtClean="0"/>
              <a:t>Chapter 2</a:t>
            </a:r>
            <a:endParaRPr lang="en-US"/>
          </a:p>
        </p:txBody>
      </p:sp>
      <p:sp>
        <p:nvSpPr>
          <p:cNvPr id="4" name="Slide Number Placeholder 3"/>
          <p:cNvSpPr>
            <a:spLocks noGrp="1"/>
          </p:cNvSpPr>
          <p:nvPr>
            <p:ph type="sldNum" sz="quarter" idx="11"/>
          </p:nvPr>
        </p:nvSpPr>
        <p:spPr/>
        <p:txBody>
          <a:bodyPr/>
          <a:lstStyle/>
          <a:p>
            <a:fld id="{BADA6B31-583E-4083-89D8-95155744EDB0}" type="slidenum">
              <a:rPr lang="en-US" smtClean="0"/>
              <a:pPr/>
              <a:t>13</a:t>
            </a:fld>
            <a:endParaRPr lang="en-US" dirty="0"/>
          </a:p>
        </p:txBody>
      </p:sp>
      <p:sp>
        <p:nvSpPr>
          <p:cNvPr id="9" name="Slide Image Placeholder 8"/>
          <p:cNvSpPr>
            <a:spLocks noGrp="1" noRot="1" noChangeAspect="1"/>
          </p:cNvSpPr>
          <p:nvPr>
            <p:ph type="sldImg"/>
          </p:nvPr>
        </p:nvSpPr>
        <p:spPr>
          <a:xfrm>
            <a:off x="1184275" y="698500"/>
            <a:ext cx="4654550" cy="3490913"/>
          </a:xfrm>
          <a:prstGeom prst="rect">
            <a:avLst/>
          </a:prstGeom>
        </p:spPr>
      </p:sp>
    </p:spTree>
    <p:extLst>
      <p:ext uri="{BB962C8B-B14F-4D97-AF65-F5344CB8AC3E}">
        <p14:creationId xmlns:p14="http://schemas.microsoft.com/office/powerpoint/2010/main" val="3696104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4756" name="Shape 444"/>
          <p:cNvSpPr>
            <a:spLocks noGrp="1"/>
          </p:cNvSpPr>
          <p:nvPr>
            <p:ph type="body" idx="1"/>
          </p:nvPr>
        </p:nvSpPr>
        <p:spPr/>
        <p:txBody>
          <a:bodyPr/>
          <a:lstStyle/>
          <a:p>
            <a:pPr marL="171450" lvl="0" indent="-171450">
              <a:buFont typeface="Arial"/>
              <a:buChar char="•"/>
            </a:pPr>
            <a:r>
              <a:rPr lang="en-US" dirty="0" smtClean="0"/>
              <a:t>Recent estimates show that 25 percent of Americans smoke.  </a:t>
            </a:r>
          </a:p>
          <a:p>
            <a:pPr marL="171450" lvl="0" indent="-171450">
              <a:buFont typeface="Arial"/>
              <a:buChar char="•"/>
            </a:pPr>
            <a:r>
              <a:rPr lang="en-US" dirty="0" smtClean="0"/>
              <a:t>Tobacco use has been cited as the chief avoidable cause of illness and death in our society, </a:t>
            </a:r>
          </a:p>
          <a:p>
            <a:pPr marL="171450" lvl="0" indent="-171450">
              <a:buFont typeface="Arial"/>
              <a:buChar char="•"/>
            </a:pPr>
            <a:r>
              <a:rPr lang="en-US" dirty="0" smtClean="0"/>
              <a:t>It is responsible for more that 430,000 deaths in the U.S. each year. That’s the equivalent of almost 4 jumbo jets crashing a day for a year!</a:t>
            </a:r>
          </a:p>
          <a:p>
            <a:pPr marL="171450" lvl="0" indent="-171450">
              <a:buFont typeface="Arial"/>
              <a:buChar char="•"/>
            </a:pPr>
            <a:r>
              <a:rPr lang="en-US" dirty="0" smtClean="0"/>
              <a:t>Smoking is a known cause of cancer, heart disease, stroke, and chronic obstructive pulmonary disease, and therefore  yields staggering societal costs. The estimated smoking-attributable cost for medical care in 1993 was $50 billion, and the cost of lost productivity and forfeited earnings due to smoking-related disability was estimated at $47 billion per year.  </a:t>
            </a:r>
          </a:p>
          <a:p>
            <a:pPr marL="171450" lvl="0" indent="-171450">
              <a:buFont typeface="Arial"/>
              <a:buChar char="•"/>
            </a:pPr>
            <a:r>
              <a:rPr lang="en-US" dirty="0" err="1" smtClean="0"/>
              <a:t>Epi</a:t>
            </a:r>
            <a:r>
              <a:rPr lang="en-US" dirty="0" smtClean="0"/>
              <a:t> data suggests that more than 70% of the 50 million smokers have made at least one prior quit attempt and about 46% try to quit each year.  </a:t>
            </a:r>
          </a:p>
          <a:p>
            <a:pPr marL="171450" indent="-171450">
              <a:buFont typeface="Arial"/>
              <a:buChar char="•"/>
            </a:pPr>
            <a:endParaRPr lang="en-US" altLang="en-US" dirty="0" smtClean="0"/>
          </a:p>
        </p:txBody>
      </p:sp>
      <p:sp>
        <p:nvSpPr>
          <p:cNvPr id="3" name="Footer Placeholder 2"/>
          <p:cNvSpPr>
            <a:spLocks noGrp="1"/>
          </p:cNvSpPr>
          <p:nvPr>
            <p:ph type="ftr" sz="quarter" idx="10"/>
          </p:nvPr>
        </p:nvSpPr>
        <p:spPr/>
        <p:txBody>
          <a:bodyPr/>
          <a:lstStyle/>
          <a:p>
            <a:r>
              <a:rPr lang="en-US" smtClean="0"/>
              <a:t>Chapter 2</a:t>
            </a:r>
            <a:endParaRPr lang="en-US"/>
          </a:p>
        </p:txBody>
      </p:sp>
      <p:sp>
        <p:nvSpPr>
          <p:cNvPr id="8" name="Slide Image Placeholder 7"/>
          <p:cNvSpPr>
            <a:spLocks noGrp="1" noRot="1" noChangeAspect="1"/>
          </p:cNvSpPr>
          <p:nvPr>
            <p:ph type="sldImg"/>
          </p:nvPr>
        </p:nvSpPr>
        <p:spPr>
          <a:xfrm>
            <a:off x="1184275" y="698500"/>
            <a:ext cx="4654550" cy="3490913"/>
          </a:xfrm>
          <a:prstGeom prst="rect">
            <a:avLst/>
          </a:prstGeom>
        </p:spPr>
      </p:sp>
      <p:sp>
        <p:nvSpPr>
          <p:cNvPr id="13" name="Slide Number Placeholder 12"/>
          <p:cNvSpPr>
            <a:spLocks noGrp="1"/>
          </p:cNvSpPr>
          <p:nvPr>
            <p:ph type="sldNum" sz="quarter" idx="11"/>
          </p:nvPr>
        </p:nvSpPr>
        <p:spPr/>
        <p:txBody>
          <a:bodyPr/>
          <a:lstStyle/>
          <a:p>
            <a:fld id="{BADA6B31-583E-4083-89D8-95155744EDB0}" type="slidenum">
              <a:rPr lang="en-US" smtClean="0"/>
              <a:pPr/>
              <a:t>14</a:t>
            </a:fld>
            <a:endParaRPr lang="en-US" dirty="0"/>
          </a:p>
        </p:txBody>
      </p:sp>
    </p:spTree>
    <p:extLst>
      <p:ext uri="{BB962C8B-B14F-4D97-AF65-F5344CB8AC3E}">
        <p14:creationId xmlns:p14="http://schemas.microsoft.com/office/powerpoint/2010/main" val="1928746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smtClean="0"/>
              <a:t>OPTIONAL SLIDE: RECOMMENDED FOR DENTAL AND DENTAL HYGIENE STUDENTS</a:t>
            </a:r>
          </a:p>
          <a:p>
            <a:endParaRPr lang="en-US" dirty="0" smtClean="0"/>
          </a:p>
          <a:p>
            <a:r>
              <a:rPr lang="en-US" b="1" dirty="0" smtClean="0"/>
              <a:t>E-cigs contain nicotine:</a:t>
            </a:r>
            <a:br>
              <a:rPr lang="en-US" b="1" dirty="0" smtClean="0"/>
            </a:br>
            <a:r>
              <a:rPr lang="en-US" dirty="0" smtClean="0"/>
              <a:t>An e-cig is a battery operated (disposable or rechargeable) device that contains nicotine. The nicotine is turned into a vapor in the e-cig and then inhaled. The vapor looks similar to smoke. E-cigs come in all sorts of sizes and sometimes have flavored nicotine cartridges.</a:t>
            </a:r>
          </a:p>
          <a:p>
            <a:endParaRPr lang="en-US" b="1" dirty="0" smtClean="0"/>
          </a:p>
          <a:p>
            <a:pPr marL="0" lvl="1"/>
            <a:r>
              <a:rPr lang="en-US" b="1" dirty="0" smtClean="0"/>
              <a:t>E-cigs aren’t regulated:</a:t>
            </a:r>
            <a:br>
              <a:rPr lang="en-US" b="1" dirty="0" smtClean="0"/>
            </a:br>
            <a:r>
              <a:rPr lang="en-US" dirty="0" smtClean="0"/>
              <a:t>E-cigs contain other chemicals besides nicotine, which also get inhaled. Since e-cigs aren’t regulated yet, there’s no way of knowing how much nicotine is in them or what other chemicals they contain. These two things make the safety of e-cigs unclear. </a:t>
            </a:r>
          </a:p>
          <a:p>
            <a:pPr marL="0" lvl="1"/>
            <a:endParaRPr lang="en-US" dirty="0" smtClean="0"/>
          </a:p>
          <a:p>
            <a:pPr marL="0" lvl="1"/>
            <a:r>
              <a:rPr lang="en-US" b="1" dirty="0" smtClean="0"/>
              <a:t>E-cigs haven’t been shown to be effective quit aids:</a:t>
            </a:r>
            <a:br>
              <a:rPr lang="en-US" b="1" dirty="0" smtClean="0"/>
            </a:br>
            <a:r>
              <a:rPr lang="en-US" dirty="0" smtClean="0"/>
              <a:t>There haven’t been any scientific studies that prove e-cigs actually help people to quit smoking. The bottom line is that we just don’t know enough about e-cigs, so we don’t recommend that you use them. There are other quit aids, with or without nicotine, that have been proven to be safe and effective at helping people quit </a:t>
            </a:r>
            <a:r>
              <a:rPr lang="en-US" dirty="0" smtClean="0"/>
              <a:t>smoking.</a:t>
            </a:r>
            <a:endParaRPr lang="en-US" dirty="0" smtClean="0"/>
          </a:p>
          <a:p>
            <a:endParaRPr lang="en-US" dirty="0" smtClean="0"/>
          </a:p>
          <a:p>
            <a:pPr lvl="1"/>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Chapter 2</a:t>
            </a:r>
            <a:endParaRPr lang="en-US"/>
          </a:p>
        </p:txBody>
      </p:sp>
      <p:sp>
        <p:nvSpPr>
          <p:cNvPr id="7" name="Slide Number Placeholder 6"/>
          <p:cNvSpPr>
            <a:spLocks noGrp="1"/>
          </p:cNvSpPr>
          <p:nvPr>
            <p:ph type="sldNum" sz="quarter" idx="11"/>
          </p:nvPr>
        </p:nvSpPr>
        <p:spPr/>
        <p:txBody>
          <a:bodyPr/>
          <a:lstStyle/>
          <a:p>
            <a:fld id="{BADA6B31-583E-4083-89D8-95155744EDB0}" type="slidenum">
              <a:rPr lang="en-US" smtClean="0"/>
              <a:pPr/>
              <a:t>15</a:t>
            </a:fld>
            <a:endParaRPr lang="en-US" dirty="0"/>
          </a:p>
        </p:txBody>
      </p:sp>
      <p:sp>
        <p:nvSpPr>
          <p:cNvPr id="11" name="Slide Image Placeholder 10"/>
          <p:cNvSpPr>
            <a:spLocks noGrp="1" noRot="1" noChangeAspect="1"/>
          </p:cNvSpPr>
          <p:nvPr>
            <p:ph type="sldImg"/>
          </p:nvPr>
        </p:nvSpPr>
        <p:spPr>
          <a:xfrm>
            <a:off x="1184275" y="698500"/>
            <a:ext cx="4654550" cy="3490913"/>
          </a:xfrm>
          <a:prstGeom prst="rect">
            <a:avLst/>
          </a:prstGeom>
        </p:spPr>
      </p:sp>
    </p:spTree>
    <p:extLst>
      <p:ext uri="{BB962C8B-B14F-4D97-AF65-F5344CB8AC3E}">
        <p14:creationId xmlns:p14="http://schemas.microsoft.com/office/powerpoint/2010/main" val="1814731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p:txBody>
          <a:bodyPr/>
          <a:lstStyle/>
          <a:p>
            <a:r>
              <a:rPr lang="en-US" b="1" dirty="0"/>
              <a:t>OPTIONAL SLIDE: RECOMMENDED FOR DENTAL AND DENTAL HYGIENE STUDENTS</a:t>
            </a:r>
          </a:p>
          <a:p>
            <a:endParaRPr lang="en-US" b="1" dirty="0" smtClean="0"/>
          </a:p>
          <a:p>
            <a:r>
              <a:rPr lang="en-US" b="1" dirty="0" smtClean="0"/>
              <a:t>NRT </a:t>
            </a:r>
            <a:r>
              <a:rPr lang="en-US" dirty="0" smtClean="0"/>
              <a:t>helps reduce withdrawal and cravings.</a:t>
            </a:r>
            <a:r>
              <a:rPr lang="en-US" baseline="0" dirty="0" smtClean="0"/>
              <a:t>  </a:t>
            </a:r>
            <a:r>
              <a:rPr lang="en-US" dirty="0" smtClean="0"/>
              <a:t>May help with</a:t>
            </a:r>
          </a:p>
          <a:p>
            <a:pPr marL="171450" indent="-171450">
              <a:buFont typeface="Arial" panose="020B0604020202020204" pitchFamily="34" charset="0"/>
              <a:buChar char="•"/>
            </a:pPr>
            <a:r>
              <a:rPr lang="en-US" dirty="0" smtClean="0"/>
              <a:t>Mood swings</a:t>
            </a:r>
          </a:p>
          <a:p>
            <a:pPr marL="171450" indent="-171450">
              <a:buFont typeface="Arial" panose="020B0604020202020204" pitchFamily="34" charset="0"/>
              <a:buChar char="•"/>
            </a:pPr>
            <a:r>
              <a:rPr lang="en-US" dirty="0" smtClean="0"/>
              <a:t>Alertness</a:t>
            </a:r>
          </a:p>
          <a:p>
            <a:pPr marL="171450" indent="-171450">
              <a:buFont typeface="Arial" panose="020B0604020202020204" pitchFamily="34" charset="0"/>
              <a:buChar char="•"/>
            </a:pPr>
            <a:r>
              <a:rPr lang="en-US" dirty="0" smtClean="0"/>
              <a:t>Concentration</a:t>
            </a:r>
          </a:p>
          <a:p>
            <a:pPr marL="171450" indent="-171450">
              <a:buFont typeface="Arial" panose="020B0604020202020204" pitchFamily="34" charset="0"/>
              <a:buChar char="•"/>
            </a:pPr>
            <a:r>
              <a:rPr lang="en-US" dirty="0" smtClean="0"/>
              <a:t>Replaces oral aspect of habit (gum, lozenge)</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Non-nicotine</a:t>
            </a:r>
            <a:r>
              <a:rPr lang="en-US" b="1" baseline="0" dirty="0" smtClean="0"/>
              <a:t> medications </a:t>
            </a:r>
            <a:r>
              <a:rPr lang="en-US" baseline="0" dirty="0" smtClean="0"/>
              <a:t>include:</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dirty="0" smtClean="0"/>
              <a:t>Bupropion:  Brain cells that cause drug craving do not activate in the presence of Bupropion</a:t>
            </a:r>
          </a:p>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dirty="0" smtClean="0"/>
              <a:t>Chantix:  May combine with short-acting NRT</a:t>
            </a:r>
          </a:p>
          <a:p>
            <a:pPr marL="171450" indent="-171450">
              <a:buFont typeface="Arial" panose="020B0604020202020204" pitchFamily="34" charset="0"/>
              <a:buChar char="•"/>
            </a:pPr>
            <a:r>
              <a:rPr lang="en-US" dirty="0" smtClean="0"/>
              <a:t>Acts at sites in brain affected by nicotine</a:t>
            </a:r>
          </a:p>
          <a:p>
            <a:pPr marL="171450" indent="-171450">
              <a:buFont typeface="Arial" panose="020B0604020202020204" pitchFamily="34" charset="0"/>
              <a:buChar char="•"/>
            </a:pPr>
            <a:r>
              <a:rPr lang="en-US" dirty="0" smtClean="0"/>
              <a:t>Blocks effects of nicotine from cigarettes</a:t>
            </a:r>
          </a:p>
          <a:p>
            <a:pPr marL="171450" indent="-171450">
              <a:buFont typeface="Arial" panose="020B0604020202020204" pitchFamily="34" charset="0"/>
              <a:buChar char="•"/>
            </a:pPr>
            <a:r>
              <a:rPr lang="en-US" dirty="0" smtClean="0"/>
              <a:t>Monitor for evidence of behavior changes</a:t>
            </a:r>
          </a:p>
          <a:p>
            <a:pPr marL="171450" indent="-171450">
              <a:buFont typeface="Arial" panose="020B0604020202020204" pitchFamily="34" charset="0"/>
              <a:buChar char="•"/>
            </a:pPr>
            <a:r>
              <a:rPr lang="en-US" dirty="0" smtClean="0"/>
              <a:t>Not a good choice for patients with psychiatric conditions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Chapter 2</a:t>
            </a:r>
            <a:endParaRPr lang="en-US"/>
          </a:p>
        </p:txBody>
      </p:sp>
      <p:sp>
        <p:nvSpPr>
          <p:cNvPr id="7" name="Slide Number Placeholder 6"/>
          <p:cNvSpPr>
            <a:spLocks noGrp="1"/>
          </p:cNvSpPr>
          <p:nvPr>
            <p:ph type="sldNum" sz="quarter" idx="11"/>
          </p:nvPr>
        </p:nvSpPr>
        <p:spPr/>
        <p:txBody>
          <a:bodyPr/>
          <a:lstStyle/>
          <a:p>
            <a:fld id="{BADA6B31-583E-4083-89D8-95155744EDB0}" type="slidenum">
              <a:rPr lang="en-US" smtClean="0"/>
              <a:pPr/>
              <a:t>16</a:t>
            </a:fld>
            <a:endParaRPr lang="en-US" dirty="0"/>
          </a:p>
        </p:txBody>
      </p:sp>
    </p:spTree>
    <p:extLst>
      <p:ext uri="{BB962C8B-B14F-4D97-AF65-F5344CB8AC3E}">
        <p14:creationId xmlns:p14="http://schemas.microsoft.com/office/powerpoint/2010/main" val="3729184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2310" y="4425950"/>
            <a:ext cx="5618480" cy="4189095"/>
          </a:xfrm>
        </p:spPr>
        <p:txBody>
          <a:bodyPr/>
          <a:lstStyle/>
          <a:p>
            <a:r>
              <a:rPr lang="en-US" b="1" dirty="0" smtClean="0"/>
              <a:t>OPTIONAL SLIDE</a:t>
            </a:r>
          </a:p>
          <a:p>
            <a:endParaRPr lang="en-US" dirty="0" smtClean="0"/>
          </a:p>
          <a:p>
            <a:r>
              <a:rPr lang="en-US" dirty="0" smtClean="0"/>
              <a:t>21 mg patch provides a 1 </a:t>
            </a:r>
            <a:r>
              <a:rPr lang="en-US" dirty="0" err="1" smtClean="0"/>
              <a:t>ppd</a:t>
            </a:r>
            <a:r>
              <a:rPr lang="en-US" dirty="0" smtClean="0"/>
              <a:t> smoker 50-60 % of nicotine they’re used to.</a:t>
            </a:r>
            <a:endParaRPr lang="en-US" dirty="0"/>
          </a:p>
        </p:txBody>
      </p:sp>
      <p:sp>
        <p:nvSpPr>
          <p:cNvPr id="6" name="Footer Placeholder 5"/>
          <p:cNvSpPr>
            <a:spLocks noGrp="1"/>
          </p:cNvSpPr>
          <p:nvPr>
            <p:ph type="ftr" sz="quarter" idx="10"/>
          </p:nvPr>
        </p:nvSpPr>
        <p:spPr/>
        <p:txBody>
          <a:bodyPr/>
          <a:lstStyle/>
          <a:p>
            <a:r>
              <a:rPr lang="en-US" smtClean="0"/>
              <a:t>Chapter 2</a:t>
            </a:r>
            <a:endParaRPr lang="en-US"/>
          </a:p>
        </p:txBody>
      </p:sp>
      <p:sp>
        <p:nvSpPr>
          <p:cNvPr id="7" name="Slide Number Placeholder 6"/>
          <p:cNvSpPr>
            <a:spLocks noGrp="1"/>
          </p:cNvSpPr>
          <p:nvPr>
            <p:ph type="sldNum" sz="quarter" idx="11"/>
          </p:nvPr>
        </p:nvSpPr>
        <p:spPr/>
        <p:txBody>
          <a:bodyPr/>
          <a:lstStyle/>
          <a:p>
            <a:fld id="{BADA6B31-583E-4083-89D8-95155744EDB0}" type="slidenum">
              <a:rPr lang="en-US" smtClean="0"/>
              <a:pPr/>
              <a:t>17</a:t>
            </a:fld>
            <a:endParaRPr lang="en-US" dirty="0"/>
          </a:p>
        </p:txBody>
      </p:sp>
      <p:sp>
        <p:nvSpPr>
          <p:cNvPr id="11" name="Slide Image Placeholder 10"/>
          <p:cNvSpPr>
            <a:spLocks noGrp="1" noRot="1" noChangeAspect="1"/>
          </p:cNvSpPr>
          <p:nvPr>
            <p:ph type="sldImg"/>
          </p:nvPr>
        </p:nvSpPr>
        <p:spPr>
          <a:xfrm>
            <a:off x="1184275" y="698500"/>
            <a:ext cx="4654550" cy="3490913"/>
          </a:xfrm>
          <a:prstGeom prst="rect">
            <a:avLst/>
          </a:prstGeom>
        </p:spPr>
      </p:sp>
    </p:spTree>
    <p:extLst>
      <p:ext uri="{BB962C8B-B14F-4D97-AF65-F5344CB8AC3E}">
        <p14:creationId xmlns:p14="http://schemas.microsoft.com/office/powerpoint/2010/main" val="2808191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p:txBody>
          <a:bodyPr/>
          <a:lstStyle/>
          <a:p>
            <a:r>
              <a:rPr lang="en-US" b="1" dirty="0"/>
              <a:t>OPTIONAL SLIDE</a:t>
            </a:r>
          </a:p>
          <a:p>
            <a:endParaRPr lang="en-US" dirty="0" smtClean="0"/>
          </a:p>
          <a:p>
            <a:r>
              <a:rPr lang="en-US" b="0" i="0" kern="1200" dirty="0" smtClean="0">
                <a:solidFill>
                  <a:schemeClr val="tx1"/>
                </a:solidFill>
                <a:effectLst/>
              </a:rPr>
              <a:t>The </a:t>
            </a:r>
            <a:r>
              <a:rPr lang="en-US" b="1" i="0" kern="1200" dirty="0" smtClean="0">
                <a:solidFill>
                  <a:schemeClr val="tx1"/>
                </a:solidFill>
                <a:effectLst/>
              </a:rPr>
              <a:t>CT </a:t>
            </a:r>
            <a:r>
              <a:rPr lang="en-US" b="1" i="0" kern="1200" dirty="0" err="1" smtClean="0">
                <a:solidFill>
                  <a:schemeClr val="tx1"/>
                </a:solidFill>
                <a:effectLst/>
              </a:rPr>
              <a:t>Quitline</a:t>
            </a:r>
            <a:r>
              <a:rPr lang="en-US" b="0" i="0" kern="1200" dirty="0" smtClean="0">
                <a:solidFill>
                  <a:schemeClr val="tx1"/>
                </a:solidFill>
                <a:effectLst/>
              </a:rPr>
              <a:t> is a telephone help line offered </a:t>
            </a:r>
            <a:r>
              <a:rPr lang="en-US" b="1" i="0" kern="1200" dirty="0" smtClean="0">
                <a:solidFill>
                  <a:schemeClr val="tx1"/>
                </a:solidFill>
                <a:effectLst/>
              </a:rPr>
              <a:t>free of charge</a:t>
            </a:r>
            <a:r>
              <a:rPr lang="en-US" b="0" i="0" kern="1200" dirty="0" smtClean="0">
                <a:solidFill>
                  <a:schemeClr val="tx1"/>
                </a:solidFill>
                <a:effectLst/>
              </a:rPr>
              <a:t> that provides cessation counseling, quitting information, and support.</a:t>
            </a:r>
            <a:endParaRPr lang="en-US" dirty="0"/>
          </a:p>
        </p:txBody>
      </p:sp>
      <p:sp>
        <p:nvSpPr>
          <p:cNvPr id="6" name="Footer Placeholder 5"/>
          <p:cNvSpPr>
            <a:spLocks noGrp="1"/>
          </p:cNvSpPr>
          <p:nvPr>
            <p:ph type="ftr" sz="quarter" idx="10"/>
          </p:nvPr>
        </p:nvSpPr>
        <p:spPr/>
        <p:txBody>
          <a:bodyPr/>
          <a:lstStyle/>
          <a:p>
            <a:r>
              <a:rPr lang="en-US" smtClean="0"/>
              <a:t>Chapter 2</a:t>
            </a:r>
            <a:endParaRPr lang="en-US"/>
          </a:p>
        </p:txBody>
      </p:sp>
      <p:sp>
        <p:nvSpPr>
          <p:cNvPr id="7" name="Slide Number Placeholder 6"/>
          <p:cNvSpPr>
            <a:spLocks noGrp="1"/>
          </p:cNvSpPr>
          <p:nvPr>
            <p:ph type="sldNum" sz="quarter" idx="11"/>
          </p:nvPr>
        </p:nvSpPr>
        <p:spPr/>
        <p:txBody>
          <a:bodyPr/>
          <a:lstStyle/>
          <a:p>
            <a:fld id="{BADA6B31-583E-4083-89D8-95155744EDB0}" type="slidenum">
              <a:rPr lang="en-US" smtClean="0"/>
              <a:pPr/>
              <a:t>18</a:t>
            </a:fld>
            <a:endParaRPr lang="en-US" dirty="0"/>
          </a:p>
        </p:txBody>
      </p:sp>
    </p:spTree>
    <p:extLst>
      <p:ext uri="{BB962C8B-B14F-4D97-AF65-F5344CB8AC3E}">
        <p14:creationId xmlns:p14="http://schemas.microsoft.com/office/powerpoint/2010/main" val="83248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noProof="0" dirty="0" smtClean="0"/>
              <a:t>Alcohol is one of the most commonly used psychoactive substances in the world. </a:t>
            </a:r>
            <a:endParaRPr lang="en-US" dirty="0" smtClean="0"/>
          </a:p>
        </p:txBody>
      </p:sp>
      <p:sp>
        <p:nvSpPr>
          <p:cNvPr id="2" name="Footer Placeholder 1"/>
          <p:cNvSpPr>
            <a:spLocks noGrp="1"/>
          </p:cNvSpPr>
          <p:nvPr>
            <p:ph type="ftr" sz="quarter" idx="10"/>
          </p:nvPr>
        </p:nvSpPr>
        <p:spPr/>
        <p:txBody>
          <a:bodyPr/>
          <a:lstStyle/>
          <a:p>
            <a:r>
              <a:rPr lang="en-US" smtClean="0"/>
              <a:t>Chapter 2</a:t>
            </a:r>
            <a:endParaRPr lang="en-US"/>
          </a:p>
        </p:txBody>
      </p:sp>
      <p:sp>
        <p:nvSpPr>
          <p:cNvPr id="5" name="Slide Number Placeholder 4"/>
          <p:cNvSpPr>
            <a:spLocks noGrp="1"/>
          </p:cNvSpPr>
          <p:nvPr>
            <p:ph type="sldNum" sz="quarter" idx="11"/>
          </p:nvPr>
        </p:nvSpPr>
        <p:spPr/>
        <p:txBody>
          <a:bodyPr/>
          <a:lstStyle/>
          <a:p>
            <a:fld id="{BADA6B31-583E-4083-89D8-95155744EDB0}" type="slidenum">
              <a:rPr lang="en-US" smtClean="0"/>
              <a:pPr/>
              <a:t>19</a:t>
            </a:fld>
            <a:endParaRPr lang="en-US" dirty="0"/>
          </a:p>
        </p:txBody>
      </p:sp>
      <p:sp>
        <p:nvSpPr>
          <p:cNvPr id="11" name="Slide Image Placeholder 10"/>
          <p:cNvSpPr>
            <a:spLocks noGrp="1" noRot="1" noChangeAspect="1"/>
          </p:cNvSpPr>
          <p:nvPr>
            <p:ph type="sldImg"/>
          </p:nvPr>
        </p:nvSpPr>
        <p:spPr>
          <a:xfrm>
            <a:off x="1184275" y="698500"/>
            <a:ext cx="4654550" cy="3490913"/>
          </a:xfrm>
          <a:prstGeom prst="rect">
            <a:avLst/>
          </a:prstGeom>
        </p:spPr>
      </p:sp>
    </p:spTree>
    <p:extLst>
      <p:ext uri="{BB962C8B-B14F-4D97-AF65-F5344CB8AC3E}">
        <p14:creationId xmlns:p14="http://schemas.microsoft.com/office/powerpoint/2010/main" val="662906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Notes Placeholder 2"/>
          <p:cNvSpPr>
            <a:spLocks noGrp="1"/>
          </p:cNvSpPr>
          <p:nvPr>
            <p:ph type="body" idx="1"/>
          </p:nvPr>
        </p:nvSpPr>
        <p:spPr/>
        <p:txBody>
          <a:bodyPr>
            <a:normAutofit fontScale="92500"/>
          </a:bodyPr>
          <a:lstStyle/>
          <a:p>
            <a:r>
              <a:rPr lang="en-US" dirty="0" smtClean="0"/>
              <a:t>One of the most mystifying aspects of drug use is why people use these substances despite knowledge of the social, psychological, legal and health risks involved.  </a:t>
            </a:r>
          </a:p>
          <a:p>
            <a:endParaRPr lang="en-US" dirty="0" smtClean="0"/>
          </a:p>
          <a:p>
            <a:r>
              <a:rPr lang="en-US" dirty="0" smtClean="0"/>
              <a:t>Several explanations have been advanced to explain this phenomenon.  What distinguishes psychoactive drugs from other medicinal and nutritional substances, like herbs, fruits or vegetables?  One thing is their ability to act on brain mechanisms that affect motivation, coordination, thinking, mood, and, perhaps most importantly, the experience of pleasure.  This last characteristic is linked to a fundamental aspect of human behavior and learning, called reinforcement. The neural pathways stimulated by these substances are the same ones affected by other pleasurable behaviors, such as eating a good meal or engaging in sexual activity.  Another important reason for drug use is social. Drugs provide  social reinforcement because of their learned symbolic value.  Drugs represent rebellion against authority, relief from boredom, an escape from reality and recognition by peers, especially among youth.  This is why psychoactive substances are especially attractive to young people during the formative period of their growth and development. </a:t>
            </a:r>
          </a:p>
          <a:p>
            <a:endParaRPr lang="en-US" dirty="0" smtClean="0"/>
          </a:p>
          <a:p>
            <a:r>
              <a:rPr lang="en-US" dirty="0" smtClean="0"/>
              <a:t>Beyond the neurobiological and sociocultural factors involved in drug use, recent advances in psychological research have identified several important mechanisms that help to explain why humans initiate and continue to use these substances.  Genetic predisposition may increase the risk for some individuals, as do certain personality characteristics such as risk taking and aggressiveness.  Learning disabilities may lead some adolescents to become attracted to drug using peers, and to experience more intense psychoactive effects from drugs.  Although drug use is more prevalent among adolescents who have a variety of these risk factors, there are also protective factors that play a role such as a stable and supportive family environment.  And the factors that may contribute to the initiation of drug use may not be the same as those that lead some individuals to continue drug use.  Chronic use and dependence are part of a complex bio-behavioral syndrome that differs according to the substance and the user’s personal characteristics.</a:t>
            </a:r>
          </a:p>
          <a:p>
            <a:endParaRPr lang="en-US" dirty="0" smtClean="0"/>
          </a:p>
          <a:p>
            <a:endParaRPr lang="en-US" dirty="0" smtClean="0"/>
          </a:p>
          <a:p>
            <a:endParaRPr lang="en-US" dirty="0" smtClean="0"/>
          </a:p>
        </p:txBody>
      </p:sp>
      <p:sp>
        <p:nvSpPr>
          <p:cNvPr id="2" name="Footer Placeholder 1"/>
          <p:cNvSpPr>
            <a:spLocks noGrp="1"/>
          </p:cNvSpPr>
          <p:nvPr>
            <p:ph type="ftr" sz="quarter" idx="10"/>
          </p:nvPr>
        </p:nvSpPr>
        <p:spPr/>
        <p:txBody>
          <a:bodyPr/>
          <a:lstStyle/>
          <a:p>
            <a:r>
              <a:rPr lang="en-US" dirty="0" smtClean="0"/>
              <a:t>Chapter 2</a:t>
            </a:r>
            <a:endParaRPr lang="en-US" dirty="0"/>
          </a:p>
        </p:txBody>
      </p:sp>
      <p:sp>
        <p:nvSpPr>
          <p:cNvPr id="3" name="Slide Number Placeholder 2"/>
          <p:cNvSpPr>
            <a:spLocks noGrp="1"/>
          </p:cNvSpPr>
          <p:nvPr>
            <p:ph type="sldNum" sz="quarter" idx="11"/>
          </p:nvPr>
        </p:nvSpPr>
        <p:spPr/>
        <p:txBody>
          <a:bodyPr/>
          <a:lstStyle/>
          <a:p>
            <a:fld id="{BADA6B31-583E-4083-89D8-95155744EDB0}" type="slidenum">
              <a:rPr lang="en-US" smtClean="0"/>
              <a:pPr/>
              <a:t>2</a:t>
            </a:fld>
            <a:endParaRPr lang="en-US" dirty="0"/>
          </a:p>
        </p:txBody>
      </p:sp>
      <p:sp>
        <p:nvSpPr>
          <p:cNvPr id="8" name="Slide Image Placeholder 7"/>
          <p:cNvSpPr>
            <a:spLocks noGrp="1" noRot="1" noChangeAspect="1"/>
          </p:cNvSpPr>
          <p:nvPr>
            <p:ph type="sldImg"/>
          </p:nvPr>
        </p:nvSpPr>
        <p:spPr>
          <a:xfrm>
            <a:off x="1184275" y="698500"/>
            <a:ext cx="4654550" cy="3490913"/>
          </a:xfrm>
          <a:prstGeom prst="rect">
            <a:avLst/>
          </a:prstGeom>
        </p:spPr>
      </p:sp>
    </p:spTree>
    <p:extLst>
      <p:ext uri="{BB962C8B-B14F-4D97-AF65-F5344CB8AC3E}">
        <p14:creationId xmlns:p14="http://schemas.microsoft.com/office/powerpoint/2010/main" val="199825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xfrm>
            <a:off x="1184275" y="698500"/>
            <a:ext cx="4654550" cy="3490913"/>
          </a:xfrm>
          <a:prstGeom prst="rect">
            <a:avLst/>
          </a:prstGeom>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smtClean="0"/>
              <a:t>Alcohol is a central nervous system depressant. It acts at many sites, including the spinal cord, cerebellum and cerebral cortex, and on many neurotransmitter systems. Alcohol is a very small molecule and is soluble in "lipid" and water solutions. Because of these properties, alcohol gets into the bloodstream very easily and also crosses the blood brain barrier. </a:t>
            </a:r>
          </a:p>
          <a:p>
            <a:pPr marL="0" marR="0" indent="0" algn="l" defTabSz="914400" rtl="0" eaLnBrk="1" fontAlgn="auto" latinLnBrk="0" hangingPunct="1">
              <a:lnSpc>
                <a:spcPct val="100000"/>
              </a:lnSpc>
              <a:spcBef>
                <a:spcPct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 sz="1200" dirty="0" smtClean="0"/>
              <a:t>There are approximately 80,000 deaths attributable to excessive alcohol use each year in the United States. This makes excessive alcohol use the 3rd leading lifestyle-related cause of death for the nation.  Harmful alcohol use is also a risk factor for the four main groups of noncommunicable diseases (NCDs) – cardiovascular diseases, cancer, chronic lung diseases and diabetes.  </a:t>
            </a:r>
          </a:p>
          <a:p>
            <a:pPr>
              <a:spcBef>
                <a:spcPct val="0"/>
              </a:spcBef>
            </a:pPr>
            <a:endParaRPr lang="en-US" sz="1200" b="0" dirty="0" smtClean="0"/>
          </a:p>
          <a:p>
            <a:pPr>
              <a:spcBef>
                <a:spcPct val="0"/>
              </a:spcBef>
            </a:pPr>
            <a:r>
              <a:rPr lang="en-US" sz="1200" b="0" dirty="0" smtClean="0"/>
              <a:t>Health Problems include:</a:t>
            </a:r>
          </a:p>
          <a:p>
            <a:pPr marL="171450" lvl="0" indent="-171450">
              <a:spcBef>
                <a:spcPct val="0"/>
              </a:spcBef>
              <a:buFont typeface="Arial" panose="020B0604020202020204" pitchFamily="34" charset="0"/>
              <a:buChar char="•"/>
            </a:pPr>
            <a:r>
              <a:rPr lang="en-US" sz="1200" dirty="0" smtClean="0"/>
              <a:t>Hypertension</a:t>
            </a:r>
          </a:p>
          <a:p>
            <a:pPr marL="171450" lvl="0" indent="-171450">
              <a:spcBef>
                <a:spcPct val="0"/>
              </a:spcBef>
              <a:buFont typeface="Arial" panose="020B0604020202020204" pitchFamily="34" charset="0"/>
              <a:buChar char="•"/>
            </a:pPr>
            <a:r>
              <a:rPr lang="en-US" sz="1200" dirty="0" smtClean="0"/>
              <a:t>Impotence</a:t>
            </a:r>
          </a:p>
          <a:p>
            <a:pPr marL="171450" lvl="0" indent="-171450">
              <a:spcBef>
                <a:spcPct val="0"/>
              </a:spcBef>
              <a:buFont typeface="Arial" panose="020B0604020202020204" pitchFamily="34" charset="0"/>
              <a:buChar char="•"/>
            </a:pPr>
            <a:r>
              <a:rPr lang="en-US" sz="1200" dirty="0" smtClean="0"/>
              <a:t>Depression</a:t>
            </a:r>
          </a:p>
          <a:p>
            <a:pPr marL="171450" lvl="0" indent="-171450">
              <a:spcBef>
                <a:spcPct val="0"/>
              </a:spcBef>
              <a:buFont typeface="Arial" panose="020B0604020202020204" pitchFamily="34" charset="0"/>
              <a:buChar char="•"/>
            </a:pPr>
            <a:r>
              <a:rPr lang="en-US" sz="1200" dirty="0" smtClean="0"/>
              <a:t>Sleeplessness </a:t>
            </a:r>
          </a:p>
          <a:p>
            <a:pPr marL="171450" lvl="0" indent="-171450">
              <a:spcBef>
                <a:spcPct val="0"/>
              </a:spcBef>
              <a:buFont typeface="Arial" panose="020B0604020202020204" pitchFamily="34" charset="0"/>
              <a:buChar char="•"/>
            </a:pPr>
            <a:r>
              <a:rPr lang="en-US" sz="1200" dirty="0" smtClean="0"/>
              <a:t>Falls/accidents</a:t>
            </a:r>
          </a:p>
          <a:p>
            <a:pPr marL="171450" lvl="0" indent="-171450">
              <a:spcBef>
                <a:spcPct val="0"/>
              </a:spcBef>
              <a:buFont typeface="Arial" panose="020B0604020202020204" pitchFamily="34" charset="0"/>
              <a:buChar char="•"/>
            </a:pPr>
            <a:r>
              <a:rPr lang="en-US" sz="1200" dirty="0" smtClean="0"/>
              <a:t>Ulcers</a:t>
            </a:r>
          </a:p>
          <a:p>
            <a:pPr marL="171450" lvl="0" indent="-171450">
              <a:spcBef>
                <a:spcPct val="0"/>
              </a:spcBef>
              <a:buFont typeface="Arial" panose="020B0604020202020204" pitchFamily="34" charset="0"/>
              <a:buChar char="•"/>
            </a:pPr>
            <a:r>
              <a:rPr lang="en-US" sz="1200" dirty="0" smtClean="0"/>
              <a:t>Medication interactions</a:t>
            </a:r>
          </a:p>
          <a:p>
            <a:pPr marL="171450" lvl="0" indent="-171450">
              <a:spcBef>
                <a:spcPct val="0"/>
              </a:spcBef>
              <a:buFont typeface="Arial" panose="020B0604020202020204" pitchFamily="34" charset="0"/>
              <a:buChar char="•"/>
            </a:pPr>
            <a:r>
              <a:rPr lang="en-US" sz="1200" dirty="0" smtClean="0"/>
              <a:t>Fetal alcohol syndrome</a:t>
            </a:r>
          </a:p>
          <a:p>
            <a:pPr marL="171450" lvl="0" indent="-171450">
              <a:spcBef>
                <a:spcPct val="0"/>
              </a:spcBef>
              <a:buFont typeface="Arial" panose="020B0604020202020204" pitchFamily="34" charset="0"/>
              <a:buChar char="•"/>
            </a:pPr>
            <a:r>
              <a:rPr lang="en-US" sz="1200" dirty="0" smtClean="0"/>
              <a:t>Stroke</a:t>
            </a:r>
          </a:p>
          <a:p>
            <a:pPr marL="171450" lvl="0" indent="-171450">
              <a:spcBef>
                <a:spcPct val="0"/>
              </a:spcBef>
              <a:buFont typeface="Arial" panose="020B0604020202020204" pitchFamily="34" charset="0"/>
              <a:buChar char="•"/>
            </a:pPr>
            <a:r>
              <a:rPr lang="en-US" sz="1200" dirty="0" smtClean="0"/>
              <a:t>Periodontal Disease</a:t>
            </a:r>
          </a:p>
          <a:p>
            <a:pPr marL="171450" lvl="0" indent="-171450">
              <a:spcBef>
                <a:spcPct val="0"/>
              </a:spcBef>
              <a:buFont typeface="Arial" panose="020B0604020202020204" pitchFamily="34" charset="0"/>
              <a:buChar char="•"/>
            </a:pPr>
            <a:r>
              <a:rPr lang="en-US" sz="1200" dirty="0" smtClean="0"/>
              <a:t>Oral Cancer</a:t>
            </a:r>
          </a:p>
          <a:p>
            <a:pPr marL="171450" lvl="0" indent="-171450">
              <a:spcBef>
                <a:spcPct val="0"/>
              </a:spcBef>
              <a:buFont typeface="Arial" panose="020B0604020202020204" pitchFamily="34" charset="0"/>
              <a:buChar char="•"/>
            </a:pPr>
            <a:r>
              <a:rPr lang="en-US" sz="1200" dirty="0" smtClean="0"/>
              <a:t>Breast Cancer</a:t>
            </a:r>
          </a:p>
          <a:p>
            <a:pPr marL="171450" lvl="0" indent="-171450">
              <a:spcBef>
                <a:spcPct val="0"/>
              </a:spcBef>
              <a:buFont typeface="Arial" panose="020B0604020202020204" pitchFamily="34" charset="0"/>
              <a:buChar char="•"/>
            </a:pPr>
            <a:r>
              <a:rPr lang="en-US" sz="1200" dirty="0" smtClean="0"/>
              <a:t>Liver dysfunction</a:t>
            </a:r>
          </a:p>
          <a:p>
            <a:pPr>
              <a:lnSpc>
                <a:spcPct val="90000"/>
              </a:lnSpc>
              <a:spcBef>
                <a:spcPct val="0"/>
              </a:spcBef>
            </a:pPr>
            <a:r>
              <a:rPr lang="en-GB" sz="1200" dirty="0" smtClean="0"/>
              <a:t>  </a:t>
            </a:r>
          </a:p>
          <a:p>
            <a:pPr>
              <a:spcBef>
                <a:spcPct val="0"/>
              </a:spcBef>
            </a:pPr>
            <a:r>
              <a:rPr lang="en-US" sz="1200" dirty="0" smtClean="0"/>
              <a:t>Social Problems include:</a:t>
            </a:r>
          </a:p>
          <a:p>
            <a:pPr marL="171450" lvl="0" indent="-171450">
              <a:spcBef>
                <a:spcPct val="0"/>
              </a:spcBef>
              <a:buFont typeface="Arial" panose="020B0604020202020204" pitchFamily="34" charset="0"/>
              <a:buChar char="•"/>
            </a:pPr>
            <a:r>
              <a:rPr lang="en-US" sz="1200" dirty="0" smtClean="0"/>
              <a:t>Traffic accidents</a:t>
            </a:r>
          </a:p>
          <a:p>
            <a:pPr marL="171450" lvl="0" indent="-171450">
              <a:spcBef>
                <a:spcPct val="0"/>
              </a:spcBef>
              <a:buFont typeface="Arial" panose="020B0604020202020204" pitchFamily="34" charset="0"/>
              <a:buChar char="•"/>
            </a:pPr>
            <a:r>
              <a:rPr lang="en-US" sz="1200" dirty="0" smtClean="0"/>
              <a:t>Aggressive behavior; fights/ arguments with family and/</a:t>
            </a:r>
            <a:r>
              <a:rPr lang="en-US" sz="1200" baseline="0" dirty="0" smtClean="0"/>
              <a:t> or friends </a:t>
            </a:r>
            <a:endParaRPr lang="en-US" sz="1200" dirty="0" smtClean="0"/>
          </a:p>
          <a:p>
            <a:pPr marL="171450" lvl="0" indent="-171450">
              <a:spcBef>
                <a:spcPct val="0"/>
              </a:spcBef>
              <a:buFont typeface="Arial" panose="020B0604020202020204" pitchFamily="34" charset="0"/>
              <a:buChar char="•"/>
            </a:pPr>
            <a:r>
              <a:rPr lang="en-US" sz="1200" dirty="0" smtClean="0"/>
              <a:t>Family violence </a:t>
            </a:r>
          </a:p>
          <a:p>
            <a:pPr marL="171450" lvl="0" indent="-171450">
              <a:spcBef>
                <a:spcPct val="0"/>
              </a:spcBef>
              <a:buFont typeface="Arial" panose="020B0604020202020204" pitchFamily="34" charset="0"/>
              <a:buChar char="•"/>
            </a:pPr>
            <a:r>
              <a:rPr lang="en-US" sz="1200" dirty="0" smtClean="0"/>
              <a:t>Injuries</a:t>
            </a:r>
          </a:p>
          <a:p>
            <a:pPr marL="171450" lvl="0" indent="-171450">
              <a:spcBef>
                <a:spcPct val="0"/>
              </a:spcBef>
              <a:buFont typeface="Arial" panose="020B0604020202020204" pitchFamily="34" charset="0"/>
              <a:buChar char="•"/>
            </a:pPr>
            <a:r>
              <a:rPr lang="en-US" sz="1200" dirty="0" smtClean="0"/>
              <a:t>Economic costs: lost wages, and medical care expenses</a:t>
            </a:r>
          </a:p>
          <a:p>
            <a:pPr marL="171450" lvl="0" indent="-171450">
              <a:spcBef>
                <a:spcPct val="0"/>
              </a:spcBef>
              <a:buFont typeface="Arial" panose="020B0604020202020204" pitchFamily="34" charset="0"/>
              <a:buChar char="•"/>
            </a:pPr>
            <a:r>
              <a:rPr lang="en-US" sz="1200" dirty="0" smtClean="0"/>
              <a:t>Risky sexual behaviors</a:t>
            </a:r>
          </a:p>
          <a:p>
            <a:pPr>
              <a:lnSpc>
                <a:spcPct val="90000"/>
              </a:lnSpc>
              <a:spcBef>
                <a:spcPct val="0"/>
              </a:spcBef>
            </a:pPr>
            <a:endParaRPr lang="en-US" dirty="0" smtClean="0"/>
          </a:p>
        </p:txBody>
      </p:sp>
      <p:sp>
        <p:nvSpPr>
          <p:cNvPr id="2" name="Footer Placeholder 1"/>
          <p:cNvSpPr>
            <a:spLocks noGrp="1"/>
          </p:cNvSpPr>
          <p:nvPr>
            <p:ph type="ftr" sz="quarter" idx="10"/>
          </p:nvPr>
        </p:nvSpPr>
        <p:spPr/>
        <p:txBody>
          <a:bodyPr/>
          <a:lstStyle/>
          <a:p>
            <a:r>
              <a:rPr lang="en-US" smtClean="0"/>
              <a:t>Chapter 2</a:t>
            </a:r>
            <a:endParaRPr lang="en-US"/>
          </a:p>
        </p:txBody>
      </p:sp>
      <p:sp>
        <p:nvSpPr>
          <p:cNvPr id="3" name="Slide Number Placeholder 2"/>
          <p:cNvSpPr>
            <a:spLocks noGrp="1"/>
          </p:cNvSpPr>
          <p:nvPr>
            <p:ph type="sldNum" sz="quarter" idx="11"/>
          </p:nvPr>
        </p:nvSpPr>
        <p:spPr/>
        <p:txBody>
          <a:bodyPr/>
          <a:lstStyle/>
          <a:p>
            <a:fld id="{BADA6B31-583E-4083-89D8-95155744EDB0}" type="slidenum">
              <a:rPr lang="en-US" smtClean="0"/>
              <a:pPr/>
              <a:t>20</a:t>
            </a:fld>
            <a:endParaRPr lang="en-US" dirty="0"/>
          </a:p>
        </p:txBody>
      </p:sp>
    </p:spTree>
    <p:extLst>
      <p:ext uri="{BB962C8B-B14F-4D97-AF65-F5344CB8AC3E}">
        <p14:creationId xmlns:p14="http://schemas.microsoft.com/office/powerpoint/2010/main" val="3972016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a:xfrm>
            <a:off x="1184275" y="698500"/>
            <a:ext cx="4654550" cy="3490913"/>
          </a:xfrm>
          <a:prstGeom prst="rect">
            <a:avLst/>
          </a:prstGeom>
        </p:spPr>
      </p:sp>
      <p:sp>
        <p:nvSpPr>
          <p:cNvPr id="4" name="Notes Placeholder 3"/>
          <p:cNvSpPr>
            <a:spLocks noGrp="1"/>
          </p:cNvSpPr>
          <p:nvPr>
            <p:ph type="body" idx="1"/>
          </p:nvPr>
        </p:nvSpPr>
        <p:spPr/>
        <p:txBody>
          <a:bodyPr/>
          <a:lstStyle/>
          <a:p>
            <a:r>
              <a:rPr lang="en-US" baseline="0" dirty="0" smtClean="0"/>
              <a:t>At-risk drinking is defined as either:</a:t>
            </a:r>
          </a:p>
          <a:p>
            <a:pPr marL="228600" indent="-228600">
              <a:buFont typeface="+mj-lt"/>
              <a:buAutoNum type="arabicPeriod"/>
            </a:pPr>
            <a:r>
              <a:rPr lang="en-US" baseline="0" dirty="0" smtClean="0"/>
              <a:t>Too many drinks on a single occasion (more than 3 for women; more than 4 for men) or </a:t>
            </a:r>
          </a:p>
          <a:p>
            <a:pPr marL="228600" indent="-228600">
              <a:buFont typeface="+mj-lt"/>
              <a:buAutoNum type="arabicPeriod"/>
            </a:pPr>
            <a:r>
              <a:rPr lang="en-US" baseline="0" dirty="0" smtClean="0"/>
              <a:t>Too many drinks on a daily or weekly basis (more than 1 per day for women or 7 per week; more than 2 per day for men; 14 per week).</a:t>
            </a:r>
          </a:p>
          <a:p>
            <a:pPr marL="228600" indent="-228600">
              <a:buFont typeface="+mj-lt"/>
              <a:buAutoNum type="arabicPeriod"/>
            </a:pPr>
            <a:endParaRPr lang="en-US" dirty="0" smtClean="0"/>
          </a:p>
          <a:p>
            <a:r>
              <a:rPr lang="en-US" dirty="0" smtClean="0"/>
              <a:t>Different</a:t>
            </a:r>
            <a:r>
              <a:rPr lang="en-US" baseline="0" dirty="0" smtClean="0"/>
              <a:t> patterns of use (daily or binge) are associated with different types of risks (acute or long-term). </a:t>
            </a:r>
          </a:p>
          <a:p>
            <a:endParaRPr lang="en-US" baseline="0" dirty="0" smtClean="0"/>
          </a:p>
          <a:p>
            <a:r>
              <a:rPr lang="en-US" baseline="0" dirty="0" smtClean="0"/>
              <a:t>Individuals who drink more than recommended amounts over a number of years are likely to develop problems associated with their long-term use including hypertension, heart disease, stroke, cancers, liver disorders, etc.</a:t>
            </a:r>
          </a:p>
          <a:p>
            <a:endParaRPr lang="en-US" baseline="0" dirty="0" smtClean="0"/>
          </a:p>
          <a:p>
            <a:r>
              <a:rPr lang="en-US" baseline="0" dirty="0" smtClean="0"/>
              <a:t>Individuals who drink less often but tend to drink large amounts on a single occasion (binge drink) are more prone to acute risks such as car accidents or other injuries, unintended sexual practices, violence and fights, etc.</a:t>
            </a:r>
          </a:p>
          <a:p>
            <a:endParaRPr lang="en-US" baseline="0" dirty="0" smtClean="0"/>
          </a:p>
        </p:txBody>
      </p:sp>
      <p:sp>
        <p:nvSpPr>
          <p:cNvPr id="5" name="Slide Number Placeholder 4"/>
          <p:cNvSpPr>
            <a:spLocks noGrp="1"/>
          </p:cNvSpPr>
          <p:nvPr>
            <p:ph type="sldNum" sz="quarter" idx="10"/>
          </p:nvPr>
        </p:nvSpPr>
        <p:spPr/>
        <p:txBody>
          <a:bodyPr/>
          <a:lstStyle/>
          <a:p>
            <a:fld id="{69391B7C-AB95-8A44-8079-002027EC4DDE}" type="slidenum">
              <a:rPr lang="en-US" smtClean="0"/>
              <a:t>21</a:t>
            </a:fld>
            <a:endParaRPr lang="en-US"/>
          </a:p>
        </p:txBody>
      </p:sp>
      <p:sp>
        <p:nvSpPr>
          <p:cNvPr id="2" name="Footer Placeholder 1"/>
          <p:cNvSpPr>
            <a:spLocks noGrp="1"/>
          </p:cNvSpPr>
          <p:nvPr>
            <p:ph type="ftr" sz="quarter" idx="11"/>
          </p:nvPr>
        </p:nvSpPr>
        <p:spPr/>
        <p:txBody>
          <a:bodyPr/>
          <a:lstStyle/>
          <a:p>
            <a:r>
              <a:rPr lang="en-US" smtClean="0"/>
              <a:t>Chapter 1</a:t>
            </a:r>
            <a:endParaRPr lang="en-US"/>
          </a:p>
        </p:txBody>
      </p:sp>
    </p:spTree>
    <p:extLst>
      <p:ext uri="{BB962C8B-B14F-4D97-AF65-F5344CB8AC3E}">
        <p14:creationId xmlns:p14="http://schemas.microsoft.com/office/powerpoint/2010/main" val="524406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noProof="0" dirty="0" smtClean="0"/>
              <a:t>Risk can be estimated in terms of “standard drinks,” which represent about 14 grams of alcohol per standard serving, such as bottle of beer or a glass of wine. </a:t>
            </a:r>
          </a:p>
          <a:p>
            <a:endParaRPr lang="en-US" altLang="en-US" dirty="0" smtClean="0"/>
          </a:p>
          <a:p>
            <a:r>
              <a:rPr lang="en-US" altLang="en-US" dirty="0" smtClean="0"/>
              <a:t>Many people are surprised to learn what counts as a drink. That’s why it’s important to know how much alcohol different drinks contain.  </a:t>
            </a:r>
          </a:p>
          <a:p>
            <a:endParaRPr lang="en-US" dirty="0" smtClean="0"/>
          </a:p>
          <a:p>
            <a:r>
              <a:rPr lang="en-US" dirty="0" smtClean="0"/>
              <a:t>When asking patients about their alcohol consumption, it is important to know what constitutes a standard drink.  </a:t>
            </a:r>
          </a:p>
          <a:p>
            <a:endParaRPr lang="en-US" dirty="0" smtClean="0"/>
          </a:p>
          <a:p>
            <a:r>
              <a:rPr lang="en-US" dirty="0" smtClean="0"/>
              <a:t>In the Untied States, a standard drink contains 14 grams of pure alcohol or .6 fluid ounces.</a:t>
            </a:r>
          </a:p>
          <a:p>
            <a:endParaRPr lang="en-US" dirty="0" smtClean="0"/>
          </a:p>
          <a:p>
            <a:r>
              <a:rPr lang="en-US" dirty="0" smtClean="0"/>
              <a:t>So a 12 ounce can of beer containing 5% alcohol is one standard drink:  </a:t>
            </a:r>
            <a:br>
              <a:rPr lang="en-US" dirty="0" smtClean="0"/>
            </a:br>
            <a:r>
              <a:rPr lang="en-US" dirty="0" smtClean="0"/>
              <a:t>(12oz. X .05)=.6 of pure ethanol.</a:t>
            </a:r>
          </a:p>
          <a:p>
            <a:endParaRPr lang="en-US" dirty="0" smtClean="0"/>
          </a:p>
          <a:p>
            <a:r>
              <a:rPr lang="en-US" dirty="0" smtClean="0"/>
              <a:t>Similarly, 5oz. of wine containing 12% alcohol is one standard drink:  </a:t>
            </a:r>
            <a:br>
              <a:rPr lang="en-US" dirty="0" smtClean="0"/>
            </a:br>
            <a:r>
              <a:rPr lang="en-US" dirty="0" smtClean="0"/>
              <a:t>(5oz. X .12) = .6</a:t>
            </a:r>
          </a:p>
          <a:p>
            <a:endParaRPr lang="en-US" dirty="0" smtClean="0"/>
          </a:p>
          <a:p>
            <a:r>
              <a:rPr lang="en-US" dirty="0" smtClean="0"/>
              <a:t>A shot of 80 proof liquor, 1.5oz. X .4 = .6</a:t>
            </a:r>
          </a:p>
          <a:p>
            <a:endParaRPr lang="en-US" dirty="0"/>
          </a:p>
        </p:txBody>
      </p:sp>
      <p:sp>
        <p:nvSpPr>
          <p:cNvPr id="4" name="Slide Image Placeholder 3"/>
          <p:cNvSpPr>
            <a:spLocks noGrp="1" noRot="1" noChangeAspect="1"/>
          </p:cNvSpPr>
          <p:nvPr>
            <p:ph type="sldImg"/>
          </p:nvPr>
        </p:nvSpPr>
        <p:spPr>
          <a:xfrm>
            <a:off x="1184275" y="698500"/>
            <a:ext cx="4654550" cy="3490913"/>
          </a:xfrm>
          <a:prstGeom prst="rect">
            <a:avLst/>
          </a:prstGeom>
        </p:spPr>
      </p:sp>
      <p:sp>
        <p:nvSpPr>
          <p:cNvPr id="2" name="Slide Number Placeholder 1"/>
          <p:cNvSpPr>
            <a:spLocks noGrp="1"/>
          </p:cNvSpPr>
          <p:nvPr>
            <p:ph type="sldNum" sz="quarter" idx="10"/>
          </p:nvPr>
        </p:nvSpPr>
        <p:spPr/>
        <p:txBody>
          <a:bodyPr/>
          <a:lstStyle/>
          <a:p>
            <a:fld id="{BADA6B31-583E-4083-89D8-95155744EDB0}" type="slidenum">
              <a:rPr lang="en-US" smtClean="0"/>
              <a:pPr/>
              <a:t>22</a:t>
            </a:fld>
            <a:endParaRPr lang="en-US" dirty="0"/>
          </a:p>
        </p:txBody>
      </p:sp>
      <p:sp>
        <p:nvSpPr>
          <p:cNvPr id="5" name="Footer Placeholder 4"/>
          <p:cNvSpPr>
            <a:spLocks noGrp="1"/>
          </p:cNvSpPr>
          <p:nvPr>
            <p:ph type="ftr" sz="quarter" idx="11"/>
          </p:nvPr>
        </p:nvSpPr>
        <p:spPr/>
        <p:txBody>
          <a:bodyPr/>
          <a:lstStyle/>
          <a:p>
            <a:r>
              <a:rPr lang="en-US" smtClean="0"/>
              <a:t>Chapter 3</a:t>
            </a:r>
            <a:endParaRPr lang="en-US"/>
          </a:p>
        </p:txBody>
      </p:sp>
    </p:spTree>
    <p:extLst>
      <p:ext uri="{BB962C8B-B14F-4D97-AF65-F5344CB8AC3E}">
        <p14:creationId xmlns:p14="http://schemas.microsoft.com/office/powerpoint/2010/main" val="412331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DA6B31-583E-4083-89D8-95155744EDB0}" type="slidenum">
              <a:rPr lang="en-US" smtClean="0"/>
              <a:pPr/>
              <a:t>23</a:t>
            </a:fld>
            <a:endParaRPr lang="en-US" dirty="0"/>
          </a:p>
        </p:txBody>
      </p:sp>
      <p:sp>
        <p:nvSpPr>
          <p:cNvPr id="5" name="Footer Placeholder 4"/>
          <p:cNvSpPr>
            <a:spLocks noGrp="1"/>
          </p:cNvSpPr>
          <p:nvPr>
            <p:ph type="ftr" sz="quarter" idx="11"/>
          </p:nvPr>
        </p:nvSpPr>
        <p:spPr/>
        <p:txBody>
          <a:bodyPr/>
          <a:lstStyle/>
          <a:p>
            <a:r>
              <a:rPr lang="en-US" smtClean="0"/>
              <a:t>Chapter 2</a:t>
            </a:r>
            <a:endParaRPr lang="en-US"/>
          </a:p>
        </p:txBody>
      </p:sp>
    </p:spTree>
    <p:extLst>
      <p:ext uri="{BB962C8B-B14F-4D97-AF65-F5344CB8AC3E}">
        <p14:creationId xmlns:p14="http://schemas.microsoft.com/office/powerpoint/2010/main" val="2006210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p:txBody>
          <a:bodyPr/>
          <a:lstStyle/>
          <a:p>
            <a:pPr>
              <a:spcBef>
                <a:spcPts val="600"/>
              </a:spcBef>
            </a:pPr>
            <a:r>
              <a:rPr lang="en-US" altLang="en-US" b="1" dirty="0" smtClean="0"/>
              <a:t>OPTIONAL SLIDE</a:t>
            </a:r>
          </a:p>
          <a:p>
            <a:pPr>
              <a:spcBef>
                <a:spcPts val="600"/>
              </a:spcBef>
            </a:pPr>
            <a:endParaRPr lang="en-US" altLang="en-US" dirty="0" smtClean="0"/>
          </a:p>
          <a:p>
            <a:pPr marL="285750" indent="-285750">
              <a:buFont typeface="Arial" charset="0"/>
              <a:buChar char="•"/>
            </a:pPr>
            <a:r>
              <a:rPr lang="en-US" altLang="en-US" dirty="0"/>
              <a:t>Interactions between medications and alcohol can lead to illness, injury, and even death.</a:t>
            </a:r>
          </a:p>
          <a:p>
            <a:pPr marL="742950" lvl="1" indent="-285750">
              <a:buFont typeface="Arial" charset="0"/>
              <a:buChar char="•"/>
            </a:pPr>
            <a:r>
              <a:rPr lang="en-US" dirty="0"/>
              <a:t>Factor in ~25% of ED admissions</a:t>
            </a:r>
          </a:p>
          <a:p>
            <a:pPr marL="742950" lvl="1" indent="-285750">
              <a:buFont typeface="Arial" charset="0"/>
              <a:buChar char="•"/>
            </a:pPr>
            <a:r>
              <a:rPr lang="en-US" altLang="en-US" dirty="0"/>
              <a:t>An estimated one in five older Americans (19%) may be affected.</a:t>
            </a:r>
          </a:p>
          <a:p>
            <a:pPr marL="285750" indent="-285750">
              <a:buFont typeface="Arial" charset="0"/>
              <a:buChar char="•"/>
            </a:pPr>
            <a:r>
              <a:rPr lang="en-US" dirty="0"/>
              <a:t>Alcohol combined with medicines or other drugs can result in a multiplier effect.</a:t>
            </a:r>
          </a:p>
          <a:p>
            <a:pPr marL="285750" indent="-285750">
              <a:buFont typeface="Arial" charset="0"/>
              <a:buChar char="•"/>
            </a:pPr>
            <a:r>
              <a:rPr lang="en-US" altLang="en-US" dirty="0"/>
              <a:t>Alcohol may slow down a drug’s absorption by the body, resulting in higher medication levels. </a:t>
            </a:r>
          </a:p>
          <a:p>
            <a:pPr marL="285750" indent="-285750">
              <a:buFont typeface="Arial" charset="0"/>
              <a:buChar char="•"/>
            </a:pPr>
            <a:r>
              <a:rPr lang="en-US" altLang="en-US" dirty="0"/>
              <a:t>Chronic heavy drinking may increase the number of metabolizing enzymes in the body, reducing the effectiveness of some drugs.</a:t>
            </a:r>
          </a:p>
          <a:p>
            <a:pPr marL="285750" indent="-285750">
              <a:buFont typeface="Arial" charset="0"/>
              <a:buChar char="•"/>
            </a:pPr>
            <a:r>
              <a:rPr lang="en-US" altLang="en-US" dirty="0"/>
              <a:t>Metabolizing enzymes can change some medications into chemicals that can damage the liver or other organs.</a:t>
            </a:r>
          </a:p>
          <a:p>
            <a:pPr marL="342900" indent="-342900">
              <a:spcBef>
                <a:spcPts val="600"/>
              </a:spcBef>
              <a:buFont typeface="Arial" panose="020B0604020202020204" pitchFamily="34" charset="0"/>
              <a:buChar char="•"/>
            </a:pPr>
            <a:endParaRPr lang="en-US" altLang="en-US" dirty="0" smtClean="0"/>
          </a:p>
          <a:p>
            <a:pPr marL="171450" indent="-171450" defTabSz="933237">
              <a:buFont typeface="Arial" charset="0"/>
              <a:buChar char="•"/>
            </a:pPr>
            <a:endParaRPr lang="en-US" dirty="0" smtClean="0"/>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1AA112B8-D318-4A43-A940-8A48F2328B52}" type="slidenum">
              <a:rPr lang="en-US" smtClean="0"/>
              <a:t>24</a:t>
            </a:fld>
            <a:endParaRPr lang="en-US"/>
          </a:p>
        </p:txBody>
      </p:sp>
      <p:sp>
        <p:nvSpPr>
          <p:cNvPr id="5" name="Footer Placeholder 4"/>
          <p:cNvSpPr>
            <a:spLocks noGrp="1"/>
          </p:cNvSpPr>
          <p:nvPr>
            <p:ph type="ftr" sz="quarter" idx="11"/>
          </p:nvPr>
        </p:nvSpPr>
        <p:spPr/>
        <p:txBody>
          <a:bodyPr/>
          <a:lstStyle/>
          <a:p>
            <a:r>
              <a:rPr lang="en-US" smtClean="0"/>
              <a:t>Chapter 2</a:t>
            </a:r>
            <a:endParaRPr lang="en-US"/>
          </a:p>
        </p:txBody>
      </p:sp>
    </p:spTree>
    <p:extLst>
      <p:ext uri="{BB962C8B-B14F-4D97-AF65-F5344CB8AC3E}">
        <p14:creationId xmlns:p14="http://schemas.microsoft.com/office/powerpoint/2010/main" val="889735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p:txBody>
          <a:bodyPr/>
          <a:lstStyle/>
          <a:p>
            <a:r>
              <a:rPr lang="en-US" dirty="0" smtClean="0"/>
              <a:t>CYPs are the major enzymes involved in </a:t>
            </a:r>
            <a:r>
              <a:rPr lang="en-US" u="none" dirty="0" smtClean="0"/>
              <a:t>drug</a:t>
            </a:r>
            <a:r>
              <a:rPr lang="en-US" u="none" baseline="0" dirty="0" smtClean="0"/>
              <a:t> metabolism. </a:t>
            </a:r>
            <a:r>
              <a:rPr lang="en-US" dirty="0" smtClean="0"/>
              <a:t> Cytochrome P450 enzymes account for 70- 80% of enzymes involved in drug metabolism. </a:t>
            </a:r>
          </a:p>
          <a:p>
            <a:endParaRPr lang="en-US" dirty="0" smtClean="0"/>
          </a:p>
          <a:p>
            <a:r>
              <a:rPr lang="en-US" dirty="0" smtClean="0"/>
              <a:t>This slide shows</a:t>
            </a:r>
            <a:r>
              <a:rPr lang="en-US" baseline="0" dirty="0" smtClean="0"/>
              <a:t> </a:t>
            </a:r>
            <a:r>
              <a:rPr lang="en-US" dirty="0" smtClean="0"/>
              <a:t>potential </a:t>
            </a:r>
            <a:r>
              <a:rPr lang="en-US" dirty="0" smtClean="0"/>
              <a:t>alcohol-medication interactions involving cytochrome P450 enzymes (CYP</a:t>
            </a:r>
            <a:r>
              <a:rPr lang="en-US" dirty="0" smtClean="0"/>
              <a:t>):</a:t>
            </a:r>
            <a:endParaRPr lang="en-US" dirty="0" smtClean="0"/>
          </a:p>
          <a:p>
            <a:endParaRPr lang="en-US" dirty="0" smtClean="0"/>
          </a:p>
          <a:p>
            <a:r>
              <a:rPr lang="en-US" dirty="0" smtClean="0"/>
              <a:t>B) For example,</a:t>
            </a:r>
            <a:r>
              <a:rPr lang="en-US" baseline="0" dirty="0" smtClean="0"/>
              <a:t> acute intoxication may inhibit the </a:t>
            </a:r>
            <a:r>
              <a:rPr lang="en-US" baseline="0" dirty="0" err="1" smtClean="0"/>
              <a:t>metoblosim</a:t>
            </a:r>
            <a:r>
              <a:rPr lang="en-US" baseline="0" dirty="0" smtClean="0"/>
              <a:t> of tricyclic antidepressants.</a:t>
            </a:r>
          </a:p>
          <a:p>
            <a:r>
              <a:rPr lang="en-US" dirty="0" smtClean="0"/>
              <a:t>C)</a:t>
            </a:r>
            <a:r>
              <a:rPr lang="en-US" baseline="0" dirty="0" smtClean="0"/>
              <a:t> </a:t>
            </a:r>
            <a:r>
              <a:rPr lang="en-US" dirty="0" smtClean="0"/>
              <a:t>For example,</a:t>
            </a:r>
            <a:r>
              <a:rPr lang="en-US" baseline="0" dirty="0" smtClean="0"/>
              <a:t> study showing an increased absorption of </a:t>
            </a:r>
            <a:r>
              <a:rPr lang="en-US" baseline="0" dirty="0" err="1" smtClean="0"/>
              <a:t>oxymorphone</a:t>
            </a:r>
            <a:r>
              <a:rPr lang="en-US" baseline="0" dirty="0" smtClean="0"/>
              <a:t> in the presence of alcohol. </a:t>
            </a:r>
          </a:p>
          <a:p>
            <a:r>
              <a:rPr lang="en-US" baseline="0" dirty="0" smtClean="0"/>
              <a:t>D) </a:t>
            </a:r>
            <a:r>
              <a:rPr lang="en-US" sz="1200" b="0" i="0" u="none" strike="noStrike" kern="1200" baseline="0" dirty="0" smtClean="0">
                <a:solidFill>
                  <a:schemeClr val="tx1"/>
                </a:solidFill>
                <a:latin typeface="+mn-lt"/>
                <a:ea typeface="+mn-ea"/>
                <a:cs typeface="+mn-cs"/>
              </a:rPr>
              <a:t>Alcoholic patients may require higher doses of </a:t>
            </a:r>
            <a:r>
              <a:rPr lang="en-US" sz="1200" b="0" i="0" u="none" strike="noStrike" kern="1200" baseline="0" dirty="0" err="1" smtClean="0">
                <a:solidFill>
                  <a:schemeClr val="tx1"/>
                </a:solidFill>
                <a:latin typeface="+mn-lt"/>
                <a:ea typeface="+mn-ea"/>
                <a:cs typeface="+mn-cs"/>
              </a:rPr>
              <a:t>propofol</a:t>
            </a:r>
            <a:r>
              <a:rPr lang="en-US" sz="1200" b="0" i="0" u="none" strike="noStrike" kern="1200" baseline="0" dirty="0" smtClean="0">
                <a:solidFill>
                  <a:schemeClr val="tx1"/>
                </a:solidFill>
                <a:latin typeface="+mn-lt"/>
                <a:ea typeface="+mn-ea"/>
                <a:cs typeface="+mn-cs"/>
              </a:rPr>
              <a:t>  (exact mechanism of interaction is unknown. In a small study (n=20), alcoholic patients required 30% higher doses of </a:t>
            </a:r>
            <a:r>
              <a:rPr lang="en-US" sz="1200" b="0" i="0" u="none" strike="noStrike" kern="1200" baseline="0" dirty="0" err="1" smtClean="0">
                <a:solidFill>
                  <a:schemeClr val="tx1"/>
                </a:solidFill>
                <a:latin typeface="+mn-lt"/>
                <a:ea typeface="+mn-ea"/>
                <a:cs typeface="+mn-cs"/>
              </a:rPr>
              <a:t>propofol</a:t>
            </a:r>
            <a:r>
              <a:rPr lang="en-US" sz="1200" b="0" i="0" u="none" strike="noStrike" kern="1200" baseline="0" dirty="0" smtClean="0">
                <a:solidFill>
                  <a:schemeClr val="tx1"/>
                </a:solidFill>
                <a:latin typeface="+mn-lt"/>
                <a:ea typeface="+mn-ea"/>
                <a:cs typeface="+mn-cs"/>
              </a:rPr>
              <a:t> to induce general anesthesia compared to </a:t>
            </a:r>
            <a:r>
              <a:rPr lang="en-US" sz="1200" b="0" i="0" u="none" strike="noStrike" kern="1200" baseline="0" dirty="0" err="1" smtClean="0">
                <a:solidFill>
                  <a:schemeClr val="tx1"/>
                </a:solidFill>
                <a:latin typeface="+mn-lt"/>
                <a:ea typeface="+mn-ea"/>
                <a:cs typeface="+mn-cs"/>
              </a:rPr>
              <a:t>nonalcoholics</a:t>
            </a:r>
            <a:r>
              <a:rPr lang="en-US" sz="1200" b="0" i="0" u="none" strike="noStrike" kern="1200" baseline="0" dirty="0" smtClean="0">
                <a:solidFill>
                  <a:schemeClr val="tx1"/>
                </a:solidFill>
                <a:latin typeface="+mn-lt"/>
                <a:ea typeface="+mn-ea"/>
                <a:cs typeface="+mn-cs"/>
              </a:rPr>
              <a:t>.  Warfarin- Reduced anticoagulant effects in chronic alcoholics.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Warfarin:  </a:t>
            </a:r>
          </a:p>
          <a:p>
            <a:pPr marL="171450" indent="-171450">
              <a:buFont typeface="Arial" charset="0"/>
              <a:buChar char="•"/>
            </a:pPr>
            <a:r>
              <a:rPr lang="en-US" sz="1200" b="0" i="0" u="none" strike="noStrike" kern="1200" baseline="0" dirty="0" smtClean="0">
                <a:solidFill>
                  <a:schemeClr val="tx1"/>
                </a:solidFill>
                <a:latin typeface="+mn-lt"/>
                <a:ea typeface="+mn-ea"/>
                <a:cs typeface="+mn-cs"/>
              </a:rPr>
              <a:t>Enhanced anticoagulant effects with acute alcohol intoxication.</a:t>
            </a:r>
          </a:p>
          <a:p>
            <a:pPr marL="171450" indent="-171450">
              <a:buFont typeface="Arial" charset="0"/>
              <a:buChar char="•"/>
            </a:pPr>
            <a:r>
              <a:rPr lang="en-US" sz="1200" b="0" i="0" u="none" strike="noStrike" kern="1200" baseline="0" dirty="0" smtClean="0">
                <a:solidFill>
                  <a:schemeClr val="tx1"/>
                </a:solidFill>
                <a:latin typeface="+mn-lt"/>
                <a:ea typeface="+mn-ea"/>
                <a:cs typeface="+mn-cs"/>
              </a:rPr>
              <a:t>Reduced anticoagulant effects in chronic alcoholics.</a:t>
            </a:r>
          </a:p>
          <a:p>
            <a:pPr marL="171450" indent="-171450">
              <a:buFont typeface="Arial" charset="0"/>
              <a:buChar char="•"/>
            </a:pPr>
            <a:r>
              <a:rPr lang="en-US" sz="1200" b="0" i="0" u="none" strike="noStrike" kern="1200" baseline="0" dirty="0" smtClean="0">
                <a:solidFill>
                  <a:schemeClr val="tx1"/>
                </a:solidFill>
                <a:latin typeface="+mn-lt"/>
                <a:ea typeface="+mn-ea"/>
                <a:cs typeface="+mn-cs"/>
              </a:rPr>
              <a:t>Acute excessive alcohol intake may inhibit warfarin metabolism.</a:t>
            </a:r>
          </a:p>
          <a:p>
            <a:pPr marL="171450" indent="-171450">
              <a:buFont typeface="Arial" charset="0"/>
              <a:buChar char="•"/>
            </a:pPr>
            <a:r>
              <a:rPr lang="en-US" sz="1200" b="0" i="0" u="none" strike="noStrike" kern="1200" baseline="0" dirty="0" smtClean="0">
                <a:solidFill>
                  <a:schemeClr val="tx1"/>
                </a:solidFill>
                <a:latin typeface="+mn-lt"/>
                <a:ea typeface="+mn-ea"/>
                <a:cs typeface="+mn-cs"/>
              </a:rPr>
              <a:t>Increase in warfarin metabolism with chronic heavy drinking is likely due to alcohol- induced stimulation of hepatic enzymes.</a:t>
            </a:r>
            <a:endParaRPr lang="en-US" baseline="0" dirty="0" smtClean="0"/>
          </a:p>
          <a:p>
            <a:endParaRPr lang="en-US" baseline="0" dirty="0" smtClean="0"/>
          </a:p>
          <a:p>
            <a:r>
              <a:rPr lang="en-US" sz="1200" b="0" i="0" u="none" strike="noStrike" kern="1200" baseline="0" dirty="0" smtClean="0">
                <a:solidFill>
                  <a:schemeClr val="tx1"/>
                </a:solidFill>
                <a:latin typeface="+mn-lt"/>
                <a:ea typeface="+mn-ea"/>
                <a:cs typeface="+mn-cs"/>
              </a:rPr>
              <a:t>Acute intoxication with alcohol appears to inhibit pentobarbital metabolism, while chronic alcohol ingestion appears to enhance the hepatic metabolism of pentobarbital.</a:t>
            </a:r>
            <a:endParaRPr lang="en-US" dirty="0"/>
          </a:p>
        </p:txBody>
      </p:sp>
      <p:sp>
        <p:nvSpPr>
          <p:cNvPr id="4" name="Slide Number Placeholder 3"/>
          <p:cNvSpPr>
            <a:spLocks noGrp="1"/>
          </p:cNvSpPr>
          <p:nvPr>
            <p:ph type="sldNum" sz="quarter" idx="10"/>
          </p:nvPr>
        </p:nvSpPr>
        <p:spPr/>
        <p:txBody>
          <a:bodyPr/>
          <a:lstStyle/>
          <a:p>
            <a:fld id="{1AA112B8-D318-4A43-A940-8A48F2328B52}" type="slidenum">
              <a:rPr lang="en-US" smtClean="0"/>
              <a:t>25</a:t>
            </a:fld>
            <a:endParaRPr lang="en-US"/>
          </a:p>
        </p:txBody>
      </p:sp>
      <p:sp>
        <p:nvSpPr>
          <p:cNvPr id="5" name="Footer Placeholder 4"/>
          <p:cNvSpPr>
            <a:spLocks noGrp="1"/>
          </p:cNvSpPr>
          <p:nvPr>
            <p:ph type="ftr" sz="quarter" idx="11"/>
          </p:nvPr>
        </p:nvSpPr>
        <p:spPr/>
        <p:txBody>
          <a:bodyPr/>
          <a:lstStyle/>
          <a:p>
            <a:r>
              <a:rPr lang="en-US" smtClean="0"/>
              <a:t>Chapter 2</a:t>
            </a:r>
            <a:endParaRPr lang="en-US"/>
          </a:p>
        </p:txBody>
      </p:sp>
    </p:spTree>
    <p:extLst>
      <p:ext uri="{BB962C8B-B14F-4D97-AF65-F5344CB8AC3E}">
        <p14:creationId xmlns:p14="http://schemas.microsoft.com/office/powerpoint/2010/main" val="1950995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p:txBody>
          <a:bodyPr/>
          <a:lstStyle/>
          <a:p>
            <a:r>
              <a:rPr lang="en-US" dirty="0" smtClean="0"/>
              <a:t>Examples of commonly used prescription drugs associated with serious alcohol interactions include </a:t>
            </a:r>
            <a:r>
              <a:rPr lang="en-US" dirty="0" smtClean="0">
                <a:hlinkClick r:id="rId3"/>
              </a:rPr>
              <a:t>heart</a:t>
            </a:r>
            <a:r>
              <a:rPr lang="en-US" dirty="0" smtClean="0"/>
              <a:t> medications, which can cause rapid heartbeat and sudden changes in blood pressure; nonsteroidal anti-inflammatory drugs (</a:t>
            </a:r>
            <a:r>
              <a:rPr lang="en-US" dirty="0" smtClean="0">
                <a:hlinkClick r:id="rId4"/>
              </a:rPr>
              <a:t>NSAIDs</a:t>
            </a:r>
            <a:r>
              <a:rPr lang="en-US" dirty="0" smtClean="0"/>
              <a:t>), which can increase risk of heart attacks, strokes, ulcers and </a:t>
            </a:r>
            <a:r>
              <a:rPr lang="en-US" dirty="0" smtClean="0">
                <a:hlinkClick r:id="rId5"/>
              </a:rPr>
              <a:t>stomach</a:t>
            </a:r>
            <a:r>
              <a:rPr lang="en-US" dirty="0" smtClean="0"/>
              <a:t> bleeding; </a:t>
            </a:r>
            <a:r>
              <a:rPr lang="en-US" dirty="0" smtClean="0">
                <a:hlinkClick r:id="rId6"/>
              </a:rPr>
              <a:t>blood</a:t>
            </a:r>
            <a:r>
              <a:rPr lang="en-US" dirty="0" smtClean="0"/>
              <a:t>-thinning medications, which can lead to internal bleeding; and </a:t>
            </a:r>
            <a:r>
              <a:rPr lang="en-US" dirty="0" smtClean="0">
                <a:hlinkClick r:id="rId7"/>
              </a:rPr>
              <a:t>sleep</a:t>
            </a:r>
            <a:r>
              <a:rPr lang="en-US" dirty="0" smtClean="0"/>
              <a:t> medications, which can lead to impaired breathing, motor control, and unusual behavior.</a:t>
            </a:r>
          </a:p>
          <a:p>
            <a:endParaRPr lang="en-US" dirty="0" smtClean="0"/>
          </a:p>
          <a:p>
            <a:r>
              <a:rPr lang="en-US" dirty="0" smtClean="0"/>
              <a:t>Combination of alcohol and opioids, particularly methadone</a:t>
            </a:r>
            <a:r>
              <a:rPr lang="en-US" baseline="0" dirty="0" smtClean="0"/>
              <a:t> &amp; morphine, have been implicated in fatalities.  </a:t>
            </a:r>
          </a:p>
          <a:p>
            <a:endParaRPr lang="en-US" dirty="0" smtClean="0"/>
          </a:p>
          <a:p>
            <a:r>
              <a:rPr lang="en-US" dirty="0" smtClean="0"/>
              <a:t>One of the most common causes of severe </a:t>
            </a:r>
            <a:r>
              <a:rPr lang="en-US" dirty="0" smtClean="0">
                <a:hlinkClick r:id="rId8"/>
              </a:rPr>
              <a:t>liver</a:t>
            </a:r>
            <a:r>
              <a:rPr lang="en-US" dirty="0" smtClean="0"/>
              <a:t> damage -- including some cases requiring a </a:t>
            </a:r>
            <a:r>
              <a:rPr lang="en-US" dirty="0" smtClean="0">
                <a:hlinkClick r:id="rId9"/>
              </a:rPr>
              <a:t>liver transplant</a:t>
            </a:r>
            <a:r>
              <a:rPr lang="en-US" dirty="0" smtClean="0"/>
              <a:t> -- is a combination of the pain reliever </a:t>
            </a:r>
            <a:r>
              <a:rPr lang="en-US" dirty="0" smtClean="0">
                <a:hlinkClick r:id="rId10"/>
              </a:rPr>
              <a:t>acetaminophen</a:t>
            </a:r>
            <a:r>
              <a:rPr lang="en-US" dirty="0" smtClean="0"/>
              <a:t> (available over the counter as </a:t>
            </a:r>
            <a:r>
              <a:rPr lang="en-US" dirty="0" smtClean="0">
                <a:hlinkClick r:id="rId11"/>
              </a:rPr>
              <a:t>Tylenol</a:t>
            </a:r>
            <a:r>
              <a:rPr lang="en-US" dirty="0" smtClean="0"/>
              <a:t> and in some prescription drugs) and alcohol. Other serious alcohol interactions are associated with over-the-counter </a:t>
            </a:r>
            <a:r>
              <a:rPr lang="en-US" dirty="0" smtClean="0">
                <a:hlinkClick r:id="rId12"/>
              </a:rPr>
              <a:t>antihistamines</a:t>
            </a:r>
            <a:r>
              <a:rPr lang="en-US" dirty="0" smtClean="0"/>
              <a:t>- more pronounced</a:t>
            </a:r>
            <a:r>
              <a:rPr lang="en-US" baseline="0" dirty="0" smtClean="0"/>
              <a:t> in elderly patients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ADA6B31-583E-4083-89D8-95155744EDB0}" type="slidenum">
              <a:rPr lang="en-US" smtClean="0"/>
              <a:pPr/>
              <a:t>26</a:t>
            </a:fld>
            <a:endParaRPr lang="en-US" dirty="0"/>
          </a:p>
        </p:txBody>
      </p:sp>
      <p:sp>
        <p:nvSpPr>
          <p:cNvPr id="5" name="Footer Placeholder 4"/>
          <p:cNvSpPr>
            <a:spLocks noGrp="1"/>
          </p:cNvSpPr>
          <p:nvPr>
            <p:ph type="ftr" sz="quarter" idx="11"/>
          </p:nvPr>
        </p:nvSpPr>
        <p:spPr/>
        <p:txBody>
          <a:bodyPr/>
          <a:lstStyle/>
          <a:p>
            <a:r>
              <a:rPr lang="en-US" smtClean="0"/>
              <a:t>Chapter 2</a:t>
            </a:r>
            <a:endParaRPr lang="en-US"/>
          </a:p>
        </p:txBody>
      </p:sp>
    </p:spTree>
    <p:extLst>
      <p:ext uri="{BB962C8B-B14F-4D97-AF65-F5344CB8AC3E}">
        <p14:creationId xmlns:p14="http://schemas.microsoft.com/office/powerpoint/2010/main" val="4544814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DA6B31-583E-4083-89D8-95155744EDB0}" type="slidenum">
              <a:rPr lang="en-US" smtClean="0"/>
              <a:pPr/>
              <a:t>27</a:t>
            </a:fld>
            <a:endParaRPr lang="en-US" dirty="0"/>
          </a:p>
        </p:txBody>
      </p:sp>
      <p:sp>
        <p:nvSpPr>
          <p:cNvPr id="5" name="Footer Placeholder 4"/>
          <p:cNvSpPr>
            <a:spLocks noGrp="1"/>
          </p:cNvSpPr>
          <p:nvPr>
            <p:ph type="ftr" sz="quarter" idx="11"/>
          </p:nvPr>
        </p:nvSpPr>
        <p:spPr/>
        <p:txBody>
          <a:bodyPr/>
          <a:lstStyle/>
          <a:p>
            <a:r>
              <a:rPr lang="en-US" smtClean="0"/>
              <a:t>Chapter 2</a:t>
            </a:r>
            <a:endParaRPr lang="en-US"/>
          </a:p>
        </p:txBody>
      </p:sp>
    </p:spTree>
    <p:extLst>
      <p:ext uri="{BB962C8B-B14F-4D97-AF65-F5344CB8AC3E}">
        <p14:creationId xmlns:p14="http://schemas.microsoft.com/office/powerpoint/2010/main" val="4714727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i="1" dirty="0" smtClean="0"/>
              <a:t>Ask the trainees:  Does anyone know what the active chemicals are in marijuana? Or why it has such a strong impact on the human body?</a:t>
            </a:r>
          </a:p>
          <a:p>
            <a:endParaRPr lang="en-US" dirty="0" smtClean="0"/>
          </a:p>
          <a:p>
            <a:r>
              <a:rPr lang="en-US" dirty="0" smtClean="0"/>
              <a:t>Marijuana contains a number of chemicals known as cannabinoids that bind to something called cannabinoid receptors on human brain cells, resulting in nerve cell signaling. More than 100 cannabinoids have been isolated from marijuana, each interacting a bit differently with the brain and the body.  </a:t>
            </a:r>
          </a:p>
          <a:p>
            <a:endParaRPr lang="en-US" dirty="0" smtClean="0"/>
          </a:p>
          <a:p>
            <a:r>
              <a:rPr lang="en-US" dirty="0" smtClean="0"/>
              <a:t>The primary psychoactive ingredient in marijuana is delta-9 tetrahydrocannabinol, more commonly known as THC. THC is:</a:t>
            </a:r>
          </a:p>
          <a:p>
            <a:pPr marL="228600" indent="-228600">
              <a:buFont typeface="Arial"/>
              <a:buChar char="•"/>
            </a:pPr>
            <a:r>
              <a:rPr lang="en-US" dirty="0" smtClean="0"/>
              <a:t>Fat-soluble; crosses the blood-brain barrier and the placenta</a:t>
            </a:r>
          </a:p>
          <a:p>
            <a:pPr marL="228600" indent="-228600">
              <a:buFont typeface="Arial"/>
              <a:buChar char="•"/>
            </a:pPr>
            <a:r>
              <a:rPr lang="en-US" dirty="0" smtClean="0"/>
              <a:t>Accumulates in the body’s tissue resulting in long elimination half-life </a:t>
            </a:r>
          </a:p>
          <a:p>
            <a:pPr marL="228600" indent="-228600">
              <a:buFont typeface="Arial"/>
              <a:buChar char="•"/>
            </a:pPr>
            <a:r>
              <a:rPr lang="en-US" dirty="0" smtClean="0"/>
              <a:t>Acts on the body’s own cannabinoid receptors, present in the central and peripheral nervous system</a:t>
            </a:r>
          </a:p>
          <a:p>
            <a:endParaRPr lang="en-US" dirty="0" smtClean="0"/>
          </a:p>
          <a:p>
            <a:r>
              <a:rPr lang="en-US" b="0" i="0" kern="1200" dirty="0" smtClean="0">
                <a:solidFill>
                  <a:schemeClr val="tx1"/>
                </a:solidFill>
                <a:effectLst/>
              </a:rPr>
              <a:t>Marijuana is the most commonly used illicit drug in the United States.</a:t>
            </a:r>
            <a:endParaRPr lang="en-US" dirty="0"/>
          </a:p>
        </p:txBody>
      </p:sp>
      <p:sp>
        <p:nvSpPr>
          <p:cNvPr id="15" name="Slide Image Placeholder 14"/>
          <p:cNvSpPr>
            <a:spLocks noGrp="1" noRot="1" noChangeAspect="1"/>
          </p:cNvSpPr>
          <p:nvPr>
            <p:ph type="sldImg"/>
          </p:nvPr>
        </p:nvSpPr>
        <p:spPr>
          <a:xfrm>
            <a:off x="1184275" y="698500"/>
            <a:ext cx="4654550" cy="3490913"/>
          </a:xfrm>
          <a:prstGeom prst="rect">
            <a:avLst/>
          </a:prstGeom>
        </p:spPr>
      </p:sp>
      <p:sp>
        <p:nvSpPr>
          <p:cNvPr id="2" name="Footer Placeholder 1"/>
          <p:cNvSpPr>
            <a:spLocks noGrp="1"/>
          </p:cNvSpPr>
          <p:nvPr>
            <p:ph type="ftr" sz="quarter" idx="10"/>
          </p:nvPr>
        </p:nvSpPr>
        <p:spPr/>
        <p:txBody>
          <a:bodyPr/>
          <a:lstStyle/>
          <a:p>
            <a:r>
              <a:rPr lang="en-US" smtClean="0"/>
              <a:t>Chapter 2</a:t>
            </a:r>
            <a:endParaRPr lang="en-US"/>
          </a:p>
        </p:txBody>
      </p:sp>
      <p:sp>
        <p:nvSpPr>
          <p:cNvPr id="5" name="Slide Number Placeholder 4"/>
          <p:cNvSpPr>
            <a:spLocks noGrp="1"/>
          </p:cNvSpPr>
          <p:nvPr>
            <p:ph type="sldNum" sz="quarter" idx="11"/>
          </p:nvPr>
        </p:nvSpPr>
        <p:spPr/>
        <p:txBody>
          <a:bodyPr/>
          <a:lstStyle/>
          <a:p>
            <a:fld id="{BADA6B31-583E-4083-89D8-95155744EDB0}" type="slidenum">
              <a:rPr lang="en-US" smtClean="0"/>
              <a:pPr/>
              <a:t>28</a:t>
            </a:fld>
            <a:endParaRPr lang="en-US" dirty="0"/>
          </a:p>
        </p:txBody>
      </p:sp>
    </p:spTree>
    <p:extLst>
      <p:ext uri="{BB962C8B-B14F-4D97-AF65-F5344CB8AC3E}">
        <p14:creationId xmlns:p14="http://schemas.microsoft.com/office/powerpoint/2010/main" val="25790408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smtClean="0"/>
              <a:t>OPTIONAL VIDEO</a:t>
            </a:r>
          </a:p>
          <a:p>
            <a:endParaRPr lang="en-US" i="1" dirty="0" smtClean="0"/>
          </a:p>
          <a:p>
            <a:r>
              <a:rPr lang="en-US" i="1" dirty="0" smtClean="0"/>
              <a:t>The Effects of Marijuana on the Brain</a:t>
            </a:r>
          </a:p>
          <a:p>
            <a:r>
              <a:rPr lang="en-US" dirty="0" smtClean="0"/>
              <a:t>Time: 2:26</a:t>
            </a:r>
          </a:p>
          <a:p>
            <a:pPr marL="0" indent="0">
              <a:buNone/>
            </a:pPr>
            <a:r>
              <a:rPr lang="en-US" sz="1100" dirty="0" smtClean="0">
                <a:hlinkClick r:id="rId3"/>
              </a:rPr>
              <a:t>https://www.youtube.com/watch?v=oeF6rFN9org</a:t>
            </a:r>
            <a:endParaRPr lang="en-US" sz="1100" dirty="0" smtClean="0"/>
          </a:p>
        </p:txBody>
      </p:sp>
      <p:sp>
        <p:nvSpPr>
          <p:cNvPr id="6" name="Footer Placeholder 5"/>
          <p:cNvSpPr>
            <a:spLocks noGrp="1"/>
          </p:cNvSpPr>
          <p:nvPr>
            <p:ph type="ftr" sz="quarter" idx="10"/>
          </p:nvPr>
        </p:nvSpPr>
        <p:spPr/>
        <p:txBody>
          <a:bodyPr/>
          <a:lstStyle/>
          <a:p>
            <a:r>
              <a:rPr lang="en-US" smtClean="0"/>
              <a:t>Chapter 2</a:t>
            </a:r>
            <a:endParaRPr lang="en-US"/>
          </a:p>
        </p:txBody>
      </p:sp>
      <p:sp>
        <p:nvSpPr>
          <p:cNvPr id="7" name="Slide Number Placeholder 6"/>
          <p:cNvSpPr>
            <a:spLocks noGrp="1"/>
          </p:cNvSpPr>
          <p:nvPr>
            <p:ph type="sldNum" sz="quarter" idx="11"/>
          </p:nvPr>
        </p:nvSpPr>
        <p:spPr/>
        <p:txBody>
          <a:bodyPr/>
          <a:lstStyle/>
          <a:p>
            <a:fld id="{BADA6B31-583E-4083-89D8-95155744EDB0}" type="slidenum">
              <a:rPr lang="en-US" smtClean="0"/>
              <a:pPr/>
              <a:t>29</a:t>
            </a:fld>
            <a:endParaRPr lang="en-US" dirty="0"/>
          </a:p>
        </p:txBody>
      </p:sp>
      <p:sp>
        <p:nvSpPr>
          <p:cNvPr id="11" name="Slide Image Placeholder 10"/>
          <p:cNvSpPr>
            <a:spLocks noGrp="1" noRot="1" noChangeAspect="1"/>
          </p:cNvSpPr>
          <p:nvPr>
            <p:ph type="sldImg"/>
          </p:nvPr>
        </p:nvSpPr>
        <p:spPr>
          <a:xfrm>
            <a:off x="1184275" y="698500"/>
            <a:ext cx="4654550" cy="3490913"/>
          </a:xfrm>
          <a:prstGeom prst="rect">
            <a:avLst/>
          </a:prstGeom>
        </p:spPr>
      </p:sp>
    </p:spTree>
    <p:extLst>
      <p:ext uri="{BB962C8B-B14F-4D97-AF65-F5344CB8AC3E}">
        <p14:creationId xmlns:p14="http://schemas.microsoft.com/office/powerpoint/2010/main" val="1744885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Notes Placeholder 2"/>
          <p:cNvSpPr>
            <a:spLocks noGrp="1"/>
          </p:cNvSpPr>
          <p:nvPr>
            <p:ph type="body" idx="1"/>
          </p:nvPr>
        </p:nvSpPr>
        <p:spPr/>
        <p:txBody>
          <a:bodyPr/>
          <a:lstStyle/>
          <a:p>
            <a:r>
              <a:rPr lang="en-US" dirty="0" smtClean="0"/>
              <a:t>One of the major advances in the understanding of drug use has come from research on the biological mechanisms involved in drug reinforcement. When we use substances, they activate the reward pathways in the brain. The immediate psychoactive and rewarding effects of different substances, particularly their ability to give pleasure and relieve pain, help to explain why animals and humans will repeatedly self-administer drugs despite their negative consequences.  Although substances differ with respect to the particular types of neural receptors and neurotransmitters they affect in the brain, there are considerable similarities among them (World Health Organization, 2004).  </a:t>
            </a:r>
          </a:p>
          <a:p>
            <a:endParaRPr lang="en-US" dirty="0" smtClean="0"/>
          </a:p>
          <a:p>
            <a:r>
              <a:rPr lang="en-US" dirty="0" smtClean="0"/>
              <a:t>In general, many psychoactive drugs activate the reward system via increasing dopamine neurotransmission.  </a:t>
            </a:r>
          </a:p>
          <a:p>
            <a:endParaRPr lang="en-US" dirty="0" smtClean="0"/>
          </a:p>
          <a:p>
            <a:r>
              <a:rPr lang="en-US" dirty="0" smtClean="0"/>
              <a:t>In this slide, the reward pathway is shown for several drugs that have addictive potential. </a:t>
            </a:r>
            <a:r>
              <a:rPr lang="en-US" dirty="0" smtClean="0"/>
              <a:t>Just </a:t>
            </a:r>
            <a:r>
              <a:rPr lang="en-US" dirty="0" smtClean="0"/>
              <a:t>as heroin or morphine and cocaine activate the reward pathway in the nucleus </a:t>
            </a:r>
            <a:r>
              <a:rPr lang="en-US" dirty="0" err="1" smtClean="0"/>
              <a:t>accumbens</a:t>
            </a:r>
            <a:r>
              <a:rPr lang="en-US" dirty="0" smtClean="0"/>
              <a:t>, other drugs such as nicotine and alcohol activate this pathway as well. Although each drug has a different mechanism of action, each drug increases the activity of the reward pathway by increasing dopamine transmission. </a:t>
            </a:r>
            <a:r>
              <a:rPr lang="en-US" dirty="0" smtClean="0"/>
              <a:t>Because </a:t>
            </a:r>
            <a:r>
              <a:rPr lang="en-US" dirty="0" smtClean="0"/>
              <a:t>of the way our brains are designed, and because these drugs activate this particular brain pathway for reward, they have the ability to be abused. </a:t>
            </a:r>
          </a:p>
          <a:p>
            <a:endParaRPr lang="en-US" dirty="0" smtClean="0"/>
          </a:p>
          <a:p>
            <a:r>
              <a:rPr lang="en-US" dirty="0" smtClean="0"/>
              <a:t>(https://</a:t>
            </a:r>
            <a:r>
              <a:rPr lang="en-US" dirty="0" err="1" smtClean="0"/>
              <a:t>www.drugabuse.gov</a:t>
            </a:r>
            <a:r>
              <a:rPr lang="en-US" dirty="0" smtClean="0"/>
              <a:t>/publications/teaching-packets/neurobiology-drug-addiction/section-ii-reward-pathway-addiction) </a:t>
            </a:r>
          </a:p>
          <a:p>
            <a:endParaRPr lang="en-US" dirty="0" smtClean="0"/>
          </a:p>
        </p:txBody>
      </p:sp>
      <p:sp>
        <p:nvSpPr>
          <p:cNvPr id="2" name="Footer Placeholder 1"/>
          <p:cNvSpPr>
            <a:spLocks noGrp="1"/>
          </p:cNvSpPr>
          <p:nvPr>
            <p:ph type="ftr" sz="quarter" idx="10"/>
          </p:nvPr>
        </p:nvSpPr>
        <p:spPr/>
        <p:txBody>
          <a:bodyPr/>
          <a:lstStyle/>
          <a:p>
            <a:r>
              <a:rPr lang="en-US" smtClean="0"/>
              <a:t>Chapter 2</a:t>
            </a:r>
            <a:endParaRPr lang="en-US"/>
          </a:p>
        </p:txBody>
      </p:sp>
      <p:sp>
        <p:nvSpPr>
          <p:cNvPr id="3" name="Slide Number Placeholder 2"/>
          <p:cNvSpPr>
            <a:spLocks noGrp="1"/>
          </p:cNvSpPr>
          <p:nvPr>
            <p:ph type="sldNum" sz="quarter" idx="11"/>
          </p:nvPr>
        </p:nvSpPr>
        <p:spPr/>
        <p:txBody>
          <a:bodyPr/>
          <a:lstStyle/>
          <a:p>
            <a:fld id="{BADA6B31-583E-4083-89D8-95155744EDB0}" type="slidenum">
              <a:rPr lang="en-US" smtClean="0"/>
              <a:pPr/>
              <a:t>3</a:t>
            </a:fld>
            <a:endParaRPr lang="en-US" dirty="0"/>
          </a:p>
        </p:txBody>
      </p:sp>
      <p:sp>
        <p:nvSpPr>
          <p:cNvPr id="10" name="Slide Image Placeholder 9"/>
          <p:cNvSpPr>
            <a:spLocks noGrp="1" noRot="1" noChangeAspect="1"/>
          </p:cNvSpPr>
          <p:nvPr>
            <p:ph type="sldImg"/>
          </p:nvPr>
        </p:nvSpPr>
        <p:spPr>
          <a:xfrm>
            <a:off x="1184275" y="698500"/>
            <a:ext cx="4654550" cy="3490913"/>
          </a:xfrm>
          <a:prstGeom prst="rect">
            <a:avLst/>
          </a:prstGeom>
        </p:spPr>
      </p:sp>
    </p:spTree>
    <p:extLst>
      <p:ext uri="{BB962C8B-B14F-4D97-AF65-F5344CB8AC3E}">
        <p14:creationId xmlns:p14="http://schemas.microsoft.com/office/powerpoint/2010/main" val="1218701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otes Placeholder 2"/>
          <p:cNvSpPr>
            <a:spLocks noGrp="1"/>
          </p:cNvSpPr>
          <p:nvPr>
            <p:ph type="body" idx="1"/>
          </p:nvPr>
        </p:nvSpPr>
        <p:spPr/>
        <p:txBody>
          <a:bodyPr/>
          <a:lstStyle/>
          <a:p>
            <a:r>
              <a:rPr lang="en-US" dirty="0" smtClean="0"/>
              <a:t>When a person smokes marijuana, THC quickly passes from the lungs into the bloodstream. The blood carries the chemical to the brain and other organs throughout the body. </a:t>
            </a:r>
          </a:p>
          <a:p>
            <a:endParaRPr lang="en-US" dirty="0" smtClean="0"/>
          </a:p>
          <a:p>
            <a:r>
              <a:rPr lang="en-GB" dirty="0" smtClean="0"/>
              <a:t>A derivation of the plant cannabis </a:t>
            </a:r>
            <a:r>
              <a:rPr lang="en-GB" dirty="0" err="1" smtClean="0"/>
              <a:t>sativa</a:t>
            </a:r>
            <a:r>
              <a:rPr lang="en-GB" dirty="0" smtClean="0"/>
              <a:t>, cannabis intoxication produces feelings of euphoria, lightness of limbs, increased appetite, tachycardia, and impaired judgment.  </a:t>
            </a:r>
          </a:p>
          <a:p>
            <a:endParaRPr lang="en-GB" dirty="0" smtClean="0"/>
          </a:p>
          <a:p>
            <a:r>
              <a:rPr lang="en-GB" dirty="0" smtClean="0"/>
              <a:t>The risks of acute intoxication and chronic use include:</a:t>
            </a:r>
          </a:p>
          <a:p>
            <a:pPr marL="171450" indent="-171450">
              <a:buFont typeface="Arial"/>
              <a:buChar char="•"/>
            </a:pPr>
            <a:r>
              <a:rPr lang="en-GB" dirty="0" smtClean="0"/>
              <a:t>Problems with attention and motivation</a:t>
            </a:r>
          </a:p>
          <a:p>
            <a:pPr marL="171450" indent="-171450">
              <a:buFont typeface="Arial"/>
              <a:buChar char="•"/>
            </a:pPr>
            <a:r>
              <a:rPr lang="en-GB" dirty="0" smtClean="0"/>
              <a:t>Anxiety, paranoia </a:t>
            </a:r>
          </a:p>
          <a:p>
            <a:pPr marL="171450" indent="-171450">
              <a:buFont typeface="Arial"/>
              <a:buChar char="•"/>
            </a:pPr>
            <a:r>
              <a:rPr lang="en-GB" dirty="0" smtClean="0"/>
              <a:t>Depression, decreased memory retention and problem solving ability in chronic users</a:t>
            </a:r>
          </a:p>
          <a:p>
            <a:pPr marL="171450" indent="-171450">
              <a:buFont typeface="Arial"/>
              <a:buChar char="•"/>
            </a:pPr>
            <a:r>
              <a:rPr lang="en-GB" dirty="0" smtClean="0"/>
              <a:t>Lung disease such asthma and bronchitis</a:t>
            </a:r>
          </a:p>
          <a:p>
            <a:pPr marL="171450" indent="-171450">
              <a:buFont typeface="Arial"/>
              <a:buChar char="•"/>
            </a:pPr>
            <a:r>
              <a:rPr lang="en-GB" dirty="0" smtClean="0"/>
              <a:t>Psychotic symptoms</a:t>
            </a:r>
          </a:p>
          <a:p>
            <a:pPr marL="171450" indent="-171450">
              <a:buFont typeface="Arial"/>
              <a:buChar char="•"/>
            </a:pPr>
            <a:r>
              <a:rPr lang="en-GB" dirty="0" smtClean="0"/>
              <a:t>Heart disease and cancer</a:t>
            </a:r>
          </a:p>
          <a:p>
            <a:endParaRPr lang="en-US" dirty="0" smtClean="0"/>
          </a:p>
        </p:txBody>
      </p:sp>
      <p:sp>
        <p:nvSpPr>
          <p:cNvPr id="2" name="Footer Placeholder 1"/>
          <p:cNvSpPr>
            <a:spLocks noGrp="1"/>
          </p:cNvSpPr>
          <p:nvPr>
            <p:ph type="ftr" sz="quarter" idx="10"/>
          </p:nvPr>
        </p:nvSpPr>
        <p:spPr/>
        <p:txBody>
          <a:bodyPr/>
          <a:lstStyle/>
          <a:p>
            <a:r>
              <a:rPr lang="en-US" smtClean="0"/>
              <a:t>Chapter 2</a:t>
            </a:r>
            <a:endParaRPr lang="en-US"/>
          </a:p>
        </p:txBody>
      </p:sp>
      <p:sp>
        <p:nvSpPr>
          <p:cNvPr id="3" name="Slide Number Placeholder 2"/>
          <p:cNvSpPr>
            <a:spLocks noGrp="1"/>
          </p:cNvSpPr>
          <p:nvPr>
            <p:ph type="sldNum" sz="quarter" idx="11"/>
          </p:nvPr>
        </p:nvSpPr>
        <p:spPr/>
        <p:txBody>
          <a:bodyPr/>
          <a:lstStyle/>
          <a:p>
            <a:fld id="{BADA6B31-583E-4083-89D8-95155744EDB0}" type="slidenum">
              <a:rPr lang="en-US" smtClean="0"/>
              <a:pPr/>
              <a:t>30</a:t>
            </a:fld>
            <a:endParaRPr lang="en-US" dirty="0"/>
          </a:p>
        </p:txBody>
      </p:sp>
      <p:sp>
        <p:nvSpPr>
          <p:cNvPr id="8" name="Slide Image Placeholder 7"/>
          <p:cNvSpPr>
            <a:spLocks noGrp="1" noRot="1" noChangeAspect="1"/>
          </p:cNvSpPr>
          <p:nvPr>
            <p:ph type="sldImg"/>
          </p:nvPr>
        </p:nvSpPr>
        <p:spPr>
          <a:xfrm>
            <a:off x="1184275" y="698500"/>
            <a:ext cx="4654550" cy="3490913"/>
          </a:xfrm>
          <a:prstGeom prst="rect">
            <a:avLst/>
          </a:prstGeom>
        </p:spPr>
      </p:sp>
    </p:spTree>
    <p:extLst>
      <p:ext uri="{BB962C8B-B14F-4D97-AF65-F5344CB8AC3E}">
        <p14:creationId xmlns:p14="http://schemas.microsoft.com/office/powerpoint/2010/main" val="21147206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3"/>
          <p:cNvSpPr>
            <a:spLocks noGrp="1" noChangeArrowheads="1"/>
          </p:cNvSpPr>
          <p:nvPr>
            <p:ph type="body" idx="1"/>
          </p:nvPr>
        </p:nvSpPr>
        <p:spPr/>
        <p:txBody>
          <a:bodyPr/>
          <a:lstStyle/>
          <a:p>
            <a:r>
              <a:rPr lang="en-US" smtClean="0"/>
              <a:t>The national average of marijuana's THC content has increased from ~4% in 1995 to ~12% in 2014.*  Currently, its potency is higher than ever. Researchers have also found that tetrahydrocannabinol (THC) content has risen markedly, whereas cannabidiol (CBD), which many say has therapeutic value, has declined. </a:t>
            </a:r>
          </a:p>
          <a:p>
            <a:endParaRPr lang="en-US" altLang="en-US" smtClean="0"/>
          </a:p>
          <a:p>
            <a:r>
              <a:rPr lang="en-US" altLang="en-US" smtClean="0"/>
              <a:t>As THC content of marijuana increases, so does its potential to cause adverse effects such as paranoia, anxiety and panic attacks, hallucinations, erratic mood swings and aggressive behavior.</a:t>
            </a:r>
          </a:p>
          <a:p>
            <a:endParaRPr lang="en-US" altLang="en-US" smtClean="0"/>
          </a:p>
          <a:p>
            <a:r>
              <a:rPr lang="en-US" altLang="en-US" smtClean="0"/>
              <a:t>Also telling is the huge increase in calls to Poison Control Centers across the country (from 13 calls in 2009 to 9,159 in 2011) by people having such adverse reactions after using “synthetic pot” – plant material sprayed with chemicals developed in labs to study the effects of THC. These chemicals mimic THC by binding to cannabinoid receptors. However, these synthetic chemicals are typically 10 times more potent than THC, which is why they cause more, and more severe, adverse reactions, including heart attacks and seizures. </a:t>
            </a:r>
          </a:p>
          <a:p>
            <a:endParaRPr lang="en-US" altLang="en-US" smtClean="0"/>
          </a:p>
          <a:p>
            <a:r>
              <a:rPr lang="en-US" altLang="en-US" smtClean="0"/>
              <a:t>*</a:t>
            </a:r>
            <a:r>
              <a:rPr lang="en-US" smtClean="0"/>
              <a:t>Samples in this data were received over time from materials confiscated by the Drug Enforcement Administration</a:t>
            </a:r>
            <a:endParaRPr lang="en-US" altLang="en-US" dirty="0" smtClean="0"/>
          </a:p>
        </p:txBody>
      </p:sp>
      <p:sp>
        <p:nvSpPr>
          <p:cNvPr id="2" name="Footer Placeholder 1"/>
          <p:cNvSpPr>
            <a:spLocks noGrp="1"/>
          </p:cNvSpPr>
          <p:nvPr>
            <p:ph type="ftr" sz="quarter" idx="10"/>
          </p:nvPr>
        </p:nvSpPr>
        <p:spPr/>
        <p:txBody>
          <a:bodyPr/>
          <a:lstStyle/>
          <a:p>
            <a:r>
              <a:rPr lang="en-US" smtClean="0"/>
              <a:t>Chapter 2</a:t>
            </a:r>
            <a:endParaRPr lang="en-US"/>
          </a:p>
        </p:txBody>
      </p:sp>
      <p:sp>
        <p:nvSpPr>
          <p:cNvPr id="3" name="Slide Number Placeholder 2"/>
          <p:cNvSpPr>
            <a:spLocks noGrp="1"/>
          </p:cNvSpPr>
          <p:nvPr>
            <p:ph type="sldNum" sz="quarter" idx="11"/>
          </p:nvPr>
        </p:nvSpPr>
        <p:spPr/>
        <p:txBody>
          <a:bodyPr/>
          <a:lstStyle/>
          <a:p>
            <a:fld id="{BADA6B31-583E-4083-89D8-95155744EDB0}" type="slidenum">
              <a:rPr lang="en-US" smtClean="0"/>
              <a:pPr/>
              <a:t>31</a:t>
            </a:fld>
            <a:endParaRPr lang="en-US" dirty="0"/>
          </a:p>
        </p:txBody>
      </p:sp>
      <p:sp>
        <p:nvSpPr>
          <p:cNvPr id="10" name="Slide Image Placeholder 9"/>
          <p:cNvSpPr>
            <a:spLocks noGrp="1" noRot="1" noChangeAspect="1"/>
          </p:cNvSpPr>
          <p:nvPr>
            <p:ph type="sldImg"/>
          </p:nvPr>
        </p:nvSpPr>
        <p:spPr>
          <a:xfrm>
            <a:off x="1184275" y="698500"/>
            <a:ext cx="4654550" cy="3490913"/>
          </a:xfrm>
          <a:prstGeom prst="rect">
            <a:avLst/>
          </a:prstGeom>
        </p:spPr>
      </p:sp>
    </p:spTree>
    <p:extLst>
      <p:ext uri="{BB962C8B-B14F-4D97-AF65-F5344CB8AC3E}">
        <p14:creationId xmlns:p14="http://schemas.microsoft.com/office/powerpoint/2010/main" val="23143641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OPTIONAL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Oil is what is usually used in vape pens, such as the open vape. BHO, or butane honey oil, is very common. Recently CO2 honey oil has gained popularity, as it poses no issues for lingering solvents in the concentrates. </a:t>
            </a:r>
          </a:p>
          <a:p>
            <a:endParaRPr lang="en-US" sz="1200" b="0" i="0" kern="1200" dirty="0" smtClean="0">
              <a:solidFill>
                <a:schemeClr val="tx1"/>
              </a:solidFill>
              <a:effectLst/>
              <a:latin typeface="+mn-lt"/>
              <a:ea typeface="+mn-ea"/>
              <a:cs typeface="+mn-cs"/>
            </a:endParaRPr>
          </a:p>
          <a:p>
            <a:r>
              <a:rPr lang="en-US" b="0" i="0" kern="1200" dirty="0" smtClean="0">
                <a:solidFill>
                  <a:schemeClr val="tx1"/>
                </a:solidFill>
                <a:effectLst/>
              </a:rPr>
              <a:t>Dabbing</a:t>
            </a:r>
          </a:p>
          <a:p>
            <a:r>
              <a:rPr lang="en-US" b="0" i="0" kern="1200" dirty="0" smtClean="0">
                <a:solidFill>
                  <a:schemeClr val="tx1"/>
                </a:solidFill>
                <a:effectLst/>
              </a:rPr>
              <a:t>You may hear the term 'dabbing'. Dabbing is a technique for consuming concentrates. You place a 'dab' of concentrate onto a heated surface, which in turns vaporizes the concentrate which is then inhaled</a:t>
            </a:r>
            <a:r>
              <a:rPr lang="en-US" b="0" i="0" kern="1200" baseline="0" dirty="0" smtClean="0">
                <a:solidFill>
                  <a:schemeClr val="tx1"/>
                </a:solidFill>
                <a:effectLst/>
              </a:rPr>
              <a:t> -</a:t>
            </a:r>
            <a:r>
              <a:rPr lang="en-US" b="0" baseline="0" dirty="0" smtClean="0"/>
              <a:t>heated on the end of a knife or pin and inhaled. </a:t>
            </a:r>
            <a:r>
              <a:rPr lang="en-US" b="0" i="0" kern="1200" dirty="0" smtClean="0">
                <a:solidFill>
                  <a:schemeClr val="tx1"/>
                </a:solidFill>
                <a:effectLst/>
              </a:rPr>
              <a:t>Think of it as a sophisticated way of hot knifing. Be warned, dabbing can get you to level 10 baked, and it is easy to over consume, so best left to the experienced users.</a:t>
            </a:r>
            <a:r>
              <a:rPr lang="en-US" b="0" baseline="0" dirty="0" smtClean="0"/>
              <a:t>   </a:t>
            </a:r>
            <a:endParaRPr lang="en-US" b="0" i="0" kern="1200" dirty="0" smtClean="0">
              <a:solidFill>
                <a:schemeClr val="tx1"/>
              </a:solidFill>
              <a:effectLst/>
            </a:endParaRPr>
          </a:p>
          <a:p>
            <a:endParaRPr lang="en-US" dirty="0"/>
          </a:p>
        </p:txBody>
      </p:sp>
      <p:sp>
        <p:nvSpPr>
          <p:cNvPr id="4" name="Slide Number Placeholder 3"/>
          <p:cNvSpPr>
            <a:spLocks noGrp="1"/>
          </p:cNvSpPr>
          <p:nvPr>
            <p:ph type="sldNum" sz="quarter" idx="10"/>
          </p:nvPr>
        </p:nvSpPr>
        <p:spPr/>
        <p:txBody>
          <a:bodyPr/>
          <a:lstStyle/>
          <a:p>
            <a:fld id="{1AA112B8-D318-4A43-A940-8A48F2328B52}" type="slidenum">
              <a:rPr lang="en-US" smtClean="0"/>
              <a:t>32</a:t>
            </a:fld>
            <a:endParaRPr lang="en-US"/>
          </a:p>
        </p:txBody>
      </p:sp>
      <p:sp>
        <p:nvSpPr>
          <p:cNvPr id="5" name="Footer Placeholder 4"/>
          <p:cNvSpPr>
            <a:spLocks noGrp="1"/>
          </p:cNvSpPr>
          <p:nvPr>
            <p:ph type="ftr" sz="quarter" idx="11"/>
          </p:nvPr>
        </p:nvSpPr>
        <p:spPr/>
        <p:txBody>
          <a:bodyPr/>
          <a:lstStyle/>
          <a:p>
            <a:r>
              <a:rPr lang="en-US" smtClean="0"/>
              <a:t>Chapter 2</a:t>
            </a:r>
            <a:endParaRPr lang="en-US"/>
          </a:p>
        </p:txBody>
      </p:sp>
    </p:spTree>
    <p:extLst>
      <p:ext uri="{BB962C8B-B14F-4D97-AF65-F5344CB8AC3E}">
        <p14:creationId xmlns:p14="http://schemas.microsoft.com/office/powerpoint/2010/main" val="2242454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OPTIONAL SLIDE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Shatter is a refined version of BHO, which typically involves multiple steps to extract all the plant matter and solvents. These steps usually involve a pressure vacuum. Shatter is semi-transparent, usually with a yellow or amber color. It is usually a thin cake, which ‘shatters’ when you break a piece off, hence the name. Shatter is very potent, and can be upwards of 90% THC.</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Wax is created by whipping hash oil during the purging process. It is sometimes referred to as earwax, due to its similar consistency. Wax is easier to handle than oil, and the % of THC between the two are similar. </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AA112B8-D318-4A43-A940-8A48F2328B52}" type="slidenum">
              <a:rPr lang="en-US" smtClean="0"/>
              <a:t>33</a:t>
            </a:fld>
            <a:endParaRPr lang="en-US"/>
          </a:p>
        </p:txBody>
      </p:sp>
      <p:sp>
        <p:nvSpPr>
          <p:cNvPr id="5" name="Footer Placeholder 4"/>
          <p:cNvSpPr>
            <a:spLocks noGrp="1"/>
          </p:cNvSpPr>
          <p:nvPr>
            <p:ph type="ftr" sz="quarter" idx="11"/>
          </p:nvPr>
        </p:nvSpPr>
        <p:spPr/>
        <p:txBody>
          <a:bodyPr/>
          <a:lstStyle/>
          <a:p>
            <a:r>
              <a:rPr lang="en-US" smtClean="0"/>
              <a:t>Chapter 2</a:t>
            </a:r>
            <a:endParaRPr lang="en-US"/>
          </a:p>
        </p:txBody>
      </p:sp>
    </p:spTree>
    <p:extLst>
      <p:ext uri="{BB962C8B-B14F-4D97-AF65-F5344CB8AC3E}">
        <p14:creationId xmlns:p14="http://schemas.microsoft.com/office/powerpoint/2010/main" val="29245864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OPTIONAL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All concentrates can be used in vaporizer pens. </a:t>
            </a:r>
            <a:r>
              <a:rPr lang="en-US" b="0" dirty="0" smtClean="0"/>
              <a:t>Vapor</a:t>
            </a:r>
            <a:r>
              <a:rPr lang="en-US" b="0" baseline="0" dirty="0" smtClean="0"/>
              <a:t> pens are similar to electronic cigarettes in that they can be used to heat and smoke hash oil or THC with no odor. This is a fairly new method of using THC and while those who are involved in using THC may know about it, people who work with youths should become familiar with it in order to identify those whose use may not be obvious because of the lack of the odor.</a:t>
            </a:r>
            <a:endParaRPr lang="en-US" b="0" dirty="0"/>
          </a:p>
        </p:txBody>
      </p:sp>
      <p:sp>
        <p:nvSpPr>
          <p:cNvPr id="4" name="Slide Number Placeholder 3"/>
          <p:cNvSpPr>
            <a:spLocks noGrp="1"/>
          </p:cNvSpPr>
          <p:nvPr>
            <p:ph type="sldNum" sz="quarter" idx="10"/>
          </p:nvPr>
        </p:nvSpPr>
        <p:spPr/>
        <p:txBody>
          <a:bodyPr/>
          <a:lstStyle/>
          <a:p>
            <a:fld id="{86BA35F5-4231-48C4-90E5-5F88AF55E37D}" type="slidenum">
              <a:rPr lang="en-US" smtClean="0"/>
              <a:t>34</a:t>
            </a:fld>
            <a:endParaRPr lang="en-US" dirty="0"/>
          </a:p>
        </p:txBody>
      </p:sp>
      <p:sp>
        <p:nvSpPr>
          <p:cNvPr id="5" name="Footer Placeholder 4"/>
          <p:cNvSpPr>
            <a:spLocks noGrp="1"/>
          </p:cNvSpPr>
          <p:nvPr>
            <p:ph type="ftr" sz="quarter" idx="11"/>
          </p:nvPr>
        </p:nvSpPr>
        <p:spPr/>
        <p:txBody>
          <a:bodyPr/>
          <a:lstStyle/>
          <a:p>
            <a:r>
              <a:rPr lang="en-US" smtClean="0"/>
              <a:t>Chapter 2</a:t>
            </a:r>
            <a:endParaRPr lang="en-US"/>
          </a:p>
        </p:txBody>
      </p:sp>
    </p:spTree>
    <p:extLst>
      <p:ext uri="{BB962C8B-B14F-4D97-AF65-F5344CB8AC3E}">
        <p14:creationId xmlns:p14="http://schemas.microsoft.com/office/powerpoint/2010/main" val="8436294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Notes Placeholder 2"/>
          <p:cNvSpPr>
            <a:spLocks noGrp="1"/>
          </p:cNvSpPr>
          <p:nvPr>
            <p:ph type="body" idx="1"/>
          </p:nvPr>
        </p:nvSpPr>
        <p:spPr/>
        <p:txBody>
          <a:bodyPr/>
          <a:lstStyle/>
          <a:p>
            <a:r>
              <a:rPr lang="en-US" dirty="0" smtClean="0"/>
              <a:t>Marijuana also affects brain development. When marijuana users begin using as teenagers, the drug may reduce thinking, memory, and learning functions and affect how the brain builds connections between the areas necessary for these functions.  </a:t>
            </a:r>
            <a:r>
              <a:rPr lang="en-US" dirty="0" smtClean="0"/>
              <a:t>Marijuana’s </a:t>
            </a:r>
            <a:r>
              <a:rPr lang="en-US" dirty="0" smtClean="0"/>
              <a:t>effects on these abilities may last a long time or even be permanent.</a:t>
            </a:r>
          </a:p>
          <a:p>
            <a:endParaRPr lang="en-US" altLang="en-US" dirty="0" smtClean="0"/>
          </a:p>
          <a:p>
            <a:r>
              <a:rPr lang="en-US" altLang="en-US" dirty="0" smtClean="0"/>
              <a:t>For example, </a:t>
            </a:r>
            <a:r>
              <a:rPr lang="en-US" dirty="0" smtClean="0"/>
              <a:t>a study showed that people who started smoking marijuana heavily in their teens and had an ongoing cannabis use disorder lost an average of eight IQ points between ages 13 and 38. The lost mental abilities did not fully return in those who quit marijuana as adults. Those who started smoking marijuana as adults did not show notable IQ declines.</a:t>
            </a:r>
            <a:r>
              <a:rPr lang="en-US" altLang="en-US" dirty="0" smtClean="0"/>
              <a:t> </a:t>
            </a:r>
          </a:p>
          <a:p>
            <a:endParaRPr lang="en-US" dirty="0" smtClean="0"/>
          </a:p>
          <a:p>
            <a:r>
              <a:rPr lang="en-US" dirty="0" smtClean="0"/>
              <a:t>Non-users had on average increased their IQ by around one point. And even after setting aside the heaviest users, a decline of a few IQ points from their childhood value was still seen in less heavy users who had started in their teens. </a:t>
            </a:r>
          </a:p>
          <a:p>
            <a:endParaRPr lang="en-US" dirty="0" smtClean="0"/>
          </a:p>
          <a:p>
            <a:r>
              <a:rPr lang="en-US" dirty="0" smtClean="0"/>
              <a:t>(</a:t>
            </a:r>
            <a:r>
              <a:rPr lang="en-US" dirty="0" err="1" smtClean="0"/>
              <a:t>www.pnas.org</a:t>
            </a:r>
            <a:r>
              <a:rPr lang="en-US" dirty="0" smtClean="0"/>
              <a:t>/</a:t>
            </a:r>
            <a:r>
              <a:rPr lang="en-US" dirty="0" err="1" smtClean="0"/>
              <a:t>cgi</a:t>
            </a:r>
            <a:r>
              <a:rPr lang="en-US" dirty="0" smtClean="0"/>
              <a:t>/</a:t>
            </a:r>
            <a:r>
              <a:rPr lang="en-US" dirty="0" err="1" smtClean="0"/>
              <a:t>doi</a:t>
            </a:r>
            <a:r>
              <a:rPr lang="en-US" dirty="0" smtClean="0"/>
              <a:t>/10.1073/pnas.1206820109) </a:t>
            </a:r>
          </a:p>
          <a:p>
            <a:endParaRPr lang="en-US" dirty="0" smtClean="0"/>
          </a:p>
          <a:p>
            <a:endParaRPr lang="en-US" dirty="0" smtClean="0"/>
          </a:p>
        </p:txBody>
      </p:sp>
      <p:sp>
        <p:nvSpPr>
          <p:cNvPr id="2" name="Footer Placeholder 1"/>
          <p:cNvSpPr>
            <a:spLocks noGrp="1"/>
          </p:cNvSpPr>
          <p:nvPr>
            <p:ph type="ftr" sz="quarter" idx="10"/>
          </p:nvPr>
        </p:nvSpPr>
        <p:spPr/>
        <p:txBody>
          <a:bodyPr/>
          <a:lstStyle/>
          <a:p>
            <a:r>
              <a:rPr lang="en-US" smtClean="0"/>
              <a:t>Chapter 2</a:t>
            </a:r>
            <a:endParaRPr lang="en-US"/>
          </a:p>
        </p:txBody>
      </p:sp>
      <p:sp>
        <p:nvSpPr>
          <p:cNvPr id="3" name="Slide Number Placeholder 2"/>
          <p:cNvSpPr>
            <a:spLocks noGrp="1"/>
          </p:cNvSpPr>
          <p:nvPr>
            <p:ph type="sldNum" sz="quarter" idx="11"/>
          </p:nvPr>
        </p:nvSpPr>
        <p:spPr/>
        <p:txBody>
          <a:bodyPr/>
          <a:lstStyle/>
          <a:p>
            <a:fld id="{BADA6B31-583E-4083-89D8-95155744EDB0}" type="slidenum">
              <a:rPr lang="en-US" smtClean="0"/>
              <a:pPr/>
              <a:t>35</a:t>
            </a:fld>
            <a:endParaRPr lang="en-US" dirty="0"/>
          </a:p>
        </p:txBody>
      </p:sp>
      <p:sp>
        <p:nvSpPr>
          <p:cNvPr id="13" name="Slide Image Placeholder 12"/>
          <p:cNvSpPr>
            <a:spLocks noGrp="1" noRot="1" noChangeAspect="1"/>
          </p:cNvSpPr>
          <p:nvPr>
            <p:ph type="sldImg"/>
          </p:nvPr>
        </p:nvSpPr>
        <p:spPr>
          <a:xfrm>
            <a:off x="1184275" y="698500"/>
            <a:ext cx="4654550" cy="3490913"/>
          </a:xfrm>
          <a:prstGeom prst="rect">
            <a:avLst/>
          </a:prstGeom>
        </p:spPr>
      </p:sp>
    </p:spTree>
    <p:extLst>
      <p:ext uri="{BB962C8B-B14F-4D97-AF65-F5344CB8AC3E}">
        <p14:creationId xmlns:p14="http://schemas.microsoft.com/office/powerpoint/2010/main" val="37794382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Notes Placeholder 2"/>
          <p:cNvSpPr>
            <a:spLocks noGrp="1"/>
          </p:cNvSpPr>
          <p:nvPr>
            <p:ph type="body" idx="1"/>
          </p:nvPr>
        </p:nvSpPr>
        <p:spPr/>
        <p:txBody>
          <a:bodyPr/>
          <a:lstStyle/>
          <a:p>
            <a:r>
              <a:rPr lang="en-US" dirty="0" smtClean="0"/>
              <a:t>Marijuana use has been associated not only with drops in IQ, but also psychotic disorders, anxiety disorders and depression.  A number of recent studies have found an association between marijuana use during adolescence and mental health disorders.  </a:t>
            </a:r>
          </a:p>
          <a:p>
            <a:endParaRPr lang="en-US" dirty="0" smtClean="0"/>
          </a:p>
          <a:p>
            <a:r>
              <a:rPr lang="en-US" dirty="0" smtClean="0"/>
              <a:t>Some critics correctly point out that these studies can only document association, which is not necessarily linked to causation, and that is true. New and larger studies are attempting follow large groups of individuals over time to see if there is a significant difference in those who use marijuana over time versus those who don’t.</a:t>
            </a:r>
          </a:p>
          <a:p>
            <a:endParaRPr lang="en-US" dirty="0" smtClean="0"/>
          </a:p>
          <a:p>
            <a:r>
              <a:rPr lang="en-US" dirty="0" smtClean="0"/>
              <a:t>We also know something about the cannabinoid system which allows us to hypothesize a mechanism, and both imaging and functional imaging studies are corroborating our findings. </a:t>
            </a:r>
          </a:p>
          <a:p>
            <a:endParaRPr lang="en-US" altLang="en-US" dirty="0" smtClean="0"/>
          </a:p>
          <a:p>
            <a:r>
              <a:rPr lang="en-US" altLang="en-US" dirty="0" smtClean="0"/>
              <a:t>(https://www.drugabuse.gov/publications/research-reports/marijuana/there-link-between-marijuana-use-psychiatric-disorders) </a:t>
            </a:r>
          </a:p>
        </p:txBody>
      </p:sp>
      <p:sp>
        <p:nvSpPr>
          <p:cNvPr id="2" name="Footer Placeholder 1"/>
          <p:cNvSpPr>
            <a:spLocks noGrp="1"/>
          </p:cNvSpPr>
          <p:nvPr>
            <p:ph type="ftr" sz="quarter" idx="10"/>
          </p:nvPr>
        </p:nvSpPr>
        <p:spPr/>
        <p:txBody>
          <a:bodyPr/>
          <a:lstStyle/>
          <a:p>
            <a:r>
              <a:rPr lang="en-US" smtClean="0"/>
              <a:t>Chapter 2</a:t>
            </a:r>
            <a:endParaRPr lang="en-US"/>
          </a:p>
        </p:txBody>
      </p:sp>
      <p:sp>
        <p:nvSpPr>
          <p:cNvPr id="3" name="Slide Number Placeholder 2"/>
          <p:cNvSpPr>
            <a:spLocks noGrp="1"/>
          </p:cNvSpPr>
          <p:nvPr>
            <p:ph type="sldNum" sz="quarter" idx="11"/>
          </p:nvPr>
        </p:nvSpPr>
        <p:spPr/>
        <p:txBody>
          <a:bodyPr/>
          <a:lstStyle/>
          <a:p>
            <a:fld id="{BADA6B31-583E-4083-89D8-95155744EDB0}" type="slidenum">
              <a:rPr lang="en-US" smtClean="0"/>
              <a:pPr/>
              <a:t>36</a:t>
            </a:fld>
            <a:endParaRPr lang="en-US" dirty="0"/>
          </a:p>
        </p:txBody>
      </p:sp>
      <p:sp>
        <p:nvSpPr>
          <p:cNvPr id="10" name="Slide Image Placeholder 9"/>
          <p:cNvSpPr>
            <a:spLocks noGrp="1" noRot="1" noChangeAspect="1"/>
          </p:cNvSpPr>
          <p:nvPr>
            <p:ph type="sldImg"/>
          </p:nvPr>
        </p:nvSpPr>
        <p:spPr>
          <a:xfrm>
            <a:off x="1184275" y="698500"/>
            <a:ext cx="4654550" cy="3490913"/>
          </a:xfrm>
          <a:prstGeom prst="rect">
            <a:avLst/>
          </a:prstGeom>
        </p:spPr>
      </p:sp>
    </p:spTree>
    <p:extLst>
      <p:ext uri="{BB962C8B-B14F-4D97-AF65-F5344CB8AC3E}">
        <p14:creationId xmlns:p14="http://schemas.microsoft.com/office/powerpoint/2010/main" val="11550351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rPr>
              <a:t>OPTIONAL SLIDE</a:t>
            </a:r>
            <a:endParaRPr lang="en-US" b="1" dirty="0"/>
          </a:p>
        </p:txBody>
      </p:sp>
      <p:sp>
        <p:nvSpPr>
          <p:cNvPr id="4" name="Slide Number Placeholder 3"/>
          <p:cNvSpPr>
            <a:spLocks noGrp="1"/>
          </p:cNvSpPr>
          <p:nvPr>
            <p:ph type="sldNum" sz="quarter" idx="10"/>
          </p:nvPr>
        </p:nvSpPr>
        <p:spPr/>
        <p:txBody>
          <a:bodyPr/>
          <a:lstStyle/>
          <a:p>
            <a:fld id="{1AA112B8-D318-4A43-A940-8A48F2328B52}" type="slidenum">
              <a:rPr lang="en-US" smtClean="0"/>
              <a:t>37</a:t>
            </a:fld>
            <a:endParaRPr lang="en-US"/>
          </a:p>
        </p:txBody>
      </p:sp>
      <p:sp>
        <p:nvSpPr>
          <p:cNvPr id="5" name="Footer Placeholder 4"/>
          <p:cNvSpPr>
            <a:spLocks noGrp="1"/>
          </p:cNvSpPr>
          <p:nvPr>
            <p:ph type="ftr" sz="quarter" idx="11"/>
          </p:nvPr>
        </p:nvSpPr>
        <p:spPr/>
        <p:txBody>
          <a:bodyPr/>
          <a:lstStyle/>
          <a:p>
            <a:r>
              <a:rPr lang="en-US" smtClean="0"/>
              <a:t>Chapter 2</a:t>
            </a:r>
            <a:endParaRPr lang="en-US"/>
          </a:p>
        </p:txBody>
      </p:sp>
    </p:spTree>
    <p:extLst>
      <p:ext uri="{BB962C8B-B14F-4D97-AF65-F5344CB8AC3E}">
        <p14:creationId xmlns:p14="http://schemas.microsoft.com/office/powerpoint/2010/main" val="23957259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p:txBody>
          <a:bodyPr/>
          <a:lstStyle/>
          <a:p>
            <a:r>
              <a:rPr lang="en-US" b="1" dirty="0" smtClean="0"/>
              <a:t>OPTIONAL SLIDE</a:t>
            </a:r>
          </a:p>
          <a:p>
            <a:endParaRPr lang="en-US" dirty="0" smtClean="0"/>
          </a:p>
          <a:p>
            <a:r>
              <a:rPr lang="en-US" u="sng" dirty="0" smtClean="0"/>
              <a:t>Drugged Driving:</a:t>
            </a:r>
            <a:r>
              <a:rPr lang="en-US" dirty="0" smtClean="0"/>
              <a:t>  Every </a:t>
            </a:r>
            <a:r>
              <a:rPr lang="en-US" dirty="0"/>
              <a:t>state has DUID (driving under the influence of drugs) legislation on the books. </a:t>
            </a:r>
          </a:p>
          <a:p>
            <a:endParaRPr lang="en-US" dirty="0" smtClean="0"/>
          </a:p>
          <a:p>
            <a:pPr fontAlgn="base"/>
            <a:r>
              <a:rPr lang="en-US" u="sng" dirty="0" smtClean="0"/>
              <a:t>Legalization</a:t>
            </a:r>
            <a:r>
              <a:rPr lang="en-US" dirty="0" smtClean="0"/>
              <a:t>: </a:t>
            </a:r>
            <a:r>
              <a:rPr lang="en-US" smtClean="0"/>
              <a:t>Whereas many </a:t>
            </a:r>
            <a:r>
              <a:rPr lang="en-US" dirty="0"/>
              <a:t>states </a:t>
            </a:r>
            <a:r>
              <a:rPr lang="en-US" dirty="0" smtClean="0"/>
              <a:t>(AK, CA, CO, DC, ME, MA, NE, OR, WA) have </a:t>
            </a:r>
            <a:r>
              <a:rPr lang="en-US" dirty="0"/>
              <a:t>passed laws allowing for the personal possession and consumption of cannabis by adults. Generally this means a policy that supports a legally controlled market for marijuana, where consumers can buy marijuana for personal use from a safe legal </a:t>
            </a:r>
            <a:r>
              <a:rPr lang="en-US" dirty="0" smtClean="0"/>
              <a:t>source</a:t>
            </a:r>
            <a:endParaRPr lang="en-US" dirty="0"/>
          </a:p>
          <a:p>
            <a:pPr fontAlgn="base"/>
            <a:r>
              <a:rPr lang="en-US" dirty="0"/>
              <a:t/>
            </a:r>
            <a:br>
              <a:rPr lang="en-US" dirty="0"/>
            </a:br>
            <a:r>
              <a:rPr lang="en-US" u="sng" dirty="0" smtClean="0"/>
              <a:t>Medical Marijuana</a:t>
            </a:r>
            <a:r>
              <a:rPr lang="en-US" dirty="0" smtClean="0"/>
              <a:t>: Nearly all states have some form of Medical Marijuana (or CBD-specific) law enacted that removes state-level criminal penalties on the use of medical marijuana  by patients who are diagnosed with a debilitating illness.</a:t>
            </a:r>
            <a:r>
              <a:rPr lang="en-US" dirty="0"/>
              <a:t> </a:t>
            </a:r>
            <a:endParaRPr lang="en-US" dirty="0" smtClean="0"/>
          </a:p>
          <a:p>
            <a:pPr marL="171450" indent="-171450">
              <a:buFont typeface="Arial" charset="0"/>
              <a:buChar char="•"/>
            </a:pPr>
            <a:endParaRPr lang="en-US" dirty="0"/>
          </a:p>
          <a:p>
            <a:pPr marL="171450" indent="-171450">
              <a:buFont typeface="Arial" charset="0"/>
              <a:buChar char="•"/>
            </a:pPr>
            <a:r>
              <a:rPr lang="en-US" dirty="0" smtClean="0"/>
              <a:t>Cannabis</a:t>
            </a:r>
            <a:r>
              <a:rPr lang="en-US" dirty="0"/>
              <a:t> remains a Schedule I substance under federal law as of 2015.</a:t>
            </a:r>
          </a:p>
          <a:p>
            <a:pPr marL="171450" indent="-171450">
              <a:buFont typeface="Arial" charset="0"/>
              <a:buChar char="•"/>
            </a:pPr>
            <a:endParaRPr lang="en-US" dirty="0" smtClean="0"/>
          </a:p>
          <a:p>
            <a:r>
              <a:rPr lang="en-US" dirty="0" smtClean="0"/>
              <a:t>http</a:t>
            </a:r>
            <a:r>
              <a:rPr lang="en-US" dirty="0"/>
              <a:t>://</a:t>
            </a:r>
            <a:r>
              <a:rPr lang="en-US" dirty="0" err="1"/>
              <a:t>norml.org</a:t>
            </a:r>
            <a:r>
              <a:rPr lang="en-US" dirty="0"/>
              <a:t>/laws</a:t>
            </a:r>
          </a:p>
        </p:txBody>
      </p:sp>
      <p:sp>
        <p:nvSpPr>
          <p:cNvPr id="4" name="Slide Number Placeholder 3"/>
          <p:cNvSpPr>
            <a:spLocks noGrp="1"/>
          </p:cNvSpPr>
          <p:nvPr>
            <p:ph type="sldNum" sz="quarter" idx="10"/>
          </p:nvPr>
        </p:nvSpPr>
        <p:spPr/>
        <p:txBody>
          <a:bodyPr/>
          <a:lstStyle/>
          <a:p>
            <a:fld id="{BADA6B31-583E-4083-89D8-95155744EDB0}" type="slidenum">
              <a:rPr lang="en-US" smtClean="0"/>
              <a:pPr/>
              <a:t>38</a:t>
            </a:fld>
            <a:endParaRPr lang="en-US" dirty="0"/>
          </a:p>
        </p:txBody>
      </p:sp>
      <p:sp>
        <p:nvSpPr>
          <p:cNvPr id="5" name="Footer Placeholder 4"/>
          <p:cNvSpPr>
            <a:spLocks noGrp="1"/>
          </p:cNvSpPr>
          <p:nvPr>
            <p:ph type="ftr" sz="quarter" idx="11"/>
          </p:nvPr>
        </p:nvSpPr>
        <p:spPr/>
        <p:txBody>
          <a:bodyPr/>
          <a:lstStyle/>
          <a:p>
            <a:r>
              <a:rPr lang="en-US" smtClean="0"/>
              <a:t>Chapter 2</a:t>
            </a:r>
            <a:endParaRPr lang="en-US"/>
          </a:p>
        </p:txBody>
      </p:sp>
    </p:spTree>
    <p:extLst>
      <p:ext uri="{BB962C8B-B14F-4D97-AF65-F5344CB8AC3E}">
        <p14:creationId xmlns:p14="http://schemas.microsoft.com/office/powerpoint/2010/main" val="4155081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Chapter 2</a:t>
            </a:r>
            <a:endParaRPr lang="en-US"/>
          </a:p>
        </p:txBody>
      </p:sp>
      <p:sp>
        <p:nvSpPr>
          <p:cNvPr id="3" name="Slide Number Placeholder 2"/>
          <p:cNvSpPr>
            <a:spLocks noGrp="1"/>
          </p:cNvSpPr>
          <p:nvPr>
            <p:ph type="sldNum" sz="quarter" idx="11"/>
          </p:nvPr>
        </p:nvSpPr>
        <p:spPr/>
        <p:txBody>
          <a:bodyPr/>
          <a:lstStyle/>
          <a:p>
            <a:fld id="{BADA6B31-583E-4083-89D8-95155744EDB0}" type="slidenum">
              <a:rPr lang="en-US" smtClean="0"/>
              <a:pPr/>
              <a:t>39</a:t>
            </a:fld>
            <a:endParaRPr lang="en-US" dirty="0"/>
          </a:p>
        </p:txBody>
      </p:sp>
      <p:sp>
        <p:nvSpPr>
          <p:cNvPr id="11" name="Slide Image Placeholder 10"/>
          <p:cNvSpPr>
            <a:spLocks noGrp="1" noRot="1" noChangeAspect="1"/>
          </p:cNvSpPr>
          <p:nvPr>
            <p:ph type="sldImg"/>
          </p:nvPr>
        </p:nvSpPr>
        <p:spPr>
          <a:xfrm>
            <a:off x="1184275" y="698500"/>
            <a:ext cx="4654550" cy="3490913"/>
          </a:xfrm>
          <a:prstGeom prst="rect">
            <a:avLst/>
          </a:prstGeom>
        </p:spPr>
      </p:sp>
      <p:sp>
        <p:nvSpPr>
          <p:cNvPr id="12" name="Notes Placeholder 11"/>
          <p:cNvSpPr>
            <a:spLocks noGrp="1"/>
          </p:cNvSpPr>
          <p:nvPr>
            <p:ph type="body" idx="1"/>
          </p:nvPr>
        </p:nvSpPr>
        <p:spPr/>
        <p:txBody>
          <a:bodyPr/>
          <a:lstStyle/>
          <a:p>
            <a:endParaRPr lang="en-US"/>
          </a:p>
        </p:txBody>
      </p:sp>
    </p:spTree>
    <p:extLst>
      <p:ext uri="{BB962C8B-B14F-4D97-AF65-F5344CB8AC3E}">
        <p14:creationId xmlns:p14="http://schemas.microsoft.com/office/powerpoint/2010/main" val="2019006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Drug dependence is a psychobiological syndrome defined within the International Classification </a:t>
            </a:r>
            <a:r>
              <a:rPr lang="en-US" baseline="0" dirty="0" smtClean="0"/>
              <a:t> </a:t>
            </a:r>
            <a:r>
              <a:rPr lang="en-US" dirty="0" smtClean="0"/>
              <a:t>of Diseases (ICD-10, World Health Organization, 1992). </a:t>
            </a:r>
          </a:p>
          <a:p>
            <a:endParaRPr lang="en-US" dirty="0" smtClean="0"/>
          </a:p>
          <a:p>
            <a:r>
              <a:rPr lang="en-US" dirty="0" smtClean="0"/>
              <a:t>By activating emotional and motivational centers of the brain, the drug becomes associated</a:t>
            </a:r>
            <a:r>
              <a:rPr lang="en-US" baseline="0" dirty="0" smtClean="0"/>
              <a:t> </a:t>
            </a:r>
            <a:r>
              <a:rPr lang="en-US" dirty="0" smtClean="0"/>
              <a:t>with pleasurable feelings, positive attitudes, and focused attention, all of which increase the</a:t>
            </a:r>
            <a:r>
              <a:rPr lang="en-US" baseline="0" dirty="0" smtClean="0"/>
              <a:t> </a:t>
            </a:r>
            <a:r>
              <a:rPr lang="en-US" dirty="0" smtClean="0"/>
              <a:t>likelihood that the experience will be repeated.  With repeated exposure, compulsive drug</a:t>
            </a:r>
            <a:r>
              <a:rPr lang="en-US" baseline="0" dirty="0" smtClean="0"/>
              <a:t> </a:t>
            </a:r>
            <a:r>
              <a:rPr lang="en-US" dirty="0" smtClean="0"/>
              <a:t>seeking and craving are elicited by the sight, thought or anticipation of the drug, resulting in a </a:t>
            </a:r>
            <a:r>
              <a:rPr lang="en-US" baseline="0" dirty="0" smtClean="0"/>
              <a:t> </a:t>
            </a:r>
            <a:r>
              <a:rPr lang="en-US" dirty="0" smtClean="0"/>
              <a:t>preoccupation with the substance to the neglect of other important aspects of living, such as</a:t>
            </a:r>
            <a:r>
              <a:rPr lang="en-US" baseline="0" dirty="0" smtClean="0"/>
              <a:t> </a:t>
            </a:r>
            <a:r>
              <a:rPr lang="en-US" dirty="0" smtClean="0"/>
              <a:t>family, work and health.  </a:t>
            </a:r>
          </a:p>
        </p:txBody>
      </p:sp>
      <p:sp>
        <p:nvSpPr>
          <p:cNvPr id="2" name="Footer Placeholder 1"/>
          <p:cNvSpPr>
            <a:spLocks noGrp="1"/>
          </p:cNvSpPr>
          <p:nvPr>
            <p:ph type="ftr" sz="quarter" idx="10"/>
          </p:nvPr>
        </p:nvSpPr>
        <p:spPr/>
        <p:txBody>
          <a:bodyPr/>
          <a:lstStyle/>
          <a:p>
            <a:r>
              <a:rPr lang="en-US" smtClean="0"/>
              <a:t>Chapter 2</a:t>
            </a:r>
            <a:endParaRPr lang="en-US"/>
          </a:p>
        </p:txBody>
      </p:sp>
      <p:sp>
        <p:nvSpPr>
          <p:cNvPr id="4" name="Slide Number Placeholder 3"/>
          <p:cNvSpPr>
            <a:spLocks noGrp="1"/>
          </p:cNvSpPr>
          <p:nvPr>
            <p:ph type="sldNum" sz="quarter" idx="11"/>
          </p:nvPr>
        </p:nvSpPr>
        <p:spPr/>
        <p:txBody>
          <a:bodyPr/>
          <a:lstStyle/>
          <a:p>
            <a:fld id="{BADA6B31-583E-4083-89D8-95155744EDB0}" type="slidenum">
              <a:rPr lang="en-US" smtClean="0"/>
              <a:pPr/>
              <a:t>4</a:t>
            </a:fld>
            <a:endParaRPr lang="en-US" dirty="0"/>
          </a:p>
        </p:txBody>
      </p:sp>
      <p:sp>
        <p:nvSpPr>
          <p:cNvPr id="9" name="Slide Image Placeholder 8"/>
          <p:cNvSpPr>
            <a:spLocks noGrp="1" noRot="1" noChangeAspect="1"/>
          </p:cNvSpPr>
          <p:nvPr>
            <p:ph type="sldImg"/>
          </p:nvPr>
        </p:nvSpPr>
        <p:spPr>
          <a:xfrm>
            <a:off x="1184275" y="698500"/>
            <a:ext cx="4654550" cy="3490913"/>
          </a:xfrm>
          <a:prstGeom prst="rect">
            <a:avLst/>
          </a:prstGeom>
        </p:spPr>
      </p:sp>
    </p:spTree>
    <p:extLst>
      <p:ext uri="{BB962C8B-B14F-4D97-AF65-F5344CB8AC3E}">
        <p14:creationId xmlns:p14="http://schemas.microsoft.com/office/powerpoint/2010/main" val="17330543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smtClean="0"/>
              <a:t>Cocaine is a drug extracted from the leaves of the coca plant. It is a potent brain stimulant and one of the most powerfully addictive drugs.</a:t>
            </a:r>
          </a:p>
          <a:p>
            <a:endParaRPr lang="en-US" altLang="en-US" smtClean="0"/>
          </a:p>
          <a:p>
            <a:r>
              <a:rPr lang="en-US" altLang="en-US" smtClean="0"/>
              <a:t>The basic difference is that crack is a form of cocaine that has been chemically changed so it can be smoked, rather than snorted.  Cocaine is a white crystalline powder and “crack” is cocaine that has been processed with ammonia or sodium bicarbonate (baking soda) and water into a freebase cocaine — chips, chunks or rocks.  Since crack requires a relatively smaller amount of cocaine, it is cheaper to produce and therefore much more accessible to a greater number of people than pure cocaine. </a:t>
            </a:r>
          </a:p>
          <a:p>
            <a:endParaRPr lang="en-US" altLang="en-US" smtClean="0"/>
          </a:p>
          <a:p>
            <a:r>
              <a:rPr lang="en-US" altLang="en-US" smtClean="0"/>
              <a:t>Cocaine can be snorted or dissolved in water and injected. Crack can be smoked. </a:t>
            </a:r>
          </a:p>
          <a:p>
            <a:endParaRPr lang="en-US" altLang="en-US" smtClean="0"/>
          </a:p>
          <a:p>
            <a:r>
              <a:rPr lang="en-US" altLang="en-US" smtClean="0"/>
              <a:t>Double whammy = cocaine and alcohol together. Using cocaine and alcohol in the same session is relatively common- This mixture is the most common two-drug combination that results in drug-related death.</a:t>
            </a:r>
          </a:p>
          <a:p>
            <a:endParaRPr lang="en-US" dirty="0"/>
          </a:p>
        </p:txBody>
      </p:sp>
      <p:sp>
        <p:nvSpPr>
          <p:cNvPr id="2" name="Footer Placeholder 1"/>
          <p:cNvSpPr>
            <a:spLocks noGrp="1"/>
          </p:cNvSpPr>
          <p:nvPr>
            <p:ph type="ftr" sz="quarter" idx="10"/>
          </p:nvPr>
        </p:nvSpPr>
        <p:spPr/>
        <p:txBody>
          <a:bodyPr/>
          <a:lstStyle/>
          <a:p>
            <a:r>
              <a:rPr lang="en-US" smtClean="0"/>
              <a:t>Chapter 2</a:t>
            </a:r>
            <a:endParaRPr lang="en-US"/>
          </a:p>
        </p:txBody>
      </p:sp>
      <p:sp>
        <p:nvSpPr>
          <p:cNvPr id="6" name="Slide Number Placeholder 5"/>
          <p:cNvSpPr>
            <a:spLocks noGrp="1"/>
          </p:cNvSpPr>
          <p:nvPr>
            <p:ph type="sldNum" sz="quarter" idx="11"/>
          </p:nvPr>
        </p:nvSpPr>
        <p:spPr/>
        <p:txBody>
          <a:bodyPr/>
          <a:lstStyle/>
          <a:p>
            <a:fld id="{BADA6B31-583E-4083-89D8-95155744EDB0}" type="slidenum">
              <a:rPr lang="en-US" smtClean="0"/>
              <a:pPr/>
              <a:t>40</a:t>
            </a:fld>
            <a:endParaRPr lang="en-US" dirty="0"/>
          </a:p>
        </p:txBody>
      </p:sp>
      <p:sp>
        <p:nvSpPr>
          <p:cNvPr id="11" name="Slide Image Placeholder 10"/>
          <p:cNvSpPr>
            <a:spLocks noGrp="1" noRot="1" noChangeAspect="1"/>
          </p:cNvSpPr>
          <p:nvPr>
            <p:ph type="sldImg"/>
          </p:nvPr>
        </p:nvSpPr>
        <p:spPr>
          <a:xfrm>
            <a:off x="1184275" y="698500"/>
            <a:ext cx="4654550" cy="3490913"/>
          </a:xfrm>
          <a:prstGeom prst="rect">
            <a:avLst/>
          </a:prstGeom>
        </p:spPr>
      </p:sp>
    </p:spTree>
    <p:extLst>
      <p:ext uri="{BB962C8B-B14F-4D97-AF65-F5344CB8AC3E}">
        <p14:creationId xmlns:p14="http://schemas.microsoft.com/office/powerpoint/2010/main" val="14505222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Notes Placeholder 2"/>
          <p:cNvSpPr>
            <a:spLocks noGrp="1"/>
          </p:cNvSpPr>
          <p:nvPr>
            <p:ph type="body" idx="1"/>
          </p:nvPr>
        </p:nvSpPr>
        <p:spPr/>
        <p:txBody>
          <a:bodyPr/>
          <a:lstStyle/>
          <a:p>
            <a:r>
              <a:rPr lang="en-US" smtClean="0"/>
              <a:t>When snorted or injected, these substances </a:t>
            </a:r>
            <a:r>
              <a:rPr lang="en-GB" smtClean="0"/>
              <a:t>cause immediate feelings of pleasure and elation, and exaggerated feelings of confidence.  They can be highly addicting.  </a:t>
            </a:r>
          </a:p>
          <a:p>
            <a:endParaRPr lang="en-US" smtClean="0"/>
          </a:p>
          <a:p>
            <a:r>
              <a:rPr lang="en-US" smtClean="0"/>
              <a:t>The risks associated with the use of cocaine include:  Difficulty sleeping, intense craving, mood swings, paranoia, aggressiveness, psychotic reactions and heart attacks.</a:t>
            </a:r>
            <a:endParaRPr lang="en-US" dirty="0" smtClean="0"/>
          </a:p>
        </p:txBody>
      </p:sp>
      <p:sp>
        <p:nvSpPr>
          <p:cNvPr id="2" name="Footer Placeholder 1"/>
          <p:cNvSpPr>
            <a:spLocks noGrp="1"/>
          </p:cNvSpPr>
          <p:nvPr>
            <p:ph type="ftr" sz="quarter" idx="10"/>
          </p:nvPr>
        </p:nvSpPr>
        <p:spPr/>
        <p:txBody>
          <a:bodyPr/>
          <a:lstStyle/>
          <a:p>
            <a:r>
              <a:rPr lang="en-US" smtClean="0"/>
              <a:t>Chapter 2</a:t>
            </a:r>
            <a:endParaRPr lang="en-US"/>
          </a:p>
        </p:txBody>
      </p:sp>
      <p:sp>
        <p:nvSpPr>
          <p:cNvPr id="3" name="Slide Number Placeholder 2"/>
          <p:cNvSpPr>
            <a:spLocks noGrp="1"/>
          </p:cNvSpPr>
          <p:nvPr>
            <p:ph type="sldNum" sz="quarter" idx="11"/>
          </p:nvPr>
        </p:nvSpPr>
        <p:spPr/>
        <p:txBody>
          <a:bodyPr/>
          <a:lstStyle/>
          <a:p>
            <a:fld id="{BADA6B31-583E-4083-89D8-95155744EDB0}" type="slidenum">
              <a:rPr lang="en-US" smtClean="0"/>
              <a:pPr/>
              <a:t>41</a:t>
            </a:fld>
            <a:endParaRPr lang="en-US" dirty="0"/>
          </a:p>
        </p:txBody>
      </p:sp>
      <p:sp>
        <p:nvSpPr>
          <p:cNvPr id="8" name="Slide Image Placeholder 7"/>
          <p:cNvSpPr>
            <a:spLocks noGrp="1" noRot="1" noChangeAspect="1"/>
          </p:cNvSpPr>
          <p:nvPr>
            <p:ph type="sldImg"/>
          </p:nvPr>
        </p:nvSpPr>
        <p:spPr>
          <a:xfrm>
            <a:off x="1184275" y="698500"/>
            <a:ext cx="4654550" cy="3490913"/>
          </a:xfrm>
          <a:prstGeom prst="rect">
            <a:avLst/>
          </a:prstGeom>
        </p:spPr>
      </p:sp>
    </p:spTree>
    <p:extLst>
      <p:ext uri="{BB962C8B-B14F-4D97-AF65-F5344CB8AC3E}">
        <p14:creationId xmlns:p14="http://schemas.microsoft.com/office/powerpoint/2010/main" val="37641047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noProof="0" smtClean="0"/>
              <a:t>Stimulant medications including amphetamines (e.g., Adderall) and methylphenidate (e.g., Ritalin and Concerta) are often prescribed to treat children, adolescents, or adults diagnosed with attention-deficit hyperactivity disorder (ADHD). </a:t>
            </a:r>
            <a:r>
              <a:rPr lang="en-US" smtClean="0"/>
              <a:t>Prescription stimulants are sometimes abused however—that is, taken in higher quantities or in a different manner than prescribed, or taken by those without a prescription. Because they suppress appetite, increase wakefulness, and increase focus and attention, they are frequently abused for purposes of weight loss or performance enhancement (e.g., to help study or boost grades in school; see box). Because they may produce euphoria, these drugs are also frequently abused for recreational purposes (i.e., to get high). </a:t>
            </a:r>
            <a:endParaRPr lang="en-US" noProof="0" smtClean="0"/>
          </a:p>
          <a:p>
            <a:endParaRPr lang="en-US" smtClean="0"/>
          </a:p>
          <a:p>
            <a:r>
              <a:rPr lang="en-US" smtClean="0"/>
              <a:t>When taken as prescribed, these medications can help a lot of people. Unfortunately, they are too often abused by being taken in doses and/or in ways other than intended, or by being used by someone for whom they were not prescribed. Prescription stimulants are powerful drugs, and when they are abused there can be serious health consequences, including dependence.</a:t>
            </a:r>
          </a:p>
          <a:p>
            <a:endParaRPr lang="en-US" smtClean="0"/>
          </a:p>
          <a:p>
            <a:r>
              <a:rPr lang="en-US" smtClean="0"/>
              <a:t>Like all stimulant drugs, prescription stimulants increase levels of dopamine in the brain. Dopamine (as previously mentioned) is a neurotransmitter associated with pleasure, movement, and attention.</a:t>
            </a:r>
          </a:p>
          <a:p>
            <a:endParaRPr lang="en-US" dirty="0" smtClean="0"/>
          </a:p>
        </p:txBody>
      </p:sp>
      <p:sp>
        <p:nvSpPr>
          <p:cNvPr id="2" name="Footer Placeholder 1"/>
          <p:cNvSpPr>
            <a:spLocks noGrp="1"/>
          </p:cNvSpPr>
          <p:nvPr>
            <p:ph type="ftr" sz="quarter" idx="10"/>
          </p:nvPr>
        </p:nvSpPr>
        <p:spPr/>
        <p:txBody>
          <a:bodyPr/>
          <a:lstStyle/>
          <a:p>
            <a:r>
              <a:rPr lang="en-US" smtClean="0"/>
              <a:t>Chapter 2</a:t>
            </a:r>
            <a:endParaRPr lang="en-US"/>
          </a:p>
        </p:txBody>
      </p:sp>
      <p:sp>
        <p:nvSpPr>
          <p:cNvPr id="5" name="Slide Number Placeholder 4"/>
          <p:cNvSpPr>
            <a:spLocks noGrp="1"/>
          </p:cNvSpPr>
          <p:nvPr>
            <p:ph type="sldNum" sz="quarter" idx="11"/>
          </p:nvPr>
        </p:nvSpPr>
        <p:spPr/>
        <p:txBody>
          <a:bodyPr/>
          <a:lstStyle/>
          <a:p>
            <a:fld id="{BADA6B31-583E-4083-89D8-95155744EDB0}" type="slidenum">
              <a:rPr lang="en-US" smtClean="0"/>
              <a:pPr/>
              <a:t>42</a:t>
            </a:fld>
            <a:endParaRPr lang="en-US" dirty="0"/>
          </a:p>
        </p:txBody>
      </p:sp>
      <p:sp>
        <p:nvSpPr>
          <p:cNvPr id="15" name="Slide Image Placeholder 14"/>
          <p:cNvSpPr>
            <a:spLocks noGrp="1" noRot="1" noChangeAspect="1"/>
          </p:cNvSpPr>
          <p:nvPr>
            <p:ph type="sldImg"/>
          </p:nvPr>
        </p:nvSpPr>
        <p:spPr>
          <a:xfrm>
            <a:off x="1184275" y="698500"/>
            <a:ext cx="4654550" cy="3490913"/>
          </a:xfrm>
          <a:prstGeom prst="rect">
            <a:avLst/>
          </a:prstGeom>
        </p:spPr>
      </p:sp>
    </p:spTree>
    <p:extLst>
      <p:ext uri="{BB962C8B-B14F-4D97-AF65-F5344CB8AC3E}">
        <p14:creationId xmlns:p14="http://schemas.microsoft.com/office/powerpoint/2010/main" val="31744211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otes Placeholder 2"/>
          <p:cNvSpPr>
            <a:spLocks noGrp="1"/>
          </p:cNvSpPr>
          <p:nvPr>
            <p:ph type="body" idx="1"/>
          </p:nvPr>
        </p:nvSpPr>
        <p:spPr/>
        <p:txBody>
          <a:bodyPr/>
          <a:lstStyle/>
          <a:p>
            <a:r>
              <a:rPr lang="en-US" noProof="0" dirty="0" smtClean="0"/>
              <a:t>Amphetamines are a diverse group of synthetic substances whose effects include euphoria, anorexia, insomnia and abnormal behavior such as aggression, grandiosity, hyper-vigilance, agitation, and impaired judgment. </a:t>
            </a:r>
          </a:p>
          <a:p>
            <a:endParaRPr lang="en-US" altLang="en-US" noProof="0" dirty="0" smtClean="0"/>
          </a:p>
          <a:p>
            <a:r>
              <a:rPr lang="en-US" altLang="en-US" dirty="0" smtClean="0"/>
              <a:t>Physical </a:t>
            </a:r>
            <a:r>
              <a:rPr lang="en-US" altLang="en-US" noProof="0" dirty="0" smtClean="0"/>
              <a:t>Health: </a:t>
            </a:r>
          </a:p>
          <a:p>
            <a:pPr marL="628650" lvl="1" indent="-171450">
              <a:buFont typeface="Arial" panose="020B0604020202020204" pitchFamily="34" charset="0"/>
              <a:buChar char="•"/>
            </a:pPr>
            <a:r>
              <a:rPr lang="en-US" altLang="en-US" noProof="0" dirty="0" smtClean="0"/>
              <a:t>Irregular heartbeat or heart failure; Reduced appetite, malnutrition, weight loss</a:t>
            </a:r>
          </a:p>
          <a:p>
            <a:pPr marL="628650" lvl="1" indent="-171450">
              <a:buFont typeface="Arial" panose="020B0604020202020204" pitchFamily="34" charset="0"/>
              <a:buChar char="•"/>
            </a:pPr>
            <a:r>
              <a:rPr lang="en-US" altLang="en-US" noProof="0" dirty="0" smtClean="0"/>
              <a:t>Tremor, loss of coordination;  </a:t>
            </a:r>
            <a:r>
              <a:rPr lang="en-US" altLang="en-US" dirty="0" smtClean="0"/>
              <a:t>Nervousness;  Increased risky behavior (injecting, unsafe sex);  Reduced immunity to infection;  </a:t>
            </a:r>
          </a:p>
          <a:p>
            <a:endParaRPr lang="en-US" altLang="en-US" dirty="0" smtClean="0"/>
          </a:p>
          <a:p>
            <a:r>
              <a:rPr lang="en-US" altLang="en-US" dirty="0" smtClean="0"/>
              <a:t>Mental Health:</a:t>
            </a:r>
          </a:p>
          <a:p>
            <a:pPr marL="628650" lvl="1" indent="-171450">
              <a:buFont typeface="Arial" panose="020B0604020202020204" pitchFamily="34" charset="0"/>
              <a:buChar char="•"/>
            </a:pPr>
            <a:r>
              <a:rPr lang="en-US" altLang="en-US" dirty="0" smtClean="0"/>
              <a:t>Insomnia;  Mood swings;  Irritability, anxiousness, restlessness;  Delirium, panic, paranoia, impulsiveness;  Aggression;  Irrational thoughts; Intense drug cravings</a:t>
            </a:r>
          </a:p>
          <a:p>
            <a:pPr marL="628650" lvl="1" indent="-171450">
              <a:buFont typeface="Arial" panose="020B0604020202020204" pitchFamily="34" charset="0"/>
              <a:buChar char="•"/>
            </a:pPr>
            <a:endParaRPr lang="en-US" altLang="en-US" dirty="0"/>
          </a:p>
          <a:p>
            <a:r>
              <a:rPr lang="en-US" altLang="en-US" dirty="0" smtClean="0"/>
              <a:t>Dependence: Stimulants can be addictive in that individuals begin to use them compulsively. Taking high doses of some stimulants repeatedly over a short time can lead to feelings of hostility or paranoia. Additionally, taking high doses of a stimulant may result in dangerously high body temperatures and an irregular heartbeat. There is also the potential for cardiovascular failure (heart attack) or lethal seizures.</a:t>
            </a:r>
          </a:p>
          <a:p>
            <a:endParaRPr lang="en-US" altLang="en-US" dirty="0" smtClean="0"/>
          </a:p>
          <a:p>
            <a:r>
              <a:rPr lang="en-US" altLang="en-US" dirty="0" smtClean="0"/>
              <a:t>Chronic use can lead to permanent brain damage, psychosis, paranoid schizophrenia, delusions of grandeur.</a:t>
            </a:r>
          </a:p>
          <a:p>
            <a:endParaRPr lang="en-US" altLang="en-US" dirty="0" smtClean="0"/>
          </a:p>
          <a:p>
            <a:r>
              <a:rPr lang="en-US" altLang="en-US" dirty="0" smtClean="0"/>
              <a:t>https://</a:t>
            </a:r>
            <a:r>
              <a:rPr lang="en-US" altLang="en-US" dirty="0" err="1" smtClean="0"/>
              <a:t>www.drugabuse.gov</a:t>
            </a:r>
            <a:r>
              <a:rPr lang="en-US" altLang="en-US" dirty="0" smtClean="0"/>
              <a:t>/publications/</a:t>
            </a:r>
            <a:r>
              <a:rPr lang="en-US" altLang="en-US" dirty="0" err="1" smtClean="0"/>
              <a:t>drugfacts</a:t>
            </a:r>
            <a:r>
              <a:rPr lang="en-US" altLang="en-US" dirty="0" smtClean="0"/>
              <a:t>/stimulant-</a:t>
            </a:r>
            <a:r>
              <a:rPr lang="en-US" altLang="en-US" dirty="0" err="1" smtClean="0"/>
              <a:t>adhd</a:t>
            </a:r>
            <a:r>
              <a:rPr lang="en-US" altLang="en-US" dirty="0" smtClean="0"/>
              <a:t>-medications-methylphenidate-amphetamines</a:t>
            </a:r>
          </a:p>
          <a:p>
            <a:endParaRPr lang="en-US" dirty="0" smtClean="0"/>
          </a:p>
        </p:txBody>
      </p:sp>
      <p:sp>
        <p:nvSpPr>
          <p:cNvPr id="2" name="Footer Placeholder 1"/>
          <p:cNvSpPr>
            <a:spLocks noGrp="1"/>
          </p:cNvSpPr>
          <p:nvPr>
            <p:ph type="ftr" sz="quarter" idx="10"/>
          </p:nvPr>
        </p:nvSpPr>
        <p:spPr/>
        <p:txBody>
          <a:bodyPr/>
          <a:lstStyle/>
          <a:p>
            <a:r>
              <a:rPr lang="en-US" smtClean="0"/>
              <a:t>Chapter 2</a:t>
            </a:r>
            <a:endParaRPr lang="en-US"/>
          </a:p>
        </p:txBody>
      </p:sp>
      <p:sp>
        <p:nvSpPr>
          <p:cNvPr id="3" name="Slide Number Placeholder 2"/>
          <p:cNvSpPr>
            <a:spLocks noGrp="1"/>
          </p:cNvSpPr>
          <p:nvPr>
            <p:ph type="sldNum" sz="quarter" idx="11"/>
          </p:nvPr>
        </p:nvSpPr>
        <p:spPr/>
        <p:txBody>
          <a:bodyPr/>
          <a:lstStyle/>
          <a:p>
            <a:fld id="{BADA6B31-583E-4083-89D8-95155744EDB0}" type="slidenum">
              <a:rPr lang="en-US" smtClean="0"/>
              <a:pPr/>
              <a:t>43</a:t>
            </a:fld>
            <a:endParaRPr lang="en-US" dirty="0"/>
          </a:p>
        </p:txBody>
      </p:sp>
      <p:sp>
        <p:nvSpPr>
          <p:cNvPr id="8" name="Slide Image Placeholder 7"/>
          <p:cNvSpPr>
            <a:spLocks noGrp="1" noRot="1" noChangeAspect="1"/>
          </p:cNvSpPr>
          <p:nvPr>
            <p:ph type="sldImg"/>
          </p:nvPr>
        </p:nvSpPr>
        <p:spPr>
          <a:xfrm>
            <a:off x="1184275" y="698500"/>
            <a:ext cx="4654550" cy="3490913"/>
          </a:xfrm>
          <a:prstGeom prst="rect">
            <a:avLst/>
          </a:prstGeom>
        </p:spPr>
      </p:sp>
    </p:spTree>
    <p:extLst>
      <p:ext uri="{BB962C8B-B14F-4D97-AF65-F5344CB8AC3E}">
        <p14:creationId xmlns:p14="http://schemas.microsoft.com/office/powerpoint/2010/main" val="21935123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smtClean="0"/>
              <a:t>OPTIONAL SLIDE</a:t>
            </a:r>
            <a:endParaRPr lang="en-US" b="1" dirty="0"/>
          </a:p>
        </p:txBody>
      </p:sp>
      <p:sp>
        <p:nvSpPr>
          <p:cNvPr id="5" name="Footer Placeholder 4"/>
          <p:cNvSpPr>
            <a:spLocks noGrp="1"/>
          </p:cNvSpPr>
          <p:nvPr>
            <p:ph type="ftr" sz="quarter" idx="10"/>
          </p:nvPr>
        </p:nvSpPr>
        <p:spPr/>
        <p:txBody>
          <a:bodyPr/>
          <a:lstStyle/>
          <a:p>
            <a:r>
              <a:rPr lang="en-US" smtClean="0"/>
              <a:t>Chapter 2</a:t>
            </a:r>
            <a:endParaRPr lang="en-US"/>
          </a:p>
        </p:txBody>
      </p:sp>
      <p:sp>
        <p:nvSpPr>
          <p:cNvPr id="7" name="Slide Number Placeholder 6"/>
          <p:cNvSpPr>
            <a:spLocks noGrp="1"/>
          </p:cNvSpPr>
          <p:nvPr>
            <p:ph type="sldNum" sz="quarter" idx="11"/>
          </p:nvPr>
        </p:nvSpPr>
        <p:spPr/>
        <p:txBody>
          <a:bodyPr/>
          <a:lstStyle/>
          <a:p>
            <a:fld id="{BADA6B31-583E-4083-89D8-95155744EDB0}" type="slidenum">
              <a:rPr lang="en-US" smtClean="0"/>
              <a:pPr/>
              <a:t>44</a:t>
            </a:fld>
            <a:endParaRPr lang="en-US" dirty="0"/>
          </a:p>
        </p:txBody>
      </p:sp>
      <p:sp>
        <p:nvSpPr>
          <p:cNvPr id="11" name="Slide Image Placeholder 10"/>
          <p:cNvSpPr>
            <a:spLocks noGrp="1" noRot="1" noChangeAspect="1"/>
          </p:cNvSpPr>
          <p:nvPr>
            <p:ph type="sldImg"/>
          </p:nvPr>
        </p:nvSpPr>
        <p:spPr>
          <a:xfrm>
            <a:off x="1184275" y="698500"/>
            <a:ext cx="4654550" cy="3490913"/>
          </a:xfrm>
          <a:prstGeom prst="rect">
            <a:avLst/>
          </a:prstGeom>
        </p:spPr>
      </p:sp>
    </p:spTree>
    <p:extLst>
      <p:ext uri="{BB962C8B-B14F-4D97-AF65-F5344CB8AC3E}">
        <p14:creationId xmlns:p14="http://schemas.microsoft.com/office/powerpoint/2010/main" val="23913518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a:xfrm>
            <a:off x="1184275" y="698500"/>
            <a:ext cx="4654550" cy="3490913"/>
          </a:xfrm>
          <a:prstGeom prst="rect">
            <a:avLst/>
          </a:prstGeom>
          <a:ln/>
        </p:spPr>
      </p:sp>
      <p:sp>
        <p:nvSpPr>
          <p:cNvPr id="30724"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OPTIONAL SLIDE</a:t>
            </a:r>
          </a:p>
          <a:p>
            <a:pPr eaLnBrk="1" hangingPunct="1"/>
            <a:endParaRPr lang="en-US" altLang="en-US" dirty="0" smtClean="0"/>
          </a:p>
          <a:p>
            <a:pPr eaLnBrk="1" hangingPunct="1"/>
            <a:r>
              <a:rPr lang="en-US" altLang="en-US" dirty="0" smtClean="0"/>
              <a:t>Methamphetamine (meth) is a highly addictive stimulant that affects the central nervous system. Meth is one of the fastest growing illicit drug problems in the world. Meth produces a euphoric “high” that is almost instantaneous when the drug is smoked or injected. The half-life of meth is approximately 8-12 hours. The physical effects of meth include increased blood pressure, body temperature, heart rate, physical activity, and wakefulness. Negative effects include hypertension, headaches, cardiac arrhythmia, increased anxiety, insomnia, aggression, and visual and auditory hallucinations.</a:t>
            </a:r>
          </a:p>
          <a:p>
            <a:pPr eaLnBrk="1" hangingPunct="1"/>
            <a:endParaRPr lang="en-US" altLang="en-US" dirty="0" smtClean="0"/>
          </a:p>
          <a:p>
            <a:pPr eaLnBrk="1" hangingPunct="1"/>
            <a:r>
              <a:rPr lang="en-US" altLang="en-US" dirty="0" smtClean="0"/>
              <a:t>Increased HIV and hepatitis B and C transmission are consequences of increased methamphetamine abuse, not only in individuals who inject the drug, but also in non-injecting methamphetamine abusers. Among injection drug users, infection with HIV and other infectious diseases is spread primarily through the re-use of contaminated syringes, needles, or other paraphernalia by more than one person. However, regardless of how it is taken, the intoxicating effects of methamphetamine can alter judgement and inhibition and lead people to engage in unsafe behaviors. </a:t>
            </a:r>
          </a:p>
          <a:p>
            <a:pPr eaLnBrk="1" hangingPunct="1"/>
            <a:endParaRPr lang="en-US" altLang="en-US" dirty="0"/>
          </a:p>
          <a:p>
            <a:pPr eaLnBrk="1" hangingPunct="1"/>
            <a:r>
              <a:rPr lang="en-US" altLang="en-US" dirty="0" smtClean="0"/>
              <a:t>(NIDA Research Report - Methamphetamine Abuse and Addiction: </a:t>
            </a:r>
            <a:r>
              <a:rPr lang="en-US" altLang="en-US" i="1" dirty="0" smtClean="0"/>
              <a:t>NIH Publication No. 06-4210, September 2006.</a:t>
            </a:r>
            <a:r>
              <a:rPr lang="en-US" altLang="en-US" dirty="0" smtClean="0"/>
              <a:t> Available on the web at http://www.nida.nih.gov/ResearchReports/methamph/Methamph.html)</a:t>
            </a:r>
          </a:p>
        </p:txBody>
      </p:sp>
      <p:sp>
        <p:nvSpPr>
          <p:cNvPr id="2" name="Footer Placeholder 1"/>
          <p:cNvSpPr>
            <a:spLocks noGrp="1"/>
          </p:cNvSpPr>
          <p:nvPr>
            <p:ph type="ftr" sz="quarter" idx="10"/>
          </p:nvPr>
        </p:nvSpPr>
        <p:spPr/>
        <p:txBody>
          <a:bodyPr/>
          <a:lstStyle/>
          <a:p>
            <a:r>
              <a:rPr lang="en-US" smtClean="0"/>
              <a:t>Chapter 2</a:t>
            </a:r>
            <a:endParaRPr lang="en-US"/>
          </a:p>
        </p:txBody>
      </p:sp>
      <p:sp>
        <p:nvSpPr>
          <p:cNvPr id="3" name="Slide Number Placeholder 2"/>
          <p:cNvSpPr>
            <a:spLocks noGrp="1"/>
          </p:cNvSpPr>
          <p:nvPr>
            <p:ph type="sldNum" sz="quarter" idx="11"/>
          </p:nvPr>
        </p:nvSpPr>
        <p:spPr/>
        <p:txBody>
          <a:bodyPr/>
          <a:lstStyle/>
          <a:p>
            <a:fld id="{BADA6B31-583E-4083-89D8-95155744EDB0}" type="slidenum">
              <a:rPr lang="en-US" smtClean="0"/>
              <a:pPr/>
              <a:t>45</a:t>
            </a:fld>
            <a:endParaRPr lang="en-US" dirty="0"/>
          </a:p>
        </p:txBody>
      </p:sp>
    </p:spTree>
    <p:extLst>
      <p:ext uri="{BB962C8B-B14F-4D97-AF65-F5344CB8AC3E}">
        <p14:creationId xmlns:p14="http://schemas.microsoft.com/office/powerpoint/2010/main" val="12794155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a:xfrm>
            <a:off x="702310" y="4421823"/>
            <a:ext cx="5618480" cy="4347527"/>
          </a:xfrm>
        </p:spPr>
        <p:txBody>
          <a:bodyPr/>
          <a:lstStyle/>
          <a:p>
            <a:pPr>
              <a:defRPr/>
            </a:pPr>
            <a:r>
              <a:rPr lang="en-US" sz="1200" b="1" dirty="0"/>
              <a:t>OPTIONAL SLIDE</a:t>
            </a:r>
          </a:p>
          <a:p>
            <a:endParaRPr lang="en-US" sz="1400" b="1" i="0" u="none" strike="noStrike" kern="1200" baseline="0" dirty="0" smtClean="0">
              <a:solidFill>
                <a:schemeClr val="tx1"/>
              </a:solidFill>
              <a:latin typeface="+mn-lt"/>
              <a:ea typeface="+mn-ea"/>
              <a:cs typeface="+mn-cs"/>
            </a:endParaRPr>
          </a:p>
          <a:p>
            <a:pPr>
              <a:spcBef>
                <a:spcPts val="600"/>
              </a:spcBef>
            </a:pPr>
            <a:r>
              <a:rPr lang="en-US" sz="1050" b="1" i="0" u="none" strike="noStrike" kern="1200" baseline="0" dirty="0" smtClean="0">
                <a:solidFill>
                  <a:schemeClr val="tx1"/>
                </a:solidFill>
                <a:latin typeface="+mn-lt"/>
                <a:ea typeface="+mn-ea"/>
                <a:cs typeface="+mn-cs"/>
              </a:rPr>
              <a:t>Antidepressants: </a:t>
            </a:r>
            <a:r>
              <a:rPr lang="en-US" sz="1050" b="0" i="0" u="none" strike="noStrike" kern="1200" baseline="0" dirty="0" smtClean="0">
                <a:solidFill>
                  <a:schemeClr val="tx1"/>
                </a:solidFill>
                <a:latin typeface="+mn-lt"/>
                <a:ea typeface="+mn-ea"/>
                <a:cs typeface="+mn-cs"/>
              </a:rPr>
              <a:t>All psychostimulants have the potential to interact adversely with antidepressants </a:t>
            </a:r>
            <a:r>
              <a:rPr lang="en-US" sz="1000" b="0" i="0" u="none" strike="noStrike" kern="1200" baseline="0" dirty="0" smtClean="0">
                <a:solidFill>
                  <a:schemeClr val="tx1"/>
                </a:solidFill>
              </a:rPr>
              <a:t>based on serotonergic, noradrenergic and pharmacokinetic mechanisms. </a:t>
            </a:r>
          </a:p>
          <a:p>
            <a:pPr>
              <a:spcBef>
                <a:spcPts val="600"/>
              </a:spcBef>
            </a:pPr>
            <a:r>
              <a:rPr lang="en-US" sz="1000" b="1" i="0" u="none" strike="noStrike" kern="1200" baseline="0" dirty="0" smtClean="0">
                <a:solidFill>
                  <a:schemeClr val="tx1"/>
                </a:solidFill>
              </a:rPr>
              <a:t>Serotonergic drugs: </a:t>
            </a:r>
            <a:r>
              <a:rPr lang="en-US" sz="1000" b="0" i="0" u="none" strike="noStrike" kern="1200" baseline="0" dirty="0" smtClean="0">
                <a:solidFill>
                  <a:schemeClr val="tx1"/>
                </a:solidFill>
              </a:rPr>
              <a:t>A range of serotonergic drugs have the potential to interact with psychostimulants, especially MDMA, to produce symptoms of serotonin toxicity. </a:t>
            </a:r>
          </a:p>
          <a:p>
            <a:pPr>
              <a:spcBef>
                <a:spcPts val="600"/>
              </a:spcBef>
            </a:pPr>
            <a:r>
              <a:rPr lang="en-US" sz="1000" b="1" i="0" u="none" strike="noStrike" kern="1200" baseline="0" dirty="0" smtClean="0">
                <a:solidFill>
                  <a:schemeClr val="tx1"/>
                </a:solidFill>
              </a:rPr>
              <a:t>Antipsychotics: </a:t>
            </a:r>
            <a:r>
              <a:rPr lang="en-US" sz="1000" b="0" i="0" u="none" strike="noStrike" kern="1200" baseline="0" dirty="0" smtClean="0">
                <a:solidFill>
                  <a:schemeClr val="tx1"/>
                </a:solidFill>
              </a:rPr>
              <a:t>All antipsychotics </a:t>
            </a:r>
            <a:r>
              <a:rPr lang="en-US" sz="1000" b="0" i="0" u="none" strike="noStrike" kern="1200" baseline="0" dirty="0" err="1" smtClean="0">
                <a:solidFill>
                  <a:schemeClr val="tx1"/>
                </a:solidFill>
              </a:rPr>
              <a:t>antagonise</a:t>
            </a:r>
            <a:r>
              <a:rPr lang="en-US" sz="1000" b="0" i="0" u="none" strike="noStrike" kern="1200" baseline="0" dirty="0" smtClean="0">
                <a:solidFill>
                  <a:schemeClr val="tx1"/>
                </a:solidFill>
              </a:rPr>
              <a:t> the effects of dopamine at the D2 receptor. Concurrent use of psychostimulants and antipsychotics may reduce the efficacy of either agent. The actual clinical outcome will vary with the doses of each agent. It is likely that this effect is more pronounced with methamphetamine.</a:t>
            </a:r>
          </a:p>
          <a:p>
            <a:pPr>
              <a:spcBef>
                <a:spcPts val="600"/>
              </a:spcBef>
            </a:pPr>
            <a:r>
              <a:rPr lang="en-US" sz="1000" b="1" i="0" u="none" strike="noStrike" kern="1200" baseline="0" dirty="0" smtClean="0">
                <a:solidFill>
                  <a:schemeClr val="tx1"/>
                </a:solidFill>
              </a:rPr>
              <a:t>Anticonvulsants: </a:t>
            </a:r>
            <a:r>
              <a:rPr lang="en-US" sz="1000" b="0" i="0" u="none" strike="noStrike" kern="1200" baseline="0" dirty="0" smtClean="0">
                <a:solidFill>
                  <a:schemeClr val="tx1"/>
                </a:solidFill>
              </a:rPr>
              <a:t>Methamphetamine, MDMA and cocaine lower the seizure threshold, and may cause seizures. They should be avoided in individuals with seizure disorders. Of these drugs, cocaine poses the greatest risk for drug-induced seizures. Concurrent use of cocaine and carbamazepine may lead to large elevations in blood pressure and heart rate, although this effect is not consistently reported.</a:t>
            </a:r>
          </a:p>
          <a:p>
            <a:pPr>
              <a:spcBef>
                <a:spcPts val="600"/>
              </a:spcBef>
            </a:pPr>
            <a:r>
              <a:rPr lang="en-US" sz="1000" b="1" i="0" u="none" strike="noStrike" kern="1200" baseline="0" dirty="0" smtClean="0">
                <a:solidFill>
                  <a:schemeClr val="tx1"/>
                </a:solidFill>
              </a:rPr>
              <a:t>Ethanol: </a:t>
            </a:r>
            <a:r>
              <a:rPr lang="en-US" sz="1000" b="0" i="0" u="none" strike="noStrike" kern="1200" baseline="0" dirty="0" smtClean="0">
                <a:solidFill>
                  <a:schemeClr val="tx1"/>
                </a:solidFill>
              </a:rPr>
              <a:t>Concurrent use of ethanol and psychostimulants may reduce the subjective effects of ethanol, and produce greater increases in blood pressure than when either drug is taken alone.  Stimulants do not reverse ethanol-related performance deficits. Alcohol may slow methamphetamine metabolism and may increase serum concentrations of MDMA by 9-15%; the mechanism of these changes is unclear. Concurrent use of alcohol and cocaine use may increase risk of cardiovascular </a:t>
            </a:r>
            <a:r>
              <a:rPr lang="en-US" sz="1000" dirty="0"/>
              <a:t>toxicity which may result from the formation of an active, ethanol-induced metabolite, </a:t>
            </a:r>
            <a:r>
              <a:rPr lang="en-US" sz="1000" dirty="0" err="1"/>
              <a:t>cocaethylene</a:t>
            </a:r>
            <a:r>
              <a:rPr lang="en-US" sz="1000" dirty="0"/>
              <a:t>, which is more reinforcing than cocaine, and potentially more toxic</a:t>
            </a:r>
            <a:r>
              <a:rPr lang="en-US" sz="1000" dirty="0" smtClean="0"/>
              <a:t>.</a:t>
            </a:r>
            <a:endParaRPr lang="en-US" sz="1000" b="0" i="0" u="none" strike="noStrike" kern="1200" baseline="0" dirty="0" smtClean="0">
              <a:solidFill>
                <a:schemeClr val="tx1"/>
              </a:solidFill>
            </a:endParaRPr>
          </a:p>
          <a:p>
            <a:pPr>
              <a:spcBef>
                <a:spcPts val="600"/>
              </a:spcBef>
            </a:pPr>
            <a:r>
              <a:rPr lang="en-US" sz="1000" dirty="0" smtClean="0"/>
              <a:t>Combines with cocaine to form a third substance, </a:t>
            </a:r>
            <a:r>
              <a:rPr lang="en-US" sz="1000" b="1" i="1" dirty="0" err="1" smtClean="0">
                <a:solidFill>
                  <a:schemeClr val="tx2"/>
                </a:solidFill>
              </a:rPr>
              <a:t>cocaethylene</a:t>
            </a:r>
            <a:r>
              <a:rPr lang="en-US" sz="1000" dirty="0" smtClean="0"/>
              <a:t>, that intensifies cocaine's euphoric effects but may increase the risk of sudden death.  According to the NIDA, this drug-drug interaction is the most common two-drug combination that results in drug-related deaths</a:t>
            </a:r>
          </a:p>
        </p:txBody>
      </p:sp>
      <p:sp>
        <p:nvSpPr>
          <p:cNvPr id="4" name="Slide Number Placeholder 3"/>
          <p:cNvSpPr>
            <a:spLocks noGrp="1"/>
          </p:cNvSpPr>
          <p:nvPr>
            <p:ph type="sldNum" sz="quarter" idx="10"/>
          </p:nvPr>
        </p:nvSpPr>
        <p:spPr/>
        <p:txBody>
          <a:bodyPr/>
          <a:lstStyle/>
          <a:p>
            <a:fld id="{1AA112B8-D318-4A43-A940-8A48F2328B52}" type="slidenum">
              <a:rPr lang="en-US" smtClean="0"/>
              <a:t>46</a:t>
            </a:fld>
            <a:endParaRPr lang="en-US"/>
          </a:p>
        </p:txBody>
      </p:sp>
      <p:sp>
        <p:nvSpPr>
          <p:cNvPr id="5" name="Footer Placeholder 4"/>
          <p:cNvSpPr>
            <a:spLocks noGrp="1"/>
          </p:cNvSpPr>
          <p:nvPr>
            <p:ph type="ftr" sz="quarter" idx="11"/>
          </p:nvPr>
        </p:nvSpPr>
        <p:spPr/>
        <p:txBody>
          <a:bodyPr/>
          <a:lstStyle/>
          <a:p>
            <a:r>
              <a:rPr lang="en-US" smtClean="0"/>
              <a:t>Chapter 2</a:t>
            </a:r>
            <a:endParaRPr lang="en-US"/>
          </a:p>
        </p:txBody>
      </p:sp>
    </p:spTree>
    <p:extLst>
      <p:ext uri="{BB962C8B-B14F-4D97-AF65-F5344CB8AC3E}">
        <p14:creationId xmlns:p14="http://schemas.microsoft.com/office/powerpoint/2010/main" val="13813740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Drugs used commonly for their therapeutic efficacy in health care are also commonly misused/ abused (e.g. barbiturates, benzodiazepines, other sedatives). </a:t>
            </a:r>
            <a:endParaRPr lang="en-US" dirty="0"/>
          </a:p>
        </p:txBody>
      </p:sp>
      <p:sp>
        <p:nvSpPr>
          <p:cNvPr id="6" name="Footer Placeholder 5"/>
          <p:cNvSpPr>
            <a:spLocks noGrp="1"/>
          </p:cNvSpPr>
          <p:nvPr>
            <p:ph type="ftr" sz="quarter" idx="10"/>
          </p:nvPr>
        </p:nvSpPr>
        <p:spPr/>
        <p:txBody>
          <a:bodyPr/>
          <a:lstStyle/>
          <a:p>
            <a:r>
              <a:rPr lang="en-US" smtClean="0"/>
              <a:t>Chapter 2</a:t>
            </a:r>
            <a:endParaRPr lang="en-US"/>
          </a:p>
        </p:txBody>
      </p:sp>
      <p:sp>
        <p:nvSpPr>
          <p:cNvPr id="7" name="Slide Number Placeholder 6"/>
          <p:cNvSpPr>
            <a:spLocks noGrp="1"/>
          </p:cNvSpPr>
          <p:nvPr>
            <p:ph type="sldNum" sz="quarter" idx="11"/>
          </p:nvPr>
        </p:nvSpPr>
        <p:spPr/>
        <p:txBody>
          <a:bodyPr/>
          <a:lstStyle/>
          <a:p>
            <a:fld id="{BADA6B31-583E-4083-89D8-95155744EDB0}" type="slidenum">
              <a:rPr lang="en-US" smtClean="0"/>
              <a:pPr/>
              <a:t>47</a:t>
            </a:fld>
            <a:endParaRPr lang="en-US" dirty="0"/>
          </a:p>
        </p:txBody>
      </p:sp>
      <p:sp>
        <p:nvSpPr>
          <p:cNvPr id="11" name="Slide Image Placeholder 10"/>
          <p:cNvSpPr>
            <a:spLocks noGrp="1" noRot="1" noChangeAspect="1"/>
          </p:cNvSpPr>
          <p:nvPr>
            <p:ph type="sldImg"/>
          </p:nvPr>
        </p:nvSpPr>
        <p:spPr>
          <a:xfrm>
            <a:off x="1184275" y="698500"/>
            <a:ext cx="4654550" cy="3490913"/>
          </a:xfrm>
          <a:prstGeom prst="rect">
            <a:avLst/>
          </a:prstGeom>
        </p:spPr>
      </p:sp>
    </p:spTree>
    <p:extLst>
      <p:ext uri="{BB962C8B-B14F-4D97-AF65-F5344CB8AC3E}">
        <p14:creationId xmlns:p14="http://schemas.microsoft.com/office/powerpoint/2010/main" val="38865737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Notes Placeholder 2"/>
          <p:cNvSpPr>
            <a:spLocks noGrp="1"/>
          </p:cNvSpPr>
          <p:nvPr>
            <p:ph type="body" idx="1"/>
          </p:nvPr>
        </p:nvSpPr>
        <p:spPr/>
        <p:txBody>
          <a:bodyPr/>
          <a:lstStyle/>
          <a:p>
            <a:r>
              <a:rPr lang="en-US" dirty="0" smtClean="0"/>
              <a:t>The sedative/sleeping pills are a </a:t>
            </a:r>
            <a:r>
              <a:rPr lang="en-GB" dirty="0" smtClean="0"/>
              <a:t>group of substances that induce muscle relaxation, calmness, and sleep, slowing </a:t>
            </a:r>
            <a:r>
              <a:rPr lang="en-US" altLang="en-US" dirty="0" smtClean="0"/>
              <a:t>down body activity by depressing central nervous system.</a:t>
            </a:r>
          </a:p>
          <a:p>
            <a:endParaRPr lang="en-US" dirty="0"/>
          </a:p>
          <a:p>
            <a:r>
              <a:rPr lang="en-GB" dirty="0" smtClean="0"/>
              <a:t>They can also lead to impaired concentration, memory, and coordination. Other effects include slurred speech, drowsiness, and unsteady gate. </a:t>
            </a:r>
            <a:r>
              <a:rPr lang="en-US" dirty="0" smtClean="0"/>
              <a:t> depression, withdrawal symptoms and overdose.</a:t>
            </a:r>
          </a:p>
          <a:p>
            <a:endParaRPr lang="en-US" dirty="0" smtClean="0"/>
          </a:p>
          <a:p>
            <a:r>
              <a:rPr lang="en-US" dirty="0" smtClean="0"/>
              <a:t>When used in combination with alcohol, health effects include further slows heart rate and breathing, which can lead to death.</a:t>
            </a:r>
            <a:endParaRPr lang="en-GB" dirty="0" smtClean="0"/>
          </a:p>
        </p:txBody>
      </p:sp>
      <p:sp>
        <p:nvSpPr>
          <p:cNvPr id="2" name="Footer Placeholder 1"/>
          <p:cNvSpPr>
            <a:spLocks noGrp="1"/>
          </p:cNvSpPr>
          <p:nvPr>
            <p:ph type="ftr" sz="quarter" idx="10"/>
          </p:nvPr>
        </p:nvSpPr>
        <p:spPr/>
        <p:txBody>
          <a:bodyPr/>
          <a:lstStyle/>
          <a:p>
            <a:r>
              <a:rPr lang="en-US" smtClean="0"/>
              <a:t>Chapter 2</a:t>
            </a:r>
            <a:endParaRPr lang="en-US"/>
          </a:p>
        </p:txBody>
      </p:sp>
      <p:sp>
        <p:nvSpPr>
          <p:cNvPr id="3" name="Slide Number Placeholder 2"/>
          <p:cNvSpPr>
            <a:spLocks noGrp="1"/>
          </p:cNvSpPr>
          <p:nvPr>
            <p:ph type="sldNum" sz="quarter" idx="11"/>
          </p:nvPr>
        </p:nvSpPr>
        <p:spPr/>
        <p:txBody>
          <a:bodyPr/>
          <a:lstStyle/>
          <a:p>
            <a:fld id="{BADA6B31-583E-4083-89D8-95155744EDB0}" type="slidenum">
              <a:rPr lang="en-US" smtClean="0"/>
              <a:pPr/>
              <a:t>48</a:t>
            </a:fld>
            <a:endParaRPr lang="en-US" dirty="0"/>
          </a:p>
        </p:txBody>
      </p:sp>
      <p:sp>
        <p:nvSpPr>
          <p:cNvPr id="8" name="Slide Image Placeholder 7"/>
          <p:cNvSpPr>
            <a:spLocks noGrp="1" noRot="1" noChangeAspect="1"/>
          </p:cNvSpPr>
          <p:nvPr>
            <p:ph type="sldImg"/>
          </p:nvPr>
        </p:nvSpPr>
        <p:spPr>
          <a:xfrm>
            <a:off x="1184275" y="698500"/>
            <a:ext cx="4654550" cy="3490913"/>
          </a:xfrm>
          <a:prstGeom prst="rect">
            <a:avLst/>
          </a:prstGeom>
        </p:spPr>
      </p:sp>
    </p:spTree>
    <p:extLst>
      <p:ext uri="{BB962C8B-B14F-4D97-AF65-F5344CB8AC3E}">
        <p14:creationId xmlns:p14="http://schemas.microsoft.com/office/powerpoint/2010/main" val="36213518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Notes Placeholder 2"/>
          <p:cNvSpPr>
            <a:spLocks noGrp="1"/>
          </p:cNvSpPr>
          <p:nvPr>
            <p:ph type="body" idx="1"/>
          </p:nvPr>
        </p:nvSpPr>
        <p:spPr/>
        <p:txBody>
          <a:bodyPr/>
          <a:lstStyle/>
          <a:p>
            <a:r>
              <a:rPr lang="en-US" altLang="en-US" b="1" dirty="0" smtClean="0"/>
              <a:t>Opiates</a:t>
            </a:r>
            <a:r>
              <a:rPr lang="en-US" altLang="en-US" dirty="0" smtClean="0"/>
              <a:t> come from the poppy flower (morphine, codeine, opium, heroin)</a:t>
            </a:r>
          </a:p>
          <a:p>
            <a:endParaRPr lang="en-US" altLang="en-US" dirty="0" smtClean="0"/>
          </a:p>
          <a:p>
            <a:r>
              <a:rPr lang="en-US" altLang="en-US" b="1" dirty="0" smtClean="0"/>
              <a:t>Opioids</a:t>
            </a:r>
            <a:r>
              <a:rPr lang="en-US" altLang="en-US" dirty="0" smtClean="0"/>
              <a:t> are a synthetic version of opiates. They include pain killing drugs such as </a:t>
            </a:r>
            <a:r>
              <a:rPr lang="en-US" altLang="en-US" dirty="0" err="1" smtClean="0"/>
              <a:t>Vicodin</a:t>
            </a:r>
            <a:r>
              <a:rPr lang="en-US" altLang="en-US" dirty="0" smtClean="0"/>
              <a:t>, Codeine, </a:t>
            </a:r>
            <a:r>
              <a:rPr lang="en-US" altLang="en-US" dirty="0" err="1" smtClean="0"/>
              <a:t>Oxycontin</a:t>
            </a:r>
            <a:r>
              <a:rPr lang="en-US" altLang="en-US" dirty="0" smtClean="0"/>
              <a:t>.</a:t>
            </a:r>
          </a:p>
        </p:txBody>
      </p:sp>
      <p:sp>
        <p:nvSpPr>
          <p:cNvPr id="4" name="Footer Placeholder 3"/>
          <p:cNvSpPr>
            <a:spLocks noGrp="1"/>
          </p:cNvSpPr>
          <p:nvPr>
            <p:ph type="ftr" sz="quarter" idx="10"/>
          </p:nvPr>
        </p:nvSpPr>
        <p:spPr/>
        <p:txBody>
          <a:bodyPr/>
          <a:lstStyle/>
          <a:p>
            <a:r>
              <a:rPr lang="en-US" smtClean="0"/>
              <a:t>Chapter 2</a:t>
            </a:r>
            <a:endParaRPr lang="en-US" dirty="0"/>
          </a:p>
        </p:txBody>
      </p:sp>
      <p:sp>
        <p:nvSpPr>
          <p:cNvPr id="2" name="Slide Number Placeholder 1"/>
          <p:cNvSpPr>
            <a:spLocks noGrp="1"/>
          </p:cNvSpPr>
          <p:nvPr>
            <p:ph type="sldNum" sz="quarter" idx="11"/>
          </p:nvPr>
        </p:nvSpPr>
        <p:spPr/>
        <p:txBody>
          <a:bodyPr/>
          <a:lstStyle/>
          <a:p>
            <a:fld id="{BADA6B31-583E-4083-89D8-95155744EDB0}" type="slidenum">
              <a:rPr lang="en-US" smtClean="0"/>
              <a:pPr/>
              <a:t>49</a:t>
            </a:fld>
            <a:endParaRPr lang="en-US" dirty="0"/>
          </a:p>
        </p:txBody>
      </p:sp>
      <p:sp>
        <p:nvSpPr>
          <p:cNvPr id="9" name="Slide Image Placeholder 8"/>
          <p:cNvSpPr>
            <a:spLocks noGrp="1" noRot="1" noChangeAspect="1"/>
          </p:cNvSpPr>
          <p:nvPr>
            <p:ph type="sldImg"/>
          </p:nvPr>
        </p:nvSpPr>
        <p:spPr>
          <a:xfrm>
            <a:off x="1184275" y="698500"/>
            <a:ext cx="4654550" cy="3490913"/>
          </a:xfrm>
          <a:prstGeom prst="rect">
            <a:avLst/>
          </a:prstGeom>
        </p:spPr>
      </p:sp>
    </p:spTree>
    <p:extLst>
      <p:ext uri="{BB962C8B-B14F-4D97-AF65-F5344CB8AC3E}">
        <p14:creationId xmlns:p14="http://schemas.microsoft.com/office/powerpoint/2010/main" val="3474397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8611" name="Shape 321"/>
          <p:cNvSpPr>
            <a:spLocks noGrp="1"/>
          </p:cNvSpPr>
          <p:nvPr>
            <p:ph type="body" idx="1"/>
          </p:nvPr>
        </p:nvSpPr>
        <p:spPr/>
        <p:txBody>
          <a:bodyPr/>
          <a:lstStyle/>
          <a:p>
            <a:r>
              <a:rPr lang="en-US" altLang="en-US" dirty="0" smtClean="0"/>
              <a:t>The type of drug, size of dose, how drug was taken distribution and absorption, </a:t>
            </a:r>
            <a:r>
              <a:rPr lang="en-US" altLang="en-US" dirty="0" err="1" smtClean="0"/>
              <a:t>metabolization</a:t>
            </a:r>
            <a:r>
              <a:rPr lang="en-US" altLang="en-US" dirty="0" smtClean="0"/>
              <a:t> interactions, etc. all play a role in how drugs effect the body. </a:t>
            </a:r>
            <a:endParaRPr lang="en-US" altLang="en-US" dirty="0" smtClean="0">
              <a:sym typeface="Garamond" panose="02020404030301010803" pitchFamily="18" charset="0"/>
            </a:endParaRPr>
          </a:p>
          <a:p>
            <a:endParaRPr lang="en-US" altLang="en-US" dirty="0" smtClean="0"/>
          </a:p>
        </p:txBody>
      </p:sp>
      <p:sp>
        <p:nvSpPr>
          <p:cNvPr id="2" name="Footer Placeholder 1"/>
          <p:cNvSpPr>
            <a:spLocks noGrp="1"/>
          </p:cNvSpPr>
          <p:nvPr>
            <p:ph type="ftr" sz="quarter" idx="10"/>
          </p:nvPr>
        </p:nvSpPr>
        <p:spPr/>
        <p:txBody>
          <a:bodyPr/>
          <a:lstStyle/>
          <a:p>
            <a:r>
              <a:rPr lang="en-US" smtClean="0"/>
              <a:t>Chapter 2</a:t>
            </a:r>
            <a:endParaRPr lang="en-US"/>
          </a:p>
        </p:txBody>
      </p:sp>
      <p:sp>
        <p:nvSpPr>
          <p:cNvPr id="3" name="Slide Number Placeholder 2"/>
          <p:cNvSpPr>
            <a:spLocks noGrp="1"/>
          </p:cNvSpPr>
          <p:nvPr>
            <p:ph type="sldNum" sz="quarter" idx="11"/>
          </p:nvPr>
        </p:nvSpPr>
        <p:spPr/>
        <p:txBody>
          <a:bodyPr/>
          <a:lstStyle/>
          <a:p>
            <a:fld id="{BADA6B31-583E-4083-89D8-95155744EDB0}" type="slidenum">
              <a:rPr lang="en-US" smtClean="0"/>
              <a:pPr/>
              <a:t>5</a:t>
            </a:fld>
            <a:endParaRPr lang="en-US" dirty="0"/>
          </a:p>
        </p:txBody>
      </p:sp>
      <p:sp>
        <p:nvSpPr>
          <p:cNvPr id="12" name="Slide Image Placeholder 11"/>
          <p:cNvSpPr>
            <a:spLocks noGrp="1" noRot="1" noChangeAspect="1"/>
          </p:cNvSpPr>
          <p:nvPr>
            <p:ph type="sldImg"/>
          </p:nvPr>
        </p:nvSpPr>
        <p:spPr>
          <a:xfrm>
            <a:off x="1184275" y="698500"/>
            <a:ext cx="4654550" cy="3490913"/>
          </a:xfrm>
          <a:prstGeom prst="rect">
            <a:avLst/>
          </a:prstGeom>
        </p:spPr>
      </p:sp>
    </p:spTree>
    <p:extLst>
      <p:ext uri="{BB962C8B-B14F-4D97-AF65-F5344CB8AC3E}">
        <p14:creationId xmlns:p14="http://schemas.microsoft.com/office/powerpoint/2010/main" val="33431885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Notes Placeholder 2"/>
          <p:cNvSpPr>
            <a:spLocks noGrp="1"/>
          </p:cNvSpPr>
          <p:nvPr>
            <p:ph type="body" idx="1"/>
          </p:nvPr>
        </p:nvSpPr>
        <p:spPr/>
        <p:txBody>
          <a:bodyPr/>
          <a:lstStyle/>
          <a:p>
            <a:r>
              <a:rPr lang="en-GB" dirty="0" smtClean="0"/>
              <a:t>Opioids are a generic term applied to alkaloids from the opium poppy, or similar synthetic substances, including heroin, morphine, codeine, methadone and </a:t>
            </a:r>
            <a:r>
              <a:rPr lang="en-GB" dirty="0" err="1" smtClean="0"/>
              <a:t>OxyContin</a:t>
            </a:r>
            <a:r>
              <a:rPr lang="en-GB" dirty="0" smtClean="0"/>
              <a:t>. They have the capacity to relieve pain, produce euphoria and induce respiratory depression, drowsiness, and impaired judgment. </a:t>
            </a:r>
            <a:r>
              <a:rPr lang="en-US" dirty="0" smtClean="0"/>
              <a:t>There has been a large increase in the production, transportation and consumption of opioids, mainly heroin. </a:t>
            </a:r>
          </a:p>
          <a:p>
            <a:endParaRPr lang="en-US" dirty="0" smtClean="0"/>
          </a:p>
          <a:p>
            <a:r>
              <a:rPr lang="en-US" dirty="0" smtClean="0"/>
              <a:t>The risks associated with the use of opioids include:</a:t>
            </a:r>
          </a:p>
          <a:p>
            <a:pPr marL="171450" indent="-171450">
              <a:buFont typeface="Arial"/>
              <a:buChar char="•"/>
            </a:pPr>
            <a:r>
              <a:rPr lang="en-US" dirty="0" smtClean="0"/>
              <a:t>Itchiness, nausea and vomiting during withdrawal</a:t>
            </a:r>
          </a:p>
          <a:p>
            <a:pPr marL="171450" indent="-171450">
              <a:buFont typeface="Arial"/>
              <a:buChar char="•"/>
            </a:pPr>
            <a:r>
              <a:rPr lang="en-US" dirty="0" smtClean="0"/>
              <a:t>Drowsiness, constipation and tooth decay</a:t>
            </a:r>
          </a:p>
          <a:p>
            <a:pPr marL="171450" indent="-171450">
              <a:buFont typeface="Arial"/>
              <a:buChar char="•"/>
            </a:pPr>
            <a:r>
              <a:rPr lang="en-US" dirty="0" smtClean="0"/>
              <a:t>Difficulty with concentration and memory</a:t>
            </a:r>
          </a:p>
          <a:p>
            <a:pPr marL="171450" indent="-171450">
              <a:buFont typeface="Arial"/>
              <a:buChar char="•"/>
            </a:pPr>
            <a:r>
              <a:rPr lang="en-US" dirty="0" smtClean="0"/>
              <a:t>Financial, legal, social, and family problems</a:t>
            </a:r>
          </a:p>
          <a:p>
            <a:pPr marL="171450" indent="-171450">
              <a:buFont typeface="Arial"/>
              <a:buChar char="•"/>
            </a:pPr>
            <a:r>
              <a:rPr lang="en-US" dirty="0" smtClean="0"/>
              <a:t>Physical dependence and overdose risk</a:t>
            </a:r>
          </a:p>
          <a:p>
            <a:pPr marL="171450" indent="-171450">
              <a:buFont typeface="Arial"/>
              <a:buChar char="•"/>
            </a:pPr>
            <a:endParaRPr lang="en-US" dirty="0" smtClean="0"/>
          </a:p>
        </p:txBody>
      </p:sp>
      <p:sp>
        <p:nvSpPr>
          <p:cNvPr id="2" name="Footer Placeholder 1"/>
          <p:cNvSpPr>
            <a:spLocks noGrp="1"/>
          </p:cNvSpPr>
          <p:nvPr>
            <p:ph type="ftr" sz="quarter" idx="10"/>
          </p:nvPr>
        </p:nvSpPr>
        <p:spPr/>
        <p:txBody>
          <a:bodyPr/>
          <a:lstStyle/>
          <a:p>
            <a:r>
              <a:rPr lang="en-US" smtClean="0"/>
              <a:t>Chapter 2</a:t>
            </a:r>
            <a:endParaRPr lang="en-US"/>
          </a:p>
        </p:txBody>
      </p:sp>
      <p:sp>
        <p:nvSpPr>
          <p:cNvPr id="3" name="Slide Number Placeholder 2"/>
          <p:cNvSpPr>
            <a:spLocks noGrp="1"/>
          </p:cNvSpPr>
          <p:nvPr>
            <p:ph type="sldNum" sz="quarter" idx="11"/>
          </p:nvPr>
        </p:nvSpPr>
        <p:spPr/>
        <p:txBody>
          <a:bodyPr/>
          <a:lstStyle/>
          <a:p>
            <a:fld id="{BADA6B31-583E-4083-89D8-95155744EDB0}" type="slidenum">
              <a:rPr lang="en-US" smtClean="0"/>
              <a:pPr/>
              <a:t>50</a:t>
            </a:fld>
            <a:endParaRPr lang="en-US" dirty="0"/>
          </a:p>
        </p:txBody>
      </p:sp>
      <p:sp>
        <p:nvSpPr>
          <p:cNvPr id="8" name="Slide Image Placeholder 7"/>
          <p:cNvSpPr>
            <a:spLocks noGrp="1" noRot="1" noChangeAspect="1"/>
          </p:cNvSpPr>
          <p:nvPr>
            <p:ph type="sldImg"/>
          </p:nvPr>
        </p:nvSpPr>
        <p:spPr>
          <a:xfrm>
            <a:off x="1184275" y="698500"/>
            <a:ext cx="4654550" cy="3490913"/>
          </a:xfrm>
          <a:prstGeom prst="rect">
            <a:avLst/>
          </a:prstGeom>
        </p:spPr>
      </p:sp>
    </p:spTree>
    <p:extLst>
      <p:ext uri="{BB962C8B-B14F-4D97-AF65-F5344CB8AC3E}">
        <p14:creationId xmlns:p14="http://schemas.microsoft.com/office/powerpoint/2010/main" val="15914485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dirty="0" smtClean="0"/>
              <a:t>OPTIONAL SLIDE</a:t>
            </a:r>
          </a:p>
          <a:p>
            <a:endParaRPr lang="en-US" altLang="en-US" dirty="0" smtClean="0"/>
          </a:p>
          <a:p>
            <a:r>
              <a:rPr lang="en-US" altLang="en-US" dirty="0" smtClean="0"/>
              <a:t>The mu-opioid system is very dynamic. Individuals with tissue damage expose receptors on the spinal cord; when available opioids preferentially bind there.  An excessive dose of opioids, or opioids given to someone who is not in pain will result in activation of the cerebral cortex and limbic system causing the pleasurable experience but also priming the brain for addiction.  If a large excess of opioids are taken they will bind to receptors on the brain stem, resulting in respiratory arrest.</a:t>
            </a:r>
          </a:p>
          <a:p>
            <a:endParaRPr lang="en-US" altLang="en-US" dirty="0" smtClean="0"/>
          </a:p>
          <a:p>
            <a:r>
              <a:rPr lang="en-US" altLang="en-US" dirty="0" smtClean="0"/>
              <a:t>Individuals in pain can tolerate MUCH HIGHER doses of opioids without intoxication or overdose than those who are not in pain. Treating those in pain with opioids is safe as long as the dose is monitored.  People who are getting high from their dose are receiving too large a dose and should be cut back.</a:t>
            </a:r>
          </a:p>
          <a:p>
            <a:endParaRPr lang="en-US" altLang="en-US" dirty="0" smtClean="0"/>
          </a:p>
          <a:p>
            <a:r>
              <a:rPr lang="en-US" dirty="0" smtClean="0"/>
              <a:t>(https://</a:t>
            </a:r>
            <a:r>
              <a:rPr lang="en-US" dirty="0" err="1" smtClean="0"/>
              <a:t>www.sciencedaily.com</a:t>
            </a:r>
            <a:r>
              <a:rPr lang="en-US" dirty="0" smtClean="0"/>
              <a:t>/releases/2007/10/071014163647.htm)</a:t>
            </a:r>
            <a:endParaRPr lang="en-US" dirty="0"/>
          </a:p>
        </p:txBody>
      </p:sp>
      <p:sp>
        <p:nvSpPr>
          <p:cNvPr id="8" name="Footer Placeholder 7"/>
          <p:cNvSpPr>
            <a:spLocks noGrp="1"/>
          </p:cNvSpPr>
          <p:nvPr>
            <p:ph type="ftr" sz="quarter" idx="11"/>
          </p:nvPr>
        </p:nvSpPr>
        <p:spPr/>
        <p:txBody>
          <a:bodyPr/>
          <a:lstStyle/>
          <a:p>
            <a:r>
              <a:rPr lang="en-US" smtClean="0"/>
              <a:t>Chapter 2</a:t>
            </a:r>
            <a:endParaRPr lang="en-US" dirty="0"/>
          </a:p>
        </p:txBody>
      </p:sp>
      <p:sp>
        <p:nvSpPr>
          <p:cNvPr id="2" name="Slide Number Placeholder 1"/>
          <p:cNvSpPr>
            <a:spLocks noGrp="1"/>
          </p:cNvSpPr>
          <p:nvPr>
            <p:ph type="sldNum" sz="quarter" idx="12"/>
          </p:nvPr>
        </p:nvSpPr>
        <p:spPr/>
        <p:txBody>
          <a:bodyPr/>
          <a:lstStyle/>
          <a:p>
            <a:fld id="{BADA6B31-583E-4083-89D8-95155744EDB0}" type="slidenum">
              <a:rPr lang="en-US" smtClean="0"/>
              <a:pPr/>
              <a:t>51</a:t>
            </a:fld>
            <a:endParaRPr lang="en-US" dirty="0"/>
          </a:p>
        </p:txBody>
      </p:sp>
      <p:sp>
        <p:nvSpPr>
          <p:cNvPr id="10" name="Slide Image Placeholder 9"/>
          <p:cNvSpPr>
            <a:spLocks noGrp="1" noRot="1" noChangeAspect="1"/>
          </p:cNvSpPr>
          <p:nvPr>
            <p:ph type="sldImg"/>
          </p:nvPr>
        </p:nvSpPr>
        <p:spPr>
          <a:xfrm>
            <a:off x="1184275" y="698500"/>
            <a:ext cx="4654550" cy="3490913"/>
          </a:xfrm>
          <a:prstGeom prst="rect">
            <a:avLst/>
          </a:prstGeom>
        </p:spPr>
      </p:sp>
    </p:spTree>
    <p:extLst>
      <p:ext uri="{BB962C8B-B14F-4D97-AF65-F5344CB8AC3E}">
        <p14:creationId xmlns:p14="http://schemas.microsoft.com/office/powerpoint/2010/main" val="16836693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mtClean="0"/>
              <a:t>More than 2 million people in the United States suffer from substance use disorders related to prescription opioid pain relievers. The terrible consequences of this trend include overdose deaths, which have more than quadrupled in the past decade and a half. The causes are complex, but they include overprescription of pain medications. In 2013, 207 million prescriptions were written for prescription opioid pain medications (nearly threefold increase in 22 years from 76 million to 207 million opioid prescriptions).</a:t>
            </a:r>
          </a:p>
          <a:p>
            <a:endParaRPr lang="en-US" smtClean="0"/>
          </a:p>
          <a:p>
            <a:endParaRPr lang="en-US" smtClean="0"/>
          </a:p>
          <a:p>
            <a:r>
              <a:rPr lang="en-US" smtClean="0"/>
              <a:t>(http://www.drugabuse.gov/about-nida/legislative-activities/testimony-to-congress/2014/americas-addiction-to-opioids-heroin-prescription-drug-abuse)</a:t>
            </a:r>
            <a:endParaRPr lang="en-US" dirty="0"/>
          </a:p>
        </p:txBody>
      </p:sp>
      <p:sp>
        <p:nvSpPr>
          <p:cNvPr id="8" name="Footer Placeholder 7"/>
          <p:cNvSpPr>
            <a:spLocks noGrp="1"/>
          </p:cNvSpPr>
          <p:nvPr>
            <p:ph type="ftr" sz="quarter" idx="11"/>
          </p:nvPr>
        </p:nvSpPr>
        <p:spPr/>
        <p:txBody>
          <a:bodyPr/>
          <a:lstStyle/>
          <a:p>
            <a:r>
              <a:rPr lang="en-US" smtClean="0"/>
              <a:t>Chapter 2</a:t>
            </a:r>
            <a:endParaRPr lang="en-US" dirty="0"/>
          </a:p>
        </p:txBody>
      </p:sp>
      <p:sp>
        <p:nvSpPr>
          <p:cNvPr id="2" name="Slide Number Placeholder 1"/>
          <p:cNvSpPr>
            <a:spLocks noGrp="1"/>
          </p:cNvSpPr>
          <p:nvPr>
            <p:ph type="sldNum" sz="quarter" idx="12"/>
          </p:nvPr>
        </p:nvSpPr>
        <p:spPr/>
        <p:txBody>
          <a:bodyPr/>
          <a:lstStyle/>
          <a:p>
            <a:fld id="{BADA6B31-583E-4083-89D8-95155744EDB0}" type="slidenum">
              <a:rPr lang="en-US" smtClean="0"/>
              <a:pPr/>
              <a:t>52</a:t>
            </a:fld>
            <a:endParaRPr lang="en-US" dirty="0"/>
          </a:p>
        </p:txBody>
      </p:sp>
      <p:sp>
        <p:nvSpPr>
          <p:cNvPr id="10" name="Slide Image Placeholder 9"/>
          <p:cNvSpPr>
            <a:spLocks noGrp="1" noRot="1" noChangeAspect="1"/>
          </p:cNvSpPr>
          <p:nvPr>
            <p:ph type="sldImg"/>
          </p:nvPr>
        </p:nvSpPr>
        <p:spPr>
          <a:xfrm>
            <a:off x="1184275" y="698500"/>
            <a:ext cx="4654550" cy="3490913"/>
          </a:xfrm>
          <a:prstGeom prst="rect">
            <a:avLst/>
          </a:prstGeom>
        </p:spPr>
      </p:sp>
    </p:spTree>
    <p:extLst>
      <p:ext uri="{BB962C8B-B14F-4D97-AF65-F5344CB8AC3E}">
        <p14:creationId xmlns:p14="http://schemas.microsoft.com/office/powerpoint/2010/main" val="32137625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5" name="Notes Placeholder 2"/>
          <p:cNvSpPr>
            <a:spLocks noGrp="1"/>
          </p:cNvSpPr>
          <p:nvPr>
            <p:ph type="body" idx="1"/>
          </p:nvPr>
        </p:nvSpPr>
        <p:spPr/>
        <p:txBody>
          <a:bodyPr/>
          <a:lstStyle/>
          <a:p>
            <a:r>
              <a:rPr lang="en-US" dirty="0" smtClean="0"/>
              <a:t>Heroin is one of the most commonly used opioids that is often seen after the misuse of prescription drugs has been occurring for some time. </a:t>
            </a:r>
          </a:p>
          <a:p>
            <a:endParaRPr lang="en-US" dirty="0" smtClean="0"/>
          </a:p>
          <a:p>
            <a:pPr marL="171450" indent="-171450">
              <a:buFont typeface="Arial"/>
              <a:buChar char="•"/>
            </a:pPr>
            <a:r>
              <a:rPr lang="en-US" dirty="0" smtClean="0"/>
              <a:t>Highly addictive (painful withdrawal symptoms without the drug coupled rolling euphoria on the drug)</a:t>
            </a:r>
          </a:p>
          <a:p>
            <a:pPr marL="171450" lvl="0" indent="-171450">
              <a:buFont typeface="Arial"/>
              <a:buChar char="•"/>
            </a:pPr>
            <a:r>
              <a:rPr lang="en-US" dirty="0" smtClean="0"/>
              <a:t>Increased risks of STI’s due to injection. </a:t>
            </a:r>
          </a:p>
          <a:p>
            <a:pPr marL="171450" lvl="0" indent="-171450">
              <a:buFont typeface="Arial"/>
              <a:buChar char="•"/>
            </a:pPr>
            <a:r>
              <a:rPr lang="en-US" dirty="0" smtClean="0"/>
              <a:t>The shared use of injection equipment has caused increased risks of death due to unknown potencies and tolerance</a:t>
            </a:r>
          </a:p>
          <a:p>
            <a:endParaRPr lang="en-US" dirty="0"/>
          </a:p>
        </p:txBody>
      </p:sp>
      <p:sp>
        <p:nvSpPr>
          <p:cNvPr id="5" name="Footer Placeholder 4"/>
          <p:cNvSpPr>
            <a:spLocks noGrp="1"/>
          </p:cNvSpPr>
          <p:nvPr>
            <p:ph type="ftr" sz="quarter" idx="10"/>
          </p:nvPr>
        </p:nvSpPr>
        <p:spPr/>
        <p:txBody>
          <a:bodyPr/>
          <a:lstStyle/>
          <a:p>
            <a:r>
              <a:rPr lang="en-US" smtClean="0"/>
              <a:t>Chapter 2</a:t>
            </a:r>
            <a:endParaRPr lang="en-US" dirty="0"/>
          </a:p>
        </p:txBody>
      </p:sp>
      <p:sp>
        <p:nvSpPr>
          <p:cNvPr id="2" name="Slide Number Placeholder 1"/>
          <p:cNvSpPr>
            <a:spLocks noGrp="1"/>
          </p:cNvSpPr>
          <p:nvPr>
            <p:ph type="sldNum" sz="quarter" idx="11"/>
          </p:nvPr>
        </p:nvSpPr>
        <p:spPr/>
        <p:txBody>
          <a:bodyPr/>
          <a:lstStyle/>
          <a:p>
            <a:fld id="{BADA6B31-583E-4083-89D8-95155744EDB0}" type="slidenum">
              <a:rPr lang="en-US" smtClean="0"/>
              <a:pPr/>
              <a:t>53</a:t>
            </a:fld>
            <a:endParaRPr lang="en-US" dirty="0"/>
          </a:p>
        </p:txBody>
      </p:sp>
      <p:sp>
        <p:nvSpPr>
          <p:cNvPr id="9" name="Slide Image Placeholder 8"/>
          <p:cNvSpPr>
            <a:spLocks noGrp="1" noRot="1" noChangeAspect="1"/>
          </p:cNvSpPr>
          <p:nvPr>
            <p:ph type="sldImg"/>
          </p:nvPr>
        </p:nvSpPr>
        <p:spPr>
          <a:xfrm>
            <a:off x="1184275" y="698500"/>
            <a:ext cx="4654550" cy="3490913"/>
          </a:xfrm>
          <a:prstGeom prst="rect">
            <a:avLst/>
          </a:prstGeom>
        </p:spPr>
      </p:sp>
    </p:spTree>
    <p:extLst>
      <p:ext uri="{BB962C8B-B14F-4D97-AF65-F5344CB8AC3E}">
        <p14:creationId xmlns:p14="http://schemas.microsoft.com/office/powerpoint/2010/main" val="2964924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Notes Placeholder 2"/>
          <p:cNvSpPr>
            <a:spLocks noGrp="1"/>
          </p:cNvSpPr>
          <p:nvPr>
            <p:ph type="body" idx="1"/>
          </p:nvPr>
        </p:nvSpPr>
        <p:spPr/>
        <p:txBody>
          <a:bodyPr/>
          <a:lstStyle/>
          <a:p>
            <a:r>
              <a:rPr lang="en-US" altLang="en-US" smtClean="0"/>
              <a:t>Heroin use in the US has increased dramatically in the last 10 years</a:t>
            </a:r>
            <a:r>
              <a:rPr lang="en-US" smtClean="0"/>
              <a:t>.  </a:t>
            </a:r>
            <a:endParaRPr lang="en-US" altLang="en-US" smtClean="0"/>
          </a:p>
          <a:p>
            <a:r>
              <a:rPr lang="en-US" smtClean="0"/>
              <a:t>(graph shows use among individuals aged 12 or older)</a:t>
            </a:r>
            <a:endParaRPr lang="en-US" altLang="en-US" dirty="0" smtClean="0"/>
          </a:p>
        </p:txBody>
      </p:sp>
      <p:sp>
        <p:nvSpPr>
          <p:cNvPr id="4" name="Footer Placeholder 3"/>
          <p:cNvSpPr>
            <a:spLocks noGrp="1"/>
          </p:cNvSpPr>
          <p:nvPr>
            <p:ph type="ftr" sz="quarter" idx="10"/>
          </p:nvPr>
        </p:nvSpPr>
        <p:spPr/>
        <p:txBody>
          <a:bodyPr/>
          <a:lstStyle/>
          <a:p>
            <a:r>
              <a:rPr lang="en-US" smtClean="0"/>
              <a:t>Chapter 2</a:t>
            </a:r>
            <a:endParaRPr lang="en-US" dirty="0"/>
          </a:p>
        </p:txBody>
      </p:sp>
      <p:sp>
        <p:nvSpPr>
          <p:cNvPr id="2" name="Slide Number Placeholder 1"/>
          <p:cNvSpPr>
            <a:spLocks noGrp="1"/>
          </p:cNvSpPr>
          <p:nvPr>
            <p:ph type="sldNum" sz="quarter" idx="11"/>
          </p:nvPr>
        </p:nvSpPr>
        <p:spPr/>
        <p:txBody>
          <a:bodyPr/>
          <a:lstStyle/>
          <a:p>
            <a:fld id="{BADA6B31-583E-4083-89D8-95155744EDB0}" type="slidenum">
              <a:rPr lang="en-US" smtClean="0"/>
              <a:pPr/>
              <a:t>54</a:t>
            </a:fld>
            <a:endParaRPr lang="en-US" dirty="0"/>
          </a:p>
        </p:txBody>
      </p:sp>
      <p:sp>
        <p:nvSpPr>
          <p:cNvPr id="9" name="Slide Image Placeholder 8"/>
          <p:cNvSpPr>
            <a:spLocks noGrp="1" noRot="1" noChangeAspect="1"/>
          </p:cNvSpPr>
          <p:nvPr>
            <p:ph type="sldImg"/>
          </p:nvPr>
        </p:nvSpPr>
        <p:spPr>
          <a:xfrm>
            <a:off x="1184275" y="698500"/>
            <a:ext cx="4654550" cy="3490913"/>
          </a:xfrm>
          <a:prstGeom prst="rect">
            <a:avLst/>
          </a:prstGeom>
        </p:spPr>
      </p:sp>
    </p:spTree>
    <p:extLst>
      <p:ext uri="{BB962C8B-B14F-4D97-AF65-F5344CB8AC3E}">
        <p14:creationId xmlns:p14="http://schemas.microsoft.com/office/powerpoint/2010/main" val="18962382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p:txBody>
          <a:bodyPr/>
          <a:lstStyle/>
          <a:p>
            <a:r>
              <a:rPr lang="en-US" dirty="0"/>
              <a:t>1,912 opioid-related overdose deaths from January 2012 through September 2015 attributed to accidental overdose of any opioid -- that includes illegal drugs, such as heroin, as well as prescription drugs, such as Oxycodone.</a:t>
            </a:r>
          </a:p>
          <a:p>
            <a:endParaRPr lang="en-US" dirty="0"/>
          </a:p>
          <a:p>
            <a:r>
              <a:rPr lang="en-US" dirty="0"/>
              <a:t>Data are derived from an investigation by the Office of the Chief Medical Examiner which includes the toxicity report, death certificate, as well as a scene investigation.</a:t>
            </a:r>
          </a:p>
          <a:p>
            <a:endParaRPr lang="en-US" dirty="0"/>
          </a:p>
          <a:p>
            <a:endParaRPr lang="en-US" dirty="0"/>
          </a:p>
        </p:txBody>
      </p:sp>
      <p:sp>
        <p:nvSpPr>
          <p:cNvPr id="4" name="Slide Number Placeholder 3"/>
          <p:cNvSpPr>
            <a:spLocks noGrp="1"/>
          </p:cNvSpPr>
          <p:nvPr>
            <p:ph type="sldNum" sz="quarter" idx="10"/>
          </p:nvPr>
        </p:nvSpPr>
        <p:spPr/>
        <p:txBody>
          <a:bodyPr/>
          <a:lstStyle/>
          <a:p>
            <a:fld id="{1AA112B8-D318-4A43-A940-8A48F2328B52}" type="slidenum">
              <a:rPr lang="en-US" smtClean="0"/>
              <a:t>55</a:t>
            </a:fld>
            <a:endParaRPr lang="en-US"/>
          </a:p>
        </p:txBody>
      </p:sp>
      <p:sp>
        <p:nvSpPr>
          <p:cNvPr id="5" name="Footer Placeholder 4"/>
          <p:cNvSpPr>
            <a:spLocks noGrp="1"/>
          </p:cNvSpPr>
          <p:nvPr>
            <p:ph type="ftr" sz="quarter" idx="11"/>
          </p:nvPr>
        </p:nvSpPr>
        <p:spPr/>
        <p:txBody>
          <a:bodyPr/>
          <a:lstStyle/>
          <a:p>
            <a:r>
              <a:rPr lang="en-US" smtClean="0"/>
              <a:t>Chapter 2</a:t>
            </a:r>
            <a:endParaRPr lang="en-US"/>
          </a:p>
        </p:txBody>
      </p:sp>
    </p:spTree>
    <p:extLst>
      <p:ext uri="{BB962C8B-B14F-4D97-AF65-F5344CB8AC3E}">
        <p14:creationId xmlns:p14="http://schemas.microsoft.com/office/powerpoint/2010/main" val="41437561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p:txBody>
          <a:bodyPr/>
          <a:lstStyle/>
          <a:p>
            <a:r>
              <a:rPr lang="en-US" b="1" i="0" u="none" strike="noStrike" kern="1200" baseline="0" dirty="0" smtClean="0">
                <a:solidFill>
                  <a:schemeClr val="tx1"/>
                </a:solidFill>
              </a:rPr>
              <a:t>OPTIONAL SLIDE</a:t>
            </a:r>
          </a:p>
          <a:p>
            <a:endParaRPr lang="en-US" b="0" i="0" u="none" strike="noStrike" kern="1200" baseline="0" dirty="0" smtClean="0">
              <a:solidFill>
                <a:schemeClr val="tx1"/>
              </a:solidFill>
            </a:endParaRPr>
          </a:p>
          <a:p>
            <a:r>
              <a:rPr lang="en-US" b="0" i="0" u="none" strike="noStrike" kern="1200" baseline="0" dirty="0" smtClean="0">
                <a:solidFill>
                  <a:schemeClr val="tx1"/>
                </a:solidFill>
              </a:rPr>
              <a:t>Benzodiazepines, alcohol, other opioids and other sedatives: alcohol and sedatives interact with heroin synergistically to produce greater respiratory depression. Hypotension, profound sedation or coma may occur. Research indicates that heroin used in combination with benzodiazepines, alcohol or sedative mediation is more likely to trigger a fatal heroin overdose compared to heroin use alone.  If such combinations are unable to be avoided, heroin users should be advised to use smaller doses of heroin in the presence of other individuals who are able to monitor for, and respond to, signs of overdose. It is unclear whether less potent sedatives such as antihistamines or valerian are able to increase risk of overdose.</a:t>
            </a:r>
          </a:p>
          <a:p>
            <a:endParaRPr lang="en-US" b="0" i="0" u="none" strike="noStrike" kern="12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possible reason for interactions involving opioids could be that morphine and </a:t>
            </a:r>
            <a:r>
              <a:rPr lang="en-US" dirty="0" err="1" smtClean="0"/>
              <a:t>pethidine</a:t>
            </a:r>
            <a:r>
              <a:rPr lang="en-US" dirty="0" smtClean="0"/>
              <a:t> in particular reduce ‘gastro-intestinal motility’ (the process by which food is moved through the gut). This in turn could decrease the rate of absorption of other drugs taken by mouth.</a:t>
            </a:r>
          </a:p>
          <a:p>
            <a:endParaRPr lang="en-US" dirty="0"/>
          </a:p>
        </p:txBody>
      </p:sp>
      <p:sp>
        <p:nvSpPr>
          <p:cNvPr id="4" name="Slide Number Placeholder 3"/>
          <p:cNvSpPr>
            <a:spLocks noGrp="1"/>
          </p:cNvSpPr>
          <p:nvPr>
            <p:ph type="sldNum" sz="quarter" idx="10"/>
          </p:nvPr>
        </p:nvSpPr>
        <p:spPr/>
        <p:txBody>
          <a:bodyPr/>
          <a:lstStyle/>
          <a:p>
            <a:fld id="{1AA112B8-D318-4A43-A940-8A48F2328B52}" type="slidenum">
              <a:rPr lang="en-US" smtClean="0"/>
              <a:t>56</a:t>
            </a:fld>
            <a:endParaRPr lang="en-US"/>
          </a:p>
        </p:txBody>
      </p:sp>
      <p:sp>
        <p:nvSpPr>
          <p:cNvPr id="5" name="Footer Placeholder 4"/>
          <p:cNvSpPr>
            <a:spLocks noGrp="1"/>
          </p:cNvSpPr>
          <p:nvPr>
            <p:ph type="ftr" sz="quarter" idx="11"/>
          </p:nvPr>
        </p:nvSpPr>
        <p:spPr/>
        <p:txBody>
          <a:bodyPr/>
          <a:lstStyle/>
          <a:p>
            <a:r>
              <a:rPr lang="en-US" smtClean="0"/>
              <a:t>Chapter 2</a:t>
            </a:r>
            <a:endParaRPr lang="en-US"/>
          </a:p>
        </p:txBody>
      </p:sp>
    </p:spTree>
    <p:extLst>
      <p:ext uri="{BB962C8B-B14F-4D97-AF65-F5344CB8AC3E}">
        <p14:creationId xmlns:p14="http://schemas.microsoft.com/office/powerpoint/2010/main" val="28081124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Notes Placeholder 2"/>
          <p:cNvSpPr>
            <a:spLocks noGrp="1"/>
          </p:cNvSpPr>
          <p:nvPr>
            <p:ph type="body" idx="1"/>
          </p:nvPr>
        </p:nvSpPr>
        <p:spPr/>
        <p:txBody>
          <a:bodyPr/>
          <a:lstStyle/>
          <a:p>
            <a:r>
              <a:rPr lang="en-US" b="1" dirty="0" smtClean="0"/>
              <a:t>OPTIONAL SLIDE</a:t>
            </a:r>
          </a:p>
          <a:p>
            <a:endParaRPr lang="en-GB" dirty="0" smtClean="0"/>
          </a:p>
          <a:p>
            <a:r>
              <a:rPr lang="en-GB" dirty="0" smtClean="0"/>
              <a:t>Hallucinogens are a group of natural and synthetic substances that produce feelings of euphoria/</a:t>
            </a:r>
            <a:r>
              <a:rPr lang="en-GB" dirty="0" err="1" smtClean="0"/>
              <a:t>dysphoria</a:t>
            </a:r>
            <a:r>
              <a:rPr lang="en-GB" dirty="0" smtClean="0"/>
              <a:t>, mixed mood changes, altered perceptions, and visual illusions. </a:t>
            </a:r>
            <a:r>
              <a:rPr lang="en-US" dirty="0" smtClean="0"/>
              <a:t>Hallucinogens can be found in some plants and mushrooms (or their extracts) or can be human-made. </a:t>
            </a:r>
          </a:p>
          <a:p>
            <a:endParaRPr lang="en-US" dirty="0" smtClean="0"/>
          </a:p>
          <a:p>
            <a:r>
              <a:rPr lang="en-US" dirty="0" smtClean="0"/>
              <a:t>Research suggests that hallucinogens work at least partially by temporarily disrupting communication between brain chemical systems throughout the brain and spinal cord. </a:t>
            </a:r>
          </a:p>
          <a:p>
            <a:endParaRPr lang="en-US" dirty="0" smtClean="0"/>
          </a:p>
          <a:p>
            <a:r>
              <a:rPr lang="en-US" dirty="0" smtClean="0"/>
              <a:t>Specific short term effects include:</a:t>
            </a:r>
          </a:p>
          <a:p>
            <a:pPr marL="171450" indent="-171450">
              <a:buFont typeface="Arial"/>
              <a:buChar char="•"/>
            </a:pPr>
            <a:r>
              <a:rPr lang="en-US" dirty="0" smtClean="0"/>
              <a:t>increased blood pressure, breathing rate, or body temperature</a:t>
            </a:r>
          </a:p>
          <a:p>
            <a:pPr marL="171450" indent="-171450">
              <a:buFont typeface="Arial"/>
              <a:buChar char="•"/>
            </a:pPr>
            <a:r>
              <a:rPr lang="en-US" dirty="0" smtClean="0"/>
              <a:t>loss of appetite</a:t>
            </a:r>
          </a:p>
          <a:p>
            <a:pPr marL="171450" indent="-171450">
              <a:buFont typeface="Arial"/>
              <a:buChar char="•"/>
            </a:pPr>
            <a:r>
              <a:rPr lang="en-US" dirty="0" smtClean="0"/>
              <a:t>dry mouth</a:t>
            </a:r>
          </a:p>
          <a:p>
            <a:pPr marL="171450" indent="-171450">
              <a:buFont typeface="Arial"/>
              <a:buChar char="•"/>
            </a:pPr>
            <a:r>
              <a:rPr lang="en-US" dirty="0" smtClean="0"/>
              <a:t>sleep problems</a:t>
            </a:r>
          </a:p>
          <a:p>
            <a:pPr marL="171450" indent="-171450">
              <a:buFont typeface="Arial"/>
              <a:buChar char="•"/>
            </a:pPr>
            <a:r>
              <a:rPr lang="en-US" dirty="0" smtClean="0"/>
              <a:t>mixed senses (such as "seeing" sounds or "hearing" colors)</a:t>
            </a:r>
          </a:p>
          <a:p>
            <a:endParaRPr lang="en-US" dirty="0" smtClean="0"/>
          </a:p>
          <a:p>
            <a:r>
              <a:rPr lang="en-GB" dirty="0" smtClean="0"/>
              <a:t>Adverse effects include panic reactions, flashbacks, and mood disorders. </a:t>
            </a:r>
          </a:p>
          <a:p>
            <a:endParaRPr lang="en-US" dirty="0" smtClean="0"/>
          </a:p>
          <a:p>
            <a:r>
              <a:rPr lang="en-US" dirty="0" smtClean="0"/>
              <a:t>Risks include unpredictable behavior, mood swings, anxiety attacks, panic disorder and flash-backs.</a:t>
            </a:r>
          </a:p>
          <a:p>
            <a:endParaRPr lang="en-US" dirty="0" smtClean="0"/>
          </a:p>
          <a:p>
            <a:r>
              <a:rPr lang="en-US" dirty="0" smtClean="0">
                <a:hlinkClick r:id="rId3"/>
              </a:rPr>
              <a:t>https://www.drugabuse.gov/publications/drugfacts/hallucinogens</a:t>
            </a:r>
            <a:r>
              <a:rPr lang="en-US" dirty="0" smtClean="0"/>
              <a:t>. </a:t>
            </a:r>
          </a:p>
        </p:txBody>
      </p:sp>
      <p:sp>
        <p:nvSpPr>
          <p:cNvPr id="2" name="Footer Placeholder 1"/>
          <p:cNvSpPr>
            <a:spLocks noGrp="1"/>
          </p:cNvSpPr>
          <p:nvPr>
            <p:ph type="ftr" sz="quarter" idx="10"/>
          </p:nvPr>
        </p:nvSpPr>
        <p:spPr/>
        <p:txBody>
          <a:bodyPr/>
          <a:lstStyle/>
          <a:p>
            <a:r>
              <a:rPr lang="en-US" smtClean="0"/>
              <a:t>Chapter 2</a:t>
            </a:r>
            <a:endParaRPr lang="en-US"/>
          </a:p>
        </p:txBody>
      </p:sp>
      <p:sp>
        <p:nvSpPr>
          <p:cNvPr id="3" name="Slide Number Placeholder 2"/>
          <p:cNvSpPr>
            <a:spLocks noGrp="1"/>
          </p:cNvSpPr>
          <p:nvPr>
            <p:ph type="sldNum" sz="quarter" idx="11"/>
          </p:nvPr>
        </p:nvSpPr>
        <p:spPr/>
        <p:txBody>
          <a:bodyPr/>
          <a:lstStyle/>
          <a:p>
            <a:fld id="{BADA6B31-583E-4083-89D8-95155744EDB0}" type="slidenum">
              <a:rPr lang="en-US" smtClean="0"/>
              <a:pPr/>
              <a:t>57</a:t>
            </a:fld>
            <a:endParaRPr lang="en-US" dirty="0"/>
          </a:p>
        </p:txBody>
      </p:sp>
      <p:sp>
        <p:nvSpPr>
          <p:cNvPr id="7" name="Slide Image Placeholder 6"/>
          <p:cNvSpPr>
            <a:spLocks noGrp="1" noRot="1" noChangeAspect="1"/>
          </p:cNvSpPr>
          <p:nvPr>
            <p:ph type="sldImg"/>
          </p:nvPr>
        </p:nvSpPr>
        <p:spPr>
          <a:xfrm>
            <a:off x="1184275" y="698500"/>
            <a:ext cx="4654550" cy="3490913"/>
          </a:xfrm>
          <a:prstGeom prst="rect">
            <a:avLst/>
          </a:prstGeom>
        </p:spPr>
      </p:sp>
    </p:spTree>
    <p:extLst>
      <p:ext uri="{BB962C8B-B14F-4D97-AF65-F5344CB8AC3E}">
        <p14:creationId xmlns:p14="http://schemas.microsoft.com/office/powerpoint/2010/main" val="29435056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Notes Placeholder 2"/>
          <p:cNvSpPr>
            <a:spLocks noGrp="1"/>
          </p:cNvSpPr>
          <p:nvPr>
            <p:ph type="body" idx="1"/>
          </p:nvPr>
        </p:nvSpPr>
        <p:spPr/>
        <p:txBody>
          <a:bodyPr/>
          <a:lstStyle/>
          <a:p>
            <a:r>
              <a:rPr lang="en-US" b="1" dirty="0" smtClean="0"/>
              <a:t>OPTIONAL SLIDE</a:t>
            </a:r>
          </a:p>
          <a:p>
            <a:endParaRPr lang="en-US" dirty="0" smtClean="0"/>
          </a:p>
          <a:p>
            <a:r>
              <a:rPr lang="en-GB" dirty="0" smtClean="0"/>
              <a:t>Signs of intoxication include belligerence, hallucinations, lethargy, psychomotor impairment, euphoria, impaired judgement, dizziness, slurred speech, tremors, muscle weakness, unsteady gate, stupor, and coma.</a:t>
            </a:r>
            <a:endParaRPr lang="en-US" dirty="0" smtClean="0"/>
          </a:p>
          <a:p>
            <a:endParaRPr lang="en-US" dirty="0" smtClean="0"/>
          </a:p>
          <a:p>
            <a:r>
              <a:rPr lang="en-US" dirty="0" smtClean="0"/>
              <a:t>Risks to health include headaches, memory loss, delirium, seizures and heart failure.</a:t>
            </a:r>
          </a:p>
        </p:txBody>
      </p:sp>
      <p:sp>
        <p:nvSpPr>
          <p:cNvPr id="2" name="Footer Placeholder 1"/>
          <p:cNvSpPr>
            <a:spLocks noGrp="1"/>
          </p:cNvSpPr>
          <p:nvPr>
            <p:ph type="ftr" sz="quarter" idx="10"/>
          </p:nvPr>
        </p:nvSpPr>
        <p:spPr/>
        <p:txBody>
          <a:bodyPr/>
          <a:lstStyle/>
          <a:p>
            <a:r>
              <a:rPr lang="en-US" smtClean="0"/>
              <a:t>Chapter 2</a:t>
            </a:r>
            <a:endParaRPr lang="en-US"/>
          </a:p>
        </p:txBody>
      </p:sp>
      <p:sp>
        <p:nvSpPr>
          <p:cNvPr id="3" name="Slide Number Placeholder 2"/>
          <p:cNvSpPr>
            <a:spLocks noGrp="1"/>
          </p:cNvSpPr>
          <p:nvPr>
            <p:ph type="sldNum" sz="quarter" idx="11"/>
          </p:nvPr>
        </p:nvSpPr>
        <p:spPr/>
        <p:txBody>
          <a:bodyPr/>
          <a:lstStyle/>
          <a:p>
            <a:fld id="{BADA6B31-583E-4083-89D8-95155744EDB0}" type="slidenum">
              <a:rPr lang="en-US" smtClean="0"/>
              <a:pPr/>
              <a:t>58</a:t>
            </a:fld>
            <a:endParaRPr lang="en-US" dirty="0"/>
          </a:p>
        </p:txBody>
      </p:sp>
      <p:sp>
        <p:nvSpPr>
          <p:cNvPr id="7" name="Slide Image Placeholder 6"/>
          <p:cNvSpPr>
            <a:spLocks noGrp="1" noRot="1" noChangeAspect="1"/>
          </p:cNvSpPr>
          <p:nvPr>
            <p:ph type="sldImg"/>
          </p:nvPr>
        </p:nvSpPr>
        <p:spPr>
          <a:xfrm>
            <a:off x="1184275" y="698500"/>
            <a:ext cx="4654550" cy="3490913"/>
          </a:xfrm>
          <a:prstGeom prst="rect">
            <a:avLst/>
          </a:prstGeom>
        </p:spPr>
      </p:sp>
    </p:spTree>
    <p:extLst>
      <p:ext uri="{BB962C8B-B14F-4D97-AF65-F5344CB8AC3E}">
        <p14:creationId xmlns:p14="http://schemas.microsoft.com/office/powerpoint/2010/main" val="29086641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xfrm>
            <a:off x="1184275" y="698500"/>
            <a:ext cx="4654550" cy="3490913"/>
          </a:xfrm>
          <a:prstGeom prst="rect">
            <a:avLst/>
          </a:prstGeom>
          <a:ln/>
        </p:spPr>
      </p:sp>
      <p:sp>
        <p:nvSpPr>
          <p:cNvPr id="232451" name="Rectangle 3"/>
          <p:cNvSpPr>
            <a:spLocks noGrp="1" noChangeArrowheads="1"/>
          </p:cNvSpPr>
          <p:nvPr>
            <p:ph type="body" idx="1"/>
          </p:nvPr>
        </p:nvSpPr>
        <p:spPr/>
        <p:txBody>
          <a:bodyPr/>
          <a:lstStyle/>
          <a:p>
            <a:r>
              <a:rPr lang="en-US" b="1" dirty="0" smtClean="0"/>
              <a:t>OPTIONAL SLIDE</a:t>
            </a:r>
            <a:endParaRPr lang="en-US" b="1" baseline="0" dirty="0" smtClean="0"/>
          </a:p>
          <a:p>
            <a:endParaRPr lang="en-US" dirty="0" smtClean="0"/>
          </a:p>
          <a:p>
            <a:r>
              <a:rPr lang="en-US" i="1" dirty="0" smtClean="0"/>
              <a:t>3,4-methylenedioxy-methamphetamine</a:t>
            </a:r>
            <a:r>
              <a:rPr lang="en-US" dirty="0" smtClean="0"/>
              <a:t> (MDMA) is a synthetic drug that alters mood and perception (awareness of surrounding objects and conditions). It is chemically similar to both stimulants and hallucinogens, producing feelings of increased energy, pleasure, emotional warmth, and distorted sensory and time perception.</a:t>
            </a:r>
            <a:br>
              <a:rPr lang="en-US" dirty="0" smtClean="0"/>
            </a:br>
            <a:endParaRPr lang="en-US" dirty="0" smtClean="0"/>
          </a:p>
          <a:p>
            <a:r>
              <a:rPr lang="en-US" dirty="0" smtClean="0"/>
              <a:t>High doses of MDMA can affect the body’s ability to regulate temperature. This can lead to a spike in body temperature that can occasionally result in liver, kidney, or heart failure or even death.</a:t>
            </a:r>
          </a:p>
          <a:p>
            <a:endParaRPr lang="en-US" dirty="0" smtClean="0"/>
          </a:p>
          <a:p>
            <a:r>
              <a:rPr lang="en-US" dirty="0" smtClean="0"/>
              <a:t>https://www.drugabuse.gov/publications/drugfacts/mdma-ecstasymolly</a:t>
            </a:r>
            <a:endParaRPr lang="en-US" dirty="0"/>
          </a:p>
        </p:txBody>
      </p:sp>
      <p:sp>
        <p:nvSpPr>
          <p:cNvPr id="2" name="Footer Placeholder 1"/>
          <p:cNvSpPr>
            <a:spLocks noGrp="1"/>
          </p:cNvSpPr>
          <p:nvPr>
            <p:ph type="ftr" sz="quarter" idx="10"/>
          </p:nvPr>
        </p:nvSpPr>
        <p:spPr/>
        <p:txBody>
          <a:bodyPr/>
          <a:lstStyle/>
          <a:p>
            <a:r>
              <a:rPr lang="en-US" smtClean="0"/>
              <a:t>Chapter 2</a:t>
            </a:r>
            <a:endParaRPr lang="en-US"/>
          </a:p>
        </p:txBody>
      </p:sp>
      <p:sp>
        <p:nvSpPr>
          <p:cNvPr id="3" name="Slide Number Placeholder 2"/>
          <p:cNvSpPr>
            <a:spLocks noGrp="1"/>
          </p:cNvSpPr>
          <p:nvPr>
            <p:ph type="sldNum" sz="quarter" idx="11"/>
          </p:nvPr>
        </p:nvSpPr>
        <p:spPr/>
        <p:txBody>
          <a:bodyPr/>
          <a:lstStyle/>
          <a:p>
            <a:fld id="{BADA6B31-583E-4083-89D8-95155744EDB0}" type="slidenum">
              <a:rPr lang="en-US" smtClean="0"/>
              <a:pPr/>
              <a:t>59</a:t>
            </a:fld>
            <a:endParaRPr lang="en-US" dirty="0"/>
          </a:p>
        </p:txBody>
      </p:sp>
    </p:spTree>
    <p:extLst>
      <p:ext uri="{BB962C8B-B14F-4D97-AF65-F5344CB8AC3E}">
        <p14:creationId xmlns:p14="http://schemas.microsoft.com/office/powerpoint/2010/main" val="3856498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1184275" y="698500"/>
            <a:ext cx="4654550" cy="3490913"/>
          </a:xfrm>
          <a:prstGeom prst="rect">
            <a:avLst/>
          </a:prstGeom>
          <a:ln/>
        </p:spPr>
      </p:sp>
      <p:sp>
        <p:nvSpPr>
          <p:cNvPr id="3" name="Notes Placeholder 2"/>
          <p:cNvSpPr>
            <a:spLocks noGrp="1"/>
          </p:cNvSpPr>
          <p:nvPr>
            <p:ph type="body" idx="1"/>
          </p:nvPr>
        </p:nvSpPr>
        <p:spPr/>
        <p:txBody>
          <a:bodyPr>
            <a:normAutofit/>
          </a:bodyPr>
          <a:lstStyle/>
          <a:p>
            <a:pPr>
              <a:defRPr/>
            </a:pPr>
            <a:r>
              <a:rPr lang="en-US" dirty="0" smtClean="0"/>
              <a:t>A psychoactive substance affects human behavior by interfering with brain chemistry and neurotransmitter activity. When absorbed into the body, alcohol and drugs interact with the cells and modify the way many cells, organs, and systems function. Because of their chemical structure, they have particularly dramatic effects on neurotransmitters in the </a:t>
            </a:r>
            <a:r>
              <a:rPr lang="en-US" dirty="0" smtClean="0"/>
              <a:t>central nervous syste</a:t>
            </a:r>
            <a:r>
              <a:rPr lang="en-US" baseline="0" dirty="0" smtClean="0"/>
              <a:t>m (</a:t>
            </a:r>
            <a:r>
              <a:rPr lang="en-US" dirty="0" smtClean="0"/>
              <a:t>CNS). </a:t>
            </a:r>
            <a:endParaRPr lang="en-US" dirty="0" smtClean="0"/>
          </a:p>
          <a:p>
            <a:pPr>
              <a:defRPr/>
            </a:pPr>
            <a:endParaRPr lang="en-US" dirty="0" smtClean="0"/>
          </a:p>
          <a:p>
            <a:pPr>
              <a:defRPr/>
            </a:pPr>
            <a:r>
              <a:rPr lang="en-US" dirty="0" smtClean="0"/>
              <a:t>Some drugs, such as marijuana and heroin, have chemical structures that are similar to neutral neurotransmitters, so they can lock on to and activate receptor cells. Other drugs, such as amphetamine or cocaine, cause neurons to release abnormally large amounts of neurotransmitters, or prevent their reuptake. By interfering with the way neurotransmitters function, drugs and alcohol affect many mental processes and behavior. Things like memory, attention, behavior, perception, and alertness are all changed because of what drugs and alcohol do to the neurotransmitters in the CNS. </a:t>
            </a:r>
          </a:p>
          <a:p>
            <a:pPr>
              <a:defRPr/>
            </a:pPr>
            <a:endParaRPr lang="en-US" b="1" dirty="0" smtClean="0"/>
          </a:p>
          <a:p>
            <a:pPr>
              <a:defRPr/>
            </a:pPr>
            <a:r>
              <a:rPr lang="en-US" dirty="0" smtClean="0"/>
              <a:t>When absorbed into the body, drugs interact with and modify cells, organs, and bodily systems by:</a:t>
            </a:r>
          </a:p>
          <a:p>
            <a:pPr marL="171450" indent="-171450">
              <a:buFont typeface="Arial"/>
              <a:buChar char="•"/>
              <a:defRPr/>
            </a:pPr>
            <a:r>
              <a:rPr lang="en-US" dirty="0" smtClean="0"/>
              <a:t>Altering the way the body normally functions (increasing, slowing, or enhancing bodily processes, or level or quality of functioning),</a:t>
            </a:r>
          </a:p>
          <a:p>
            <a:pPr marL="171450" indent="-171450">
              <a:buFont typeface="Arial"/>
              <a:buChar char="•"/>
              <a:defRPr/>
            </a:pPr>
            <a:r>
              <a:rPr lang="en-US" dirty="0" smtClean="0"/>
              <a:t>Altering the operation of tissues, organs, and systems,</a:t>
            </a:r>
          </a:p>
          <a:p>
            <a:pPr marL="171450" indent="-171450">
              <a:buFont typeface="Arial"/>
              <a:buChar char="•"/>
              <a:defRPr/>
            </a:pPr>
            <a:r>
              <a:rPr lang="en-US" dirty="0" smtClean="0"/>
              <a:t>Affecting hormones and enzymes, and</a:t>
            </a:r>
          </a:p>
          <a:p>
            <a:pPr marL="171450" indent="-171450">
              <a:buFont typeface="Arial"/>
              <a:buChar char="•"/>
              <a:defRPr/>
            </a:pPr>
            <a:r>
              <a:rPr lang="en-US" dirty="0" smtClean="0"/>
              <a:t>Impacting processes such as digestion, respiration, circulation, and mental functioning.</a:t>
            </a:r>
          </a:p>
          <a:p>
            <a:pPr>
              <a:defRPr/>
            </a:pPr>
            <a:endParaRPr lang="en-US" dirty="0" smtClean="0"/>
          </a:p>
          <a:p>
            <a:pPr>
              <a:defRPr/>
            </a:pPr>
            <a:r>
              <a:rPr lang="en-US" dirty="0" smtClean="0"/>
              <a:t>(NIDA. (2010). </a:t>
            </a:r>
            <a:r>
              <a:rPr lang="en-US" i="1" dirty="0" smtClean="0"/>
              <a:t>Drugs, Brains, and Behavior: The Science of Addiction. </a:t>
            </a:r>
            <a:r>
              <a:rPr lang="en-US" dirty="0" smtClean="0"/>
              <a:t>Rockville, MD: U.S. Department of Health and Human Services, National Institutes of Health.)</a:t>
            </a:r>
            <a:endParaRPr lang="en-US" dirty="0"/>
          </a:p>
        </p:txBody>
      </p:sp>
      <p:sp>
        <p:nvSpPr>
          <p:cNvPr id="2" name="Footer Placeholder 1"/>
          <p:cNvSpPr>
            <a:spLocks noGrp="1"/>
          </p:cNvSpPr>
          <p:nvPr>
            <p:ph type="ftr" sz="quarter" idx="10"/>
          </p:nvPr>
        </p:nvSpPr>
        <p:spPr/>
        <p:txBody>
          <a:bodyPr/>
          <a:lstStyle/>
          <a:p>
            <a:r>
              <a:rPr lang="en-US" smtClean="0"/>
              <a:t>Chapter 2</a:t>
            </a:r>
            <a:endParaRPr lang="en-US"/>
          </a:p>
        </p:txBody>
      </p:sp>
      <p:sp>
        <p:nvSpPr>
          <p:cNvPr id="4" name="Slide Number Placeholder 3"/>
          <p:cNvSpPr>
            <a:spLocks noGrp="1"/>
          </p:cNvSpPr>
          <p:nvPr>
            <p:ph type="sldNum" sz="quarter" idx="11"/>
          </p:nvPr>
        </p:nvSpPr>
        <p:spPr/>
        <p:txBody>
          <a:bodyPr/>
          <a:lstStyle/>
          <a:p>
            <a:fld id="{BADA6B31-583E-4083-89D8-95155744EDB0}" type="slidenum">
              <a:rPr lang="en-US" smtClean="0"/>
              <a:pPr/>
              <a:t>6</a:t>
            </a:fld>
            <a:endParaRPr lang="en-US" dirty="0"/>
          </a:p>
        </p:txBody>
      </p:sp>
    </p:spTree>
    <p:extLst>
      <p:ext uri="{BB962C8B-B14F-4D97-AF65-F5344CB8AC3E}">
        <p14:creationId xmlns:p14="http://schemas.microsoft.com/office/powerpoint/2010/main" val="39959377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9" name="Shape 889"/>
          <p:cNvSpPr txBox="1">
            <a:spLocks noGrp="1"/>
          </p:cNvSpPr>
          <p:nvPr>
            <p:ph type="body" idx="1"/>
          </p:nvPr>
        </p:nvSpPr>
        <p:spPr/>
        <p:txBody>
          <a:bodyPr/>
          <a:lstStyle/>
          <a:p>
            <a:r>
              <a:rPr lang="en-US" b="1" dirty="0" smtClean="0"/>
              <a:t>OPTIONAL SLIDE</a:t>
            </a:r>
          </a:p>
          <a:p>
            <a:endParaRPr lang="en-US" dirty="0" smtClean="0"/>
          </a:p>
          <a:p>
            <a:r>
              <a:rPr lang="en-US" b="1" dirty="0" smtClean="0"/>
              <a:t>Bath salts</a:t>
            </a:r>
            <a:r>
              <a:rPr lang="en-US" dirty="0" smtClean="0"/>
              <a:t> is the informal "street name" for a family of designer drugs which have effects similar to amphetamine and cocaine The white crystals resemble legal bathing products like Epsom salts, and are called bath salts  but chemically have nothing to do with actual bath salts.</a:t>
            </a:r>
          </a:p>
          <a:p>
            <a:endParaRPr lang="en" dirty="0" smtClean="0"/>
          </a:p>
          <a:p>
            <a:r>
              <a:rPr lang="en" b="1" dirty="0" smtClean="0"/>
              <a:t>Spice</a:t>
            </a:r>
            <a:r>
              <a:rPr lang="en" dirty="0" smtClean="0"/>
              <a:t>: 3-5 minute onset and the duration of the high is 1-8 hours.</a:t>
            </a:r>
          </a:p>
          <a:p>
            <a:r>
              <a:rPr lang="en" dirty="0" smtClean="0"/>
              <a:t>Experts point out that due to the variation in chemical additives used in Spice, K2, and other synthetics, users don’t know exactly what they’re getting in each packet and the effects can therefore be unpredictable.</a:t>
            </a:r>
          </a:p>
        </p:txBody>
      </p:sp>
      <p:sp>
        <p:nvSpPr>
          <p:cNvPr id="2" name="Footer Placeholder 1"/>
          <p:cNvSpPr>
            <a:spLocks noGrp="1"/>
          </p:cNvSpPr>
          <p:nvPr>
            <p:ph type="ftr" sz="quarter" idx="10"/>
          </p:nvPr>
        </p:nvSpPr>
        <p:spPr/>
        <p:txBody>
          <a:bodyPr/>
          <a:lstStyle/>
          <a:p>
            <a:r>
              <a:rPr lang="en-US" smtClean="0"/>
              <a:t>Chapter 2</a:t>
            </a:r>
            <a:endParaRPr lang="en-US"/>
          </a:p>
        </p:txBody>
      </p:sp>
      <p:sp>
        <p:nvSpPr>
          <p:cNvPr id="3" name="Slide Number Placeholder 2"/>
          <p:cNvSpPr>
            <a:spLocks noGrp="1"/>
          </p:cNvSpPr>
          <p:nvPr>
            <p:ph type="sldNum" sz="quarter" idx="11"/>
          </p:nvPr>
        </p:nvSpPr>
        <p:spPr/>
        <p:txBody>
          <a:bodyPr/>
          <a:lstStyle/>
          <a:p>
            <a:fld id="{BADA6B31-583E-4083-89D8-95155744EDB0}" type="slidenum">
              <a:rPr lang="en-US" smtClean="0"/>
              <a:pPr/>
              <a:t>60</a:t>
            </a:fld>
            <a:endParaRPr lang="en-US" dirty="0"/>
          </a:p>
        </p:txBody>
      </p:sp>
      <p:sp>
        <p:nvSpPr>
          <p:cNvPr id="7" name="Slide Image Placeholder 6"/>
          <p:cNvSpPr>
            <a:spLocks noGrp="1" noRot="1" noChangeAspect="1"/>
          </p:cNvSpPr>
          <p:nvPr>
            <p:ph type="sldImg"/>
          </p:nvPr>
        </p:nvSpPr>
        <p:spPr>
          <a:xfrm>
            <a:off x="1184275" y="698500"/>
            <a:ext cx="4654550" cy="3490913"/>
          </a:xfrm>
          <a:prstGeom prst="rect">
            <a:avLst/>
          </a:prstGeom>
        </p:spPr>
      </p:sp>
    </p:spTree>
    <p:extLst>
      <p:ext uri="{BB962C8B-B14F-4D97-AF65-F5344CB8AC3E}">
        <p14:creationId xmlns:p14="http://schemas.microsoft.com/office/powerpoint/2010/main" val="36642269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OPTIONAL SLIDE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Among patients aged 20 or younger, no other substances were combined with synthetic cannabinoids in about two-thirds (65%) of ED visits related to their use; among patients aged 21 or older, 47% of visits involved synthetic cannabinoids only.</a:t>
            </a:r>
          </a:p>
          <a:p>
            <a:endParaRPr lang="en-US" sz="1200" b="0" i="0" kern="1200" dirty="0" smtClean="0">
              <a:solidFill>
                <a:schemeClr val="tx1"/>
              </a:solidFill>
              <a:effectLst/>
              <a:latin typeface="+mn-lt"/>
              <a:ea typeface="+mn-ea"/>
              <a:cs typeface="+mn-cs"/>
            </a:endParaRPr>
          </a:p>
          <a:p>
            <a:pPr fontAlgn="base"/>
            <a:r>
              <a:rPr lang="en-US" sz="1200" b="0" i="0" kern="1200" dirty="0" smtClean="0">
                <a:solidFill>
                  <a:schemeClr val="tx1"/>
                </a:solidFill>
                <a:effectLst/>
                <a:latin typeface="+mn-lt"/>
                <a:ea typeface="+mn-ea"/>
                <a:cs typeface="+mn-cs"/>
              </a:rPr>
              <a:t>Synthetic cannabinoids were combined with illicit drugs in 21% of visits among patients aged 20 or younger and in 27%</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of visits among patients aged 21 or older.</a:t>
            </a:r>
          </a:p>
          <a:p>
            <a:pPr fontAlgn="base"/>
            <a:r>
              <a:rPr lang="en-US" sz="1200" b="0" i="0" kern="1200" dirty="0" smtClean="0">
                <a:solidFill>
                  <a:schemeClr val="tx1"/>
                </a:solidFill>
                <a:effectLst/>
                <a:latin typeface="+mn-lt"/>
                <a:ea typeface="+mn-ea"/>
                <a:cs typeface="+mn-cs"/>
              </a:rPr>
              <a:t>In 2011, synthetic cannabinoids were combined with pharmaceuticals in 16 percent of visits among patients aged 12 to 20 and in 26 percent of visits among patients aged 21 or older.</a:t>
            </a:r>
          </a:p>
          <a:p>
            <a:endParaRPr lang="en-US" dirty="0"/>
          </a:p>
        </p:txBody>
      </p:sp>
      <p:sp>
        <p:nvSpPr>
          <p:cNvPr id="4" name="Slide Number Placeholder 3"/>
          <p:cNvSpPr>
            <a:spLocks noGrp="1"/>
          </p:cNvSpPr>
          <p:nvPr>
            <p:ph type="sldNum" sz="quarter" idx="10"/>
          </p:nvPr>
        </p:nvSpPr>
        <p:spPr/>
        <p:txBody>
          <a:bodyPr/>
          <a:lstStyle/>
          <a:p>
            <a:fld id="{1AA112B8-D318-4A43-A940-8A48F2328B52}" type="slidenum">
              <a:rPr lang="en-US" smtClean="0"/>
              <a:t>61</a:t>
            </a:fld>
            <a:endParaRPr lang="en-US"/>
          </a:p>
        </p:txBody>
      </p:sp>
      <p:sp>
        <p:nvSpPr>
          <p:cNvPr id="5" name="Footer Placeholder 4"/>
          <p:cNvSpPr>
            <a:spLocks noGrp="1"/>
          </p:cNvSpPr>
          <p:nvPr>
            <p:ph type="ftr" sz="quarter" idx="11"/>
          </p:nvPr>
        </p:nvSpPr>
        <p:spPr/>
        <p:txBody>
          <a:bodyPr/>
          <a:lstStyle/>
          <a:p>
            <a:r>
              <a:rPr lang="en-US" smtClean="0"/>
              <a:t>Chapter 2</a:t>
            </a:r>
            <a:endParaRPr lang="en-US"/>
          </a:p>
        </p:txBody>
      </p:sp>
    </p:spTree>
    <p:extLst>
      <p:ext uri="{BB962C8B-B14F-4D97-AF65-F5344CB8AC3E}">
        <p14:creationId xmlns:p14="http://schemas.microsoft.com/office/powerpoint/2010/main" val="3782427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 Marcador de imagen de diapositiva"/>
          <p:cNvSpPr>
            <a:spLocks noGrp="1" noRot="1" noChangeAspect="1"/>
          </p:cNvSpPr>
          <p:nvPr>
            <p:ph type="sldImg"/>
          </p:nvPr>
        </p:nvSpPr>
        <p:spPr bwMode="auto">
          <a:xfrm>
            <a:off x="1184275" y="698500"/>
            <a:ext cx="4654550" cy="3490913"/>
          </a:xfrm>
          <a:prstGeom prst="rect">
            <a:avLst/>
          </a:prstGeom>
          <a:noFill/>
          <a:ln>
            <a:solidFill>
              <a:srgbClr val="000000"/>
            </a:solidFill>
            <a:miter lim="800000"/>
            <a:headEnd/>
            <a:tailEnd/>
          </a:ln>
        </p:spPr>
      </p:sp>
      <p:sp>
        <p:nvSpPr>
          <p:cNvPr id="5632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0" noProof="0" dirty="0" smtClean="0"/>
              <a:t>This slide </a:t>
            </a:r>
            <a:r>
              <a:rPr lang="en-US" noProof="0" dirty="0" smtClean="0"/>
              <a:t>shows four mechanisms that are responsible for the problems associated with or caused by substance use:</a:t>
            </a:r>
          </a:p>
          <a:p>
            <a:pPr marL="171450" indent="-171450">
              <a:spcBef>
                <a:spcPct val="0"/>
              </a:spcBef>
              <a:buFont typeface="Arial" pitchFamily="34" charset="0"/>
              <a:buChar char="•"/>
            </a:pPr>
            <a:r>
              <a:rPr lang="en-US" b="0" noProof="0" dirty="0" smtClean="0"/>
              <a:t>Acute intoxication</a:t>
            </a:r>
          </a:p>
          <a:p>
            <a:pPr marL="171450" indent="-171450">
              <a:spcBef>
                <a:spcPct val="0"/>
              </a:spcBef>
              <a:buFont typeface="Arial" pitchFamily="34" charset="0"/>
              <a:buChar char="•"/>
            </a:pPr>
            <a:r>
              <a:rPr lang="en-US" b="0" noProof="0" dirty="0" smtClean="0"/>
              <a:t>Regular</a:t>
            </a:r>
            <a:r>
              <a:rPr lang="en-US" b="0" baseline="0" noProof="0" dirty="0" smtClean="0"/>
              <a:t> or chronic use</a:t>
            </a:r>
          </a:p>
          <a:p>
            <a:pPr marL="171450" indent="-171450">
              <a:spcBef>
                <a:spcPct val="0"/>
              </a:spcBef>
              <a:buFont typeface="Arial" pitchFamily="34" charset="0"/>
              <a:buChar char="•"/>
            </a:pPr>
            <a:r>
              <a:rPr lang="en-US" b="0" baseline="0" noProof="0" dirty="0" smtClean="0"/>
              <a:t>Dependent use</a:t>
            </a:r>
          </a:p>
          <a:p>
            <a:pPr marL="171450" indent="-171450">
              <a:spcBef>
                <a:spcPct val="0"/>
              </a:spcBef>
              <a:buFont typeface="Arial" pitchFamily="34" charset="0"/>
              <a:buChar char="•"/>
            </a:pPr>
            <a:r>
              <a:rPr lang="en-US" b="0" baseline="0" noProof="0" dirty="0" smtClean="0"/>
              <a:t>Injection use</a:t>
            </a:r>
            <a:r>
              <a:rPr lang="en-US" b="0" noProof="0" dirty="0" smtClean="0"/>
              <a:t> </a:t>
            </a:r>
          </a:p>
        </p:txBody>
      </p:sp>
      <p:sp>
        <p:nvSpPr>
          <p:cNvPr id="2" name="Footer Placeholder 1"/>
          <p:cNvSpPr>
            <a:spLocks noGrp="1"/>
          </p:cNvSpPr>
          <p:nvPr>
            <p:ph type="ftr" sz="quarter" idx="10"/>
          </p:nvPr>
        </p:nvSpPr>
        <p:spPr/>
        <p:txBody>
          <a:bodyPr/>
          <a:lstStyle/>
          <a:p>
            <a:r>
              <a:rPr lang="en-US" smtClean="0"/>
              <a:t>Chapter 2</a:t>
            </a:r>
            <a:endParaRPr lang="en-US"/>
          </a:p>
        </p:txBody>
      </p:sp>
      <p:sp>
        <p:nvSpPr>
          <p:cNvPr id="3" name="Slide Number Placeholder 2"/>
          <p:cNvSpPr>
            <a:spLocks noGrp="1"/>
          </p:cNvSpPr>
          <p:nvPr>
            <p:ph type="sldNum" sz="quarter" idx="11"/>
          </p:nvPr>
        </p:nvSpPr>
        <p:spPr/>
        <p:txBody>
          <a:bodyPr/>
          <a:lstStyle/>
          <a:p>
            <a:fld id="{BADA6B31-583E-4083-89D8-95155744EDB0}" type="slidenum">
              <a:rPr lang="en-US" smtClean="0"/>
              <a:pPr/>
              <a:t>7</a:t>
            </a:fld>
            <a:endParaRPr lang="en-US" dirty="0"/>
          </a:p>
        </p:txBody>
      </p:sp>
    </p:spTree>
    <p:extLst>
      <p:ext uri="{BB962C8B-B14F-4D97-AF65-F5344CB8AC3E}">
        <p14:creationId xmlns:p14="http://schemas.microsoft.com/office/powerpoint/2010/main" val="3241965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p:txBody>
          <a:bodyPr/>
          <a:lstStyle/>
          <a:p>
            <a:r>
              <a:rPr lang="en-US" b="1" dirty="0" smtClean="0"/>
              <a:t>OPTIONAL ACTIVITY</a:t>
            </a:r>
          </a:p>
          <a:p>
            <a:endParaRPr lang="en-US" b="1" dirty="0" smtClean="0"/>
          </a:p>
          <a:p>
            <a:r>
              <a:rPr lang="en-US" b="1" dirty="0" smtClean="0"/>
              <a:t>Categories Activity </a:t>
            </a:r>
            <a:r>
              <a:rPr lang="en-US" dirty="0" smtClean="0"/>
              <a:t>– Which drugs fit into which categories ? </a:t>
            </a:r>
            <a:r>
              <a:rPr lang="en-US" i="1" dirty="0" smtClean="0"/>
              <a:t>(Use white board if available and refer to list when speaking about the individual drug categories)  </a:t>
            </a:r>
          </a:p>
          <a:p>
            <a:endParaRPr lang="en-US" dirty="0" smtClean="0"/>
          </a:p>
          <a:p>
            <a:r>
              <a:rPr lang="en-US" b="1" dirty="0" smtClean="0"/>
              <a:t>Aim: </a:t>
            </a:r>
            <a:r>
              <a:rPr lang="en-US" dirty="0" smtClean="0"/>
              <a:t>This activity is meant to check the level of knowledge of the terms used to refer to the different drugs. Check the time available and if you do not have enough time skip it. </a:t>
            </a:r>
          </a:p>
          <a:p>
            <a:endParaRPr lang="en-US" dirty="0" smtClean="0"/>
          </a:p>
          <a:p>
            <a:r>
              <a:rPr lang="en-US" b="1" dirty="0" smtClean="0"/>
              <a:t>Instructions: </a:t>
            </a:r>
            <a:r>
              <a:rPr lang="en-US" dirty="0" smtClean="0"/>
              <a:t>Ask participants to provide different substances/ terms (including street terms) for each category. </a:t>
            </a:r>
          </a:p>
          <a:p>
            <a:endParaRPr lang="en-US" dirty="0" smtClean="0"/>
          </a:p>
        </p:txBody>
      </p:sp>
      <p:sp>
        <p:nvSpPr>
          <p:cNvPr id="3" name="Footer Placeholder 2"/>
          <p:cNvSpPr>
            <a:spLocks noGrp="1"/>
          </p:cNvSpPr>
          <p:nvPr>
            <p:ph type="ftr" sz="quarter" idx="10"/>
          </p:nvPr>
        </p:nvSpPr>
        <p:spPr/>
        <p:txBody>
          <a:bodyPr/>
          <a:lstStyle/>
          <a:p>
            <a:r>
              <a:rPr lang="en-US" smtClean="0"/>
              <a:t>Chapter 2</a:t>
            </a:r>
            <a:endParaRPr lang="en-US"/>
          </a:p>
        </p:txBody>
      </p:sp>
      <p:sp>
        <p:nvSpPr>
          <p:cNvPr id="4" name="Slide Number Placeholder 3"/>
          <p:cNvSpPr>
            <a:spLocks noGrp="1"/>
          </p:cNvSpPr>
          <p:nvPr>
            <p:ph type="sldNum" sz="quarter" idx="11"/>
          </p:nvPr>
        </p:nvSpPr>
        <p:spPr/>
        <p:txBody>
          <a:bodyPr/>
          <a:lstStyle/>
          <a:p>
            <a:fld id="{BADA6B31-583E-4083-89D8-95155744EDB0}" type="slidenum">
              <a:rPr lang="en-US" smtClean="0"/>
              <a:pPr/>
              <a:t>8</a:t>
            </a:fld>
            <a:endParaRPr lang="en-US" dirty="0"/>
          </a:p>
        </p:txBody>
      </p:sp>
      <p:sp>
        <p:nvSpPr>
          <p:cNvPr id="9" name="Slide Image Placeholder 8"/>
          <p:cNvSpPr>
            <a:spLocks noGrp="1" noRot="1" noChangeAspect="1"/>
          </p:cNvSpPr>
          <p:nvPr>
            <p:ph type="sldImg"/>
          </p:nvPr>
        </p:nvSpPr>
        <p:spPr>
          <a:xfrm>
            <a:off x="1184275" y="698500"/>
            <a:ext cx="4654550" cy="3490913"/>
          </a:xfrm>
          <a:prstGeom prst="rect">
            <a:avLst/>
          </a:prstGeom>
        </p:spPr>
      </p:sp>
    </p:spTree>
    <p:extLst>
      <p:ext uri="{BB962C8B-B14F-4D97-AF65-F5344CB8AC3E}">
        <p14:creationId xmlns:p14="http://schemas.microsoft.com/office/powerpoint/2010/main" val="1727801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p:txBody>
          <a:bodyPr/>
          <a:lstStyle/>
          <a:p>
            <a:r>
              <a:rPr lang="en-US" i="1" dirty="0" smtClean="0"/>
              <a:t>[This slide includes some of the terms for each category.  Also refer to ASSIST Response Card]. </a:t>
            </a:r>
          </a:p>
          <a:p>
            <a:endParaRPr lang="en-US" i="1" dirty="0" smtClean="0"/>
          </a:p>
          <a:p>
            <a:r>
              <a:rPr lang="en-US" dirty="0" smtClean="0"/>
              <a:t>Additional information on Ecstasy:  Ecstasy </a:t>
            </a:r>
            <a:r>
              <a:rPr lang="en-AU" dirty="0" smtClean="0"/>
              <a:t>is a street term for a range of drugs that are similar in structure to MDMA (</a:t>
            </a:r>
            <a:r>
              <a:rPr lang="en-AU" dirty="0" err="1" smtClean="0"/>
              <a:t>methylenedioxymethamphetamine</a:t>
            </a:r>
            <a:r>
              <a:rPr lang="en-AU" dirty="0" smtClean="0"/>
              <a:t>). </a:t>
            </a:r>
            <a:r>
              <a:rPr lang="en-US" sz="1100" b="0" i="0" kern="1200" dirty="0" smtClean="0">
                <a:solidFill>
                  <a:schemeClr val="tx1"/>
                </a:solidFill>
                <a:effectLst/>
                <a:latin typeface="+mn-lt"/>
                <a:ea typeface="+mn-ea"/>
                <a:cs typeface="+mn-cs"/>
              </a:rPr>
              <a:t>Ecstasy is chemically similar to both stimulants and hallucinogens, producing feelings of increased energy, pleasure, emotional warmth, and distorted sensory and time perception.</a:t>
            </a:r>
            <a:endParaRPr lang="en-US" b="1" dirty="0" smtClean="0"/>
          </a:p>
          <a:p>
            <a:endParaRPr lang="en-US" dirty="0" smtClean="0"/>
          </a:p>
          <a:p>
            <a:r>
              <a:rPr lang="en-US" dirty="0" smtClean="0"/>
              <a:t>After this exercise, ask the participants if they know about all these drugs’ effects. </a:t>
            </a:r>
            <a:r>
              <a:rPr lang="en-US" dirty="0" smtClean="0"/>
              <a:t>Alternatively, call</a:t>
            </a:r>
            <a:r>
              <a:rPr lang="en-US" baseline="0" dirty="0" smtClean="0"/>
              <a:t> attention to the fact that the list includes both prescription and illicit drugs.</a:t>
            </a:r>
            <a:endParaRPr lang="en-US" dirty="0" smtClean="0"/>
          </a:p>
          <a:p>
            <a:endParaRPr lang="en-US" dirty="0" smtClean="0"/>
          </a:p>
        </p:txBody>
      </p:sp>
      <p:sp>
        <p:nvSpPr>
          <p:cNvPr id="3" name="Footer Placeholder 2"/>
          <p:cNvSpPr>
            <a:spLocks noGrp="1"/>
          </p:cNvSpPr>
          <p:nvPr>
            <p:ph type="ftr" sz="quarter" idx="10"/>
          </p:nvPr>
        </p:nvSpPr>
        <p:spPr/>
        <p:txBody>
          <a:bodyPr/>
          <a:lstStyle/>
          <a:p>
            <a:r>
              <a:rPr lang="en-US" smtClean="0"/>
              <a:t>Chapter 2</a:t>
            </a:r>
            <a:endParaRPr lang="en-US"/>
          </a:p>
        </p:txBody>
      </p:sp>
      <p:sp>
        <p:nvSpPr>
          <p:cNvPr id="4" name="Slide Number Placeholder 3"/>
          <p:cNvSpPr>
            <a:spLocks noGrp="1"/>
          </p:cNvSpPr>
          <p:nvPr>
            <p:ph type="sldNum" sz="quarter" idx="11"/>
          </p:nvPr>
        </p:nvSpPr>
        <p:spPr/>
        <p:txBody>
          <a:bodyPr/>
          <a:lstStyle/>
          <a:p>
            <a:fld id="{BADA6B31-583E-4083-89D8-95155744EDB0}" type="slidenum">
              <a:rPr lang="en-US" smtClean="0"/>
              <a:pPr/>
              <a:t>9</a:t>
            </a:fld>
            <a:endParaRPr lang="en-US" dirty="0"/>
          </a:p>
        </p:txBody>
      </p:sp>
      <p:sp>
        <p:nvSpPr>
          <p:cNvPr id="9" name="Slide Image Placeholder 8"/>
          <p:cNvSpPr>
            <a:spLocks noGrp="1" noRot="1" noChangeAspect="1"/>
          </p:cNvSpPr>
          <p:nvPr>
            <p:ph type="sldImg"/>
          </p:nvPr>
        </p:nvSpPr>
        <p:spPr>
          <a:xfrm>
            <a:off x="1184275" y="698500"/>
            <a:ext cx="4654550" cy="3490913"/>
          </a:xfrm>
          <a:prstGeom prst="rect">
            <a:avLst/>
          </a:prstGeom>
        </p:spPr>
      </p:sp>
    </p:spTree>
    <p:extLst>
      <p:ext uri="{BB962C8B-B14F-4D97-AF65-F5344CB8AC3E}">
        <p14:creationId xmlns:p14="http://schemas.microsoft.com/office/powerpoint/2010/main" val="1506423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201200731_Power_Point_Template_BlankTitlePageBackground.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528"/>
            <a:ext cx="7772400" cy="1470025"/>
          </a:xfrm>
        </p:spPr>
        <p:txBody>
          <a:bodyPr/>
          <a:lstStyle>
            <a:lvl1pPr>
              <a:defRPr>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Chapter 2</a:t>
            </a:r>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3DB62C88-A384-4BFD-8809-3D6B627976A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6435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8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Chapter 2</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347D474-C428-451F-9C51-7E76D24537E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07286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Chapter 2</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BDC8B0A-5BC7-41D1-8651-CB4DCF084BF0}" type="slidenum">
              <a:rPr lang="en-US"/>
              <a:pPr>
                <a:defRPr/>
              </a:pPr>
              <a:t>‹#›</a:t>
            </a:fld>
            <a:endParaRPr lang="en-US" dirty="0"/>
          </a:p>
        </p:txBody>
      </p:sp>
    </p:spTree>
    <p:extLst>
      <p:ext uri="{BB962C8B-B14F-4D97-AF65-F5344CB8AC3E}">
        <p14:creationId xmlns:p14="http://schemas.microsoft.com/office/powerpoint/2010/main" val="432744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3"/>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617"/>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Chapter 2</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4EC526A-C035-4E6B-BD13-7FFCE319D998}" type="slidenum">
              <a:rPr lang="en-US"/>
              <a:pPr>
                <a:defRPr/>
              </a:pPr>
              <a:t>‹#›</a:t>
            </a:fld>
            <a:endParaRPr lang="en-US"/>
          </a:p>
        </p:txBody>
      </p:sp>
    </p:spTree>
    <p:extLst>
      <p:ext uri="{BB962C8B-B14F-4D97-AF65-F5344CB8AC3E}">
        <p14:creationId xmlns:p14="http://schemas.microsoft.com/office/powerpoint/2010/main" val="1396090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smtClean="0"/>
              <a:t>Chapter 2</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5DAEACEC-BE2A-40C8-A96C-980434961478}" type="slidenum">
              <a:rPr lang="en-US"/>
              <a:pPr>
                <a:defRPr/>
              </a:pPr>
              <a:t>‹#›</a:t>
            </a:fld>
            <a:endParaRPr lang="en-US"/>
          </a:p>
        </p:txBody>
      </p:sp>
    </p:spTree>
    <p:extLst>
      <p:ext uri="{BB962C8B-B14F-4D97-AF65-F5344CB8AC3E}">
        <p14:creationId xmlns:p14="http://schemas.microsoft.com/office/powerpoint/2010/main" val="3683572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endParaRPr lang="en-US"/>
          </a:p>
        </p:txBody>
      </p:sp>
      <p:sp>
        <p:nvSpPr>
          <p:cNvPr id="4" name="Footer Placeholder 4"/>
          <p:cNvSpPr>
            <a:spLocks noGrp="1"/>
          </p:cNvSpPr>
          <p:nvPr>
            <p:ph type="ftr" sz="quarter" idx="11"/>
          </p:nvPr>
        </p:nvSpPr>
        <p:spPr/>
        <p:txBody>
          <a:bodyPr/>
          <a:lstStyle>
            <a:lvl1pPr>
              <a:defRPr/>
            </a:lvl1pPr>
          </a:lstStyle>
          <a:p>
            <a:r>
              <a:rPr lang="en-US" smtClean="0"/>
              <a:t>Chapter 2</a:t>
            </a:r>
            <a:endParaRPr lang="en-US"/>
          </a:p>
        </p:txBody>
      </p:sp>
      <p:sp>
        <p:nvSpPr>
          <p:cNvPr id="5" name="Slide Number Placeholder 5"/>
          <p:cNvSpPr>
            <a:spLocks noGrp="1"/>
          </p:cNvSpPr>
          <p:nvPr>
            <p:ph type="sldNum" sz="quarter" idx="12"/>
          </p:nvPr>
        </p:nvSpPr>
        <p:spPr/>
        <p:txBody>
          <a:bodyPr/>
          <a:lstStyle>
            <a:lvl1pPr>
              <a:defRPr/>
            </a:lvl1pPr>
          </a:lstStyle>
          <a:p>
            <a:fld id="{47E3D099-CF2B-4FD4-A224-F565F8FA161E}" type="slidenum">
              <a:rPr lang="en-US" smtClean="0"/>
              <a:t>‹#›</a:t>
            </a:fld>
            <a:endParaRPr lang="en-US"/>
          </a:p>
        </p:txBody>
      </p:sp>
    </p:spTree>
    <p:extLst>
      <p:ext uri="{BB962C8B-B14F-4D97-AF65-F5344CB8AC3E}">
        <p14:creationId xmlns:p14="http://schemas.microsoft.com/office/powerpoint/2010/main" val="2074740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Chapter 2</a:t>
            </a:r>
            <a:endParaRPr lang="en-US"/>
          </a:p>
        </p:txBody>
      </p:sp>
      <p:sp>
        <p:nvSpPr>
          <p:cNvPr id="6" name="Slide Number Placeholder 5"/>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50966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Chapter 2</a:t>
            </a:r>
            <a:endParaRPr lang="en-US"/>
          </a:p>
        </p:txBody>
      </p:sp>
      <p:sp>
        <p:nvSpPr>
          <p:cNvPr id="6" name="Slide Number Placeholder 5"/>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1716768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Chapter 2</a:t>
            </a:r>
            <a:endParaRPr lang="en-US"/>
          </a:p>
        </p:txBody>
      </p:sp>
      <p:sp>
        <p:nvSpPr>
          <p:cNvPr id="6" name="Slide Number Placeholder 5"/>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145713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Chapter 2</a:t>
            </a:r>
            <a:endParaRPr lang="en-US"/>
          </a:p>
        </p:txBody>
      </p:sp>
      <p:sp>
        <p:nvSpPr>
          <p:cNvPr id="7" name="Slide Number Placeholder 6"/>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878176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Chapter 2</a:t>
            </a:r>
            <a:endParaRPr lang="en-US"/>
          </a:p>
        </p:txBody>
      </p:sp>
      <p:sp>
        <p:nvSpPr>
          <p:cNvPr id="9" name="Slide Number Placeholder 8"/>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2004157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570038"/>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Chapter 2</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D21676C-2C7F-4487-A587-C0358AAAD2E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4875712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Chapter 2</a:t>
            </a:r>
            <a:endParaRPr lang="en-US"/>
          </a:p>
        </p:txBody>
      </p:sp>
      <p:sp>
        <p:nvSpPr>
          <p:cNvPr id="5" name="Slide Number Placeholder 4"/>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599864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Chapter 2</a:t>
            </a:r>
            <a:endParaRPr lang="en-US"/>
          </a:p>
        </p:txBody>
      </p:sp>
      <p:sp>
        <p:nvSpPr>
          <p:cNvPr id="4" name="Slide Number Placeholder 3"/>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1627790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Chapter 2</a:t>
            </a:r>
            <a:endParaRPr lang="en-US"/>
          </a:p>
        </p:txBody>
      </p:sp>
      <p:sp>
        <p:nvSpPr>
          <p:cNvPr id="7" name="Slide Number Placeholder 6"/>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1481157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Chapter 2</a:t>
            </a:r>
            <a:endParaRPr lang="en-US"/>
          </a:p>
        </p:txBody>
      </p:sp>
      <p:sp>
        <p:nvSpPr>
          <p:cNvPr id="7" name="Slide Number Placeholder 6"/>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187616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Chapter 2</a:t>
            </a:r>
            <a:endParaRPr lang="en-US"/>
          </a:p>
        </p:txBody>
      </p:sp>
      <p:sp>
        <p:nvSpPr>
          <p:cNvPr id="6" name="Slide Number Placeholder 5"/>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758151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Chapter 2</a:t>
            </a:r>
            <a:endParaRPr lang="en-US"/>
          </a:p>
        </p:txBody>
      </p:sp>
      <p:sp>
        <p:nvSpPr>
          <p:cNvPr id="6" name="Slide Number Placeholder 5"/>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12376821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97"/>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Chapter 2</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AE0C61-A62C-40CA-97DC-197D706CEFC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841247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Chapter 2</a:t>
            </a:r>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45A5F5F8-9CB9-4837-96B8-09D92B01DB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53455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84"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8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9"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Chapter 2</a:t>
            </a:r>
            <a:endParaRPr lang="en-US" dirty="0">
              <a:solidFill>
                <a:prstClr val="black">
                  <a:tint val="75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B2E18C4F-0EB0-4311-BC4D-F0BDD9711C9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64816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181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49"/>
            <a:ext cx="3008313" cy="1162051"/>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10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Chapter 2</a:t>
            </a:r>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24E47A39-E162-4218-99C5-8D684815513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25720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4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Chapter 2</a:t>
            </a:r>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DB5DD5B2-D381-442A-9140-BC96438AB73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89210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Chapter 2</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1EA0424-C1AC-464F-8A81-FC5A1C13B25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14313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914" name="Title Placeholder 1"/>
          <p:cNvSpPr>
            <a:spLocks noGrp="1"/>
          </p:cNvSpPr>
          <p:nvPr>
            <p:ph type="title"/>
          </p:nvPr>
        </p:nvSpPr>
        <p:spPr bwMode="auto">
          <a:xfrm>
            <a:off x="457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3891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444"/>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44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smtClean="0">
                <a:solidFill>
                  <a:prstClr val="black">
                    <a:tint val="75000"/>
                  </a:prstClr>
                </a:solidFill>
              </a:rPr>
              <a:t>Chapter 2</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44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6EEB7ACE-7A55-4354-82CC-8C8EB02B327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78475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67" r:id="rId11"/>
    <p:sldLayoutId id="2147483701" r:id="rId12"/>
    <p:sldLayoutId id="2147483718" r:id="rId13"/>
    <p:sldLayoutId id="2147483731" r:id="rId14"/>
  </p:sldLayoutIdLst>
  <p:timing>
    <p:tnLst>
      <p:par>
        <p:cTn id="1" dur="indefinite" restart="never" nodeType="tmRoot"/>
      </p:par>
    </p:tnLst>
  </p:timing>
  <p:hf sldNum="0" hdr="0" ftr="0" dt="0"/>
  <p:txStyles>
    <p:titleStyle>
      <a:lvl1pPr algn="ctr" defTabSz="457200" rtl="0" eaLnBrk="1" fontAlgn="base" hangingPunct="1">
        <a:spcBef>
          <a:spcPct val="0"/>
        </a:spcBef>
        <a:spcAft>
          <a:spcPct val="0"/>
        </a:spcAft>
        <a:defRPr sz="3600" b="1" i="0" u="none" kern="1200">
          <a:solidFill>
            <a:srgbClr val="CF1001"/>
          </a:solidFill>
          <a:latin typeface="+mj-lt"/>
          <a:ea typeface="MS PGothic"/>
          <a:cs typeface="MS PGothic"/>
        </a:defRPr>
      </a:lvl1pPr>
      <a:lvl2pPr algn="ctr" defTabSz="457200" rtl="0" eaLnBrk="1" fontAlgn="base" hangingPunct="1">
        <a:spcBef>
          <a:spcPct val="0"/>
        </a:spcBef>
        <a:spcAft>
          <a:spcPct val="0"/>
        </a:spcAft>
        <a:defRPr sz="4400">
          <a:solidFill>
            <a:schemeClr val="tx1"/>
          </a:solidFill>
          <a:latin typeface="Arial" charset="0"/>
          <a:ea typeface="MS PGothic"/>
          <a:cs typeface="MS PGothic"/>
        </a:defRPr>
      </a:lvl2pPr>
      <a:lvl3pPr algn="ctr" defTabSz="457200" rtl="0" eaLnBrk="1" fontAlgn="base" hangingPunct="1">
        <a:spcBef>
          <a:spcPct val="0"/>
        </a:spcBef>
        <a:spcAft>
          <a:spcPct val="0"/>
        </a:spcAft>
        <a:defRPr sz="4400">
          <a:solidFill>
            <a:schemeClr val="tx1"/>
          </a:solidFill>
          <a:latin typeface="Arial" charset="0"/>
          <a:ea typeface="MS PGothic"/>
          <a:cs typeface="MS PGothic"/>
        </a:defRPr>
      </a:lvl3pPr>
      <a:lvl4pPr algn="ctr" defTabSz="457200" rtl="0" eaLnBrk="1" fontAlgn="base" hangingPunct="1">
        <a:spcBef>
          <a:spcPct val="0"/>
        </a:spcBef>
        <a:spcAft>
          <a:spcPct val="0"/>
        </a:spcAft>
        <a:defRPr sz="4400">
          <a:solidFill>
            <a:schemeClr val="tx1"/>
          </a:solidFill>
          <a:latin typeface="Arial" charset="0"/>
          <a:ea typeface="MS PGothic"/>
          <a:cs typeface="MS PGothic"/>
        </a:defRPr>
      </a:lvl4pPr>
      <a:lvl5pPr algn="ctr" defTabSz="457200" rtl="0" eaLnBrk="1" fontAlgn="base" hangingPunct="1">
        <a:spcBef>
          <a:spcPct val="0"/>
        </a:spcBef>
        <a:spcAft>
          <a:spcPct val="0"/>
        </a:spcAft>
        <a:defRPr sz="4400">
          <a:solidFill>
            <a:schemeClr val="tx1"/>
          </a:solidFill>
          <a:latin typeface="Arial" charset="0"/>
          <a:ea typeface="MS PGothic"/>
          <a:cs typeface="MS PGothic"/>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Clr>
          <a:srgbClr val="CF1001"/>
        </a:buClr>
        <a:buFont typeface="Arial" charset="0"/>
        <a:buChar char="•"/>
        <a:defRPr sz="3200" kern="1200">
          <a:solidFill>
            <a:schemeClr val="tx1"/>
          </a:solidFill>
          <a:latin typeface="Calibri"/>
          <a:ea typeface="MS PGothic"/>
          <a:cs typeface="Calibri"/>
        </a:defRPr>
      </a:lvl1pPr>
      <a:lvl2pPr marL="742950" indent="-285750" algn="l" defTabSz="457200" rtl="0" eaLnBrk="1" fontAlgn="base" hangingPunct="1">
        <a:spcBef>
          <a:spcPct val="20000"/>
        </a:spcBef>
        <a:spcAft>
          <a:spcPct val="0"/>
        </a:spcAft>
        <a:buClr>
          <a:srgbClr val="CF1001"/>
        </a:buClr>
        <a:buFont typeface="Arial" charset="0"/>
        <a:buChar char="–"/>
        <a:defRPr sz="2800" b="0" i="0" u="none" kern="1200">
          <a:solidFill>
            <a:schemeClr val="tx1"/>
          </a:solidFill>
          <a:latin typeface="Calibri"/>
          <a:ea typeface="MS PGothic"/>
          <a:cs typeface="Calibri"/>
        </a:defRPr>
      </a:lvl2pPr>
      <a:lvl3pPr marL="1143000" indent="-228600" algn="l" defTabSz="457200" rtl="0" eaLnBrk="1" fontAlgn="base" hangingPunct="1">
        <a:spcBef>
          <a:spcPct val="20000"/>
        </a:spcBef>
        <a:spcAft>
          <a:spcPct val="0"/>
        </a:spcAft>
        <a:buClr>
          <a:srgbClr val="CF1001"/>
        </a:buClr>
        <a:buFont typeface="Arial" charset="0"/>
        <a:buChar char="•"/>
        <a:defRPr sz="2400" kern="1200">
          <a:solidFill>
            <a:schemeClr val="tx1"/>
          </a:solidFill>
          <a:latin typeface="Calibri"/>
          <a:ea typeface="MS PGothic"/>
          <a:cs typeface="Calibri"/>
        </a:defRPr>
      </a:lvl3pPr>
      <a:lvl4pPr marL="1600200" indent="-228600" algn="l" defTabSz="457200" rtl="0" eaLnBrk="1" fontAlgn="base" hangingPunct="1">
        <a:spcBef>
          <a:spcPct val="20000"/>
        </a:spcBef>
        <a:spcAft>
          <a:spcPct val="0"/>
        </a:spcAft>
        <a:buClr>
          <a:srgbClr val="CF1001"/>
        </a:buClr>
        <a:buFont typeface="Arial" charset="0"/>
        <a:buChar char="–"/>
        <a:defRPr sz="2000" kern="1200">
          <a:solidFill>
            <a:schemeClr val="tx1"/>
          </a:solidFill>
          <a:latin typeface="Calibri"/>
          <a:ea typeface="MS PGothic"/>
          <a:cs typeface="Calibri"/>
        </a:defRPr>
      </a:lvl4pPr>
      <a:lvl5pPr marL="2057400" indent="-228600" algn="l" defTabSz="457200" rtl="0" eaLnBrk="1" fontAlgn="base" hangingPunct="1">
        <a:spcBef>
          <a:spcPct val="20000"/>
        </a:spcBef>
        <a:spcAft>
          <a:spcPct val="0"/>
        </a:spcAft>
        <a:buClr>
          <a:srgbClr val="CF1001"/>
        </a:buClr>
        <a:buFont typeface="Arial" charset="0"/>
        <a:buChar char="»"/>
        <a:defRPr sz="2000" kern="1200">
          <a:solidFill>
            <a:schemeClr val="tx1"/>
          </a:solidFill>
          <a:latin typeface="Calibri"/>
          <a:ea typeface="MS PGothic"/>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Chapter 2</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A163EE-EFAD-E248-B2A1-5BEDC679578A}" type="slidenum">
              <a:rPr lang="en-US" smtClean="0"/>
              <a:t>‹#›</a:t>
            </a:fld>
            <a:endParaRPr lang="en-US"/>
          </a:p>
        </p:txBody>
      </p:sp>
    </p:spTree>
    <p:extLst>
      <p:ext uri="{BB962C8B-B14F-4D97-AF65-F5344CB8AC3E}">
        <p14:creationId xmlns:p14="http://schemas.microsoft.com/office/powerpoint/2010/main" val="35792297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rgbClr val="FF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v/hk-ak9-UnEA"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oeF6rFN9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hyperlink" Target="http://pediatrics.aappublications.org/content/126/6/1108.short" TargetMode="External"/><Relationship Id="rId2" Type="http://schemas.openxmlformats.org/officeDocument/2006/relationships/notesSlide" Target="../notesSlides/notesSlide52.xml"/><Relationship Id="rId1" Type="http://schemas.openxmlformats.org/officeDocument/2006/relationships/slideLayout" Target="../slideLayouts/slideLayout14.xml"/><Relationship Id="rId4" Type="http://schemas.openxmlformats.org/officeDocument/2006/relationships/image" Target="../media/image34.jpg"/></Relationships>
</file>

<file path=ppt/slides/_rels/slide5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36.emf"/><Relationship Id="rId4" Type="http://schemas.openxmlformats.org/officeDocument/2006/relationships/oleObject" Target="../embeddings/Microsoft_Excel_97-2003_Worksheet1.xls"/></Relationships>
</file>

<file path=ppt/slides/_rels/slide5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Psychoactive substances: effects and risks</a:t>
            </a:r>
            <a:endParaRPr lang="en-US" dirty="0"/>
          </a:p>
        </p:txBody>
      </p:sp>
      <p:sp>
        <p:nvSpPr>
          <p:cNvPr id="3" name="Text Placeholder 2"/>
          <p:cNvSpPr>
            <a:spLocks noGrp="1"/>
          </p:cNvSpPr>
          <p:nvPr>
            <p:ph type="body" idx="1"/>
          </p:nvPr>
        </p:nvSpPr>
        <p:spPr/>
        <p:txBody>
          <a:bodyPr/>
          <a:lstStyle/>
          <a:p>
            <a:r>
              <a:rPr lang="en-US" smtClean="0"/>
              <a:t>Chapter 2</a:t>
            </a:r>
            <a:endParaRPr lang="en-US" dirty="0"/>
          </a:p>
        </p:txBody>
      </p:sp>
    </p:spTree>
    <p:extLst>
      <p:ext uri="{BB962C8B-B14F-4D97-AF65-F5344CB8AC3E}">
        <p14:creationId xmlns:p14="http://schemas.microsoft.com/office/powerpoint/2010/main" val="1333519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mtClean="0"/>
              <a:t>Prescription Drug Misuse and Abuse</a:t>
            </a:r>
            <a:endParaRPr lang="en-US" altLang="en-US" dirty="0" smtClean="0"/>
          </a:p>
        </p:txBody>
      </p:sp>
      <p:grpSp>
        <p:nvGrpSpPr>
          <p:cNvPr id="24579" name="Group 4"/>
          <p:cNvGrpSpPr>
            <a:grpSpLocks/>
          </p:cNvGrpSpPr>
          <p:nvPr/>
        </p:nvGrpSpPr>
        <p:grpSpPr bwMode="auto">
          <a:xfrm>
            <a:off x="291150" y="1637348"/>
            <a:ext cx="4116441" cy="4523423"/>
            <a:chOff x="519509" y="1600200"/>
            <a:chExt cx="2439716" cy="4953001"/>
          </a:xfrm>
        </p:grpSpPr>
        <p:sp>
          <p:nvSpPr>
            <p:cNvPr id="3" name="TextBox 2"/>
            <p:cNvSpPr txBox="1"/>
            <p:nvPr/>
          </p:nvSpPr>
          <p:spPr>
            <a:xfrm>
              <a:off x="519509" y="2335485"/>
              <a:ext cx="2438743" cy="4217716"/>
            </a:xfrm>
            <a:prstGeom prst="rect">
              <a:avLst/>
            </a:prstGeom>
          </p:spPr>
          <p:style>
            <a:lnRef idx="2">
              <a:schemeClr val="accent5"/>
            </a:lnRef>
            <a:fillRef idx="1">
              <a:schemeClr val="lt1"/>
            </a:fillRef>
            <a:effectRef idx="0">
              <a:schemeClr val="accent5"/>
            </a:effectRef>
            <a:fontRef idx="minor">
              <a:schemeClr val="dk1"/>
            </a:fontRef>
          </p:style>
          <p:txBody>
            <a:bodyPr>
              <a:normAutofit/>
            </a:bodyPr>
            <a:lstStyle/>
            <a:p>
              <a:pPr marL="231775" indent="-231775">
                <a:spcBef>
                  <a:spcPts val="600"/>
                </a:spcBef>
                <a:spcAft>
                  <a:spcPts val="600"/>
                </a:spcAft>
                <a:buFont typeface="Arial" pitchFamily="34" charset="0"/>
                <a:buChar char="•"/>
                <a:defRPr/>
              </a:pPr>
              <a:r>
                <a:rPr lang="en-US" sz="2200" b="1" dirty="0" smtClean="0">
                  <a:cs typeface="Arial" charset="0"/>
                </a:rPr>
                <a:t>Self-medication</a:t>
              </a:r>
            </a:p>
            <a:p>
              <a:pPr marL="231775" indent="-231775">
                <a:spcBef>
                  <a:spcPts val="600"/>
                </a:spcBef>
                <a:spcAft>
                  <a:spcPts val="600"/>
                </a:spcAft>
                <a:buFont typeface="Arial" pitchFamily="34" charset="0"/>
                <a:buChar char="•"/>
                <a:defRPr/>
              </a:pPr>
              <a:r>
                <a:rPr lang="en-US" sz="2200" b="1" dirty="0" smtClean="0">
                  <a:cs typeface="Arial" charset="0"/>
                </a:rPr>
                <a:t>Dose </a:t>
              </a:r>
              <a:r>
                <a:rPr lang="en-US" sz="2200" b="1" dirty="0">
                  <a:cs typeface="Arial" charset="0"/>
                </a:rPr>
                <a:t>level more than prescribed</a:t>
              </a:r>
            </a:p>
            <a:p>
              <a:pPr marL="231775" indent="-231775">
                <a:spcBef>
                  <a:spcPts val="600"/>
                </a:spcBef>
                <a:spcAft>
                  <a:spcPts val="600"/>
                </a:spcAft>
                <a:buFont typeface="Arial" pitchFamily="34" charset="0"/>
                <a:buChar char="•"/>
                <a:defRPr/>
              </a:pPr>
              <a:r>
                <a:rPr lang="en-US" sz="2200" b="1" dirty="0">
                  <a:cs typeface="Arial" charset="0"/>
                </a:rPr>
                <a:t>Longer duration than prescribed</a:t>
              </a:r>
            </a:p>
            <a:p>
              <a:pPr marL="231775" indent="-231775">
                <a:spcBef>
                  <a:spcPts val="600"/>
                </a:spcBef>
                <a:spcAft>
                  <a:spcPts val="600"/>
                </a:spcAft>
                <a:buFont typeface="Arial" pitchFamily="34" charset="0"/>
                <a:buChar char="•"/>
                <a:defRPr/>
              </a:pPr>
              <a:r>
                <a:rPr lang="en-US" sz="2200" b="1" dirty="0">
                  <a:cs typeface="Arial" charset="0"/>
                </a:rPr>
                <a:t>Used for purposes other than prescribed</a:t>
              </a:r>
            </a:p>
            <a:p>
              <a:pPr marL="231775" indent="-231775">
                <a:spcBef>
                  <a:spcPts val="600"/>
                </a:spcBef>
                <a:spcAft>
                  <a:spcPts val="600"/>
                </a:spcAft>
                <a:buFont typeface="Arial" pitchFamily="34" charset="0"/>
                <a:buChar char="•"/>
                <a:defRPr/>
              </a:pPr>
              <a:r>
                <a:rPr lang="en-US" sz="2200" b="1" dirty="0" smtClean="0">
                  <a:cs typeface="Arial" charset="0"/>
                </a:rPr>
                <a:t>Skipping/hoarding </a:t>
              </a:r>
              <a:r>
                <a:rPr lang="en-US" sz="2200" b="1" dirty="0">
                  <a:cs typeface="Arial" charset="0"/>
                </a:rPr>
                <a:t>doses</a:t>
              </a:r>
            </a:p>
            <a:p>
              <a:pPr marL="457200" indent="-457200">
                <a:buFont typeface="Arial" pitchFamily="34" charset="0"/>
                <a:buChar char="•"/>
                <a:defRPr/>
              </a:pPr>
              <a:endParaRPr lang="en-US" dirty="0">
                <a:latin typeface="Arial" charset="0"/>
                <a:cs typeface="Arial" charset="0"/>
              </a:endParaRPr>
            </a:p>
          </p:txBody>
        </p:sp>
        <p:sp>
          <p:nvSpPr>
            <p:cNvPr id="4" name="Rectangle 3"/>
            <p:cNvSpPr/>
            <p:nvPr/>
          </p:nvSpPr>
          <p:spPr bwMode="auto">
            <a:xfrm>
              <a:off x="520825" y="1600200"/>
              <a:ext cx="2438400" cy="710253"/>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a:lstStyle/>
            <a:p>
              <a:pPr algn="ctr" eaLnBrk="0" hangingPunct="0">
                <a:defRPr/>
              </a:pPr>
              <a:r>
                <a:rPr lang="en-US" sz="3200" b="1" dirty="0" smtClean="0">
                  <a:solidFill>
                    <a:schemeClr val="tx1"/>
                  </a:solidFill>
                  <a:cs typeface="Arial" charset="0"/>
                </a:rPr>
                <a:t>Misuse</a:t>
              </a:r>
              <a:endParaRPr lang="en-US" sz="3200" b="1" dirty="0">
                <a:solidFill>
                  <a:schemeClr val="tx1"/>
                </a:solidFill>
                <a:cs typeface="Arial" charset="0"/>
              </a:endParaRPr>
            </a:p>
          </p:txBody>
        </p:sp>
      </p:grpSp>
      <p:grpSp>
        <p:nvGrpSpPr>
          <p:cNvPr id="24580" name="Group 16"/>
          <p:cNvGrpSpPr>
            <a:grpSpLocks/>
          </p:cNvGrpSpPr>
          <p:nvPr/>
        </p:nvGrpSpPr>
        <p:grpSpPr bwMode="auto">
          <a:xfrm>
            <a:off x="4724400" y="1637902"/>
            <a:ext cx="4126229" cy="4534298"/>
            <a:chOff x="526627" y="1064014"/>
            <a:chExt cx="2445173" cy="5489186"/>
          </a:xfrm>
        </p:grpSpPr>
        <p:sp>
          <p:nvSpPr>
            <p:cNvPr id="18" name="TextBox 17"/>
            <p:cNvSpPr txBox="1"/>
            <p:nvPr/>
          </p:nvSpPr>
          <p:spPr>
            <a:xfrm>
              <a:off x="533400" y="1904880"/>
              <a:ext cx="2438400" cy="4648320"/>
            </a:xfrm>
            <a:prstGeom prst="rect">
              <a:avLst/>
            </a:prstGeom>
          </p:spPr>
          <p:style>
            <a:lnRef idx="2">
              <a:schemeClr val="accent5"/>
            </a:lnRef>
            <a:fillRef idx="1">
              <a:schemeClr val="lt1"/>
            </a:fillRef>
            <a:effectRef idx="0">
              <a:schemeClr val="accent5"/>
            </a:effectRef>
            <a:fontRef idx="minor">
              <a:schemeClr val="dk1"/>
            </a:fontRef>
          </p:style>
          <p:txBody>
            <a:bodyPr>
              <a:normAutofit/>
            </a:bodyPr>
            <a:lstStyle/>
            <a:p>
              <a:pPr marL="231775" indent="-231775">
                <a:spcBef>
                  <a:spcPts val="600"/>
                </a:spcBef>
                <a:spcAft>
                  <a:spcPts val="600"/>
                </a:spcAft>
                <a:buFont typeface="Arial" pitchFamily="34" charset="0"/>
                <a:buChar char="•"/>
                <a:defRPr/>
              </a:pPr>
              <a:r>
                <a:rPr lang="en-US" sz="2000" b="1" dirty="0" smtClean="0">
                  <a:cs typeface="Arial" charset="0"/>
                </a:rPr>
                <a:t>Taking medication to get high</a:t>
              </a:r>
            </a:p>
            <a:p>
              <a:pPr marL="231775" indent="-231775">
                <a:spcBef>
                  <a:spcPts val="600"/>
                </a:spcBef>
                <a:spcAft>
                  <a:spcPts val="600"/>
                </a:spcAft>
                <a:buFont typeface="Arial" pitchFamily="34" charset="0"/>
                <a:buChar char="•"/>
                <a:defRPr/>
              </a:pPr>
              <a:r>
                <a:rPr lang="en-US" sz="2000" b="1" dirty="0">
                  <a:cs typeface="Arial" charset="0"/>
                </a:rPr>
                <a:t>Used in conjunction with other meds/alcohol</a:t>
              </a:r>
            </a:p>
            <a:p>
              <a:pPr marL="231775" indent="-231775">
                <a:spcBef>
                  <a:spcPts val="600"/>
                </a:spcBef>
                <a:spcAft>
                  <a:spcPts val="600"/>
                </a:spcAft>
                <a:buFont typeface="Arial" pitchFamily="34" charset="0"/>
                <a:buChar char="•"/>
                <a:defRPr/>
              </a:pPr>
              <a:endParaRPr lang="en-US" sz="2000" b="1" dirty="0" smtClean="0">
                <a:cs typeface="Arial" charset="0"/>
              </a:endParaRPr>
            </a:p>
            <a:p>
              <a:pPr marL="231775" indent="-231775">
                <a:spcBef>
                  <a:spcPts val="600"/>
                </a:spcBef>
                <a:spcAft>
                  <a:spcPts val="600"/>
                </a:spcAft>
                <a:buFont typeface="Arial" pitchFamily="34" charset="0"/>
                <a:buChar char="•"/>
                <a:defRPr/>
              </a:pPr>
              <a:endParaRPr lang="en-US" sz="2000" b="1" dirty="0">
                <a:cs typeface="Arial" charset="0"/>
              </a:endParaRPr>
            </a:p>
          </p:txBody>
        </p:sp>
        <p:sp>
          <p:nvSpPr>
            <p:cNvPr id="19" name="Rectangle 18"/>
            <p:cNvSpPr/>
            <p:nvPr/>
          </p:nvSpPr>
          <p:spPr bwMode="auto">
            <a:xfrm>
              <a:off x="526627" y="1064014"/>
              <a:ext cx="2438400" cy="827058"/>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a:normAutofit/>
            </a:bodyPr>
            <a:lstStyle/>
            <a:p>
              <a:pPr algn="ctr" eaLnBrk="0" hangingPunct="0">
                <a:defRPr/>
              </a:pPr>
              <a:r>
                <a:rPr lang="en-US" sz="3200" b="1" dirty="0" smtClean="0">
                  <a:solidFill>
                    <a:schemeClr val="tx1"/>
                  </a:solidFill>
                  <a:cs typeface="Arial" charset="0"/>
                </a:rPr>
                <a:t>Abuse</a:t>
              </a:r>
              <a:endParaRPr lang="en-US" sz="3200" b="1" dirty="0">
                <a:solidFill>
                  <a:schemeClr val="tx1"/>
                </a:solidFill>
                <a:cs typeface="Arial" charset="0"/>
              </a:endParaRPr>
            </a:p>
          </p:txBody>
        </p:sp>
      </p:grpSp>
    </p:spTree>
    <p:extLst>
      <p:ext uri="{BB962C8B-B14F-4D97-AF65-F5344CB8AC3E}">
        <p14:creationId xmlns:p14="http://schemas.microsoft.com/office/powerpoint/2010/main" val="96681577"/>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ED Visits Involving Drug Misuse or Abuse, by Drug Combinations, 2011</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4835893"/>
              </p:ext>
            </p:extLst>
          </p:nvPr>
        </p:nvGraphicFramePr>
        <p:xfrm>
          <a:off x="457200" y="1570038"/>
          <a:ext cx="8195734" cy="4998720"/>
        </p:xfrm>
        <a:graphic>
          <a:graphicData uri="http://schemas.openxmlformats.org/drawingml/2006/table">
            <a:tbl>
              <a:tblPr firstRow="1" bandRow="1">
                <a:tableStyleId>{5940675A-B579-460E-94D1-54222C63F5DA}</a:tableStyleId>
              </a:tblPr>
              <a:tblGrid>
                <a:gridCol w="4495800"/>
                <a:gridCol w="1849967"/>
                <a:gridCol w="1849967"/>
              </a:tblGrid>
              <a:tr h="370840">
                <a:tc>
                  <a:txBody>
                    <a:bodyPr/>
                    <a:lstStyle/>
                    <a:p>
                      <a:r>
                        <a:rPr lang="en-US" sz="2400" b="1" u="none" strike="noStrike" kern="1200" baseline="0" dirty="0" smtClean="0"/>
                        <a:t>Drug combinations</a:t>
                      </a:r>
                      <a:endParaRPr lang="en-US" sz="2400" b="1" dirty="0"/>
                    </a:p>
                  </a:txBody>
                  <a:tcPr/>
                </a:tc>
                <a:tc>
                  <a:txBody>
                    <a:bodyPr/>
                    <a:lstStyle/>
                    <a:p>
                      <a:r>
                        <a:rPr lang="en-US" sz="2400" b="1" u="none" strike="noStrike" kern="1200" baseline="0" dirty="0" smtClean="0"/>
                        <a:t>ED visits</a:t>
                      </a:r>
                      <a:endParaRPr lang="en-US" sz="2400" b="1" dirty="0"/>
                    </a:p>
                  </a:txBody>
                  <a:tcPr/>
                </a:tc>
                <a:tc>
                  <a:txBody>
                    <a:bodyPr/>
                    <a:lstStyle/>
                    <a:p>
                      <a:r>
                        <a:rPr lang="en-US" sz="2400" b="1" u="none" strike="noStrike" kern="1200" baseline="0" dirty="0" smtClean="0"/>
                        <a:t>Percent of</a:t>
                      </a:r>
                    </a:p>
                    <a:p>
                      <a:r>
                        <a:rPr lang="en-US" sz="2400" b="1" u="none" strike="noStrike" kern="1200" baseline="0" dirty="0" smtClean="0"/>
                        <a:t>ED visits</a:t>
                      </a:r>
                      <a:endParaRPr lang="en-US" sz="2400" b="1" dirty="0"/>
                    </a:p>
                  </a:txBody>
                  <a:tcPr/>
                </a:tc>
              </a:tr>
              <a:tr h="370840">
                <a:tc>
                  <a:txBody>
                    <a:bodyPr/>
                    <a:lstStyle/>
                    <a:p>
                      <a:r>
                        <a:rPr lang="en-US" sz="2000" b="1" u="none" strike="noStrike" kern="1200" baseline="0" dirty="0" smtClean="0"/>
                        <a:t>Total ED visits, drug misuse or abuse</a:t>
                      </a:r>
                      <a:endParaRPr lang="en-US" sz="2000" b="1" dirty="0"/>
                    </a:p>
                  </a:txBody>
                  <a:tcPr/>
                </a:tc>
                <a:tc>
                  <a:txBody>
                    <a:bodyPr/>
                    <a:lstStyle/>
                    <a:p>
                      <a:r>
                        <a:rPr lang="en-US" sz="2000" b="1" dirty="0" smtClean="0"/>
                        <a:t>2,462,948</a:t>
                      </a:r>
                      <a:endParaRPr lang="en-US" sz="2000" b="1" dirty="0"/>
                    </a:p>
                  </a:txBody>
                  <a:tcPr/>
                </a:tc>
                <a:tc>
                  <a:txBody>
                    <a:bodyPr/>
                    <a:lstStyle/>
                    <a:p>
                      <a:r>
                        <a:rPr lang="en-US" sz="2000" b="1" dirty="0" smtClean="0"/>
                        <a:t>100.0</a:t>
                      </a:r>
                      <a:endParaRPr lang="en-US" sz="2000" b="1" dirty="0"/>
                    </a:p>
                  </a:txBody>
                  <a:tcPr/>
                </a:tc>
              </a:tr>
              <a:tr h="370840">
                <a:tc>
                  <a:txBody>
                    <a:bodyPr/>
                    <a:lstStyle/>
                    <a:p>
                      <a:r>
                        <a:rPr lang="en-US" sz="2000" u="none" strike="noStrike" kern="1200" baseline="0" dirty="0" smtClean="0"/>
                        <a:t>Illicit drug(s) only</a:t>
                      </a:r>
                      <a:endParaRPr lang="en-US" sz="2000" dirty="0"/>
                    </a:p>
                  </a:txBody>
                  <a:tcPr>
                    <a:lnB w="12700" cap="flat" cmpd="sng" algn="ctr">
                      <a:noFill/>
                      <a:prstDash val="solid"/>
                      <a:round/>
                      <a:headEnd type="none" w="med" len="med"/>
                      <a:tailEnd type="none" w="med" len="med"/>
                    </a:lnB>
                  </a:tcPr>
                </a:tc>
                <a:tc>
                  <a:txBody>
                    <a:bodyPr/>
                    <a:lstStyle/>
                    <a:p>
                      <a:r>
                        <a:rPr lang="en-US" sz="2000" u="none" strike="noStrike" kern="1200" baseline="0" dirty="0" smtClean="0"/>
                        <a:t>656,025</a:t>
                      </a:r>
                      <a:endParaRPr lang="en-US" sz="2000" dirty="0"/>
                    </a:p>
                  </a:txBody>
                  <a:tcPr>
                    <a:lnB w="12700" cap="flat" cmpd="sng" algn="ctr">
                      <a:noFill/>
                      <a:prstDash val="solid"/>
                      <a:round/>
                      <a:headEnd type="none" w="med" len="med"/>
                      <a:tailEnd type="none" w="med" len="med"/>
                    </a:lnB>
                  </a:tcPr>
                </a:tc>
                <a:tc>
                  <a:txBody>
                    <a:bodyPr/>
                    <a:lstStyle/>
                    <a:p>
                      <a:r>
                        <a:rPr lang="en-US" sz="2000" dirty="0" smtClean="0"/>
                        <a:t>26.6</a:t>
                      </a:r>
                      <a:endParaRPr lang="en-US" sz="2000" dirty="0"/>
                    </a:p>
                  </a:txBody>
                  <a:tcPr>
                    <a:lnB w="12700" cap="flat" cmpd="sng" algn="ctr">
                      <a:noFill/>
                      <a:prstDash val="solid"/>
                      <a:round/>
                      <a:headEnd type="none" w="med" len="med"/>
                      <a:tailEnd type="none" w="med" len="med"/>
                    </a:lnB>
                  </a:tcPr>
                </a:tc>
              </a:tr>
              <a:tr h="370840">
                <a:tc>
                  <a:txBody>
                    <a:bodyPr/>
                    <a:lstStyle/>
                    <a:p>
                      <a:r>
                        <a:rPr lang="en-US" sz="2000" u="none" strike="noStrike" kern="1200" baseline="0" dirty="0" smtClean="0"/>
                        <a:t>Alcohol only (age &lt; 21) (3)</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2000" dirty="0" smtClean="0"/>
                        <a:t>117,653</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2000" dirty="0" smtClean="0"/>
                        <a:t>4.8</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r>
                        <a:rPr lang="en-US" sz="2000" u="none" strike="noStrike" kern="1200" baseline="0" dirty="0" smtClean="0"/>
                        <a:t>Pharmaceutical(s) only</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2000" dirty="0" smtClean="0"/>
                        <a:t>835,275</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2000" dirty="0" smtClean="0"/>
                        <a:t>33.9</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r>
                        <a:rPr lang="en-US" sz="2000" u="none" strike="noStrike" kern="1200" baseline="0" dirty="0" smtClean="0"/>
                        <a:t>Combinations</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r>
                        <a:rPr lang="en-US" sz="2000" u="none" strike="noStrike" kern="1200" baseline="0" dirty="0" smtClean="0"/>
                        <a:t>      Illicit drug(s) w/ alcohol </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2000" dirty="0" smtClean="0"/>
                        <a:t>261,125</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2000" dirty="0" smtClean="0"/>
                        <a:t>10.6</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r>
                        <a:rPr lang="en-US" sz="2000" u="none" strike="noStrike" kern="1200" baseline="0" dirty="0" smtClean="0"/>
                        <a:t>      Illicit drug(s) w/ pharmaceutical(s)</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2000" dirty="0" smtClean="0"/>
                        <a:t>247,342</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2000" dirty="0" smtClean="0"/>
                        <a:t>10.0</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r>
                        <a:rPr lang="en-US" sz="2000" u="none" strike="noStrike" kern="1200" baseline="0" dirty="0" smtClean="0"/>
                        <a:t>      Alcohol w/ pharmaceutical(s)</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2000" dirty="0" smtClean="0"/>
                        <a:t>257,520</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US" sz="2000" dirty="0" smtClean="0"/>
                        <a:t>10.5</a:t>
                      </a:r>
                      <a:endParaRPr lang="en-US" sz="200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370840">
                <a:tc>
                  <a:txBody>
                    <a:bodyPr/>
                    <a:lstStyle/>
                    <a:p>
                      <a:r>
                        <a:rPr lang="en-US" sz="2000" u="none" strike="noStrike" kern="1200" baseline="0" dirty="0" smtClean="0"/>
                        <a:t>      Illicit drug(s) w/ alcohol and</a:t>
                      </a:r>
                    </a:p>
                    <a:p>
                      <a:r>
                        <a:rPr lang="en-US" sz="2000" u="none" strike="noStrike" kern="1200" baseline="0" dirty="0" smtClean="0"/>
                        <a:t>       pharmaceutical(s)</a:t>
                      </a:r>
                      <a:endParaRPr lang="en-US" sz="2000" dirty="0"/>
                    </a:p>
                  </a:txBody>
                  <a:tcPr>
                    <a:lnT w="12700" cap="flat" cmpd="sng" algn="ctr">
                      <a:noFill/>
                      <a:prstDash val="solid"/>
                      <a:round/>
                      <a:headEnd type="none" w="med" len="med"/>
                      <a:tailEnd type="none" w="med" len="med"/>
                    </a:lnT>
                  </a:tcPr>
                </a:tc>
                <a:tc>
                  <a:txBody>
                    <a:bodyPr/>
                    <a:lstStyle/>
                    <a:p>
                      <a:r>
                        <a:rPr lang="en-US" sz="2000" dirty="0" smtClean="0"/>
                        <a:t>88,008</a:t>
                      </a:r>
                      <a:endParaRPr lang="en-US" sz="2000" dirty="0"/>
                    </a:p>
                  </a:txBody>
                  <a:tcPr>
                    <a:lnT w="12700" cap="flat" cmpd="sng" algn="ctr">
                      <a:noFill/>
                      <a:prstDash val="solid"/>
                      <a:round/>
                      <a:headEnd type="none" w="med" len="med"/>
                      <a:tailEnd type="none" w="med" len="med"/>
                    </a:lnT>
                  </a:tcPr>
                </a:tc>
                <a:tc>
                  <a:txBody>
                    <a:bodyPr/>
                    <a:lstStyle/>
                    <a:p>
                      <a:r>
                        <a:rPr lang="en-US" sz="2000" dirty="0" smtClean="0"/>
                        <a:t>3.6</a:t>
                      </a:r>
                      <a:endParaRPr lang="en-US" sz="2000" dirty="0"/>
                    </a:p>
                  </a:txBody>
                  <a:tcPr>
                    <a:lnT w="12700" cap="flat" cmpd="sng" algn="ctr">
                      <a:no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3914781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mtClean="0"/>
              <a:t>Tobacco</a:t>
            </a:r>
            <a:endParaRPr lang="en-US" dirty="0" smtClean="0"/>
          </a:p>
        </p:txBody>
      </p:sp>
      <p:sp>
        <p:nvSpPr>
          <p:cNvPr id="5" name="Text Placeholder 4"/>
          <p:cNvSpPr>
            <a:spLocks noGrp="1"/>
          </p:cNvSpPr>
          <p:nvPr>
            <p:ph type="body" sz="quarter" idx="3"/>
          </p:nvPr>
        </p:nvSpPr>
        <p:spPr>
          <a:xfrm>
            <a:off x="457200" y="1570038"/>
            <a:ext cx="4041775" cy="639763"/>
          </a:xfrm>
        </p:spPr>
        <p:txBody>
          <a:bodyPr/>
          <a:lstStyle/>
          <a:p>
            <a:r>
              <a:rPr lang="en-US" smtClean="0"/>
              <a:t>Pharmacological effects</a:t>
            </a:r>
            <a:endParaRPr lang="en-US" dirty="0"/>
          </a:p>
        </p:txBody>
      </p:sp>
      <p:sp>
        <p:nvSpPr>
          <p:cNvPr id="12" name="Content Placeholder 11"/>
          <p:cNvSpPr>
            <a:spLocks noGrp="1"/>
          </p:cNvSpPr>
          <p:nvPr>
            <p:ph sz="quarter" idx="4"/>
          </p:nvPr>
        </p:nvSpPr>
        <p:spPr>
          <a:xfrm>
            <a:off x="457200" y="2209800"/>
            <a:ext cx="4041775" cy="3951288"/>
          </a:xfrm>
        </p:spPr>
        <p:txBody>
          <a:bodyPr/>
          <a:lstStyle/>
          <a:p>
            <a:r>
              <a:rPr lang="en-US" smtClean="0"/>
              <a:t>Stimulant and sedative effects </a:t>
            </a:r>
          </a:p>
          <a:p>
            <a:r>
              <a:rPr lang="en-US" smtClean="0"/>
              <a:t>Increase in blood pressure, slight hyperglycemia</a:t>
            </a:r>
          </a:p>
          <a:p>
            <a:r>
              <a:rPr lang="en-US" smtClean="0"/>
              <a:t>Addictive potential comparable to heroin and cocaine</a:t>
            </a:r>
          </a:p>
          <a:p>
            <a:endParaRPr lang="en-US" dirty="0"/>
          </a:p>
        </p:txBody>
      </p:sp>
      <p:pic>
        <p:nvPicPr>
          <p:cNvPr id="34823" name="Picture 1"/>
          <p:cNvPicPr>
            <a:picLocks noChangeAspect="1" noChangeArrowheads="1"/>
          </p:cNvPicPr>
          <p:nvPr/>
        </p:nvPicPr>
        <p:blipFill rotWithShape="1">
          <a:blip r:embed="rId3"/>
          <a:srcRect l="22938" t="30208" r="60565" b="50053"/>
          <a:stretch/>
        </p:blipFill>
        <p:spPr bwMode="auto">
          <a:xfrm>
            <a:off x="29308" y="78558"/>
            <a:ext cx="1609085" cy="1443083"/>
          </a:xfrm>
          <a:prstGeom prst="rect">
            <a:avLst/>
          </a:prstGeom>
          <a:noFill/>
          <a:ln w="9525">
            <a:noFill/>
            <a:miter lim="800000"/>
            <a:headEnd/>
            <a:tailEnd/>
          </a:ln>
        </p:spPr>
      </p:pic>
      <p:pic>
        <p:nvPicPr>
          <p:cNvPr id="34820" name="Picture 2"/>
          <p:cNvPicPr>
            <a:picLocks noChangeAspect="1" noChangeArrowheads="1"/>
          </p:cNvPicPr>
          <p:nvPr/>
        </p:nvPicPr>
        <p:blipFill>
          <a:blip r:embed="rId4"/>
          <a:srcRect l="52110" t="26338" r="14967" b="8052"/>
          <a:stretch>
            <a:fillRect/>
          </a:stretch>
        </p:blipFill>
        <p:spPr bwMode="auto">
          <a:xfrm>
            <a:off x="4850120" y="1718955"/>
            <a:ext cx="3761617" cy="4686319"/>
          </a:xfrm>
          <a:prstGeom prst="rect">
            <a:avLst/>
          </a:prstGeom>
          <a:noFill/>
          <a:ln w="9525">
            <a:noFill/>
            <a:miter lim="800000"/>
            <a:headEnd/>
            <a:tailEnd/>
          </a:ln>
        </p:spPr>
      </p:pic>
    </p:spTree>
    <p:extLst>
      <p:ext uri="{BB962C8B-B14F-4D97-AF65-F5344CB8AC3E}">
        <p14:creationId xmlns:p14="http://schemas.microsoft.com/office/powerpoint/2010/main" val="474019329"/>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i="1" dirty="0" smtClean="0"/>
              <a:t>Video Demonstration:</a:t>
            </a:r>
            <a:br>
              <a:rPr lang="en-US" i="1" dirty="0" smtClean="0"/>
            </a:br>
            <a:r>
              <a:rPr lang="en-US" i="1" dirty="0" smtClean="0"/>
              <a:t>Nicotine’s Effect on the Brain</a:t>
            </a:r>
            <a:endParaRPr lang="en-US" i="1" dirty="0"/>
          </a:p>
        </p:txBody>
      </p:sp>
      <p:sp>
        <p:nvSpPr>
          <p:cNvPr id="2" name="Content Placeholder 1"/>
          <p:cNvSpPr>
            <a:spLocks noGrp="1"/>
          </p:cNvSpPr>
          <p:nvPr>
            <p:ph idx="1"/>
          </p:nvPr>
        </p:nvSpPr>
        <p:spPr/>
        <p:txBody>
          <a:bodyPr/>
          <a:lstStyle/>
          <a:p>
            <a:pPr marL="0" indent="0">
              <a:buNone/>
            </a:pPr>
            <a:r>
              <a:rPr lang="en-US" altLang="en-US" sz="2400" dirty="0" smtClean="0"/>
              <a:t>Legacy Foundation: </a:t>
            </a:r>
            <a:r>
              <a:rPr lang="en-US" altLang="en-US" sz="2400" i="1" dirty="0" smtClean="0"/>
              <a:t>Nicotine’s Effect on The Brain </a:t>
            </a:r>
            <a:r>
              <a:rPr lang="en-US" altLang="en-US" sz="2400" dirty="0" smtClean="0"/>
              <a:t>(0.55)</a:t>
            </a:r>
            <a:endParaRPr lang="en-US" altLang="en-US" sz="2400" dirty="0">
              <a:hlinkClick r:id="rId3"/>
            </a:endParaRPr>
          </a:p>
          <a:p>
            <a:pPr marL="0" indent="0">
              <a:buNone/>
            </a:pPr>
            <a:r>
              <a:rPr lang="en-US" altLang="en-US" sz="2400" dirty="0" smtClean="0">
                <a:hlinkClick r:id="rId3"/>
              </a:rPr>
              <a:t>https</a:t>
            </a:r>
            <a:r>
              <a:rPr lang="en-US" altLang="en-US" sz="2400" dirty="0">
                <a:hlinkClick r:id="rId3"/>
              </a:rPr>
              <a:t>://</a:t>
            </a:r>
            <a:r>
              <a:rPr lang="en-US" altLang="en-US" sz="2400" dirty="0" smtClean="0">
                <a:hlinkClick r:id="rId3"/>
              </a:rPr>
              <a:t>www.youtube.com/v/hk-ak9-UnEA</a:t>
            </a:r>
            <a:endParaRPr lang="en-US" altLang="en-US" dirty="0" smtClean="0"/>
          </a:p>
        </p:txBody>
      </p:sp>
      <p:pic>
        <p:nvPicPr>
          <p:cNvPr id="4" name="Picture 3"/>
          <p:cNvPicPr>
            <a:picLocks noChangeAspect="1"/>
          </p:cNvPicPr>
          <p:nvPr/>
        </p:nvPicPr>
        <p:blipFill>
          <a:blip r:embed="rId4"/>
          <a:stretch>
            <a:fillRect/>
          </a:stretch>
        </p:blipFill>
        <p:spPr>
          <a:xfrm>
            <a:off x="1676400" y="2568309"/>
            <a:ext cx="5791200" cy="4088281"/>
          </a:xfrm>
          <a:prstGeom prst="rect">
            <a:avLst/>
          </a:prstGeom>
        </p:spPr>
      </p:pic>
    </p:spTree>
    <p:extLst>
      <p:ext uri="{BB962C8B-B14F-4D97-AF65-F5344CB8AC3E}">
        <p14:creationId xmlns:p14="http://schemas.microsoft.com/office/powerpoint/2010/main" val="3218551601"/>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hape 366"/>
          <p:cNvSpPr>
            <a:spLocks noGrp="1"/>
          </p:cNvSpPr>
          <p:nvPr>
            <p:ph type="title"/>
          </p:nvPr>
        </p:nvSpPr>
        <p:spPr/>
        <p:txBody>
          <a:bodyPr/>
          <a:lstStyle/>
          <a:p>
            <a:r>
              <a:rPr lang="en-US" altLang="en-US" dirty="0" smtClean="0">
                <a:sym typeface="Garamond" panose="02020404030301010803" pitchFamily="18" charset="0"/>
              </a:rPr>
              <a:t>Facts About Cigarette </a:t>
            </a:r>
            <a:br>
              <a:rPr lang="en-US" altLang="en-US" dirty="0" smtClean="0">
                <a:sym typeface="Garamond" panose="02020404030301010803" pitchFamily="18" charset="0"/>
              </a:rPr>
            </a:br>
            <a:r>
              <a:rPr lang="en-US" altLang="en-US" dirty="0" smtClean="0">
                <a:sym typeface="Garamond" panose="02020404030301010803" pitchFamily="18" charset="0"/>
              </a:rPr>
              <a:t>Smoking in the US</a:t>
            </a:r>
          </a:p>
        </p:txBody>
      </p:sp>
      <p:sp>
        <p:nvSpPr>
          <p:cNvPr id="24579" name="Shape 367"/>
          <p:cNvSpPr>
            <a:spLocks noGrp="1"/>
          </p:cNvSpPr>
          <p:nvPr>
            <p:ph type="body" idx="1"/>
          </p:nvPr>
        </p:nvSpPr>
        <p:spPr/>
        <p:txBody>
          <a:bodyPr>
            <a:normAutofit fontScale="92500" lnSpcReduction="10000"/>
          </a:bodyPr>
          <a:lstStyle/>
          <a:p>
            <a:r>
              <a:rPr lang="en-US" altLang="en-US" dirty="0" smtClean="0">
                <a:sym typeface="Garamond" panose="02020404030301010803" pitchFamily="18" charset="0"/>
              </a:rPr>
              <a:t>25% of adult Americans smoke</a:t>
            </a:r>
          </a:p>
          <a:p>
            <a:r>
              <a:rPr lang="en-US" altLang="en-US" dirty="0" smtClean="0">
                <a:sym typeface="Garamond" panose="02020404030301010803" pitchFamily="18" charset="0"/>
              </a:rPr>
              <a:t>The chief avoidable cause of illness and death </a:t>
            </a:r>
          </a:p>
          <a:p>
            <a:r>
              <a:rPr lang="en-US" altLang="en-US" dirty="0" smtClean="0">
                <a:sym typeface="Garamond" panose="02020404030301010803" pitchFamily="18" charset="0"/>
              </a:rPr>
              <a:t>Over 430,000 deaths each year</a:t>
            </a:r>
          </a:p>
          <a:p>
            <a:r>
              <a:rPr lang="en-US" altLang="en-US" dirty="0" smtClean="0">
                <a:sym typeface="Garamond" panose="02020404030301010803" pitchFamily="18" charset="0"/>
              </a:rPr>
              <a:t>Known cause of cancer, heart, and lung disease</a:t>
            </a:r>
          </a:p>
          <a:p>
            <a:r>
              <a:rPr lang="en-US" altLang="en-US" dirty="0" smtClean="0">
                <a:sym typeface="Garamond" panose="02020404030301010803" pitchFamily="18" charset="0"/>
              </a:rPr>
              <a:t>Annual smoking-attributable cost for medical care is ≈$50 billion</a:t>
            </a:r>
          </a:p>
          <a:p>
            <a:r>
              <a:rPr lang="en-US" altLang="en-US" dirty="0" smtClean="0">
                <a:sym typeface="Garamond" panose="02020404030301010803" pitchFamily="18" charset="0"/>
              </a:rPr>
              <a:t>More than 70% of the 50 million smokers have made at least one prior quit attempt and about 46% try to quit each year</a:t>
            </a:r>
          </a:p>
        </p:txBody>
      </p:sp>
      <p:grpSp>
        <p:nvGrpSpPr>
          <p:cNvPr id="24580" name="Shape 368"/>
          <p:cNvGrpSpPr>
            <a:grpSpLocks/>
          </p:cNvGrpSpPr>
          <p:nvPr/>
        </p:nvGrpSpPr>
        <p:grpSpPr bwMode="auto">
          <a:xfrm>
            <a:off x="7086600" y="542925"/>
            <a:ext cx="1390650" cy="1616075"/>
            <a:chOff x="0" y="16950"/>
            <a:chExt cx="2969550" cy="2956975"/>
          </a:xfrm>
        </p:grpSpPr>
        <p:sp>
          <p:nvSpPr>
            <p:cNvPr id="24616" name="Shape 369"/>
            <p:cNvSpPr>
              <a:spLocks/>
            </p:cNvSpPr>
            <p:nvPr/>
          </p:nvSpPr>
          <p:spPr bwMode="auto">
            <a:xfrm>
              <a:off x="2117825" y="16950"/>
              <a:ext cx="851725" cy="1274925"/>
            </a:xfrm>
            <a:custGeom>
              <a:avLst/>
              <a:gdLst>
                <a:gd name="T0" fmla="*/ 25900 w 34069"/>
                <a:gd name="T1" fmla="*/ 917375 h 50997"/>
                <a:gd name="T2" fmla="*/ 88375 w 34069"/>
                <a:gd name="T3" fmla="*/ 742500 h 50997"/>
                <a:gd name="T4" fmla="*/ 70100 w 34069"/>
                <a:gd name="T5" fmla="*/ 643325 h 50997"/>
                <a:gd name="T6" fmla="*/ 0 w 34069"/>
                <a:gd name="T7" fmla="*/ 491975 h 50997"/>
                <a:gd name="T8" fmla="*/ 70100 w 34069"/>
                <a:gd name="T9" fmla="*/ 369300 h 50997"/>
                <a:gd name="T10" fmla="*/ 167600 w 34069"/>
                <a:gd name="T11" fmla="*/ 263600 h 50997"/>
                <a:gd name="T12" fmla="*/ 195025 w 34069"/>
                <a:gd name="T13" fmla="*/ 148775 h 50997"/>
                <a:gd name="T14" fmla="*/ 172175 w 34069"/>
                <a:gd name="T15" fmla="*/ 25 h 50997"/>
                <a:gd name="T16" fmla="*/ 310825 w 34069"/>
                <a:gd name="T17" fmla="*/ 80925 h 50997"/>
                <a:gd name="T18" fmla="*/ 399200 w 34069"/>
                <a:gd name="T19" fmla="*/ 178775 h 50997"/>
                <a:gd name="T20" fmla="*/ 434225 w 34069"/>
                <a:gd name="T21" fmla="*/ 41775 h 50997"/>
                <a:gd name="T22" fmla="*/ 612500 w 34069"/>
                <a:gd name="T23" fmla="*/ 148775 h 50997"/>
                <a:gd name="T24" fmla="*/ 763325 w 34069"/>
                <a:gd name="T25" fmla="*/ 270125 h 50997"/>
                <a:gd name="T26" fmla="*/ 833425 w 34069"/>
                <a:gd name="T27" fmla="*/ 414975 h 50997"/>
                <a:gd name="T28" fmla="*/ 789225 w 34069"/>
                <a:gd name="T29" fmla="*/ 552000 h 50997"/>
                <a:gd name="T30" fmla="*/ 710000 w 34069"/>
                <a:gd name="T31" fmla="*/ 696850 h 50997"/>
                <a:gd name="T32" fmla="*/ 780100 w 34069"/>
                <a:gd name="T33" fmla="*/ 849525 h 50997"/>
                <a:gd name="T34" fmla="*/ 851700 w 34069"/>
                <a:gd name="T35" fmla="*/ 963050 h 50997"/>
                <a:gd name="T36" fmla="*/ 789225 w 34069"/>
                <a:gd name="T37" fmla="*/ 1093525 h 50997"/>
                <a:gd name="T38" fmla="*/ 719150 w 34069"/>
                <a:gd name="T39" fmla="*/ 1207050 h 50997"/>
                <a:gd name="T40" fmla="*/ 612500 w 34069"/>
                <a:gd name="T41" fmla="*/ 1274925 h 50997"/>
                <a:gd name="T42" fmla="*/ 524125 w 34069"/>
                <a:gd name="T43" fmla="*/ 1177050 h 50997"/>
                <a:gd name="T44" fmla="*/ 390050 w 34069"/>
                <a:gd name="T45" fmla="*/ 1077875 h 50997"/>
                <a:gd name="T46" fmla="*/ 292525 w 34069"/>
                <a:gd name="T47" fmla="*/ 1047850 h 50997"/>
                <a:gd name="T48" fmla="*/ 185875 w 34069"/>
                <a:gd name="T49" fmla="*/ 1093525 h 50997"/>
                <a:gd name="T50" fmla="*/ 115800 w 34069"/>
                <a:gd name="T51" fmla="*/ 1085700 h 50997"/>
                <a:gd name="T52" fmla="*/ 70100 w 34069"/>
                <a:gd name="T53" fmla="*/ 1024375 h 50997"/>
                <a:gd name="T54" fmla="*/ 25900 w 34069"/>
                <a:gd name="T55" fmla="*/ 917375 h 50997"/>
                <a:gd name="T56" fmla="*/ 25900 w 34069"/>
                <a:gd name="T57" fmla="*/ 917375 h 509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069"/>
                <a:gd name="T88" fmla="*/ 0 h 50997"/>
                <a:gd name="T89" fmla="*/ 34069 w 34069"/>
                <a:gd name="T90" fmla="*/ 50997 h 509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069" h="50997" extrusionOk="0">
                  <a:moveTo>
                    <a:pt x="1036" y="36695"/>
                  </a:moveTo>
                  <a:lnTo>
                    <a:pt x="3535" y="29700"/>
                  </a:lnTo>
                  <a:lnTo>
                    <a:pt x="2804" y="25733"/>
                  </a:lnTo>
                  <a:lnTo>
                    <a:pt x="0" y="19679"/>
                  </a:lnTo>
                  <a:lnTo>
                    <a:pt x="2804" y="14772"/>
                  </a:lnTo>
                  <a:lnTo>
                    <a:pt x="6704" y="10544"/>
                  </a:lnTo>
                  <a:lnTo>
                    <a:pt x="7801" y="5951"/>
                  </a:lnTo>
                  <a:lnTo>
                    <a:pt x="6887" y="1"/>
                  </a:lnTo>
                  <a:lnTo>
                    <a:pt x="12433" y="3237"/>
                  </a:lnTo>
                  <a:lnTo>
                    <a:pt x="15968" y="7151"/>
                  </a:lnTo>
                  <a:lnTo>
                    <a:pt x="17369" y="1671"/>
                  </a:lnTo>
                  <a:lnTo>
                    <a:pt x="24500" y="5951"/>
                  </a:lnTo>
                  <a:lnTo>
                    <a:pt x="30533" y="10805"/>
                  </a:lnTo>
                  <a:lnTo>
                    <a:pt x="33337" y="16599"/>
                  </a:lnTo>
                  <a:lnTo>
                    <a:pt x="31569" y="22080"/>
                  </a:lnTo>
                  <a:lnTo>
                    <a:pt x="28400" y="27874"/>
                  </a:lnTo>
                  <a:lnTo>
                    <a:pt x="31204" y="33981"/>
                  </a:lnTo>
                  <a:lnTo>
                    <a:pt x="34068" y="38522"/>
                  </a:lnTo>
                  <a:lnTo>
                    <a:pt x="31569" y="43741"/>
                  </a:lnTo>
                  <a:lnTo>
                    <a:pt x="28766" y="48282"/>
                  </a:lnTo>
                  <a:lnTo>
                    <a:pt x="24500" y="50997"/>
                  </a:lnTo>
                  <a:lnTo>
                    <a:pt x="20965" y="47082"/>
                  </a:lnTo>
                  <a:lnTo>
                    <a:pt x="15602" y="43115"/>
                  </a:lnTo>
                  <a:lnTo>
                    <a:pt x="11701" y="41914"/>
                  </a:lnTo>
                  <a:lnTo>
                    <a:pt x="7435" y="43741"/>
                  </a:lnTo>
                  <a:lnTo>
                    <a:pt x="4632" y="43428"/>
                  </a:lnTo>
                  <a:lnTo>
                    <a:pt x="2804" y="40975"/>
                  </a:lnTo>
                  <a:lnTo>
                    <a:pt x="1036" y="36695"/>
                  </a:lnTo>
                  <a:close/>
                </a:path>
              </a:pathLst>
            </a:custGeom>
            <a:solidFill>
              <a:srgbClr val="CCCCFF"/>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17" name="Shape 370"/>
            <p:cNvSpPr>
              <a:spLocks/>
            </p:cNvSpPr>
            <p:nvPr/>
          </p:nvSpPr>
          <p:spPr bwMode="auto">
            <a:xfrm>
              <a:off x="2192475" y="62625"/>
              <a:ext cx="377875" cy="1008725"/>
            </a:xfrm>
            <a:custGeom>
              <a:avLst/>
              <a:gdLst>
                <a:gd name="T0" fmla="*/ 53325 w 15115"/>
                <a:gd name="T1" fmla="*/ 1008700 h 40349"/>
                <a:gd name="T2" fmla="*/ 0 w 15115"/>
                <a:gd name="T3" fmla="*/ 891275 h 40349"/>
                <a:gd name="T4" fmla="*/ 22875 w 15115"/>
                <a:gd name="T5" fmla="*/ 796000 h 40349"/>
                <a:gd name="T6" fmla="*/ 92950 w 15115"/>
                <a:gd name="T7" fmla="*/ 674650 h 40349"/>
                <a:gd name="T8" fmla="*/ 71625 w 15115"/>
                <a:gd name="T9" fmla="*/ 567650 h 40349"/>
                <a:gd name="T10" fmla="*/ 9150 w 15115"/>
                <a:gd name="T11" fmla="*/ 452825 h 40349"/>
                <a:gd name="T12" fmla="*/ 67050 w 15115"/>
                <a:gd name="T13" fmla="*/ 313200 h 40349"/>
                <a:gd name="T14" fmla="*/ 155425 w 15115"/>
                <a:gd name="T15" fmla="*/ 178775 h 40349"/>
                <a:gd name="T16" fmla="*/ 143225 w 15115"/>
                <a:gd name="T17" fmla="*/ 0 h 40349"/>
                <a:gd name="T18" fmla="*/ 217875 w 15115"/>
                <a:gd name="T19" fmla="*/ 57425 h 40349"/>
                <a:gd name="T20" fmla="*/ 294075 w 15115"/>
                <a:gd name="T21" fmla="*/ 137025 h 40349"/>
                <a:gd name="T22" fmla="*/ 301675 w 15115"/>
                <a:gd name="T23" fmla="*/ 285775 h 40349"/>
                <a:gd name="T24" fmla="*/ 355000 w 15115"/>
                <a:gd name="T25" fmla="*/ 365375 h 40349"/>
                <a:gd name="T26" fmla="*/ 310825 w 15115"/>
                <a:gd name="T27" fmla="*/ 452825 h 40349"/>
                <a:gd name="T28" fmla="*/ 315400 w 15115"/>
                <a:gd name="T29" fmla="*/ 525900 h 40349"/>
                <a:gd name="T30" fmla="*/ 373300 w 15115"/>
                <a:gd name="T31" fmla="*/ 621150 h 40349"/>
                <a:gd name="T32" fmla="*/ 350450 w 15115"/>
                <a:gd name="T33" fmla="*/ 720325 h 40349"/>
                <a:gd name="T34" fmla="*/ 329100 w 15115"/>
                <a:gd name="T35" fmla="*/ 763375 h 40349"/>
                <a:gd name="T36" fmla="*/ 307775 w 15115"/>
                <a:gd name="T37" fmla="*/ 799925 h 40349"/>
                <a:gd name="T38" fmla="*/ 284925 w 15115"/>
                <a:gd name="T39" fmla="*/ 833850 h 40349"/>
                <a:gd name="T40" fmla="*/ 377875 w 15115"/>
                <a:gd name="T41" fmla="*/ 994350 h 40349"/>
                <a:gd name="T42" fmla="*/ 191975 w 15115"/>
                <a:gd name="T43" fmla="*/ 933025 h 40349"/>
                <a:gd name="T44" fmla="*/ 53325 w 15115"/>
                <a:gd name="T45" fmla="*/ 1008700 h 40349"/>
                <a:gd name="T46" fmla="*/ 53325 w 15115"/>
                <a:gd name="T47" fmla="*/ 1008700 h 403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115"/>
                <a:gd name="T73" fmla="*/ 0 h 40349"/>
                <a:gd name="T74" fmla="*/ 15115 w 15115"/>
                <a:gd name="T75" fmla="*/ 40349 h 403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115" h="40349" extrusionOk="0">
                  <a:moveTo>
                    <a:pt x="2133" y="40348"/>
                  </a:moveTo>
                  <a:lnTo>
                    <a:pt x="0" y="35651"/>
                  </a:lnTo>
                  <a:lnTo>
                    <a:pt x="915" y="31840"/>
                  </a:lnTo>
                  <a:lnTo>
                    <a:pt x="3718" y="26986"/>
                  </a:lnTo>
                  <a:lnTo>
                    <a:pt x="2865" y="22706"/>
                  </a:lnTo>
                  <a:lnTo>
                    <a:pt x="366" y="18113"/>
                  </a:lnTo>
                  <a:lnTo>
                    <a:pt x="2682" y="12528"/>
                  </a:lnTo>
                  <a:lnTo>
                    <a:pt x="6217" y="7151"/>
                  </a:lnTo>
                  <a:lnTo>
                    <a:pt x="5729" y="0"/>
                  </a:lnTo>
                  <a:lnTo>
                    <a:pt x="8715" y="2297"/>
                  </a:lnTo>
                  <a:lnTo>
                    <a:pt x="11763" y="5481"/>
                  </a:lnTo>
                  <a:lnTo>
                    <a:pt x="12067" y="11431"/>
                  </a:lnTo>
                  <a:lnTo>
                    <a:pt x="14200" y="14615"/>
                  </a:lnTo>
                  <a:lnTo>
                    <a:pt x="12433" y="18113"/>
                  </a:lnTo>
                  <a:lnTo>
                    <a:pt x="12616" y="21036"/>
                  </a:lnTo>
                  <a:lnTo>
                    <a:pt x="14932" y="24846"/>
                  </a:lnTo>
                  <a:lnTo>
                    <a:pt x="14018" y="28813"/>
                  </a:lnTo>
                  <a:lnTo>
                    <a:pt x="13164" y="30535"/>
                  </a:lnTo>
                  <a:lnTo>
                    <a:pt x="12311" y="31997"/>
                  </a:lnTo>
                  <a:lnTo>
                    <a:pt x="11397" y="33354"/>
                  </a:lnTo>
                  <a:lnTo>
                    <a:pt x="15115" y="39774"/>
                  </a:lnTo>
                  <a:lnTo>
                    <a:pt x="7679" y="37321"/>
                  </a:lnTo>
                  <a:lnTo>
                    <a:pt x="2133" y="40348"/>
                  </a:lnTo>
                  <a:close/>
                </a:path>
              </a:pathLst>
            </a:custGeom>
            <a:solidFill>
              <a:srgbClr val="EBEBFF"/>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18" name="Shape 371"/>
            <p:cNvSpPr>
              <a:spLocks/>
            </p:cNvSpPr>
            <p:nvPr/>
          </p:nvSpPr>
          <p:spPr bwMode="auto">
            <a:xfrm>
              <a:off x="0" y="82200"/>
              <a:ext cx="2421050" cy="2810800"/>
            </a:xfrm>
            <a:custGeom>
              <a:avLst/>
              <a:gdLst>
                <a:gd name="T0" fmla="*/ 484500 w 96842"/>
                <a:gd name="T1" fmla="*/ 250550 h 112432"/>
                <a:gd name="T2" fmla="*/ 742000 w 96842"/>
                <a:gd name="T3" fmla="*/ 198350 h 112432"/>
                <a:gd name="T4" fmla="*/ 1122900 w 96842"/>
                <a:gd name="T5" fmla="*/ 129200 h 112432"/>
                <a:gd name="T6" fmla="*/ 1468775 w 96842"/>
                <a:gd name="T7" fmla="*/ 91350 h 112432"/>
                <a:gd name="T8" fmla="*/ 1718650 w 96842"/>
                <a:gd name="T9" fmla="*/ 0 h 112432"/>
                <a:gd name="T10" fmla="*/ 1726250 w 96842"/>
                <a:gd name="T11" fmla="*/ 174875 h 112432"/>
                <a:gd name="T12" fmla="*/ 1709500 w 96842"/>
                <a:gd name="T13" fmla="*/ 494575 h 112432"/>
                <a:gd name="T14" fmla="*/ 1913650 w 96842"/>
                <a:gd name="T15" fmla="*/ 891275 h 112432"/>
                <a:gd name="T16" fmla="*/ 2064500 w 96842"/>
                <a:gd name="T17" fmla="*/ 982600 h 112432"/>
                <a:gd name="T18" fmla="*/ 2197050 w 96842"/>
                <a:gd name="T19" fmla="*/ 1111800 h 112432"/>
                <a:gd name="T20" fmla="*/ 2384450 w 96842"/>
                <a:gd name="T21" fmla="*/ 1385825 h 112432"/>
                <a:gd name="T22" fmla="*/ 2197050 w 96842"/>
                <a:gd name="T23" fmla="*/ 1507175 h 112432"/>
                <a:gd name="T24" fmla="*/ 2250375 w 96842"/>
                <a:gd name="T25" fmla="*/ 1719900 h 112432"/>
                <a:gd name="T26" fmla="*/ 2410350 w 96842"/>
                <a:gd name="T27" fmla="*/ 1926075 h 112432"/>
                <a:gd name="T28" fmla="*/ 2421025 w 96842"/>
                <a:gd name="T29" fmla="*/ 2091800 h 112432"/>
                <a:gd name="T30" fmla="*/ 2160500 w 96842"/>
                <a:gd name="T31" fmla="*/ 2188350 h 112432"/>
                <a:gd name="T32" fmla="*/ 2250375 w 96842"/>
                <a:gd name="T33" fmla="*/ 2474125 h 112432"/>
                <a:gd name="T34" fmla="*/ 2002025 w 96842"/>
                <a:gd name="T35" fmla="*/ 2549825 h 112432"/>
                <a:gd name="T36" fmla="*/ 1522100 w 96842"/>
                <a:gd name="T37" fmla="*/ 2672475 h 112432"/>
                <a:gd name="T38" fmla="*/ 1156425 w 96842"/>
                <a:gd name="T39" fmla="*/ 2810800 h 112432"/>
                <a:gd name="T40" fmla="*/ 1069575 w 96842"/>
                <a:gd name="T41" fmla="*/ 2649000 h 112432"/>
                <a:gd name="T42" fmla="*/ 962925 w 96842"/>
                <a:gd name="T43" fmla="*/ 2245775 h 112432"/>
                <a:gd name="T44" fmla="*/ 644500 w 96842"/>
                <a:gd name="T45" fmla="*/ 1727725 h 112432"/>
                <a:gd name="T46" fmla="*/ 289475 w 96842"/>
                <a:gd name="T47" fmla="*/ 1271000 h 112432"/>
                <a:gd name="T48" fmla="*/ 164550 w 96842"/>
                <a:gd name="T49" fmla="*/ 913450 h 112432"/>
                <a:gd name="T50" fmla="*/ 0 w 96842"/>
                <a:gd name="T51" fmla="*/ 691625 h 112432"/>
                <a:gd name="T52" fmla="*/ 297100 w 96842"/>
                <a:gd name="T53" fmla="*/ 608100 h 112432"/>
                <a:gd name="T54" fmla="*/ 652100 w 96842"/>
                <a:gd name="T55" fmla="*/ 441075 h 112432"/>
                <a:gd name="T56" fmla="*/ 591175 w 96842"/>
                <a:gd name="T57" fmla="*/ 327550 h 112432"/>
                <a:gd name="T58" fmla="*/ 484500 w 96842"/>
                <a:gd name="T59" fmla="*/ 250550 h 112432"/>
                <a:gd name="T60" fmla="*/ 484500 w 96842"/>
                <a:gd name="T61" fmla="*/ 250550 h 1124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6842"/>
                <a:gd name="T94" fmla="*/ 0 h 112432"/>
                <a:gd name="T95" fmla="*/ 96842 w 96842"/>
                <a:gd name="T96" fmla="*/ 112432 h 1124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6842" h="112432" extrusionOk="0">
                  <a:moveTo>
                    <a:pt x="19380" y="10022"/>
                  </a:moveTo>
                  <a:lnTo>
                    <a:pt x="29680" y="7934"/>
                  </a:lnTo>
                  <a:lnTo>
                    <a:pt x="44916" y="5168"/>
                  </a:lnTo>
                  <a:lnTo>
                    <a:pt x="58751" y="3654"/>
                  </a:lnTo>
                  <a:lnTo>
                    <a:pt x="68746" y="0"/>
                  </a:lnTo>
                  <a:lnTo>
                    <a:pt x="69050" y="6995"/>
                  </a:lnTo>
                  <a:lnTo>
                    <a:pt x="68380" y="19783"/>
                  </a:lnTo>
                  <a:lnTo>
                    <a:pt x="76546" y="35651"/>
                  </a:lnTo>
                  <a:lnTo>
                    <a:pt x="82580" y="39304"/>
                  </a:lnTo>
                  <a:lnTo>
                    <a:pt x="87882" y="44472"/>
                  </a:lnTo>
                  <a:lnTo>
                    <a:pt x="95378" y="55433"/>
                  </a:lnTo>
                  <a:lnTo>
                    <a:pt x="87882" y="60287"/>
                  </a:lnTo>
                  <a:lnTo>
                    <a:pt x="90015" y="68796"/>
                  </a:lnTo>
                  <a:lnTo>
                    <a:pt x="96414" y="77043"/>
                  </a:lnTo>
                  <a:lnTo>
                    <a:pt x="96841" y="83672"/>
                  </a:lnTo>
                  <a:lnTo>
                    <a:pt x="86420" y="87534"/>
                  </a:lnTo>
                  <a:lnTo>
                    <a:pt x="90015" y="98965"/>
                  </a:lnTo>
                  <a:lnTo>
                    <a:pt x="80081" y="101993"/>
                  </a:lnTo>
                  <a:lnTo>
                    <a:pt x="60884" y="106899"/>
                  </a:lnTo>
                  <a:lnTo>
                    <a:pt x="46257" y="112432"/>
                  </a:lnTo>
                  <a:lnTo>
                    <a:pt x="42783" y="105960"/>
                  </a:lnTo>
                  <a:lnTo>
                    <a:pt x="38517" y="89831"/>
                  </a:lnTo>
                  <a:lnTo>
                    <a:pt x="25780" y="69109"/>
                  </a:lnTo>
                  <a:lnTo>
                    <a:pt x="11579" y="50840"/>
                  </a:lnTo>
                  <a:lnTo>
                    <a:pt x="6582" y="36538"/>
                  </a:lnTo>
                  <a:lnTo>
                    <a:pt x="0" y="27665"/>
                  </a:lnTo>
                  <a:lnTo>
                    <a:pt x="11884" y="24324"/>
                  </a:lnTo>
                  <a:lnTo>
                    <a:pt x="26084" y="17643"/>
                  </a:lnTo>
                  <a:lnTo>
                    <a:pt x="23647" y="13102"/>
                  </a:lnTo>
                  <a:lnTo>
                    <a:pt x="19380" y="1002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19" name="Shape 372"/>
            <p:cNvSpPr>
              <a:spLocks/>
            </p:cNvSpPr>
            <p:nvPr/>
          </p:nvSpPr>
          <p:spPr bwMode="auto">
            <a:xfrm>
              <a:off x="714575" y="1148325"/>
              <a:ext cx="1314900" cy="418900"/>
            </a:xfrm>
            <a:custGeom>
              <a:avLst/>
              <a:gdLst>
                <a:gd name="T0" fmla="*/ 115800 w 52596"/>
                <a:gd name="T1" fmla="*/ 83525 h 16756"/>
                <a:gd name="T2" fmla="*/ 452525 w 52596"/>
                <a:gd name="T3" fmla="*/ 7825 h 16756"/>
                <a:gd name="T4" fmla="*/ 772475 w 52596"/>
                <a:gd name="T5" fmla="*/ 0 h 16756"/>
                <a:gd name="T6" fmla="*/ 1083300 w 52596"/>
                <a:gd name="T7" fmla="*/ 14350 h 16756"/>
                <a:gd name="T8" fmla="*/ 1314875 w 52596"/>
                <a:gd name="T9" fmla="*/ 67850 h 16756"/>
                <a:gd name="T10" fmla="*/ 1234125 w 52596"/>
                <a:gd name="T11" fmla="*/ 189225 h 16756"/>
                <a:gd name="T12" fmla="*/ 1314875 w 52596"/>
                <a:gd name="T13" fmla="*/ 418875 h 16756"/>
                <a:gd name="T14" fmla="*/ 586600 w 52596"/>
                <a:gd name="T15" fmla="*/ 403225 h 16756"/>
                <a:gd name="T16" fmla="*/ 134075 w 52596"/>
                <a:gd name="T17" fmla="*/ 234875 h 16756"/>
                <a:gd name="T18" fmla="*/ 0 w 52596"/>
                <a:gd name="T19" fmla="*/ 121350 h 16756"/>
                <a:gd name="T20" fmla="*/ 36575 w 52596"/>
                <a:gd name="T21" fmla="*/ 67850 h 16756"/>
                <a:gd name="T22" fmla="*/ 115800 w 52596"/>
                <a:gd name="T23" fmla="*/ 83525 h 16756"/>
                <a:gd name="T24" fmla="*/ 115800 w 52596"/>
                <a:gd name="T25" fmla="*/ 83525 h 167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96"/>
                <a:gd name="T40" fmla="*/ 0 h 16756"/>
                <a:gd name="T41" fmla="*/ 52596 w 52596"/>
                <a:gd name="T42" fmla="*/ 16756 h 167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96" h="16756" extrusionOk="0">
                  <a:moveTo>
                    <a:pt x="4632" y="3341"/>
                  </a:moveTo>
                  <a:lnTo>
                    <a:pt x="18101" y="313"/>
                  </a:lnTo>
                  <a:lnTo>
                    <a:pt x="30899" y="0"/>
                  </a:lnTo>
                  <a:lnTo>
                    <a:pt x="43332" y="574"/>
                  </a:lnTo>
                  <a:lnTo>
                    <a:pt x="52595" y="2714"/>
                  </a:lnTo>
                  <a:lnTo>
                    <a:pt x="49365" y="7569"/>
                  </a:lnTo>
                  <a:lnTo>
                    <a:pt x="52595" y="16755"/>
                  </a:lnTo>
                  <a:lnTo>
                    <a:pt x="23464" y="16129"/>
                  </a:lnTo>
                  <a:lnTo>
                    <a:pt x="5363" y="9395"/>
                  </a:lnTo>
                  <a:lnTo>
                    <a:pt x="0" y="4854"/>
                  </a:lnTo>
                  <a:lnTo>
                    <a:pt x="1463" y="2714"/>
                  </a:lnTo>
                  <a:lnTo>
                    <a:pt x="4632" y="3341"/>
                  </a:lnTo>
                  <a:close/>
                </a:path>
              </a:pathLst>
            </a:custGeom>
            <a:solidFill>
              <a:srgbClr val="B2968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20" name="Shape 373"/>
            <p:cNvSpPr>
              <a:spLocks/>
            </p:cNvSpPr>
            <p:nvPr/>
          </p:nvSpPr>
          <p:spPr bwMode="auto">
            <a:xfrm>
              <a:off x="962925" y="1019125"/>
              <a:ext cx="763350" cy="524600"/>
            </a:xfrm>
            <a:custGeom>
              <a:avLst/>
              <a:gdLst>
                <a:gd name="T0" fmla="*/ 53325 w 30534"/>
                <a:gd name="T1" fmla="*/ 349725 h 20984"/>
                <a:gd name="T2" fmla="*/ 0 w 30534"/>
                <a:gd name="T3" fmla="*/ 129200 h 20984"/>
                <a:gd name="T4" fmla="*/ 319950 w 30534"/>
                <a:gd name="T5" fmla="*/ 22200 h 20984"/>
                <a:gd name="T6" fmla="*/ 595725 w 30534"/>
                <a:gd name="T7" fmla="*/ 25 h 20984"/>
                <a:gd name="T8" fmla="*/ 763325 w 30534"/>
                <a:gd name="T9" fmla="*/ 30025 h 20984"/>
                <a:gd name="T10" fmla="*/ 595725 w 30534"/>
                <a:gd name="T11" fmla="*/ 220550 h 20984"/>
                <a:gd name="T12" fmla="*/ 559175 w 30534"/>
                <a:gd name="T13" fmla="*/ 524600 h 20984"/>
                <a:gd name="T14" fmla="*/ 134075 w 30534"/>
                <a:gd name="T15" fmla="*/ 463250 h 20984"/>
                <a:gd name="T16" fmla="*/ 53325 w 30534"/>
                <a:gd name="T17" fmla="*/ 349725 h 20984"/>
                <a:gd name="T18" fmla="*/ 53325 w 30534"/>
                <a:gd name="T19" fmla="*/ 349725 h 209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534"/>
                <a:gd name="T31" fmla="*/ 0 h 20984"/>
                <a:gd name="T32" fmla="*/ 30534 w 30534"/>
                <a:gd name="T33" fmla="*/ 20984 h 209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534" h="20984" extrusionOk="0">
                  <a:moveTo>
                    <a:pt x="2133" y="13989"/>
                  </a:moveTo>
                  <a:lnTo>
                    <a:pt x="0" y="5168"/>
                  </a:lnTo>
                  <a:lnTo>
                    <a:pt x="12798" y="888"/>
                  </a:lnTo>
                  <a:lnTo>
                    <a:pt x="23829" y="1"/>
                  </a:lnTo>
                  <a:lnTo>
                    <a:pt x="30533" y="1201"/>
                  </a:lnTo>
                  <a:lnTo>
                    <a:pt x="23829" y="8822"/>
                  </a:lnTo>
                  <a:lnTo>
                    <a:pt x="22367" y="20984"/>
                  </a:lnTo>
                  <a:lnTo>
                    <a:pt x="5363" y="18530"/>
                  </a:lnTo>
                  <a:lnTo>
                    <a:pt x="2133" y="13989"/>
                  </a:lnTo>
                  <a:close/>
                </a:path>
              </a:pathLst>
            </a:custGeom>
            <a:solidFill>
              <a:srgbClr val="FFCC7F"/>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21" name="Shape 374"/>
            <p:cNvSpPr>
              <a:spLocks/>
            </p:cNvSpPr>
            <p:nvPr/>
          </p:nvSpPr>
          <p:spPr bwMode="auto">
            <a:xfrm>
              <a:off x="1007100" y="1162675"/>
              <a:ext cx="604900" cy="388875"/>
            </a:xfrm>
            <a:custGeom>
              <a:avLst/>
              <a:gdLst>
                <a:gd name="T0" fmla="*/ 0 w 24196"/>
                <a:gd name="T1" fmla="*/ 61325 h 15555"/>
                <a:gd name="T2" fmla="*/ 222450 w 24196"/>
                <a:gd name="T3" fmla="*/ 15675 h 15555"/>
                <a:gd name="T4" fmla="*/ 400725 w 24196"/>
                <a:gd name="T5" fmla="*/ 0 h 15555"/>
                <a:gd name="T6" fmla="*/ 604875 w 24196"/>
                <a:gd name="T7" fmla="*/ 15675 h 15555"/>
                <a:gd name="T8" fmla="*/ 577450 w 24196"/>
                <a:gd name="T9" fmla="*/ 388875 h 15555"/>
                <a:gd name="T10" fmla="*/ 36575 w 24196"/>
                <a:gd name="T11" fmla="*/ 335375 h 15555"/>
                <a:gd name="T12" fmla="*/ 0 w 24196"/>
                <a:gd name="T13" fmla="*/ 61325 h 15555"/>
                <a:gd name="T14" fmla="*/ 0 w 24196"/>
                <a:gd name="T15" fmla="*/ 61325 h 15555"/>
                <a:gd name="T16" fmla="*/ 0 60000 65536"/>
                <a:gd name="T17" fmla="*/ 0 60000 65536"/>
                <a:gd name="T18" fmla="*/ 0 60000 65536"/>
                <a:gd name="T19" fmla="*/ 0 60000 65536"/>
                <a:gd name="T20" fmla="*/ 0 60000 65536"/>
                <a:gd name="T21" fmla="*/ 0 60000 65536"/>
                <a:gd name="T22" fmla="*/ 0 60000 65536"/>
                <a:gd name="T23" fmla="*/ 0 60000 65536"/>
                <a:gd name="T24" fmla="*/ 0 w 24196"/>
                <a:gd name="T25" fmla="*/ 0 h 15555"/>
                <a:gd name="T26" fmla="*/ 24196 w 24196"/>
                <a:gd name="T27" fmla="*/ 15555 h 155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196" h="15555" extrusionOk="0">
                  <a:moveTo>
                    <a:pt x="0" y="2453"/>
                  </a:moveTo>
                  <a:lnTo>
                    <a:pt x="8898" y="627"/>
                  </a:lnTo>
                  <a:lnTo>
                    <a:pt x="16029" y="0"/>
                  </a:lnTo>
                  <a:lnTo>
                    <a:pt x="24195" y="627"/>
                  </a:lnTo>
                  <a:lnTo>
                    <a:pt x="23098" y="15555"/>
                  </a:lnTo>
                  <a:lnTo>
                    <a:pt x="1463" y="13415"/>
                  </a:lnTo>
                  <a:lnTo>
                    <a:pt x="0" y="2453"/>
                  </a:lnTo>
                  <a:close/>
                </a:path>
              </a:pathLst>
            </a:custGeom>
            <a:solidFill>
              <a:srgbClr val="DF9B6B"/>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22" name="Shape 375"/>
            <p:cNvSpPr>
              <a:spLocks/>
            </p:cNvSpPr>
            <p:nvPr/>
          </p:nvSpPr>
          <p:spPr bwMode="auto">
            <a:xfrm>
              <a:off x="102075" y="630250"/>
              <a:ext cx="2148325" cy="2283650"/>
            </a:xfrm>
            <a:custGeom>
              <a:avLst/>
              <a:gdLst>
                <a:gd name="T0" fmla="*/ 550025 w 85933"/>
                <a:gd name="T1" fmla="*/ 25 h 91346"/>
                <a:gd name="T2" fmla="*/ 373300 w 85933"/>
                <a:gd name="T3" fmla="*/ 160525 h 91346"/>
                <a:gd name="T4" fmla="*/ 178275 w 85933"/>
                <a:gd name="T5" fmla="*/ 228375 h 91346"/>
                <a:gd name="T6" fmla="*/ 0 w 85933"/>
                <a:gd name="T7" fmla="*/ 244050 h 91346"/>
                <a:gd name="T8" fmla="*/ 88375 w 85933"/>
                <a:gd name="T9" fmla="*/ 486750 h 91346"/>
                <a:gd name="T10" fmla="*/ 213325 w 85933"/>
                <a:gd name="T11" fmla="*/ 784275 h 91346"/>
                <a:gd name="T12" fmla="*/ 621650 w 85933"/>
                <a:gd name="T13" fmla="*/ 1286675 h 91346"/>
                <a:gd name="T14" fmla="*/ 632300 w 85933"/>
                <a:gd name="T15" fmla="*/ 1302325 h 91346"/>
                <a:gd name="T16" fmla="*/ 659725 w 85933"/>
                <a:gd name="T17" fmla="*/ 1345400 h 91346"/>
                <a:gd name="T18" fmla="*/ 697825 w 85933"/>
                <a:gd name="T19" fmla="*/ 1406725 h 91346"/>
                <a:gd name="T20" fmla="*/ 719150 w 85933"/>
                <a:gd name="T21" fmla="*/ 1441950 h 91346"/>
                <a:gd name="T22" fmla="*/ 742000 w 85933"/>
                <a:gd name="T23" fmla="*/ 1477200 h 91346"/>
                <a:gd name="T24" fmla="*/ 763350 w 85933"/>
                <a:gd name="T25" fmla="*/ 1515025 h 91346"/>
                <a:gd name="T26" fmla="*/ 786200 w 85933"/>
                <a:gd name="T27" fmla="*/ 1550275 h 91346"/>
                <a:gd name="T28" fmla="*/ 806000 w 85933"/>
                <a:gd name="T29" fmla="*/ 1585500 h 91346"/>
                <a:gd name="T30" fmla="*/ 824275 w 85933"/>
                <a:gd name="T31" fmla="*/ 1616825 h 91346"/>
                <a:gd name="T32" fmla="*/ 860850 w 85933"/>
                <a:gd name="T33" fmla="*/ 1697725 h 91346"/>
                <a:gd name="T34" fmla="*/ 870000 w 85933"/>
                <a:gd name="T35" fmla="*/ 1732950 h 91346"/>
                <a:gd name="T36" fmla="*/ 894375 w 85933"/>
                <a:gd name="T37" fmla="*/ 1804725 h 91346"/>
                <a:gd name="T38" fmla="*/ 929425 w 85933"/>
                <a:gd name="T39" fmla="*/ 1899975 h 91346"/>
                <a:gd name="T40" fmla="*/ 947700 w 85933"/>
                <a:gd name="T41" fmla="*/ 1952175 h 91346"/>
                <a:gd name="T42" fmla="*/ 967500 w 85933"/>
                <a:gd name="T43" fmla="*/ 2004375 h 91346"/>
                <a:gd name="T44" fmla="*/ 987300 w 85933"/>
                <a:gd name="T45" fmla="*/ 2057875 h 91346"/>
                <a:gd name="T46" fmla="*/ 1007125 w 85933"/>
                <a:gd name="T47" fmla="*/ 2108775 h 91346"/>
                <a:gd name="T48" fmla="*/ 1040625 w 85933"/>
                <a:gd name="T49" fmla="*/ 2197500 h 91346"/>
                <a:gd name="T50" fmla="*/ 1065025 w 85933"/>
                <a:gd name="T51" fmla="*/ 2260125 h 91346"/>
                <a:gd name="T52" fmla="*/ 1074150 w 85933"/>
                <a:gd name="T53" fmla="*/ 2283625 h 91346"/>
                <a:gd name="T54" fmla="*/ 1322500 w 85933"/>
                <a:gd name="T55" fmla="*/ 2130950 h 91346"/>
                <a:gd name="T56" fmla="*/ 1899950 w 85933"/>
                <a:gd name="T57" fmla="*/ 2001775 h 91346"/>
                <a:gd name="T58" fmla="*/ 2148300 w 85933"/>
                <a:gd name="T59" fmla="*/ 1888225 h 91346"/>
                <a:gd name="T60" fmla="*/ 2032500 w 85933"/>
                <a:gd name="T61" fmla="*/ 1628550 h 91346"/>
                <a:gd name="T62" fmla="*/ 1607425 w 85933"/>
                <a:gd name="T63" fmla="*/ 1743400 h 91346"/>
                <a:gd name="T64" fmla="*/ 1456575 w 85933"/>
                <a:gd name="T65" fmla="*/ 1864750 h 91346"/>
                <a:gd name="T66" fmla="*/ 1331650 w 85933"/>
                <a:gd name="T67" fmla="*/ 1759050 h 91346"/>
                <a:gd name="T68" fmla="*/ 1074150 w 85933"/>
                <a:gd name="T69" fmla="*/ 1233175 h 91346"/>
                <a:gd name="T70" fmla="*/ 941600 w 85933"/>
                <a:gd name="T71" fmla="*/ 867800 h 91346"/>
                <a:gd name="T72" fmla="*/ 746575 w 85933"/>
                <a:gd name="T73" fmla="*/ 752950 h 91346"/>
                <a:gd name="T74" fmla="*/ 612500 w 85933"/>
                <a:gd name="T75" fmla="*/ 639425 h 91346"/>
                <a:gd name="T76" fmla="*/ 649075 w 85933"/>
                <a:gd name="T77" fmla="*/ 585925 h 91346"/>
                <a:gd name="T78" fmla="*/ 754200 w 85933"/>
                <a:gd name="T79" fmla="*/ 518075 h 91346"/>
                <a:gd name="T80" fmla="*/ 630775 w 85933"/>
                <a:gd name="T81" fmla="*/ 236225 h 91346"/>
                <a:gd name="T82" fmla="*/ 550025 w 85933"/>
                <a:gd name="T83" fmla="*/ 25 h 91346"/>
                <a:gd name="T84" fmla="*/ 550025 w 85933"/>
                <a:gd name="T85" fmla="*/ 25 h 913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933"/>
                <a:gd name="T130" fmla="*/ 0 h 91346"/>
                <a:gd name="T131" fmla="*/ 85933 w 85933"/>
                <a:gd name="T132" fmla="*/ 91346 h 913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933" h="91346" extrusionOk="0">
                  <a:moveTo>
                    <a:pt x="22001" y="1"/>
                  </a:moveTo>
                  <a:lnTo>
                    <a:pt x="14932" y="6421"/>
                  </a:lnTo>
                  <a:lnTo>
                    <a:pt x="7131" y="9135"/>
                  </a:lnTo>
                  <a:lnTo>
                    <a:pt x="0" y="9762"/>
                  </a:lnTo>
                  <a:lnTo>
                    <a:pt x="3535" y="19470"/>
                  </a:lnTo>
                  <a:lnTo>
                    <a:pt x="8533" y="31371"/>
                  </a:lnTo>
                  <a:lnTo>
                    <a:pt x="24866" y="51467"/>
                  </a:lnTo>
                  <a:lnTo>
                    <a:pt x="25292" y="52093"/>
                  </a:lnTo>
                  <a:lnTo>
                    <a:pt x="26389" y="53816"/>
                  </a:lnTo>
                  <a:lnTo>
                    <a:pt x="27913" y="56269"/>
                  </a:lnTo>
                  <a:lnTo>
                    <a:pt x="28766" y="57678"/>
                  </a:lnTo>
                  <a:lnTo>
                    <a:pt x="29680" y="59088"/>
                  </a:lnTo>
                  <a:lnTo>
                    <a:pt x="30534" y="60601"/>
                  </a:lnTo>
                  <a:lnTo>
                    <a:pt x="31448" y="62011"/>
                  </a:lnTo>
                  <a:lnTo>
                    <a:pt x="32240" y="63420"/>
                  </a:lnTo>
                  <a:lnTo>
                    <a:pt x="32971" y="64673"/>
                  </a:lnTo>
                  <a:lnTo>
                    <a:pt x="34434" y="67909"/>
                  </a:lnTo>
                  <a:lnTo>
                    <a:pt x="34800" y="69318"/>
                  </a:lnTo>
                  <a:lnTo>
                    <a:pt x="35775" y="72189"/>
                  </a:lnTo>
                  <a:lnTo>
                    <a:pt x="37177" y="75999"/>
                  </a:lnTo>
                  <a:lnTo>
                    <a:pt x="37908" y="78087"/>
                  </a:lnTo>
                  <a:lnTo>
                    <a:pt x="38700" y="80175"/>
                  </a:lnTo>
                  <a:lnTo>
                    <a:pt x="39492" y="82315"/>
                  </a:lnTo>
                  <a:lnTo>
                    <a:pt x="40285" y="84351"/>
                  </a:lnTo>
                  <a:lnTo>
                    <a:pt x="41625" y="87900"/>
                  </a:lnTo>
                  <a:lnTo>
                    <a:pt x="42601" y="90405"/>
                  </a:lnTo>
                  <a:lnTo>
                    <a:pt x="42966" y="91345"/>
                  </a:lnTo>
                  <a:lnTo>
                    <a:pt x="52900" y="85238"/>
                  </a:lnTo>
                  <a:lnTo>
                    <a:pt x="75998" y="80071"/>
                  </a:lnTo>
                  <a:lnTo>
                    <a:pt x="85932" y="75529"/>
                  </a:lnTo>
                  <a:lnTo>
                    <a:pt x="81300" y="65142"/>
                  </a:lnTo>
                  <a:lnTo>
                    <a:pt x="64297" y="69736"/>
                  </a:lnTo>
                  <a:lnTo>
                    <a:pt x="58263" y="74590"/>
                  </a:lnTo>
                  <a:lnTo>
                    <a:pt x="53266" y="70362"/>
                  </a:lnTo>
                  <a:lnTo>
                    <a:pt x="42966" y="49327"/>
                  </a:lnTo>
                  <a:lnTo>
                    <a:pt x="37664" y="34712"/>
                  </a:lnTo>
                  <a:lnTo>
                    <a:pt x="29863" y="30118"/>
                  </a:lnTo>
                  <a:lnTo>
                    <a:pt x="24500" y="25577"/>
                  </a:lnTo>
                  <a:lnTo>
                    <a:pt x="25963" y="23437"/>
                  </a:lnTo>
                  <a:lnTo>
                    <a:pt x="30168" y="20723"/>
                  </a:lnTo>
                  <a:lnTo>
                    <a:pt x="25231" y="9449"/>
                  </a:lnTo>
                  <a:lnTo>
                    <a:pt x="22001" y="1"/>
                  </a:lnTo>
                  <a:close/>
                </a:path>
              </a:pathLst>
            </a:custGeom>
            <a:solidFill>
              <a:srgbClr val="B1D4B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23" name="Shape 376"/>
            <p:cNvSpPr>
              <a:spLocks/>
            </p:cNvSpPr>
            <p:nvPr/>
          </p:nvSpPr>
          <p:spPr bwMode="auto">
            <a:xfrm>
              <a:off x="440325" y="576750"/>
              <a:ext cx="1747600" cy="2070925"/>
            </a:xfrm>
            <a:custGeom>
              <a:avLst/>
              <a:gdLst>
                <a:gd name="T0" fmla="*/ 176750 w 69904"/>
                <a:gd name="T1" fmla="*/ 25 h 82837"/>
                <a:gd name="T2" fmla="*/ 0 w 69904"/>
                <a:gd name="T3" fmla="*/ 122675 h 82837"/>
                <a:gd name="T4" fmla="*/ 97500 w 69904"/>
                <a:gd name="T5" fmla="*/ 494575 h 82837"/>
                <a:gd name="T6" fmla="*/ 195025 w 69904"/>
                <a:gd name="T7" fmla="*/ 715125 h 82837"/>
                <a:gd name="T8" fmla="*/ 274250 w 69904"/>
                <a:gd name="T9" fmla="*/ 1088325 h 82837"/>
                <a:gd name="T10" fmla="*/ 575925 w 69904"/>
                <a:gd name="T11" fmla="*/ 1469350 h 82837"/>
                <a:gd name="T12" fmla="*/ 833425 w 69904"/>
                <a:gd name="T13" fmla="*/ 1979575 h 82837"/>
                <a:gd name="T14" fmla="*/ 842550 w 69904"/>
                <a:gd name="T15" fmla="*/ 2070925 h 82837"/>
                <a:gd name="T16" fmla="*/ 1118325 w 69904"/>
                <a:gd name="T17" fmla="*/ 2047425 h 82837"/>
                <a:gd name="T18" fmla="*/ 1339250 w 69904"/>
                <a:gd name="T19" fmla="*/ 1918250 h 82837"/>
                <a:gd name="T20" fmla="*/ 1580000 w 69904"/>
                <a:gd name="T21" fmla="*/ 1864750 h 82837"/>
                <a:gd name="T22" fmla="*/ 1747600 w 69904"/>
                <a:gd name="T23" fmla="*/ 1819075 h 82837"/>
                <a:gd name="T24" fmla="*/ 1694250 w 69904"/>
                <a:gd name="T25" fmla="*/ 1682050 h 82837"/>
                <a:gd name="T26" fmla="*/ 1269175 w 69904"/>
                <a:gd name="T27" fmla="*/ 1796900 h 82837"/>
                <a:gd name="T28" fmla="*/ 1118325 w 69904"/>
                <a:gd name="T29" fmla="*/ 1918250 h 82837"/>
                <a:gd name="T30" fmla="*/ 923300 w 69904"/>
                <a:gd name="T31" fmla="*/ 1759050 h 82837"/>
                <a:gd name="T32" fmla="*/ 682575 w 69904"/>
                <a:gd name="T33" fmla="*/ 1157475 h 82837"/>
                <a:gd name="T34" fmla="*/ 550025 w 69904"/>
                <a:gd name="T35" fmla="*/ 913475 h 82837"/>
                <a:gd name="T36" fmla="*/ 310825 w 69904"/>
                <a:gd name="T37" fmla="*/ 730775 h 82837"/>
                <a:gd name="T38" fmla="*/ 310825 w 69904"/>
                <a:gd name="T39" fmla="*/ 639425 h 82837"/>
                <a:gd name="T40" fmla="*/ 415950 w 69904"/>
                <a:gd name="T41" fmla="*/ 571575 h 82837"/>
                <a:gd name="T42" fmla="*/ 274250 w 69904"/>
                <a:gd name="T43" fmla="*/ 335375 h 82837"/>
                <a:gd name="T44" fmla="*/ 176750 w 69904"/>
                <a:gd name="T45" fmla="*/ 25 h 82837"/>
                <a:gd name="T46" fmla="*/ 176750 w 69904"/>
                <a:gd name="T47" fmla="*/ 25 h 828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9904"/>
                <a:gd name="T73" fmla="*/ 0 h 82837"/>
                <a:gd name="T74" fmla="*/ 69904 w 69904"/>
                <a:gd name="T75" fmla="*/ 82837 h 828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9904" h="82837" extrusionOk="0">
                  <a:moveTo>
                    <a:pt x="7070" y="1"/>
                  </a:moveTo>
                  <a:lnTo>
                    <a:pt x="0" y="4907"/>
                  </a:lnTo>
                  <a:lnTo>
                    <a:pt x="3900" y="19783"/>
                  </a:lnTo>
                  <a:lnTo>
                    <a:pt x="7801" y="28605"/>
                  </a:lnTo>
                  <a:lnTo>
                    <a:pt x="10970" y="43533"/>
                  </a:lnTo>
                  <a:lnTo>
                    <a:pt x="23037" y="58774"/>
                  </a:lnTo>
                  <a:lnTo>
                    <a:pt x="33337" y="79183"/>
                  </a:lnTo>
                  <a:lnTo>
                    <a:pt x="33702" y="82837"/>
                  </a:lnTo>
                  <a:lnTo>
                    <a:pt x="44733" y="81897"/>
                  </a:lnTo>
                  <a:lnTo>
                    <a:pt x="53570" y="76730"/>
                  </a:lnTo>
                  <a:lnTo>
                    <a:pt x="63200" y="74590"/>
                  </a:lnTo>
                  <a:lnTo>
                    <a:pt x="69904" y="72763"/>
                  </a:lnTo>
                  <a:lnTo>
                    <a:pt x="67770" y="67282"/>
                  </a:lnTo>
                  <a:lnTo>
                    <a:pt x="50767" y="71876"/>
                  </a:lnTo>
                  <a:lnTo>
                    <a:pt x="44733" y="76730"/>
                  </a:lnTo>
                  <a:lnTo>
                    <a:pt x="36932" y="70362"/>
                  </a:lnTo>
                  <a:lnTo>
                    <a:pt x="27303" y="46299"/>
                  </a:lnTo>
                  <a:lnTo>
                    <a:pt x="22001" y="36539"/>
                  </a:lnTo>
                  <a:lnTo>
                    <a:pt x="12433" y="29231"/>
                  </a:lnTo>
                  <a:lnTo>
                    <a:pt x="12433" y="25577"/>
                  </a:lnTo>
                  <a:lnTo>
                    <a:pt x="16638" y="22863"/>
                  </a:lnTo>
                  <a:lnTo>
                    <a:pt x="10970" y="13415"/>
                  </a:lnTo>
                  <a:lnTo>
                    <a:pt x="7070" y="1"/>
                  </a:lnTo>
                  <a:close/>
                </a:path>
              </a:pathLst>
            </a:custGeom>
            <a:solidFill>
              <a:srgbClr val="528552"/>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24" name="Shape 377"/>
            <p:cNvSpPr>
              <a:spLocks/>
            </p:cNvSpPr>
            <p:nvPr/>
          </p:nvSpPr>
          <p:spPr bwMode="auto">
            <a:xfrm>
              <a:off x="946150" y="1428875"/>
              <a:ext cx="1401750" cy="1051775"/>
            </a:xfrm>
            <a:custGeom>
              <a:avLst/>
              <a:gdLst>
                <a:gd name="T0" fmla="*/ 106675 w 56070"/>
                <a:gd name="T1" fmla="*/ 0 h 42071"/>
                <a:gd name="T2" fmla="*/ 355025 w 56070"/>
                <a:gd name="T3" fmla="*/ 122675 h 42071"/>
                <a:gd name="T4" fmla="*/ 798400 w 56070"/>
                <a:gd name="T5" fmla="*/ 144850 h 42071"/>
                <a:gd name="T6" fmla="*/ 1083300 w 56070"/>
                <a:gd name="T7" fmla="*/ 138325 h 42071"/>
                <a:gd name="T8" fmla="*/ 1171675 w 56070"/>
                <a:gd name="T9" fmla="*/ 267525 h 42071"/>
                <a:gd name="T10" fmla="*/ 1250900 w 56070"/>
                <a:gd name="T11" fmla="*/ 488050 h 42071"/>
                <a:gd name="T12" fmla="*/ 1375850 w 56070"/>
                <a:gd name="T13" fmla="*/ 595050 h 42071"/>
                <a:gd name="T14" fmla="*/ 1401750 w 56070"/>
                <a:gd name="T15" fmla="*/ 799925 h 42071"/>
                <a:gd name="T16" fmla="*/ 1065025 w 56070"/>
                <a:gd name="T17" fmla="*/ 875600 h 42071"/>
                <a:gd name="T18" fmla="*/ 515000 w 56070"/>
                <a:gd name="T19" fmla="*/ 1051775 h 42071"/>
                <a:gd name="T20" fmla="*/ 132575 w 56070"/>
                <a:gd name="T21" fmla="*/ 229675 h 42071"/>
                <a:gd name="T22" fmla="*/ 25 w 56070"/>
                <a:gd name="T23" fmla="*/ 23500 h 42071"/>
                <a:gd name="T24" fmla="*/ 106675 w 56070"/>
                <a:gd name="T25" fmla="*/ 0 h 42071"/>
                <a:gd name="T26" fmla="*/ 106675 w 56070"/>
                <a:gd name="T27" fmla="*/ 0 h 420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070"/>
                <a:gd name="T43" fmla="*/ 0 h 42071"/>
                <a:gd name="T44" fmla="*/ 56070 w 56070"/>
                <a:gd name="T45" fmla="*/ 42071 h 420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070" h="42071" extrusionOk="0">
                  <a:moveTo>
                    <a:pt x="4267" y="0"/>
                  </a:moveTo>
                  <a:lnTo>
                    <a:pt x="14201" y="4907"/>
                  </a:lnTo>
                  <a:lnTo>
                    <a:pt x="31936" y="5794"/>
                  </a:lnTo>
                  <a:lnTo>
                    <a:pt x="43332" y="5533"/>
                  </a:lnTo>
                  <a:lnTo>
                    <a:pt x="46867" y="10701"/>
                  </a:lnTo>
                  <a:lnTo>
                    <a:pt x="50036" y="19522"/>
                  </a:lnTo>
                  <a:lnTo>
                    <a:pt x="55034" y="23802"/>
                  </a:lnTo>
                  <a:lnTo>
                    <a:pt x="56070" y="31997"/>
                  </a:lnTo>
                  <a:lnTo>
                    <a:pt x="42601" y="35024"/>
                  </a:lnTo>
                  <a:lnTo>
                    <a:pt x="20600" y="42071"/>
                  </a:lnTo>
                  <a:lnTo>
                    <a:pt x="5303" y="9187"/>
                  </a:lnTo>
                  <a:lnTo>
                    <a:pt x="1" y="940"/>
                  </a:lnTo>
                  <a:lnTo>
                    <a:pt x="4267" y="0"/>
                  </a:lnTo>
                  <a:close/>
                </a:path>
              </a:pathLst>
            </a:custGeom>
            <a:solidFill>
              <a:srgbClr val="B1D4B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25" name="Shape 378"/>
            <p:cNvSpPr>
              <a:spLocks/>
            </p:cNvSpPr>
            <p:nvPr/>
          </p:nvSpPr>
          <p:spPr bwMode="auto">
            <a:xfrm>
              <a:off x="591150" y="234875"/>
              <a:ext cx="1162550" cy="913475"/>
            </a:xfrm>
            <a:custGeom>
              <a:avLst/>
              <a:gdLst>
                <a:gd name="T0" fmla="*/ 114275 w 46502"/>
                <a:gd name="T1" fmla="*/ 144850 h 36539"/>
                <a:gd name="T2" fmla="*/ 371775 w 46502"/>
                <a:gd name="T3" fmla="*/ 75700 h 36539"/>
                <a:gd name="T4" fmla="*/ 665825 w 46502"/>
                <a:gd name="T5" fmla="*/ 60025 h 36539"/>
                <a:gd name="T6" fmla="*/ 842575 w 46502"/>
                <a:gd name="T7" fmla="*/ 52200 h 36539"/>
                <a:gd name="T8" fmla="*/ 1011700 w 46502"/>
                <a:gd name="T9" fmla="*/ 0 h 36539"/>
                <a:gd name="T10" fmla="*/ 1002550 w 46502"/>
                <a:gd name="T11" fmla="*/ 182700 h 36539"/>
                <a:gd name="T12" fmla="*/ 1081775 w 46502"/>
                <a:gd name="T13" fmla="*/ 456725 h 36539"/>
                <a:gd name="T14" fmla="*/ 1162525 w 46502"/>
                <a:gd name="T15" fmla="*/ 699450 h 36539"/>
                <a:gd name="T16" fmla="*/ 958375 w 46502"/>
                <a:gd name="T17" fmla="*/ 685100 h 36539"/>
                <a:gd name="T18" fmla="*/ 540900 w 46502"/>
                <a:gd name="T19" fmla="*/ 784275 h 36539"/>
                <a:gd name="T20" fmla="*/ 265125 w 46502"/>
                <a:gd name="T21" fmla="*/ 913450 h 36539"/>
                <a:gd name="T22" fmla="*/ 141700 w 46502"/>
                <a:gd name="T23" fmla="*/ 631600 h 36539"/>
                <a:gd name="T24" fmla="*/ 60950 w 46502"/>
                <a:gd name="T25" fmla="*/ 288400 h 36539"/>
                <a:gd name="T26" fmla="*/ 25 w 46502"/>
                <a:gd name="T27" fmla="*/ 174875 h 36539"/>
                <a:gd name="T28" fmla="*/ 114275 w 46502"/>
                <a:gd name="T29" fmla="*/ 144850 h 36539"/>
                <a:gd name="T30" fmla="*/ 114275 w 46502"/>
                <a:gd name="T31" fmla="*/ 144850 h 365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502"/>
                <a:gd name="T49" fmla="*/ 0 h 36539"/>
                <a:gd name="T50" fmla="*/ 46502 w 46502"/>
                <a:gd name="T51" fmla="*/ 36539 h 365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502" h="36539" extrusionOk="0">
                  <a:moveTo>
                    <a:pt x="4571" y="5794"/>
                  </a:moveTo>
                  <a:lnTo>
                    <a:pt x="14871" y="3028"/>
                  </a:lnTo>
                  <a:lnTo>
                    <a:pt x="26633" y="2401"/>
                  </a:lnTo>
                  <a:lnTo>
                    <a:pt x="33703" y="2088"/>
                  </a:lnTo>
                  <a:lnTo>
                    <a:pt x="40468" y="0"/>
                  </a:lnTo>
                  <a:lnTo>
                    <a:pt x="40102" y="7308"/>
                  </a:lnTo>
                  <a:lnTo>
                    <a:pt x="43271" y="18269"/>
                  </a:lnTo>
                  <a:lnTo>
                    <a:pt x="46501" y="27978"/>
                  </a:lnTo>
                  <a:lnTo>
                    <a:pt x="38335" y="27404"/>
                  </a:lnTo>
                  <a:lnTo>
                    <a:pt x="21636" y="31371"/>
                  </a:lnTo>
                  <a:lnTo>
                    <a:pt x="10605" y="36538"/>
                  </a:lnTo>
                  <a:lnTo>
                    <a:pt x="5668" y="25264"/>
                  </a:lnTo>
                  <a:lnTo>
                    <a:pt x="2438" y="11536"/>
                  </a:lnTo>
                  <a:lnTo>
                    <a:pt x="1" y="6995"/>
                  </a:lnTo>
                  <a:lnTo>
                    <a:pt x="4571" y="5794"/>
                  </a:lnTo>
                  <a:close/>
                </a:path>
              </a:pathLst>
            </a:custGeom>
            <a:solidFill>
              <a:srgbClr val="B1D4B1"/>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26" name="Shape 379"/>
            <p:cNvSpPr>
              <a:spLocks/>
            </p:cNvSpPr>
            <p:nvPr/>
          </p:nvSpPr>
          <p:spPr bwMode="auto">
            <a:xfrm>
              <a:off x="2046200" y="1025650"/>
              <a:ext cx="700900" cy="541575"/>
            </a:xfrm>
            <a:custGeom>
              <a:avLst/>
              <a:gdLst>
                <a:gd name="T0" fmla="*/ 88375 w 28036"/>
                <a:gd name="T1" fmla="*/ 541550 h 21663"/>
                <a:gd name="T2" fmla="*/ 25 w 28036"/>
                <a:gd name="T3" fmla="*/ 335375 h 21663"/>
                <a:gd name="T4" fmla="*/ 88375 w 28036"/>
                <a:gd name="T5" fmla="*/ 137025 h 21663"/>
                <a:gd name="T6" fmla="*/ 160000 w 28036"/>
                <a:gd name="T7" fmla="*/ 91350 h 21663"/>
                <a:gd name="T8" fmla="*/ 275800 w 28036"/>
                <a:gd name="T9" fmla="*/ 45675 h 21663"/>
                <a:gd name="T10" fmla="*/ 382450 w 28036"/>
                <a:gd name="T11" fmla="*/ 25 h 21663"/>
                <a:gd name="T12" fmla="*/ 479950 w 28036"/>
                <a:gd name="T13" fmla="*/ 31325 h 21663"/>
                <a:gd name="T14" fmla="*/ 612500 w 28036"/>
                <a:gd name="T15" fmla="*/ 130500 h 21663"/>
                <a:gd name="T16" fmla="*/ 700875 w 28036"/>
                <a:gd name="T17" fmla="*/ 228375 h 21663"/>
                <a:gd name="T18" fmla="*/ 693250 w 28036"/>
                <a:gd name="T19" fmla="*/ 396700 h 21663"/>
                <a:gd name="T20" fmla="*/ 568325 w 28036"/>
                <a:gd name="T21" fmla="*/ 214025 h 21663"/>
                <a:gd name="T22" fmla="*/ 577475 w 28036"/>
                <a:gd name="T23" fmla="*/ 351025 h 21663"/>
                <a:gd name="T24" fmla="*/ 479950 w 28036"/>
                <a:gd name="T25" fmla="*/ 442375 h 21663"/>
                <a:gd name="T26" fmla="*/ 417475 w 28036"/>
                <a:gd name="T27" fmla="*/ 305375 h 21663"/>
                <a:gd name="T28" fmla="*/ 338250 w 28036"/>
                <a:gd name="T29" fmla="*/ 442375 h 21663"/>
                <a:gd name="T30" fmla="*/ 213325 w 28036"/>
                <a:gd name="T31" fmla="*/ 281875 h 21663"/>
                <a:gd name="T32" fmla="*/ 115800 w 28036"/>
                <a:gd name="T33" fmla="*/ 464575 h 21663"/>
                <a:gd name="T34" fmla="*/ 88375 w 28036"/>
                <a:gd name="T35" fmla="*/ 541550 h 21663"/>
                <a:gd name="T36" fmla="*/ 88375 w 28036"/>
                <a:gd name="T37" fmla="*/ 541550 h 216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036"/>
                <a:gd name="T58" fmla="*/ 0 h 21663"/>
                <a:gd name="T59" fmla="*/ 28036 w 28036"/>
                <a:gd name="T60" fmla="*/ 21663 h 216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036" h="21663" extrusionOk="0">
                  <a:moveTo>
                    <a:pt x="3535" y="21662"/>
                  </a:moveTo>
                  <a:lnTo>
                    <a:pt x="1" y="13415"/>
                  </a:lnTo>
                  <a:lnTo>
                    <a:pt x="3535" y="5481"/>
                  </a:lnTo>
                  <a:lnTo>
                    <a:pt x="6400" y="3654"/>
                  </a:lnTo>
                  <a:lnTo>
                    <a:pt x="11032" y="1827"/>
                  </a:lnTo>
                  <a:lnTo>
                    <a:pt x="15298" y="1"/>
                  </a:lnTo>
                  <a:lnTo>
                    <a:pt x="19198" y="1253"/>
                  </a:lnTo>
                  <a:lnTo>
                    <a:pt x="24500" y="5220"/>
                  </a:lnTo>
                  <a:lnTo>
                    <a:pt x="28035" y="9135"/>
                  </a:lnTo>
                  <a:lnTo>
                    <a:pt x="27730" y="15868"/>
                  </a:lnTo>
                  <a:lnTo>
                    <a:pt x="22733" y="8561"/>
                  </a:lnTo>
                  <a:lnTo>
                    <a:pt x="23099" y="14041"/>
                  </a:lnTo>
                  <a:lnTo>
                    <a:pt x="19198" y="17695"/>
                  </a:lnTo>
                  <a:lnTo>
                    <a:pt x="16699" y="12215"/>
                  </a:lnTo>
                  <a:lnTo>
                    <a:pt x="13530" y="17695"/>
                  </a:lnTo>
                  <a:lnTo>
                    <a:pt x="8533" y="11275"/>
                  </a:lnTo>
                  <a:lnTo>
                    <a:pt x="4632" y="18583"/>
                  </a:lnTo>
                  <a:lnTo>
                    <a:pt x="3535" y="21662"/>
                  </a:lnTo>
                  <a:close/>
                </a:path>
              </a:pathLst>
            </a:custGeom>
            <a:solidFill>
              <a:srgbClr val="FFF599"/>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27" name="Shape 380"/>
            <p:cNvSpPr>
              <a:spLocks/>
            </p:cNvSpPr>
            <p:nvPr/>
          </p:nvSpPr>
          <p:spPr bwMode="auto">
            <a:xfrm>
              <a:off x="2037050" y="1193975"/>
              <a:ext cx="702425" cy="540275"/>
            </a:xfrm>
            <a:custGeom>
              <a:avLst/>
              <a:gdLst>
                <a:gd name="T0" fmla="*/ 89925 w 28097"/>
                <a:gd name="T1" fmla="*/ 448925 h 21611"/>
                <a:gd name="T2" fmla="*/ 25 w 28097"/>
                <a:gd name="T3" fmla="*/ 242725 h 21611"/>
                <a:gd name="T4" fmla="*/ 44200 w 28097"/>
                <a:gd name="T5" fmla="*/ 75700 h 21611"/>
                <a:gd name="T6" fmla="*/ 160000 w 28097"/>
                <a:gd name="T7" fmla="*/ 25 h 21611"/>
                <a:gd name="T8" fmla="*/ 178300 w 28097"/>
                <a:gd name="T9" fmla="*/ 83525 h 21611"/>
                <a:gd name="T10" fmla="*/ 248375 w 28097"/>
                <a:gd name="T11" fmla="*/ 105725 h 21611"/>
                <a:gd name="T12" fmla="*/ 364175 w 28097"/>
                <a:gd name="T13" fmla="*/ 189225 h 21611"/>
                <a:gd name="T14" fmla="*/ 364175 w 28097"/>
                <a:gd name="T15" fmla="*/ 75700 h 21611"/>
                <a:gd name="T16" fmla="*/ 435775 w 28097"/>
                <a:gd name="T17" fmla="*/ 14375 h 21611"/>
                <a:gd name="T18" fmla="*/ 515000 w 28097"/>
                <a:gd name="T19" fmla="*/ 14375 h 21611"/>
                <a:gd name="T20" fmla="*/ 702400 w 28097"/>
                <a:gd name="T21" fmla="*/ 137050 h 21611"/>
                <a:gd name="T22" fmla="*/ 693275 w 28097"/>
                <a:gd name="T23" fmla="*/ 304075 h 21611"/>
                <a:gd name="T24" fmla="*/ 595750 w 28097"/>
                <a:gd name="T25" fmla="*/ 486750 h 21611"/>
                <a:gd name="T26" fmla="*/ 461675 w 28097"/>
                <a:gd name="T27" fmla="*/ 540250 h 21611"/>
                <a:gd name="T28" fmla="*/ 134100 w 28097"/>
                <a:gd name="T29" fmla="*/ 494575 h 21611"/>
                <a:gd name="T30" fmla="*/ 89925 w 28097"/>
                <a:gd name="T31" fmla="*/ 448925 h 21611"/>
                <a:gd name="T32" fmla="*/ 89925 w 28097"/>
                <a:gd name="T33" fmla="*/ 448925 h 216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097"/>
                <a:gd name="T52" fmla="*/ 0 h 21611"/>
                <a:gd name="T53" fmla="*/ 28097 w 28097"/>
                <a:gd name="T54" fmla="*/ 21611 h 216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097" h="21611" extrusionOk="0">
                  <a:moveTo>
                    <a:pt x="3597" y="17957"/>
                  </a:moveTo>
                  <a:lnTo>
                    <a:pt x="1" y="9709"/>
                  </a:lnTo>
                  <a:lnTo>
                    <a:pt x="1768" y="3028"/>
                  </a:lnTo>
                  <a:lnTo>
                    <a:pt x="6400" y="1"/>
                  </a:lnTo>
                  <a:lnTo>
                    <a:pt x="7132" y="3341"/>
                  </a:lnTo>
                  <a:lnTo>
                    <a:pt x="9935" y="4229"/>
                  </a:lnTo>
                  <a:lnTo>
                    <a:pt x="14567" y="7569"/>
                  </a:lnTo>
                  <a:lnTo>
                    <a:pt x="14567" y="3028"/>
                  </a:lnTo>
                  <a:lnTo>
                    <a:pt x="17431" y="575"/>
                  </a:lnTo>
                  <a:lnTo>
                    <a:pt x="20600" y="575"/>
                  </a:lnTo>
                  <a:lnTo>
                    <a:pt x="28096" y="5482"/>
                  </a:lnTo>
                  <a:lnTo>
                    <a:pt x="27731" y="12163"/>
                  </a:lnTo>
                  <a:lnTo>
                    <a:pt x="23830" y="19470"/>
                  </a:lnTo>
                  <a:lnTo>
                    <a:pt x="18467" y="21610"/>
                  </a:lnTo>
                  <a:lnTo>
                    <a:pt x="5364" y="19783"/>
                  </a:lnTo>
                  <a:lnTo>
                    <a:pt x="3597" y="17957"/>
                  </a:lnTo>
                  <a:close/>
                </a:path>
              </a:pathLst>
            </a:custGeom>
            <a:solidFill>
              <a:srgbClr val="FF7373"/>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28" name="Shape 381"/>
            <p:cNvSpPr>
              <a:spLocks/>
            </p:cNvSpPr>
            <p:nvPr/>
          </p:nvSpPr>
          <p:spPr bwMode="auto">
            <a:xfrm>
              <a:off x="720650" y="893850"/>
              <a:ext cx="1401750" cy="349750"/>
            </a:xfrm>
            <a:custGeom>
              <a:avLst/>
              <a:gdLst>
                <a:gd name="T0" fmla="*/ 21350 w 56070"/>
                <a:gd name="T1" fmla="*/ 275350 h 13990"/>
                <a:gd name="T2" fmla="*/ 68575 w 56070"/>
                <a:gd name="T3" fmla="*/ 254475 h 13990"/>
                <a:gd name="T4" fmla="*/ 108200 w 56070"/>
                <a:gd name="T5" fmla="*/ 234900 h 13990"/>
                <a:gd name="T6" fmla="*/ 144775 w 56070"/>
                <a:gd name="T7" fmla="*/ 215325 h 13990"/>
                <a:gd name="T8" fmla="*/ 179800 w 56070"/>
                <a:gd name="T9" fmla="*/ 197050 h 13990"/>
                <a:gd name="T10" fmla="*/ 213325 w 56070"/>
                <a:gd name="T11" fmla="*/ 176175 h 13990"/>
                <a:gd name="T12" fmla="*/ 249900 w 56070"/>
                <a:gd name="T13" fmla="*/ 156600 h 13990"/>
                <a:gd name="T14" fmla="*/ 291025 w 56070"/>
                <a:gd name="T15" fmla="*/ 135725 h 13990"/>
                <a:gd name="T16" fmla="*/ 338275 w 56070"/>
                <a:gd name="T17" fmla="*/ 113550 h 13990"/>
                <a:gd name="T18" fmla="*/ 380925 w 56070"/>
                <a:gd name="T19" fmla="*/ 100500 h 13990"/>
                <a:gd name="T20" fmla="*/ 422050 w 56070"/>
                <a:gd name="T21" fmla="*/ 87450 h 13990"/>
                <a:gd name="T22" fmla="*/ 499775 w 56070"/>
                <a:gd name="T23" fmla="*/ 63950 h 13990"/>
                <a:gd name="T24" fmla="*/ 574425 w 56070"/>
                <a:gd name="T25" fmla="*/ 44375 h 13990"/>
                <a:gd name="T26" fmla="*/ 647550 w 56070"/>
                <a:gd name="T27" fmla="*/ 28725 h 13990"/>
                <a:gd name="T28" fmla="*/ 722225 w 56070"/>
                <a:gd name="T29" fmla="*/ 15675 h 13990"/>
                <a:gd name="T30" fmla="*/ 798400 w 56070"/>
                <a:gd name="T31" fmla="*/ 7850 h 13990"/>
                <a:gd name="T32" fmla="*/ 967525 w 56070"/>
                <a:gd name="T33" fmla="*/ 25 h 13990"/>
                <a:gd name="T34" fmla="*/ 1209775 w 56070"/>
                <a:gd name="T35" fmla="*/ 57425 h 13990"/>
                <a:gd name="T36" fmla="*/ 1260050 w 56070"/>
                <a:gd name="T37" fmla="*/ 80925 h 13990"/>
                <a:gd name="T38" fmla="*/ 1307275 w 56070"/>
                <a:gd name="T39" fmla="*/ 108325 h 13990"/>
                <a:gd name="T40" fmla="*/ 1353000 w 56070"/>
                <a:gd name="T41" fmla="*/ 143550 h 13990"/>
                <a:gd name="T42" fmla="*/ 1395650 w 56070"/>
                <a:gd name="T43" fmla="*/ 186625 h 13990"/>
                <a:gd name="T44" fmla="*/ 1401750 w 56070"/>
                <a:gd name="T45" fmla="*/ 208800 h 13990"/>
                <a:gd name="T46" fmla="*/ 1389550 w 56070"/>
                <a:gd name="T47" fmla="*/ 227075 h 13990"/>
                <a:gd name="T48" fmla="*/ 1365175 w 56070"/>
                <a:gd name="T49" fmla="*/ 232300 h 13990"/>
                <a:gd name="T50" fmla="*/ 1342325 w 56070"/>
                <a:gd name="T51" fmla="*/ 220550 h 13990"/>
                <a:gd name="T52" fmla="*/ 1304225 w 56070"/>
                <a:gd name="T53" fmla="*/ 184000 h 13990"/>
                <a:gd name="T54" fmla="*/ 1264625 w 56070"/>
                <a:gd name="T55" fmla="*/ 154000 h 13990"/>
                <a:gd name="T56" fmla="*/ 1221950 w 56070"/>
                <a:gd name="T57" fmla="*/ 133125 h 13990"/>
                <a:gd name="T58" fmla="*/ 1176250 w 56070"/>
                <a:gd name="T59" fmla="*/ 117450 h 13990"/>
                <a:gd name="T60" fmla="*/ 1075700 w 56070"/>
                <a:gd name="T61" fmla="*/ 96575 h 13990"/>
                <a:gd name="T62" fmla="*/ 959900 w 56070"/>
                <a:gd name="T63" fmla="*/ 78300 h 13990"/>
                <a:gd name="T64" fmla="*/ 799925 w 56070"/>
                <a:gd name="T65" fmla="*/ 84825 h 13990"/>
                <a:gd name="T66" fmla="*/ 662800 w 56070"/>
                <a:gd name="T67" fmla="*/ 104400 h 13990"/>
                <a:gd name="T68" fmla="*/ 595750 w 56070"/>
                <a:gd name="T69" fmla="*/ 120075 h 13990"/>
                <a:gd name="T70" fmla="*/ 527200 w 56070"/>
                <a:gd name="T71" fmla="*/ 138350 h 13990"/>
                <a:gd name="T72" fmla="*/ 454050 w 56070"/>
                <a:gd name="T73" fmla="*/ 160525 h 13990"/>
                <a:gd name="T74" fmla="*/ 374825 w 56070"/>
                <a:gd name="T75" fmla="*/ 185325 h 13990"/>
                <a:gd name="T76" fmla="*/ 327600 w 56070"/>
                <a:gd name="T77" fmla="*/ 207500 h 13990"/>
                <a:gd name="T78" fmla="*/ 284925 w 56070"/>
                <a:gd name="T79" fmla="*/ 228375 h 13990"/>
                <a:gd name="T80" fmla="*/ 245325 w 56070"/>
                <a:gd name="T81" fmla="*/ 249250 h 13990"/>
                <a:gd name="T82" fmla="*/ 207225 w 56070"/>
                <a:gd name="T83" fmla="*/ 268825 h 13990"/>
                <a:gd name="T84" fmla="*/ 169150 w 56070"/>
                <a:gd name="T85" fmla="*/ 289700 h 13990"/>
                <a:gd name="T86" fmla="*/ 129525 w 56070"/>
                <a:gd name="T87" fmla="*/ 309275 h 13990"/>
                <a:gd name="T88" fmla="*/ 86875 w 56070"/>
                <a:gd name="T89" fmla="*/ 328850 h 13990"/>
                <a:gd name="T90" fmla="*/ 38100 w 56070"/>
                <a:gd name="T91" fmla="*/ 349725 h 13990"/>
                <a:gd name="T92" fmla="*/ 13725 w 56070"/>
                <a:gd name="T93" fmla="*/ 347125 h 13990"/>
                <a:gd name="T94" fmla="*/ 25 w 56070"/>
                <a:gd name="T95" fmla="*/ 324950 h 13990"/>
                <a:gd name="T96" fmla="*/ 1550 w 56070"/>
                <a:gd name="T97" fmla="*/ 296225 h 13990"/>
                <a:gd name="T98" fmla="*/ 21350 w 56070"/>
                <a:gd name="T99" fmla="*/ 275350 h 13990"/>
                <a:gd name="T100" fmla="*/ 21350 w 56070"/>
                <a:gd name="T101" fmla="*/ 275350 h 139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070"/>
                <a:gd name="T154" fmla="*/ 0 h 13990"/>
                <a:gd name="T155" fmla="*/ 56070 w 56070"/>
                <a:gd name="T156" fmla="*/ 13990 h 139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070" h="13990" extrusionOk="0">
                  <a:moveTo>
                    <a:pt x="854" y="11014"/>
                  </a:moveTo>
                  <a:lnTo>
                    <a:pt x="2743" y="10179"/>
                  </a:lnTo>
                  <a:lnTo>
                    <a:pt x="4328" y="9396"/>
                  </a:lnTo>
                  <a:lnTo>
                    <a:pt x="5791" y="8613"/>
                  </a:lnTo>
                  <a:lnTo>
                    <a:pt x="7192" y="7882"/>
                  </a:lnTo>
                  <a:lnTo>
                    <a:pt x="8533" y="7047"/>
                  </a:lnTo>
                  <a:lnTo>
                    <a:pt x="9996" y="6264"/>
                  </a:lnTo>
                  <a:lnTo>
                    <a:pt x="11641" y="5429"/>
                  </a:lnTo>
                  <a:lnTo>
                    <a:pt x="13531" y="4542"/>
                  </a:lnTo>
                  <a:lnTo>
                    <a:pt x="15237" y="4020"/>
                  </a:lnTo>
                  <a:lnTo>
                    <a:pt x="16882" y="3498"/>
                  </a:lnTo>
                  <a:lnTo>
                    <a:pt x="19991" y="2558"/>
                  </a:lnTo>
                  <a:lnTo>
                    <a:pt x="22977" y="1775"/>
                  </a:lnTo>
                  <a:lnTo>
                    <a:pt x="25902" y="1149"/>
                  </a:lnTo>
                  <a:lnTo>
                    <a:pt x="28889" y="627"/>
                  </a:lnTo>
                  <a:lnTo>
                    <a:pt x="31936" y="314"/>
                  </a:lnTo>
                  <a:lnTo>
                    <a:pt x="38701" y="1"/>
                  </a:lnTo>
                  <a:lnTo>
                    <a:pt x="48391" y="2297"/>
                  </a:lnTo>
                  <a:lnTo>
                    <a:pt x="50402" y="3237"/>
                  </a:lnTo>
                  <a:lnTo>
                    <a:pt x="52291" y="4333"/>
                  </a:lnTo>
                  <a:lnTo>
                    <a:pt x="54120" y="5742"/>
                  </a:lnTo>
                  <a:lnTo>
                    <a:pt x="55826" y="7465"/>
                  </a:lnTo>
                  <a:lnTo>
                    <a:pt x="56070" y="8352"/>
                  </a:lnTo>
                  <a:lnTo>
                    <a:pt x="55582" y="9083"/>
                  </a:lnTo>
                  <a:lnTo>
                    <a:pt x="54607" y="9292"/>
                  </a:lnTo>
                  <a:lnTo>
                    <a:pt x="53693" y="8822"/>
                  </a:lnTo>
                  <a:lnTo>
                    <a:pt x="52169" y="7360"/>
                  </a:lnTo>
                  <a:lnTo>
                    <a:pt x="50585" y="6160"/>
                  </a:lnTo>
                  <a:lnTo>
                    <a:pt x="48878" y="5325"/>
                  </a:lnTo>
                  <a:lnTo>
                    <a:pt x="47050" y="4698"/>
                  </a:lnTo>
                  <a:lnTo>
                    <a:pt x="43028" y="3863"/>
                  </a:lnTo>
                  <a:lnTo>
                    <a:pt x="38396" y="3132"/>
                  </a:lnTo>
                  <a:lnTo>
                    <a:pt x="31997" y="3393"/>
                  </a:lnTo>
                  <a:lnTo>
                    <a:pt x="26512" y="4176"/>
                  </a:lnTo>
                  <a:lnTo>
                    <a:pt x="23830" y="4803"/>
                  </a:lnTo>
                  <a:lnTo>
                    <a:pt x="21088" y="5534"/>
                  </a:lnTo>
                  <a:lnTo>
                    <a:pt x="18162" y="6421"/>
                  </a:lnTo>
                  <a:lnTo>
                    <a:pt x="14993" y="7413"/>
                  </a:lnTo>
                  <a:lnTo>
                    <a:pt x="13104" y="8300"/>
                  </a:lnTo>
                  <a:lnTo>
                    <a:pt x="11397" y="9135"/>
                  </a:lnTo>
                  <a:lnTo>
                    <a:pt x="9813" y="9970"/>
                  </a:lnTo>
                  <a:lnTo>
                    <a:pt x="8289" y="10753"/>
                  </a:lnTo>
                  <a:lnTo>
                    <a:pt x="6766" y="11588"/>
                  </a:lnTo>
                  <a:lnTo>
                    <a:pt x="5181" y="12371"/>
                  </a:lnTo>
                  <a:lnTo>
                    <a:pt x="3475" y="13154"/>
                  </a:lnTo>
                  <a:lnTo>
                    <a:pt x="1524" y="13989"/>
                  </a:lnTo>
                  <a:lnTo>
                    <a:pt x="549" y="13885"/>
                  </a:lnTo>
                  <a:lnTo>
                    <a:pt x="1" y="12998"/>
                  </a:lnTo>
                  <a:lnTo>
                    <a:pt x="62" y="11849"/>
                  </a:lnTo>
                  <a:lnTo>
                    <a:pt x="854" y="1101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29" name="Shape 382"/>
            <p:cNvSpPr>
              <a:spLocks/>
            </p:cNvSpPr>
            <p:nvPr/>
          </p:nvSpPr>
          <p:spPr bwMode="auto">
            <a:xfrm>
              <a:off x="720650" y="1269675"/>
              <a:ext cx="1317950" cy="365400"/>
            </a:xfrm>
            <a:custGeom>
              <a:avLst/>
              <a:gdLst>
                <a:gd name="T0" fmla="*/ 60975 w 52718"/>
                <a:gd name="T1" fmla="*/ 14350 h 14616"/>
                <a:gd name="T2" fmla="*/ 85350 w 52718"/>
                <a:gd name="T3" fmla="*/ 44375 h 14616"/>
                <a:gd name="T4" fmla="*/ 112775 w 52718"/>
                <a:gd name="T5" fmla="*/ 69175 h 14616"/>
                <a:gd name="T6" fmla="*/ 141725 w 52718"/>
                <a:gd name="T7" fmla="*/ 88750 h 14616"/>
                <a:gd name="T8" fmla="*/ 175225 w 52718"/>
                <a:gd name="T9" fmla="*/ 103100 h 14616"/>
                <a:gd name="T10" fmla="*/ 249900 w 52718"/>
                <a:gd name="T11" fmla="*/ 126575 h 14616"/>
                <a:gd name="T12" fmla="*/ 332175 w 52718"/>
                <a:gd name="T13" fmla="*/ 147475 h 14616"/>
                <a:gd name="T14" fmla="*/ 412925 w 52718"/>
                <a:gd name="T15" fmla="*/ 168350 h 14616"/>
                <a:gd name="T16" fmla="*/ 489100 w 52718"/>
                <a:gd name="T17" fmla="*/ 187925 h 14616"/>
                <a:gd name="T18" fmla="*/ 560700 w 52718"/>
                <a:gd name="T19" fmla="*/ 203575 h 14616"/>
                <a:gd name="T20" fmla="*/ 632325 w 52718"/>
                <a:gd name="T21" fmla="*/ 217925 h 14616"/>
                <a:gd name="T22" fmla="*/ 778600 w 52718"/>
                <a:gd name="T23" fmla="*/ 240100 h 14616"/>
                <a:gd name="T24" fmla="*/ 941625 w 52718"/>
                <a:gd name="T25" fmla="*/ 254475 h 14616"/>
                <a:gd name="T26" fmla="*/ 1101600 w 52718"/>
                <a:gd name="T27" fmla="*/ 259675 h 14616"/>
                <a:gd name="T28" fmla="*/ 1261575 w 52718"/>
                <a:gd name="T29" fmla="*/ 251850 h 14616"/>
                <a:gd name="T30" fmla="*/ 1302700 w 52718"/>
                <a:gd name="T31" fmla="*/ 266200 h 14616"/>
                <a:gd name="T32" fmla="*/ 1317950 w 52718"/>
                <a:gd name="T33" fmla="*/ 298825 h 14616"/>
                <a:gd name="T34" fmla="*/ 1302700 w 52718"/>
                <a:gd name="T35" fmla="*/ 331450 h 14616"/>
                <a:gd name="T36" fmla="*/ 1285950 w 52718"/>
                <a:gd name="T37" fmla="*/ 341900 h 14616"/>
                <a:gd name="T38" fmla="*/ 1261575 w 52718"/>
                <a:gd name="T39" fmla="*/ 345800 h 14616"/>
                <a:gd name="T40" fmla="*/ 1098550 w 52718"/>
                <a:gd name="T41" fmla="*/ 360175 h 14616"/>
                <a:gd name="T42" fmla="*/ 1022375 w 52718"/>
                <a:gd name="T43" fmla="*/ 365375 h 14616"/>
                <a:gd name="T44" fmla="*/ 934000 w 52718"/>
                <a:gd name="T45" fmla="*/ 358850 h 14616"/>
                <a:gd name="T46" fmla="*/ 618600 w 52718"/>
                <a:gd name="T47" fmla="*/ 324925 h 14616"/>
                <a:gd name="T48" fmla="*/ 472350 w 52718"/>
                <a:gd name="T49" fmla="*/ 294925 h 14616"/>
                <a:gd name="T50" fmla="*/ 396150 w 52718"/>
                <a:gd name="T51" fmla="*/ 276650 h 14616"/>
                <a:gd name="T52" fmla="*/ 312350 w 52718"/>
                <a:gd name="T53" fmla="*/ 254475 h 14616"/>
                <a:gd name="T54" fmla="*/ 214850 w 52718"/>
                <a:gd name="T55" fmla="*/ 220550 h 14616"/>
                <a:gd name="T56" fmla="*/ 172200 w 52718"/>
                <a:gd name="T57" fmla="*/ 199650 h 14616"/>
                <a:gd name="T58" fmla="*/ 132575 w 52718"/>
                <a:gd name="T59" fmla="*/ 174875 h 14616"/>
                <a:gd name="T60" fmla="*/ 96000 w 52718"/>
                <a:gd name="T61" fmla="*/ 147475 h 14616"/>
                <a:gd name="T62" fmla="*/ 62500 w 52718"/>
                <a:gd name="T63" fmla="*/ 114850 h 14616"/>
                <a:gd name="T64" fmla="*/ 30500 w 52718"/>
                <a:gd name="T65" fmla="*/ 80900 h 14616"/>
                <a:gd name="T66" fmla="*/ 3075 w 52718"/>
                <a:gd name="T67" fmla="*/ 41775 h 14616"/>
                <a:gd name="T68" fmla="*/ 25 w 52718"/>
                <a:gd name="T69" fmla="*/ 18275 h 14616"/>
                <a:gd name="T70" fmla="*/ 15250 w 52718"/>
                <a:gd name="T71" fmla="*/ 2625 h 14616"/>
                <a:gd name="T72" fmla="*/ 39625 w 52718"/>
                <a:gd name="T73" fmla="*/ 0 h 14616"/>
                <a:gd name="T74" fmla="*/ 60975 w 52718"/>
                <a:gd name="T75" fmla="*/ 14350 h 14616"/>
                <a:gd name="T76" fmla="*/ 60975 w 52718"/>
                <a:gd name="T77" fmla="*/ 14350 h 1461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718"/>
                <a:gd name="T118" fmla="*/ 0 h 14616"/>
                <a:gd name="T119" fmla="*/ 52718 w 52718"/>
                <a:gd name="T120" fmla="*/ 14616 h 1461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718" h="14616" extrusionOk="0">
                  <a:moveTo>
                    <a:pt x="2439" y="574"/>
                  </a:moveTo>
                  <a:lnTo>
                    <a:pt x="3414" y="1775"/>
                  </a:lnTo>
                  <a:lnTo>
                    <a:pt x="4511" y="2767"/>
                  </a:lnTo>
                  <a:lnTo>
                    <a:pt x="5669" y="3550"/>
                  </a:lnTo>
                  <a:lnTo>
                    <a:pt x="7009" y="4124"/>
                  </a:lnTo>
                  <a:lnTo>
                    <a:pt x="9996" y="5063"/>
                  </a:lnTo>
                  <a:lnTo>
                    <a:pt x="13287" y="5899"/>
                  </a:lnTo>
                  <a:lnTo>
                    <a:pt x="16517" y="6734"/>
                  </a:lnTo>
                  <a:lnTo>
                    <a:pt x="19564" y="7517"/>
                  </a:lnTo>
                  <a:lnTo>
                    <a:pt x="22428" y="8143"/>
                  </a:lnTo>
                  <a:lnTo>
                    <a:pt x="25293" y="8717"/>
                  </a:lnTo>
                  <a:lnTo>
                    <a:pt x="31144" y="9604"/>
                  </a:lnTo>
                  <a:lnTo>
                    <a:pt x="37665" y="10179"/>
                  </a:lnTo>
                  <a:lnTo>
                    <a:pt x="44064" y="10387"/>
                  </a:lnTo>
                  <a:lnTo>
                    <a:pt x="50463" y="10074"/>
                  </a:lnTo>
                  <a:lnTo>
                    <a:pt x="52108" y="10648"/>
                  </a:lnTo>
                  <a:lnTo>
                    <a:pt x="52718" y="11953"/>
                  </a:lnTo>
                  <a:lnTo>
                    <a:pt x="52108" y="13258"/>
                  </a:lnTo>
                  <a:lnTo>
                    <a:pt x="51438" y="13676"/>
                  </a:lnTo>
                  <a:lnTo>
                    <a:pt x="50463" y="13832"/>
                  </a:lnTo>
                  <a:lnTo>
                    <a:pt x="43942" y="14407"/>
                  </a:lnTo>
                  <a:lnTo>
                    <a:pt x="40895" y="14615"/>
                  </a:lnTo>
                  <a:lnTo>
                    <a:pt x="37360" y="14354"/>
                  </a:lnTo>
                  <a:lnTo>
                    <a:pt x="24744" y="12997"/>
                  </a:lnTo>
                  <a:lnTo>
                    <a:pt x="18894" y="11797"/>
                  </a:lnTo>
                  <a:lnTo>
                    <a:pt x="15846" y="11066"/>
                  </a:lnTo>
                  <a:lnTo>
                    <a:pt x="12494" y="10179"/>
                  </a:lnTo>
                  <a:lnTo>
                    <a:pt x="8594" y="8822"/>
                  </a:lnTo>
                  <a:lnTo>
                    <a:pt x="6888" y="7986"/>
                  </a:lnTo>
                  <a:lnTo>
                    <a:pt x="5303" y="6995"/>
                  </a:lnTo>
                  <a:lnTo>
                    <a:pt x="3840" y="5899"/>
                  </a:lnTo>
                  <a:lnTo>
                    <a:pt x="2500" y="4594"/>
                  </a:lnTo>
                  <a:lnTo>
                    <a:pt x="1220" y="3236"/>
                  </a:lnTo>
                  <a:lnTo>
                    <a:pt x="123" y="1671"/>
                  </a:lnTo>
                  <a:lnTo>
                    <a:pt x="1" y="731"/>
                  </a:lnTo>
                  <a:lnTo>
                    <a:pt x="610" y="105"/>
                  </a:lnTo>
                  <a:lnTo>
                    <a:pt x="1585" y="0"/>
                  </a:lnTo>
                  <a:lnTo>
                    <a:pt x="2439" y="57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30" name="Shape 383"/>
            <p:cNvSpPr>
              <a:spLocks/>
            </p:cNvSpPr>
            <p:nvPr/>
          </p:nvSpPr>
          <p:spPr bwMode="auto">
            <a:xfrm>
              <a:off x="927875" y="1092200"/>
              <a:ext cx="219425" cy="431950"/>
            </a:xfrm>
            <a:custGeom>
              <a:avLst/>
              <a:gdLst>
                <a:gd name="T0" fmla="*/ 65525 w 8777"/>
                <a:gd name="T1" fmla="*/ 27425 h 17278"/>
                <a:gd name="T2" fmla="*/ 80750 w 8777"/>
                <a:gd name="T3" fmla="*/ 116150 h 17278"/>
                <a:gd name="T4" fmla="*/ 103625 w 8777"/>
                <a:gd name="T5" fmla="*/ 206200 h 17278"/>
                <a:gd name="T6" fmla="*/ 124950 w 8777"/>
                <a:gd name="T7" fmla="*/ 253175 h 17278"/>
                <a:gd name="T8" fmla="*/ 152375 w 8777"/>
                <a:gd name="T9" fmla="*/ 292325 h 17278"/>
                <a:gd name="T10" fmla="*/ 182850 w 8777"/>
                <a:gd name="T11" fmla="*/ 330150 h 17278"/>
                <a:gd name="T12" fmla="*/ 214825 w 8777"/>
                <a:gd name="T13" fmla="*/ 371925 h 17278"/>
                <a:gd name="T14" fmla="*/ 219400 w 8777"/>
                <a:gd name="T15" fmla="*/ 404550 h 17278"/>
                <a:gd name="T16" fmla="*/ 196550 w 8777"/>
                <a:gd name="T17" fmla="*/ 426725 h 17278"/>
                <a:gd name="T18" fmla="*/ 163025 w 8777"/>
                <a:gd name="T19" fmla="*/ 431950 h 17278"/>
                <a:gd name="T20" fmla="*/ 132550 w 8777"/>
                <a:gd name="T21" fmla="*/ 412375 h 17278"/>
                <a:gd name="T22" fmla="*/ 97525 w 8777"/>
                <a:gd name="T23" fmla="*/ 364075 h 17278"/>
                <a:gd name="T24" fmla="*/ 65525 w 8777"/>
                <a:gd name="T25" fmla="*/ 322325 h 17278"/>
                <a:gd name="T26" fmla="*/ 13725 w 8777"/>
                <a:gd name="T27" fmla="*/ 224450 h 17278"/>
                <a:gd name="T28" fmla="*/ 1525 w 8777"/>
                <a:gd name="T29" fmla="*/ 127900 h 17278"/>
                <a:gd name="T30" fmla="*/ 0 w 8777"/>
                <a:gd name="T31" fmla="*/ 30025 h 17278"/>
                <a:gd name="T32" fmla="*/ 9150 w 8777"/>
                <a:gd name="T33" fmla="*/ 7850 h 17278"/>
                <a:gd name="T34" fmla="*/ 30475 w 8777"/>
                <a:gd name="T35" fmla="*/ 25 h 17278"/>
                <a:gd name="T36" fmla="*/ 65525 w 8777"/>
                <a:gd name="T37" fmla="*/ 27425 h 17278"/>
                <a:gd name="T38" fmla="*/ 65525 w 8777"/>
                <a:gd name="T39" fmla="*/ 27425 h 172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777"/>
                <a:gd name="T61" fmla="*/ 0 h 17278"/>
                <a:gd name="T62" fmla="*/ 8777 w 8777"/>
                <a:gd name="T63" fmla="*/ 17278 h 1727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777" h="17278" extrusionOk="0">
                  <a:moveTo>
                    <a:pt x="2621" y="1097"/>
                  </a:moveTo>
                  <a:lnTo>
                    <a:pt x="3230" y="4646"/>
                  </a:lnTo>
                  <a:lnTo>
                    <a:pt x="4145" y="8248"/>
                  </a:lnTo>
                  <a:lnTo>
                    <a:pt x="4998" y="10127"/>
                  </a:lnTo>
                  <a:lnTo>
                    <a:pt x="6095" y="11693"/>
                  </a:lnTo>
                  <a:lnTo>
                    <a:pt x="7314" y="13206"/>
                  </a:lnTo>
                  <a:lnTo>
                    <a:pt x="8593" y="14877"/>
                  </a:lnTo>
                  <a:lnTo>
                    <a:pt x="8776" y="16182"/>
                  </a:lnTo>
                  <a:lnTo>
                    <a:pt x="7862" y="17069"/>
                  </a:lnTo>
                  <a:lnTo>
                    <a:pt x="6521" y="17278"/>
                  </a:lnTo>
                  <a:lnTo>
                    <a:pt x="5302" y="16495"/>
                  </a:lnTo>
                  <a:lnTo>
                    <a:pt x="3901" y="14563"/>
                  </a:lnTo>
                  <a:lnTo>
                    <a:pt x="2621" y="12893"/>
                  </a:lnTo>
                  <a:lnTo>
                    <a:pt x="549" y="8978"/>
                  </a:lnTo>
                  <a:lnTo>
                    <a:pt x="61" y="5116"/>
                  </a:lnTo>
                  <a:lnTo>
                    <a:pt x="0" y="1201"/>
                  </a:lnTo>
                  <a:lnTo>
                    <a:pt x="366" y="314"/>
                  </a:lnTo>
                  <a:lnTo>
                    <a:pt x="1219" y="1"/>
                  </a:lnTo>
                  <a:lnTo>
                    <a:pt x="2621" y="109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31" name="Shape 384"/>
            <p:cNvSpPr>
              <a:spLocks/>
            </p:cNvSpPr>
            <p:nvPr/>
          </p:nvSpPr>
          <p:spPr bwMode="auto">
            <a:xfrm>
              <a:off x="1508375" y="970850"/>
              <a:ext cx="326075" cy="592450"/>
            </a:xfrm>
            <a:custGeom>
              <a:avLst/>
              <a:gdLst>
                <a:gd name="T0" fmla="*/ 318450 w 13043"/>
                <a:gd name="T1" fmla="*/ 46975 h 23698"/>
                <a:gd name="T2" fmla="*/ 275775 w 13043"/>
                <a:gd name="T3" fmla="*/ 88750 h 23698"/>
                <a:gd name="T4" fmla="*/ 239225 w 13043"/>
                <a:gd name="T5" fmla="*/ 127900 h 23698"/>
                <a:gd name="T6" fmla="*/ 207225 w 13043"/>
                <a:gd name="T7" fmla="*/ 165725 h 23698"/>
                <a:gd name="T8" fmla="*/ 178275 w 13043"/>
                <a:gd name="T9" fmla="*/ 204875 h 23698"/>
                <a:gd name="T10" fmla="*/ 137125 w 13043"/>
                <a:gd name="T11" fmla="*/ 289700 h 23698"/>
                <a:gd name="T12" fmla="*/ 114275 w 13043"/>
                <a:gd name="T13" fmla="*/ 390175 h 23698"/>
                <a:gd name="T14" fmla="*/ 109700 w 13043"/>
                <a:gd name="T15" fmla="*/ 450200 h 23698"/>
                <a:gd name="T16" fmla="*/ 112750 w 13043"/>
                <a:gd name="T17" fmla="*/ 508925 h 23698"/>
                <a:gd name="T18" fmla="*/ 117325 w 13043"/>
                <a:gd name="T19" fmla="*/ 541550 h 23698"/>
                <a:gd name="T20" fmla="*/ 108175 w 13043"/>
                <a:gd name="T21" fmla="*/ 575475 h 23698"/>
                <a:gd name="T22" fmla="*/ 96000 w 13043"/>
                <a:gd name="T23" fmla="*/ 587225 h 23698"/>
                <a:gd name="T24" fmla="*/ 79225 w 13043"/>
                <a:gd name="T25" fmla="*/ 592450 h 23698"/>
                <a:gd name="T26" fmla="*/ 45725 w 13043"/>
                <a:gd name="T27" fmla="*/ 588525 h 23698"/>
                <a:gd name="T28" fmla="*/ 19800 w 13043"/>
                <a:gd name="T29" fmla="*/ 561125 h 23698"/>
                <a:gd name="T30" fmla="*/ 4575 w 13043"/>
                <a:gd name="T31" fmla="*/ 524575 h 23698"/>
                <a:gd name="T32" fmla="*/ 0 w 13043"/>
                <a:gd name="T33" fmla="*/ 454125 h 23698"/>
                <a:gd name="T34" fmla="*/ 4575 w 13043"/>
                <a:gd name="T35" fmla="*/ 382350 h 23698"/>
                <a:gd name="T36" fmla="*/ 16775 w 13043"/>
                <a:gd name="T37" fmla="*/ 322325 h 23698"/>
                <a:gd name="T38" fmla="*/ 35050 w 13043"/>
                <a:gd name="T39" fmla="*/ 270125 h 23698"/>
                <a:gd name="T40" fmla="*/ 62475 w 13043"/>
                <a:gd name="T41" fmla="*/ 223150 h 23698"/>
                <a:gd name="T42" fmla="*/ 77700 w 13043"/>
                <a:gd name="T43" fmla="*/ 200975 h 23698"/>
                <a:gd name="T44" fmla="*/ 94475 w 13043"/>
                <a:gd name="T45" fmla="*/ 180075 h 23698"/>
                <a:gd name="T46" fmla="*/ 132550 w 13043"/>
                <a:gd name="T47" fmla="*/ 139625 h 23698"/>
                <a:gd name="T48" fmla="*/ 175225 w 13043"/>
                <a:gd name="T49" fmla="*/ 97875 h 23698"/>
                <a:gd name="T50" fmla="*/ 220925 w 13043"/>
                <a:gd name="T51" fmla="*/ 56125 h 23698"/>
                <a:gd name="T52" fmla="*/ 268150 w 13043"/>
                <a:gd name="T53" fmla="*/ 10450 h 23698"/>
                <a:gd name="T54" fmla="*/ 292550 w 13043"/>
                <a:gd name="T55" fmla="*/ 0 h 23698"/>
                <a:gd name="T56" fmla="*/ 315400 w 13043"/>
                <a:gd name="T57" fmla="*/ 7825 h 23698"/>
                <a:gd name="T58" fmla="*/ 326050 w 13043"/>
                <a:gd name="T59" fmla="*/ 26100 h 23698"/>
                <a:gd name="T60" fmla="*/ 318450 w 13043"/>
                <a:gd name="T61" fmla="*/ 46975 h 23698"/>
                <a:gd name="T62" fmla="*/ 318450 w 13043"/>
                <a:gd name="T63" fmla="*/ 46975 h 236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043"/>
                <a:gd name="T97" fmla="*/ 0 h 23698"/>
                <a:gd name="T98" fmla="*/ 13043 w 13043"/>
                <a:gd name="T99" fmla="*/ 23698 h 236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043" h="23698" extrusionOk="0">
                  <a:moveTo>
                    <a:pt x="12738" y="1879"/>
                  </a:moveTo>
                  <a:lnTo>
                    <a:pt x="11031" y="3550"/>
                  </a:lnTo>
                  <a:lnTo>
                    <a:pt x="9569" y="5116"/>
                  </a:lnTo>
                  <a:lnTo>
                    <a:pt x="8289" y="6629"/>
                  </a:lnTo>
                  <a:lnTo>
                    <a:pt x="7131" y="8195"/>
                  </a:lnTo>
                  <a:lnTo>
                    <a:pt x="5485" y="11588"/>
                  </a:lnTo>
                  <a:lnTo>
                    <a:pt x="4571" y="15607"/>
                  </a:lnTo>
                  <a:lnTo>
                    <a:pt x="4388" y="18008"/>
                  </a:lnTo>
                  <a:lnTo>
                    <a:pt x="4510" y="20357"/>
                  </a:lnTo>
                  <a:lnTo>
                    <a:pt x="4693" y="21662"/>
                  </a:lnTo>
                  <a:lnTo>
                    <a:pt x="4327" y="23019"/>
                  </a:lnTo>
                  <a:lnTo>
                    <a:pt x="3840" y="23489"/>
                  </a:lnTo>
                  <a:lnTo>
                    <a:pt x="3169" y="23698"/>
                  </a:lnTo>
                  <a:lnTo>
                    <a:pt x="1829" y="23541"/>
                  </a:lnTo>
                  <a:lnTo>
                    <a:pt x="792" y="22445"/>
                  </a:lnTo>
                  <a:lnTo>
                    <a:pt x="183" y="20983"/>
                  </a:lnTo>
                  <a:lnTo>
                    <a:pt x="0" y="18165"/>
                  </a:lnTo>
                  <a:lnTo>
                    <a:pt x="183" y="15294"/>
                  </a:lnTo>
                  <a:lnTo>
                    <a:pt x="671" y="12893"/>
                  </a:lnTo>
                  <a:lnTo>
                    <a:pt x="1402" y="10805"/>
                  </a:lnTo>
                  <a:lnTo>
                    <a:pt x="2499" y="8926"/>
                  </a:lnTo>
                  <a:lnTo>
                    <a:pt x="3108" y="8039"/>
                  </a:lnTo>
                  <a:lnTo>
                    <a:pt x="3779" y="7203"/>
                  </a:lnTo>
                  <a:lnTo>
                    <a:pt x="5302" y="5585"/>
                  </a:lnTo>
                  <a:lnTo>
                    <a:pt x="7009" y="3915"/>
                  </a:lnTo>
                  <a:lnTo>
                    <a:pt x="8837" y="2245"/>
                  </a:lnTo>
                  <a:lnTo>
                    <a:pt x="10726" y="418"/>
                  </a:lnTo>
                  <a:lnTo>
                    <a:pt x="11702" y="0"/>
                  </a:lnTo>
                  <a:lnTo>
                    <a:pt x="12616" y="313"/>
                  </a:lnTo>
                  <a:lnTo>
                    <a:pt x="13042" y="1044"/>
                  </a:lnTo>
                  <a:lnTo>
                    <a:pt x="12738" y="187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32" name="Shape 385"/>
            <p:cNvSpPr>
              <a:spLocks/>
            </p:cNvSpPr>
            <p:nvPr/>
          </p:nvSpPr>
          <p:spPr bwMode="auto">
            <a:xfrm>
              <a:off x="2059925" y="1186150"/>
              <a:ext cx="641450" cy="471100"/>
            </a:xfrm>
            <a:custGeom>
              <a:avLst/>
              <a:gdLst>
                <a:gd name="T0" fmla="*/ 108175 w 25658"/>
                <a:gd name="T1" fmla="*/ 91350 h 18844"/>
                <a:gd name="T2" fmla="*/ 77700 w 25658"/>
                <a:gd name="T3" fmla="*/ 258400 h 18844"/>
                <a:gd name="T4" fmla="*/ 103600 w 25658"/>
                <a:gd name="T5" fmla="*/ 276650 h 18844"/>
                <a:gd name="T6" fmla="*/ 155425 w 25658"/>
                <a:gd name="T7" fmla="*/ 174875 h 18844"/>
                <a:gd name="T8" fmla="*/ 231600 w 25658"/>
                <a:gd name="T9" fmla="*/ 142250 h 18844"/>
                <a:gd name="T10" fmla="*/ 292550 w 25658"/>
                <a:gd name="T11" fmla="*/ 240125 h 18844"/>
                <a:gd name="T12" fmla="*/ 341300 w 25658"/>
                <a:gd name="T13" fmla="*/ 249250 h 18844"/>
                <a:gd name="T14" fmla="*/ 385475 w 25658"/>
                <a:gd name="T15" fmla="*/ 173575 h 18844"/>
                <a:gd name="T16" fmla="*/ 438800 w 25658"/>
                <a:gd name="T17" fmla="*/ 191850 h 18844"/>
                <a:gd name="T18" fmla="*/ 486050 w 25658"/>
                <a:gd name="T19" fmla="*/ 330150 h 18844"/>
                <a:gd name="T20" fmla="*/ 553075 w 25658"/>
                <a:gd name="T21" fmla="*/ 208800 h 18844"/>
                <a:gd name="T22" fmla="*/ 508900 w 25658"/>
                <a:gd name="T23" fmla="*/ 142250 h 18844"/>
                <a:gd name="T24" fmla="*/ 452525 w 25658"/>
                <a:gd name="T25" fmla="*/ 109625 h 18844"/>
                <a:gd name="T26" fmla="*/ 388525 w 25658"/>
                <a:gd name="T27" fmla="*/ 78325 h 18844"/>
                <a:gd name="T28" fmla="*/ 405275 w 25658"/>
                <a:gd name="T29" fmla="*/ 30025 h 18844"/>
                <a:gd name="T30" fmla="*/ 534800 w 25658"/>
                <a:gd name="T31" fmla="*/ 61350 h 18844"/>
                <a:gd name="T32" fmla="*/ 641450 w 25658"/>
                <a:gd name="T33" fmla="*/ 202275 h 18844"/>
                <a:gd name="T34" fmla="*/ 620125 w 25658"/>
                <a:gd name="T35" fmla="*/ 288400 h 18844"/>
                <a:gd name="T36" fmla="*/ 559175 w 25658"/>
                <a:gd name="T37" fmla="*/ 366700 h 18844"/>
                <a:gd name="T38" fmla="*/ 496700 w 25658"/>
                <a:gd name="T39" fmla="*/ 414975 h 18844"/>
                <a:gd name="T40" fmla="*/ 429675 w 25658"/>
                <a:gd name="T41" fmla="*/ 434550 h 18844"/>
                <a:gd name="T42" fmla="*/ 394625 w 25658"/>
                <a:gd name="T43" fmla="*/ 302750 h 18844"/>
                <a:gd name="T44" fmla="*/ 351950 w 25658"/>
                <a:gd name="T45" fmla="*/ 421500 h 18844"/>
                <a:gd name="T46" fmla="*/ 319975 w 25658"/>
                <a:gd name="T47" fmla="*/ 439775 h 18844"/>
                <a:gd name="T48" fmla="*/ 257500 w 25658"/>
                <a:gd name="T49" fmla="*/ 429325 h 18844"/>
                <a:gd name="T50" fmla="*/ 242250 w 25658"/>
                <a:gd name="T51" fmla="*/ 319725 h 18844"/>
                <a:gd name="T52" fmla="*/ 225500 w 25658"/>
                <a:gd name="T53" fmla="*/ 268825 h 18844"/>
                <a:gd name="T54" fmla="*/ 152375 w 25658"/>
                <a:gd name="T55" fmla="*/ 340600 h 18844"/>
                <a:gd name="T56" fmla="*/ 173700 w 25658"/>
                <a:gd name="T57" fmla="*/ 412375 h 18844"/>
                <a:gd name="T58" fmla="*/ 170650 w 25658"/>
                <a:gd name="T59" fmla="*/ 461950 h 18844"/>
                <a:gd name="T60" fmla="*/ 112750 w 25658"/>
                <a:gd name="T61" fmla="*/ 461950 h 18844"/>
                <a:gd name="T62" fmla="*/ 45700 w 25658"/>
                <a:gd name="T63" fmla="*/ 404550 h 18844"/>
                <a:gd name="T64" fmla="*/ 0 w 25658"/>
                <a:gd name="T65" fmla="*/ 263600 h 18844"/>
                <a:gd name="T66" fmla="*/ 18275 w 25658"/>
                <a:gd name="T67" fmla="*/ 144875 h 18844"/>
                <a:gd name="T68" fmla="*/ 68575 w 25658"/>
                <a:gd name="T69" fmla="*/ 5250 h 18844"/>
                <a:gd name="T70" fmla="*/ 114275 w 25658"/>
                <a:gd name="T71" fmla="*/ 9150 h 18844"/>
                <a:gd name="T72" fmla="*/ 120375 w 25658"/>
                <a:gd name="T73" fmla="*/ 31325 h 188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658"/>
                <a:gd name="T112" fmla="*/ 0 h 18844"/>
                <a:gd name="T113" fmla="*/ 25658 w 25658"/>
                <a:gd name="T114" fmla="*/ 18844 h 188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658" h="18844" extrusionOk="0">
                  <a:moveTo>
                    <a:pt x="4815" y="1253"/>
                  </a:moveTo>
                  <a:lnTo>
                    <a:pt x="4327" y="3654"/>
                  </a:lnTo>
                  <a:lnTo>
                    <a:pt x="3596" y="5795"/>
                  </a:lnTo>
                  <a:lnTo>
                    <a:pt x="3108" y="10336"/>
                  </a:lnTo>
                  <a:lnTo>
                    <a:pt x="3474" y="12737"/>
                  </a:lnTo>
                  <a:lnTo>
                    <a:pt x="4144" y="11066"/>
                  </a:lnTo>
                  <a:lnTo>
                    <a:pt x="5120" y="9031"/>
                  </a:lnTo>
                  <a:lnTo>
                    <a:pt x="6217" y="6995"/>
                  </a:lnTo>
                  <a:lnTo>
                    <a:pt x="7374" y="5429"/>
                  </a:lnTo>
                  <a:lnTo>
                    <a:pt x="9264" y="5690"/>
                  </a:lnTo>
                  <a:lnTo>
                    <a:pt x="10605" y="7308"/>
                  </a:lnTo>
                  <a:lnTo>
                    <a:pt x="11702" y="9605"/>
                  </a:lnTo>
                  <a:lnTo>
                    <a:pt x="12799" y="11797"/>
                  </a:lnTo>
                  <a:lnTo>
                    <a:pt x="13652" y="9970"/>
                  </a:lnTo>
                  <a:lnTo>
                    <a:pt x="14810" y="7674"/>
                  </a:lnTo>
                  <a:lnTo>
                    <a:pt x="15419" y="6943"/>
                  </a:lnTo>
                  <a:lnTo>
                    <a:pt x="16150" y="6682"/>
                  </a:lnTo>
                  <a:lnTo>
                    <a:pt x="17552" y="7674"/>
                  </a:lnTo>
                  <a:lnTo>
                    <a:pt x="19076" y="11275"/>
                  </a:lnTo>
                  <a:lnTo>
                    <a:pt x="19442" y="13206"/>
                  </a:lnTo>
                  <a:lnTo>
                    <a:pt x="21940" y="10075"/>
                  </a:lnTo>
                  <a:lnTo>
                    <a:pt x="22123" y="8352"/>
                  </a:lnTo>
                  <a:lnTo>
                    <a:pt x="21453" y="6630"/>
                  </a:lnTo>
                  <a:lnTo>
                    <a:pt x="20356" y="5690"/>
                  </a:lnTo>
                  <a:lnTo>
                    <a:pt x="19320" y="4959"/>
                  </a:lnTo>
                  <a:lnTo>
                    <a:pt x="18101" y="4385"/>
                  </a:lnTo>
                  <a:lnTo>
                    <a:pt x="16638" y="3915"/>
                  </a:lnTo>
                  <a:lnTo>
                    <a:pt x="15541" y="3133"/>
                  </a:lnTo>
                  <a:lnTo>
                    <a:pt x="15480" y="2036"/>
                  </a:lnTo>
                  <a:lnTo>
                    <a:pt x="16211" y="1201"/>
                  </a:lnTo>
                  <a:lnTo>
                    <a:pt x="17613" y="1045"/>
                  </a:lnTo>
                  <a:lnTo>
                    <a:pt x="21392" y="2454"/>
                  </a:lnTo>
                  <a:lnTo>
                    <a:pt x="24439" y="4751"/>
                  </a:lnTo>
                  <a:lnTo>
                    <a:pt x="25658" y="8091"/>
                  </a:lnTo>
                  <a:lnTo>
                    <a:pt x="25475" y="9866"/>
                  </a:lnTo>
                  <a:lnTo>
                    <a:pt x="24805" y="11536"/>
                  </a:lnTo>
                  <a:lnTo>
                    <a:pt x="23769" y="13154"/>
                  </a:lnTo>
                  <a:lnTo>
                    <a:pt x="22367" y="14668"/>
                  </a:lnTo>
                  <a:lnTo>
                    <a:pt x="20782" y="16025"/>
                  </a:lnTo>
                  <a:lnTo>
                    <a:pt x="19868" y="16599"/>
                  </a:lnTo>
                  <a:lnTo>
                    <a:pt x="18954" y="17121"/>
                  </a:lnTo>
                  <a:lnTo>
                    <a:pt x="17187" y="17382"/>
                  </a:lnTo>
                  <a:lnTo>
                    <a:pt x="16394" y="15973"/>
                  </a:lnTo>
                  <a:lnTo>
                    <a:pt x="15785" y="12110"/>
                  </a:lnTo>
                  <a:lnTo>
                    <a:pt x="14810" y="15712"/>
                  </a:lnTo>
                  <a:lnTo>
                    <a:pt x="14078" y="16860"/>
                  </a:lnTo>
                  <a:lnTo>
                    <a:pt x="13469" y="17278"/>
                  </a:lnTo>
                  <a:lnTo>
                    <a:pt x="12799" y="17591"/>
                  </a:lnTo>
                  <a:lnTo>
                    <a:pt x="11397" y="17800"/>
                  </a:lnTo>
                  <a:lnTo>
                    <a:pt x="10300" y="17173"/>
                  </a:lnTo>
                  <a:lnTo>
                    <a:pt x="9629" y="15086"/>
                  </a:lnTo>
                  <a:lnTo>
                    <a:pt x="9690" y="12789"/>
                  </a:lnTo>
                  <a:lnTo>
                    <a:pt x="9508" y="11119"/>
                  </a:lnTo>
                  <a:lnTo>
                    <a:pt x="9020" y="10753"/>
                  </a:lnTo>
                  <a:lnTo>
                    <a:pt x="8167" y="10858"/>
                  </a:lnTo>
                  <a:lnTo>
                    <a:pt x="6095" y="13624"/>
                  </a:lnTo>
                  <a:lnTo>
                    <a:pt x="6095" y="14929"/>
                  </a:lnTo>
                  <a:lnTo>
                    <a:pt x="6948" y="16495"/>
                  </a:lnTo>
                  <a:lnTo>
                    <a:pt x="7314" y="17643"/>
                  </a:lnTo>
                  <a:lnTo>
                    <a:pt x="6826" y="18478"/>
                  </a:lnTo>
                  <a:lnTo>
                    <a:pt x="5790" y="18844"/>
                  </a:lnTo>
                  <a:lnTo>
                    <a:pt x="4510" y="18478"/>
                  </a:lnTo>
                  <a:lnTo>
                    <a:pt x="3108" y="17382"/>
                  </a:lnTo>
                  <a:lnTo>
                    <a:pt x="1828" y="16182"/>
                  </a:lnTo>
                  <a:lnTo>
                    <a:pt x="549" y="13467"/>
                  </a:lnTo>
                  <a:lnTo>
                    <a:pt x="0" y="10544"/>
                  </a:lnTo>
                  <a:lnTo>
                    <a:pt x="61" y="7987"/>
                  </a:lnTo>
                  <a:lnTo>
                    <a:pt x="731" y="5795"/>
                  </a:lnTo>
                  <a:lnTo>
                    <a:pt x="2255" y="992"/>
                  </a:lnTo>
                  <a:lnTo>
                    <a:pt x="2743" y="210"/>
                  </a:lnTo>
                  <a:lnTo>
                    <a:pt x="3657" y="1"/>
                  </a:lnTo>
                  <a:lnTo>
                    <a:pt x="4571" y="366"/>
                  </a:lnTo>
                  <a:lnTo>
                    <a:pt x="4815" y="125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33" name="Shape 386"/>
            <p:cNvSpPr>
              <a:spLocks/>
            </p:cNvSpPr>
            <p:nvPr/>
          </p:nvSpPr>
          <p:spPr bwMode="auto">
            <a:xfrm>
              <a:off x="2568800" y="258350"/>
              <a:ext cx="239225" cy="968275"/>
            </a:xfrm>
            <a:custGeom>
              <a:avLst/>
              <a:gdLst>
                <a:gd name="T0" fmla="*/ 62475 w 9569"/>
                <a:gd name="T1" fmla="*/ 917375 h 38731"/>
                <a:gd name="T2" fmla="*/ 128000 w 9569"/>
                <a:gd name="T3" fmla="*/ 849525 h 38731"/>
                <a:gd name="T4" fmla="*/ 155425 w 9569"/>
                <a:gd name="T5" fmla="*/ 768625 h 38731"/>
                <a:gd name="T6" fmla="*/ 147800 w 9569"/>
                <a:gd name="T7" fmla="*/ 679875 h 38731"/>
                <a:gd name="T8" fmla="*/ 132575 w 9569"/>
                <a:gd name="T9" fmla="*/ 635525 h 38731"/>
                <a:gd name="T10" fmla="*/ 109725 w 9569"/>
                <a:gd name="T11" fmla="*/ 592450 h 38731"/>
                <a:gd name="T12" fmla="*/ 76200 w 9569"/>
                <a:gd name="T13" fmla="*/ 553300 h 38731"/>
                <a:gd name="T14" fmla="*/ 50300 w 9569"/>
                <a:gd name="T15" fmla="*/ 515475 h 38731"/>
                <a:gd name="T16" fmla="*/ 22875 w 9569"/>
                <a:gd name="T17" fmla="*/ 425425 h 38731"/>
                <a:gd name="T18" fmla="*/ 35050 w 9569"/>
                <a:gd name="T19" fmla="*/ 360175 h 38731"/>
                <a:gd name="T20" fmla="*/ 48775 w 9569"/>
                <a:gd name="T21" fmla="*/ 331475 h 38731"/>
                <a:gd name="T22" fmla="*/ 64000 w 9569"/>
                <a:gd name="T23" fmla="*/ 304075 h 38731"/>
                <a:gd name="T24" fmla="*/ 114300 w 9569"/>
                <a:gd name="T25" fmla="*/ 182700 h 38731"/>
                <a:gd name="T26" fmla="*/ 109725 w 9569"/>
                <a:gd name="T27" fmla="*/ 140950 h 38731"/>
                <a:gd name="T28" fmla="*/ 88375 w 9569"/>
                <a:gd name="T29" fmla="*/ 107025 h 38731"/>
                <a:gd name="T30" fmla="*/ 54875 w 9569"/>
                <a:gd name="T31" fmla="*/ 77025 h 38731"/>
                <a:gd name="T32" fmla="*/ 15250 w 9569"/>
                <a:gd name="T33" fmla="*/ 50925 h 38731"/>
                <a:gd name="T34" fmla="*/ 25 w 9569"/>
                <a:gd name="T35" fmla="*/ 31350 h 38731"/>
                <a:gd name="T36" fmla="*/ 6100 w 9569"/>
                <a:gd name="T37" fmla="*/ 11775 h 38731"/>
                <a:gd name="T38" fmla="*/ 25925 w 9569"/>
                <a:gd name="T39" fmla="*/ 25 h 38731"/>
                <a:gd name="T40" fmla="*/ 51825 w 9569"/>
                <a:gd name="T41" fmla="*/ 3950 h 38731"/>
                <a:gd name="T42" fmla="*/ 83825 w 9569"/>
                <a:gd name="T43" fmla="*/ 23500 h 38731"/>
                <a:gd name="T44" fmla="*/ 112775 w 9569"/>
                <a:gd name="T45" fmla="*/ 41775 h 38731"/>
                <a:gd name="T46" fmla="*/ 166100 w 9569"/>
                <a:gd name="T47" fmla="*/ 83550 h 38731"/>
                <a:gd name="T48" fmla="*/ 201125 w 9569"/>
                <a:gd name="T49" fmla="*/ 130525 h 38731"/>
                <a:gd name="T50" fmla="*/ 210275 w 9569"/>
                <a:gd name="T51" fmla="*/ 190550 h 38731"/>
                <a:gd name="T52" fmla="*/ 190475 w 9569"/>
                <a:gd name="T53" fmla="*/ 253175 h 38731"/>
                <a:gd name="T54" fmla="*/ 160000 w 9569"/>
                <a:gd name="T55" fmla="*/ 305375 h 38731"/>
                <a:gd name="T56" fmla="*/ 118850 w 9569"/>
                <a:gd name="T57" fmla="*/ 421500 h 38731"/>
                <a:gd name="T58" fmla="*/ 128000 w 9569"/>
                <a:gd name="T59" fmla="*/ 456750 h 38731"/>
                <a:gd name="T60" fmla="*/ 146275 w 9569"/>
                <a:gd name="T61" fmla="*/ 488050 h 38731"/>
                <a:gd name="T62" fmla="*/ 169150 w 9569"/>
                <a:gd name="T63" fmla="*/ 515475 h 38731"/>
                <a:gd name="T64" fmla="*/ 196575 w 9569"/>
                <a:gd name="T65" fmla="*/ 544175 h 38731"/>
                <a:gd name="T66" fmla="*/ 239225 w 9569"/>
                <a:gd name="T67" fmla="*/ 656400 h 38731"/>
                <a:gd name="T68" fmla="*/ 237700 w 9569"/>
                <a:gd name="T69" fmla="*/ 769925 h 38731"/>
                <a:gd name="T70" fmla="*/ 219425 w 9569"/>
                <a:gd name="T71" fmla="*/ 823425 h 38731"/>
                <a:gd name="T72" fmla="*/ 192000 w 9569"/>
                <a:gd name="T73" fmla="*/ 874325 h 38731"/>
                <a:gd name="T74" fmla="*/ 173700 w 9569"/>
                <a:gd name="T75" fmla="*/ 897800 h 38731"/>
                <a:gd name="T76" fmla="*/ 152375 w 9569"/>
                <a:gd name="T77" fmla="*/ 921300 h 38731"/>
                <a:gd name="T78" fmla="*/ 129525 w 9569"/>
                <a:gd name="T79" fmla="*/ 942175 h 38731"/>
                <a:gd name="T80" fmla="*/ 103625 w 9569"/>
                <a:gd name="T81" fmla="*/ 961750 h 38731"/>
                <a:gd name="T82" fmla="*/ 77725 w 9569"/>
                <a:gd name="T83" fmla="*/ 968275 h 38731"/>
                <a:gd name="T84" fmla="*/ 57925 w 9569"/>
                <a:gd name="T85" fmla="*/ 957825 h 38731"/>
                <a:gd name="T86" fmla="*/ 50300 w 9569"/>
                <a:gd name="T87" fmla="*/ 938250 h 38731"/>
                <a:gd name="T88" fmla="*/ 62475 w 9569"/>
                <a:gd name="T89" fmla="*/ 917375 h 38731"/>
                <a:gd name="T90" fmla="*/ 62475 w 9569"/>
                <a:gd name="T91" fmla="*/ 917375 h 3873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569"/>
                <a:gd name="T139" fmla="*/ 0 h 38731"/>
                <a:gd name="T140" fmla="*/ 9569 w 9569"/>
                <a:gd name="T141" fmla="*/ 38731 h 3873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569" h="38731" extrusionOk="0">
                  <a:moveTo>
                    <a:pt x="2499" y="36695"/>
                  </a:moveTo>
                  <a:lnTo>
                    <a:pt x="5120" y="33981"/>
                  </a:lnTo>
                  <a:lnTo>
                    <a:pt x="6217" y="30745"/>
                  </a:lnTo>
                  <a:lnTo>
                    <a:pt x="5912" y="27195"/>
                  </a:lnTo>
                  <a:lnTo>
                    <a:pt x="5303" y="25421"/>
                  </a:lnTo>
                  <a:lnTo>
                    <a:pt x="4389" y="23698"/>
                  </a:lnTo>
                  <a:lnTo>
                    <a:pt x="3048" y="22132"/>
                  </a:lnTo>
                  <a:lnTo>
                    <a:pt x="2012" y="20619"/>
                  </a:lnTo>
                  <a:lnTo>
                    <a:pt x="915" y="17017"/>
                  </a:lnTo>
                  <a:lnTo>
                    <a:pt x="1402" y="14407"/>
                  </a:lnTo>
                  <a:lnTo>
                    <a:pt x="1951" y="13259"/>
                  </a:lnTo>
                  <a:lnTo>
                    <a:pt x="2560" y="12163"/>
                  </a:lnTo>
                  <a:lnTo>
                    <a:pt x="4572" y="7308"/>
                  </a:lnTo>
                  <a:lnTo>
                    <a:pt x="4389" y="5638"/>
                  </a:lnTo>
                  <a:lnTo>
                    <a:pt x="3535" y="4281"/>
                  </a:lnTo>
                  <a:lnTo>
                    <a:pt x="2195" y="3081"/>
                  </a:lnTo>
                  <a:lnTo>
                    <a:pt x="610" y="2037"/>
                  </a:lnTo>
                  <a:lnTo>
                    <a:pt x="1" y="1254"/>
                  </a:lnTo>
                  <a:lnTo>
                    <a:pt x="244" y="471"/>
                  </a:lnTo>
                  <a:lnTo>
                    <a:pt x="1037" y="1"/>
                  </a:lnTo>
                  <a:lnTo>
                    <a:pt x="2073" y="158"/>
                  </a:lnTo>
                  <a:lnTo>
                    <a:pt x="3353" y="940"/>
                  </a:lnTo>
                  <a:lnTo>
                    <a:pt x="4511" y="1671"/>
                  </a:lnTo>
                  <a:lnTo>
                    <a:pt x="6644" y="3342"/>
                  </a:lnTo>
                  <a:lnTo>
                    <a:pt x="8045" y="5221"/>
                  </a:lnTo>
                  <a:lnTo>
                    <a:pt x="8411" y="7622"/>
                  </a:lnTo>
                  <a:lnTo>
                    <a:pt x="7619" y="10127"/>
                  </a:lnTo>
                  <a:lnTo>
                    <a:pt x="6400" y="12215"/>
                  </a:lnTo>
                  <a:lnTo>
                    <a:pt x="4754" y="16860"/>
                  </a:lnTo>
                  <a:lnTo>
                    <a:pt x="5120" y="18270"/>
                  </a:lnTo>
                  <a:lnTo>
                    <a:pt x="5851" y="19522"/>
                  </a:lnTo>
                  <a:lnTo>
                    <a:pt x="6766" y="20619"/>
                  </a:lnTo>
                  <a:lnTo>
                    <a:pt x="7863" y="21767"/>
                  </a:lnTo>
                  <a:lnTo>
                    <a:pt x="9569" y="26256"/>
                  </a:lnTo>
                  <a:lnTo>
                    <a:pt x="9508" y="30797"/>
                  </a:lnTo>
                  <a:lnTo>
                    <a:pt x="8777" y="32937"/>
                  </a:lnTo>
                  <a:lnTo>
                    <a:pt x="7680" y="34973"/>
                  </a:lnTo>
                  <a:lnTo>
                    <a:pt x="6948" y="35912"/>
                  </a:lnTo>
                  <a:lnTo>
                    <a:pt x="6095" y="36852"/>
                  </a:lnTo>
                  <a:lnTo>
                    <a:pt x="5181" y="37687"/>
                  </a:lnTo>
                  <a:lnTo>
                    <a:pt x="4145" y="38470"/>
                  </a:lnTo>
                  <a:lnTo>
                    <a:pt x="3109" y="38731"/>
                  </a:lnTo>
                  <a:lnTo>
                    <a:pt x="2317" y="38313"/>
                  </a:lnTo>
                  <a:lnTo>
                    <a:pt x="2012" y="37530"/>
                  </a:lnTo>
                  <a:lnTo>
                    <a:pt x="2499" y="366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34" name="Shape 387"/>
            <p:cNvSpPr>
              <a:spLocks/>
            </p:cNvSpPr>
            <p:nvPr/>
          </p:nvSpPr>
          <p:spPr bwMode="auto">
            <a:xfrm>
              <a:off x="2248850" y="127875"/>
              <a:ext cx="219425" cy="784275"/>
            </a:xfrm>
            <a:custGeom>
              <a:avLst/>
              <a:gdLst>
                <a:gd name="T0" fmla="*/ 36575 w 8777"/>
                <a:gd name="T1" fmla="*/ 730750 h 31371"/>
                <a:gd name="T2" fmla="*/ 76200 w 8777"/>
                <a:gd name="T3" fmla="*/ 694225 h 31371"/>
                <a:gd name="T4" fmla="*/ 99050 w 8777"/>
                <a:gd name="T5" fmla="*/ 653775 h 31371"/>
                <a:gd name="T6" fmla="*/ 117325 w 8777"/>
                <a:gd name="T7" fmla="*/ 554600 h 31371"/>
                <a:gd name="T8" fmla="*/ 97525 w 8777"/>
                <a:gd name="T9" fmla="*/ 524575 h 31371"/>
                <a:gd name="T10" fmla="*/ 77700 w 8777"/>
                <a:gd name="T11" fmla="*/ 498475 h 31371"/>
                <a:gd name="T12" fmla="*/ 57900 w 8777"/>
                <a:gd name="T13" fmla="*/ 475000 h 31371"/>
                <a:gd name="T14" fmla="*/ 38100 w 8777"/>
                <a:gd name="T15" fmla="*/ 451500 h 31371"/>
                <a:gd name="T16" fmla="*/ 7625 w 8777"/>
                <a:gd name="T17" fmla="*/ 403225 h 31371"/>
                <a:gd name="T18" fmla="*/ 0 w 8777"/>
                <a:gd name="T19" fmla="*/ 341900 h 31371"/>
                <a:gd name="T20" fmla="*/ 25900 w 8777"/>
                <a:gd name="T21" fmla="*/ 293625 h 31371"/>
                <a:gd name="T22" fmla="*/ 54850 w 8777"/>
                <a:gd name="T23" fmla="*/ 251850 h 31371"/>
                <a:gd name="T24" fmla="*/ 105125 w 8777"/>
                <a:gd name="T25" fmla="*/ 159200 h 31371"/>
                <a:gd name="T26" fmla="*/ 121900 w 8777"/>
                <a:gd name="T27" fmla="*/ 97875 h 31371"/>
                <a:gd name="T28" fmla="*/ 112750 w 8777"/>
                <a:gd name="T29" fmla="*/ 35250 h 31371"/>
                <a:gd name="T30" fmla="*/ 115800 w 8777"/>
                <a:gd name="T31" fmla="*/ 11750 h 31371"/>
                <a:gd name="T32" fmla="*/ 135600 w 8777"/>
                <a:gd name="T33" fmla="*/ 0 h 31371"/>
                <a:gd name="T34" fmla="*/ 158475 w 8777"/>
                <a:gd name="T35" fmla="*/ 1300 h 31371"/>
                <a:gd name="T36" fmla="*/ 176750 w 8777"/>
                <a:gd name="T37" fmla="*/ 18275 h 31371"/>
                <a:gd name="T38" fmla="*/ 202650 w 8777"/>
                <a:gd name="T39" fmla="*/ 101800 h 31371"/>
                <a:gd name="T40" fmla="*/ 198075 w 8777"/>
                <a:gd name="T41" fmla="*/ 182700 h 31371"/>
                <a:gd name="T42" fmla="*/ 175225 w 8777"/>
                <a:gd name="T43" fmla="*/ 233575 h 31371"/>
                <a:gd name="T44" fmla="*/ 147800 w 8777"/>
                <a:gd name="T45" fmla="*/ 272725 h 31371"/>
                <a:gd name="T46" fmla="*/ 92950 w 8777"/>
                <a:gd name="T47" fmla="*/ 358850 h 31371"/>
                <a:gd name="T48" fmla="*/ 103625 w 8777"/>
                <a:gd name="T49" fmla="*/ 409750 h 31371"/>
                <a:gd name="T50" fmla="*/ 120375 w 8777"/>
                <a:gd name="T51" fmla="*/ 431925 h 31371"/>
                <a:gd name="T52" fmla="*/ 138650 w 8777"/>
                <a:gd name="T53" fmla="*/ 451500 h 31371"/>
                <a:gd name="T54" fmla="*/ 182850 w 8777"/>
                <a:gd name="T55" fmla="*/ 491950 h 31371"/>
                <a:gd name="T56" fmla="*/ 219400 w 8777"/>
                <a:gd name="T57" fmla="*/ 540250 h 31371"/>
                <a:gd name="T58" fmla="*/ 204175 w 8777"/>
                <a:gd name="T59" fmla="*/ 610700 h 31371"/>
                <a:gd name="T60" fmla="*/ 178275 w 8777"/>
                <a:gd name="T61" fmla="*/ 673350 h 31371"/>
                <a:gd name="T62" fmla="*/ 159975 w 8777"/>
                <a:gd name="T63" fmla="*/ 702050 h 31371"/>
                <a:gd name="T64" fmla="*/ 137125 w 8777"/>
                <a:gd name="T65" fmla="*/ 728150 h 31371"/>
                <a:gd name="T66" fmla="*/ 111225 w 8777"/>
                <a:gd name="T67" fmla="*/ 754250 h 31371"/>
                <a:gd name="T68" fmla="*/ 79225 w 8777"/>
                <a:gd name="T69" fmla="*/ 777725 h 31371"/>
                <a:gd name="T70" fmla="*/ 51800 w 8777"/>
                <a:gd name="T71" fmla="*/ 784250 h 31371"/>
                <a:gd name="T72" fmla="*/ 30475 w 8777"/>
                <a:gd name="T73" fmla="*/ 772525 h 31371"/>
                <a:gd name="T74" fmla="*/ 22850 w 8777"/>
                <a:gd name="T75" fmla="*/ 751650 h 31371"/>
                <a:gd name="T76" fmla="*/ 36575 w 8777"/>
                <a:gd name="T77" fmla="*/ 730750 h 31371"/>
                <a:gd name="T78" fmla="*/ 36575 w 8777"/>
                <a:gd name="T79" fmla="*/ 730750 h 313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777"/>
                <a:gd name="T121" fmla="*/ 0 h 31371"/>
                <a:gd name="T122" fmla="*/ 8777 w 8777"/>
                <a:gd name="T123" fmla="*/ 31371 h 313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777" h="31371" extrusionOk="0">
                  <a:moveTo>
                    <a:pt x="1463" y="29230"/>
                  </a:moveTo>
                  <a:lnTo>
                    <a:pt x="3048" y="27769"/>
                  </a:lnTo>
                  <a:lnTo>
                    <a:pt x="3962" y="26151"/>
                  </a:lnTo>
                  <a:lnTo>
                    <a:pt x="4693" y="22184"/>
                  </a:lnTo>
                  <a:lnTo>
                    <a:pt x="3901" y="20983"/>
                  </a:lnTo>
                  <a:lnTo>
                    <a:pt x="3108" y="19939"/>
                  </a:lnTo>
                  <a:lnTo>
                    <a:pt x="2316" y="19000"/>
                  </a:lnTo>
                  <a:lnTo>
                    <a:pt x="1524" y="18060"/>
                  </a:lnTo>
                  <a:lnTo>
                    <a:pt x="305" y="16129"/>
                  </a:lnTo>
                  <a:lnTo>
                    <a:pt x="0" y="13676"/>
                  </a:lnTo>
                  <a:lnTo>
                    <a:pt x="1036" y="11745"/>
                  </a:lnTo>
                  <a:lnTo>
                    <a:pt x="2194" y="10074"/>
                  </a:lnTo>
                  <a:lnTo>
                    <a:pt x="4205" y="6368"/>
                  </a:lnTo>
                  <a:lnTo>
                    <a:pt x="4876" y="3915"/>
                  </a:lnTo>
                  <a:lnTo>
                    <a:pt x="4510" y="1410"/>
                  </a:lnTo>
                  <a:lnTo>
                    <a:pt x="4632" y="470"/>
                  </a:lnTo>
                  <a:lnTo>
                    <a:pt x="5424" y="0"/>
                  </a:lnTo>
                  <a:lnTo>
                    <a:pt x="6339" y="52"/>
                  </a:lnTo>
                  <a:lnTo>
                    <a:pt x="7070" y="731"/>
                  </a:lnTo>
                  <a:lnTo>
                    <a:pt x="8106" y="4072"/>
                  </a:lnTo>
                  <a:lnTo>
                    <a:pt x="7923" y="7308"/>
                  </a:lnTo>
                  <a:lnTo>
                    <a:pt x="7009" y="9343"/>
                  </a:lnTo>
                  <a:lnTo>
                    <a:pt x="5912" y="10909"/>
                  </a:lnTo>
                  <a:lnTo>
                    <a:pt x="3718" y="14354"/>
                  </a:lnTo>
                  <a:lnTo>
                    <a:pt x="4145" y="16390"/>
                  </a:lnTo>
                  <a:lnTo>
                    <a:pt x="4815" y="17277"/>
                  </a:lnTo>
                  <a:lnTo>
                    <a:pt x="5546" y="18060"/>
                  </a:lnTo>
                  <a:lnTo>
                    <a:pt x="7314" y="19678"/>
                  </a:lnTo>
                  <a:lnTo>
                    <a:pt x="8776" y="21610"/>
                  </a:lnTo>
                  <a:lnTo>
                    <a:pt x="8167" y="24428"/>
                  </a:lnTo>
                  <a:lnTo>
                    <a:pt x="7131" y="26934"/>
                  </a:lnTo>
                  <a:lnTo>
                    <a:pt x="6399" y="28082"/>
                  </a:lnTo>
                  <a:lnTo>
                    <a:pt x="5485" y="29126"/>
                  </a:lnTo>
                  <a:lnTo>
                    <a:pt x="4449" y="30170"/>
                  </a:lnTo>
                  <a:lnTo>
                    <a:pt x="3169" y="31109"/>
                  </a:lnTo>
                  <a:lnTo>
                    <a:pt x="2072" y="31370"/>
                  </a:lnTo>
                  <a:lnTo>
                    <a:pt x="1219" y="30901"/>
                  </a:lnTo>
                  <a:lnTo>
                    <a:pt x="914" y="30066"/>
                  </a:lnTo>
                  <a:lnTo>
                    <a:pt x="1463" y="2923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35" name="Shape 388"/>
            <p:cNvSpPr>
              <a:spLocks/>
            </p:cNvSpPr>
            <p:nvPr/>
          </p:nvSpPr>
          <p:spPr bwMode="auto">
            <a:xfrm>
              <a:off x="432700" y="58700"/>
              <a:ext cx="1444400" cy="1084425"/>
            </a:xfrm>
            <a:custGeom>
              <a:avLst/>
              <a:gdLst>
                <a:gd name="T0" fmla="*/ 1352975 w 57776"/>
                <a:gd name="T1" fmla="*/ 775150 h 43377"/>
                <a:gd name="T2" fmla="*/ 1278325 w 57776"/>
                <a:gd name="T3" fmla="*/ 635525 h 43377"/>
                <a:gd name="T4" fmla="*/ 1244800 w 57776"/>
                <a:gd name="T5" fmla="*/ 351050 h 43377"/>
                <a:gd name="T6" fmla="*/ 1221950 w 57776"/>
                <a:gd name="T7" fmla="*/ 75700 h 43377"/>
                <a:gd name="T8" fmla="*/ 1142725 w 57776"/>
                <a:gd name="T9" fmla="*/ 121375 h 43377"/>
                <a:gd name="T10" fmla="*/ 1092450 w 57776"/>
                <a:gd name="T11" fmla="*/ 150075 h 43377"/>
                <a:gd name="T12" fmla="*/ 999500 w 57776"/>
                <a:gd name="T13" fmla="*/ 177500 h 43377"/>
                <a:gd name="T14" fmla="*/ 461675 w 57776"/>
                <a:gd name="T15" fmla="*/ 228375 h 43377"/>
                <a:gd name="T16" fmla="*/ 292550 w 57776"/>
                <a:gd name="T17" fmla="*/ 270150 h 43377"/>
                <a:gd name="T18" fmla="*/ 178275 w 57776"/>
                <a:gd name="T19" fmla="*/ 294925 h 43377"/>
                <a:gd name="T20" fmla="*/ 143225 w 57776"/>
                <a:gd name="T21" fmla="*/ 327550 h 43377"/>
                <a:gd name="T22" fmla="*/ 210275 w 57776"/>
                <a:gd name="T23" fmla="*/ 407150 h 43377"/>
                <a:gd name="T24" fmla="*/ 327575 w 57776"/>
                <a:gd name="T25" fmla="*/ 789500 h 43377"/>
                <a:gd name="T26" fmla="*/ 364150 w 57776"/>
                <a:gd name="T27" fmla="*/ 912150 h 43377"/>
                <a:gd name="T28" fmla="*/ 422050 w 57776"/>
                <a:gd name="T29" fmla="*/ 1036125 h 43377"/>
                <a:gd name="T30" fmla="*/ 397675 w 57776"/>
                <a:gd name="T31" fmla="*/ 1084400 h 43377"/>
                <a:gd name="T32" fmla="*/ 341300 w 57776"/>
                <a:gd name="T33" fmla="*/ 1062225 h 43377"/>
                <a:gd name="T34" fmla="*/ 295600 w 57776"/>
                <a:gd name="T35" fmla="*/ 995675 h 43377"/>
                <a:gd name="T36" fmla="*/ 234650 w 57776"/>
                <a:gd name="T37" fmla="*/ 819500 h 43377"/>
                <a:gd name="T38" fmla="*/ 199600 w 57776"/>
                <a:gd name="T39" fmla="*/ 690325 h 43377"/>
                <a:gd name="T40" fmla="*/ 153900 w 57776"/>
                <a:gd name="T41" fmla="*/ 533725 h 43377"/>
                <a:gd name="T42" fmla="*/ 97525 w 57776"/>
                <a:gd name="T43" fmla="*/ 390200 h 43377"/>
                <a:gd name="T44" fmla="*/ 1525 w 57776"/>
                <a:gd name="T45" fmla="*/ 288400 h 43377"/>
                <a:gd name="T46" fmla="*/ 15250 w 57776"/>
                <a:gd name="T47" fmla="*/ 241425 h 43377"/>
                <a:gd name="T48" fmla="*/ 184375 w 57776"/>
                <a:gd name="T49" fmla="*/ 219250 h 43377"/>
                <a:gd name="T50" fmla="*/ 371775 w 57776"/>
                <a:gd name="T51" fmla="*/ 173575 h 43377"/>
                <a:gd name="T52" fmla="*/ 505850 w 57776"/>
                <a:gd name="T53" fmla="*/ 143550 h 43377"/>
                <a:gd name="T54" fmla="*/ 991875 w 57776"/>
                <a:gd name="T55" fmla="*/ 109625 h 43377"/>
                <a:gd name="T56" fmla="*/ 1115300 w 57776"/>
                <a:gd name="T57" fmla="*/ 62650 h 43377"/>
                <a:gd name="T58" fmla="*/ 1170150 w 57776"/>
                <a:gd name="T59" fmla="*/ 28725 h 43377"/>
                <a:gd name="T60" fmla="*/ 1235650 w 57776"/>
                <a:gd name="T61" fmla="*/ 25 h 43377"/>
                <a:gd name="T62" fmla="*/ 1285950 w 57776"/>
                <a:gd name="T63" fmla="*/ 23500 h 43377"/>
                <a:gd name="T64" fmla="*/ 1313375 w 57776"/>
                <a:gd name="T65" fmla="*/ 322325 h 43377"/>
                <a:gd name="T66" fmla="*/ 1324025 w 57776"/>
                <a:gd name="T67" fmla="*/ 540250 h 43377"/>
                <a:gd name="T68" fmla="*/ 1360600 w 57776"/>
                <a:gd name="T69" fmla="*/ 672050 h 43377"/>
                <a:gd name="T70" fmla="*/ 1412400 w 57776"/>
                <a:gd name="T71" fmla="*/ 752950 h 43377"/>
                <a:gd name="T72" fmla="*/ 1444400 w 57776"/>
                <a:gd name="T73" fmla="*/ 820825 h 43377"/>
                <a:gd name="T74" fmla="*/ 1403250 w 57776"/>
                <a:gd name="T75" fmla="*/ 837775 h 43377"/>
                <a:gd name="T76" fmla="*/ 1383450 w 57776"/>
                <a:gd name="T77" fmla="*/ 823425 h 433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776"/>
                <a:gd name="T118" fmla="*/ 0 h 43377"/>
                <a:gd name="T119" fmla="*/ 57776 w 57776"/>
                <a:gd name="T120" fmla="*/ 43377 h 433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776" h="43377" extrusionOk="0">
                  <a:moveTo>
                    <a:pt x="55338" y="32937"/>
                  </a:moveTo>
                  <a:lnTo>
                    <a:pt x="54119" y="31006"/>
                  </a:lnTo>
                  <a:lnTo>
                    <a:pt x="52900" y="29283"/>
                  </a:lnTo>
                  <a:lnTo>
                    <a:pt x="51133" y="25421"/>
                  </a:lnTo>
                  <a:lnTo>
                    <a:pt x="50036" y="19418"/>
                  </a:lnTo>
                  <a:lnTo>
                    <a:pt x="49792" y="14042"/>
                  </a:lnTo>
                  <a:lnTo>
                    <a:pt x="49670" y="8822"/>
                  </a:lnTo>
                  <a:lnTo>
                    <a:pt x="48878" y="3028"/>
                  </a:lnTo>
                  <a:lnTo>
                    <a:pt x="46684" y="4229"/>
                  </a:lnTo>
                  <a:lnTo>
                    <a:pt x="45709" y="4855"/>
                  </a:lnTo>
                  <a:lnTo>
                    <a:pt x="44734" y="5481"/>
                  </a:lnTo>
                  <a:lnTo>
                    <a:pt x="43698" y="6003"/>
                  </a:lnTo>
                  <a:lnTo>
                    <a:pt x="42601" y="6525"/>
                  </a:lnTo>
                  <a:lnTo>
                    <a:pt x="39980" y="7100"/>
                  </a:lnTo>
                  <a:lnTo>
                    <a:pt x="23708" y="8248"/>
                  </a:lnTo>
                  <a:lnTo>
                    <a:pt x="18467" y="9135"/>
                  </a:lnTo>
                  <a:lnTo>
                    <a:pt x="13896" y="10284"/>
                  </a:lnTo>
                  <a:lnTo>
                    <a:pt x="11702" y="10806"/>
                  </a:lnTo>
                  <a:lnTo>
                    <a:pt x="9508" y="11328"/>
                  </a:lnTo>
                  <a:lnTo>
                    <a:pt x="7131" y="11797"/>
                  </a:lnTo>
                  <a:lnTo>
                    <a:pt x="4632" y="12163"/>
                  </a:lnTo>
                  <a:lnTo>
                    <a:pt x="5729" y="13102"/>
                  </a:lnTo>
                  <a:lnTo>
                    <a:pt x="6826" y="13990"/>
                  </a:lnTo>
                  <a:lnTo>
                    <a:pt x="8411" y="16286"/>
                  </a:lnTo>
                  <a:lnTo>
                    <a:pt x="11031" y="24690"/>
                  </a:lnTo>
                  <a:lnTo>
                    <a:pt x="13103" y="31580"/>
                  </a:lnTo>
                  <a:lnTo>
                    <a:pt x="13957" y="34816"/>
                  </a:lnTo>
                  <a:lnTo>
                    <a:pt x="14566" y="36486"/>
                  </a:lnTo>
                  <a:lnTo>
                    <a:pt x="15480" y="38365"/>
                  </a:lnTo>
                  <a:lnTo>
                    <a:pt x="16882" y="41445"/>
                  </a:lnTo>
                  <a:lnTo>
                    <a:pt x="16882" y="42645"/>
                  </a:lnTo>
                  <a:lnTo>
                    <a:pt x="15907" y="43376"/>
                  </a:lnTo>
                  <a:lnTo>
                    <a:pt x="14627" y="43376"/>
                  </a:lnTo>
                  <a:lnTo>
                    <a:pt x="13652" y="42489"/>
                  </a:lnTo>
                  <a:lnTo>
                    <a:pt x="12799" y="41184"/>
                  </a:lnTo>
                  <a:lnTo>
                    <a:pt x="11824" y="39827"/>
                  </a:lnTo>
                  <a:lnTo>
                    <a:pt x="10239" y="36173"/>
                  </a:lnTo>
                  <a:lnTo>
                    <a:pt x="9386" y="32780"/>
                  </a:lnTo>
                  <a:lnTo>
                    <a:pt x="8533" y="29388"/>
                  </a:lnTo>
                  <a:lnTo>
                    <a:pt x="7984" y="27613"/>
                  </a:lnTo>
                  <a:lnTo>
                    <a:pt x="7192" y="25682"/>
                  </a:lnTo>
                  <a:lnTo>
                    <a:pt x="6156" y="21349"/>
                  </a:lnTo>
                  <a:lnTo>
                    <a:pt x="4876" y="17226"/>
                  </a:lnTo>
                  <a:lnTo>
                    <a:pt x="3901" y="15608"/>
                  </a:lnTo>
                  <a:lnTo>
                    <a:pt x="2621" y="14355"/>
                  </a:lnTo>
                  <a:lnTo>
                    <a:pt x="61" y="11536"/>
                  </a:lnTo>
                  <a:lnTo>
                    <a:pt x="0" y="10075"/>
                  </a:lnTo>
                  <a:lnTo>
                    <a:pt x="610" y="9657"/>
                  </a:lnTo>
                  <a:lnTo>
                    <a:pt x="1585" y="9448"/>
                  </a:lnTo>
                  <a:lnTo>
                    <a:pt x="7375" y="8770"/>
                  </a:lnTo>
                  <a:lnTo>
                    <a:pt x="12433" y="7569"/>
                  </a:lnTo>
                  <a:lnTo>
                    <a:pt x="14871" y="6943"/>
                  </a:lnTo>
                  <a:lnTo>
                    <a:pt x="17491" y="6317"/>
                  </a:lnTo>
                  <a:lnTo>
                    <a:pt x="20234" y="5742"/>
                  </a:lnTo>
                  <a:lnTo>
                    <a:pt x="23281" y="5273"/>
                  </a:lnTo>
                  <a:lnTo>
                    <a:pt x="39675" y="4385"/>
                  </a:lnTo>
                  <a:lnTo>
                    <a:pt x="42418" y="3707"/>
                  </a:lnTo>
                  <a:lnTo>
                    <a:pt x="44612" y="2506"/>
                  </a:lnTo>
                  <a:lnTo>
                    <a:pt x="45709" y="1828"/>
                  </a:lnTo>
                  <a:lnTo>
                    <a:pt x="46806" y="1149"/>
                  </a:lnTo>
                  <a:lnTo>
                    <a:pt x="48025" y="523"/>
                  </a:lnTo>
                  <a:lnTo>
                    <a:pt x="49426" y="1"/>
                  </a:lnTo>
                  <a:lnTo>
                    <a:pt x="50706" y="1"/>
                  </a:lnTo>
                  <a:lnTo>
                    <a:pt x="51438" y="940"/>
                  </a:lnTo>
                  <a:lnTo>
                    <a:pt x="52474" y="7256"/>
                  </a:lnTo>
                  <a:lnTo>
                    <a:pt x="52535" y="12893"/>
                  </a:lnTo>
                  <a:lnTo>
                    <a:pt x="52596" y="18531"/>
                  </a:lnTo>
                  <a:lnTo>
                    <a:pt x="52961" y="21610"/>
                  </a:lnTo>
                  <a:lnTo>
                    <a:pt x="53693" y="24899"/>
                  </a:lnTo>
                  <a:lnTo>
                    <a:pt x="54424" y="26882"/>
                  </a:lnTo>
                  <a:lnTo>
                    <a:pt x="55399" y="28552"/>
                  </a:lnTo>
                  <a:lnTo>
                    <a:pt x="56496" y="30118"/>
                  </a:lnTo>
                  <a:lnTo>
                    <a:pt x="57715" y="31893"/>
                  </a:lnTo>
                  <a:lnTo>
                    <a:pt x="57776" y="32833"/>
                  </a:lnTo>
                  <a:lnTo>
                    <a:pt x="57105" y="33407"/>
                  </a:lnTo>
                  <a:lnTo>
                    <a:pt x="56130" y="33511"/>
                  </a:lnTo>
                  <a:lnTo>
                    <a:pt x="55338" y="3293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36" name="Shape 389"/>
            <p:cNvSpPr>
              <a:spLocks/>
            </p:cNvSpPr>
            <p:nvPr/>
          </p:nvSpPr>
          <p:spPr bwMode="auto">
            <a:xfrm>
              <a:off x="1509900" y="1717250"/>
              <a:ext cx="985800" cy="841700"/>
            </a:xfrm>
            <a:custGeom>
              <a:avLst/>
              <a:gdLst>
                <a:gd name="T0" fmla="*/ 735900 w 39432"/>
                <a:gd name="T1" fmla="*/ 18275 h 33668"/>
                <a:gd name="T2" fmla="*/ 751150 w 39432"/>
                <a:gd name="T3" fmla="*/ 53525 h 33668"/>
                <a:gd name="T4" fmla="*/ 770950 w 39432"/>
                <a:gd name="T5" fmla="*/ 83525 h 33668"/>
                <a:gd name="T6" fmla="*/ 790750 w 39432"/>
                <a:gd name="T7" fmla="*/ 110925 h 33668"/>
                <a:gd name="T8" fmla="*/ 813625 w 39432"/>
                <a:gd name="T9" fmla="*/ 135725 h 33668"/>
                <a:gd name="T10" fmla="*/ 838000 w 39432"/>
                <a:gd name="T11" fmla="*/ 160525 h 33668"/>
                <a:gd name="T12" fmla="*/ 862375 w 39432"/>
                <a:gd name="T13" fmla="*/ 186625 h 33668"/>
                <a:gd name="T14" fmla="*/ 886750 w 39432"/>
                <a:gd name="T15" fmla="*/ 214025 h 33668"/>
                <a:gd name="T16" fmla="*/ 911125 w 39432"/>
                <a:gd name="T17" fmla="*/ 246650 h 33668"/>
                <a:gd name="T18" fmla="*/ 956825 w 39432"/>
                <a:gd name="T19" fmla="*/ 357575 h 33668"/>
                <a:gd name="T20" fmla="*/ 985775 w 39432"/>
                <a:gd name="T21" fmla="*/ 476325 h 33668"/>
                <a:gd name="T22" fmla="*/ 982725 w 39432"/>
                <a:gd name="T23" fmla="*/ 502400 h 33668"/>
                <a:gd name="T24" fmla="*/ 953775 w 39432"/>
                <a:gd name="T25" fmla="*/ 512850 h 33668"/>
                <a:gd name="T26" fmla="*/ 819700 w 39432"/>
                <a:gd name="T27" fmla="*/ 528500 h 33668"/>
                <a:gd name="T28" fmla="*/ 703925 w 39432"/>
                <a:gd name="T29" fmla="*/ 562425 h 33668"/>
                <a:gd name="T30" fmla="*/ 649075 w 39432"/>
                <a:gd name="T31" fmla="*/ 582000 h 33668"/>
                <a:gd name="T32" fmla="*/ 591175 w 39432"/>
                <a:gd name="T33" fmla="*/ 602900 h 33668"/>
                <a:gd name="T34" fmla="*/ 530225 w 39432"/>
                <a:gd name="T35" fmla="*/ 625075 h 33668"/>
                <a:gd name="T36" fmla="*/ 463175 w 39432"/>
                <a:gd name="T37" fmla="*/ 644650 h 33668"/>
                <a:gd name="T38" fmla="*/ 405275 w 39432"/>
                <a:gd name="T39" fmla="*/ 660300 h 33668"/>
                <a:gd name="T40" fmla="*/ 350425 w 39432"/>
                <a:gd name="T41" fmla="*/ 673350 h 33668"/>
                <a:gd name="T42" fmla="*/ 248350 w 39432"/>
                <a:gd name="T43" fmla="*/ 700750 h 33668"/>
                <a:gd name="T44" fmla="*/ 159975 w 39432"/>
                <a:gd name="T45" fmla="*/ 745125 h 33668"/>
                <a:gd name="T46" fmla="*/ 92950 w 39432"/>
                <a:gd name="T47" fmla="*/ 818200 h 33668"/>
                <a:gd name="T48" fmla="*/ 60950 w 39432"/>
                <a:gd name="T49" fmla="*/ 841700 h 33668"/>
                <a:gd name="T50" fmla="*/ 24375 w 39432"/>
                <a:gd name="T51" fmla="*/ 837775 h 33668"/>
                <a:gd name="T52" fmla="*/ 0 w 39432"/>
                <a:gd name="T53" fmla="*/ 814275 h 33668"/>
                <a:gd name="T54" fmla="*/ 3050 w 39432"/>
                <a:gd name="T55" fmla="*/ 779050 h 33668"/>
                <a:gd name="T56" fmla="*/ 21325 w 39432"/>
                <a:gd name="T57" fmla="*/ 752950 h 33668"/>
                <a:gd name="T58" fmla="*/ 39625 w 39432"/>
                <a:gd name="T59" fmla="*/ 729475 h 33668"/>
                <a:gd name="T60" fmla="*/ 59425 w 39432"/>
                <a:gd name="T61" fmla="*/ 709900 h 33668"/>
                <a:gd name="T62" fmla="*/ 82275 w 39432"/>
                <a:gd name="T63" fmla="*/ 691625 h 33668"/>
                <a:gd name="T64" fmla="*/ 105125 w 39432"/>
                <a:gd name="T65" fmla="*/ 675975 h 33668"/>
                <a:gd name="T66" fmla="*/ 131025 w 39432"/>
                <a:gd name="T67" fmla="*/ 661600 h 33668"/>
                <a:gd name="T68" fmla="*/ 184350 w 39432"/>
                <a:gd name="T69" fmla="*/ 639425 h 33668"/>
                <a:gd name="T70" fmla="*/ 240725 w 39432"/>
                <a:gd name="T71" fmla="*/ 621150 h 33668"/>
                <a:gd name="T72" fmla="*/ 303200 w 39432"/>
                <a:gd name="T73" fmla="*/ 604200 h 33668"/>
                <a:gd name="T74" fmla="*/ 367200 w 39432"/>
                <a:gd name="T75" fmla="*/ 588525 h 33668"/>
                <a:gd name="T76" fmla="*/ 434225 w 39432"/>
                <a:gd name="T77" fmla="*/ 570275 h 33668"/>
                <a:gd name="T78" fmla="*/ 499750 w 39432"/>
                <a:gd name="T79" fmla="*/ 552000 h 33668"/>
                <a:gd name="T80" fmla="*/ 560700 w 39432"/>
                <a:gd name="T81" fmla="*/ 532425 h 33668"/>
                <a:gd name="T82" fmla="*/ 617075 w 39432"/>
                <a:gd name="T83" fmla="*/ 515450 h 33668"/>
                <a:gd name="T84" fmla="*/ 671925 w 39432"/>
                <a:gd name="T85" fmla="*/ 499800 h 33668"/>
                <a:gd name="T86" fmla="*/ 728300 w 39432"/>
                <a:gd name="T87" fmla="*/ 484150 h 33668"/>
                <a:gd name="T88" fmla="*/ 784675 w 39432"/>
                <a:gd name="T89" fmla="*/ 472400 h 33668"/>
                <a:gd name="T90" fmla="*/ 911125 w 39432"/>
                <a:gd name="T91" fmla="*/ 456750 h 33668"/>
                <a:gd name="T92" fmla="*/ 891325 w 39432"/>
                <a:gd name="T93" fmla="*/ 364100 h 33668"/>
                <a:gd name="T94" fmla="*/ 877600 w 39432"/>
                <a:gd name="T95" fmla="*/ 319725 h 33668"/>
                <a:gd name="T96" fmla="*/ 853225 w 39432"/>
                <a:gd name="T97" fmla="*/ 274050 h 33668"/>
                <a:gd name="T98" fmla="*/ 828850 w 39432"/>
                <a:gd name="T99" fmla="*/ 241425 h 33668"/>
                <a:gd name="T100" fmla="*/ 804475 w 39432"/>
                <a:gd name="T101" fmla="*/ 212725 h 33668"/>
                <a:gd name="T102" fmla="*/ 778575 w 39432"/>
                <a:gd name="T103" fmla="*/ 185325 h 33668"/>
                <a:gd name="T104" fmla="*/ 754200 w 39432"/>
                <a:gd name="T105" fmla="*/ 159225 h 33668"/>
                <a:gd name="T106" fmla="*/ 731350 w 39432"/>
                <a:gd name="T107" fmla="*/ 133125 h 33668"/>
                <a:gd name="T108" fmla="*/ 710000 w 39432"/>
                <a:gd name="T109" fmla="*/ 104400 h 33668"/>
                <a:gd name="T110" fmla="*/ 673450 w 39432"/>
                <a:gd name="T111" fmla="*/ 36550 h 33668"/>
                <a:gd name="T112" fmla="*/ 674975 w 39432"/>
                <a:gd name="T113" fmla="*/ 13075 h 33668"/>
                <a:gd name="T114" fmla="*/ 693250 w 39432"/>
                <a:gd name="T115" fmla="*/ 25 h 33668"/>
                <a:gd name="T116" fmla="*/ 717625 w 39432"/>
                <a:gd name="T117" fmla="*/ 1325 h 33668"/>
                <a:gd name="T118" fmla="*/ 735900 w 39432"/>
                <a:gd name="T119" fmla="*/ 18275 h 33668"/>
                <a:gd name="T120" fmla="*/ 735900 w 39432"/>
                <a:gd name="T121" fmla="*/ 18275 h 3366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432"/>
                <a:gd name="T184" fmla="*/ 0 h 33668"/>
                <a:gd name="T185" fmla="*/ 39432 w 39432"/>
                <a:gd name="T186" fmla="*/ 33668 h 3366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432" h="33668" extrusionOk="0">
                  <a:moveTo>
                    <a:pt x="29436" y="731"/>
                  </a:moveTo>
                  <a:lnTo>
                    <a:pt x="30046" y="2141"/>
                  </a:lnTo>
                  <a:lnTo>
                    <a:pt x="30838" y="3341"/>
                  </a:lnTo>
                  <a:lnTo>
                    <a:pt x="31630" y="4437"/>
                  </a:lnTo>
                  <a:lnTo>
                    <a:pt x="32545" y="5429"/>
                  </a:lnTo>
                  <a:lnTo>
                    <a:pt x="33520" y="6421"/>
                  </a:lnTo>
                  <a:lnTo>
                    <a:pt x="34495" y="7465"/>
                  </a:lnTo>
                  <a:lnTo>
                    <a:pt x="35470" y="8561"/>
                  </a:lnTo>
                  <a:lnTo>
                    <a:pt x="36445" y="9866"/>
                  </a:lnTo>
                  <a:lnTo>
                    <a:pt x="38273" y="14303"/>
                  </a:lnTo>
                  <a:lnTo>
                    <a:pt x="39431" y="19053"/>
                  </a:lnTo>
                  <a:lnTo>
                    <a:pt x="39309" y="20096"/>
                  </a:lnTo>
                  <a:lnTo>
                    <a:pt x="38151" y="20514"/>
                  </a:lnTo>
                  <a:lnTo>
                    <a:pt x="32788" y="21140"/>
                  </a:lnTo>
                  <a:lnTo>
                    <a:pt x="28157" y="22497"/>
                  </a:lnTo>
                  <a:lnTo>
                    <a:pt x="25963" y="23280"/>
                  </a:lnTo>
                  <a:lnTo>
                    <a:pt x="23647" y="24116"/>
                  </a:lnTo>
                  <a:lnTo>
                    <a:pt x="21209" y="25003"/>
                  </a:lnTo>
                  <a:lnTo>
                    <a:pt x="18527" y="25786"/>
                  </a:lnTo>
                  <a:lnTo>
                    <a:pt x="16211" y="26412"/>
                  </a:lnTo>
                  <a:lnTo>
                    <a:pt x="14017" y="26934"/>
                  </a:lnTo>
                  <a:lnTo>
                    <a:pt x="9934" y="28030"/>
                  </a:lnTo>
                  <a:lnTo>
                    <a:pt x="6399" y="29805"/>
                  </a:lnTo>
                  <a:lnTo>
                    <a:pt x="3718" y="32728"/>
                  </a:lnTo>
                  <a:lnTo>
                    <a:pt x="2438" y="33668"/>
                  </a:lnTo>
                  <a:lnTo>
                    <a:pt x="975" y="33511"/>
                  </a:lnTo>
                  <a:lnTo>
                    <a:pt x="0" y="32571"/>
                  </a:lnTo>
                  <a:lnTo>
                    <a:pt x="122" y="31162"/>
                  </a:lnTo>
                  <a:lnTo>
                    <a:pt x="853" y="30118"/>
                  </a:lnTo>
                  <a:lnTo>
                    <a:pt x="1585" y="29179"/>
                  </a:lnTo>
                  <a:lnTo>
                    <a:pt x="2377" y="28396"/>
                  </a:lnTo>
                  <a:lnTo>
                    <a:pt x="3291" y="27665"/>
                  </a:lnTo>
                  <a:lnTo>
                    <a:pt x="4205" y="27039"/>
                  </a:lnTo>
                  <a:lnTo>
                    <a:pt x="5241" y="26464"/>
                  </a:lnTo>
                  <a:lnTo>
                    <a:pt x="7374" y="25577"/>
                  </a:lnTo>
                  <a:lnTo>
                    <a:pt x="9629" y="24846"/>
                  </a:lnTo>
                  <a:lnTo>
                    <a:pt x="12128" y="24168"/>
                  </a:lnTo>
                  <a:lnTo>
                    <a:pt x="14688" y="23541"/>
                  </a:lnTo>
                  <a:lnTo>
                    <a:pt x="17369" y="22811"/>
                  </a:lnTo>
                  <a:lnTo>
                    <a:pt x="19990" y="22080"/>
                  </a:lnTo>
                  <a:lnTo>
                    <a:pt x="22428" y="21297"/>
                  </a:lnTo>
                  <a:lnTo>
                    <a:pt x="24683" y="20618"/>
                  </a:lnTo>
                  <a:lnTo>
                    <a:pt x="26877" y="19992"/>
                  </a:lnTo>
                  <a:lnTo>
                    <a:pt x="29132" y="19366"/>
                  </a:lnTo>
                  <a:lnTo>
                    <a:pt x="31387" y="18896"/>
                  </a:lnTo>
                  <a:lnTo>
                    <a:pt x="36445" y="18270"/>
                  </a:lnTo>
                  <a:lnTo>
                    <a:pt x="35653" y="14564"/>
                  </a:lnTo>
                  <a:lnTo>
                    <a:pt x="35104" y="12789"/>
                  </a:lnTo>
                  <a:lnTo>
                    <a:pt x="34129" y="10962"/>
                  </a:lnTo>
                  <a:lnTo>
                    <a:pt x="33154" y="9657"/>
                  </a:lnTo>
                  <a:lnTo>
                    <a:pt x="32179" y="8509"/>
                  </a:lnTo>
                  <a:lnTo>
                    <a:pt x="31143" y="7413"/>
                  </a:lnTo>
                  <a:lnTo>
                    <a:pt x="30168" y="6369"/>
                  </a:lnTo>
                  <a:lnTo>
                    <a:pt x="29254" y="5325"/>
                  </a:lnTo>
                  <a:lnTo>
                    <a:pt x="28400" y="4176"/>
                  </a:lnTo>
                  <a:lnTo>
                    <a:pt x="26938" y="1462"/>
                  </a:lnTo>
                  <a:lnTo>
                    <a:pt x="26999" y="523"/>
                  </a:lnTo>
                  <a:lnTo>
                    <a:pt x="27730" y="1"/>
                  </a:lnTo>
                  <a:lnTo>
                    <a:pt x="28705" y="53"/>
                  </a:lnTo>
                  <a:lnTo>
                    <a:pt x="29436" y="73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37" name="Shape 390"/>
            <p:cNvSpPr>
              <a:spLocks/>
            </p:cNvSpPr>
            <p:nvPr/>
          </p:nvSpPr>
          <p:spPr bwMode="auto">
            <a:xfrm>
              <a:off x="854725" y="1408000"/>
              <a:ext cx="659750" cy="1080475"/>
            </a:xfrm>
            <a:custGeom>
              <a:avLst/>
              <a:gdLst>
                <a:gd name="T0" fmla="*/ 199625 w 26390"/>
                <a:gd name="T1" fmla="*/ 93950 h 43219"/>
                <a:gd name="T2" fmla="*/ 230100 w 26390"/>
                <a:gd name="T3" fmla="*/ 147450 h 43219"/>
                <a:gd name="T4" fmla="*/ 256000 w 26390"/>
                <a:gd name="T5" fmla="*/ 198350 h 43219"/>
                <a:gd name="T6" fmla="*/ 278850 w 26390"/>
                <a:gd name="T7" fmla="*/ 246625 h 43219"/>
                <a:gd name="T8" fmla="*/ 300175 w 26390"/>
                <a:gd name="T9" fmla="*/ 292300 h 43219"/>
                <a:gd name="T10" fmla="*/ 333700 w 26390"/>
                <a:gd name="T11" fmla="*/ 381050 h 43219"/>
                <a:gd name="T12" fmla="*/ 364175 w 26390"/>
                <a:gd name="T13" fmla="*/ 465850 h 43219"/>
                <a:gd name="T14" fmla="*/ 393125 w 26390"/>
                <a:gd name="T15" fmla="*/ 550675 h 43219"/>
                <a:gd name="T16" fmla="*/ 426625 w 26390"/>
                <a:gd name="T17" fmla="*/ 638100 h 43219"/>
                <a:gd name="T18" fmla="*/ 444925 w 26390"/>
                <a:gd name="T19" fmla="*/ 685075 h 43219"/>
                <a:gd name="T20" fmla="*/ 466250 w 26390"/>
                <a:gd name="T21" fmla="*/ 732050 h 43219"/>
                <a:gd name="T22" fmla="*/ 492150 w 26390"/>
                <a:gd name="T23" fmla="*/ 782950 h 43219"/>
                <a:gd name="T24" fmla="*/ 519575 w 26390"/>
                <a:gd name="T25" fmla="*/ 835150 h 43219"/>
                <a:gd name="T26" fmla="*/ 540900 w 26390"/>
                <a:gd name="T27" fmla="*/ 874300 h 43219"/>
                <a:gd name="T28" fmla="*/ 562250 w 26390"/>
                <a:gd name="T29" fmla="*/ 908225 h 43219"/>
                <a:gd name="T30" fmla="*/ 583575 w 26390"/>
                <a:gd name="T31" fmla="*/ 940850 h 43219"/>
                <a:gd name="T32" fmla="*/ 609475 w 26390"/>
                <a:gd name="T33" fmla="*/ 980000 h 43219"/>
                <a:gd name="T34" fmla="*/ 652125 w 26390"/>
                <a:gd name="T35" fmla="*/ 1034800 h 43219"/>
                <a:gd name="T36" fmla="*/ 659750 w 26390"/>
                <a:gd name="T37" fmla="*/ 1056975 h 43219"/>
                <a:gd name="T38" fmla="*/ 649075 w 26390"/>
                <a:gd name="T39" fmla="*/ 1073950 h 43219"/>
                <a:gd name="T40" fmla="*/ 627750 w 26390"/>
                <a:gd name="T41" fmla="*/ 1080475 h 43219"/>
                <a:gd name="T42" fmla="*/ 603375 w 26390"/>
                <a:gd name="T43" fmla="*/ 1072650 h 43219"/>
                <a:gd name="T44" fmla="*/ 498250 w 26390"/>
                <a:gd name="T45" fmla="*/ 1003475 h 43219"/>
                <a:gd name="T46" fmla="*/ 467775 w 26390"/>
                <a:gd name="T47" fmla="*/ 955200 h 43219"/>
                <a:gd name="T48" fmla="*/ 434250 w 26390"/>
                <a:gd name="T49" fmla="*/ 901700 h 43219"/>
                <a:gd name="T50" fmla="*/ 402250 w 26390"/>
                <a:gd name="T51" fmla="*/ 848200 h 43219"/>
                <a:gd name="T52" fmla="*/ 374825 w 26390"/>
                <a:gd name="T53" fmla="*/ 798600 h 43219"/>
                <a:gd name="T54" fmla="*/ 347400 w 26390"/>
                <a:gd name="T55" fmla="*/ 746425 h 43219"/>
                <a:gd name="T56" fmla="*/ 324550 w 26390"/>
                <a:gd name="T57" fmla="*/ 692925 h 43219"/>
                <a:gd name="T58" fmla="*/ 283425 w 26390"/>
                <a:gd name="T59" fmla="*/ 588525 h 43219"/>
                <a:gd name="T60" fmla="*/ 249900 w 26390"/>
                <a:gd name="T61" fmla="*/ 484125 h 43219"/>
                <a:gd name="T62" fmla="*/ 217900 w 26390"/>
                <a:gd name="T63" fmla="*/ 382350 h 43219"/>
                <a:gd name="T64" fmla="*/ 201150 w 26390"/>
                <a:gd name="T65" fmla="*/ 332750 h 43219"/>
                <a:gd name="T66" fmla="*/ 181325 w 26390"/>
                <a:gd name="T67" fmla="*/ 283175 h 43219"/>
                <a:gd name="T68" fmla="*/ 161525 w 26390"/>
                <a:gd name="T69" fmla="*/ 234900 h 43219"/>
                <a:gd name="T70" fmla="*/ 137150 w 26390"/>
                <a:gd name="T71" fmla="*/ 186600 h 43219"/>
                <a:gd name="T72" fmla="*/ 109725 w 26390"/>
                <a:gd name="T73" fmla="*/ 139625 h 43219"/>
                <a:gd name="T74" fmla="*/ 77725 w 26390"/>
                <a:gd name="T75" fmla="*/ 92650 h 43219"/>
                <a:gd name="T76" fmla="*/ 59450 w 26390"/>
                <a:gd name="T77" fmla="*/ 70475 h 43219"/>
                <a:gd name="T78" fmla="*/ 41150 w 26390"/>
                <a:gd name="T79" fmla="*/ 46975 h 43219"/>
                <a:gd name="T80" fmla="*/ 21350 w 26390"/>
                <a:gd name="T81" fmla="*/ 24800 h 43219"/>
                <a:gd name="T82" fmla="*/ 25 w 26390"/>
                <a:gd name="T83" fmla="*/ 2625 h 43219"/>
                <a:gd name="T84" fmla="*/ 15250 w 26390"/>
                <a:gd name="T85" fmla="*/ 0 h 43219"/>
                <a:gd name="T86" fmla="*/ 80775 w 26390"/>
                <a:gd name="T87" fmla="*/ 26100 h 43219"/>
                <a:gd name="T88" fmla="*/ 118875 w 26390"/>
                <a:gd name="T89" fmla="*/ 43075 h 43219"/>
                <a:gd name="T90" fmla="*/ 155425 w 26390"/>
                <a:gd name="T91" fmla="*/ 62650 h 43219"/>
                <a:gd name="T92" fmla="*/ 199625 w 26390"/>
                <a:gd name="T93" fmla="*/ 93950 h 43219"/>
                <a:gd name="T94" fmla="*/ 199625 w 26390"/>
                <a:gd name="T95" fmla="*/ 93950 h 432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390"/>
                <a:gd name="T145" fmla="*/ 0 h 43219"/>
                <a:gd name="T146" fmla="*/ 26390 w 26390"/>
                <a:gd name="T147" fmla="*/ 43219 h 432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390" h="43219" extrusionOk="0">
                  <a:moveTo>
                    <a:pt x="7985" y="3758"/>
                  </a:moveTo>
                  <a:lnTo>
                    <a:pt x="9204" y="5898"/>
                  </a:lnTo>
                  <a:lnTo>
                    <a:pt x="10240" y="7934"/>
                  </a:lnTo>
                  <a:lnTo>
                    <a:pt x="11154" y="9865"/>
                  </a:lnTo>
                  <a:lnTo>
                    <a:pt x="12007" y="11692"/>
                  </a:lnTo>
                  <a:lnTo>
                    <a:pt x="13348" y="15242"/>
                  </a:lnTo>
                  <a:lnTo>
                    <a:pt x="14567" y="18634"/>
                  </a:lnTo>
                  <a:lnTo>
                    <a:pt x="15725" y="22027"/>
                  </a:lnTo>
                  <a:lnTo>
                    <a:pt x="17065" y="25524"/>
                  </a:lnTo>
                  <a:lnTo>
                    <a:pt x="17797" y="27403"/>
                  </a:lnTo>
                  <a:lnTo>
                    <a:pt x="18650" y="29282"/>
                  </a:lnTo>
                  <a:lnTo>
                    <a:pt x="19686" y="31318"/>
                  </a:lnTo>
                  <a:lnTo>
                    <a:pt x="20783" y="33406"/>
                  </a:lnTo>
                  <a:lnTo>
                    <a:pt x="21636" y="34972"/>
                  </a:lnTo>
                  <a:lnTo>
                    <a:pt x="22490" y="36329"/>
                  </a:lnTo>
                  <a:lnTo>
                    <a:pt x="23343" y="37634"/>
                  </a:lnTo>
                  <a:lnTo>
                    <a:pt x="24379" y="39200"/>
                  </a:lnTo>
                  <a:lnTo>
                    <a:pt x="26085" y="41392"/>
                  </a:lnTo>
                  <a:lnTo>
                    <a:pt x="26390" y="42279"/>
                  </a:lnTo>
                  <a:lnTo>
                    <a:pt x="25963" y="42958"/>
                  </a:lnTo>
                  <a:lnTo>
                    <a:pt x="25110" y="43219"/>
                  </a:lnTo>
                  <a:lnTo>
                    <a:pt x="24135" y="42906"/>
                  </a:lnTo>
                  <a:lnTo>
                    <a:pt x="19930" y="40139"/>
                  </a:lnTo>
                  <a:lnTo>
                    <a:pt x="18711" y="38208"/>
                  </a:lnTo>
                  <a:lnTo>
                    <a:pt x="17370" y="36068"/>
                  </a:lnTo>
                  <a:lnTo>
                    <a:pt x="16090" y="33928"/>
                  </a:lnTo>
                  <a:lnTo>
                    <a:pt x="14993" y="31944"/>
                  </a:lnTo>
                  <a:lnTo>
                    <a:pt x="13896" y="29857"/>
                  </a:lnTo>
                  <a:lnTo>
                    <a:pt x="12982" y="27717"/>
                  </a:lnTo>
                  <a:lnTo>
                    <a:pt x="11337" y="23541"/>
                  </a:lnTo>
                  <a:lnTo>
                    <a:pt x="9996" y="19365"/>
                  </a:lnTo>
                  <a:lnTo>
                    <a:pt x="8716" y="15294"/>
                  </a:lnTo>
                  <a:lnTo>
                    <a:pt x="8046" y="13310"/>
                  </a:lnTo>
                  <a:lnTo>
                    <a:pt x="7253" y="11327"/>
                  </a:lnTo>
                  <a:lnTo>
                    <a:pt x="6461" y="9396"/>
                  </a:lnTo>
                  <a:lnTo>
                    <a:pt x="5486" y="7464"/>
                  </a:lnTo>
                  <a:lnTo>
                    <a:pt x="4389" y="5585"/>
                  </a:lnTo>
                  <a:lnTo>
                    <a:pt x="3109" y="3706"/>
                  </a:lnTo>
                  <a:lnTo>
                    <a:pt x="2378" y="2819"/>
                  </a:lnTo>
                  <a:lnTo>
                    <a:pt x="1646" y="1879"/>
                  </a:lnTo>
                  <a:lnTo>
                    <a:pt x="854" y="992"/>
                  </a:lnTo>
                  <a:lnTo>
                    <a:pt x="1" y="105"/>
                  </a:lnTo>
                  <a:lnTo>
                    <a:pt x="610" y="0"/>
                  </a:lnTo>
                  <a:lnTo>
                    <a:pt x="3231" y="1044"/>
                  </a:lnTo>
                  <a:lnTo>
                    <a:pt x="4755" y="1723"/>
                  </a:lnTo>
                  <a:lnTo>
                    <a:pt x="6217" y="2506"/>
                  </a:lnTo>
                  <a:lnTo>
                    <a:pt x="7985" y="375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38" name="Shape 391"/>
            <p:cNvSpPr>
              <a:spLocks/>
            </p:cNvSpPr>
            <p:nvPr/>
          </p:nvSpPr>
          <p:spPr bwMode="auto">
            <a:xfrm>
              <a:off x="0" y="537625"/>
              <a:ext cx="1193000" cy="2410200"/>
            </a:xfrm>
            <a:custGeom>
              <a:avLst/>
              <a:gdLst>
                <a:gd name="T0" fmla="*/ 600300 w 47720"/>
                <a:gd name="T1" fmla="*/ 78300 h 96408"/>
                <a:gd name="T2" fmla="*/ 531750 w 47720"/>
                <a:gd name="T3" fmla="*/ 127875 h 96408"/>
                <a:gd name="T4" fmla="*/ 460125 w 47720"/>
                <a:gd name="T5" fmla="*/ 167025 h 96408"/>
                <a:gd name="T6" fmla="*/ 377850 w 47720"/>
                <a:gd name="T7" fmla="*/ 202250 h 96408"/>
                <a:gd name="T8" fmla="*/ 266625 w 47720"/>
                <a:gd name="T9" fmla="*/ 241400 h 96408"/>
                <a:gd name="T10" fmla="*/ 82275 w 47720"/>
                <a:gd name="T11" fmla="*/ 266200 h 96408"/>
                <a:gd name="T12" fmla="*/ 138650 w 47720"/>
                <a:gd name="T13" fmla="*/ 366675 h 96408"/>
                <a:gd name="T14" fmla="*/ 202650 w 47720"/>
                <a:gd name="T15" fmla="*/ 472375 h 96408"/>
                <a:gd name="T16" fmla="*/ 260550 w 47720"/>
                <a:gd name="T17" fmla="*/ 632875 h 96408"/>
                <a:gd name="T18" fmla="*/ 306250 w 47720"/>
                <a:gd name="T19" fmla="*/ 746400 h 96408"/>
                <a:gd name="T20" fmla="*/ 348900 w 47720"/>
                <a:gd name="T21" fmla="*/ 826000 h 96408"/>
                <a:gd name="T22" fmla="*/ 391575 w 47720"/>
                <a:gd name="T23" fmla="*/ 892550 h 96408"/>
                <a:gd name="T24" fmla="*/ 435750 w 47720"/>
                <a:gd name="T25" fmla="*/ 952600 h 96408"/>
                <a:gd name="T26" fmla="*/ 481475 w 47720"/>
                <a:gd name="T27" fmla="*/ 1007400 h 96408"/>
                <a:gd name="T28" fmla="*/ 528700 w 47720"/>
                <a:gd name="T29" fmla="*/ 1060900 h 96408"/>
                <a:gd name="T30" fmla="*/ 577450 w 47720"/>
                <a:gd name="T31" fmla="*/ 1115700 h 96408"/>
                <a:gd name="T32" fmla="*/ 626200 w 47720"/>
                <a:gd name="T33" fmla="*/ 1173125 h 96408"/>
                <a:gd name="T34" fmla="*/ 676475 w 47720"/>
                <a:gd name="T35" fmla="*/ 1237050 h 96408"/>
                <a:gd name="T36" fmla="*/ 729800 w 47720"/>
                <a:gd name="T37" fmla="*/ 1314050 h 96408"/>
                <a:gd name="T38" fmla="*/ 774000 w 47720"/>
                <a:gd name="T39" fmla="*/ 1388425 h 96408"/>
                <a:gd name="T40" fmla="*/ 812075 w 47720"/>
                <a:gd name="T41" fmla="*/ 1460200 h 96408"/>
                <a:gd name="T42" fmla="*/ 853225 w 47720"/>
                <a:gd name="T43" fmla="*/ 1535875 h 96408"/>
                <a:gd name="T44" fmla="*/ 912650 w 47720"/>
                <a:gd name="T45" fmla="*/ 1629850 h 96408"/>
                <a:gd name="T46" fmla="*/ 972075 w 47720"/>
                <a:gd name="T47" fmla="*/ 1722500 h 96408"/>
                <a:gd name="T48" fmla="*/ 1037575 w 47720"/>
                <a:gd name="T49" fmla="*/ 1859500 h 96408"/>
                <a:gd name="T50" fmla="*/ 1081775 w 47720"/>
                <a:gd name="T51" fmla="*/ 2038275 h 96408"/>
                <a:gd name="T52" fmla="*/ 1144225 w 47720"/>
                <a:gd name="T53" fmla="*/ 2226175 h 96408"/>
                <a:gd name="T54" fmla="*/ 1188425 w 47720"/>
                <a:gd name="T55" fmla="*/ 2350150 h 96408"/>
                <a:gd name="T56" fmla="*/ 1188425 w 47720"/>
                <a:gd name="T57" fmla="*/ 2385375 h 96408"/>
                <a:gd name="T58" fmla="*/ 1124425 w 47720"/>
                <a:gd name="T59" fmla="*/ 2410175 h 96408"/>
                <a:gd name="T60" fmla="*/ 1048250 w 47720"/>
                <a:gd name="T61" fmla="*/ 2258800 h 96408"/>
                <a:gd name="T62" fmla="*/ 1008625 w 47720"/>
                <a:gd name="T63" fmla="*/ 2130925 h 96408"/>
                <a:gd name="T64" fmla="*/ 950725 w 47720"/>
                <a:gd name="T65" fmla="*/ 1932575 h 96408"/>
                <a:gd name="T66" fmla="*/ 920275 w 47720"/>
                <a:gd name="T67" fmla="*/ 1838625 h 96408"/>
                <a:gd name="T68" fmla="*/ 876075 w 47720"/>
                <a:gd name="T69" fmla="*/ 1753800 h 96408"/>
                <a:gd name="T70" fmla="*/ 821225 w 47720"/>
                <a:gd name="T71" fmla="*/ 1666375 h 96408"/>
                <a:gd name="T72" fmla="*/ 764850 w 47720"/>
                <a:gd name="T73" fmla="*/ 1577650 h 96408"/>
                <a:gd name="T74" fmla="*/ 723725 w 47720"/>
                <a:gd name="T75" fmla="*/ 1503250 h 96408"/>
                <a:gd name="T76" fmla="*/ 687150 w 47720"/>
                <a:gd name="T77" fmla="*/ 1431500 h 96408"/>
                <a:gd name="T78" fmla="*/ 642975 w 47720"/>
                <a:gd name="T79" fmla="*/ 1357100 h 96408"/>
                <a:gd name="T80" fmla="*/ 589650 w 47720"/>
                <a:gd name="T81" fmla="*/ 1281425 h 96408"/>
                <a:gd name="T82" fmla="*/ 539350 w 47720"/>
                <a:gd name="T83" fmla="*/ 1216175 h 96408"/>
                <a:gd name="T84" fmla="*/ 490600 w 47720"/>
                <a:gd name="T85" fmla="*/ 1156150 h 96408"/>
                <a:gd name="T86" fmla="*/ 441850 w 47720"/>
                <a:gd name="T87" fmla="*/ 1101350 h 96408"/>
                <a:gd name="T88" fmla="*/ 394625 w 47720"/>
                <a:gd name="T89" fmla="*/ 1046550 h 96408"/>
                <a:gd name="T90" fmla="*/ 348900 w 47720"/>
                <a:gd name="T91" fmla="*/ 989125 h 96408"/>
                <a:gd name="T92" fmla="*/ 281875 w 47720"/>
                <a:gd name="T93" fmla="*/ 895175 h 96408"/>
                <a:gd name="T94" fmla="*/ 240725 w 47720"/>
                <a:gd name="T95" fmla="*/ 823400 h 96408"/>
                <a:gd name="T96" fmla="*/ 175225 w 47720"/>
                <a:gd name="T97" fmla="*/ 661600 h 96408"/>
                <a:gd name="T98" fmla="*/ 120375 w 47720"/>
                <a:gd name="T99" fmla="*/ 497175 h 96408"/>
                <a:gd name="T100" fmla="*/ 85325 w 47720"/>
                <a:gd name="T101" fmla="*/ 428000 h 96408"/>
                <a:gd name="T102" fmla="*/ 0 w 47720"/>
                <a:gd name="T103" fmla="*/ 236200 h 96408"/>
                <a:gd name="T104" fmla="*/ 38100 w 47720"/>
                <a:gd name="T105" fmla="*/ 199650 h 96408"/>
                <a:gd name="T106" fmla="*/ 297100 w 47720"/>
                <a:gd name="T107" fmla="*/ 152675 h 96408"/>
                <a:gd name="T108" fmla="*/ 380900 w 47720"/>
                <a:gd name="T109" fmla="*/ 122650 h 96408"/>
                <a:gd name="T110" fmla="*/ 585075 w 47720"/>
                <a:gd name="T111" fmla="*/ 10450 h 96408"/>
                <a:gd name="T112" fmla="*/ 630775 w 47720"/>
                <a:gd name="T113" fmla="*/ 7825 h 96408"/>
                <a:gd name="T114" fmla="*/ 633825 w 47720"/>
                <a:gd name="T115" fmla="*/ 46975 h 964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720"/>
                <a:gd name="T175" fmla="*/ 0 h 96408"/>
                <a:gd name="T176" fmla="*/ 47720 w 47720"/>
                <a:gd name="T177" fmla="*/ 96408 h 9640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720" h="96408" extrusionOk="0">
                  <a:moveTo>
                    <a:pt x="25353" y="1879"/>
                  </a:moveTo>
                  <a:lnTo>
                    <a:pt x="24012" y="3132"/>
                  </a:lnTo>
                  <a:lnTo>
                    <a:pt x="22610" y="4176"/>
                  </a:lnTo>
                  <a:lnTo>
                    <a:pt x="21270" y="5115"/>
                  </a:lnTo>
                  <a:lnTo>
                    <a:pt x="19868" y="5950"/>
                  </a:lnTo>
                  <a:lnTo>
                    <a:pt x="18405" y="6681"/>
                  </a:lnTo>
                  <a:lnTo>
                    <a:pt x="16821" y="7412"/>
                  </a:lnTo>
                  <a:lnTo>
                    <a:pt x="15114" y="8090"/>
                  </a:lnTo>
                  <a:lnTo>
                    <a:pt x="13286" y="8873"/>
                  </a:lnTo>
                  <a:lnTo>
                    <a:pt x="10665" y="9656"/>
                  </a:lnTo>
                  <a:lnTo>
                    <a:pt x="8288" y="10178"/>
                  </a:lnTo>
                  <a:lnTo>
                    <a:pt x="3291" y="10648"/>
                  </a:lnTo>
                  <a:lnTo>
                    <a:pt x="4205" y="12788"/>
                  </a:lnTo>
                  <a:lnTo>
                    <a:pt x="5546" y="14667"/>
                  </a:lnTo>
                  <a:lnTo>
                    <a:pt x="6948" y="16599"/>
                  </a:lnTo>
                  <a:lnTo>
                    <a:pt x="8106" y="18895"/>
                  </a:lnTo>
                  <a:lnTo>
                    <a:pt x="9385" y="22288"/>
                  </a:lnTo>
                  <a:lnTo>
                    <a:pt x="10422" y="25315"/>
                  </a:lnTo>
                  <a:lnTo>
                    <a:pt x="11519" y="28291"/>
                  </a:lnTo>
                  <a:lnTo>
                    <a:pt x="12250" y="29856"/>
                  </a:lnTo>
                  <a:lnTo>
                    <a:pt x="13103" y="31579"/>
                  </a:lnTo>
                  <a:lnTo>
                    <a:pt x="13956" y="33040"/>
                  </a:lnTo>
                  <a:lnTo>
                    <a:pt x="14749" y="34398"/>
                  </a:lnTo>
                  <a:lnTo>
                    <a:pt x="15663" y="35702"/>
                  </a:lnTo>
                  <a:lnTo>
                    <a:pt x="16516" y="36903"/>
                  </a:lnTo>
                  <a:lnTo>
                    <a:pt x="17430" y="38104"/>
                  </a:lnTo>
                  <a:lnTo>
                    <a:pt x="18344" y="39200"/>
                  </a:lnTo>
                  <a:lnTo>
                    <a:pt x="19259" y="40296"/>
                  </a:lnTo>
                  <a:lnTo>
                    <a:pt x="20173" y="41392"/>
                  </a:lnTo>
                  <a:lnTo>
                    <a:pt x="21148" y="42436"/>
                  </a:lnTo>
                  <a:lnTo>
                    <a:pt x="22123" y="43532"/>
                  </a:lnTo>
                  <a:lnTo>
                    <a:pt x="23098" y="44628"/>
                  </a:lnTo>
                  <a:lnTo>
                    <a:pt x="24073" y="45776"/>
                  </a:lnTo>
                  <a:lnTo>
                    <a:pt x="25048" y="46925"/>
                  </a:lnTo>
                  <a:lnTo>
                    <a:pt x="26084" y="48177"/>
                  </a:lnTo>
                  <a:lnTo>
                    <a:pt x="27059" y="49482"/>
                  </a:lnTo>
                  <a:lnTo>
                    <a:pt x="28095" y="50892"/>
                  </a:lnTo>
                  <a:lnTo>
                    <a:pt x="29192" y="52562"/>
                  </a:lnTo>
                  <a:lnTo>
                    <a:pt x="30107" y="54076"/>
                  </a:lnTo>
                  <a:lnTo>
                    <a:pt x="30960" y="55537"/>
                  </a:lnTo>
                  <a:lnTo>
                    <a:pt x="31752" y="56999"/>
                  </a:lnTo>
                  <a:lnTo>
                    <a:pt x="32483" y="58408"/>
                  </a:lnTo>
                  <a:lnTo>
                    <a:pt x="33276" y="59870"/>
                  </a:lnTo>
                  <a:lnTo>
                    <a:pt x="34129" y="61435"/>
                  </a:lnTo>
                  <a:lnTo>
                    <a:pt x="35165" y="63106"/>
                  </a:lnTo>
                  <a:lnTo>
                    <a:pt x="36506" y="65194"/>
                  </a:lnTo>
                  <a:lnTo>
                    <a:pt x="37725" y="67073"/>
                  </a:lnTo>
                  <a:lnTo>
                    <a:pt x="38883" y="68900"/>
                  </a:lnTo>
                  <a:lnTo>
                    <a:pt x="39919" y="70674"/>
                  </a:lnTo>
                  <a:lnTo>
                    <a:pt x="41503" y="74380"/>
                  </a:lnTo>
                  <a:lnTo>
                    <a:pt x="42417" y="78869"/>
                  </a:lnTo>
                  <a:lnTo>
                    <a:pt x="43271" y="81531"/>
                  </a:lnTo>
                  <a:lnTo>
                    <a:pt x="44246" y="84089"/>
                  </a:lnTo>
                  <a:lnTo>
                    <a:pt x="45769" y="89047"/>
                  </a:lnTo>
                  <a:lnTo>
                    <a:pt x="46440" y="91396"/>
                  </a:lnTo>
                  <a:lnTo>
                    <a:pt x="47537" y="94006"/>
                  </a:lnTo>
                  <a:lnTo>
                    <a:pt x="47720" y="94789"/>
                  </a:lnTo>
                  <a:lnTo>
                    <a:pt x="47537" y="95415"/>
                  </a:lnTo>
                  <a:lnTo>
                    <a:pt x="46440" y="96303"/>
                  </a:lnTo>
                  <a:lnTo>
                    <a:pt x="44977" y="96407"/>
                  </a:lnTo>
                  <a:lnTo>
                    <a:pt x="43758" y="95415"/>
                  </a:lnTo>
                  <a:lnTo>
                    <a:pt x="41930" y="90352"/>
                  </a:lnTo>
                  <a:lnTo>
                    <a:pt x="41260" y="87951"/>
                  </a:lnTo>
                  <a:lnTo>
                    <a:pt x="40345" y="85237"/>
                  </a:lnTo>
                  <a:lnTo>
                    <a:pt x="38395" y="79495"/>
                  </a:lnTo>
                  <a:lnTo>
                    <a:pt x="38029" y="77303"/>
                  </a:lnTo>
                  <a:lnTo>
                    <a:pt x="37481" y="75372"/>
                  </a:lnTo>
                  <a:lnTo>
                    <a:pt x="36811" y="73545"/>
                  </a:lnTo>
                  <a:lnTo>
                    <a:pt x="36018" y="71823"/>
                  </a:lnTo>
                  <a:lnTo>
                    <a:pt x="35043" y="70152"/>
                  </a:lnTo>
                  <a:lnTo>
                    <a:pt x="34007" y="68430"/>
                  </a:lnTo>
                  <a:lnTo>
                    <a:pt x="32849" y="66655"/>
                  </a:lnTo>
                  <a:lnTo>
                    <a:pt x="31630" y="64724"/>
                  </a:lnTo>
                  <a:lnTo>
                    <a:pt x="30594" y="63106"/>
                  </a:lnTo>
                  <a:lnTo>
                    <a:pt x="29741" y="61592"/>
                  </a:lnTo>
                  <a:lnTo>
                    <a:pt x="28949" y="60130"/>
                  </a:lnTo>
                  <a:lnTo>
                    <a:pt x="28217" y="58721"/>
                  </a:lnTo>
                  <a:lnTo>
                    <a:pt x="27486" y="57260"/>
                  </a:lnTo>
                  <a:lnTo>
                    <a:pt x="26633" y="55850"/>
                  </a:lnTo>
                  <a:lnTo>
                    <a:pt x="25719" y="54284"/>
                  </a:lnTo>
                  <a:lnTo>
                    <a:pt x="24622" y="52666"/>
                  </a:lnTo>
                  <a:lnTo>
                    <a:pt x="23586" y="51257"/>
                  </a:lnTo>
                  <a:lnTo>
                    <a:pt x="22550" y="49900"/>
                  </a:lnTo>
                  <a:lnTo>
                    <a:pt x="21574" y="48647"/>
                  </a:lnTo>
                  <a:lnTo>
                    <a:pt x="20599" y="47447"/>
                  </a:lnTo>
                  <a:lnTo>
                    <a:pt x="19624" y="46246"/>
                  </a:lnTo>
                  <a:lnTo>
                    <a:pt x="18649" y="45150"/>
                  </a:lnTo>
                  <a:lnTo>
                    <a:pt x="17674" y="44054"/>
                  </a:lnTo>
                  <a:lnTo>
                    <a:pt x="16699" y="42958"/>
                  </a:lnTo>
                  <a:lnTo>
                    <a:pt x="15785" y="41862"/>
                  </a:lnTo>
                  <a:lnTo>
                    <a:pt x="14870" y="40713"/>
                  </a:lnTo>
                  <a:lnTo>
                    <a:pt x="13956" y="39565"/>
                  </a:lnTo>
                  <a:lnTo>
                    <a:pt x="13042" y="38417"/>
                  </a:lnTo>
                  <a:lnTo>
                    <a:pt x="11275" y="35807"/>
                  </a:lnTo>
                  <a:lnTo>
                    <a:pt x="10422" y="34450"/>
                  </a:lnTo>
                  <a:lnTo>
                    <a:pt x="9629" y="32936"/>
                  </a:lnTo>
                  <a:lnTo>
                    <a:pt x="8045" y="29595"/>
                  </a:lnTo>
                  <a:lnTo>
                    <a:pt x="7009" y="26464"/>
                  </a:lnTo>
                  <a:lnTo>
                    <a:pt x="6034" y="23384"/>
                  </a:lnTo>
                  <a:lnTo>
                    <a:pt x="4815" y="19887"/>
                  </a:lnTo>
                  <a:lnTo>
                    <a:pt x="4144" y="18425"/>
                  </a:lnTo>
                  <a:lnTo>
                    <a:pt x="3413" y="17120"/>
                  </a:lnTo>
                  <a:lnTo>
                    <a:pt x="1950" y="14772"/>
                  </a:lnTo>
                  <a:lnTo>
                    <a:pt x="0" y="9448"/>
                  </a:lnTo>
                  <a:lnTo>
                    <a:pt x="305" y="8351"/>
                  </a:lnTo>
                  <a:lnTo>
                    <a:pt x="1524" y="7986"/>
                  </a:lnTo>
                  <a:lnTo>
                    <a:pt x="6826" y="7569"/>
                  </a:lnTo>
                  <a:lnTo>
                    <a:pt x="11884" y="6107"/>
                  </a:lnTo>
                  <a:lnTo>
                    <a:pt x="13591" y="5481"/>
                  </a:lnTo>
                  <a:lnTo>
                    <a:pt x="15236" y="4906"/>
                  </a:lnTo>
                  <a:lnTo>
                    <a:pt x="18162" y="3810"/>
                  </a:lnTo>
                  <a:lnTo>
                    <a:pt x="23403" y="418"/>
                  </a:lnTo>
                  <a:lnTo>
                    <a:pt x="24378" y="0"/>
                  </a:lnTo>
                  <a:lnTo>
                    <a:pt x="25231" y="313"/>
                  </a:lnTo>
                  <a:lnTo>
                    <a:pt x="25719" y="992"/>
                  </a:lnTo>
                  <a:lnTo>
                    <a:pt x="25353" y="187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39" name="Shape 392"/>
            <p:cNvSpPr>
              <a:spLocks/>
            </p:cNvSpPr>
            <p:nvPr/>
          </p:nvSpPr>
          <p:spPr bwMode="auto">
            <a:xfrm>
              <a:off x="1133550" y="2541950"/>
              <a:ext cx="1072650" cy="431975"/>
            </a:xfrm>
            <a:custGeom>
              <a:avLst/>
              <a:gdLst>
                <a:gd name="T0" fmla="*/ 22875 w 42906"/>
                <a:gd name="T1" fmla="*/ 351050 h 17279"/>
                <a:gd name="T2" fmla="*/ 45725 w 42906"/>
                <a:gd name="T3" fmla="*/ 336700 h 17279"/>
                <a:gd name="T4" fmla="*/ 68575 w 42906"/>
                <a:gd name="T5" fmla="*/ 323650 h 17279"/>
                <a:gd name="T6" fmla="*/ 111250 w 42906"/>
                <a:gd name="T7" fmla="*/ 297550 h 17279"/>
                <a:gd name="T8" fmla="*/ 150850 w 42906"/>
                <a:gd name="T9" fmla="*/ 272750 h 17279"/>
                <a:gd name="T10" fmla="*/ 190475 w 42906"/>
                <a:gd name="T11" fmla="*/ 250575 h 17279"/>
                <a:gd name="T12" fmla="*/ 230075 w 42906"/>
                <a:gd name="T13" fmla="*/ 229700 h 17279"/>
                <a:gd name="T14" fmla="*/ 272750 w 42906"/>
                <a:gd name="T15" fmla="*/ 211425 h 17279"/>
                <a:gd name="T16" fmla="*/ 319975 w 42906"/>
                <a:gd name="T17" fmla="*/ 194450 h 17279"/>
                <a:gd name="T18" fmla="*/ 373300 w 42906"/>
                <a:gd name="T19" fmla="*/ 180100 h 17279"/>
                <a:gd name="T20" fmla="*/ 461675 w 42906"/>
                <a:gd name="T21" fmla="*/ 159225 h 17279"/>
                <a:gd name="T22" fmla="*/ 543950 w 42906"/>
                <a:gd name="T23" fmla="*/ 143575 h 17279"/>
                <a:gd name="T24" fmla="*/ 694800 w 42906"/>
                <a:gd name="T25" fmla="*/ 113550 h 17279"/>
                <a:gd name="T26" fmla="*/ 766400 w 42906"/>
                <a:gd name="T27" fmla="*/ 96600 h 17279"/>
                <a:gd name="T28" fmla="*/ 839525 w 42906"/>
                <a:gd name="T29" fmla="*/ 74400 h 17279"/>
                <a:gd name="T30" fmla="*/ 915725 w 42906"/>
                <a:gd name="T31" fmla="*/ 44400 h 17279"/>
                <a:gd name="T32" fmla="*/ 955325 w 42906"/>
                <a:gd name="T33" fmla="*/ 26125 h 17279"/>
                <a:gd name="T34" fmla="*/ 994950 w 42906"/>
                <a:gd name="T35" fmla="*/ 5250 h 17279"/>
                <a:gd name="T36" fmla="*/ 1036075 w 42906"/>
                <a:gd name="T37" fmla="*/ 25 h 17279"/>
                <a:gd name="T38" fmla="*/ 1065025 w 42906"/>
                <a:gd name="T39" fmla="*/ 19600 h 17279"/>
                <a:gd name="T40" fmla="*/ 1072650 w 42906"/>
                <a:gd name="T41" fmla="*/ 49600 h 17279"/>
                <a:gd name="T42" fmla="*/ 1065025 w 42906"/>
                <a:gd name="T43" fmla="*/ 65275 h 17279"/>
                <a:gd name="T44" fmla="*/ 1048275 w 42906"/>
                <a:gd name="T45" fmla="*/ 78325 h 17279"/>
                <a:gd name="T46" fmla="*/ 1005600 w 42906"/>
                <a:gd name="T47" fmla="*/ 100500 h 17279"/>
                <a:gd name="T48" fmla="*/ 964475 w 42906"/>
                <a:gd name="T49" fmla="*/ 118775 h 17279"/>
                <a:gd name="T50" fmla="*/ 924850 w 42906"/>
                <a:gd name="T51" fmla="*/ 134425 h 17279"/>
                <a:gd name="T52" fmla="*/ 886775 w 42906"/>
                <a:gd name="T53" fmla="*/ 147475 h 17279"/>
                <a:gd name="T54" fmla="*/ 809050 w 42906"/>
                <a:gd name="T55" fmla="*/ 168350 h 17279"/>
                <a:gd name="T56" fmla="*/ 732875 w 42906"/>
                <a:gd name="T57" fmla="*/ 184025 h 17279"/>
                <a:gd name="T58" fmla="*/ 574425 w 42906"/>
                <a:gd name="T59" fmla="*/ 210125 h 17279"/>
                <a:gd name="T60" fmla="*/ 394625 w 42906"/>
                <a:gd name="T61" fmla="*/ 245350 h 17279"/>
                <a:gd name="T62" fmla="*/ 303225 w 42906"/>
                <a:gd name="T63" fmla="*/ 277975 h 17279"/>
                <a:gd name="T64" fmla="*/ 265125 w 42906"/>
                <a:gd name="T65" fmla="*/ 298850 h 17279"/>
                <a:gd name="T66" fmla="*/ 230075 w 42906"/>
                <a:gd name="T67" fmla="*/ 321025 h 17279"/>
                <a:gd name="T68" fmla="*/ 196575 w 42906"/>
                <a:gd name="T69" fmla="*/ 344525 h 17279"/>
                <a:gd name="T70" fmla="*/ 161525 w 42906"/>
                <a:gd name="T71" fmla="*/ 370625 h 17279"/>
                <a:gd name="T72" fmla="*/ 123425 w 42906"/>
                <a:gd name="T73" fmla="*/ 396725 h 17279"/>
                <a:gd name="T74" fmla="*/ 103625 w 42906"/>
                <a:gd name="T75" fmla="*/ 411075 h 17279"/>
                <a:gd name="T76" fmla="*/ 80775 w 42906"/>
                <a:gd name="T77" fmla="*/ 424125 h 17279"/>
                <a:gd name="T78" fmla="*/ 39625 w 42906"/>
                <a:gd name="T79" fmla="*/ 431950 h 17279"/>
                <a:gd name="T80" fmla="*/ 9150 w 42906"/>
                <a:gd name="T81" fmla="*/ 412375 h 17279"/>
                <a:gd name="T82" fmla="*/ 25 w 42906"/>
                <a:gd name="T83" fmla="*/ 381050 h 17279"/>
                <a:gd name="T84" fmla="*/ 6125 w 42906"/>
                <a:gd name="T85" fmla="*/ 365400 h 17279"/>
                <a:gd name="T86" fmla="*/ 22875 w 42906"/>
                <a:gd name="T87" fmla="*/ 351050 h 17279"/>
                <a:gd name="T88" fmla="*/ 22875 w 42906"/>
                <a:gd name="T89" fmla="*/ 351050 h 1727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906"/>
                <a:gd name="T136" fmla="*/ 0 h 17279"/>
                <a:gd name="T137" fmla="*/ 42906 w 42906"/>
                <a:gd name="T138" fmla="*/ 17279 h 1727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906" h="17279" extrusionOk="0">
                  <a:moveTo>
                    <a:pt x="915" y="14042"/>
                  </a:moveTo>
                  <a:lnTo>
                    <a:pt x="1829" y="13468"/>
                  </a:lnTo>
                  <a:lnTo>
                    <a:pt x="2743" y="12946"/>
                  </a:lnTo>
                  <a:lnTo>
                    <a:pt x="4450" y="11902"/>
                  </a:lnTo>
                  <a:lnTo>
                    <a:pt x="6034" y="10910"/>
                  </a:lnTo>
                  <a:lnTo>
                    <a:pt x="7619" y="10023"/>
                  </a:lnTo>
                  <a:lnTo>
                    <a:pt x="9203" y="9188"/>
                  </a:lnTo>
                  <a:lnTo>
                    <a:pt x="10910" y="8457"/>
                  </a:lnTo>
                  <a:lnTo>
                    <a:pt x="12799" y="7778"/>
                  </a:lnTo>
                  <a:lnTo>
                    <a:pt x="14932" y="7204"/>
                  </a:lnTo>
                  <a:lnTo>
                    <a:pt x="18467" y="6369"/>
                  </a:lnTo>
                  <a:lnTo>
                    <a:pt x="21758" y="5743"/>
                  </a:lnTo>
                  <a:lnTo>
                    <a:pt x="27792" y="4542"/>
                  </a:lnTo>
                  <a:lnTo>
                    <a:pt x="30656" y="3864"/>
                  </a:lnTo>
                  <a:lnTo>
                    <a:pt x="33581" y="2976"/>
                  </a:lnTo>
                  <a:lnTo>
                    <a:pt x="36629" y="1776"/>
                  </a:lnTo>
                  <a:lnTo>
                    <a:pt x="38213" y="1045"/>
                  </a:lnTo>
                  <a:lnTo>
                    <a:pt x="39798" y="210"/>
                  </a:lnTo>
                  <a:lnTo>
                    <a:pt x="41443" y="1"/>
                  </a:lnTo>
                  <a:lnTo>
                    <a:pt x="42601" y="784"/>
                  </a:lnTo>
                  <a:lnTo>
                    <a:pt x="42906" y="1984"/>
                  </a:lnTo>
                  <a:lnTo>
                    <a:pt x="42601" y="2611"/>
                  </a:lnTo>
                  <a:lnTo>
                    <a:pt x="41931" y="3133"/>
                  </a:lnTo>
                  <a:lnTo>
                    <a:pt x="40224" y="4020"/>
                  </a:lnTo>
                  <a:lnTo>
                    <a:pt x="38579" y="4751"/>
                  </a:lnTo>
                  <a:lnTo>
                    <a:pt x="36994" y="5377"/>
                  </a:lnTo>
                  <a:lnTo>
                    <a:pt x="35471" y="5899"/>
                  </a:lnTo>
                  <a:lnTo>
                    <a:pt x="32362" y="6734"/>
                  </a:lnTo>
                  <a:lnTo>
                    <a:pt x="29315" y="7361"/>
                  </a:lnTo>
                  <a:lnTo>
                    <a:pt x="22977" y="8405"/>
                  </a:lnTo>
                  <a:lnTo>
                    <a:pt x="15785" y="9814"/>
                  </a:lnTo>
                  <a:lnTo>
                    <a:pt x="12129" y="11119"/>
                  </a:lnTo>
                  <a:lnTo>
                    <a:pt x="10605" y="11954"/>
                  </a:lnTo>
                  <a:lnTo>
                    <a:pt x="9203" y="12841"/>
                  </a:lnTo>
                  <a:lnTo>
                    <a:pt x="7863" y="13781"/>
                  </a:lnTo>
                  <a:lnTo>
                    <a:pt x="6461" y="14825"/>
                  </a:lnTo>
                  <a:lnTo>
                    <a:pt x="4937" y="15869"/>
                  </a:lnTo>
                  <a:lnTo>
                    <a:pt x="4145" y="16443"/>
                  </a:lnTo>
                  <a:lnTo>
                    <a:pt x="3231" y="16965"/>
                  </a:lnTo>
                  <a:lnTo>
                    <a:pt x="1585" y="17278"/>
                  </a:lnTo>
                  <a:lnTo>
                    <a:pt x="366" y="16495"/>
                  </a:lnTo>
                  <a:lnTo>
                    <a:pt x="1" y="15242"/>
                  </a:lnTo>
                  <a:lnTo>
                    <a:pt x="245" y="14616"/>
                  </a:lnTo>
                  <a:lnTo>
                    <a:pt x="915" y="1404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40" name="Shape 393"/>
            <p:cNvSpPr>
              <a:spLocks/>
            </p:cNvSpPr>
            <p:nvPr/>
          </p:nvSpPr>
          <p:spPr bwMode="auto">
            <a:xfrm>
              <a:off x="2098000" y="2250975"/>
              <a:ext cx="202675" cy="344525"/>
            </a:xfrm>
            <a:custGeom>
              <a:avLst/>
              <a:gdLst>
                <a:gd name="T0" fmla="*/ 62500 w 8107"/>
                <a:gd name="T1" fmla="*/ 19575 h 13781"/>
                <a:gd name="T2" fmla="*/ 77725 w 8107"/>
                <a:gd name="T3" fmla="*/ 58725 h 13781"/>
                <a:gd name="T4" fmla="*/ 96000 w 8107"/>
                <a:gd name="T5" fmla="*/ 93950 h 13781"/>
                <a:gd name="T6" fmla="*/ 115825 w 8107"/>
                <a:gd name="T7" fmla="*/ 125275 h 13781"/>
                <a:gd name="T8" fmla="*/ 135625 w 8107"/>
                <a:gd name="T9" fmla="*/ 156600 h 13781"/>
                <a:gd name="T10" fmla="*/ 202650 w 8107"/>
                <a:gd name="T11" fmla="*/ 296225 h 13781"/>
                <a:gd name="T12" fmla="*/ 195050 w 8107"/>
                <a:gd name="T13" fmla="*/ 328850 h 13781"/>
                <a:gd name="T14" fmla="*/ 182850 w 8107"/>
                <a:gd name="T15" fmla="*/ 339275 h 13781"/>
                <a:gd name="T16" fmla="*/ 166100 w 8107"/>
                <a:gd name="T17" fmla="*/ 344500 h 13781"/>
                <a:gd name="T18" fmla="*/ 131050 w 8107"/>
                <a:gd name="T19" fmla="*/ 340575 h 13781"/>
                <a:gd name="T20" fmla="*/ 108200 w 8107"/>
                <a:gd name="T21" fmla="*/ 311875 h 13781"/>
                <a:gd name="T22" fmla="*/ 85350 w 8107"/>
                <a:gd name="T23" fmla="*/ 236200 h 13781"/>
                <a:gd name="T24" fmla="*/ 56400 w 8107"/>
                <a:gd name="T25" fmla="*/ 172250 h 13781"/>
                <a:gd name="T26" fmla="*/ 27450 w 8107"/>
                <a:gd name="T27" fmla="*/ 108300 h 13781"/>
                <a:gd name="T28" fmla="*/ 25 w 8107"/>
                <a:gd name="T29" fmla="*/ 33925 h 13781"/>
                <a:gd name="T30" fmla="*/ 3075 w 8107"/>
                <a:gd name="T31" fmla="*/ 11750 h 13781"/>
                <a:gd name="T32" fmla="*/ 22875 w 8107"/>
                <a:gd name="T33" fmla="*/ 0 h 13781"/>
                <a:gd name="T34" fmla="*/ 47250 w 8107"/>
                <a:gd name="T35" fmla="*/ 1300 h 13781"/>
                <a:gd name="T36" fmla="*/ 62500 w 8107"/>
                <a:gd name="T37" fmla="*/ 19575 h 13781"/>
                <a:gd name="T38" fmla="*/ 62500 w 8107"/>
                <a:gd name="T39" fmla="*/ 19575 h 137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07"/>
                <a:gd name="T61" fmla="*/ 0 h 13781"/>
                <a:gd name="T62" fmla="*/ 8107 w 8107"/>
                <a:gd name="T63" fmla="*/ 13781 h 137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07" h="13781" extrusionOk="0">
                  <a:moveTo>
                    <a:pt x="2500" y="783"/>
                  </a:moveTo>
                  <a:lnTo>
                    <a:pt x="3109" y="2349"/>
                  </a:lnTo>
                  <a:lnTo>
                    <a:pt x="3840" y="3758"/>
                  </a:lnTo>
                  <a:lnTo>
                    <a:pt x="4633" y="5011"/>
                  </a:lnTo>
                  <a:lnTo>
                    <a:pt x="5425" y="6264"/>
                  </a:lnTo>
                  <a:lnTo>
                    <a:pt x="8106" y="11849"/>
                  </a:lnTo>
                  <a:lnTo>
                    <a:pt x="7802" y="13154"/>
                  </a:lnTo>
                  <a:lnTo>
                    <a:pt x="7314" y="13571"/>
                  </a:lnTo>
                  <a:lnTo>
                    <a:pt x="6644" y="13780"/>
                  </a:lnTo>
                  <a:lnTo>
                    <a:pt x="5242" y="13623"/>
                  </a:lnTo>
                  <a:lnTo>
                    <a:pt x="4328" y="12475"/>
                  </a:lnTo>
                  <a:lnTo>
                    <a:pt x="3414" y="9448"/>
                  </a:lnTo>
                  <a:lnTo>
                    <a:pt x="2256" y="6890"/>
                  </a:lnTo>
                  <a:lnTo>
                    <a:pt x="1098" y="4332"/>
                  </a:lnTo>
                  <a:lnTo>
                    <a:pt x="1" y="1357"/>
                  </a:lnTo>
                  <a:lnTo>
                    <a:pt x="123" y="470"/>
                  </a:lnTo>
                  <a:lnTo>
                    <a:pt x="915" y="0"/>
                  </a:lnTo>
                  <a:lnTo>
                    <a:pt x="1890" y="52"/>
                  </a:lnTo>
                  <a:lnTo>
                    <a:pt x="2500" y="78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41" name="Shape 394"/>
            <p:cNvSpPr>
              <a:spLocks/>
            </p:cNvSpPr>
            <p:nvPr/>
          </p:nvSpPr>
          <p:spPr bwMode="auto">
            <a:xfrm>
              <a:off x="886725" y="441050"/>
              <a:ext cx="219425" cy="634225"/>
            </a:xfrm>
            <a:custGeom>
              <a:avLst/>
              <a:gdLst>
                <a:gd name="T0" fmla="*/ 89925 w 8777"/>
                <a:gd name="T1" fmla="*/ 609400 h 25369"/>
                <a:gd name="T2" fmla="*/ 74675 w 8777"/>
                <a:gd name="T3" fmla="*/ 531100 h 25369"/>
                <a:gd name="T4" fmla="*/ 53350 w 8777"/>
                <a:gd name="T5" fmla="*/ 463250 h 25369"/>
                <a:gd name="T6" fmla="*/ 28975 w 8777"/>
                <a:gd name="T7" fmla="*/ 396700 h 25369"/>
                <a:gd name="T8" fmla="*/ 25 w 8777"/>
                <a:gd name="T9" fmla="*/ 322325 h 25369"/>
                <a:gd name="T10" fmla="*/ 25 w 8777"/>
                <a:gd name="T11" fmla="*/ 293625 h 25369"/>
                <a:gd name="T12" fmla="*/ 12200 w 8777"/>
                <a:gd name="T13" fmla="*/ 284475 h 25369"/>
                <a:gd name="T14" fmla="*/ 30500 w 8777"/>
                <a:gd name="T15" fmla="*/ 280575 h 25369"/>
                <a:gd name="T16" fmla="*/ 97525 w 8777"/>
                <a:gd name="T17" fmla="*/ 255775 h 25369"/>
                <a:gd name="T18" fmla="*/ 141725 w 8777"/>
                <a:gd name="T19" fmla="*/ 203575 h 25369"/>
                <a:gd name="T20" fmla="*/ 147800 w 8777"/>
                <a:gd name="T21" fmla="*/ 121375 h 25369"/>
                <a:gd name="T22" fmla="*/ 137150 w 8777"/>
                <a:gd name="T23" fmla="*/ 86125 h 25369"/>
                <a:gd name="T24" fmla="*/ 111250 w 8777"/>
                <a:gd name="T25" fmla="*/ 49600 h 25369"/>
                <a:gd name="T26" fmla="*/ 103625 w 8777"/>
                <a:gd name="T27" fmla="*/ 26100 h 25369"/>
                <a:gd name="T28" fmla="*/ 115825 w 8777"/>
                <a:gd name="T29" fmla="*/ 7850 h 25369"/>
                <a:gd name="T30" fmla="*/ 140200 w 8777"/>
                <a:gd name="T31" fmla="*/ 0 h 25369"/>
                <a:gd name="T32" fmla="*/ 166100 w 8777"/>
                <a:gd name="T33" fmla="*/ 11750 h 25369"/>
                <a:gd name="T34" fmla="*/ 201125 w 8777"/>
                <a:gd name="T35" fmla="*/ 60025 h 25369"/>
                <a:gd name="T36" fmla="*/ 219425 w 8777"/>
                <a:gd name="T37" fmla="*/ 110925 h 25369"/>
                <a:gd name="T38" fmla="*/ 214850 w 8777"/>
                <a:gd name="T39" fmla="*/ 224450 h 25369"/>
                <a:gd name="T40" fmla="*/ 190475 w 8777"/>
                <a:gd name="T41" fmla="*/ 259700 h 25369"/>
                <a:gd name="T42" fmla="*/ 160000 w 8777"/>
                <a:gd name="T43" fmla="*/ 292300 h 25369"/>
                <a:gd name="T44" fmla="*/ 124950 w 8777"/>
                <a:gd name="T45" fmla="*/ 317100 h 25369"/>
                <a:gd name="T46" fmla="*/ 83825 w 8777"/>
                <a:gd name="T47" fmla="*/ 335375 h 25369"/>
                <a:gd name="T48" fmla="*/ 153900 w 8777"/>
                <a:gd name="T49" fmla="*/ 602875 h 25369"/>
                <a:gd name="T50" fmla="*/ 147800 w 8777"/>
                <a:gd name="T51" fmla="*/ 623750 h 25369"/>
                <a:gd name="T52" fmla="*/ 126475 w 8777"/>
                <a:gd name="T53" fmla="*/ 634200 h 25369"/>
                <a:gd name="T54" fmla="*/ 89925 w 8777"/>
                <a:gd name="T55" fmla="*/ 609400 h 25369"/>
                <a:gd name="T56" fmla="*/ 89925 w 8777"/>
                <a:gd name="T57" fmla="*/ 609400 h 253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777"/>
                <a:gd name="T88" fmla="*/ 0 h 25369"/>
                <a:gd name="T89" fmla="*/ 8777 w 8777"/>
                <a:gd name="T90" fmla="*/ 25369 h 2536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777" h="25369" extrusionOk="0">
                  <a:moveTo>
                    <a:pt x="3597" y="24376"/>
                  </a:moveTo>
                  <a:lnTo>
                    <a:pt x="2987" y="21244"/>
                  </a:lnTo>
                  <a:lnTo>
                    <a:pt x="2134" y="18530"/>
                  </a:lnTo>
                  <a:lnTo>
                    <a:pt x="1159" y="15868"/>
                  </a:lnTo>
                  <a:lnTo>
                    <a:pt x="1" y="12893"/>
                  </a:lnTo>
                  <a:lnTo>
                    <a:pt x="1" y="11745"/>
                  </a:lnTo>
                  <a:lnTo>
                    <a:pt x="488" y="11379"/>
                  </a:lnTo>
                  <a:lnTo>
                    <a:pt x="1220" y="11223"/>
                  </a:lnTo>
                  <a:lnTo>
                    <a:pt x="3901" y="10231"/>
                  </a:lnTo>
                  <a:lnTo>
                    <a:pt x="5669" y="8143"/>
                  </a:lnTo>
                  <a:lnTo>
                    <a:pt x="5912" y="4855"/>
                  </a:lnTo>
                  <a:lnTo>
                    <a:pt x="5486" y="3445"/>
                  </a:lnTo>
                  <a:lnTo>
                    <a:pt x="4450" y="1984"/>
                  </a:lnTo>
                  <a:lnTo>
                    <a:pt x="4145" y="1044"/>
                  </a:lnTo>
                  <a:lnTo>
                    <a:pt x="4633" y="314"/>
                  </a:lnTo>
                  <a:lnTo>
                    <a:pt x="5608" y="0"/>
                  </a:lnTo>
                  <a:lnTo>
                    <a:pt x="6644" y="470"/>
                  </a:lnTo>
                  <a:lnTo>
                    <a:pt x="8045" y="2401"/>
                  </a:lnTo>
                  <a:lnTo>
                    <a:pt x="8777" y="4437"/>
                  </a:lnTo>
                  <a:lnTo>
                    <a:pt x="8594" y="8978"/>
                  </a:lnTo>
                  <a:lnTo>
                    <a:pt x="7619" y="10388"/>
                  </a:lnTo>
                  <a:lnTo>
                    <a:pt x="6400" y="11692"/>
                  </a:lnTo>
                  <a:lnTo>
                    <a:pt x="4998" y="12684"/>
                  </a:lnTo>
                  <a:lnTo>
                    <a:pt x="3353" y="13415"/>
                  </a:lnTo>
                  <a:lnTo>
                    <a:pt x="6156" y="24115"/>
                  </a:lnTo>
                  <a:lnTo>
                    <a:pt x="5912" y="24950"/>
                  </a:lnTo>
                  <a:lnTo>
                    <a:pt x="5059" y="25368"/>
                  </a:lnTo>
                  <a:lnTo>
                    <a:pt x="3597" y="2437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42" name="Shape 395"/>
            <p:cNvSpPr>
              <a:spLocks/>
            </p:cNvSpPr>
            <p:nvPr/>
          </p:nvSpPr>
          <p:spPr bwMode="auto">
            <a:xfrm>
              <a:off x="1005575" y="399300"/>
              <a:ext cx="327600" cy="93975"/>
            </a:xfrm>
            <a:custGeom>
              <a:avLst/>
              <a:gdLst>
                <a:gd name="T0" fmla="*/ 50300 w 13104"/>
                <a:gd name="T1" fmla="*/ 22200 h 3759"/>
                <a:gd name="T2" fmla="*/ 109700 w 13104"/>
                <a:gd name="T3" fmla="*/ 36550 h 3759"/>
                <a:gd name="T4" fmla="*/ 166075 w 13104"/>
                <a:gd name="T5" fmla="*/ 32625 h 3759"/>
                <a:gd name="T6" fmla="*/ 223975 w 13104"/>
                <a:gd name="T7" fmla="*/ 18275 h 3759"/>
                <a:gd name="T8" fmla="*/ 286450 w 13104"/>
                <a:gd name="T9" fmla="*/ 0 h 3759"/>
                <a:gd name="T10" fmla="*/ 313875 w 13104"/>
                <a:gd name="T11" fmla="*/ 1300 h 3759"/>
                <a:gd name="T12" fmla="*/ 327600 w 13104"/>
                <a:gd name="T13" fmla="*/ 18275 h 3759"/>
                <a:gd name="T14" fmla="*/ 326075 w 13104"/>
                <a:gd name="T15" fmla="*/ 39150 h 3759"/>
                <a:gd name="T16" fmla="*/ 306250 w 13104"/>
                <a:gd name="T17" fmla="*/ 53500 h 3759"/>
                <a:gd name="T18" fmla="*/ 230075 w 13104"/>
                <a:gd name="T19" fmla="*/ 74375 h 3759"/>
                <a:gd name="T20" fmla="*/ 158475 w 13104"/>
                <a:gd name="T21" fmla="*/ 91350 h 3759"/>
                <a:gd name="T22" fmla="*/ 89900 w 13104"/>
                <a:gd name="T23" fmla="*/ 93950 h 3759"/>
                <a:gd name="T24" fmla="*/ 18300 w 13104"/>
                <a:gd name="T25" fmla="*/ 75700 h 3759"/>
                <a:gd name="T26" fmla="*/ 0 w 13104"/>
                <a:gd name="T27" fmla="*/ 56125 h 3759"/>
                <a:gd name="T28" fmla="*/ 3050 w 13104"/>
                <a:gd name="T29" fmla="*/ 33925 h 3759"/>
                <a:gd name="T30" fmla="*/ 21350 w 13104"/>
                <a:gd name="T31" fmla="*/ 19575 h 3759"/>
                <a:gd name="T32" fmla="*/ 50300 w 13104"/>
                <a:gd name="T33" fmla="*/ 22200 h 3759"/>
                <a:gd name="T34" fmla="*/ 50300 w 13104"/>
                <a:gd name="T35" fmla="*/ 22200 h 37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104"/>
                <a:gd name="T55" fmla="*/ 0 h 3759"/>
                <a:gd name="T56" fmla="*/ 13104 w 13104"/>
                <a:gd name="T57" fmla="*/ 3759 h 37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104" h="3759" extrusionOk="0">
                  <a:moveTo>
                    <a:pt x="2012" y="888"/>
                  </a:moveTo>
                  <a:lnTo>
                    <a:pt x="4388" y="1462"/>
                  </a:lnTo>
                  <a:lnTo>
                    <a:pt x="6643" y="1305"/>
                  </a:lnTo>
                  <a:lnTo>
                    <a:pt x="8959" y="731"/>
                  </a:lnTo>
                  <a:lnTo>
                    <a:pt x="11458" y="0"/>
                  </a:lnTo>
                  <a:lnTo>
                    <a:pt x="12555" y="52"/>
                  </a:lnTo>
                  <a:lnTo>
                    <a:pt x="13104" y="731"/>
                  </a:lnTo>
                  <a:lnTo>
                    <a:pt x="13043" y="1566"/>
                  </a:lnTo>
                  <a:lnTo>
                    <a:pt x="12250" y="2140"/>
                  </a:lnTo>
                  <a:lnTo>
                    <a:pt x="9203" y="2975"/>
                  </a:lnTo>
                  <a:lnTo>
                    <a:pt x="6339" y="3654"/>
                  </a:lnTo>
                  <a:lnTo>
                    <a:pt x="3596" y="3758"/>
                  </a:lnTo>
                  <a:lnTo>
                    <a:pt x="732" y="3028"/>
                  </a:lnTo>
                  <a:lnTo>
                    <a:pt x="0" y="2245"/>
                  </a:lnTo>
                  <a:lnTo>
                    <a:pt x="122" y="1357"/>
                  </a:lnTo>
                  <a:lnTo>
                    <a:pt x="854" y="783"/>
                  </a:lnTo>
                  <a:lnTo>
                    <a:pt x="2012" y="88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43" name="Shape 396"/>
            <p:cNvSpPr>
              <a:spLocks/>
            </p:cNvSpPr>
            <p:nvPr/>
          </p:nvSpPr>
          <p:spPr bwMode="auto">
            <a:xfrm>
              <a:off x="1278300" y="387550"/>
              <a:ext cx="309325" cy="284500"/>
            </a:xfrm>
            <a:custGeom>
              <a:avLst/>
              <a:gdLst>
                <a:gd name="T0" fmla="*/ 59425 w 12373"/>
                <a:gd name="T1" fmla="*/ 16975 h 11380"/>
                <a:gd name="T2" fmla="*/ 80775 w 12373"/>
                <a:gd name="T3" fmla="*/ 125275 h 11380"/>
                <a:gd name="T4" fmla="*/ 92950 w 12373"/>
                <a:gd name="T5" fmla="*/ 173575 h 11380"/>
                <a:gd name="T6" fmla="*/ 108200 w 12373"/>
                <a:gd name="T7" fmla="*/ 194450 h 11380"/>
                <a:gd name="T8" fmla="*/ 131050 w 12373"/>
                <a:gd name="T9" fmla="*/ 212700 h 11380"/>
                <a:gd name="T10" fmla="*/ 160000 w 12373"/>
                <a:gd name="T11" fmla="*/ 220550 h 11380"/>
                <a:gd name="T12" fmla="*/ 188950 w 12373"/>
                <a:gd name="T13" fmla="*/ 212700 h 11380"/>
                <a:gd name="T14" fmla="*/ 219425 w 12373"/>
                <a:gd name="T15" fmla="*/ 197050 h 11380"/>
                <a:gd name="T16" fmla="*/ 249875 w 12373"/>
                <a:gd name="T17" fmla="*/ 181400 h 11380"/>
                <a:gd name="T18" fmla="*/ 283400 w 12373"/>
                <a:gd name="T19" fmla="*/ 180100 h 11380"/>
                <a:gd name="T20" fmla="*/ 306250 w 12373"/>
                <a:gd name="T21" fmla="*/ 198350 h 11380"/>
                <a:gd name="T22" fmla="*/ 309300 w 12373"/>
                <a:gd name="T23" fmla="*/ 224450 h 11380"/>
                <a:gd name="T24" fmla="*/ 287975 w 12373"/>
                <a:gd name="T25" fmla="*/ 246650 h 11380"/>
                <a:gd name="T26" fmla="*/ 236175 w 12373"/>
                <a:gd name="T27" fmla="*/ 267525 h 11380"/>
                <a:gd name="T28" fmla="*/ 185900 w 12373"/>
                <a:gd name="T29" fmla="*/ 281875 h 11380"/>
                <a:gd name="T30" fmla="*/ 135625 w 12373"/>
                <a:gd name="T31" fmla="*/ 284475 h 11380"/>
                <a:gd name="T32" fmla="*/ 86850 w 12373"/>
                <a:gd name="T33" fmla="*/ 267525 h 11380"/>
                <a:gd name="T34" fmla="*/ 42675 w 12373"/>
                <a:gd name="T35" fmla="*/ 221850 h 11380"/>
                <a:gd name="T36" fmla="*/ 25925 w 12373"/>
                <a:gd name="T37" fmla="*/ 165725 h 11380"/>
                <a:gd name="T38" fmla="*/ 25 w 12373"/>
                <a:gd name="T39" fmla="*/ 37850 h 11380"/>
                <a:gd name="T40" fmla="*/ 25 w 12373"/>
                <a:gd name="T41" fmla="*/ 14375 h 11380"/>
                <a:gd name="T42" fmla="*/ 18300 w 12373"/>
                <a:gd name="T43" fmla="*/ 1325 h 11380"/>
                <a:gd name="T44" fmla="*/ 41150 w 12373"/>
                <a:gd name="T45" fmla="*/ 0 h 11380"/>
                <a:gd name="T46" fmla="*/ 59425 w 12373"/>
                <a:gd name="T47" fmla="*/ 16975 h 11380"/>
                <a:gd name="T48" fmla="*/ 59425 w 12373"/>
                <a:gd name="T49" fmla="*/ 16975 h 1138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373"/>
                <a:gd name="T76" fmla="*/ 0 h 11380"/>
                <a:gd name="T77" fmla="*/ 12373 w 12373"/>
                <a:gd name="T78" fmla="*/ 11380 h 1138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373" h="11380" extrusionOk="0">
                  <a:moveTo>
                    <a:pt x="2377" y="679"/>
                  </a:moveTo>
                  <a:lnTo>
                    <a:pt x="3231" y="5011"/>
                  </a:lnTo>
                  <a:lnTo>
                    <a:pt x="3718" y="6943"/>
                  </a:lnTo>
                  <a:lnTo>
                    <a:pt x="4328" y="7778"/>
                  </a:lnTo>
                  <a:lnTo>
                    <a:pt x="5242" y="8508"/>
                  </a:lnTo>
                  <a:lnTo>
                    <a:pt x="6400" y="8822"/>
                  </a:lnTo>
                  <a:lnTo>
                    <a:pt x="7558" y="8508"/>
                  </a:lnTo>
                  <a:lnTo>
                    <a:pt x="8777" y="7882"/>
                  </a:lnTo>
                  <a:lnTo>
                    <a:pt x="9995" y="7256"/>
                  </a:lnTo>
                  <a:lnTo>
                    <a:pt x="11336" y="7204"/>
                  </a:lnTo>
                  <a:lnTo>
                    <a:pt x="12250" y="7934"/>
                  </a:lnTo>
                  <a:lnTo>
                    <a:pt x="12372" y="8978"/>
                  </a:lnTo>
                  <a:lnTo>
                    <a:pt x="11519" y="9866"/>
                  </a:lnTo>
                  <a:lnTo>
                    <a:pt x="9447" y="10701"/>
                  </a:lnTo>
                  <a:lnTo>
                    <a:pt x="7436" y="11275"/>
                  </a:lnTo>
                  <a:lnTo>
                    <a:pt x="5425" y="11379"/>
                  </a:lnTo>
                  <a:lnTo>
                    <a:pt x="3474" y="10701"/>
                  </a:lnTo>
                  <a:lnTo>
                    <a:pt x="1707" y="8874"/>
                  </a:lnTo>
                  <a:lnTo>
                    <a:pt x="1037" y="6629"/>
                  </a:lnTo>
                  <a:lnTo>
                    <a:pt x="1" y="1514"/>
                  </a:lnTo>
                  <a:lnTo>
                    <a:pt x="1" y="575"/>
                  </a:lnTo>
                  <a:lnTo>
                    <a:pt x="732" y="53"/>
                  </a:lnTo>
                  <a:lnTo>
                    <a:pt x="1646" y="0"/>
                  </a:lnTo>
                  <a:lnTo>
                    <a:pt x="2377" y="67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44" name="Shape 397"/>
            <p:cNvSpPr>
              <a:spLocks/>
            </p:cNvSpPr>
            <p:nvPr/>
          </p:nvSpPr>
          <p:spPr bwMode="auto">
            <a:xfrm>
              <a:off x="1534275" y="562400"/>
              <a:ext cx="140200" cy="390200"/>
            </a:xfrm>
            <a:custGeom>
              <a:avLst/>
              <a:gdLst>
                <a:gd name="T0" fmla="*/ 85325 w 5608"/>
                <a:gd name="T1" fmla="*/ 35250 h 15608"/>
                <a:gd name="T2" fmla="*/ 92950 w 5608"/>
                <a:gd name="T3" fmla="*/ 159225 h 15608"/>
                <a:gd name="T4" fmla="*/ 115800 w 5608"/>
                <a:gd name="T5" fmla="*/ 283175 h 15608"/>
                <a:gd name="T6" fmla="*/ 140175 w 5608"/>
                <a:gd name="T7" fmla="*/ 348425 h 15608"/>
                <a:gd name="T8" fmla="*/ 132550 w 5608"/>
                <a:gd name="T9" fmla="*/ 377150 h 15608"/>
                <a:gd name="T10" fmla="*/ 105125 w 5608"/>
                <a:gd name="T11" fmla="*/ 390200 h 15608"/>
                <a:gd name="T12" fmla="*/ 74675 w 5608"/>
                <a:gd name="T13" fmla="*/ 384975 h 15608"/>
                <a:gd name="T14" fmla="*/ 57900 w 5608"/>
                <a:gd name="T15" fmla="*/ 360175 h 15608"/>
                <a:gd name="T16" fmla="*/ 35050 w 5608"/>
                <a:gd name="T17" fmla="*/ 307975 h 15608"/>
                <a:gd name="T18" fmla="*/ 0 w 5608"/>
                <a:gd name="T19" fmla="*/ 37850 h 15608"/>
                <a:gd name="T20" fmla="*/ 12200 w 5608"/>
                <a:gd name="T21" fmla="*/ 10450 h 15608"/>
                <a:gd name="T22" fmla="*/ 41150 w 5608"/>
                <a:gd name="T23" fmla="*/ 25 h 15608"/>
                <a:gd name="T24" fmla="*/ 70100 w 5608"/>
                <a:gd name="T25" fmla="*/ 7850 h 15608"/>
                <a:gd name="T26" fmla="*/ 85325 w 5608"/>
                <a:gd name="T27" fmla="*/ 35250 h 15608"/>
                <a:gd name="T28" fmla="*/ 85325 w 5608"/>
                <a:gd name="T29" fmla="*/ 35250 h 156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608"/>
                <a:gd name="T46" fmla="*/ 0 h 15608"/>
                <a:gd name="T47" fmla="*/ 5608 w 5608"/>
                <a:gd name="T48" fmla="*/ 15608 h 156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608" h="15608" extrusionOk="0">
                  <a:moveTo>
                    <a:pt x="3413" y="1410"/>
                  </a:moveTo>
                  <a:lnTo>
                    <a:pt x="3718" y="6369"/>
                  </a:lnTo>
                  <a:lnTo>
                    <a:pt x="4632" y="11327"/>
                  </a:lnTo>
                  <a:lnTo>
                    <a:pt x="5607" y="13937"/>
                  </a:lnTo>
                  <a:lnTo>
                    <a:pt x="5302" y="15086"/>
                  </a:lnTo>
                  <a:lnTo>
                    <a:pt x="4205" y="15608"/>
                  </a:lnTo>
                  <a:lnTo>
                    <a:pt x="2987" y="15399"/>
                  </a:lnTo>
                  <a:lnTo>
                    <a:pt x="2316" y="14407"/>
                  </a:lnTo>
                  <a:lnTo>
                    <a:pt x="1402" y="12319"/>
                  </a:lnTo>
                  <a:lnTo>
                    <a:pt x="0" y="1514"/>
                  </a:lnTo>
                  <a:lnTo>
                    <a:pt x="488" y="418"/>
                  </a:lnTo>
                  <a:lnTo>
                    <a:pt x="1646" y="1"/>
                  </a:lnTo>
                  <a:lnTo>
                    <a:pt x="2804" y="314"/>
                  </a:lnTo>
                  <a:lnTo>
                    <a:pt x="3413" y="14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45" name="Shape 398"/>
            <p:cNvSpPr>
              <a:spLocks/>
            </p:cNvSpPr>
            <p:nvPr/>
          </p:nvSpPr>
          <p:spPr bwMode="auto">
            <a:xfrm>
              <a:off x="1151850" y="1505850"/>
              <a:ext cx="598800" cy="707300"/>
            </a:xfrm>
            <a:custGeom>
              <a:avLst/>
              <a:gdLst>
                <a:gd name="T0" fmla="*/ 54850 w 23952"/>
                <a:gd name="T1" fmla="*/ 6550 h 28292"/>
                <a:gd name="T2" fmla="*/ 132550 w 23952"/>
                <a:gd name="T3" fmla="*/ 88750 h 28292"/>
                <a:gd name="T4" fmla="*/ 182850 w 23952"/>
                <a:gd name="T5" fmla="*/ 186625 h 28292"/>
                <a:gd name="T6" fmla="*/ 213300 w 23952"/>
                <a:gd name="T7" fmla="*/ 249250 h 28292"/>
                <a:gd name="T8" fmla="*/ 240725 w 23952"/>
                <a:gd name="T9" fmla="*/ 306675 h 28292"/>
                <a:gd name="T10" fmla="*/ 284925 w 23952"/>
                <a:gd name="T11" fmla="*/ 430650 h 28292"/>
                <a:gd name="T12" fmla="*/ 301675 w 23952"/>
                <a:gd name="T13" fmla="*/ 499800 h 28292"/>
                <a:gd name="T14" fmla="*/ 362625 w 23952"/>
                <a:gd name="T15" fmla="*/ 486750 h 28292"/>
                <a:gd name="T16" fmla="*/ 431175 w 23952"/>
                <a:gd name="T17" fmla="*/ 481525 h 28292"/>
                <a:gd name="T18" fmla="*/ 483000 w 23952"/>
                <a:gd name="T19" fmla="*/ 520675 h 28292"/>
                <a:gd name="T20" fmla="*/ 527175 w 23952"/>
                <a:gd name="T21" fmla="*/ 562450 h 28292"/>
                <a:gd name="T22" fmla="*/ 595750 w 23952"/>
                <a:gd name="T23" fmla="*/ 661625 h 28292"/>
                <a:gd name="T24" fmla="*/ 598775 w 23952"/>
                <a:gd name="T25" fmla="*/ 677275 h 28292"/>
                <a:gd name="T26" fmla="*/ 595750 w 23952"/>
                <a:gd name="T27" fmla="*/ 689025 h 28292"/>
                <a:gd name="T28" fmla="*/ 572875 w 23952"/>
                <a:gd name="T29" fmla="*/ 705975 h 28292"/>
                <a:gd name="T30" fmla="*/ 543925 w 23952"/>
                <a:gd name="T31" fmla="*/ 707275 h 28292"/>
                <a:gd name="T32" fmla="*/ 521075 w 23952"/>
                <a:gd name="T33" fmla="*/ 687725 h 28292"/>
                <a:gd name="T34" fmla="*/ 499750 w 23952"/>
                <a:gd name="T35" fmla="*/ 643350 h 28292"/>
                <a:gd name="T36" fmla="*/ 476900 w 23952"/>
                <a:gd name="T37" fmla="*/ 605500 h 28292"/>
                <a:gd name="T38" fmla="*/ 449475 w 23952"/>
                <a:gd name="T39" fmla="*/ 572875 h 28292"/>
                <a:gd name="T40" fmla="*/ 408325 w 23952"/>
                <a:gd name="T41" fmla="*/ 538950 h 28292"/>
                <a:gd name="T42" fmla="*/ 348900 w 23952"/>
                <a:gd name="T43" fmla="*/ 553300 h 28292"/>
                <a:gd name="T44" fmla="*/ 294050 w 23952"/>
                <a:gd name="T45" fmla="*/ 582025 h 28292"/>
                <a:gd name="T46" fmla="*/ 254450 w 23952"/>
                <a:gd name="T47" fmla="*/ 587225 h 28292"/>
                <a:gd name="T48" fmla="*/ 231600 w 23952"/>
                <a:gd name="T49" fmla="*/ 558525 h 28292"/>
                <a:gd name="T50" fmla="*/ 199600 w 23952"/>
                <a:gd name="T51" fmla="*/ 445000 h 28292"/>
                <a:gd name="T52" fmla="*/ 179800 w 23952"/>
                <a:gd name="T53" fmla="*/ 382350 h 28292"/>
                <a:gd name="T54" fmla="*/ 158450 w 23952"/>
                <a:gd name="T55" fmla="*/ 327550 h 28292"/>
                <a:gd name="T56" fmla="*/ 134075 w 23952"/>
                <a:gd name="T57" fmla="*/ 274050 h 28292"/>
                <a:gd name="T58" fmla="*/ 105125 w 23952"/>
                <a:gd name="T59" fmla="*/ 215325 h 28292"/>
                <a:gd name="T60" fmla="*/ 70100 w 23952"/>
                <a:gd name="T61" fmla="*/ 125300 h 28292"/>
                <a:gd name="T62" fmla="*/ 48750 w 23952"/>
                <a:gd name="T63" fmla="*/ 84850 h 28292"/>
                <a:gd name="T64" fmla="*/ 33525 w 23952"/>
                <a:gd name="T65" fmla="*/ 66575 h 28292"/>
                <a:gd name="T66" fmla="*/ 12200 w 23952"/>
                <a:gd name="T67" fmla="*/ 49600 h 28292"/>
                <a:gd name="T68" fmla="*/ 0 w 23952"/>
                <a:gd name="T69" fmla="*/ 30025 h 28292"/>
                <a:gd name="T70" fmla="*/ 7625 w 23952"/>
                <a:gd name="T71" fmla="*/ 10450 h 28292"/>
                <a:gd name="T72" fmla="*/ 28950 w 23952"/>
                <a:gd name="T73" fmla="*/ 25 h 28292"/>
                <a:gd name="T74" fmla="*/ 54850 w 23952"/>
                <a:gd name="T75" fmla="*/ 6550 h 28292"/>
                <a:gd name="T76" fmla="*/ 54850 w 23952"/>
                <a:gd name="T77" fmla="*/ 6550 h 2829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3952"/>
                <a:gd name="T118" fmla="*/ 0 h 28292"/>
                <a:gd name="T119" fmla="*/ 23952 w 23952"/>
                <a:gd name="T120" fmla="*/ 28292 h 2829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3952" h="28292" extrusionOk="0">
                  <a:moveTo>
                    <a:pt x="2194" y="262"/>
                  </a:moveTo>
                  <a:lnTo>
                    <a:pt x="5302" y="3550"/>
                  </a:lnTo>
                  <a:lnTo>
                    <a:pt x="7314" y="7465"/>
                  </a:lnTo>
                  <a:lnTo>
                    <a:pt x="8532" y="9970"/>
                  </a:lnTo>
                  <a:lnTo>
                    <a:pt x="9629" y="12267"/>
                  </a:lnTo>
                  <a:lnTo>
                    <a:pt x="11397" y="17226"/>
                  </a:lnTo>
                  <a:lnTo>
                    <a:pt x="12067" y="19992"/>
                  </a:lnTo>
                  <a:lnTo>
                    <a:pt x="14505" y="19470"/>
                  </a:lnTo>
                  <a:lnTo>
                    <a:pt x="17247" y="19261"/>
                  </a:lnTo>
                  <a:lnTo>
                    <a:pt x="19320" y="20827"/>
                  </a:lnTo>
                  <a:lnTo>
                    <a:pt x="21087" y="22498"/>
                  </a:lnTo>
                  <a:lnTo>
                    <a:pt x="23830" y="26465"/>
                  </a:lnTo>
                  <a:lnTo>
                    <a:pt x="23951" y="27091"/>
                  </a:lnTo>
                  <a:lnTo>
                    <a:pt x="23830" y="27561"/>
                  </a:lnTo>
                  <a:lnTo>
                    <a:pt x="22915" y="28239"/>
                  </a:lnTo>
                  <a:lnTo>
                    <a:pt x="21757" y="28291"/>
                  </a:lnTo>
                  <a:lnTo>
                    <a:pt x="20843" y="27509"/>
                  </a:lnTo>
                  <a:lnTo>
                    <a:pt x="19990" y="25734"/>
                  </a:lnTo>
                  <a:lnTo>
                    <a:pt x="19076" y="24220"/>
                  </a:lnTo>
                  <a:lnTo>
                    <a:pt x="17979" y="22915"/>
                  </a:lnTo>
                  <a:lnTo>
                    <a:pt x="16333" y="21558"/>
                  </a:lnTo>
                  <a:lnTo>
                    <a:pt x="13956" y="22132"/>
                  </a:lnTo>
                  <a:lnTo>
                    <a:pt x="11762" y="23281"/>
                  </a:lnTo>
                  <a:lnTo>
                    <a:pt x="10178" y="23489"/>
                  </a:lnTo>
                  <a:lnTo>
                    <a:pt x="9264" y="22341"/>
                  </a:lnTo>
                  <a:lnTo>
                    <a:pt x="7984" y="17800"/>
                  </a:lnTo>
                  <a:lnTo>
                    <a:pt x="7192" y="15294"/>
                  </a:lnTo>
                  <a:lnTo>
                    <a:pt x="6338" y="13102"/>
                  </a:lnTo>
                  <a:lnTo>
                    <a:pt x="5363" y="10962"/>
                  </a:lnTo>
                  <a:lnTo>
                    <a:pt x="4205" y="8613"/>
                  </a:lnTo>
                  <a:lnTo>
                    <a:pt x="2804" y="5012"/>
                  </a:lnTo>
                  <a:lnTo>
                    <a:pt x="1950" y="3394"/>
                  </a:lnTo>
                  <a:lnTo>
                    <a:pt x="1341" y="2663"/>
                  </a:lnTo>
                  <a:lnTo>
                    <a:pt x="488" y="1984"/>
                  </a:lnTo>
                  <a:lnTo>
                    <a:pt x="0" y="1201"/>
                  </a:lnTo>
                  <a:lnTo>
                    <a:pt x="305" y="418"/>
                  </a:lnTo>
                  <a:lnTo>
                    <a:pt x="1158" y="1"/>
                  </a:lnTo>
                  <a:lnTo>
                    <a:pt x="2194" y="26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46" name="Shape 399"/>
            <p:cNvSpPr>
              <a:spLocks/>
            </p:cNvSpPr>
            <p:nvPr/>
          </p:nvSpPr>
          <p:spPr bwMode="auto">
            <a:xfrm>
              <a:off x="1683575" y="1847750"/>
              <a:ext cx="483025" cy="384975"/>
            </a:xfrm>
            <a:custGeom>
              <a:avLst/>
              <a:gdLst>
                <a:gd name="T0" fmla="*/ 30500 w 19321"/>
                <a:gd name="T1" fmla="*/ 317100 h 15399"/>
                <a:gd name="T2" fmla="*/ 196575 w 19321"/>
                <a:gd name="T3" fmla="*/ 280575 h 15399"/>
                <a:gd name="T4" fmla="*/ 361125 w 19321"/>
                <a:gd name="T5" fmla="*/ 253175 h 15399"/>
                <a:gd name="T6" fmla="*/ 330650 w 19321"/>
                <a:gd name="T7" fmla="*/ 227075 h 15399"/>
                <a:gd name="T8" fmla="*/ 294075 w 19321"/>
                <a:gd name="T9" fmla="*/ 148775 h 15399"/>
                <a:gd name="T10" fmla="*/ 297125 w 19321"/>
                <a:gd name="T11" fmla="*/ 70475 h 15399"/>
                <a:gd name="T12" fmla="*/ 315400 w 19321"/>
                <a:gd name="T13" fmla="*/ 48300 h 15399"/>
                <a:gd name="T14" fmla="*/ 335225 w 19321"/>
                <a:gd name="T15" fmla="*/ 30025 h 15399"/>
                <a:gd name="T16" fmla="*/ 358075 w 19321"/>
                <a:gd name="T17" fmla="*/ 15675 h 15399"/>
                <a:gd name="T18" fmla="*/ 385500 w 19321"/>
                <a:gd name="T19" fmla="*/ 1325 h 15399"/>
                <a:gd name="T20" fmla="*/ 415975 w 19321"/>
                <a:gd name="T21" fmla="*/ 0 h 15399"/>
                <a:gd name="T22" fmla="*/ 437300 w 19321"/>
                <a:gd name="T23" fmla="*/ 16975 h 15399"/>
                <a:gd name="T24" fmla="*/ 440350 w 19321"/>
                <a:gd name="T25" fmla="*/ 40450 h 15399"/>
                <a:gd name="T26" fmla="*/ 419025 w 19321"/>
                <a:gd name="T27" fmla="*/ 61350 h 15399"/>
                <a:gd name="T28" fmla="*/ 367200 w 19321"/>
                <a:gd name="T29" fmla="*/ 101800 h 15399"/>
                <a:gd name="T30" fmla="*/ 361125 w 19321"/>
                <a:gd name="T31" fmla="*/ 147475 h 15399"/>
                <a:gd name="T32" fmla="*/ 380925 w 19321"/>
                <a:gd name="T33" fmla="*/ 193125 h 15399"/>
                <a:gd name="T34" fmla="*/ 463200 w 19321"/>
                <a:gd name="T35" fmla="*/ 250550 h 15399"/>
                <a:gd name="T36" fmla="*/ 481475 w 19321"/>
                <a:gd name="T37" fmla="*/ 270125 h 15399"/>
                <a:gd name="T38" fmla="*/ 483000 w 19321"/>
                <a:gd name="T39" fmla="*/ 288400 h 15399"/>
                <a:gd name="T40" fmla="*/ 469300 w 19321"/>
                <a:gd name="T41" fmla="*/ 302750 h 15399"/>
                <a:gd name="T42" fmla="*/ 443400 w 19321"/>
                <a:gd name="T43" fmla="*/ 309275 h 15399"/>
                <a:gd name="T44" fmla="*/ 208750 w 19321"/>
                <a:gd name="T45" fmla="*/ 336675 h 15399"/>
                <a:gd name="T46" fmla="*/ 128000 w 19321"/>
                <a:gd name="T47" fmla="*/ 361475 h 15399"/>
                <a:gd name="T48" fmla="*/ 91450 w 19321"/>
                <a:gd name="T49" fmla="*/ 373225 h 15399"/>
                <a:gd name="T50" fmla="*/ 47250 w 19321"/>
                <a:gd name="T51" fmla="*/ 384950 h 15399"/>
                <a:gd name="T52" fmla="*/ 15250 w 19321"/>
                <a:gd name="T53" fmla="*/ 379750 h 15399"/>
                <a:gd name="T54" fmla="*/ 25 w 19321"/>
                <a:gd name="T55" fmla="*/ 357550 h 15399"/>
                <a:gd name="T56" fmla="*/ 4600 w 19321"/>
                <a:gd name="T57" fmla="*/ 332775 h 15399"/>
                <a:gd name="T58" fmla="*/ 15250 w 19321"/>
                <a:gd name="T59" fmla="*/ 323625 h 15399"/>
                <a:gd name="T60" fmla="*/ 30500 w 19321"/>
                <a:gd name="T61" fmla="*/ 317100 h 15399"/>
                <a:gd name="T62" fmla="*/ 30500 w 19321"/>
                <a:gd name="T63" fmla="*/ 317100 h 153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321"/>
                <a:gd name="T97" fmla="*/ 0 h 15399"/>
                <a:gd name="T98" fmla="*/ 19321 w 19321"/>
                <a:gd name="T99" fmla="*/ 15399 h 153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321" h="15399" extrusionOk="0">
                  <a:moveTo>
                    <a:pt x="1220" y="12684"/>
                  </a:moveTo>
                  <a:lnTo>
                    <a:pt x="7863" y="11223"/>
                  </a:lnTo>
                  <a:lnTo>
                    <a:pt x="14445" y="10127"/>
                  </a:lnTo>
                  <a:lnTo>
                    <a:pt x="13226" y="9083"/>
                  </a:lnTo>
                  <a:lnTo>
                    <a:pt x="11763" y="5951"/>
                  </a:lnTo>
                  <a:lnTo>
                    <a:pt x="11885" y="2819"/>
                  </a:lnTo>
                  <a:lnTo>
                    <a:pt x="12616" y="1932"/>
                  </a:lnTo>
                  <a:lnTo>
                    <a:pt x="13409" y="1201"/>
                  </a:lnTo>
                  <a:lnTo>
                    <a:pt x="14323" y="627"/>
                  </a:lnTo>
                  <a:lnTo>
                    <a:pt x="15420" y="53"/>
                  </a:lnTo>
                  <a:lnTo>
                    <a:pt x="16639" y="0"/>
                  </a:lnTo>
                  <a:lnTo>
                    <a:pt x="17492" y="679"/>
                  </a:lnTo>
                  <a:lnTo>
                    <a:pt x="17614" y="1618"/>
                  </a:lnTo>
                  <a:lnTo>
                    <a:pt x="16761" y="2454"/>
                  </a:lnTo>
                  <a:lnTo>
                    <a:pt x="14688" y="4072"/>
                  </a:lnTo>
                  <a:lnTo>
                    <a:pt x="14445" y="5899"/>
                  </a:lnTo>
                  <a:lnTo>
                    <a:pt x="15237" y="7725"/>
                  </a:lnTo>
                  <a:lnTo>
                    <a:pt x="18528" y="10022"/>
                  </a:lnTo>
                  <a:lnTo>
                    <a:pt x="19259" y="10805"/>
                  </a:lnTo>
                  <a:lnTo>
                    <a:pt x="19320" y="11536"/>
                  </a:lnTo>
                  <a:lnTo>
                    <a:pt x="18772" y="12110"/>
                  </a:lnTo>
                  <a:lnTo>
                    <a:pt x="17736" y="12371"/>
                  </a:lnTo>
                  <a:lnTo>
                    <a:pt x="8350" y="13467"/>
                  </a:lnTo>
                  <a:lnTo>
                    <a:pt x="5120" y="14459"/>
                  </a:lnTo>
                  <a:lnTo>
                    <a:pt x="3658" y="14929"/>
                  </a:lnTo>
                  <a:lnTo>
                    <a:pt x="1890" y="15398"/>
                  </a:lnTo>
                  <a:lnTo>
                    <a:pt x="610" y="15190"/>
                  </a:lnTo>
                  <a:lnTo>
                    <a:pt x="1" y="14302"/>
                  </a:lnTo>
                  <a:lnTo>
                    <a:pt x="184" y="13311"/>
                  </a:lnTo>
                  <a:lnTo>
                    <a:pt x="610" y="12945"/>
                  </a:lnTo>
                  <a:lnTo>
                    <a:pt x="1220" y="1268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47" name="Shape 400"/>
            <p:cNvSpPr>
              <a:spLocks/>
            </p:cNvSpPr>
            <p:nvPr/>
          </p:nvSpPr>
          <p:spPr bwMode="auto">
            <a:xfrm>
              <a:off x="1959350" y="1650700"/>
              <a:ext cx="175250" cy="249275"/>
            </a:xfrm>
            <a:custGeom>
              <a:avLst/>
              <a:gdLst>
                <a:gd name="T0" fmla="*/ 60975 w 7010"/>
                <a:gd name="T1" fmla="*/ 14375 h 9971"/>
                <a:gd name="T2" fmla="*/ 94475 w 7010"/>
                <a:gd name="T3" fmla="*/ 63950 h 9971"/>
                <a:gd name="T4" fmla="*/ 124950 w 7010"/>
                <a:gd name="T5" fmla="*/ 107025 h 9971"/>
                <a:gd name="T6" fmla="*/ 175225 w 7010"/>
                <a:gd name="T7" fmla="*/ 203575 h 9971"/>
                <a:gd name="T8" fmla="*/ 172200 w 7010"/>
                <a:gd name="T9" fmla="*/ 233600 h 9971"/>
                <a:gd name="T10" fmla="*/ 147800 w 7010"/>
                <a:gd name="T11" fmla="*/ 249250 h 9971"/>
                <a:gd name="T12" fmla="*/ 117350 w 7010"/>
                <a:gd name="T13" fmla="*/ 247950 h 9971"/>
                <a:gd name="T14" fmla="*/ 94475 w 7010"/>
                <a:gd name="T15" fmla="*/ 225775 h 9971"/>
                <a:gd name="T16" fmla="*/ 74675 w 7010"/>
                <a:gd name="T17" fmla="*/ 174875 h 9971"/>
                <a:gd name="T18" fmla="*/ 54875 w 7010"/>
                <a:gd name="T19" fmla="*/ 131825 h 9971"/>
                <a:gd name="T20" fmla="*/ 32025 w 7010"/>
                <a:gd name="T21" fmla="*/ 88750 h 9971"/>
                <a:gd name="T22" fmla="*/ 3075 w 7010"/>
                <a:gd name="T23" fmla="*/ 41775 h 9971"/>
                <a:gd name="T24" fmla="*/ 25 w 7010"/>
                <a:gd name="T25" fmla="*/ 18275 h 9971"/>
                <a:gd name="T26" fmla="*/ 16775 w 7010"/>
                <a:gd name="T27" fmla="*/ 2625 h 9971"/>
                <a:gd name="T28" fmla="*/ 39625 w 7010"/>
                <a:gd name="T29" fmla="*/ 25 h 9971"/>
                <a:gd name="T30" fmla="*/ 60975 w 7010"/>
                <a:gd name="T31" fmla="*/ 14375 h 9971"/>
                <a:gd name="T32" fmla="*/ 60975 w 7010"/>
                <a:gd name="T33" fmla="*/ 14375 h 99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10"/>
                <a:gd name="T52" fmla="*/ 0 h 9971"/>
                <a:gd name="T53" fmla="*/ 7010 w 7010"/>
                <a:gd name="T54" fmla="*/ 9971 h 99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10" h="9971" extrusionOk="0">
                  <a:moveTo>
                    <a:pt x="2439" y="575"/>
                  </a:moveTo>
                  <a:lnTo>
                    <a:pt x="3779" y="2558"/>
                  </a:lnTo>
                  <a:lnTo>
                    <a:pt x="4998" y="4281"/>
                  </a:lnTo>
                  <a:lnTo>
                    <a:pt x="7009" y="8143"/>
                  </a:lnTo>
                  <a:lnTo>
                    <a:pt x="6888" y="9344"/>
                  </a:lnTo>
                  <a:lnTo>
                    <a:pt x="5912" y="9970"/>
                  </a:lnTo>
                  <a:lnTo>
                    <a:pt x="4694" y="9918"/>
                  </a:lnTo>
                  <a:lnTo>
                    <a:pt x="3779" y="9031"/>
                  </a:lnTo>
                  <a:lnTo>
                    <a:pt x="2987" y="6995"/>
                  </a:lnTo>
                  <a:lnTo>
                    <a:pt x="2195" y="5273"/>
                  </a:lnTo>
                  <a:lnTo>
                    <a:pt x="1281" y="3550"/>
                  </a:lnTo>
                  <a:lnTo>
                    <a:pt x="123" y="1671"/>
                  </a:lnTo>
                  <a:lnTo>
                    <a:pt x="1" y="731"/>
                  </a:lnTo>
                  <a:lnTo>
                    <a:pt x="671" y="105"/>
                  </a:lnTo>
                  <a:lnTo>
                    <a:pt x="1585" y="1"/>
                  </a:lnTo>
                  <a:lnTo>
                    <a:pt x="2439" y="57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48" name="Shape 401"/>
            <p:cNvSpPr>
              <a:spLocks/>
            </p:cNvSpPr>
            <p:nvPr/>
          </p:nvSpPr>
          <p:spPr bwMode="auto">
            <a:xfrm>
              <a:off x="420500" y="737275"/>
              <a:ext cx="295600" cy="445000"/>
            </a:xfrm>
            <a:custGeom>
              <a:avLst/>
              <a:gdLst>
                <a:gd name="T0" fmla="*/ 295600 w 11824"/>
                <a:gd name="T1" fmla="*/ 43075 h 17800"/>
                <a:gd name="T2" fmla="*/ 277325 w 11824"/>
                <a:gd name="T3" fmla="*/ 78300 h 17800"/>
                <a:gd name="T4" fmla="*/ 251425 w 11824"/>
                <a:gd name="T5" fmla="*/ 108300 h 17800"/>
                <a:gd name="T6" fmla="*/ 219425 w 11824"/>
                <a:gd name="T7" fmla="*/ 131800 h 17800"/>
                <a:gd name="T8" fmla="*/ 179800 w 11824"/>
                <a:gd name="T9" fmla="*/ 151375 h 17800"/>
                <a:gd name="T10" fmla="*/ 188950 w 11824"/>
                <a:gd name="T11" fmla="*/ 195750 h 17800"/>
                <a:gd name="T12" fmla="*/ 196575 w 11824"/>
                <a:gd name="T13" fmla="*/ 348425 h 17800"/>
                <a:gd name="T14" fmla="*/ 170675 w 11824"/>
                <a:gd name="T15" fmla="*/ 378425 h 17800"/>
                <a:gd name="T16" fmla="*/ 140200 w 11824"/>
                <a:gd name="T17" fmla="*/ 401925 h 17800"/>
                <a:gd name="T18" fmla="*/ 106675 w 11824"/>
                <a:gd name="T19" fmla="*/ 422800 h 17800"/>
                <a:gd name="T20" fmla="*/ 68575 w 11824"/>
                <a:gd name="T21" fmla="*/ 439750 h 17800"/>
                <a:gd name="T22" fmla="*/ 44200 w 11824"/>
                <a:gd name="T23" fmla="*/ 444975 h 17800"/>
                <a:gd name="T24" fmla="*/ 15250 w 11824"/>
                <a:gd name="T25" fmla="*/ 442375 h 17800"/>
                <a:gd name="T26" fmla="*/ 25 w 11824"/>
                <a:gd name="T27" fmla="*/ 426700 h 17800"/>
                <a:gd name="T28" fmla="*/ 1550 w 11824"/>
                <a:gd name="T29" fmla="*/ 405825 h 17800"/>
                <a:gd name="T30" fmla="*/ 21350 w 11824"/>
                <a:gd name="T31" fmla="*/ 387550 h 17800"/>
                <a:gd name="T32" fmla="*/ 39625 w 11824"/>
                <a:gd name="T33" fmla="*/ 381025 h 17800"/>
                <a:gd name="T34" fmla="*/ 128000 w 11824"/>
                <a:gd name="T35" fmla="*/ 327525 h 17800"/>
                <a:gd name="T36" fmla="*/ 121900 w 11824"/>
                <a:gd name="T37" fmla="*/ 203575 h 17800"/>
                <a:gd name="T38" fmla="*/ 96000 w 11824"/>
                <a:gd name="T39" fmla="*/ 146150 h 17800"/>
                <a:gd name="T40" fmla="*/ 92950 w 11824"/>
                <a:gd name="T41" fmla="*/ 120050 h 17800"/>
                <a:gd name="T42" fmla="*/ 117325 w 11824"/>
                <a:gd name="T43" fmla="*/ 101775 h 17800"/>
                <a:gd name="T44" fmla="*/ 181325 w 11824"/>
                <a:gd name="T45" fmla="*/ 71775 h 17800"/>
                <a:gd name="T46" fmla="*/ 219425 w 11824"/>
                <a:gd name="T47" fmla="*/ 23500 h 17800"/>
                <a:gd name="T48" fmla="*/ 240750 w 11824"/>
                <a:gd name="T49" fmla="*/ 1300 h 17800"/>
                <a:gd name="T50" fmla="*/ 269700 w 11824"/>
                <a:gd name="T51" fmla="*/ 0 h 17800"/>
                <a:gd name="T52" fmla="*/ 292550 w 11824"/>
                <a:gd name="T53" fmla="*/ 15650 h 17800"/>
                <a:gd name="T54" fmla="*/ 295600 w 11824"/>
                <a:gd name="T55" fmla="*/ 43075 h 17800"/>
                <a:gd name="T56" fmla="*/ 295600 w 11824"/>
                <a:gd name="T57" fmla="*/ 43075 h 178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824"/>
                <a:gd name="T88" fmla="*/ 0 h 17800"/>
                <a:gd name="T89" fmla="*/ 11824 w 11824"/>
                <a:gd name="T90" fmla="*/ 17800 h 178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824" h="17800" extrusionOk="0">
                  <a:moveTo>
                    <a:pt x="11824" y="1723"/>
                  </a:moveTo>
                  <a:lnTo>
                    <a:pt x="11093" y="3132"/>
                  </a:lnTo>
                  <a:lnTo>
                    <a:pt x="10057" y="4332"/>
                  </a:lnTo>
                  <a:lnTo>
                    <a:pt x="8777" y="5272"/>
                  </a:lnTo>
                  <a:lnTo>
                    <a:pt x="7192" y="6055"/>
                  </a:lnTo>
                  <a:lnTo>
                    <a:pt x="7558" y="7830"/>
                  </a:lnTo>
                  <a:lnTo>
                    <a:pt x="7863" y="13937"/>
                  </a:lnTo>
                  <a:lnTo>
                    <a:pt x="6827" y="15137"/>
                  </a:lnTo>
                  <a:lnTo>
                    <a:pt x="5608" y="16077"/>
                  </a:lnTo>
                  <a:lnTo>
                    <a:pt x="4267" y="16912"/>
                  </a:lnTo>
                  <a:lnTo>
                    <a:pt x="2743" y="17590"/>
                  </a:lnTo>
                  <a:lnTo>
                    <a:pt x="1768" y="17799"/>
                  </a:lnTo>
                  <a:lnTo>
                    <a:pt x="610" y="17695"/>
                  </a:lnTo>
                  <a:lnTo>
                    <a:pt x="1" y="17068"/>
                  </a:lnTo>
                  <a:lnTo>
                    <a:pt x="62" y="16233"/>
                  </a:lnTo>
                  <a:lnTo>
                    <a:pt x="854" y="15502"/>
                  </a:lnTo>
                  <a:lnTo>
                    <a:pt x="1585" y="15241"/>
                  </a:lnTo>
                  <a:lnTo>
                    <a:pt x="5120" y="13101"/>
                  </a:lnTo>
                  <a:lnTo>
                    <a:pt x="4876" y="8143"/>
                  </a:lnTo>
                  <a:lnTo>
                    <a:pt x="3840" y="5846"/>
                  </a:lnTo>
                  <a:lnTo>
                    <a:pt x="3718" y="4802"/>
                  </a:lnTo>
                  <a:lnTo>
                    <a:pt x="4693" y="4071"/>
                  </a:lnTo>
                  <a:lnTo>
                    <a:pt x="7253" y="2871"/>
                  </a:lnTo>
                  <a:lnTo>
                    <a:pt x="8777" y="940"/>
                  </a:lnTo>
                  <a:lnTo>
                    <a:pt x="9630" y="52"/>
                  </a:lnTo>
                  <a:lnTo>
                    <a:pt x="10788" y="0"/>
                  </a:lnTo>
                  <a:lnTo>
                    <a:pt x="11702" y="626"/>
                  </a:lnTo>
                  <a:lnTo>
                    <a:pt x="11824" y="17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49" name="Shape 402"/>
            <p:cNvSpPr>
              <a:spLocks/>
            </p:cNvSpPr>
            <p:nvPr/>
          </p:nvSpPr>
          <p:spPr bwMode="auto">
            <a:xfrm>
              <a:off x="423550" y="1137875"/>
              <a:ext cx="789250" cy="1413250"/>
            </a:xfrm>
            <a:custGeom>
              <a:avLst/>
              <a:gdLst>
                <a:gd name="T0" fmla="*/ 79250 w 31570"/>
                <a:gd name="T1" fmla="*/ 65250 h 56530"/>
                <a:gd name="T2" fmla="*/ 115800 w 31570"/>
                <a:gd name="T3" fmla="*/ 147475 h 56530"/>
                <a:gd name="T4" fmla="*/ 158475 w 31570"/>
                <a:gd name="T5" fmla="*/ 219225 h 56530"/>
                <a:gd name="T6" fmla="*/ 205700 w 31570"/>
                <a:gd name="T7" fmla="*/ 284475 h 56530"/>
                <a:gd name="T8" fmla="*/ 257500 w 31570"/>
                <a:gd name="T9" fmla="*/ 347125 h 56530"/>
                <a:gd name="T10" fmla="*/ 313875 w 31570"/>
                <a:gd name="T11" fmla="*/ 409750 h 56530"/>
                <a:gd name="T12" fmla="*/ 371775 w 31570"/>
                <a:gd name="T13" fmla="*/ 477600 h 56530"/>
                <a:gd name="T14" fmla="*/ 432725 w 31570"/>
                <a:gd name="T15" fmla="*/ 553300 h 56530"/>
                <a:gd name="T16" fmla="*/ 483000 w 31570"/>
                <a:gd name="T17" fmla="*/ 634200 h 56530"/>
                <a:gd name="T18" fmla="*/ 521100 w 31570"/>
                <a:gd name="T19" fmla="*/ 703350 h 56530"/>
                <a:gd name="T20" fmla="*/ 580525 w 31570"/>
                <a:gd name="T21" fmla="*/ 799925 h 56530"/>
                <a:gd name="T22" fmla="*/ 620125 w 31570"/>
                <a:gd name="T23" fmla="*/ 874300 h 56530"/>
                <a:gd name="T24" fmla="*/ 659750 w 31570"/>
                <a:gd name="T25" fmla="*/ 1058300 h 56530"/>
                <a:gd name="T26" fmla="*/ 702400 w 31570"/>
                <a:gd name="T27" fmla="*/ 1156175 h 56530"/>
                <a:gd name="T28" fmla="*/ 752675 w 31570"/>
                <a:gd name="T29" fmla="*/ 1248825 h 56530"/>
                <a:gd name="T30" fmla="*/ 781625 w 31570"/>
                <a:gd name="T31" fmla="*/ 1405400 h 56530"/>
                <a:gd name="T32" fmla="*/ 723725 w 31570"/>
                <a:gd name="T33" fmla="*/ 1387125 h 56530"/>
                <a:gd name="T34" fmla="*/ 687175 w 31570"/>
                <a:gd name="T35" fmla="*/ 1263175 h 56530"/>
                <a:gd name="T36" fmla="*/ 617075 w 31570"/>
                <a:gd name="T37" fmla="*/ 1147025 h 56530"/>
                <a:gd name="T38" fmla="*/ 577475 w 31570"/>
                <a:gd name="T39" fmla="*/ 960425 h 56530"/>
                <a:gd name="T40" fmla="*/ 536325 w 31570"/>
                <a:gd name="T41" fmla="*/ 858650 h 56530"/>
                <a:gd name="T42" fmla="*/ 496725 w 31570"/>
                <a:gd name="T43" fmla="*/ 790800 h 56530"/>
                <a:gd name="T44" fmla="*/ 438825 w 31570"/>
                <a:gd name="T45" fmla="*/ 695525 h 56530"/>
                <a:gd name="T46" fmla="*/ 370250 w 31570"/>
                <a:gd name="T47" fmla="*/ 579400 h 56530"/>
                <a:gd name="T48" fmla="*/ 307775 w 31570"/>
                <a:gd name="T49" fmla="*/ 501100 h 56530"/>
                <a:gd name="T50" fmla="*/ 249900 w 31570"/>
                <a:gd name="T51" fmla="*/ 433250 h 56530"/>
                <a:gd name="T52" fmla="*/ 193525 w 31570"/>
                <a:gd name="T53" fmla="*/ 368000 h 56530"/>
                <a:gd name="T54" fmla="*/ 141700 w 31570"/>
                <a:gd name="T55" fmla="*/ 304050 h 56530"/>
                <a:gd name="T56" fmla="*/ 73150 w 31570"/>
                <a:gd name="T57" fmla="*/ 202275 h 56530"/>
                <a:gd name="T58" fmla="*/ 25 w 31570"/>
                <a:gd name="T59" fmla="*/ 35250 h 56530"/>
                <a:gd name="T60" fmla="*/ 24400 w 31570"/>
                <a:gd name="T61" fmla="*/ 0 h 56530"/>
                <a:gd name="T62" fmla="*/ 64000 w 31570"/>
                <a:gd name="T63" fmla="*/ 19575 h 565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570"/>
                <a:gd name="T97" fmla="*/ 0 h 56530"/>
                <a:gd name="T98" fmla="*/ 31570 w 31570"/>
                <a:gd name="T99" fmla="*/ 56530 h 565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570" h="56530" extrusionOk="0">
                  <a:moveTo>
                    <a:pt x="2560" y="783"/>
                  </a:moveTo>
                  <a:lnTo>
                    <a:pt x="3170" y="2610"/>
                  </a:lnTo>
                  <a:lnTo>
                    <a:pt x="3901" y="4333"/>
                  </a:lnTo>
                  <a:lnTo>
                    <a:pt x="4632" y="5899"/>
                  </a:lnTo>
                  <a:lnTo>
                    <a:pt x="5486" y="7360"/>
                  </a:lnTo>
                  <a:lnTo>
                    <a:pt x="6339" y="8769"/>
                  </a:lnTo>
                  <a:lnTo>
                    <a:pt x="7253" y="10074"/>
                  </a:lnTo>
                  <a:lnTo>
                    <a:pt x="8228" y="11379"/>
                  </a:lnTo>
                  <a:lnTo>
                    <a:pt x="9264" y="12632"/>
                  </a:lnTo>
                  <a:lnTo>
                    <a:pt x="10300" y="13885"/>
                  </a:lnTo>
                  <a:lnTo>
                    <a:pt x="11397" y="15137"/>
                  </a:lnTo>
                  <a:lnTo>
                    <a:pt x="12555" y="16390"/>
                  </a:lnTo>
                  <a:lnTo>
                    <a:pt x="13713" y="17747"/>
                  </a:lnTo>
                  <a:lnTo>
                    <a:pt x="14871" y="19104"/>
                  </a:lnTo>
                  <a:lnTo>
                    <a:pt x="16090" y="20566"/>
                  </a:lnTo>
                  <a:lnTo>
                    <a:pt x="17309" y="22132"/>
                  </a:lnTo>
                  <a:lnTo>
                    <a:pt x="18589" y="23802"/>
                  </a:lnTo>
                  <a:lnTo>
                    <a:pt x="19320" y="25368"/>
                  </a:lnTo>
                  <a:lnTo>
                    <a:pt x="20112" y="26777"/>
                  </a:lnTo>
                  <a:lnTo>
                    <a:pt x="20844" y="28134"/>
                  </a:lnTo>
                  <a:lnTo>
                    <a:pt x="21636" y="29387"/>
                  </a:lnTo>
                  <a:lnTo>
                    <a:pt x="23221" y="31997"/>
                  </a:lnTo>
                  <a:lnTo>
                    <a:pt x="24013" y="33406"/>
                  </a:lnTo>
                  <a:lnTo>
                    <a:pt x="24805" y="34972"/>
                  </a:lnTo>
                  <a:lnTo>
                    <a:pt x="26024" y="39931"/>
                  </a:lnTo>
                  <a:lnTo>
                    <a:pt x="26390" y="42332"/>
                  </a:lnTo>
                  <a:lnTo>
                    <a:pt x="27243" y="44890"/>
                  </a:lnTo>
                  <a:lnTo>
                    <a:pt x="28096" y="46247"/>
                  </a:lnTo>
                  <a:lnTo>
                    <a:pt x="28827" y="47552"/>
                  </a:lnTo>
                  <a:lnTo>
                    <a:pt x="30107" y="49953"/>
                  </a:lnTo>
                  <a:lnTo>
                    <a:pt x="31570" y="55329"/>
                  </a:lnTo>
                  <a:lnTo>
                    <a:pt x="31265" y="56216"/>
                  </a:lnTo>
                  <a:lnTo>
                    <a:pt x="30351" y="56529"/>
                  </a:lnTo>
                  <a:lnTo>
                    <a:pt x="28949" y="55485"/>
                  </a:lnTo>
                  <a:lnTo>
                    <a:pt x="28401" y="52823"/>
                  </a:lnTo>
                  <a:lnTo>
                    <a:pt x="27487" y="50527"/>
                  </a:lnTo>
                  <a:lnTo>
                    <a:pt x="26207" y="48335"/>
                  </a:lnTo>
                  <a:lnTo>
                    <a:pt x="24683" y="45881"/>
                  </a:lnTo>
                  <a:lnTo>
                    <a:pt x="23464" y="40870"/>
                  </a:lnTo>
                  <a:lnTo>
                    <a:pt x="23099" y="38417"/>
                  </a:lnTo>
                  <a:lnTo>
                    <a:pt x="22184" y="35860"/>
                  </a:lnTo>
                  <a:lnTo>
                    <a:pt x="21453" y="34346"/>
                  </a:lnTo>
                  <a:lnTo>
                    <a:pt x="20661" y="32937"/>
                  </a:lnTo>
                  <a:lnTo>
                    <a:pt x="19869" y="31632"/>
                  </a:lnTo>
                  <a:lnTo>
                    <a:pt x="19076" y="30379"/>
                  </a:lnTo>
                  <a:lnTo>
                    <a:pt x="17553" y="27821"/>
                  </a:lnTo>
                  <a:lnTo>
                    <a:pt x="16090" y="24846"/>
                  </a:lnTo>
                  <a:lnTo>
                    <a:pt x="14810" y="23176"/>
                  </a:lnTo>
                  <a:lnTo>
                    <a:pt x="13530" y="21558"/>
                  </a:lnTo>
                  <a:lnTo>
                    <a:pt x="12311" y="20044"/>
                  </a:lnTo>
                  <a:lnTo>
                    <a:pt x="11153" y="18687"/>
                  </a:lnTo>
                  <a:lnTo>
                    <a:pt x="9996" y="17330"/>
                  </a:lnTo>
                  <a:lnTo>
                    <a:pt x="8838" y="16025"/>
                  </a:lnTo>
                  <a:lnTo>
                    <a:pt x="7741" y="14720"/>
                  </a:lnTo>
                  <a:lnTo>
                    <a:pt x="6705" y="13467"/>
                  </a:lnTo>
                  <a:lnTo>
                    <a:pt x="5668" y="12162"/>
                  </a:lnTo>
                  <a:lnTo>
                    <a:pt x="4693" y="10857"/>
                  </a:lnTo>
                  <a:lnTo>
                    <a:pt x="2926" y="8091"/>
                  </a:lnTo>
                  <a:lnTo>
                    <a:pt x="1341" y="4959"/>
                  </a:lnTo>
                  <a:lnTo>
                    <a:pt x="1" y="1410"/>
                  </a:lnTo>
                  <a:lnTo>
                    <a:pt x="183" y="470"/>
                  </a:lnTo>
                  <a:lnTo>
                    <a:pt x="976" y="0"/>
                  </a:lnTo>
                  <a:lnTo>
                    <a:pt x="1890" y="53"/>
                  </a:lnTo>
                  <a:lnTo>
                    <a:pt x="2560" y="78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50" name="Shape 403"/>
            <p:cNvSpPr>
              <a:spLocks/>
            </p:cNvSpPr>
            <p:nvPr/>
          </p:nvSpPr>
          <p:spPr bwMode="auto">
            <a:xfrm>
              <a:off x="1168600" y="2487150"/>
              <a:ext cx="341325" cy="201000"/>
            </a:xfrm>
            <a:custGeom>
              <a:avLst/>
              <a:gdLst>
                <a:gd name="T0" fmla="*/ 28950 w 13653"/>
                <a:gd name="T1" fmla="*/ 25 h 8040"/>
                <a:gd name="T2" fmla="*/ 131050 w 13653"/>
                <a:gd name="T3" fmla="*/ 2625 h 8040"/>
                <a:gd name="T4" fmla="*/ 220950 w 13653"/>
                <a:gd name="T5" fmla="*/ 30025 h 8040"/>
                <a:gd name="T6" fmla="*/ 294075 w 13653"/>
                <a:gd name="T7" fmla="*/ 82225 h 8040"/>
                <a:gd name="T8" fmla="*/ 341300 w 13653"/>
                <a:gd name="T9" fmla="*/ 157925 h 8040"/>
                <a:gd name="T10" fmla="*/ 339775 w 13653"/>
                <a:gd name="T11" fmla="*/ 185325 h 8040"/>
                <a:gd name="T12" fmla="*/ 316925 w 13653"/>
                <a:gd name="T13" fmla="*/ 200975 h 8040"/>
                <a:gd name="T14" fmla="*/ 287975 w 13653"/>
                <a:gd name="T15" fmla="*/ 199675 h 8040"/>
                <a:gd name="T16" fmla="*/ 266650 w 13653"/>
                <a:gd name="T17" fmla="*/ 178800 h 8040"/>
                <a:gd name="T18" fmla="*/ 251400 w 13653"/>
                <a:gd name="T19" fmla="*/ 148775 h 8040"/>
                <a:gd name="T20" fmla="*/ 230075 w 13653"/>
                <a:gd name="T21" fmla="*/ 121375 h 8040"/>
                <a:gd name="T22" fmla="*/ 205700 w 13653"/>
                <a:gd name="T23" fmla="*/ 99200 h 8040"/>
                <a:gd name="T24" fmla="*/ 178275 w 13653"/>
                <a:gd name="T25" fmla="*/ 80925 h 8040"/>
                <a:gd name="T26" fmla="*/ 146275 w 13653"/>
                <a:gd name="T27" fmla="*/ 67875 h 8040"/>
                <a:gd name="T28" fmla="*/ 111250 w 13653"/>
                <a:gd name="T29" fmla="*/ 58750 h 8040"/>
                <a:gd name="T30" fmla="*/ 35050 w 13653"/>
                <a:gd name="T31" fmla="*/ 56125 h 8040"/>
                <a:gd name="T32" fmla="*/ 9150 w 13653"/>
                <a:gd name="T33" fmla="*/ 48300 h 8040"/>
                <a:gd name="T34" fmla="*/ 25 w 13653"/>
                <a:gd name="T35" fmla="*/ 30025 h 8040"/>
                <a:gd name="T36" fmla="*/ 6100 w 13653"/>
                <a:gd name="T37" fmla="*/ 10450 h 8040"/>
                <a:gd name="T38" fmla="*/ 28950 w 13653"/>
                <a:gd name="T39" fmla="*/ 25 h 8040"/>
                <a:gd name="T40" fmla="*/ 28950 w 13653"/>
                <a:gd name="T41" fmla="*/ 25 h 80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653"/>
                <a:gd name="T64" fmla="*/ 0 h 8040"/>
                <a:gd name="T65" fmla="*/ 13653 w 13653"/>
                <a:gd name="T66" fmla="*/ 8040 h 80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653" h="8040" extrusionOk="0">
                  <a:moveTo>
                    <a:pt x="1158" y="1"/>
                  </a:moveTo>
                  <a:lnTo>
                    <a:pt x="5242" y="105"/>
                  </a:lnTo>
                  <a:lnTo>
                    <a:pt x="8838" y="1201"/>
                  </a:lnTo>
                  <a:lnTo>
                    <a:pt x="11763" y="3289"/>
                  </a:lnTo>
                  <a:lnTo>
                    <a:pt x="13652" y="6317"/>
                  </a:lnTo>
                  <a:lnTo>
                    <a:pt x="13591" y="7413"/>
                  </a:lnTo>
                  <a:lnTo>
                    <a:pt x="12677" y="8039"/>
                  </a:lnTo>
                  <a:lnTo>
                    <a:pt x="11519" y="7987"/>
                  </a:lnTo>
                  <a:lnTo>
                    <a:pt x="10666" y="7152"/>
                  </a:lnTo>
                  <a:lnTo>
                    <a:pt x="10056" y="5951"/>
                  </a:lnTo>
                  <a:lnTo>
                    <a:pt x="9203" y="4855"/>
                  </a:lnTo>
                  <a:lnTo>
                    <a:pt x="8228" y="3968"/>
                  </a:lnTo>
                  <a:lnTo>
                    <a:pt x="7131" y="3237"/>
                  </a:lnTo>
                  <a:lnTo>
                    <a:pt x="5851" y="2715"/>
                  </a:lnTo>
                  <a:lnTo>
                    <a:pt x="4450" y="2350"/>
                  </a:lnTo>
                  <a:lnTo>
                    <a:pt x="1402" y="2245"/>
                  </a:lnTo>
                  <a:lnTo>
                    <a:pt x="366" y="1932"/>
                  </a:lnTo>
                  <a:lnTo>
                    <a:pt x="1" y="1201"/>
                  </a:lnTo>
                  <a:lnTo>
                    <a:pt x="244" y="418"/>
                  </a:lnTo>
                  <a:lnTo>
                    <a:pt x="1158"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51" name="Shape 404"/>
            <p:cNvSpPr>
              <a:spLocks/>
            </p:cNvSpPr>
            <p:nvPr/>
          </p:nvSpPr>
          <p:spPr bwMode="auto">
            <a:xfrm>
              <a:off x="1453525" y="2346225"/>
              <a:ext cx="487575" cy="334075"/>
            </a:xfrm>
            <a:custGeom>
              <a:avLst/>
              <a:gdLst>
                <a:gd name="T0" fmla="*/ 30475 w 19503"/>
                <a:gd name="T1" fmla="*/ 266225 h 13363"/>
                <a:gd name="T2" fmla="*/ 132550 w 19503"/>
                <a:gd name="T3" fmla="*/ 244025 h 13363"/>
                <a:gd name="T4" fmla="*/ 220925 w 19503"/>
                <a:gd name="T5" fmla="*/ 219250 h 13363"/>
                <a:gd name="T6" fmla="*/ 306250 w 19503"/>
                <a:gd name="T7" fmla="*/ 195750 h 13363"/>
                <a:gd name="T8" fmla="*/ 402250 w 19503"/>
                <a:gd name="T9" fmla="*/ 178775 h 13363"/>
                <a:gd name="T10" fmla="*/ 391575 w 19503"/>
                <a:gd name="T11" fmla="*/ 99175 h 13363"/>
                <a:gd name="T12" fmla="*/ 400725 w 19503"/>
                <a:gd name="T13" fmla="*/ 18275 h 13363"/>
                <a:gd name="T14" fmla="*/ 419000 w 19503"/>
                <a:gd name="T15" fmla="*/ 1325 h 13363"/>
                <a:gd name="T16" fmla="*/ 441850 w 19503"/>
                <a:gd name="T17" fmla="*/ 25 h 13363"/>
                <a:gd name="T18" fmla="*/ 461650 w 19503"/>
                <a:gd name="T19" fmla="*/ 13050 h 13363"/>
                <a:gd name="T20" fmla="*/ 463175 w 19503"/>
                <a:gd name="T21" fmla="*/ 35250 h 13363"/>
                <a:gd name="T22" fmla="*/ 457100 w 19503"/>
                <a:gd name="T23" fmla="*/ 82225 h 13363"/>
                <a:gd name="T24" fmla="*/ 469275 w 19503"/>
                <a:gd name="T25" fmla="*/ 123975 h 13363"/>
                <a:gd name="T26" fmla="*/ 487550 w 19503"/>
                <a:gd name="T27" fmla="*/ 215325 h 13363"/>
                <a:gd name="T28" fmla="*/ 475375 w 19503"/>
                <a:gd name="T29" fmla="*/ 238800 h 13363"/>
                <a:gd name="T30" fmla="*/ 447950 w 19503"/>
                <a:gd name="T31" fmla="*/ 249250 h 13363"/>
                <a:gd name="T32" fmla="*/ 246825 w 19503"/>
                <a:gd name="T33" fmla="*/ 285800 h 13363"/>
                <a:gd name="T34" fmla="*/ 153900 w 19503"/>
                <a:gd name="T35" fmla="*/ 310575 h 13363"/>
                <a:gd name="T36" fmla="*/ 103600 w 19503"/>
                <a:gd name="T37" fmla="*/ 322325 h 13363"/>
                <a:gd name="T38" fmla="*/ 47225 w 19503"/>
                <a:gd name="T39" fmla="*/ 334075 h 13363"/>
                <a:gd name="T40" fmla="*/ 15250 w 19503"/>
                <a:gd name="T41" fmla="*/ 328850 h 13363"/>
                <a:gd name="T42" fmla="*/ 0 w 19503"/>
                <a:gd name="T43" fmla="*/ 306675 h 13363"/>
                <a:gd name="T44" fmla="*/ 4575 w 19503"/>
                <a:gd name="T45" fmla="*/ 281875 h 13363"/>
                <a:gd name="T46" fmla="*/ 15250 w 19503"/>
                <a:gd name="T47" fmla="*/ 272750 h 13363"/>
                <a:gd name="T48" fmla="*/ 30475 w 19503"/>
                <a:gd name="T49" fmla="*/ 266225 h 13363"/>
                <a:gd name="T50" fmla="*/ 30475 w 19503"/>
                <a:gd name="T51" fmla="*/ 266225 h 133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503"/>
                <a:gd name="T79" fmla="*/ 0 h 13363"/>
                <a:gd name="T80" fmla="*/ 19503 w 19503"/>
                <a:gd name="T81" fmla="*/ 13363 h 1336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503" h="13363" extrusionOk="0">
                  <a:moveTo>
                    <a:pt x="1219" y="10649"/>
                  </a:moveTo>
                  <a:lnTo>
                    <a:pt x="5302" y="9761"/>
                  </a:lnTo>
                  <a:lnTo>
                    <a:pt x="8837" y="8770"/>
                  </a:lnTo>
                  <a:lnTo>
                    <a:pt x="12250" y="7830"/>
                  </a:lnTo>
                  <a:lnTo>
                    <a:pt x="16090" y="7151"/>
                  </a:lnTo>
                  <a:lnTo>
                    <a:pt x="15663" y="3967"/>
                  </a:lnTo>
                  <a:lnTo>
                    <a:pt x="16029" y="731"/>
                  </a:lnTo>
                  <a:lnTo>
                    <a:pt x="16760" y="53"/>
                  </a:lnTo>
                  <a:lnTo>
                    <a:pt x="17674" y="1"/>
                  </a:lnTo>
                  <a:lnTo>
                    <a:pt x="18466" y="522"/>
                  </a:lnTo>
                  <a:lnTo>
                    <a:pt x="18527" y="1410"/>
                  </a:lnTo>
                  <a:lnTo>
                    <a:pt x="18284" y="3289"/>
                  </a:lnTo>
                  <a:lnTo>
                    <a:pt x="18771" y="4959"/>
                  </a:lnTo>
                  <a:lnTo>
                    <a:pt x="19502" y="8613"/>
                  </a:lnTo>
                  <a:lnTo>
                    <a:pt x="19015" y="9552"/>
                  </a:lnTo>
                  <a:lnTo>
                    <a:pt x="17918" y="9970"/>
                  </a:lnTo>
                  <a:lnTo>
                    <a:pt x="9873" y="11432"/>
                  </a:lnTo>
                  <a:lnTo>
                    <a:pt x="6156" y="12423"/>
                  </a:lnTo>
                  <a:lnTo>
                    <a:pt x="4144" y="12893"/>
                  </a:lnTo>
                  <a:lnTo>
                    <a:pt x="1889" y="13363"/>
                  </a:lnTo>
                  <a:lnTo>
                    <a:pt x="610" y="13154"/>
                  </a:lnTo>
                  <a:lnTo>
                    <a:pt x="0" y="12267"/>
                  </a:lnTo>
                  <a:lnTo>
                    <a:pt x="183" y="11275"/>
                  </a:lnTo>
                  <a:lnTo>
                    <a:pt x="610" y="10910"/>
                  </a:lnTo>
                  <a:lnTo>
                    <a:pt x="1219" y="1064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52" name="Shape 405"/>
            <p:cNvSpPr>
              <a:spLocks/>
            </p:cNvSpPr>
            <p:nvPr/>
          </p:nvSpPr>
          <p:spPr bwMode="auto">
            <a:xfrm>
              <a:off x="845600" y="1226600"/>
              <a:ext cx="1101600" cy="211425"/>
            </a:xfrm>
            <a:custGeom>
              <a:avLst/>
              <a:gdLst>
                <a:gd name="T0" fmla="*/ 53325 w 44064"/>
                <a:gd name="T1" fmla="*/ 5250 h 8457"/>
                <a:gd name="T2" fmla="*/ 79225 w 44064"/>
                <a:gd name="T3" fmla="*/ 20900 h 8457"/>
                <a:gd name="T4" fmla="*/ 105125 w 44064"/>
                <a:gd name="T5" fmla="*/ 32650 h 8457"/>
                <a:gd name="T6" fmla="*/ 158475 w 44064"/>
                <a:gd name="T7" fmla="*/ 49600 h 8457"/>
                <a:gd name="T8" fmla="*/ 265125 w 44064"/>
                <a:gd name="T9" fmla="*/ 61350 h 8457"/>
                <a:gd name="T10" fmla="*/ 504325 w 44064"/>
                <a:gd name="T11" fmla="*/ 67875 h 8457"/>
                <a:gd name="T12" fmla="*/ 617075 w 44064"/>
                <a:gd name="T13" fmla="*/ 99200 h 8457"/>
                <a:gd name="T14" fmla="*/ 670400 w 44064"/>
                <a:gd name="T15" fmla="*/ 116150 h 8457"/>
                <a:gd name="T16" fmla="*/ 732875 w 44064"/>
                <a:gd name="T17" fmla="*/ 127900 h 8457"/>
                <a:gd name="T18" fmla="*/ 853225 w 44064"/>
                <a:gd name="T19" fmla="*/ 127900 h 8457"/>
                <a:gd name="T20" fmla="*/ 972075 w 44064"/>
                <a:gd name="T21" fmla="*/ 125300 h 8457"/>
                <a:gd name="T22" fmla="*/ 1040625 w 44064"/>
                <a:gd name="T23" fmla="*/ 104425 h 8457"/>
                <a:gd name="T24" fmla="*/ 1078725 w 44064"/>
                <a:gd name="T25" fmla="*/ 105725 h 8457"/>
                <a:gd name="T26" fmla="*/ 1100050 w 44064"/>
                <a:gd name="T27" fmla="*/ 127900 h 8457"/>
                <a:gd name="T28" fmla="*/ 1101575 w 44064"/>
                <a:gd name="T29" fmla="*/ 157925 h 8457"/>
                <a:gd name="T30" fmla="*/ 1074150 w 44064"/>
                <a:gd name="T31" fmla="*/ 180100 h 8457"/>
                <a:gd name="T32" fmla="*/ 1029975 w 44064"/>
                <a:gd name="T33" fmla="*/ 195750 h 8457"/>
                <a:gd name="T34" fmla="*/ 987300 w 44064"/>
                <a:gd name="T35" fmla="*/ 211425 h 8457"/>
                <a:gd name="T36" fmla="*/ 720675 w 44064"/>
                <a:gd name="T37" fmla="*/ 208800 h 8457"/>
                <a:gd name="T38" fmla="*/ 604875 w 44064"/>
                <a:gd name="T39" fmla="*/ 178800 h 8457"/>
                <a:gd name="T40" fmla="*/ 551550 w 44064"/>
                <a:gd name="T41" fmla="*/ 161825 h 8457"/>
                <a:gd name="T42" fmla="*/ 490600 w 44064"/>
                <a:gd name="T43" fmla="*/ 147475 h 8457"/>
                <a:gd name="T44" fmla="*/ 237700 w 44064"/>
                <a:gd name="T45" fmla="*/ 125300 h 8457"/>
                <a:gd name="T46" fmla="*/ 126475 w 44064"/>
                <a:gd name="T47" fmla="*/ 103100 h 8457"/>
                <a:gd name="T48" fmla="*/ 70100 w 44064"/>
                <a:gd name="T49" fmla="*/ 80925 h 8457"/>
                <a:gd name="T50" fmla="*/ 13725 w 44064"/>
                <a:gd name="T51" fmla="*/ 50900 h 8457"/>
                <a:gd name="T52" fmla="*/ 0 w 44064"/>
                <a:gd name="T53" fmla="*/ 31350 h 8457"/>
                <a:gd name="T54" fmla="*/ 6100 w 44064"/>
                <a:gd name="T55" fmla="*/ 11775 h 8457"/>
                <a:gd name="T56" fmla="*/ 25900 w 44064"/>
                <a:gd name="T57" fmla="*/ 25 h 8457"/>
                <a:gd name="T58" fmla="*/ 53325 w 44064"/>
                <a:gd name="T59" fmla="*/ 5250 h 8457"/>
                <a:gd name="T60" fmla="*/ 53325 w 44064"/>
                <a:gd name="T61" fmla="*/ 5250 h 845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4064"/>
                <a:gd name="T94" fmla="*/ 0 h 8457"/>
                <a:gd name="T95" fmla="*/ 44064 w 44064"/>
                <a:gd name="T96" fmla="*/ 8457 h 845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4064" h="8457" extrusionOk="0">
                  <a:moveTo>
                    <a:pt x="2133" y="210"/>
                  </a:moveTo>
                  <a:lnTo>
                    <a:pt x="3169" y="836"/>
                  </a:lnTo>
                  <a:lnTo>
                    <a:pt x="4205" y="1306"/>
                  </a:lnTo>
                  <a:lnTo>
                    <a:pt x="6339" y="1984"/>
                  </a:lnTo>
                  <a:lnTo>
                    <a:pt x="10605" y="2454"/>
                  </a:lnTo>
                  <a:lnTo>
                    <a:pt x="20173" y="2715"/>
                  </a:lnTo>
                  <a:lnTo>
                    <a:pt x="24683" y="3968"/>
                  </a:lnTo>
                  <a:lnTo>
                    <a:pt x="26816" y="4646"/>
                  </a:lnTo>
                  <a:lnTo>
                    <a:pt x="29315" y="5116"/>
                  </a:lnTo>
                  <a:lnTo>
                    <a:pt x="34129" y="5116"/>
                  </a:lnTo>
                  <a:lnTo>
                    <a:pt x="38883" y="5012"/>
                  </a:lnTo>
                  <a:lnTo>
                    <a:pt x="41625" y="4177"/>
                  </a:lnTo>
                  <a:lnTo>
                    <a:pt x="43149" y="4229"/>
                  </a:lnTo>
                  <a:lnTo>
                    <a:pt x="44002" y="5116"/>
                  </a:lnTo>
                  <a:lnTo>
                    <a:pt x="44063" y="6317"/>
                  </a:lnTo>
                  <a:lnTo>
                    <a:pt x="42966" y="7204"/>
                  </a:lnTo>
                  <a:lnTo>
                    <a:pt x="41199" y="7830"/>
                  </a:lnTo>
                  <a:lnTo>
                    <a:pt x="39492" y="8457"/>
                  </a:lnTo>
                  <a:lnTo>
                    <a:pt x="28827" y="8352"/>
                  </a:lnTo>
                  <a:lnTo>
                    <a:pt x="24195" y="7152"/>
                  </a:lnTo>
                  <a:lnTo>
                    <a:pt x="22062" y="6473"/>
                  </a:lnTo>
                  <a:lnTo>
                    <a:pt x="19624" y="5899"/>
                  </a:lnTo>
                  <a:lnTo>
                    <a:pt x="9508" y="5012"/>
                  </a:lnTo>
                  <a:lnTo>
                    <a:pt x="5059" y="4124"/>
                  </a:lnTo>
                  <a:lnTo>
                    <a:pt x="2804" y="3237"/>
                  </a:lnTo>
                  <a:lnTo>
                    <a:pt x="549" y="2036"/>
                  </a:lnTo>
                  <a:lnTo>
                    <a:pt x="0" y="1254"/>
                  </a:lnTo>
                  <a:lnTo>
                    <a:pt x="244" y="471"/>
                  </a:lnTo>
                  <a:lnTo>
                    <a:pt x="1036" y="1"/>
                  </a:lnTo>
                  <a:lnTo>
                    <a:pt x="2133" y="2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grpSp>
      <p:grpSp>
        <p:nvGrpSpPr>
          <p:cNvPr id="24581" name="Shape 406"/>
          <p:cNvGrpSpPr>
            <a:grpSpLocks/>
          </p:cNvGrpSpPr>
          <p:nvPr/>
        </p:nvGrpSpPr>
        <p:grpSpPr bwMode="auto">
          <a:xfrm>
            <a:off x="6661150" y="2673350"/>
            <a:ext cx="844550" cy="441325"/>
            <a:chOff x="0" y="37150"/>
            <a:chExt cx="2980200" cy="2925700"/>
          </a:xfrm>
        </p:grpSpPr>
        <p:sp>
          <p:nvSpPr>
            <p:cNvPr id="24582" name="Shape 407"/>
            <p:cNvSpPr>
              <a:spLocks/>
            </p:cNvSpPr>
            <p:nvPr/>
          </p:nvSpPr>
          <p:spPr bwMode="auto">
            <a:xfrm>
              <a:off x="0" y="895900"/>
              <a:ext cx="2980200" cy="2033475"/>
            </a:xfrm>
            <a:custGeom>
              <a:avLst/>
              <a:gdLst>
                <a:gd name="T0" fmla="*/ 1789300 w 119208"/>
                <a:gd name="T1" fmla="*/ 2013025 h 81339"/>
                <a:gd name="T2" fmla="*/ 2199475 w 119208"/>
                <a:gd name="T3" fmla="*/ 1910800 h 81339"/>
                <a:gd name="T4" fmla="*/ 2380775 w 119208"/>
                <a:gd name="T5" fmla="*/ 1830875 h 81339"/>
                <a:gd name="T6" fmla="*/ 2491750 w 119208"/>
                <a:gd name="T7" fmla="*/ 1769525 h 81339"/>
                <a:gd name="T8" fmla="*/ 2592800 w 119208"/>
                <a:gd name="T9" fmla="*/ 1698900 h 81339"/>
                <a:gd name="T10" fmla="*/ 2683950 w 119208"/>
                <a:gd name="T11" fmla="*/ 1624550 h 81339"/>
                <a:gd name="T12" fmla="*/ 2764200 w 119208"/>
                <a:gd name="T13" fmla="*/ 1542750 h 81339"/>
                <a:gd name="T14" fmla="*/ 2863275 w 119208"/>
                <a:gd name="T15" fmla="*/ 1412650 h 81339"/>
                <a:gd name="T16" fmla="*/ 2949475 w 119208"/>
                <a:gd name="T17" fmla="*/ 1221200 h 81339"/>
                <a:gd name="T18" fmla="*/ 2980175 w 119208"/>
                <a:gd name="T19" fmla="*/ 1016750 h 81339"/>
                <a:gd name="T20" fmla="*/ 2949475 w 119208"/>
                <a:gd name="T21" fmla="*/ 812275 h 81339"/>
                <a:gd name="T22" fmla="*/ 2912825 w 119208"/>
                <a:gd name="T23" fmla="*/ 715625 h 81339"/>
                <a:gd name="T24" fmla="*/ 2863275 w 119208"/>
                <a:gd name="T25" fmla="*/ 620825 h 81339"/>
                <a:gd name="T26" fmla="*/ 2799875 w 119208"/>
                <a:gd name="T27" fmla="*/ 533475 h 81339"/>
                <a:gd name="T28" fmla="*/ 2725550 w 119208"/>
                <a:gd name="T29" fmla="*/ 449825 h 81339"/>
                <a:gd name="T30" fmla="*/ 2639375 w 119208"/>
                <a:gd name="T31" fmla="*/ 369900 h 81339"/>
                <a:gd name="T32" fmla="*/ 2543275 w 119208"/>
                <a:gd name="T33" fmla="*/ 299275 h 81339"/>
                <a:gd name="T34" fmla="*/ 2437250 w 119208"/>
                <a:gd name="T35" fmla="*/ 232350 h 81339"/>
                <a:gd name="T36" fmla="*/ 2322325 w 119208"/>
                <a:gd name="T37" fmla="*/ 174725 h 81339"/>
                <a:gd name="T38" fmla="*/ 2199475 w 119208"/>
                <a:gd name="T39" fmla="*/ 122675 h 81339"/>
                <a:gd name="T40" fmla="*/ 1931975 w 119208"/>
                <a:gd name="T41" fmla="*/ 46475 h 81339"/>
                <a:gd name="T42" fmla="*/ 1490100 w 119208"/>
                <a:gd name="T43" fmla="*/ 0 h 81339"/>
                <a:gd name="T44" fmla="*/ 910500 w 119208"/>
                <a:gd name="T45" fmla="*/ 79925 h 81339"/>
                <a:gd name="T46" fmla="*/ 656875 w 119208"/>
                <a:gd name="T47" fmla="*/ 174725 h 81339"/>
                <a:gd name="T48" fmla="*/ 541950 w 119208"/>
                <a:gd name="T49" fmla="*/ 232350 h 81339"/>
                <a:gd name="T50" fmla="*/ 435925 w 119208"/>
                <a:gd name="T51" fmla="*/ 299275 h 81339"/>
                <a:gd name="T52" fmla="*/ 339825 w 119208"/>
                <a:gd name="T53" fmla="*/ 369900 h 81339"/>
                <a:gd name="T54" fmla="*/ 254625 w 119208"/>
                <a:gd name="T55" fmla="*/ 449825 h 81339"/>
                <a:gd name="T56" fmla="*/ 179325 w 119208"/>
                <a:gd name="T57" fmla="*/ 533475 h 81339"/>
                <a:gd name="T58" fmla="*/ 66375 w 119208"/>
                <a:gd name="T59" fmla="*/ 715625 h 81339"/>
                <a:gd name="T60" fmla="*/ 6925 w 119208"/>
                <a:gd name="T61" fmla="*/ 912650 h 81339"/>
                <a:gd name="T62" fmla="*/ 6925 w 119208"/>
                <a:gd name="T63" fmla="*/ 1120825 h 81339"/>
                <a:gd name="T64" fmla="*/ 46575 w 119208"/>
                <a:gd name="T65" fmla="*/ 1271375 h 81339"/>
                <a:gd name="T66" fmla="*/ 90150 w 119208"/>
                <a:gd name="T67" fmla="*/ 1366175 h 81339"/>
                <a:gd name="T68" fmla="*/ 146625 w 119208"/>
                <a:gd name="T69" fmla="*/ 1457250 h 81339"/>
                <a:gd name="T70" fmla="*/ 215975 w 119208"/>
                <a:gd name="T71" fmla="*/ 1542750 h 81339"/>
                <a:gd name="T72" fmla="*/ 295250 w 119208"/>
                <a:gd name="T73" fmla="*/ 1624550 h 81339"/>
                <a:gd name="T74" fmla="*/ 387375 w 119208"/>
                <a:gd name="T75" fmla="*/ 1698900 h 81339"/>
                <a:gd name="T76" fmla="*/ 488450 w 119208"/>
                <a:gd name="T77" fmla="*/ 1769525 h 81339"/>
                <a:gd name="T78" fmla="*/ 598425 w 119208"/>
                <a:gd name="T79" fmla="*/ 1830875 h 81339"/>
                <a:gd name="T80" fmla="*/ 717300 w 119208"/>
                <a:gd name="T81" fmla="*/ 1884775 h 81339"/>
                <a:gd name="T82" fmla="*/ 910500 w 119208"/>
                <a:gd name="T83" fmla="*/ 1953550 h 81339"/>
                <a:gd name="T84" fmla="*/ 1189900 w 119208"/>
                <a:gd name="T85" fmla="*/ 2013025 h 81339"/>
                <a:gd name="T86" fmla="*/ 1490100 w 119208"/>
                <a:gd name="T87" fmla="*/ 2033475 h 813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9208"/>
                <a:gd name="T133" fmla="*/ 0 h 81339"/>
                <a:gd name="T134" fmla="*/ 119208 w 119208"/>
                <a:gd name="T135" fmla="*/ 81339 h 813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9208" h="81339" extrusionOk="0">
                  <a:moveTo>
                    <a:pt x="59604" y="81339"/>
                  </a:moveTo>
                  <a:lnTo>
                    <a:pt x="71572" y="80521"/>
                  </a:lnTo>
                  <a:lnTo>
                    <a:pt x="82787" y="78142"/>
                  </a:lnTo>
                  <a:lnTo>
                    <a:pt x="87979" y="76432"/>
                  </a:lnTo>
                  <a:lnTo>
                    <a:pt x="92893" y="74350"/>
                  </a:lnTo>
                  <a:lnTo>
                    <a:pt x="95231" y="73235"/>
                  </a:lnTo>
                  <a:lnTo>
                    <a:pt x="97490" y="72045"/>
                  </a:lnTo>
                  <a:lnTo>
                    <a:pt x="99670" y="70781"/>
                  </a:lnTo>
                  <a:lnTo>
                    <a:pt x="101731" y="69368"/>
                  </a:lnTo>
                  <a:lnTo>
                    <a:pt x="103712" y="67956"/>
                  </a:lnTo>
                  <a:lnTo>
                    <a:pt x="105575" y="66543"/>
                  </a:lnTo>
                  <a:lnTo>
                    <a:pt x="107358" y="64982"/>
                  </a:lnTo>
                  <a:lnTo>
                    <a:pt x="109022" y="63421"/>
                  </a:lnTo>
                  <a:lnTo>
                    <a:pt x="110568" y="61710"/>
                  </a:lnTo>
                  <a:lnTo>
                    <a:pt x="111995" y="60075"/>
                  </a:lnTo>
                  <a:lnTo>
                    <a:pt x="114531" y="56506"/>
                  </a:lnTo>
                  <a:lnTo>
                    <a:pt x="116513" y="52714"/>
                  </a:lnTo>
                  <a:lnTo>
                    <a:pt x="117979" y="48848"/>
                  </a:lnTo>
                  <a:lnTo>
                    <a:pt x="118890" y="44833"/>
                  </a:lnTo>
                  <a:lnTo>
                    <a:pt x="119207" y="40670"/>
                  </a:lnTo>
                  <a:lnTo>
                    <a:pt x="118890" y="36506"/>
                  </a:lnTo>
                  <a:lnTo>
                    <a:pt x="117979" y="32491"/>
                  </a:lnTo>
                  <a:lnTo>
                    <a:pt x="117345" y="30558"/>
                  </a:lnTo>
                  <a:lnTo>
                    <a:pt x="116513" y="28625"/>
                  </a:lnTo>
                  <a:lnTo>
                    <a:pt x="115601" y="26692"/>
                  </a:lnTo>
                  <a:lnTo>
                    <a:pt x="114531" y="24833"/>
                  </a:lnTo>
                  <a:lnTo>
                    <a:pt x="113303" y="23049"/>
                  </a:lnTo>
                  <a:lnTo>
                    <a:pt x="111995" y="21339"/>
                  </a:lnTo>
                  <a:lnTo>
                    <a:pt x="110568" y="19629"/>
                  </a:lnTo>
                  <a:lnTo>
                    <a:pt x="109022" y="17993"/>
                  </a:lnTo>
                  <a:lnTo>
                    <a:pt x="107358" y="16357"/>
                  </a:lnTo>
                  <a:lnTo>
                    <a:pt x="105575" y="14796"/>
                  </a:lnTo>
                  <a:lnTo>
                    <a:pt x="103712" y="13383"/>
                  </a:lnTo>
                  <a:lnTo>
                    <a:pt x="101731" y="11971"/>
                  </a:lnTo>
                  <a:lnTo>
                    <a:pt x="99670" y="10632"/>
                  </a:lnTo>
                  <a:lnTo>
                    <a:pt x="97490" y="9294"/>
                  </a:lnTo>
                  <a:lnTo>
                    <a:pt x="95231" y="8105"/>
                  </a:lnTo>
                  <a:lnTo>
                    <a:pt x="92893" y="6989"/>
                  </a:lnTo>
                  <a:lnTo>
                    <a:pt x="90476" y="5948"/>
                  </a:lnTo>
                  <a:lnTo>
                    <a:pt x="87979" y="4907"/>
                  </a:lnTo>
                  <a:lnTo>
                    <a:pt x="82787" y="3197"/>
                  </a:lnTo>
                  <a:lnTo>
                    <a:pt x="77279" y="1859"/>
                  </a:lnTo>
                  <a:lnTo>
                    <a:pt x="71572" y="893"/>
                  </a:lnTo>
                  <a:lnTo>
                    <a:pt x="59604" y="0"/>
                  </a:lnTo>
                  <a:lnTo>
                    <a:pt x="47596" y="893"/>
                  </a:lnTo>
                  <a:lnTo>
                    <a:pt x="36420" y="3197"/>
                  </a:lnTo>
                  <a:lnTo>
                    <a:pt x="31189" y="4907"/>
                  </a:lnTo>
                  <a:lnTo>
                    <a:pt x="26275" y="6989"/>
                  </a:lnTo>
                  <a:lnTo>
                    <a:pt x="23937" y="8105"/>
                  </a:lnTo>
                  <a:lnTo>
                    <a:pt x="21678" y="9294"/>
                  </a:lnTo>
                  <a:lnTo>
                    <a:pt x="19538" y="10632"/>
                  </a:lnTo>
                  <a:lnTo>
                    <a:pt x="17437" y="11971"/>
                  </a:lnTo>
                  <a:lnTo>
                    <a:pt x="15495" y="13383"/>
                  </a:lnTo>
                  <a:lnTo>
                    <a:pt x="13593" y="14796"/>
                  </a:lnTo>
                  <a:lnTo>
                    <a:pt x="11810" y="16357"/>
                  </a:lnTo>
                  <a:lnTo>
                    <a:pt x="10185" y="17993"/>
                  </a:lnTo>
                  <a:lnTo>
                    <a:pt x="8639" y="19629"/>
                  </a:lnTo>
                  <a:lnTo>
                    <a:pt x="7173" y="21339"/>
                  </a:lnTo>
                  <a:lnTo>
                    <a:pt x="4676" y="24833"/>
                  </a:lnTo>
                  <a:lnTo>
                    <a:pt x="2655" y="28625"/>
                  </a:lnTo>
                  <a:lnTo>
                    <a:pt x="1189" y="32491"/>
                  </a:lnTo>
                  <a:lnTo>
                    <a:pt x="277" y="36506"/>
                  </a:lnTo>
                  <a:lnTo>
                    <a:pt x="0" y="40670"/>
                  </a:lnTo>
                  <a:lnTo>
                    <a:pt x="277" y="44833"/>
                  </a:lnTo>
                  <a:lnTo>
                    <a:pt x="1189" y="48848"/>
                  </a:lnTo>
                  <a:lnTo>
                    <a:pt x="1863" y="50855"/>
                  </a:lnTo>
                  <a:lnTo>
                    <a:pt x="2655" y="52714"/>
                  </a:lnTo>
                  <a:lnTo>
                    <a:pt x="3606" y="54647"/>
                  </a:lnTo>
                  <a:lnTo>
                    <a:pt x="4676" y="56506"/>
                  </a:lnTo>
                  <a:lnTo>
                    <a:pt x="5865" y="58290"/>
                  </a:lnTo>
                  <a:lnTo>
                    <a:pt x="7173" y="60075"/>
                  </a:lnTo>
                  <a:lnTo>
                    <a:pt x="8639" y="61710"/>
                  </a:lnTo>
                  <a:lnTo>
                    <a:pt x="10185" y="63421"/>
                  </a:lnTo>
                  <a:lnTo>
                    <a:pt x="11810" y="64982"/>
                  </a:lnTo>
                  <a:lnTo>
                    <a:pt x="13593" y="66543"/>
                  </a:lnTo>
                  <a:lnTo>
                    <a:pt x="15495" y="67956"/>
                  </a:lnTo>
                  <a:lnTo>
                    <a:pt x="17437" y="69368"/>
                  </a:lnTo>
                  <a:lnTo>
                    <a:pt x="19538" y="70781"/>
                  </a:lnTo>
                  <a:lnTo>
                    <a:pt x="21678" y="72045"/>
                  </a:lnTo>
                  <a:lnTo>
                    <a:pt x="23937" y="73235"/>
                  </a:lnTo>
                  <a:lnTo>
                    <a:pt x="26275" y="74350"/>
                  </a:lnTo>
                  <a:lnTo>
                    <a:pt x="28692" y="75391"/>
                  </a:lnTo>
                  <a:lnTo>
                    <a:pt x="31189" y="76432"/>
                  </a:lnTo>
                  <a:lnTo>
                    <a:pt x="36420" y="78142"/>
                  </a:lnTo>
                  <a:lnTo>
                    <a:pt x="41889" y="79480"/>
                  </a:lnTo>
                  <a:lnTo>
                    <a:pt x="47596" y="80521"/>
                  </a:lnTo>
                  <a:lnTo>
                    <a:pt x="59604" y="81339"/>
                  </a:lnTo>
                  <a:close/>
                </a:path>
              </a:pathLst>
            </a:custGeom>
            <a:solidFill>
              <a:srgbClr val="FFCCF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583" name="Shape 408"/>
            <p:cNvSpPr>
              <a:spLocks/>
            </p:cNvSpPr>
            <p:nvPr/>
          </p:nvSpPr>
          <p:spPr bwMode="auto">
            <a:xfrm>
              <a:off x="186250" y="115225"/>
              <a:ext cx="2706750" cy="2273275"/>
            </a:xfrm>
            <a:custGeom>
              <a:avLst/>
              <a:gdLst>
                <a:gd name="T0" fmla="*/ 1269175 w 108270"/>
                <a:gd name="T1" fmla="*/ 1951700 h 90931"/>
                <a:gd name="T2" fmla="*/ 996700 w 108270"/>
                <a:gd name="T3" fmla="*/ 2187750 h 90931"/>
                <a:gd name="T4" fmla="*/ 716325 w 108270"/>
                <a:gd name="T5" fmla="*/ 2273250 h 90931"/>
                <a:gd name="T6" fmla="*/ 485475 w 108270"/>
                <a:gd name="T7" fmla="*/ 2178450 h 90931"/>
                <a:gd name="T8" fmla="*/ 362625 w 108270"/>
                <a:gd name="T9" fmla="*/ 2013025 h 90931"/>
                <a:gd name="T10" fmla="*/ 177350 w 108270"/>
                <a:gd name="T11" fmla="*/ 2022325 h 90931"/>
                <a:gd name="T12" fmla="*/ 49550 w 108270"/>
                <a:gd name="T13" fmla="*/ 1998150 h 90931"/>
                <a:gd name="T14" fmla="*/ 0 w 108270"/>
                <a:gd name="T15" fmla="*/ 1881050 h 90931"/>
                <a:gd name="T16" fmla="*/ 86200 w 108270"/>
                <a:gd name="T17" fmla="*/ 1715625 h 90931"/>
                <a:gd name="T18" fmla="*/ 395325 w 108270"/>
                <a:gd name="T19" fmla="*/ 1421950 h 90931"/>
                <a:gd name="T20" fmla="*/ 1185950 w 108270"/>
                <a:gd name="T21" fmla="*/ 1020475 h 90931"/>
                <a:gd name="T22" fmla="*/ 2306475 w 108270"/>
                <a:gd name="T23" fmla="*/ 490725 h 90931"/>
                <a:gd name="T24" fmla="*/ 2372875 w 108270"/>
                <a:gd name="T25" fmla="*/ 161725 h 90931"/>
                <a:gd name="T26" fmla="*/ 2546250 w 108270"/>
                <a:gd name="T27" fmla="*/ 25 h 90931"/>
                <a:gd name="T28" fmla="*/ 2706750 w 108270"/>
                <a:gd name="T29" fmla="*/ 66925 h 90931"/>
                <a:gd name="T30" fmla="*/ 2702775 w 108270"/>
                <a:gd name="T31" fmla="*/ 505600 h 90931"/>
                <a:gd name="T32" fmla="*/ 2661175 w 108270"/>
                <a:gd name="T33" fmla="*/ 728650 h 90931"/>
                <a:gd name="T34" fmla="*/ 1985475 w 108270"/>
                <a:gd name="T35" fmla="*/ 1243500 h 90931"/>
                <a:gd name="T36" fmla="*/ 1635750 w 108270"/>
                <a:gd name="T37" fmla="*/ 1630125 h 90931"/>
                <a:gd name="T38" fmla="*/ 1462375 w 108270"/>
                <a:gd name="T39" fmla="*/ 1460975 h 90931"/>
                <a:gd name="T40" fmla="*/ 1178025 w 108270"/>
                <a:gd name="T41" fmla="*/ 1658000 h 90931"/>
                <a:gd name="T42" fmla="*/ 1269175 w 108270"/>
                <a:gd name="T43" fmla="*/ 1951700 h 90931"/>
                <a:gd name="T44" fmla="*/ 1269175 w 108270"/>
                <a:gd name="T45" fmla="*/ 1951700 h 909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8270"/>
                <a:gd name="T70" fmla="*/ 0 h 90931"/>
                <a:gd name="T71" fmla="*/ 108270 w 108270"/>
                <a:gd name="T72" fmla="*/ 90931 h 9093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8270" h="90931" extrusionOk="0">
                  <a:moveTo>
                    <a:pt x="50767" y="78068"/>
                  </a:moveTo>
                  <a:lnTo>
                    <a:pt x="39868" y="87510"/>
                  </a:lnTo>
                  <a:lnTo>
                    <a:pt x="28653" y="90930"/>
                  </a:lnTo>
                  <a:lnTo>
                    <a:pt x="19419" y="87138"/>
                  </a:lnTo>
                  <a:lnTo>
                    <a:pt x="14505" y="80521"/>
                  </a:lnTo>
                  <a:lnTo>
                    <a:pt x="7094" y="80893"/>
                  </a:lnTo>
                  <a:lnTo>
                    <a:pt x="1982" y="79926"/>
                  </a:lnTo>
                  <a:lnTo>
                    <a:pt x="0" y="75242"/>
                  </a:lnTo>
                  <a:lnTo>
                    <a:pt x="3448" y="68625"/>
                  </a:lnTo>
                  <a:lnTo>
                    <a:pt x="15813" y="56878"/>
                  </a:lnTo>
                  <a:lnTo>
                    <a:pt x="47438" y="40819"/>
                  </a:lnTo>
                  <a:lnTo>
                    <a:pt x="92259" y="19629"/>
                  </a:lnTo>
                  <a:lnTo>
                    <a:pt x="94915" y="6469"/>
                  </a:lnTo>
                  <a:lnTo>
                    <a:pt x="101850" y="1"/>
                  </a:lnTo>
                  <a:lnTo>
                    <a:pt x="108270" y="2677"/>
                  </a:lnTo>
                  <a:lnTo>
                    <a:pt x="108111" y="20224"/>
                  </a:lnTo>
                  <a:lnTo>
                    <a:pt x="106447" y="29146"/>
                  </a:lnTo>
                  <a:lnTo>
                    <a:pt x="79419" y="49740"/>
                  </a:lnTo>
                  <a:lnTo>
                    <a:pt x="65430" y="65205"/>
                  </a:lnTo>
                  <a:lnTo>
                    <a:pt x="58495" y="58439"/>
                  </a:lnTo>
                  <a:lnTo>
                    <a:pt x="47121" y="66320"/>
                  </a:lnTo>
                  <a:lnTo>
                    <a:pt x="50767" y="78068"/>
                  </a:lnTo>
                  <a:close/>
                </a:path>
              </a:pathLst>
            </a:custGeom>
            <a:solidFill>
              <a:srgbClr val="5E75FC"/>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584" name="Shape 409"/>
            <p:cNvSpPr>
              <a:spLocks/>
            </p:cNvSpPr>
            <p:nvPr/>
          </p:nvSpPr>
          <p:spPr bwMode="auto">
            <a:xfrm>
              <a:off x="312075" y="200725"/>
              <a:ext cx="2516525" cy="2063225"/>
            </a:xfrm>
            <a:custGeom>
              <a:avLst/>
              <a:gdLst>
                <a:gd name="T0" fmla="*/ 375500 w 100661"/>
                <a:gd name="T1" fmla="*/ 1951700 h 82529"/>
                <a:gd name="T2" fmla="*/ 251675 w 100661"/>
                <a:gd name="T3" fmla="*/ 1793700 h 82529"/>
                <a:gd name="T4" fmla="*/ 53525 w 100661"/>
                <a:gd name="T5" fmla="*/ 1836450 h 82529"/>
                <a:gd name="T6" fmla="*/ 0 w 100661"/>
                <a:gd name="T7" fmla="*/ 1767675 h 82529"/>
                <a:gd name="T8" fmla="*/ 107025 w 100661"/>
                <a:gd name="T9" fmla="*/ 1620825 h 82529"/>
                <a:gd name="T10" fmla="*/ 361625 w 100661"/>
                <a:gd name="T11" fmla="*/ 1423800 h 82529"/>
                <a:gd name="T12" fmla="*/ 814400 w 100661"/>
                <a:gd name="T13" fmla="*/ 1167300 h 82529"/>
                <a:gd name="T14" fmla="*/ 1514875 w 100661"/>
                <a:gd name="T15" fmla="*/ 817850 h 82529"/>
                <a:gd name="T16" fmla="*/ 1939900 w 100661"/>
                <a:gd name="T17" fmla="*/ 628275 h 82529"/>
                <a:gd name="T18" fmla="*/ 2273800 w 100661"/>
                <a:gd name="T19" fmla="*/ 472125 h 82529"/>
                <a:gd name="T20" fmla="*/ 2278750 w 100661"/>
                <a:gd name="T21" fmla="*/ 282550 h 82529"/>
                <a:gd name="T22" fmla="*/ 2335225 w 100661"/>
                <a:gd name="T23" fmla="*/ 63225 h 82529"/>
                <a:gd name="T24" fmla="*/ 2393675 w 100661"/>
                <a:gd name="T25" fmla="*/ 25 h 82529"/>
                <a:gd name="T26" fmla="*/ 2346125 w 100661"/>
                <a:gd name="T27" fmla="*/ 394075 h 82529"/>
                <a:gd name="T28" fmla="*/ 2298550 w 100661"/>
                <a:gd name="T29" fmla="*/ 500025 h 82529"/>
                <a:gd name="T30" fmla="*/ 1921075 w 100661"/>
                <a:gd name="T31" fmla="*/ 778825 h 82529"/>
                <a:gd name="T32" fmla="*/ 1593150 w 100661"/>
                <a:gd name="T33" fmla="*/ 1078075 h 82529"/>
                <a:gd name="T34" fmla="*/ 1646650 w 100661"/>
                <a:gd name="T35" fmla="*/ 1139425 h 82529"/>
                <a:gd name="T36" fmla="*/ 1873525 w 100661"/>
                <a:gd name="T37" fmla="*/ 1020475 h 82529"/>
                <a:gd name="T38" fmla="*/ 2306475 w 100661"/>
                <a:gd name="T39" fmla="*/ 689600 h 82529"/>
                <a:gd name="T40" fmla="*/ 2468975 w 100661"/>
                <a:gd name="T41" fmla="*/ 576225 h 82529"/>
                <a:gd name="T42" fmla="*/ 2516525 w 100661"/>
                <a:gd name="T43" fmla="*/ 223075 h 82529"/>
                <a:gd name="T44" fmla="*/ 2491750 w 100661"/>
                <a:gd name="T45" fmla="*/ 600400 h 82529"/>
                <a:gd name="T46" fmla="*/ 2116250 w 100661"/>
                <a:gd name="T47" fmla="*/ 875475 h 82529"/>
                <a:gd name="T48" fmla="*/ 1671425 w 100661"/>
                <a:gd name="T49" fmla="*/ 1213775 h 82529"/>
                <a:gd name="T50" fmla="*/ 1481200 w 100661"/>
                <a:gd name="T51" fmla="*/ 1364325 h 82529"/>
                <a:gd name="T52" fmla="*/ 1343475 w 100661"/>
                <a:gd name="T53" fmla="*/ 1228650 h 82529"/>
                <a:gd name="T54" fmla="*/ 907550 w 100661"/>
                <a:gd name="T55" fmla="*/ 1529750 h 82529"/>
                <a:gd name="T56" fmla="*/ 1010575 w 100661"/>
                <a:gd name="T57" fmla="*/ 1814150 h 82529"/>
                <a:gd name="T58" fmla="*/ 926375 w 100661"/>
                <a:gd name="T59" fmla="*/ 1929375 h 82529"/>
                <a:gd name="T60" fmla="*/ 708400 w 100661"/>
                <a:gd name="T61" fmla="*/ 2048350 h 82529"/>
                <a:gd name="T62" fmla="*/ 551850 w 100661"/>
                <a:gd name="T63" fmla="*/ 2063225 h 82529"/>
                <a:gd name="T64" fmla="*/ 375500 w 100661"/>
                <a:gd name="T65" fmla="*/ 1951700 h 82529"/>
                <a:gd name="T66" fmla="*/ 375500 w 100661"/>
                <a:gd name="T67" fmla="*/ 1951700 h 825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0661"/>
                <a:gd name="T103" fmla="*/ 0 h 82529"/>
                <a:gd name="T104" fmla="*/ 100661 w 100661"/>
                <a:gd name="T105" fmla="*/ 82529 h 825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0661" h="82529" extrusionOk="0">
                  <a:moveTo>
                    <a:pt x="15020" y="78068"/>
                  </a:moveTo>
                  <a:lnTo>
                    <a:pt x="10067" y="71748"/>
                  </a:lnTo>
                  <a:lnTo>
                    <a:pt x="2141" y="73458"/>
                  </a:lnTo>
                  <a:lnTo>
                    <a:pt x="0" y="70707"/>
                  </a:lnTo>
                  <a:lnTo>
                    <a:pt x="4281" y="64833"/>
                  </a:lnTo>
                  <a:lnTo>
                    <a:pt x="14465" y="56952"/>
                  </a:lnTo>
                  <a:lnTo>
                    <a:pt x="32576" y="46692"/>
                  </a:lnTo>
                  <a:lnTo>
                    <a:pt x="60595" y="32714"/>
                  </a:lnTo>
                  <a:lnTo>
                    <a:pt x="77596" y="25131"/>
                  </a:lnTo>
                  <a:lnTo>
                    <a:pt x="90952" y="18885"/>
                  </a:lnTo>
                  <a:lnTo>
                    <a:pt x="91150" y="11302"/>
                  </a:lnTo>
                  <a:lnTo>
                    <a:pt x="93409" y="2529"/>
                  </a:lnTo>
                  <a:lnTo>
                    <a:pt x="95747" y="1"/>
                  </a:lnTo>
                  <a:lnTo>
                    <a:pt x="93845" y="15763"/>
                  </a:lnTo>
                  <a:lnTo>
                    <a:pt x="91942" y="20001"/>
                  </a:lnTo>
                  <a:lnTo>
                    <a:pt x="76843" y="31153"/>
                  </a:lnTo>
                  <a:lnTo>
                    <a:pt x="63726" y="43123"/>
                  </a:lnTo>
                  <a:lnTo>
                    <a:pt x="65866" y="45577"/>
                  </a:lnTo>
                  <a:lnTo>
                    <a:pt x="74941" y="40819"/>
                  </a:lnTo>
                  <a:lnTo>
                    <a:pt x="92259" y="27584"/>
                  </a:lnTo>
                  <a:lnTo>
                    <a:pt x="98759" y="23049"/>
                  </a:lnTo>
                  <a:lnTo>
                    <a:pt x="100661" y="8923"/>
                  </a:lnTo>
                  <a:lnTo>
                    <a:pt x="99670" y="24016"/>
                  </a:lnTo>
                  <a:lnTo>
                    <a:pt x="84650" y="35019"/>
                  </a:lnTo>
                  <a:lnTo>
                    <a:pt x="66857" y="48551"/>
                  </a:lnTo>
                  <a:lnTo>
                    <a:pt x="59248" y="54573"/>
                  </a:lnTo>
                  <a:lnTo>
                    <a:pt x="53739" y="49146"/>
                  </a:lnTo>
                  <a:lnTo>
                    <a:pt x="36302" y="61190"/>
                  </a:lnTo>
                  <a:lnTo>
                    <a:pt x="40423" y="72566"/>
                  </a:lnTo>
                  <a:lnTo>
                    <a:pt x="37055" y="77175"/>
                  </a:lnTo>
                  <a:lnTo>
                    <a:pt x="28336" y="81934"/>
                  </a:lnTo>
                  <a:lnTo>
                    <a:pt x="22074" y="82529"/>
                  </a:lnTo>
                  <a:lnTo>
                    <a:pt x="15020" y="78068"/>
                  </a:lnTo>
                  <a:close/>
                </a:path>
              </a:pathLst>
            </a:custGeom>
            <a:solidFill>
              <a:srgbClr val="8AA1FF"/>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585" name="Shape 410"/>
            <p:cNvSpPr>
              <a:spLocks/>
            </p:cNvSpPr>
            <p:nvPr/>
          </p:nvSpPr>
          <p:spPr bwMode="auto">
            <a:xfrm>
              <a:off x="1360300" y="1594775"/>
              <a:ext cx="1483175" cy="1332750"/>
            </a:xfrm>
            <a:custGeom>
              <a:avLst/>
              <a:gdLst>
                <a:gd name="T0" fmla="*/ 0 w 59327"/>
                <a:gd name="T1" fmla="*/ 211925 h 53310"/>
                <a:gd name="T2" fmla="*/ 313075 w 59327"/>
                <a:gd name="T3" fmla="*/ 25 h 53310"/>
                <a:gd name="T4" fmla="*/ 515200 w 59327"/>
                <a:gd name="T5" fmla="*/ 245375 h 53310"/>
                <a:gd name="T6" fmla="*/ 931300 w 59327"/>
                <a:gd name="T7" fmla="*/ 628275 h 53310"/>
                <a:gd name="T8" fmla="*/ 1483150 w 59327"/>
                <a:gd name="T9" fmla="*/ 1020475 h 53310"/>
                <a:gd name="T10" fmla="*/ 1317700 w 59327"/>
                <a:gd name="T11" fmla="*/ 1265825 h 53310"/>
                <a:gd name="T12" fmla="*/ 1067050 w 59327"/>
                <a:gd name="T13" fmla="*/ 1332725 h 53310"/>
                <a:gd name="T14" fmla="*/ 741075 w 59327"/>
                <a:gd name="T15" fmla="*/ 1167300 h 53310"/>
                <a:gd name="T16" fmla="*/ 259575 w 59327"/>
                <a:gd name="T17" fmla="*/ 689600 h 53310"/>
                <a:gd name="T18" fmla="*/ 0 w 59327"/>
                <a:gd name="T19" fmla="*/ 211925 h 53310"/>
                <a:gd name="T20" fmla="*/ 0 w 59327"/>
                <a:gd name="T21" fmla="*/ 211925 h 53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327"/>
                <a:gd name="T34" fmla="*/ 0 h 53310"/>
                <a:gd name="T35" fmla="*/ 59327 w 59327"/>
                <a:gd name="T36" fmla="*/ 53310 h 533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327" h="53310" extrusionOk="0">
                  <a:moveTo>
                    <a:pt x="0" y="8477"/>
                  </a:moveTo>
                  <a:lnTo>
                    <a:pt x="12523" y="1"/>
                  </a:lnTo>
                  <a:lnTo>
                    <a:pt x="20608" y="9815"/>
                  </a:lnTo>
                  <a:lnTo>
                    <a:pt x="37252" y="25131"/>
                  </a:lnTo>
                  <a:lnTo>
                    <a:pt x="59326" y="40819"/>
                  </a:lnTo>
                  <a:lnTo>
                    <a:pt x="52708" y="50633"/>
                  </a:lnTo>
                  <a:lnTo>
                    <a:pt x="42682" y="53309"/>
                  </a:lnTo>
                  <a:lnTo>
                    <a:pt x="29643" y="46692"/>
                  </a:lnTo>
                  <a:lnTo>
                    <a:pt x="10383" y="27584"/>
                  </a:lnTo>
                  <a:lnTo>
                    <a:pt x="0" y="8477"/>
                  </a:lnTo>
                  <a:close/>
                </a:path>
              </a:pathLst>
            </a:custGeom>
            <a:solidFill>
              <a:srgbClr val="5E75FC"/>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586" name="Shape 411"/>
            <p:cNvSpPr>
              <a:spLocks/>
            </p:cNvSpPr>
            <p:nvPr/>
          </p:nvSpPr>
          <p:spPr bwMode="auto">
            <a:xfrm>
              <a:off x="1652575" y="2421925"/>
              <a:ext cx="280400" cy="358750"/>
            </a:xfrm>
            <a:custGeom>
              <a:avLst/>
              <a:gdLst>
                <a:gd name="T0" fmla="*/ 95125 w 11216"/>
                <a:gd name="T1" fmla="*/ 0 h 14350"/>
                <a:gd name="T2" fmla="*/ 0 w 11216"/>
                <a:gd name="T3" fmla="*/ 159850 h 14350"/>
                <a:gd name="T4" fmla="*/ 0 w 11216"/>
                <a:gd name="T5" fmla="*/ 288100 h 14350"/>
                <a:gd name="T6" fmla="*/ 45575 w 11216"/>
                <a:gd name="T7" fmla="*/ 358750 h 14350"/>
                <a:gd name="T8" fmla="*/ 226875 w 11216"/>
                <a:gd name="T9" fmla="*/ 306700 h 14350"/>
                <a:gd name="T10" fmla="*/ 280375 w 11216"/>
                <a:gd name="T11" fmla="*/ 156150 h 14350"/>
                <a:gd name="T12" fmla="*/ 95125 w 11216"/>
                <a:gd name="T13" fmla="*/ 0 h 14350"/>
                <a:gd name="T14" fmla="*/ 95125 w 11216"/>
                <a:gd name="T15" fmla="*/ 0 h 14350"/>
                <a:gd name="T16" fmla="*/ 0 60000 65536"/>
                <a:gd name="T17" fmla="*/ 0 60000 65536"/>
                <a:gd name="T18" fmla="*/ 0 60000 65536"/>
                <a:gd name="T19" fmla="*/ 0 60000 65536"/>
                <a:gd name="T20" fmla="*/ 0 60000 65536"/>
                <a:gd name="T21" fmla="*/ 0 60000 65536"/>
                <a:gd name="T22" fmla="*/ 0 60000 65536"/>
                <a:gd name="T23" fmla="*/ 0 60000 65536"/>
                <a:gd name="T24" fmla="*/ 0 w 11216"/>
                <a:gd name="T25" fmla="*/ 0 h 14350"/>
                <a:gd name="T26" fmla="*/ 11216 w 11216"/>
                <a:gd name="T27" fmla="*/ 14350 h 143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16" h="14350" extrusionOk="0">
                  <a:moveTo>
                    <a:pt x="3805" y="0"/>
                  </a:moveTo>
                  <a:lnTo>
                    <a:pt x="0" y="6394"/>
                  </a:lnTo>
                  <a:lnTo>
                    <a:pt x="0" y="11524"/>
                  </a:lnTo>
                  <a:lnTo>
                    <a:pt x="1823" y="14350"/>
                  </a:lnTo>
                  <a:lnTo>
                    <a:pt x="9075" y="12268"/>
                  </a:lnTo>
                  <a:lnTo>
                    <a:pt x="11215" y="6246"/>
                  </a:lnTo>
                  <a:lnTo>
                    <a:pt x="3805" y="0"/>
                  </a:lnTo>
                  <a:close/>
                </a:path>
              </a:pathLst>
            </a:custGeom>
            <a:solidFill>
              <a:srgbClr val="4766C7"/>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587" name="Shape 412"/>
            <p:cNvSpPr>
              <a:spLocks/>
            </p:cNvSpPr>
            <p:nvPr/>
          </p:nvSpPr>
          <p:spPr bwMode="auto">
            <a:xfrm>
              <a:off x="2188550" y="2033450"/>
              <a:ext cx="259625" cy="254675"/>
            </a:xfrm>
            <a:custGeom>
              <a:avLst/>
              <a:gdLst>
                <a:gd name="T0" fmla="*/ 25 w 10385"/>
                <a:gd name="T1" fmla="*/ 70650 h 10187"/>
                <a:gd name="T2" fmla="*/ 111000 w 10385"/>
                <a:gd name="T3" fmla="*/ 5575 h 10187"/>
                <a:gd name="T4" fmla="*/ 218000 w 10385"/>
                <a:gd name="T5" fmla="*/ 0 h 10187"/>
                <a:gd name="T6" fmla="*/ 259600 w 10385"/>
                <a:gd name="T7" fmla="*/ 66925 h 10187"/>
                <a:gd name="T8" fmla="*/ 218000 w 10385"/>
                <a:gd name="T9" fmla="*/ 254650 h 10187"/>
                <a:gd name="T10" fmla="*/ 25 w 10385"/>
                <a:gd name="T11" fmla="*/ 70650 h 10187"/>
                <a:gd name="T12" fmla="*/ 25 w 10385"/>
                <a:gd name="T13" fmla="*/ 70650 h 10187"/>
                <a:gd name="T14" fmla="*/ 0 60000 65536"/>
                <a:gd name="T15" fmla="*/ 0 60000 65536"/>
                <a:gd name="T16" fmla="*/ 0 60000 65536"/>
                <a:gd name="T17" fmla="*/ 0 60000 65536"/>
                <a:gd name="T18" fmla="*/ 0 60000 65536"/>
                <a:gd name="T19" fmla="*/ 0 60000 65536"/>
                <a:gd name="T20" fmla="*/ 0 60000 65536"/>
                <a:gd name="T21" fmla="*/ 0 w 10385"/>
                <a:gd name="T22" fmla="*/ 0 h 10187"/>
                <a:gd name="T23" fmla="*/ 10385 w 10385"/>
                <a:gd name="T24" fmla="*/ 10187 h 101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85" h="10187" extrusionOk="0">
                  <a:moveTo>
                    <a:pt x="1" y="2826"/>
                  </a:moveTo>
                  <a:lnTo>
                    <a:pt x="4440" y="223"/>
                  </a:lnTo>
                  <a:lnTo>
                    <a:pt x="8720" y="0"/>
                  </a:lnTo>
                  <a:lnTo>
                    <a:pt x="10384" y="2677"/>
                  </a:lnTo>
                  <a:lnTo>
                    <a:pt x="8720" y="10186"/>
                  </a:lnTo>
                  <a:lnTo>
                    <a:pt x="1" y="2826"/>
                  </a:lnTo>
                  <a:close/>
                </a:path>
              </a:pathLst>
            </a:custGeom>
            <a:solidFill>
              <a:srgbClr val="3148B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588" name="Shape 413"/>
            <p:cNvSpPr>
              <a:spLocks/>
            </p:cNvSpPr>
            <p:nvPr/>
          </p:nvSpPr>
          <p:spPr bwMode="auto">
            <a:xfrm>
              <a:off x="1475225" y="464675"/>
              <a:ext cx="218975" cy="254675"/>
            </a:xfrm>
            <a:custGeom>
              <a:avLst/>
              <a:gdLst>
                <a:gd name="T0" fmla="*/ 70350 w 8759"/>
                <a:gd name="T1" fmla="*/ 0 h 10187"/>
                <a:gd name="T2" fmla="*/ 202125 w 8759"/>
                <a:gd name="T3" fmla="*/ 39050 h 10187"/>
                <a:gd name="T4" fmla="*/ 218975 w 8759"/>
                <a:gd name="T5" fmla="*/ 161725 h 10187"/>
                <a:gd name="T6" fmla="*/ 0 w 8759"/>
                <a:gd name="T7" fmla="*/ 254650 h 10187"/>
                <a:gd name="T8" fmla="*/ 70350 w 8759"/>
                <a:gd name="T9" fmla="*/ 0 h 10187"/>
                <a:gd name="T10" fmla="*/ 70350 w 8759"/>
                <a:gd name="T11" fmla="*/ 0 h 10187"/>
                <a:gd name="T12" fmla="*/ 0 60000 65536"/>
                <a:gd name="T13" fmla="*/ 0 60000 65536"/>
                <a:gd name="T14" fmla="*/ 0 60000 65536"/>
                <a:gd name="T15" fmla="*/ 0 60000 65536"/>
                <a:gd name="T16" fmla="*/ 0 60000 65536"/>
                <a:gd name="T17" fmla="*/ 0 60000 65536"/>
                <a:gd name="T18" fmla="*/ 0 w 8759"/>
                <a:gd name="T19" fmla="*/ 0 h 10187"/>
                <a:gd name="T20" fmla="*/ 8759 w 8759"/>
                <a:gd name="T21" fmla="*/ 10187 h 10187"/>
              </a:gdLst>
              <a:ahLst/>
              <a:cxnLst>
                <a:cxn ang="T12">
                  <a:pos x="T0" y="T1"/>
                </a:cxn>
                <a:cxn ang="T13">
                  <a:pos x="T2" y="T3"/>
                </a:cxn>
                <a:cxn ang="T14">
                  <a:pos x="T4" y="T5"/>
                </a:cxn>
                <a:cxn ang="T15">
                  <a:pos x="T6" y="T7"/>
                </a:cxn>
                <a:cxn ang="T16">
                  <a:pos x="T8" y="T9"/>
                </a:cxn>
                <a:cxn ang="T17">
                  <a:pos x="T10" y="T11"/>
                </a:cxn>
              </a:cxnLst>
              <a:rect l="T18" t="T19" r="T20" b="T21"/>
              <a:pathLst>
                <a:path w="8759" h="10187" extrusionOk="0">
                  <a:moveTo>
                    <a:pt x="2814" y="0"/>
                  </a:moveTo>
                  <a:lnTo>
                    <a:pt x="8085" y="1562"/>
                  </a:lnTo>
                  <a:lnTo>
                    <a:pt x="8759" y="6469"/>
                  </a:lnTo>
                  <a:lnTo>
                    <a:pt x="0" y="10186"/>
                  </a:lnTo>
                  <a:lnTo>
                    <a:pt x="2814" y="0"/>
                  </a:lnTo>
                  <a:close/>
                </a:path>
              </a:pathLst>
            </a:custGeom>
            <a:solidFill>
              <a:srgbClr val="3148B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589" name="Shape 414"/>
            <p:cNvSpPr>
              <a:spLocks/>
            </p:cNvSpPr>
            <p:nvPr/>
          </p:nvSpPr>
          <p:spPr bwMode="auto">
            <a:xfrm>
              <a:off x="833200" y="553900"/>
              <a:ext cx="279425" cy="303000"/>
            </a:xfrm>
            <a:custGeom>
              <a:avLst/>
              <a:gdLst>
                <a:gd name="T0" fmla="*/ 271500 w 11177"/>
                <a:gd name="T1" fmla="*/ 0 h 12120"/>
                <a:gd name="T2" fmla="*/ 94150 w 11177"/>
                <a:gd name="T3" fmla="*/ 48325 h 12120"/>
                <a:gd name="T4" fmla="*/ 25 w 11177"/>
                <a:gd name="T5" fmla="*/ 104100 h 12120"/>
                <a:gd name="T6" fmla="*/ 28750 w 11177"/>
                <a:gd name="T7" fmla="*/ 213750 h 12120"/>
                <a:gd name="T8" fmla="*/ 185300 w 11177"/>
                <a:gd name="T9" fmla="*/ 302975 h 12120"/>
                <a:gd name="T10" fmla="*/ 279425 w 11177"/>
                <a:gd name="T11" fmla="*/ 24175 h 12120"/>
                <a:gd name="T12" fmla="*/ 271500 w 11177"/>
                <a:gd name="T13" fmla="*/ 0 h 12120"/>
                <a:gd name="T14" fmla="*/ 271500 w 11177"/>
                <a:gd name="T15" fmla="*/ 0 h 12120"/>
                <a:gd name="T16" fmla="*/ 0 60000 65536"/>
                <a:gd name="T17" fmla="*/ 0 60000 65536"/>
                <a:gd name="T18" fmla="*/ 0 60000 65536"/>
                <a:gd name="T19" fmla="*/ 0 60000 65536"/>
                <a:gd name="T20" fmla="*/ 0 60000 65536"/>
                <a:gd name="T21" fmla="*/ 0 60000 65536"/>
                <a:gd name="T22" fmla="*/ 0 60000 65536"/>
                <a:gd name="T23" fmla="*/ 0 60000 65536"/>
                <a:gd name="T24" fmla="*/ 0 w 11177"/>
                <a:gd name="T25" fmla="*/ 0 h 12120"/>
                <a:gd name="T26" fmla="*/ 11177 w 11177"/>
                <a:gd name="T27" fmla="*/ 12120 h 12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177" h="12120" extrusionOk="0">
                  <a:moveTo>
                    <a:pt x="10860" y="0"/>
                  </a:moveTo>
                  <a:lnTo>
                    <a:pt x="3766" y="1933"/>
                  </a:lnTo>
                  <a:lnTo>
                    <a:pt x="1" y="4164"/>
                  </a:lnTo>
                  <a:lnTo>
                    <a:pt x="1150" y="8550"/>
                  </a:lnTo>
                  <a:lnTo>
                    <a:pt x="7412" y="12119"/>
                  </a:lnTo>
                  <a:lnTo>
                    <a:pt x="11177" y="967"/>
                  </a:lnTo>
                  <a:lnTo>
                    <a:pt x="10860" y="0"/>
                  </a:lnTo>
                  <a:close/>
                </a:path>
              </a:pathLst>
            </a:custGeom>
            <a:solidFill>
              <a:srgbClr val="4766C7"/>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590" name="Shape 415"/>
            <p:cNvSpPr>
              <a:spLocks/>
            </p:cNvSpPr>
            <p:nvPr/>
          </p:nvSpPr>
          <p:spPr bwMode="auto">
            <a:xfrm>
              <a:off x="976875" y="91075"/>
              <a:ext cx="556825" cy="1224925"/>
            </a:xfrm>
            <a:custGeom>
              <a:avLst/>
              <a:gdLst>
                <a:gd name="T0" fmla="*/ 0 w 22273"/>
                <a:gd name="T1" fmla="*/ 1224900 h 48997"/>
                <a:gd name="T2" fmla="*/ 95125 w 22273"/>
                <a:gd name="T3" fmla="*/ 615250 h 48997"/>
                <a:gd name="T4" fmla="*/ 242750 w 22273"/>
                <a:gd name="T5" fmla="*/ 161725 h 48997"/>
                <a:gd name="T6" fmla="*/ 429000 w 22273"/>
                <a:gd name="T7" fmla="*/ 0 h 48997"/>
                <a:gd name="T8" fmla="*/ 556800 w 22273"/>
                <a:gd name="T9" fmla="*/ 76200 h 48997"/>
                <a:gd name="T10" fmla="*/ 515200 w 22273"/>
                <a:gd name="T11" fmla="*/ 946100 h 48997"/>
                <a:gd name="T12" fmla="*/ 0 w 22273"/>
                <a:gd name="T13" fmla="*/ 1224900 h 48997"/>
                <a:gd name="T14" fmla="*/ 0 w 22273"/>
                <a:gd name="T15" fmla="*/ 1224900 h 48997"/>
                <a:gd name="T16" fmla="*/ 0 60000 65536"/>
                <a:gd name="T17" fmla="*/ 0 60000 65536"/>
                <a:gd name="T18" fmla="*/ 0 60000 65536"/>
                <a:gd name="T19" fmla="*/ 0 60000 65536"/>
                <a:gd name="T20" fmla="*/ 0 60000 65536"/>
                <a:gd name="T21" fmla="*/ 0 60000 65536"/>
                <a:gd name="T22" fmla="*/ 0 60000 65536"/>
                <a:gd name="T23" fmla="*/ 0 60000 65536"/>
                <a:gd name="T24" fmla="*/ 0 w 22273"/>
                <a:gd name="T25" fmla="*/ 0 h 48997"/>
                <a:gd name="T26" fmla="*/ 22273 w 22273"/>
                <a:gd name="T27" fmla="*/ 48997 h 489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273" h="48997" extrusionOk="0">
                  <a:moveTo>
                    <a:pt x="0" y="48996"/>
                  </a:moveTo>
                  <a:lnTo>
                    <a:pt x="3805" y="24610"/>
                  </a:lnTo>
                  <a:lnTo>
                    <a:pt x="9710" y="6469"/>
                  </a:lnTo>
                  <a:lnTo>
                    <a:pt x="17160" y="0"/>
                  </a:lnTo>
                  <a:lnTo>
                    <a:pt x="22272" y="3048"/>
                  </a:lnTo>
                  <a:lnTo>
                    <a:pt x="20608" y="37844"/>
                  </a:lnTo>
                  <a:lnTo>
                    <a:pt x="0" y="48996"/>
                  </a:lnTo>
                  <a:close/>
                </a:path>
              </a:pathLst>
            </a:custGeom>
            <a:solidFill>
              <a:srgbClr val="5E75FC"/>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591" name="Shape 416"/>
            <p:cNvSpPr>
              <a:spLocks/>
            </p:cNvSpPr>
            <p:nvPr/>
          </p:nvSpPr>
          <p:spPr bwMode="auto">
            <a:xfrm>
              <a:off x="1307775" y="1741625"/>
              <a:ext cx="1534700" cy="1221225"/>
            </a:xfrm>
            <a:custGeom>
              <a:avLst/>
              <a:gdLst>
                <a:gd name="T0" fmla="*/ 112975 w 61388"/>
                <a:gd name="T1" fmla="*/ 59500 h 48849"/>
                <a:gd name="T2" fmla="*/ 158550 w 61388"/>
                <a:gd name="T3" fmla="*/ 165450 h 48849"/>
                <a:gd name="T4" fmla="*/ 202125 w 61388"/>
                <a:gd name="T5" fmla="*/ 247225 h 48849"/>
                <a:gd name="T6" fmla="*/ 255625 w 61388"/>
                <a:gd name="T7" fmla="*/ 334575 h 48849"/>
                <a:gd name="T8" fmla="*/ 316075 w 61388"/>
                <a:gd name="T9" fmla="*/ 427525 h 48849"/>
                <a:gd name="T10" fmla="*/ 383450 w 61388"/>
                <a:gd name="T11" fmla="*/ 522325 h 48849"/>
                <a:gd name="T12" fmla="*/ 456750 w 61388"/>
                <a:gd name="T13" fmla="*/ 615250 h 48849"/>
                <a:gd name="T14" fmla="*/ 534025 w 61388"/>
                <a:gd name="T15" fmla="*/ 708200 h 48849"/>
                <a:gd name="T16" fmla="*/ 615275 w 61388"/>
                <a:gd name="T17" fmla="*/ 797400 h 48849"/>
                <a:gd name="T18" fmla="*/ 698500 w 61388"/>
                <a:gd name="T19" fmla="*/ 879200 h 48849"/>
                <a:gd name="T20" fmla="*/ 782725 w 61388"/>
                <a:gd name="T21" fmla="*/ 953550 h 48849"/>
                <a:gd name="T22" fmla="*/ 866925 w 61388"/>
                <a:gd name="T23" fmla="*/ 1016750 h 48849"/>
                <a:gd name="T24" fmla="*/ 950150 w 61388"/>
                <a:gd name="T25" fmla="*/ 1066925 h 48849"/>
                <a:gd name="T26" fmla="*/ 1070025 w 61388"/>
                <a:gd name="T27" fmla="*/ 1115250 h 48849"/>
                <a:gd name="T28" fmla="*/ 1384100 w 61388"/>
                <a:gd name="T29" fmla="*/ 1029750 h 48849"/>
                <a:gd name="T30" fmla="*/ 1300875 w 61388"/>
                <a:gd name="T31" fmla="*/ 974000 h 48849"/>
                <a:gd name="T32" fmla="*/ 1216675 w 61388"/>
                <a:gd name="T33" fmla="*/ 916375 h 48849"/>
                <a:gd name="T34" fmla="*/ 1132450 w 61388"/>
                <a:gd name="T35" fmla="*/ 858750 h 48849"/>
                <a:gd name="T36" fmla="*/ 1049225 w 61388"/>
                <a:gd name="T37" fmla="*/ 799275 h 48849"/>
                <a:gd name="T38" fmla="*/ 967000 w 61388"/>
                <a:gd name="T39" fmla="*/ 736075 h 48849"/>
                <a:gd name="T40" fmla="*/ 887725 w 61388"/>
                <a:gd name="T41" fmla="*/ 671025 h 48849"/>
                <a:gd name="T42" fmla="*/ 812425 w 61388"/>
                <a:gd name="T43" fmla="*/ 602250 h 48849"/>
                <a:gd name="T44" fmla="*/ 741100 w 61388"/>
                <a:gd name="T45" fmla="*/ 529750 h 48849"/>
                <a:gd name="T46" fmla="*/ 792625 w 61388"/>
                <a:gd name="T47" fmla="*/ 542750 h 48849"/>
                <a:gd name="T48" fmla="*/ 882775 w 61388"/>
                <a:gd name="T49" fmla="*/ 607825 h 48849"/>
                <a:gd name="T50" fmla="*/ 984825 w 61388"/>
                <a:gd name="T51" fmla="*/ 678450 h 48849"/>
                <a:gd name="T52" fmla="*/ 1092825 w 61388"/>
                <a:gd name="T53" fmla="*/ 750950 h 48849"/>
                <a:gd name="T54" fmla="*/ 1202800 w 61388"/>
                <a:gd name="T55" fmla="*/ 821575 h 48849"/>
                <a:gd name="T56" fmla="*/ 1310775 w 61388"/>
                <a:gd name="T57" fmla="*/ 884775 h 48849"/>
                <a:gd name="T58" fmla="*/ 1409850 w 61388"/>
                <a:gd name="T59" fmla="*/ 936825 h 48849"/>
                <a:gd name="T60" fmla="*/ 1534700 w 61388"/>
                <a:gd name="T61" fmla="*/ 987000 h 48849"/>
                <a:gd name="T62" fmla="*/ 1483175 w 61388"/>
                <a:gd name="T63" fmla="*/ 1057625 h 48849"/>
                <a:gd name="T64" fmla="*/ 1416800 w 61388"/>
                <a:gd name="T65" fmla="*/ 1118975 h 48849"/>
                <a:gd name="T66" fmla="*/ 1313750 w 61388"/>
                <a:gd name="T67" fmla="*/ 1182175 h 48849"/>
                <a:gd name="T68" fmla="*/ 1150275 w 61388"/>
                <a:gd name="T69" fmla="*/ 1221200 h 48849"/>
                <a:gd name="T70" fmla="*/ 916475 w 61388"/>
                <a:gd name="T71" fmla="*/ 1145000 h 48849"/>
                <a:gd name="T72" fmla="*/ 828300 w 61388"/>
                <a:gd name="T73" fmla="*/ 1091100 h 48849"/>
                <a:gd name="T74" fmla="*/ 739125 w 61388"/>
                <a:gd name="T75" fmla="*/ 1024175 h 48849"/>
                <a:gd name="T76" fmla="*/ 647975 w 61388"/>
                <a:gd name="T77" fmla="*/ 947975 h 48849"/>
                <a:gd name="T78" fmla="*/ 557825 w 61388"/>
                <a:gd name="T79" fmla="*/ 864325 h 48849"/>
                <a:gd name="T80" fmla="*/ 469625 w 61388"/>
                <a:gd name="T81" fmla="*/ 773250 h 48849"/>
                <a:gd name="T82" fmla="*/ 384425 w 61388"/>
                <a:gd name="T83" fmla="*/ 676600 h 48849"/>
                <a:gd name="T84" fmla="*/ 324000 w 61388"/>
                <a:gd name="T85" fmla="*/ 602250 h 48849"/>
                <a:gd name="T86" fmla="*/ 285350 w 61388"/>
                <a:gd name="T87" fmla="*/ 552050 h 48849"/>
                <a:gd name="T88" fmla="*/ 248700 w 61388"/>
                <a:gd name="T89" fmla="*/ 501875 h 48849"/>
                <a:gd name="T90" fmla="*/ 196200 w 61388"/>
                <a:gd name="T91" fmla="*/ 425650 h 48849"/>
                <a:gd name="T92" fmla="*/ 133775 w 61388"/>
                <a:gd name="T93" fmla="*/ 323425 h 48849"/>
                <a:gd name="T94" fmla="*/ 81250 w 61388"/>
                <a:gd name="T95" fmla="*/ 224925 h 48849"/>
                <a:gd name="T96" fmla="*/ 22800 w 61388"/>
                <a:gd name="T97" fmla="*/ 85525 h 48849"/>
                <a:gd name="T98" fmla="*/ 25 w 61388"/>
                <a:gd name="T99" fmla="*/ 0 h 488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1388"/>
                <a:gd name="T151" fmla="*/ 0 h 48849"/>
                <a:gd name="T152" fmla="*/ 61388 w 61388"/>
                <a:gd name="T153" fmla="*/ 48849 h 4884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1388" h="48849" extrusionOk="0">
                  <a:moveTo>
                    <a:pt x="1" y="0"/>
                  </a:moveTo>
                  <a:lnTo>
                    <a:pt x="4519" y="2380"/>
                  </a:lnTo>
                  <a:lnTo>
                    <a:pt x="5628" y="5131"/>
                  </a:lnTo>
                  <a:lnTo>
                    <a:pt x="6342" y="6618"/>
                  </a:lnTo>
                  <a:lnTo>
                    <a:pt x="7174" y="8179"/>
                  </a:lnTo>
                  <a:lnTo>
                    <a:pt x="8085" y="9889"/>
                  </a:lnTo>
                  <a:lnTo>
                    <a:pt x="9116" y="11599"/>
                  </a:lnTo>
                  <a:lnTo>
                    <a:pt x="10225" y="13383"/>
                  </a:lnTo>
                  <a:lnTo>
                    <a:pt x="11414" y="15242"/>
                  </a:lnTo>
                  <a:lnTo>
                    <a:pt x="12643" y="17101"/>
                  </a:lnTo>
                  <a:lnTo>
                    <a:pt x="13951" y="18960"/>
                  </a:lnTo>
                  <a:lnTo>
                    <a:pt x="15338" y="20893"/>
                  </a:lnTo>
                  <a:lnTo>
                    <a:pt x="16764" y="22751"/>
                  </a:lnTo>
                  <a:lnTo>
                    <a:pt x="18270" y="24610"/>
                  </a:lnTo>
                  <a:lnTo>
                    <a:pt x="19776" y="26543"/>
                  </a:lnTo>
                  <a:lnTo>
                    <a:pt x="21361" y="28328"/>
                  </a:lnTo>
                  <a:lnTo>
                    <a:pt x="22947" y="30112"/>
                  </a:lnTo>
                  <a:lnTo>
                    <a:pt x="24611" y="31896"/>
                  </a:lnTo>
                  <a:lnTo>
                    <a:pt x="26236" y="33606"/>
                  </a:lnTo>
                  <a:lnTo>
                    <a:pt x="27940" y="35168"/>
                  </a:lnTo>
                  <a:lnTo>
                    <a:pt x="29604" y="36729"/>
                  </a:lnTo>
                  <a:lnTo>
                    <a:pt x="31309" y="38142"/>
                  </a:lnTo>
                  <a:lnTo>
                    <a:pt x="32973" y="39480"/>
                  </a:lnTo>
                  <a:lnTo>
                    <a:pt x="34677" y="40670"/>
                  </a:lnTo>
                  <a:lnTo>
                    <a:pt x="36342" y="41710"/>
                  </a:lnTo>
                  <a:lnTo>
                    <a:pt x="38006" y="42677"/>
                  </a:lnTo>
                  <a:lnTo>
                    <a:pt x="39631" y="43495"/>
                  </a:lnTo>
                  <a:lnTo>
                    <a:pt x="42801" y="44610"/>
                  </a:lnTo>
                  <a:lnTo>
                    <a:pt x="48627" y="44610"/>
                  </a:lnTo>
                  <a:lnTo>
                    <a:pt x="55364" y="41190"/>
                  </a:lnTo>
                  <a:lnTo>
                    <a:pt x="53700" y="40075"/>
                  </a:lnTo>
                  <a:lnTo>
                    <a:pt x="52035" y="38960"/>
                  </a:lnTo>
                  <a:lnTo>
                    <a:pt x="50371" y="37770"/>
                  </a:lnTo>
                  <a:lnTo>
                    <a:pt x="48667" y="36655"/>
                  </a:lnTo>
                  <a:lnTo>
                    <a:pt x="47002" y="35539"/>
                  </a:lnTo>
                  <a:lnTo>
                    <a:pt x="45298" y="34350"/>
                  </a:lnTo>
                  <a:lnTo>
                    <a:pt x="43634" y="33160"/>
                  </a:lnTo>
                  <a:lnTo>
                    <a:pt x="41969" y="31971"/>
                  </a:lnTo>
                  <a:lnTo>
                    <a:pt x="40305" y="30707"/>
                  </a:lnTo>
                  <a:lnTo>
                    <a:pt x="38680" y="29443"/>
                  </a:lnTo>
                  <a:lnTo>
                    <a:pt x="37095" y="28179"/>
                  </a:lnTo>
                  <a:lnTo>
                    <a:pt x="35509" y="26841"/>
                  </a:lnTo>
                  <a:lnTo>
                    <a:pt x="34003" y="25502"/>
                  </a:lnTo>
                  <a:lnTo>
                    <a:pt x="32497" y="24090"/>
                  </a:lnTo>
                  <a:lnTo>
                    <a:pt x="31031" y="22677"/>
                  </a:lnTo>
                  <a:lnTo>
                    <a:pt x="29644" y="21190"/>
                  </a:lnTo>
                  <a:lnTo>
                    <a:pt x="30120" y="20521"/>
                  </a:lnTo>
                  <a:lnTo>
                    <a:pt x="31705" y="21710"/>
                  </a:lnTo>
                  <a:lnTo>
                    <a:pt x="33409" y="22974"/>
                  </a:lnTo>
                  <a:lnTo>
                    <a:pt x="35311" y="24313"/>
                  </a:lnTo>
                  <a:lnTo>
                    <a:pt x="37293" y="25725"/>
                  </a:lnTo>
                  <a:lnTo>
                    <a:pt x="39393" y="27138"/>
                  </a:lnTo>
                  <a:lnTo>
                    <a:pt x="41533" y="28625"/>
                  </a:lnTo>
                  <a:lnTo>
                    <a:pt x="43713" y="30038"/>
                  </a:lnTo>
                  <a:lnTo>
                    <a:pt x="45932" y="31450"/>
                  </a:lnTo>
                  <a:lnTo>
                    <a:pt x="48112" y="32863"/>
                  </a:lnTo>
                  <a:lnTo>
                    <a:pt x="50291" y="34127"/>
                  </a:lnTo>
                  <a:lnTo>
                    <a:pt x="52431" y="35391"/>
                  </a:lnTo>
                  <a:lnTo>
                    <a:pt x="54453" y="36506"/>
                  </a:lnTo>
                  <a:lnTo>
                    <a:pt x="56394" y="37473"/>
                  </a:lnTo>
                  <a:lnTo>
                    <a:pt x="58217" y="38290"/>
                  </a:lnTo>
                  <a:lnTo>
                    <a:pt x="61388" y="39480"/>
                  </a:lnTo>
                  <a:lnTo>
                    <a:pt x="60080" y="41339"/>
                  </a:lnTo>
                  <a:lnTo>
                    <a:pt x="59327" y="42305"/>
                  </a:lnTo>
                  <a:lnTo>
                    <a:pt x="58495" y="43123"/>
                  </a:lnTo>
                  <a:lnTo>
                    <a:pt x="56672" y="44759"/>
                  </a:lnTo>
                  <a:lnTo>
                    <a:pt x="54690" y="46097"/>
                  </a:lnTo>
                  <a:lnTo>
                    <a:pt x="52550" y="47287"/>
                  </a:lnTo>
                  <a:lnTo>
                    <a:pt x="50371" y="48105"/>
                  </a:lnTo>
                  <a:lnTo>
                    <a:pt x="46011" y="48848"/>
                  </a:lnTo>
                  <a:lnTo>
                    <a:pt x="39988" y="47435"/>
                  </a:lnTo>
                  <a:lnTo>
                    <a:pt x="36659" y="45800"/>
                  </a:lnTo>
                  <a:lnTo>
                    <a:pt x="34915" y="44759"/>
                  </a:lnTo>
                  <a:lnTo>
                    <a:pt x="33132" y="43644"/>
                  </a:lnTo>
                  <a:lnTo>
                    <a:pt x="31348" y="42380"/>
                  </a:lnTo>
                  <a:lnTo>
                    <a:pt x="29565" y="40967"/>
                  </a:lnTo>
                  <a:lnTo>
                    <a:pt x="27742" y="39554"/>
                  </a:lnTo>
                  <a:lnTo>
                    <a:pt x="25919" y="37919"/>
                  </a:lnTo>
                  <a:lnTo>
                    <a:pt x="24136" y="36283"/>
                  </a:lnTo>
                  <a:lnTo>
                    <a:pt x="22313" y="34573"/>
                  </a:lnTo>
                  <a:lnTo>
                    <a:pt x="20529" y="32789"/>
                  </a:lnTo>
                  <a:lnTo>
                    <a:pt x="18785" y="30930"/>
                  </a:lnTo>
                  <a:lnTo>
                    <a:pt x="17081" y="28997"/>
                  </a:lnTo>
                  <a:lnTo>
                    <a:pt x="15377" y="27064"/>
                  </a:lnTo>
                  <a:lnTo>
                    <a:pt x="13752" y="25056"/>
                  </a:lnTo>
                  <a:lnTo>
                    <a:pt x="12960" y="24090"/>
                  </a:lnTo>
                  <a:lnTo>
                    <a:pt x="12167" y="23123"/>
                  </a:lnTo>
                  <a:lnTo>
                    <a:pt x="11414" y="22082"/>
                  </a:lnTo>
                  <a:lnTo>
                    <a:pt x="10661" y="21041"/>
                  </a:lnTo>
                  <a:lnTo>
                    <a:pt x="9948" y="20075"/>
                  </a:lnTo>
                  <a:lnTo>
                    <a:pt x="9235" y="19034"/>
                  </a:lnTo>
                  <a:lnTo>
                    <a:pt x="7848" y="17026"/>
                  </a:lnTo>
                  <a:lnTo>
                    <a:pt x="6540" y="14945"/>
                  </a:lnTo>
                  <a:lnTo>
                    <a:pt x="5351" y="12937"/>
                  </a:lnTo>
                  <a:lnTo>
                    <a:pt x="4241" y="11004"/>
                  </a:lnTo>
                  <a:lnTo>
                    <a:pt x="3250" y="8997"/>
                  </a:lnTo>
                  <a:lnTo>
                    <a:pt x="2339" y="7064"/>
                  </a:lnTo>
                  <a:lnTo>
                    <a:pt x="912" y="3421"/>
                  </a:lnTo>
                  <a:lnTo>
                    <a:pt x="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592" name="Shape 417"/>
            <p:cNvSpPr>
              <a:spLocks/>
            </p:cNvSpPr>
            <p:nvPr/>
          </p:nvSpPr>
          <p:spPr bwMode="auto">
            <a:xfrm>
              <a:off x="1608975" y="2416350"/>
              <a:ext cx="368575" cy="395925"/>
            </a:xfrm>
            <a:custGeom>
              <a:avLst/>
              <a:gdLst>
                <a:gd name="T0" fmla="*/ 101075 w 14743"/>
                <a:gd name="T1" fmla="*/ 0 h 15837"/>
                <a:gd name="T2" fmla="*/ 162500 w 14743"/>
                <a:gd name="T3" fmla="*/ 63200 h 15837"/>
                <a:gd name="T4" fmla="*/ 131775 w 14743"/>
                <a:gd name="T5" fmla="*/ 96650 h 15837"/>
                <a:gd name="T6" fmla="*/ 100075 w 14743"/>
                <a:gd name="T7" fmla="*/ 145000 h 15837"/>
                <a:gd name="T8" fmla="*/ 69350 w 14743"/>
                <a:gd name="T9" fmla="*/ 250925 h 15837"/>
                <a:gd name="T10" fmla="*/ 84225 w 14743"/>
                <a:gd name="T11" fmla="*/ 299275 h 15837"/>
                <a:gd name="T12" fmla="*/ 108000 w 14743"/>
                <a:gd name="T13" fmla="*/ 327150 h 15837"/>
                <a:gd name="T14" fmla="*/ 163475 w 14743"/>
                <a:gd name="T15" fmla="*/ 327150 h 15837"/>
                <a:gd name="T16" fmla="*/ 199150 w 14743"/>
                <a:gd name="T17" fmla="*/ 280675 h 15837"/>
                <a:gd name="T18" fmla="*/ 198150 w 14743"/>
                <a:gd name="T19" fmla="*/ 249075 h 15837"/>
                <a:gd name="T20" fmla="*/ 179325 w 14743"/>
                <a:gd name="T21" fmla="*/ 215625 h 15837"/>
                <a:gd name="T22" fmla="*/ 156550 w 14743"/>
                <a:gd name="T23" fmla="*/ 139400 h 15837"/>
                <a:gd name="T24" fmla="*/ 192225 w 14743"/>
                <a:gd name="T25" fmla="*/ 148700 h 15837"/>
                <a:gd name="T26" fmla="*/ 216000 w 14743"/>
                <a:gd name="T27" fmla="*/ 174725 h 15837"/>
                <a:gd name="T28" fmla="*/ 253650 w 14743"/>
                <a:gd name="T29" fmla="*/ 234200 h 15837"/>
                <a:gd name="T30" fmla="*/ 280400 w 14743"/>
                <a:gd name="T31" fmla="*/ 208175 h 15837"/>
                <a:gd name="T32" fmla="*/ 297225 w 14743"/>
                <a:gd name="T33" fmla="*/ 189600 h 15837"/>
                <a:gd name="T34" fmla="*/ 310125 w 14743"/>
                <a:gd name="T35" fmla="*/ 180300 h 15837"/>
                <a:gd name="T36" fmla="*/ 368575 w 14743"/>
                <a:gd name="T37" fmla="*/ 239775 h 15837"/>
                <a:gd name="T38" fmla="*/ 348750 w 14743"/>
                <a:gd name="T39" fmla="*/ 265800 h 15837"/>
                <a:gd name="T40" fmla="*/ 323975 w 14743"/>
                <a:gd name="T41" fmla="*/ 291825 h 15837"/>
                <a:gd name="T42" fmla="*/ 295250 w 14743"/>
                <a:gd name="T43" fmla="*/ 317850 h 15837"/>
                <a:gd name="T44" fmla="*/ 262550 w 14743"/>
                <a:gd name="T45" fmla="*/ 342025 h 15837"/>
                <a:gd name="T46" fmla="*/ 228875 w 14743"/>
                <a:gd name="T47" fmla="*/ 362450 h 15837"/>
                <a:gd name="T48" fmla="*/ 195175 w 14743"/>
                <a:gd name="T49" fmla="*/ 381050 h 15837"/>
                <a:gd name="T50" fmla="*/ 132775 w 14743"/>
                <a:gd name="T51" fmla="*/ 395925 h 15837"/>
                <a:gd name="T52" fmla="*/ 68375 w 14743"/>
                <a:gd name="T53" fmla="*/ 382900 h 15837"/>
                <a:gd name="T54" fmla="*/ 26750 w 14743"/>
                <a:gd name="T55" fmla="*/ 343875 h 15837"/>
                <a:gd name="T56" fmla="*/ 4950 w 14743"/>
                <a:gd name="T57" fmla="*/ 288100 h 15837"/>
                <a:gd name="T58" fmla="*/ 0 w 14743"/>
                <a:gd name="T59" fmla="*/ 221200 h 15837"/>
                <a:gd name="T60" fmla="*/ 9925 w 14743"/>
                <a:gd name="T61" fmla="*/ 152425 h 15837"/>
                <a:gd name="T62" fmla="*/ 19825 w 14743"/>
                <a:gd name="T63" fmla="*/ 118975 h 15837"/>
                <a:gd name="T64" fmla="*/ 32700 w 14743"/>
                <a:gd name="T65" fmla="*/ 87375 h 15837"/>
                <a:gd name="T66" fmla="*/ 63425 w 14743"/>
                <a:gd name="T67" fmla="*/ 35325 h 15837"/>
                <a:gd name="T68" fmla="*/ 101075 w 14743"/>
                <a:gd name="T69" fmla="*/ 0 h 15837"/>
                <a:gd name="T70" fmla="*/ 101075 w 14743"/>
                <a:gd name="T71" fmla="*/ 0 h 158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743"/>
                <a:gd name="T109" fmla="*/ 0 h 15837"/>
                <a:gd name="T110" fmla="*/ 14743 w 14743"/>
                <a:gd name="T111" fmla="*/ 15837 h 1583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743" h="15837" extrusionOk="0">
                  <a:moveTo>
                    <a:pt x="4043" y="0"/>
                  </a:moveTo>
                  <a:lnTo>
                    <a:pt x="6500" y="2528"/>
                  </a:lnTo>
                  <a:lnTo>
                    <a:pt x="5271" y="3866"/>
                  </a:lnTo>
                  <a:lnTo>
                    <a:pt x="4003" y="5800"/>
                  </a:lnTo>
                  <a:lnTo>
                    <a:pt x="2774" y="10037"/>
                  </a:lnTo>
                  <a:lnTo>
                    <a:pt x="3369" y="11971"/>
                  </a:lnTo>
                  <a:lnTo>
                    <a:pt x="4320" y="13086"/>
                  </a:lnTo>
                  <a:lnTo>
                    <a:pt x="6539" y="13086"/>
                  </a:lnTo>
                  <a:lnTo>
                    <a:pt x="7966" y="11227"/>
                  </a:lnTo>
                  <a:lnTo>
                    <a:pt x="7926" y="9963"/>
                  </a:lnTo>
                  <a:lnTo>
                    <a:pt x="7173" y="8625"/>
                  </a:lnTo>
                  <a:lnTo>
                    <a:pt x="6262" y="5576"/>
                  </a:lnTo>
                  <a:lnTo>
                    <a:pt x="7689" y="5948"/>
                  </a:lnTo>
                  <a:lnTo>
                    <a:pt x="8640" y="6989"/>
                  </a:lnTo>
                  <a:lnTo>
                    <a:pt x="10146" y="9368"/>
                  </a:lnTo>
                  <a:lnTo>
                    <a:pt x="11216" y="8327"/>
                  </a:lnTo>
                  <a:lnTo>
                    <a:pt x="11889" y="7584"/>
                  </a:lnTo>
                  <a:lnTo>
                    <a:pt x="12405" y="7212"/>
                  </a:lnTo>
                  <a:lnTo>
                    <a:pt x="14743" y="9591"/>
                  </a:lnTo>
                  <a:lnTo>
                    <a:pt x="13950" y="10632"/>
                  </a:lnTo>
                  <a:lnTo>
                    <a:pt x="12959" y="11673"/>
                  </a:lnTo>
                  <a:lnTo>
                    <a:pt x="11810" y="12714"/>
                  </a:lnTo>
                  <a:lnTo>
                    <a:pt x="10502" y="13681"/>
                  </a:lnTo>
                  <a:lnTo>
                    <a:pt x="9155" y="14498"/>
                  </a:lnTo>
                  <a:lnTo>
                    <a:pt x="7807" y="15242"/>
                  </a:lnTo>
                  <a:lnTo>
                    <a:pt x="5311" y="15837"/>
                  </a:lnTo>
                  <a:lnTo>
                    <a:pt x="2735" y="15316"/>
                  </a:lnTo>
                  <a:lnTo>
                    <a:pt x="1070" y="13755"/>
                  </a:lnTo>
                  <a:lnTo>
                    <a:pt x="198" y="11524"/>
                  </a:lnTo>
                  <a:lnTo>
                    <a:pt x="0" y="8848"/>
                  </a:lnTo>
                  <a:lnTo>
                    <a:pt x="397" y="6097"/>
                  </a:lnTo>
                  <a:lnTo>
                    <a:pt x="793" y="4759"/>
                  </a:lnTo>
                  <a:lnTo>
                    <a:pt x="1308" y="3495"/>
                  </a:lnTo>
                  <a:lnTo>
                    <a:pt x="2537" y="1413"/>
                  </a:lnTo>
                  <a:lnTo>
                    <a:pt x="4043"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593" name="Shape 418"/>
            <p:cNvSpPr>
              <a:spLocks/>
            </p:cNvSpPr>
            <p:nvPr/>
          </p:nvSpPr>
          <p:spPr bwMode="auto">
            <a:xfrm>
              <a:off x="1306800" y="1507425"/>
              <a:ext cx="1595125" cy="1247225"/>
            </a:xfrm>
            <a:custGeom>
              <a:avLst/>
              <a:gdLst>
                <a:gd name="T0" fmla="*/ 1447500 w 63805"/>
                <a:gd name="T1" fmla="*/ 1217475 h 49889"/>
                <a:gd name="T2" fmla="*/ 1457400 w 63805"/>
                <a:gd name="T3" fmla="*/ 1161725 h 49889"/>
                <a:gd name="T4" fmla="*/ 1429650 w 63805"/>
                <a:gd name="T5" fmla="*/ 1072500 h 49889"/>
                <a:gd name="T6" fmla="*/ 1353375 w 63805"/>
                <a:gd name="T7" fmla="*/ 1022325 h 49889"/>
                <a:gd name="T8" fmla="*/ 1279075 w 63805"/>
                <a:gd name="T9" fmla="*/ 970275 h 49889"/>
                <a:gd name="T10" fmla="*/ 1205750 w 63805"/>
                <a:gd name="T11" fmla="*/ 920075 h 49889"/>
                <a:gd name="T12" fmla="*/ 1133425 w 63805"/>
                <a:gd name="T13" fmla="*/ 868050 h 49889"/>
                <a:gd name="T14" fmla="*/ 1062100 w 63805"/>
                <a:gd name="T15" fmla="*/ 816000 h 49889"/>
                <a:gd name="T16" fmla="*/ 992750 w 63805"/>
                <a:gd name="T17" fmla="*/ 762100 h 49889"/>
                <a:gd name="T18" fmla="*/ 924375 w 63805"/>
                <a:gd name="T19" fmla="*/ 706325 h 49889"/>
                <a:gd name="T20" fmla="*/ 857000 w 63805"/>
                <a:gd name="T21" fmla="*/ 648700 h 49889"/>
                <a:gd name="T22" fmla="*/ 790625 w 63805"/>
                <a:gd name="T23" fmla="*/ 591100 h 49889"/>
                <a:gd name="T24" fmla="*/ 725225 w 63805"/>
                <a:gd name="T25" fmla="*/ 529750 h 49889"/>
                <a:gd name="T26" fmla="*/ 660825 w 63805"/>
                <a:gd name="T27" fmla="*/ 466550 h 49889"/>
                <a:gd name="T28" fmla="*/ 597425 w 63805"/>
                <a:gd name="T29" fmla="*/ 399650 h 49889"/>
                <a:gd name="T30" fmla="*/ 536000 w 63805"/>
                <a:gd name="T31" fmla="*/ 330875 h 49889"/>
                <a:gd name="T32" fmla="*/ 474575 w 63805"/>
                <a:gd name="T33" fmla="*/ 258375 h 49889"/>
                <a:gd name="T34" fmla="*/ 414150 w 63805"/>
                <a:gd name="T35" fmla="*/ 184025 h 49889"/>
                <a:gd name="T36" fmla="*/ 316050 w 63805"/>
                <a:gd name="T37" fmla="*/ 169150 h 49889"/>
                <a:gd name="T38" fmla="*/ 163475 w 63805"/>
                <a:gd name="T39" fmla="*/ 262100 h 49889"/>
                <a:gd name="T40" fmla="*/ 0 w 63805"/>
                <a:gd name="T41" fmla="*/ 239775 h 49889"/>
                <a:gd name="T42" fmla="*/ 388375 w 63805"/>
                <a:gd name="T43" fmla="*/ 46475 h 49889"/>
                <a:gd name="T44" fmla="*/ 459725 w 63805"/>
                <a:gd name="T45" fmla="*/ 135700 h 49889"/>
                <a:gd name="T46" fmla="*/ 533025 w 63805"/>
                <a:gd name="T47" fmla="*/ 223050 h 49889"/>
                <a:gd name="T48" fmla="*/ 608325 w 63805"/>
                <a:gd name="T49" fmla="*/ 306700 h 49889"/>
                <a:gd name="T50" fmla="*/ 685600 w 63805"/>
                <a:gd name="T51" fmla="*/ 384775 h 49889"/>
                <a:gd name="T52" fmla="*/ 763875 w 63805"/>
                <a:gd name="T53" fmla="*/ 460975 h 49889"/>
                <a:gd name="T54" fmla="*/ 843125 w 63805"/>
                <a:gd name="T55" fmla="*/ 533475 h 49889"/>
                <a:gd name="T56" fmla="*/ 923375 w 63805"/>
                <a:gd name="T57" fmla="*/ 602250 h 49889"/>
                <a:gd name="T58" fmla="*/ 1003625 w 63805"/>
                <a:gd name="T59" fmla="*/ 667300 h 49889"/>
                <a:gd name="T60" fmla="*/ 1084875 w 63805"/>
                <a:gd name="T61" fmla="*/ 730500 h 49889"/>
                <a:gd name="T62" fmla="*/ 1165125 w 63805"/>
                <a:gd name="T63" fmla="*/ 791825 h 49889"/>
                <a:gd name="T64" fmla="*/ 1245375 w 63805"/>
                <a:gd name="T65" fmla="*/ 849450 h 49889"/>
                <a:gd name="T66" fmla="*/ 1325625 w 63805"/>
                <a:gd name="T67" fmla="*/ 905225 h 49889"/>
                <a:gd name="T68" fmla="*/ 1403900 w 63805"/>
                <a:gd name="T69" fmla="*/ 959125 h 49889"/>
                <a:gd name="T70" fmla="*/ 1481175 w 63805"/>
                <a:gd name="T71" fmla="*/ 1009300 h 49889"/>
                <a:gd name="T72" fmla="*/ 1595125 w 63805"/>
                <a:gd name="T73" fmla="*/ 1083650 h 49889"/>
                <a:gd name="T74" fmla="*/ 1570350 w 63805"/>
                <a:gd name="T75" fmla="*/ 1171025 h 49889"/>
                <a:gd name="T76" fmla="*/ 1516850 w 63805"/>
                <a:gd name="T77" fmla="*/ 1247225 h 4988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3805"/>
                <a:gd name="T118" fmla="*/ 0 h 49889"/>
                <a:gd name="T119" fmla="*/ 63805 w 63805"/>
                <a:gd name="T120" fmla="*/ 49889 h 4988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3805" h="49889" extrusionOk="0">
                  <a:moveTo>
                    <a:pt x="60674" y="49889"/>
                  </a:moveTo>
                  <a:lnTo>
                    <a:pt x="57900" y="48699"/>
                  </a:lnTo>
                  <a:lnTo>
                    <a:pt x="57860" y="48030"/>
                  </a:lnTo>
                  <a:lnTo>
                    <a:pt x="58296" y="46469"/>
                  </a:lnTo>
                  <a:lnTo>
                    <a:pt x="58732" y="43867"/>
                  </a:lnTo>
                  <a:lnTo>
                    <a:pt x="57186" y="42900"/>
                  </a:lnTo>
                  <a:lnTo>
                    <a:pt x="55641" y="41859"/>
                  </a:lnTo>
                  <a:lnTo>
                    <a:pt x="54135" y="40893"/>
                  </a:lnTo>
                  <a:lnTo>
                    <a:pt x="52629" y="39852"/>
                  </a:lnTo>
                  <a:lnTo>
                    <a:pt x="51163" y="38811"/>
                  </a:lnTo>
                  <a:lnTo>
                    <a:pt x="49696" y="37844"/>
                  </a:lnTo>
                  <a:lnTo>
                    <a:pt x="48230" y="36803"/>
                  </a:lnTo>
                  <a:lnTo>
                    <a:pt x="46764" y="35762"/>
                  </a:lnTo>
                  <a:lnTo>
                    <a:pt x="45337" y="34722"/>
                  </a:lnTo>
                  <a:lnTo>
                    <a:pt x="43910" y="33681"/>
                  </a:lnTo>
                  <a:lnTo>
                    <a:pt x="42484" y="32640"/>
                  </a:lnTo>
                  <a:lnTo>
                    <a:pt x="41097" y="31525"/>
                  </a:lnTo>
                  <a:lnTo>
                    <a:pt x="39710" y="30484"/>
                  </a:lnTo>
                  <a:lnTo>
                    <a:pt x="38322" y="29368"/>
                  </a:lnTo>
                  <a:lnTo>
                    <a:pt x="36975" y="28253"/>
                  </a:lnTo>
                  <a:lnTo>
                    <a:pt x="35588" y="27138"/>
                  </a:lnTo>
                  <a:lnTo>
                    <a:pt x="34280" y="25948"/>
                  </a:lnTo>
                  <a:lnTo>
                    <a:pt x="32933" y="24833"/>
                  </a:lnTo>
                  <a:lnTo>
                    <a:pt x="31625" y="23644"/>
                  </a:lnTo>
                  <a:lnTo>
                    <a:pt x="30317" y="22454"/>
                  </a:lnTo>
                  <a:lnTo>
                    <a:pt x="29009" y="21190"/>
                  </a:lnTo>
                  <a:lnTo>
                    <a:pt x="27702" y="19926"/>
                  </a:lnTo>
                  <a:lnTo>
                    <a:pt x="26433" y="18662"/>
                  </a:lnTo>
                  <a:lnTo>
                    <a:pt x="25165" y="17324"/>
                  </a:lnTo>
                  <a:lnTo>
                    <a:pt x="23897" y="15986"/>
                  </a:lnTo>
                  <a:lnTo>
                    <a:pt x="22669" y="14647"/>
                  </a:lnTo>
                  <a:lnTo>
                    <a:pt x="21440" y="13235"/>
                  </a:lnTo>
                  <a:lnTo>
                    <a:pt x="20211" y="11822"/>
                  </a:lnTo>
                  <a:lnTo>
                    <a:pt x="18983" y="10335"/>
                  </a:lnTo>
                  <a:lnTo>
                    <a:pt x="17754" y="8848"/>
                  </a:lnTo>
                  <a:lnTo>
                    <a:pt x="16566" y="7361"/>
                  </a:lnTo>
                  <a:lnTo>
                    <a:pt x="15377" y="5725"/>
                  </a:lnTo>
                  <a:lnTo>
                    <a:pt x="12642" y="6766"/>
                  </a:lnTo>
                  <a:lnTo>
                    <a:pt x="9551" y="8476"/>
                  </a:lnTo>
                  <a:lnTo>
                    <a:pt x="6539" y="10484"/>
                  </a:lnTo>
                  <a:lnTo>
                    <a:pt x="4122" y="12491"/>
                  </a:lnTo>
                  <a:lnTo>
                    <a:pt x="0" y="9591"/>
                  </a:lnTo>
                  <a:lnTo>
                    <a:pt x="14108" y="0"/>
                  </a:lnTo>
                  <a:lnTo>
                    <a:pt x="15535" y="1859"/>
                  </a:lnTo>
                  <a:lnTo>
                    <a:pt x="16922" y="3644"/>
                  </a:lnTo>
                  <a:lnTo>
                    <a:pt x="18389" y="5428"/>
                  </a:lnTo>
                  <a:lnTo>
                    <a:pt x="19855" y="7212"/>
                  </a:lnTo>
                  <a:lnTo>
                    <a:pt x="21321" y="8922"/>
                  </a:lnTo>
                  <a:lnTo>
                    <a:pt x="22827" y="10632"/>
                  </a:lnTo>
                  <a:lnTo>
                    <a:pt x="24333" y="12268"/>
                  </a:lnTo>
                  <a:lnTo>
                    <a:pt x="25879" y="13829"/>
                  </a:lnTo>
                  <a:lnTo>
                    <a:pt x="27424" y="15391"/>
                  </a:lnTo>
                  <a:lnTo>
                    <a:pt x="28970" y="16952"/>
                  </a:lnTo>
                  <a:lnTo>
                    <a:pt x="30555" y="18439"/>
                  </a:lnTo>
                  <a:lnTo>
                    <a:pt x="32140" y="19852"/>
                  </a:lnTo>
                  <a:lnTo>
                    <a:pt x="33725" y="21339"/>
                  </a:lnTo>
                  <a:lnTo>
                    <a:pt x="35350" y="22677"/>
                  </a:lnTo>
                  <a:lnTo>
                    <a:pt x="36935" y="24090"/>
                  </a:lnTo>
                  <a:lnTo>
                    <a:pt x="38560" y="25428"/>
                  </a:lnTo>
                  <a:lnTo>
                    <a:pt x="40145" y="26692"/>
                  </a:lnTo>
                  <a:lnTo>
                    <a:pt x="41770" y="27956"/>
                  </a:lnTo>
                  <a:lnTo>
                    <a:pt x="43395" y="29220"/>
                  </a:lnTo>
                  <a:lnTo>
                    <a:pt x="44980" y="30484"/>
                  </a:lnTo>
                  <a:lnTo>
                    <a:pt x="46605" y="31673"/>
                  </a:lnTo>
                  <a:lnTo>
                    <a:pt x="48230" y="32789"/>
                  </a:lnTo>
                  <a:lnTo>
                    <a:pt x="49815" y="33978"/>
                  </a:lnTo>
                  <a:lnTo>
                    <a:pt x="51400" y="35093"/>
                  </a:lnTo>
                  <a:lnTo>
                    <a:pt x="53025" y="36209"/>
                  </a:lnTo>
                  <a:lnTo>
                    <a:pt x="54610" y="37249"/>
                  </a:lnTo>
                  <a:lnTo>
                    <a:pt x="56156" y="38365"/>
                  </a:lnTo>
                  <a:lnTo>
                    <a:pt x="57702" y="39406"/>
                  </a:lnTo>
                  <a:lnTo>
                    <a:pt x="59247" y="40372"/>
                  </a:lnTo>
                  <a:lnTo>
                    <a:pt x="60793" y="41413"/>
                  </a:lnTo>
                  <a:lnTo>
                    <a:pt x="63805" y="43346"/>
                  </a:lnTo>
                  <a:lnTo>
                    <a:pt x="63686" y="44982"/>
                  </a:lnTo>
                  <a:lnTo>
                    <a:pt x="62814" y="46841"/>
                  </a:lnTo>
                  <a:lnTo>
                    <a:pt x="61665" y="48551"/>
                  </a:lnTo>
                  <a:lnTo>
                    <a:pt x="60674" y="4988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594" name="Shape 419"/>
            <p:cNvSpPr>
              <a:spLocks/>
            </p:cNvSpPr>
            <p:nvPr/>
          </p:nvSpPr>
          <p:spPr bwMode="auto">
            <a:xfrm>
              <a:off x="152575" y="37150"/>
              <a:ext cx="2785025" cy="2379225"/>
            </a:xfrm>
            <a:custGeom>
              <a:avLst/>
              <a:gdLst>
                <a:gd name="T0" fmla="*/ 427025 w 111401"/>
                <a:gd name="T1" fmla="*/ 2184050 h 95169"/>
                <a:gd name="T2" fmla="*/ 92150 w 111401"/>
                <a:gd name="T3" fmla="*/ 2145000 h 95169"/>
                <a:gd name="T4" fmla="*/ 12875 w 111401"/>
                <a:gd name="T5" fmla="*/ 1903375 h 95169"/>
                <a:gd name="T6" fmla="*/ 108975 w 111401"/>
                <a:gd name="T7" fmla="*/ 1721225 h 95169"/>
                <a:gd name="T8" fmla="*/ 255625 w 111401"/>
                <a:gd name="T9" fmla="*/ 1589250 h 95169"/>
                <a:gd name="T10" fmla="*/ 418100 w 111401"/>
                <a:gd name="T11" fmla="*/ 1472150 h 95169"/>
                <a:gd name="T12" fmla="*/ 590500 w 111401"/>
                <a:gd name="T13" fmla="*/ 1364325 h 95169"/>
                <a:gd name="T14" fmla="*/ 816375 w 111401"/>
                <a:gd name="T15" fmla="*/ 1241650 h 95169"/>
                <a:gd name="T16" fmla="*/ 1186925 w 111401"/>
                <a:gd name="T17" fmla="*/ 1061375 h 95169"/>
                <a:gd name="T18" fmla="*/ 1548550 w 111401"/>
                <a:gd name="T19" fmla="*/ 886650 h 95169"/>
                <a:gd name="T20" fmla="*/ 2326300 w 111401"/>
                <a:gd name="T21" fmla="*/ 375500 h 95169"/>
                <a:gd name="T22" fmla="*/ 2431300 w 111401"/>
                <a:gd name="T23" fmla="*/ 169175 h 95169"/>
                <a:gd name="T24" fmla="*/ 2534350 w 111401"/>
                <a:gd name="T25" fmla="*/ 50200 h 95169"/>
                <a:gd name="T26" fmla="*/ 2774100 w 111401"/>
                <a:gd name="T27" fmla="*/ 120850 h 95169"/>
                <a:gd name="T28" fmla="*/ 2707725 w 111401"/>
                <a:gd name="T29" fmla="*/ 832750 h 95169"/>
                <a:gd name="T30" fmla="*/ 2510575 w 111401"/>
                <a:gd name="T31" fmla="*/ 981425 h 95169"/>
                <a:gd name="T32" fmla="*/ 2306475 w 111401"/>
                <a:gd name="T33" fmla="*/ 1137575 h 95169"/>
                <a:gd name="T34" fmla="*/ 2172725 w 111401"/>
                <a:gd name="T35" fmla="*/ 1256525 h 95169"/>
                <a:gd name="T36" fmla="*/ 2023125 w 111401"/>
                <a:gd name="T37" fmla="*/ 1407100 h 95169"/>
                <a:gd name="T38" fmla="*/ 1879450 w 111401"/>
                <a:gd name="T39" fmla="*/ 1570650 h 95169"/>
                <a:gd name="T40" fmla="*/ 1791275 w 111401"/>
                <a:gd name="T41" fmla="*/ 1682175 h 95169"/>
                <a:gd name="T42" fmla="*/ 1621875 w 111401"/>
                <a:gd name="T43" fmla="*/ 1672875 h 95169"/>
                <a:gd name="T44" fmla="*/ 1735800 w 111401"/>
                <a:gd name="T45" fmla="*/ 1557650 h 95169"/>
                <a:gd name="T46" fmla="*/ 1857675 w 111401"/>
                <a:gd name="T47" fmla="*/ 1440550 h 95169"/>
                <a:gd name="T48" fmla="*/ 1987450 w 111401"/>
                <a:gd name="T49" fmla="*/ 1321575 h 95169"/>
                <a:gd name="T50" fmla="*/ 2122200 w 111401"/>
                <a:gd name="T51" fmla="*/ 1204475 h 95169"/>
                <a:gd name="T52" fmla="*/ 2259900 w 111401"/>
                <a:gd name="T53" fmla="*/ 1087375 h 95169"/>
                <a:gd name="T54" fmla="*/ 2399600 w 111401"/>
                <a:gd name="T55" fmla="*/ 977725 h 95169"/>
                <a:gd name="T56" fmla="*/ 2538300 w 111401"/>
                <a:gd name="T57" fmla="*/ 871775 h 95169"/>
                <a:gd name="T58" fmla="*/ 2685925 w 111401"/>
                <a:gd name="T59" fmla="*/ 630125 h 95169"/>
                <a:gd name="T60" fmla="*/ 2691875 w 111401"/>
                <a:gd name="T61" fmla="*/ 185900 h 95169"/>
                <a:gd name="T62" fmla="*/ 2446175 w 111401"/>
                <a:gd name="T63" fmla="*/ 832750 h 95169"/>
                <a:gd name="T64" fmla="*/ 2285675 w 111401"/>
                <a:gd name="T65" fmla="*/ 955425 h 95169"/>
                <a:gd name="T66" fmla="*/ 2145975 w 111401"/>
                <a:gd name="T67" fmla="*/ 1059500 h 95169"/>
                <a:gd name="T68" fmla="*/ 1928000 w 111401"/>
                <a:gd name="T69" fmla="*/ 1204475 h 95169"/>
                <a:gd name="T70" fmla="*/ 1863600 w 111401"/>
                <a:gd name="T71" fmla="*/ 1184050 h 95169"/>
                <a:gd name="T72" fmla="*/ 2049875 w 111401"/>
                <a:gd name="T73" fmla="*/ 1031625 h 95169"/>
                <a:gd name="T74" fmla="*/ 2248025 w 111401"/>
                <a:gd name="T75" fmla="*/ 886650 h 95169"/>
                <a:gd name="T76" fmla="*/ 2432300 w 111401"/>
                <a:gd name="T77" fmla="*/ 730500 h 95169"/>
                <a:gd name="T78" fmla="*/ 2602700 w 111401"/>
                <a:gd name="T79" fmla="*/ 128275 h 95169"/>
                <a:gd name="T80" fmla="*/ 2434275 w 111401"/>
                <a:gd name="T81" fmla="*/ 329025 h 95169"/>
                <a:gd name="T82" fmla="*/ 2259900 w 111401"/>
                <a:gd name="T83" fmla="*/ 669175 h 95169"/>
                <a:gd name="T84" fmla="*/ 1998350 w 111401"/>
                <a:gd name="T85" fmla="*/ 778825 h 95169"/>
                <a:gd name="T86" fmla="*/ 1733825 w 111401"/>
                <a:gd name="T87" fmla="*/ 894075 h 95169"/>
                <a:gd name="T88" fmla="*/ 1470275 w 111401"/>
                <a:gd name="T89" fmla="*/ 1016750 h 95169"/>
                <a:gd name="T90" fmla="*/ 1207725 w 111401"/>
                <a:gd name="T91" fmla="*/ 1146875 h 95169"/>
                <a:gd name="T92" fmla="*/ 949150 w 111401"/>
                <a:gd name="T93" fmla="*/ 1280700 h 95169"/>
                <a:gd name="T94" fmla="*/ 696500 w 111401"/>
                <a:gd name="T95" fmla="*/ 1421950 h 95169"/>
                <a:gd name="T96" fmla="*/ 450800 w 111401"/>
                <a:gd name="T97" fmla="*/ 1566950 h 95169"/>
                <a:gd name="T98" fmla="*/ 247700 w 111401"/>
                <a:gd name="T99" fmla="*/ 1717500 h 95169"/>
                <a:gd name="T100" fmla="*/ 150600 w 111401"/>
                <a:gd name="T101" fmla="*/ 1827150 h 95169"/>
                <a:gd name="T102" fmla="*/ 145650 w 111401"/>
                <a:gd name="T103" fmla="*/ 2046500 h 95169"/>
                <a:gd name="T104" fmla="*/ 537975 w 111401"/>
                <a:gd name="T105" fmla="*/ 2198900 h 95169"/>
                <a:gd name="T106" fmla="*/ 671725 w 111401"/>
                <a:gd name="T107" fmla="*/ 2074375 h 95169"/>
                <a:gd name="T108" fmla="*/ 724250 w 111401"/>
                <a:gd name="T109" fmla="*/ 2100400 h 95169"/>
                <a:gd name="T110" fmla="*/ 629125 w 111401"/>
                <a:gd name="T111" fmla="*/ 2273250 h 95169"/>
                <a:gd name="T112" fmla="*/ 1052175 w 111401"/>
                <a:gd name="T113" fmla="*/ 2211925 h 95169"/>
                <a:gd name="T114" fmla="*/ 1215650 w 111401"/>
                <a:gd name="T115" fmla="*/ 2072525 h 95169"/>
                <a:gd name="T116" fmla="*/ 1309775 w 111401"/>
                <a:gd name="T117" fmla="*/ 2104125 h 95169"/>
                <a:gd name="T118" fmla="*/ 1175025 w 111401"/>
                <a:gd name="T119" fmla="*/ 2206350 h 95169"/>
                <a:gd name="T120" fmla="*/ 905550 w 111401"/>
                <a:gd name="T121" fmla="*/ 2343900 h 95169"/>
                <a:gd name="T122" fmla="*/ 477550 w 111401"/>
                <a:gd name="T123" fmla="*/ 2263975 h 9516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1401"/>
                <a:gd name="T187" fmla="*/ 0 h 95169"/>
                <a:gd name="T188" fmla="*/ 111401 w 111401"/>
                <a:gd name="T189" fmla="*/ 95169 h 9516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1401" h="95169" extrusionOk="0">
                  <a:moveTo>
                    <a:pt x="19102" y="90559"/>
                  </a:moveTo>
                  <a:lnTo>
                    <a:pt x="18547" y="89220"/>
                  </a:lnTo>
                  <a:lnTo>
                    <a:pt x="17873" y="88179"/>
                  </a:lnTo>
                  <a:lnTo>
                    <a:pt x="17081" y="87362"/>
                  </a:lnTo>
                  <a:lnTo>
                    <a:pt x="16248" y="86767"/>
                  </a:lnTo>
                  <a:lnTo>
                    <a:pt x="12325" y="85875"/>
                  </a:lnTo>
                  <a:lnTo>
                    <a:pt x="7926" y="86172"/>
                  </a:lnTo>
                  <a:lnTo>
                    <a:pt x="3686" y="85800"/>
                  </a:lnTo>
                  <a:lnTo>
                    <a:pt x="1347" y="84016"/>
                  </a:lnTo>
                  <a:lnTo>
                    <a:pt x="198" y="81637"/>
                  </a:lnTo>
                  <a:lnTo>
                    <a:pt x="0" y="78960"/>
                  </a:lnTo>
                  <a:lnTo>
                    <a:pt x="515" y="76135"/>
                  </a:lnTo>
                  <a:lnTo>
                    <a:pt x="991" y="74722"/>
                  </a:lnTo>
                  <a:lnTo>
                    <a:pt x="1585" y="73384"/>
                  </a:lnTo>
                  <a:lnTo>
                    <a:pt x="2933" y="70856"/>
                  </a:lnTo>
                  <a:lnTo>
                    <a:pt x="4359" y="68849"/>
                  </a:lnTo>
                  <a:lnTo>
                    <a:pt x="5667" y="67436"/>
                  </a:lnTo>
                  <a:lnTo>
                    <a:pt x="7133" y="66172"/>
                  </a:lnTo>
                  <a:lnTo>
                    <a:pt x="8639" y="64834"/>
                  </a:lnTo>
                  <a:lnTo>
                    <a:pt x="10225" y="63570"/>
                  </a:lnTo>
                  <a:lnTo>
                    <a:pt x="11770" y="62380"/>
                  </a:lnTo>
                  <a:lnTo>
                    <a:pt x="13395" y="61191"/>
                  </a:lnTo>
                  <a:lnTo>
                    <a:pt x="15059" y="60001"/>
                  </a:lnTo>
                  <a:lnTo>
                    <a:pt x="16724" y="58886"/>
                  </a:lnTo>
                  <a:lnTo>
                    <a:pt x="18388" y="57771"/>
                  </a:lnTo>
                  <a:lnTo>
                    <a:pt x="20132" y="56655"/>
                  </a:lnTo>
                  <a:lnTo>
                    <a:pt x="21876" y="55614"/>
                  </a:lnTo>
                  <a:lnTo>
                    <a:pt x="23620" y="54573"/>
                  </a:lnTo>
                  <a:lnTo>
                    <a:pt x="25403" y="53533"/>
                  </a:lnTo>
                  <a:lnTo>
                    <a:pt x="27186" y="52566"/>
                  </a:lnTo>
                  <a:lnTo>
                    <a:pt x="29009" y="51600"/>
                  </a:lnTo>
                  <a:lnTo>
                    <a:pt x="32655" y="49666"/>
                  </a:lnTo>
                  <a:lnTo>
                    <a:pt x="36341" y="47808"/>
                  </a:lnTo>
                  <a:lnTo>
                    <a:pt x="40066" y="45949"/>
                  </a:lnTo>
                  <a:lnTo>
                    <a:pt x="43752" y="44239"/>
                  </a:lnTo>
                  <a:lnTo>
                    <a:pt x="47477" y="42455"/>
                  </a:lnTo>
                  <a:lnTo>
                    <a:pt x="51163" y="40670"/>
                  </a:lnTo>
                  <a:lnTo>
                    <a:pt x="54808" y="38960"/>
                  </a:lnTo>
                  <a:lnTo>
                    <a:pt x="58415" y="37176"/>
                  </a:lnTo>
                  <a:lnTo>
                    <a:pt x="61942" y="35466"/>
                  </a:lnTo>
                  <a:lnTo>
                    <a:pt x="90436" y="22380"/>
                  </a:lnTo>
                  <a:lnTo>
                    <a:pt x="91506" y="19034"/>
                  </a:lnTo>
                  <a:lnTo>
                    <a:pt x="92219" y="17027"/>
                  </a:lnTo>
                  <a:lnTo>
                    <a:pt x="93052" y="15020"/>
                  </a:lnTo>
                  <a:lnTo>
                    <a:pt x="93963" y="12863"/>
                  </a:lnTo>
                  <a:lnTo>
                    <a:pt x="94954" y="10782"/>
                  </a:lnTo>
                  <a:lnTo>
                    <a:pt x="96063" y="8700"/>
                  </a:lnTo>
                  <a:lnTo>
                    <a:pt x="97252" y="6767"/>
                  </a:lnTo>
                  <a:lnTo>
                    <a:pt x="97886" y="5800"/>
                  </a:lnTo>
                  <a:lnTo>
                    <a:pt x="98521" y="4908"/>
                  </a:lnTo>
                  <a:lnTo>
                    <a:pt x="99908" y="3347"/>
                  </a:lnTo>
                  <a:lnTo>
                    <a:pt x="101374" y="2008"/>
                  </a:lnTo>
                  <a:lnTo>
                    <a:pt x="102919" y="968"/>
                  </a:lnTo>
                  <a:lnTo>
                    <a:pt x="106288" y="1"/>
                  </a:lnTo>
                  <a:lnTo>
                    <a:pt x="109974" y="968"/>
                  </a:lnTo>
                  <a:lnTo>
                    <a:pt x="110964" y="4834"/>
                  </a:lnTo>
                  <a:lnTo>
                    <a:pt x="111400" y="8700"/>
                  </a:lnTo>
                  <a:lnTo>
                    <a:pt x="111242" y="16432"/>
                  </a:lnTo>
                  <a:lnTo>
                    <a:pt x="110093" y="31748"/>
                  </a:lnTo>
                  <a:lnTo>
                    <a:pt x="108309" y="33310"/>
                  </a:lnTo>
                  <a:lnTo>
                    <a:pt x="106447" y="34871"/>
                  </a:lnTo>
                  <a:lnTo>
                    <a:pt x="104544" y="36358"/>
                  </a:lnTo>
                  <a:lnTo>
                    <a:pt x="102523" y="37771"/>
                  </a:lnTo>
                  <a:lnTo>
                    <a:pt x="100423" y="39257"/>
                  </a:lnTo>
                  <a:lnTo>
                    <a:pt x="98243" y="40893"/>
                  </a:lnTo>
                  <a:lnTo>
                    <a:pt x="95945" y="42603"/>
                  </a:lnTo>
                  <a:lnTo>
                    <a:pt x="93527" y="44462"/>
                  </a:lnTo>
                  <a:lnTo>
                    <a:pt x="92259" y="45503"/>
                  </a:lnTo>
                  <a:lnTo>
                    <a:pt x="90951" y="46618"/>
                  </a:lnTo>
                  <a:lnTo>
                    <a:pt x="89643" y="47733"/>
                  </a:lnTo>
                  <a:lnTo>
                    <a:pt x="88296" y="48923"/>
                  </a:lnTo>
                  <a:lnTo>
                    <a:pt x="86909" y="50261"/>
                  </a:lnTo>
                  <a:lnTo>
                    <a:pt x="85443" y="51600"/>
                  </a:lnTo>
                  <a:lnTo>
                    <a:pt x="84016" y="53086"/>
                  </a:lnTo>
                  <a:lnTo>
                    <a:pt x="82470" y="54573"/>
                  </a:lnTo>
                  <a:lnTo>
                    <a:pt x="80925" y="56284"/>
                  </a:lnTo>
                  <a:lnTo>
                    <a:pt x="79340" y="57994"/>
                  </a:lnTo>
                  <a:lnTo>
                    <a:pt x="77715" y="59852"/>
                  </a:lnTo>
                  <a:lnTo>
                    <a:pt x="76050" y="61785"/>
                  </a:lnTo>
                  <a:lnTo>
                    <a:pt x="75178" y="62826"/>
                  </a:lnTo>
                  <a:lnTo>
                    <a:pt x="74346" y="63942"/>
                  </a:lnTo>
                  <a:lnTo>
                    <a:pt x="73474" y="64982"/>
                  </a:lnTo>
                  <a:lnTo>
                    <a:pt x="72563" y="66098"/>
                  </a:lnTo>
                  <a:lnTo>
                    <a:pt x="71651" y="67287"/>
                  </a:lnTo>
                  <a:lnTo>
                    <a:pt x="70740" y="68477"/>
                  </a:lnTo>
                  <a:lnTo>
                    <a:pt x="69828" y="69666"/>
                  </a:lnTo>
                  <a:lnTo>
                    <a:pt x="68917" y="70930"/>
                  </a:lnTo>
                  <a:lnTo>
                    <a:pt x="64875" y="66915"/>
                  </a:lnTo>
                  <a:lnTo>
                    <a:pt x="65984" y="65800"/>
                  </a:lnTo>
                  <a:lnTo>
                    <a:pt x="67094" y="64611"/>
                  </a:lnTo>
                  <a:lnTo>
                    <a:pt x="68243" y="63495"/>
                  </a:lnTo>
                  <a:lnTo>
                    <a:pt x="69432" y="62306"/>
                  </a:lnTo>
                  <a:lnTo>
                    <a:pt x="70621" y="61191"/>
                  </a:lnTo>
                  <a:lnTo>
                    <a:pt x="71810" y="60001"/>
                  </a:lnTo>
                  <a:lnTo>
                    <a:pt x="73078" y="58811"/>
                  </a:lnTo>
                  <a:lnTo>
                    <a:pt x="74307" y="57622"/>
                  </a:lnTo>
                  <a:lnTo>
                    <a:pt x="75575" y="56432"/>
                  </a:lnTo>
                  <a:lnTo>
                    <a:pt x="76882" y="55243"/>
                  </a:lnTo>
                  <a:lnTo>
                    <a:pt x="78190" y="54053"/>
                  </a:lnTo>
                  <a:lnTo>
                    <a:pt x="79498" y="52863"/>
                  </a:lnTo>
                  <a:lnTo>
                    <a:pt x="80845" y="51748"/>
                  </a:lnTo>
                  <a:lnTo>
                    <a:pt x="82193" y="50559"/>
                  </a:lnTo>
                  <a:lnTo>
                    <a:pt x="83540" y="49369"/>
                  </a:lnTo>
                  <a:lnTo>
                    <a:pt x="84888" y="48179"/>
                  </a:lnTo>
                  <a:lnTo>
                    <a:pt x="86275" y="46990"/>
                  </a:lnTo>
                  <a:lnTo>
                    <a:pt x="87662" y="45800"/>
                  </a:lnTo>
                  <a:lnTo>
                    <a:pt x="89009" y="44685"/>
                  </a:lnTo>
                  <a:lnTo>
                    <a:pt x="90396" y="43495"/>
                  </a:lnTo>
                  <a:lnTo>
                    <a:pt x="91823" y="42380"/>
                  </a:lnTo>
                  <a:lnTo>
                    <a:pt x="93210" y="41265"/>
                  </a:lnTo>
                  <a:lnTo>
                    <a:pt x="94597" y="40150"/>
                  </a:lnTo>
                  <a:lnTo>
                    <a:pt x="95984" y="39109"/>
                  </a:lnTo>
                  <a:lnTo>
                    <a:pt x="97371" y="37994"/>
                  </a:lnTo>
                  <a:lnTo>
                    <a:pt x="98758" y="36953"/>
                  </a:lnTo>
                  <a:lnTo>
                    <a:pt x="100145" y="35912"/>
                  </a:lnTo>
                  <a:lnTo>
                    <a:pt x="101532" y="34871"/>
                  </a:lnTo>
                  <a:lnTo>
                    <a:pt x="102919" y="33904"/>
                  </a:lnTo>
                  <a:lnTo>
                    <a:pt x="104267" y="32938"/>
                  </a:lnTo>
                  <a:lnTo>
                    <a:pt x="107001" y="31079"/>
                  </a:lnTo>
                  <a:lnTo>
                    <a:pt x="107437" y="25205"/>
                  </a:lnTo>
                  <a:lnTo>
                    <a:pt x="108230" y="19332"/>
                  </a:lnTo>
                  <a:lnTo>
                    <a:pt x="108587" y="13384"/>
                  </a:lnTo>
                  <a:lnTo>
                    <a:pt x="108309" y="10484"/>
                  </a:lnTo>
                  <a:lnTo>
                    <a:pt x="107675" y="7436"/>
                  </a:lnTo>
                  <a:lnTo>
                    <a:pt x="103712" y="28774"/>
                  </a:lnTo>
                  <a:lnTo>
                    <a:pt x="101731" y="30261"/>
                  </a:lnTo>
                  <a:lnTo>
                    <a:pt x="99987" y="31600"/>
                  </a:lnTo>
                  <a:lnTo>
                    <a:pt x="97847" y="33310"/>
                  </a:lnTo>
                  <a:lnTo>
                    <a:pt x="95429" y="35168"/>
                  </a:lnTo>
                  <a:lnTo>
                    <a:pt x="94161" y="36135"/>
                  </a:lnTo>
                  <a:lnTo>
                    <a:pt x="92814" y="37176"/>
                  </a:lnTo>
                  <a:lnTo>
                    <a:pt x="91427" y="38217"/>
                  </a:lnTo>
                  <a:lnTo>
                    <a:pt x="90040" y="39257"/>
                  </a:lnTo>
                  <a:lnTo>
                    <a:pt x="88653" y="40298"/>
                  </a:lnTo>
                  <a:lnTo>
                    <a:pt x="87226" y="41339"/>
                  </a:lnTo>
                  <a:lnTo>
                    <a:pt x="85839" y="42380"/>
                  </a:lnTo>
                  <a:lnTo>
                    <a:pt x="84452" y="43347"/>
                  </a:lnTo>
                  <a:lnTo>
                    <a:pt x="81757" y="45205"/>
                  </a:lnTo>
                  <a:lnTo>
                    <a:pt x="79300" y="46841"/>
                  </a:lnTo>
                  <a:lnTo>
                    <a:pt x="77120" y="48179"/>
                  </a:lnTo>
                  <a:lnTo>
                    <a:pt x="75297" y="49146"/>
                  </a:lnTo>
                  <a:lnTo>
                    <a:pt x="73950" y="49666"/>
                  </a:lnTo>
                  <a:lnTo>
                    <a:pt x="72880" y="49072"/>
                  </a:lnTo>
                  <a:lnTo>
                    <a:pt x="74544" y="47362"/>
                  </a:lnTo>
                  <a:lnTo>
                    <a:pt x="76288" y="45800"/>
                  </a:lnTo>
                  <a:lnTo>
                    <a:pt x="78151" y="44239"/>
                  </a:lnTo>
                  <a:lnTo>
                    <a:pt x="80053" y="42678"/>
                  </a:lnTo>
                  <a:lnTo>
                    <a:pt x="81995" y="41265"/>
                  </a:lnTo>
                  <a:lnTo>
                    <a:pt x="83976" y="39852"/>
                  </a:lnTo>
                  <a:lnTo>
                    <a:pt x="85958" y="38365"/>
                  </a:lnTo>
                  <a:lnTo>
                    <a:pt x="87939" y="36953"/>
                  </a:lnTo>
                  <a:lnTo>
                    <a:pt x="89921" y="35466"/>
                  </a:lnTo>
                  <a:lnTo>
                    <a:pt x="91863" y="34053"/>
                  </a:lnTo>
                  <a:lnTo>
                    <a:pt x="93765" y="32492"/>
                  </a:lnTo>
                  <a:lnTo>
                    <a:pt x="95548" y="30930"/>
                  </a:lnTo>
                  <a:lnTo>
                    <a:pt x="97292" y="29220"/>
                  </a:lnTo>
                  <a:lnTo>
                    <a:pt x="98917" y="27510"/>
                  </a:lnTo>
                  <a:lnTo>
                    <a:pt x="100423" y="25652"/>
                  </a:lnTo>
                  <a:lnTo>
                    <a:pt x="101810" y="23644"/>
                  </a:lnTo>
                  <a:lnTo>
                    <a:pt x="104108" y="5131"/>
                  </a:lnTo>
                  <a:lnTo>
                    <a:pt x="101572" y="5205"/>
                  </a:lnTo>
                  <a:lnTo>
                    <a:pt x="99670" y="6915"/>
                  </a:lnTo>
                  <a:lnTo>
                    <a:pt x="98322" y="9666"/>
                  </a:lnTo>
                  <a:lnTo>
                    <a:pt x="97371" y="13161"/>
                  </a:lnTo>
                  <a:lnTo>
                    <a:pt x="96341" y="20373"/>
                  </a:lnTo>
                  <a:lnTo>
                    <a:pt x="95588" y="24759"/>
                  </a:lnTo>
                  <a:lnTo>
                    <a:pt x="93012" y="25800"/>
                  </a:lnTo>
                  <a:lnTo>
                    <a:pt x="90396" y="26767"/>
                  </a:lnTo>
                  <a:lnTo>
                    <a:pt x="87781" y="27882"/>
                  </a:lnTo>
                  <a:lnTo>
                    <a:pt x="85165" y="28923"/>
                  </a:lnTo>
                  <a:lnTo>
                    <a:pt x="82550" y="30038"/>
                  </a:lnTo>
                  <a:lnTo>
                    <a:pt x="79934" y="31153"/>
                  </a:lnTo>
                  <a:lnTo>
                    <a:pt x="77279" y="32269"/>
                  </a:lnTo>
                  <a:lnTo>
                    <a:pt x="74663" y="33384"/>
                  </a:lnTo>
                  <a:lnTo>
                    <a:pt x="72008" y="34573"/>
                  </a:lnTo>
                  <a:lnTo>
                    <a:pt x="69353" y="35763"/>
                  </a:lnTo>
                  <a:lnTo>
                    <a:pt x="66737" y="36953"/>
                  </a:lnTo>
                  <a:lnTo>
                    <a:pt x="64082" y="38217"/>
                  </a:lnTo>
                  <a:lnTo>
                    <a:pt x="61427" y="39406"/>
                  </a:lnTo>
                  <a:lnTo>
                    <a:pt x="58811" y="40670"/>
                  </a:lnTo>
                  <a:lnTo>
                    <a:pt x="56156" y="41934"/>
                  </a:lnTo>
                  <a:lnTo>
                    <a:pt x="53540" y="43198"/>
                  </a:lnTo>
                  <a:lnTo>
                    <a:pt x="50925" y="44536"/>
                  </a:lnTo>
                  <a:lnTo>
                    <a:pt x="48309" y="45875"/>
                  </a:lnTo>
                  <a:lnTo>
                    <a:pt x="45733" y="47139"/>
                  </a:lnTo>
                  <a:lnTo>
                    <a:pt x="43118" y="48551"/>
                  </a:lnTo>
                  <a:lnTo>
                    <a:pt x="40542" y="49889"/>
                  </a:lnTo>
                  <a:lnTo>
                    <a:pt x="37966" y="51228"/>
                  </a:lnTo>
                  <a:lnTo>
                    <a:pt x="35429" y="52640"/>
                  </a:lnTo>
                  <a:lnTo>
                    <a:pt x="32893" y="54053"/>
                  </a:lnTo>
                  <a:lnTo>
                    <a:pt x="30357" y="55391"/>
                  </a:lnTo>
                  <a:lnTo>
                    <a:pt x="27860" y="56878"/>
                  </a:lnTo>
                  <a:lnTo>
                    <a:pt x="25363" y="58291"/>
                  </a:lnTo>
                  <a:lnTo>
                    <a:pt x="22906" y="59704"/>
                  </a:lnTo>
                  <a:lnTo>
                    <a:pt x="20449" y="61191"/>
                  </a:lnTo>
                  <a:lnTo>
                    <a:pt x="18032" y="62678"/>
                  </a:lnTo>
                  <a:lnTo>
                    <a:pt x="15614" y="64090"/>
                  </a:lnTo>
                  <a:lnTo>
                    <a:pt x="13236" y="65652"/>
                  </a:lnTo>
                  <a:lnTo>
                    <a:pt x="11770" y="66915"/>
                  </a:lnTo>
                  <a:lnTo>
                    <a:pt x="9908" y="68700"/>
                  </a:lnTo>
                  <a:lnTo>
                    <a:pt x="8917" y="69666"/>
                  </a:lnTo>
                  <a:lnTo>
                    <a:pt x="7886" y="70782"/>
                  </a:lnTo>
                  <a:lnTo>
                    <a:pt x="6935" y="71897"/>
                  </a:lnTo>
                  <a:lnTo>
                    <a:pt x="6024" y="73086"/>
                  </a:lnTo>
                  <a:lnTo>
                    <a:pt x="3923" y="77771"/>
                  </a:lnTo>
                  <a:lnTo>
                    <a:pt x="4201" y="79927"/>
                  </a:lnTo>
                  <a:lnTo>
                    <a:pt x="4835" y="80968"/>
                  </a:lnTo>
                  <a:lnTo>
                    <a:pt x="5826" y="81860"/>
                  </a:lnTo>
                  <a:lnTo>
                    <a:pt x="8560" y="82380"/>
                  </a:lnTo>
                  <a:lnTo>
                    <a:pt x="11334" y="82083"/>
                  </a:lnTo>
                  <a:lnTo>
                    <a:pt x="16922" y="81860"/>
                  </a:lnTo>
                  <a:lnTo>
                    <a:pt x="21519" y="87956"/>
                  </a:lnTo>
                  <a:lnTo>
                    <a:pt x="23263" y="86395"/>
                  </a:lnTo>
                  <a:lnTo>
                    <a:pt x="24412" y="85280"/>
                  </a:lnTo>
                  <a:lnTo>
                    <a:pt x="25641" y="84165"/>
                  </a:lnTo>
                  <a:lnTo>
                    <a:pt x="26869" y="82975"/>
                  </a:lnTo>
                  <a:lnTo>
                    <a:pt x="28019" y="81934"/>
                  </a:lnTo>
                  <a:lnTo>
                    <a:pt x="29723" y="80298"/>
                  </a:lnTo>
                  <a:lnTo>
                    <a:pt x="29524" y="82529"/>
                  </a:lnTo>
                  <a:lnTo>
                    <a:pt x="28970" y="84016"/>
                  </a:lnTo>
                  <a:lnTo>
                    <a:pt x="28217" y="85577"/>
                  </a:lnTo>
                  <a:lnTo>
                    <a:pt x="27345" y="87139"/>
                  </a:lnTo>
                  <a:lnTo>
                    <a:pt x="26473" y="88626"/>
                  </a:lnTo>
                  <a:lnTo>
                    <a:pt x="25165" y="90930"/>
                  </a:lnTo>
                  <a:lnTo>
                    <a:pt x="28653" y="91823"/>
                  </a:lnTo>
                  <a:lnTo>
                    <a:pt x="32061" y="92046"/>
                  </a:lnTo>
                  <a:lnTo>
                    <a:pt x="38798" y="90336"/>
                  </a:lnTo>
                  <a:lnTo>
                    <a:pt x="42087" y="88477"/>
                  </a:lnTo>
                  <a:lnTo>
                    <a:pt x="43752" y="87287"/>
                  </a:lnTo>
                  <a:lnTo>
                    <a:pt x="45377" y="85949"/>
                  </a:lnTo>
                  <a:lnTo>
                    <a:pt x="47001" y="84536"/>
                  </a:lnTo>
                  <a:lnTo>
                    <a:pt x="48626" y="82901"/>
                  </a:lnTo>
                  <a:lnTo>
                    <a:pt x="50251" y="81116"/>
                  </a:lnTo>
                  <a:lnTo>
                    <a:pt x="51876" y="79183"/>
                  </a:lnTo>
                  <a:lnTo>
                    <a:pt x="53580" y="83049"/>
                  </a:lnTo>
                  <a:lnTo>
                    <a:pt x="52391" y="84165"/>
                  </a:lnTo>
                  <a:lnTo>
                    <a:pt x="51163" y="85205"/>
                  </a:lnTo>
                  <a:lnTo>
                    <a:pt x="49815" y="86246"/>
                  </a:lnTo>
                  <a:lnTo>
                    <a:pt x="48428" y="87287"/>
                  </a:lnTo>
                  <a:lnTo>
                    <a:pt x="47001" y="88254"/>
                  </a:lnTo>
                  <a:lnTo>
                    <a:pt x="45535" y="89220"/>
                  </a:lnTo>
                  <a:lnTo>
                    <a:pt x="42484" y="91005"/>
                  </a:lnTo>
                  <a:lnTo>
                    <a:pt x="39353" y="92566"/>
                  </a:lnTo>
                  <a:lnTo>
                    <a:pt x="36222" y="93756"/>
                  </a:lnTo>
                  <a:lnTo>
                    <a:pt x="33091" y="94722"/>
                  </a:lnTo>
                  <a:lnTo>
                    <a:pt x="30119" y="95168"/>
                  </a:lnTo>
                  <a:lnTo>
                    <a:pt x="23738" y="93756"/>
                  </a:lnTo>
                  <a:lnTo>
                    <a:pt x="19102" y="9055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595" name="Shape 420"/>
            <p:cNvSpPr>
              <a:spLocks/>
            </p:cNvSpPr>
            <p:nvPr/>
          </p:nvSpPr>
          <p:spPr bwMode="auto">
            <a:xfrm>
              <a:off x="2143975" y="1988825"/>
              <a:ext cx="330950" cy="329025"/>
            </a:xfrm>
            <a:custGeom>
              <a:avLst/>
              <a:gdLst>
                <a:gd name="T0" fmla="*/ 288325 w 13238"/>
                <a:gd name="T1" fmla="*/ 329025 h 13161"/>
                <a:gd name="T2" fmla="*/ 219950 w 13238"/>
                <a:gd name="T3" fmla="*/ 269550 h 13161"/>
                <a:gd name="T4" fmla="*/ 269500 w 13238"/>
                <a:gd name="T5" fmla="*/ 113400 h 13161"/>
                <a:gd name="T6" fmla="*/ 248700 w 13238"/>
                <a:gd name="T7" fmla="*/ 78100 h 13161"/>
                <a:gd name="T8" fmla="*/ 215000 w 13238"/>
                <a:gd name="T9" fmla="*/ 72525 h 13161"/>
                <a:gd name="T10" fmla="*/ 103050 w 13238"/>
                <a:gd name="T11" fmla="*/ 143150 h 13161"/>
                <a:gd name="T12" fmla="*/ 47575 w 13238"/>
                <a:gd name="T13" fmla="*/ 105975 h 13161"/>
                <a:gd name="T14" fmla="*/ 25 w 13238"/>
                <a:gd name="T15" fmla="*/ 61350 h 13161"/>
                <a:gd name="T16" fmla="*/ 95125 w 13238"/>
                <a:gd name="T17" fmla="*/ 26050 h 13161"/>
                <a:gd name="T18" fmla="*/ 193200 w 13238"/>
                <a:gd name="T19" fmla="*/ 25 h 13161"/>
                <a:gd name="T20" fmla="*/ 277425 w 13238"/>
                <a:gd name="T21" fmla="*/ 16750 h 13161"/>
                <a:gd name="T22" fmla="*/ 330925 w 13238"/>
                <a:gd name="T23" fmla="*/ 115275 h 13161"/>
                <a:gd name="T24" fmla="*/ 288325 w 13238"/>
                <a:gd name="T25" fmla="*/ 329025 h 13161"/>
                <a:gd name="T26" fmla="*/ 288325 w 13238"/>
                <a:gd name="T27" fmla="*/ 329025 h 131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238"/>
                <a:gd name="T43" fmla="*/ 0 h 13161"/>
                <a:gd name="T44" fmla="*/ 13238 w 13238"/>
                <a:gd name="T45" fmla="*/ 13161 h 131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238" h="13161" extrusionOk="0">
                  <a:moveTo>
                    <a:pt x="11533" y="13161"/>
                  </a:moveTo>
                  <a:lnTo>
                    <a:pt x="8798" y="10782"/>
                  </a:lnTo>
                  <a:lnTo>
                    <a:pt x="10780" y="4536"/>
                  </a:lnTo>
                  <a:lnTo>
                    <a:pt x="9948" y="3124"/>
                  </a:lnTo>
                  <a:lnTo>
                    <a:pt x="8600" y="2901"/>
                  </a:lnTo>
                  <a:lnTo>
                    <a:pt x="4122" y="5726"/>
                  </a:lnTo>
                  <a:lnTo>
                    <a:pt x="1903" y="4239"/>
                  </a:lnTo>
                  <a:lnTo>
                    <a:pt x="1" y="2454"/>
                  </a:lnTo>
                  <a:lnTo>
                    <a:pt x="3805" y="1042"/>
                  </a:lnTo>
                  <a:lnTo>
                    <a:pt x="7728" y="1"/>
                  </a:lnTo>
                  <a:lnTo>
                    <a:pt x="11097" y="670"/>
                  </a:lnTo>
                  <a:lnTo>
                    <a:pt x="13237" y="4611"/>
                  </a:lnTo>
                  <a:lnTo>
                    <a:pt x="11533" y="1316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596" name="Shape 421"/>
            <p:cNvSpPr>
              <a:spLocks/>
            </p:cNvSpPr>
            <p:nvPr/>
          </p:nvSpPr>
          <p:spPr bwMode="auto">
            <a:xfrm>
              <a:off x="910500" y="59475"/>
              <a:ext cx="659850" cy="1273250"/>
            </a:xfrm>
            <a:custGeom>
              <a:avLst/>
              <a:gdLst>
                <a:gd name="T0" fmla="*/ 0 w 26394"/>
                <a:gd name="T1" fmla="*/ 1273250 h 50930"/>
                <a:gd name="T2" fmla="*/ 22800 w 26394"/>
                <a:gd name="T3" fmla="*/ 1139400 h 50930"/>
                <a:gd name="T4" fmla="*/ 48550 w 26394"/>
                <a:gd name="T5" fmla="*/ 1005575 h 50930"/>
                <a:gd name="T6" fmla="*/ 75300 w 26394"/>
                <a:gd name="T7" fmla="*/ 869900 h 50930"/>
                <a:gd name="T8" fmla="*/ 106025 w 26394"/>
                <a:gd name="T9" fmla="*/ 734200 h 50930"/>
                <a:gd name="T10" fmla="*/ 122850 w 26394"/>
                <a:gd name="T11" fmla="*/ 667300 h 50930"/>
                <a:gd name="T12" fmla="*/ 140700 w 26394"/>
                <a:gd name="T13" fmla="*/ 600375 h 50930"/>
                <a:gd name="T14" fmla="*/ 159525 w 26394"/>
                <a:gd name="T15" fmla="*/ 535325 h 50930"/>
                <a:gd name="T16" fmla="*/ 178350 w 26394"/>
                <a:gd name="T17" fmla="*/ 470275 h 50930"/>
                <a:gd name="T18" fmla="*/ 200125 w 26394"/>
                <a:gd name="T19" fmla="*/ 405200 h 50930"/>
                <a:gd name="T20" fmla="*/ 221925 w 26394"/>
                <a:gd name="T21" fmla="*/ 340150 h 50930"/>
                <a:gd name="T22" fmla="*/ 245700 w 26394"/>
                <a:gd name="T23" fmla="*/ 278825 h 50930"/>
                <a:gd name="T24" fmla="*/ 270475 w 26394"/>
                <a:gd name="T25" fmla="*/ 215625 h 50930"/>
                <a:gd name="T26" fmla="*/ 286325 w 26394"/>
                <a:gd name="T27" fmla="*/ 195175 h 50930"/>
                <a:gd name="T28" fmla="*/ 305150 w 26394"/>
                <a:gd name="T29" fmla="*/ 171000 h 50930"/>
                <a:gd name="T30" fmla="*/ 327950 w 26394"/>
                <a:gd name="T31" fmla="*/ 144975 h 50930"/>
                <a:gd name="T32" fmla="*/ 352700 w 26394"/>
                <a:gd name="T33" fmla="*/ 117100 h 50930"/>
                <a:gd name="T34" fmla="*/ 378475 w 26394"/>
                <a:gd name="T35" fmla="*/ 92950 h 50930"/>
                <a:gd name="T36" fmla="*/ 406200 w 26394"/>
                <a:gd name="T37" fmla="*/ 66925 h 50930"/>
                <a:gd name="T38" fmla="*/ 435925 w 26394"/>
                <a:gd name="T39" fmla="*/ 44625 h 50930"/>
                <a:gd name="T40" fmla="*/ 465650 w 26394"/>
                <a:gd name="T41" fmla="*/ 26025 h 50930"/>
                <a:gd name="T42" fmla="*/ 523125 w 26394"/>
                <a:gd name="T43" fmla="*/ 1875 h 50930"/>
                <a:gd name="T44" fmla="*/ 577600 w 26394"/>
                <a:gd name="T45" fmla="*/ 0 h 50930"/>
                <a:gd name="T46" fmla="*/ 625175 w 26394"/>
                <a:gd name="T47" fmla="*/ 31600 h 50930"/>
                <a:gd name="T48" fmla="*/ 659850 w 26394"/>
                <a:gd name="T49" fmla="*/ 102225 h 50930"/>
                <a:gd name="T50" fmla="*/ 653900 w 26394"/>
                <a:gd name="T51" fmla="*/ 314125 h 50930"/>
                <a:gd name="T52" fmla="*/ 641025 w 26394"/>
                <a:gd name="T53" fmla="*/ 540900 h 50930"/>
                <a:gd name="T54" fmla="*/ 623175 w 26394"/>
                <a:gd name="T55" fmla="*/ 769525 h 50930"/>
                <a:gd name="T56" fmla="*/ 608325 w 26394"/>
                <a:gd name="T57" fmla="*/ 981425 h 50930"/>
                <a:gd name="T58" fmla="*/ 493400 w 26394"/>
                <a:gd name="T59" fmla="*/ 1042750 h 50930"/>
                <a:gd name="T60" fmla="*/ 572650 w 26394"/>
                <a:gd name="T61" fmla="*/ 105950 h 50930"/>
                <a:gd name="T62" fmla="*/ 516175 w 26394"/>
                <a:gd name="T63" fmla="*/ 98525 h 50930"/>
                <a:gd name="T64" fmla="*/ 462675 w 26394"/>
                <a:gd name="T65" fmla="*/ 115250 h 50930"/>
                <a:gd name="T66" fmla="*/ 414125 w 26394"/>
                <a:gd name="T67" fmla="*/ 156150 h 50930"/>
                <a:gd name="T68" fmla="*/ 369550 w 26394"/>
                <a:gd name="T69" fmla="*/ 215625 h 50930"/>
                <a:gd name="T70" fmla="*/ 328925 w 26394"/>
                <a:gd name="T71" fmla="*/ 289975 h 50930"/>
                <a:gd name="T72" fmla="*/ 292275 w 26394"/>
                <a:gd name="T73" fmla="*/ 379175 h 50930"/>
                <a:gd name="T74" fmla="*/ 275425 w 26394"/>
                <a:gd name="T75" fmla="*/ 425650 h 50930"/>
                <a:gd name="T76" fmla="*/ 259575 w 26394"/>
                <a:gd name="T77" fmla="*/ 475850 h 50930"/>
                <a:gd name="T78" fmla="*/ 229850 w 26394"/>
                <a:gd name="T79" fmla="*/ 578075 h 50930"/>
                <a:gd name="T80" fmla="*/ 204100 w 26394"/>
                <a:gd name="T81" fmla="*/ 684025 h 50930"/>
                <a:gd name="T82" fmla="*/ 182300 w 26394"/>
                <a:gd name="T83" fmla="*/ 788100 h 50930"/>
                <a:gd name="T84" fmla="*/ 147625 w 26394"/>
                <a:gd name="T85" fmla="*/ 983275 h 50930"/>
                <a:gd name="T86" fmla="*/ 116900 w 26394"/>
                <a:gd name="T87" fmla="*/ 1217475 h 50930"/>
                <a:gd name="T88" fmla="*/ 0 w 26394"/>
                <a:gd name="T89" fmla="*/ 1273250 h 50930"/>
                <a:gd name="T90" fmla="*/ 0 w 26394"/>
                <a:gd name="T91" fmla="*/ 1273250 h 509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394"/>
                <a:gd name="T139" fmla="*/ 0 h 50930"/>
                <a:gd name="T140" fmla="*/ 26394 w 26394"/>
                <a:gd name="T141" fmla="*/ 50930 h 5093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394" h="50930" extrusionOk="0">
                  <a:moveTo>
                    <a:pt x="0" y="50930"/>
                  </a:moveTo>
                  <a:lnTo>
                    <a:pt x="912" y="45576"/>
                  </a:lnTo>
                  <a:lnTo>
                    <a:pt x="1942" y="40223"/>
                  </a:lnTo>
                  <a:lnTo>
                    <a:pt x="3012" y="34796"/>
                  </a:lnTo>
                  <a:lnTo>
                    <a:pt x="4241" y="29368"/>
                  </a:lnTo>
                  <a:lnTo>
                    <a:pt x="4914" y="26692"/>
                  </a:lnTo>
                  <a:lnTo>
                    <a:pt x="5628" y="24015"/>
                  </a:lnTo>
                  <a:lnTo>
                    <a:pt x="6381" y="21413"/>
                  </a:lnTo>
                  <a:lnTo>
                    <a:pt x="7134" y="18811"/>
                  </a:lnTo>
                  <a:lnTo>
                    <a:pt x="8005" y="16208"/>
                  </a:lnTo>
                  <a:lnTo>
                    <a:pt x="8877" y="13606"/>
                  </a:lnTo>
                  <a:lnTo>
                    <a:pt x="9828" y="11153"/>
                  </a:lnTo>
                  <a:lnTo>
                    <a:pt x="10819" y="8625"/>
                  </a:lnTo>
                  <a:lnTo>
                    <a:pt x="11453" y="7807"/>
                  </a:lnTo>
                  <a:lnTo>
                    <a:pt x="12206" y="6840"/>
                  </a:lnTo>
                  <a:lnTo>
                    <a:pt x="13118" y="5799"/>
                  </a:lnTo>
                  <a:lnTo>
                    <a:pt x="14108" y="4684"/>
                  </a:lnTo>
                  <a:lnTo>
                    <a:pt x="15139" y="3718"/>
                  </a:lnTo>
                  <a:lnTo>
                    <a:pt x="16248" y="2677"/>
                  </a:lnTo>
                  <a:lnTo>
                    <a:pt x="17437" y="1785"/>
                  </a:lnTo>
                  <a:lnTo>
                    <a:pt x="18626" y="1041"/>
                  </a:lnTo>
                  <a:lnTo>
                    <a:pt x="20925" y="75"/>
                  </a:lnTo>
                  <a:lnTo>
                    <a:pt x="23104" y="0"/>
                  </a:lnTo>
                  <a:lnTo>
                    <a:pt x="25007" y="1264"/>
                  </a:lnTo>
                  <a:lnTo>
                    <a:pt x="26394" y="4089"/>
                  </a:lnTo>
                  <a:lnTo>
                    <a:pt x="26156" y="12565"/>
                  </a:lnTo>
                  <a:lnTo>
                    <a:pt x="25641" y="21636"/>
                  </a:lnTo>
                  <a:lnTo>
                    <a:pt x="24927" y="30781"/>
                  </a:lnTo>
                  <a:lnTo>
                    <a:pt x="24333" y="39257"/>
                  </a:lnTo>
                  <a:lnTo>
                    <a:pt x="19736" y="41710"/>
                  </a:lnTo>
                  <a:lnTo>
                    <a:pt x="22906" y="4238"/>
                  </a:lnTo>
                  <a:lnTo>
                    <a:pt x="20647" y="3941"/>
                  </a:lnTo>
                  <a:lnTo>
                    <a:pt x="18507" y="4610"/>
                  </a:lnTo>
                  <a:lnTo>
                    <a:pt x="16565" y="6246"/>
                  </a:lnTo>
                  <a:lnTo>
                    <a:pt x="14782" y="8625"/>
                  </a:lnTo>
                  <a:lnTo>
                    <a:pt x="13157" y="11599"/>
                  </a:lnTo>
                  <a:lnTo>
                    <a:pt x="11691" y="15167"/>
                  </a:lnTo>
                  <a:lnTo>
                    <a:pt x="11017" y="17026"/>
                  </a:lnTo>
                  <a:lnTo>
                    <a:pt x="10383" y="19034"/>
                  </a:lnTo>
                  <a:lnTo>
                    <a:pt x="9194" y="23123"/>
                  </a:lnTo>
                  <a:lnTo>
                    <a:pt x="8164" y="27361"/>
                  </a:lnTo>
                  <a:lnTo>
                    <a:pt x="7292" y="31524"/>
                  </a:lnTo>
                  <a:lnTo>
                    <a:pt x="5905" y="39331"/>
                  </a:lnTo>
                  <a:lnTo>
                    <a:pt x="4676" y="48699"/>
                  </a:lnTo>
                  <a:lnTo>
                    <a:pt x="0" y="5093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597" name="Shape 422"/>
            <p:cNvSpPr>
              <a:spLocks/>
            </p:cNvSpPr>
            <p:nvPr/>
          </p:nvSpPr>
          <p:spPr bwMode="auto">
            <a:xfrm>
              <a:off x="802500" y="527875"/>
              <a:ext cx="305175" cy="356900"/>
            </a:xfrm>
            <a:custGeom>
              <a:avLst/>
              <a:gdLst>
                <a:gd name="T0" fmla="*/ 205100 w 12207"/>
                <a:gd name="T1" fmla="*/ 356875 h 14276"/>
                <a:gd name="T2" fmla="*/ 101075 w 12207"/>
                <a:gd name="T3" fmla="*/ 327150 h 14276"/>
                <a:gd name="T4" fmla="*/ 19825 w 12207"/>
                <a:gd name="T5" fmla="*/ 256500 h 14276"/>
                <a:gd name="T6" fmla="*/ 0 w 12207"/>
                <a:gd name="T7" fmla="*/ 169150 h 14276"/>
                <a:gd name="T8" fmla="*/ 7925 w 12207"/>
                <a:gd name="T9" fmla="*/ 130125 h 14276"/>
                <a:gd name="T10" fmla="*/ 24775 w 12207"/>
                <a:gd name="T11" fmla="*/ 94800 h 14276"/>
                <a:gd name="T12" fmla="*/ 49550 w 12207"/>
                <a:gd name="T13" fmla="*/ 65050 h 14276"/>
                <a:gd name="T14" fmla="*/ 80250 w 12207"/>
                <a:gd name="T15" fmla="*/ 40900 h 14276"/>
                <a:gd name="T16" fmla="*/ 151600 w 12207"/>
                <a:gd name="T17" fmla="*/ 7450 h 14276"/>
                <a:gd name="T18" fmla="*/ 305150 w 12207"/>
                <a:gd name="T19" fmla="*/ 0 h 14276"/>
                <a:gd name="T20" fmla="*/ 296250 w 12207"/>
                <a:gd name="T21" fmla="*/ 59475 h 14276"/>
                <a:gd name="T22" fmla="*/ 180325 w 12207"/>
                <a:gd name="T23" fmla="*/ 94800 h 14276"/>
                <a:gd name="T24" fmla="*/ 192225 w 12207"/>
                <a:gd name="T25" fmla="*/ 187750 h 14276"/>
                <a:gd name="T26" fmla="*/ 183300 w 12207"/>
                <a:gd name="T27" fmla="*/ 202600 h 14276"/>
                <a:gd name="T28" fmla="*/ 168450 w 12207"/>
                <a:gd name="T29" fmla="*/ 208175 h 14276"/>
                <a:gd name="T30" fmla="*/ 153575 w 12207"/>
                <a:gd name="T31" fmla="*/ 178450 h 14276"/>
                <a:gd name="T32" fmla="*/ 134750 w 12207"/>
                <a:gd name="T33" fmla="*/ 152425 h 14276"/>
                <a:gd name="T34" fmla="*/ 109975 w 12207"/>
                <a:gd name="T35" fmla="*/ 135700 h 14276"/>
                <a:gd name="T36" fmla="*/ 80250 w 12207"/>
                <a:gd name="T37" fmla="*/ 139400 h 14276"/>
                <a:gd name="T38" fmla="*/ 66400 w 12207"/>
                <a:gd name="T39" fmla="*/ 185875 h 14276"/>
                <a:gd name="T40" fmla="*/ 68375 w 12207"/>
                <a:gd name="T41" fmla="*/ 219325 h 14276"/>
                <a:gd name="T42" fmla="*/ 84225 w 12207"/>
                <a:gd name="T43" fmla="*/ 243500 h 14276"/>
                <a:gd name="T44" fmla="*/ 109000 w 12207"/>
                <a:gd name="T45" fmla="*/ 258375 h 14276"/>
                <a:gd name="T46" fmla="*/ 232825 w 12207"/>
                <a:gd name="T47" fmla="*/ 273250 h 14276"/>
                <a:gd name="T48" fmla="*/ 205100 w 12207"/>
                <a:gd name="T49" fmla="*/ 356875 h 14276"/>
                <a:gd name="T50" fmla="*/ 205100 w 12207"/>
                <a:gd name="T51" fmla="*/ 356875 h 142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207"/>
                <a:gd name="T79" fmla="*/ 0 h 14276"/>
                <a:gd name="T80" fmla="*/ 12207 w 12207"/>
                <a:gd name="T81" fmla="*/ 14276 h 142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207" h="14276" extrusionOk="0">
                  <a:moveTo>
                    <a:pt x="8204" y="14275"/>
                  </a:moveTo>
                  <a:lnTo>
                    <a:pt x="4043" y="13086"/>
                  </a:lnTo>
                  <a:lnTo>
                    <a:pt x="793" y="10260"/>
                  </a:lnTo>
                  <a:lnTo>
                    <a:pt x="0" y="6766"/>
                  </a:lnTo>
                  <a:lnTo>
                    <a:pt x="317" y="5205"/>
                  </a:lnTo>
                  <a:lnTo>
                    <a:pt x="991" y="3792"/>
                  </a:lnTo>
                  <a:lnTo>
                    <a:pt x="1982" y="2602"/>
                  </a:lnTo>
                  <a:lnTo>
                    <a:pt x="3210" y="1636"/>
                  </a:lnTo>
                  <a:lnTo>
                    <a:pt x="6064" y="298"/>
                  </a:lnTo>
                  <a:lnTo>
                    <a:pt x="12206" y="0"/>
                  </a:lnTo>
                  <a:lnTo>
                    <a:pt x="11850" y="2379"/>
                  </a:lnTo>
                  <a:lnTo>
                    <a:pt x="7213" y="3792"/>
                  </a:lnTo>
                  <a:lnTo>
                    <a:pt x="7689" y="7510"/>
                  </a:lnTo>
                  <a:lnTo>
                    <a:pt x="7332" y="8104"/>
                  </a:lnTo>
                  <a:lnTo>
                    <a:pt x="6738" y="8327"/>
                  </a:lnTo>
                  <a:lnTo>
                    <a:pt x="6143" y="7138"/>
                  </a:lnTo>
                  <a:lnTo>
                    <a:pt x="5390" y="6097"/>
                  </a:lnTo>
                  <a:lnTo>
                    <a:pt x="4399" y="5428"/>
                  </a:lnTo>
                  <a:lnTo>
                    <a:pt x="3210" y="5576"/>
                  </a:lnTo>
                  <a:lnTo>
                    <a:pt x="2656" y="7435"/>
                  </a:lnTo>
                  <a:lnTo>
                    <a:pt x="2735" y="8773"/>
                  </a:lnTo>
                  <a:lnTo>
                    <a:pt x="3369" y="9740"/>
                  </a:lnTo>
                  <a:lnTo>
                    <a:pt x="4360" y="10335"/>
                  </a:lnTo>
                  <a:lnTo>
                    <a:pt x="9313" y="10930"/>
                  </a:lnTo>
                  <a:lnTo>
                    <a:pt x="8204" y="1427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598" name="Shape 423"/>
            <p:cNvSpPr>
              <a:spLocks/>
            </p:cNvSpPr>
            <p:nvPr/>
          </p:nvSpPr>
          <p:spPr bwMode="auto">
            <a:xfrm>
              <a:off x="1520800" y="431225"/>
              <a:ext cx="225900" cy="310425"/>
            </a:xfrm>
            <a:custGeom>
              <a:avLst/>
              <a:gdLst>
                <a:gd name="T0" fmla="*/ 0 w 9036"/>
                <a:gd name="T1" fmla="*/ 310400 h 12417"/>
                <a:gd name="T2" fmla="*/ 0 w 9036"/>
                <a:gd name="T3" fmla="*/ 234200 h 12417"/>
                <a:gd name="T4" fmla="*/ 117900 w 9036"/>
                <a:gd name="T5" fmla="*/ 204475 h 12417"/>
                <a:gd name="T6" fmla="*/ 147625 w 9036"/>
                <a:gd name="T7" fmla="*/ 165425 h 12417"/>
                <a:gd name="T8" fmla="*/ 143675 w 9036"/>
                <a:gd name="T9" fmla="*/ 111525 h 12417"/>
                <a:gd name="T10" fmla="*/ 20800 w 9036"/>
                <a:gd name="T11" fmla="*/ 102225 h 12417"/>
                <a:gd name="T12" fmla="*/ 27750 w 9036"/>
                <a:gd name="T13" fmla="*/ 0 h 12417"/>
                <a:gd name="T14" fmla="*/ 109975 w 9036"/>
                <a:gd name="T15" fmla="*/ 7425 h 12417"/>
                <a:gd name="T16" fmla="*/ 187250 w 9036"/>
                <a:gd name="T17" fmla="*/ 61350 h 12417"/>
                <a:gd name="T18" fmla="*/ 225900 w 9036"/>
                <a:gd name="T19" fmla="*/ 144975 h 12417"/>
                <a:gd name="T20" fmla="*/ 219950 w 9036"/>
                <a:gd name="T21" fmla="*/ 193300 h 12417"/>
                <a:gd name="T22" fmla="*/ 192200 w 9036"/>
                <a:gd name="T23" fmla="*/ 241625 h 12417"/>
                <a:gd name="T24" fmla="*/ 157525 w 9036"/>
                <a:gd name="T25" fmla="*/ 263950 h 12417"/>
                <a:gd name="T26" fmla="*/ 101075 w 9036"/>
                <a:gd name="T27" fmla="*/ 286250 h 12417"/>
                <a:gd name="T28" fmla="*/ 0 w 9036"/>
                <a:gd name="T29" fmla="*/ 310400 h 12417"/>
                <a:gd name="T30" fmla="*/ 0 w 9036"/>
                <a:gd name="T31" fmla="*/ 310400 h 124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36"/>
                <a:gd name="T49" fmla="*/ 0 h 12417"/>
                <a:gd name="T50" fmla="*/ 9036 w 9036"/>
                <a:gd name="T51" fmla="*/ 12417 h 124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36" h="12417" extrusionOk="0">
                  <a:moveTo>
                    <a:pt x="0" y="12416"/>
                  </a:moveTo>
                  <a:lnTo>
                    <a:pt x="0" y="9368"/>
                  </a:lnTo>
                  <a:lnTo>
                    <a:pt x="4716" y="8179"/>
                  </a:lnTo>
                  <a:lnTo>
                    <a:pt x="5905" y="6617"/>
                  </a:lnTo>
                  <a:lnTo>
                    <a:pt x="5747" y="4461"/>
                  </a:lnTo>
                  <a:lnTo>
                    <a:pt x="832" y="4089"/>
                  </a:lnTo>
                  <a:lnTo>
                    <a:pt x="1110" y="0"/>
                  </a:lnTo>
                  <a:lnTo>
                    <a:pt x="4399" y="297"/>
                  </a:lnTo>
                  <a:lnTo>
                    <a:pt x="7490" y="2454"/>
                  </a:lnTo>
                  <a:lnTo>
                    <a:pt x="9036" y="5799"/>
                  </a:lnTo>
                  <a:lnTo>
                    <a:pt x="8798" y="7732"/>
                  </a:lnTo>
                  <a:lnTo>
                    <a:pt x="7688" y="9665"/>
                  </a:lnTo>
                  <a:lnTo>
                    <a:pt x="6301" y="10558"/>
                  </a:lnTo>
                  <a:lnTo>
                    <a:pt x="4043" y="11450"/>
                  </a:lnTo>
                  <a:lnTo>
                    <a:pt x="0" y="1241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599" name="Shape 424"/>
            <p:cNvSpPr>
              <a:spLocks/>
            </p:cNvSpPr>
            <p:nvPr/>
          </p:nvSpPr>
          <p:spPr bwMode="auto">
            <a:xfrm>
              <a:off x="988750" y="1631950"/>
              <a:ext cx="100100" cy="115275"/>
            </a:xfrm>
            <a:custGeom>
              <a:avLst/>
              <a:gdLst>
                <a:gd name="T0" fmla="*/ 49550 w 4004"/>
                <a:gd name="T1" fmla="*/ 115250 h 4611"/>
                <a:gd name="T2" fmla="*/ 85225 w 4004"/>
                <a:gd name="T3" fmla="*/ 98525 h 4611"/>
                <a:gd name="T4" fmla="*/ 100100 w 4004"/>
                <a:gd name="T5" fmla="*/ 57650 h 4611"/>
                <a:gd name="T6" fmla="*/ 96125 w 4004"/>
                <a:gd name="T7" fmla="*/ 35325 h 4611"/>
                <a:gd name="T8" fmla="*/ 85225 w 4004"/>
                <a:gd name="T9" fmla="*/ 16750 h 4611"/>
                <a:gd name="T10" fmla="*/ 49550 w 4004"/>
                <a:gd name="T11" fmla="*/ 25 h 4611"/>
                <a:gd name="T12" fmla="*/ 14875 w 4004"/>
                <a:gd name="T13" fmla="*/ 16750 h 4611"/>
                <a:gd name="T14" fmla="*/ 25 w 4004"/>
                <a:gd name="T15" fmla="*/ 57650 h 4611"/>
                <a:gd name="T16" fmla="*/ 3975 w 4004"/>
                <a:gd name="T17" fmla="*/ 79950 h 4611"/>
                <a:gd name="T18" fmla="*/ 14875 w 4004"/>
                <a:gd name="T19" fmla="*/ 98525 h 4611"/>
                <a:gd name="T20" fmla="*/ 49550 w 4004"/>
                <a:gd name="T21" fmla="*/ 115250 h 4611"/>
                <a:gd name="T22" fmla="*/ 49550 w 4004"/>
                <a:gd name="T23" fmla="*/ 115250 h 46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04"/>
                <a:gd name="T37" fmla="*/ 0 h 4611"/>
                <a:gd name="T38" fmla="*/ 4004 w 4004"/>
                <a:gd name="T39" fmla="*/ 4611 h 46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04" h="4611" extrusionOk="0">
                  <a:moveTo>
                    <a:pt x="1982" y="4610"/>
                  </a:moveTo>
                  <a:lnTo>
                    <a:pt x="3409" y="3941"/>
                  </a:lnTo>
                  <a:lnTo>
                    <a:pt x="4004" y="2306"/>
                  </a:lnTo>
                  <a:lnTo>
                    <a:pt x="3845" y="1413"/>
                  </a:lnTo>
                  <a:lnTo>
                    <a:pt x="3409" y="670"/>
                  </a:lnTo>
                  <a:lnTo>
                    <a:pt x="1982" y="1"/>
                  </a:lnTo>
                  <a:lnTo>
                    <a:pt x="595" y="670"/>
                  </a:lnTo>
                  <a:lnTo>
                    <a:pt x="1" y="2306"/>
                  </a:lnTo>
                  <a:lnTo>
                    <a:pt x="159" y="3198"/>
                  </a:lnTo>
                  <a:lnTo>
                    <a:pt x="595" y="3941"/>
                  </a:lnTo>
                  <a:lnTo>
                    <a:pt x="1982" y="4610"/>
                  </a:lnTo>
                  <a:close/>
                </a:path>
              </a:pathLst>
            </a:custGeom>
            <a:solidFill>
              <a:srgbClr val="0017EB"/>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00" name="Shape 425"/>
            <p:cNvSpPr>
              <a:spLocks/>
            </p:cNvSpPr>
            <p:nvPr/>
          </p:nvSpPr>
          <p:spPr bwMode="auto">
            <a:xfrm>
              <a:off x="1260225" y="1440500"/>
              <a:ext cx="103075" cy="117125"/>
            </a:xfrm>
            <a:custGeom>
              <a:avLst/>
              <a:gdLst>
                <a:gd name="T0" fmla="*/ 51525 w 4123"/>
                <a:gd name="T1" fmla="*/ 117125 h 4685"/>
                <a:gd name="T2" fmla="*/ 88200 w 4123"/>
                <a:gd name="T3" fmla="*/ 100400 h 4685"/>
                <a:gd name="T4" fmla="*/ 103050 w 4123"/>
                <a:gd name="T5" fmla="*/ 57650 h 4685"/>
                <a:gd name="T6" fmla="*/ 99100 w 4123"/>
                <a:gd name="T7" fmla="*/ 35325 h 4685"/>
                <a:gd name="T8" fmla="*/ 88200 w 4123"/>
                <a:gd name="T9" fmla="*/ 16750 h 4685"/>
                <a:gd name="T10" fmla="*/ 51525 w 4123"/>
                <a:gd name="T11" fmla="*/ 25 h 4685"/>
                <a:gd name="T12" fmla="*/ 14875 w 4123"/>
                <a:gd name="T13" fmla="*/ 16750 h 4685"/>
                <a:gd name="T14" fmla="*/ 25 w 4123"/>
                <a:gd name="T15" fmla="*/ 57650 h 4685"/>
                <a:gd name="T16" fmla="*/ 3975 w 4123"/>
                <a:gd name="T17" fmla="*/ 81800 h 4685"/>
                <a:gd name="T18" fmla="*/ 14875 w 4123"/>
                <a:gd name="T19" fmla="*/ 100400 h 4685"/>
                <a:gd name="T20" fmla="*/ 51525 w 4123"/>
                <a:gd name="T21" fmla="*/ 117125 h 4685"/>
                <a:gd name="T22" fmla="*/ 51525 w 4123"/>
                <a:gd name="T23" fmla="*/ 117125 h 46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23"/>
                <a:gd name="T37" fmla="*/ 0 h 4685"/>
                <a:gd name="T38" fmla="*/ 4123 w 4123"/>
                <a:gd name="T39" fmla="*/ 4685 h 468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23" h="4685" extrusionOk="0">
                  <a:moveTo>
                    <a:pt x="2061" y="4685"/>
                  </a:moveTo>
                  <a:lnTo>
                    <a:pt x="3528" y="4016"/>
                  </a:lnTo>
                  <a:lnTo>
                    <a:pt x="4122" y="2306"/>
                  </a:lnTo>
                  <a:lnTo>
                    <a:pt x="3964" y="1413"/>
                  </a:lnTo>
                  <a:lnTo>
                    <a:pt x="3528" y="670"/>
                  </a:lnTo>
                  <a:lnTo>
                    <a:pt x="2061" y="1"/>
                  </a:lnTo>
                  <a:lnTo>
                    <a:pt x="595" y="670"/>
                  </a:lnTo>
                  <a:lnTo>
                    <a:pt x="1" y="2306"/>
                  </a:lnTo>
                  <a:lnTo>
                    <a:pt x="159" y="3272"/>
                  </a:lnTo>
                  <a:lnTo>
                    <a:pt x="595" y="4016"/>
                  </a:lnTo>
                  <a:lnTo>
                    <a:pt x="2061" y="4685"/>
                  </a:lnTo>
                  <a:close/>
                </a:path>
              </a:pathLst>
            </a:custGeom>
            <a:solidFill>
              <a:srgbClr val="0017EB"/>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01" name="Shape 426"/>
            <p:cNvSpPr>
              <a:spLocks/>
            </p:cNvSpPr>
            <p:nvPr/>
          </p:nvSpPr>
          <p:spPr bwMode="auto">
            <a:xfrm>
              <a:off x="1551500" y="1275075"/>
              <a:ext cx="85225" cy="96675"/>
            </a:xfrm>
            <a:custGeom>
              <a:avLst/>
              <a:gdLst>
                <a:gd name="T0" fmla="*/ 42625 w 3409"/>
                <a:gd name="T1" fmla="*/ 96675 h 3867"/>
                <a:gd name="T2" fmla="*/ 73325 w 3409"/>
                <a:gd name="T3" fmla="*/ 83650 h 3867"/>
                <a:gd name="T4" fmla="*/ 85225 w 3409"/>
                <a:gd name="T5" fmla="*/ 48350 h 3867"/>
                <a:gd name="T6" fmla="*/ 73325 w 3409"/>
                <a:gd name="T7" fmla="*/ 14900 h 3867"/>
                <a:gd name="T8" fmla="*/ 42625 w 3409"/>
                <a:gd name="T9" fmla="*/ 25 h 3867"/>
                <a:gd name="T10" fmla="*/ 12900 w 3409"/>
                <a:gd name="T11" fmla="*/ 14900 h 3867"/>
                <a:gd name="T12" fmla="*/ 25 w 3409"/>
                <a:gd name="T13" fmla="*/ 48350 h 3867"/>
                <a:gd name="T14" fmla="*/ 12900 w 3409"/>
                <a:gd name="T15" fmla="*/ 83650 h 3867"/>
                <a:gd name="T16" fmla="*/ 42625 w 3409"/>
                <a:gd name="T17" fmla="*/ 96675 h 3867"/>
                <a:gd name="T18" fmla="*/ 42625 w 3409"/>
                <a:gd name="T19" fmla="*/ 96675 h 38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09"/>
                <a:gd name="T31" fmla="*/ 0 h 3867"/>
                <a:gd name="T32" fmla="*/ 3409 w 3409"/>
                <a:gd name="T33" fmla="*/ 3867 h 38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09" h="3867" extrusionOk="0">
                  <a:moveTo>
                    <a:pt x="1705" y="3867"/>
                  </a:moveTo>
                  <a:lnTo>
                    <a:pt x="2933" y="3346"/>
                  </a:lnTo>
                  <a:lnTo>
                    <a:pt x="3409" y="1934"/>
                  </a:lnTo>
                  <a:lnTo>
                    <a:pt x="2933" y="596"/>
                  </a:lnTo>
                  <a:lnTo>
                    <a:pt x="1705" y="1"/>
                  </a:lnTo>
                  <a:lnTo>
                    <a:pt x="516" y="596"/>
                  </a:lnTo>
                  <a:lnTo>
                    <a:pt x="1" y="1934"/>
                  </a:lnTo>
                  <a:lnTo>
                    <a:pt x="516" y="3346"/>
                  </a:lnTo>
                  <a:lnTo>
                    <a:pt x="1705" y="3867"/>
                  </a:lnTo>
                  <a:close/>
                </a:path>
              </a:pathLst>
            </a:custGeom>
            <a:solidFill>
              <a:srgbClr val="0017EB"/>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02" name="Shape 427"/>
            <p:cNvSpPr>
              <a:spLocks/>
            </p:cNvSpPr>
            <p:nvPr/>
          </p:nvSpPr>
          <p:spPr bwMode="auto">
            <a:xfrm>
              <a:off x="1803150" y="1152400"/>
              <a:ext cx="89200" cy="102250"/>
            </a:xfrm>
            <a:custGeom>
              <a:avLst/>
              <a:gdLst>
                <a:gd name="T0" fmla="*/ 44600 w 3568"/>
                <a:gd name="T1" fmla="*/ 102250 h 4090"/>
                <a:gd name="T2" fmla="*/ 76300 w 3568"/>
                <a:gd name="T3" fmla="*/ 87375 h 4090"/>
                <a:gd name="T4" fmla="*/ 89200 w 3568"/>
                <a:gd name="T5" fmla="*/ 50200 h 4090"/>
                <a:gd name="T6" fmla="*/ 76300 w 3568"/>
                <a:gd name="T7" fmla="*/ 14875 h 4090"/>
                <a:gd name="T8" fmla="*/ 44600 w 3568"/>
                <a:gd name="T9" fmla="*/ 25 h 4090"/>
                <a:gd name="T10" fmla="*/ 12900 w 3568"/>
                <a:gd name="T11" fmla="*/ 14875 h 4090"/>
                <a:gd name="T12" fmla="*/ 25 w 3568"/>
                <a:gd name="T13" fmla="*/ 50200 h 4090"/>
                <a:gd name="T14" fmla="*/ 12900 w 3568"/>
                <a:gd name="T15" fmla="*/ 87375 h 4090"/>
                <a:gd name="T16" fmla="*/ 44600 w 3568"/>
                <a:gd name="T17" fmla="*/ 102250 h 4090"/>
                <a:gd name="T18" fmla="*/ 44600 w 3568"/>
                <a:gd name="T19" fmla="*/ 102250 h 40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68"/>
                <a:gd name="T31" fmla="*/ 0 h 4090"/>
                <a:gd name="T32" fmla="*/ 3568 w 3568"/>
                <a:gd name="T33" fmla="*/ 4090 h 40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68" h="4090" extrusionOk="0">
                  <a:moveTo>
                    <a:pt x="1784" y="4090"/>
                  </a:moveTo>
                  <a:lnTo>
                    <a:pt x="3052" y="3495"/>
                  </a:lnTo>
                  <a:lnTo>
                    <a:pt x="3568" y="2008"/>
                  </a:lnTo>
                  <a:lnTo>
                    <a:pt x="3052" y="595"/>
                  </a:lnTo>
                  <a:lnTo>
                    <a:pt x="1784" y="1"/>
                  </a:lnTo>
                  <a:lnTo>
                    <a:pt x="516" y="595"/>
                  </a:lnTo>
                  <a:lnTo>
                    <a:pt x="1" y="2008"/>
                  </a:lnTo>
                  <a:lnTo>
                    <a:pt x="516" y="3495"/>
                  </a:lnTo>
                  <a:lnTo>
                    <a:pt x="1784" y="4090"/>
                  </a:lnTo>
                  <a:close/>
                </a:path>
              </a:pathLst>
            </a:custGeom>
            <a:solidFill>
              <a:srgbClr val="0017EB"/>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03" name="Shape 428"/>
            <p:cNvSpPr>
              <a:spLocks/>
            </p:cNvSpPr>
            <p:nvPr/>
          </p:nvSpPr>
          <p:spPr bwMode="auto">
            <a:xfrm>
              <a:off x="443850" y="1473975"/>
              <a:ext cx="786675" cy="723075"/>
            </a:xfrm>
            <a:custGeom>
              <a:avLst/>
              <a:gdLst>
                <a:gd name="T0" fmla="*/ 291300 w 31467"/>
                <a:gd name="T1" fmla="*/ 630125 h 28923"/>
                <a:gd name="T2" fmla="*/ 498350 w 31467"/>
                <a:gd name="T3" fmla="*/ 511150 h 28923"/>
                <a:gd name="T4" fmla="*/ 472600 w 31467"/>
                <a:gd name="T5" fmla="*/ 723050 h 28923"/>
                <a:gd name="T6" fmla="*/ 668775 w 31467"/>
                <a:gd name="T7" fmla="*/ 669150 h 28923"/>
                <a:gd name="T8" fmla="*/ 786675 w 31467"/>
                <a:gd name="T9" fmla="*/ 533450 h 28923"/>
                <a:gd name="T10" fmla="*/ 728200 w 31467"/>
                <a:gd name="T11" fmla="*/ 360600 h 28923"/>
                <a:gd name="T12" fmla="*/ 736125 w 31467"/>
                <a:gd name="T13" fmla="*/ 254650 h 28923"/>
                <a:gd name="T14" fmla="*/ 772800 w 31467"/>
                <a:gd name="T15" fmla="*/ 167300 h 28923"/>
                <a:gd name="T16" fmla="*/ 736125 w 31467"/>
                <a:gd name="T17" fmla="*/ 39025 h 28923"/>
                <a:gd name="T18" fmla="*/ 654900 w 31467"/>
                <a:gd name="T19" fmla="*/ 100375 h 28923"/>
                <a:gd name="T20" fmla="*/ 668775 w 31467"/>
                <a:gd name="T21" fmla="*/ 276950 h 28923"/>
                <a:gd name="T22" fmla="*/ 601400 w 31467"/>
                <a:gd name="T23" fmla="*/ 338300 h 28923"/>
                <a:gd name="T24" fmla="*/ 523125 w 31467"/>
                <a:gd name="T25" fmla="*/ 291825 h 28923"/>
                <a:gd name="T26" fmla="*/ 498350 w 31467"/>
                <a:gd name="T27" fmla="*/ 180300 h 28923"/>
                <a:gd name="T28" fmla="*/ 570675 w 31467"/>
                <a:gd name="T29" fmla="*/ 122675 h 28923"/>
                <a:gd name="T30" fmla="*/ 604375 w 31467"/>
                <a:gd name="T31" fmla="*/ 0 h 28923"/>
                <a:gd name="T32" fmla="*/ 369550 w 31467"/>
                <a:gd name="T33" fmla="*/ 144975 h 28923"/>
                <a:gd name="T34" fmla="*/ 223925 w 31467"/>
                <a:gd name="T35" fmla="*/ 263950 h 28923"/>
                <a:gd name="T36" fmla="*/ 47575 w 31467"/>
                <a:gd name="T37" fmla="*/ 386625 h 28923"/>
                <a:gd name="T38" fmla="*/ 0 w 31467"/>
                <a:gd name="T39" fmla="*/ 466550 h 28923"/>
                <a:gd name="T40" fmla="*/ 179325 w 31467"/>
                <a:gd name="T41" fmla="*/ 466550 h 28923"/>
                <a:gd name="T42" fmla="*/ 291300 w 31467"/>
                <a:gd name="T43" fmla="*/ 630125 h 28923"/>
                <a:gd name="T44" fmla="*/ 291300 w 31467"/>
                <a:gd name="T45" fmla="*/ 630125 h 289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467"/>
                <a:gd name="T70" fmla="*/ 0 h 28923"/>
                <a:gd name="T71" fmla="*/ 31467 w 31467"/>
                <a:gd name="T72" fmla="*/ 28923 h 289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467" h="28923" extrusionOk="0">
                  <a:moveTo>
                    <a:pt x="11652" y="25205"/>
                  </a:moveTo>
                  <a:lnTo>
                    <a:pt x="19934" y="20446"/>
                  </a:lnTo>
                  <a:lnTo>
                    <a:pt x="18904" y="28922"/>
                  </a:lnTo>
                  <a:lnTo>
                    <a:pt x="26751" y="26766"/>
                  </a:lnTo>
                  <a:lnTo>
                    <a:pt x="31467" y="21338"/>
                  </a:lnTo>
                  <a:lnTo>
                    <a:pt x="29128" y="14424"/>
                  </a:lnTo>
                  <a:lnTo>
                    <a:pt x="29445" y="10186"/>
                  </a:lnTo>
                  <a:lnTo>
                    <a:pt x="30912" y="6692"/>
                  </a:lnTo>
                  <a:lnTo>
                    <a:pt x="29445" y="1561"/>
                  </a:lnTo>
                  <a:lnTo>
                    <a:pt x="26196" y="4015"/>
                  </a:lnTo>
                  <a:lnTo>
                    <a:pt x="26751" y="11078"/>
                  </a:lnTo>
                  <a:lnTo>
                    <a:pt x="24056" y="13532"/>
                  </a:lnTo>
                  <a:lnTo>
                    <a:pt x="20925" y="11673"/>
                  </a:lnTo>
                  <a:lnTo>
                    <a:pt x="19934" y="7212"/>
                  </a:lnTo>
                  <a:lnTo>
                    <a:pt x="22827" y="4907"/>
                  </a:lnTo>
                  <a:lnTo>
                    <a:pt x="24175" y="0"/>
                  </a:lnTo>
                  <a:lnTo>
                    <a:pt x="14782" y="5799"/>
                  </a:lnTo>
                  <a:lnTo>
                    <a:pt x="8957" y="10558"/>
                  </a:lnTo>
                  <a:lnTo>
                    <a:pt x="1903" y="15465"/>
                  </a:lnTo>
                  <a:lnTo>
                    <a:pt x="0" y="18662"/>
                  </a:lnTo>
                  <a:lnTo>
                    <a:pt x="7173" y="18662"/>
                  </a:lnTo>
                  <a:lnTo>
                    <a:pt x="11652" y="25205"/>
                  </a:lnTo>
                  <a:close/>
                </a:path>
              </a:pathLst>
            </a:custGeom>
            <a:solidFill>
              <a:srgbClr val="BFC9FF"/>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04" name="Shape 429"/>
            <p:cNvSpPr>
              <a:spLocks/>
            </p:cNvSpPr>
            <p:nvPr/>
          </p:nvSpPr>
          <p:spPr bwMode="auto">
            <a:xfrm>
              <a:off x="995700" y="1195150"/>
              <a:ext cx="610325" cy="464725"/>
            </a:xfrm>
            <a:custGeom>
              <a:avLst/>
              <a:gdLst>
                <a:gd name="T0" fmla="*/ 4950 w 24413"/>
                <a:gd name="T1" fmla="*/ 308575 h 18589"/>
                <a:gd name="T2" fmla="*/ 0 w 24413"/>
                <a:gd name="T3" fmla="*/ 392200 h 18589"/>
                <a:gd name="T4" fmla="*/ 210050 w 24413"/>
                <a:gd name="T5" fmla="*/ 289975 h 18589"/>
                <a:gd name="T6" fmla="*/ 242750 w 24413"/>
                <a:gd name="T7" fmla="*/ 464700 h 18589"/>
                <a:gd name="T8" fmla="*/ 357675 w 24413"/>
                <a:gd name="T9" fmla="*/ 397775 h 18589"/>
                <a:gd name="T10" fmla="*/ 282375 w 24413"/>
                <a:gd name="T11" fmla="*/ 384775 h 18589"/>
                <a:gd name="T12" fmla="*/ 248675 w 24413"/>
                <a:gd name="T13" fmla="*/ 317850 h 18589"/>
                <a:gd name="T14" fmla="*/ 242750 w 24413"/>
                <a:gd name="T15" fmla="*/ 234225 h 18589"/>
                <a:gd name="T16" fmla="*/ 372525 w 24413"/>
                <a:gd name="T17" fmla="*/ 219350 h 18589"/>
                <a:gd name="T18" fmla="*/ 411175 w 24413"/>
                <a:gd name="T19" fmla="*/ 325300 h 18589"/>
                <a:gd name="T20" fmla="*/ 610300 w 24413"/>
                <a:gd name="T21" fmla="*/ 211925 h 18589"/>
                <a:gd name="T22" fmla="*/ 529075 w 24413"/>
                <a:gd name="T23" fmla="*/ 184025 h 18589"/>
                <a:gd name="T24" fmla="*/ 531050 w 24413"/>
                <a:gd name="T25" fmla="*/ 78075 h 18589"/>
                <a:gd name="T26" fmla="*/ 576625 w 24413"/>
                <a:gd name="T27" fmla="*/ 25 h 18589"/>
                <a:gd name="T28" fmla="*/ 254625 w 24413"/>
                <a:gd name="T29" fmla="*/ 154300 h 18589"/>
                <a:gd name="T30" fmla="*/ 4950 w 24413"/>
                <a:gd name="T31" fmla="*/ 308575 h 18589"/>
                <a:gd name="T32" fmla="*/ 4950 w 24413"/>
                <a:gd name="T33" fmla="*/ 308575 h 185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413"/>
                <a:gd name="T52" fmla="*/ 0 h 18589"/>
                <a:gd name="T53" fmla="*/ 24413 w 24413"/>
                <a:gd name="T54" fmla="*/ 18589 h 185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413" h="18589" extrusionOk="0">
                  <a:moveTo>
                    <a:pt x="198" y="12343"/>
                  </a:moveTo>
                  <a:lnTo>
                    <a:pt x="0" y="15688"/>
                  </a:lnTo>
                  <a:lnTo>
                    <a:pt x="8402" y="11599"/>
                  </a:lnTo>
                  <a:lnTo>
                    <a:pt x="9710" y="18588"/>
                  </a:lnTo>
                  <a:lnTo>
                    <a:pt x="14307" y="15911"/>
                  </a:lnTo>
                  <a:lnTo>
                    <a:pt x="11295" y="15391"/>
                  </a:lnTo>
                  <a:lnTo>
                    <a:pt x="9947" y="12714"/>
                  </a:lnTo>
                  <a:lnTo>
                    <a:pt x="9710" y="9369"/>
                  </a:lnTo>
                  <a:lnTo>
                    <a:pt x="14901" y="8774"/>
                  </a:lnTo>
                  <a:lnTo>
                    <a:pt x="16447" y="13012"/>
                  </a:lnTo>
                  <a:lnTo>
                    <a:pt x="24412" y="8477"/>
                  </a:lnTo>
                  <a:lnTo>
                    <a:pt x="21163" y="7361"/>
                  </a:lnTo>
                  <a:lnTo>
                    <a:pt x="21242" y="3123"/>
                  </a:lnTo>
                  <a:lnTo>
                    <a:pt x="23065" y="1"/>
                  </a:lnTo>
                  <a:lnTo>
                    <a:pt x="10185" y="6172"/>
                  </a:lnTo>
                  <a:lnTo>
                    <a:pt x="198" y="12343"/>
                  </a:lnTo>
                  <a:close/>
                </a:path>
              </a:pathLst>
            </a:custGeom>
            <a:solidFill>
              <a:srgbClr val="BFC9FF"/>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05" name="Shape 430"/>
            <p:cNvSpPr>
              <a:spLocks/>
            </p:cNvSpPr>
            <p:nvPr/>
          </p:nvSpPr>
          <p:spPr bwMode="auto">
            <a:xfrm>
              <a:off x="1606000" y="823400"/>
              <a:ext cx="757950" cy="672900"/>
            </a:xfrm>
            <a:custGeom>
              <a:avLst/>
              <a:gdLst>
                <a:gd name="T0" fmla="*/ 4975 w 30318"/>
                <a:gd name="T1" fmla="*/ 349475 h 26916"/>
                <a:gd name="T2" fmla="*/ 0 w 30318"/>
                <a:gd name="T3" fmla="*/ 433100 h 26916"/>
                <a:gd name="T4" fmla="*/ 64400 w 30318"/>
                <a:gd name="T5" fmla="*/ 455400 h 26916"/>
                <a:gd name="T6" fmla="*/ 35675 w 30318"/>
                <a:gd name="T7" fmla="*/ 561350 h 26916"/>
                <a:gd name="T8" fmla="*/ 176375 w 30318"/>
                <a:gd name="T9" fmla="*/ 672875 h 26916"/>
                <a:gd name="T10" fmla="*/ 313100 w 30318"/>
                <a:gd name="T11" fmla="*/ 561350 h 26916"/>
                <a:gd name="T12" fmla="*/ 240775 w 30318"/>
                <a:gd name="T13" fmla="*/ 477725 h 26916"/>
                <a:gd name="T14" fmla="*/ 187275 w 30318"/>
                <a:gd name="T15" fmla="*/ 464700 h 26916"/>
                <a:gd name="T16" fmla="*/ 173400 w 30318"/>
                <a:gd name="T17" fmla="*/ 342025 h 26916"/>
                <a:gd name="T18" fmla="*/ 234825 w 30318"/>
                <a:gd name="T19" fmla="*/ 282550 h 26916"/>
                <a:gd name="T20" fmla="*/ 305175 w 30318"/>
                <a:gd name="T21" fmla="*/ 342025 h 26916"/>
                <a:gd name="T22" fmla="*/ 757925 w 30318"/>
                <a:gd name="T23" fmla="*/ 25 h 26916"/>
                <a:gd name="T24" fmla="*/ 383425 w 30318"/>
                <a:gd name="T25" fmla="*/ 169175 h 26916"/>
                <a:gd name="T26" fmla="*/ 4975 w 30318"/>
                <a:gd name="T27" fmla="*/ 349475 h 26916"/>
                <a:gd name="T28" fmla="*/ 4975 w 30318"/>
                <a:gd name="T29" fmla="*/ 349475 h 269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318"/>
                <a:gd name="T46" fmla="*/ 0 h 26916"/>
                <a:gd name="T47" fmla="*/ 30318 w 30318"/>
                <a:gd name="T48" fmla="*/ 26916 h 269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318" h="26916" extrusionOk="0">
                  <a:moveTo>
                    <a:pt x="199" y="13979"/>
                  </a:moveTo>
                  <a:lnTo>
                    <a:pt x="0" y="17324"/>
                  </a:lnTo>
                  <a:lnTo>
                    <a:pt x="2576" y="18216"/>
                  </a:lnTo>
                  <a:lnTo>
                    <a:pt x="1427" y="22454"/>
                  </a:lnTo>
                  <a:lnTo>
                    <a:pt x="7055" y="26915"/>
                  </a:lnTo>
                  <a:lnTo>
                    <a:pt x="12524" y="22454"/>
                  </a:lnTo>
                  <a:lnTo>
                    <a:pt x="9631" y="19109"/>
                  </a:lnTo>
                  <a:lnTo>
                    <a:pt x="7491" y="18588"/>
                  </a:lnTo>
                  <a:lnTo>
                    <a:pt x="6936" y="13681"/>
                  </a:lnTo>
                  <a:lnTo>
                    <a:pt x="9393" y="11302"/>
                  </a:lnTo>
                  <a:lnTo>
                    <a:pt x="12207" y="13681"/>
                  </a:lnTo>
                  <a:lnTo>
                    <a:pt x="30317" y="1"/>
                  </a:lnTo>
                  <a:lnTo>
                    <a:pt x="15337" y="6767"/>
                  </a:lnTo>
                  <a:lnTo>
                    <a:pt x="199" y="13979"/>
                  </a:lnTo>
                  <a:close/>
                </a:path>
              </a:pathLst>
            </a:custGeom>
            <a:solidFill>
              <a:srgbClr val="BFC9FF"/>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06" name="Shape 431"/>
            <p:cNvSpPr>
              <a:spLocks/>
            </p:cNvSpPr>
            <p:nvPr/>
          </p:nvSpPr>
          <p:spPr bwMode="auto">
            <a:xfrm>
              <a:off x="557775" y="1635675"/>
              <a:ext cx="209075" cy="239800"/>
            </a:xfrm>
            <a:custGeom>
              <a:avLst/>
              <a:gdLst>
                <a:gd name="T0" fmla="*/ 104050 w 8363"/>
                <a:gd name="T1" fmla="*/ 239800 h 9592"/>
                <a:gd name="T2" fmla="*/ 178350 w 8363"/>
                <a:gd name="T3" fmla="*/ 204475 h 9592"/>
                <a:gd name="T4" fmla="*/ 201150 w 8363"/>
                <a:gd name="T5" fmla="*/ 167300 h 9592"/>
                <a:gd name="T6" fmla="*/ 209075 w 8363"/>
                <a:gd name="T7" fmla="*/ 120825 h 9592"/>
                <a:gd name="T8" fmla="*/ 201150 w 8363"/>
                <a:gd name="T9" fmla="*/ 74350 h 9592"/>
                <a:gd name="T10" fmla="*/ 178350 w 8363"/>
                <a:gd name="T11" fmla="*/ 35325 h 9592"/>
                <a:gd name="T12" fmla="*/ 144675 w 8363"/>
                <a:gd name="T13" fmla="*/ 9300 h 9592"/>
                <a:gd name="T14" fmla="*/ 104050 w 8363"/>
                <a:gd name="T15" fmla="*/ 25 h 9592"/>
                <a:gd name="T16" fmla="*/ 30725 w 8363"/>
                <a:gd name="T17" fmla="*/ 35325 h 9592"/>
                <a:gd name="T18" fmla="*/ 7950 w 8363"/>
                <a:gd name="T19" fmla="*/ 74350 h 9592"/>
                <a:gd name="T20" fmla="*/ 25 w 8363"/>
                <a:gd name="T21" fmla="*/ 120825 h 9592"/>
                <a:gd name="T22" fmla="*/ 7950 w 8363"/>
                <a:gd name="T23" fmla="*/ 167300 h 9592"/>
                <a:gd name="T24" fmla="*/ 30725 w 8363"/>
                <a:gd name="T25" fmla="*/ 204475 h 9592"/>
                <a:gd name="T26" fmla="*/ 63425 w 8363"/>
                <a:gd name="T27" fmla="*/ 230500 h 9592"/>
                <a:gd name="T28" fmla="*/ 104050 w 8363"/>
                <a:gd name="T29" fmla="*/ 239800 h 9592"/>
                <a:gd name="T30" fmla="*/ 104050 w 8363"/>
                <a:gd name="T31" fmla="*/ 239800 h 95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363"/>
                <a:gd name="T49" fmla="*/ 0 h 9592"/>
                <a:gd name="T50" fmla="*/ 8363 w 8363"/>
                <a:gd name="T51" fmla="*/ 9592 h 95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363" h="9592" extrusionOk="0">
                  <a:moveTo>
                    <a:pt x="4162" y="9592"/>
                  </a:moveTo>
                  <a:lnTo>
                    <a:pt x="7134" y="8179"/>
                  </a:lnTo>
                  <a:lnTo>
                    <a:pt x="8046" y="6692"/>
                  </a:lnTo>
                  <a:lnTo>
                    <a:pt x="8363" y="4833"/>
                  </a:lnTo>
                  <a:lnTo>
                    <a:pt x="8046" y="2974"/>
                  </a:lnTo>
                  <a:lnTo>
                    <a:pt x="7134" y="1413"/>
                  </a:lnTo>
                  <a:lnTo>
                    <a:pt x="5787" y="372"/>
                  </a:lnTo>
                  <a:lnTo>
                    <a:pt x="4162" y="1"/>
                  </a:lnTo>
                  <a:lnTo>
                    <a:pt x="1229" y="1413"/>
                  </a:lnTo>
                  <a:lnTo>
                    <a:pt x="318" y="2974"/>
                  </a:lnTo>
                  <a:lnTo>
                    <a:pt x="1" y="4833"/>
                  </a:lnTo>
                  <a:lnTo>
                    <a:pt x="318" y="6692"/>
                  </a:lnTo>
                  <a:lnTo>
                    <a:pt x="1229" y="8179"/>
                  </a:lnTo>
                  <a:lnTo>
                    <a:pt x="2537" y="9220"/>
                  </a:lnTo>
                  <a:lnTo>
                    <a:pt x="4162" y="9592"/>
                  </a:lnTo>
                  <a:close/>
                </a:path>
              </a:pathLst>
            </a:custGeom>
            <a:solidFill>
              <a:srgbClr val="4766C7"/>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07" name="Shape 432"/>
            <p:cNvSpPr>
              <a:spLocks/>
            </p:cNvSpPr>
            <p:nvPr/>
          </p:nvSpPr>
          <p:spPr bwMode="auto">
            <a:xfrm>
              <a:off x="597400" y="1698875"/>
              <a:ext cx="116950" cy="113400"/>
            </a:xfrm>
            <a:custGeom>
              <a:avLst/>
              <a:gdLst>
                <a:gd name="T0" fmla="*/ 25 w 4678"/>
                <a:gd name="T1" fmla="*/ 94800 h 4536"/>
                <a:gd name="T2" fmla="*/ 55500 w 4678"/>
                <a:gd name="T3" fmla="*/ 0 h 4536"/>
                <a:gd name="T4" fmla="*/ 116925 w 4678"/>
                <a:gd name="T5" fmla="*/ 3725 h 4536"/>
                <a:gd name="T6" fmla="*/ 112975 w 4678"/>
                <a:gd name="T7" fmla="*/ 50200 h 4536"/>
                <a:gd name="T8" fmla="*/ 96125 w 4678"/>
                <a:gd name="T9" fmla="*/ 72500 h 4536"/>
                <a:gd name="T10" fmla="*/ 74325 w 4678"/>
                <a:gd name="T11" fmla="*/ 91100 h 4536"/>
                <a:gd name="T12" fmla="*/ 18850 w 4678"/>
                <a:gd name="T13" fmla="*/ 113400 h 4536"/>
                <a:gd name="T14" fmla="*/ 25 w 4678"/>
                <a:gd name="T15" fmla="*/ 94800 h 4536"/>
                <a:gd name="T16" fmla="*/ 25 w 4678"/>
                <a:gd name="T17" fmla="*/ 94800 h 45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78"/>
                <a:gd name="T28" fmla="*/ 0 h 4536"/>
                <a:gd name="T29" fmla="*/ 4678 w 4678"/>
                <a:gd name="T30" fmla="*/ 4536 h 4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78" h="4536" extrusionOk="0">
                  <a:moveTo>
                    <a:pt x="1" y="3792"/>
                  </a:moveTo>
                  <a:lnTo>
                    <a:pt x="2220" y="0"/>
                  </a:lnTo>
                  <a:lnTo>
                    <a:pt x="4677" y="149"/>
                  </a:lnTo>
                  <a:lnTo>
                    <a:pt x="4519" y="2008"/>
                  </a:lnTo>
                  <a:lnTo>
                    <a:pt x="3845" y="2900"/>
                  </a:lnTo>
                  <a:lnTo>
                    <a:pt x="2973" y="3644"/>
                  </a:lnTo>
                  <a:lnTo>
                    <a:pt x="754" y="4536"/>
                  </a:lnTo>
                  <a:lnTo>
                    <a:pt x="1" y="379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08" name="Shape 433"/>
            <p:cNvSpPr>
              <a:spLocks/>
            </p:cNvSpPr>
            <p:nvPr/>
          </p:nvSpPr>
          <p:spPr bwMode="auto">
            <a:xfrm>
              <a:off x="1479175" y="1710025"/>
              <a:ext cx="1120575" cy="1087375"/>
            </a:xfrm>
            <a:custGeom>
              <a:avLst/>
              <a:gdLst>
                <a:gd name="T0" fmla="*/ 182325 w 44823"/>
                <a:gd name="T1" fmla="*/ 0 h 43495"/>
                <a:gd name="T2" fmla="*/ 25 w 44823"/>
                <a:gd name="T3" fmla="*/ 111525 h 43495"/>
                <a:gd name="T4" fmla="*/ 392350 w 44823"/>
                <a:gd name="T5" fmla="*/ 702625 h 43495"/>
                <a:gd name="T6" fmla="*/ 753975 w 44823"/>
                <a:gd name="T7" fmla="*/ 1026025 h 43495"/>
                <a:gd name="T8" fmla="*/ 949150 w 44823"/>
                <a:gd name="T9" fmla="*/ 1087375 h 43495"/>
                <a:gd name="T10" fmla="*/ 1120550 w 44823"/>
                <a:gd name="T11" fmla="*/ 1042775 h 43495"/>
                <a:gd name="T12" fmla="*/ 852075 w 44823"/>
                <a:gd name="T13" fmla="*/ 964700 h 43495"/>
                <a:gd name="T14" fmla="*/ 832250 w 44823"/>
                <a:gd name="T15" fmla="*/ 858750 h 43495"/>
                <a:gd name="T16" fmla="*/ 636075 w 44823"/>
                <a:gd name="T17" fmla="*/ 830875 h 43495"/>
                <a:gd name="T18" fmla="*/ 608350 w 44823"/>
                <a:gd name="T19" fmla="*/ 637550 h 43495"/>
                <a:gd name="T20" fmla="*/ 479550 w 44823"/>
                <a:gd name="T21" fmla="*/ 635700 h 43495"/>
                <a:gd name="T22" fmla="*/ 538000 w 44823"/>
                <a:gd name="T23" fmla="*/ 477700 h 43495"/>
                <a:gd name="T24" fmla="*/ 386425 w 44823"/>
                <a:gd name="T25" fmla="*/ 455400 h 43495"/>
                <a:gd name="T26" fmla="*/ 367600 w 44823"/>
                <a:gd name="T27" fmla="*/ 280675 h 43495"/>
                <a:gd name="T28" fmla="*/ 224925 w 44823"/>
                <a:gd name="T29" fmla="*/ 269525 h 43495"/>
                <a:gd name="T30" fmla="*/ 221950 w 44823"/>
                <a:gd name="T31" fmla="*/ 117125 h 43495"/>
                <a:gd name="T32" fmla="*/ 143675 w 44823"/>
                <a:gd name="T33" fmla="*/ 124550 h 43495"/>
                <a:gd name="T34" fmla="*/ 182325 w 44823"/>
                <a:gd name="T35" fmla="*/ 0 h 43495"/>
                <a:gd name="T36" fmla="*/ 182325 w 44823"/>
                <a:gd name="T37" fmla="*/ 0 h 434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823"/>
                <a:gd name="T58" fmla="*/ 0 h 43495"/>
                <a:gd name="T59" fmla="*/ 44823 w 44823"/>
                <a:gd name="T60" fmla="*/ 43495 h 434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823" h="43495" extrusionOk="0">
                  <a:moveTo>
                    <a:pt x="7293" y="0"/>
                  </a:moveTo>
                  <a:lnTo>
                    <a:pt x="1" y="4461"/>
                  </a:lnTo>
                  <a:lnTo>
                    <a:pt x="15694" y="28105"/>
                  </a:lnTo>
                  <a:lnTo>
                    <a:pt x="30159" y="41041"/>
                  </a:lnTo>
                  <a:lnTo>
                    <a:pt x="37966" y="43495"/>
                  </a:lnTo>
                  <a:lnTo>
                    <a:pt x="44822" y="41711"/>
                  </a:lnTo>
                  <a:lnTo>
                    <a:pt x="34083" y="38588"/>
                  </a:lnTo>
                  <a:lnTo>
                    <a:pt x="33290" y="34350"/>
                  </a:lnTo>
                  <a:lnTo>
                    <a:pt x="25443" y="33235"/>
                  </a:lnTo>
                  <a:lnTo>
                    <a:pt x="24334" y="25502"/>
                  </a:lnTo>
                  <a:lnTo>
                    <a:pt x="19182" y="25428"/>
                  </a:lnTo>
                  <a:lnTo>
                    <a:pt x="21520" y="19108"/>
                  </a:lnTo>
                  <a:lnTo>
                    <a:pt x="15457" y="18216"/>
                  </a:lnTo>
                  <a:lnTo>
                    <a:pt x="14704" y="11227"/>
                  </a:lnTo>
                  <a:lnTo>
                    <a:pt x="8997" y="10781"/>
                  </a:lnTo>
                  <a:lnTo>
                    <a:pt x="8878" y="4685"/>
                  </a:lnTo>
                  <a:lnTo>
                    <a:pt x="5747" y="4982"/>
                  </a:lnTo>
                  <a:lnTo>
                    <a:pt x="7293" y="0"/>
                  </a:lnTo>
                  <a:close/>
                </a:path>
              </a:pathLst>
            </a:custGeom>
            <a:solidFill>
              <a:srgbClr val="8AA1FF"/>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09" name="Shape 434"/>
            <p:cNvSpPr>
              <a:spLocks/>
            </p:cNvSpPr>
            <p:nvPr/>
          </p:nvSpPr>
          <p:spPr bwMode="auto">
            <a:xfrm>
              <a:off x="1087825" y="211875"/>
              <a:ext cx="325000" cy="948000"/>
            </a:xfrm>
            <a:custGeom>
              <a:avLst/>
              <a:gdLst>
                <a:gd name="T0" fmla="*/ 25 w 13000"/>
                <a:gd name="T1" fmla="*/ 947975 h 37920"/>
                <a:gd name="T2" fmla="*/ 58475 w 13000"/>
                <a:gd name="T3" fmla="*/ 527900 h 37920"/>
                <a:gd name="T4" fmla="*/ 167450 w 13000"/>
                <a:gd name="T5" fmla="*/ 211925 h 37920"/>
                <a:gd name="T6" fmla="*/ 325000 w 13000"/>
                <a:gd name="T7" fmla="*/ 25 h 37920"/>
                <a:gd name="T8" fmla="*/ 265550 w 13000"/>
                <a:gd name="T9" fmla="*/ 211925 h 37920"/>
                <a:gd name="T10" fmla="*/ 308150 w 13000"/>
                <a:gd name="T11" fmla="*/ 293700 h 37920"/>
                <a:gd name="T12" fmla="*/ 210050 w 13000"/>
                <a:gd name="T13" fmla="*/ 399650 h 37920"/>
                <a:gd name="T14" fmla="*/ 274450 w 13000"/>
                <a:gd name="T15" fmla="*/ 481425 h 37920"/>
                <a:gd name="T16" fmla="*/ 182325 w 13000"/>
                <a:gd name="T17" fmla="*/ 633850 h 37920"/>
                <a:gd name="T18" fmla="*/ 246725 w 13000"/>
                <a:gd name="T19" fmla="*/ 708200 h 37920"/>
                <a:gd name="T20" fmla="*/ 148625 w 13000"/>
                <a:gd name="T21" fmla="*/ 829025 h 37920"/>
                <a:gd name="T22" fmla="*/ 220950 w 13000"/>
                <a:gd name="T23" fmla="*/ 864325 h 37920"/>
                <a:gd name="T24" fmla="*/ 25 w 13000"/>
                <a:gd name="T25" fmla="*/ 947975 h 37920"/>
                <a:gd name="T26" fmla="*/ 25 w 13000"/>
                <a:gd name="T27" fmla="*/ 947975 h 379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000"/>
                <a:gd name="T43" fmla="*/ 0 h 37920"/>
                <a:gd name="T44" fmla="*/ 13000 w 13000"/>
                <a:gd name="T45" fmla="*/ 37920 h 379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000" h="37920" extrusionOk="0">
                  <a:moveTo>
                    <a:pt x="1" y="37919"/>
                  </a:moveTo>
                  <a:lnTo>
                    <a:pt x="2339" y="21116"/>
                  </a:lnTo>
                  <a:lnTo>
                    <a:pt x="6698" y="8477"/>
                  </a:lnTo>
                  <a:lnTo>
                    <a:pt x="13000" y="1"/>
                  </a:lnTo>
                  <a:lnTo>
                    <a:pt x="10622" y="8477"/>
                  </a:lnTo>
                  <a:lnTo>
                    <a:pt x="12326" y="11748"/>
                  </a:lnTo>
                  <a:lnTo>
                    <a:pt x="8402" y="15986"/>
                  </a:lnTo>
                  <a:lnTo>
                    <a:pt x="10978" y="19257"/>
                  </a:lnTo>
                  <a:lnTo>
                    <a:pt x="7293" y="25354"/>
                  </a:lnTo>
                  <a:lnTo>
                    <a:pt x="9869" y="28328"/>
                  </a:lnTo>
                  <a:lnTo>
                    <a:pt x="5945" y="33161"/>
                  </a:lnTo>
                  <a:lnTo>
                    <a:pt x="8838" y="34573"/>
                  </a:lnTo>
                  <a:lnTo>
                    <a:pt x="1" y="37919"/>
                  </a:lnTo>
                  <a:close/>
                </a:path>
              </a:pathLst>
            </a:custGeom>
            <a:solidFill>
              <a:srgbClr val="8AA1FF"/>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10" name="Shape 435"/>
            <p:cNvSpPr>
              <a:spLocks/>
            </p:cNvSpPr>
            <p:nvPr/>
          </p:nvSpPr>
          <p:spPr bwMode="auto">
            <a:xfrm>
              <a:off x="1655525" y="1706300"/>
              <a:ext cx="1070050" cy="933125"/>
            </a:xfrm>
            <a:custGeom>
              <a:avLst/>
              <a:gdLst>
                <a:gd name="T0" fmla="*/ 28750 w 42802"/>
                <a:gd name="T1" fmla="*/ 25 h 37325"/>
                <a:gd name="T2" fmla="*/ 25 w 42802"/>
                <a:gd name="T3" fmla="*/ 85525 h 37325"/>
                <a:gd name="T4" fmla="*/ 73350 w 42802"/>
                <a:gd name="T5" fmla="*/ 92950 h 37325"/>
                <a:gd name="T6" fmla="*/ 79275 w 42802"/>
                <a:gd name="T7" fmla="*/ 221200 h 37325"/>
                <a:gd name="T8" fmla="*/ 205100 w 42802"/>
                <a:gd name="T9" fmla="*/ 239800 h 37325"/>
                <a:gd name="T10" fmla="*/ 235825 w 42802"/>
                <a:gd name="T11" fmla="*/ 407075 h 37325"/>
                <a:gd name="T12" fmla="*/ 395325 w 42802"/>
                <a:gd name="T13" fmla="*/ 442400 h 37325"/>
                <a:gd name="T14" fmla="*/ 395325 w 42802"/>
                <a:gd name="T15" fmla="*/ 507450 h 37325"/>
                <a:gd name="T16" fmla="*/ 630150 w 42802"/>
                <a:gd name="T17" fmla="*/ 684025 h 37325"/>
                <a:gd name="T18" fmla="*/ 898625 w 42802"/>
                <a:gd name="T19" fmla="*/ 851325 h 37325"/>
                <a:gd name="T20" fmla="*/ 1041300 w 42802"/>
                <a:gd name="T21" fmla="*/ 933100 h 37325"/>
                <a:gd name="T22" fmla="*/ 1070025 w 42802"/>
                <a:gd name="T23" fmla="*/ 901500 h 37325"/>
                <a:gd name="T24" fmla="*/ 714350 w 42802"/>
                <a:gd name="T25" fmla="*/ 684025 h 37325"/>
                <a:gd name="T26" fmla="*/ 445850 w 42802"/>
                <a:gd name="T27" fmla="*/ 459125 h 37325"/>
                <a:gd name="T28" fmla="*/ 235825 w 42802"/>
                <a:gd name="T29" fmla="*/ 256525 h 37325"/>
                <a:gd name="T30" fmla="*/ 28750 w 42802"/>
                <a:gd name="T31" fmla="*/ 25 h 37325"/>
                <a:gd name="T32" fmla="*/ 28750 w 42802"/>
                <a:gd name="T33" fmla="*/ 25 h 373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802"/>
                <a:gd name="T52" fmla="*/ 0 h 37325"/>
                <a:gd name="T53" fmla="*/ 42802 w 42802"/>
                <a:gd name="T54" fmla="*/ 37325 h 373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802" h="37325" extrusionOk="0">
                  <a:moveTo>
                    <a:pt x="1150" y="1"/>
                  </a:moveTo>
                  <a:lnTo>
                    <a:pt x="1" y="3421"/>
                  </a:lnTo>
                  <a:lnTo>
                    <a:pt x="2934" y="3718"/>
                  </a:lnTo>
                  <a:lnTo>
                    <a:pt x="3171" y="8848"/>
                  </a:lnTo>
                  <a:lnTo>
                    <a:pt x="8204" y="9592"/>
                  </a:lnTo>
                  <a:lnTo>
                    <a:pt x="9433" y="16283"/>
                  </a:lnTo>
                  <a:lnTo>
                    <a:pt x="15813" y="17696"/>
                  </a:lnTo>
                  <a:lnTo>
                    <a:pt x="15813" y="20298"/>
                  </a:lnTo>
                  <a:lnTo>
                    <a:pt x="25206" y="27361"/>
                  </a:lnTo>
                  <a:lnTo>
                    <a:pt x="35945" y="34053"/>
                  </a:lnTo>
                  <a:lnTo>
                    <a:pt x="41652" y="37324"/>
                  </a:lnTo>
                  <a:lnTo>
                    <a:pt x="42801" y="36060"/>
                  </a:lnTo>
                  <a:lnTo>
                    <a:pt x="28574" y="27361"/>
                  </a:lnTo>
                  <a:lnTo>
                    <a:pt x="17834" y="18365"/>
                  </a:lnTo>
                  <a:lnTo>
                    <a:pt x="9433" y="10261"/>
                  </a:lnTo>
                  <a:lnTo>
                    <a:pt x="1150" y="1"/>
                  </a:lnTo>
                  <a:close/>
                </a:path>
              </a:pathLst>
            </a:custGeom>
            <a:solidFill>
              <a:srgbClr val="9CB8FF"/>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11" name="Shape 436"/>
            <p:cNvSpPr>
              <a:spLocks/>
            </p:cNvSpPr>
            <p:nvPr/>
          </p:nvSpPr>
          <p:spPr bwMode="auto">
            <a:xfrm>
              <a:off x="1288950" y="184000"/>
              <a:ext cx="157550" cy="875500"/>
            </a:xfrm>
            <a:custGeom>
              <a:avLst/>
              <a:gdLst>
                <a:gd name="T0" fmla="*/ 64425 w 6302"/>
                <a:gd name="T1" fmla="*/ 875475 h 35020"/>
                <a:gd name="T2" fmla="*/ 25 w 6302"/>
                <a:gd name="T3" fmla="*/ 840175 h 35020"/>
                <a:gd name="T4" fmla="*/ 93150 w 6302"/>
                <a:gd name="T5" fmla="*/ 736075 h 35020"/>
                <a:gd name="T6" fmla="*/ 25775 w 6302"/>
                <a:gd name="T7" fmla="*/ 658000 h 35020"/>
                <a:gd name="T8" fmla="*/ 111975 w 6302"/>
                <a:gd name="T9" fmla="*/ 539050 h 35020"/>
                <a:gd name="T10" fmla="*/ 64425 w 6302"/>
                <a:gd name="T11" fmla="*/ 420100 h 35020"/>
                <a:gd name="T12" fmla="*/ 145650 w 6302"/>
                <a:gd name="T13" fmla="*/ 323425 h 35020"/>
                <a:gd name="T14" fmla="*/ 98100 w 6302"/>
                <a:gd name="T15" fmla="*/ 237925 h 35020"/>
                <a:gd name="T16" fmla="*/ 157550 w 6302"/>
                <a:gd name="T17" fmla="*/ 25 h 35020"/>
                <a:gd name="T18" fmla="*/ 157550 w 6302"/>
                <a:gd name="T19" fmla="*/ 247225 h 35020"/>
                <a:gd name="T20" fmla="*/ 125850 w 6302"/>
                <a:gd name="T21" fmla="*/ 526025 h 35020"/>
                <a:gd name="T22" fmla="*/ 107025 w 6302"/>
                <a:gd name="T23" fmla="*/ 789975 h 35020"/>
                <a:gd name="T24" fmla="*/ 64425 w 6302"/>
                <a:gd name="T25" fmla="*/ 875475 h 35020"/>
                <a:gd name="T26" fmla="*/ 64425 w 6302"/>
                <a:gd name="T27" fmla="*/ 875475 h 350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02"/>
                <a:gd name="T43" fmla="*/ 0 h 35020"/>
                <a:gd name="T44" fmla="*/ 6302 w 6302"/>
                <a:gd name="T45" fmla="*/ 35020 h 350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02" h="35020" extrusionOk="0">
                  <a:moveTo>
                    <a:pt x="2577" y="35019"/>
                  </a:moveTo>
                  <a:lnTo>
                    <a:pt x="1" y="33607"/>
                  </a:lnTo>
                  <a:lnTo>
                    <a:pt x="3726" y="29443"/>
                  </a:lnTo>
                  <a:lnTo>
                    <a:pt x="1031" y="26320"/>
                  </a:lnTo>
                  <a:lnTo>
                    <a:pt x="4479" y="21562"/>
                  </a:lnTo>
                  <a:lnTo>
                    <a:pt x="2577" y="16804"/>
                  </a:lnTo>
                  <a:lnTo>
                    <a:pt x="5826" y="12937"/>
                  </a:lnTo>
                  <a:lnTo>
                    <a:pt x="3924" y="9517"/>
                  </a:lnTo>
                  <a:lnTo>
                    <a:pt x="6302" y="1"/>
                  </a:lnTo>
                  <a:lnTo>
                    <a:pt x="6302" y="9889"/>
                  </a:lnTo>
                  <a:lnTo>
                    <a:pt x="5034" y="21041"/>
                  </a:lnTo>
                  <a:lnTo>
                    <a:pt x="4281" y="31599"/>
                  </a:lnTo>
                  <a:lnTo>
                    <a:pt x="2577" y="35019"/>
                  </a:lnTo>
                  <a:close/>
                </a:path>
              </a:pathLst>
            </a:custGeom>
            <a:solidFill>
              <a:srgbClr val="9CB8FF"/>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12" name="Shape 437"/>
            <p:cNvSpPr>
              <a:spLocks/>
            </p:cNvSpPr>
            <p:nvPr/>
          </p:nvSpPr>
          <p:spPr bwMode="auto">
            <a:xfrm>
              <a:off x="1685250" y="2607800"/>
              <a:ext cx="86225" cy="100400"/>
            </a:xfrm>
            <a:custGeom>
              <a:avLst/>
              <a:gdLst>
                <a:gd name="T0" fmla="*/ 43625 w 3449"/>
                <a:gd name="T1" fmla="*/ 100375 h 4016"/>
                <a:gd name="T2" fmla="*/ 74325 w 3449"/>
                <a:gd name="T3" fmla="*/ 85500 h 4016"/>
                <a:gd name="T4" fmla="*/ 86225 w 3449"/>
                <a:gd name="T5" fmla="*/ 50200 h 4016"/>
                <a:gd name="T6" fmla="*/ 74325 w 3449"/>
                <a:gd name="T7" fmla="*/ 14875 h 4016"/>
                <a:gd name="T8" fmla="*/ 43625 w 3449"/>
                <a:gd name="T9" fmla="*/ 0 h 4016"/>
                <a:gd name="T10" fmla="*/ 12900 w 3449"/>
                <a:gd name="T11" fmla="*/ 14875 h 4016"/>
                <a:gd name="T12" fmla="*/ 25 w 3449"/>
                <a:gd name="T13" fmla="*/ 50200 h 4016"/>
                <a:gd name="T14" fmla="*/ 12900 w 3449"/>
                <a:gd name="T15" fmla="*/ 85500 h 4016"/>
                <a:gd name="T16" fmla="*/ 43625 w 3449"/>
                <a:gd name="T17" fmla="*/ 100375 h 4016"/>
                <a:gd name="T18" fmla="*/ 43625 w 3449"/>
                <a:gd name="T19" fmla="*/ 100375 h 40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49"/>
                <a:gd name="T31" fmla="*/ 0 h 4016"/>
                <a:gd name="T32" fmla="*/ 3449 w 3449"/>
                <a:gd name="T33" fmla="*/ 4016 h 40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49" h="4016" extrusionOk="0">
                  <a:moveTo>
                    <a:pt x="1745" y="4015"/>
                  </a:moveTo>
                  <a:lnTo>
                    <a:pt x="2973" y="3420"/>
                  </a:lnTo>
                  <a:lnTo>
                    <a:pt x="3449" y="2008"/>
                  </a:lnTo>
                  <a:lnTo>
                    <a:pt x="2973" y="595"/>
                  </a:lnTo>
                  <a:lnTo>
                    <a:pt x="1745" y="0"/>
                  </a:lnTo>
                  <a:lnTo>
                    <a:pt x="516" y="595"/>
                  </a:lnTo>
                  <a:lnTo>
                    <a:pt x="1" y="2008"/>
                  </a:lnTo>
                  <a:lnTo>
                    <a:pt x="516" y="3420"/>
                  </a:lnTo>
                  <a:lnTo>
                    <a:pt x="1745" y="4015"/>
                  </a:lnTo>
                  <a:close/>
                </a:path>
              </a:pathLst>
            </a:custGeom>
            <a:solidFill>
              <a:srgbClr val="00FFFF"/>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13" name="Shape 438"/>
            <p:cNvSpPr>
              <a:spLocks/>
            </p:cNvSpPr>
            <p:nvPr/>
          </p:nvSpPr>
          <p:spPr bwMode="auto">
            <a:xfrm>
              <a:off x="901575" y="706300"/>
              <a:ext cx="44600" cy="50225"/>
            </a:xfrm>
            <a:custGeom>
              <a:avLst/>
              <a:gdLst>
                <a:gd name="T0" fmla="*/ 22800 w 1784"/>
                <a:gd name="T1" fmla="*/ 50200 h 2009"/>
                <a:gd name="T2" fmla="*/ 44600 w 1784"/>
                <a:gd name="T3" fmla="*/ 24175 h 2009"/>
                <a:gd name="T4" fmla="*/ 37650 w 1784"/>
                <a:gd name="T5" fmla="*/ 7450 h 2009"/>
                <a:gd name="T6" fmla="*/ 22800 w 1784"/>
                <a:gd name="T7" fmla="*/ 25 h 2009"/>
                <a:gd name="T8" fmla="*/ 0 w 1784"/>
                <a:gd name="T9" fmla="*/ 24175 h 2009"/>
                <a:gd name="T10" fmla="*/ 6950 w 1784"/>
                <a:gd name="T11" fmla="*/ 42775 h 2009"/>
                <a:gd name="T12" fmla="*/ 22800 w 1784"/>
                <a:gd name="T13" fmla="*/ 50200 h 2009"/>
                <a:gd name="T14" fmla="*/ 22800 w 1784"/>
                <a:gd name="T15" fmla="*/ 50200 h 2009"/>
                <a:gd name="T16" fmla="*/ 0 60000 65536"/>
                <a:gd name="T17" fmla="*/ 0 60000 65536"/>
                <a:gd name="T18" fmla="*/ 0 60000 65536"/>
                <a:gd name="T19" fmla="*/ 0 60000 65536"/>
                <a:gd name="T20" fmla="*/ 0 60000 65536"/>
                <a:gd name="T21" fmla="*/ 0 60000 65536"/>
                <a:gd name="T22" fmla="*/ 0 60000 65536"/>
                <a:gd name="T23" fmla="*/ 0 60000 65536"/>
                <a:gd name="T24" fmla="*/ 0 w 1784"/>
                <a:gd name="T25" fmla="*/ 0 h 2009"/>
                <a:gd name="T26" fmla="*/ 1784 w 1784"/>
                <a:gd name="T27" fmla="*/ 2009 h 20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84" h="2009" extrusionOk="0">
                  <a:moveTo>
                    <a:pt x="912" y="2008"/>
                  </a:moveTo>
                  <a:lnTo>
                    <a:pt x="1784" y="967"/>
                  </a:lnTo>
                  <a:lnTo>
                    <a:pt x="1506" y="298"/>
                  </a:lnTo>
                  <a:lnTo>
                    <a:pt x="912" y="1"/>
                  </a:lnTo>
                  <a:lnTo>
                    <a:pt x="0" y="967"/>
                  </a:lnTo>
                  <a:lnTo>
                    <a:pt x="278" y="1711"/>
                  </a:lnTo>
                  <a:lnTo>
                    <a:pt x="912" y="2008"/>
                  </a:lnTo>
                  <a:close/>
                </a:path>
              </a:pathLst>
            </a:custGeom>
            <a:solidFill>
              <a:srgbClr val="9CB8FF"/>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14" name="Shape 439"/>
            <p:cNvSpPr>
              <a:spLocks/>
            </p:cNvSpPr>
            <p:nvPr/>
          </p:nvSpPr>
          <p:spPr bwMode="auto">
            <a:xfrm>
              <a:off x="1685250" y="2607800"/>
              <a:ext cx="86225" cy="100400"/>
            </a:xfrm>
            <a:custGeom>
              <a:avLst/>
              <a:gdLst>
                <a:gd name="T0" fmla="*/ 43625 w 3449"/>
                <a:gd name="T1" fmla="*/ 100375 h 4016"/>
                <a:gd name="T2" fmla="*/ 74325 w 3449"/>
                <a:gd name="T3" fmla="*/ 85500 h 4016"/>
                <a:gd name="T4" fmla="*/ 86225 w 3449"/>
                <a:gd name="T5" fmla="*/ 50200 h 4016"/>
                <a:gd name="T6" fmla="*/ 74325 w 3449"/>
                <a:gd name="T7" fmla="*/ 14875 h 4016"/>
                <a:gd name="T8" fmla="*/ 43625 w 3449"/>
                <a:gd name="T9" fmla="*/ 0 h 4016"/>
                <a:gd name="T10" fmla="*/ 12900 w 3449"/>
                <a:gd name="T11" fmla="*/ 14875 h 4016"/>
                <a:gd name="T12" fmla="*/ 25 w 3449"/>
                <a:gd name="T13" fmla="*/ 50200 h 4016"/>
                <a:gd name="T14" fmla="*/ 12900 w 3449"/>
                <a:gd name="T15" fmla="*/ 85500 h 4016"/>
                <a:gd name="T16" fmla="*/ 43625 w 3449"/>
                <a:gd name="T17" fmla="*/ 100375 h 4016"/>
                <a:gd name="T18" fmla="*/ 43625 w 3449"/>
                <a:gd name="T19" fmla="*/ 100375 h 40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49"/>
                <a:gd name="T31" fmla="*/ 0 h 4016"/>
                <a:gd name="T32" fmla="*/ 3449 w 3449"/>
                <a:gd name="T33" fmla="*/ 4016 h 40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49" h="4016" extrusionOk="0">
                  <a:moveTo>
                    <a:pt x="1745" y="4015"/>
                  </a:moveTo>
                  <a:lnTo>
                    <a:pt x="2973" y="3420"/>
                  </a:lnTo>
                  <a:lnTo>
                    <a:pt x="3449" y="2008"/>
                  </a:lnTo>
                  <a:lnTo>
                    <a:pt x="2973" y="595"/>
                  </a:lnTo>
                  <a:lnTo>
                    <a:pt x="1745" y="0"/>
                  </a:lnTo>
                  <a:lnTo>
                    <a:pt x="516" y="595"/>
                  </a:lnTo>
                  <a:lnTo>
                    <a:pt x="1" y="2008"/>
                  </a:lnTo>
                  <a:lnTo>
                    <a:pt x="516" y="3420"/>
                  </a:lnTo>
                  <a:lnTo>
                    <a:pt x="1745" y="4015"/>
                  </a:lnTo>
                  <a:close/>
                </a:path>
              </a:pathLst>
            </a:custGeom>
            <a:solidFill>
              <a:srgbClr val="8AA1FF"/>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24615" name="Shape 440"/>
            <p:cNvSpPr>
              <a:spLocks/>
            </p:cNvSpPr>
            <p:nvPr/>
          </p:nvSpPr>
          <p:spPr bwMode="auto">
            <a:xfrm>
              <a:off x="497350" y="929350"/>
              <a:ext cx="1654575" cy="988875"/>
            </a:xfrm>
            <a:custGeom>
              <a:avLst/>
              <a:gdLst>
                <a:gd name="T0" fmla="*/ 0 w 66183"/>
                <a:gd name="T1" fmla="*/ 968425 h 39555"/>
                <a:gd name="T2" fmla="*/ 78275 w 66183"/>
                <a:gd name="T3" fmla="*/ 908950 h 39555"/>
                <a:gd name="T4" fmla="*/ 139700 w 66183"/>
                <a:gd name="T5" fmla="*/ 946125 h 39555"/>
                <a:gd name="T6" fmla="*/ 231850 w 66183"/>
                <a:gd name="T7" fmla="*/ 931250 h 39555"/>
                <a:gd name="T8" fmla="*/ 268500 w 66183"/>
                <a:gd name="T9" fmla="*/ 843875 h 39555"/>
                <a:gd name="T10" fmla="*/ 265525 w 66183"/>
                <a:gd name="T11" fmla="*/ 760250 h 39555"/>
                <a:gd name="T12" fmla="*/ 400275 w 66183"/>
                <a:gd name="T13" fmla="*/ 667300 h 39555"/>
                <a:gd name="T14" fmla="*/ 644000 w 66183"/>
                <a:gd name="T15" fmla="*/ 516750 h 39555"/>
                <a:gd name="T16" fmla="*/ 864925 w 66183"/>
                <a:gd name="T17" fmla="*/ 375475 h 39555"/>
                <a:gd name="T18" fmla="*/ 1029400 w 66183"/>
                <a:gd name="T19" fmla="*/ 301125 h 39555"/>
                <a:gd name="T20" fmla="*/ 1144325 w 66183"/>
                <a:gd name="T21" fmla="*/ 239800 h 39555"/>
                <a:gd name="T22" fmla="*/ 1366250 w 66183"/>
                <a:gd name="T23" fmla="*/ 130125 h 39555"/>
                <a:gd name="T24" fmla="*/ 1654575 w 66183"/>
                <a:gd name="T25" fmla="*/ 25 h 39555"/>
                <a:gd name="T26" fmla="*/ 1500000 w 66183"/>
                <a:gd name="T27" fmla="*/ 102250 h 39555"/>
                <a:gd name="T28" fmla="*/ 1225575 w 66183"/>
                <a:gd name="T29" fmla="*/ 247225 h 39555"/>
                <a:gd name="T30" fmla="*/ 870875 w 66183"/>
                <a:gd name="T31" fmla="*/ 416375 h 39555"/>
                <a:gd name="T32" fmla="*/ 624175 w 66183"/>
                <a:gd name="T33" fmla="*/ 574375 h 39555"/>
                <a:gd name="T34" fmla="*/ 374525 w 66183"/>
                <a:gd name="T35" fmla="*/ 750950 h 39555"/>
                <a:gd name="T36" fmla="*/ 316050 w 66183"/>
                <a:gd name="T37" fmla="*/ 812275 h 39555"/>
                <a:gd name="T38" fmla="*/ 282375 w 66183"/>
                <a:gd name="T39" fmla="*/ 968425 h 39555"/>
                <a:gd name="T40" fmla="*/ 179325 w 66183"/>
                <a:gd name="T41" fmla="*/ 988875 h 39555"/>
                <a:gd name="T42" fmla="*/ 78275 w 66183"/>
                <a:gd name="T43" fmla="*/ 946125 h 39555"/>
                <a:gd name="T44" fmla="*/ 0 w 66183"/>
                <a:gd name="T45" fmla="*/ 968425 h 39555"/>
                <a:gd name="T46" fmla="*/ 0 w 66183"/>
                <a:gd name="T47" fmla="*/ 968425 h 395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6183"/>
                <a:gd name="T73" fmla="*/ 0 h 39555"/>
                <a:gd name="T74" fmla="*/ 66183 w 66183"/>
                <a:gd name="T75" fmla="*/ 39555 h 3955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6183" h="39555" extrusionOk="0">
                  <a:moveTo>
                    <a:pt x="0" y="38737"/>
                  </a:moveTo>
                  <a:lnTo>
                    <a:pt x="3131" y="36358"/>
                  </a:lnTo>
                  <a:lnTo>
                    <a:pt x="5588" y="37845"/>
                  </a:lnTo>
                  <a:lnTo>
                    <a:pt x="9274" y="37250"/>
                  </a:lnTo>
                  <a:lnTo>
                    <a:pt x="10740" y="33755"/>
                  </a:lnTo>
                  <a:lnTo>
                    <a:pt x="10621" y="30410"/>
                  </a:lnTo>
                  <a:lnTo>
                    <a:pt x="16011" y="26692"/>
                  </a:lnTo>
                  <a:lnTo>
                    <a:pt x="25760" y="20670"/>
                  </a:lnTo>
                  <a:lnTo>
                    <a:pt x="34597" y="15019"/>
                  </a:lnTo>
                  <a:lnTo>
                    <a:pt x="41176" y="12045"/>
                  </a:lnTo>
                  <a:lnTo>
                    <a:pt x="45773" y="9592"/>
                  </a:lnTo>
                  <a:lnTo>
                    <a:pt x="54650" y="5205"/>
                  </a:lnTo>
                  <a:lnTo>
                    <a:pt x="66183" y="1"/>
                  </a:lnTo>
                  <a:lnTo>
                    <a:pt x="60000" y="4090"/>
                  </a:lnTo>
                  <a:lnTo>
                    <a:pt x="49023" y="9889"/>
                  </a:lnTo>
                  <a:lnTo>
                    <a:pt x="34835" y="16655"/>
                  </a:lnTo>
                  <a:lnTo>
                    <a:pt x="24967" y="22975"/>
                  </a:lnTo>
                  <a:lnTo>
                    <a:pt x="14981" y="30038"/>
                  </a:lnTo>
                  <a:lnTo>
                    <a:pt x="12642" y="32491"/>
                  </a:lnTo>
                  <a:lnTo>
                    <a:pt x="11295" y="38737"/>
                  </a:lnTo>
                  <a:lnTo>
                    <a:pt x="7173" y="39555"/>
                  </a:lnTo>
                  <a:lnTo>
                    <a:pt x="3131" y="37845"/>
                  </a:lnTo>
                  <a:lnTo>
                    <a:pt x="0" y="3873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grpSp>
    </p:spTree>
    <p:extLst>
      <p:ext uri="{BB962C8B-B14F-4D97-AF65-F5344CB8AC3E}">
        <p14:creationId xmlns:p14="http://schemas.microsoft.com/office/powerpoint/2010/main" val="3052303183"/>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Electronic Cigarettes</a:t>
            </a:r>
            <a:endParaRPr lang="en-US" dirty="0"/>
          </a:p>
        </p:txBody>
      </p:sp>
      <p:sp>
        <p:nvSpPr>
          <p:cNvPr id="4" name="Text Placeholder 3"/>
          <p:cNvSpPr>
            <a:spLocks noGrp="1"/>
          </p:cNvSpPr>
          <p:nvPr>
            <p:ph type="body" idx="1"/>
          </p:nvPr>
        </p:nvSpPr>
        <p:spPr>
          <a:xfrm>
            <a:off x="457200" y="1371600"/>
            <a:ext cx="4040188" cy="639763"/>
          </a:xfrm>
        </p:spPr>
        <p:txBody>
          <a:bodyPr/>
          <a:lstStyle/>
          <a:p>
            <a:r>
              <a:rPr lang="en-US" smtClean="0"/>
              <a:t>What We Know</a:t>
            </a:r>
            <a:endParaRPr lang="en-US" dirty="0"/>
          </a:p>
        </p:txBody>
      </p:sp>
      <p:sp>
        <p:nvSpPr>
          <p:cNvPr id="3" name="Content Placeholder 2"/>
          <p:cNvSpPr>
            <a:spLocks noGrp="1"/>
          </p:cNvSpPr>
          <p:nvPr>
            <p:ph sz="half" idx="2"/>
          </p:nvPr>
        </p:nvSpPr>
        <p:spPr/>
        <p:txBody>
          <a:bodyPr/>
          <a:lstStyle/>
          <a:p>
            <a:r>
              <a:rPr lang="en-US" sz="1800" smtClean="0"/>
              <a:t>They are not regulated by the FDA</a:t>
            </a:r>
          </a:p>
          <a:p>
            <a:r>
              <a:rPr lang="en-US" sz="1800" smtClean="0"/>
              <a:t>The nicotine inside the cartridges is addictive. </a:t>
            </a:r>
          </a:p>
          <a:p>
            <a:r>
              <a:rPr lang="en-US" sz="1800" smtClean="0"/>
              <a:t>Deliver nicotine to the body through vapor, not smoke</a:t>
            </a:r>
          </a:p>
          <a:p>
            <a:r>
              <a:rPr lang="en-US" sz="1800" smtClean="0"/>
              <a:t>They are composed of a heating element that is rechargeable and battery-operated, a replaceable cartridge that may contain nicotine or other chemicals, and an atomizer that converts the contents of the cartridge into a vapor when it is heated</a:t>
            </a:r>
          </a:p>
          <a:p>
            <a:r>
              <a:rPr lang="en-US" sz="1800" smtClean="0"/>
              <a:t>May discourage use of evidence-based quitting therapies</a:t>
            </a:r>
          </a:p>
          <a:p>
            <a:endParaRPr lang="en-US" sz="1800" dirty="0"/>
          </a:p>
        </p:txBody>
      </p:sp>
      <p:sp>
        <p:nvSpPr>
          <p:cNvPr id="5" name="Text Placeholder 4"/>
          <p:cNvSpPr>
            <a:spLocks noGrp="1"/>
          </p:cNvSpPr>
          <p:nvPr>
            <p:ph type="body" sz="quarter" idx="3"/>
          </p:nvPr>
        </p:nvSpPr>
        <p:spPr>
          <a:xfrm>
            <a:off x="4648200" y="1371600"/>
            <a:ext cx="4041775" cy="639763"/>
          </a:xfrm>
        </p:spPr>
        <p:txBody>
          <a:bodyPr/>
          <a:lstStyle/>
          <a:p>
            <a:r>
              <a:rPr lang="en-US" smtClean="0"/>
              <a:t>What We Don’t Know</a:t>
            </a:r>
            <a:endParaRPr lang="en-US" dirty="0"/>
          </a:p>
        </p:txBody>
      </p:sp>
      <p:sp>
        <p:nvSpPr>
          <p:cNvPr id="6" name="Content Placeholder 5"/>
          <p:cNvSpPr>
            <a:spLocks noGrp="1"/>
          </p:cNvSpPr>
          <p:nvPr>
            <p:ph sz="quarter" idx="4"/>
          </p:nvPr>
        </p:nvSpPr>
        <p:spPr/>
        <p:txBody>
          <a:bodyPr/>
          <a:lstStyle/>
          <a:p>
            <a:r>
              <a:rPr lang="en-US" sz="2000" smtClean="0"/>
              <a:t>Safety and efficacy still being researched</a:t>
            </a:r>
          </a:p>
          <a:p>
            <a:pPr lvl="1"/>
            <a:r>
              <a:rPr lang="en-US" sz="1800" smtClean="0"/>
              <a:t>both the CDC and WHO are concerned about the still-unknown long-term biological effects.</a:t>
            </a:r>
          </a:p>
          <a:p>
            <a:r>
              <a:rPr lang="en-US" sz="2000" smtClean="0"/>
              <a:t>What are users actually inhaling?</a:t>
            </a:r>
          </a:p>
          <a:p>
            <a:pPr lvl="1"/>
            <a:r>
              <a:rPr lang="en-US" sz="1800" smtClean="0"/>
              <a:t> ingredients they contain are not always disclosed </a:t>
            </a:r>
          </a:p>
          <a:p>
            <a:r>
              <a:rPr lang="en-US" sz="2000" smtClean="0"/>
              <a:t>Should it be used as a quitting device?</a:t>
            </a:r>
          </a:p>
          <a:p>
            <a:pPr lvl="1"/>
            <a:r>
              <a:rPr lang="en-US" sz="1800" smtClean="0"/>
              <a:t>No scientific studies that prove e-cigs actually help people to quit smoking. </a:t>
            </a:r>
          </a:p>
          <a:p>
            <a:pPr lvl="1"/>
            <a:endParaRPr lang="en-US" smtClean="0"/>
          </a:p>
          <a:p>
            <a:endParaRPr lang="en-US" dirty="0"/>
          </a:p>
        </p:txBody>
      </p:sp>
    </p:spTree>
    <p:extLst>
      <p:ext uri="{BB962C8B-B14F-4D97-AF65-F5344CB8AC3E}">
        <p14:creationId xmlns:p14="http://schemas.microsoft.com/office/powerpoint/2010/main" val="3837297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First-line Medications</a:t>
            </a:r>
            <a:endParaRPr lang="en-US" dirty="0"/>
          </a:p>
        </p:txBody>
      </p:sp>
      <p:sp>
        <p:nvSpPr>
          <p:cNvPr id="3" name="Content Placeholder 2"/>
          <p:cNvSpPr>
            <a:spLocks noGrp="1"/>
          </p:cNvSpPr>
          <p:nvPr>
            <p:ph idx="1"/>
          </p:nvPr>
        </p:nvSpPr>
        <p:spPr/>
        <p:txBody>
          <a:bodyPr/>
          <a:lstStyle/>
          <a:p>
            <a:r>
              <a:rPr lang="en-US" dirty="0" smtClean="0"/>
              <a:t>Nicotine Replacement Therapy (NRT)</a:t>
            </a:r>
          </a:p>
          <a:p>
            <a:pPr lvl="1"/>
            <a:r>
              <a:rPr lang="en-US" dirty="0" smtClean="0"/>
              <a:t>Patch</a:t>
            </a:r>
          </a:p>
          <a:p>
            <a:pPr lvl="1"/>
            <a:r>
              <a:rPr lang="en-US" dirty="0" smtClean="0"/>
              <a:t>Gum</a:t>
            </a:r>
          </a:p>
          <a:p>
            <a:pPr lvl="1"/>
            <a:r>
              <a:rPr lang="en-US" dirty="0" smtClean="0"/>
              <a:t>Lozenge/mini lozenge</a:t>
            </a:r>
          </a:p>
          <a:p>
            <a:pPr lvl="1"/>
            <a:r>
              <a:rPr lang="en-US" dirty="0" smtClean="0"/>
              <a:t>Nasal Spray</a:t>
            </a:r>
          </a:p>
          <a:p>
            <a:pPr lvl="1"/>
            <a:r>
              <a:rPr lang="en-US" dirty="0" smtClean="0"/>
              <a:t>Inhaler</a:t>
            </a:r>
          </a:p>
          <a:p>
            <a:r>
              <a:rPr lang="en-US" dirty="0" smtClean="0"/>
              <a:t>Non-nicotine</a:t>
            </a:r>
          </a:p>
          <a:p>
            <a:pPr lvl="1"/>
            <a:r>
              <a:rPr lang="en-US" dirty="0" smtClean="0"/>
              <a:t>Bupropion SR (a.k.a. Wellbutrin and </a:t>
            </a:r>
            <a:r>
              <a:rPr lang="en-US" dirty="0" err="1" smtClean="0"/>
              <a:t>Zyban</a:t>
            </a:r>
            <a:r>
              <a:rPr lang="en-US" dirty="0" smtClean="0"/>
              <a:t>)</a:t>
            </a:r>
          </a:p>
          <a:p>
            <a:pPr lvl="1"/>
            <a:r>
              <a:rPr lang="en-US" dirty="0" err="1" smtClean="0"/>
              <a:t>Varenicline</a:t>
            </a:r>
            <a:r>
              <a:rPr lang="en-US" dirty="0" smtClean="0"/>
              <a:t> (a.k.a. Chantix)</a:t>
            </a:r>
          </a:p>
          <a:p>
            <a:pPr lvl="1"/>
            <a:endParaRPr lang="en-US" dirty="0" smtClean="0"/>
          </a:p>
          <a:p>
            <a:pPr lvl="1"/>
            <a:endParaRPr lang="en-US" dirty="0"/>
          </a:p>
        </p:txBody>
      </p:sp>
    </p:spTree>
    <p:extLst>
      <p:ext uri="{BB962C8B-B14F-4D97-AF65-F5344CB8AC3E}">
        <p14:creationId xmlns:p14="http://schemas.microsoft.com/office/powerpoint/2010/main" val="4042378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en-US" smtClean="0"/>
              <a:t>Common Questions on NRT</a:t>
            </a:r>
            <a:endParaRPr lang="en-US" dirty="0"/>
          </a:p>
        </p:txBody>
      </p:sp>
      <p:sp>
        <p:nvSpPr>
          <p:cNvPr id="3" name="Content Placeholder 2"/>
          <p:cNvSpPr>
            <a:spLocks noGrp="1"/>
          </p:cNvSpPr>
          <p:nvPr>
            <p:ph idx="1"/>
          </p:nvPr>
        </p:nvSpPr>
        <p:spPr>
          <a:xfrm>
            <a:off x="609600" y="1143000"/>
            <a:ext cx="8153400" cy="5334000"/>
          </a:xfrm>
        </p:spPr>
        <p:txBody>
          <a:bodyPr>
            <a:normAutofit fontScale="62500" lnSpcReduction="20000"/>
          </a:bodyPr>
          <a:lstStyle/>
          <a:p>
            <a:pPr marL="109728" indent="0">
              <a:buNone/>
            </a:pPr>
            <a:r>
              <a:rPr lang="en-US" b="1" dirty="0" smtClean="0"/>
              <a:t>Patch</a:t>
            </a:r>
          </a:p>
          <a:p>
            <a:r>
              <a:rPr lang="en-US" dirty="0" smtClean="0"/>
              <a:t>Can smoking with the patch cause a heart attack?</a:t>
            </a:r>
          </a:p>
          <a:p>
            <a:pPr lvl="1"/>
            <a:r>
              <a:rPr lang="en-US" dirty="0" smtClean="0"/>
              <a:t>No, however not advised and do not use within 2 weeks of MI</a:t>
            </a:r>
          </a:p>
          <a:p>
            <a:r>
              <a:rPr lang="en-US" dirty="0" smtClean="0"/>
              <a:t>Can you put the patch anywhere on the body?</a:t>
            </a:r>
          </a:p>
          <a:p>
            <a:pPr lvl="1"/>
            <a:r>
              <a:rPr lang="en-US" dirty="0" smtClean="0"/>
              <a:t>No, avoid fatty tissue areas; suggest shoulder and upper arm areas</a:t>
            </a:r>
          </a:p>
          <a:p>
            <a:r>
              <a:rPr lang="en-US" dirty="0" smtClean="0"/>
              <a:t>Can a 2 </a:t>
            </a:r>
            <a:r>
              <a:rPr lang="en-US" dirty="0" err="1" smtClean="0"/>
              <a:t>ppd</a:t>
            </a:r>
            <a:r>
              <a:rPr lang="en-US" dirty="0" smtClean="0"/>
              <a:t> smoker use two patches at the same time?</a:t>
            </a:r>
          </a:p>
          <a:p>
            <a:pPr lvl="1"/>
            <a:r>
              <a:rPr lang="en-US" dirty="0" smtClean="0"/>
              <a:t>Yes, rule of thumb: one patch/pack smoked per day; limit 2</a:t>
            </a:r>
          </a:p>
          <a:p>
            <a:r>
              <a:rPr lang="en-US" dirty="0" smtClean="0"/>
              <a:t>What do I tell a patient complaining of redness/irritation?</a:t>
            </a:r>
          </a:p>
          <a:p>
            <a:pPr lvl="1"/>
            <a:r>
              <a:rPr lang="en-US" dirty="0" smtClean="0"/>
              <a:t>Use hydrocortisone cream</a:t>
            </a:r>
          </a:p>
          <a:p>
            <a:r>
              <a:rPr lang="en-US" dirty="0" smtClean="0"/>
              <a:t>Can the patch get wet (shower)?</a:t>
            </a:r>
          </a:p>
          <a:p>
            <a:pPr lvl="1"/>
            <a:r>
              <a:rPr lang="en-US" dirty="0" smtClean="0"/>
              <a:t>No, do not bathe with the patch</a:t>
            </a:r>
          </a:p>
          <a:p>
            <a:pPr marL="109728" indent="0">
              <a:buNone/>
            </a:pPr>
            <a:r>
              <a:rPr lang="en-US" b="1" dirty="0" smtClean="0"/>
              <a:t>Nicotine Gum</a:t>
            </a:r>
          </a:p>
          <a:p>
            <a:r>
              <a:rPr lang="en-US" dirty="0" smtClean="0"/>
              <a:t>Do you chew the nicotine gum like regular gum?</a:t>
            </a:r>
          </a:p>
          <a:p>
            <a:pPr lvl="1"/>
            <a:r>
              <a:rPr lang="en-US" dirty="0" smtClean="0"/>
              <a:t>No, follow chew/park regimen; avoid swallowing saliva if possible</a:t>
            </a:r>
          </a:p>
          <a:p>
            <a:pPr marL="109728" lvl="1" indent="0">
              <a:buClr>
                <a:schemeClr val="accent3"/>
              </a:buClr>
              <a:buNone/>
            </a:pPr>
            <a:r>
              <a:rPr lang="en-US" sz="2800" b="1" dirty="0" smtClean="0">
                <a:solidFill>
                  <a:schemeClr val="tx1"/>
                </a:solidFill>
              </a:rPr>
              <a:t>Other Comments</a:t>
            </a:r>
          </a:p>
          <a:p>
            <a:pPr lvl="1"/>
            <a:r>
              <a:rPr lang="en-US" dirty="0" smtClean="0"/>
              <a:t>Do not drink coffee before use of NRT</a:t>
            </a:r>
          </a:p>
          <a:p>
            <a:pPr lvl="1"/>
            <a:r>
              <a:rPr lang="en-US" dirty="0" smtClean="0"/>
              <a:t>Do not place the patch on the same part of the body two days in a row</a:t>
            </a:r>
          </a:p>
          <a:p>
            <a:pPr lvl="1"/>
            <a:r>
              <a:rPr lang="en-US" dirty="0" smtClean="0"/>
              <a:t>Check local area for NRT discounts/free trials</a:t>
            </a:r>
          </a:p>
          <a:p>
            <a:endParaRPr lang="en-US" dirty="0"/>
          </a:p>
        </p:txBody>
      </p:sp>
    </p:spTree>
    <p:extLst>
      <p:ext uri="{BB962C8B-B14F-4D97-AF65-F5344CB8AC3E}">
        <p14:creationId xmlns:p14="http://schemas.microsoft.com/office/powerpoint/2010/main" val="145730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lgn="ctr" eaLnBrk="1" hangingPunct="1"/>
            <a:r>
              <a:rPr lang="en-US" altLang="en-US" smtClean="0"/>
              <a:t>Treatment of Nicotine Addiction</a:t>
            </a:r>
            <a:endParaRPr lang="en-US" altLang="en-US" dirty="0" smtClean="0"/>
          </a:p>
        </p:txBody>
      </p:sp>
      <p:pic>
        <p:nvPicPr>
          <p:cNvPr id="4" name="Picture 2" descr="http://www.ct.gov/dph/lib/dph/hems/tobacco/images/quitlinelogo.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51292" y="2072786"/>
            <a:ext cx="3641416" cy="40698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2776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C:\Users\ch168329\AppData\Local\Temp\iStock_000017387097_Medium.jpg"/>
          <p:cNvPicPr>
            <a:picLocks noChangeAspect="1" noChangeArrowheads="1"/>
          </p:cNvPicPr>
          <p:nvPr/>
        </p:nvPicPr>
        <p:blipFill rotWithShape="1">
          <a:blip r:embed="rId3">
            <a:extLst>
              <a:ext uri="{28A0092B-C50C-407E-A947-70E740481C1C}">
                <a14:useLocalDpi xmlns:a14="http://schemas.microsoft.com/office/drawing/2010/main" val="0"/>
              </a:ext>
            </a:extLst>
          </a:blip>
          <a:srcRect t="17734"/>
          <a:stretch/>
        </p:blipFill>
        <p:spPr bwMode="auto">
          <a:xfrm>
            <a:off x="0" y="399691"/>
            <a:ext cx="9144000" cy="501050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1"/>
          <p:cNvSpPr txBox="1">
            <a:spLocks/>
          </p:cNvSpPr>
          <p:nvPr/>
        </p:nvSpPr>
        <p:spPr>
          <a:xfrm>
            <a:off x="2057400" y="5367606"/>
            <a:ext cx="70866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pPr algn="r"/>
            <a:r>
              <a:rPr lang="en-US" sz="4800" b="1" dirty="0" smtClean="0">
                <a:solidFill>
                  <a:schemeClr val="accent1"/>
                </a:solidFill>
              </a:rPr>
              <a:t>Alcohol</a:t>
            </a:r>
            <a:endParaRPr lang="en-US" sz="4800" b="1" dirty="0">
              <a:solidFill>
                <a:schemeClr val="accent1"/>
              </a:solidFill>
            </a:endParaRPr>
          </a:p>
        </p:txBody>
      </p:sp>
    </p:spTree>
    <p:extLst>
      <p:ext uri="{BB962C8B-B14F-4D97-AF65-F5344CB8AC3E}">
        <p14:creationId xmlns:p14="http://schemas.microsoft.com/office/powerpoint/2010/main" val="2000042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Why Humans Use Drugs</a:t>
            </a:r>
            <a:endParaRPr lang="en-US" dirty="0" smtClean="0"/>
          </a:p>
        </p:txBody>
      </p:sp>
      <p:sp>
        <p:nvSpPr>
          <p:cNvPr id="3" name="Content Placeholder 2"/>
          <p:cNvSpPr>
            <a:spLocks noGrp="1"/>
          </p:cNvSpPr>
          <p:nvPr>
            <p:ph idx="1"/>
          </p:nvPr>
        </p:nvSpPr>
        <p:spPr/>
        <p:txBody>
          <a:bodyPr/>
          <a:lstStyle/>
          <a:p>
            <a:r>
              <a:rPr lang="en-US" dirty="0" smtClean="0"/>
              <a:t>Pleasurable sensations in the brain</a:t>
            </a:r>
          </a:p>
          <a:p>
            <a:r>
              <a:rPr lang="en-US" dirty="0" smtClean="0"/>
              <a:t>Social reinforcement and symbolic value</a:t>
            </a:r>
          </a:p>
          <a:p>
            <a:r>
              <a:rPr lang="en-US" dirty="0" smtClean="0"/>
              <a:t>Genetic predisposition</a:t>
            </a:r>
          </a:p>
          <a:p>
            <a:r>
              <a:rPr lang="en-US" dirty="0" smtClean="0"/>
              <a:t>Certain personality characteristics, such as sensation-seeking and impulsivity</a:t>
            </a:r>
          </a:p>
          <a:p>
            <a:endParaRPr lang="en-US" dirty="0"/>
          </a:p>
        </p:txBody>
      </p:sp>
    </p:spTree>
    <p:extLst>
      <p:ext uri="{BB962C8B-B14F-4D97-AF65-F5344CB8AC3E}">
        <p14:creationId xmlns:p14="http://schemas.microsoft.com/office/powerpoint/2010/main" val="3538868036"/>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9" name="Picture 1"/>
          <p:cNvPicPr>
            <a:picLocks noChangeAspect="1" noChangeArrowheads="1"/>
          </p:cNvPicPr>
          <p:nvPr/>
        </p:nvPicPr>
        <p:blipFill>
          <a:blip r:embed="rId3"/>
          <a:srcRect l="41956" t="50513" r="42255" b="29768"/>
          <a:stretch>
            <a:fillRect/>
          </a:stretch>
        </p:blipFill>
        <p:spPr bwMode="auto">
          <a:xfrm>
            <a:off x="60325" y="78581"/>
            <a:ext cx="1539875" cy="1443038"/>
          </a:xfrm>
          <a:prstGeom prst="rect">
            <a:avLst/>
          </a:prstGeom>
          <a:noFill/>
          <a:ln w="9525">
            <a:noFill/>
            <a:miter lim="800000"/>
            <a:headEnd/>
            <a:tailEnd/>
          </a:ln>
        </p:spPr>
      </p:pic>
      <p:sp>
        <p:nvSpPr>
          <p:cNvPr id="38913" name="Title 1"/>
          <p:cNvSpPr>
            <a:spLocks noGrp="1"/>
          </p:cNvSpPr>
          <p:nvPr>
            <p:ph type="title"/>
          </p:nvPr>
        </p:nvSpPr>
        <p:spPr/>
        <p:txBody>
          <a:bodyPr/>
          <a:lstStyle/>
          <a:p>
            <a:r>
              <a:rPr lang="en-US" dirty="0" smtClean="0"/>
              <a:t>Alcohol: Effects and Risks</a:t>
            </a:r>
          </a:p>
        </p:txBody>
      </p:sp>
      <p:sp>
        <p:nvSpPr>
          <p:cNvPr id="38914" name="Text Placeholder 4"/>
          <p:cNvSpPr>
            <a:spLocks noGrp="1"/>
          </p:cNvSpPr>
          <p:nvPr>
            <p:ph type="body" idx="1"/>
          </p:nvPr>
        </p:nvSpPr>
        <p:spPr/>
        <p:txBody>
          <a:bodyPr/>
          <a:lstStyle/>
          <a:p>
            <a:r>
              <a:rPr lang="en-US" smtClean="0"/>
              <a:t>Pharmacological effects</a:t>
            </a:r>
            <a:endParaRPr lang="en-US" dirty="0" smtClean="0"/>
          </a:p>
        </p:txBody>
      </p:sp>
      <p:sp>
        <p:nvSpPr>
          <p:cNvPr id="38915" name="Content Placeholder 5"/>
          <p:cNvSpPr>
            <a:spLocks noGrp="1"/>
          </p:cNvSpPr>
          <p:nvPr>
            <p:ph sz="half" idx="2"/>
          </p:nvPr>
        </p:nvSpPr>
        <p:spPr/>
        <p:txBody>
          <a:bodyPr/>
          <a:lstStyle/>
          <a:p>
            <a:r>
              <a:rPr lang="en-US" smtClean="0"/>
              <a:t>Acts as a sedative-hypnotic depressant</a:t>
            </a:r>
          </a:p>
          <a:p>
            <a:r>
              <a:rPr lang="en-US" smtClean="0"/>
              <a:t>Slows down the nervous system</a:t>
            </a:r>
          </a:p>
          <a:p>
            <a:pPr lvl="1"/>
            <a:r>
              <a:rPr lang="en" smtClean="0">
                <a:sym typeface="Garamond"/>
              </a:rPr>
              <a:t>Lower doses: causes euphoria, relaxation, lowered inhibitions </a:t>
            </a:r>
          </a:p>
          <a:p>
            <a:pPr lvl="1"/>
            <a:r>
              <a:rPr lang="en" smtClean="0">
                <a:sym typeface="Garamond"/>
              </a:rPr>
              <a:t>Higher doses: causes  CNS depression, drowsiness, nausea, impaired motor and sensory function and impaired cognition</a:t>
            </a:r>
          </a:p>
          <a:p>
            <a:endParaRPr lang="en-US" smtClean="0"/>
          </a:p>
          <a:p>
            <a:endParaRPr lang="en-US" dirty="0" smtClean="0"/>
          </a:p>
        </p:txBody>
      </p:sp>
      <p:pic>
        <p:nvPicPr>
          <p:cNvPr id="38918" name="Picture 2"/>
          <p:cNvPicPr>
            <a:picLocks noChangeAspect="1" noChangeArrowheads="1"/>
          </p:cNvPicPr>
          <p:nvPr/>
        </p:nvPicPr>
        <p:blipFill>
          <a:blip r:embed="rId4"/>
          <a:srcRect l="52403" t="24779" r="26266" b="18649"/>
          <a:stretch>
            <a:fillRect/>
          </a:stretch>
        </p:blipFill>
        <p:spPr bwMode="auto">
          <a:xfrm>
            <a:off x="5120445" y="1595623"/>
            <a:ext cx="3032955" cy="4850533"/>
          </a:xfrm>
          <a:prstGeom prst="rect">
            <a:avLst/>
          </a:prstGeom>
          <a:noFill/>
          <a:ln w="9525">
            <a:noFill/>
            <a:miter lim="800000"/>
            <a:headEnd/>
            <a:tailEnd/>
          </a:ln>
        </p:spPr>
      </p:pic>
    </p:spTree>
    <p:extLst>
      <p:ext uri="{BB962C8B-B14F-4D97-AF65-F5344CB8AC3E}">
        <p14:creationId xmlns:p14="http://schemas.microsoft.com/office/powerpoint/2010/main" val="297511519"/>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dirty="0" smtClean="0"/>
              <a:t>What is At-risk Drinking?</a:t>
            </a:r>
            <a:endParaRPr lang="en-US" dirty="0"/>
          </a:p>
        </p:txBody>
      </p:sp>
      <p:sp>
        <p:nvSpPr>
          <p:cNvPr id="12" name="Content Placeholder 11"/>
          <p:cNvSpPr>
            <a:spLocks noGrp="1"/>
          </p:cNvSpPr>
          <p:nvPr>
            <p:ph idx="1"/>
          </p:nvPr>
        </p:nvSpPr>
        <p:spPr>
          <a:xfrm>
            <a:off x="457200" y="1600200"/>
            <a:ext cx="7315200" cy="4876800"/>
          </a:xfrm>
        </p:spPr>
        <p:txBody>
          <a:bodyPr/>
          <a:lstStyle/>
          <a:p>
            <a:r>
              <a:rPr lang="en-US" sz="2800" dirty="0"/>
              <a:t>2 Patterns of at-risk drinking </a:t>
            </a:r>
          </a:p>
          <a:p>
            <a:pPr lvl="1"/>
            <a:r>
              <a:rPr lang="en-US" sz="2400" dirty="0" smtClean="0"/>
              <a:t>Too many drinks on one occasion </a:t>
            </a:r>
          </a:p>
          <a:p>
            <a:pPr lvl="1"/>
            <a:r>
              <a:rPr lang="en-US" sz="2400" dirty="0" smtClean="0"/>
              <a:t>Too many drinks on a daily or weekly basis</a:t>
            </a:r>
            <a:endParaRPr lang="en-US" sz="2400" u="sng" dirty="0" smtClean="0"/>
          </a:p>
          <a:p>
            <a:pPr lvl="1"/>
            <a:endParaRPr lang="en-US" sz="2400" dirty="0"/>
          </a:p>
        </p:txBody>
      </p:sp>
      <p:pic>
        <p:nvPicPr>
          <p:cNvPr id="53251" name="Picture 5" descr="C:\Documents and Settings\MCREE\Local Settings\Temp\Temporary Internet Files\Content.IE5\RS23XFC0\MC90043798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143000"/>
            <a:ext cx="2043793"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 name="Table 4"/>
          <p:cNvGraphicFramePr>
            <a:graphicFrameLocks noGrp="1"/>
          </p:cNvGraphicFramePr>
          <p:nvPr>
            <p:extLst/>
          </p:nvPr>
        </p:nvGraphicFramePr>
        <p:xfrm>
          <a:off x="457200" y="4114800"/>
          <a:ext cx="7977117" cy="1798320"/>
        </p:xfrm>
        <a:graphic>
          <a:graphicData uri="http://schemas.openxmlformats.org/drawingml/2006/table">
            <a:tbl>
              <a:tblPr firstRow="1" bandRow="1">
                <a:tableStyleId>{5C22544A-7EE6-4342-B048-85BDC9FD1C3A}</a:tableStyleId>
              </a:tblPr>
              <a:tblGrid>
                <a:gridCol w="3226434"/>
                <a:gridCol w="1490595"/>
                <a:gridCol w="1630044"/>
                <a:gridCol w="1630044"/>
              </a:tblGrid>
              <a:tr h="0">
                <a:tc>
                  <a:txBody>
                    <a:bodyPr/>
                    <a:lstStyle/>
                    <a:p>
                      <a:pPr algn="ctr"/>
                      <a:endParaRPr lang="en-US" sz="2000" dirty="0"/>
                    </a:p>
                  </a:txBody>
                  <a:tcPr>
                    <a:lnL w="28575" cap="flat" cmpd="sng" algn="ctr">
                      <a:solidFill>
                        <a:srgbClr val="2F5897"/>
                      </a:solidFill>
                      <a:prstDash val="solid"/>
                      <a:round/>
                      <a:headEnd type="none" w="med" len="med"/>
                      <a:tailEnd type="none" w="med" len="med"/>
                    </a:lnL>
                    <a:lnT w="28575" cap="flat" cmpd="sng" algn="ctr">
                      <a:solidFill>
                        <a:srgbClr val="2F5897"/>
                      </a:solidFill>
                      <a:prstDash val="solid"/>
                      <a:round/>
                      <a:headEnd type="none" w="med" len="med"/>
                      <a:tailEnd type="none" w="med" len="med"/>
                    </a:lnT>
                  </a:tcPr>
                </a:tc>
                <a:tc>
                  <a:txBody>
                    <a:bodyPr/>
                    <a:lstStyle/>
                    <a:p>
                      <a:pPr algn="ctr"/>
                      <a:r>
                        <a:rPr lang="en-US" sz="2000" dirty="0" smtClean="0"/>
                        <a:t>Per day</a:t>
                      </a:r>
                      <a:endParaRPr lang="en-US" sz="2000" dirty="0"/>
                    </a:p>
                  </a:txBody>
                  <a:tcPr>
                    <a:lnT w="28575" cap="flat" cmpd="sng" algn="ctr">
                      <a:solidFill>
                        <a:srgbClr val="2F5897"/>
                      </a:solidFill>
                      <a:prstDash val="solid"/>
                      <a:round/>
                      <a:headEnd type="none" w="med" len="med"/>
                      <a:tailEnd type="none" w="med" len="med"/>
                    </a:lnT>
                  </a:tcPr>
                </a:tc>
                <a:tc>
                  <a:txBody>
                    <a:bodyPr/>
                    <a:lstStyle/>
                    <a:p>
                      <a:pPr algn="ctr"/>
                      <a:r>
                        <a:rPr lang="en-US" sz="2000" dirty="0" smtClean="0"/>
                        <a:t>Per Week</a:t>
                      </a:r>
                      <a:endParaRPr lang="en-US" sz="2000" dirty="0"/>
                    </a:p>
                  </a:txBody>
                  <a:tcPr>
                    <a:lnT w="28575" cap="flat" cmpd="sng" algn="ctr">
                      <a:solidFill>
                        <a:srgbClr val="2F5897"/>
                      </a:solidFill>
                      <a:prstDash val="solid"/>
                      <a:round/>
                      <a:headEnd type="none" w="med" len="med"/>
                      <a:tailEnd type="none" w="med" len="med"/>
                    </a:lnT>
                  </a:tcPr>
                </a:tc>
                <a:tc>
                  <a:txBody>
                    <a:bodyPr/>
                    <a:lstStyle/>
                    <a:p>
                      <a:pPr algn="ctr"/>
                      <a:r>
                        <a:rPr lang="en-US" sz="2000" dirty="0" smtClean="0"/>
                        <a:t>Per Occasion</a:t>
                      </a:r>
                      <a:endParaRPr lang="en-US" sz="2000" dirty="0"/>
                    </a:p>
                  </a:txBody>
                  <a:tcPr>
                    <a:lnR w="28575" cap="flat" cmpd="sng" algn="ctr">
                      <a:solidFill>
                        <a:srgbClr val="2F5897"/>
                      </a:solidFill>
                      <a:prstDash val="solid"/>
                      <a:round/>
                      <a:headEnd type="none" w="med" len="med"/>
                      <a:tailEnd type="none" w="med" len="med"/>
                    </a:lnR>
                    <a:lnT w="28575" cap="flat" cmpd="sng" algn="ctr">
                      <a:solidFill>
                        <a:srgbClr val="2F5897"/>
                      </a:solidFill>
                      <a:prstDash val="solid"/>
                      <a:round/>
                      <a:headEnd type="none" w="med" len="med"/>
                      <a:tailEnd type="none" w="med" len="med"/>
                    </a:lnT>
                  </a:tcPr>
                </a:tc>
              </a:tr>
              <a:tr h="370840">
                <a:tc>
                  <a:txBody>
                    <a:bodyPr/>
                    <a:lstStyle/>
                    <a:p>
                      <a:pPr algn="l"/>
                      <a:r>
                        <a:rPr lang="en-US" sz="2000" dirty="0" smtClean="0"/>
                        <a:t>Men</a:t>
                      </a:r>
                      <a:endParaRPr lang="en-US" sz="2000" dirty="0"/>
                    </a:p>
                  </a:txBody>
                  <a:tcPr>
                    <a:lnL w="28575" cap="flat" cmpd="sng" algn="ctr">
                      <a:solidFill>
                        <a:srgbClr val="2F5897"/>
                      </a:solidFill>
                      <a:prstDash val="solid"/>
                      <a:round/>
                      <a:headEnd type="none" w="med" len="med"/>
                      <a:tailEnd type="none" w="med" len="med"/>
                    </a:lnL>
                  </a:tcPr>
                </a:tc>
                <a:tc>
                  <a:txBody>
                    <a:bodyPr/>
                    <a:lstStyle/>
                    <a:p>
                      <a:pPr algn="l"/>
                      <a:r>
                        <a:rPr lang="en-US" sz="2000" dirty="0" smtClean="0"/>
                        <a:t>2 drinks</a:t>
                      </a:r>
                      <a:endParaRPr lang="en-US" sz="2000" dirty="0"/>
                    </a:p>
                  </a:txBody>
                  <a:tcPr/>
                </a:tc>
                <a:tc>
                  <a:txBody>
                    <a:bodyPr/>
                    <a:lstStyle/>
                    <a:p>
                      <a:pPr algn="ctr"/>
                      <a:r>
                        <a:rPr lang="en-US" sz="2000" dirty="0" smtClean="0"/>
                        <a:t>&gt;14 drinks</a:t>
                      </a:r>
                      <a:endParaRPr lang="en-US" sz="2000" dirty="0"/>
                    </a:p>
                  </a:txBody>
                  <a:tcPr/>
                </a:tc>
                <a:tc>
                  <a:txBody>
                    <a:bodyPr/>
                    <a:lstStyle/>
                    <a:p>
                      <a:pPr algn="ctr"/>
                      <a:r>
                        <a:rPr lang="en-US" sz="2000" dirty="0" smtClean="0"/>
                        <a:t>&gt;4 drinks</a:t>
                      </a:r>
                      <a:endParaRPr lang="en-US" sz="2000" dirty="0"/>
                    </a:p>
                  </a:txBody>
                  <a:tcPr>
                    <a:lnR w="28575" cap="flat" cmpd="sng" algn="ctr">
                      <a:solidFill>
                        <a:srgbClr val="2F5897"/>
                      </a:solidFill>
                      <a:prstDash val="solid"/>
                      <a:round/>
                      <a:headEnd type="none" w="med" len="med"/>
                      <a:tailEnd type="none" w="med" len="med"/>
                    </a:lnR>
                  </a:tcPr>
                </a:tc>
              </a:tr>
              <a:tr h="370840">
                <a:tc>
                  <a:txBody>
                    <a:bodyPr/>
                    <a:lstStyle/>
                    <a:p>
                      <a:pPr algn="l"/>
                      <a:r>
                        <a:rPr lang="en-US" sz="2000" dirty="0" smtClean="0"/>
                        <a:t>Women and men</a:t>
                      </a:r>
                      <a:r>
                        <a:rPr lang="en-US" sz="2000" baseline="0" dirty="0" smtClean="0"/>
                        <a:t> over </a:t>
                      </a:r>
                      <a:r>
                        <a:rPr lang="en-US" sz="2000" dirty="0" smtClean="0"/>
                        <a:t>65</a:t>
                      </a:r>
                      <a:r>
                        <a:rPr lang="en-US" sz="2000" baseline="0" dirty="0" smtClean="0"/>
                        <a:t> years old</a:t>
                      </a:r>
                      <a:endParaRPr lang="en-US" sz="2000" dirty="0"/>
                    </a:p>
                  </a:txBody>
                  <a:tcPr>
                    <a:lnL w="28575" cap="flat" cmpd="sng" algn="ctr">
                      <a:solidFill>
                        <a:srgbClr val="2F5897"/>
                      </a:solidFill>
                      <a:prstDash val="solid"/>
                      <a:round/>
                      <a:headEnd type="none" w="med" len="med"/>
                      <a:tailEnd type="none" w="med" len="med"/>
                    </a:lnL>
                    <a:lnB w="28575" cap="flat" cmpd="sng" algn="ctr">
                      <a:solidFill>
                        <a:srgbClr val="2F5897"/>
                      </a:solidFill>
                      <a:prstDash val="solid"/>
                      <a:round/>
                      <a:headEnd type="none" w="med" len="med"/>
                      <a:tailEnd type="none" w="med" len="med"/>
                    </a:lnB>
                  </a:tcPr>
                </a:tc>
                <a:tc>
                  <a:txBody>
                    <a:bodyPr/>
                    <a:lstStyle/>
                    <a:p>
                      <a:pPr algn="l"/>
                      <a:r>
                        <a:rPr lang="en-US" sz="2000" dirty="0" smtClean="0"/>
                        <a:t>1 drink</a:t>
                      </a:r>
                      <a:endParaRPr lang="en-US" sz="2000" dirty="0"/>
                    </a:p>
                  </a:txBody>
                  <a:tcPr anchor="b">
                    <a:lnB w="28575" cap="flat" cmpd="sng" algn="ctr">
                      <a:solidFill>
                        <a:srgbClr val="2F5897"/>
                      </a:solidFill>
                      <a:prstDash val="solid"/>
                      <a:round/>
                      <a:headEnd type="none" w="med" len="med"/>
                      <a:tailEnd type="none" w="med" len="med"/>
                    </a:lnB>
                  </a:tcPr>
                </a:tc>
                <a:tc>
                  <a:txBody>
                    <a:bodyPr/>
                    <a:lstStyle/>
                    <a:p>
                      <a:pPr algn="ctr"/>
                      <a:endParaRPr lang="en-US" sz="2000" dirty="0" smtClean="0"/>
                    </a:p>
                    <a:p>
                      <a:pPr algn="ctr"/>
                      <a:r>
                        <a:rPr lang="en-US" sz="2000" dirty="0" smtClean="0"/>
                        <a:t>&gt;7 drinks</a:t>
                      </a:r>
                      <a:endParaRPr lang="en-US" sz="2000" dirty="0"/>
                    </a:p>
                  </a:txBody>
                  <a:tcPr>
                    <a:lnB w="28575" cap="flat" cmpd="sng" algn="ctr">
                      <a:solidFill>
                        <a:srgbClr val="2F5897"/>
                      </a:solidFill>
                      <a:prstDash val="solid"/>
                      <a:round/>
                      <a:headEnd type="none" w="med" len="med"/>
                      <a:tailEnd type="none" w="med" len="med"/>
                    </a:lnB>
                  </a:tcPr>
                </a:tc>
                <a:tc>
                  <a:txBody>
                    <a:bodyPr/>
                    <a:lstStyle/>
                    <a:p>
                      <a:pPr algn="ctr"/>
                      <a:endParaRPr lang="en-US" sz="2000" dirty="0" smtClean="0"/>
                    </a:p>
                    <a:p>
                      <a:pPr algn="ctr"/>
                      <a:r>
                        <a:rPr lang="en-US" sz="2000" dirty="0" smtClean="0"/>
                        <a:t>&gt;3</a:t>
                      </a:r>
                      <a:r>
                        <a:rPr lang="en-US" sz="2000" baseline="0" dirty="0" smtClean="0"/>
                        <a:t> drinks</a:t>
                      </a:r>
                      <a:endParaRPr lang="en-US" sz="2000" dirty="0"/>
                    </a:p>
                  </a:txBody>
                  <a:tcPr>
                    <a:lnR w="28575" cap="flat" cmpd="sng" algn="ctr">
                      <a:solidFill>
                        <a:srgbClr val="2F5897"/>
                      </a:solidFill>
                      <a:prstDash val="solid"/>
                      <a:round/>
                      <a:headEnd type="none" w="med" len="med"/>
                      <a:tailEnd type="none" w="med" len="med"/>
                    </a:lnR>
                    <a:lnB w="28575" cap="flat" cmpd="sng" algn="ctr">
                      <a:solidFill>
                        <a:srgbClr val="2F5897"/>
                      </a:solidFill>
                      <a:prstDash val="solid"/>
                      <a:round/>
                      <a:headEnd type="none" w="med" len="med"/>
                      <a:tailEnd type="none" w="med" len="med"/>
                    </a:lnB>
                  </a:tcPr>
                </a:tc>
              </a:tr>
            </a:tbl>
          </a:graphicData>
        </a:graphic>
      </p:graphicFrame>
      <p:sp>
        <p:nvSpPr>
          <p:cNvPr id="6" name="TextBox 5"/>
          <p:cNvSpPr txBox="1"/>
          <p:nvPr/>
        </p:nvSpPr>
        <p:spPr>
          <a:xfrm>
            <a:off x="450574" y="5919746"/>
            <a:ext cx="3738585" cy="276999"/>
          </a:xfrm>
          <a:prstGeom prst="rect">
            <a:avLst/>
          </a:prstGeom>
          <a:noFill/>
        </p:spPr>
        <p:txBody>
          <a:bodyPr wrap="none" rtlCol="0">
            <a:spAutoFit/>
          </a:bodyPr>
          <a:lstStyle/>
          <a:p>
            <a:r>
              <a:rPr lang="en-US" sz="1200" i="1" dirty="0" smtClean="0"/>
              <a:t>*National </a:t>
            </a:r>
            <a:r>
              <a:rPr lang="en-US" sz="1200" i="1" dirty="0"/>
              <a:t>Institute on Alcohol Abuse and Alcoholism </a:t>
            </a:r>
          </a:p>
        </p:txBody>
      </p:sp>
    </p:spTree>
    <p:extLst>
      <p:ext uri="{BB962C8B-B14F-4D97-AF65-F5344CB8AC3E}">
        <p14:creationId xmlns:p14="http://schemas.microsoft.com/office/powerpoint/2010/main" val="1755506767"/>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 US Standard Drink:</a:t>
            </a:r>
            <a:br>
              <a:rPr lang="en-US" dirty="0" smtClean="0"/>
            </a:br>
            <a:r>
              <a:rPr lang="en-US" sz="2800" dirty="0" smtClean="0"/>
              <a:t>14 grams = .6 fluid ounces of ethanol </a:t>
            </a:r>
            <a:endParaRPr lang="en-US" dirty="0"/>
          </a:p>
        </p:txBody>
      </p:sp>
      <p:sp>
        <p:nvSpPr>
          <p:cNvPr id="2" name="Date Placeholder 1"/>
          <p:cNvSpPr>
            <a:spLocks noGrp="1"/>
          </p:cNvSpPr>
          <p:nvPr>
            <p:ph type="dt" sz="quarter" idx="10"/>
          </p:nvPr>
        </p:nvSpPr>
        <p:spPr/>
        <p:txBody>
          <a:bodyPr/>
          <a:lstStyle/>
          <a:p>
            <a:endParaRPr lang="en-US"/>
          </a:p>
        </p:txBody>
      </p:sp>
      <p:pic>
        <p:nvPicPr>
          <p:cNvPr id="55298" name="Picture 2" descr="Alcohol-Young-Adult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276600"/>
            <a:ext cx="7874000"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2016004" y="2020669"/>
            <a:ext cx="2309287" cy="646331"/>
          </a:xfrm>
          <a:prstGeom prst="rect">
            <a:avLst/>
          </a:prstGeom>
          <a:noFill/>
        </p:spPr>
        <p:txBody>
          <a:bodyPr wrap="none" rtlCol="0">
            <a:spAutoFit/>
          </a:bodyPr>
          <a:lstStyle/>
          <a:p>
            <a:pPr algn="ctr"/>
            <a:r>
              <a:rPr lang="en-US" u="sng" smtClean="0">
                <a:latin typeface="+mj-lt"/>
                <a:cs typeface="Courier"/>
              </a:rPr>
              <a:t># ounces X % ETOH</a:t>
            </a:r>
            <a:endParaRPr lang="en-US" u="sng" dirty="0" smtClean="0">
              <a:latin typeface="+mj-lt"/>
              <a:cs typeface="Courier"/>
            </a:endParaRPr>
          </a:p>
          <a:p>
            <a:pPr algn="ctr"/>
            <a:r>
              <a:rPr lang="en-US" dirty="0" smtClean="0">
                <a:latin typeface="+mj-lt"/>
                <a:cs typeface="Courier"/>
              </a:rPr>
              <a:t>.6</a:t>
            </a:r>
            <a:endParaRPr lang="en-US" dirty="0">
              <a:latin typeface="+mj-lt"/>
            </a:endParaRPr>
          </a:p>
        </p:txBody>
      </p:sp>
      <p:sp>
        <p:nvSpPr>
          <p:cNvPr id="9" name="TextBox 8"/>
          <p:cNvSpPr txBox="1"/>
          <p:nvPr/>
        </p:nvSpPr>
        <p:spPr>
          <a:xfrm>
            <a:off x="4267200" y="2057400"/>
            <a:ext cx="2743200" cy="461665"/>
          </a:xfrm>
          <a:prstGeom prst="rect">
            <a:avLst/>
          </a:prstGeom>
          <a:noFill/>
        </p:spPr>
        <p:txBody>
          <a:bodyPr wrap="square" rtlCol="0">
            <a:spAutoFit/>
          </a:bodyPr>
          <a:lstStyle/>
          <a:p>
            <a:r>
              <a:rPr lang="en-US" dirty="0" smtClean="0"/>
              <a:t>= #standard drinks</a:t>
            </a:r>
            <a:endParaRPr lang="en-US" dirty="0"/>
          </a:p>
        </p:txBody>
      </p:sp>
    </p:spTree>
    <p:extLst>
      <p:ext uri="{BB962C8B-B14F-4D97-AF65-F5344CB8AC3E}">
        <p14:creationId xmlns:p14="http://schemas.microsoft.com/office/powerpoint/2010/main" val="1913299962"/>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Harmful interactions</a:t>
            </a:r>
            <a:endParaRPr lang="en-US" dirty="0"/>
          </a:p>
        </p:txBody>
      </p:sp>
      <p:sp>
        <p:nvSpPr>
          <p:cNvPr id="5" name="Text Placeholder 4"/>
          <p:cNvSpPr>
            <a:spLocks noGrp="1"/>
          </p:cNvSpPr>
          <p:nvPr>
            <p:ph type="body" idx="1"/>
          </p:nvPr>
        </p:nvSpPr>
        <p:spPr/>
        <p:txBody>
          <a:bodyPr/>
          <a:lstStyle/>
          <a:p>
            <a:r>
              <a:rPr lang="en-US" dirty="0" smtClean="0"/>
              <a:t>The following slides are specific to alcohol and drug interactions.  These are recommended for pharmacy students and prescribers.</a:t>
            </a:r>
            <a:endParaRPr lang="en-US" dirty="0"/>
          </a:p>
        </p:txBody>
      </p:sp>
    </p:spTree>
    <p:extLst>
      <p:ext uri="{BB962C8B-B14F-4D97-AF65-F5344CB8AC3E}">
        <p14:creationId xmlns:p14="http://schemas.microsoft.com/office/powerpoint/2010/main" val="3385251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smtClean="0"/>
              <a:t>Alcohol and Drug Interactions: </a:t>
            </a:r>
            <a:br>
              <a:rPr lang="en-US" altLang="en-US" dirty="0" smtClean="0"/>
            </a:br>
            <a:r>
              <a:rPr lang="en-US" altLang="en-US" dirty="0" smtClean="0"/>
              <a:t>How the Body Works</a:t>
            </a:r>
            <a:endParaRPr lang="en-US" dirty="0"/>
          </a:p>
        </p:txBody>
      </p:sp>
      <p:sp>
        <p:nvSpPr>
          <p:cNvPr id="3" name="Content Placeholder 2"/>
          <p:cNvSpPr>
            <a:spLocks noGrp="1"/>
          </p:cNvSpPr>
          <p:nvPr>
            <p:ph idx="1"/>
          </p:nvPr>
        </p:nvSpPr>
        <p:spPr/>
        <p:txBody>
          <a:bodyPr>
            <a:noAutofit/>
          </a:bodyPr>
          <a:lstStyle/>
          <a:p>
            <a:r>
              <a:rPr lang="en-US" altLang="en-US" sz="2400" dirty="0" smtClean="0"/>
              <a:t>Interactions between medications and alcohol can lead to illness, injury, and even death.</a:t>
            </a:r>
          </a:p>
          <a:p>
            <a:pPr lvl="1"/>
            <a:r>
              <a:rPr lang="en-US" sz="2000" dirty="0" smtClean="0"/>
              <a:t>Factor in ~25% of ED admissions</a:t>
            </a:r>
          </a:p>
          <a:p>
            <a:pPr lvl="1"/>
            <a:r>
              <a:rPr lang="en-US" altLang="en-US" sz="2000" dirty="0" smtClean="0"/>
              <a:t>An estimated one in five older Americans (19%) may be affected.</a:t>
            </a:r>
          </a:p>
          <a:p>
            <a:r>
              <a:rPr lang="en-US" sz="2400" dirty="0" smtClean="0"/>
              <a:t>Alcohol combined with medicines or other drugs can result in a multiplier effect.</a:t>
            </a:r>
          </a:p>
          <a:p>
            <a:r>
              <a:rPr lang="en-US" altLang="en-US" sz="2400" dirty="0" smtClean="0"/>
              <a:t>Alcohol may slow down a drug’s absorption by the body, resulting in higher medication levels. </a:t>
            </a:r>
          </a:p>
          <a:p>
            <a:r>
              <a:rPr lang="en-US" altLang="en-US" sz="2400" dirty="0" smtClean="0"/>
              <a:t>Chronic heavy drinking may increase the number of metabolizing enzymes in the body, reducing the effectiveness of some drugs.</a:t>
            </a:r>
          </a:p>
          <a:p>
            <a:r>
              <a:rPr lang="en-US" altLang="en-US" sz="2400" dirty="0" smtClean="0"/>
              <a:t>Metabolizing enzymes can change some medications into chemicals that can damage the liver or other organs.</a:t>
            </a:r>
          </a:p>
        </p:txBody>
      </p:sp>
    </p:spTree>
    <p:extLst>
      <p:ext uri="{BB962C8B-B14F-4D97-AF65-F5344CB8AC3E}">
        <p14:creationId xmlns:p14="http://schemas.microsoft.com/office/powerpoint/2010/main" val="1556892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527577"/>
            <a:ext cx="9151468" cy="6127223"/>
          </a:xfrm>
          <a:prstGeom prst="rect">
            <a:avLst/>
          </a:prstGeom>
        </p:spPr>
      </p:pic>
    </p:spTree>
    <p:extLst>
      <p:ext uri="{BB962C8B-B14F-4D97-AF65-F5344CB8AC3E}">
        <p14:creationId xmlns:p14="http://schemas.microsoft.com/office/powerpoint/2010/main" val="4894346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Alcohol: Drug Interactions</a:t>
            </a:r>
          </a:p>
        </p:txBody>
      </p:sp>
      <p:sp>
        <p:nvSpPr>
          <p:cNvPr id="5" name="Content Placeholder 4"/>
          <p:cNvSpPr>
            <a:spLocks noGrp="1"/>
          </p:cNvSpPr>
          <p:nvPr>
            <p:ph idx="1"/>
          </p:nvPr>
        </p:nvSpPr>
        <p:spPr/>
        <p:txBody>
          <a:bodyPr/>
          <a:lstStyle/>
          <a:p>
            <a:r>
              <a:rPr lang="en-US" sz="2400" dirty="0">
                <a:solidFill>
                  <a:schemeClr val="tx2"/>
                </a:solidFill>
              </a:rPr>
              <a:t>Heart medications </a:t>
            </a:r>
            <a:r>
              <a:rPr lang="en-US" sz="2400" dirty="0"/>
              <a:t>→ rapid heartbeat and sudden changes in blood pressure</a:t>
            </a:r>
          </a:p>
          <a:p>
            <a:r>
              <a:rPr lang="en-US" sz="2400" dirty="0">
                <a:solidFill>
                  <a:schemeClr val="tx2"/>
                </a:solidFill>
              </a:rPr>
              <a:t>NSAIDs </a:t>
            </a:r>
            <a:r>
              <a:rPr lang="en-US" sz="2400" dirty="0"/>
              <a:t>→ increase risk of heart attacks, strokes, ulcers and stomach bleeding</a:t>
            </a:r>
          </a:p>
          <a:p>
            <a:r>
              <a:rPr lang="en-US" sz="2400" dirty="0">
                <a:solidFill>
                  <a:schemeClr val="tx2"/>
                </a:solidFill>
              </a:rPr>
              <a:t>Blood-thinning medications </a:t>
            </a:r>
            <a:r>
              <a:rPr lang="en-US" sz="2400" dirty="0"/>
              <a:t>→ lead to internal bleeding</a:t>
            </a:r>
          </a:p>
          <a:p>
            <a:r>
              <a:rPr lang="en-US" sz="2400" dirty="0">
                <a:solidFill>
                  <a:schemeClr val="tx2"/>
                </a:solidFill>
              </a:rPr>
              <a:t>Acetaminophen</a:t>
            </a:r>
            <a:r>
              <a:rPr lang="en-US" sz="2400" dirty="0"/>
              <a:t> →  severe liver damage -- including some cases requiring a liver transplant </a:t>
            </a:r>
          </a:p>
          <a:p>
            <a:r>
              <a:rPr lang="en-US" sz="2400" dirty="0">
                <a:solidFill>
                  <a:schemeClr val="tx2"/>
                </a:solidFill>
              </a:rPr>
              <a:t>Opioids </a:t>
            </a:r>
            <a:r>
              <a:rPr lang="en-US" sz="2400" dirty="0"/>
              <a:t>→ enhanced CNS and respiratory depression</a:t>
            </a:r>
            <a:endParaRPr lang="en-US" sz="2400" dirty="0">
              <a:solidFill>
                <a:schemeClr val="tx2"/>
              </a:solidFill>
            </a:endParaRPr>
          </a:p>
          <a:p>
            <a:r>
              <a:rPr lang="en-US" sz="2400" dirty="0">
                <a:solidFill>
                  <a:schemeClr val="tx2"/>
                </a:solidFill>
              </a:rPr>
              <a:t>Sedatives and sleeping pills </a:t>
            </a:r>
            <a:r>
              <a:rPr lang="en-US" sz="2400" dirty="0"/>
              <a:t>→ excessive CNS depression</a:t>
            </a:r>
          </a:p>
          <a:p>
            <a:r>
              <a:rPr lang="en-US" sz="2400" dirty="0">
                <a:solidFill>
                  <a:schemeClr val="tx2"/>
                </a:solidFill>
              </a:rPr>
              <a:t>Tricyclic antidepressants </a:t>
            </a:r>
            <a:r>
              <a:rPr lang="en-US" sz="2400" dirty="0"/>
              <a:t>→ excessive CNS depression</a:t>
            </a:r>
          </a:p>
          <a:p>
            <a:r>
              <a:rPr lang="en-US" sz="2400" dirty="0">
                <a:solidFill>
                  <a:schemeClr val="tx2"/>
                </a:solidFill>
              </a:rPr>
              <a:t>Antipsychotics</a:t>
            </a:r>
            <a:r>
              <a:rPr lang="en-US" sz="2400" dirty="0"/>
              <a:t> → excessive CNS depression</a:t>
            </a:r>
          </a:p>
          <a:p>
            <a:r>
              <a:rPr lang="en-US" sz="2400" dirty="0">
                <a:solidFill>
                  <a:schemeClr val="tx2"/>
                </a:solidFill>
              </a:rPr>
              <a:t>Over-the-counter antihistamines </a:t>
            </a:r>
            <a:r>
              <a:rPr lang="en-US" sz="2400" dirty="0"/>
              <a:t>→ enhanced CNS </a:t>
            </a:r>
            <a:r>
              <a:rPr lang="en-US" sz="2400" dirty="0" smtClean="0"/>
              <a:t>depression</a:t>
            </a:r>
            <a:endParaRPr lang="en-US" dirty="0"/>
          </a:p>
        </p:txBody>
      </p:sp>
    </p:spTree>
    <p:extLst>
      <p:ext uri="{BB962C8B-B14F-4D97-AF65-F5344CB8AC3E}">
        <p14:creationId xmlns:p14="http://schemas.microsoft.com/office/powerpoint/2010/main" val="1910443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Alcohol: Drug Interactions (continued)</a:t>
            </a:r>
            <a:endParaRPr lang="en-US" dirty="0"/>
          </a:p>
        </p:txBody>
      </p:sp>
      <p:sp>
        <p:nvSpPr>
          <p:cNvPr id="3" name="Content Placeholder 2"/>
          <p:cNvSpPr>
            <a:spLocks noGrp="1"/>
          </p:cNvSpPr>
          <p:nvPr>
            <p:ph idx="1"/>
          </p:nvPr>
        </p:nvSpPr>
        <p:spPr/>
        <p:txBody>
          <a:bodyPr/>
          <a:lstStyle/>
          <a:p>
            <a:r>
              <a:rPr lang="en-US" sz="2800" dirty="0" smtClean="0">
                <a:solidFill>
                  <a:schemeClr val="tx2"/>
                </a:solidFill>
              </a:rPr>
              <a:t>Antidiabetics</a:t>
            </a:r>
            <a:r>
              <a:rPr lang="en-US" sz="2800" dirty="0" smtClean="0"/>
              <a:t> → Disulfiram-like reaction; enhanced glucose lowering</a:t>
            </a:r>
          </a:p>
          <a:p>
            <a:r>
              <a:rPr lang="en-US" sz="2800" dirty="0" smtClean="0">
                <a:solidFill>
                  <a:schemeClr val="tx2"/>
                </a:solidFill>
              </a:rPr>
              <a:t>Anti-</a:t>
            </a:r>
            <a:r>
              <a:rPr lang="en-US" sz="2800" dirty="0" err="1" smtClean="0">
                <a:solidFill>
                  <a:schemeClr val="tx2"/>
                </a:solidFill>
              </a:rPr>
              <a:t>infectives</a:t>
            </a:r>
            <a:r>
              <a:rPr lang="en-US" sz="2800" dirty="0" smtClean="0"/>
              <a:t> → Disulfiram-like reaction; may reduce serum concentration of some antibiotics; increased risk of </a:t>
            </a:r>
            <a:r>
              <a:rPr lang="en-US" sz="2800" dirty="0" err="1" smtClean="0"/>
              <a:t>hepatoxicity</a:t>
            </a:r>
            <a:r>
              <a:rPr lang="en-US" sz="2800" dirty="0" smtClean="0"/>
              <a:t>; some produce enhanced alcohol effects </a:t>
            </a:r>
          </a:p>
          <a:p>
            <a:r>
              <a:rPr lang="en-US" sz="2800" dirty="0" err="1" smtClean="0">
                <a:solidFill>
                  <a:schemeClr val="tx2"/>
                </a:solidFill>
              </a:rPr>
              <a:t>Immunosuppressives</a:t>
            </a:r>
            <a:r>
              <a:rPr lang="en-US" sz="2800" dirty="0" smtClean="0">
                <a:solidFill>
                  <a:schemeClr val="tx2"/>
                </a:solidFill>
              </a:rPr>
              <a:t> </a:t>
            </a:r>
            <a:r>
              <a:rPr lang="en-US" sz="2800" dirty="0" smtClean="0"/>
              <a:t>→ facial flushing; increased risk of liver injury with excessive alcohol consumption</a:t>
            </a:r>
            <a:endParaRPr lang="en-US" sz="2800" dirty="0"/>
          </a:p>
        </p:txBody>
      </p:sp>
    </p:spTree>
    <p:extLst>
      <p:ext uri="{BB962C8B-B14F-4D97-AF65-F5344CB8AC3E}">
        <p14:creationId xmlns:p14="http://schemas.microsoft.com/office/powerpoint/2010/main" val="19188500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754" t="1542"/>
          <a:stretch/>
        </p:blipFill>
        <p:spPr>
          <a:xfrm>
            <a:off x="0" y="914400"/>
            <a:ext cx="9255597" cy="4495289"/>
          </a:xfrm>
          <a:prstGeom prst="rect">
            <a:avLst/>
          </a:prstGeom>
        </p:spPr>
      </p:pic>
      <p:sp>
        <p:nvSpPr>
          <p:cNvPr id="3" name="Title 1"/>
          <p:cNvSpPr>
            <a:spLocks noGrp="1"/>
          </p:cNvSpPr>
          <p:nvPr>
            <p:ph type="ctrTitle"/>
          </p:nvPr>
        </p:nvSpPr>
        <p:spPr>
          <a:xfrm>
            <a:off x="2057400" y="5367606"/>
            <a:ext cx="7086600" cy="1470025"/>
          </a:xfrm>
        </p:spPr>
        <p:txBody>
          <a:bodyPr>
            <a:normAutofit/>
          </a:bodyPr>
          <a:lstStyle/>
          <a:p>
            <a:pPr algn="r"/>
            <a:r>
              <a:rPr lang="en-US" sz="4800" b="1" dirty="0" smtClean="0">
                <a:solidFill>
                  <a:schemeClr val="accent1"/>
                </a:solidFill>
              </a:rPr>
              <a:t>Marijuana</a:t>
            </a:r>
            <a:endParaRPr lang="en-US" sz="4800" b="1" dirty="0">
              <a:solidFill>
                <a:schemeClr val="accent1"/>
              </a:solidFill>
            </a:endParaRPr>
          </a:p>
        </p:txBody>
      </p:sp>
    </p:spTree>
    <p:extLst>
      <p:ext uri="{BB962C8B-B14F-4D97-AF65-F5344CB8AC3E}">
        <p14:creationId xmlns:p14="http://schemas.microsoft.com/office/powerpoint/2010/main" val="38795614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i="1" dirty="0" smtClean="0"/>
              <a:t>Video Demonstration:</a:t>
            </a:r>
            <a:br>
              <a:rPr lang="en-US" i="1" dirty="0" smtClean="0"/>
            </a:br>
            <a:r>
              <a:rPr lang="en-US" i="1" dirty="0" smtClean="0"/>
              <a:t>The </a:t>
            </a:r>
            <a:r>
              <a:rPr lang="en-US" i="1" dirty="0"/>
              <a:t>E</a:t>
            </a:r>
            <a:r>
              <a:rPr lang="en-US" i="1" dirty="0" smtClean="0"/>
              <a:t>ffects of Marijuana on the </a:t>
            </a:r>
            <a:r>
              <a:rPr lang="en-US" sz="3200" i="1" dirty="0" smtClean="0"/>
              <a:t>Brain</a:t>
            </a:r>
            <a:endParaRPr lang="en-US" i="1" dirty="0"/>
          </a:p>
        </p:txBody>
      </p:sp>
      <p:sp>
        <p:nvSpPr>
          <p:cNvPr id="2" name="Content Placeholder 1"/>
          <p:cNvSpPr>
            <a:spLocks noGrp="1"/>
          </p:cNvSpPr>
          <p:nvPr>
            <p:ph idx="1"/>
          </p:nvPr>
        </p:nvSpPr>
        <p:spPr/>
        <p:txBody>
          <a:bodyPr/>
          <a:lstStyle/>
          <a:p>
            <a:pPr marL="0" indent="0">
              <a:buNone/>
            </a:pPr>
            <a:r>
              <a:rPr lang="en-US" sz="2400" i="1" dirty="0" smtClean="0"/>
              <a:t>Your Brain on Marijuana </a:t>
            </a:r>
            <a:r>
              <a:rPr lang="en-US" sz="2400" dirty="0" smtClean="0"/>
              <a:t>(2:26)</a:t>
            </a:r>
            <a:endParaRPr lang="en-US" sz="2400" dirty="0" smtClean="0">
              <a:hlinkClick r:id="rId3"/>
            </a:endParaRPr>
          </a:p>
          <a:p>
            <a:pPr marL="0" indent="0">
              <a:buNone/>
            </a:pPr>
            <a:r>
              <a:rPr lang="en-US" sz="2400" dirty="0" smtClean="0">
                <a:hlinkClick r:id="rId3"/>
              </a:rPr>
              <a:t>https</a:t>
            </a:r>
            <a:r>
              <a:rPr lang="en-US" sz="2400" dirty="0">
                <a:hlinkClick r:id="rId3"/>
              </a:rPr>
              <a:t>://</a:t>
            </a:r>
            <a:r>
              <a:rPr lang="en-US" sz="2400" dirty="0" smtClean="0">
                <a:hlinkClick r:id="rId3"/>
              </a:rPr>
              <a:t>www.youtube.com/watch?v=oeF6rFN9org</a:t>
            </a:r>
            <a:endParaRPr lang="en-US" sz="2400" dirty="0" smtClean="0"/>
          </a:p>
          <a:p>
            <a:endParaRPr lang="en-US" dirty="0" smtClean="0"/>
          </a:p>
        </p:txBody>
      </p:sp>
      <p:pic>
        <p:nvPicPr>
          <p:cNvPr id="3" name="Picture 2"/>
          <p:cNvPicPr>
            <a:picLocks noChangeAspect="1"/>
          </p:cNvPicPr>
          <p:nvPr/>
        </p:nvPicPr>
        <p:blipFill>
          <a:blip r:embed="rId4"/>
          <a:stretch>
            <a:fillRect/>
          </a:stretch>
        </p:blipFill>
        <p:spPr>
          <a:xfrm>
            <a:off x="701675" y="2676856"/>
            <a:ext cx="7740650" cy="3876344"/>
          </a:xfrm>
          <a:prstGeom prst="rect">
            <a:avLst/>
          </a:prstGeom>
        </p:spPr>
      </p:pic>
    </p:spTree>
    <p:extLst>
      <p:ext uri="{BB962C8B-B14F-4D97-AF65-F5344CB8AC3E}">
        <p14:creationId xmlns:p14="http://schemas.microsoft.com/office/powerpoint/2010/main" val="2085296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endParaRPr lang="en-US" dirty="0" smtClean="0"/>
          </a:p>
        </p:txBody>
      </p:sp>
      <p:pic>
        <p:nvPicPr>
          <p:cNvPr id="225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2" name="TextBox 3"/>
          <p:cNvSpPr txBox="1">
            <a:spLocks noChangeArrowheads="1"/>
          </p:cNvSpPr>
          <p:nvPr/>
        </p:nvSpPr>
        <p:spPr bwMode="auto">
          <a:xfrm>
            <a:off x="3733800" y="4495872"/>
            <a:ext cx="153920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5400">
                <a:solidFill>
                  <a:srgbClr val="FDD518"/>
                </a:solidFill>
                <a:latin typeface="HelveticaNeue HeavyCond"/>
                <a:ea typeface="MS PGothic" pitchFamily="34" charset="-128"/>
              </a:defRPr>
            </a:lvl1pPr>
            <a:lvl2pPr marL="742950" indent="-285750" eaLnBrk="0" hangingPunct="0">
              <a:defRPr sz="5400">
                <a:solidFill>
                  <a:srgbClr val="FDD518"/>
                </a:solidFill>
                <a:latin typeface="HelveticaNeue HeavyCond"/>
                <a:ea typeface="MS PGothic" pitchFamily="34" charset="-128"/>
              </a:defRPr>
            </a:lvl2pPr>
            <a:lvl3pPr marL="1143000" indent="-228600" eaLnBrk="0" hangingPunct="0">
              <a:defRPr sz="5400">
                <a:solidFill>
                  <a:srgbClr val="FDD518"/>
                </a:solidFill>
                <a:latin typeface="HelveticaNeue HeavyCond"/>
                <a:ea typeface="MS PGothic" pitchFamily="34" charset="-128"/>
              </a:defRPr>
            </a:lvl3pPr>
            <a:lvl4pPr marL="1600200" indent="-228600" eaLnBrk="0" hangingPunct="0">
              <a:defRPr sz="5400">
                <a:solidFill>
                  <a:srgbClr val="FDD518"/>
                </a:solidFill>
                <a:latin typeface="HelveticaNeue HeavyCond"/>
                <a:ea typeface="MS PGothic" pitchFamily="34" charset="-128"/>
              </a:defRPr>
            </a:lvl4pPr>
            <a:lvl5pPr marL="2057400" indent="-228600" eaLnBrk="0" hangingPunct="0">
              <a:defRPr sz="5400">
                <a:solidFill>
                  <a:srgbClr val="FDD518"/>
                </a:solidFill>
                <a:latin typeface="HelveticaNeue HeavyCond"/>
                <a:ea typeface="MS PGothic" pitchFamily="34" charset="-128"/>
              </a:defRPr>
            </a:lvl5pPr>
            <a:lvl6pPr marL="2514600" indent="-228600" eaLnBrk="0" fontAlgn="base" hangingPunct="0">
              <a:spcBef>
                <a:spcPct val="0"/>
              </a:spcBef>
              <a:spcAft>
                <a:spcPct val="0"/>
              </a:spcAft>
              <a:defRPr sz="5400">
                <a:solidFill>
                  <a:srgbClr val="FDD518"/>
                </a:solidFill>
                <a:latin typeface="HelveticaNeue HeavyCond"/>
                <a:ea typeface="MS PGothic" pitchFamily="34" charset="-128"/>
              </a:defRPr>
            </a:lvl6pPr>
            <a:lvl7pPr marL="2971800" indent="-228600" eaLnBrk="0" fontAlgn="base" hangingPunct="0">
              <a:spcBef>
                <a:spcPct val="0"/>
              </a:spcBef>
              <a:spcAft>
                <a:spcPct val="0"/>
              </a:spcAft>
              <a:defRPr sz="5400">
                <a:solidFill>
                  <a:srgbClr val="FDD518"/>
                </a:solidFill>
                <a:latin typeface="HelveticaNeue HeavyCond"/>
                <a:ea typeface="MS PGothic" pitchFamily="34" charset="-128"/>
              </a:defRPr>
            </a:lvl7pPr>
            <a:lvl8pPr marL="3429000" indent="-228600" eaLnBrk="0" fontAlgn="base" hangingPunct="0">
              <a:spcBef>
                <a:spcPct val="0"/>
              </a:spcBef>
              <a:spcAft>
                <a:spcPct val="0"/>
              </a:spcAft>
              <a:defRPr sz="5400">
                <a:solidFill>
                  <a:srgbClr val="FDD518"/>
                </a:solidFill>
                <a:latin typeface="HelveticaNeue HeavyCond"/>
                <a:ea typeface="MS PGothic" pitchFamily="34" charset="-128"/>
              </a:defRPr>
            </a:lvl8pPr>
            <a:lvl9pPr marL="3886200" indent="-228600" eaLnBrk="0" fontAlgn="base" hangingPunct="0">
              <a:spcBef>
                <a:spcPct val="0"/>
              </a:spcBef>
              <a:spcAft>
                <a:spcPct val="0"/>
              </a:spcAft>
              <a:defRPr sz="5400">
                <a:solidFill>
                  <a:srgbClr val="FDD518"/>
                </a:solidFill>
                <a:latin typeface="HelveticaNeue HeavyCond"/>
                <a:ea typeface="MS PGothic" pitchFamily="34" charset="-128"/>
              </a:defRPr>
            </a:lvl9pPr>
          </a:lstStyle>
          <a:p>
            <a:pPr eaLnBrk="1" hangingPunct="1"/>
            <a:r>
              <a:rPr lang="en-US" sz="2400" dirty="0">
                <a:solidFill>
                  <a:srgbClr val="FFFF33"/>
                </a:solidFill>
              </a:rPr>
              <a:t>marijuana</a:t>
            </a:r>
          </a:p>
        </p:txBody>
      </p:sp>
      <p:cxnSp>
        <p:nvCxnSpPr>
          <p:cNvPr id="22533" name="Straight Arrow Connector 5"/>
          <p:cNvCxnSpPr>
            <a:cxnSpLocks noChangeShapeType="1"/>
            <a:stCxn id="22532" idx="0"/>
          </p:cNvCxnSpPr>
          <p:nvPr/>
        </p:nvCxnSpPr>
        <p:spPr bwMode="auto">
          <a:xfrm flipH="1" flipV="1">
            <a:off x="4038685" y="4038675"/>
            <a:ext cx="464717" cy="457197"/>
          </a:xfrm>
          <a:prstGeom prst="straightConnector1">
            <a:avLst/>
          </a:prstGeom>
          <a:noFill/>
          <a:ln w="25400" algn="ctr">
            <a:solidFill>
              <a:srgbClr val="FFFF33"/>
            </a:solidFill>
            <a:round/>
            <a:headEnd/>
            <a:tailEnd type="stealth" w="lg" len="lg"/>
          </a:ln>
          <a:extLst>
            <a:ext uri="{909E8E84-426E-40dd-AFC4-6F175D3DCCD1}">
              <a14:hiddenFill xmlns:a14="http://schemas.microsoft.com/office/drawing/2010/main" xmlns="">
                <a:noFill/>
              </a14:hiddenFill>
            </a:ext>
          </a:extLst>
        </p:spPr>
      </p:cxnSp>
      <p:sp>
        <p:nvSpPr>
          <p:cNvPr id="6" name="Text Box 6"/>
          <p:cNvSpPr txBox="1">
            <a:spLocks noChangeArrowheads="1"/>
          </p:cNvSpPr>
          <p:nvPr/>
        </p:nvSpPr>
        <p:spPr bwMode="auto">
          <a:xfrm>
            <a:off x="169347" y="6324608"/>
            <a:ext cx="175240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5400">
                <a:solidFill>
                  <a:srgbClr val="FDD518"/>
                </a:solidFill>
                <a:latin typeface="HelveticaNeue HeavyCond"/>
                <a:ea typeface="MS PGothic" pitchFamily="34" charset="-128"/>
              </a:defRPr>
            </a:lvl1pPr>
            <a:lvl2pPr marL="742950" indent="-285750" eaLnBrk="0" hangingPunct="0">
              <a:defRPr sz="5400">
                <a:solidFill>
                  <a:srgbClr val="FDD518"/>
                </a:solidFill>
                <a:latin typeface="HelveticaNeue HeavyCond"/>
                <a:ea typeface="MS PGothic" pitchFamily="34" charset="-128"/>
              </a:defRPr>
            </a:lvl2pPr>
            <a:lvl3pPr marL="1143000" indent="-228600" eaLnBrk="0" hangingPunct="0">
              <a:defRPr sz="5400">
                <a:solidFill>
                  <a:srgbClr val="FDD518"/>
                </a:solidFill>
                <a:latin typeface="HelveticaNeue HeavyCond"/>
                <a:ea typeface="MS PGothic" pitchFamily="34" charset="-128"/>
              </a:defRPr>
            </a:lvl3pPr>
            <a:lvl4pPr marL="1600200" indent="-228600" eaLnBrk="0" hangingPunct="0">
              <a:defRPr sz="5400">
                <a:solidFill>
                  <a:srgbClr val="FDD518"/>
                </a:solidFill>
                <a:latin typeface="HelveticaNeue HeavyCond"/>
                <a:ea typeface="MS PGothic" pitchFamily="34" charset="-128"/>
              </a:defRPr>
            </a:lvl4pPr>
            <a:lvl5pPr marL="2057400" indent="-228600" eaLnBrk="0" hangingPunct="0">
              <a:defRPr sz="5400">
                <a:solidFill>
                  <a:srgbClr val="FDD518"/>
                </a:solidFill>
                <a:latin typeface="HelveticaNeue HeavyCond"/>
                <a:ea typeface="MS PGothic" pitchFamily="34" charset="-128"/>
              </a:defRPr>
            </a:lvl5pPr>
            <a:lvl6pPr marL="2514600" indent="-228600" eaLnBrk="0" fontAlgn="base" hangingPunct="0">
              <a:spcBef>
                <a:spcPct val="0"/>
              </a:spcBef>
              <a:spcAft>
                <a:spcPct val="0"/>
              </a:spcAft>
              <a:defRPr sz="5400">
                <a:solidFill>
                  <a:srgbClr val="FDD518"/>
                </a:solidFill>
                <a:latin typeface="HelveticaNeue HeavyCond"/>
                <a:ea typeface="MS PGothic" pitchFamily="34" charset="-128"/>
              </a:defRPr>
            </a:lvl6pPr>
            <a:lvl7pPr marL="2971800" indent="-228600" eaLnBrk="0" fontAlgn="base" hangingPunct="0">
              <a:spcBef>
                <a:spcPct val="0"/>
              </a:spcBef>
              <a:spcAft>
                <a:spcPct val="0"/>
              </a:spcAft>
              <a:defRPr sz="5400">
                <a:solidFill>
                  <a:srgbClr val="FDD518"/>
                </a:solidFill>
                <a:latin typeface="HelveticaNeue HeavyCond"/>
                <a:ea typeface="MS PGothic" pitchFamily="34" charset="-128"/>
              </a:defRPr>
            </a:lvl7pPr>
            <a:lvl8pPr marL="3429000" indent="-228600" eaLnBrk="0" fontAlgn="base" hangingPunct="0">
              <a:spcBef>
                <a:spcPct val="0"/>
              </a:spcBef>
              <a:spcAft>
                <a:spcPct val="0"/>
              </a:spcAft>
              <a:defRPr sz="5400">
                <a:solidFill>
                  <a:srgbClr val="FDD518"/>
                </a:solidFill>
                <a:latin typeface="HelveticaNeue HeavyCond"/>
                <a:ea typeface="MS PGothic" pitchFamily="34" charset="-128"/>
              </a:defRPr>
            </a:lvl8pPr>
            <a:lvl9pPr marL="3886200" indent="-228600" eaLnBrk="0" fontAlgn="base" hangingPunct="0">
              <a:spcBef>
                <a:spcPct val="0"/>
              </a:spcBef>
              <a:spcAft>
                <a:spcPct val="0"/>
              </a:spcAft>
              <a:defRPr sz="5400">
                <a:solidFill>
                  <a:srgbClr val="FDD518"/>
                </a:solidFill>
                <a:latin typeface="HelveticaNeue HeavyCond"/>
                <a:ea typeface="MS PGothic" pitchFamily="34" charset="-128"/>
              </a:defRPr>
            </a:lvl9pPr>
          </a:lstStyle>
          <a:p>
            <a:pPr>
              <a:lnSpc>
                <a:spcPct val="90000"/>
              </a:lnSpc>
              <a:spcBef>
                <a:spcPct val="30000"/>
              </a:spcBef>
            </a:pPr>
            <a:r>
              <a:rPr lang="en-US" sz="2000" dirty="0">
                <a:solidFill>
                  <a:srgbClr val="FFFFFF"/>
                </a:solidFill>
                <a:ea typeface="ヒラギノ角ゴ Pro W3" pitchFamily="-107" charset="-128"/>
              </a:rPr>
              <a:t>Source: NIDA</a:t>
            </a:r>
          </a:p>
        </p:txBody>
      </p:sp>
    </p:spTree>
    <p:extLst>
      <p:ext uri="{BB962C8B-B14F-4D97-AF65-F5344CB8AC3E}">
        <p14:creationId xmlns:p14="http://schemas.microsoft.com/office/powerpoint/2010/main" val="26900495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dirty="0" smtClean="0"/>
              <a:t>Marijuana: Effects and Risks </a:t>
            </a:r>
          </a:p>
        </p:txBody>
      </p:sp>
      <p:sp>
        <p:nvSpPr>
          <p:cNvPr id="40962" name="Text Placeholder 4"/>
          <p:cNvSpPr>
            <a:spLocks noGrp="1"/>
          </p:cNvSpPr>
          <p:nvPr>
            <p:ph type="body" idx="1"/>
          </p:nvPr>
        </p:nvSpPr>
        <p:spPr/>
        <p:txBody>
          <a:bodyPr/>
          <a:lstStyle/>
          <a:p>
            <a:r>
              <a:rPr lang="en-US" smtClean="0"/>
              <a:t>Pharmacological effects</a:t>
            </a:r>
            <a:endParaRPr lang="en-US" dirty="0" smtClean="0"/>
          </a:p>
        </p:txBody>
      </p:sp>
      <p:sp>
        <p:nvSpPr>
          <p:cNvPr id="40963" name="Content Placeholder 5"/>
          <p:cNvSpPr>
            <a:spLocks noGrp="1"/>
          </p:cNvSpPr>
          <p:nvPr>
            <p:ph sz="half" idx="2"/>
          </p:nvPr>
        </p:nvSpPr>
        <p:spPr/>
        <p:txBody>
          <a:bodyPr/>
          <a:lstStyle/>
          <a:p>
            <a:r>
              <a:rPr lang="en-GB" smtClean="0"/>
              <a:t>Feelings of euphoria, lightness of limbs, increased appetite, tachycardia, and impaired judgment.</a:t>
            </a:r>
            <a:endParaRPr lang="en-US" smtClean="0"/>
          </a:p>
          <a:p>
            <a:endParaRPr lang="en-US" dirty="0" smtClean="0"/>
          </a:p>
        </p:txBody>
      </p:sp>
      <p:pic>
        <p:nvPicPr>
          <p:cNvPr id="40966" name="Picture 2"/>
          <p:cNvPicPr>
            <a:picLocks noChangeAspect="1" noChangeArrowheads="1"/>
          </p:cNvPicPr>
          <p:nvPr/>
        </p:nvPicPr>
        <p:blipFill>
          <a:blip r:embed="rId3"/>
          <a:srcRect l="15926" t="27896" r="51347" b="14442"/>
          <a:stretch>
            <a:fillRect/>
          </a:stretch>
        </p:blipFill>
        <p:spPr bwMode="auto">
          <a:xfrm>
            <a:off x="4864456" y="1607877"/>
            <a:ext cx="3917918" cy="4315251"/>
          </a:xfrm>
          <a:prstGeom prst="rect">
            <a:avLst/>
          </a:prstGeom>
          <a:noFill/>
          <a:ln w="9525">
            <a:noFill/>
            <a:miter lim="800000"/>
            <a:headEnd/>
            <a:tailEnd/>
          </a:ln>
        </p:spPr>
      </p:pic>
      <p:pic>
        <p:nvPicPr>
          <p:cNvPr id="40967" name="Picture 1"/>
          <p:cNvPicPr>
            <a:picLocks noChangeAspect="1" noChangeArrowheads="1"/>
          </p:cNvPicPr>
          <p:nvPr/>
        </p:nvPicPr>
        <p:blipFill rotWithShape="1">
          <a:blip r:embed="rId4"/>
          <a:srcRect l="22374" t="49985" r="59274" b="29767"/>
          <a:stretch/>
        </p:blipFill>
        <p:spPr bwMode="auto">
          <a:xfrm>
            <a:off x="90132" y="5182737"/>
            <a:ext cx="1789113" cy="1480782"/>
          </a:xfrm>
          <a:prstGeom prst="rect">
            <a:avLst/>
          </a:prstGeom>
          <a:noFill/>
          <a:ln w="9525">
            <a:noFill/>
            <a:miter lim="800000"/>
            <a:headEnd/>
            <a:tailEnd/>
          </a:ln>
        </p:spPr>
      </p:pic>
    </p:spTree>
    <p:extLst>
      <p:ext uri="{BB962C8B-B14F-4D97-AF65-F5344CB8AC3E}">
        <p14:creationId xmlns:p14="http://schemas.microsoft.com/office/powerpoint/2010/main" val="3077506153"/>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smtClean="0"/>
              <a:t>Content of THC in Marijuana </a:t>
            </a:r>
            <a:br>
              <a:rPr lang="en-US" dirty="0" smtClean="0"/>
            </a:br>
            <a:r>
              <a:rPr lang="en-US" dirty="0" smtClean="0"/>
              <a:t>Over Time</a:t>
            </a:r>
            <a:endParaRPr lang="en-US" dirty="0"/>
          </a:p>
        </p:txBody>
      </p:sp>
      <p:graphicFrame>
        <p:nvGraphicFramePr>
          <p:cNvPr id="2" name="Content Placeholder 5"/>
          <p:cNvGraphicFramePr>
            <a:graphicFrameLocks noGrp="1"/>
          </p:cNvGraphicFramePr>
          <p:nvPr>
            <p:ph idx="4294967295"/>
            <p:extLst>
              <p:ext uri="{D42A27DB-BD31-4B8C-83A1-F6EECF244321}">
                <p14:modId xmlns:p14="http://schemas.microsoft.com/office/powerpoint/2010/main" val="1581893456"/>
              </p:ext>
            </p:extLst>
          </p:nvPr>
        </p:nvGraphicFramePr>
        <p:xfrm>
          <a:off x="623248" y="1958454"/>
          <a:ext cx="7739063" cy="4346575"/>
        </p:xfrm>
        <a:graphic>
          <a:graphicData uri="http://schemas.openxmlformats.org/drawingml/2006/chart">
            <c:chart xmlns:c="http://schemas.openxmlformats.org/drawingml/2006/chart" xmlns:r="http://schemas.openxmlformats.org/officeDocument/2006/relationships" r:id="rId3"/>
          </a:graphicData>
        </a:graphic>
      </p:graphicFrame>
      <p:sp>
        <p:nvSpPr>
          <p:cNvPr id="28677" name="TextBox 5"/>
          <p:cNvSpPr txBox="1">
            <a:spLocks noChangeArrowheads="1"/>
          </p:cNvSpPr>
          <p:nvPr/>
        </p:nvSpPr>
        <p:spPr bwMode="auto">
          <a:xfrm>
            <a:off x="1039504" y="3645089"/>
            <a:ext cx="70403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5400">
                <a:solidFill>
                  <a:srgbClr val="FDD518"/>
                </a:solidFill>
                <a:latin typeface="HelveticaNeue HeavyCond"/>
                <a:ea typeface="MS PGothic" pitchFamily="34" charset="-128"/>
              </a:defRPr>
            </a:lvl1pPr>
            <a:lvl2pPr marL="742950" indent="-285750" eaLnBrk="0" hangingPunct="0">
              <a:defRPr sz="5400">
                <a:solidFill>
                  <a:srgbClr val="FDD518"/>
                </a:solidFill>
                <a:latin typeface="HelveticaNeue HeavyCond"/>
                <a:ea typeface="MS PGothic" pitchFamily="34" charset="-128"/>
              </a:defRPr>
            </a:lvl2pPr>
            <a:lvl3pPr marL="1143000" indent="-228600" eaLnBrk="0" hangingPunct="0">
              <a:defRPr sz="5400">
                <a:solidFill>
                  <a:srgbClr val="FDD518"/>
                </a:solidFill>
                <a:latin typeface="HelveticaNeue HeavyCond"/>
                <a:ea typeface="MS PGothic" pitchFamily="34" charset="-128"/>
              </a:defRPr>
            </a:lvl3pPr>
            <a:lvl4pPr marL="1600200" indent="-228600" eaLnBrk="0" hangingPunct="0">
              <a:defRPr sz="5400">
                <a:solidFill>
                  <a:srgbClr val="FDD518"/>
                </a:solidFill>
                <a:latin typeface="HelveticaNeue HeavyCond"/>
                <a:ea typeface="MS PGothic" pitchFamily="34" charset="-128"/>
              </a:defRPr>
            </a:lvl4pPr>
            <a:lvl5pPr marL="2057400" indent="-228600" eaLnBrk="0" hangingPunct="0">
              <a:defRPr sz="5400">
                <a:solidFill>
                  <a:srgbClr val="FDD518"/>
                </a:solidFill>
                <a:latin typeface="HelveticaNeue HeavyCond"/>
                <a:ea typeface="MS PGothic" pitchFamily="34" charset="-128"/>
              </a:defRPr>
            </a:lvl5pPr>
            <a:lvl6pPr marL="2514600" indent="-228600" eaLnBrk="0" fontAlgn="base" hangingPunct="0">
              <a:spcBef>
                <a:spcPct val="0"/>
              </a:spcBef>
              <a:spcAft>
                <a:spcPct val="0"/>
              </a:spcAft>
              <a:defRPr sz="5400">
                <a:solidFill>
                  <a:srgbClr val="FDD518"/>
                </a:solidFill>
                <a:latin typeface="HelveticaNeue HeavyCond"/>
                <a:ea typeface="MS PGothic" pitchFamily="34" charset="-128"/>
              </a:defRPr>
            </a:lvl6pPr>
            <a:lvl7pPr marL="2971800" indent="-228600" eaLnBrk="0" fontAlgn="base" hangingPunct="0">
              <a:spcBef>
                <a:spcPct val="0"/>
              </a:spcBef>
              <a:spcAft>
                <a:spcPct val="0"/>
              </a:spcAft>
              <a:defRPr sz="5400">
                <a:solidFill>
                  <a:srgbClr val="FDD518"/>
                </a:solidFill>
                <a:latin typeface="HelveticaNeue HeavyCond"/>
                <a:ea typeface="MS PGothic" pitchFamily="34" charset="-128"/>
              </a:defRPr>
            </a:lvl7pPr>
            <a:lvl8pPr marL="3429000" indent="-228600" eaLnBrk="0" fontAlgn="base" hangingPunct="0">
              <a:spcBef>
                <a:spcPct val="0"/>
              </a:spcBef>
              <a:spcAft>
                <a:spcPct val="0"/>
              </a:spcAft>
              <a:defRPr sz="5400">
                <a:solidFill>
                  <a:srgbClr val="FDD518"/>
                </a:solidFill>
                <a:latin typeface="HelveticaNeue HeavyCond"/>
                <a:ea typeface="MS PGothic" pitchFamily="34" charset="-128"/>
              </a:defRPr>
            </a:lvl8pPr>
            <a:lvl9pPr marL="3886200" indent="-228600" eaLnBrk="0" fontAlgn="base" hangingPunct="0">
              <a:spcBef>
                <a:spcPct val="0"/>
              </a:spcBef>
              <a:spcAft>
                <a:spcPct val="0"/>
              </a:spcAft>
              <a:defRPr sz="5400">
                <a:solidFill>
                  <a:srgbClr val="FDD518"/>
                </a:solidFill>
                <a:latin typeface="HelveticaNeue HeavyCond"/>
                <a:ea typeface="MS PGothic" pitchFamily="34" charset="-128"/>
              </a:defRPr>
            </a:lvl9pPr>
          </a:lstStyle>
          <a:p>
            <a:pPr eaLnBrk="1" hangingPunct="1"/>
            <a:r>
              <a:rPr lang="en-US" sz="2000" dirty="0">
                <a:solidFill>
                  <a:schemeClr val="tx1"/>
                </a:solidFill>
              </a:rPr>
              <a:t>&lt;4%</a:t>
            </a:r>
          </a:p>
        </p:txBody>
      </p:sp>
      <p:sp>
        <p:nvSpPr>
          <p:cNvPr id="28678" name="TextBox 6"/>
          <p:cNvSpPr txBox="1">
            <a:spLocks noChangeArrowheads="1"/>
          </p:cNvSpPr>
          <p:nvPr/>
        </p:nvSpPr>
        <p:spPr bwMode="auto">
          <a:xfrm>
            <a:off x="7696200" y="1470546"/>
            <a:ext cx="697627"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5400">
                <a:solidFill>
                  <a:srgbClr val="FDD518"/>
                </a:solidFill>
                <a:latin typeface="HelveticaNeue HeavyCond"/>
                <a:ea typeface="MS PGothic" pitchFamily="34" charset="-128"/>
              </a:defRPr>
            </a:lvl1pPr>
            <a:lvl2pPr marL="742950" indent="-285750" eaLnBrk="0" hangingPunct="0">
              <a:defRPr sz="5400">
                <a:solidFill>
                  <a:srgbClr val="FDD518"/>
                </a:solidFill>
                <a:latin typeface="HelveticaNeue HeavyCond"/>
                <a:ea typeface="MS PGothic" pitchFamily="34" charset="-128"/>
              </a:defRPr>
            </a:lvl2pPr>
            <a:lvl3pPr marL="1143000" indent="-228600" eaLnBrk="0" hangingPunct="0">
              <a:defRPr sz="5400">
                <a:solidFill>
                  <a:srgbClr val="FDD518"/>
                </a:solidFill>
                <a:latin typeface="HelveticaNeue HeavyCond"/>
                <a:ea typeface="MS PGothic" pitchFamily="34" charset="-128"/>
              </a:defRPr>
            </a:lvl3pPr>
            <a:lvl4pPr marL="1600200" indent="-228600" eaLnBrk="0" hangingPunct="0">
              <a:defRPr sz="5400">
                <a:solidFill>
                  <a:srgbClr val="FDD518"/>
                </a:solidFill>
                <a:latin typeface="HelveticaNeue HeavyCond"/>
                <a:ea typeface="MS PGothic" pitchFamily="34" charset="-128"/>
              </a:defRPr>
            </a:lvl4pPr>
            <a:lvl5pPr marL="2057400" indent="-228600" eaLnBrk="0" hangingPunct="0">
              <a:defRPr sz="5400">
                <a:solidFill>
                  <a:srgbClr val="FDD518"/>
                </a:solidFill>
                <a:latin typeface="HelveticaNeue HeavyCond"/>
                <a:ea typeface="MS PGothic" pitchFamily="34" charset="-128"/>
              </a:defRPr>
            </a:lvl5pPr>
            <a:lvl6pPr marL="2514600" indent="-228600" eaLnBrk="0" fontAlgn="base" hangingPunct="0">
              <a:spcBef>
                <a:spcPct val="0"/>
              </a:spcBef>
              <a:spcAft>
                <a:spcPct val="0"/>
              </a:spcAft>
              <a:defRPr sz="5400">
                <a:solidFill>
                  <a:srgbClr val="FDD518"/>
                </a:solidFill>
                <a:latin typeface="HelveticaNeue HeavyCond"/>
                <a:ea typeface="MS PGothic" pitchFamily="34" charset="-128"/>
              </a:defRPr>
            </a:lvl6pPr>
            <a:lvl7pPr marL="2971800" indent="-228600" eaLnBrk="0" fontAlgn="base" hangingPunct="0">
              <a:spcBef>
                <a:spcPct val="0"/>
              </a:spcBef>
              <a:spcAft>
                <a:spcPct val="0"/>
              </a:spcAft>
              <a:defRPr sz="5400">
                <a:solidFill>
                  <a:srgbClr val="FDD518"/>
                </a:solidFill>
                <a:latin typeface="HelveticaNeue HeavyCond"/>
                <a:ea typeface="MS PGothic" pitchFamily="34" charset="-128"/>
              </a:defRPr>
            </a:lvl7pPr>
            <a:lvl8pPr marL="3429000" indent="-228600" eaLnBrk="0" fontAlgn="base" hangingPunct="0">
              <a:spcBef>
                <a:spcPct val="0"/>
              </a:spcBef>
              <a:spcAft>
                <a:spcPct val="0"/>
              </a:spcAft>
              <a:defRPr sz="5400">
                <a:solidFill>
                  <a:srgbClr val="FDD518"/>
                </a:solidFill>
                <a:latin typeface="HelveticaNeue HeavyCond"/>
                <a:ea typeface="MS PGothic" pitchFamily="34" charset="-128"/>
              </a:defRPr>
            </a:lvl8pPr>
            <a:lvl9pPr marL="3886200" indent="-228600" eaLnBrk="0" fontAlgn="base" hangingPunct="0">
              <a:spcBef>
                <a:spcPct val="0"/>
              </a:spcBef>
              <a:spcAft>
                <a:spcPct val="0"/>
              </a:spcAft>
              <a:defRPr sz="5400">
                <a:solidFill>
                  <a:srgbClr val="FDD518"/>
                </a:solidFill>
                <a:latin typeface="HelveticaNeue HeavyCond"/>
                <a:ea typeface="MS PGothic" pitchFamily="34" charset="-128"/>
              </a:defRPr>
            </a:lvl9pPr>
          </a:lstStyle>
          <a:p>
            <a:pPr eaLnBrk="1" hangingPunct="1"/>
            <a:r>
              <a:rPr lang="en-US" sz="2000" dirty="0" smtClean="0">
                <a:solidFill>
                  <a:schemeClr val="tx1"/>
                </a:solidFill>
              </a:rPr>
              <a:t>12%</a:t>
            </a:r>
            <a:endParaRPr lang="en-US" sz="2000" dirty="0">
              <a:solidFill>
                <a:schemeClr val="tx1"/>
              </a:solidFill>
            </a:endParaRPr>
          </a:p>
        </p:txBody>
      </p:sp>
      <p:sp>
        <p:nvSpPr>
          <p:cNvPr id="7" name="TextBox 5"/>
          <p:cNvSpPr txBox="1">
            <a:spLocks noChangeArrowheads="1"/>
          </p:cNvSpPr>
          <p:nvPr/>
        </p:nvSpPr>
        <p:spPr bwMode="auto">
          <a:xfrm>
            <a:off x="595953" y="6367046"/>
            <a:ext cx="80772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5400">
                <a:solidFill>
                  <a:srgbClr val="FDD518"/>
                </a:solidFill>
                <a:latin typeface="HelveticaNeue HeavyCond"/>
                <a:ea typeface="MS PGothic" pitchFamily="34" charset="-128"/>
              </a:defRPr>
            </a:lvl1pPr>
            <a:lvl2pPr marL="742950" indent="-285750" eaLnBrk="0" hangingPunct="0">
              <a:defRPr sz="5400">
                <a:solidFill>
                  <a:srgbClr val="FDD518"/>
                </a:solidFill>
                <a:latin typeface="HelveticaNeue HeavyCond"/>
                <a:ea typeface="MS PGothic" pitchFamily="34" charset="-128"/>
              </a:defRPr>
            </a:lvl2pPr>
            <a:lvl3pPr marL="1143000" indent="-228600" eaLnBrk="0" hangingPunct="0">
              <a:defRPr sz="5400">
                <a:solidFill>
                  <a:srgbClr val="FDD518"/>
                </a:solidFill>
                <a:latin typeface="HelveticaNeue HeavyCond"/>
                <a:ea typeface="MS PGothic" pitchFamily="34" charset="-128"/>
              </a:defRPr>
            </a:lvl3pPr>
            <a:lvl4pPr marL="1600200" indent="-228600" eaLnBrk="0" hangingPunct="0">
              <a:defRPr sz="5400">
                <a:solidFill>
                  <a:srgbClr val="FDD518"/>
                </a:solidFill>
                <a:latin typeface="HelveticaNeue HeavyCond"/>
                <a:ea typeface="MS PGothic" pitchFamily="34" charset="-128"/>
              </a:defRPr>
            </a:lvl4pPr>
            <a:lvl5pPr marL="2057400" indent="-228600" eaLnBrk="0" hangingPunct="0">
              <a:defRPr sz="5400">
                <a:solidFill>
                  <a:srgbClr val="FDD518"/>
                </a:solidFill>
                <a:latin typeface="HelveticaNeue HeavyCond"/>
                <a:ea typeface="MS PGothic" pitchFamily="34" charset="-128"/>
              </a:defRPr>
            </a:lvl5pPr>
            <a:lvl6pPr marL="2514600" indent="-228600" eaLnBrk="0" fontAlgn="base" hangingPunct="0">
              <a:spcBef>
                <a:spcPct val="0"/>
              </a:spcBef>
              <a:spcAft>
                <a:spcPct val="0"/>
              </a:spcAft>
              <a:defRPr sz="5400">
                <a:solidFill>
                  <a:srgbClr val="FDD518"/>
                </a:solidFill>
                <a:latin typeface="HelveticaNeue HeavyCond"/>
                <a:ea typeface="MS PGothic" pitchFamily="34" charset="-128"/>
              </a:defRPr>
            </a:lvl6pPr>
            <a:lvl7pPr marL="2971800" indent="-228600" eaLnBrk="0" fontAlgn="base" hangingPunct="0">
              <a:spcBef>
                <a:spcPct val="0"/>
              </a:spcBef>
              <a:spcAft>
                <a:spcPct val="0"/>
              </a:spcAft>
              <a:defRPr sz="5400">
                <a:solidFill>
                  <a:srgbClr val="FDD518"/>
                </a:solidFill>
                <a:latin typeface="HelveticaNeue HeavyCond"/>
                <a:ea typeface="MS PGothic" pitchFamily="34" charset="-128"/>
              </a:defRPr>
            </a:lvl7pPr>
            <a:lvl8pPr marL="3429000" indent="-228600" eaLnBrk="0" fontAlgn="base" hangingPunct="0">
              <a:spcBef>
                <a:spcPct val="0"/>
              </a:spcBef>
              <a:spcAft>
                <a:spcPct val="0"/>
              </a:spcAft>
              <a:defRPr sz="5400">
                <a:solidFill>
                  <a:srgbClr val="FDD518"/>
                </a:solidFill>
                <a:latin typeface="HelveticaNeue HeavyCond"/>
                <a:ea typeface="MS PGothic" pitchFamily="34" charset="-128"/>
              </a:defRPr>
            </a:lvl8pPr>
            <a:lvl9pPr marL="3886200" indent="-228600" eaLnBrk="0" fontAlgn="base" hangingPunct="0">
              <a:spcBef>
                <a:spcPct val="0"/>
              </a:spcBef>
              <a:spcAft>
                <a:spcPct val="0"/>
              </a:spcAft>
              <a:defRPr sz="5400">
                <a:solidFill>
                  <a:srgbClr val="FDD518"/>
                </a:solidFill>
                <a:latin typeface="HelveticaNeue HeavyCond"/>
                <a:ea typeface="MS PGothic" pitchFamily="34" charset="-128"/>
              </a:defRPr>
            </a:lvl9pPr>
          </a:lstStyle>
          <a:p>
            <a:pPr eaLnBrk="1" hangingPunct="1"/>
            <a:r>
              <a:rPr lang="en-US" sz="800" dirty="0" err="1">
                <a:solidFill>
                  <a:schemeClr val="tx1"/>
                </a:solidFill>
              </a:rPr>
              <a:t>ElSohly</a:t>
            </a:r>
            <a:r>
              <a:rPr lang="en-US" sz="800" dirty="0">
                <a:solidFill>
                  <a:schemeClr val="tx1"/>
                </a:solidFill>
              </a:rPr>
              <a:t>, </a:t>
            </a:r>
            <a:r>
              <a:rPr lang="en-US" sz="800" dirty="0" smtClean="0">
                <a:solidFill>
                  <a:schemeClr val="tx1"/>
                </a:solidFill>
              </a:rPr>
              <a:t>MA, </a:t>
            </a:r>
            <a:r>
              <a:rPr lang="en-US" sz="800" dirty="0" err="1">
                <a:solidFill>
                  <a:schemeClr val="tx1"/>
                </a:solidFill>
              </a:rPr>
              <a:t>Mehmedic</a:t>
            </a:r>
            <a:r>
              <a:rPr lang="en-US" sz="800" dirty="0">
                <a:solidFill>
                  <a:schemeClr val="tx1"/>
                </a:solidFill>
              </a:rPr>
              <a:t>, </a:t>
            </a:r>
            <a:r>
              <a:rPr lang="en-US" sz="800" dirty="0" smtClean="0">
                <a:solidFill>
                  <a:schemeClr val="tx1"/>
                </a:solidFill>
              </a:rPr>
              <a:t>Z, </a:t>
            </a:r>
            <a:r>
              <a:rPr lang="en-US" sz="800" dirty="0">
                <a:solidFill>
                  <a:schemeClr val="tx1"/>
                </a:solidFill>
              </a:rPr>
              <a:t>Foster, </a:t>
            </a:r>
            <a:r>
              <a:rPr lang="en-US" sz="800" dirty="0" smtClean="0">
                <a:solidFill>
                  <a:schemeClr val="tx1"/>
                </a:solidFill>
              </a:rPr>
              <a:t>S, </a:t>
            </a:r>
            <a:r>
              <a:rPr lang="en-US" sz="800" dirty="0" err="1">
                <a:solidFill>
                  <a:schemeClr val="tx1"/>
                </a:solidFill>
              </a:rPr>
              <a:t>Gon</a:t>
            </a:r>
            <a:r>
              <a:rPr lang="en-US" sz="800" dirty="0">
                <a:solidFill>
                  <a:schemeClr val="tx1"/>
                </a:solidFill>
              </a:rPr>
              <a:t>, </a:t>
            </a:r>
            <a:r>
              <a:rPr lang="en-US" sz="800" dirty="0" smtClean="0">
                <a:solidFill>
                  <a:schemeClr val="tx1"/>
                </a:solidFill>
              </a:rPr>
              <a:t>C, </a:t>
            </a:r>
            <a:r>
              <a:rPr lang="en-US" sz="800" dirty="0">
                <a:solidFill>
                  <a:schemeClr val="tx1"/>
                </a:solidFill>
              </a:rPr>
              <a:t>Chandra, </a:t>
            </a:r>
            <a:r>
              <a:rPr lang="en-US" sz="800" dirty="0" smtClean="0">
                <a:solidFill>
                  <a:schemeClr val="tx1"/>
                </a:solidFill>
              </a:rPr>
              <a:t>S, </a:t>
            </a:r>
            <a:r>
              <a:rPr lang="en-US" sz="800" dirty="0">
                <a:solidFill>
                  <a:schemeClr val="tx1"/>
                </a:solidFill>
              </a:rPr>
              <a:t>&amp; Church, </a:t>
            </a:r>
            <a:r>
              <a:rPr lang="en-US" sz="800" dirty="0" smtClean="0">
                <a:solidFill>
                  <a:schemeClr val="tx1"/>
                </a:solidFill>
              </a:rPr>
              <a:t>JC. </a:t>
            </a:r>
            <a:r>
              <a:rPr lang="en-US" sz="800" dirty="0">
                <a:solidFill>
                  <a:schemeClr val="tx1"/>
                </a:solidFill>
              </a:rPr>
              <a:t>(2016). Changes in cannabis potency over the last two decades (1995-2014</a:t>
            </a:r>
            <a:r>
              <a:rPr lang="en-US" sz="800" dirty="0" smtClean="0">
                <a:solidFill>
                  <a:schemeClr val="tx1"/>
                </a:solidFill>
              </a:rPr>
              <a:t>). Analysis </a:t>
            </a:r>
            <a:r>
              <a:rPr lang="en-US" sz="800" dirty="0">
                <a:solidFill>
                  <a:schemeClr val="tx1"/>
                </a:solidFill>
              </a:rPr>
              <a:t>of current data in the </a:t>
            </a:r>
            <a:r>
              <a:rPr lang="en-US" sz="800" dirty="0" smtClean="0">
                <a:solidFill>
                  <a:schemeClr val="tx1"/>
                </a:solidFill>
              </a:rPr>
              <a:t>United States</a:t>
            </a:r>
            <a:r>
              <a:rPr lang="en-US" sz="800" dirty="0">
                <a:solidFill>
                  <a:schemeClr val="tx1"/>
                </a:solidFill>
              </a:rPr>
              <a:t>. </a:t>
            </a:r>
            <a:r>
              <a:rPr lang="en-US" sz="800" i="1" dirty="0">
                <a:solidFill>
                  <a:schemeClr val="tx1"/>
                </a:solidFill>
              </a:rPr>
              <a:t>Biological Psychiatry</a:t>
            </a:r>
            <a:r>
              <a:rPr lang="en-US" sz="800" dirty="0">
                <a:solidFill>
                  <a:schemeClr val="tx1"/>
                </a:solidFill>
              </a:rPr>
              <a:t>.</a:t>
            </a:r>
          </a:p>
        </p:txBody>
      </p:sp>
    </p:spTree>
    <p:extLst>
      <p:ext uri="{BB962C8B-B14F-4D97-AF65-F5344CB8AC3E}">
        <p14:creationId xmlns:p14="http://schemas.microsoft.com/office/powerpoint/2010/main" val="7685712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Concentrates</a:t>
            </a:r>
            <a:endParaRPr lang="en-US" dirty="0"/>
          </a:p>
        </p:txBody>
      </p:sp>
      <p:sp>
        <p:nvSpPr>
          <p:cNvPr id="8" name="Content Placeholder 7"/>
          <p:cNvSpPr>
            <a:spLocks noGrp="1"/>
          </p:cNvSpPr>
          <p:nvPr>
            <p:ph idx="1"/>
          </p:nvPr>
        </p:nvSpPr>
        <p:spPr/>
        <p:txBody>
          <a:bodyPr/>
          <a:lstStyle/>
          <a:p>
            <a:r>
              <a:rPr lang="en-US" sz="2400" dirty="0" smtClean="0"/>
              <a:t>Generally contain a higher % of THC </a:t>
            </a:r>
          </a:p>
          <a:p>
            <a:r>
              <a:rPr lang="en-US" sz="2400" dirty="0" smtClean="0"/>
              <a:t>Use some type of solvent to extract the THC. </a:t>
            </a:r>
          </a:p>
          <a:p>
            <a:pPr lvl="1"/>
            <a:r>
              <a:rPr lang="en-US" sz="2000" dirty="0" smtClean="0"/>
              <a:t>2 most common types of solvents used in the extraction process are butane or CO</a:t>
            </a:r>
            <a:r>
              <a:rPr lang="en-US" sz="2000" baseline="30000" dirty="0" smtClean="0"/>
              <a:t>2</a:t>
            </a:r>
          </a:p>
          <a:p>
            <a:r>
              <a:rPr lang="en-US" sz="2400" dirty="0" smtClean="0">
                <a:solidFill>
                  <a:schemeClr val="accent1">
                    <a:lumMod val="75000"/>
                  </a:schemeClr>
                </a:solidFill>
              </a:rPr>
              <a:t>Butane Honey Oil or Butane Hash Oil </a:t>
            </a:r>
            <a:r>
              <a:rPr lang="en-US" sz="2400" dirty="0" smtClean="0"/>
              <a:t>is a golden resin created by placing dried and ground marijuana into a special PVC filter. Butane gas is shot in through one end of the filter while the other end is placed in a bowl full of water. The filter spews out the fresh oil in to the cold water where it sinks to the bottom. </a:t>
            </a:r>
          </a:p>
          <a:p>
            <a:r>
              <a:rPr lang="en-US" sz="2400" dirty="0" smtClean="0">
                <a:solidFill>
                  <a:schemeClr val="accent1">
                    <a:lumMod val="75000"/>
                  </a:schemeClr>
                </a:solidFill>
              </a:rPr>
              <a:t>‘Dabbing’ </a:t>
            </a:r>
            <a:r>
              <a:rPr lang="en-US" sz="2400" dirty="0" smtClean="0"/>
              <a:t>= Users dab concentrate onto a heated surface, which in turns vaporizes the concentrate which is then inhaled </a:t>
            </a:r>
            <a:r>
              <a:rPr lang="en-US" sz="2400" i="1" dirty="0" smtClean="0"/>
              <a:t>(better sit down!)</a:t>
            </a:r>
          </a:p>
          <a:p>
            <a:endParaRPr lang="en-US" dirty="0"/>
          </a:p>
        </p:txBody>
      </p:sp>
      <p:pic>
        <p:nvPicPr>
          <p:cNvPr id="9218" name="Picture 2" descr="hash o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7001814" y="579422"/>
            <a:ext cx="2009229" cy="13394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8261674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Concentrates (continued)</a:t>
            </a:r>
            <a:endParaRPr lang="en-US" dirty="0"/>
          </a:p>
        </p:txBody>
      </p:sp>
      <p:sp>
        <p:nvSpPr>
          <p:cNvPr id="10" name="Text Placeholder 9"/>
          <p:cNvSpPr>
            <a:spLocks noGrp="1"/>
          </p:cNvSpPr>
          <p:nvPr>
            <p:ph type="body" idx="1"/>
          </p:nvPr>
        </p:nvSpPr>
        <p:spPr/>
        <p:txBody>
          <a:bodyPr/>
          <a:lstStyle/>
          <a:p>
            <a:r>
              <a:rPr lang="en-US" smtClean="0"/>
              <a:t>Shatter</a:t>
            </a:r>
            <a:endParaRPr lang="en-US" dirty="0"/>
          </a:p>
        </p:txBody>
      </p:sp>
      <p:sp>
        <p:nvSpPr>
          <p:cNvPr id="6" name="Content Placeholder 5"/>
          <p:cNvSpPr>
            <a:spLocks noGrp="1"/>
          </p:cNvSpPr>
          <p:nvPr>
            <p:ph sz="half" idx="2"/>
          </p:nvPr>
        </p:nvSpPr>
        <p:spPr/>
        <p:txBody>
          <a:bodyPr/>
          <a:lstStyle/>
          <a:p>
            <a:r>
              <a:rPr lang="en-US" dirty="0" smtClean="0"/>
              <a:t>Refined version of BHO</a:t>
            </a:r>
          </a:p>
          <a:p>
            <a:r>
              <a:rPr lang="en-US" dirty="0" smtClean="0"/>
              <a:t>Semi-transparent, usually with a yellow or amber </a:t>
            </a:r>
            <a:r>
              <a:rPr lang="en-US" dirty="0" smtClean="0"/>
              <a:t>color</a:t>
            </a:r>
            <a:endParaRPr lang="en-US" dirty="0" smtClean="0"/>
          </a:p>
          <a:p>
            <a:r>
              <a:rPr lang="en-US" dirty="0" smtClean="0"/>
              <a:t>Very potent, and can be upwards of 90% </a:t>
            </a:r>
            <a:r>
              <a:rPr lang="en-US" dirty="0" smtClean="0"/>
              <a:t>THC</a:t>
            </a:r>
            <a:endParaRPr lang="en-US" dirty="0"/>
          </a:p>
        </p:txBody>
      </p:sp>
      <p:sp>
        <p:nvSpPr>
          <p:cNvPr id="11" name="Text Placeholder 10"/>
          <p:cNvSpPr>
            <a:spLocks noGrp="1"/>
          </p:cNvSpPr>
          <p:nvPr>
            <p:ph type="body" sz="quarter" idx="3"/>
          </p:nvPr>
        </p:nvSpPr>
        <p:spPr/>
        <p:txBody>
          <a:bodyPr/>
          <a:lstStyle/>
          <a:p>
            <a:r>
              <a:rPr lang="en-US" smtClean="0"/>
              <a:t>Wax</a:t>
            </a:r>
            <a:endParaRPr lang="en-US" dirty="0"/>
          </a:p>
        </p:txBody>
      </p:sp>
      <p:sp>
        <p:nvSpPr>
          <p:cNvPr id="8" name="Content Placeholder 7"/>
          <p:cNvSpPr>
            <a:spLocks noGrp="1"/>
          </p:cNvSpPr>
          <p:nvPr>
            <p:ph sz="quarter" idx="4"/>
          </p:nvPr>
        </p:nvSpPr>
        <p:spPr/>
        <p:txBody>
          <a:bodyPr/>
          <a:lstStyle/>
          <a:p>
            <a:r>
              <a:rPr lang="en-US" dirty="0" smtClean="0"/>
              <a:t>Created by whipping hash oil during the purging </a:t>
            </a:r>
            <a:r>
              <a:rPr lang="en-US" dirty="0" smtClean="0"/>
              <a:t>process</a:t>
            </a:r>
            <a:endParaRPr lang="en-US" dirty="0" smtClean="0"/>
          </a:p>
          <a:p>
            <a:endParaRPr lang="en-US" dirty="0"/>
          </a:p>
        </p:txBody>
      </p:sp>
      <p:pic>
        <p:nvPicPr>
          <p:cNvPr id="9" name="Picture 2" descr="shatte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4435" y="4628092"/>
            <a:ext cx="28575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descr="wa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9442" y="4639733"/>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6798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Vapor Pens</a:t>
            </a:r>
            <a:endParaRPr lang="en-US" dirty="0"/>
          </a:p>
        </p:txBody>
      </p:sp>
      <p:sp>
        <p:nvSpPr>
          <p:cNvPr id="10" name="Content Placeholder 9"/>
          <p:cNvSpPr>
            <a:spLocks noGrp="1"/>
          </p:cNvSpPr>
          <p:nvPr>
            <p:ph idx="1"/>
          </p:nvPr>
        </p:nvSpPr>
        <p:spPr/>
        <p:txBody>
          <a:bodyPr/>
          <a:lstStyle/>
          <a:p>
            <a:r>
              <a:rPr lang="en-US" smtClean="0"/>
              <a:t>Cost $100-$200</a:t>
            </a:r>
          </a:p>
          <a:p>
            <a:r>
              <a:rPr lang="en-US" smtClean="0"/>
              <a:t>Potency varies</a:t>
            </a:r>
          </a:p>
          <a:p>
            <a:r>
              <a:rPr lang="en-US" smtClean="0"/>
              <a:t>Higher percentage of THC</a:t>
            </a:r>
          </a:p>
          <a:p>
            <a:r>
              <a:rPr lang="en-US" smtClean="0"/>
              <a:t>No odor. Similar to                                                                     electronic cigarettes</a:t>
            </a:r>
          </a:p>
          <a:p>
            <a:r>
              <a:rPr lang="en-US" smtClean="0"/>
              <a:t>Pen-style vaporizers contain 100-150 hits </a:t>
            </a:r>
          </a:p>
          <a:p>
            <a:r>
              <a:rPr lang="en-US" smtClean="0"/>
              <a:t>Some can be recharged and refilled</a:t>
            </a:r>
          </a:p>
          <a:p>
            <a:endParaRPr lang="en-US" dirty="0"/>
          </a:p>
        </p:txBody>
      </p:sp>
      <p:pic>
        <p:nvPicPr>
          <p:cNvPr id="8196" name="Picture 4" descr="Image result for vapor p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737" y="1589377"/>
            <a:ext cx="3226567" cy="2243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605756"/>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Chart Placeholder 4" descr="iqchange.bmp"/>
          <p:cNvPicPr>
            <a:picLocks noGrp="1" noChangeAspect="1"/>
          </p:cNvPicPr>
          <p:nvPr>
            <p:ph type="chart" idx="4294967295"/>
          </p:nvPr>
        </p:nvPicPr>
        <p:blipFill rotWithShape="1">
          <a:blip r:embed="rId3">
            <a:extLst>
              <a:ext uri="{28A0092B-C50C-407E-A947-70E740481C1C}">
                <a14:useLocalDpi xmlns:a14="http://schemas.microsoft.com/office/drawing/2010/main" val="0"/>
              </a:ext>
            </a:extLst>
          </a:blip>
          <a:srcRect t="2940"/>
          <a:stretch/>
        </p:blipFill>
        <p:spPr>
          <a:xfrm>
            <a:off x="990197" y="848436"/>
            <a:ext cx="7654925" cy="5737225"/>
          </a:xfrm>
        </p:spPr>
      </p:pic>
      <p:sp>
        <p:nvSpPr>
          <p:cNvPr id="24579" name="TextBox 5"/>
          <p:cNvSpPr txBox="1">
            <a:spLocks noChangeArrowheads="1"/>
          </p:cNvSpPr>
          <p:nvPr/>
        </p:nvSpPr>
        <p:spPr bwMode="auto">
          <a:xfrm>
            <a:off x="6355434" y="4581382"/>
            <a:ext cx="2099733" cy="4001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9pPr>
          </a:lstStyle>
          <a:p>
            <a:pPr eaLnBrk="1" hangingPunct="1">
              <a:spcBef>
                <a:spcPct val="0"/>
              </a:spcBef>
              <a:buFontTx/>
              <a:buNone/>
            </a:pPr>
            <a:r>
              <a:rPr lang="en-US" altLang="en-US" sz="2000" dirty="0">
                <a:latin typeface="HelveticaNeue HeavyCond"/>
              </a:rPr>
              <a:t>Never used</a:t>
            </a:r>
          </a:p>
        </p:txBody>
      </p:sp>
      <p:sp>
        <p:nvSpPr>
          <p:cNvPr id="24580" name="TextBox 6"/>
          <p:cNvSpPr txBox="1">
            <a:spLocks noChangeArrowheads="1"/>
          </p:cNvSpPr>
          <p:nvPr/>
        </p:nvSpPr>
        <p:spPr bwMode="auto">
          <a:xfrm>
            <a:off x="5741285" y="1721986"/>
            <a:ext cx="2411589" cy="4001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9pPr>
          </a:lstStyle>
          <a:p>
            <a:pPr eaLnBrk="1" hangingPunct="1">
              <a:spcBef>
                <a:spcPct val="0"/>
              </a:spcBef>
              <a:buFontTx/>
              <a:buNone/>
            </a:pPr>
            <a:r>
              <a:rPr lang="en-US" altLang="en-US" sz="2000" dirty="0" err="1">
                <a:latin typeface="HelveticaNeue HeavyCond"/>
              </a:rPr>
              <a:t>Mj</a:t>
            </a:r>
            <a:r>
              <a:rPr lang="en-US" altLang="en-US" sz="2000" dirty="0">
                <a:latin typeface="HelveticaNeue HeavyCond"/>
              </a:rPr>
              <a:t> dependent 2 </a:t>
            </a:r>
            <a:r>
              <a:rPr lang="en-US" altLang="en-US" sz="2000" dirty="0" err="1">
                <a:latin typeface="HelveticaNeue HeavyCond"/>
              </a:rPr>
              <a:t>yrs</a:t>
            </a:r>
            <a:endParaRPr lang="en-US" altLang="en-US" sz="2000" dirty="0">
              <a:latin typeface="HelveticaNeue HeavyCond"/>
            </a:endParaRPr>
          </a:p>
        </p:txBody>
      </p:sp>
      <p:sp>
        <p:nvSpPr>
          <p:cNvPr id="24581" name="TextBox 7"/>
          <p:cNvSpPr txBox="1">
            <a:spLocks noChangeArrowheads="1"/>
          </p:cNvSpPr>
          <p:nvPr/>
        </p:nvSpPr>
        <p:spPr bwMode="auto">
          <a:xfrm>
            <a:off x="5754933" y="2673538"/>
            <a:ext cx="2463800" cy="4001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9pPr>
          </a:lstStyle>
          <a:p>
            <a:pPr eaLnBrk="1" hangingPunct="1">
              <a:spcBef>
                <a:spcPct val="0"/>
              </a:spcBef>
              <a:buFontTx/>
              <a:buNone/>
            </a:pPr>
            <a:r>
              <a:rPr lang="en-US" altLang="en-US" sz="2000" dirty="0" err="1">
                <a:latin typeface="HelveticaNeue HeavyCond"/>
              </a:rPr>
              <a:t>Mj</a:t>
            </a:r>
            <a:r>
              <a:rPr lang="en-US" altLang="en-US" sz="2000" dirty="0">
                <a:latin typeface="HelveticaNeue HeavyCond"/>
              </a:rPr>
              <a:t> dependent 1 </a:t>
            </a:r>
            <a:r>
              <a:rPr lang="en-US" altLang="en-US" sz="2000" dirty="0" err="1">
                <a:latin typeface="HelveticaNeue HeavyCond"/>
              </a:rPr>
              <a:t>yr</a:t>
            </a:r>
            <a:endParaRPr lang="en-US" altLang="en-US" sz="2000" dirty="0">
              <a:latin typeface="HelveticaNeue HeavyCond"/>
            </a:endParaRPr>
          </a:p>
        </p:txBody>
      </p:sp>
      <p:sp>
        <p:nvSpPr>
          <p:cNvPr id="24582" name="TextBox 8"/>
          <p:cNvSpPr txBox="1">
            <a:spLocks noChangeArrowheads="1"/>
          </p:cNvSpPr>
          <p:nvPr/>
        </p:nvSpPr>
        <p:spPr bwMode="auto">
          <a:xfrm>
            <a:off x="5809524" y="3656177"/>
            <a:ext cx="2912533" cy="4001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9pPr>
          </a:lstStyle>
          <a:p>
            <a:pPr eaLnBrk="1" hangingPunct="1">
              <a:spcBef>
                <a:spcPct val="0"/>
              </a:spcBef>
              <a:buFontTx/>
              <a:buNone/>
            </a:pPr>
            <a:r>
              <a:rPr lang="en-US" altLang="en-US" sz="2000" dirty="0">
                <a:latin typeface="HelveticaNeue HeavyCond"/>
              </a:rPr>
              <a:t>Used, never diagnosed</a:t>
            </a:r>
          </a:p>
        </p:txBody>
      </p:sp>
      <p:sp>
        <p:nvSpPr>
          <p:cNvPr id="24583" name="TextBox 9"/>
          <p:cNvSpPr txBox="1">
            <a:spLocks noChangeArrowheads="1"/>
          </p:cNvSpPr>
          <p:nvPr/>
        </p:nvSpPr>
        <p:spPr bwMode="auto">
          <a:xfrm>
            <a:off x="5727638" y="784746"/>
            <a:ext cx="2531533" cy="40011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Arial"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9pPr>
          </a:lstStyle>
          <a:p>
            <a:pPr eaLnBrk="1" hangingPunct="1">
              <a:spcBef>
                <a:spcPct val="0"/>
              </a:spcBef>
              <a:buFontTx/>
              <a:buNone/>
            </a:pPr>
            <a:r>
              <a:rPr lang="en-US" altLang="en-US" sz="2000" dirty="0" err="1">
                <a:latin typeface="HelveticaNeue HeavyCond"/>
              </a:rPr>
              <a:t>Mj</a:t>
            </a:r>
            <a:r>
              <a:rPr lang="en-US" altLang="en-US" sz="2000" dirty="0">
                <a:latin typeface="HelveticaNeue HeavyCond"/>
              </a:rPr>
              <a:t> dependent 3+ </a:t>
            </a:r>
            <a:r>
              <a:rPr lang="en-US" altLang="en-US" sz="2000" dirty="0" err="1">
                <a:latin typeface="HelveticaNeue HeavyCond"/>
              </a:rPr>
              <a:t>yrs</a:t>
            </a:r>
            <a:endParaRPr lang="en-US" altLang="en-US" sz="2000" dirty="0">
              <a:latin typeface="HelveticaNeue HeavyCond"/>
            </a:endParaRPr>
          </a:p>
        </p:txBody>
      </p:sp>
      <p:sp>
        <p:nvSpPr>
          <p:cNvPr id="11" name="TextBox 10"/>
          <p:cNvSpPr txBox="1">
            <a:spLocks noChangeArrowheads="1"/>
          </p:cNvSpPr>
          <p:nvPr/>
        </p:nvSpPr>
        <p:spPr bwMode="auto">
          <a:xfrm>
            <a:off x="228600" y="2209800"/>
            <a:ext cx="3376181" cy="2441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Arial" pitchFamily="34" charset="0"/>
                <a:ea typeface="MS PGothic" pitchFamily="34" charset="-128"/>
              </a:defRPr>
            </a:lvl1pPr>
            <a:lvl2pPr marL="690563" indent="-233363" eaLnBrk="0" hangingPunct="0">
              <a:spcBef>
                <a:spcPct val="20000"/>
              </a:spcBef>
              <a:buFont typeface="Arial" pitchFamily="34" charset="0"/>
              <a:buChar char="–"/>
              <a:defRPr sz="2800">
                <a:solidFill>
                  <a:schemeClr val="tx1"/>
                </a:solidFill>
                <a:latin typeface="Arial"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Arial"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Arial"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9pPr>
          </a:lstStyle>
          <a:p>
            <a:pPr eaLnBrk="1" hangingPunct="1">
              <a:spcBef>
                <a:spcPct val="0"/>
              </a:spcBef>
              <a:buFontTx/>
              <a:buNone/>
            </a:pPr>
            <a:r>
              <a:rPr lang="en-US" altLang="en-US" sz="2800" dirty="0">
                <a:solidFill>
                  <a:schemeClr val="accent1">
                    <a:lumMod val="75000"/>
                  </a:schemeClr>
                </a:solidFill>
                <a:latin typeface="HelveticaNeue HeavyCond"/>
              </a:rPr>
              <a:t>Average IQ change:</a:t>
            </a:r>
          </a:p>
          <a:p>
            <a:pPr eaLnBrk="1" hangingPunct="1">
              <a:spcBef>
                <a:spcPct val="0"/>
              </a:spcBef>
              <a:buFontTx/>
              <a:buNone/>
            </a:pPr>
            <a:endParaRPr lang="en-US" altLang="en-US" sz="1200" dirty="0">
              <a:solidFill>
                <a:schemeClr val="accent1">
                  <a:lumMod val="75000"/>
                </a:schemeClr>
              </a:solidFill>
              <a:latin typeface="HelveticaNeue HeavyCond"/>
            </a:endParaRPr>
          </a:p>
          <a:p>
            <a:pPr eaLnBrk="1" hangingPunct="1">
              <a:spcBef>
                <a:spcPct val="0"/>
              </a:spcBef>
              <a:buNone/>
            </a:pPr>
            <a:r>
              <a:rPr lang="en-US" altLang="en-US" sz="2400" dirty="0">
                <a:solidFill>
                  <a:schemeClr val="accent1">
                    <a:lumMod val="75000"/>
                  </a:schemeClr>
                </a:solidFill>
                <a:latin typeface="HelveticaNeue HeavyCond"/>
              </a:rPr>
              <a:t>“Never used”</a:t>
            </a:r>
          </a:p>
          <a:p>
            <a:pPr lvl="1" eaLnBrk="1" hangingPunct="1">
              <a:spcBef>
                <a:spcPct val="0"/>
              </a:spcBef>
              <a:buFont typeface="Arial" pitchFamily="34" charset="0"/>
              <a:buChar char="•"/>
            </a:pPr>
            <a:r>
              <a:rPr lang="en-US" altLang="en-US" sz="2400" dirty="0">
                <a:solidFill>
                  <a:schemeClr val="accent1">
                    <a:lumMod val="75000"/>
                  </a:schemeClr>
                </a:solidFill>
                <a:latin typeface="HelveticaNeue HeavyCond"/>
              </a:rPr>
              <a:t>99.8 to 100.6</a:t>
            </a:r>
          </a:p>
          <a:p>
            <a:pPr eaLnBrk="1" hangingPunct="1">
              <a:spcBef>
                <a:spcPts val="2000"/>
              </a:spcBef>
              <a:buNone/>
            </a:pPr>
            <a:r>
              <a:rPr lang="en-US" altLang="en-US" sz="2400" dirty="0">
                <a:solidFill>
                  <a:schemeClr val="accent1">
                    <a:lumMod val="75000"/>
                  </a:schemeClr>
                </a:solidFill>
                <a:latin typeface="HelveticaNeue HeavyCond"/>
              </a:rPr>
              <a:t>“</a:t>
            </a:r>
            <a:r>
              <a:rPr lang="en-US" altLang="en-US" sz="2400" dirty="0" err="1">
                <a:solidFill>
                  <a:schemeClr val="accent1">
                    <a:lumMod val="75000"/>
                  </a:schemeClr>
                </a:solidFill>
                <a:latin typeface="HelveticaNeue HeavyCond"/>
              </a:rPr>
              <a:t>Mj</a:t>
            </a:r>
            <a:r>
              <a:rPr lang="en-US" altLang="en-US" sz="2400" dirty="0">
                <a:solidFill>
                  <a:schemeClr val="accent1">
                    <a:lumMod val="75000"/>
                  </a:schemeClr>
                </a:solidFill>
                <a:latin typeface="HelveticaNeue HeavyCond"/>
              </a:rPr>
              <a:t> dependent 3+ </a:t>
            </a:r>
            <a:r>
              <a:rPr lang="en-US" altLang="en-US" sz="2400" dirty="0" err="1">
                <a:solidFill>
                  <a:schemeClr val="accent1">
                    <a:lumMod val="75000"/>
                  </a:schemeClr>
                </a:solidFill>
                <a:latin typeface="HelveticaNeue HeavyCond"/>
              </a:rPr>
              <a:t>yrs</a:t>
            </a:r>
            <a:r>
              <a:rPr lang="en-US" altLang="en-US" sz="2400" dirty="0">
                <a:solidFill>
                  <a:schemeClr val="accent1">
                    <a:lumMod val="75000"/>
                  </a:schemeClr>
                </a:solidFill>
                <a:latin typeface="HelveticaNeue HeavyCond"/>
              </a:rPr>
              <a:t>”</a:t>
            </a:r>
          </a:p>
          <a:p>
            <a:pPr lvl="1" eaLnBrk="1" hangingPunct="1">
              <a:spcBef>
                <a:spcPct val="0"/>
              </a:spcBef>
              <a:buFont typeface="Arial" pitchFamily="34" charset="0"/>
              <a:buChar char="•"/>
            </a:pPr>
            <a:r>
              <a:rPr lang="en-US" altLang="en-US" sz="2400" dirty="0">
                <a:solidFill>
                  <a:schemeClr val="accent1">
                    <a:lumMod val="75000"/>
                  </a:schemeClr>
                </a:solidFill>
                <a:latin typeface="HelveticaNeue HeavyCond"/>
              </a:rPr>
              <a:t>99.7 to 93.9 </a:t>
            </a:r>
          </a:p>
        </p:txBody>
      </p:sp>
    </p:spTree>
    <p:extLst>
      <p:ext uri="{BB962C8B-B14F-4D97-AF65-F5344CB8AC3E}">
        <p14:creationId xmlns:p14="http://schemas.microsoft.com/office/powerpoint/2010/main" val="2302219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ChangeArrowheads="1"/>
          </p:cNvSpPr>
          <p:nvPr/>
        </p:nvSpPr>
        <p:spPr bwMode="auto">
          <a:xfrm>
            <a:off x="348545" y="2057425"/>
            <a:ext cx="8509000"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defTabSz="457200" eaLnBrk="0" hangingPunct="0">
              <a:spcBef>
                <a:spcPct val="20000"/>
              </a:spcBef>
              <a:buFont typeface="Arial" pitchFamily="34" charset="0"/>
              <a:buChar char="•"/>
              <a:defRPr sz="3200">
                <a:solidFill>
                  <a:schemeClr val="tx1"/>
                </a:solidFill>
                <a:latin typeface="Arial" pitchFamily="34" charset="0"/>
                <a:ea typeface="MS PGothic" pitchFamily="34" charset="-128"/>
              </a:defRPr>
            </a:lvl1pPr>
            <a:lvl2pPr marL="742950" indent="-285750" defTabSz="457200" eaLnBrk="0" hangingPunct="0">
              <a:spcBef>
                <a:spcPct val="20000"/>
              </a:spcBef>
              <a:buFont typeface="Arial" pitchFamily="34" charset="0"/>
              <a:buChar char="–"/>
              <a:defRPr sz="2800">
                <a:solidFill>
                  <a:schemeClr val="tx1"/>
                </a:solidFill>
                <a:latin typeface="Arial" pitchFamily="34" charset="0"/>
                <a:ea typeface="MS PGothic" pitchFamily="34" charset="-128"/>
              </a:defRPr>
            </a:lvl2pPr>
            <a:lvl3pPr marL="1143000" indent="-228600" defTabSz="457200" eaLnBrk="0" hangingPunct="0">
              <a:spcBef>
                <a:spcPct val="20000"/>
              </a:spcBef>
              <a:buFont typeface="Arial" pitchFamily="34" charset="0"/>
              <a:buChar char="•"/>
              <a:defRPr sz="2400">
                <a:solidFill>
                  <a:schemeClr val="tx1"/>
                </a:solidFill>
                <a:latin typeface="Arial" pitchFamily="34" charset="0"/>
                <a:ea typeface="MS PGothic" pitchFamily="34" charset="-128"/>
              </a:defRPr>
            </a:lvl3pPr>
            <a:lvl4pPr marL="1600200" indent="-228600" defTabSz="457200" eaLnBrk="0" hangingPunct="0">
              <a:spcBef>
                <a:spcPct val="20000"/>
              </a:spcBef>
              <a:buFont typeface="Arial" pitchFamily="34" charset="0"/>
              <a:buChar char="–"/>
              <a:defRPr sz="2000">
                <a:solidFill>
                  <a:schemeClr val="tx1"/>
                </a:solidFill>
                <a:latin typeface="Arial" pitchFamily="34" charset="0"/>
                <a:ea typeface="MS PGothic" pitchFamily="34" charset="-128"/>
              </a:defRPr>
            </a:lvl4pPr>
            <a:lvl5pPr marL="2057400" indent="-228600" defTabSz="457200" eaLnBrk="0" hangingPunct="0">
              <a:spcBef>
                <a:spcPct val="20000"/>
              </a:spcBef>
              <a:buFont typeface="Arial" pitchFamily="34" charset="0"/>
              <a:buChar char="»"/>
              <a:defRPr sz="2000">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Arial" pitchFamily="34" charset="0"/>
                <a:ea typeface="MS PGothic" pitchFamily="34" charset="-128"/>
              </a:defRPr>
            </a:lvl9pPr>
          </a:lstStyle>
          <a:p>
            <a:pPr eaLnBrk="1" hangingPunct="1">
              <a:spcBef>
                <a:spcPct val="50000"/>
              </a:spcBef>
              <a:buFont typeface="Arial" pitchFamily="34" charset="0"/>
              <a:buNone/>
            </a:pPr>
            <a:r>
              <a:rPr lang="en-US" altLang="en-US" dirty="0">
                <a:latin typeface="Calibri" pitchFamily="34" charset="0"/>
              </a:rPr>
              <a:t>Regular marijuana use during adolescence found to increase risk 2 to 5 times of developing </a:t>
            </a:r>
            <a:r>
              <a:rPr lang="en-US" altLang="en-US" dirty="0">
                <a:solidFill>
                  <a:srgbClr val="FF0000"/>
                </a:solidFill>
                <a:latin typeface="Calibri" pitchFamily="34" charset="0"/>
              </a:rPr>
              <a:t>psychosis, schizophrenia,</a:t>
            </a:r>
            <a:r>
              <a:rPr lang="en-US" altLang="en-US" dirty="0">
                <a:solidFill>
                  <a:srgbClr val="C00000"/>
                </a:solidFill>
                <a:latin typeface="Calibri" pitchFamily="34" charset="0"/>
              </a:rPr>
              <a:t> </a:t>
            </a:r>
            <a:r>
              <a:rPr lang="en-US" altLang="en-US" dirty="0">
                <a:solidFill>
                  <a:srgbClr val="FF0000"/>
                </a:solidFill>
                <a:latin typeface="Calibri" pitchFamily="34" charset="0"/>
              </a:rPr>
              <a:t>anxiety, </a:t>
            </a:r>
            <a:r>
              <a:rPr lang="en-US" altLang="en-US" dirty="0">
                <a:latin typeface="Calibri" pitchFamily="34" charset="0"/>
              </a:rPr>
              <a:t>and</a:t>
            </a:r>
            <a:r>
              <a:rPr lang="en-US" altLang="en-US" dirty="0">
                <a:solidFill>
                  <a:srgbClr val="FF0000"/>
                </a:solidFill>
                <a:latin typeface="Calibri" pitchFamily="34" charset="0"/>
              </a:rPr>
              <a:t> depression </a:t>
            </a:r>
            <a:r>
              <a:rPr lang="en-US" altLang="en-US" dirty="0">
                <a:latin typeface="Calibri" pitchFamily="34" charset="0"/>
              </a:rPr>
              <a:t>in adulthood.</a:t>
            </a:r>
          </a:p>
        </p:txBody>
      </p:sp>
    </p:spTree>
    <p:extLst>
      <p:ext uri="{BB962C8B-B14F-4D97-AF65-F5344CB8AC3E}">
        <p14:creationId xmlns:p14="http://schemas.microsoft.com/office/powerpoint/2010/main" val="37494296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Contraindications of Marijuana Use </a:t>
            </a:r>
            <a:endParaRPr lang="en-US" dirty="0"/>
          </a:p>
        </p:txBody>
      </p:sp>
      <p:sp>
        <p:nvSpPr>
          <p:cNvPr id="3" name="Content Placeholder 2"/>
          <p:cNvSpPr>
            <a:spLocks noGrp="1"/>
          </p:cNvSpPr>
          <p:nvPr>
            <p:ph idx="1"/>
          </p:nvPr>
        </p:nvSpPr>
        <p:spPr/>
        <p:txBody>
          <a:bodyPr/>
          <a:lstStyle/>
          <a:p>
            <a:r>
              <a:rPr lang="en-US" sz="2800" dirty="0" smtClean="0"/>
              <a:t>Absolute contraindications </a:t>
            </a:r>
          </a:p>
          <a:p>
            <a:pPr lvl="1"/>
            <a:r>
              <a:rPr lang="en-US" sz="2400" dirty="0" smtClean="0"/>
              <a:t>Acute psychosis and other unstable psychiatric conditions </a:t>
            </a:r>
          </a:p>
          <a:p>
            <a:r>
              <a:rPr lang="en-US" sz="2800" dirty="0" smtClean="0"/>
              <a:t>Relative contraindications </a:t>
            </a:r>
          </a:p>
          <a:p>
            <a:pPr lvl="1"/>
            <a:r>
              <a:rPr lang="en-US" sz="2400" dirty="0" smtClean="0"/>
              <a:t>Severe cardiovascular, immunological, liver, or kidney disease, especially in acute illness </a:t>
            </a:r>
          </a:p>
          <a:p>
            <a:pPr lvl="1"/>
            <a:r>
              <a:rPr lang="en-US" sz="2400" dirty="0" smtClean="0"/>
              <a:t>Cannabis may exacerbate arrhythmia or a history of arrhythmias </a:t>
            </a:r>
          </a:p>
          <a:p>
            <a:pPr lvl="2"/>
            <a:r>
              <a:rPr lang="en-US" sz="2000" dirty="0" smtClean="0"/>
              <a:t>can increase the risk of angina (Frost et al., 2013)</a:t>
            </a:r>
          </a:p>
          <a:p>
            <a:pPr lvl="2"/>
            <a:r>
              <a:rPr lang="en-US" sz="2000" dirty="0" smtClean="0"/>
              <a:t>can cause an acute increase in blood pressure (Frost et al.,2013). </a:t>
            </a:r>
          </a:p>
          <a:p>
            <a:endParaRPr lang="en-US" dirty="0" smtClean="0"/>
          </a:p>
        </p:txBody>
      </p:sp>
    </p:spTree>
    <p:extLst>
      <p:ext uri="{BB962C8B-B14F-4D97-AF65-F5344CB8AC3E}">
        <p14:creationId xmlns:p14="http://schemas.microsoft.com/office/powerpoint/2010/main" val="37789546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State Laws Regarding Marijuana Use: Updated 8/1/17</a:t>
            </a:r>
            <a:endParaRPr lang="en-US" dirty="0"/>
          </a:p>
        </p:txBody>
      </p:sp>
      <p:pic>
        <p:nvPicPr>
          <p:cNvPr id="6" name="Picture 5"/>
          <p:cNvPicPr>
            <a:picLocks noChangeAspect="1"/>
          </p:cNvPicPr>
          <p:nvPr/>
        </p:nvPicPr>
        <p:blipFill>
          <a:blip r:embed="rId3"/>
          <a:stretch>
            <a:fillRect/>
          </a:stretch>
        </p:blipFill>
        <p:spPr>
          <a:xfrm>
            <a:off x="981075" y="1404224"/>
            <a:ext cx="7181850" cy="5021975"/>
          </a:xfrm>
          <a:prstGeom prst="rect">
            <a:avLst/>
          </a:prstGeom>
        </p:spPr>
      </p:pic>
    </p:spTree>
    <p:extLst>
      <p:ext uri="{BB962C8B-B14F-4D97-AF65-F5344CB8AC3E}">
        <p14:creationId xmlns:p14="http://schemas.microsoft.com/office/powerpoint/2010/main" val="2485227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hape 592"/>
          <p:cNvSpPr>
            <a:spLocks noGrp="1"/>
          </p:cNvSpPr>
          <p:nvPr>
            <p:ph type="title"/>
          </p:nvPr>
        </p:nvSpPr>
        <p:spPr/>
        <p:txBody>
          <a:bodyPr/>
          <a:lstStyle/>
          <a:p>
            <a:r>
              <a:rPr lang="en-US" altLang="en-US" smtClean="0">
                <a:sym typeface="Garamond" panose="02020404030301010803" pitchFamily="18" charset="0"/>
              </a:rPr>
              <a:t>Suggested Message</a:t>
            </a:r>
          </a:p>
        </p:txBody>
      </p:sp>
      <p:sp>
        <p:nvSpPr>
          <p:cNvPr id="38915" name="Shape 593"/>
          <p:cNvSpPr>
            <a:spLocks noGrp="1"/>
          </p:cNvSpPr>
          <p:nvPr>
            <p:ph type="body" idx="1"/>
          </p:nvPr>
        </p:nvSpPr>
        <p:spPr/>
        <p:txBody>
          <a:bodyPr/>
          <a:lstStyle/>
          <a:p>
            <a:r>
              <a:rPr lang="en-US" altLang="en-US" smtClean="0">
                <a:sym typeface="Garamond" panose="02020404030301010803" pitchFamily="18" charset="0"/>
              </a:rPr>
              <a:t>Communicate the risk while honestly acknowledging the uncertainties that remain</a:t>
            </a:r>
          </a:p>
          <a:p>
            <a:pPr lvl="1"/>
            <a:r>
              <a:rPr lang="en-US" altLang="en-US" smtClean="0">
                <a:sym typeface="Garamond" panose="02020404030301010803" pitchFamily="18" charset="0"/>
              </a:rPr>
              <a:t>people with psychosis or a first degree relative with psychosis avoid using cannabis</a:t>
            </a:r>
          </a:p>
          <a:p>
            <a:pPr lvl="1"/>
            <a:r>
              <a:rPr lang="en-US" altLang="en-US" smtClean="0">
                <a:sym typeface="Garamond" panose="02020404030301010803" pitchFamily="18" charset="0"/>
              </a:rPr>
              <a:t>one in seven people who use cannabis report unpleasant, psychotic-like symptoms</a:t>
            </a:r>
          </a:p>
          <a:p>
            <a:pPr lvl="1"/>
            <a:r>
              <a:rPr lang="en-US" altLang="en-US" smtClean="0">
                <a:sym typeface="Garamond" panose="02020404030301010803" pitchFamily="18" charset="0"/>
              </a:rPr>
              <a:t>discourage people (especially youth) from using cannabis daily or near daily</a:t>
            </a:r>
          </a:p>
        </p:txBody>
      </p:sp>
    </p:spTree>
    <p:extLst>
      <p:ext uri="{BB962C8B-B14F-4D97-AF65-F5344CB8AC3E}">
        <p14:creationId xmlns:p14="http://schemas.microsoft.com/office/powerpoint/2010/main" val="88295745"/>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The Neurobiology of Dependence</a:t>
            </a:r>
            <a:endParaRPr lang="en-US" dirty="0" smtClean="0"/>
          </a:p>
        </p:txBody>
      </p:sp>
      <p:sp>
        <p:nvSpPr>
          <p:cNvPr id="26626" name="Content Placeholder 2"/>
          <p:cNvSpPr>
            <a:spLocks noGrp="1"/>
          </p:cNvSpPr>
          <p:nvPr>
            <p:ph idx="1"/>
          </p:nvPr>
        </p:nvSpPr>
        <p:spPr/>
        <p:txBody>
          <a:bodyPr/>
          <a:lstStyle/>
          <a:p>
            <a:r>
              <a:rPr lang="en-US" smtClean="0"/>
              <a:t>Involves the release of the neurotransmitter, dopamine, in the nucleus accumbens region of the brain</a:t>
            </a:r>
          </a:p>
          <a:p>
            <a:r>
              <a:rPr lang="en-US" smtClean="0"/>
              <a:t>Produces pleasurable feelings, positive attitudes, and focused attention</a:t>
            </a:r>
          </a:p>
          <a:p>
            <a:r>
              <a:rPr lang="en-US" smtClean="0"/>
              <a:t>With repeated exposure, compulsive drug-seeking and craving are elicited </a:t>
            </a:r>
            <a:endParaRPr lang="en-US" dirty="0" smtClean="0"/>
          </a:p>
        </p:txBody>
      </p:sp>
    </p:spTree>
    <p:extLst>
      <p:ext uri="{BB962C8B-B14F-4D97-AF65-F5344CB8AC3E}">
        <p14:creationId xmlns:p14="http://schemas.microsoft.com/office/powerpoint/2010/main" val="4211094309"/>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2057400" y="5367606"/>
            <a:ext cx="7086600" cy="147002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pPr algn="r"/>
            <a:endParaRPr lang="en-US" sz="4800" b="1" dirty="0" smtClean="0">
              <a:solidFill>
                <a:schemeClr val="accent1"/>
              </a:solidFill>
            </a:endParaRPr>
          </a:p>
          <a:p>
            <a:pPr algn="r"/>
            <a:r>
              <a:rPr lang="en-US" sz="4800" b="1" dirty="0" smtClean="0">
                <a:solidFill>
                  <a:schemeClr val="accent1"/>
                </a:solidFill>
              </a:rPr>
              <a:t>Cocaine/Crack</a:t>
            </a:r>
            <a:endParaRPr lang="en-US" sz="4800" b="1" dirty="0">
              <a:solidFill>
                <a:schemeClr val="accent1"/>
              </a:solidFill>
            </a:endParaRPr>
          </a:p>
        </p:txBody>
      </p:sp>
      <p:pic>
        <p:nvPicPr>
          <p:cNvPr id="2" name="Picture 2" descr="https://www.nsightrecovery.com/wp-content/uploads/2016/01/Cocaine.jpg"/>
          <p:cNvPicPr>
            <a:picLocks noChangeAspect="1" noChangeArrowheads="1"/>
          </p:cNvPicPr>
          <p:nvPr/>
        </p:nvPicPr>
        <p:blipFill rotWithShape="1">
          <a:blip r:embed="rId3">
            <a:extLst>
              <a:ext uri="{28A0092B-C50C-407E-A947-70E740481C1C}">
                <a14:useLocalDpi xmlns:a14="http://schemas.microsoft.com/office/drawing/2010/main" val="0"/>
              </a:ext>
            </a:extLst>
          </a:blip>
          <a:srcRect t="5516" b="4450"/>
          <a:stretch/>
        </p:blipFill>
        <p:spPr bwMode="auto">
          <a:xfrm>
            <a:off x="0" y="228600"/>
            <a:ext cx="9144000" cy="54747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618102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dirty="0" smtClean="0"/>
              <a:t>Cocaine: Effects and Risks</a:t>
            </a:r>
          </a:p>
        </p:txBody>
      </p:sp>
      <p:sp>
        <p:nvSpPr>
          <p:cNvPr id="45060" name="Text Placeholder 4"/>
          <p:cNvSpPr>
            <a:spLocks noGrp="1"/>
          </p:cNvSpPr>
          <p:nvPr>
            <p:ph type="body" sz="quarter" idx="3"/>
          </p:nvPr>
        </p:nvSpPr>
        <p:spPr>
          <a:xfrm>
            <a:off x="609600" y="1493838"/>
            <a:ext cx="4041775" cy="639763"/>
          </a:xfrm>
        </p:spPr>
        <p:txBody>
          <a:bodyPr/>
          <a:lstStyle/>
          <a:p>
            <a:r>
              <a:rPr lang="en-GB" smtClean="0"/>
              <a:t>Pharmacological Effects</a:t>
            </a:r>
            <a:endParaRPr lang="en-US" dirty="0" smtClean="0"/>
          </a:p>
        </p:txBody>
      </p:sp>
      <p:sp>
        <p:nvSpPr>
          <p:cNvPr id="45061" name="Content Placeholder 5"/>
          <p:cNvSpPr>
            <a:spLocks noGrp="1"/>
          </p:cNvSpPr>
          <p:nvPr>
            <p:ph sz="quarter" idx="4"/>
          </p:nvPr>
        </p:nvSpPr>
        <p:spPr>
          <a:xfrm>
            <a:off x="609600" y="2133600"/>
            <a:ext cx="4041775" cy="3951288"/>
          </a:xfrm>
        </p:spPr>
        <p:txBody>
          <a:bodyPr/>
          <a:lstStyle/>
          <a:p>
            <a:r>
              <a:rPr lang="en-GB" smtClean="0"/>
              <a:t>Feelings of elation, exaggerated feelings of confidence</a:t>
            </a:r>
          </a:p>
          <a:p>
            <a:r>
              <a:rPr lang="en-GB" smtClean="0"/>
              <a:t>Acute toxic reactions include hypertension, cardiac arrhythmias, auditory and visual hallucinations, seizures</a:t>
            </a:r>
            <a:endParaRPr lang="en-US" dirty="0" smtClean="0"/>
          </a:p>
        </p:txBody>
      </p:sp>
      <p:pic>
        <p:nvPicPr>
          <p:cNvPr id="45062" name="Picture 2"/>
          <p:cNvPicPr>
            <a:picLocks noChangeAspect="1" noChangeArrowheads="1"/>
          </p:cNvPicPr>
          <p:nvPr/>
        </p:nvPicPr>
        <p:blipFill>
          <a:blip r:embed="rId3"/>
          <a:srcRect l="52306" t="25714" r="15356" b="10001"/>
          <a:stretch>
            <a:fillRect/>
          </a:stretch>
        </p:blipFill>
        <p:spPr bwMode="auto">
          <a:xfrm>
            <a:off x="5173663" y="1535113"/>
            <a:ext cx="3513137" cy="4364037"/>
          </a:xfrm>
          <a:prstGeom prst="rect">
            <a:avLst/>
          </a:prstGeom>
          <a:noFill/>
          <a:ln w="9525">
            <a:noFill/>
            <a:miter lim="800000"/>
            <a:headEnd/>
            <a:tailEnd/>
          </a:ln>
        </p:spPr>
      </p:pic>
      <p:pic>
        <p:nvPicPr>
          <p:cNvPr id="45063" name="Picture 1"/>
          <p:cNvPicPr>
            <a:picLocks noChangeAspect="1" noChangeArrowheads="1"/>
          </p:cNvPicPr>
          <p:nvPr/>
        </p:nvPicPr>
        <p:blipFill>
          <a:blip r:embed="rId4"/>
          <a:srcRect l="4688" t="49886" r="76485" b="29768"/>
          <a:stretch>
            <a:fillRect/>
          </a:stretch>
        </p:blipFill>
        <p:spPr bwMode="auto">
          <a:xfrm>
            <a:off x="-15240" y="5257800"/>
            <a:ext cx="1835150" cy="1487487"/>
          </a:xfrm>
          <a:prstGeom prst="rect">
            <a:avLst/>
          </a:prstGeom>
          <a:noFill/>
          <a:ln w="9525">
            <a:noFill/>
            <a:miter lim="800000"/>
            <a:headEnd/>
            <a:tailEnd/>
          </a:ln>
        </p:spPr>
      </p:pic>
    </p:spTree>
    <p:extLst>
      <p:ext uri="{BB962C8B-B14F-4D97-AF65-F5344CB8AC3E}">
        <p14:creationId xmlns:p14="http://schemas.microsoft.com/office/powerpoint/2010/main" val="3320870629"/>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a:spLocks noGrp="1"/>
          </p:cNvSpPr>
          <p:nvPr>
            <p:ph type="ctrTitle"/>
          </p:nvPr>
        </p:nvSpPr>
        <p:spPr>
          <a:xfrm>
            <a:off x="1" y="5367606"/>
            <a:ext cx="9144000" cy="1470025"/>
          </a:xfrm>
        </p:spPr>
        <p:txBody>
          <a:bodyPr>
            <a:normAutofit/>
          </a:bodyPr>
          <a:lstStyle/>
          <a:p>
            <a:pPr algn="r"/>
            <a:r>
              <a:rPr lang="en-US" sz="4000" b="1" dirty="0" smtClean="0">
                <a:solidFill>
                  <a:schemeClr val="accent1"/>
                </a:solidFill>
              </a:rPr>
              <a:t>Amphetamine-type Stimulants (ATS)</a:t>
            </a:r>
            <a:endParaRPr lang="en-US" sz="4000" b="1" dirty="0">
              <a:solidFill>
                <a:schemeClr val="accent1"/>
              </a:solidFill>
            </a:endParaRPr>
          </a:p>
        </p:txBody>
      </p:sp>
      <p:pic>
        <p:nvPicPr>
          <p:cNvPr id="7170" name="Picture 2" descr="http://dailyinbox.com/wp-content/uploads/2015/04/poppingpillsatwork.jpg"/>
          <p:cNvPicPr>
            <a:picLocks noChangeAspect="1" noChangeArrowheads="1"/>
          </p:cNvPicPr>
          <p:nvPr/>
        </p:nvPicPr>
        <p:blipFill rotWithShape="1">
          <a:blip r:embed="rId3">
            <a:extLst>
              <a:ext uri="{28A0092B-C50C-407E-A947-70E740481C1C}">
                <a14:useLocalDpi xmlns:a14="http://schemas.microsoft.com/office/drawing/2010/main" val="0"/>
              </a:ext>
            </a:extLst>
          </a:blip>
          <a:srcRect t="5992"/>
          <a:stretch/>
        </p:blipFill>
        <p:spPr bwMode="auto">
          <a:xfrm>
            <a:off x="0" y="-15766"/>
            <a:ext cx="9144000" cy="57307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402475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         Amphetamine-type Stimulants: Effects and Risks</a:t>
            </a:r>
          </a:p>
        </p:txBody>
      </p:sp>
      <p:sp>
        <p:nvSpPr>
          <p:cNvPr id="6" name="Text Placeholder 5"/>
          <p:cNvSpPr>
            <a:spLocks noGrp="1"/>
          </p:cNvSpPr>
          <p:nvPr>
            <p:ph type="body" idx="1"/>
          </p:nvPr>
        </p:nvSpPr>
        <p:spPr/>
        <p:txBody>
          <a:bodyPr/>
          <a:lstStyle/>
          <a:p>
            <a:r>
              <a:rPr lang="en-US" smtClean="0"/>
              <a:t>Pharmacological Effects</a:t>
            </a:r>
            <a:endParaRPr lang="en-US" dirty="0"/>
          </a:p>
        </p:txBody>
      </p:sp>
      <p:sp>
        <p:nvSpPr>
          <p:cNvPr id="7" name="Content Placeholder 6"/>
          <p:cNvSpPr>
            <a:spLocks noGrp="1"/>
          </p:cNvSpPr>
          <p:nvPr>
            <p:ph sz="half" idx="2"/>
          </p:nvPr>
        </p:nvSpPr>
        <p:spPr/>
        <p:txBody>
          <a:bodyPr/>
          <a:lstStyle/>
          <a:p>
            <a:r>
              <a:rPr lang="en-GB" smtClean="0"/>
              <a:t>Euphoria, anorexia, nausea, vomiting, insomnia, abnormal </a:t>
            </a:r>
            <a:r>
              <a:rPr lang="en-US" smtClean="0"/>
              <a:t>behavior</a:t>
            </a:r>
            <a:r>
              <a:rPr lang="en-GB" smtClean="0"/>
              <a:t> such as aggression, grandiosity, hyper-vigilance, agitation, and impaired judgment</a:t>
            </a:r>
            <a:endParaRPr lang="en-US" smtClean="0"/>
          </a:p>
          <a:p>
            <a:endParaRPr lang="en-US" dirty="0"/>
          </a:p>
        </p:txBody>
      </p:sp>
      <p:pic>
        <p:nvPicPr>
          <p:cNvPr id="47110" name="Picture 2"/>
          <p:cNvPicPr>
            <a:picLocks noChangeAspect="1" noChangeArrowheads="1"/>
          </p:cNvPicPr>
          <p:nvPr/>
        </p:nvPicPr>
        <p:blipFill>
          <a:blip r:embed="rId3"/>
          <a:srcRect l="17046" t="26649" r="50227" b="10001"/>
          <a:stretch>
            <a:fillRect/>
          </a:stretch>
        </p:blipFill>
        <p:spPr bwMode="auto">
          <a:xfrm>
            <a:off x="5073864" y="1737034"/>
            <a:ext cx="3517040" cy="4254334"/>
          </a:xfrm>
          <a:prstGeom prst="rect">
            <a:avLst/>
          </a:prstGeom>
          <a:noFill/>
          <a:ln w="9525">
            <a:noFill/>
            <a:miter lim="800000"/>
            <a:headEnd/>
            <a:tailEnd/>
          </a:ln>
        </p:spPr>
      </p:pic>
      <p:pic>
        <p:nvPicPr>
          <p:cNvPr id="47111" name="Picture 1"/>
          <p:cNvPicPr>
            <a:picLocks noChangeAspect="1" noChangeArrowheads="1"/>
          </p:cNvPicPr>
          <p:nvPr/>
        </p:nvPicPr>
        <p:blipFill>
          <a:blip r:embed="rId4"/>
          <a:srcRect l="42017" t="30208" r="42949" b="49947"/>
          <a:stretch>
            <a:fillRect/>
          </a:stretch>
        </p:blipFill>
        <p:spPr bwMode="auto">
          <a:xfrm>
            <a:off x="228600" y="5105400"/>
            <a:ext cx="1466850" cy="1450975"/>
          </a:xfrm>
          <a:prstGeom prst="rect">
            <a:avLst/>
          </a:prstGeom>
          <a:noFill/>
          <a:ln w="9525">
            <a:noFill/>
            <a:miter lim="800000"/>
            <a:headEnd/>
            <a:tailEnd/>
          </a:ln>
        </p:spPr>
      </p:pic>
    </p:spTree>
    <p:extLst>
      <p:ext uri="{BB962C8B-B14F-4D97-AF65-F5344CB8AC3E}">
        <p14:creationId xmlns:p14="http://schemas.microsoft.com/office/powerpoint/2010/main" val="1900406852"/>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Special Populations</a:t>
            </a:r>
            <a:endParaRPr lang="en-US" dirty="0"/>
          </a:p>
        </p:txBody>
      </p:sp>
      <p:sp>
        <p:nvSpPr>
          <p:cNvPr id="3" name="Content Placeholder 2"/>
          <p:cNvSpPr>
            <a:spLocks noGrp="1"/>
          </p:cNvSpPr>
          <p:nvPr>
            <p:ph idx="1"/>
          </p:nvPr>
        </p:nvSpPr>
        <p:spPr/>
        <p:txBody>
          <a:bodyPr/>
          <a:lstStyle/>
          <a:p>
            <a:r>
              <a:rPr lang="en-US" smtClean="0"/>
              <a:t>Used more frequently by female adolescents than male adolescents</a:t>
            </a:r>
          </a:p>
          <a:p>
            <a:r>
              <a:rPr lang="en-US" smtClean="0"/>
              <a:t>Used for weight loss, to stay awake or perform better on exams</a:t>
            </a:r>
          </a:p>
          <a:p>
            <a:r>
              <a:rPr lang="en-US" smtClean="0"/>
              <a:t>Mixing with other antidepressants can cause high BP, or irregular heart rate</a:t>
            </a:r>
            <a:endParaRPr lang="en-US" dirty="0"/>
          </a:p>
        </p:txBody>
      </p:sp>
    </p:spTree>
    <p:extLst>
      <p:ext uri="{BB962C8B-B14F-4D97-AF65-F5344CB8AC3E}">
        <p14:creationId xmlns:p14="http://schemas.microsoft.com/office/powerpoint/2010/main" val="2486558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6" name="Rectangle 4"/>
          <p:cNvSpPr>
            <a:spLocks noGrp="1" noChangeArrowheads="1"/>
          </p:cNvSpPr>
          <p:nvPr>
            <p:ph type="title"/>
          </p:nvPr>
        </p:nvSpPr>
        <p:spPr/>
        <p:txBody>
          <a:bodyPr/>
          <a:lstStyle/>
          <a:p>
            <a:r>
              <a:rPr lang="en-US" altLang="en-US" smtClean="0"/>
              <a:t>Methamphetamine: Effects and Risks</a:t>
            </a:r>
            <a:endParaRPr lang="en-US" altLang="en-US" dirty="0"/>
          </a:p>
        </p:txBody>
      </p:sp>
      <p:sp>
        <p:nvSpPr>
          <p:cNvPr id="21" name="Text Placeholder 20"/>
          <p:cNvSpPr>
            <a:spLocks noGrp="1"/>
          </p:cNvSpPr>
          <p:nvPr>
            <p:ph type="body" idx="1"/>
          </p:nvPr>
        </p:nvSpPr>
        <p:spPr/>
        <p:txBody>
          <a:bodyPr/>
          <a:lstStyle/>
          <a:p>
            <a:r>
              <a:rPr lang="en-US" smtClean="0"/>
              <a:t>Pharmacological Effects</a:t>
            </a:r>
            <a:endParaRPr lang="en-US" dirty="0"/>
          </a:p>
        </p:txBody>
      </p:sp>
      <p:sp>
        <p:nvSpPr>
          <p:cNvPr id="2" name="Content Placeholder 1"/>
          <p:cNvSpPr>
            <a:spLocks noGrp="1"/>
          </p:cNvSpPr>
          <p:nvPr>
            <p:ph sz="half" idx="2"/>
          </p:nvPr>
        </p:nvSpPr>
        <p:spPr/>
        <p:txBody>
          <a:bodyPr/>
          <a:lstStyle/>
          <a:p>
            <a:r>
              <a:rPr lang="en-US" smtClean="0"/>
              <a:t>Flash of euphoria, then prolonged energy</a:t>
            </a:r>
          </a:p>
          <a:p>
            <a:r>
              <a:rPr lang="en-US" smtClean="0"/>
              <a:t>Aggression, violence, psychotic behavior</a:t>
            </a:r>
          </a:p>
          <a:p>
            <a:r>
              <a:rPr lang="en-US" altLang="en-US" smtClean="0"/>
              <a:t>Associated with high risk sexual behavior, e.g., unprotected sex, multiple partners</a:t>
            </a:r>
          </a:p>
          <a:p>
            <a:pPr lvl="1"/>
            <a:endParaRPr lang="en-US" smtClean="0"/>
          </a:p>
          <a:p>
            <a:endParaRPr lang="en-US" dirty="0"/>
          </a:p>
        </p:txBody>
      </p:sp>
      <p:sp>
        <p:nvSpPr>
          <p:cNvPr id="11" name="Text Placeholder 10"/>
          <p:cNvSpPr>
            <a:spLocks noGrp="1"/>
          </p:cNvSpPr>
          <p:nvPr>
            <p:ph type="body" sz="quarter" idx="3"/>
          </p:nvPr>
        </p:nvSpPr>
        <p:spPr/>
        <p:txBody>
          <a:bodyPr/>
          <a:lstStyle/>
          <a:p>
            <a:endParaRPr lang="en-US"/>
          </a:p>
        </p:txBody>
      </p:sp>
      <p:sp>
        <p:nvSpPr>
          <p:cNvPr id="12" name="Content Placeholder 11"/>
          <p:cNvSpPr>
            <a:spLocks noGrp="1"/>
          </p:cNvSpPr>
          <p:nvPr>
            <p:ph sz="quarter" idx="4"/>
          </p:nvPr>
        </p:nvSpPr>
        <p:spPr/>
        <p:txBody>
          <a:bodyPr/>
          <a:lstStyle/>
          <a:p>
            <a:endParaRPr lang="en-US"/>
          </a:p>
        </p:txBody>
      </p:sp>
      <p:pic>
        <p:nvPicPr>
          <p:cNvPr id="29701" name="Picture 9" descr="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534" y="1980063"/>
            <a:ext cx="2590800" cy="2101850"/>
          </a:xfrm>
          <a:prstGeom prst="rect">
            <a:avLst/>
          </a:prstGeom>
          <a:noFill/>
          <a:ln w="38100">
            <a:solidFill>
              <a:srgbClr val="FF9900"/>
            </a:solidFill>
            <a:miter lim="800000"/>
            <a:headEnd/>
            <a:tailEnd/>
          </a:ln>
          <a:extLst>
            <a:ext uri="{909E8E84-426E-40dd-AFC4-6F175D3DCCD1}">
              <a14:hiddenFill xmlns:a14="http://schemas.microsoft.com/office/drawing/2010/main" xmlns="">
                <a:solidFill>
                  <a:srgbClr val="FFFFFF"/>
                </a:solidFill>
              </a14:hiddenFill>
            </a:ext>
          </a:extLst>
        </p:spPr>
      </p:pic>
      <p:pic>
        <p:nvPicPr>
          <p:cNvPr id="29702" name="Picture 10" descr="ic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535" y="4342263"/>
            <a:ext cx="2590800" cy="2014538"/>
          </a:xfrm>
          <a:prstGeom prst="rect">
            <a:avLst/>
          </a:prstGeom>
          <a:noFill/>
          <a:ln w="38100">
            <a:solidFill>
              <a:srgbClr val="FF9900"/>
            </a:solidFill>
            <a:miter lim="800000"/>
            <a:headEnd/>
            <a:tailEnd/>
          </a:ln>
          <a:extLst>
            <a:ext uri="{909E8E84-426E-40dd-AFC4-6F175D3DCCD1}">
              <a14:hiddenFill xmlns:a14="http://schemas.microsoft.com/office/drawing/2010/main" xmlns="">
                <a:solidFill>
                  <a:srgbClr val="FFFFFF"/>
                </a:solidFill>
              </a14:hiddenFill>
            </a:ext>
          </a:extLst>
        </p:spPr>
      </p:pic>
      <p:sp>
        <p:nvSpPr>
          <p:cNvPr id="29703" name="Text Box 12"/>
          <p:cNvSpPr txBox="1">
            <a:spLocks noChangeArrowheads="1"/>
          </p:cNvSpPr>
          <p:nvPr/>
        </p:nvSpPr>
        <p:spPr bwMode="auto">
          <a:xfrm>
            <a:off x="381000" y="6415088"/>
            <a:ext cx="34290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lgn="ctr">
              <a:defRPr b="1">
                <a:solidFill>
                  <a:schemeClr val="tx1"/>
                </a:solidFill>
                <a:latin typeface="Arial" panose="020B0604020202020204" pitchFamily="34" charset="0"/>
                <a:cs typeface="Arial" panose="020B0604020202020204" pitchFamily="34" charset="0"/>
              </a:defRPr>
            </a:lvl1pPr>
            <a:lvl2pPr marL="742950" indent="-285750" algn="ctr">
              <a:defRPr b="1">
                <a:solidFill>
                  <a:schemeClr val="tx1"/>
                </a:solidFill>
                <a:latin typeface="Arial" panose="020B0604020202020204" pitchFamily="34" charset="0"/>
                <a:cs typeface="Arial" panose="020B0604020202020204" pitchFamily="34" charset="0"/>
              </a:defRPr>
            </a:lvl2pPr>
            <a:lvl3pPr marL="1143000" indent="-228600" algn="ctr">
              <a:defRPr b="1">
                <a:solidFill>
                  <a:schemeClr val="tx1"/>
                </a:solidFill>
                <a:latin typeface="Arial" panose="020B0604020202020204" pitchFamily="34" charset="0"/>
                <a:cs typeface="Arial" panose="020B0604020202020204" pitchFamily="34" charset="0"/>
              </a:defRPr>
            </a:lvl3pPr>
            <a:lvl4pPr marL="1600200" indent="-228600" algn="ctr">
              <a:defRPr b="1">
                <a:solidFill>
                  <a:schemeClr val="tx1"/>
                </a:solidFill>
                <a:latin typeface="Arial" panose="020B0604020202020204" pitchFamily="34" charset="0"/>
                <a:cs typeface="Arial" panose="020B0604020202020204" pitchFamily="34" charset="0"/>
              </a:defRPr>
            </a:lvl4pPr>
            <a:lvl5pPr marL="2057400" indent="-228600" algn="ctr">
              <a:defRPr b="1">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l">
              <a:spcBef>
                <a:spcPct val="50000"/>
              </a:spcBef>
            </a:pPr>
            <a:r>
              <a:rPr lang="en-US" altLang="en-US" b="0">
                <a:solidFill>
                  <a:schemeClr val="bg1"/>
                </a:solidFill>
              </a:rPr>
              <a:t>(Source: Mansergh et al., 2006)</a:t>
            </a:r>
          </a:p>
        </p:txBody>
      </p:sp>
      <p:sp>
        <p:nvSpPr>
          <p:cNvPr id="29704" name="Line 13"/>
          <p:cNvSpPr>
            <a:spLocks noChangeShapeType="1"/>
          </p:cNvSpPr>
          <p:nvPr/>
        </p:nvSpPr>
        <p:spPr bwMode="auto">
          <a:xfrm>
            <a:off x="533400" y="6324600"/>
            <a:ext cx="8229600" cy="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768529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7" y="272143"/>
            <a:ext cx="8438606" cy="990600"/>
          </a:xfrm>
        </p:spPr>
        <p:txBody>
          <a:bodyPr>
            <a:noAutofit/>
          </a:bodyPr>
          <a:lstStyle/>
          <a:p>
            <a:r>
              <a:rPr lang="en-US" dirty="0"/>
              <a:t>Drug </a:t>
            </a:r>
            <a:r>
              <a:rPr lang="en-US" dirty="0" smtClean="0"/>
              <a:t>Interactions </a:t>
            </a:r>
            <a:r>
              <a:rPr lang="en-US" dirty="0"/>
              <a:t>with </a:t>
            </a:r>
            <a:r>
              <a:rPr lang="en-US" dirty="0" smtClean="0"/>
              <a:t>ATS, MDMA </a:t>
            </a:r>
            <a:r>
              <a:rPr lang="en-US" dirty="0"/>
              <a:t>and </a:t>
            </a:r>
            <a:r>
              <a:rPr lang="en-US" dirty="0" smtClean="0"/>
              <a:t>Cocaine</a:t>
            </a:r>
            <a:endParaRPr lang="en-US" dirty="0"/>
          </a:p>
        </p:txBody>
      </p:sp>
      <p:sp>
        <p:nvSpPr>
          <p:cNvPr id="3" name="Content Placeholder 2"/>
          <p:cNvSpPr>
            <a:spLocks noGrp="1"/>
          </p:cNvSpPr>
          <p:nvPr>
            <p:ph idx="1"/>
          </p:nvPr>
        </p:nvSpPr>
        <p:spPr>
          <a:xfrm>
            <a:off x="457200" y="1371600"/>
            <a:ext cx="8360229" cy="4876800"/>
          </a:xfrm>
        </p:spPr>
        <p:txBody>
          <a:bodyPr/>
          <a:lstStyle/>
          <a:p>
            <a:pPr marL="342900" lvl="1" indent="-342900">
              <a:buFont typeface="Arial" panose="020B0604020202020204" pitchFamily="34" charset="0"/>
              <a:buChar char="•"/>
            </a:pPr>
            <a:r>
              <a:rPr lang="en-US" sz="2400" dirty="0" smtClean="0">
                <a:solidFill>
                  <a:schemeClr val="tx2"/>
                </a:solidFill>
              </a:rPr>
              <a:t>Antidepressants </a:t>
            </a:r>
            <a:r>
              <a:rPr lang="en-US" sz="2400" dirty="0"/>
              <a:t>→ kidney failure, heart attack, </a:t>
            </a:r>
            <a:r>
              <a:rPr lang="en-US" sz="2400" dirty="0" smtClean="0"/>
              <a:t>stroke, extremely </a:t>
            </a:r>
            <a:r>
              <a:rPr lang="en-US" sz="2400" dirty="0"/>
              <a:t>high blood pressure and </a:t>
            </a:r>
            <a:r>
              <a:rPr lang="en-US" sz="2400" dirty="0" smtClean="0"/>
              <a:t>overheating</a:t>
            </a:r>
            <a:endParaRPr lang="en-US" sz="3200" dirty="0"/>
          </a:p>
          <a:p>
            <a:pPr lvl="1"/>
            <a:r>
              <a:rPr lang="en-US" sz="2000" dirty="0" smtClean="0">
                <a:solidFill>
                  <a:schemeClr val="tx2"/>
                </a:solidFill>
              </a:rPr>
              <a:t>SSRIs</a:t>
            </a:r>
            <a:r>
              <a:rPr lang="en-US" sz="2000" dirty="0" smtClean="0"/>
              <a:t>→ may</a:t>
            </a:r>
            <a:r>
              <a:rPr lang="en-US" sz="2000" b="1" dirty="0" smtClean="0"/>
              <a:t> </a:t>
            </a:r>
            <a:r>
              <a:rPr lang="en-US" sz="2000" dirty="0" smtClean="0"/>
              <a:t>produce symptoms </a:t>
            </a:r>
            <a:r>
              <a:rPr lang="en-US" sz="2000" dirty="0"/>
              <a:t>of serotonin </a:t>
            </a:r>
            <a:r>
              <a:rPr lang="en-US" sz="2000" dirty="0" smtClean="0"/>
              <a:t>toxicity</a:t>
            </a:r>
          </a:p>
          <a:p>
            <a:r>
              <a:rPr lang="en-US" sz="2400" dirty="0" smtClean="0">
                <a:solidFill>
                  <a:schemeClr val="tx2"/>
                </a:solidFill>
              </a:rPr>
              <a:t>Antipsychotics</a:t>
            </a:r>
            <a:r>
              <a:rPr lang="en-US" sz="2400" dirty="0" smtClean="0"/>
              <a:t> → </a:t>
            </a:r>
            <a:r>
              <a:rPr lang="en-US" sz="2400" dirty="0"/>
              <a:t>inhibits the antipsychotic </a:t>
            </a:r>
            <a:endParaRPr lang="en-US" sz="2400" dirty="0" smtClean="0"/>
          </a:p>
          <a:p>
            <a:r>
              <a:rPr lang="en-US" sz="2400" dirty="0" err="1" smtClean="0">
                <a:solidFill>
                  <a:schemeClr val="tx2"/>
                </a:solidFill>
              </a:rPr>
              <a:t>Antihypertensives</a:t>
            </a:r>
            <a:r>
              <a:rPr lang="en-US" sz="2400" dirty="0" smtClean="0">
                <a:solidFill>
                  <a:schemeClr val="tx2"/>
                </a:solidFill>
              </a:rPr>
              <a:t> </a:t>
            </a:r>
            <a:r>
              <a:rPr lang="en-US" sz="2400" dirty="0"/>
              <a:t>→</a:t>
            </a:r>
            <a:r>
              <a:rPr lang="en-US" sz="2400" dirty="0" smtClean="0"/>
              <a:t> </a:t>
            </a:r>
            <a:r>
              <a:rPr lang="en-US" sz="2400" dirty="0"/>
              <a:t>therapeutic effect m</a:t>
            </a:r>
            <a:r>
              <a:rPr lang="en-US" sz="2400" dirty="0" smtClean="0"/>
              <a:t>ay be counteracted.</a:t>
            </a:r>
          </a:p>
          <a:p>
            <a:r>
              <a:rPr lang="en-US" sz="2400" dirty="0" smtClean="0">
                <a:solidFill>
                  <a:schemeClr val="tx2"/>
                </a:solidFill>
              </a:rPr>
              <a:t>Anticonvulsants</a:t>
            </a:r>
            <a:r>
              <a:rPr lang="en-US" sz="2400" dirty="0" smtClean="0"/>
              <a:t> </a:t>
            </a:r>
            <a:r>
              <a:rPr lang="en-US" sz="2400" dirty="0"/>
              <a:t>→</a:t>
            </a:r>
            <a:r>
              <a:rPr lang="en-US" sz="2400" dirty="0" smtClean="0"/>
              <a:t> </a:t>
            </a:r>
            <a:r>
              <a:rPr lang="en-US" sz="2400" dirty="0"/>
              <a:t>Methamphetamine, MDMA and cocaine lower the seizure threshold, and may cause </a:t>
            </a:r>
            <a:r>
              <a:rPr lang="en-US" sz="2400" dirty="0" smtClean="0"/>
              <a:t>seizures </a:t>
            </a:r>
          </a:p>
          <a:p>
            <a:r>
              <a:rPr lang="en-US" sz="2400" dirty="0" smtClean="0">
                <a:solidFill>
                  <a:schemeClr val="tx2"/>
                </a:solidFill>
              </a:rPr>
              <a:t>Alcohol </a:t>
            </a:r>
            <a:r>
              <a:rPr lang="en-US" sz="2400" dirty="0"/>
              <a:t>→</a:t>
            </a:r>
            <a:r>
              <a:rPr lang="en-US" sz="2400" dirty="0" smtClean="0">
                <a:solidFill>
                  <a:schemeClr val="tx2"/>
                </a:solidFill>
              </a:rPr>
              <a:t> </a:t>
            </a:r>
            <a:r>
              <a:rPr lang="en-US" sz="2400" dirty="0" smtClean="0"/>
              <a:t>Can </a:t>
            </a:r>
            <a:r>
              <a:rPr lang="en-US" sz="2400" dirty="0"/>
              <a:t>mask alcohol’s effect on the body</a:t>
            </a:r>
            <a:r>
              <a:rPr lang="en-US" sz="2400" dirty="0" smtClean="0"/>
              <a:t>; produce </a:t>
            </a:r>
            <a:r>
              <a:rPr lang="en-US" sz="2400" dirty="0"/>
              <a:t>greater increases </a:t>
            </a:r>
            <a:r>
              <a:rPr lang="en-US" sz="2400" dirty="0" smtClean="0"/>
              <a:t>in blood pressure; increase </a:t>
            </a:r>
            <a:r>
              <a:rPr lang="en-US" sz="2400" dirty="0"/>
              <a:t>risk of cardiovascular </a:t>
            </a:r>
            <a:r>
              <a:rPr lang="en-US" sz="2400" dirty="0" smtClean="0"/>
              <a:t>toxicity</a:t>
            </a:r>
          </a:p>
          <a:p>
            <a:pPr lvl="1"/>
            <a:r>
              <a:rPr lang="en-US" sz="2000" dirty="0" smtClean="0"/>
              <a:t>Combines </a:t>
            </a:r>
            <a:r>
              <a:rPr lang="en-US" sz="2000" dirty="0"/>
              <a:t>with cocaine to form a third substance, </a:t>
            </a:r>
            <a:r>
              <a:rPr lang="en-US" sz="2000" b="1" i="1" dirty="0" err="1">
                <a:solidFill>
                  <a:schemeClr val="tx2"/>
                </a:solidFill>
              </a:rPr>
              <a:t>cocaethylene</a:t>
            </a:r>
            <a:r>
              <a:rPr lang="en-US" sz="2000" dirty="0"/>
              <a:t>, that intensifies cocaine's euphoric effects but may increase the risk of sudden death. </a:t>
            </a:r>
          </a:p>
          <a:p>
            <a:pPr lvl="2"/>
            <a:r>
              <a:rPr lang="en-US" sz="1800" dirty="0" smtClean="0"/>
              <a:t>most </a:t>
            </a:r>
            <a:r>
              <a:rPr lang="en-US" sz="1800" dirty="0"/>
              <a:t>common two-drug combination that results in drug-related deaths</a:t>
            </a:r>
          </a:p>
          <a:p>
            <a:pPr lvl="1"/>
            <a:endParaRPr lang="en-US" dirty="0"/>
          </a:p>
        </p:txBody>
      </p:sp>
    </p:spTree>
    <p:extLst>
      <p:ext uri="{BB962C8B-B14F-4D97-AF65-F5344CB8AC3E}">
        <p14:creationId xmlns:p14="http://schemas.microsoft.com/office/powerpoint/2010/main" val="27018830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057400" y="5367606"/>
            <a:ext cx="7086600" cy="1470025"/>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b="0" i="0" u="none" kern="1200">
                <a:solidFill>
                  <a:schemeClr val="tx1"/>
                </a:solidFill>
                <a:latin typeface="+mj-lt"/>
                <a:ea typeface="+mj-ea"/>
                <a:cs typeface="+mj-cs"/>
              </a:defRPr>
            </a:lvl1pPr>
          </a:lstStyle>
          <a:p>
            <a:pPr algn="r"/>
            <a:endParaRPr lang="en-US" sz="4800" b="1" dirty="0" smtClean="0">
              <a:solidFill>
                <a:schemeClr val="accent1"/>
              </a:solidFill>
            </a:endParaRPr>
          </a:p>
          <a:p>
            <a:pPr algn="r"/>
            <a:r>
              <a:rPr lang="en-US" sz="4800" b="1" dirty="0" smtClean="0">
                <a:solidFill>
                  <a:schemeClr val="accent1"/>
                </a:solidFill>
              </a:rPr>
              <a:t>Sedatives and Sleeping Pills</a:t>
            </a:r>
            <a:endParaRPr lang="en-US" sz="4800" b="1" dirty="0">
              <a:solidFill>
                <a:schemeClr val="accent1"/>
              </a:solidFill>
            </a:endParaRPr>
          </a:p>
        </p:txBody>
      </p:sp>
      <p:pic>
        <p:nvPicPr>
          <p:cNvPr id="16388" name="Picture 4" descr="https://2rdnmg1qbg403gumla1v9i2h-wpengine.netdna-ssl.com/wp-content/uploads/sites/3/2014/12/iStock_000011128879_Small-650x4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6877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8508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Sedatives: Effects and Risks</a:t>
            </a:r>
            <a:endParaRPr lang="en-US" dirty="0" smtClean="0"/>
          </a:p>
        </p:txBody>
      </p:sp>
      <p:sp>
        <p:nvSpPr>
          <p:cNvPr id="5" name="Text Placeholder 4"/>
          <p:cNvSpPr>
            <a:spLocks noGrp="1"/>
          </p:cNvSpPr>
          <p:nvPr>
            <p:ph type="body" idx="1"/>
          </p:nvPr>
        </p:nvSpPr>
        <p:spPr/>
        <p:txBody>
          <a:bodyPr/>
          <a:lstStyle/>
          <a:p>
            <a:r>
              <a:rPr lang="en-US" smtClean="0"/>
              <a:t>Pharmacological Effects</a:t>
            </a:r>
            <a:endParaRPr lang="en-US" dirty="0"/>
          </a:p>
        </p:txBody>
      </p:sp>
      <p:sp>
        <p:nvSpPr>
          <p:cNvPr id="6" name="Content Placeholder 5"/>
          <p:cNvSpPr>
            <a:spLocks noGrp="1"/>
          </p:cNvSpPr>
          <p:nvPr>
            <p:ph sz="half" idx="2"/>
          </p:nvPr>
        </p:nvSpPr>
        <p:spPr/>
        <p:txBody>
          <a:bodyPr/>
          <a:lstStyle/>
          <a:p>
            <a:r>
              <a:rPr lang="en-GB" smtClean="0"/>
              <a:t>Muscle relaxation, calmness, sleep</a:t>
            </a:r>
          </a:p>
          <a:p>
            <a:r>
              <a:rPr lang="en-GB" smtClean="0"/>
              <a:t>Impaired concentration, memory, coordination</a:t>
            </a:r>
          </a:p>
          <a:p>
            <a:r>
              <a:rPr lang="en-GB" smtClean="0"/>
              <a:t>Slurred speech, drowsiness, unsteady gate</a:t>
            </a:r>
            <a:endParaRPr lang="en-US" smtClean="0"/>
          </a:p>
          <a:p>
            <a:endParaRPr lang="en-US" dirty="0"/>
          </a:p>
        </p:txBody>
      </p:sp>
      <p:pic>
        <p:nvPicPr>
          <p:cNvPr id="49159" name="Picture 1"/>
          <p:cNvPicPr>
            <a:picLocks noChangeAspect="1" noChangeArrowheads="1"/>
          </p:cNvPicPr>
          <p:nvPr/>
        </p:nvPicPr>
        <p:blipFill>
          <a:blip r:embed="rId3"/>
          <a:srcRect l="42017" t="30208" r="42949" b="49947"/>
          <a:stretch>
            <a:fillRect/>
          </a:stretch>
        </p:blipFill>
        <p:spPr bwMode="auto">
          <a:xfrm>
            <a:off x="304800" y="5181600"/>
            <a:ext cx="1465262" cy="1450975"/>
          </a:xfrm>
          <a:prstGeom prst="rect">
            <a:avLst/>
          </a:prstGeom>
          <a:noFill/>
          <a:ln w="9525">
            <a:noFill/>
            <a:miter lim="800000"/>
            <a:headEnd/>
            <a:tailEnd/>
          </a:ln>
        </p:spPr>
      </p:pic>
      <p:pic>
        <p:nvPicPr>
          <p:cNvPr id="49158" name="Picture 2"/>
          <p:cNvPicPr>
            <a:picLocks noChangeAspect="1" noChangeArrowheads="1"/>
          </p:cNvPicPr>
          <p:nvPr/>
        </p:nvPicPr>
        <p:blipFill>
          <a:blip r:embed="rId4"/>
          <a:srcRect l="52110" t="32416" r="15163" b="11792"/>
          <a:stretch>
            <a:fillRect/>
          </a:stretch>
        </p:blipFill>
        <p:spPr bwMode="auto">
          <a:xfrm>
            <a:off x="4876800" y="1752600"/>
            <a:ext cx="3413125" cy="3635375"/>
          </a:xfrm>
          <a:prstGeom prst="rect">
            <a:avLst/>
          </a:prstGeom>
          <a:noFill/>
          <a:ln w="9525">
            <a:noFill/>
            <a:miter lim="800000"/>
            <a:headEnd/>
            <a:tailEnd/>
          </a:ln>
        </p:spPr>
      </p:pic>
    </p:spTree>
    <p:extLst>
      <p:ext uri="{BB962C8B-B14F-4D97-AF65-F5344CB8AC3E}">
        <p14:creationId xmlns:p14="http://schemas.microsoft.com/office/powerpoint/2010/main" val="1050524205"/>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04826" y="3276600"/>
            <a:ext cx="1295400" cy="471413"/>
          </a:xfrm>
          <a:prstGeom prst="rect">
            <a:avLst/>
          </a:prstGeom>
        </p:spPr>
        <p:txBody>
          <a:bodyPr/>
          <a:lstStyle>
            <a:lvl1pPr marL="342900" indent="-342900">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indent="0">
              <a:spcBef>
                <a:spcPct val="20000"/>
              </a:spcBef>
              <a:buClr>
                <a:schemeClr val="accent1"/>
              </a:buClr>
              <a:buSzPct val="70000"/>
              <a:defRPr/>
            </a:pPr>
            <a:r>
              <a:rPr lang="en-US" altLang="en-US" b="1" dirty="0" smtClean="0">
                <a:solidFill>
                  <a:schemeClr val="accent1"/>
                </a:solidFill>
                <a:latin typeface="Calibri" pitchFamily="34" charset="0"/>
                <a:cs typeface="Calibri" pitchFamily="34" charset="0"/>
              </a:rPr>
              <a:t>Opiates</a:t>
            </a:r>
            <a:endParaRPr lang="en-US" altLang="en-US" sz="3200" dirty="0" smtClean="0">
              <a:solidFill>
                <a:schemeClr val="accent1"/>
              </a:solidFill>
            </a:endParaRPr>
          </a:p>
          <a:p>
            <a:pPr>
              <a:spcBef>
                <a:spcPct val="20000"/>
              </a:spcBef>
              <a:buClr>
                <a:schemeClr val="hlink"/>
              </a:buClr>
              <a:buSzPct val="70000"/>
              <a:buFont typeface="Wingdings" pitchFamily="2" charset="2"/>
              <a:buChar char="n"/>
              <a:defRPr/>
            </a:pPr>
            <a:endParaRPr lang="en-US" altLang="en-US" sz="3200" dirty="0" smtClean="0">
              <a:effectLst>
                <a:outerShdw blurRad="38100" dist="38100" dir="2700000" algn="tl">
                  <a:srgbClr val="000000"/>
                </a:outerShdw>
              </a:effectLst>
            </a:endParaRPr>
          </a:p>
          <a:p>
            <a:pPr marL="0" indent="0">
              <a:spcBef>
                <a:spcPct val="20000"/>
              </a:spcBef>
              <a:buClr>
                <a:schemeClr val="hlink"/>
              </a:buClr>
              <a:buSzPct val="70000"/>
              <a:defRPr/>
            </a:pPr>
            <a:endParaRPr lang="en-US" altLang="en-US" sz="3200" dirty="0" smtClean="0">
              <a:effectLst>
                <a:outerShdw blurRad="38100" dist="38100" dir="2700000" algn="tl">
                  <a:srgbClr val="000000"/>
                </a:outerShdw>
              </a:effectLs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26" y="436469"/>
            <a:ext cx="4050093" cy="2840131"/>
          </a:xfrm>
          <a:prstGeom prst="rect">
            <a:avLst/>
          </a:prstGeom>
          <a:ln>
            <a:noFill/>
          </a:ln>
          <a:effectLst>
            <a:softEdge rad="112500"/>
          </a:effectLst>
        </p:spPr>
      </p:pic>
      <p:sp>
        <p:nvSpPr>
          <p:cNvPr id="4" name="Content Placeholder 2"/>
          <p:cNvSpPr txBox="1">
            <a:spLocks/>
          </p:cNvSpPr>
          <p:nvPr/>
        </p:nvSpPr>
        <p:spPr>
          <a:xfrm>
            <a:off x="7467600" y="2514600"/>
            <a:ext cx="1219200" cy="519977"/>
          </a:xfrm>
          <a:prstGeom prst="rect">
            <a:avLst/>
          </a:prstGeom>
        </p:spPr>
        <p:txBody>
          <a:bodyPr/>
          <a:lstStyle>
            <a:lvl1pPr marL="342900" indent="-342900">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marL="0" indent="0" algn="r">
              <a:spcBef>
                <a:spcPct val="20000"/>
              </a:spcBef>
              <a:buClr>
                <a:schemeClr val="accent1"/>
              </a:buClr>
              <a:buSzPct val="70000"/>
              <a:defRPr/>
            </a:pPr>
            <a:r>
              <a:rPr lang="en-US" altLang="en-US" b="1" dirty="0" smtClean="0">
                <a:solidFill>
                  <a:schemeClr val="accent1"/>
                </a:solidFill>
                <a:latin typeface="Calibri" pitchFamily="34" charset="0"/>
                <a:cs typeface="Calibri" pitchFamily="34" charset="0"/>
              </a:rPr>
              <a:t>Opioids</a:t>
            </a:r>
            <a:endParaRPr lang="en-US" altLang="en-US" sz="3200" dirty="0" smtClean="0">
              <a:solidFill>
                <a:schemeClr val="accent1"/>
              </a:solidFill>
            </a:endParaRPr>
          </a:p>
          <a:p>
            <a:pPr>
              <a:spcBef>
                <a:spcPct val="20000"/>
              </a:spcBef>
              <a:buClr>
                <a:schemeClr val="hlink"/>
              </a:buClr>
              <a:buSzPct val="70000"/>
              <a:buFont typeface="Wingdings" pitchFamily="2" charset="2"/>
              <a:buNone/>
              <a:defRPr/>
            </a:pPr>
            <a:endParaRPr lang="en-US" altLang="en-US" sz="3200" dirty="0" smtClean="0">
              <a:solidFill>
                <a:srgbClr val="FFFF00"/>
              </a:solidFill>
            </a:endParaRPr>
          </a:p>
          <a:p>
            <a:pPr>
              <a:spcBef>
                <a:spcPct val="20000"/>
              </a:spcBef>
              <a:buClr>
                <a:schemeClr val="hlink"/>
              </a:buClr>
              <a:buSzPct val="70000"/>
              <a:buFont typeface="Wingdings" pitchFamily="2" charset="2"/>
              <a:buChar char="n"/>
              <a:defRPr/>
            </a:pPr>
            <a:endParaRPr lang="en-US" altLang="en-US" sz="3200" b="1" dirty="0" smtClean="0">
              <a:effectLst>
                <a:outerShdw blurRad="38100" dist="38100" dir="2700000" algn="tl">
                  <a:srgbClr val="000000"/>
                </a:outerShdw>
              </a:effectLst>
            </a:endParaRPr>
          </a:p>
          <a:p>
            <a:pPr marL="0" indent="0">
              <a:spcBef>
                <a:spcPct val="20000"/>
              </a:spcBef>
              <a:buClr>
                <a:schemeClr val="hlink"/>
              </a:buClr>
              <a:buSzPct val="70000"/>
              <a:defRPr/>
            </a:pPr>
            <a:endParaRPr lang="en-US" altLang="en-US" sz="3200" dirty="0" smtClean="0">
              <a:effectLst>
                <a:outerShdw blurRad="38100" dist="38100" dir="2700000" algn="tl">
                  <a:srgbClr val="000000"/>
                </a:outerShdw>
              </a:effectLst>
            </a:endParaRP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9556" y="2971801"/>
            <a:ext cx="3917244" cy="2783307"/>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586142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hape 203"/>
          <p:cNvSpPr>
            <a:spLocks noGrp="1"/>
          </p:cNvSpPr>
          <p:nvPr>
            <p:ph type="title"/>
          </p:nvPr>
        </p:nvSpPr>
        <p:spPr/>
        <p:txBody>
          <a:bodyPr/>
          <a:lstStyle/>
          <a:p>
            <a:r>
              <a:rPr lang="en-US" altLang="en-US" dirty="0" smtClean="0">
                <a:sym typeface="Garamond" panose="02020404030301010803" pitchFamily="18" charset="0"/>
              </a:rPr>
              <a:t>How Drugs Work</a:t>
            </a:r>
          </a:p>
        </p:txBody>
      </p:sp>
      <p:sp>
        <p:nvSpPr>
          <p:cNvPr id="204" name="Shape 204"/>
          <p:cNvSpPr txBox="1">
            <a:spLocks noGrp="1"/>
          </p:cNvSpPr>
          <p:nvPr>
            <p:ph idx="1"/>
          </p:nvPr>
        </p:nvSpPr>
        <p:spPr/>
        <p:txBody>
          <a:bodyPr/>
          <a:lstStyle/>
          <a:p>
            <a:r>
              <a:rPr lang="en" smtClean="0">
                <a:sym typeface="Garamond"/>
              </a:rPr>
              <a:t>Drug factors:</a:t>
            </a:r>
          </a:p>
          <a:p>
            <a:pPr lvl="1"/>
            <a:r>
              <a:rPr lang="en" smtClean="0">
                <a:sym typeface="Garamond"/>
              </a:rPr>
              <a:t>Pharmacological properties</a:t>
            </a:r>
          </a:p>
          <a:p>
            <a:pPr lvl="1"/>
            <a:r>
              <a:rPr lang="en" smtClean="0">
                <a:sym typeface="Garamond"/>
              </a:rPr>
              <a:t>Dose-Response function</a:t>
            </a:r>
          </a:p>
          <a:p>
            <a:pPr lvl="1"/>
            <a:r>
              <a:rPr lang="en" smtClean="0">
                <a:sym typeface="Garamond"/>
              </a:rPr>
              <a:t>Time-action function</a:t>
            </a:r>
          </a:p>
          <a:p>
            <a:pPr lvl="1"/>
            <a:r>
              <a:rPr lang="en" smtClean="0">
                <a:sym typeface="Garamond"/>
              </a:rPr>
              <a:t>Drug use history</a:t>
            </a:r>
          </a:p>
          <a:p>
            <a:pPr lvl="1"/>
            <a:r>
              <a:rPr lang="en" smtClean="0">
                <a:sym typeface="Garamond"/>
              </a:rPr>
              <a:t>Method of use</a:t>
            </a:r>
          </a:p>
          <a:p>
            <a:r>
              <a:rPr lang="en" smtClean="0">
                <a:sym typeface="Garamond"/>
              </a:rPr>
              <a:t>User Factors</a:t>
            </a:r>
          </a:p>
          <a:p>
            <a:r>
              <a:rPr lang="en" smtClean="0">
                <a:sym typeface="Garamond"/>
              </a:rPr>
              <a:t>Social Factors</a:t>
            </a:r>
          </a:p>
          <a:p>
            <a:endParaRPr lang="en" dirty="0">
              <a:sym typeface="Garamond"/>
            </a:endParaRPr>
          </a:p>
        </p:txBody>
      </p:sp>
      <p:grpSp>
        <p:nvGrpSpPr>
          <p:cNvPr id="18436" name="Shape 205"/>
          <p:cNvGrpSpPr>
            <a:grpSpLocks/>
          </p:cNvGrpSpPr>
          <p:nvPr/>
        </p:nvGrpSpPr>
        <p:grpSpPr bwMode="auto">
          <a:xfrm>
            <a:off x="5973763" y="2620963"/>
            <a:ext cx="1757362" cy="3370262"/>
            <a:chOff x="49775" y="26375"/>
            <a:chExt cx="2900450" cy="2947250"/>
          </a:xfrm>
        </p:grpSpPr>
        <p:sp>
          <p:nvSpPr>
            <p:cNvPr id="18437" name="Shape 206"/>
            <p:cNvSpPr>
              <a:spLocks/>
            </p:cNvSpPr>
            <p:nvPr/>
          </p:nvSpPr>
          <p:spPr bwMode="auto">
            <a:xfrm>
              <a:off x="74675" y="370875"/>
              <a:ext cx="2848150" cy="2392875"/>
            </a:xfrm>
            <a:custGeom>
              <a:avLst/>
              <a:gdLst>
                <a:gd name="T0" fmla="*/ 1227400 w 113926"/>
                <a:gd name="T1" fmla="*/ 159700 h 95715"/>
                <a:gd name="T2" fmla="*/ 893800 w 113926"/>
                <a:gd name="T3" fmla="*/ 293000 h 95715"/>
                <a:gd name="T4" fmla="*/ 776775 w 113926"/>
                <a:gd name="T5" fmla="*/ 550375 h 95715"/>
                <a:gd name="T6" fmla="*/ 567650 w 113926"/>
                <a:gd name="T7" fmla="*/ 769475 h 95715"/>
                <a:gd name="T8" fmla="*/ 395875 w 113926"/>
                <a:gd name="T9" fmla="*/ 1026825 h 95715"/>
                <a:gd name="T10" fmla="*/ 196700 w 113926"/>
                <a:gd name="T11" fmla="*/ 1135075 h 95715"/>
                <a:gd name="T12" fmla="*/ 24900 w 113926"/>
                <a:gd name="T13" fmla="*/ 1207650 h 95715"/>
                <a:gd name="T14" fmla="*/ 79675 w 113926"/>
                <a:gd name="T15" fmla="*/ 1219525 h 95715"/>
                <a:gd name="T16" fmla="*/ 126975 w 113926"/>
                <a:gd name="T17" fmla="*/ 1257800 h 95715"/>
                <a:gd name="T18" fmla="*/ 174300 w 113926"/>
                <a:gd name="T19" fmla="*/ 1288175 h 95715"/>
                <a:gd name="T20" fmla="*/ 209150 w 113926"/>
                <a:gd name="T21" fmla="*/ 1391125 h 95715"/>
                <a:gd name="T22" fmla="*/ 326150 w 113926"/>
                <a:gd name="T23" fmla="*/ 1385825 h 95715"/>
                <a:gd name="T24" fmla="*/ 415775 w 113926"/>
                <a:gd name="T25" fmla="*/ 1214250 h 95715"/>
                <a:gd name="T26" fmla="*/ 682175 w 113926"/>
                <a:gd name="T27" fmla="*/ 1001750 h 95715"/>
                <a:gd name="T28" fmla="*/ 926150 w 113926"/>
                <a:gd name="T29" fmla="*/ 757600 h 95715"/>
                <a:gd name="T30" fmla="*/ 1097950 w 113926"/>
                <a:gd name="T31" fmla="*/ 663875 h 95715"/>
                <a:gd name="T32" fmla="*/ 970975 w 113926"/>
                <a:gd name="T33" fmla="*/ 927850 h 95715"/>
                <a:gd name="T34" fmla="*/ 926150 w 113926"/>
                <a:gd name="T35" fmla="*/ 1202375 h 95715"/>
                <a:gd name="T36" fmla="*/ 1087975 w 113926"/>
                <a:gd name="T37" fmla="*/ 1531025 h 95715"/>
                <a:gd name="T38" fmla="*/ 1214950 w 113926"/>
                <a:gd name="T39" fmla="*/ 1714475 h 95715"/>
                <a:gd name="T40" fmla="*/ 1249800 w 113926"/>
                <a:gd name="T41" fmla="*/ 1903200 h 95715"/>
                <a:gd name="T42" fmla="*/ 1307075 w 113926"/>
                <a:gd name="T43" fmla="*/ 2147375 h 95715"/>
                <a:gd name="T44" fmla="*/ 1585900 w 113926"/>
                <a:gd name="T45" fmla="*/ 2392875 h 95715"/>
                <a:gd name="T46" fmla="*/ 1633200 w 113926"/>
                <a:gd name="T47" fmla="*/ 2014075 h 95715"/>
                <a:gd name="T48" fmla="*/ 1506250 w 113926"/>
                <a:gd name="T49" fmla="*/ 1843825 h 95715"/>
                <a:gd name="T50" fmla="*/ 1563500 w 113926"/>
                <a:gd name="T51" fmla="*/ 1604925 h 95715"/>
                <a:gd name="T52" fmla="*/ 1516200 w 113926"/>
                <a:gd name="T53" fmla="*/ 1331725 h 95715"/>
                <a:gd name="T54" fmla="*/ 1471375 w 113926"/>
                <a:gd name="T55" fmla="*/ 1178625 h 95715"/>
                <a:gd name="T56" fmla="*/ 1645650 w 113926"/>
                <a:gd name="T57" fmla="*/ 1362075 h 95715"/>
                <a:gd name="T58" fmla="*/ 1849800 w 113926"/>
                <a:gd name="T59" fmla="*/ 1678850 h 95715"/>
                <a:gd name="T60" fmla="*/ 1989225 w 113926"/>
                <a:gd name="T61" fmla="*/ 1860975 h 95715"/>
                <a:gd name="T62" fmla="*/ 2011625 w 113926"/>
                <a:gd name="T63" fmla="*/ 2044425 h 95715"/>
                <a:gd name="T64" fmla="*/ 2347725 w 113926"/>
                <a:gd name="T65" fmla="*/ 2081400 h 95715"/>
                <a:gd name="T66" fmla="*/ 2315375 w 113926"/>
                <a:gd name="T67" fmla="*/ 1808175 h 95715"/>
                <a:gd name="T68" fmla="*/ 2235700 w 113926"/>
                <a:gd name="T69" fmla="*/ 1519150 h 95715"/>
                <a:gd name="T70" fmla="*/ 2143575 w 113926"/>
                <a:gd name="T71" fmla="*/ 1219525 h 95715"/>
                <a:gd name="T72" fmla="*/ 2106250 w 113926"/>
                <a:gd name="T73" fmla="*/ 1007050 h 95715"/>
                <a:gd name="T74" fmla="*/ 2036525 w 113926"/>
                <a:gd name="T75" fmla="*/ 806425 h 95715"/>
                <a:gd name="T76" fmla="*/ 2268075 w 113926"/>
                <a:gd name="T77" fmla="*/ 512100 h 95715"/>
                <a:gd name="T78" fmla="*/ 2534450 w 113926"/>
                <a:gd name="T79" fmla="*/ 720625 h 95715"/>
                <a:gd name="T80" fmla="*/ 2499600 w 113926"/>
                <a:gd name="T81" fmla="*/ 941050 h 95715"/>
                <a:gd name="T82" fmla="*/ 2372625 w 113926"/>
                <a:gd name="T83" fmla="*/ 1166750 h 95715"/>
                <a:gd name="T84" fmla="*/ 2210800 w 113926"/>
                <a:gd name="T85" fmla="*/ 1276275 h 95715"/>
                <a:gd name="T86" fmla="*/ 2407475 w 113926"/>
                <a:gd name="T87" fmla="*/ 1404300 h 95715"/>
                <a:gd name="T88" fmla="*/ 2464750 w 113926"/>
                <a:gd name="T89" fmla="*/ 1301375 h 95715"/>
                <a:gd name="T90" fmla="*/ 2579275 w 113926"/>
                <a:gd name="T91" fmla="*/ 1153550 h 95715"/>
                <a:gd name="T92" fmla="*/ 2800850 w 113926"/>
                <a:gd name="T93" fmla="*/ 879025 h 95715"/>
                <a:gd name="T94" fmla="*/ 2788400 w 113926"/>
                <a:gd name="T95" fmla="*/ 646725 h 95715"/>
                <a:gd name="T96" fmla="*/ 2591725 w 113926"/>
                <a:gd name="T97" fmla="*/ 427625 h 95715"/>
                <a:gd name="T98" fmla="*/ 2223250 w 113926"/>
                <a:gd name="T99" fmla="*/ 159700 h 95715"/>
                <a:gd name="T100" fmla="*/ 1849800 w 113926"/>
                <a:gd name="T101" fmla="*/ 62025 h 95715"/>
                <a:gd name="T102" fmla="*/ 1623250 w 113926"/>
                <a:gd name="T103" fmla="*/ 25075 h 95715"/>
                <a:gd name="T104" fmla="*/ 1483825 w 113926"/>
                <a:gd name="T105" fmla="*/ 99000 h 9571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3926"/>
                <a:gd name="T160" fmla="*/ 0 h 95715"/>
                <a:gd name="T161" fmla="*/ 113926 w 113926"/>
                <a:gd name="T162" fmla="*/ 95715 h 9571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3926" h="95715" extrusionOk="0">
                  <a:moveTo>
                    <a:pt x="59353" y="3960"/>
                  </a:moveTo>
                  <a:lnTo>
                    <a:pt x="51386" y="5438"/>
                  </a:lnTo>
                  <a:lnTo>
                    <a:pt x="49096" y="6388"/>
                  </a:lnTo>
                  <a:lnTo>
                    <a:pt x="43918" y="6599"/>
                  </a:lnTo>
                  <a:lnTo>
                    <a:pt x="39436" y="8077"/>
                  </a:lnTo>
                  <a:lnTo>
                    <a:pt x="35752" y="11720"/>
                  </a:lnTo>
                  <a:lnTo>
                    <a:pt x="35752" y="16894"/>
                  </a:lnTo>
                  <a:lnTo>
                    <a:pt x="33262" y="18847"/>
                  </a:lnTo>
                  <a:lnTo>
                    <a:pt x="31071" y="22015"/>
                  </a:lnTo>
                  <a:lnTo>
                    <a:pt x="30175" y="26080"/>
                  </a:lnTo>
                  <a:lnTo>
                    <a:pt x="26789" y="27558"/>
                  </a:lnTo>
                  <a:lnTo>
                    <a:pt x="22706" y="30779"/>
                  </a:lnTo>
                  <a:lnTo>
                    <a:pt x="19918" y="33946"/>
                  </a:lnTo>
                  <a:lnTo>
                    <a:pt x="18623" y="37642"/>
                  </a:lnTo>
                  <a:lnTo>
                    <a:pt x="15835" y="41073"/>
                  </a:lnTo>
                  <a:lnTo>
                    <a:pt x="11154" y="44188"/>
                  </a:lnTo>
                  <a:lnTo>
                    <a:pt x="9362" y="44452"/>
                  </a:lnTo>
                  <a:lnTo>
                    <a:pt x="7868" y="45403"/>
                  </a:lnTo>
                  <a:lnTo>
                    <a:pt x="5677" y="45667"/>
                  </a:lnTo>
                  <a:lnTo>
                    <a:pt x="3685" y="47620"/>
                  </a:lnTo>
                  <a:lnTo>
                    <a:pt x="996" y="48306"/>
                  </a:lnTo>
                  <a:lnTo>
                    <a:pt x="1" y="49309"/>
                  </a:lnTo>
                  <a:lnTo>
                    <a:pt x="1893" y="49626"/>
                  </a:lnTo>
                  <a:lnTo>
                    <a:pt x="3187" y="48781"/>
                  </a:lnTo>
                  <a:lnTo>
                    <a:pt x="4084" y="47831"/>
                  </a:lnTo>
                  <a:lnTo>
                    <a:pt x="6075" y="48095"/>
                  </a:lnTo>
                  <a:lnTo>
                    <a:pt x="5079" y="50312"/>
                  </a:lnTo>
                  <a:lnTo>
                    <a:pt x="1893" y="54008"/>
                  </a:lnTo>
                  <a:lnTo>
                    <a:pt x="2789" y="54483"/>
                  </a:lnTo>
                  <a:lnTo>
                    <a:pt x="6972" y="51527"/>
                  </a:lnTo>
                  <a:lnTo>
                    <a:pt x="6075" y="56172"/>
                  </a:lnTo>
                  <a:lnTo>
                    <a:pt x="7469" y="56436"/>
                  </a:lnTo>
                  <a:lnTo>
                    <a:pt x="8366" y="55645"/>
                  </a:lnTo>
                  <a:lnTo>
                    <a:pt x="9362" y="55645"/>
                  </a:lnTo>
                  <a:lnTo>
                    <a:pt x="13046" y="51263"/>
                  </a:lnTo>
                  <a:lnTo>
                    <a:pt x="13046" y="55433"/>
                  </a:lnTo>
                  <a:lnTo>
                    <a:pt x="13942" y="55169"/>
                  </a:lnTo>
                  <a:lnTo>
                    <a:pt x="14938" y="51527"/>
                  </a:lnTo>
                  <a:lnTo>
                    <a:pt x="16631" y="48570"/>
                  </a:lnTo>
                  <a:lnTo>
                    <a:pt x="16631" y="45667"/>
                  </a:lnTo>
                  <a:lnTo>
                    <a:pt x="18623" y="43924"/>
                  </a:lnTo>
                  <a:lnTo>
                    <a:pt x="27287" y="40070"/>
                  </a:lnTo>
                  <a:lnTo>
                    <a:pt x="32366" y="37325"/>
                  </a:lnTo>
                  <a:lnTo>
                    <a:pt x="35752" y="33946"/>
                  </a:lnTo>
                  <a:lnTo>
                    <a:pt x="37046" y="30304"/>
                  </a:lnTo>
                  <a:lnTo>
                    <a:pt x="39436" y="27083"/>
                  </a:lnTo>
                  <a:lnTo>
                    <a:pt x="43519" y="23493"/>
                  </a:lnTo>
                  <a:lnTo>
                    <a:pt x="43918" y="26555"/>
                  </a:lnTo>
                  <a:lnTo>
                    <a:pt x="43021" y="30779"/>
                  </a:lnTo>
                  <a:lnTo>
                    <a:pt x="40731" y="34421"/>
                  </a:lnTo>
                  <a:lnTo>
                    <a:pt x="38839" y="37114"/>
                  </a:lnTo>
                  <a:lnTo>
                    <a:pt x="37644" y="41073"/>
                  </a:lnTo>
                  <a:lnTo>
                    <a:pt x="37644" y="43924"/>
                  </a:lnTo>
                  <a:lnTo>
                    <a:pt x="37046" y="48095"/>
                  </a:lnTo>
                  <a:lnTo>
                    <a:pt x="38042" y="52266"/>
                  </a:lnTo>
                  <a:lnTo>
                    <a:pt x="40731" y="57334"/>
                  </a:lnTo>
                  <a:lnTo>
                    <a:pt x="43519" y="61241"/>
                  </a:lnTo>
                  <a:lnTo>
                    <a:pt x="47303" y="64461"/>
                  </a:lnTo>
                  <a:lnTo>
                    <a:pt x="48100" y="66678"/>
                  </a:lnTo>
                  <a:lnTo>
                    <a:pt x="48598" y="68579"/>
                  </a:lnTo>
                  <a:lnTo>
                    <a:pt x="48100" y="70849"/>
                  </a:lnTo>
                  <a:lnTo>
                    <a:pt x="49992" y="72802"/>
                  </a:lnTo>
                  <a:lnTo>
                    <a:pt x="49992" y="76128"/>
                  </a:lnTo>
                  <a:lnTo>
                    <a:pt x="49096" y="80141"/>
                  </a:lnTo>
                  <a:lnTo>
                    <a:pt x="50490" y="82728"/>
                  </a:lnTo>
                  <a:lnTo>
                    <a:pt x="52283" y="85895"/>
                  </a:lnTo>
                  <a:lnTo>
                    <a:pt x="55071" y="89380"/>
                  </a:lnTo>
                  <a:lnTo>
                    <a:pt x="56963" y="93022"/>
                  </a:lnTo>
                  <a:lnTo>
                    <a:pt x="63436" y="95715"/>
                  </a:lnTo>
                  <a:lnTo>
                    <a:pt x="63038" y="89855"/>
                  </a:lnTo>
                  <a:lnTo>
                    <a:pt x="63934" y="83467"/>
                  </a:lnTo>
                  <a:lnTo>
                    <a:pt x="65328" y="80563"/>
                  </a:lnTo>
                  <a:lnTo>
                    <a:pt x="63934" y="77871"/>
                  </a:lnTo>
                  <a:lnTo>
                    <a:pt x="62540" y="75653"/>
                  </a:lnTo>
                  <a:lnTo>
                    <a:pt x="60250" y="73753"/>
                  </a:lnTo>
                  <a:lnTo>
                    <a:pt x="61544" y="70849"/>
                  </a:lnTo>
                  <a:lnTo>
                    <a:pt x="62042" y="67629"/>
                  </a:lnTo>
                  <a:lnTo>
                    <a:pt x="62540" y="64197"/>
                  </a:lnTo>
                  <a:lnTo>
                    <a:pt x="61544" y="60766"/>
                  </a:lnTo>
                  <a:lnTo>
                    <a:pt x="60250" y="58126"/>
                  </a:lnTo>
                  <a:lnTo>
                    <a:pt x="60648" y="53269"/>
                  </a:lnTo>
                  <a:lnTo>
                    <a:pt x="61146" y="50576"/>
                  </a:lnTo>
                  <a:lnTo>
                    <a:pt x="59752" y="48306"/>
                  </a:lnTo>
                  <a:lnTo>
                    <a:pt x="58855" y="47145"/>
                  </a:lnTo>
                  <a:lnTo>
                    <a:pt x="62042" y="47145"/>
                  </a:lnTo>
                  <a:lnTo>
                    <a:pt x="62540" y="49626"/>
                  </a:lnTo>
                  <a:lnTo>
                    <a:pt x="65826" y="54483"/>
                  </a:lnTo>
                  <a:lnTo>
                    <a:pt x="71303" y="60554"/>
                  </a:lnTo>
                  <a:lnTo>
                    <a:pt x="73694" y="62719"/>
                  </a:lnTo>
                  <a:lnTo>
                    <a:pt x="73992" y="67154"/>
                  </a:lnTo>
                  <a:lnTo>
                    <a:pt x="76382" y="69846"/>
                  </a:lnTo>
                  <a:lnTo>
                    <a:pt x="79569" y="72063"/>
                  </a:lnTo>
                  <a:lnTo>
                    <a:pt x="79569" y="74439"/>
                  </a:lnTo>
                  <a:lnTo>
                    <a:pt x="78673" y="76920"/>
                  </a:lnTo>
                  <a:lnTo>
                    <a:pt x="79171" y="79085"/>
                  </a:lnTo>
                  <a:lnTo>
                    <a:pt x="80465" y="81777"/>
                  </a:lnTo>
                  <a:lnTo>
                    <a:pt x="85743" y="86898"/>
                  </a:lnTo>
                  <a:lnTo>
                    <a:pt x="87934" y="91597"/>
                  </a:lnTo>
                  <a:lnTo>
                    <a:pt x="93909" y="83256"/>
                  </a:lnTo>
                  <a:lnTo>
                    <a:pt x="95801" y="78874"/>
                  </a:lnTo>
                  <a:lnTo>
                    <a:pt x="94905" y="75442"/>
                  </a:lnTo>
                  <a:lnTo>
                    <a:pt x="92615" y="72327"/>
                  </a:lnTo>
                  <a:lnTo>
                    <a:pt x="88930" y="69582"/>
                  </a:lnTo>
                  <a:lnTo>
                    <a:pt x="88432" y="67154"/>
                  </a:lnTo>
                  <a:lnTo>
                    <a:pt x="89428" y="60766"/>
                  </a:lnTo>
                  <a:lnTo>
                    <a:pt x="88930" y="55169"/>
                  </a:lnTo>
                  <a:lnTo>
                    <a:pt x="87536" y="51791"/>
                  </a:lnTo>
                  <a:lnTo>
                    <a:pt x="85743" y="48781"/>
                  </a:lnTo>
                  <a:lnTo>
                    <a:pt x="85245" y="45667"/>
                  </a:lnTo>
                  <a:lnTo>
                    <a:pt x="85743" y="42763"/>
                  </a:lnTo>
                  <a:lnTo>
                    <a:pt x="84250" y="40282"/>
                  </a:lnTo>
                  <a:lnTo>
                    <a:pt x="82357" y="38328"/>
                  </a:lnTo>
                  <a:lnTo>
                    <a:pt x="82955" y="34897"/>
                  </a:lnTo>
                  <a:lnTo>
                    <a:pt x="81461" y="32257"/>
                  </a:lnTo>
                  <a:lnTo>
                    <a:pt x="84747" y="29301"/>
                  </a:lnTo>
                  <a:lnTo>
                    <a:pt x="88432" y="24919"/>
                  </a:lnTo>
                  <a:lnTo>
                    <a:pt x="90723" y="20484"/>
                  </a:lnTo>
                  <a:lnTo>
                    <a:pt x="93013" y="23493"/>
                  </a:lnTo>
                  <a:lnTo>
                    <a:pt x="96698" y="26344"/>
                  </a:lnTo>
                  <a:lnTo>
                    <a:pt x="101378" y="28825"/>
                  </a:lnTo>
                  <a:lnTo>
                    <a:pt x="103171" y="30304"/>
                  </a:lnTo>
                  <a:lnTo>
                    <a:pt x="101378" y="33735"/>
                  </a:lnTo>
                  <a:lnTo>
                    <a:pt x="99984" y="37642"/>
                  </a:lnTo>
                  <a:lnTo>
                    <a:pt x="99586" y="41285"/>
                  </a:lnTo>
                  <a:lnTo>
                    <a:pt x="97594" y="44663"/>
                  </a:lnTo>
                  <a:lnTo>
                    <a:pt x="94905" y="46670"/>
                  </a:lnTo>
                  <a:lnTo>
                    <a:pt x="89428" y="49098"/>
                  </a:lnTo>
                  <a:lnTo>
                    <a:pt x="88432" y="49837"/>
                  </a:lnTo>
                  <a:lnTo>
                    <a:pt x="88432" y="51051"/>
                  </a:lnTo>
                  <a:lnTo>
                    <a:pt x="89826" y="53533"/>
                  </a:lnTo>
                  <a:lnTo>
                    <a:pt x="93511" y="55433"/>
                  </a:lnTo>
                  <a:lnTo>
                    <a:pt x="96299" y="56172"/>
                  </a:lnTo>
                  <a:lnTo>
                    <a:pt x="98191" y="55645"/>
                  </a:lnTo>
                  <a:lnTo>
                    <a:pt x="98191" y="54483"/>
                  </a:lnTo>
                  <a:lnTo>
                    <a:pt x="98590" y="52055"/>
                  </a:lnTo>
                  <a:lnTo>
                    <a:pt x="101378" y="49626"/>
                  </a:lnTo>
                  <a:lnTo>
                    <a:pt x="101876" y="48095"/>
                  </a:lnTo>
                  <a:lnTo>
                    <a:pt x="103171" y="46142"/>
                  </a:lnTo>
                  <a:lnTo>
                    <a:pt x="105561" y="43449"/>
                  </a:lnTo>
                  <a:lnTo>
                    <a:pt x="109644" y="39595"/>
                  </a:lnTo>
                  <a:lnTo>
                    <a:pt x="112034" y="35161"/>
                  </a:lnTo>
                  <a:lnTo>
                    <a:pt x="113428" y="32468"/>
                  </a:lnTo>
                  <a:lnTo>
                    <a:pt x="113926" y="30304"/>
                  </a:lnTo>
                  <a:lnTo>
                    <a:pt x="111536" y="25869"/>
                  </a:lnTo>
                  <a:lnTo>
                    <a:pt x="109245" y="21012"/>
                  </a:lnTo>
                  <a:lnTo>
                    <a:pt x="107453" y="19534"/>
                  </a:lnTo>
                  <a:lnTo>
                    <a:pt x="103669" y="17105"/>
                  </a:lnTo>
                  <a:lnTo>
                    <a:pt x="103171" y="12195"/>
                  </a:lnTo>
                  <a:lnTo>
                    <a:pt x="98191" y="8764"/>
                  </a:lnTo>
                  <a:lnTo>
                    <a:pt x="88930" y="6388"/>
                  </a:lnTo>
                  <a:lnTo>
                    <a:pt x="83353" y="6388"/>
                  </a:lnTo>
                  <a:lnTo>
                    <a:pt x="80067" y="4646"/>
                  </a:lnTo>
                  <a:lnTo>
                    <a:pt x="73992" y="2481"/>
                  </a:lnTo>
                  <a:lnTo>
                    <a:pt x="73096" y="0"/>
                  </a:lnTo>
                  <a:lnTo>
                    <a:pt x="68515" y="1742"/>
                  </a:lnTo>
                  <a:lnTo>
                    <a:pt x="64930" y="1003"/>
                  </a:lnTo>
                  <a:lnTo>
                    <a:pt x="59353" y="2006"/>
                  </a:lnTo>
                  <a:lnTo>
                    <a:pt x="59353" y="3960"/>
                  </a:lnTo>
                  <a:close/>
                </a:path>
              </a:pathLst>
            </a:custGeom>
            <a:solidFill>
              <a:srgbClr val="FF7F7F"/>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38" name="Shape 207"/>
            <p:cNvSpPr>
              <a:spLocks/>
            </p:cNvSpPr>
            <p:nvPr/>
          </p:nvSpPr>
          <p:spPr bwMode="auto">
            <a:xfrm>
              <a:off x="1650600" y="871075"/>
              <a:ext cx="286350" cy="506850"/>
            </a:xfrm>
            <a:custGeom>
              <a:avLst/>
              <a:gdLst>
                <a:gd name="T0" fmla="*/ 171800 w 11454"/>
                <a:gd name="T1" fmla="*/ 25 h 20274"/>
                <a:gd name="T2" fmla="*/ 266425 w 11454"/>
                <a:gd name="T3" fmla="*/ 56775 h 20274"/>
                <a:gd name="T4" fmla="*/ 286325 w 11454"/>
                <a:gd name="T5" fmla="*/ 158400 h 20274"/>
                <a:gd name="T6" fmla="*/ 286325 w 11454"/>
                <a:gd name="T7" fmla="*/ 294350 h 20274"/>
                <a:gd name="T8" fmla="*/ 241525 w 11454"/>
                <a:gd name="T9" fmla="*/ 355050 h 20274"/>
                <a:gd name="T10" fmla="*/ 194225 w 11454"/>
                <a:gd name="T11" fmla="*/ 440850 h 20274"/>
                <a:gd name="T12" fmla="*/ 171800 w 11454"/>
                <a:gd name="T13" fmla="*/ 489675 h 20274"/>
                <a:gd name="T14" fmla="*/ 79700 w 11454"/>
                <a:gd name="T15" fmla="*/ 506850 h 20274"/>
                <a:gd name="T16" fmla="*/ 127000 w 11454"/>
                <a:gd name="T17" fmla="*/ 432925 h 20274"/>
                <a:gd name="T18" fmla="*/ 102100 w 11454"/>
                <a:gd name="T19" fmla="*/ 378825 h 20274"/>
                <a:gd name="T20" fmla="*/ 69725 w 11454"/>
                <a:gd name="T21" fmla="*/ 355050 h 20274"/>
                <a:gd name="T22" fmla="*/ 9975 w 11454"/>
                <a:gd name="T23" fmla="*/ 355050 h 20274"/>
                <a:gd name="T24" fmla="*/ 25 w 11454"/>
                <a:gd name="T25" fmla="*/ 336575 h 20274"/>
                <a:gd name="T26" fmla="*/ 89650 w 11454"/>
                <a:gd name="T27" fmla="*/ 336575 h 20274"/>
                <a:gd name="T28" fmla="*/ 149400 w 11454"/>
                <a:gd name="T29" fmla="*/ 348450 h 20274"/>
                <a:gd name="T30" fmla="*/ 171800 w 11454"/>
                <a:gd name="T31" fmla="*/ 282475 h 20274"/>
                <a:gd name="T32" fmla="*/ 127000 w 11454"/>
                <a:gd name="T33" fmla="*/ 275875 h 20274"/>
                <a:gd name="T34" fmla="*/ 22425 w 11454"/>
                <a:gd name="T35" fmla="*/ 262675 h 20274"/>
                <a:gd name="T36" fmla="*/ 57275 w 11454"/>
                <a:gd name="T37" fmla="*/ 238900 h 20274"/>
                <a:gd name="T38" fmla="*/ 159350 w 11454"/>
                <a:gd name="T39" fmla="*/ 238900 h 20274"/>
                <a:gd name="T40" fmla="*/ 181775 w 11454"/>
                <a:gd name="T41" fmla="*/ 208550 h 20274"/>
                <a:gd name="T42" fmla="*/ 136950 w 11454"/>
                <a:gd name="T43" fmla="*/ 163675 h 20274"/>
                <a:gd name="T44" fmla="*/ 57275 w 11454"/>
                <a:gd name="T45" fmla="*/ 171600 h 20274"/>
                <a:gd name="T46" fmla="*/ 69725 w 11454"/>
                <a:gd name="T47" fmla="*/ 139925 h 20274"/>
                <a:gd name="T48" fmla="*/ 136950 w 11454"/>
                <a:gd name="T49" fmla="*/ 151800 h 20274"/>
                <a:gd name="T50" fmla="*/ 219100 w 11454"/>
                <a:gd name="T51" fmla="*/ 163675 h 20274"/>
                <a:gd name="T52" fmla="*/ 229075 w 11454"/>
                <a:gd name="T53" fmla="*/ 93725 h 20274"/>
                <a:gd name="T54" fmla="*/ 219100 w 11454"/>
                <a:gd name="T55" fmla="*/ 56775 h 20274"/>
                <a:gd name="T56" fmla="*/ 171800 w 11454"/>
                <a:gd name="T57" fmla="*/ 25 h 20274"/>
                <a:gd name="T58" fmla="*/ 171800 w 11454"/>
                <a:gd name="T59" fmla="*/ 25 h 202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454"/>
                <a:gd name="T91" fmla="*/ 0 h 20274"/>
                <a:gd name="T92" fmla="*/ 11454 w 11454"/>
                <a:gd name="T93" fmla="*/ 20274 h 2027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454" h="20274" extrusionOk="0">
                  <a:moveTo>
                    <a:pt x="6872" y="1"/>
                  </a:moveTo>
                  <a:lnTo>
                    <a:pt x="10657" y="2271"/>
                  </a:lnTo>
                  <a:lnTo>
                    <a:pt x="11453" y="6336"/>
                  </a:lnTo>
                  <a:lnTo>
                    <a:pt x="11453" y="11774"/>
                  </a:lnTo>
                  <a:lnTo>
                    <a:pt x="9661" y="14202"/>
                  </a:lnTo>
                  <a:lnTo>
                    <a:pt x="7769" y="17634"/>
                  </a:lnTo>
                  <a:lnTo>
                    <a:pt x="6872" y="19587"/>
                  </a:lnTo>
                  <a:lnTo>
                    <a:pt x="3188" y="20274"/>
                  </a:lnTo>
                  <a:lnTo>
                    <a:pt x="5080" y="17317"/>
                  </a:lnTo>
                  <a:lnTo>
                    <a:pt x="4084" y="15153"/>
                  </a:lnTo>
                  <a:lnTo>
                    <a:pt x="2789" y="14202"/>
                  </a:lnTo>
                  <a:lnTo>
                    <a:pt x="399" y="14202"/>
                  </a:lnTo>
                  <a:lnTo>
                    <a:pt x="1" y="13463"/>
                  </a:lnTo>
                  <a:lnTo>
                    <a:pt x="3586" y="13463"/>
                  </a:lnTo>
                  <a:lnTo>
                    <a:pt x="5976" y="13938"/>
                  </a:lnTo>
                  <a:lnTo>
                    <a:pt x="6872" y="11299"/>
                  </a:lnTo>
                  <a:lnTo>
                    <a:pt x="5080" y="11035"/>
                  </a:lnTo>
                  <a:lnTo>
                    <a:pt x="897" y="10507"/>
                  </a:lnTo>
                  <a:lnTo>
                    <a:pt x="2291" y="9556"/>
                  </a:lnTo>
                  <a:lnTo>
                    <a:pt x="6374" y="9556"/>
                  </a:lnTo>
                  <a:lnTo>
                    <a:pt x="7271" y="8342"/>
                  </a:lnTo>
                  <a:lnTo>
                    <a:pt x="5478" y="6547"/>
                  </a:lnTo>
                  <a:lnTo>
                    <a:pt x="2291" y="6864"/>
                  </a:lnTo>
                  <a:lnTo>
                    <a:pt x="2789" y="5597"/>
                  </a:lnTo>
                  <a:lnTo>
                    <a:pt x="5478" y="6072"/>
                  </a:lnTo>
                  <a:lnTo>
                    <a:pt x="8764" y="6547"/>
                  </a:lnTo>
                  <a:lnTo>
                    <a:pt x="9163" y="3749"/>
                  </a:lnTo>
                  <a:lnTo>
                    <a:pt x="8764" y="2271"/>
                  </a:lnTo>
                  <a:lnTo>
                    <a:pt x="6872"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39" name="Shape 208"/>
            <p:cNvSpPr>
              <a:spLocks/>
            </p:cNvSpPr>
            <p:nvPr/>
          </p:nvSpPr>
          <p:spPr bwMode="auto">
            <a:xfrm>
              <a:off x="1090450" y="516050"/>
              <a:ext cx="1274700" cy="1037425"/>
            </a:xfrm>
            <a:custGeom>
              <a:avLst/>
              <a:gdLst>
                <a:gd name="T0" fmla="*/ 211625 w 50988"/>
                <a:gd name="T1" fmla="*/ 27725 h 41497"/>
                <a:gd name="T2" fmla="*/ 194200 w 50988"/>
                <a:gd name="T3" fmla="*/ 69950 h 41497"/>
                <a:gd name="T4" fmla="*/ 244000 w 50988"/>
                <a:gd name="T5" fmla="*/ 85800 h 41497"/>
                <a:gd name="T6" fmla="*/ 420750 w 50988"/>
                <a:gd name="T7" fmla="*/ 83150 h 41497"/>
                <a:gd name="T8" fmla="*/ 560175 w 50988"/>
                <a:gd name="T9" fmla="*/ 168950 h 41497"/>
                <a:gd name="T10" fmla="*/ 540250 w 50988"/>
                <a:gd name="T11" fmla="*/ 289050 h 41497"/>
                <a:gd name="T12" fmla="*/ 395850 w 50988"/>
                <a:gd name="T13" fmla="*/ 345800 h 41497"/>
                <a:gd name="T14" fmla="*/ 211625 w 50988"/>
                <a:gd name="T15" fmla="*/ 766825 h 41497"/>
                <a:gd name="T16" fmla="*/ 0 w 50988"/>
                <a:gd name="T17" fmla="*/ 744400 h 41497"/>
                <a:gd name="T18" fmla="*/ 186725 w 50988"/>
                <a:gd name="T19" fmla="*/ 838100 h 41497"/>
                <a:gd name="T20" fmla="*/ 383400 w 50988"/>
                <a:gd name="T21" fmla="*/ 1008375 h 41497"/>
                <a:gd name="T22" fmla="*/ 522825 w 50988"/>
                <a:gd name="T23" fmla="*/ 1037400 h 41497"/>
                <a:gd name="T24" fmla="*/ 644825 w 50988"/>
                <a:gd name="T25" fmla="*/ 995175 h 41497"/>
                <a:gd name="T26" fmla="*/ 819100 w 50988"/>
                <a:gd name="T27" fmla="*/ 885625 h 41497"/>
                <a:gd name="T28" fmla="*/ 968475 w 50988"/>
                <a:gd name="T29" fmla="*/ 762875 h 41497"/>
                <a:gd name="T30" fmla="*/ 1038175 w 50988"/>
                <a:gd name="T31" fmla="*/ 809075 h 41497"/>
                <a:gd name="T32" fmla="*/ 1043150 w 50988"/>
                <a:gd name="T33" fmla="*/ 683675 h 41497"/>
                <a:gd name="T34" fmla="*/ 941075 w 50988"/>
                <a:gd name="T35" fmla="*/ 720650 h 41497"/>
                <a:gd name="T36" fmla="*/ 829050 w 50988"/>
                <a:gd name="T37" fmla="*/ 776075 h 41497"/>
                <a:gd name="T38" fmla="*/ 779250 w 50988"/>
                <a:gd name="T39" fmla="*/ 766825 h 41497"/>
                <a:gd name="T40" fmla="*/ 614950 w 50988"/>
                <a:gd name="T41" fmla="*/ 832825 h 41497"/>
                <a:gd name="T42" fmla="*/ 562650 w 50988"/>
                <a:gd name="T43" fmla="*/ 782675 h 41497"/>
                <a:gd name="T44" fmla="*/ 577600 w 50988"/>
                <a:gd name="T45" fmla="*/ 634850 h 41497"/>
                <a:gd name="T46" fmla="*/ 619925 w 50988"/>
                <a:gd name="T47" fmla="*/ 494950 h 41497"/>
                <a:gd name="T48" fmla="*/ 639850 w 50988"/>
                <a:gd name="T49" fmla="*/ 384075 h 41497"/>
                <a:gd name="T50" fmla="*/ 619925 w 50988"/>
                <a:gd name="T51" fmla="*/ 296975 h 41497"/>
                <a:gd name="T52" fmla="*/ 629875 w 50988"/>
                <a:gd name="T53" fmla="*/ 158400 h 41497"/>
                <a:gd name="T54" fmla="*/ 796675 w 50988"/>
                <a:gd name="T55" fmla="*/ 96350 h 41497"/>
                <a:gd name="T56" fmla="*/ 936100 w 50988"/>
                <a:gd name="T57" fmla="*/ 77875 h 41497"/>
                <a:gd name="T58" fmla="*/ 1117850 w 50988"/>
                <a:gd name="T59" fmla="*/ 47525 h 41497"/>
                <a:gd name="T60" fmla="*/ 1274700 w 50988"/>
                <a:gd name="T61" fmla="*/ 67325 h 41497"/>
                <a:gd name="T62" fmla="*/ 1137775 w 50988"/>
                <a:gd name="T63" fmla="*/ 14525 h 41497"/>
                <a:gd name="T64" fmla="*/ 834025 w 50988"/>
                <a:gd name="T65" fmla="*/ 59400 h 41497"/>
                <a:gd name="T66" fmla="*/ 669725 w 50988"/>
                <a:gd name="T67" fmla="*/ 72600 h 41497"/>
                <a:gd name="T68" fmla="*/ 659750 w 50988"/>
                <a:gd name="T69" fmla="*/ 27725 h 41497"/>
                <a:gd name="T70" fmla="*/ 614950 w 50988"/>
                <a:gd name="T71" fmla="*/ 72600 h 41497"/>
                <a:gd name="T72" fmla="*/ 592550 w 50988"/>
                <a:gd name="T73" fmla="*/ 69950 h 41497"/>
                <a:gd name="T74" fmla="*/ 550225 w 50988"/>
                <a:gd name="T75" fmla="*/ 67325 h 41497"/>
                <a:gd name="T76" fmla="*/ 540250 w 50988"/>
                <a:gd name="T77" fmla="*/ 77875 h 41497"/>
                <a:gd name="T78" fmla="*/ 318675 w 50988"/>
                <a:gd name="T79" fmla="*/ 59400 h 41497"/>
                <a:gd name="T80" fmla="*/ 186725 w 50988"/>
                <a:gd name="T81" fmla="*/ 14525 h 4149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988"/>
                <a:gd name="T124" fmla="*/ 0 h 41497"/>
                <a:gd name="T125" fmla="*/ 50988 w 50988"/>
                <a:gd name="T126" fmla="*/ 41497 h 4149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988" h="41497" extrusionOk="0">
                  <a:moveTo>
                    <a:pt x="7469" y="581"/>
                  </a:moveTo>
                  <a:lnTo>
                    <a:pt x="8465" y="1109"/>
                  </a:lnTo>
                  <a:lnTo>
                    <a:pt x="8465" y="1901"/>
                  </a:lnTo>
                  <a:lnTo>
                    <a:pt x="7768" y="2798"/>
                  </a:lnTo>
                  <a:lnTo>
                    <a:pt x="5179" y="4382"/>
                  </a:lnTo>
                  <a:lnTo>
                    <a:pt x="9760" y="3432"/>
                  </a:lnTo>
                  <a:lnTo>
                    <a:pt x="12747" y="3168"/>
                  </a:lnTo>
                  <a:lnTo>
                    <a:pt x="16830" y="3326"/>
                  </a:lnTo>
                  <a:lnTo>
                    <a:pt x="21809" y="4382"/>
                  </a:lnTo>
                  <a:lnTo>
                    <a:pt x="22407" y="6758"/>
                  </a:lnTo>
                  <a:lnTo>
                    <a:pt x="21610" y="9292"/>
                  </a:lnTo>
                  <a:lnTo>
                    <a:pt x="21610" y="11562"/>
                  </a:lnTo>
                  <a:lnTo>
                    <a:pt x="19818" y="13040"/>
                  </a:lnTo>
                  <a:lnTo>
                    <a:pt x="15834" y="13832"/>
                  </a:lnTo>
                  <a:lnTo>
                    <a:pt x="11751" y="25922"/>
                  </a:lnTo>
                  <a:lnTo>
                    <a:pt x="8465" y="30673"/>
                  </a:lnTo>
                  <a:lnTo>
                    <a:pt x="5577" y="30673"/>
                  </a:lnTo>
                  <a:lnTo>
                    <a:pt x="0" y="29776"/>
                  </a:lnTo>
                  <a:lnTo>
                    <a:pt x="4681" y="31677"/>
                  </a:lnTo>
                  <a:lnTo>
                    <a:pt x="7469" y="33524"/>
                  </a:lnTo>
                  <a:lnTo>
                    <a:pt x="11054" y="37009"/>
                  </a:lnTo>
                  <a:lnTo>
                    <a:pt x="15336" y="40335"/>
                  </a:lnTo>
                  <a:lnTo>
                    <a:pt x="18623" y="41496"/>
                  </a:lnTo>
                  <a:lnTo>
                    <a:pt x="20913" y="41496"/>
                  </a:lnTo>
                  <a:lnTo>
                    <a:pt x="22805" y="40968"/>
                  </a:lnTo>
                  <a:lnTo>
                    <a:pt x="25793" y="39807"/>
                  </a:lnTo>
                  <a:lnTo>
                    <a:pt x="28581" y="38329"/>
                  </a:lnTo>
                  <a:lnTo>
                    <a:pt x="32764" y="35425"/>
                  </a:lnTo>
                  <a:lnTo>
                    <a:pt x="36747" y="32310"/>
                  </a:lnTo>
                  <a:lnTo>
                    <a:pt x="38739" y="30515"/>
                  </a:lnTo>
                  <a:lnTo>
                    <a:pt x="37643" y="35425"/>
                  </a:lnTo>
                  <a:lnTo>
                    <a:pt x="41527" y="32363"/>
                  </a:lnTo>
                  <a:lnTo>
                    <a:pt x="42423" y="28931"/>
                  </a:lnTo>
                  <a:lnTo>
                    <a:pt x="41726" y="27347"/>
                  </a:lnTo>
                  <a:lnTo>
                    <a:pt x="41527" y="26397"/>
                  </a:lnTo>
                  <a:lnTo>
                    <a:pt x="37643" y="28826"/>
                  </a:lnTo>
                  <a:lnTo>
                    <a:pt x="33760" y="30937"/>
                  </a:lnTo>
                  <a:lnTo>
                    <a:pt x="33162" y="31043"/>
                  </a:lnTo>
                  <a:lnTo>
                    <a:pt x="31370" y="30937"/>
                  </a:lnTo>
                  <a:lnTo>
                    <a:pt x="31170" y="30673"/>
                  </a:lnTo>
                  <a:lnTo>
                    <a:pt x="26589" y="32363"/>
                  </a:lnTo>
                  <a:lnTo>
                    <a:pt x="24598" y="33313"/>
                  </a:lnTo>
                  <a:lnTo>
                    <a:pt x="21013" y="34791"/>
                  </a:lnTo>
                  <a:lnTo>
                    <a:pt x="22506" y="31307"/>
                  </a:lnTo>
                  <a:lnTo>
                    <a:pt x="22506" y="28192"/>
                  </a:lnTo>
                  <a:lnTo>
                    <a:pt x="23104" y="25394"/>
                  </a:lnTo>
                  <a:lnTo>
                    <a:pt x="24598" y="22543"/>
                  </a:lnTo>
                  <a:lnTo>
                    <a:pt x="24797" y="19798"/>
                  </a:lnTo>
                  <a:lnTo>
                    <a:pt x="25195" y="17422"/>
                  </a:lnTo>
                  <a:lnTo>
                    <a:pt x="25594" y="15363"/>
                  </a:lnTo>
                  <a:lnTo>
                    <a:pt x="26589" y="13832"/>
                  </a:lnTo>
                  <a:lnTo>
                    <a:pt x="24797" y="11879"/>
                  </a:lnTo>
                  <a:lnTo>
                    <a:pt x="24598" y="9081"/>
                  </a:lnTo>
                  <a:lnTo>
                    <a:pt x="25195" y="6336"/>
                  </a:lnTo>
                  <a:lnTo>
                    <a:pt x="27784" y="4118"/>
                  </a:lnTo>
                  <a:lnTo>
                    <a:pt x="31867" y="3854"/>
                  </a:lnTo>
                  <a:lnTo>
                    <a:pt x="33760" y="3749"/>
                  </a:lnTo>
                  <a:lnTo>
                    <a:pt x="37444" y="3115"/>
                  </a:lnTo>
                  <a:lnTo>
                    <a:pt x="41926" y="1743"/>
                  </a:lnTo>
                  <a:lnTo>
                    <a:pt x="44714" y="1901"/>
                  </a:lnTo>
                  <a:lnTo>
                    <a:pt x="48996" y="2165"/>
                  </a:lnTo>
                  <a:lnTo>
                    <a:pt x="50988" y="2693"/>
                  </a:lnTo>
                  <a:lnTo>
                    <a:pt x="48797" y="1373"/>
                  </a:lnTo>
                  <a:lnTo>
                    <a:pt x="45511" y="581"/>
                  </a:lnTo>
                  <a:lnTo>
                    <a:pt x="40133" y="792"/>
                  </a:lnTo>
                  <a:lnTo>
                    <a:pt x="33361" y="2376"/>
                  </a:lnTo>
                  <a:lnTo>
                    <a:pt x="27784" y="3168"/>
                  </a:lnTo>
                  <a:lnTo>
                    <a:pt x="26789" y="2904"/>
                  </a:lnTo>
                  <a:lnTo>
                    <a:pt x="26390" y="2376"/>
                  </a:lnTo>
                  <a:lnTo>
                    <a:pt x="26390" y="1109"/>
                  </a:lnTo>
                  <a:lnTo>
                    <a:pt x="26589" y="0"/>
                  </a:lnTo>
                  <a:lnTo>
                    <a:pt x="24598" y="2904"/>
                  </a:lnTo>
                  <a:lnTo>
                    <a:pt x="24399" y="1373"/>
                  </a:lnTo>
                  <a:lnTo>
                    <a:pt x="23702" y="2798"/>
                  </a:lnTo>
                  <a:lnTo>
                    <a:pt x="21610" y="687"/>
                  </a:lnTo>
                  <a:lnTo>
                    <a:pt x="22009" y="2693"/>
                  </a:lnTo>
                  <a:lnTo>
                    <a:pt x="20316" y="1479"/>
                  </a:lnTo>
                  <a:lnTo>
                    <a:pt x="21610" y="3115"/>
                  </a:lnTo>
                  <a:lnTo>
                    <a:pt x="15834" y="2693"/>
                  </a:lnTo>
                  <a:lnTo>
                    <a:pt x="12747" y="2376"/>
                  </a:lnTo>
                  <a:lnTo>
                    <a:pt x="9560" y="1109"/>
                  </a:lnTo>
                  <a:lnTo>
                    <a:pt x="7469" y="58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40" name="Shape 209"/>
            <p:cNvSpPr>
              <a:spLocks/>
            </p:cNvSpPr>
            <p:nvPr/>
          </p:nvSpPr>
          <p:spPr bwMode="auto">
            <a:xfrm>
              <a:off x="789200" y="1022875"/>
              <a:ext cx="161850" cy="157075"/>
            </a:xfrm>
            <a:custGeom>
              <a:avLst/>
              <a:gdLst>
                <a:gd name="T0" fmla="*/ 62250 w 6474"/>
                <a:gd name="T1" fmla="*/ 34325 h 6283"/>
                <a:gd name="T2" fmla="*/ 107075 w 6474"/>
                <a:gd name="T3" fmla="*/ 0 h 6283"/>
                <a:gd name="T4" fmla="*/ 107075 w 6474"/>
                <a:gd name="T5" fmla="*/ 36950 h 6283"/>
                <a:gd name="T6" fmla="*/ 156850 w 6474"/>
                <a:gd name="T7" fmla="*/ 17150 h 6283"/>
                <a:gd name="T8" fmla="*/ 134450 w 6474"/>
                <a:gd name="T9" fmla="*/ 60725 h 6283"/>
                <a:gd name="T10" fmla="*/ 161825 w 6474"/>
                <a:gd name="T11" fmla="*/ 63350 h 6283"/>
                <a:gd name="T12" fmla="*/ 112050 w 6474"/>
                <a:gd name="T13" fmla="*/ 104275 h 6283"/>
                <a:gd name="T14" fmla="*/ 0 w 6474"/>
                <a:gd name="T15" fmla="*/ 157075 h 6283"/>
                <a:gd name="T16" fmla="*/ 49800 w 6474"/>
                <a:gd name="T17" fmla="*/ 91075 h 6283"/>
                <a:gd name="T18" fmla="*/ 54775 w 6474"/>
                <a:gd name="T19" fmla="*/ 48825 h 6283"/>
                <a:gd name="T20" fmla="*/ 62250 w 6474"/>
                <a:gd name="T21" fmla="*/ 34325 h 6283"/>
                <a:gd name="T22" fmla="*/ 62250 w 6474"/>
                <a:gd name="T23" fmla="*/ 34325 h 62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74"/>
                <a:gd name="T37" fmla="*/ 0 h 6283"/>
                <a:gd name="T38" fmla="*/ 6474 w 6474"/>
                <a:gd name="T39" fmla="*/ 6283 h 62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74" h="6283" extrusionOk="0">
                  <a:moveTo>
                    <a:pt x="2490" y="1373"/>
                  </a:moveTo>
                  <a:lnTo>
                    <a:pt x="4283" y="0"/>
                  </a:lnTo>
                  <a:lnTo>
                    <a:pt x="4283" y="1478"/>
                  </a:lnTo>
                  <a:lnTo>
                    <a:pt x="6274" y="686"/>
                  </a:lnTo>
                  <a:lnTo>
                    <a:pt x="5378" y="2429"/>
                  </a:lnTo>
                  <a:lnTo>
                    <a:pt x="6473" y="2534"/>
                  </a:lnTo>
                  <a:lnTo>
                    <a:pt x="4482" y="4171"/>
                  </a:lnTo>
                  <a:lnTo>
                    <a:pt x="0" y="6283"/>
                  </a:lnTo>
                  <a:lnTo>
                    <a:pt x="1992" y="3643"/>
                  </a:lnTo>
                  <a:lnTo>
                    <a:pt x="2191" y="1953"/>
                  </a:lnTo>
                  <a:lnTo>
                    <a:pt x="2490" y="137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41" name="Shape 210"/>
            <p:cNvSpPr>
              <a:spLocks/>
            </p:cNvSpPr>
            <p:nvPr/>
          </p:nvSpPr>
          <p:spPr bwMode="auto">
            <a:xfrm>
              <a:off x="333600" y="1260425"/>
              <a:ext cx="428250" cy="267975"/>
            </a:xfrm>
            <a:custGeom>
              <a:avLst/>
              <a:gdLst>
                <a:gd name="T0" fmla="*/ 428225 w 17130"/>
                <a:gd name="T1" fmla="*/ 25 h 10719"/>
                <a:gd name="T2" fmla="*/ 258925 w 17130"/>
                <a:gd name="T3" fmla="*/ 97700 h 10719"/>
                <a:gd name="T4" fmla="*/ 82175 w 17130"/>
                <a:gd name="T5" fmla="*/ 201950 h 10719"/>
                <a:gd name="T6" fmla="*/ 0 w 17130"/>
                <a:gd name="T7" fmla="*/ 244200 h 10719"/>
                <a:gd name="T8" fmla="*/ 67225 w 17130"/>
                <a:gd name="T9" fmla="*/ 245525 h 10719"/>
                <a:gd name="T10" fmla="*/ 67225 w 17130"/>
                <a:gd name="T11" fmla="*/ 267950 h 10719"/>
                <a:gd name="T12" fmla="*/ 239025 w 17130"/>
                <a:gd name="T13" fmla="*/ 178200 h 10719"/>
                <a:gd name="T14" fmla="*/ 361000 w 17130"/>
                <a:gd name="T15" fmla="*/ 97700 h 10719"/>
                <a:gd name="T16" fmla="*/ 405825 w 17130"/>
                <a:gd name="T17" fmla="*/ 31700 h 10719"/>
                <a:gd name="T18" fmla="*/ 428225 w 17130"/>
                <a:gd name="T19" fmla="*/ 25 h 10719"/>
                <a:gd name="T20" fmla="*/ 428225 w 17130"/>
                <a:gd name="T21" fmla="*/ 25 h 107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130"/>
                <a:gd name="T34" fmla="*/ 0 h 10719"/>
                <a:gd name="T35" fmla="*/ 17130 w 17130"/>
                <a:gd name="T36" fmla="*/ 10719 h 107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130" h="10719" extrusionOk="0">
                  <a:moveTo>
                    <a:pt x="17129" y="1"/>
                  </a:moveTo>
                  <a:lnTo>
                    <a:pt x="10357" y="3908"/>
                  </a:lnTo>
                  <a:lnTo>
                    <a:pt x="3287" y="8078"/>
                  </a:lnTo>
                  <a:lnTo>
                    <a:pt x="0" y="9768"/>
                  </a:lnTo>
                  <a:lnTo>
                    <a:pt x="2689" y="9821"/>
                  </a:lnTo>
                  <a:lnTo>
                    <a:pt x="2689" y="10718"/>
                  </a:lnTo>
                  <a:lnTo>
                    <a:pt x="9561" y="7128"/>
                  </a:lnTo>
                  <a:lnTo>
                    <a:pt x="14440" y="3908"/>
                  </a:lnTo>
                  <a:lnTo>
                    <a:pt x="16233" y="1268"/>
                  </a:lnTo>
                  <a:lnTo>
                    <a:pt x="17129"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42" name="Shape 211"/>
            <p:cNvSpPr>
              <a:spLocks/>
            </p:cNvSpPr>
            <p:nvPr/>
          </p:nvSpPr>
          <p:spPr bwMode="auto">
            <a:xfrm>
              <a:off x="2738575" y="908050"/>
              <a:ext cx="154375" cy="242875"/>
            </a:xfrm>
            <a:custGeom>
              <a:avLst/>
              <a:gdLst>
                <a:gd name="T0" fmla="*/ 25 w 6175"/>
                <a:gd name="T1" fmla="*/ 0 h 9715"/>
                <a:gd name="T2" fmla="*/ 22425 w 6175"/>
                <a:gd name="T3" fmla="*/ 64675 h 9715"/>
                <a:gd name="T4" fmla="*/ 14950 w 6175"/>
                <a:gd name="T5" fmla="*/ 135950 h 9715"/>
                <a:gd name="T6" fmla="*/ 49800 w 6175"/>
                <a:gd name="T7" fmla="*/ 102950 h 9715"/>
                <a:gd name="T8" fmla="*/ 59775 w 6175"/>
                <a:gd name="T9" fmla="*/ 149150 h 9715"/>
                <a:gd name="T10" fmla="*/ 87150 w 6175"/>
                <a:gd name="T11" fmla="*/ 162350 h 9715"/>
                <a:gd name="T12" fmla="*/ 77200 w 6175"/>
                <a:gd name="T13" fmla="*/ 242850 h 9715"/>
                <a:gd name="T14" fmla="*/ 124500 w 6175"/>
                <a:gd name="T15" fmla="*/ 186100 h 9715"/>
                <a:gd name="T16" fmla="*/ 149400 w 6175"/>
                <a:gd name="T17" fmla="*/ 212500 h 9715"/>
                <a:gd name="T18" fmla="*/ 154375 w 6175"/>
                <a:gd name="T19" fmla="*/ 162350 h 9715"/>
                <a:gd name="T20" fmla="*/ 131975 w 6175"/>
                <a:gd name="T21" fmla="*/ 105600 h 9715"/>
                <a:gd name="T22" fmla="*/ 59775 w 6175"/>
                <a:gd name="T23" fmla="*/ 33000 h 9715"/>
                <a:gd name="T24" fmla="*/ 25 w 6175"/>
                <a:gd name="T25" fmla="*/ 0 h 9715"/>
                <a:gd name="T26" fmla="*/ 25 w 6175"/>
                <a:gd name="T27" fmla="*/ 0 h 97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75"/>
                <a:gd name="T43" fmla="*/ 0 h 9715"/>
                <a:gd name="T44" fmla="*/ 6175 w 6175"/>
                <a:gd name="T45" fmla="*/ 9715 h 97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75" h="9715" extrusionOk="0">
                  <a:moveTo>
                    <a:pt x="1" y="0"/>
                  </a:moveTo>
                  <a:lnTo>
                    <a:pt x="897" y="2587"/>
                  </a:lnTo>
                  <a:lnTo>
                    <a:pt x="598" y="5438"/>
                  </a:lnTo>
                  <a:lnTo>
                    <a:pt x="1992" y="4118"/>
                  </a:lnTo>
                  <a:lnTo>
                    <a:pt x="2391" y="5966"/>
                  </a:lnTo>
                  <a:lnTo>
                    <a:pt x="3486" y="6494"/>
                  </a:lnTo>
                  <a:lnTo>
                    <a:pt x="3088" y="9714"/>
                  </a:lnTo>
                  <a:lnTo>
                    <a:pt x="4980" y="7444"/>
                  </a:lnTo>
                  <a:lnTo>
                    <a:pt x="5976" y="8500"/>
                  </a:lnTo>
                  <a:lnTo>
                    <a:pt x="6175" y="6494"/>
                  </a:lnTo>
                  <a:lnTo>
                    <a:pt x="5279" y="4224"/>
                  </a:lnTo>
                  <a:lnTo>
                    <a:pt x="2391" y="1320"/>
                  </a:lnTo>
                  <a:lnTo>
                    <a:pt x="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43" name="Shape 212"/>
            <p:cNvSpPr>
              <a:spLocks/>
            </p:cNvSpPr>
            <p:nvPr/>
          </p:nvSpPr>
          <p:spPr bwMode="auto">
            <a:xfrm>
              <a:off x="2335250" y="1249875"/>
              <a:ext cx="443175" cy="407850"/>
            </a:xfrm>
            <a:custGeom>
              <a:avLst/>
              <a:gdLst>
                <a:gd name="T0" fmla="*/ 151875 w 17727"/>
                <a:gd name="T1" fmla="*/ 285100 h 16314"/>
                <a:gd name="T2" fmla="*/ 194200 w 17727"/>
                <a:gd name="T3" fmla="*/ 290375 h 16314"/>
                <a:gd name="T4" fmla="*/ 263925 w 17727"/>
                <a:gd name="T5" fmla="*/ 241550 h 16314"/>
                <a:gd name="T6" fmla="*/ 378450 w 17727"/>
                <a:gd name="T7" fmla="*/ 108250 h 16314"/>
                <a:gd name="T8" fmla="*/ 443175 w 17727"/>
                <a:gd name="T9" fmla="*/ 25 h 16314"/>
                <a:gd name="T10" fmla="*/ 338600 w 17727"/>
                <a:gd name="T11" fmla="*/ 201950 h 16314"/>
                <a:gd name="T12" fmla="*/ 263925 w 17727"/>
                <a:gd name="T13" fmla="*/ 302250 h 16314"/>
                <a:gd name="T14" fmla="*/ 293800 w 17727"/>
                <a:gd name="T15" fmla="*/ 311500 h 16314"/>
                <a:gd name="T16" fmla="*/ 281350 w 17727"/>
                <a:gd name="T17" fmla="*/ 340525 h 16314"/>
                <a:gd name="T18" fmla="*/ 219100 w 17727"/>
                <a:gd name="T19" fmla="*/ 347125 h 16314"/>
                <a:gd name="T20" fmla="*/ 151875 w 17727"/>
                <a:gd name="T21" fmla="*/ 407850 h 16314"/>
                <a:gd name="T22" fmla="*/ 154375 w 17727"/>
                <a:gd name="T23" fmla="*/ 359000 h 16314"/>
                <a:gd name="T24" fmla="*/ 54800 w 17727"/>
                <a:gd name="T25" fmla="*/ 407850 h 16314"/>
                <a:gd name="T26" fmla="*/ 119525 w 17727"/>
                <a:gd name="T27" fmla="*/ 332625 h 16314"/>
                <a:gd name="T28" fmla="*/ 25 w 17727"/>
                <a:gd name="T29" fmla="*/ 376175 h 16314"/>
                <a:gd name="T30" fmla="*/ 94625 w 17727"/>
                <a:gd name="T31" fmla="*/ 314125 h 16314"/>
                <a:gd name="T32" fmla="*/ 119525 w 17727"/>
                <a:gd name="T33" fmla="*/ 287750 h 16314"/>
                <a:gd name="T34" fmla="*/ 151875 w 17727"/>
                <a:gd name="T35" fmla="*/ 285100 h 16314"/>
                <a:gd name="T36" fmla="*/ 151875 w 17727"/>
                <a:gd name="T37" fmla="*/ 285100 h 163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27"/>
                <a:gd name="T58" fmla="*/ 0 h 16314"/>
                <a:gd name="T59" fmla="*/ 17727 w 17727"/>
                <a:gd name="T60" fmla="*/ 16314 h 163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27" h="16314" extrusionOk="0">
                  <a:moveTo>
                    <a:pt x="6075" y="11404"/>
                  </a:moveTo>
                  <a:lnTo>
                    <a:pt x="7768" y="11615"/>
                  </a:lnTo>
                  <a:lnTo>
                    <a:pt x="10557" y="9662"/>
                  </a:lnTo>
                  <a:lnTo>
                    <a:pt x="15138" y="4330"/>
                  </a:lnTo>
                  <a:lnTo>
                    <a:pt x="17727" y="1"/>
                  </a:lnTo>
                  <a:lnTo>
                    <a:pt x="13544" y="8078"/>
                  </a:lnTo>
                  <a:lnTo>
                    <a:pt x="10557" y="12090"/>
                  </a:lnTo>
                  <a:lnTo>
                    <a:pt x="11752" y="12460"/>
                  </a:lnTo>
                  <a:lnTo>
                    <a:pt x="11254" y="13621"/>
                  </a:lnTo>
                  <a:lnTo>
                    <a:pt x="8764" y="13885"/>
                  </a:lnTo>
                  <a:lnTo>
                    <a:pt x="6075" y="16314"/>
                  </a:lnTo>
                  <a:lnTo>
                    <a:pt x="6175" y="14360"/>
                  </a:lnTo>
                  <a:lnTo>
                    <a:pt x="2192" y="16314"/>
                  </a:lnTo>
                  <a:lnTo>
                    <a:pt x="4781" y="13305"/>
                  </a:lnTo>
                  <a:lnTo>
                    <a:pt x="1" y="15047"/>
                  </a:lnTo>
                  <a:lnTo>
                    <a:pt x="3785" y="12565"/>
                  </a:lnTo>
                  <a:lnTo>
                    <a:pt x="4781" y="11510"/>
                  </a:lnTo>
                  <a:lnTo>
                    <a:pt x="6075" y="114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44" name="Shape 213"/>
            <p:cNvSpPr>
              <a:spLocks/>
            </p:cNvSpPr>
            <p:nvPr/>
          </p:nvSpPr>
          <p:spPr bwMode="auto">
            <a:xfrm>
              <a:off x="204125" y="1504600"/>
              <a:ext cx="239050" cy="179525"/>
            </a:xfrm>
            <a:custGeom>
              <a:avLst/>
              <a:gdLst>
                <a:gd name="T0" fmla="*/ 104600 w 9562"/>
                <a:gd name="T1" fmla="*/ 40925 h 7181"/>
                <a:gd name="T2" fmla="*/ 25 w 9562"/>
                <a:gd name="T3" fmla="*/ 135975 h 7181"/>
                <a:gd name="T4" fmla="*/ 104600 w 9562"/>
                <a:gd name="T5" fmla="*/ 83175 h 7181"/>
                <a:gd name="T6" fmla="*/ 67250 w 9562"/>
                <a:gd name="T7" fmla="*/ 157075 h 7181"/>
                <a:gd name="T8" fmla="*/ 146900 w 9562"/>
                <a:gd name="T9" fmla="*/ 88450 h 7181"/>
                <a:gd name="T10" fmla="*/ 136950 w 9562"/>
                <a:gd name="T11" fmla="*/ 179525 h 7181"/>
                <a:gd name="T12" fmla="*/ 211650 w 9562"/>
                <a:gd name="T13" fmla="*/ 66000 h 7181"/>
                <a:gd name="T14" fmla="*/ 231550 w 9562"/>
                <a:gd name="T15" fmla="*/ 121450 h 7181"/>
                <a:gd name="T16" fmla="*/ 239025 w 9562"/>
                <a:gd name="T17" fmla="*/ 25 h 7181"/>
                <a:gd name="T18" fmla="*/ 151900 w 9562"/>
                <a:gd name="T19" fmla="*/ 13225 h 7181"/>
                <a:gd name="T20" fmla="*/ 104600 w 9562"/>
                <a:gd name="T21" fmla="*/ 40925 h 7181"/>
                <a:gd name="T22" fmla="*/ 104600 w 9562"/>
                <a:gd name="T23" fmla="*/ 40925 h 71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62"/>
                <a:gd name="T37" fmla="*/ 0 h 7181"/>
                <a:gd name="T38" fmla="*/ 9562 w 9562"/>
                <a:gd name="T39" fmla="*/ 7181 h 71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62" h="7181" extrusionOk="0">
                  <a:moveTo>
                    <a:pt x="4184" y="1637"/>
                  </a:moveTo>
                  <a:lnTo>
                    <a:pt x="1" y="5439"/>
                  </a:lnTo>
                  <a:lnTo>
                    <a:pt x="4184" y="3327"/>
                  </a:lnTo>
                  <a:lnTo>
                    <a:pt x="2690" y="6283"/>
                  </a:lnTo>
                  <a:lnTo>
                    <a:pt x="5876" y="3538"/>
                  </a:lnTo>
                  <a:lnTo>
                    <a:pt x="5478" y="7181"/>
                  </a:lnTo>
                  <a:lnTo>
                    <a:pt x="8466" y="2640"/>
                  </a:lnTo>
                  <a:lnTo>
                    <a:pt x="9262" y="4858"/>
                  </a:lnTo>
                  <a:lnTo>
                    <a:pt x="9561" y="1"/>
                  </a:lnTo>
                  <a:lnTo>
                    <a:pt x="6076" y="529"/>
                  </a:lnTo>
                  <a:lnTo>
                    <a:pt x="4184" y="163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45" name="Shape 214"/>
            <p:cNvSpPr>
              <a:spLocks/>
            </p:cNvSpPr>
            <p:nvPr/>
          </p:nvSpPr>
          <p:spPr bwMode="auto">
            <a:xfrm>
              <a:off x="1115350" y="1362075"/>
              <a:ext cx="79675" cy="172925"/>
            </a:xfrm>
            <a:custGeom>
              <a:avLst/>
              <a:gdLst>
                <a:gd name="T0" fmla="*/ 32375 w 3187"/>
                <a:gd name="T1" fmla="*/ 0 h 6917"/>
                <a:gd name="T2" fmla="*/ 0 w 3187"/>
                <a:gd name="T3" fmla="*/ 89750 h 6917"/>
                <a:gd name="T4" fmla="*/ 0 w 3187"/>
                <a:gd name="T5" fmla="*/ 172900 h 6917"/>
                <a:gd name="T6" fmla="*/ 27400 w 3187"/>
                <a:gd name="T7" fmla="*/ 100300 h 6917"/>
                <a:gd name="T8" fmla="*/ 27400 w 3187"/>
                <a:gd name="T9" fmla="*/ 167625 h 6917"/>
                <a:gd name="T10" fmla="*/ 62250 w 3187"/>
                <a:gd name="T11" fmla="*/ 110875 h 6917"/>
                <a:gd name="T12" fmla="*/ 79675 w 3187"/>
                <a:gd name="T13" fmla="*/ 77875 h 6917"/>
                <a:gd name="T14" fmla="*/ 69700 w 3187"/>
                <a:gd name="T15" fmla="*/ 21125 h 6917"/>
                <a:gd name="T16" fmla="*/ 32375 w 3187"/>
                <a:gd name="T17" fmla="*/ 0 h 6917"/>
                <a:gd name="T18" fmla="*/ 32375 w 3187"/>
                <a:gd name="T19" fmla="*/ 0 h 69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87"/>
                <a:gd name="T31" fmla="*/ 0 h 6917"/>
                <a:gd name="T32" fmla="*/ 3187 w 3187"/>
                <a:gd name="T33" fmla="*/ 6917 h 69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87" h="6917" extrusionOk="0">
                  <a:moveTo>
                    <a:pt x="1295" y="0"/>
                  </a:moveTo>
                  <a:lnTo>
                    <a:pt x="0" y="3590"/>
                  </a:lnTo>
                  <a:lnTo>
                    <a:pt x="0" y="6916"/>
                  </a:lnTo>
                  <a:lnTo>
                    <a:pt x="1096" y="4012"/>
                  </a:lnTo>
                  <a:lnTo>
                    <a:pt x="1096" y="6705"/>
                  </a:lnTo>
                  <a:lnTo>
                    <a:pt x="2490" y="4435"/>
                  </a:lnTo>
                  <a:lnTo>
                    <a:pt x="3187" y="3115"/>
                  </a:lnTo>
                  <a:lnTo>
                    <a:pt x="2788" y="845"/>
                  </a:lnTo>
                  <a:lnTo>
                    <a:pt x="129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46" name="Shape 215"/>
            <p:cNvSpPr>
              <a:spLocks/>
            </p:cNvSpPr>
            <p:nvPr/>
          </p:nvSpPr>
          <p:spPr bwMode="auto">
            <a:xfrm>
              <a:off x="1229875" y="1907150"/>
              <a:ext cx="433200" cy="855300"/>
            </a:xfrm>
            <a:custGeom>
              <a:avLst/>
              <a:gdLst>
                <a:gd name="T0" fmla="*/ 54775 w 17328"/>
                <a:gd name="T1" fmla="*/ 63375 h 34212"/>
                <a:gd name="T2" fmla="*/ 0 w 17328"/>
                <a:gd name="T3" fmla="*/ 25 h 34212"/>
                <a:gd name="T4" fmla="*/ 59750 w 17328"/>
                <a:gd name="T5" fmla="*/ 42250 h 34212"/>
                <a:gd name="T6" fmla="*/ 149375 w 17328"/>
                <a:gd name="T7" fmla="*/ 109575 h 34212"/>
                <a:gd name="T8" fmla="*/ 318675 w 17328"/>
                <a:gd name="T9" fmla="*/ 149175 h 34212"/>
                <a:gd name="T10" fmla="*/ 385900 w 17328"/>
                <a:gd name="T11" fmla="*/ 109575 h 34212"/>
                <a:gd name="T12" fmla="*/ 400825 w 17328"/>
                <a:gd name="T13" fmla="*/ 163675 h 34212"/>
                <a:gd name="T14" fmla="*/ 348550 w 17328"/>
                <a:gd name="T15" fmla="*/ 203275 h 34212"/>
                <a:gd name="T16" fmla="*/ 338600 w 17328"/>
                <a:gd name="T17" fmla="*/ 178200 h 34212"/>
                <a:gd name="T18" fmla="*/ 293775 w 17328"/>
                <a:gd name="T19" fmla="*/ 213825 h 34212"/>
                <a:gd name="T20" fmla="*/ 266400 w 17328"/>
                <a:gd name="T21" fmla="*/ 274550 h 34212"/>
                <a:gd name="T22" fmla="*/ 271375 w 17328"/>
                <a:gd name="T23" fmla="*/ 336575 h 34212"/>
                <a:gd name="T24" fmla="*/ 356025 w 17328"/>
                <a:gd name="T25" fmla="*/ 283775 h 34212"/>
                <a:gd name="T26" fmla="*/ 361000 w 17328"/>
                <a:gd name="T27" fmla="*/ 393325 h 34212"/>
                <a:gd name="T28" fmla="*/ 333600 w 17328"/>
                <a:gd name="T29" fmla="*/ 512125 h 34212"/>
                <a:gd name="T30" fmla="*/ 348550 w 17328"/>
                <a:gd name="T31" fmla="*/ 604500 h 34212"/>
                <a:gd name="T32" fmla="*/ 375925 w 17328"/>
                <a:gd name="T33" fmla="*/ 698225 h 34212"/>
                <a:gd name="T34" fmla="*/ 433200 w 17328"/>
                <a:gd name="T35" fmla="*/ 791925 h 34212"/>
                <a:gd name="T36" fmla="*/ 400825 w 17328"/>
                <a:gd name="T37" fmla="*/ 855275 h 34212"/>
                <a:gd name="T38" fmla="*/ 266400 w 17328"/>
                <a:gd name="T39" fmla="*/ 782675 h 34212"/>
                <a:gd name="T40" fmla="*/ 236525 w 17328"/>
                <a:gd name="T41" fmla="*/ 708775 h 34212"/>
                <a:gd name="T42" fmla="*/ 191700 w 17328"/>
                <a:gd name="T43" fmla="*/ 638825 h 34212"/>
                <a:gd name="T44" fmla="*/ 251450 w 17328"/>
                <a:gd name="T45" fmla="*/ 638825 h 34212"/>
                <a:gd name="T46" fmla="*/ 251450 w 17328"/>
                <a:gd name="T47" fmla="*/ 590000 h 34212"/>
                <a:gd name="T48" fmla="*/ 236525 w 17328"/>
                <a:gd name="T49" fmla="*/ 502875 h 34212"/>
                <a:gd name="T50" fmla="*/ 184225 w 17328"/>
                <a:gd name="T51" fmla="*/ 410500 h 34212"/>
                <a:gd name="T52" fmla="*/ 117025 w 17328"/>
                <a:gd name="T53" fmla="*/ 332625 h 34212"/>
                <a:gd name="T54" fmla="*/ 77175 w 17328"/>
                <a:gd name="T55" fmla="*/ 277200 h 34212"/>
                <a:gd name="T56" fmla="*/ 54775 w 17328"/>
                <a:gd name="T57" fmla="*/ 236275 h 34212"/>
                <a:gd name="T58" fmla="*/ 47300 w 17328"/>
                <a:gd name="T59" fmla="*/ 178200 h 34212"/>
                <a:gd name="T60" fmla="*/ 59750 w 17328"/>
                <a:gd name="T61" fmla="*/ 102975 h 34212"/>
                <a:gd name="T62" fmla="*/ 54775 w 17328"/>
                <a:gd name="T63" fmla="*/ 63375 h 34212"/>
                <a:gd name="T64" fmla="*/ 54775 w 17328"/>
                <a:gd name="T65" fmla="*/ 63375 h 342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328"/>
                <a:gd name="T100" fmla="*/ 0 h 34212"/>
                <a:gd name="T101" fmla="*/ 17328 w 17328"/>
                <a:gd name="T102" fmla="*/ 34212 h 342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328" h="34212" extrusionOk="0">
                  <a:moveTo>
                    <a:pt x="2191" y="2535"/>
                  </a:moveTo>
                  <a:lnTo>
                    <a:pt x="0" y="1"/>
                  </a:lnTo>
                  <a:lnTo>
                    <a:pt x="2390" y="1690"/>
                  </a:lnTo>
                  <a:lnTo>
                    <a:pt x="5975" y="4383"/>
                  </a:lnTo>
                  <a:lnTo>
                    <a:pt x="12747" y="5967"/>
                  </a:lnTo>
                  <a:lnTo>
                    <a:pt x="15436" y="4383"/>
                  </a:lnTo>
                  <a:lnTo>
                    <a:pt x="16033" y="6547"/>
                  </a:lnTo>
                  <a:lnTo>
                    <a:pt x="13942" y="8131"/>
                  </a:lnTo>
                  <a:lnTo>
                    <a:pt x="13544" y="7128"/>
                  </a:lnTo>
                  <a:lnTo>
                    <a:pt x="11751" y="8553"/>
                  </a:lnTo>
                  <a:lnTo>
                    <a:pt x="10656" y="10982"/>
                  </a:lnTo>
                  <a:lnTo>
                    <a:pt x="10855" y="13463"/>
                  </a:lnTo>
                  <a:lnTo>
                    <a:pt x="14241" y="11351"/>
                  </a:lnTo>
                  <a:lnTo>
                    <a:pt x="14440" y="15733"/>
                  </a:lnTo>
                  <a:lnTo>
                    <a:pt x="13344" y="20485"/>
                  </a:lnTo>
                  <a:lnTo>
                    <a:pt x="13942" y="24180"/>
                  </a:lnTo>
                  <a:lnTo>
                    <a:pt x="15037" y="27929"/>
                  </a:lnTo>
                  <a:lnTo>
                    <a:pt x="17328" y="31677"/>
                  </a:lnTo>
                  <a:lnTo>
                    <a:pt x="16033" y="34211"/>
                  </a:lnTo>
                  <a:lnTo>
                    <a:pt x="10656" y="31307"/>
                  </a:lnTo>
                  <a:lnTo>
                    <a:pt x="9461" y="28351"/>
                  </a:lnTo>
                  <a:lnTo>
                    <a:pt x="7668" y="25553"/>
                  </a:lnTo>
                  <a:lnTo>
                    <a:pt x="10058" y="25553"/>
                  </a:lnTo>
                  <a:lnTo>
                    <a:pt x="10058" y="23600"/>
                  </a:lnTo>
                  <a:lnTo>
                    <a:pt x="9461" y="20115"/>
                  </a:lnTo>
                  <a:lnTo>
                    <a:pt x="7369" y="16420"/>
                  </a:lnTo>
                  <a:lnTo>
                    <a:pt x="4681" y="13305"/>
                  </a:lnTo>
                  <a:lnTo>
                    <a:pt x="3087" y="11088"/>
                  </a:lnTo>
                  <a:lnTo>
                    <a:pt x="2191" y="9451"/>
                  </a:lnTo>
                  <a:lnTo>
                    <a:pt x="1892" y="7128"/>
                  </a:lnTo>
                  <a:lnTo>
                    <a:pt x="2390" y="4119"/>
                  </a:lnTo>
                  <a:lnTo>
                    <a:pt x="2191" y="253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47" name="Shape 216"/>
            <p:cNvSpPr>
              <a:spLocks/>
            </p:cNvSpPr>
            <p:nvPr/>
          </p:nvSpPr>
          <p:spPr bwMode="auto">
            <a:xfrm>
              <a:off x="1897075" y="1913750"/>
              <a:ext cx="440700" cy="809100"/>
            </a:xfrm>
            <a:custGeom>
              <a:avLst/>
              <a:gdLst>
                <a:gd name="T0" fmla="*/ 236525 w 17628"/>
                <a:gd name="T1" fmla="*/ 102975 h 32364"/>
                <a:gd name="T2" fmla="*/ 244000 w 17628"/>
                <a:gd name="T3" fmla="*/ 46225 h 32364"/>
                <a:gd name="T4" fmla="*/ 258950 w 17628"/>
                <a:gd name="T5" fmla="*/ 92400 h 32364"/>
                <a:gd name="T6" fmla="*/ 283850 w 17628"/>
                <a:gd name="T7" fmla="*/ 10575 h 32364"/>
                <a:gd name="T8" fmla="*/ 306250 w 17628"/>
                <a:gd name="T9" fmla="*/ 83175 h 32364"/>
                <a:gd name="T10" fmla="*/ 326150 w 17628"/>
                <a:gd name="T11" fmla="*/ 31700 h 32364"/>
                <a:gd name="T12" fmla="*/ 388400 w 17628"/>
                <a:gd name="T13" fmla="*/ 154450 h 32364"/>
                <a:gd name="T14" fmla="*/ 388400 w 17628"/>
                <a:gd name="T15" fmla="*/ 250800 h 32364"/>
                <a:gd name="T16" fmla="*/ 378450 w 17628"/>
                <a:gd name="T17" fmla="*/ 386725 h 32364"/>
                <a:gd name="T18" fmla="*/ 413300 w 17628"/>
                <a:gd name="T19" fmla="*/ 489675 h 32364"/>
                <a:gd name="T20" fmla="*/ 440675 w 17628"/>
                <a:gd name="T21" fmla="*/ 609775 h 32364"/>
                <a:gd name="T22" fmla="*/ 440675 w 17628"/>
                <a:gd name="T23" fmla="*/ 729900 h 32364"/>
                <a:gd name="T24" fmla="*/ 393375 w 17628"/>
                <a:gd name="T25" fmla="*/ 809075 h 32364"/>
                <a:gd name="T26" fmla="*/ 353550 w 17628"/>
                <a:gd name="T27" fmla="*/ 790600 h 32364"/>
                <a:gd name="T28" fmla="*/ 346075 w 17628"/>
                <a:gd name="T29" fmla="*/ 712725 h 32364"/>
                <a:gd name="T30" fmla="*/ 338600 w 17628"/>
                <a:gd name="T31" fmla="*/ 562275 h 32364"/>
                <a:gd name="T32" fmla="*/ 306250 w 17628"/>
                <a:gd name="T33" fmla="*/ 465925 h 32364"/>
                <a:gd name="T34" fmla="*/ 244000 w 17628"/>
                <a:gd name="T35" fmla="*/ 368250 h 32364"/>
                <a:gd name="T36" fmla="*/ 176775 w 17628"/>
                <a:gd name="T37" fmla="*/ 290375 h 32364"/>
                <a:gd name="T38" fmla="*/ 114550 w 17628"/>
                <a:gd name="T39" fmla="*/ 240225 h 32364"/>
                <a:gd name="T40" fmla="*/ 67250 w 17628"/>
                <a:gd name="T41" fmla="*/ 207225 h 32364"/>
                <a:gd name="T42" fmla="*/ 24925 w 17628"/>
                <a:gd name="T43" fmla="*/ 179525 h 32364"/>
                <a:gd name="T44" fmla="*/ 14950 w 17628"/>
                <a:gd name="T45" fmla="*/ 121450 h 32364"/>
                <a:gd name="T46" fmla="*/ 5000 w 17628"/>
                <a:gd name="T47" fmla="*/ 50175 h 32364"/>
                <a:gd name="T48" fmla="*/ 25 w 17628"/>
                <a:gd name="T49" fmla="*/ 25 h 32364"/>
                <a:gd name="T50" fmla="*/ 34875 w 17628"/>
                <a:gd name="T51" fmla="*/ 67325 h 32364"/>
                <a:gd name="T52" fmla="*/ 67250 w 17628"/>
                <a:gd name="T53" fmla="*/ 157075 h 32364"/>
                <a:gd name="T54" fmla="*/ 129475 w 17628"/>
                <a:gd name="T55" fmla="*/ 171600 h 32364"/>
                <a:gd name="T56" fmla="*/ 181775 w 17628"/>
                <a:gd name="T57" fmla="*/ 161050 h 32364"/>
                <a:gd name="T58" fmla="*/ 216625 w 17628"/>
                <a:gd name="T59" fmla="*/ 124075 h 32364"/>
                <a:gd name="T60" fmla="*/ 236525 w 17628"/>
                <a:gd name="T61" fmla="*/ 102975 h 32364"/>
                <a:gd name="T62" fmla="*/ 236525 w 17628"/>
                <a:gd name="T63" fmla="*/ 102975 h 3236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628"/>
                <a:gd name="T97" fmla="*/ 0 h 32364"/>
                <a:gd name="T98" fmla="*/ 17628 w 17628"/>
                <a:gd name="T99" fmla="*/ 32364 h 3236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628" h="32364" extrusionOk="0">
                  <a:moveTo>
                    <a:pt x="9461" y="4119"/>
                  </a:moveTo>
                  <a:lnTo>
                    <a:pt x="9760" y="1849"/>
                  </a:lnTo>
                  <a:lnTo>
                    <a:pt x="10358" y="3696"/>
                  </a:lnTo>
                  <a:lnTo>
                    <a:pt x="11354" y="423"/>
                  </a:lnTo>
                  <a:lnTo>
                    <a:pt x="12250" y="3327"/>
                  </a:lnTo>
                  <a:lnTo>
                    <a:pt x="13046" y="1268"/>
                  </a:lnTo>
                  <a:lnTo>
                    <a:pt x="15536" y="6178"/>
                  </a:lnTo>
                  <a:lnTo>
                    <a:pt x="15536" y="10032"/>
                  </a:lnTo>
                  <a:lnTo>
                    <a:pt x="15138" y="15469"/>
                  </a:lnTo>
                  <a:lnTo>
                    <a:pt x="16532" y="19587"/>
                  </a:lnTo>
                  <a:lnTo>
                    <a:pt x="17627" y="24391"/>
                  </a:lnTo>
                  <a:lnTo>
                    <a:pt x="17627" y="29196"/>
                  </a:lnTo>
                  <a:lnTo>
                    <a:pt x="15735" y="32363"/>
                  </a:lnTo>
                  <a:lnTo>
                    <a:pt x="14142" y="31624"/>
                  </a:lnTo>
                  <a:lnTo>
                    <a:pt x="13843" y="28509"/>
                  </a:lnTo>
                  <a:lnTo>
                    <a:pt x="13544" y="22491"/>
                  </a:lnTo>
                  <a:lnTo>
                    <a:pt x="12250" y="18637"/>
                  </a:lnTo>
                  <a:lnTo>
                    <a:pt x="9760" y="14730"/>
                  </a:lnTo>
                  <a:lnTo>
                    <a:pt x="7071" y="11615"/>
                  </a:lnTo>
                  <a:lnTo>
                    <a:pt x="4582" y="9609"/>
                  </a:lnTo>
                  <a:lnTo>
                    <a:pt x="2690" y="8289"/>
                  </a:lnTo>
                  <a:lnTo>
                    <a:pt x="997" y="7181"/>
                  </a:lnTo>
                  <a:lnTo>
                    <a:pt x="598" y="4858"/>
                  </a:lnTo>
                  <a:lnTo>
                    <a:pt x="200" y="2007"/>
                  </a:lnTo>
                  <a:lnTo>
                    <a:pt x="1" y="1"/>
                  </a:lnTo>
                  <a:lnTo>
                    <a:pt x="1395" y="2693"/>
                  </a:lnTo>
                  <a:lnTo>
                    <a:pt x="2690" y="6283"/>
                  </a:lnTo>
                  <a:lnTo>
                    <a:pt x="5179" y="6864"/>
                  </a:lnTo>
                  <a:lnTo>
                    <a:pt x="7271" y="6442"/>
                  </a:lnTo>
                  <a:lnTo>
                    <a:pt x="8665" y="4963"/>
                  </a:lnTo>
                  <a:lnTo>
                    <a:pt x="9461" y="4119"/>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48" name="Shape 217"/>
            <p:cNvSpPr>
              <a:spLocks/>
            </p:cNvSpPr>
            <p:nvPr/>
          </p:nvSpPr>
          <p:spPr bwMode="auto">
            <a:xfrm>
              <a:off x="1187550" y="856575"/>
              <a:ext cx="380925" cy="636175"/>
            </a:xfrm>
            <a:custGeom>
              <a:avLst/>
              <a:gdLst>
                <a:gd name="T0" fmla="*/ 380925 w 15237"/>
                <a:gd name="T1" fmla="*/ 0 h 25447"/>
                <a:gd name="T2" fmla="*/ 343575 w 15237"/>
                <a:gd name="T3" fmla="*/ 34325 h 25447"/>
                <a:gd name="T4" fmla="*/ 326150 w 15237"/>
                <a:gd name="T5" fmla="*/ 58075 h 25447"/>
                <a:gd name="T6" fmla="*/ 333600 w 15237"/>
                <a:gd name="T7" fmla="*/ 75225 h 25447"/>
                <a:gd name="T8" fmla="*/ 368475 w 15237"/>
                <a:gd name="T9" fmla="*/ 110875 h 25447"/>
                <a:gd name="T10" fmla="*/ 326150 w 15237"/>
                <a:gd name="T11" fmla="*/ 110875 h 25447"/>
                <a:gd name="T12" fmla="*/ 353525 w 15237"/>
                <a:gd name="T13" fmla="*/ 146500 h 25447"/>
                <a:gd name="T14" fmla="*/ 323650 w 15237"/>
                <a:gd name="T15" fmla="*/ 146500 h 25447"/>
                <a:gd name="T16" fmla="*/ 368475 w 15237"/>
                <a:gd name="T17" fmla="*/ 176850 h 25447"/>
                <a:gd name="T18" fmla="*/ 326150 w 15237"/>
                <a:gd name="T19" fmla="*/ 176850 h 25447"/>
                <a:gd name="T20" fmla="*/ 361000 w 15237"/>
                <a:gd name="T21" fmla="*/ 212500 h 25447"/>
                <a:gd name="T22" fmla="*/ 306225 w 15237"/>
                <a:gd name="T23" fmla="*/ 204575 h 25447"/>
                <a:gd name="T24" fmla="*/ 348550 w 15237"/>
                <a:gd name="T25" fmla="*/ 240225 h 25447"/>
                <a:gd name="T26" fmla="*/ 306225 w 15237"/>
                <a:gd name="T27" fmla="*/ 240225 h 25447"/>
                <a:gd name="T28" fmla="*/ 343575 w 15237"/>
                <a:gd name="T29" fmla="*/ 283775 h 25447"/>
                <a:gd name="T30" fmla="*/ 301250 w 15237"/>
                <a:gd name="T31" fmla="*/ 278500 h 25447"/>
                <a:gd name="T32" fmla="*/ 343575 w 15237"/>
                <a:gd name="T33" fmla="*/ 311475 h 25447"/>
                <a:gd name="T34" fmla="*/ 276350 w 15237"/>
                <a:gd name="T35" fmla="*/ 303575 h 25447"/>
                <a:gd name="T36" fmla="*/ 286300 w 15237"/>
                <a:gd name="T37" fmla="*/ 324675 h 25447"/>
                <a:gd name="T38" fmla="*/ 253950 w 15237"/>
                <a:gd name="T39" fmla="*/ 324675 h 25447"/>
                <a:gd name="T40" fmla="*/ 276350 w 15237"/>
                <a:gd name="T41" fmla="*/ 357675 h 25447"/>
                <a:gd name="T42" fmla="*/ 261425 w 15237"/>
                <a:gd name="T43" fmla="*/ 361650 h 25447"/>
                <a:gd name="T44" fmla="*/ 306225 w 15237"/>
                <a:gd name="T45" fmla="*/ 393325 h 25447"/>
                <a:gd name="T46" fmla="*/ 278850 w 15237"/>
                <a:gd name="T47" fmla="*/ 399925 h 25447"/>
                <a:gd name="T48" fmla="*/ 326150 w 15237"/>
                <a:gd name="T49" fmla="*/ 423675 h 25447"/>
                <a:gd name="T50" fmla="*/ 286300 w 15237"/>
                <a:gd name="T51" fmla="*/ 450075 h 25447"/>
                <a:gd name="T52" fmla="*/ 333600 w 15237"/>
                <a:gd name="T53" fmla="*/ 481750 h 25447"/>
                <a:gd name="T54" fmla="*/ 301250 w 15237"/>
                <a:gd name="T55" fmla="*/ 496275 h 25447"/>
                <a:gd name="T56" fmla="*/ 278850 w 15237"/>
                <a:gd name="T57" fmla="*/ 517375 h 25447"/>
                <a:gd name="T58" fmla="*/ 253950 w 15237"/>
                <a:gd name="T59" fmla="*/ 523975 h 25447"/>
                <a:gd name="T60" fmla="*/ 293775 w 15237"/>
                <a:gd name="T61" fmla="*/ 570175 h 25447"/>
                <a:gd name="T62" fmla="*/ 239000 w 15237"/>
                <a:gd name="T63" fmla="*/ 555650 h 25447"/>
                <a:gd name="T64" fmla="*/ 301250 w 15237"/>
                <a:gd name="T65" fmla="*/ 636175 h 25447"/>
                <a:gd name="T66" fmla="*/ 206650 w 15237"/>
                <a:gd name="T67" fmla="*/ 555650 h 25447"/>
                <a:gd name="T68" fmla="*/ 119500 w 15237"/>
                <a:gd name="T69" fmla="*/ 473825 h 25447"/>
                <a:gd name="T70" fmla="*/ 64725 w 15237"/>
                <a:gd name="T71" fmla="*/ 446100 h 25447"/>
                <a:gd name="T72" fmla="*/ 0 w 15237"/>
                <a:gd name="T73" fmla="*/ 421025 h 25447"/>
                <a:gd name="T74" fmla="*/ 99575 w 15237"/>
                <a:gd name="T75" fmla="*/ 414425 h 25447"/>
                <a:gd name="T76" fmla="*/ 146900 w 15237"/>
                <a:gd name="T77" fmla="*/ 382750 h 25447"/>
                <a:gd name="T78" fmla="*/ 166800 w 15237"/>
                <a:gd name="T79" fmla="*/ 324675 h 25447"/>
                <a:gd name="T80" fmla="*/ 179250 w 15237"/>
                <a:gd name="T81" fmla="*/ 270575 h 25447"/>
                <a:gd name="T82" fmla="*/ 186725 w 15237"/>
                <a:gd name="T83" fmla="*/ 208525 h 25447"/>
                <a:gd name="T84" fmla="*/ 219100 w 15237"/>
                <a:gd name="T85" fmla="*/ 149150 h 25447"/>
                <a:gd name="T86" fmla="*/ 246475 w 15237"/>
                <a:gd name="T87" fmla="*/ 92400 h 25447"/>
                <a:gd name="T88" fmla="*/ 261425 w 15237"/>
                <a:gd name="T89" fmla="*/ 58075 h 25447"/>
                <a:gd name="T90" fmla="*/ 253950 w 15237"/>
                <a:gd name="T91" fmla="*/ 22450 h 25447"/>
                <a:gd name="T92" fmla="*/ 239000 w 15237"/>
                <a:gd name="T93" fmla="*/ 3950 h 25447"/>
                <a:gd name="T94" fmla="*/ 323650 w 15237"/>
                <a:gd name="T95" fmla="*/ 7925 h 25447"/>
                <a:gd name="T96" fmla="*/ 380925 w 15237"/>
                <a:gd name="T97" fmla="*/ 0 h 25447"/>
                <a:gd name="T98" fmla="*/ 380925 w 15237"/>
                <a:gd name="T99" fmla="*/ 0 h 2544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237"/>
                <a:gd name="T151" fmla="*/ 0 h 25447"/>
                <a:gd name="T152" fmla="*/ 15237 w 15237"/>
                <a:gd name="T153" fmla="*/ 25447 h 2544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237" h="25447" extrusionOk="0">
                  <a:moveTo>
                    <a:pt x="15237" y="0"/>
                  </a:moveTo>
                  <a:lnTo>
                    <a:pt x="13743" y="1373"/>
                  </a:lnTo>
                  <a:lnTo>
                    <a:pt x="13046" y="2323"/>
                  </a:lnTo>
                  <a:lnTo>
                    <a:pt x="13344" y="3009"/>
                  </a:lnTo>
                  <a:lnTo>
                    <a:pt x="14739" y="4435"/>
                  </a:lnTo>
                  <a:lnTo>
                    <a:pt x="13046" y="4435"/>
                  </a:lnTo>
                  <a:lnTo>
                    <a:pt x="14141" y="5860"/>
                  </a:lnTo>
                  <a:lnTo>
                    <a:pt x="12946" y="5860"/>
                  </a:lnTo>
                  <a:lnTo>
                    <a:pt x="14739" y="7074"/>
                  </a:lnTo>
                  <a:lnTo>
                    <a:pt x="13046" y="7074"/>
                  </a:lnTo>
                  <a:lnTo>
                    <a:pt x="14440" y="8500"/>
                  </a:lnTo>
                  <a:lnTo>
                    <a:pt x="12249" y="8183"/>
                  </a:lnTo>
                  <a:lnTo>
                    <a:pt x="13942" y="9609"/>
                  </a:lnTo>
                  <a:lnTo>
                    <a:pt x="12249" y="9609"/>
                  </a:lnTo>
                  <a:lnTo>
                    <a:pt x="13743" y="11351"/>
                  </a:lnTo>
                  <a:lnTo>
                    <a:pt x="12050" y="11140"/>
                  </a:lnTo>
                  <a:lnTo>
                    <a:pt x="13743" y="12459"/>
                  </a:lnTo>
                  <a:lnTo>
                    <a:pt x="11054" y="12143"/>
                  </a:lnTo>
                  <a:lnTo>
                    <a:pt x="11452" y="12987"/>
                  </a:lnTo>
                  <a:lnTo>
                    <a:pt x="10158" y="12987"/>
                  </a:lnTo>
                  <a:lnTo>
                    <a:pt x="11054" y="14307"/>
                  </a:lnTo>
                  <a:lnTo>
                    <a:pt x="10457" y="14466"/>
                  </a:lnTo>
                  <a:lnTo>
                    <a:pt x="12249" y="15733"/>
                  </a:lnTo>
                  <a:lnTo>
                    <a:pt x="11154" y="15997"/>
                  </a:lnTo>
                  <a:lnTo>
                    <a:pt x="13046" y="16947"/>
                  </a:lnTo>
                  <a:lnTo>
                    <a:pt x="11452" y="18003"/>
                  </a:lnTo>
                  <a:lnTo>
                    <a:pt x="13344" y="19270"/>
                  </a:lnTo>
                  <a:lnTo>
                    <a:pt x="12050" y="19851"/>
                  </a:lnTo>
                  <a:lnTo>
                    <a:pt x="11154" y="20695"/>
                  </a:lnTo>
                  <a:lnTo>
                    <a:pt x="10158" y="20959"/>
                  </a:lnTo>
                  <a:lnTo>
                    <a:pt x="11751" y="22807"/>
                  </a:lnTo>
                  <a:lnTo>
                    <a:pt x="9560" y="22226"/>
                  </a:lnTo>
                  <a:lnTo>
                    <a:pt x="12050" y="25447"/>
                  </a:lnTo>
                  <a:lnTo>
                    <a:pt x="8266" y="22226"/>
                  </a:lnTo>
                  <a:lnTo>
                    <a:pt x="4780" y="18953"/>
                  </a:lnTo>
                  <a:lnTo>
                    <a:pt x="2589" y="17844"/>
                  </a:lnTo>
                  <a:lnTo>
                    <a:pt x="0" y="16841"/>
                  </a:lnTo>
                  <a:lnTo>
                    <a:pt x="3983" y="16577"/>
                  </a:lnTo>
                  <a:lnTo>
                    <a:pt x="5876" y="15310"/>
                  </a:lnTo>
                  <a:lnTo>
                    <a:pt x="6672" y="12987"/>
                  </a:lnTo>
                  <a:lnTo>
                    <a:pt x="7170" y="10823"/>
                  </a:lnTo>
                  <a:lnTo>
                    <a:pt x="7469" y="8341"/>
                  </a:lnTo>
                  <a:lnTo>
                    <a:pt x="8764" y="5966"/>
                  </a:lnTo>
                  <a:lnTo>
                    <a:pt x="9859" y="3696"/>
                  </a:lnTo>
                  <a:lnTo>
                    <a:pt x="10457" y="2323"/>
                  </a:lnTo>
                  <a:lnTo>
                    <a:pt x="10158" y="898"/>
                  </a:lnTo>
                  <a:lnTo>
                    <a:pt x="9560" y="158"/>
                  </a:lnTo>
                  <a:lnTo>
                    <a:pt x="12946" y="317"/>
                  </a:lnTo>
                  <a:lnTo>
                    <a:pt x="15237" y="0"/>
                  </a:lnTo>
                  <a:close/>
                </a:path>
              </a:pathLst>
            </a:custGeom>
            <a:solidFill>
              <a:srgbClr val="FFFAC8"/>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49" name="Shape 218"/>
            <p:cNvSpPr>
              <a:spLocks/>
            </p:cNvSpPr>
            <p:nvPr/>
          </p:nvSpPr>
          <p:spPr bwMode="auto">
            <a:xfrm>
              <a:off x="1307050" y="550350"/>
              <a:ext cx="273875" cy="51500"/>
            </a:xfrm>
            <a:custGeom>
              <a:avLst/>
              <a:gdLst>
                <a:gd name="T0" fmla="*/ 82150 w 10955"/>
                <a:gd name="T1" fmla="*/ 21150 h 2060"/>
                <a:gd name="T2" fmla="*/ 126975 w 10955"/>
                <a:gd name="T3" fmla="*/ 31700 h 2060"/>
                <a:gd name="T4" fmla="*/ 186725 w 10955"/>
                <a:gd name="T5" fmla="*/ 31700 h 2060"/>
                <a:gd name="T6" fmla="*/ 273875 w 10955"/>
                <a:gd name="T7" fmla="*/ 34350 h 2060"/>
                <a:gd name="T8" fmla="*/ 204150 w 10955"/>
                <a:gd name="T9" fmla="*/ 38300 h 2060"/>
                <a:gd name="T10" fmla="*/ 234025 w 10955"/>
                <a:gd name="T11" fmla="*/ 51500 h 2060"/>
                <a:gd name="T12" fmla="*/ 126975 w 10955"/>
                <a:gd name="T13" fmla="*/ 44900 h 2060"/>
                <a:gd name="T14" fmla="*/ 19925 w 10955"/>
                <a:gd name="T15" fmla="*/ 48850 h 2060"/>
                <a:gd name="T16" fmla="*/ 47300 w 10955"/>
                <a:gd name="T17" fmla="*/ 42250 h 2060"/>
                <a:gd name="T18" fmla="*/ 0 w 10955"/>
                <a:gd name="T19" fmla="*/ 31700 h 2060"/>
                <a:gd name="T20" fmla="*/ 52275 w 10955"/>
                <a:gd name="T21" fmla="*/ 23775 h 2060"/>
                <a:gd name="T22" fmla="*/ 19925 w 10955"/>
                <a:gd name="T23" fmla="*/ 25 h 2060"/>
                <a:gd name="T24" fmla="*/ 82150 w 10955"/>
                <a:gd name="T25" fmla="*/ 21150 h 2060"/>
                <a:gd name="T26" fmla="*/ 82150 w 10955"/>
                <a:gd name="T27" fmla="*/ 21150 h 20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955"/>
                <a:gd name="T43" fmla="*/ 0 h 2060"/>
                <a:gd name="T44" fmla="*/ 10955 w 10955"/>
                <a:gd name="T45" fmla="*/ 2060 h 20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955" h="2060" extrusionOk="0">
                  <a:moveTo>
                    <a:pt x="3286" y="846"/>
                  </a:moveTo>
                  <a:lnTo>
                    <a:pt x="5079" y="1268"/>
                  </a:lnTo>
                  <a:lnTo>
                    <a:pt x="7469" y="1268"/>
                  </a:lnTo>
                  <a:lnTo>
                    <a:pt x="10955" y="1374"/>
                  </a:lnTo>
                  <a:lnTo>
                    <a:pt x="8166" y="1532"/>
                  </a:lnTo>
                  <a:lnTo>
                    <a:pt x="9361" y="2060"/>
                  </a:lnTo>
                  <a:lnTo>
                    <a:pt x="5079" y="1796"/>
                  </a:lnTo>
                  <a:lnTo>
                    <a:pt x="797" y="1954"/>
                  </a:lnTo>
                  <a:lnTo>
                    <a:pt x="1892" y="1690"/>
                  </a:lnTo>
                  <a:lnTo>
                    <a:pt x="0" y="1268"/>
                  </a:lnTo>
                  <a:lnTo>
                    <a:pt x="2091" y="951"/>
                  </a:lnTo>
                  <a:lnTo>
                    <a:pt x="797" y="1"/>
                  </a:lnTo>
                  <a:lnTo>
                    <a:pt x="3286" y="846"/>
                  </a:lnTo>
                  <a:close/>
                </a:path>
              </a:pathLst>
            </a:custGeom>
            <a:solidFill>
              <a:srgbClr val="FFFAC8"/>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50" name="Shape 219"/>
            <p:cNvSpPr>
              <a:spLocks/>
            </p:cNvSpPr>
            <p:nvPr/>
          </p:nvSpPr>
          <p:spPr bwMode="auto">
            <a:xfrm>
              <a:off x="1864725" y="553000"/>
              <a:ext cx="246500" cy="48850"/>
            </a:xfrm>
            <a:custGeom>
              <a:avLst/>
              <a:gdLst>
                <a:gd name="T0" fmla="*/ 67225 w 9860"/>
                <a:gd name="T1" fmla="*/ 23775 h 1954"/>
                <a:gd name="T2" fmla="*/ 214125 w 9860"/>
                <a:gd name="T3" fmla="*/ 25 h 1954"/>
                <a:gd name="T4" fmla="*/ 171800 w 9860"/>
                <a:gd name="T5" fmla="*/ 18500 h 1954"/>
                <a:gd name="T6" fmla="*/ 246475 w 9860"/>
                <a:gd name="T7" fmla="*/ 3975 h 1954"/>
                <a:gd name="T8" fmla="*/ 209125 w 9860"/>
                <a:gd name="T9" fmla="*/ 29050 h 1954"/>
                <a:gd name="T10" fmla="*/ 94600 w 9860"/>
                <a:gd name="T11" fmla="*/ 48850 h 1954"/>
                <a:gd name="T12" fmla="*/ 114525 w 9860"/>
                <a:gd name="T13" fmla="*/ 35650 h 1954"/>
                <a:gd name="T14" fmla="*/ 0 w 9860"/>
                <a:gd name="T15" fmla="*/ 39600 h 1954"/>
                <a:gd name="T16" fmla="*/ 67225 w 9860"/>
                <a:gd name="T17" fmla="*/ 23775 h 1954"/>
                <a:gd name="T18" fmla="*/ 67225 w 9860"/>
                <a:gd name="T19" fmla="*/ 23775 h 19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60"/>
                <a:gd name="T31" fmla="*/ 0 h 1954"/>
                <a:gd name="T32" fmla="*/ 9860 w 9860"/>
                <a:gd name="T33" fmla="*/ 1954 h 19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60" h="1954" extrusionOk="0">
                  <a:moveTo>
                    <a:pt x="2689" y="951"/>
                  </a:moveTo>
                  <a:lnTo>
                    <a:pt x="8565" y="1"/>
                  </a:lnTo>
                  <a:lnTo>
                    <a:pt x="6872" y="740"/>
                  </a:lnTo>
                  <a:lnTo>
                    <a:pt x="9859" y="159"/>
                  </a:lnTo>
                  <a:lnTo>
                    <a:pt x="8365" y="1162"/>
                  </a:lnTo>
                  <a:lnTo>
                    <a:pt x="3784" y="1954"/>
                  </a:lnTo>
                  <a:lnTo>
                    <a:pt x="4581" y="1426"/>
                  </a:lnTo>
                  <a:lnTo>
                    <a:pt x="0" y="1584"/>
                  </a:lnTo>
                  <a:lnTo>
                    <a:pt x="2689" y="951"/>
                  </a:lnTo>
                  <a:close/>
                </a:path>
              </a:pathLst>
            </a:custGeom>
            <a:solidFill>
              <a:srgbClr val="FFFAC8"/>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51" name="Shape 220"/>
            <p:cNvSpPr>
              <a:spLocks/>
            </p:cNvSpPr>
            <p:nvPr/>
          </p:nvSpPr>
          <p:spPr bwMode="auto">
            <a:xfrm>
              <a:off x="1702900" y="921225"/>
              <a:ext cx="214125" cy="440875"/>
            </a:xfrm>
            <a:custGeom>
              <a:avLst/>
              <a:gdLst>
                <a:gd name="T0" fmla="*/ 174275 w 8565"/>
                <a:gd name="T1" fmla="*/ 25 h 17635"/>
                <a:gd name="T2" fmla="*/ 214125 w 8565"/>
                <a:gd name="T3" fmla="*/ 63375 h 17635"/>
                <a:gd name="T4" fmla="*/ 194200 w 8565"/>
                <a:gd name="T5" fmla="*/ 139925 h 17635"/>
                <a:gd name="T6" fmla="*/ 186725 w 8565"/>
                <a:gd name="T7" fmla="*/ 191400 h 17635"/>
                <a:gd name="T8" fmla="*/ 161825 w 8565"/>
                <a:gd name="T9" fmla="*/ 258725 h 17635"/>
                <a:gd name="T10" fmla="*/ 146900 w 8565"/>
                <a:gd name="T11" fmla="*/ 310175 h 17635"/>
                <a:gd name="T12" fmla="*/ 107050 w 8565"/>
                <a:gd name="T13" fmla="*/ 359025 h 17635"/>
                <a:gd name="T14" fmla="*/ 84650 w 8565"/>
                <a:gd name="T15" fmla="*/ 411825 h 17635"/>
                <a:gd name="T16" fmla="*/ 0 w 8565"/>
                <a:gd name="T17" fmla="*/ 440850 h 17635"/>
                <a:gd name="T18" fmla="*/ 59750 w 8565"/>
                <a:gd name="T19" fmla="*/ 394650 h 17635"/>
                <a:gd name="T20" fmla="*/ 94600 w 8565"/>
                <a:gd name="T21" fmla="*/ 328675 h 17635"/>
                <a:gd name="T22" fmla="*/ 114525 w 8565"/>
                <a:gd name="T23" fmla="*/ 274550 h 17635"/>
                <a:gd name="T24" fmla="*/ 136925 w 8565"/>
                <a:gd name="T25" fmla="*/ 205925 h 17635"/>
                <a:gd name="T26" fmla="*/ 154350 w 8565"/>
                <a:gd name="T27" fmla="*/ 165000 h 17635"/>
                <a:gd name="T28" fmla="*/ 174275 w 8565"/>
                <a:gd name="T29" fmla="*/ 105600 h 17635"/>
                <a:gd name="T30" fmla="*/ 181750 w 8565"/>
                <a:gd name="T31" fmla="*/ 67325 h 17635"/>
                <a:gd name="T32" fmla="*/ 174275 w 8565"/>
                <a:gd name="T33" fmla="*/ 25 h 17635"/>
                <a:gd name="T34" fmla="*/ 174275 w 8565"/>
                <a:gd name="T35" fmla="*/ 25 h 176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565"/>
                <a:gd name="T55" fmla="*/ 0 h 17635"/>
                <a:gd name="T56" fmla="*/ 8565 w 8565"/>
                <a:gd name="T57" fmla="*/ 17635 h 176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565" h="17635" extrusionOk="0">
                  <a:moveTo>
                    <a:pt x="6971" y="1"/>
                  </a:moveTo>
                  <a:lnTo>
                    <a:pt x="8565" y="2535"/>
                  </a:lnTo>
                  <a:lnTo>
                    <a:pt x="7768" y="5597"/>
                  </a:lnTo>
                  <a:lnTo>
                    <a:pt x="7469" y="7656"/>
                  </a:lnTo>
                  <a:lnTo>
                    <a:pt x="6473" y="10349"/>
                  </a:lnTo>
                  <a:lnTo>
                    <a:pt x="5876" y="12407"/>
                  </a:lnTo>
                  <a:lnTo>
                    <a:pt x="4282" y="14361"/>
                  </a:lnTo>
                  <a:lnTo>
                    <a:pt x="3386" y="16473"/>
                  </a:lnTo>
                  <a:lnTo>
                    <a:pt x="0" y="17634"/>
                  </a:lnTo>
                  <a:lnTo>
                    <a:pt x="2390" y="15786"/>
                  </a:lnTo>
                  <a:lnTo>
                    <a:pt x="3784" y="13147"/>
                  </a:lnTo>
                  <a:lnTo>
                    <a:pt x="4581" y="10982"/>
                  </a:lnTo>
                  <a:lnTo>
                    <a:pt x="5477" y="8237"/>
                  </a:lnTo>
                  <a:lnTo>
                    <a:pt x="6174" y="6600"/>
                  </a:lnTo>
                  <a:lnTo>
                    <a:pt x="6971" y="4224"/>
                  </a:lnTo>
                  <a:lnTo>
                    <a:pt x="7270" y="2693"/>
                  </a:lnTo>
                  <a:lnTo>
                    <a:pt x="6971" y="1"/>
                  </a:lnTo>
                  <a:close/>
                </a:path>
              </a:pathLst>
            </a:custGeom>
            <a:solidFill>
              <a:srgbClr val="FFFAC8"/>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52" name="Shape 221"/>
            <p:cNvSpPr>
              <a:spLocks/>
            </p:cNvSpPr>
            <p:nvPr/>
          </p:nvSpPr>
          <p:spPr bwMode="auto">
            <a:xfrm>
              <a:off x="1521150" y="1352825"/>
              <a:ext cx="368500" cy="187450"/>
            </a:xfrm>
            <a:custGeom>
              <a:avLst/>
              <a:gdLst>
                <a:gd name="T0" fmla="*/ 27400 w 14740"/>
                <a:gd name="T1" fmla="*/ 84475 h 7498"/>
                <a:gd name="T2" fmla="*/ 0 w 14740"/>
                <a:gd name="T3" fmla="*/ 91075 h 7498"/>
                <a:gd name="T4" fmla="*/ 34875 w 14740"/>
                <a:gd name="T5" fmla="*/ 120125 h 7498"/>
                <a:gd name="T6" fmla="*/ 0 w 14740"/>
                <a:gd name="T7" fmla="*/ 122750 h 7498"/>
                <a:gd name="T8" fmla="*/ 39850 w 14740"/>
                <a:gd name="T9" fmla="*/ 153125 h 7498"/>
                <a:gd name="T10" fmla="*/ 19925 w 14740"/>
                <a:gd name="T11" fmla="*/ 170275 h 7498"/>
                <a:gd name="T12" fmla="*/ 52300 w 14740"/>
                <a:gd name="T13" fmla="*/ 187425 h 7498"/>
                <a:gd name="T14" fmla="*/ 134450 w 14740"/>
                <a:gd name="T15" fmla="*/ 171600 h 7498"/>
                <a:gd name="T16" fmla="*/ 201675 w 14740"/>
                <a:gd name="T17" fmla="*/ 137275 h 7498"/>
                <a:gd name="T18" fmla="*/ 288800 w 14740"/>
                <a:gd name="T19" fmla="*/ 76575 h 7498"/>
                <a:gd name="T20" fmla="*/ 368475 w 14740"/>
                <a:gd name="T21" fmla="*/ 9250 h 7498"/>
                <a:gd name="T22" fmla="*/ 266400 w 14740"/>
                <a:gd name="T23" fmla="*/ 62050 h 7498"/>
                <a:gd name="T24" fmla="*/ 343575 w 14740"/>
                <a:gd name="T25" fmla="*/ 25 h 7498"/>
                <a:gd name="T26" fmla="*/ 241500 w 14740"/>
                <a:gd name="T27" fmla="*/ 46200 h 7498"/>
                <a:gd name="T28" fmla="*/ 281350 w 14740"/>
                <a:gd name="T29" fmla="*/ 9250 h 7498"/>
                <a:gd name="T30" fmla="*/ 139425 w 14740"/>
                <a:gd name="T31" fmla="*/ 59400 h 7498"/>
                <a:gd name="T32" fmla="*/ 82175 w 14740"/>
                <a:gd name="T33" fmla="*/ 73925 h 7498"/>
                <a:gd name="T34" fmla="*/ 27400 w 14740"/>
                <a:gd name="T35" fmla="*/ 84475 h 7498"/>
                <a:gd name="T36" fmla="*/ 27400 w 14740"/>
                <a:gd name="T37" fmla="*/ 84475 h 74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740"/>
                <a:gd name="T58" fmla="*/ 0 h 7498"/>
                <a:gd name="T59" fmla="*/ 14740 w 14740"/>
                <a:gd name="T60" fmla="*/ 7498 h 74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740" h="7498" extrusionOk="0">
                  <a:moveTo>
                    <a:pt x="1096" y="3379"/>
                  </a:moveTo>
                  <a:lnTo>
                    <a:pt x="0" y="3643"/>
                  </a:lnTo>
                  <a:lnTo>
                    <a:pt x="1395" y="4805"/>
                  </a:lnTo>
                  <a:lnTo>
                    <a:pt x="0" y="4910"/>
                  </a:lnTo>
                  <a:lnTo>
                    <a:pt x="1594" y="6125"/>
                  </a:lnTo>
                  <a:lnTo>
                    <a:pt x="797" y="6811"/>
                  </a:lnTo>
                  <a:lnTo>
                    <a:pt x="2092" y="7497"/>
                  </a:lnTo>
                  <a:lnTo>
                    <a:pt x="5378" y="6864"/>
                  </a:lnTo>
                  <a:lnTo>
                    <a:pt x="8067" y="5491"/>
                  </a:lnTo>
                  <a:lnTo>
                    <a:pt x="11552" y="3063"/>
                  </a:lnTo>
                  <a:lnTo>
                    <a:pt x="14739" y="370"/>
                  </a:lnTo>
                  <a:lnTo>
                    <a:pt x="10656" y="2482"/>
                  </a:lnTo>
                  <a:lnTo>
                    <a:pt x="13743" y="1"/>
                  </a:lnTo>
                  <a:lnTo>
                    <a:pt x="9660" y="1848"/>
                  </a:lnTo>
                  <a:lnTo>
                    <a:pt x="11254" y="370"/>
                  </a:lnTo>
                  <a:lnTo>
                    <a:pt x="5577" y="2376"/>
                  </a:lnTo>
                  <a:lnTo>
                    <a:pt x="3287" y="2957"/>
                  </a:lnTo>
                  <a:lnTo>
                    <a:pt x="1096" y="3379"/>
                  </a:lnTo>
                  <a:close/>
                </a:path>
              </a:pathLst>
            </a:custGeom>
            <a:solidFill>
              <a:srgbClr val="FFFAC8"/>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53" name="Shape 222"/>
            <p:cNvSpPr>
              <a:spLocks/>
            </p:cNvSpPr>
            <p:nvPr/>
          </p:nvSpPr>
          <p:spPr bwMode="auto">
            <a:xfrm>
              <a:off x="1979250" y="1220850"/>
              <a:ext cx="112050" cy="77875"/>
            </a:xfrm>
            <a:custGeom>
              <a:avLst/>
              <a:gdLst>
                <a:gd name="T0" fmla="*/ 72200 w 4482"/>
                <a:gd name="T1" fmla="*/ 3975 h 3115"/>
                <a:gd name="T2" fmla="*/ 0 w 4482"/>
                <a:gd name="T3" fmla="*/ 54125 h 3115"/>
                <a:gd name="T4" fmla="*/ 57275 w 4482"/>
                <a:gd name="T5" fmla="*/ 31675 h 3115"/>
                <a:gd name="T6" fmla="*/ 17425 w 4482"/>
                <a:gd name="T7" fmla="*/ 77875 h 3115"/>
                <a:gd name="T8" fmla="*/ 112025 w 4482"/>
                <a:gd name="T9" fmla="*/ 0 h 3115"/>
                <a:gd name="T10" fmla="*/ 84650 w 4482"/>
                <a:gd name="T11" fmla="*/ 7925 h 3115"/>
                <a:gd name="T12" fmla="*/ 72200 w 4482"/>
                <a:gd name="T13" fmla="*/ 3975 h 3115"/>
                <a:gd name="T14" fmla="*/ 72200 w 4482"/>
                <a:gd name="T15" fmla="*/ 3975 h 3115"/>
                <a:gd name="T16" fmla="*/ 0 60000 65536"/>
                <a:gd name="T17" fmla="*/ 0 60000 65536"/>
                <a:gd name="T18" fmla="*/ 0 60000 65536"/>
                <a:gd name="T19" fmla="*/ 0 60000 65536"/>
                <a:gd name="T20" fmla="*/ 0 60000 65536"/>
                <a:gd name="T21" fmla="*/ 0 60000 65536"/>
                <a:gd name="T22" fmla="*/ 0 60000 65536"/>
                <a:gd name="T23" fmla="*/ 0 60000 65536"/>
                <a:gd name="T24" fmla="*/ 0 w 4482"/>
                <a:gd name="T25" fmla="*/ 0 h 3115"/>
                <a:gd name="T26" fmla="*/ 4482 w 4482"/>
                <a:gd name="T27" fmla="*/ 3115 h 31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82" h="3115" extrusionOk="0">
                  <a:moveTo>
                    <a:pt x="2888" y="159"/>
                  </a:moveTo>
                  <a:lnTo>
                    <a:pt x="0" y="2165"/>
                  </a:lnTo>
                  <a:lnTo>
                    <a:pt x="2291" y="1267"/>
                  </a:lnTo>
                  <a:lnTo>
                    <a:pt x="697" y="3115"/>
                  </a:lnTo>
                  <a:lnTo>
                    <a:pt x="4481" y="0"/>
                  </a:lnTo>
                  <a:lnTo>
                    <a:pt x="3386" y="317"/>
                  </a:lnTo>
                  <a:lnTo>
                    <a:pt x="2888" y="159"/>
                  </a:lnTo>
                  <a:close/>
                </a:path>
              </a:pathLst>
            </a:custGeom>
            <a:solidFill>
              <a:srgbClr val="FFFAC8"/>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54" name="Shape 223"/>
            <p:cNvSpPr>
              <a:spLocks/>
            </p:cNvSpPr>
            <p:nvPr/>
          </p:nvSpPr>
          <p:spPr bwMode="auto">
            <a:xfrm>
              <a:off x="2554350" y="1310600"/>
              <a:ext cx="194200" cy="236275"/>
            </a:xfrm>
            <a:custGeom>
              <a:avLst/>
              <a:gdLst>
                <a:gd name="T0" fmla="*/ 194200 w 7768"/>
                <a:gd name="T1" fmla="*/ 0 h 9451"/>
                <a:gd name="T2" fmla="*/ 126975 w 7768"/>
                <a:gd name="T3" fmla="*/ 112200 h 9451"/>
                <a:gd name="T4" fmla="*/ 39850 w 7768"/>
                <a:gd name="T5" fmla="*/ 217775 h 9451"/>
                <a:gd name="T6" fmla="*/ 0 w 7768"/>
                <a:gd name="T7" fmla="*/ 236250 h 9451"/>
                <a:gd name="T8" fmla="*/ 67225 w 7768"/>
                <a:gd name="T9" fmla="*/ 151775 h 9451"/>
                <a:gd name="T10" fmla="*/ 194200 w 7768"/>
                <a:gd name="T11" fmla="*/ 0 h 9451"/>
                <a:gd name="T12" fmla="*/ 194200 w 7768"/>
                <a:gd name="T13" fmla="*/ 0 h 9451"/>
                <a:gd name="T14" fmla="*/ 0 60000 65536"/>
                <a:gd name="T15" fmla="*/ 0 60000 65536"/>
                <a:gd name="T16" fmla="*/ 0 60000 65536"/>
                <a:gd name="T17" fmla="*/ 0 60000 65536"/>
                <a:gd name="T18" fmla="*/ 0 60000 65536"/>
                <a:gd name="T19" fmla="*/ 0 60000 65536"/>
                <a:gd name="T20" fmla="*/ 0 60000 65536"/>
                <a:gd name="T21" fmla="*/ 0 w 7768"/>
                <a:gd name="T22" fmla="*/ 0 h 9451"/>
                <a:gd name="T23" fmla="*/ 7768 w 7768"/>
                <a:gd name="T24" fmla="*/ 9451 h 94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68" h="9451" extrusionOk="0">
                  <a:moveTo>
                    <a:pt x="7768" y="0"/>
                  </a:moveTo>
                  <a:lnTo>
                    <a:pt x="5079" y="4488"/>
                  </a:lnTo>
                  <a:lnTo>
                    <a:pt x="1594" y="8711"/>
                  </a:lnTo>
                  <a:lnTo>
                    <a:pt x="0" y="9450"/>
                  </a:lnTo>
                  <a:lnTo>
                    <a:pt x="2689" y="6071"/>
                  </a:lnTo>
                  <a:lnTo>
                    <a:pt x="7768" y="0"/>
                  </a:lnTo>
                  <a:close/>
                </a:path>
              </a:pathLst>
            </a:custGeom>
            <a:solidFill>
              <a:srgbClr val="FFFAC8"/>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55" name="Shape 224"/>
            <p:cNvSpPr>
              <a:spLocks/>
            </p:cNvSpPr>
            <p:nvPr/>
          </p:nvSpPr>
          <p:spPr bwMode="auto">
            <a:xfrm>
              <a:off x="470525" y="1241950"/>
              <a:ext cx="308750" cy="212525"/>
            </a:xfrm>
            <a:custGeom>
              <a:avLst/>
              <a:gdLst>
                <a:gd name="T0" fmla="*/ 308725 w 12350"/>
                <a:gd name="T1" fmla="*/ 25 h 8501"/>
                <a:gd name="T2" fmla="*/ 191725 w 12350"/>
                <a:gd name="T3" fmla="*/ 91100 h 8501"/>
                <a:gd name="T4" fmla="*/ 25 w 12350"/>
                <a:gd name="T5" fmla="*/ 212525 h 8501"/>
                <a:gd name="T6" fmla="*/ 186725 w 12350"/>
                <a:gd name="T7" fmla="*/ 126725 h 8501"/>
                <a:gd name="T8" fmla="*/ 278850 w 12350"/>
                <a:gd name="T9" fmla="*/ 60725 h 8501"/>
                <a:gd name="T10" fmla="*/ 308725 w 12350"/>
                <a:gd name="T11" fmla="*/ 25 h 8501"/>
                <a:gd name="T12" fmla="*/ 308725 w 12350"/>
                <a:gd name="T13" fmla="*/ 25 h 8501"/>
                <a:gd name="T14" fmla="*/ 0 60000 65536"/>
                <a:gd name="T15" fmla="*/ 0 60000 65536"/>
                <a:gd name="T16" fmla="*/ 0 60000 65536"/>
                <a:gd name="T17" fmla="*/ 0 60000 65536"/>
                <a:gd name="T18" fmla="*/ 0 60000 65536"/>
                <a:gd name="T19" fmla="*/ 0 60000 65536"/>
                <a:gd name="T20" fmla="*/ 0 60000 65536"/>
                <a:gd name="T21" fmla="*/ 0 w 12350"/>
                <a:gd name="T22" fmla="*/ 0 h 8501"/>
                <a:gd name="T23" fmla="*/ 12350 w 12350"/>
                <a:gd name="T24" fmla="*/ 8501 h 8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350" h="8501" extrusionOk="0">
                  <a:moveTo>
                    <a:pt x="12349" y="1"/>
                  </a:moveTo>
                  <a:lnTo>
                    <a:pt x="7669" y="3644"/>
                  </a:lnTo>
                  <a:lnTo>
                    <a:pt x="1" y="8501"/>
                  </a:lnTo>
                  <a:lnTo>
                    <a:pt x="7469" y="5069"/>
                  </a:lnTo>
                  <a:lnTo>
                    <a:pt x="11154" y="2429"/>
                  </a:lnTo>
                  <a:lnTo>
                    <a:pt x="12349" y="1"/>
                  </a:lnTo>
                  <a:close/>
                </a:path>
              </a:pathLst>
            </a:custGeom>
            <a:solidFill>
              <a:srgbClr val="FFFAC8"/>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56" name="Shape 225"/>
            <p:cNvSpPr>
              <a:spLocks/>
            </p:cNvSpPr>
            <p:nvPr/>
          </p:nvSpPr>
          <p:spPr bwMode="auto">
            <a:xfrm>
              <a:off x="1279650" y="1991625"/>
              <a:ext cx="186750" cy="199325"/>
            </a:xfrm>
            <a:custGeom>
              <a:avLst/>
              <a:gdLst>
                <a:gd name="T0" fmla="*/ 27400 w 7470"/>
                <a:gd name="T1" fmla="*/ 25 h 7973"/>
                <a:gd name="T2" fmla="*/ 87150 w 7470"/>
                <a:gd name="T3" fmla="*/ 76575 h 7973"/>
                <a:gd name="T4" fmla="*/ 44825 w 7470"/>
                <a:gd name="T5" fmla="*/ 105600 h 7973"/>
                <a:gd name="T6" fmla="*/ 52300 w 7470"/>
                <a:gd name="T7" fmla="*/ 141250 h 7973"/>
                <a:gd name="T8" fmla="*/ 72225 w 7470"/>
                <a:gd name="T9" fmla="*/ 121450 h 7973"/>
                <a:gd name="T10" fmla="*/ 109550 w 7470"/>
                <a:gd name="T11" fmla="*/ 149150 h 7973"/>
                <a:gd name="T12" fmla="*/ 109550 w 7470"/>
                <a:gd name="T13" fmla="*/ 110875 h 7973"/>
                <a:gd name="T14" fmla="*/ 144425 w 7470"/>
                <a:gd name="T15" fmla="*/ 143875 h 7973"/>
                <a:gd name="T16" fmla="*/ 149400 w 7470"/>
                <a:gd name="T17" fmla="*/ 110875 h 7973"/>
                <a:gd name="T18" fmla="*/ 186750 w 7470"/>
                <a:gd name="T19" fmla="*/ 158400 h 7973"/>
                <a:gd name="T20" fmla="*/ 166825 w 7470"/>
                <a:gd name="T21" fmla="*/ 163675 h 7973"/>
                <a:gd name="T22" fmla="*/ 171800 w 7470"/>
                <a:gd name="T23" fmla="*/ 199300 h 7973"/>
                <a:gd name="T24" fmla="*/ 129475 w 7470"/>
                <a:gd name="T25" fmla="*/ 199300 h 7973"/>
                <a:gd name="T26" fmla="*/ 44825 w 7470"/>
                <a:gd name="T27" fmla="*/ 178200 h 7973"/>
                <a:gd name="T28" fmla="*/ 25 w 7470"/>
                <a:gd name="T29" fmla="*/ 155750 h 7973"/>
                <a:gd name="T30" fmla="*/ 25 w 7470"/>
                <a:gd name="T31" fmla="*/ 117475 h 7973"/>
                <a:gd name="T32" fmla="*/ 22425 w 7470"/>
                <a:gd name="T33" fmla="*/ 62050 h 7973"/>
                <a:gd name="T34" fmla="*/ 27400 w 7470"/>
                <a:gd name="T35" fmla="*/ 25 h 7973"/>
                <a:gd name="T36" fmla="*/ 27400 w 7470"/>
                <a:gd name="T37" fmla="*/ 25 h 79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70"/>
                <a:gd name="T58" fmla="*/ 0 h 7973"/>
                <a:gd name="T59" fmla="*/ 7470 w 7470"/>
                <a:gd name="T60" fmla="*/ 7973 h 79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70" h="7973" extrusionOk="0">
                  <a:moveTo>
                    <a:pt x="1096" y="1"/>
                  </a:moveTo>
                  <a:lnTo>
                    <a:pt x="3486" y="3063"/>
                  </a:lnTo>
                  <a:lnTo>
                    <a:pt x="1793" y="4224"/>
                  </a:lnTo>
                  <a:lnTo>
                    <a:pt x="2092" y="5650"/>
                  </a:lnTo>
                  <a:lnTo>
                    <a:pt x="2889" y="4858"/>
                  </a:lnTo>
                  <a:lnTo>
                    <a:pt x="4382" y="5966"/>
                  </a:lnTo>
                  <a:lnTo>
                    <a:pt x="4382" y="4435"/>
                  </a:lnTo>
                  <a:lnTo>
                    <a:pt x="5777" y="5755"/>
                  </a:lnTo>
                  <a:lnTo>
                    <a:pt x="5976" y="4435"/>
                  </a:lnTo>
                  <a:lnTo>
                    <a:pt x="7470" y="6336"/>
                  </a:lnTo>
                  <a:lnTo>
                    <a:pt x="6673" y="6547"/>
                  </a:lnTo>
                  <a:lnTo>
                    <a:pt x="6872" y="7972"/>
                  </a:lnTo>
                  <a:lnTo>
                    <a:pt x="5179" y="7972"/>
                  </a:lnTo>
                  <a:lnTo>
                    <a:pt x="1793" y="7128"/>
                  </a:lnTo>
                  <a:lnTo>
                    <a:pt x="1" y="6230"/>
                  </a:lnTo>
                  <a:lnTo>
                    <a:pt x="1" y="4699"/>
                  </a:lnTo>
                  <a:lnTo>
                    <a:pt x="897" y="2482"/>
                  </a:lnTo>
                  <a:lnTo>
                    <a:pt x="1096" y="1"/>
                  </a:lnTo>
                  <a:close/>
                </a:path>
              </a:pathLst>
            </a:custGeom>
            <a:solidFill>
              <a:srgbClr val="FFFAC8"/>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57" name="Shape 226"/>
            <p:cNvSpPr>
              <a:spLocks/>
            </p:cNvSpPr>
            <p:nvPr/>
          </p:nvSpPr>
          <p:spPr bwMode="auto">
            <a:xfrm>
              <a:off x="1379250" y="2249000"/>
              <a:ext cx="189225" cy="395975"/>
            </a:xfrm>
            <a:custGeom>
              <a:avLst/>
              <a:gdLst>
                <a:gd name="T0" fmla="*/ 0 w 7569"/>
                <a:gd name="T1" fmla="*/ 0 h 15839"/>
                <a:gd name="T2" fmla="*/ 84650 w 7569"/>
                <a:gd name="T3" fmla="*/ 73925 h 15839"/>
                <a:gd name="T4" fmla="*/ 112025 w 7569"/>
                <a:gd name="T5" fmla="*/ 130675 h 15839"/>
                <a:gd name="T6" fmla="*/ 122000 w 7569"/>
                <a:gd name="T7" fmla="*/ 62050 h 15839"/>
                <a:gd name="T8" fmla="*/ 139425 w 7569"/>
                <a:gd name="T9" fmla="*/ 133325 h 15839"/>
                <a:gd name="T10" fmla="*/ 161825 w 7569"/>
                <a:gd name="T11" fmla="*/ 85800 h 15839"/>
                <a:gd name="T12" fmla="*/ 161825 w 7569"/>
                <a:gd name="T13" fmla="*/ 200625 h 15839"/>
                <a:gd name="T14" fmla="*/ 139425 w 7569"/>
                <a:gd name="T15" fmla="*/ 168950 h 15839"/>
                <a:gd name="T16" fmla="*/ 139425 w 7569"/>
                <a:gd name="T17" fmla="*/ 221750 h 15839"/>
                <a:gd name="T18" fmla="*/ 161825 w 7569"/>
                <a:gd name="T19" fmla="*/ 308850 h 15839"/>
                <a:gd name="T20" fmla="*/ 189225 w 7569"/>
                <a:gd name="T21" fmla="*/ 395975 h 15839"/>
                <a:gd name="T22" fmla="*/ 117025 w 7569"/>
                <a:gd name="T23" fmla="*/ 267950 h 15839"/>
                <a:gd name="T24" fmla="*/ 84650 w 7569"/>
                <a:gd name="T25" fmla="*/ 200625 h 15839"/>
                <a:gd name="T26" fmla="*/ 67225 w 7569"/>
                <a:gd name="T27" fmla="*/ 116150 h 15839"/>
                <a:gd name="T28" fmla="*/ 29875 w 7569"/>
                <a:gd name="T29" fmla="*/ 62050 h 15839"/>
                <a:gd name="T30" fmla="*/ 0 w 7569"/>
                <a:gd name="T31" fmla="*/ 0 h 15839"/>
                <a:gd name="T32" fmla="*/ 0 w 7569"/>
                <a:gd name="T33" fmla="*/ 0 h 158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69"/>
                <a:gd name="T52" fmla="*/ 0 h 15839"/>
                <a:gd name="T53" fmla="*/ 7569 w 7569"/>
                <a:gd name="T54" fmla="*/ 15839 h 158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69" h="15839" extrusionOk="0">
                  <a:moveTo>
                    <a:pt x="0" y="0"/>
                  </a:moveTo>
                  <a:lnTo>
                    <a:pt x="3386" y="2957"/>
                  </a:lnTo>
                  <a:lnTo>
                    <a:pt x="4481" y="5227"/>
                  </a:lnTo>
                  <a:lnTo>
                    <a:pt x="4880" y="2482"/>
                  </a:lnTo>
                  <a:lnTo>
                    <a:pt x="5577" y="5333"/>
                  </a:lnTo>
                  <a:lnTo>
                    <a:pt x="6473" y="3432"/>
                  </a:lnTo>
                  <a:lnTo>
                    <a:pt x="6473" y="8025"/>
                  </a:lnTo>
                  <a:lnTo>
                    <a:pt x="5577" y="6758"/>
                  </a:lnTo>
                  <a:lnTo>
                    <a:pt x="5577" y="8870"/>
                  </a:lnTo>
                  <a:lnTo>
                    <a:pt x="6473" y="12354"/>
                  </a:lnTo>
                  <a:lnTo>
                    <a:pt x="7569" y="15839"/>
                  </a:lnTo>
                  <a:lnTo>
                    <a:pt x="4681" y="10718"/>
                  </a:lnTo>
                  <a:lnTo>
                    <a:pt x="3386" y="8025"/>
                  </a:lnTo>
                  <a:lnTo>
                    <a:pt x="2689" y="4646"/>
                  </a:lnTo>
                  <a:lnTo>
                    <a:pt x="1195" y="2482"/>
                  </a:lnTo>
                  <a:lnTo>
                    <a:pt x="0" y="0"/>
                  </a:lnTo>
                  <a:close/>
                </a:path>
              </a:pathLst>
            </a:custGeom>
            <a:solidFill>
              <a:srgbClr val="FFFAC8"/>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58" name="Shape 227"/>
            <p:cNvSpPr>
              <a:spLocks/>
            </p:cNvSpPr>
            <p:nvPr/>
          </p:nvSpPr>
          <p:spPr bwMode="auto">
            <a:xfrm>
              <a:off x="2058900" y="2056300"/>
              <a:ext cx="166850" cy="285100"/>
            </a:xfrm>
            <a:custGeom>
              <a:avLst/>
              <a:gdLst>
                <a:gd name="T0" fmla="*/ 109575 w 6674"/>
                <a:gd name="T1" fmla="*/ 25 h 11404"/>
                <a:gd name="T2" fmla="*/ 99600 w 6674"/>
                <a:gd name="T3" fmla="*/ 56775 h 11404"/>
                <a:gd name="T4" fmla="*/ 136950 w 6674"/>
                <a:gd name="T5" fmla="*/ 11900 h 11404"/>
                <a:gd name="T6" fmla="*/ 136950 w 6674"/>
                <a:gd name="T7" fmla="*/ 56775 h 11404"/>
                <a:gd name="T8" fmla="*/ 166825 w 6674"/>
                <a:gd name="T9" fmla="*/ 27725 h 11404"/>
                <a:gd name="T10" fmla="*/ 149400 w 6674"/>
                <a:gd name="T11" fmla="*/ 79200 h 11404"/>
                <a:gd name="T12" fmla="*/ 136950 w 6674"/>
                <a:gd name="T13" fmla="*/ 125400 h 11404"/>
                <a:gd name="T14" fmla="*/ 144425 w 6674"/>
                <a:gd name="T15" fmla="*/ 190075 h 11404"/>
                <a:gd name="T16" fmla="*/ 166825 w 6674"/>
                <a:gd name="T17" fmla="*/ 285100 h 11404"/>
                <a:gd name="T18" fmla="*/ 94625 w 6674"/>
                <a:gd name="T19" fmla="*/ 155750 h 11404"/>
                <a:gd name="T20" fmla="*/ 25 w 6674"/>
                <a:gd name="T21" fmla="*/ 84475 h 11404"/>
                <a:gd name="T22" fmla="*/ 49825 w 6674"/>
                <a:gd name="T23" fmla="*/ 60725 h 11404"/>
                <a:gd name="T24" fmla="*/ 79700 w 6674"/>
                <a:gd name="T25" fmla="*/ 34325 h 11404"/>
                <a:gd name="T26" fmla="*/ 109575 w 6674"/>
                <a:gd name="T27" fmla="*/ 25 h 11404"/>
                <a:gd name="T28" fmla="*/ 109575 w 6674"/>
                <a:gd name="T29" fmla="*/ 25 h 114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74"/>
                <a:gd name="T46" fmla="*/ 0 h 11404"/>
                <a:gd name="T47" fmla="*/ 6674 w 6674"/>
                <a:gd name="T48" fmla="*/ 11404 h 114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74" h="11404" extrusionOk="0">
                  <a:moveTo>
                    <a:pt x="4383" y="1"/>
                  </a:moveTo>
                  <a:lnTo>
                    <a:pt x="3984" y="2271"/>
                  </a:lnTo>
                  <a:lnTo>
                    <a:pt x="5478" y="476"/>
                  </a:lnTo>
                  <a:lnTo>
                    <a:pt x="5478" y="2271"/>
                  </a:lnTo>
                  <a:lnTo>
                    <a:pt x="6673" y="1109"/>
                  </a:lnTo>
                  <a:lnTo>
                    <a:pt x="5976" y="3168"/>
                  </a:lnTo>
                  <a:lnTo>
                    <a:pt x="5478" y="5016"/>
                  </a:lnTo>
                  <a:lnTo>
                    <a:pt x="5777" y="7603"/>
                  </a:lnTo>
                  <a:lnTo>
                    <a:pt x="6673" y="11404"/>
                  </a:lnTo>
                  <a:lnTo>
                    <a:pt x="3785" y="6230"/>
                  </a:lnTo>
                  <a:lnTo>
                    <a:pt x="1" y="3379"/>
                  </a:lnTo>
                  <a:lnTo>
                    <a:pt x="1993" y="2429"/>
                  </a:lnTo>
                  <a:lnTo>
                    <a:pt x="3188" y="1373"/>
                  </a:lnTo>
                  <a:lnTo>
                    <a:pt x="4383" y="1"/>
                  </a:lnTo>
                  <a:close/>
                </a:path>
              </a:pathLst>
            </a:custGeom>
            <a:solidFill>
              <a:srgbClr val="FFFAC8"/>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59" name="Shape 228"/>
            <p:cNvSpPr>
              <a:spLocks/>
            </p:cNvSpPr>
            <p:nvPr/>
          </p:nvSpPr>
          <p:spPr bwMode="auto">
            <a:xfrm>
              <a:off x="1959325" y="1280225"/>
              <a:ext cx="171800" cy="238925"/>
            </a:xfrm>
            <a:custGeom>
              <a:avLst/>
              <a:gdLst>
                <a:gd name="T0" fmla="*/ 104575 w 6872"/>
                <a:gd name="T1" fmla="*/ 52825 h 9557"/>
                <a:gd name="T2" fmla="*/ 0 w 6872"/>
                <a:gd name="T3" fmla="*/ 220425 h 9557"/>
                <a:gd name="T4" fmla="*/ 49800 w 6872"/>
                <a:gd name="T5" fmla="*/ 174250 h 9557"/>
                <a:gd name="T6" fmla="*/ 32375 w 6872"/>
                <a:gd name="T7" fmla="*/ 238925 h 9557"/>
                <a:gd name="T8" fmla="*/ 92125 w 6872"/>
                <a:gd name="T9" fmla="*/ 122775 h 9557"/>
                <a:gd name="T10" fmla="*/ 171800 w 6872"/>
                <a:gd name="T11" fmla="*/ 25 h 9557"/>
                <a:gd name="T12" fmla="*/ 104575 w 6872"/>
                <a:gd name="T13" fmla="*/ 52825 h 9557"/>
                <a:gd name="T14" fmla="*/ 104575 w 6872"/>
                <a:gd name="T15" fmla="*/ 52825 h 9557"/>
                <a:gd name="T16" fmla="*/ 0 60000 65536"/>
                <a:gd name="T17" fmla="*/ 0 60000 65536"/>
                <a:gd name="T18" fmla="*/ 0 60000 65536"/>
                <a:gd name="T19" fmla="*/ 0 60000 65536"/>
                <a:gd name="T20" fmla="*/ 0 60000 65536"/>
                <a:gd name="T21" fmla="*/ 0 60000 65536"/>
                <a:gd name="T22" fmla="*/ 0 60000 65536"/>
                <a:gd name="T23" fmla="*/ 0 60000 65536"/>
                <a:gd name="T24" fmla="*/ 0 w 6872"/>
                <a:gd name="T25" fmla="*/ 0 h 9557"/>
                <a:gd name="T26" fmla="*/ 6872 w 6872"/>
                <a:gd name="T27" fmla="*/ 9557 h 95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72" h="9557" extrusionOk="0">
                  <a:moveTo>
                    <a:pt x="4183" y="2113"/>
                  </a:moveTo>
                  <a:lnTo>
                    <a:pt x="0" y="8817"/>
                  </a:lnTo>
                  <a:lnTo>
                    <a:pt x="1992" y="6970"/>
                  </a:lnTo>
                  <a:lnTo>
                    <a:pt x="1295" y="9557"/>
                  </a:lnTo>
                  <a:lnTo>
                    <a:pt x="3685" y="4911"/>
                  </a:lnTo>
                  <a:lnTo>
                    <a:pt x="6872" y="1"/>
                  </a:lnTo>
                  <a:lnTo>
                    <a:pt x="4183" y="2113"/>
                  </a:lnTo>
                  <a:close/>
                </a:path>
              </a:pathLst>
            </a:custGeom>
            <a:solidFill>
              <a:srgbClr val="FFFAC8"/>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60" name="Shape 229"/>
            <p:cNvSpPr>
              <a:spLocks/>
            </p:cNvSpPr>
            <p:nvPr/>
          </p:nvSpPr>
          <p:spPr bwMode="auto">
            <a:xfrm>
              <a:off x="1319500" y="31675"/>
              <a:ext cx="632375" cy="521350"/>
            </a:xfrm>
            <a:custGeom>
              <a:avLst/>
              <a:gdLst>
                <a:gd name="T0" fmla="*/ 336100 w 25295"/>
                <a:gd name="T1" fmla="*/ 483075 h 20854"/>
                <a:gd name="T2" fmla="*/ 328625 w 25295"/>
                <a:gd name="T3" fmla="*/ 413100 h 20854"/>
                <a:gd name="T4" fmla="*/ 353525 w 25295"/>
                <a:gd name="T5" fmla="*/ 447425 h 20854"/>
                <a:gd name="T6" fmla="*/ 388375 w 25295"/>
                <a:gd name="T7" fmla="*/ 399925 h 20854"/>
                <a:gd name="T8" fmla="*/ 400825 w 25295"/>
                <a:gd name="T9" fmla="*/ 439500 h 20854"/>
                <a:gd name="T10" fmla="*/ 448125 w 25295"/>
                <a:gd name="T11" fmla="*/ 381425 h 20854"/>
                <a:gd name="T12" fmla="*/ 453125 w 25295"/>
                <a:gd name="T13" fmla="*/ 439500 h 20854"/>
                <a:gd name="T14" fmla="*/ 405800 w 25295"/>
                <a:gd name="T15" fmla="*/ 521350 h 20854"/>
                <a:gd name="T16" fmla="*/ 510375 w 25295"/>
                <a:gd name="T17" fmla="*/ 430275 h 20854"/>
                <a:gd name="T18" fmla="*/ 520325 w 25295"/>
                <a:gd name="T19" fmla="*/ 450075 h 20854"/>
                <a:gd name="T20" fmla="*/ 542750 w 25295"/>
                <a:gd name="T21" fmla="*/ 475150 h 20854"/>
                <a:gd name="T22" fmla="*/ 542750 w 25295"/>
                <a:gd name="T23" fmla="*/ 439500 h 20854"/>
                <a:gd name="T24" fmla="*/ 565150 w 25295"/>
                <a:gd name="T25" fmla="*/ 463275 h 20854"/>
                <a:gd name="T26" fmla="*/ 560175 w 25295"/>
                <a:gd name="T27" fmla="*/ 431600 h 20854"/>
                <a:gd name="T28" fmla="*/ 592525 w 25295"/>
                <a:gd name="T29" fmla="*/ 443475 h 20854"/>
                <a:gd name="T30" fmla="*/ 577600 w 25295"/>
                <a:gd name="T31" fmla="*/ 409150 h 20854"/>
                <a:gd name="T32" fmla="*/ 614950 w 25295"/>
                <a:gd name="T33" fmla="*/ 427625 h 20854"/>
                <a:gd name="T34" fmla="*/ 597525 w 25295"/>
                <a:gd name="T35" fmla="*/ 401225 h 20854"/>
                <a:gd name="T36" fmla="*/ 622400 w 25295"/>
                <a:gd name="T37" fmla="*/ 414425 h 20854"/>
                <a:gd name="T38" fmla="*/ 592525 w 25295"/>
                <a:gd name="T39" fmla="*/ 359000 h 20854"/>
                <a:gd name="T40" fmla="*/ 580075 w 25295"/>
                <a:gd name="T41" fmla="*/ 293000 h 20854"/>
                <a:gd name="T42" fmla="*/ 570125 w 25295"/>
                <a:gd name="T43" fmla="*/ 249450 h 20854"/>
                <a:gd name="T44" fmla="*/ 604975 w 25295"/>
                <a:gd name="T45" fmla="*/ 230975 h 20854"/>
                <a:gd name="T46" fmla="*/ 617425 w 25295"/>
                <a:gd name="T47" fmla="*/ 208525 h 20854"/>
                <a:gd name="T48" fmla="*/ 632375 w 25295"/>
                <a:gd name="T49" fmla="*/ 182150 h 20854"/>
                <a:gd name="T50" fmla="*/ 624900 w 25295"/>
                <a:gd name="T51" fmla="*/ 168950 h 20854"/>
                <a:gd name="T52" fmla="*/ 612450 w 25295"/>
                <a:gd name="T53" fmla="*/ 143875 h 20854"/>
                <a:gd name="T54" fmla="*/ 592525 w 25295"/>
                <a:gd name="T55" fmla="*/ 88425 h 20854"/>
                <a:gd name="T56" fmla="*/ 565150 w 25295"/>
                <a:gd name="T57" fmla="*/ 62025 h 20854"/>
                <a:gd name="T58" fmla="*/ 500425 w 25295"/>
                <a:gd name="T59" fmla="*/ 31675 h 20854"/>
                <a:gd name="T60" fmla="*/ 430700 w 25295"/>
                <a:gd name="T61" fmla="*/ 9250 h 20854"/>
                <a:gd name="T62" fmla="*/ 341075 w 25295"/>
                <a:gd name="T63" fmla="*/ 0 h 20854"/>
                <a:gd name="T64" fmla="*/ 214100 w 25295"/>
                <a:gd name="T65" fmla="*/ 10550 h 20854"/>
                <a:gd name="T66" fmla="*/ 104575 w 25295"/>
                <a:gd name="T67" fmla="*/ 35625 h 20854"/>
                <a:gd name="T68" fmla="*/ 47300 w 25295"/>
                <a:gd name="T69" fmla="*/ 62025 h 20854"/>
                <a:gd name="T70" fmla="*/ 12450 w 25295"/>
                <a:gd name="T71" fmla="*/ 99000 h 20854"/>
                <a:gd name="T72" fmla="*/ 0 w 25295"/>
                <a:gd name="T73" fmla="*/ 147825 h 20854"/>
                <a:gd name="T74" fmla="*/ 0 w 25295"/>
                <a:gd name="T75" fmla="*/ 191375 h 20854"/>
                <a:gd name="T76" fmla="*/ 24900 w 25295"/>
                <a:gd name="T77" fmla="*/ 220425 h 20854"/>
                <a:gd name="T78" fmla="*/ 29875 w 25295"/>
                <a:gd name="T79" fmla="*/ 260000 h 20854"/>
                <a:gd name="T80" fmla="*/ 72200 w 25295"/>
                <a:gd name="T81" fmla="*/ 294325 h 20854"/>
                <a:gd name="T82" fmla="*/ 79675 w 25295"/>
                <a:gd name="T83" fmla="*/ 323350 h 20854"/>
                <a:gd name="T84" fmla="*/ 109550 w 25295"/>
                <a:gd name="T85" fmla="*/ 348450 h 20854"/>
                <a:gd name="T86" fmla="*/ 119500 w 25295"/>
                <a:gd name="T87" fmla="*/ 370875 h 20854"/>
                <a:gd name="T88" fmla="*/ 141900 w 25295"/>
                <a:gd name="T89" fmla="*/ 381425 h 20854"/>
                <a:gd name="T90" fmla="*/ 204150 w 25295"/>
                <a:gd name="T91" fmla="*/ 388025 h 20854"/>
                <a:gd name="T92" fmla="*/ 301250 w 25295"/>
                <a:gd name="T93" fmla="*/ 471175 h 20854"/>
                <a:gd name="T94" fmla="*/ 336100 w 25295"/>
                <a:gd name="T95" fmla="*/ 483075 h 20854"/>
                <a:gd name="T96" fmla="*/ 336100 w 25295"/>
                <a:gd name="T97" fmla="*/ 483075 h 208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295"/>
                <a:gd name="T148" fmla="*/ 0 h 20854"/>
                <a:gd name="T149" fmla="*/ 25295 w 25295"/>
                <a:gd name="T150" fmla="*/ 20854 h 208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295" h="20854" extrusionOk="0">
                  <a:moveTo>
                    <a:pt x="13444" y="19323"/>
                  </a:moveTo>
                  <a:lnTo>
                    <a:pt x="13145" y="16524"/>
                  </a:lnTo>
                  <a:lnTo>
                    <a:pt x="14141" y="17897"/>
                  </a:lnTo>
                  <a:lnTo>
                    <a:pt x="15535" y="15997"/>
                  </a:lnTo>
                  <a:lnTo>
                    <a:pt x="16033" y="17580"/>
                  </a:lnTo>
                  <a:lnTo>
                    <a:pt x="17925" y="15257"/>
                  </a:lnTo>
                  <a:lnTo>
                    <a:pt x="18125" y="17580"/>
                  </a:lnTo>
                  <a:lnTo>
                    <a:pt x="16232" y="20854"/>
                  </a:lnTo>
                  <a:lnTo>
                    <a:pt x="20415" y="17211"/>
                  </a:lnTo>
                  <a:lnTo>
                    <a:pt x="20813" y="18003"/>
                  </a:lnTo>
                  <a:lnTo>
                    <a:pt x="21710" y="19006"/>
                  </a:lnTo>
                  <a:lnTo>
                    <a:pt x="21710" y="17580"/>
                  </a:lnTo>
                  <a:lnTo>
                    <a:pt x="22606" y="18531"/>
                  </a:lnTo>
                  <a:lnTo>
                    <a:pt x="22407" y="17264"/>
                  </a:lnTo>
                  <a:lnTo>
                    <a:pt x="23701" y="17739"/>
                  </a:lnTo>
                  <a:lnTo>
                    <a:pt x="23104" y="16366"/>
                  </a:lnTo>
                  <a:lnTo>
                    <a:pt x="24598" y="17105"/>
                  </a:lnTo>
                  <a:lnTo>
                    <a:pt x="23901" y="16049"/>
                  </a:lnTo>
                  <a:lnTo>
                    <a:pt x="24896" y="16577"/>
                  </a:lnTo>
                  <a:lnTo>
                    <a:pt x="23701" y="14360"/>
                  </a:lnTo>
                  <a:lnTo>
                    <a:pt x="23203" y="11720"/>
                  </a:lnTo>
                  <a:lnTo>
                    <a:pt x="22805" y="9978"/>
                  </a:lnTo>
                  <a:lnTo>
                    <a:pt x="24199" y="9239"/>
                  </a:lnTo>
                  <a:lnTo>
                    <a:pt x="24697" y="8341"/>
                  </a:lnTo>
                  <a:lnTo>
                    <a:pt x="25295" y="7286"/>
                  </a:lnTo>
                  <a:lnTo>
                    <a:pt x="24996" y="6758"/>
                  </a:lnTo>
                  <a:lnTo>
                    <a:pt x="24498" y="5755"/>
                  </a:lnTo>
                  <a:lnTo>
                    <a:pt x="23701" y="3537"/>
                  </a:lnTo>
                  <a:lnTo>
                    <a:pt x="22606" y="2481"/>
                  </a:lnTo>
                  <a:lnTo>
                    <a:pt x="20017" y="1267"/>
                  </a:lnTo>
                  <a:lnTo>
                    <a:pt x="17228" y="370"/>
                  </a:lnTo>
                  <a:lnTo>
                    <a:pt x="13643" y="0"/>
                  </a:lnTo>
                  <a:lnTo>
                    <a:pt x="8564" y="422"/>
                  </a:lnTo>
                  <a:lnTo>
                    <a:pt x="4183" y="1425"/>
                  </a:lnTo>
                  <a:lnTo>
                    <a:pt x="1892" y="2481"/>
                  </a:lnTo>
                  <a:lnTo>
                    <a:pt x="498" y="3960"/>
                  </a:lnTo>
                  <a:lnTo>
                    <a:pt x="0" y="5913"/>
                  </a:lnTo>
                  <a:lnTo>
                    <a:pt x="0" y="7655"/>
                  </a:lnTo>
                  <a:lnTo>
                    <a:pt x="996" y="8817"/>
                  </a:lnTo>
                  <a:lnTo>
                    <a:pt x="1195" y="10400"/>
                  </a:lnTo>
                  <a:lnTo>
                    <a:pt x="2888" y="11773"/>
                  </a:lnTo>
                  <a:lnTo>
                    <a:pt x="3187" y="12934"/>
                  </a:lnTo>
                  <a:lnTo>
                    <a:pt x="4382" y="13938"/>
                  </a:lnTo>
                  <a:lnTo>
                    <a:pt x="4780" y="14835"/>
                  </a:lnTo>
                  <a:lnTo>
                    <a:pt x="5676" y="15257"/>
                  </a:lnTo>
                  <a:lnTo>
                    <a:pt x="8166" y="15521"/>
                  </a:lnTo>
                  <a:lnTo>
                    <a:pt x="12050" y="18847"/>
                  </a:lnTo>
                  <a:lnTo>
                    <a:pt x="13444" y="19323"/>
                  </a:lnTo>
                  <a:close/>
                </a:path>
              </a:pathLst>
            </a:custGeom>
            <a:solidFill>
              <a:srgbClr val="FFBEBE"/>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61" name="Shape 230"/>
            <p:cNvSpPr>
              <a:spLocks/>
            </p:cNvSpPr>
            <p:nvPr/>
          </p:nvSpPr>
          <p:spPr bwMode="auto">
            <a:xfrm>
              <a:off x="1951850" y="927825"/>
              <a:ext cx="164350" cy="124100"/>
            </a:xfrm>
            <a:custGeom>
              <a:avLst/>
              <a:gdLst>
                <a:gd name="T0" fmla="*/ 39850 w 6574"/>
                <a:gd name="T1" fmla="*/ 2675 h 4964"/>
                <a:gd name="T2" fmla="*/ 25 w 6574"/>
                <a:gd name="T3" fmla="*/ 23775 h 4964"/>
                <a:gd name="T4" fmla="*/ 39850 w 6574"/>
                <a:gd name="T5" fmla="*/ 15850 h 4964"/>
                <a:gd name="T6" fmla="*/ 14950 w 6574"/>
                <a:gd name="T7" fmla="*/ 43575 h 4964"/>
                <a:gd name="T8" fmla="*/ 54800 w 6574"/>
                <a:gd name="T9" fmla="*/ 36975 h 4964"/>
                <a:gd name="T10" fmla="*/ 22425 w 6574"/>
                <a:gd name="T11" fmla="*/ 75250 h 4964"/>
                <a:gd name="T12" fmla="*/ 59775 w 6574"/>
                <a:gd name="T13" fmla="*/ 51500 h 4964"/>
                <a:gd name="T14" fmla="*/ 34875 w 6574"/>
                <a:gd name="T15" fmla="*/ 106925 h 4964"/>
                <a:gd name="T16" fmla="*/ 84675 w 6574"/>
                <a:gd name="T17" fmla="*/ 68650 h 4964"/>
                <a:gd name="T18" fmla="*/ 59775 w 6574"/>
                <a:gd name="T19" fmla="*/ 124100 h 4964"/>
                <a:gd name="T20" fmla="*/ 127000 w 6574"/>
                <a:gd name="T21" fmla="*/ 81850 h 4964"/>
                <a:gd name="T22" fmla="*/ 127000 w 6574"/>
                <a:gd name="T23" fmla="*/ 113525 h 4964"/>
                <a:gd name="T24" fmla="*/ 164325 w 6574"/>
                <a:gd name="T25" fmla="*/ 64700 h 4964"/>
                <a:gd name="T26" fmla="*/ 134450 w 6574"/>
                <a:gd name="T27" fmla="*/ 68650 h 4964"/>
                <a:gd name="T28" fmla="*/ 149400 w 6574"/>
                <a:gd name="T29" fmla="*/ 43575 h 4964"/>
                <a:gd name="T30" fmla="*/ 107075 w 6574"/>
                <a:gd name="T31" fmla="*/ 54125 h 4964"/>
                <a:gd name="T32" fmla="*/ 122000 w 6574"/>
                <a:gd name="T33" fmla="*/ 23775 h 4964"/>
                <a:gd name="T34" fmla="*/ 79675 w 6574"/>
                <a:gd name="T35" fmla="*/ 40950 h 4964"/>
                <a:gd name="T36" fmla="*/ 107075 w 6574"/>
                <a:gd name="T37" fmla="*/ 9275 h 4964"/>
                <a:gd name="T38" fmla="*/ 67225 w 6574"/>
                <a:gd name="T39" fmla="*/ 9275 h 4964"/>
                <a:gd name="T40" fmla="*/ 74700 w 6574"/>
                <a:gd name="T41" fmla="*/ 25 h 4964"/>
                <a:gd name="T42" fmla="*/ 39850 w 6574"/>
                <a:gd name="T43" fmla="*/ 2675 h 4964"/>
                <a:gd name="T44" fmla="*/ 39850 w 6574"/>
                <a:gd name="T45" fmla="*/ 2675 h 49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574"/>
                <a:gd name="T70" fmla="*/ 0 h 4964"/>
                <a:gd name="T71" fmla="*/ 6574 w 6574"/>
                <a:gd name="T72" fmla="*/ 4964 h 49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574" h="4964" extrusionOk="0">
                  <a:moveTo>
                    <a:pt x="1594" y="107"/>
                  </a:moveTo>
                  <a:lnTo>
                    <a:pt x="1" y="951"/>
                  </a:lnTo>
                  <a:lnTo>
                    <a:pt x="1594" y="634"/>
                  </a:lnTo>
                  <a:lnTo>
                    <a:pt x="598" y="1743"/>
                  </a:lnTo>
                  <a:lnTo>
                    <a:pt x="2192" y="1479"/>
                  </a:lnTo>
                  <a:lnTo>
                    <a:pt x="897" y="3010"/>
                  </a:lnTo>
                  <a:lnTo>
                    <a:pt x="2391" y="2060"/>
                  </a:lnTo>
                  <a:lnTo>
                    <a:pt x="1395" y="4277"/>
                  </a:lnTo>
                  <a:lnTo>
                    <a:pt x="3387" y="2746"/>
                  </a:lnTo>
                  <a:lnTo>
                    <a:pt x="2391" y="4964"/>
                  </a:lnTo>
                  <a:lnTo>
                    <a:pt x="5080" y="3274"/>
                  </a:lnTo>
                  <a:lnTo>
                    <a:pt x="5080" y="4541"/>
                  </a:lnTo>
                  <a:lnTo>
                    <a:pt x="6573" y="2588"/>
                  </a:lnTo>
                  <a:lnTo>
                    <a:pt x="5378" y="2746"/>
                  </a:lnTo>
                  <a:lnTo>
                    <a:pt x="5976" y="1743"/>
                  </a:lnTo>
                  <a:lnTo>
                    <a:pt x="4283" y="2165"/>
                  </a:lnTo>
                  <a:lnTo>
                    <a:pt x="4880" y="951"/>
                  </a:lnTo>
                  <a:lnTo>
                    <a:pt x="3187" y="1638"/>
                  </a:lnTo>
                  <a:lnTo>
                    <a:pt x="4283" y="371"/>
                  </a:lnTo>
                  <a:lnTo>
                    <a:pt x="2689" y="371"/>
                  </a:lnTo>
                  <a:lnTo>
                    <a:pt x="2988" y="1"/>
                  </a:lnTo>
                  <a:lnTo>
                    <a:pt x="1594" y="107"/>
                  </a:lnTo>
                  <a:close/>
                </a:path>
              </a:pathLst>
            </a:custGeom>
            <a:solidFill>
              <a:srgbClr val="FFBEBE"/>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62" name="Shape 231"/>
            <p:cNvSpPr>
              <a:spLocks/>
            </p:cNvSpPr>
            <p:nvPr/>
          </p:nvSpPr>
          <p:spPr bwMode="auto">
            <a:xfrm>
              <a:off x="2429875" y="875050"/>
              <a:ext cx="181750" cy="163675"/>
            </a:xfrm>
            <a:custGeom>
              <a:avLst/>
              <a:gdLst>
                <a:gd name="T0" fmla="*/ 24900 w 7270"/>
                <a:gd name="T1" fmla="*/ 34325 h 6547"/>
                <a:gd name="T2" fmla="*/ 47300 w 7270"/>
                <a:gd name="T3" fmla="*/ 89750 h 6547"/>
                <a:gd name="T4" fmla="*/ 92125 w 7270"/>
                <a:gd name="T5" fmla="*/ 128025 h 6547"/>
                <a:gd name="T6" fmla="*/ 129450 w 7270"/>
                <a:gd name="T7" fmla="*/ 159700 h 6547"/>
                <a:gd name="T8" fmla="*/ 109550 w 7270"/>
                <a:gd name="T9" fmla="*/ 113500 h 6547"/>
                <a:gd name="T10" fmla="*/ 169300 w 7270"/>
                <a:gd name="T11" fmla="*/ 163675 h 6547"/>
                <a:gd name="T12" fmla="*/ 129450 w 7270"/>
                <a:gd name="T13" fmla="*/ 85800 h 6547"/>
                <a:gd name="T14" fmla="*/ 181750 w 7270"/>
                <a:gd name="T15" fmla="*/ 121425 h 6547"/>
                <a:gd name="T16" fmla="*/ 156850 w 7270"/>
                <a:gd name="T17" fmla="*/ 66000 h 6547"/>
                <a:gd name="T18" fmla="*/ 104575 w 7270"/>
                <a:gd name="T19" fmla="*/ 40925 h 6547"/>
                <a:gd name="T20" fmla="*/ 37350 w 7270"/>
                <a:gd name="T21" fmla="*/ 6600 h 6547"/>
                <a:gd name="T22" fmla="*/ 62250 w 7270"/>
                <a:gd name="T23" fmla="*/ 40925 h 6547"/>
                <a:gd name="T24" fmla="*/ 0 w 7270"/>
                <a:gd name="T25" fmla="*/ 0 h 6547"/>
                <a:gd name="T26" fmla="*/ 24900 w 7270"/>
                <a:gd name="T27" fmla="*/ 34325 h 6547"/>
                <a:gd name="T28" fmla="*/ 24900 w 7270"/>
                <a:gd name="T29" fmla="*/ 34325 h 65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270"/>
                <a:gd name="T46" fmla="*/ 0 h 6547"/>
                <a:gd name="T47" fmla="*/ 7270 w 7270"/>
                <a:gd name="T48" fmla="*/ 6547 h 65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270" h="6547" extrusionOk="0">
                  <a:moveTo>
                    <a:pt x="996" y="1373"/>
                  </a:moveTo>
                  <a:lnTo>
                    <a:pt x="1892" y="3590"/>
                  </a:lnTo>
                  <a:lnTo>
                    <a:pt x="3685" y="5121"/>
                  </a:lnTo>
                  <a:lnTo>
                    <a:pt x="5178" y="6388"/>
                  </a:lnTo>
                  <a:lnTo>
                    <a:pt x="4382" y="4540"/>
                  </a:lnTo>
                  <a:lnTo>
                    <a:pt x="6772" y="6547"/>
                  </a:lnTo>
                  <a:lnTo>
                    <a:pt x="5178" y="3432"/>
                  </a:lnTo>
                  <a:lnTo>
                    <a:pt x="7270" y="4857"/>
                  </a:lnTo>
                  <a:lnTo>
                    <a:pt x="6274" y="2640"/>
                  </a:lnTo>
                  <a:lnTo>
                    <a:pt x="4183" y="1637"/>
                  </a:lnTo>
                  <a:lnTo>
                    <a:pt x="1494" y="264"/>
                  </a:lnTo>
                  <a:lnTo>
                    <a:pt x="2490" y="1637"/>
                  </a:lnTo>
                  <a:lnTo>
                    <a:pt x="0" y="0"/>
                  </a:lnTo>
                  <a:lnTo>
                    <a:pt x="996" y="1373"/>
                  </a:lnTo>
                  <a:close/>
                </a:path>
              </a:pathLst>
            </a:custGeom>
            <a:solidFill>
              <a:srgbClr val="FFBEBE"/>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63" name="Shape 232"/>
            <p:cNvSpPr>
              <a:spLocks/>
            </p:cNvSpPr>
            <p:nvPr/>
          </p:nvSpPr>
          <p:spPr bwMode="auto">
            <a:xfrm>
              <a:off x="2320325" y="613725"/>
              <a:ext cx="244000" cy="135950"/>
            </a:xfrm>
            <a:custGeom>
              <a:avLst/>
              <a:gdLst>
                <a:gd name="T0" fmla="*/ 17425 w 9760"/>
                <a:gd name="T1" fmla="*/ 42225 h 5438"/>
                <a:gd name="T2" fmla="*/ 62250 w 9760"/>
                <a:gd name="T3" fmla="*/ 83150 h 5438"/>
                <a:gd name="T4" fmla="*/ 119500 w 9760"/>
                <a:gd name="T5" fmla="*/ 110875 h 5438"/>
                <a:gd name="T6" fmla="*/ 159350 w 9760"/>
                <a:gd name="T7" fmla="*/ 122750 h 5438"/>
                <a:gd name="T8" fmla="*/ 109550 w 9760"/>
                <a:gd name="T9" fmla="*/ 72600 h 5438"/>
                <a:gd name="T10" fmla="*/ 244000 w 9760"/>
                <a:gd name="T11" fmla="*/ 135950 h 5438"/>
                <a:gd name="T12" fmla="*/ 171800 w 9760"/>
                <a:gd name="T13" fmla="*/ 55425 h 5438"/>
                <a:gd name="T14" fmla="*/ 239000 w 9760"/>
                <a:gd name="T15" fmla="*/ 91075 h 5438"/>
                <a:gd name="T16" fmla="*/ 171800 w 9760"/>
                <a:gd name="T17" fmla="*/ 29050 h 5438"/>
                <a:gd name="T18" fmla="*/ 219100 w 9760"/>
                <a:gd name="T19" fmla="*/ 42225 h 5438"/>
                <a:gd name="T20" fmla="*/ 166800 w 9760"/>
                <a:gd name="T21" fmla="*/ 13200 h 5438"/>
                <a:gd name="T22" fmla="*/ 126975 w 9760"/>
                <a:gd name="T23" fmla="*/ 5275 h 5438"/>
                <a:gd name="T24" fmla="*/ 146900 w 9760"/>
                <a:gd name="T25" fmla="*/ 25075 h 5438"/>
                <a:gd name="T26" fmla="*/ 79675 w 9760"/>
                <a:gd name="T27" fmla="*/ 7925 h 5438"/>
                <a:gd name="T28" fmla="*/ 119500 w 9760"/>
                <a:gd name="T29" fmla="*/ 38275 h 5438"/>
                <a:gd name="T30" fmla="*/ 0 w 9760"/>
                <a:gd name="T31" fmla="*/ 0 h 5438"/>
                <a:gd name="T32" fmla="*/ 79675 w 9760"/>
                <a:gd name="T33" fmla="*/ 62025 h 5438"/>
                <a:gd name="T34" fmla="*/ 17425 w 9760"/>
                <a:gd name="T35" fmla="*/ 42225 h 5438"/>
                <a:gd name="T36" fmla="*/ 17425 w 9760"/>
                <a:gd name="T37" fmla="*/ 42225 h 54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760"/>
                <a:gd name="T58" fmla="*/ 0 h 5438"/>
                <a:gd name="T59" fmla="*/ 9760 w 9760"/>
                <a:gd name="T60" fmla="*/ 5438 h 54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760" h="5438" extrusionOk="0">
                  <a:moveTo>
                    <a:pt x="697" y="1689"/>
                  </a:moveTo>
                  <a:lnTo>
                    <a:pt x="2490" y="3326"/>
                  </a:lnTo>
                  <a:lnTo>
                    <a:pt x="4780" y="4435"/>
                  </a:lnTo>
                  <a:lnTo>
                    <a:pt x="6374" y="4910"/>
                  </a:lnTo>
                  <a:lnTo>
                    <a:pt x="4382" y="2904"/>
                  </a:lnTo>
                  <a:lnTo>
                    <a:pt x="9760" y="5438"/>
                  </a:lnTo>
                  <a:lnTo>
                    <a:pt x="6872" y="2217"/>
                  </a:lnTo>
                  <a:lnTo>
                    <a:pt x="9560" y="3643"/>
                  </a:lnTo>
                  <a:lnTo>
                    <a:pt x="6872" y="1162"/>
                  </a:lnTo>
                  <a:lnTo>
                    <a:pt x="8764" y="1689"/>
                  </a:lnTo>
                  <a:lnTo>
                    <a:pt x="6672" y="528"/>
                  </a:lnTo>
                  <a:lnTo>
                    <a:pt x="5079" y="211"/>
                  </a:lnTo>
                  <a:lnTo>
                    <a:pt x="5876" y="1003"/>
                  </a:lnTo>
                  <a:lnTo>
                    <a:pt x="3187" y="317"/>
                  </a:lnTo>
                  <a:lnTo>
                    <a:pt x="4780" y="1531"/>
                  </a:lnTo>
                  <a:lnTo>
                    <a:pt x="0" y="0"/>
                  </a:lnTo>
                  <a:lnTo>
                    <a:pt x="3187" y="2481"/>
                  </a:lnTo>
                  <a:lnTo>
                    <a:pt x="697" y="1689"/>
                  </a:lnTo>
                  <a:close/>
                </a:path>
              </a:pathLst>
            </a:custGeom>
            <a:solidFill>
              <a:srgbClr val="FFBEBE"/>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64" name="Shape 233"/>
            <p:cNvSpPr>
              <a:spLocks/>
            </p:cNvSpPr>
            <p:nvPr/>
          </p:nvSpPr>
          <p:spPr bwMode="auto">
            <a:xfrm>
              <a:off x="1822400" y="667825"/>
              <a:ext cx="316200" cy="168975"/>
            </a:xfrm>
            <a:custGeom>
              <a:avLst/>
              <a:gdLst>
                <a:gd name="T0" fmla="*/ 124500 w 12648"/>
                <a:gd name="T1" fmla="*/ 25 h 6759"/>
                <a:gd name="T2" fmla="*/ 241500 w 12648"/>
                <a:gd name="T3" fmla="*/ 15850 h 6759"/>
                <a:gd name="T4" fmla="*/ 139425 w 12648"/>
                <a:gd name="T5" fmla="*/ 15850 h 6759"/>
                <a:gd name="T6" fmla="*/ 241500 w 12648"/>
                <a:gd name="T7" fmla="*/ 46200 h 6759"/>
                <a:gd name="T8" fmla="*/ 129475 w 12648"/>
                <a:gd name="T9" fmla="*/ 40925 h 6759"/>
                <a:gd name="T10" fmla="*/ 251450 w 12648"/>
                <a:gd name="T11" fmla="*/ 68650 h 6759"/>
                <a:gd name="T12" fmla="*/ 144400 w 12648"/>
                <a:gd name="T13" fmla="*/ 84475 h 6759"/>
                <a:gd name="T14" fmla="*/ 293775 w 12648"/>
                <a:gd name="T15" fmla="*/ 95050 h 6759"/>
                <a:gd name="T16" fmla="*/ 164325 w 12648"/>
                <a:gd name="T17" fmla="*/ 110875 h 6759"/>
                <a:gd name="T18" fmla="*/ 308725 w 12648"/>
                <a:gd name="T19" fmla="*/ 124075 h 6759"/>
                <a:gd name="T20" fmla="*/ 189225 w 12648"/>
                <a:gd name="T21" fmla="*/ 143875 h 6759"/>
                <a:gd name="T22" fmla="*/ 316200 w 12648"/>
                <a:gd name="T23" fmla="*/ 143875 h 6759"/>
                <a:gd name="T24" fmla="*/ 169300 w 12648"/>
                <a:gd name="T25" fmla="*/ 168950 h 6759"/>
                <a:gd name="T26" fmla="*/ 39850 w 12648"/>
                <a:gd name="T27" fmla="*/ 154425 h 6759"/>
                <a:gd name="T28" fmla="*/ 112050 w 12648"/>
                <a:gd name="T29" fmla="*/ 143875 h 6759"/>
                <a:gd name="T30" fmla="*/ 27400 w 12648"/>
                <a:gd name="T31" fmla="*/ 126725 h 6759"/>
                <a:gd name="T32" fmla="*/ 97100 w 12648"/>
                <a:gd name="T33" fmla="*/ 113525 h 6759"/>
                <a:gd name="T34" fmla="*/ 4975 w 12648"/>
                <a:gd name="T35" fmla="*/ 99000 h 6759"/>
                <a:gd name="T36" fmla="*/ 92125 w 12648"/>
                <a:gd name="T37" fmla="*/ 77875 h 6759"/>
                <a:gd name="T38" fmla="*/ 0 w 12648"/>
                <a:gd name="T39" fmla="*/ 64675 h 6759"/>
                <a:gd name="T40" fmla="*/ 102075 w 12648"/>
                <a:gd name="T41" fmla="*/ 56775 h 6759"/>
                <a:gd name="T42" fmla="*/ 27400 w 12648"/>
                <a:gd name="T43" fmla="*/ 36975 h 6759"/>
                <a:gd name="T44" fmla="*/ 102075 w 12648"/>
                <a:gd name="T45" fmla="*/ 29050 h 6759"/>
                <a:gd name="T46" fmla="*/ 39850 w 12648"/>
                <a:gd name="T47" fmla="*/ 15850 h 6759"/>
                <a:gd name="T48" fmla="*/ 102075 w 12648"/>
                <a:gd name="T49" fmla="*/ 7925 h 6759"/>
                <a:gd name="T50" fmla="*/ 64725 w 12648"/>
                <a:gd name="T51" fmla="*/ 25 h 6759"/>
                <a:gd name="T52" fmla="*/ 124500 w 12648"/>
                <a:gd name="T53" fmla="*/ 25 h 6759"/>
                <a:gd name="T54" fmla="*/ 124500 w 12648"/>
                <a:gd name="T55" fmla="*/ 25 h 675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648"/>
                <a:gd name="T85" fmla="*/ 0 h 6759"/>
                <a:gd name="T86" fmla="*/ 12648 w 12648"/>
                <a:gd name="T87" fmla="*/ 6759 h 675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648" h="6759" extrusionOk="0">
                  <a:moveTo>
                    <a:pt x="4980" y="1"/>
                  </a:moveTo>
                  <a:lnTo>
                    <a:pt x="9660" y="634"/>
                  </a:lnTo>
                  <a:lnTo>
                    <a:pt x="5577" y="634"/>
                  </a:lnTo>
                  <a:lnTo>
                    <a:pt x="9660" y="1848"/>
                  </a:lnTo>
                  <a:lnTo>
                    <a:pt x="5179" y="1637"/>
                  </a:lnTo>
                  <a:lnTo>
                    <a:pt x="10058" y="2746"/>
                  </a:lnTo>
                  <a:lnTo>
                    <a:pt x="5776" y="3379"/>
                  </a:lnTo>
                  <a:lnTo>
                    <a:pt x="11751" y="3802"/>
                  </a:lnTo>
                  <a:lnTo>
                    <a:pt x="6573" y="4435"/>
                  </a:lnTo>
                  <a:lnTo>
                    <a:pt x="12349" y="4963"/>
                  </a:lnTo>
                  <a:lnTo>
                    <a:pt x="7569" y="5755"/>
                  </a:lnTo>
                  <a:lnTo>
                    <a:pt x="12648" y="5755"/>
                  </a:lnTo>
                  <a:lnTo>
                    <a:pt x="6772" y="6758"/>
                  </a:lnTo>
                  <a:lnTo>
                    <a:pt x="1594" y="6177"/>
                  </a:lnTo>
                  <a:lnTo>
                    <a:pt x="4482" y="5755"/>
                  </a:lnTo>
                  <a:lnTo>
                    <a:pt x="1096" y="5069"/>
                  </a:lnTo>
                  <a:lnTo>
                    <a:pt x="3884" y="4541"/>
                  </a:lnTo>
                  <a:lnTo>
                    <a:pt x="199" y="3960"/>
                  </a:lnTo>
                  <a:lnTo>
                    <a:pt x="3685" y="3115"/>
                  </a:lnTo>
                  <a:lnTo>
                    <a:pt x="0" y="2587"/>
                  </a:lnTo>
                  <a:lnTo>
                    <a:pt x="4083" y="2271"/>
                  </a:lnTo>
                  <a:lnTo>
                    <a:pt x="1096" y="1479"/>
                  </a:lnTo>
                  <a:lnTo>
                    <a:pt x="4083" y="1162"/>
                  </a:lnTo>
                  <a:lnTo>
                    <a:pt x="1594" y="634"/>
                  </a:lnTo>
                  <a:lnTo>
                    <a:pt x="4083" y="317"/>
                  </a:lnTo>
                  <a:lnTo>
                    <a:pt x="2589" y="1"/>
                  </a:lnTo>
                  <a:lnTo>
                    <a:pt x="4980" y="1"/>
                  </a:lnTo>
                  <a:close/>
                </a:path>
              </a:pathLst>
            </a:custGeom>
            <a:solidFill>
              <a:srgbClr val="FFBEBE"/>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65" name="Shape 234"/>
            <p:cNvSpPr>
              <a:spLocks/>
            </p:cNvSpPr>
            <p:nvPr/>
          </p:nvSpPr>
          <p:spPr bwMode="auto">
            <a:xfrm>
              <a:off x="1257250" y="667825"/>
              <a:ext cx="266425" cy="149175"/>
            </a:xfrm>
            <a:custGeom>
              <a:avLst/>
              <a:gdLst>
                <a:gd name="T0" fmla="*/ 161825 w 10657"/>
                <a:gd name="T1" fmla="*/ 25 h 5967"/>
                <a:gd name="T2" fmla="*/ 57275 w 10657"/>
                <a:gd name="T3" fmla="*/ 7925 h 5967"/>
                <a:gd name="T4" fmla="*/ 136950 w 10657"/>
                <a:gd name="T5" fmla="*/ 13225 h 5967"/>
                <a:gd name="T6" fmla="*/ 17450 w 10657"/>
                <a:gd name="T7" fmla="*/ 40925 h 5967"/>
                <a:gd name="T8" fmla="*/ 149400 w 10657"/>
                <a:gd name="T9" fmla="*/ 43575 h 5967"/>
                <a:gd name="T10" fmla="*/ 44825 w 10657"/>
                <a:gd name="T11" fmla="*/ 56775 h 5967"/>
                <a:gd name="T12" fmla="*/ 156850 w 10657"/>
                <a:gd name="T13" fmla="*/ 64675 h 5967"/>
                <a:gd name="T14" fmla="*/ 49800 w 10657"/>
                <a:gd name="T15" fmla="*/ 77875 h 5967"/>
                <a:gd name="T16" fmla="*/ 156850 w 10657"/>
                <a:gd name="T17" fmla="*/ 95050 h 5967"/>
                <a:gd name="T18" fmla="*/ 39850 w 10657"/>
                <a:gd name="T19" fmla="*/ 102975 h 5967"/>
                <a:gd name="T20" fmla="*/ 141925 w 10657"/>
                <a:gd name="T21" fmla="*/ 118800 h 5967"/>
                <a:gd name="T22" fmla="*/ 0 w 10657"/>
                <a:gd name="T23" fmla="*/ 124075 h 5967"/>
                <a:gd name="T24" fmla="*/ 97100 w 10657"/>
                <a:gd name="T25" fmla="*/ 149150 h 5967"/>
                <a:gd name="T26" fmla="*/ 229050 w 10657"/>
                <a:gd name="T27" fmla="*/ 139925 h 5967"/>
                <a:gd name="T28" fmla="*/ 184250 w 10657"/>
                <a:gd name="T29" fmla="*/ 126725 h 5967"/>
                <a:gd name="T30" fmla="*/ 256450 w 10657"/>
                <a:gd name="T31" fmla="*/ 113525 h 5967"/>
                <a:gd name="T32" fmla="*/ 209150 w 10657"/>
                <a:gd name="T33" fmla="*/ 95050 h 5967"/>
                <a:gd name="T34" fmla="*/ 266400 w 10657"/>
                <a:gd name="T35" fmla="*/ 84475 h 5967"/>
                <a:gd name="T36" fmla="*/ 204150 w 10657"/>
                <a:gd name="T37" fmla="*/ 64675 h 5967"/>
                <a:gd name="T38" fmla="*/ 241500 w 10657"/>
                <a:gd name="T39" fmla="*/ 51500 h 5967"/>
                <a:gd name="T40" fmla="*/ 189225 w 10657"/>
                <a:gd name="T41" fmla="*/ 40925 h 5967"/>
                <a:gd name="T42" fmla="*/ 216600 w 10657"/>
                <a:gd name="T43" fmla="*/ 18500 h 5967"/>
                <a:gd name="T44" fmla="*/ 169300 w 10657"/>
                <a:gd name="T45" fmla="*/ 18500 h 5967"/>
                <a:gd name="T46" fmla="*/ 204150 w 10657"/>
                <a:gd name="T47" fmla="*/ 5300 h 5967"/>
                <a:gd name="T48" fmla="*/ 161825 w 10657"/>
                <a:gd name="T49" fmla="*/ 25 h 5967"/>
                <a:gd name="T50" fmla="*/ 161825 w 10657"/>
                <a:gd name="T51" fmla="*/ 25 h 59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57"/>
                <a:gd name="T79" fmla="*/ 0 h 5967"/>
                <a:gd name="T80" fmla="*/ 10657 w 10657"/>
                <a:gd name="T81" fmla="*/ 5967 h 59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57" h="5967" extrusionOk="0">
                  <a:moveTo>
                    <a:pt x="6473" y="1"/>
                  </a:moveTo>
                  <a:lnTo>
                    <a:pt x="2291" y="317"/>
                  </a:lnTo>
                  <a:lnTo>
                    <a:pt x="5478" y="529"/>
                  </a:lnTo>
                  <a:lnTo>
                    <a:pt x="698" y="1637"/>
                  </a:lnTo>
                  <a:lnTo>
                    <a:pt x="5976" y="1743"/>
                  </a:lnTo>
                  <a:lnTo>
                    <a:pt x="1793" y="2271"/>
                  </a:lnTo>
                  <a:lnTo>
                    <a:pt x="6274" y="2587"/>
                  </a:lnTo>
                  <a:lnTo>
                    <a:pt x="1992" y="3115"/>
                  </a:lnTo>
                  <a:lnTo>
                    <a:pt x="6274" y="3802"/>
                  </a:lnTo>
                  <a:lnTo>
                    <a:pt x="1594" y="4119"/>
                  </a:lnTo>
                  <a:lnTo>
                    <a:pt x="5677" y="4752"/>
                  </a:lnTo>
                  <a:lnTo>
                    <a:pt x="0" y="4963"/>
                  </a:lnTo>
                  <a:lnTo>
                    <a:pt x="3884" y="5966"/>
                  </a:lnTo>
                  <a:lnTo>
                    <a:pt x="9162" y="5597"/>
                  </a:lnTo>
                  <a:lnTo>
                    <a:pt x="7370" y="5069"/>
                  </a:lnTo>
                  <a:lnTo>
                    <a:pt x="10258" y="4541"/>
                  </a:lnTo>
                  <a:lnTo>
                    <a:pt x="8366" y="3802"/>
                  </a:lnTo>
                  <a:lnTo>
                    <a:pt x="10656" y="3379"/>
                  </a:lnTo>
                  <a:lnTo>
                    <a:pt x="8166" y="2587"/>
                  </a:lnTo>
                  <a:lnTo>
                    <a:pt x="9660" y="2060"/>
                  </a:lnTo>
                  <a:lnTo>
                    <a:pt x="7569" y="1637"/>
                  </a:lnTo>
                  <a:lnTo>
                    <a:pt x="8664" y="740"/>
                  </a:lnTo>
                  <a:lnTo>
                    <a:pt x="6772" y="740"/>
                  </a:lnTo>
                  <a:lnTo>
                    <a:pt x="8166" y="212"/>
                  </a:lnTo>
                  <a:lnTo>
                    <a:pt x="6473" y="1"/>
                  </a:lnTo>
                  <a:close/>
                </a:path>
              </a:pathLst>
            </a:custGeom>
            <a:solidFill>
              <a:srgbClr val="FFBEBE"/>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66" name="Shape 235"/>
            <p:cNvSpPr>
              <a:spLocks/>
            </p:cNvSpPr>
            <p:nvPr/>
          </p:nvSpPr>
          <p:spPr bwMode="auto">
            <a:xfrm>
              <a:off x="1122800" y="545075"/>
              <a:ext cx="159375" cy="64700"/>
            </a:xfrm>
            <a:custGeom>
              <a:avLst/>
              <a:gdLst>
                <a:gd name="T0" fmla="*/ 134450 w 6375"/>
                <a:gd name="T1" fmla="*/ 25 h 2588"/>
                <a:gd name="T2" fmla="*/ 67250 w 6375"/>
                <a:gd name="T3" fmla="*/ 10575 h 2588"/>
                <a:gd name="T4" fmla="*/ 25 w 6375"/>
                <a:gd name="T5" fmla="*/ 38300 h 2588"/>
                <a:gd name="T6" fmla="*/ 62250 w 6375"/>
                <a:gd name="T7" fmla="*/ 25100 h 2588"/>
                <a:gd name="T8" fmla="*/ 22425 w 6375"/>
                <a:gd name="T9" fmla="*/ 51500 h 2588"/>
                <a:gd name="T10" fmla="*/ 79700 w 6375"/>
                <a:gd name="T11" fmla="*/ 30375 h 2588"/>
                <a:gd name="T12" fmla="*/ 44825 w 6375"/>
                <a:gd name="T13" fmla="*/ 60725 h 2588"/>
                <a:gd name="T14" fmla="*/ 102100 w 6375"/>
                <a:gd name="T15" fmla="*/ 38300 h 2588"/>
                <a:gd name="T16" fmla="*/ 79700 w 6375"/>
                <a:gd name="T17" fmla="*/ 64700 h 2588"/>
                <a:gd name="T18" fmla="*/ 117025 w 6375"/>
                <a:gd name="T19" fmla="*/ 42250 h 2588"/>
                <a:gd name="T20" fmla="*/ 159350 w 6375"/>
                <a:gd name="T21" fmla="*/ 14550 h 2588"/>
                <a:gd name="T22" fmla="*/ 117025 w 6375"/>
                <a:gd name="T23" fmla="*/ 17175 h 2588"/>
                <a:gd name="T24" fmla="*/ 159350 w 6375"/>
                <a:gd name="T25" fmla="*/ 2650 h 2588"/>
                <a:gd name="T26" fmla="*/ 134450 w 6375"/>
                <a:gd name="T27" fmla="*/ 25 h 2588"/>
                <a:gd name="T28" fmla="*/ 134450 w 6375"/>
                <a:gd name="T29" fmla="*/ 25 h 25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375"/>
                <a:gd name="T46" fmla="*/ 0 h 2588"/>
                <a:gd name="T47" fmla="*/ 6375 w 6375"/>
                <a:gd name="T48" fmla="*/ 2588 h 25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375" h="2588" extrusionOk="0">
                  <a:moveTo>
                    <a:pt x="5378" y="1"/>
                  </a:moveTo>
                  <a:lnTo>
                    <a:pt x="2690" y="423"/>
                  </a:lnTo>
                  <a:lnTo>
                    <a:pt x="1" y="1532"/>
                  </a:lnTo>
                  <a:lnTo>
                    <a:pt x="2490" y="1004"/>
                  </a:lnTo>
                  <a:lnTo>
                    <a:pt x="897" y="2060"/>
                  </a:lnTo>
                  <a:lnTo>
                    <a:pt x="3188" y="1215"/>
                  </a:lnTo>
                  <a:lnTo>
                    <a:pt x="1793" y="2429"/>
                  </a:lnTo>
                  <a:lnTo>
                    <a:pt x="4084" y="1532"/>
                  </a:lnTo>
                  <a:lnTo>
                    <a:pt x="3188" y="2588"/>
                  </a:lnTo>
                  <a:lnTo>
                    <a:pt x="4681" y="1690"/>
                  </a:lnTo>
                  <a:lnTo>
                    <a:pt x="6374" y="582"/>
                  </a:lnTo>
                  <a:lnTo>
                    <a:pt x="4681" y="687"/>
                  </a:lnTo>
                  <a:lnTo>
                    <a:pt x="6374" y="106"/>
                  </a:lnTo>
                  <a:lnTo>
                    <a:pt x="5378" y="1"/>
                  </a:lnTo>
                  <a:close/>
                </a:path>
              </a:pathLst>
            </a:custGeom>
            <a:solidFill>
              <a:srgbClr val="FFBEBE"/>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67" name="Shape 236"/>
            <p:cNvSpPr>
              <a:spLocks/>
            </p:cNvSpPr>
            <p:nvPr/>
          </p:nvSpPr>
          <p:spPr bwMode="auto">
            <a:xfrm>
              <a:off x="1282150" y="889550"/>
              <a:ext cx="112050" cy="75275"/>
            </a:xfrm>
            <a:custGeom>
              <a:avLst/>
              <a:gdLst>
                <a:gd name="T0" fmla="*/ 84650 w 4482"/>
                <a:gd name="T1" fmla="*/ 7950 h 3011"/>
                <a:gd name="T2" fmla="*/ 112050 w 4482"/>
                <a:gd name="T3" fmla="*/ 33025 h 3011"/>
                <a:gd name="T4" fmla="*/ 84650 w 4482"/>
                <a:gd name="T5" fmla="*/ 30375 h 3011"/>
                <a:gd name="T6" fmla="*/ 97100 w 4482"/>
                <a:gd name="T7" fmla="*/ 62050 h 3011"/>
                <a:gd name="T8" fmla="*/ 59750 w 4482"/>
                <a:gd name="T9" fmla="*/ 38300 h 3011"/>
                <a:gd name="T10" fmla="*/ 77175 w 4482"/>
                <a:gd name="T11" fmla="*/ 75250 h 3011"/>
                <a:gd name="T12" fmla="*/ 24900 w 4482"/>
                <a:gd name="T13" fmla="*/ 51500 h 3011"/>
                <a:gd name="T14" fmla="*/ 24900 w 4482"/>
                <a:gd name="T15" fmla="*/ 68650 h 3011"/>
                <a:gd name="T16" fmla="*/ 0 w 4482"/>
                <a:gd name="T17" fmla="*/ 38300 h 3011"/>
                <a:gd name="T18" fmla="*/ 19925 w 4482"/>
                <a:gd name="T19" fmla="*/ 43575 h 3011"/>
                <a:gd name="T20" fmla="*/ 4975 w 4482"/>
                <a:gd name="T21" fmla="*/ 7950 h 3011"/>
                <a:gd name="T22" fmla="*/ 44825 w 4482"/>
                <a:gd name="T23" fmla="*/ 30375 h 3011"/>
                <a:gd name="T24" fmla="*/ 32375 w 4482"/>
                <a:gd name="T25" fmla="*/ 6625 h 3011"/>
                <a:gd name="T26" fmla="*/ 72200 w 4482"/>
                <a:gd name="T27" fmla="*/ 19825 h 3011"/>
                <a:gd name="T28" fmla="*/ 67225 w 4482"/>
                <a:gd name="T29" fmla="*/ 25 h 3011"/>
                <a:gd name="T30" fmla="*/ 84650 w 4482"/>
                <a:gd name="T31" fmla="*/ 7950 h 3011"/>
                <a:gd name="T32" fmla="*/ 84650 w 4482"/>
                <a:gd name="T33" fmla="*/ 7950 h 30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82"/>
                <a:gd name="T52" fmla="*/ 0 h 3011"/>
                <a:gd name="T53" fmla="*/ 4482 w 4482"/>
                <a:gd name="T54" fmla="*/ 3011 h 30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82" h="3011" extrusionOk="0">
                  <a:moveTo>
                    <a:pt x="3386" y="318"/>
                  </a:moveTo>
                  <a:lnTo>
                    <a:pt x="4482" y="1321"/>
                  </a:lnTo>
                  <a:lnTo>
                    <a:pt x="3386" y="1215"/>
                  </a:lnTo>
                  <a:lnTo>
                    <a:pt x="3884" y="2482"/>
                  </a:lnTo>
                  <a:lnTo>
                    <a:pt x="2390" y="1532"/>
                  </a:lnTo>
                  <a:lnTo>
                    <a:pt x="3087" y="3010"/>
                  </a:lnTo>
                  <a:lnTo>
                    <a:pt x="996" y="2060"/>
                  </a:lnTo>
                  <a:lnTo>
                    <a:pt x="996" y="2746"/>
                  </a:lnTo>
                  <a:lnTo>
                    <a:pt x="0" y="1532"/>
                  </a:lnTo>
                  <a:lnTo>
                    <a:pt x="797" y="1743"/>
                  </a:lnTo>
                  <a:lnTo>
                    <a:pt x="199" y="318"/>
                  </a:lnTo>
                  <a:lnTo>
                    <a:pt x="1793" y="1215"/>
                  </a:lnTo>
                  <a:lnTo>
                    <a:pt x="1295" y="265"/>
                  </a:lnTo>
                  <a:lnTo>
                    <a:pt x="2888" y="793"/>
                  </a:lnTo>
                  <a:lnTo>
                    <a:pt x="2689" y="1"/>
                  </a:lnTo>
                  <a:lnTo>
                    <a:pt x="3386" y="318"/>
                  </a:lnTo>
                  <a:close/>
                </a:path>
              </a:pathLst>
            </a:custGeom>
            <a:solidFill>
              <a:srgbClr val="FFBEBE"/>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68" name="Shape 237"/>
            <p:cNvSpPr>
              <a:spLocks/>
            </p:cNvSpPr>
            <p:nvPr/>
          </p:nvSpPr>
          <p:spPr bwMode="auto">
            <a:xfrm>
              <a:off x="1239825" y="1013625"/>
              <a:ext cx="119525" cy="66025"/>
            </a:xfrm>
            <a:custGeom>
              <a:avLst/>
              <a:gdLst>
                <a:gd name="T0" fmla="*/ 17425 w 4781"/>
                <a:gd name="T1" fmla="*/ 21125 h 2641"/>
                <a:gd name="T2" fmla="*/ 74700 w 4781"/>
                <a:gd name="T3" fmla="*/ 66000 h 2641"/>
                <a:gd name="T4" fmla="*/ 62250 w 4781"/>
                <a:gd name="T5" fmla="*/ 31700 h 2641"/>
                <a:gd name="T6" fmla="*/ 109550 w 4781"/>
                <a:gd name="T7" fmla="*/ 55450 h 2641"/>
                <a:gd name="T8" fmla="*/ 87150 w 4781"/>
                <a:gd name="T9" fmla="*/ 25100 h 2641"/>
                <a:gd name="T10" fmla="*/ 119500 w 4781"/>
                <a:gd name="T11" fmla="*/ 33000 h 2641"/>
                <a:gd name="T12" fmla="*/ 74700 w 4781"/>
                <a:gd name="T13" fmla="*/ 3975 h 2641"/>
                <a:gd name="T14" fmla="*/ 74700 w 4781"/>
                <a:gd name="T15" fmla="*/ 14525 h 2641"/>
                <a:gd name="T16" fmla="*/ 42325 w 4781"/>
                <a:gd name="T17" fmla="*/ 25 h 2641"/>
                <a:gd name="T18" fmla="*/ 47300 w 4781"/>
                <a:gd name="T19" fmla="*/ 25100 h 2641"/>
                <a:gd name="T20" fmla="*/ 0 w 4781"/>
                <a:gd name="T21" fmla="*/ 6625 h 2641"/>
                <a:gd name="T22" fmla="*/ 17425 w 4781"/>
                <a:gd name="T23" fmla="*/ 21125 h 2641"/>
                <a:gd name="T24" fmla="*/ 17425 w 4781"/>
                <a:gd name="T25" fmla="*/ 21125 h 26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81"/>
                <a:gd name="T40" fmla="*/ 0 h 2641"/>
                <a:gd name="T41" fmla="*/ 4781 w 4781"/>
                <a:gd name="T42" fmla="*/ 2641 h 26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81" h="2641" extrusionOk="0">
                  <a:moveTo>
                    <a:pt x="697" y="845"/>
                  </a:moveTo>
                  <a:lnTo>
                    <a:pt x="2988" y="2640"/>
                  </a:lnTo>
                  <a:lnTo>
                    <a:pt x="2490" y="1268"/>
                  </a:lnTo>
                  <a:lnTo>
                    <a:pt x="4382" y="2218"/>
                  </a:lnTo>
                  <a:lnTo>
                    <a:pt x="3486" y="1004"/>
                  </a:lnTo>
                  <a:lnTo>
                    <a:pt x="4780" y="1320"/>
                  </a:lnTo>
                  <a:lnTo>
                    <a:pt x="2988" y="159"/>
                  </a:lnTo>
                  <a:lnTo>
                    <a:pt x="2988" y="581"/>
                  </a:lnTo>
                  <a:lnTo>
                    <a:pt x="1693" y="1"/>
                  </a:lnTo>
                  <a:lnTo>
                    <a:pt x="1892" y="1004"/>
                  </a:lnTo>
                  <a:lnTo>
                    <a:pt x="0" y="265"/>
                  </a:lnTo>
                  <a:lnTo>
                    <a:pt x="697" y="845"/>
                  </a:lnTo>
                  <a:close/>
                </a:path>
              </a:pathLst>
            </a:custGeom>
            <a:solidFill>
              <a:srgbClr val="FFBEBE"/>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69" name="Shape 238"/>
            <p:cNvSpPr>
              <a:spLocks/>
            </p:cNvSpPr>
            <p:nvPr/>
          </p:nvSpPr>
          <p:spPr bwMode="auto">
            <a:xfrm>
              <a:off x="1750200" y="897475"/>
              <a:ext cx="84675" cy="91100"/>
            </a:xfrm>
            <a:custGeom>
              <a:avLst/>
              <a:gdLst>
                <a:gd name="T0" fmla="*/ 12450 w 3387"/>
                <a:gd name="T1" fmla="*/ 71300 h 3644"/>
                <a:gd name="T2" fmla="*/ 37350 w 3387"/>
                <a:gd name="T3" fmla="*/ 91075 h 3644"/>
                <a:gd name="T4" fmla="*/ 37350 w 3387"/>
                <a:gd name="T5" fmla="*/ 63375 h 3644"/>
                <a:gd name="T6" fmla="*/ 64750 w 3387"/>
                <a:gd name="T7" fmla="*/ 84475 h 3644"/>
                <a:gd name="T8" fmla="*/ 52300 w 3387"/>
                <a:gd name="T9" fmla="*/ 50175 h 3644"/>
                <a:gd name="T10" fmla="*/ 84650 w 3387"/>
                <a:gd name="T11" fmla="*/ 67325 h 3644"/>
                <a:gd name="T12" fmla="*/ 44825 w 3387"/>
                <a:gd name="T13" fmla="*/ 25 h 3644"/>
                <a:gd name="T14" fmla="*/ 44825 w 3387"/>
                <a:gd name="T15" fmla="*/ 39625 h 3644"/>
                <a:gd name="T16" fmla="*/ 4975 w 3387"/>
                <a:gd name="T17" fmla="*/ 22450 h 3644"/>
                <a:gd name="T18" fmla="*/ 19925 w 3387"/>
                <a:gd name="T19" fmla="*/ 54125 h 3644"/>
                <a:gd name="T20" fmla="*/ 0 w 3387"/>
                <a:gd name="T21" fmla="*/ 60725 h 3644"/>
                <a:gd name="T22" fmla="*/ 12450 w 3387"/>
                <a:gd name="T23" fmla="*/ 71300 h 3644"/>
                <a:gd name="T24" fmla="*/ 12450 w 3387"/>
                <a:gd name="T25" fmla="*/ 71300 h 36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87"/>
                <a:gd name="T40" fmla="*/ 0 h 3644"/>
                <a:gd name="T41" fmla="*/ 3387 w 3387"/>
                <a:gd name="T42" fmla="*/ 3644 h 36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87" h="3644" extrusionOk="0">
                  <a:moveTo>
                    <a:pt x="498" y="2852"/>
                  </a:moveTo>
                  <a:lnTo>
                    <a:pt x="1494" y="3643"/>
                  </a:lnTo>
                  <a:lnTo>
                    <a:pt x="1494" y="2535"/>
                  </a:lnTo>
                  <a:lnTo>
                    <a:pt x="2590" y="3379"/>
                  </a:lnTo>
                  <a:lnTo>
                    <a:pt x="2092" y="2007"/>
                  </a:lnTo>
                  <a:lnTo>
                    <a:pt x="3386" y="2693"/>
                  </a:lnTo>
                  <a:lnTo>
                    <a:pt x="1793" y="1"/>
                  </a:lnTo>
                  <a:lnTo>
                    <a:pt x="1793" y="1585"/>
                  </a:lnTo>
                  <a:lnTo>
                    <a:pt x="199" y="898"/>
                  </a:lnTo>
                  <a:lnTo>
                    <a:pt x="797" y="2165"/>
                  </a:lnTo>
                  <a:lnTo>
                    <a:pt x="0" y="2429"/>
                  </a:lnTo>
                  <a:lnTo>
                    <a:pt x="498" y="2852"/>
                  </a:lnTo>
                  <a:close/>
                </a:path>
              </a:pathLst>
            </a:custGeom>
            <a:solidFill>
              <a:srgbClr val="FFBEBE"/>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70" name="Shape 239"/>
            <p:cNvSpPr>
              <a:spLocks/>
            </p:cNvSpPr>
            <p:nvPr/>
          </p:nvSpPr>
          <p:spPr bwMode="auto">
            <a:xfrm>
              <a:off x="1730275" y="1055850"/>
              <a:ext cx="77200" cy="47550"/>
            </a:xfrm>
            <a:custGeom>
              <a:avLst/>
              <a:gdLst>
                <a:gd name="T0" fmla="*/ 19925 w 3088"/>
                <a:gd name="T1" fmla="*/ 25 h 1902"/>
                <a:gd name="T2" fmla="*/ 32375 w 3088"/>
                <a:gd name="T3" fmla="*/ 13225 h 1902"/>
                <a:gd name="T4" fmla="*/ 25 w 3088"/>
                <a:gd name="T5" fmla="*/ 9250 h 1902"/>
                <a:gd name="T6" fmla="*/ 24900 w 3088"/>
                <a:gd name="T7" fmla="*/ 27750 h 1902"/>
                <a:gd name="T8" fmla="*/ 25 w 3088"/>
                <a:gd name="T9" fmla="*/ 27750 h 1902"/>
                <a:gd name="T10" fmla="*/ 32375 w 3088"/>
                <a:gd name="T11" fmla="*/ 47550 h 1902"/>
                <a:gd name="T12" fmla="*/ 44825 w 3088"/>
                <a:gd name="T13" fmla="*/ 27750 h 1902"/>
                <a:gd name="T14" fmla="*/ 77200 w 3088"/>
                <a:gd name="T15" fmla="*/ 29050 h 1902"/>
                <a:gd name="T16" fmla="*/ 44825 w 3088"/>
                <a:gd name="T17" fmla="*/ 5300 h 1902"/>
                <a:gd name="T18" fmla="*/ 19925 w 3088"/>
                <a:gd name="T19" fmla="*/ 25 h 1902"/>
                <a:gd name="T20" fmla="*/ 19925 w 3088"/>
                <a:gd name="T21" fmla="*/ 25 h 19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88"/>
                <a:gd name="T34" fmla="*/ 0 h 1902"/>
                <a:gd name="T35" fmla="*/ 3088 w 3088"/>
                <a:gd name="T36" fmla="*/ 1902 h 19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88" h="1902" extrusionOk="0">
                  <a:moveTo>
                    <a:pt x="797" y="1"/>
                  </a:moveTo>
                  <a:lnTo>
                    <a:pt x="1295" y="529"/>
                  </a:lnTo>
                  <a:lnTo>
                    <a:pt x="1" y="370"/>
                  </a:lnTo>
                  <a:lnTo>
                    <a:pt x="996" y="1110"/>
                  </a:lnTo>
                  <a:lnTo>
                    <a:pt x="1" y="1110"/>
                  </a:lnTo>
                  <a:lnTo>
                    <a:pt x="1295" y="1902"/>
                  </a:lnTo>
                  <a:lnTo>
                    <a:pt x="1793" y="1110"/>
                  </a:lnTo>
                  <a:lnTo>
                    <a:pt x="3088" y="1162"/>
                  </a:lnTo>
                  <a:lnTo>
                    <a:pt x="1793" y="212"/>
                  </a:lnTo>
                  <a:lnTo>
                    <a:pt x="797" y="1"/>
                  </a:lnTo>
                  <a:close/>
                </a:path>
              </a:pathLst>
            </a:custGeom>
            <a:solidFill>
              <a:srgbClr val="FFBEBE"/>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71" name="Shape 240"/>
            <p:cNvSpPr>
              <a:spLocks/>
            </p:cNvSpPr>
            <p:nvPr/>
          </p:nvSpPr>
          <p:spPr bwMode="auto">
            <a:xfrm>
              <a:off x="1707875" y="1139000"/>
              <a:ext cx="79700" cy="59425"/>
            </a:xfrm>
            <a:custGeom>
              <a:avLst/>
              <a:gdLst>
                <a:gd name="T0" fmla="*/ 0 w 3188"/>
                <a:gd name="T1" fmla="*/ 38300 h 2377"/>
                <a:gd name="T2" fmla="*/ 37350 w 3188"/>
                <a:gd name="T3" fmla="*/ 59425 h 2377"/>
                <a:gd name="T4" fmla="*/ 27400 w 3188"/>
                <a:gd name="T5" fmla="*/ 27750 h 2377"/>
                <a:gd name="T6" fmla="*/ 54775 w 3188"/>
                <a:gd name="T7" fmla="*/ 38300 h 2377"/>
                <a:gd name="T8" fmla="*/ 47300 w 3188"/>
                <a:gd name="T9" fmla="*/ 17175 h 2377"/>
                <a:gd name="T10" fmla="*/ 79675 w 3188"/>
                <a:gd name="T11" fmla="*/ 19825 h 2377"/>
                <a:gd name="T12" fmla="*/ 37350 w 3188"/>
                <a:gd name="T13" fmla="*/ 25 h 2377"/>
                <a:gd name="T14" fmla="*/ 27400 w 3188"/>
                <a:gd name="T15" fmla="*/ 14550 h 2377"/>
                <a:gd name="T16" fmla="*/ 0 w 3188"/>
                <a:gd name="T17" fmla="*/ 2675 h 2377"/>
                <a:gd name="T18" fmla="*/ 7475 w 3188"/>
                <a:gd name="T19" fmla="*/ 27750 h 2377"/>
                <a:gd name="T20" fmla="*/ 0 w 3188"/>
                <a:gd name="T21" fmla="*/ 38300 h 2377"/>
                <a:gd name="T22" fmla="*/ 0 w 3188"/>
                <a:gd name="T23" fmla="*/ 38300 h 23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88"/>
                <a:gd name="T37" fmla="*/ 0 h 2377"/>
                <a:gd name="T38" fmla="*/ 3188 w 3188"/>
                <a:gd name="T39" fmla="*/ 2377 h 23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88" h="2377" extrusionOk="0">
                  <a:moveTo>
                    <a:pt x="0" y="1532"/>
                  </a:moveTo>
                  <a:lnTo>
                    <a:pt x="1494" y="2377"/>
                  </a:lnTo>
                  <a:lnTo>
                    <a:pt x="1096" y="1110"/>
                  </a:lnTo>
                  <a:lnTo>
                    <a:pt x="2191" y="1532"/>
                  </a:lnTo>
                  <a:lnTo>
                    <a:pt x="1892" y="687"/>
                  </a:lnTo>
                  <a:lnTo>
                    <a:pt x="3187" y="793"/>
                  </a:lnTo>
                  <a:lnTo>
                    <a:pt x="1494" y="1"/>
                  </a:lnTo>
                  <a:lnTo>
                    <a:pt x="1096" y="582"/>
                  </a:lnTo>
                  <a:lnTo>
                    <a:pt x="0" y="107"/>
                  </a:lnTo>
                  <a:lnTo>
                    <a:pt x="299" y="1110"/>
                  </a:lnTo>
                  <a:lnTo>
                    <a:pt x="0" y="1532"/>
                  </a:lnTo>
                  <a:close/>
                </a:path>
              </a:pathLst>
            </a:custGeom>
            <a:solidFill>
              <a:srgbClr val="FFBEBE"/>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72" name="Shape 241"/>
            <p:cNvSpPr>
              <a:spLocks/>
            </p:cNvSpPr>
            <p:nvPr/>
          </p:nvSpPr>
          <p:spPr bwMode="auto">
            <a:xfrm>
              <a:off x="1690450" y="1260425"/>
              <a:ext cx="44825" cy="72625"/>
            </a:xfrm>
            <a:custGeom>
              <a:avLst/>
              <a:gdLst>
                <a:gd name="T0" fmla="*/ 17425 w 1793"/>
                <a:gd name="T1" fmla="*/ 25 h 2905"/>
                <a:gd name="T2" fmla="*/ 32375 w 1793"/>
                <a:gd name="T3" fmla="*/ 25100 h 2905"/>
                <a:gd name="T4" fmla="*/ 7475 w 1793"/>
                <a:gd name="T5" fmla="*/ 25100 h 2905"/>
                <a:gd name="T6" fmla="*/ 24900 w 1793"/>
                <a:gd name="T7" fmla="*/ 42250 h 2905"/>
                <a:gd name="T8" fmla="*/ 0 w 1793"/>
                <a:gd name="T9" fmla="*/ 43575 h 2905"/>
                <a:gd name="T10" fmla="*/ 7475 w 1793"/>
                <a:gd name="T11" fmla="*/ 72625 h 2905"/>
                <a:gd name="T12" fmla="*/ 44825 w 1793"/>
                <a:gd name="T13" fmla="*/ 38300 h 2905"/>
                <a:gd name="T14" fmla="*/ 44825 w 1793"/>
                <a:gd name="T15" fmla="*/ 17175 h 2905"/>
                <a:gd name="T16" fmla="*/ 17425 w 1793"/>
                <a:gd name="T17" fmla="*/ 25 h 2905"/>
                <a:gd name="T18" fmla="*/ 17425 w 1793"/>
                <a:gd name="T19" fmla="*/ 25 h 29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93"/>
                <a:gd name="T31" fmla="*/ 0 h 2905"/>
                <a:gd name="T32" fmla="*/ 1793 w 1793"/>
                <a:gd name="T33" fmla="*/ 2905 h 29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93" h="2905" extrusionOk="0">
                  <a:moveTo>
                    <a:pt x="697" y="1"/>
                  </a:moveTo>
                  <a:lnTo>
                    <a:pt x="1295" y="1004"/>
                  </a:lnTo>
                  <a:lnTo>
                    <a:pt x="299" y="1004"/>
                  </a:lnTo>
                  <a:lnTo>
                    <a:pt x="996" y="1690"/>
                  </a:lnTo>
                  <a:lnTo>
                    <a:pt x="0" y="1743"/>
                  </a:lnTo>
                  <a:lnTo>
                    <a:pt x="299" y="2905"/>
                  </a:lnTo>
                  <a:lnTo>
                    <a:pt x="1793" y="1532"/>
                  </a:lnTo>
                  <a:lnTo>
                    <a:pt x="1793" y="687"/>
                  </a:lnTo>
                  <a:lnTo>
                    <a:pt x="697" y="1"/>
                  </a:lnTo>
                  <a:close/>
                </a:path>
              </a:pathLst>
            </a:custGeom>
            <a:solidFill>
              <a:srgbClr val="FFBEBE"/>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73" name="Shape 242"/>
            <p:cNvSpPr>
              <a:spLocks/>
            </p:cNvSpPr>
            <p:nvPr/>
          </p:nvSpPr>
          <p:spPr bwMode="auto">
            <a:xfrm>
              <a:off x="1668025" y="1529675"/>
              <a:ext cx="166850" cy="154450"/>
            </a:xfrm>
            <a:custGeom>
              <a:avLst/>
              <a:gdLst>
                <a:gd name="T0" fmla="*/ 87150 w 6674"/>
                <a:gd name="T1" fmla="*/ 25 h 6178"/>
                <a:gd name="T2" fmla="*/ 39850 w 6674"/>
                <a:gd name="T3" fmla="*/ 22450 h 6178"/>
                <a:gd name="T4" fmla="*/ 25 w 6674"/>
                <a:gd name="T5" fmla="*/ 31700 h 6178"/>
                <a:gd name="T6" fmla="*/ 22425 w 6674"/>
                <a:gd name="T7" fmla="*/ 71300 h 6178"/>
                <a:gd name="T8" fmla="*/ 39850 w 6674"/>
                <a:gd name="T9" fmla="*/ 40925 h 6178"/>
                <a:gd name="T10" fmla="*/ 82175 w 6674"/>
                <a:gd name="T11" fmla="*/ 116175 h 6178"/>
                <a:gd name="T12" fmla="*/ 67250 w 6674"/>
                <a:gd name="T13" fmla="*/ 54125 h 6178"/>
                <a:gd name="T14" fmla="*/ 127000 w 6674"/>
                <a:gd name="T15" fmla="*/ 154450 h 6178"/>
                <a:gd name="T16" fmla="*/ 94625 w 6674"/>
                <a:gd name="T17" fmla="*/ 46225 h 6178"/>
                <a:gd name="T18" fmla="*/ 159350 w 6674"/>
                <a:gd name="T19" fmla="*/ 116175 h 6178"/>
                <a:gd name="T20" fmla="*/ 119525 w 6674"/>
                <a:gd name="T21" fmla="*/ 31700 h 6178"/>
                <a:gd name="T22" fmla="*/ 166825 w 6674"/>
                <a:gd name="T23" fmla="*/ 58100 h 6178"/>
                <a:gd name="T24" fmla="*/ 114550 w 6674"/>
                <a:gd name="T25" fmla="*/ 11900 h 6178"/>
                <a:gd name="T26" fmla="*/ 87150 w 6674"/>
                <a:gd name="T27" fmla="*/ 25 h 6178"/>
                <a:gd name="T28" fmla="*/ 87150 w 6674"/>
                <a:gd name="T29" fmla="*/ 25 h 61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74"/>
                <a:gd name="T46" fmla="*/ 0 h 6178"/>
                <a:gd name="T47" fmla="*/ 6674 w 6674"/>
                <a:gd name="T48" fmla="*/ 6178 h 61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74" h="6178" extrusionOk="0">
                  <a:moveTo>
                    <a:pt x="3486" y="1"/>
                  </a:moveTo>
                  <a:lnTo>
                    <a:pt x="1594" y="898"/>
                  </a:lnTo>
                  <a:lnTo>
                    <a:pt x="1" y="1268"/>
                  </a:lnTo>
                  <a:lnTo>
                    <a:pt x="897" y="2852"/>
                  </a:lnTo>
                  <a:lnTo>
                    <a:pt x="1594" y="1637"/>
                  </a:lnTo>
                  <a:lnTo>
                    <a:pt x="3287" y="4647"/>
                  </a:lnTo>
                  <a:lnTo>
                    <a:pt x="2690" y="2165"/>
                  </a:lnTo>
                  <a:lnTo>
                    <a:pt x="5080" y="6178"/>
                  </a:lnTo>
                  <a:lnTo>
                    <a:pt x="3785" y="1849"/>
                  </a:lnTo>
                  <a:lnTo>
                    <a:pt x="6374" y="4647"/>
                  </a:lnTo>
                  <a:lnTo>
                    <a:pt x="4781" y="1268"/>
                  </a:lnTo>
                  <a:lnTo>
                    <a:pt x="6673" y="2324"/>
                  </a:lnTo>
                  <a:lnTo>
                    <a:pt x="4582" y="476"/>
                  </a:lnTo>
                  <a:lnTo>
                    <a:pt x="3486" y="1"/>
                  </a:lnTo>
                  <a:close/>
                </a:path>
              </a:pathLst>
            </a:custGeom>
            <a:solidFill>
              <a:srgbClr val="FFBEBE"/>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74" name="Shape 243"/>
            <p:cNvSpPr>
              <a:spLocks/>
            </p:cNvSpPr>
            <p:nvPr/>
          </p:nvSpPr>
          <p:spPr bwMode="auto">
            <a:xfrm>
              <a:off x="1466375" y="1552125"/>
              <a:ext cx="97125" cy="110900"/>
            </a:xfrm>
            <a:custGeom>
              <a:avLst/>
              <a:gdLst>
                <a:gd name="T0" fmla="*/ 25 w 3885"/>
                <a:gd name="T1" fmla="*/ 0 h 4436"/>
                <a:gd name="T2" fmla="*/ 19925 w 3885"/>
                <a:gd name="T3" fmla="*/ 76550 h 4436"/>
                <a:gd name="T4" fmla="*/ 32375 w 3885"/>
                <a:gd name="T5" fmla="*/ 40925 h 4436"/>
                <a:gd name="T6" fmla="*/ 57275 w 3885"/>
                <a:gd name="T7" fmla="*/ 110875 h 4436"/>
                <a:gd name="T8" fmla="*/ 57275 w 3885"/>
                <a:gd name="T9" fmla="*/ 59400 h 4436"/>
                <a:gd name="T10" fmla="*/ 97100 w 3885"/>
                <a:gd name="T11" fmla="*/ 93725 h 4436"/>
                <a:gd name="T12" fmla="*/ 57275 w 3885"/>
                <a:gd name="T13" fmla="*/ 23775 h 4436"/>
                <a:gd name="T14" fmla="*/ 32375 w 3885"/>
                <a:gd name="T15" fmla="*/ 13200 h 4436"/>
                <a:gd name="T16" fmla="*/ 25 w 3885"/>
                <a:gd name="T17" fmla="*/ 0 h 4436"/>
                <a:gd name="T18" fmla="*/ 25 w 3885"/>
                <a:gd name="T19" fmla="*/ 0 h 44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85"/>
                <a:gd name="T31" fmla="*/ 0 h 4436"/>
                <a:gd name="T32" fmla="*/ 3885 w 3885"/>
                <a:gd name="T33" fmla="*/ 4436 h 44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85" h="4436" extrusionOk="0">
                  <a:moveTo>
                    <a:pt x="1" y="0"/>
                  </a:moveTo>
                  <a:lnTo>
                    <a:pt x="797" y="3062"/>
                  </a:lnTo>
                  <a:lnTo>
                    <a:pt x="1295" y="1637"/>
                  </a:lnTo>
                  <a:lnTo>
                    <a:pt x="2291" y="4435"/>
                  </a:lnTo>
                  <a:lnTo>
                    <a:pt x="2291" y="2376"/>
                  </a:lnTo>
                  <a:lnTo>
                    <a:pt x="3884" y="3749"/>
                  </a:lnTo>
                  <a:lnTo>
                    <a:pt x="2291" y="951"/>
                  </a:lnTo>
                  <a:lnTo>
                    <a:pt x="1295" y="528"/>
                  </a:lnTo>
                  <a:lnTo>
                    <a:pt x="1" y="0"/>
                  </a:lnTo>
                  <a:close/>
                </a:path>
              </a:pathLst>
            </a:custGeom>
            <a:solidFill>
              <a:srgbClr val="FFBEBE"/>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75" name="Shape 244"/>
            <p:cNvSpPr>
              <a:spLocks/>
            </p:cNvSpPr>
            <p:nvPr/>
          </p:nvSpPr>
          <p:spPr bwMode="auto">
            <a:xfrm>
              <a:off x="873850" y="875050"/>
              <a:ext cx="97125" cy="159725"/>
            </a:xfrm>
            <a:custGeom>
              <a:avLst/>
              <a:gdLst>
                <a:gd name="T0" fmla="*/ 52300 w 3885"/>
                <a:gd name="T1" fmla="*/ 0 h 6389"/>
                <a:gd name="T2" fmla="*/ 27400 w 3885"/>
                <a:gd name="T3" fmla="*/ 55450 h 6389"/>
                <a:gd name="T4" fmla="*/ 0 w 3885"/>
                <a:gd name="T5" fmla="*/ 159700 h 6389"/>
                <a:gd name="T6" fmla="*/ 47300 w 3885"/>
                <a:gd name="T7" fmla="*/ 101625 h 6389"/>
                <a:gd name="T8" fmla="*/ 47300 w 3885"/>
                <a:gd name="T9" fmla="*/ 138600 h 6389"/>
                <a:gd name="T10" fmla="*/ 67225 w 3885"/>
                <a:gd name="T11" fmla="*/ 110875 h 6389"/>
                <a:gd name="T12" fmla="*/ 57275 w 3885"/>
                <a:gd name="T13" fmla="*/ 145200 h 6389"/>
                <a:gd name="T14" fmla="*/ 97100 w 3885"/>
                <a:gd name="T15" fmla="*/ 89750 h 6389"/>
                <a:gd name="T16" fmla="*/ 72200 w 3885"/>
                <a:gd name="T17" fmla="*/ 96350 h 6389"/>
                <a:gd name="T18" fmla="*/ 72200 w 3885"/>
                <a:gd name="T19" fmla="*/ 58075 h 6389"/>
                <a:gd name="T20" fmla="*/ 57275 w 3885"/>
                <a:gd name="T21" fmla="*/ 80525 h 6389"/>
                <a:gd name="T22" fmla="*/ 52300 w 3885"/>
                <a:gd name="T23" fmla="*/ 27725 h 6389"/>
                <a:gd name="T24" fmla="*/ 52300 w 3885"/>
                <a:gd name="T25" fmla="*/ 0 h 6389"/>
                <a:gd name="T26" fmla="*/ 52300 w 3885"/>
                <a:gd name="T27" fmla="*/ 0 h 63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85"/>
                <a:gd name="T43" fmla="*/ 0 h 6389"/>
                <a:gd name="T44" fmla="*/ 3885 w 3885"/>
                <a:gd name="T45" fmla="*/ 6389 h 63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85" h="6389" extrusionOk="0">
                  <a:moveTo>
                    <a:pt x="2092" y="0"/>
                  </a:moveTo>
                  <a:lnTo>
                    <a:pt x="1096" y="2218"/>
                  </a:lnTo>
                  <a:lnTo>
                    <a:pt x="0" y="6388"/>
                  </a:lnTo>
                  <a:lnTo>
                    <a:pt x="1892" y="4065"/>
                  </a:lnTo>
                  <a:lnTo>
                    <a:pt x="1892" y="5544"/>
                  </a:lnTo>
                  <a:lnTo>
                    <a:pt x="2689" y="4435"/>
                  </a:lnTo>
                  <a:lnTo>
                    <a:pt x="2291" y="5808"/>
                  </a:lnTo>
                  <a:lnTo>
                    <a:pt x="3884" y="3590"/>
                  </a:lnTo>
                  <a:lnTo>
                    <a:pt x="2888" y="3854"/>
                  </a:lnTo>
                  <a:lnTo>
                    <a:pt x="2888" y="2323"/>
                  </a:lnTo>
                  <a:lnTo>
                    <a:pt x="2291" y="3221"/>
                  </a:lnTo>
                  <a:lnTo>
                    <a:pt x="2092" y="1109"/>
                  </a:lnTo>
                  <a:lnTo>
                    <a:pt x="2092" y="0"/>
                  </a:lnTo>
                  <a:close/>
                </a:path>
              </a:pathLst>
            </a:custGeom>
            <a:solidFill>
              <a:srgbClr val="FFBEBE"/>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76" name="Shape 245"/>
            <p:cNvSpPr>
              <a:spLocks/>
            </p:cNvSpPr>
            <p:nvPr/>
          </p:nvSpPr>
          <p:spPr bwMode="auto">
            <a:xfrm>
              <a:off x="2604125" y="1183875"/>
              <a:ext cx="139450" cy="159725"/>
            </a:xfrm>
            <a:custGeom>
              <a:avLst/>
              <a:gdLst>
                <a:gd name="T0" fmla="*/ 27400 w 5578"/>
                <a:gd name="T1" fmla="*/ 42250 h 6389"/>
                <a:gd name="T2" fmla="*/ 14950 w 5578"/>
                <a:gd name="T3" fmla="*/ 76575 h 6389"/>
                <a:gd name="T4" fmla="*/ 25 w 5578"/>
                <a:gd name="T5" fmla="*/ 124100 h 6389"/>
                <a:gd name="T6" fmla="*/ 42350 w 5578"/>
                <a:gd name="T7" fmla="*/ 76575 h 6389"/>
                <a:gd name="T8" fmla="*/ 22425 w 5578"/>
                <a:gd name="T9" fmla="*/ 159725 h 6389"/>
                <a:gd name="T10" fmla="*/ 62275 w 5578"/>
                <a:gd name="T11" fmla="*/ 83175 h 6389"/>
                <a:gd name="T12" fmla="*/ 47325 w 5578"/>
                <a:gd name="T13" fmla="*/ 159725 h 6389"/>
                <a:gd name="T14" fmla="*/ 99600 w 5578"/>
                <a:gd name="T15" fmla="*/ 76575 h 6389"/>
                <a:gd name="T16" fmla="*/ 94625 w 5578"/>
                <a:gd name="T17" fmla="*/ 120125 h 6389"/>
                <a:gd name="T18" fmla="*/ 139450 w 5578"/>
                <a:gd name="T19" fmla="*/ 27750 h 6389"/>
                <a:gd name="T20" fmla="*/ 107075 w 5578"/>
                <a:gd name="T21" fmla="*/ 55450 h 6389"/>
                <a:gd name="T22" fmla="*/ 112050 w 5578"/>
                <a:gd name="T23" fmla="*/ 25 h 6389"/>
                <a:gd name="T24" fmla="*/ 72225 w 5578"/>
                <a:gd name="T25" fmla="*/ 62050 h 6389"/>
                <a:gd name="T26" fmla="*/ 82175 w 5578"/>
                <a:gd name="T27" fmla="*/ 14550 h 6389"/>
                <a:gd name="T28" fmla="*/ 42350 w 5578"/>
                <a:gd name="T29" fmla="*/ 66025 h 6389"/>
                <a:gd name="T30" fmla="*/ 27400 w 5578"/>
                <a:gd name="T31" fmla="*/ 42250 h 6389"/>
                <a:gd name="T32" fmla="*/ 27400 w 5578"/>
                <a:gd name="T33" fmla="*/ 42250 h 63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78"/>
                <a:gd name="T52" fmla="*/ 0 h 6389"/>
                <a:gd name="T53" fmla="*/ 5578 w 5578"/>
                <a:gd name="T54" fmla="*/ 6389 h 63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78" h="6389" extrusionOk="0">
                  <a:moveTo>
                    <a:pt x="1096" y="1690"/>
                  </a:moveTo>
                  <a:lnTo>
                    <a:pt x="598" y="3063"/>
                  </a:lnTo>
                  <a:lnTo>
                    <a:pt x="1" y="4964"/>
                  </a:lnTo>
                  <a:lnTo>
                    <a:pt x="1694" y="3063"/>
                  </a:lnTo>
                  <a:lnTo>
                    <a:pt x="897" y="6389"/>
                  </a:lnTo>
                  <a:lnTo>
                    <a:pt x="2491" y="3327"/>
                  </a:lnTo>
                  <a:lnTo>
                    <a:pt x="1893" y="6389"/>
                  </a:lnTo>
                  <a:lnTo>
                    <a:pt x="3984" y="3063"/>
                  </a:lnTo>
                  <a:lnTo>
                    <a:pt x="3785" y="4805"/>
                  </a:lnTo>
                  <a:lnTo>
                    <a:pt x="5578" y="1110"/>
                  </a:lnTo>
                  <a:lnTo>
                    <a:pt x="4283" y="2218"/>
                  </a:lnTo>
                  <a:lnTo>
                    <a:pt x="4482" y="1"/>
                  </a:lnTo>
                  <a:lnTo>
                    <a:pt x="2889" y="2482"/>
                  </a:lnTo>
                  <a:lnTo>
                    <a:pt x="3287" y="582"/>
                  </a:lnTo>
                  <a:lnTo>
                    <a:pt x="1694" y="2641"/>
                  </a:lnTo>
                  <a:lnTo>
                    <a:pt x="1096" y="1690"/>
                  </a:lnTo>
                  <a:close/>
                </a:path>
              </a:pathLst>
            </a:custGeom>
            <a:solidFill>
              <a:srgbClr val="FFBEBE"/>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77" name="Shape 246"/>
            <p:cNvSpPr>
              <a:spLocks/>
            </p:cNvSpPr>
            <p:nvPr/>
          </p:nvSpPr>
          <p:spPr bwMode="auto">
            <a:xfrm>
              <a:off x="216575" y="1347550"/>
              <a:ext cx="585100" cy="240225"/>
            </a:xfrm>
            <a:custGeom>
              <a:avLst/>
              <a:gdLst>
                <a:gd name="T0" fmla="*/ 492975 w 23404"/>
                <a:gd name="T1" fmla="*/ 30375 h 9609"/>
                <a:gd name="T2" fmla="*/ 241525 w 23404"/>
                <a:gd name="T3" fmla="*/ 138600 h 9609"/>
                <a:gd name="T4" fmla="*/ 266425 w 23404"/>
                <a:gd name="T5" fmla="*/ 114825 h 9609"/>
                <a:gd name="T6" fmla="*/ 184250 w 23404"/>
                <a:gd name="T7" fmla="*/ 151800 h 9609"/>
                <a:gd name="T8" fmla="*/ 189225 w 23404"/>
                <a:gd name="T9" fmla="*/ 125400 h 9609"/>
                <a:gd name="T10" fmla="*/ 124500 w 23404"/>
                <a:gd name="T11" fmla="*/ 134625 h 9609"/>
                <a:gd name="T12" fmla="*/ 67250 w 23404"/>
                <a:gd name="T13" fmla="*/ 166300 h 9609"/>
                <a:gd name="T14" fmla="*/ 5000 w 23404"/>
                <a:gd name="T15" fmla="*/ 180825 h 9609"/>
                <a:gd name="T16" fmla="*/ 67250 w 23404"/>
                <a:gd name="T17" fmla="*/ 182150 h 9609"/>
                <a:gd name="T18" fmla="*/ 25 w 23404"/>
                <a:gd name="T19" fmla="*/ 194025 h 9609"/>
                <a:gd name="T20" fmla="*/ 67250 w 23404"/>
                <a:gd name="T21" fmla="*/ 197975 h 9609"/>
                <a:gd name="T22" fmla="*/ 24925 w 23404"/>
                <a:gd name="T23" fmla="*/ 204575 h 9609"/>
                <a:gd name="T24" fmla="*/ 124500 w 23404"/>
                <a:gd name="T25" fmla="*/ 197975 h 9609"/>
                <a:gd name="T26" fmla="*/ 136950 w 23404"/>
                <a:gd name="T27" fmla="*/ 240225 h 9609"/>
                <a:gd name="T28" fmla="*/ 189225 w 23404"/>
                <a:gd name="T29" fmla="*/ 180825 h 9609"/>
                <a:gd name="T30" fmla="*/ 273875 w 23404"/>
                <a:gd name="T31" fmla="*/ 162350 h 9609"/>
                <a:gd name="T32" fmla="*/ 385925 w 23404"/>
                <a:gd name="T33" fmla="*/ 104275 h 9609"/>
                <a:gd name="T34" fmla="*/ 585075 w 23404"/>
                <a:gd name="T35" fmla="*/ 0 h 9609"/>
                <a:gd name="T36" fmla="*/ 492975 w 23404"/>
                <a:gd name="T37" fmla="*/ 30375 h 9609"/>
                <a:gd name="T38" fmla="*/ 492975 w 23404"/>
                <a:gd name="T39" fmla="*/ 30375 h 96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404"/>
                <a:gd name="T61" fmla="*/ 0 h 9609"/>
                <a:gd name="T62" fmla="*/ 23404 w 23404"/>
                <a:gd name="T63" fmla="*/ 9609 h 960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404" h="9609" extrusionOk="0">
                  <a:moveTo>
                    <a:pt x="19719" y="1215"/>
                  </a:moveTo>
                  <a:lnTo>
                    <a:pt x="9661" y="5544"/>
                  </a:lnTo>
                  <a:lnTo>
                    <a:pt x="10657" y="4593"/>
                  </a:lnTo>
                  <a:lnTo>
                    <a:pt x="7370" y="6072"/>
                  </a:lnTo>
                  <a:lnTo>
                    <a:pt x="7569" y="5016"/>
                  </a:lnTo>
                  <a:lnTo>
                    <a:pt x="4980" y="5385"/>
                  </a:lnTo>
                  <a:lnTo>
                    <a:pt x="2690" y="6652"/>
                  </a:lnTo>
                  <a:lnTo>
                    <a:pt x="200" y="7233"/>
                  </a:lnTo>
                  <a:lnTo>
                    <a:pt x="2690" y="7286"/>
                  </a:lnTo>
                  <a:lnTo>
                    <a:pt x="1" y="7761"/>
                  </a:lnTo>
                  <a:lnTo>
                    <a:pt x="2690" y="7919"/>
                  </a:lnTo>
                  <a:lnTo>
                    <a:pt x="997" y="8183"/>
                  </a:lnTo>
                  <a:lnTo>
                    <a:pt x="4980" y="7919"/>
                  </a:lnTo>
                  <a:lnTo>
                    <a:pt x="5478" y="9609"/>
                  </a:lnTo>
                  <a:lnTo>
                    <a:pt x="7569" y="7233"/>
                  </a:lnTo>
                  <a:lnTo>
                    <a:pt x="10955" y="6494"/>
                  </a:lnTo>
                  <a:lnTo>
                    <a:pt x="15437" y="4171"/>
                  </a:lnTo>
                  <a:lnTo>
                    <a:pt x="23403" y="0"/>
                  </a:lnTo>
                  <a:lnTo>
                    <a:pt x="19719" y="1215"/>
                  </a:lnTo>
                  <a:close/>
                </a:path>
              </a:pathLst>
            </a:custGeom>
            <a:solidFill>
              <a:srgbClr val="FFBEBE"/>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78" name="Shape 247"/>
            <p:cNvSpPr>
              <a:spLocks/>
            </p:cNvSpPr>
            <p:nvPr/>
          </p:nvSpPr>
          <p:spPr bwMode="auto">
            <a:xfrm>
              <a:off x="2492100" y="1578525"/>
              <a:ext cx="139450" cy="165000"/>
            </a:xfrm>
            <a:custGeom>
              <a:avLst/>
              <a:gdLst>
                <a:gd name="T0" fmla="*/ 97100 w 5578"/>
                <a:gd name="T1" fmla="*/ 14525 h 6600"/>
                <a:gd name="T2" fmla="*/ 54800 w 5578"/>
                <a:gd name="T3" fmla="*/ 56750 h 6600"/>
                <a:gd name="T4" fmla="*/ 25 w 5578"/>
                <a:gd name="T5" fmla="*/ 84475 h 6600"/>
                <a:gd name="T6" fmla="*/ 14950 w 5578"/>
                <a:gd name="T7" fmla="*/ 122750 h 6600"/>
                <a:gd name="T8" fmla="*/ 42350 w 5578"/>
                <a:gd name="T9" fmla="*/ 164975 h 6600"/>
                <a:gd name="T10" fmla="*/ 47325 w 5578"/>
                <a:gd name="T11" fmla="*/ 108225 h 6600"/>
                <a:gd name="T12" fmla="*/ 72225 w 5578"/>
                <a:gd name="T13" fmla="*/ 69950 h 6600"/>
                <a:gd name="T14" fmla="*/ 119525 w 5578"/>
                <a:gd name="T15" fmla="*/ 43550 h 6600"/>
                <a:gd name="T16" fmla="*/ 139425 w 5578"/>
                <a:gd name="T17" fmla="*/ 0 h 6600"/>
                <a:gd name="T18" fmla="*/ 97100 w 5578"/>
                <a:gd name="T19" fmla="*/ 14525 h 6600"/>
                <a:gd name="T20" fmla="*/ 97100 w 5578"/>
                <a:gd name="T21" fmla="*/ 14525 h 6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78"/>
                <a:gd name="T34" fmla="*/ 0 h 6600"/>
                <a:gd name="T35" fmla="*/ 5578 w 5578"/>
                <a:gd name="T36" fmla="*/ 6600 h 6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78" h="6600" extrusionOk="0">
                  <a:moveTo>
                    <a:pt x="3884" y="581"/>
                  </a:moveTo>
                  <a:lnTo>
                    <a:pt x="2192" y="2270"/>
                  </a:lnTo>
                  <a:lnTo>
                    <a:pt x="1" y="3379"/>
                  </a:lnTo>
                  <a:lnTo>
                    <a:pt x="598" y="4910"/>
                  </a:lnTo>
                  <a:lnTo>
                    <a:pt x="1694" y="6599"/>
                  </a:lnTo>
                  <a:lnTo>
                    <a:pt x="1893" y="4329"/>
                  </a:lnTo>
                  <a:lnTo>
                    <a:pt x="2889" y="2798"/>
                  </a:lnTo>
                  <a:lnTo>
                    <a:pt x="4781" y="1742"/>
                  </a:lnTo>
                  <a:lnTo>
                    <a:pt x="5577" y="0"/>
                  </a:lnTo>
                  <a:lnTo>
                    <a:pt x="3884" y="581"/>
                  </a:lnTo>
                  <a:close/>
                </a:path>
              </a:pathLst>
            </a:custGeom>
            <a:solidFill>
              <a:srgbClr val="FFBEBE"/>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79" name="Shape 248"/>
            <p:cNvSpPr>
              <a:spLocks/>
            </p:cNvSpPr>
            <p:nvPr/>
          </p:nvSpPr>
          <p:spPr bwMode="auto">
            <a:xfrm>
              <a:off x="1157675" y="1462375"/>
              <a:ext cx="69725" cy="294350"/>
            </a:xfrm>
            <a:custGeom>
              <a:avLst/>
              <a:gdLst>
                <a:gd name="T0" fmla="*/ 9950 w 2789"/>
                <a:gd name="T1" fmla="*/ 25075 h 11774"/>
                <a:gd name="T2" fmla="*/ 0 w 2789"/>
                <a:gd name="T3" fmla="*/ 110875 h 11774"/>
                <a:gd name="T4" fmla="*/ 22400 w 2789"/>
                <a:gd name="T5" fmla="*/ 208550 h 11774"/>
                <a:gd name="T6" fmla="*/ 69700 w 2789"/>
                <a:gd name="T7" fmla="*/ 294325 h 11774"/>
                <a:gd name="T8" fmla="*/ 54775 w 2789"/>
                <a:gd name="T9" fmla="*/ 183475 h 11774"/>
                <a:gd name="T10" fmla="*/ 29875 w 2789"/>
                <a:gd name="T11" fmla="*/ 122750 h 11774"/>
                <a:gd name="T12" fmla="*/ 22400 w 2789"/>
                <a:gd name="T13" fmla="*/ 67325 h 11774"/>
                <a:gd name="T14" fmla="*/ 29875 w 2789"/>
                <a:gd name="T15" fmla="*/ 0 h 11774"/>
                <a:gd name="T16" fmla="*/ 9950 w 2789"/>
                <a:gd name="T17" fmla="*/ 25075 h 11774"/>
                <a:gd name="T18" fmla="*/ 9950 w 2789"/>
                <a:gd name="T19" fmla="*/ 25075 h 117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89"/>
                <a:gd name="T31" fmla="*/ 0 h 11774"/>
                <a:gd name="T32" fmla="*/ 2789 w 2789"/>
                <a:gd name="T33" fmla="*/ 11774 h 117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89" h="11774" extrusionOk="0">
                  <a:moveTo>
                    <a:pt x="398" y="1003"/>
                  </a:moveTo>
                  <a:lnTo>
                    <a:pt x="0" y="4435"/>
                  </a:lnTo>
                  <a:lnTo>
                    <a:pt x="896" y="8342"/>
                  </a:lnTo>
                  <a:lnTo>
                    <a:pt x="2788" y="11773"/>
                  </a:lnTo>
                  <a:lnTo>
                    <a:pt x="2191" y="7339"/>
                  </a:lnTo>
                  <a:lnTo>
                    <a:pt x="1195" y="4910"/>
                  </a:lnTo>
                  <a:lnTo>
                    <a:pt x="896" y="2693"/>
                  </a:lnTo>
                  <a:lnTo>
                    <a:pt x="1195" y="0"/>
                  </a:lnTo>
                  <a:lnTo>
                    <a:pt x="398" y="1003"/>
                  </a:lnTo>
                  <a:close/>
                </a:path>
              </a:pathLst>
            </a:custGeom>
            <a:solidFill>
              <a:srgbClr val="FFBEBE"/>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80" name="Shape 249"/>
            <p:cNvSpPr>
              <a:spLocks/>
            </p:cNvSpPr>
            <p:nvPr/>
          </p:nvSpPr>
          <p:spPr bwMode="auto">
            <a:xfrm>
              <a:off x="1307050" y="1678825"/>
              <a:ext cx="256450" cy="257400"/>
            </a:xfrm>
            <a:custGeom>
              <a:avLst/>
              <a:gdLst>
                <a:gd name="T0" fmla="*/ 29875 w 10258"/>
                <a:gd name="T1" fmla="*/ 50175 h 10296"/>
                <a:gd name="T2" fmla="*/ 54775 w 10258"/>
                <a:gd name="T3" fmla="*/ 105600 h 10296"/>
                <a:gd name="T4" fmla="*/ 64725 w 10258"/>
                <a:gd name="T5" fmla="*/ 157075 h 10296"/>
                <a:gd name="T6" fmla="*/ 82150 w 10258"/>
                <a:gd name="T7" fmla="*/ 114850 h 10296"/>
                <a:gd name="T8" fmla="*/ 107050 w 10258"/>
                <a:gd name="T9" fmla="*/ 186100 h 10296"/>
                <a:gd name="T10" fmla="*/ 119500 w 10258"/>
                <a:gd name="T11" fmla="*/ 135950 h 10296"/>
                <a:gd name="T12" fmla="*/ 144400 w 10258"/>
                <a:gd name="T13" fmla="*/ 207225 h 10296"/>
                <a:gd name="T14" fmla="*/ 159350 w 10258"/>
                <a:gd name="T15" fmla="*/ 165000 h 10296"/>
                <a:gd name="T16" fmla="*/ 201675 w 10258"/>
                <a:gd name="T17" fmla="*/ 245500 h 10296"/>
                <a:gd name="T18" fmla="*/ 201675 w 10258"/>
                <a:gd name="T19" fmla="*/ 195350 h 10296"/>
                <a:gd name="T20" fmla="*/ 256425 w 10258"/>
                <a:gd name="T21" fmla="*/ 257375 h 10296"/>
                <a:gd name="T22" fmla="*/ 184225 w 10258"/>
                <a:gd name="T23" fmla="*/ 157075 h 10296"/>
                <a:gd name="T24" fmla="*/ 119500 w 10258"/>
                <a:gd name="T25" fmla="*/ 100325 h 10296"/>
                <a:gd name="T26" fmla="*/ 0 w 10258"/>
                <a:gd name="T27" fmla="*/ 25 h 10296"/>
                <a:gd name="T28" fmla="*/ 29875 w 10258"/>
                <a:gd name="T29" fmla="*/ 50175 h 10296"/>
                <a:gd name="T30" fmla="*/ 29875 w 10258"/>
                <a:gd name="T31" fmla="*/ 50175 h 10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258"/>
                <a:gd name="T49" fmla="*/ 0 h 10296"/>
                <a:gd name="T50" fmla="*/ 10258 w 10258"/>
                <a:gd name="T51" fmla="*/ 10296 h 102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258" h="10296" extrusionOk="0">
                  <a:moveTo>
                    <a:pt x="1195" y="2007"/>
                  </a:moveTo>
                  <a:lnTo>
                    <a:pt x="2191" y="4224"/>
                  </a:lnTo>
                  <a:lnTo>
                    <a:pt x="2589" y="6283"/>
                  </a:lnTo>
                  <a:lnTo>
                    <a:pt x="3286" y="4594"/>
                  </a:lnTo>
                  <a:lnTo>
                    <a:pt x="4282" y="7444"/>
                  </a:lnTo>
                  <a:lnTo>
                    <a:pt x="4780" y="5438"/>
                  </a:lnTo>
                  <a:lnTo>
                    <a:pt x="5776" y="8289"/>
                  </a:lnTo>
                  <a:lnTo>
                    <a:pt x="6374" y="6600"/>
                  </a:lnTo>
                  <a:lnTo>
                    <a:pt x="8067" y="9820"/>
                  </a:lnTo>
                  <a:lnTo>
                    <a:pt x="8067" y="7814"/>
                  </a:lnTo>
                  <a:lnTo>
                    <a:pt x="10257" y="10295"/>
                  </a:lnTo>
                  <a:lnTo>
                    <a:pt x="7369" y="6283"/>
                  </a:lnTo>
                  <a:lnTo>
                    <a:pt x="4780" y="4013"/>
                  </a:lnTo>
                  <a:lnTo>
                    <a:pt x="0" y="1"/>
                  </a:lnTo>
                  <a:lnTo>
                    <a:pt x="1195" y="2007"/>
                  </a:lnTo>
                  <a:close/>
                </a:path>
              </a:pathLst>
            </a:custGeom>
            <a:solidFill>
              <a:srgbClr val="FFBEBE"/>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81" name="Shape 250"/>
            <p:cNvSpPr>
              <a:spLocks/>
            </p:cNvSpPr>
            <p:nvPr/>
          </p:nvSpPr>
          <p:spPr bwMode="auto">
            <a:xfrm>
              <a:off x="1628200" y="2274075"/>
              <a:ext cx="57300" cy="68650"/>
            </a:xfrm>
            <a:custGeom>
              <a:avLst/>
              <a:gdLst>
                <a:gd name="T0" fmla="*/ 25 w 2292"/>
                <a:gd name="T1" fmla="*/ 0 h 2746"/>
                <a:gd name="T2" fmla="*/ 25 w 2292"/>
                <a:gd name="T3" fmla="*/ 43575 h 2746"/>
                <a:gd name="T4" fmla="*/ 24900 w 2292"/>
                <a:gd name="T5" fmla="*/ 35650 h 2746"/>
                <a:gd name="T6" fmla="*/ 24900 w 2292"/>
                <a:gd name="T7" fmla="*/ 68650 h 2746"/>
                <a:gd name="T8" fmla="*/ 57275 w 2292"/>
                <a:gd name="T9" fmla="*/ 52800 h 2746"/>
                <a:gd name="T10" fmla="*/ 32375 w 2292"/>
                <a:gd name="T11" fmla="*/ 18500 h 2746"/>
                <a:gd name="T12" fmla="*/ 25 w 2292"/>
                <a:gd name="T13" fmla="*/ 0 h 2746"/>
                <a:gd name="T14" fmla="*/ 25 w 2292"/>
                <a:gd name="T15" fmla="*/ 0 h 2746"/>
                <a:gd name="T16" fmla="*/ 0 60000 65536"/>
                <a:gd name="T17" fmla="*/ 0 60000 65536"/>
                <a:gd name="T18" fmla="*/ 0 60000 65536"/>
                <a:gd name="T19" fmla="*/ 0 60000 65536"/>
                <a:gd name="T20" fmla="*/ 0 60000 65536"/>
                <a:gd name="T21" fmla="*/ 0 60000 65536"/>
                <a:gd name="T22" fmla="*/ 0 60000 65536"/>
                <a:gd name="T23" fmla="*/ 0 60000 65536"/>
                <a:gd name="T24" fmla="*/ 0 w 2292"/>
                <a:gd name="T25" fmla="*/ 0 h 2746"/>
                <a:gd name="T26" fmla="*/ 2292 w 2292"/>
                <a:gd name="T27" fmla="*/ 2746 h 27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92" h="2746" extrusionOk="0">
                  <a:moveTo>
                    <a:pt x="1" y="0"/>
                  </a:moveTo>
                  <a:lnTo>
                    <a:pt x="1" y="1743"/>
                  </a:lnTo>
                  <a:lnTo>
                    <a:pt x="996" y="1426"/>
                  </a:lnTo>
                  <a:lnTo>
                    <a:pt x="996" y="2746"/>
                  </a:lnTo>
                  <a:lnTo>
                    <a:pt x="2291" y="2112"/>
                  </a:lnTo>
                  <a:lnTo>
                    <a:pt x="1295" y="740"/>
                  </a:lnTo>
                  <a:lnTo>
                    <a:pt x="1" y="0"/>
                  </a:lnTo>
                  <a:close/>
                </a:path>
              </a:pathLst>
            </a:custGeom>
            <a:solidFill>
              <a:srgbClr val="FFBEBE"/>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82" name="Shape 251"/>
            <p:cNvSpPr>
              <a:spLocks/>
            </p:cNvSpPr>
            <p:nvPr/>
          </p:nvSpPr>
          <p:spPr bwMode="auto">
            <a:xfrm>
              <a:off x="2310350" y="2179050"/>
              <a:ext cx="104600" cy="180850"/>
            </a:xfrm>
            <a:custGeom>
              <a:avLst/>
              <a:gdLst>
                <a:gd name="T0" fmla="*/ 14950 w 4184"/>
                <a:gd name="T1" fmla="*/ 0 h 7234"/>
                <a:gd name="T2" fmla="*/ 14950 w 4184"/>
                <a:gd name="T3" fmla="*/ 40925 h 7234"/>
                <a:gd name="T4" fmla="*/ 25 w 4184"/>
                <a:gd name="T5" fmla="*/ 79200 h 7234"/>
                <a:gd name="T6" fmla="*/ 32400 w 4184"/>
                <a:gd name="T7" fmla="*/ 50175 h 7234"/>
                <a:gd name="T8" fmla="*/ 24925 w 4184"/>
                <a:gd name="T9" fmla="*/ 122750 h 7234"/>
                <a:gd name="T10" fmla="*/ 57275 w 4184"/>
                <a:gd name="T11" fmla="*/ 79200 h 7234"/>
                <a:gd name="T12" fmla="*/ 37375 w 4184"/>
                <a:gd name="T13" fmla="*/ 155750 h 7234"/>
                <a:gd name="T14" fmla="*/ 72225 w 4184"/>
                <a:gd name="T15" fmla="*/ 122750 h 7234"/>
                <a:gd name="T16" fmla="*/ 57275 w 4184"/>
                <a:gd name="T17" fmla="*/ 180825 h 7234"/>
                <a:gd name="T18" fmla="*/ 97125 w 4184"/>
                <a:gd name="T19" fmla="*/ 151800 h 7234"/>
                <a:gd name="T20" fmla="*/ 104600 w 4184"/>
                <a:gd name="T21" fmla="*/ 88450 h 7234"/>
                <a:gd name="T22" fmla="*/ 79700 w 4184"/>
                <a:gd name="T23" fmla="*/ 100325 h 7234"/>
                <a:gd name="T24" fmla="*/ 72225 w 4184"/>
                <a:gd name="T25" fmla="*/ 44875 h 7234"/>
                <a:gd name="T26" fmla="*/ 49825 w 4184"/>
                <a:gd name="T27" fmla="*/ 54125 h 7234"/>
                <a:gd name="T28" fmla="*/ 32400 w 4184"/>
                <a:gd name="T29" fmla="*/ 19800 h 7234"/>
                <a:gd name="T30" fmla="*/ 14950 w 4184"/>
                <a:gd name="T31" fmla="*/ 0 h 7234"/>
                <a:gd name="T32" fmla="*/ 14950 w 4184"/>
                <a:gd name="T33" fmla="*/ 0 h 72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84"/>
                <a:gd name="T52" fmla="*/ 0 h 7234"/>
                <a:gd name="T53" fmla="*/ 4184 w 4184"/>
                <a:gd name="T54" fmla="*/ 7234 h 72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84" h="7234" extrusionOk="0">
                  <a:moveTo>
                    <a:pt x="598" y="0"/>
                  </a:moveTo>
                  <a:lnTo>
                    <a:pt x="598" y="1637"/>
                  </a:lnTo>
                  <a:lnTo>
                    <a:pt x="1" y="3168"/>
                  </a:lnTo>
                  <a:lnTo>
                    <a:pt x="1296" y="2007"/>
                  </a:lnTo>
                  <a:lnTo>
                    <a:pt x="997" y="4910"/>
                  </a:lnTo>
                  <a:lnTo>
                    <a:pt x="2291" y="3168"/>
                  </a:lnTo>
                  <a:lnTo>
                    <a:pt x="1495" y="6230"/>
                  </a:lnTo>
                  <a:lnTo>
                    <a:pt x="2889" y="4910"/>
                  </a:lnTo>
                  <a:lnTo>
                    <a:pt x="2291" y="7233"/>
                  </a:lnTo>
                  <a:lnTo>
                    <a:pt x="3885" y="6072"/>
                  </a:lnTo>
                  <a:lnTo>
                    <a:pt x="4184" y="3538"/>
                  </a:lnTo>
                  <a:lnTo>
                    <a:pt x="3188" y="4013"/>
                  </a:lnTo>
                  <a:lnTo>
                    <a:pt x="2889" y="1795"/>
                  </a:lnTo>
                  <a:lnTo>
                    <a:pt x="1993" y="2165"/>
                  </a:lnTo>
                  <a:lnTo>
                    <a:pt x="1296" y="792"/>
                  </a:lnTo>
                  <a:lnTo>
                    <a:pt x="598" y="0"/>
                  </a:lnTo>
                  <a:close/>
                </a:path>
              </a:pathLst>
            </a:custGeom>
            <a:solidFill>
              <a:srgbClr val="FFBEBE"/>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83" name="Shape 252"/>
            <p:cNvSpPr>
              <a:spLocks/>
            </p:cNvSpPr>
            <p:nvPr/>
          </p:nvSpPr>
          <p:spPr bwMode="auto">
            <a:xfrm>
              <a:off x="2004125" y="1874175"/>
              <a:ext cx="72225" cy="168950"/>
            </a:xfrm>
            <a:custGeom>
              <a:avLst/>
              <a:gdLst>
                <a:gd name="T0" fmla="*/ 27400 w 2889"/>
                <a:gd name="T1" fmla="*/ 0 h 6758"/>
                <a:gd name="T2" fmla="*/ 72225 w 2889"/>
                <a:gd name="T3" fmla="*/ 40925 h 6758"/>
                <a:gd name="T4" fmla="*/ 32400 w 2889"/>
                <a:gd name="T5" fmla="*/ 40925 h 6758"/>
                <a:gd name="T6" fmla="*/ 64750 w 2889"/>
                <a:gd name="T7" fmla="*/ 87100 h 6758"/>
                <a:gd name="T8" fmla="*/ 32400 w 2889"/>
                <a:gd name="T9" fmla="*/ 80500 h 6758"/>
                <a:gd name="T10" fmla="*/ 49825 w 2889"/>
                <a:gd name="T11" fmla="*/ 130675 h 6758"/>
                <a:gd name="T12" fmla="*/ 27400 w 2889"/>
                <a:gd name="T13" fmla="*/ 117475 h 6758"/>
                <a:gd name="T14" fmla="*/ 14950 w 2889"/>
                <a:gd name="T15" fmla="*/ 168950 h 6758"/>
                <a:gd name="T16" fmla="*/ 25 w 2889"/>
                <a:gd name="T17" fmla="*/ 117475 h 6758"/>
                <a:gd name="T18" fmla="*/ 14950 w 2889"/>
                <a:gd name="T19" fmla="*/ 105600 h 6758"/>
                <a:gd name="T20" fmla="*/ 9975 w 2889"/>
                <a:gd name="T21" fmla="*/ 55425 h 6758"/>
                <a:gd name="T22" fmla="*/ 27400 w 2889"/>
                <a:gd name="T23" fmla="*/ 67300 h 6758"/>
                <a:gd name="T24" fmla="*/ 9975 w 2889"/>
                <a:gd name="T25" fmla="*/ 25075 h 6758"/>
                <a:gd name="T26" fmla="*/ 27400 w 2889"/>
                <a:gd name="T27" fmla="*/ 25075 h 6758"/>
                <a:gd name="T28" fmla="*/ 27400 w 2889"/>
                <a:gd name="T29" fmla="*/ 0 h 6758"/>
                <a:gd name="T30" fmla="*/ 27400 w 2889"/>
                <a:gd name="T31" fmla="*/ 0 h 67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89"/>
                <a:gd name="T49" fmla="*/ 0 h 6758"/>
                <a:gd name="T50" fmla="*/ 2889 w 2889"/>
                <a:gd name="T51" fmla="*/ 6758 h 675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89" h="6758" extrusionOk="0">
                  <a:moveTo>
                    <a:pt x="1096" y="0"/>
                  </a:moveTo>
                  <a:lnTo>
                    <a:pt x="2889" y="1637"/>
                  </a:lnTo>
                  <a:lnTo>
                    <a:pt x="1296" y="1637"/>
                  </a:lnTo>
                  <a:lnTo>
                    <a:pt x="2590" y="3484"/>
                  </a:lnTo>
                  <a:lnTo>
                    <a:pt x="1296" y="3220"/>
                  </a:lnTo>
                  <a:lnTo>
                    <a:pt x="1993" y="5227"/>
                  </a:lnTo>
                  <a:lnTo>
                    <a:pt x="1096" y="4699"/>
                  </a:lnTo>
                  <a:lnTo>
                    <a:pt x="598" y="6758"/>
                  </a:lnTo>
                  <a:lnTo>
                    <a:pt x="1" y="4699"/>
                  </a:lnTo>
                  <a:lnTo>
                    <a:pt x="598" y="4224"/>
                  </a:lnTo>
                  <a:lnTo>
                    <a:pt x="399" y="2217"/>
                  </a:lnTo>
                  <a:lnTo>
                    <a:pt x="1096" y="2692"/>
                  </a:lnTo>
                  <a:lnTo>
                    <a:pt x="399" y="1003"/>
                  </a:lnTo>
                  <a:lnTo>
                    <a:pt x="1096" y="1003"/>
                  </a:lnTo>
                  <a:lnTo>
                    <a:pt x="1096" y="0"/>
                  </a:lnTo>
                  <a:close/>
                </a:path>
              </a:pathLst>
            </a:custGeom>
            <a:solidFill>
              <a:srgbClr val="FFBEBE"/>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84" name="Shape 253"/>
            <p:cNvSpPr>
              <a:spLocks/>
            </p:cNvSpPr>
            <p:nvPr/>
          </p:nvSpPr>
          <p:spPr bwMode="auto">
            <a:xfrm>
              <a:off x="2053925" y="1567950"/>
              <a:ext cx="104600" cy="314150"/>
            </a:xfrm>
            <a:custGeom>
              <a:avLst/>
              <a:gdLst>
                <a:gd name="T0" fmla="*/ 14950 w 4184"/>
                <a:gd name="T1" fmla="*/ 25 h 12566"/>
                <a:gd name="T2" fmla="*/ 25 w 4184"/>
                <a:gd name="T3" fmla="*/ 89775 h 12566"/>
                <a:gd name="T4" fmla="*/ 37350 w 4184"/>
                <a:gd name="T5" fmla="*/ 55450 h 12566"/>
                <a:gd name="T6" fmla="*/ 32375 w 4184"/>
                <a:gd name="T7" fmla="*/ 116175 h 12566"/>
                <a:gd name="T8" fmla="*/ 62250 w 4184"/>
                <a:gd name="T9" fmla="*/ 93725 h 12566"/>
                <a:gd name="T10" fmla="*/ 62250 w 4184"/>
                <a:gd name="T11" fmla="*/ 143875 h 12566"/>
                <a:gd name="T12" fmla="*/ 79675 w 4184"/>
                <a:gd name="T13" fmla="*/ 157075 h 12566"/>
                <a:gd name="T14" fmla="*/ 104575 w 4184"/>
                <a:gd name="T15" fmla="*/ 314150 h 12566"/>
                <a:gd name="T16" fmla="*/ 97100 w 4184"/>
                <a:gd name="T17" fmla="*/ 161050 h 12566"/>
                <a:gd name="T18" fmla="*/ 72225 w 4184"/>
                <a:gd name="T19" fmla="*/ 80525 h 12566"/>
                <a:gd name="T20" fmla="*/ 104575 w 4184"/>
                <a:gd name="T21" fmla="*/ 80525 h 12566"/>
                <a:gd name="T22" fmla="*/ 49800 w 4184"/>
                <a:gd name="T23" fmla="*/ 25100 h 12566"/>
                <a:gd name="T24" fmla="*/ 14950 w 4184"/>
                <a:gd name="T25" fmla="*/ 25 h 12566"/>
                <a:gd name="T26" fmla="*/ 14950 w 4184"/>
                <a:gd name="T27" fmla="*/ 25 h 125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84"/>
                <a:gd name="T43" fmla="*/ 0 h 12566"/>
                <a:gd name="T44" fmla="*/ 4184 w 4184"/>
                <a:gd name="T45" fmla="*/ 12566 h 125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84" h="12566" extrusionOk="0">
                  <a:moveTo>
                    <a:pt x="598" y="1"/>
                  </a:moveTo>
                  <a:lnTo>
                    <a:pt x="1" y="3591"/>
                  </a:lnTo>
                  <a:lnTo>
                    <a:pt x="1494" y="2218"/>
                  </a:lnTo>
                  <a:lnTo>
                    <a:pt x="1295" y="4647"/>
                  </a:lnTo>
                  <a:lnTo>
                    <a:pt x="2490" y="3749"/>
                  </a:lnTo>
                  <a:lnTo>
                    <a:pt x="2490" y="5755"/>
                  </a:lnTo>
                  <a:lnTo>
                    <a:pt x="3187" y="6283"/>
                  </a:lnTo>
                  <a:lnTo>
                    <a:pt x="4183" y="12566"/>
                  </a:lnTo>
                  <a:lnTo>
                    <a:pt x="3884" y="6442"/>
                  </a:lnTo>
                  <a:lnTo>
                    <a:pt x="2889" y="3221"/>
                  </a:lnTo>
                  <a:lnTo>
                    <a:pt x="4183" y="3221"/>
                  </a:lnTo>
                  <a:lnTo>
                    <a:pt x="1992" y="1004"/>
                  </a:lnTo>
                  <a:lnTo>
                    <a:pt x="598" y="1"/>
                  </a:lnTo>
                  <a:close/>
                </a:path>
              </a:pathLst>
            </a:custGeom>
            <a:solidFill>
              <a:srgbClr val="FFBEBE"/>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85" name="Shape 254"/>
            <p:cNvSpPr>
              <a:spLocks/>
            </p:cNvSpPr>
            <p:nvPr/>
          </p:nvSpPr>
          <p:spPr bwMode="auto">
            <a:xfrm>
              <a:off x="1212425" y="2568400"/>
              <a:ext cx="495475" cy="393325"/>
            </a:xfrm>
            <a:custGeom>
              <a:avLst/>
              <a:gdLst>
                <a:gd name="T0" fmla="*/ 234050 w 19819"/>
                <a:gd name="T1" fmla="*/ 0 h 15733"/>
                <a:gd name="T2" fmla="*/ 333625 w 19819"/>
                <a:gd name="T3" fmla="*/ 134625 h 15733"/>
                <a:gd name="T4" fmla="*/ 351050 w 19819"/>
                <a:gd name="T5" fmla="*/ 87125 h 15733"/>
                <a:gd name="T6" fmla="*/ 375950 w 19819"/>
                <a:gd name="T7" fmla="*/ 125400 h 15733"/>
                <a:gd name="T8" fmla="*/ 415800 w 19819"/>
                <a:gd name="T9" fmla="*/ 175550 h 15733"/>
                <a:gd name="T10" fmla="*/ 415800 w 19819"/>
                <a:gd name="T11" fmla="*/ 64675 h 15733"/>
                <a:gd name="T12" fmla="*/ 455625 w 19819"/>
                <a:gd name="T13" fmla="*/ 159725 h 15733"/>
                <a:gd name="T14" fmla="*/ 495450 w 19819"/>
                <a:gd name="T15" fmla="*/ 230975 h 15733"/>
                <a:gd name="T16" fmla="*/ 488000 w 19819"/>
                <a:gd name="T17" fmla="*/ 265300 h 15733"/>
                <a:gd name="T18" fmla="*/ 390900 w 19819"/>
                <a:gd name="T19" fmla="*/ 278500 h 15733"/>
                <a:gd name="T20" fmla="*/ 311225 w 19819"/>
                <a:gd name="T21" fmla="*/ 311500 h 15733"/>
                <a:gd name="T22" fmla="*/ 253975 w 19819"/>
                <a:gd name="T23" fmla="*/ 359000 h 15733"/>
                <a:gd name="T24" fmla="*/ 149400 w 19819"/>
                <a:gd name="T25" fmla="*/ 376175 h 15733"/>
                <a:gd name="T26" fmla="*/ 39850 w 19819"/>
                <a:gd name="T27" fmla="*/ 393325 h 15733"/>
                <a:gd name="T28" fmla="*/ 14950 w 19819"/>
                <a:gd name="T29" fmla="*/ 386725 h 15733"/>
                <a:gd name="T30" fmla="*/ 25 w 19819"/>
                <a:gd name="T31" fmla="*/ 370875 h 15733"/>
                <a:gd name="T32" fmla="*/ 5000 w 19819"/>
                <a:gd name="T33" fmla="*/ 311500 h 15733"/>
                <a:gd name="T34" fmla="*/ 102100 w 19819"/>
                <a:gd name="T35" fmla="*/ 286425 h 15733"/>
                <a:gd name="T36" fmla="*/ 166825 w 19819"/>
                <a:gd name="T37" fmla="*/ 230975 h 15733"/>
                <a:gd name="T38" fmla="*/ 261425 w 19819"/>
                <a:gd name="T39" fmla="*/ 184800 h 15733"/>
                <a:gd name="T40" fmla="*/ 278850 w 19819"/>
                <a:gd name="T41" fmla="*/ 147825 h 15733"/>
                <a:gd name="T42" fmla="*/ 273875 w 19819"/>
                <a:gd name="T43" fmla="*/ 99000 h 15733"/>
                <a:gd name="T44" fmla="*/ 261425 w 19819"/>
                <a:gd name="T45" fmla="*/ 64675 h 15733"/>
                <a:gd name="T46" fmla="*/ 234050 w 19819"/>
                <a:gd name="T47" fmla="*/ 0 h 15733"/>
                <a:gd name="T48" fmla="*/ 234050 w 19819"/>
                <a:gd name="T49" fmla="*/ 0 h 157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19"/>
                <a:gd name="T76" fmla="*/ 0 h 15733"/>
                <a:gd name="T77" fmla="*/ 19819 w 19819"/>
                <a:gd name="T78" fmla="*/ 15733 h 157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19" h="15733" extrusionOk="0">
                  <a:moveTo>
                    <a:pt x="9362" y="0"/>
                  </a:moveTo>
                  <a:lnTo>
                    <a:pt x="13345" y="5385"/>
                  </a:lnTo>
                  <a:lnTo>
                    <a:pt x="14042" y="3485"/>
                  </a:lnTo>
                  <a:lnTo>
                    <a:pt x="15038" y="5016"/>
                  </a:lnTo>
                  <a:lnTo>
                    <a:pt x="16632" y="7022"/>
                  </a:lnTo>
                  <a:lnTo>
                    <a:pt x="16632" y="2587"/>
                  </a:lnTo>
                  <a:lnTo>
                    <a:pt x="18225" y="6389"/>
                  </a:lnTo>
                  <a:lnTo>
                    <a:pt x="19818" y="9239"/>
                  </a:lnTo>
                  <a:lnTo>
                    <a:pt x="19520" y="10612"/>
                  </a:lnTo>
                  <a:lnTo>
                    <a:pt x="15636" y="11140"/>
                  </a:lnTo>
                  <a:lnTo>
                    <a:pt x="12449" y="12460"/>
                  </a:lnTo>
                  <a:lnTo>
                    <a:pt x="10159" y="14360"/>
                  </a:lnTo>
                  <a:lnTo>
                    <a:pt x="5976" y="15047"/>
                  </a:lnTo>
                  <a:lnTo>
                    <a:pt x="1594" y="15733"/>
                  </a:lnTo>
                  <a:lnTo>
                    <a:pt x="598" y="15469"/>
                  </a:lnTo>
                  <a:lnTo>
                    <a:pt x="1" y="14835"/>
                  </a:lnTo>
                  <a:lnTo>
                    <a:pt x="200" y="12460"/>
                  </a:lnTo>
                  <a:lnTo>
                    <a:pt x="4084" y="11457"/>
                  </a:lnTo>
                  <a:lnTo>
                    <a:pt x="6673" y="9239"/>
                  </a:lnTo>
                  <a:lnTo>
                    <a:pt x="10457" y="7392"/>
                  </a:lnTo>
                  <a:lnTo>
                    <a:pt x="11154" y="5913"/>
                  </a:lnTo>
                  <a:lnTo>
                    <a:pt x="10955" y="3960"/>
                  </a:lnTo>
                  <a:lnTo>
                    <a:pt x="10457" y="2587"/>
                  </a:lnTo>
                  <a:lnTo>
                    <a:pt x="9362" y="0"/>
                  </a:lnTo>
                  <a:close/>
                </a:path>
              </a:pathLst>
            </a:custGeom>
            <a:solidFill>
              <a:srgbClr val="FFBEBE"/>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86" name="Shape 255"/>
            <p:cNvSpPr>
              <a:spLocks/>
            </p:cNvSpPr>
            <p:nvPr/>
          </p:nvSpPr>
          <p:spPr bwMode="auto">
            <a:xfrm>
              <a:off x="2180900" y="2545950"/>
              <a:ext cx="346075" cy="423700"/>
            </a:xfrm>
            <a:custGeom>
              <a:avLst/>
              <a:gdLst>
                <a:gd name="T0" fmla="*/ 72200 w 13843"/>
                <a:gd name="T1" fmla="*/ 25 h 16948"/>
                <a:gd name="T2" fmla="*/ 97100 w 13843"/>
                <a:gd name="T3" fmla="*/ 161050 h 16948"/>
                <a:gd name="T4" fmla="*/ 144400 w 13843"/>
                <a:gd name="T5" fmla="*/ 13225 h 16948"/>
                <a:gd name="T6" fmla="*/ 179275 w 13843"/>
                <a:gd name="T7" fmla="*/ 114850 h 16948"/>
                <a:gd name="T8" fmla="*/ 239025 w 13843"/>
                <a:gd name="T9" fmla="*/ 7950 h 16948"/>
                <a:gd name="T10" fmla="*/ 239025 w 13843"/>
                <a:gd name="T11" fmla="*/ 134650 h 16948"/>
                <a:gd name="T12" fmla="*/ 273875 w 13843"/>
                <a:gd name="T13" fmla="*/ 203275 h 16948"/>
                <a:gd name="T14" fmla="*/ 281350 w 13843"/>
                <a:gd name="T15" fmla="*/ 250800 h 16948"/>
                <a:gd name="T16" fmla="*/ 313700 w 13843"/>
                <a:gd name="T17" fmla="*/ 314150 h 16948"/>
                <a:gd name="T18" fmla="*/ 346075 w 13843"/>
                <a:gd name="T19" fmla="*/ 351100 h 16948"/>
                <a:gd name="T20" fmla="*/ 313700 w 13843"/>
                <a:gd name="T21" fmla="*/ 386750 h 16948"/>
                <a:gd name="T22" fmla="*/ 201675 w 13843"/>
                <a:gd name="T23" fmla="*/ 423700 h 16948"/>
                <a:gd name="T24" fmla="*/ 136950 w 13843"/>
                <a:gd name="T25" fmla="*/ 423700 h 16948"/>
                <a:gd name="T26" fmla="*/ 72200 w 13843"/>
                <a:gd name="T27" fmla="*/ 398625 h 16948"/>
                <a:gd name="T28" fmla="*/ 7475 w 13843"/>
                <a:gd name="T29" fmla="*/ 389375 h 16948"/>
                <a:gd name="T30" fmla="*/ 25 w 13843"/>
                <a:gd name="T31" fmla="*/ 359025 h 16948"/>
                <a:gd name="T32" fmla="*/ 47325 w 13843"/>
                <a:gd name="T33" fmla="*/ 279825 h 16948"/>
                <a:gd name="T34" fmla="*/ 47325 w 13843"/>
                <a:gd name="T35" fmla="*/ 203275 h 16948"/>
                <a:gd name="T36" fmla="*/ 54775 w 13843"/>
                <a:gd name="T37" fmla="*/ 132000 h 16948"/>
                <a:gd name="T38" fmla="*/ 64750 w 13843"/>
                <a:gd name="T39" fmla="*/ 80525 h 16948"/>
                <a:gd name="T40" fmla="*/ 72200 w 13843"/>
                <a:gd name="T41" fmla="*/ 25 h 16948"/>
                <a:gd name="T42" fmla="*/ 72200 w 13843"/>
                <a:gd name="T43" fmla="*/ 25 h 169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843"/>
                <a:gd name="T67" fmla="*/ 0 h 16948"/>
                <a:gd name="T68" fmla="*/ 13843 w 13843"/>
                <a:gd name="T69" fmla="*/ 16948 h 1694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843" h="16948" extrusionOk="0">
                  <a:moveTo>
                    <a:pt x="2888" y="1"/>
                  </a:moveTo>
                  <a:lnTo>
                    <a:pt x="3884" y="6442"/>
                  </a:lnTo>
                  <a:lnTo>
                    <a:pt x="5776" y="529"/>
                  </a:lnTo>
                  <a:lnTo>
                    <a:pt x="7171" y="4594"/>
                  </a:lnTo>
                  <a:lnTo>
                    <a:pt x="9561" y="318"/>
                  </a:lnTo>
                  <a:lnTo>
                    <a:pt x="9561" y="5386"/>
                  </a:lnTo>
                  <a:lnTo>
                    <a:pt x="10955" y="8131"/>
                  </a:lnTo>
                  <a:lnTo>
                    <a:pt x="11254" y="10032"/>
                  </a:lnTo>
                  <a:lnTo>
                    <a:pt x="12548" y="12566"/>
                  </a:lnTo>
                  <a:lnTo>
                    <a:pt x="13843" y="14044"/>
                  </a:lnTo>
                  <a:lnTo>
                    <a:pt x="12548" y="15470"/>
                  </a:lnTo>
                  <a:lnTo>
                    <a:pt x="8067" y="16948"/>
                  </a:lnTo>
                  <a:lnTo>
                    <a:pt x="5478" y="16948"/>
                  </a:lnTo>
                  <a:lnTo>
                    <a:pt x="2888" y="15945"/>
                  </a:lnTo>
                  <a:lnTo>
                    <a:pt x="299" y="15575"/>
                  </a:lnTo>
                  <a:lnTo>
                    <a:pt x="1" y="14361"/>
                  </a:lnTo>
                  <a:lnTo>
                    <a:pt x="1893" y="11193"/>
                  </a:lnTo>
                  <a:lnTo>
                    <a:pt x="1893" y="8131"/>
                  </a:lnTo>
                  <a:lnTo>
                    <a:pt x="2191" y="5280"/>
                  </a:lnTo>
                  <a:lnTo>
                    <a:pt x="2590" y="3221"/>
                  </a:lnTo>
                  <a:lnTo>
                    <a:pt x="2888" y="1"/>
                  </a:lnTo>
                  <a:close/>
                </a:path>
              </a:pathLst>
            </a:custGeom>
            <a:solidFill>
              <a:srgbClr val="FFBEBE"/>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87" name="Shape 256"/>
            <p:cNvSpPr>
              <a:spLocks/>
            </p:cNvSpPr>
            <p:nvPr/>
          </p:nvSpPr>
          <p:spPr bwMode="auto">
            <a:xfrm>
              <a:off x="1486300" y="2131525"/>
              <a:ext cx="127000" cy="117500"/>
            </a:xfrm>
            <a:custGeom>
              <a:avLst/>
              <a:gdLst>
                <a:gd name="T0" fmla="*/ 22425 w 5080"/>
                <a:gd name="T1" fmla="*/ 25100 h 4700"/>
                <a:gd name="T2" fmla="*/ 72200 w 5080"/>
                <a:gd name="T3" fmla="*/ 11900 h 4700"/>
                <a:gd name="T4" fmla="*/ 54775 w 5080"/>
                <a:gd name="T5" fmla="*/ 42250 h 4700"/>
                <a:gd name="T6" fmla="*/ 94625 w 5080"/>
                <a:gd name="T7" fmla="*/ 17175 h 4700"/>
                <a:gd name="T8" fmla="*/ 84650 w 5080"/>
                <a:gd name="T9" fmla="*/ 54125 h 4700"/>
                <a:gd name="T10" fmla="*/ 126975 w 5080"/>
                <a:gd name="T11" fmla="*/ 25 h 4700"/>
                <a:gd name="T12" fmla="*/ 109550 w 5080"/>
                <a:gd name="T13" fmla="*/ 50175 h 4700"/>
                <a:gd name="T14" fmla="*/ 72200 w 5080"/>
                <a:gd name="T15" fmla="*/ 88450 h 4700"/>
                <a:gd name="T16" fmla="*/ 22425 w 5080"/>
                <a:gd name="T17" fmla="*/ 117475 h 4700"/>
                <a:gd name="T18" fmla="*/ 0 w 5080"/>
                <a:gd name="T19" fmla="*/ 59400 h 4700"/>
                <a:gd name="T20" fmla="*/ 22425 w 5080"/>
                <a:gd name="T21" fmla="*/ 25100 h 4700"/>
                <a:gd name="T22" fmla="*/ 22425 w 5080"/>
                <a:gd name="T23" fmla="*/ 25100 h 47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80"/>
                <a:gd name="T37" fmla="*/ 0 h 4700"/>
                <a:gd name="T38" fmla="*/ 5080 w 5080"/>
                <a:gd name="T39" fmla="*/ 4700 h 47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80" h="4700" extrusionOk="0">
                  <a:moveTo>
                    <a:pt x="897" y="1004"/>
                  </a:moveTo>
                  <a:lnTo>
                    <a:pt x="2888" y="476"/>
                  </a:lnTo>
                  <a:lnTo>
                    <a:pt x="2191" y="1690"/>
                  </a:lnTo>
                  <a:lnTo>
                    <a:pt x="3785" y="687"/>
                  </a:lnTo>
                  <a:lnTo>
                    <a:pt x="3386" y="2165"/>
                  </a:lnTo>
                  <a:lnTo>
                    <a:pt x="5079" y="1"/>
                  </a:lnTo>
                  <a:lnTo>
                    <a:pt x="4382" y="2007"/>
                  </a:lnTo>
                  <a:lnTo>
                    <a:pt x="2888" y="3538"/>
                  </a:lnTo>
                  <a:lnTo>
                    <a:pt x="897" y="4699"/>
                  </a:lnTo>
                  <a:lnTo>
                    <a:pt x="0" y="2376"/>
                  </a:lnTo>
                  <a:lnTo>
                    <a:pt x="897" y="1004"/>
                  </a:lnTo>
                  <a:close/>
                </a:path>
              </a:pathLst>
            </a:custGeom>
            <a:solidFill>
              <a:srgbClr val="FFBEBE"/>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88" name="Shape 257"/>
            <p:cNvSpPr>
              <a:spLocks/>
            </p:cNvSpPr>
            <p:nvPr/>
          </p:nvSpPr>
          <p:spPr bwMode="auto">
            <a:xfrm>
              <a:off x="1312025" y="26375"/>
              <a:ext cx="649825" cy="558325"/>
            </a:xfrm>
            <a:custGeom>
              <a:avLst/>
              <a:gdLst>
                <a:gd name="T0" fmla="*/ 47300 w 25993"/>
                <a:gd name="T1" fmla="*/ 190075 h 22333"/>
                <a:gd name="T2" fmla="*/ 17425 w 25993"/>
                <a:gd name="T3" fmla="*/ 151800 h 22333"/>
                <a:gd name="T4" fmla="*/ 44825 w 25993"/>
                <a:gd name="T5" fmla="*/ 79200 h 22333"/>
                <a:gd name="T6" fmla="*/ 224075 w 25993"/>
                <a:gd name="T7" fmla="*/ 18500 h 22333"/>
                <a:gd name="T8" fmla="*/ 460600 w 25993"/>
                <a:gd name="T9" fmla="*/ 25100 h 22333"/>
                <a:gd name="T10" fmla="*/ 592550 w 25993"/>
                <a:gd name="T11" fmla="*/ 88450 h 22333"/>
                <a:gd name="T12" fmla="*/ 607475 w 25993"/>
                <a:gd name="T13" fmla="*/ 151800 h 22333"/>
                <a:gd name="T14" fmla="*/ 535275 w 25993"/>
                <a:gd name="T15" fmla="*/ 167650 h 22333"/>
                <a:gd name="T16" fmla="*/ 557675 w 25993"/>
                <a:gd name="T17" fmla="*/ 163675 h 22333"/>
                <a:gd name="T18" fmla="*/ 634875 w 25993"/>
                <a:gd name="T19" fmla="*/ 180850 h 22333"/>
                <a:gd name="T20" fmla="*/ 575100 w 25993"/>
                <a:gd name="T21" fmla="*/ 258700 h 22333"/>
                <a:gd name="T22" fmla="*/ 522825 w 25993"/>
                <a:gd name="T23" fmla="*/ 273225 h 22333"/>
                <a:gd name="T24" fmla="*/ 485475 w 25993"/>
                <a:gd name="T25" fmla="*/ 327350 h 22333"/>
                <a:gd name="T26" fmla="*/ 373450 w 25993"/>
                <a:gd name="T27" fmla="*/ 368250 h 22333"/>
                <a:gd name="T28" fmla="*/ 122000 w 25993"/>
                <a:gd name="T29" fmla="*/ 384100 h 22333"/>
                <a:gd name="T30" fmla="*/ 204150 w 25993"/>
                <a:gd name="T31" fmla="*/ 394650 h 22333"/>
                <a:gd name="T32" fmla="*/ 266400 w 25993"/>
                <a:gd name="T33" fmla="*/ 461975 h 22333"/>
                <a:gd name="T34" fmla="*/ 341075 w 25993"/>
                <a:gd name="T35" fmla="*/ 517400 h 22333"/>
                <a:gd name="T36" fmla="*/ 383400 w 25993"/>
                <a:gd name="T37" fmla="*/ 558325 h 22333"/>
                <a:gd name="T38" fmla="*/ 410800 w 25993"/>
                <a:gd name="T39" fmla="*/ 483075 h 22333"/>
                <a:gd name="T40" fmla="*/ 450625 w 25993"/>
                <a:gd name="T41" fmla="*/ 426325 h 22333"/>
                <a:gd name="T42" fmla="*/ 435700 w 25993"/>
                <a:gd name="T43" fmla="*/ 438200 h 22333"/>
                <a:gd name="T44" fmla="*/ 398350 w 25993"/>
                <a:gd name="T45" fmla="*/ 442175 h 22333"/>
                <a:gd name="T46" fmla="*/ 361000 w 25993"/>
                <a:gd name="T47" fmla="*/ 518725 h 22333"/>
                <a:gd name="T48" fmla="*/ 301250 w 25993"/>
                <a:gd name="T49" fmla="*/ 426325 h 22333"/>
                <a:gd name="T50" fmla="*/ 375950 w 25993"/>
                <a:gd name="T51" fmla="*/ 384100 h 22333"/>
                <a:gd name="T52" fmla="*/ 507900 w 25993"/>
                <a:gd name="T53" fmla="*/ 327350 h 22333"/>
                <a:gd name="T54" fmla="*/ 542750 w 25993"/>
                <a:gd name="T55" fmla="*/ 289075 h 22333"/>
                <a:gd name="T56" fmla="*/ 577600 w 25993"/>
                <a:gd name="T57" fmla="*/ 269275 h 22333"/>
                <a:gd name="T58" fmla="*/ 612450 w 25993"/>
                <a:gd name="T59" fmla="*/ 398625 h 22333"/>
                <a:gd name="T60" fmla="*/ 600000 w 25993"/>
                <a:gd name="T61" fmla="*/ 349775 h 22333"/>
                <a:gd name="T62" fmla="*/ 597525 w 25993"/>
                <a:gd name="T63" fmla="*/ 264000 h 22333"/>
                <a:gd name="T64" fmla="*/ 629875 w 25993"/>
                <a:gd name="T65" fmla="*/ 224400 h 22333"/>
                <a:gd name="T66" fmla="*/ 629875 w 25993"/>
                <a:gd name="T67" fmla="*/ 153125 h 22333"/>
                <a:gd name="T68" fmla="*/ 575100 w 25993"/>
                <a:gd name="T69" fmla="*/ 55450 h 22333"/>
                <a:gd name="T70" fmla="*/ 328650 w 25993"/>
                <a:gd name="T71" fmla="*/ 25 h 22333"/>
                <a:gd name="T72" fmla="*/ 82175 w 25993"/>
                <a:gd name="T73" fmla="*/ 48850 h 22333"/>
                <a:gd name="T74" fmla="*/ 7475 w 25993"/>
                <a:gd name="T75" fmla="*/ 113525 h 22333"/>
                <a:gd name="T76" fmla="*/ 0 w 25993"/>
                <a:gd name="T77" fmla="*/ 199325 h 22333"/>
                <a:gd name="T78" fmla="*/ 24900 w 25993"/>
                <a:gd name="T79" fmla="*/ 228350 h 22333"/>
                <a:gd name="T80" fmla="*/ 39850 w 25993"/>
                <a:gd name="T81" fmla="*/ 285100 h 22333"/>
                <a:gd name="T82" fmla="*/ 72200 w 25993"/>
                <a:gd name="T83" fmla="*/ 323375 h 22333"/>
                <a:gd name="T84" fmla="*/ 114525 w 25993"/>
                <a:gd name="T85" fmla="*/ 357700 h 22333"/>
                <a:gd name="T86" fmla="*/ 126975 w 25993"/>
                <a:gd name="T87" fmla="*/ 374850 h 22333"/>
                <a:gd name="T88" fmla="*/ 139425 w 25993"/>
                <a:gd name="T89" fmla="*/ 344500 h 22333"/>
                <a:gd name="T90" fmla="*/ 199175 w 25993"/>
                <a:gd name="T91" fmla="*/ 328650 h 22333"/>
                <a:gd name="T92" fmla="*/ 114525 w 25993"/>
                <a:gd name="T93" fmla="*/ 327350 h 22333"/>
                <a:gd name="T94" fmla="*/ 126975 w 25993"/>
                <a:gd name="T95" fmla="*/ 315475 h 22333"/>
                <a:gd name="T96" fmla="*/ 211625 w 25993"/>
                <a:gd name="T97" fmla="*/ 316775 h 22333"/>
                <a:gd name="T98" fmla="*/ 201675 w 25993"/>
                <a:gd name="T99" fmla="*/ 299625 h 22333"/>
                <a:gd name="T100" fmla="*/ 102075 w 25993"/>
                <a:gd name="T101" fmla="*/ 303575 h 22333"/>
                <a:gd name="T102" fmla="*/ 112050 w 25993"/>
                <a:gd name="T103" fmla="*/ 273225 h 22333"/>
                <a:gd name="T104" fmla="*/ 151875 w 25993"/>
                <a:gd name="T105" fmla="*/ 274550 h 22333"/>
                <a:gd name="T106" fmla="*/ 151875 w 25993"/>
                <a:gd name="T107" fmla="*/ 254750 h 22333"/>
                <a:gd name="T108" fmla="*/ 122000 w 25993"/>
                <a:gd name="T109" fmla="*/ 261350 h 22333"/>
                <a:gd name="T110" fmla="*/ 49800 w 25993"/>
                <a:gd name="T111" fmla="*/ 261350 h 22333"/>
                <a:gd name="T112" fmla="*/ 77175 w 25993"/>
                <a:gd name="T113" fmla="*/ 213825 h 22333"/>
                <a:gd name="T114" fmla="*/ 82175 w 25993"/>
                <a:gd name="T115" fmla="*/ 201950 h 2233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993"/>
                <a:gd name="T175" fmla="*/ 0 h 22333"/>
                <a:gd name="T176" fmla="*/ 25993 w 25993"/>
                <a:gd name="T177" fmla="*/ 22333 h 2233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993" h="22333" extrusionOk="0">
                  <a:moveTo>
                    <a:pt x="3287" y="8078"/>
                  </a:moveTo>
                  <a:lnTo>
                    <a:pt x="1892" y="7603"/>
                  </a:lnTo>
                  <a:lnTo>
                    <a:pt x="498" y="7603"/>
                  </a:lnTo>
                  <a:lnTo>
                    <a:pt x="697" y="6072"/>
                  </a:lnTo>
                  <a:lnTo>
                    <a:pt x="697" y="4541"/>
                  </a:lnTo>
                  <a:lnTo>
                    <a:pt x="1793" y="3168"/>
                  </a:lnTo>
                  <a:lnTo>
                    <a:pt x="4880" y="1690"/>
                  </a:lnTo>
                  <a:lnTo>
                    <a:pt x="8963" y="740"/>
                  </a:lnTo>
                  <a:lnTo>
                    <a:pt x="14241" y="423"/>
                  </a:lnTo>
                  <a:lnTo>
                    <a:pt x="18424" y="1004"/>
                  </a:lnTo>
                  <a:lnTo>
                    <a:pt x="22307" y="2535"/>
                  </a:lnTo>
                  <a:lnTo>
                    <a:pt x="23702" y="3538"/>
                  </a:lnTo>
                  <a:lnTo>
                    <a:pt x="24299" y="4594"/>
                  </a:lnTo>
                  <a:lnTo>
                    <a:pt x="24299" y="6072"/>
                  </a:lnTo>
                  <a:lnTo>
                    <a:pt x="23004" y="5967"/>
                  </a:lnTo>
                  <a:lnTo>
                    <a:pt x="21411" y="6706"/>
                  </a:lnTo>
                  <a:lnTo>
                    <a:pt x="20913" y="7603"/>
                  </a:lnTo>
                  <a:lnTo>
                    <a:pt x="22307" y="6547"/>
                  </a:lnTo>
                  <a:lnTo>
                    <a:pt x="24498" y="6442"/>
                  </a:lnTo>
                  <a:lnTo>
                    <a:pt x="25395" y="7234"/>
                  </a:lnTo>
                  <a:lnTo>
                    <a:pt x="24996" y="8923"/>
                  </a:lnTo>
                  <a:lnTo>
                    <a:pt x="23004" y="10348"/>
                  </a:lnTo>
                  <a:lnTo>
                    <a:pt x="22009" y="10929"/>
                  </a:lnTo>
                  <a:lnTo>
                    <a:pt x="20913" y="10929"/>
                  </a:lnTo>
                  <a:lnTo>
                    <a:pt x="19917" y="10296"/>
                  </a:lnTo>
                  <a:lnTo>
                    <a:pt x="19419" y="13094"/>
                  </a:lnTo>
                  <a:lnTo>
                    <a:pt x="18623" y="13780"/>
                  </a:lnTo>
                  <a:lnTo>
                    <a:pt x="14938" y="14730"/>
                  </a:lnTo>
                  <a:lnTo>
                    <a:pt x="8166" y="14730"/>
                  </a:lnTo>
                  <a:lnTo>
                    <a:pt x="4880" y="15364"/>
                  </a:lnTo>
                  <a:lnTo>
                    <a:pt x="6772" y="15786"/>
                  </a:lnTo>
                  <a:lnTo>
                    <a:pt x="8166" y="15786"/>
                  </a:lnTo>
                  <a:lnTo>
                    <a:pt x="9162" y="17053"/>
                  </a:lnTo>
                  <a:lnTo>
                    <a:pt x="10656" y="18479"/>
                  </a:lnTo>
                  <a:lnTo>
                    <a:pt x="12050" y="19587"/>
                  </a:lnTo>
                  <a:lnTo>
                    <a:pt x="13643" y="20696"/>
                  </a:lnTo>
                  <a:lnTo>
                    <a:pt x="14540" y="21699"/>
                  </a:lnTo>
                  <a:lnTo>
                    <a:pt x="15336" y="22333"/>
                  </a:lnTo>
                  <a:lnTo>
                    <a:pt x="15735" y="20590"/>
                  </a:lnTo>
                  <a:lnTo>
                    <a:pt x="16432" y="19323"/>
                  </a:lnTo>
                  <a:lnTo>
                    <a:pt x="17527" y="18056"/>
                  </a:lnTo>
                  <a:lnTo>
                    <a:pt x="18025" y="17053"/>
                  </a:lnTo>
                  <a:lnTo>
                    <a:pt x="18224" y="15786"/>
                  </a:lnTo>
                  <a:lnTo>
                    <a:pt x="17428" y="17528"/>
                  </a:lnTo>
                  <a:lnTo>
                    <a:pt x="15735" y="19218"/>
                  </a:lnTo>
                  <a:lnTo>
                    <a:pt x="15934" y="17687"/>
                  </a:lnTo>
                  <a:lnTo>
                    <a:pt x="14540" y="20168"/>
                  </a:lnTo>
                  <a:lnTo>
                    <a:pt x="14440" y="20749"/>
                  </a:lnTo>
                  <a:lnTo>
                    <a:pt x="13146" y="18479"/>
                  </a:lnTo>
                  <a:lnTo>
                    <a:pt x="12050" y="17053"/>
                  </a:lnTo>
                  <a:lnTo>
                    <a:pt x="11453" y="15945"/>
                  </a:lnTo>
                  <a:lnTo>
                    <a:pt x="15038" y="15364"/>
                  </a:lnTo>
                  <a:lnTo>
                    <a:pt x="18921" y="14150"/>
                  </a:lnTo>
                  <a:lnTo>
                    <a:pt x="20316" y="13094"/>
                  </a:lnTo>
                  <a:lnTo>
                    <a:pt x="20714" y="11404"/>
                  </a:lnTo>
                  <a:lnTo>
                    <a:pt x="21710" y="11563"/>
                  </a:lnTo>
                  <a:lnTo>
                    <a:pt x="22606" y="10929"/>
                  </a:lnTo>
                  <a:lnTo>
                    <a:pt x="23104" y="10771"/>
                  </a:lnTo>
                  <a:lnTo>
                    <a:pt x="23502" y="13780"/>
                  </a:lnTo>
                  <a:lnTo>
                    <a:pt x="24498" y="15945"/>
                  </a:lnTo>
                  <a:lnTo>
                    <a:pt x="25096" y="16789"/>
                  </a:lnTo>
                  <a:lnTo>
                    <a:pt x="24000" y="13991"/>
                  </a:lnTo>
                  <a:lnTo>
                    <a:pt x="23901" y="12619"/>
                  </a:lnTo>
                  <a:lnTo>
                    <a:pt x="23901" y="10560"/>
                  </a:lnTo>
                  <a:lnTo>
                    <a:pt x="24399" y="9715"/>
                  </a:lnTo>
                  <a:lnTo>
                    <a:pt x="25195" y="8976"/>
                  </a:lnTo>
                  <a:lnTo>
                    <a:pt x="25992" y="7234"/>
                  </a:lnTo>
                  <a:lnTo>
                    <a:pt x="25195" y="6125"/>
                  </a:lnTo>
                  <a:lnTo>
                    <a:pt x="24498" y="3960"/>
                  </a:lnTo>
                  <a:lnTo>
                    <a:pt x="23004" y="2218"/>
                  </a:lnTo>
                  <a:lnTo>
                    <a:pt x="18424" y="582"/>
                  </a:lnTo>
                  <a:lnTo>
                    <a:pt x="13146" y="1"/>
                  </a:lnTo>
                  <a:lnTo>
                    <a:pt x="7170" y="740"/>
                  </a:lnTo>
                  <a:lnTo>
                    <a:pt x="3287" y="1954"/>
                  </a:lnTo>
                  <a:lnTo>
                    <a:pt x="1295" y="3168"/>
                  </a:lnTo>
                  <a:lnTo>
                    <a:pt x="299" y="4541"/>
                  </a:lnTo>
                  <a:lnTo>
                    <a:pt x="100" y="6178"/>
                  </a:lnTo>
                  <a:lnTo>
                    <a:pt x="0" y="7973"/>
                  </a:lnTo>
                  <a:lnTo>
                    <a:pt x="100" y="8289"/>
                  </a:lnTo>
                  <a:lnTo>
                    <a:pt x="996" y="9134"/>
                  </a:lnTo>
                  <a:lnTo>
                    <a:pt x="996" y="10454"/>
                  </a:lnTo>
                  <a:lnTo>
                    <a:pt x="1594" y="11404"/>
                  </a:lnTo>
                  <a:lnTo>
                    <a:pt x="2689" y="12196"/>
                  </a:lnTo>
                  <a:lnTo>
                    <a:pt x="2888" y="12935"/>
                  </a:lnTo>
                  <a:lnTo>
                    <a:pt x="3486" y="13516"/>
                  </a:lnTo>
                  <a:lnTo>
                    <a:pt x="4581" y="14308"/>
                  </a:lnTo>
                  <a:lnTo>
                    <a:pt x="4880" y="14994"/>
                  </a:lnTo>
                  <a:lnTo>
                    <a:pt x="5079" y="14994"/>
                  </a:lnTo>
                  <a:lnTo>
                    <a:pt x="5079" y="14150"/>
                  </a:lnTo>
                  <a:lnTo>
                    <a:pt x="5577" y="13780"/>
                  </a:lnTo>
                  <a:lnTo>
                    <a:pt x="7071" y="13674"/>
                  </a:lnTo>
                  <a:lnTo>
                    <a:pt x="7967" y="13146"/>
                  </a:lnTo>
                  <a:lnTo>
                    <a:pt x="6374" y="13094"/>
                  </a:lnTo>
                  <a:lnTo>
                    <a:pt x="4581" y="13094"/>
                  </a:lnTo>
                  <a:lnTo>
                    <a:pt x="4183" y="12671"/>
                  </a:lnTo>
                  <a:lnTo>
                    <a:pt x="5079" y="12619"/>
                  </a:lnTo>
                  <a:lnTo>
                    <a:pt x="7967" y="12460"/>
                  </a:lnTo>
                  <a:lnTo>
                    <a:pt x="8465" y="12671"/>
                  </a:lnTo>
                  <a:lnTo>
                    <a:pt x="8465" y="12091"/>
                  </a:lnTo>
                  <a:lnTo>
                    <a:pt x="8067" y="11985"/>
                  </a:lnTo>
                  <a:lnTo>
                    <a:pt x="7569" y="12196"/>
                  </a:lnTo>
                  <a:lnTo>
                    <a:pt x="4083" y="12143"/>
                  </a:lnTo>
                  <a:lnTo>
                    <a:pt x="3187" y="11140"/>
                  </a:lnTo>
                  <a:lnTo>
                    <a:pt x="4482" y="10929"/>
                  </a:lnTo>
                  <a:lnTo>
                    <a:pt x="5478" y="10929"/>
                  </a:lnTo>
                  <a:lnTo>
                    <a:pt x="6075" y="10982"/>
                  </a:lnTo>
                  <a:lnTo>
                    <a:pt x="6971" y="10824"/>
                  </a:lnTo>
                  <a:lnTo>
                    <a:pt x="6075" y="10190"/>
                  </a:lnTo>
                  <a:lnTo>
                    <a:pt x="5378" y="10560"/>
                  </a:lnTo>
                  <a:lnTo>
                    <a:pt x="4880" y="10454"/>
                  </a:lnTo>
                  <a:lnTo>
                    <a:pt x="2689" y="10771"/>
                  </a:lnTo>
                  <a:lnTo>
                    <a:pt x="1992" y="10454"/>
                  </a:lnTo>
                  <a:lnTo>
                    <a:pt x="1992" y="10190"/>
                  </a:lnTo>
                  <a:lnTo>
                    <a:pt x="3087" y="8553"/>
                  </a:lnTo>
                  <a:lnTo>
                    <a:pt x="3287" y="807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89" name="Shape 258"/>
            <p:cNvSpPr>
              <a:spLocks/>
            </p:cNvSpPr>
            <p:nvPr/>
          </p:nvSpPr>
          <p:spPr bwMode="auto">
            <a:xfrm>
              <a:off x="1426550" y="190050"/>
              <a:ext cx="186750" cy="60725"/>
            </a:xfrm>
            <a:custGeom>
              <a:avLst/>
              <a:gdLst>
                <a:gd name="T0" fmla="*/ 7475 w 7470"/>
                <a:gd name="T1" fmla="*/ 29050 h 2429"/>
                <a:gd name="T2" fmla="*/ 19925 w 7470"/>
                <a:gd name="T3" fmla="*/ 19800 h 2429"/>
                <a:gd name="T4" fmla="*/ 87150 w 7470"/>
                <a:gd name="T5" fmla="*/ 2650 h 2429"/>
                <a:gd name="T6" fmla="*/ 154375 w 7470"/>
                <a:gd name="T7" fmla="*/ 0 h 2429"/>
                <a:gd name="T8" fmla="*/ 186725 w 7470"/>
                <a:gd name="T9" fmla="*/ 9250 h 2429"/>
                <a:gd name="T10" fmla="*/ 181750 w 7470"/>
                <a:gd name="T11" fmla="*/ 17175 h 2429"/>
                <a:gd name="T12" fmla="*/ 141925 w 7470"/>
                <a:gd name="T13" fmla="*/ 23775 h 2429"/>
                <a:gd name="T14" fmla="*/ 122000 w 7470"/>
                <a:gd name="T15" fmla="*/ 36975 h 2429"/>
                <a:gd name="T16" fmla="*/ 94600 w 7470"/>
                <a:gd name="T17" fmla="*/ 40925 h 2429"/>
                <a:gd name="T18" fmla="*/ 104575 w 7470"/>
                <a:gd name="T19" fmla="*/ 60725 h 2429"/>
                <a:gd name="T20" fmla="*/ 69725 w 7470"/>
                <a:gd name="T21" fmla="*/ 60725 h 2429"/>
                <a:gd name="T22" fmla="*/ 39850 w 7470"/>
                <a:gd name="T23" fmla="*/ 44875 h 2429"/>
                <a:gd name="T24" fmla="*/ 0 w 7470"/>
                <a:gd name="T25" fmla="*/ 56750 h 2429"/>
                <a:gd name="T26" fmla="*/ 7475 w 7470"/>
                <a:gd name="T27" fmla="*/ 29050 h 2429"/>
                <a:gd name="T28" fmla="*/ 7475 w 7470"/>
                <a:gd name="T29" fmla="*/ 29050 h 24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470"/>
                <a:gd name="T46" fmla="*/ 0 h 2429"/>
                <a:gd name="T47" fmla="*/ 7470 w 7470"/>
                <a:gd name="T48" fmla="*/ 2429 h 24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470" h="2429" extrusionOk="0">
                  <a:moveTo>
                    <a:pt x="299" y="1162"/>
                  </a:moveTo>
                  <a:lnTo>
                    <a:pt x="797" y="792"/>
                  </a:lnTo>
                  <a:lnTo>
                    <a:pt x="3486" y="106"/>
                  </a:lnTo>
                  <a:lnTo>
                    <a:pt x="6175" y="0"/>
                  </a:lnTo>
                  <a:lnTo>
                    <a:pt x="7469" y="370"/>
                  </a:lnTo>
                  <a:lnTo>
                    <a:pt x="7270" y="687"/>
                  </a:lnTo>
                  <a:lnTo>
                    <a:pt x="5677" y="951"/>
                  </a:lnTo>
                  <a:lnTo>
                    <a:pt x="4880" y="1479"/>
                  </a:lnTo>
                  <a:lnTo>
                    <a:pt x="3784" y="1637"/>
                  </a:lnTo>
                  <a:lnTo>
                    <a:pt x="4183" y="2429"/>
                  </a:lnTo>
                  <a:lnTo>
                    <a:pt x="2789" y="2429"/>
                  </a:lnTo>
                  <a:lnTo>
                    <a:pt x="1594" y="1795"/>
                  </a:lnTo>
                  <a:lnTo>
                    <a:pt x="0" y="2270"/>
                  </a:lnTo>
                  <a:lnTo>
                    <a:pt x="299" y="1162"/>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90" name="Shape 259"/>
            <p:cNvSpPr>
              <a:spLocks/>
            </p:cNvSpPr>
            <p:nvPr/>
          </p:nvSpPr>
          <p:spPr bwMode="auto">
            <a:xfrm>
              <a:off x="1630700" y="209850"/>
              <a:ext cx="151875" cy="142550"/>
            </a:xfrm>
            <a:custGeom>
              <a:avLst/>
              <a:gdLst>
                <a:gd name="T0" fmla="*/ 139425 w 6075"/>
                <a:gd name="T1" fmla="*/ 0 h 5702"/>
                <a:gd name="T2" fmla="*/ 129475 w 6075"/>
                <a:gd name="T3" fmla="*/ 18475 h 5702"/>
                <a:gd name="T4" fmla="*/ 114525 w 6075"/>
                <a:gd name="T5" fmla="*/ 30350 h 5702"/>
                <a:gd name="T6" fmla="*/ 107050 w 6075"/>
                <a:gd name="T7" fmla="*/ 17175 h 5702"/>
                <a:gd name="T8" fmla="*/ 89625 w 6075"/>
                <a:gd name="T9" fmla="*/ 48850 h 5702"/>
                <a:gd name="T10" fmla="*/ 84650 w 6075"/>
                <a:gd name="T11" fmla="*/ 30350 h 5702"/>
                <a:gd name="T12" fmla="*/ 67225 w 6075"/>
                <a:gd name="T13" fmla="*/ 63350 h 5702"/>
                <a:gd name="T14" fmla="*/ 59750 w 6075"/>
                <a:gd name="T15" fmla="*/ 48850 h 5702"/>
                <a:gd name="T16" fmla="*/ 19925 w 6075"/>
                <a:gd name="T17" fmla="*/ 80525 h 5702"/>
                <a:gd name="T18" fmla="*/ 52300 w 6075"/>
                <a:gd name="T19" fmla="*/ 73925 h 5702"/>
                <a:gd name="T20" fmla="*/ 0 w 6075"/>
                <a:gd name="T21" fmla="*/ 142550 h 5702"/>
                <a:gd name="T22" fmla="*/ 72200 w 6075"/>
                <a:gd name="T23" fmla="*/ 69950 h 5702"/>
                <a:gd name="T24" fmla="*/ 129475 w 6075"/>
                <a:gd name="T25" fmla="*/ 46200 h 5702"/>
                <a:gd name="T26" fmla="*/ 151875 w 6075"/>
                <a:gd name="T27" fmla="*/ 23750 h 5702"/>
                <a:gd name="T28" fmla="*/ 151875 w 6075"/>
                <a:gd name="T29" fmla="*/ 6600 h 5702"/>
                <a:gd name="T30" fmla="*/ 139425 w 6075"/>
                <a:gd name="T31" fmla="*/ 0 h 5702"/>
                <a:gd name="T32" fmla="*/ 139425 w 6075"/>
                <a:gd name="T33" fmla="*/ 0 h 57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75"/>
                <a:gd name="T52" fmla="*/ 0 h 5702"/>
                <a:gd name="T53" fmla="*/ 6075 w 6075"/>
                <a:gd name="T54" fmla="*/ 5702 h 57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75" h="5702" extrusionOk="0">
                  <a:moveTo>
                    <a:pt x="5577" y="0"/>
                  </a:moveTo>
                  <a:lnTo>
                    <a:pt x="5179" y="739"/>
                  </a:lnTo>
                  <a:lnTo>
                    <a:pt x="4581" y="1214"/>
                  </a:lnTo>
                  <a:lnTo>
                    <a:pt x="4282" y="687"/>
                  </a:lnTo>
                  <a:lnTo>
                    <a:pt x="3585" y="1954"/>
                  </a:lnTo>
                  <a:lnTo>
                    <a:pt x="3386" y="1214"/>
                  </a:lnTo>
                  <a:lnTo>
                    <a:pt x="2689" y="2534"/>
                  </a:lnTo>
                  <a:lnTo>
                    <a:pt x="2390" y="1954"/>
                  </a:lnTo>
                  <a:lnTo>
                    <a:pt x="797" y="3221"/>
                  </a:lnTo>
                  <a:lnTo>
                    <a:pt x="2092" y="2957"/>
                  </a:lnTo>
                  <a:lnTo>
                    <a:pt x="0" y="5702"/>
                  </a:lnTo>
                  <a:lnTo>
                    <a:pt x="2888" y="2798"/>
                  </a:lnTo>
                  <a:lnTo>
                    <a:pt x="5179" y="1848"/>
                  </a:lnTo>
                  <a:lnTo>
                    <a:pt x="6075" y="950"/>
                  </a:lnTo>
                  <a:lnTo>
                    <a:pt x="6075" y="264"/>
                  </a:lnTo>
                  <a:lnTo>
                    <a:pt x="557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91" name="Shape 260"/>
            <p:cNvSpPr>
              <a:spLocks/>
            </p:cNvSpPr>
            <p:nvPr/>
          </p:nvSpPr>
          <p:spPr bwMode="auto">
            <a:xfrm>
              <a:off x="1829875" y="201925"/>
              <a:ext cx="102100" cy="64700"/>
            </a:xfrm>
            <a:custGeom>
              <a:avLst/>
              <a:gdLst>
                <a:gd name="T0" fmla="*/ 17425 w 4084"/>
                <a:gd name="T1" fmla="*/ 21125 h 2588"/>
                <a:gd name="T2" fmla="*/ 64725 w 4084"/>
                <a:gd name="T3" fmla="*/ 0 h 2588"/>
                <a:gd name="T4" fmla="*/ 102075 w 4084"/>
                <a:gd name="T5" fmla="*/ 5300 h 2588"/>
                <a:gd name="T6" fmla="*/ 102075 w 4084"/>
                <a:gd name="T7" fmla="*/ 35650 h 2588"/>
                <a:gd name="T8" fmla="*/ 92125 w 4084"/>
                <a:gd name="T9" fmla="*/ 15850 h 2588"/>
                <a:gd name="T10" fmla="*/ 57250 w 4084"/>
                <a:gd name="T11" fmla="*/ 15850 h 2588"/>
                <a:gd name="T12" fmla="*/ 34850 w 4084"/>
                <a:gd name="T13" fmla="*/ 29050 h 2588"/>
                <a:gd name="T14" fmla="*/ 42325 w 4084"/>
                <a:gd name="T15" fmla="*/ 42250 h 2588"/>
                <a:gd name="T16" fmla="*/ 0 w 4084"/>
                <a:gd name="T17" fmla="*/ 64675 h 2588"/>
                <a:gd name="T18" fmla="*/ 12450 w 4084"/>
                <a:gd name="T19" fmla="*/ 44875 h 2588"/>
                <a:gd name="T20" fmla="*/ 9950 w 4084"/>
                <a:gd name="T21" fmla="*/ 31675 h 2588"/>
                <a:gd name="T22" fmla="*/ 17425 w 4084"/>
                <a:gd name="T23" fmla="*/ 21125 h 2588"/>
                <a:gd name="T24" fmla="*/ 17425 w 4084"/>
                <a:gd name="T25" fmla="*/ 21125 h 25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84"/>
                <a:gd name="T40" fmla="*/ 0 h 2588"/>
                <a:gd name="T41" fmla="*/ 4084 w 4084"/>
                <a:gd name="T42" fmla="*/ 2588 h 25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84" h="2588" extrusionOk="0">
                  <a:moveTo>
                    <a:pt x="697" y="845"/>
                  </a:moveTo>
                  <a:lnTo>
                    <a:pt x="2589" y="0"/>
                  </a:lnTo>
                  <a:lnTo>
                    <a:pt x="4083" y="212"/>
                  </a:lnTo>
                  <a:lnTo>
                    <a:pt x="4083" y="1426"/>
                  </a:lnTo>
                  <a:lnTo>
                    <a:pt x="3685" y="634"/>
                  </a:lnTo>
                  <a:lnTo>
                    <a:pt x="2290" y="634"/>
                  </a:lnTo>
                  <a:lnTo>
                    <a:pt x="1394" y="1162"/>
                  </a:lnTo>
                  <a:lnTo>
                    <a:pt x="1693" y="1690"/>
                  </a:lnTo>
                  <a:lnTo>
                    <a:pt x="0" y="2587"/>
                  </a:lnTo>
                  <a:lnTo>
                    <a:pt x="498" y="1795"/>
                  </a:lnTo>
                  <a:lnTo>
                    <a:pt x="398" y="1267"/>
                  </a:lnTo>
                  <a:lnTo>
                    <a:pt x="697" y="84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92" name="Shape 261"/>
            <p:cNvSpPr>
              <a:spLocks/>
            </p:cNvSpPr>
            <p:nvPr/>
          </p:nvSpPr>
          <p:spPr bwMode="auto">
            <a:xfrm>
              <a:off x="1862225" y="223050"/>
              <a:ext cx="49825" cy="46200"/>
            </a:xfrm>
            <a:custGeom>
              <a:avLst/>
              <a:gdLst>
                <a:gd name="T0" fmla="*/ 34875 w 1993"/>
                <a:gd name="T1" fmla="*/ 5275 h 1848"/>
                <a:gd name="T2" fmla="*/ 34875 w 1993"/>
                <a:gd name="T3" fmla="*/ 26400 h 1848"/>
                <a:gd name="T4" fmla="*/ 25 w 1993"/>
                <a:gd name="T5" fmla="*/ 46200 h 1848"/>
                <a:gd name="T6" fmla="*/ 42350 w 1993"/>
                <a:gd name="T7" fmla="*/ 27725 h 1848"/>
                <a:gd name="T8" fmla="*/ 49800 w 1993"/>
                <a:gd name="T9" fmla="*/ 3975 h 1848"/>
                <a:gd name="T10" fmla="*/ 37350 w 1993"/>
                <a:gd name="T11" fmla="*/ 0 h 1848"/>
                <a:gd name="T12" fmla="*/ 34875 w 1993"/>
                <a:gd name="T13" fmla="*/ 5275 h 1848"/>
                <a:gd name="T14" fmla="*/ 34875 w 1993"/>
                <a:gd name="T15" fmla="*/ 5275 h 1848"/>
                <a:gd name="T16" fmla="*/ 0 60000 65536"/>
                <a:gd name="T17" fmla="*/ 0 60000 65536"/>
                <a:gd name="T18" fmla="*/ 0 60000 65536"/>
                <a:gd name="T19" fmla="*/ 0 60000 65536"/>
                <a:gd name="T20" fmla="*/ 0 60000 65536"/>
                <a:gd name="T21" fmla="*/ 0 60000 65536"/>
                <a:gd name="T22" fmla="*/ 0 60000 65536"/>
                <a:gd name="T23" fmla="*/ 0 60000 65536"/>
                <a:gd name="T24" fmla="*/ 0 w 1993"/>
                <a:gd name="T25" fmla="*/ 0 h 1848"/>
                <a:gd name="T26" fmla="*/ 1993 w 1993"/>
                <a:gd name="T27" fmla="*/ 1848 h 18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93" h="1848" extrusionOk="0">
                  <a:moveTo>
                    <a:pt x="1395" y="211"/>
                  </a:moveTo>
                  <a:lnTo>
                    <a:pt x="1395" y="1056"/>
                  </a:lnTo>
                  <a:lnTo>
                    <a:pt x="1" y="1848"/>
                  </a:lnTo>
                  <a:lnTo>
                    <a:pt x="1694" y="1109"/>
                  </a:lnTo>
                  <a:lnTo>
                    <a:pt x="1992" y="159"/>
                  </a:lnTo>
                  <a:lnTo>
                    <a:pt x="1494" y="0"/>
                  </a:lnTo>
                  <a:lnTo>
                    <a:pt x="1395" y="21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93" name="Shape 262"/>
            <p:cNvSpPr>
              <a:spLocks/>
            </p:cNvSpPr>
            <p:nvPr/>
          </p:nvSpPr>
          <p:spPr bwMode="auto">
            <a:xfrm>
              <a:off x="1897075" y="447425"/>
              <a:ext cx="288825" cy="116150"/>
            </a:xfrm>
            <a:custGeom>
              <a:avLst/>
              <a:gdLst>
                <a:gd name="T0" fmla="*/ 54800 w 11553"/>
                <a:gd name="T1" fmla="*/ 0 h 4646"/>
                <a:gd name="T2" fmla="*/ 156875 w 11553"/>
                <a:gd name="T3" fmla="*/ 23750 h 4646"/>
                <a:gd name="T4" fmla="*/ 219100 w 11553"/>
                <a:gd name="T5" fmla="*/ 46200 h 4646"/>
                <a:gd name="T6" fmla="*/ 278850 w 11553"/>
                <a:gd name="T7" fmla="*/ 71275 h 4646"/>
                <a:gd name="T8" fmla="*/ 288825 w 11553"/>
                <a:gd name="T9" fmla="*/ 83150 h 4646"/>
                <a:gd name="T10" fmla="*/ 258950 w 11553"/>
                <a:gd name="T11" fmla="*/ 80500 h 4646"/>
                <a:gd name="T12" fmla="*/ 261425 w 11553"/>
                <a:gd name="T13" fmla="*/ 88425 h 4646"/>
                <a:gd name="T14" fmla="*/ 231550 w 11553"/>
                <a:gd name="T15" fmla="*/ 83150 h 4646"/>
                <a:gd name="T16" fmla="*/ 231550 w 11553"/>
                <a:gd name="T17" fmla="*/ 92400 h 4646"/>
                <a:gd name="T18" fmla="*/ 194200 w 11553"/>
                <a:gd name="T19" fmla="*/ 88425 h 4646"/>
                <a:gd name="T20" fmla="*/ 196700 w 11553"/>
                <a:gd name="T21" fmla="*/ 96350 h 4646"/>
                <a:gd name="T22" fmla="*/ 171800 w 11553"/>
                <a:gd name="T23" fmla="*/ 88425 h 4646"/>
                <a:gd name="T24" fmla="*/ 169325 w 11553"/>
                <a:gd name="T25" fmla="*/ 100300 h 4646"/>
                <a:gd name="T26" fmla="*/ 134450 w 11553"/>
                <a:gd name="T27" fmla="*/ 88425 h 4646"/>
                <a:gd name="T28" fmla="*/ 139450 w 11553"/>
                <a:gd name="T29" fmla="*/ 102950 h 4646"/>
                <a:gd name="T30" fmla="*/ 107075 w 11553"/>
                <a:gd name="T31" fmla="*/ 89750 h 4646"/>
                <a:gd name="T32" fmla="*/ 107075 w 11553"/>
                <a:gd name="T33" fmla="*/ 109550 h 4646"/>
                <a:gd name="T34" fmla="*/ 89650 w 11553"/>
                <a:gd name="T35" fmla="*/ 100300 h 4646"/>
                <a:gd name="T36" fmla="*/ 84675 w 11553"/>
                <a:gd name="T37" fmla="*/ 112200 h 4646"/>
                <a:gd name="T38" fmla="*/ 67250 w 11553"/>
                <a:gd name="T39" fmla="*/ 104275 h 4646"/>
                <a:gd name="T40" fmla="*/ 64750 w 11553"/>
                <a:gd name="T41" fmla="*/ 116150 h 4646"/>
                <a:gd name="T42" fmla="*/ 44825 w 11553"/>
                <a:gd name="T43" fmla="*/ 110875 h 4646"/>
                <a:gd name="T44" fmla="*/ 39850 w 11553"/>
                <a:gd name="T45" fmla="*/ 116150 h 4646"/>
                <a:gd name="T46" fmla="*/ 22425 w 11553"/>
                <a:gd name="T47" fmla="*/ 109550 h 4646"/>
                <a:gd name="T48" fmla="*/ 7500 w 11553"/>
                <a:gd name="T49" fmla="*/ 114825 h 4646"/>
                <a:gd name="T50" fmla="*/ 25 w 11553"/>
                <a:gd name="T51" fmla="*/ 93700 h 4646"/>
                <a:gd name="T52" fmla="*/ 24925 w 11553"/>
                <a:gd name="T53" fmla="*/ 102950 h 4646"/>
                <a:gd name="T54" fmla="*/ 17450 w 11553"/>
                <a:gd name="T55" fmla="*/ 87100 h 4646"/>
                <a:gd name="T56" fmla="*/ 42350 w 11553"/>
                <a:gd name="T57" fmla="*/ 97675 h 4646"/>
                <a:gd name="T58" fmla="*/ 17450 w 11553"/>
                <a:gd name="T59" fmla="*/ 71275 h 4646"/>
                <a:gd name="T60" fmla="*/ 69725 w 11553"/>
                <a:gd name="T61" fmla="*/ 92400 h 4646"/>
                <a:gd name="T62" fmla="*/ 49825 w 11553"/>
                <a:gd name="T63" fmla="*/ 73900 h 4646"/>
                <a:gd name="T64" fmla="*/ 94625 w 11553"/>
                <a:gd name="T65" fmla="*/ 80500 h 4646"/>
                <a:gd name="T66" fmla="*/ 69725 w 11553"/>
                <a:gd name="T67" fmla="*/ 52800 h 4646"/>
                <a:gd name="T68" fmla="*/ 122000 w 11553"/>
                <a:gd name="T69" fmla="*/ 80500 h 4646"/>
                <a:gd name="T70" fmla="*/ 94625 w 11553"/>
                <a:gd name="T71" fmla="*/ 51475 h 4646"/>
                <a:gd name="T72" fmla="*/ 159350 w 11553"/>
                <a:gd name="T73" fmla="*/ 80500 h 4646"/>
                <a:gd name="T74" fmla="*/ 124500 w 11553"/>
                <a:gd name="T75" fmla="*/ 52800 h 4646"/>
                <a:gd name="T76" fmla="*/ 196700 w 11553"/>
                <a:gd name="T77" fmla="*/ 75225 h 4646"/>
                <a:gd name="T78" fmla="*/ 159350 w 11553"/>
                <a:gd name="T79" fmla="*/ 50150 h 4646"/>
                <a:gd name="T80" fmla="*/ 216625 w 11553"/>
                <a:gd name="T81" fmla="*/ 64675 h 4646"/>
                <a:gd name="T82" fmla="*/ 156875 w 11553"/>
                <a:gd name="T83" fmla="*/ 34325 h 4646"/>
                <a:gd name="T84" fmla="*/ 107075 w 11553"/>
                <a:gd name="T85" fmla="*/ 15850 h 4646"/>
                <a:gd name="T86" fmla="*/ 54800 w 11553"/>
                <a:gd name="T87" fmla="*/ 0 h 4646"/>
                <a:gd name="T88" fmla="*/ 54800 w 11553"/>
                <a:gd name="T89" fmla="*/ 0 h 46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553"/>
                <a:gd name="T136" fmla="*/ 0 h 4646"/>
                <a:gd name="T137" fmla="*/ 11553 w 11553"/>
                <a:gd name="T138" fmla="*/ 4646 h 46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553" h="4646" extrusionOk="0">
                  <a:moveTo>
                    <a:pt x="2192" y="0"/>
                  </a:moveTo>
                  <a:lnTo>
                    <a:pt x="6275" y="950"/>
                  </a:lnTo>
                  <a:lnTo>
                    <a:pt x="8764" y="1848"/>
                  </a:lnTo>
                  <a:lnTo>
                    <a:pt x="11154" y="2851"/>
                  </a:lnTo>
                  <a:lnTo>
                    <a:pt x="11553" y="3326"/>
                  </a:lnTo>
                  <a:lnTo>
                    <a:pt x="10358" y="3220"/>
                  </a:lnTo>
                  <a:lnTo>
                    <a:pt x="10457" y="3537"/>
                  </a:lnTo>
                  <a:lnTo>
                    <a:pt x="9262" y="3326"/>
                  </a:lnTo>
                  <a:lnTo>
                    <a:pt x="9262" y="3696"/>
                  </a:lnTo>
                  <a:lnTo>
                    <a:pt x="7768" y="3537"/>
                  </a:lnTo>
                  <a:lnTo>
                    <a:pt x="7868" y="3854"/>
                  </a:lnTo>
                  <a:lnTo>
                    <a:pt x="6872" y="3537"/>
                  </a:lnTo>
                  <a:lnTo>
                    <a:pt x="6773" y="4012"/>
                  </a:lnTo>
                  <a:lnTo>
                    <a:pt x="5378" y="3537"/>
                  </a:lnTo>
                  <a:lnTo>
                    <a:pt x="5578" y="4118"/>
                  </a:lnTo>
                  <a:lnTo>
                    <a:pt x="4283" y="3590"/>
                  </a:lnTo>
                  <a:lnTo>
                    <a:pt x="4283" y="4382"/>
                  </a:lnTo>
                  <a:lnTo>
                    <a:pt x="3586" y="4012"/>
                  </a:lnTo>
                  <a:lnTo>
                    <a:pt x="3387" y="4488"/>
                  </a:lnTo>
                  <a:lnTo>
                    <a:pt x="2690" y="4171"/>
                  </a:lnTo>
                  <a:lnTo>
                    <a:pt x="2590" y="4646"/>
                  </a:lnTo>
                  <a:lnTo>
                    <a:pt x="1793" y="4435"/>
                  </a:lnTo>
                  <a:lnTo>
                    <a:pt x="1594" y="4646"/>
                  </a:lnTo>
                  <a:lnTo>
                    <a:pt x="897" y="4382"/>
                  </a:lnTo>
                  <a:lnTo>
                    <a:pt x="300" y="4593"/>
                  </a:lnTo>
                  <a:lnTo>
                    <a:pt x="1" y="3748"/>
                  </a:lnTo>
                  <a:lnTo>
                    <a:pt x="997" y="4118"/>
                  </a:lnTo>
                  <a:lnTo>
                    <a:pt x="698" y="3484"/>
                  </a:lnTo>
                  <a:lnTo>
                    <a:pt x="1694" y="3907"/>
                  </a:lnTo>
                  <a:lnTo>
                    <a:pt x="698" y="2851"/>
                  </a:lnTo>
                  <a:lnTo>
                    <a:pt x="2789" y="3696"/>
                  </a:lnTo>
                  <a:lnTo>
                    <a:pt x="1993" y="2956"/>
                  </a:lnTo>
                  <a:lnTo>
                    <a:pt x="3785" y="3220"/>
                  </a:lnTo>
                  <a:lnTo>
                    <a:pt x="2789" y="2112"/>
                  </a:lnTo>
                  <a:lnTo>
                    <a:pt x="4880" y="3220"/>
                  </a:lnTo>
                  <a:lnTo>
                    <a:pt x="3785" y="2059"/>
                  </a:lnTo>
                  <a:lnTo>
                    <a:pt x="6374" y="3220"/>
                  </a:lnTo>
                  <a:lnTo>
                    <a:pt x="4980" y="2112"/>
                  </a:lnTo>
                  <a:lnTo>
                    <a:pt x="7868" y="3009"/>
                  </a:lnTo>
                  <a:lnTo>
                    <a:pt x="6374" y="2006"/>
                  </a:lnTo>
                  <a:lnTo>
                    <a:pt x="8665" y="2587"/>
                  </a:lnTo>
                  <a:lnTo>
                    <a:pt x="6275" y="1373"/>
                  </a:lnTo>
                  <a:lnTo>
                    <a:pt x="4283" y="634"/>
                  </a:lnTo>
                  <a:lnTo>
                    <a:pt x="219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94" name="Shape 263"/>
            <p:cNvSpPr>
              <a:spLocks/>
            </p:cNvSpPr>
            <p:nvPr/>
          </p:nvSpPr>
          <p:spPr bwMode="auto">
            <a:xfrm>
              <a:off x="1702900" y="377450"/>
              <a:ext cx="186750" cy="249475"/>
            </a:xfrm>
            <a:custGeom>
              <a:avLst/>
              <a:gdLst>
                <a:gd name="T0" fmla="*/ 112050 w 7470"/>
                <a:gd name="T1" fmla="*/ 43575 h 9979"/>
                <a:gd name="T2" fmla="*/ 126975 w 7470"/>
                <a:gd name="T3" fmla="*/ 23775 h 9979"/>
                <a:gd name="T4" fmla="*/ 129475 w 7470"/>
                <a:gd name="T5" fmla="*/ 35650 h 9979"/>
                <a:gd name="T6" fmla="*/ 149375 w 7470"/>
                <a:gd name="T7" fmla="*/ 17175 h 9979"/>
                <a:gd name="T8" fmla="*/ 149375 w 7470"/>
                <a:gd name="T9" fmla="*/ 31700 h 9979"/>
                <a:gd name="T10" fmla="*/ 169300 w 7470"/>
                <a:gd name="T11" fmla="*/ 6625 h 9979"/>
                <a:gd name="T12" fmla="*/ 174275 w 7470"/>
                <a:gd name="T13" fmla="*/ 23775 h 9979"/>
                <a:gd name="T14" fmla="*/ 186725 w 7470"/>
                <a:gd name="T15" fmla="*/ 25 h 9979"/>
                <a:gd name="T16" fmla="*/ 184225 w 7470"/>
                <a:gd name="T17" fmla="*/ 25100 h 9979"/>
                <a:gd name="T18" fmla="*/ 164325 w 7470"/>
                <a:gd name="T19" fmla="*/ 59425 h 9979"/>
                <a:gd name="T20" fmla="*/ 119500 w 7470"/>
                <a:gd name="T21" fmla="*/ 93725 h 9979"/>
                <a:gd name="T22" fmla="*/ 67225 w 7470"/>
                <a:gd name="T23" fmla="*/ 141250 h 9979"/>
                <a:gd name="T24" fmla="*/ 27400 w 7470"/>
                <a:gd name="T25" fmla="*/ 184800 h 9979"/>
                <a:gd name="T26" fmla="*/ 7475 w 7470"/>
                <a:gd name="T27" fmla="*/ 220450 h 9979"/>
                <a:gd name="T28" fmla="*/ 0 w 7470"/>
                <a:gd name="T29" fmla="*/ 249475 h 9979"/>
                <a:gd name="T30" fmla="*/ 12450 w 7470"/>
                <a:gd name="T31" fmla="*/ 192725 h 9979"/>
                <a:gd name="T32" fmla="*/ 27400 w 7470"/>
                <a:gd name="T33" fmla="*/ 162375 h 9979"/>
                <a:gd name="T34" fmla="*/ 79675 w 7470"/>
                <a:gd name="T35" fmla="*/ 113525 h 9979"/>
                <a:gd name="T36" fmla="*/ 57275 w 7470"/>
                <a:gd name="T37" fmla="*/ 121450 h 9979"/>
                <a:gd name="T38" fmla="*/ 92125 w 7470"/>
                <a:gd name="T39" fmla="*/ 75250 h 9979"/>
                <a:gd name="T40" fmla="*/ 112050 w 7470"/>
                <a:gd name="T41" fmla="*/ 43575 h 9979"/>
                <a:gd name="T42" fmla="*/ 112050 w 7470"/>
                <a:gd name="T43" fmla="*/ 43575 h 99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470"/>
                <a:gd name="T67" fmla="*/ 0 h 9979"/>
                <a:gd name="T68" fmla="*/ 7470 w 7470"/>
                <a:gd name="T69" fmla="*/ 9979 h 99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470" h="9979" extrusionOk="0">
                  <a:moveTo>
                    <a:pt x="4482" y="1743"/>
                  </a:moveTo>
                  <a:lnTo>
                    <a:pt x="5079" y="951"/>
                  </a:lnTo>
                  <a:lnTo>
                    <a:pt x="5179" y="1426"/>
                  </a:lnTo>
                  <a:lnTo>
                    <a:pt x="5975" y="687"/>
                  </a:lnTo>
                  <a:lnTo>
                    <a:pt x="5975" y="1268"/>
                  </a:lnTo>
                  <a:lnTo>
                    <a:pt x="6772" y="265"/>
                  </a:lnTo>
                  <a:lnTo>
                    <a:pt x="6971" y="951"/>
                  </a:lnTo>
                  <a:lnTo>
                    <a:pt x="7469" y="1"/>
                  </a:lnTo>
                  <a:lnTo>
                    <a:pt x="7369" y="1004"/>
                  </a:lnTo>
                  <a:lnTo>
                    <a:pt x="6573" y="2377"/>
                  </a:lnTo>
                  <a:lnTo>
                    <a:pt x="4780" y="3749"/>
                  </a:lnTo>
                  <a:lnTo>
                    <a:pt x="2689" y="5650"/>
                  </a:lnTo>
                  <a:lnTo>
                    <a:pt x="1096" y="7392"/>
                  </a:lnTo>
                  <a:lnTo>
                    <a:pt x="299" y="8818"/>
                  </a:lnTo>
                  <a:lnTo>
                    <a:pt x="0" y="9979"/>
                  </a:lnTo>
                  <a:lnTo>
                    <a:pt x="498" y="7709"/>
                  </a:lnTo>
                  <a:lnTo>
                    <a:pt x="1096" y="6495"/>
                  </a:lnTo>
                  <a:lnTo>
                    <a:pt x="3187" y="4541"/>
                  </a:lnTo>
                  <a:lnTo>
                    <a:pt x="2291" y="4858"/>
                  </a:lnTo>
                  <a:lnTo>
                    <a:pt x="3685" y="3010"/>
                  </a:lnTo>
                  <a:lnTo>
                    <a:pt x="4482" y="174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95" name="Shape 264"/>
            <p:cNvSpPr>
              <a:spLocks/>
            </p:cNvSpPr>
            <p:nvPr/>
          </p:nvSpPr>
          <p:spPr bwMode="auto">
            <a:xfrm>
              <a:off x="1214925" y="608425"/>
              <a:ext cx="448150" cy="261375"/>
            </a:xfrm>
            <a:custGeom>
              <a:avLst/>
              <a:gdLst>
                <a:gd name="T0" fmla="*/ 356025 w 17926"/>
                <a:gd name="T1" fmla="*/ 25 h 10455"/>
                <a:gd name="T2" fmla="*/ 425750 w 17926"/>
                <a:gd name="T3" fmla="*/ 13225 h 10455"/>
                <a:gd name="T4" fmla="*/ 445650 w 17926"/>
                <a:gd name="T5" fmla="*/ 25100 h 10455"/>
                <a:gd name="T6" fmla="*/ 448150 w 17926"/>
                <a:gd name="T7" fmla="*/ 40925 h 10455"/>
                <a:gd name="T8" fmla="*/ 438175 w 17926"/>
                <a:gd name="T9" fmla="*/ 81850 h 10455"/>
                <a:gd name="T10" fmla="*/ 428225 w 17926"/>
                <a:gd name="T11" fmla="*/ 122775 h 10455"/>
                <a:gd name="T12" fmla="*/ 425750 w 17926"/>
                <a:gd name="T13" fmla="*/ 174250 h 10455"/>
                <a:gd name="T14" fmla="*/ 425750 w 17926"/>
                <a:gd name="T15" fmla="*/ 208550 h 10455"/>
                <a:gd name="T16" fmla="*/ 413300 w 17926"/>
                <a:gd name="T17" fmla="*/ 220425 h 10455"/>
                <a:gd name="T18" fmla="*/ 380925 w 17926"/>
                <a:gd name="T19" fmla="*/ 244200 h 10455"/>
                <a:gd name="T20" fmla="*/ 296275 w 17926"/>
                <a:gd name="T21" fmla="*/ 258700 h 10455"/>
                <a:gd name="T22" fmla="*/ 204150 w 17926"/>
                <a:gd name="T23" fmla="*/ 261350 h 10455"/>
                <a:gd name="T24" fmla="*/ 131975 w 17926"/>
                <a:gd name="T25" fmla="*/ 249475 h 10455"/>
                <a:gd name="T26" fmla="*/ 25 w 17926"/>
                <a:gd name="T27" fmla="*/ 224400 h 10455"/>
                <a:gd name="T28" fmla="*/ 179275 w 17926"/>
                <a:gd name="T29" fmla="*/ 248150 h 10455"/>
                <a:gd name="T30" fmla="*/ 278850 w 17926"/>
                <a:gd name="T31" fmla="*/ 249475 h 10455"/>
                <a:gd name="T32" fmla="*/ 318675 w 17926"/>
                <a:gd name="T33" fmla="*/ 244200 h 10455"/>
                <a:gd name="T34" fmla="*/ 211625 w 17926"/>
                <a:gd name="T35" fmla="*/ 233625 h 10455"/>
                <a:gd name="T36" fmla="*/ 92125 w 17926"/>
                <a:gd name="T37" fmla="*/ 211200 h 10455"/>
                <a:gd name="T38" fmla="*/ 239025 w 17926"/>
                <a:gd name="T39" fmla="*/ 223075 h 10455"/>
                <a:gd name="T40" fmla="*/ 348550 w 17926"/>
                <a:gd name="T41" fmla="*/ 220425 h 10455"/>
                <a:gd name="T42" fmla="*/ 194200 w 17926"/>
                <a:gd name="T43" fmla="*/ 199325 h 10455"/>
                <a:gd name="T44" fmla="*/ 378425 w 17926"/>
                <a:gd name="T45" fmla="*/ 208550 h 10455"/>
                <a:gd name="T46" fmla="*/ 298775 w 17926"/>
                <a:gd name="T47" fmla="*/ 184800 h 10455"/>
                <a:gd name="T48" fmla="*/ 398350 w 17926"/>
                <a:gd name="T49" fmla="*/ 194050 h 10455"/>
                <a:gd name="T50" fmla="*/ 331125 w 17926"/>
                <a:gd name="T51" fmla="*/ 172925 h 10455"/>
                <a:gd name="T52" fmla="*/ 413300 w 17926"/>
                <a:gd name="T53" fmla="*/ 175550 h 10455"/>
                <a:gd name="T54" fmla="*/ 333625 w 17926"/>
                <a:gd name="T55" fmla="*/ 154450 h 10455"/>
                <a:gd name="T56" fmla="*/ 413300 w 17926"/>
                <a:gd name="T57" fmla="*/ 154450 h 10455"/>
                <a:gd name="T58" fmla="*/ 331125 w 17926"/>
                <a:gd name="T59" fmla="*/ 133325 h 10455"/>
                <a:gd name="T60" fmla="*/ 403325 w 17926"/>
                <a:gd name="T61" fmla="*/ 129375 h 10455"/>
                <a:gd name="T62" fmla="*/ 296275 w 17926"/>
                <a:gd name="T63" fmla="*/ 105600 h 10455"/>
                <a:gd name="T64" fmla="*/ 403325 w 17926"/>
                <a:gd name="T65" fmla="*/ 110900 h 10455"/>
                <a:gd name="T66" fmla="*/ 263925 w 17926"/>
                <a:gd name="T67" fmla="*/ 87125 h 10455"/>
                <a:gd name="T68" fmla="*/ 413300 w 17926"/>
                <a:gd name="T69" fmla="*/ 87125 h 10455"/>
                <a:gd name="T70" fmla="*/ 248975 w 17926"/>
                <a:gd name="T71" fmla="*/ 64700 h 10455"/>
                <a:gd name="T72" fmla="*/ 395875 w 17926"/>
                <a:gd name="T73" fmla="*/ 60725 h 10455"/>
                <a:gd name="T74" fmla="*/ 216600 w 17926"/>
                <a:gd name="T75" fmla="*/ 43575 h 10455"/>
                <a:gd name="T76" fmla="*/ 390875 w 17926"/>
                <a:gd name="T77" fmla="*/ 30375 h 10455"/>
                <a:gd name="T78" fmla="*/ 258925 w 17926"/>
                <a:gd name="T79" fmla="*/ 25100 h 10455"/>
                <a:gd name="T80" fmla="*/ 373450 w 17926"/>
                <a:gd name="T81" fmla="*/ 13225 h 10455"/>
                <a:gd name="T82" fmla="*/ 303750 w 17926"/>
                <a:gd name="T83" fmla="*/ 6625 h 10455"/>
                <a:gd name="T84" fmla="*/ 356025 w 17926"/>
                <a:gd name="T85" fmla="*/ 25 h 10455"/>
                <a:gd name="T86" fmla="*/ 356025 w 17926"/>
                <a:gd name="T87" fmla="*/ 25 h 104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926"/>
                <a:gd name="T133" fmla="*/ 0 h 10455"/>
                <a:gd name="T134" fmla="*/ 17926 w 17926"/>
                <a:gd name="T135" fmla="*/ 10455 h 1045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926" h="10455" extrusionOk="0">
                  <a:moveTo>
                    <a:pt x="14241" y="1"/>
                  </a:moveTo>
                  <a:lnTo>
                    <a:pt x="17030" y="529"/>
                  </a:lnTo>
                  <a:lnTo>
                    <a:pt x="17826" y="1004"/>
                  </a:lnTo>
                  <a:lnTo>
                    <a:pt x="17926" y="1637"/>
                  </a:lnTo>
                  <a:lnTo>
                    <a:pt x="17527" y="3274"/>
                  </a:lnTo>
                  <a:lnTo>
                    <a:pt x="17129" y="4911"/>
                  </a:lnTo>
                  <a:lnTo>
                    <a:pt x="17030" y="6970"/>
                  </a:lnTo>
                  <a:lnTo>
                    <a:pt x="17030" y="8342"/>
                  </a:lnTo>
                  <a:lnTo>
                    <a:pt x="16532" y="8817"/>
                  </a:lnTo>
                  <a:lnTo>
                    <a:pt x="15237" y="9768"/>
                  </a:lnTo>
                  <a:lnTo>
                    <a:pt x="11851" y="10348"/>
                  </a:lnTo>
                  <a:lnTo>
                    <a:pt x="8166" y="10454"/>
                  </a:lnTo>
                  <a:lnTo>
                    <a:pt x="5279" y="9979"/>
                  </a:lnTo>
                  <a:lnTo>
                    <a:pt x="1" y="8976"/>
                  </a:lnTo>
                  <a:lnTo>
                    <a:pt x="7171" y="9926"/>
                  </a:lnTo>
                  <a:lnTo>
                    <a:pt x="11154" y="9979"/>
                  </a:lnTo>
                  <a:lnTo>
                    <a:pt x="12747" y="9768"/>
                  </a:lnTo>
                  <a:lnTo>
                    <a:pt x="8465" y="9345"/>
                  </a:lnTo>
                  <a:lnTo>
                    <a:pt x="3685" y="8448"/>
                  </a:lnTo>
                  <a:lnTo>
                    <a:pt x="9561" y="8923"/>
                  </a:lnTo>
                  <a:lnTo>
                    <a:pt x="13942" y="8817"/>
                  </a:lnTo>
                  <a:lnTo>
                    <a:pt x="7768" y="7973"/>
                  </a:lnTo>
                  <a:lnTo>
                    <a:pt x="15137" y="8342"/>
                  </a:lnTo>
                  <a:lnTo>
                    <a:pt x="11951" y="7392"/>
                  </a:lnTo>
                  <a:lnTo>
                    <a:pt x="15934" y="7762"/>
                  </a:lnTo>
                  <a:lnTo>
                    <a:pt x="13245" y="6917"/>
                  </a:lnTo>
                  <a:lnTo>
                    <a:pt x="16532" y="7022"/>
                  </a:lnTo>
                  <a:lnTo>
                    <a:pt x="13345" y="6178"/>
                  </a:lnTo>
                  <a:lnTo>
                    <a:pt x="16532" y="6178"/>
                  </a:lnTo>
                  <a:lnTo>
                    <a:pt x="13245" y="5333"/>
                  </a:lnTo>
                  <a:lnTo>
                    <a:pt x="16133" y="5175"/>
                  </a:lnTo>
                  <a:lnTo>
                    <a:pt x="11851" y="4224"/>
                  </a:lnTo>
                  <a:lnTo>
                    <a:pt x="16133" y="4436"/>
                  </a:lnTo>
                  <a:lnTo>
                    <a:pt x="10557" y="3485"/>
                  </a:lnTo>
                  <a:lnTo>
                    <a:pt x="16532" y="3485"/>
                  </a:lnTo>
                  <a:lnTo>
                    <a:pt x="9959" y="2588"/>
                  </a:lnTo>
                  <a:lnTo>
                    <a:pt x="15835" y="2429"/>
                  </a:lnTo>
                  <a:lnTo>
                    <a:pt x="8664" y="1743"/>
                  </a:lnTo>
                  <a:lnTo>
                    <a:pt x="15635" y="1215"/>
                  </a:lnTo>
                  <a:lnTo>
                    <a:pt x="10357" y="1004"/>
                  </a:lnTo>
                  <a:lnTo>
                    <a:pt x="14938" y="529"/>
                  </a:lnTo>
                  <a:lnTo>
                    <a:pt x="12150" y="265"/>
                  </a:lnTo>
                  <a:lnTo>
                    <a:pt x="14241"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96" name="Shape 265"/>
            <p:cNvSpPr>
              <a:spLocks/>
            </p:cNvSpPr>
            <p:nvPr/>
          </p:nvSpPr>
          <p:spPr bwMode="auto">
            <a:xfrm>
              <a:off x="933600" y="526600"/>
              <a:ext cx="440675" cy="310200"/>
            </a:xfrm>
            <a:custGeom>
              <a:avLst/>
              <a:gdLst>
                <a:gd name="T0" fmla="*/ 423250 w 17627"/>
                <a:gd name="T1" fmla="*/ 75250 h 12408"/>
                <a:gd name="T2" fmla="*/ 283825 w 17627"/>
                <a:gd name="T3" fmla="*/ 88450 h 12408"/>
                <a:gd name="T4" fmla="*/ 174275 w 17627"/>
                <a:gd name="T5" fmla="*/ 135950 h 12408"/>
                <a:gd name="T6" fmla="*/ 134450 w 17627"/>
                <a:gd name="T7" fmla="*/ 161050 h 12408"/>
                <a:gd name="T8" fmla="*/ 199175 w 17627"/>
                <a:gd name="T9" fmla="*/ 97675 h 12408"/>
                <a:gd name="T10" fmla="*/ 134450 w 17627"/>
                <a:gd name="T11" fmla="*/ 134650 h 12408"/>
                <a:gd name="T12" fmla="*/ 204150 w 17627"/>
                <a:gd name="T13" fmla="*/ 75250 h 12408"/>
                <a:gd name="T14" fmla="*/ 119500 w 17627"/>
                <a:gd name="T15" fmla="*/ 113525 h 12408"/>
                <a:gd name="T16" fmla="*/ 184250 w 17627"/>
                <a:gd name="T17" fmla="*/ 67325 h 12408"/>
                <a:gd name="T18" fmla="*/ 119500 w 17627"/>
                <a:gd name="T19" fmla="*/ 83175 h 12408"/>
                <a:gd name="T20" fmla="*/ 166825 w 17627"/>
                <a:gd name="T21" fmla="*/ 55450 h 12408"/>
                <a:gd name="T22" fmla="*/ 117025 w 17627"/>
                <a:gd name="T23" fmla="*/ 67325 h 12408"/>
                <a:gd name="T24" fmla="*/ 199175 w 17627"/>
                <a:gd name="T25" fmla="*/ 25100 h 12408"/>
                <a:gd name="T26" fmla="*/ 141925 w 17627"/>
                <a:gd name="T27" fmla="*/ 33025 h 12408"/>
                <a:gd name="T28" fmla="*/ 204150 w 17627"/>
                <a:gd name="T29" fmla="*/ 10575 h 12408"/>
                <a:gd name="T30" fmla="*/ 283825 w 17627"/>
                <a:gd name="T31" fmla="*/ 25 h 12408"/>
                <a:gd name="T32" fmla="*/ 199175 w 17627"/>
                <a:gd name="T33" fmla="*/ 3975 h 12408"/>
                <a:gd name="T34" fmla="*/ 102075 w 17627"/>
                <a:gd name="T35" fmla="*/ 43575 h 12408"/>
                <a:gd name="T36" fmla="*/ 17425 w 17627"/>
                <a:gd name="T37" fmla="*/ 109575 h 12408"/>
                <a:gd name="T38" fmla="*/ 0 w 17627"/>
                <a:gd name="T39" fmla="*/ 163675 h 12408"/>
                <a:gd name="T40" fmla="*/ 7475 w 17627"/>
                <a:gd name="T41" fmla="*/ 217800 h 12408"/>
                <a:gd name="T42" fmla="*/ 17425 w 17627"/>
                <a:gd name="T43" fmla="*/ 269275 h 12408"/>
                <a:gd name="T44" fmla="*/ 24900 w 17627"/>
                <a:gd name="T45" fmla="*/ 281150 h 12408"/>
                <a:gd name="T46" fmla="*/ 37350 w 17627"/>
                <a:gd name="T47" fmla="*/ 256075 h 12408"/>
                <a:gd name="T48" fmla="*/ 57275 w 17627"/>
                <a:gd name="T49" fmla="*/ 269275 h 12408"/>
                <a:gd name="T50" fmla="*/ 64750 w 17627"/>
                <a:gd name="T51" fmla="*/ 244200 h 12408"/>
                <a:gd name="T52" fmla="*/ 79675 w 17627"/>
                <a:gd name="T53" fmla="*/ 260025 h 12408"/>
                <a:gd name="T54" fmla="*/ 92125 w 17627"/>
                <a:gd name="T55" fmla="*/ 240225 h 12408"/>
                <a:gd name="T56" fmla="*/ 109550 w 17627"/>
                <a:gd name="T57" fmla="*/ 256075 h 12408"/>
                <a:gd name="T58" fmla="*/ 129475 w 17627"/>
                <a:gd name="T59" fmla="*/ 225700 h 12408"/>
                <a:gd name="T60" fmla="*/ 129475 w 17627"/>
                <a:gd name="T61" fmla="*/ 249475 h 12408"/>
                <a:gd name="T62" fmla="*/ 159350 w 17627"/>
                <a:gd name="T63" fmla="*/ 232300 h 12408"/>
                <a:gd name="T64" fmla="*/ 134450 w 17627"/>
                <a:gd name="T65" fmla="*/ 260025 h 12408"/>
                <a:gd name="T66" fmla="*/ 174275 w 17627"/>
                <a:gd name="T67" fmla="*/ 257375 h 12408"/>
                <a:gd name="T68" fmla="*/ 141925 w 17627"/>
                <a:gd name="T69" fmla="*/ 271900 h 12408"/>
                <a:gd name="T70" fmla="*/ 181750 w 17627"/>
                <a:gd name="T71" fmla="*/ 275875 h 12408"/>
                <a:gd name="T72" fmla="*/ 156850 w 17627"/>
                <a:gd name="T73" fmla="*/ 283775 h 12408"/>
                <a:gd name="T74" fmla="*/ 204150 w 17627"/>
                <a:gd name="T75" fmla="*/ 295650 h 12408"/>
                <a:gd name="T76" fmla="*/ 306225 w 17627"/>
                <a:gd name="T77" fmla="*/ 310175 h 12408"/>
                <a:gd name="T78" fmla="*/ 199175 w 17627"/>
                <a:gd name="T79" fmla="*/ 285100 h 12408"/>
                <a:gd name="T80" fmla="*/ 321175 w 17627"/>
                <a:gd name="T81" fmla="*/ 283775 h 12408"/>
                <a:gd name="T82" fmla="*/ 214125 w 17627"/>
                <a:gd name="T83" fmla="*/ 266625 h 12408"/>
                <a:gd name="T84" fmla="*/ 403325 w 17627"/>
                <a:gd name="T85" fmla="*/ 254750 h 12408"/>
                <a:gd name="T86" fmla="*/ 206650 w 17627"/>
                <a:gd name="T87" fmla="*/ 254750 h 12408"/>
                <a:gd name="T88" fmla="*/ 390875 w 17627"/>
                <a:gd name="T89" fmla="*/ 228350 h 12408"/>
                <a:gd name="T90" fmla="*/ 229050 w 17627"/>
                <a:gd name="T91" fmla="*/ 224400 h 12408"/>
                <a:gd name="T92" fmla="*/ 423250 w 17627"/>
                <a:gd name="T93" fmla="*/ 204600 h 12408"/>
                <a:gd name="T94" fmla="*/ 256450 w 17627"/>
                <a:gd name="T95" fmla="*/ 195350 h 12408"/>
                <a:gd name="T96" fmla="*/ 440675 w 17627"/>
                <a:gd name="T97" fmla="*/ 175550 h 12408"/>
                <a:gd name="T98" fmla="*/ 224075 w 17627"/>
                <a:gd name="T99" fmla="*/ 178200 h 12408"/>
                <a:gd name="T100" fmla="*/ 398350 w 17627"/>
                <a:gd name="T101" fmla="*/ 146525 h 12408"/>
                <a:gd name="T102" fmla="*/ 224075 w 17627"/>
                <a:gd name="T103" fmla="*/ 155750 h 12408"/>
                <a:gd name="T104" fmla="*/ 403325 w 17627"/>
                <a:gd name="T105" fmla="*/ 117475 h 12408"/>
                <a:gd name="T106" fmla="*/ 229050 w 17627"/>
                <a:gd name="T107" fmla="*/ 138600 h 12408"/>
                <a:gd name="T108" fmla="*/ 390875 w 17627"/>
                <a:gd name="T109" fmla="*/ 105600 h 12408"/>
                <a:gd name="T110" fmla="*/ 263900 w 17627"/>
                <a:gd name="T111" fmla="*/ 112200 h 12408"/>
                <a:gd name="T112" fmla="*/ 351050 w 17627"/>
                <a:gd name="T113" fmla="*/ 92400 h 12408"/>
                <a:gd name="T114" fmla="*/ 423250 w 17627"/>
                <a:gd name="T115" fmla="*/ 75250 h 12408"/>
                <a:gd name="T116" fmla="*/ 423250 w 17627"/>
                <a:gd name="T117" fmla="*/ 75250 h 12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627"/>
                <a:gd name="T178" fmla="*/ 0 h 12408"/>
                <a:gd name="T179" fmla="*/ 17627 w 17627"/>
                <a:gd name="T180" fmla="*/ 12408 h 124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627" h="12408" extrusionOk="0">
                  <a:moveTo>
                    <a:pt x="16930" y="3010"/>
                  </a:moveTo>
                  <a:lnTo>
                    <a:pt x="11353" y="3538"/>
                  </a:lnTo>
                  <a:lnTo>
                    <a:pt x="6971" y="5438"/>
                  </a:lnTo>
                  <a:lnTo>
                    <a:pt x="5378" y="6442"/>
                  </a:lnTo>
                  <a:lnTo>
                    <a:pt x="7967" y="3907"/>
                  </a:lnTo>
                  <a:lnTo>
                    <a:pt x="5378" y="5386"/>
                  </a:lnTo>
                  <a:lnTo>
                    <a:pt x="8166" y="3010"/>
                  </a:lnTo>
                  <a:lnTo>
                    <a:pt x="4780" y="4541"/>
                  </a:lnTo>
                  <a:lnTo>
                    <a:pt x="7370" y="2693"/>
                  </a:lnTo>
                  <a:lnTo>
                    <a:pt x="4780" y="3327"/>
                  </a:lnTo>
                  <a:lnTo>
                    <a:pt x="6673" y="2218"/>
                  </a:lnTo>
                  <a:lnTo>
                    <a:pt x="4681" y="2693"/>
                  </a:lnTo>
                  <a:lnTo>
                    <a:pt x="7967" y="1004"/>
                  </a:lnTo>
                  <a:lnTo>
                    <a:pt x="5677" y="1321"/>
                  </a:lnTo>
                  <a:lnTo>
                    <a:pt x="8166" y="423"/>
                  </a:lnTo>
                  <a:lnTo>
                    <a:pt x="11353" y="1"/>
                  </a:lnTo>
                  <a:lnTo>
                    <a:pt x="7967" y="159"/>
                  </a:lnTo>
                  <a:lnTo>
                    <a:pt x="4083" y="1743"/>
                  </a:lnTo>
                  <a:lnTo>
                    <a:pt x="697" y="4383"/>
                  </a:lnTo>
                  <a:lnTo>
                    <a:pt x="0" y="6547"/>
                  </a:lnTo>
                  <a:lnTo>
                    <a:pt x="299" y="8712"/>
                  </a:lnTo>
                  <a:lnTo>
                    <a:pt x="697" y="10771"/>
                  </a:lnTo>
                  <a:lnTo>
                    <a:pt x="996" y="11246"/>
                  </a:lnTo>
                  <a:lnTo>
                    <a:pt x="1494" y="10243"/>
                  </a:lnTo>
                  <a:lnTo>
                    <a:pt x="2291" y="10771"/>
                  </a:lnTo>
                  <a:lnTo>
                    <a:pt x="2590" y="9768"/>
                  </a:lnTo>
                  <a:lnTo>
                    <a:pt x="3187" y="10401"/>
                  </a:lnTo>
                  <a:lnTo>
                    <a:pt x="3685" y="9609"/>
                  </a:lnTo>
                  <a:lnTo>
                    <a:pt x="4382" y="10243"/>
                  </a:lnTo>
                  <a:lnTo>
                    <a:pt x="5179" y="9028"/>
                  </a:lnTo>
                  <a:lnTo>
                    <a:pt x="5179" y="9979"/>
                  </a:lnTo>
                  <a:lnTo>
                    <a:pt x="6374" y="9292"/>
                  </a:lnTo>
                  <a:lnTo>
                    <a:pt x="5378" y="10401"/>
                  </a:lnTo>
                  <a:lnTo>
                    <a:pt x="6971" y="10295"/>
                  </a:lnTo>
                  <a:lnTo>
                    <a:pt x="5677" y="10876"/>
                  </a:lnTo>
                  <a:lnTo>
                    <a:pt x="7270" y="11035"/>
                  </a:lnTo>
                  <a:lnTo>
                    <a:pt x="6274" y="11351"/>
                  </a:lnTo>
                  <a:lnTo>
                    <a:pt x="8166" y="11826"/>
                  </a:lnTo>
                  <a:lnTo>
                    <a:pt x="12249" y="12407"/>
                  </a:lnTo>
                  <a:lnTo>
                    <a:pt x="7967" y="11404"/>
                  </a:lnTo>
                  <a:lnTo>
                    <a:pt x="12847" y="11351"/>
                  </a:lnTo>
                  <a:lnTo>
                    <a:pt x="8565" y="10665"/>
                  </a:lnTo>
                  <a:lnTo>
                    <a:pt x="16133" y="10190"/>
                  </a:lnTo>
                  <a:lnTo>
                    <a:pt x="8266" y="10190"/>
                  </a:lnTo>
                  <a:lnTo>
                    <a:pt x="15635" y="9134"/>
                  </a:lnTo>
                  <a:lnTo>
                    <a:pt x="9162" y="8976"/>
                  </a:lnTo>
                  <a:lnTo>
                    <a:pt x="16930" y="8184"/>
                  </a:lnTo>
                  <a:lnTo>
                    <a:pt x="10258" y="7814"/>
                  </a:lnTo>
                  <a:lnTo>
                    <a:pt x="17627" y="7022"/>
                  </a:lnTo>
                  <a:lnTo>
                    <a:pt x="8963" y="7128"/>
                  </a:lnTo>
                  <a:lnTo>
                    <a:pt x="15934" y="5861"/>
                  </a:lnTo>
                  <a:lnTo>
                    <a:pt x="8963" y="6230"/>
                  </a:lnTo>
                  <a:lnTo>
                    <a:pt x="16133" y="4699"/>
                  </a:lnTo>
                  <a:lnTo>
                    <a:pt x="9162" y="5544"/>
                  </a:lnTo>
                  <a:lnTo>
                    <a:pt x="15635" y="4224"/>
                  </a:lnTo>
                  <a:lnTo>
                    <a:pt x="10556" y="4488"/>
                  </a:lnTo>
                  <a:lnTo>
                    <a:pt x="14042" y="3696"/>
                  </a:lnTo>
                  <a:lnTo>
                    <a:pt x="16930" y="30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97" name="Shape 266"/>
            <p:cNvSpPr>
              <a:spLocks/>
            </p:cNvSpPr>
            <p:nvPr/>
          </p:nvSpPr>
          <p:spPr bwMode="auto">
            <a:xfrm>
              <a:off x="1289625" y="457975"/>
              <a:ext cx="363500" cy="151800"/>
            </a:xfrm>
            <a:custGeom>
              <a:avLst/>
              <a:gdLst>
                <a:gd name="T0" fmla="*/ 0 w 14540"/>
                <a:gd name="T1" fmla="*/ 69950 h 6072"/>
                <a:gd name="T2" fmla="*/ 82150 w 14540"/>
                <a:gd name="T3" fmla="*/ 35650 h 6072"/>
                <a:gd name="T4" fmla="*/ 166800 w 14540"/>
                <a:gd name="T5" fmla="*/ 19800 h 6072"/>
                <a:gd name="T6" fmla="*/ 251450 w 14540"/>
                <a:gd name="T7" fmla="*/ 0 h 6072"/>
                <a:gd name="T8" fmla="*/ 281325 w 14540"/>
                <a:gd name="T9" fmla="*/ 62050 h 6072"/>
                <a:gd name="T10" fmla="*/ 313700 w 14540"/>
                <a:gd name="T11" fmla="*/ 101650 h 6072"/>
                <a:gd name="T12" fmla="*/ 363475 w 14540"/>
                <a:gd name="T13" fmla="*/ 151800 h 6072"/>
                <a:gd name="T14" fmla="*/ 273850 w 14540"/>
                <a:gd name="T15" fmla="*/ 81850 h 6072"/>
                <a:gd name="T16" fmla="*/ 221575 w 14540"/>
                <a:gd name="T17" fmla="*/ 105600 h 6072"/>
                <a:gd name="T18" fmla="*/ 126975 w 14540"/>
                <a:gd name="T19" fmla="*/ 120125 h 6072"/>
                <a:gd name="T20" fmla="*/ 219100 w 14540"/>
                <a:gd name="T21" fmla="*/ 92400 h 6072"/>
                <a:gd name="T22" fmla="*/ 251450 w 14540"/>
                <a:gd name="T23" fmla="*/ 72600 h 6072"/>
                <a:gd name="T24" fmla="*/ 184225 w 14540"/>
                <a:gd name="T25" fmla="*/ 79200 h 6072"/>
                <a:gd name="T26" fmla="*/ 234025 w 14540"/>
                <a:gd name="T27" fmla="*/ 56775 h 6072"/>
                <a:gd name="T28" fmla="*/ 159350 w 14540"/>
                <a:gd name="T29" fmla="*/ 69950 h 6072"/>
                <a:gd name="T30" fmla="*/ 211625 w 14540"/>
                <a:gd name="T31" fmla="*/ 38275 h 6072"/>
                <a:gd name="T32" fmla="*/ 151875 w 14540"/>
                <a:gd name="T33" fmla="*/ 44875 h 6072"/>
                <a:gd name="T34" fmla="*/ 189225 w 14540"/>
                <a:gd name="T35" fmla="*/ 29050 h 6072"/>
                <a:gd name="T36" fmla="*/ 119500 w 14540"/>
                <a:gd name="T37" fmla="*/ 40925 h 6072"/>
                <a:gd name="T38" fmla="*/ 52275 w 14540"/>
                <a:gd name="T39" fmla="*/ 60725 h 6072"/>
                <a:gd name="T40" fmla="*/ 0 w 14540"/>
                <a:gd name="T41" fmla="*/ 69950 h 6072"/>
                <a:gd name="T42" fmla="*/ 0 w 14540"/>
                <a:gd name="T43" fmla="*/ 69950 h 60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540"/>
                <a:gd name="T67" fmla="*/ 0 h 6072"/>
                <a:gd name="T68" fmla="*/ 14540 w 14540"/>
                <a:gd name="T69" fmla="*/ 6072 h 60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540" h="6072" extrusionOk="0">
                  <a:moveTo>
                    <a:pt x="0" y="2798"/>
                  </a:moveTo>
                  <a:lnTo>
                    <a:pt x="3286" y="1426"/>
                  </a:lnTo>
                  <a:lnTo>
                    <a:pt x="6672" y="792"/>
                  </a:lnTo>
                  <a:lnTo>
                    <a:pt x="10058" y="0"/>
                  </a:lnTo>
                  <a:lnTo>
                    <a:pt x="11253" y="2482"/>
                  </a:lnTo>
                  <a:lnTo>
                    <a:pt x="12548" y="4066"/>
                  </a:lnTo>
                  <a:lnTo>
                    <a:pt x="14539" y="6072"/>
                  </a:lnTo>
                  <a:lnTo>
                    <a:pt x="10954" y="3274"/>
                  </a:lnTo>
                  <a:lnTo>
                    <a:pt x="8863" y="4224"/>
                  </a:lnTo>
                  <a:lnTo>
                    <a:pt x="5079" y="4805"/>
                  </a:lnTo>
                  <a:lnTo>
                    <a:pt x="8764" y="3696"/>
                  </a:lnTo>
                  <a:lnTo>
                    <a:pt x="10058" y="2904"/>
                  </a:lnTo>
                  <a:lnTo>
                    <a:pt x="7369" y="3168"/>
                  </a:lnTo>
                  <a:lnTo>
                    <a:pt x="9361" y="2271"/>
                  </a:lnTo>
                  <a:lnTo>
                    <a:pt x="6374" y="2798"/>
                  </a:lnTo>
                  <a:lnTo>
                    <a:pt x="8465" y="1531"/>
                  </a:lnTo>
                  <a:lnTo>
                    <a:pt x="6075" y="1795"/>
                  </a:lnTo>
                  <a:lnTo>
                    <a:pt x="7569" y="1162"/>
                  </a:lnTo>
                  <a:lnTo>
                    <a:pt x="4780" y="1637"/>
                  </a:lnTo>
                  <a:lnTo>
                    <a:pt x="2091" y="2429"/>
                  </a:lnTo>
                  <a:lnTo>
                    <a:pt x="0" y="279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98" name="Shape 267"/>
            <p:cNvSpPr>
              <a:spLocks/>
            </p:cNvSpPr>
            <p:nvPr/>
          </p:nvSpPr>
          <p:spPr bwMode="auto">
            <a:xfrm>
              <a:off x="1687950" y="608425"/>
              <a:ext cx="610000" cy="262675"/>
            </a:xfrm>
            <a:custGeom>
              <a:avLst/>
              <a:gdLst>
                <a:gd name="T0" fmla="*/ 395875 w 24400"/>
                <a:gd name="T1" fmla="*/ 15850 h 10507"/>
                <a:gd name="T2" fmla="*/ 216625 w 24400"/>
                <a:gd name="T3" fmla="*/ 25 h 10507"/>
                <a:gd name="T4" fmla="*/ 82175 w 24400"/>
                <a:gd name="T5" fmla="*/ 11900 h 10507"/>
                <a:gd name="T6" fmla="*/ 34875 w 24400"/>
                <a:gd name="T7" fmla="*/ 30375 h 10507"/>
                <a:gd name="T8" fmla="*/ 22425 w 24400"/>
                <a:gd name="T9" fmla="*/ 54125 h 10507"/>
                <a:gd name="T10" fmla="*/ 7475 w 24400"/>
                <a:gd name="T11" fmla="*/ 113525 h 10507"/>
                <a:gd name="T12" fmla="*/ 25 w 24400"/>
                <a:gd name="T13" fmla="*/ 162375 h 10507"/>
                <a:gd name="T14" fmla="*/ 7475 w 24400"/>
                <a:gd name="T15" fmla="*/ 201950 h 10507"/>
                <a:gd name="T16" fmla="*/ 32375 w 24400"/>
                <a:gd name="T17" fmla="*/ 236275 h 10507"/>
                <a:gd name="T18" fmla="*/ 82175 w 24400"/>
                <a:gd name="T19" fmla="*/ 256075 h 10507"/>
                <a:gd name="T20" fmla="*/ 146900 w 24400"/>
                <a:gd name="T21" fmla="*/ 262675 h 10507"/>
                <a:gd name="T22" fmla="*/ 231550 w 24400"/>
                <a:gd name="T23" fmla="*/ 262675 h 10507"/>
                <a:gd name="T24" fmla="*/ 343575 w 24400"/>
                <a:gd name="T25" fmla="*/ 262675 h 10507"/>
                <a:gd name="T26" fmla="*/ 465575 w 24400"/>
                <a:gd name="T27" fmla="*/ 245525 h 10507"/>
                <a:gd name="T28" fmla="*/ 609975 w 24400"/>
                <a:gd name="T29" fmla="*/ 190075 h 10507"/>
                <a:gd name="T30" fmla="*/ 440675 w 24400"/>
                <a:gd name="T31" fmla="*/ 240225 h 10507"/>
                <a:gd name="T32" fmla="*/ 321175 w 24400"/>
                <a:gd name="T33" fmla="*/ 249475 h 10507"/>
                <a:gd name="T34" fmla="*/ 181750 w 24400"/>
                <a:gd name="T35" fmla="*/ 249475 h 10507"/>
                <a:gd name="T36" fmla="*/ 293800 w 24400"/>
                <a:gd name="T37" fmla="*/ 220425 h 10507"/>
                <a:gd name="T38" fmla="*/ 82175 w 24400"/>
                <a:gd name="T39" fmla="*/ 228350 h 10507"/>
                <a:gd name="T40" fmla="*/ 174300 w 24400"/>
                <a:gd name="T41" fmla="*/ 204600 h 10507"/>
                <a:gd name="T42" fmla="*/ 47325 w 24400"/>
                <a:gd name="T43" fmla="*/ 203275 h 10507"/>
                <a:gd name="T44" fmla="*/ 161850 w 24400"/>
                <a:gd name="T45" fmla="*/ 190075 h 10507"/>
                <a:gd name="T46" fmla="*/ 34875 w 24400"/>
                <a:gd name="T47" fmla="*/ 183475 h 10507"/>
                <a:gd name="T48" fmla="*/ 122000 w 24400"/>
                <a:gd name="T49" fmla="*/ 167650 h 10507"/>
                <a:gd name="T50" fmla="*/ 32375 w 24400"/>
                <a:gd name="T51" fmla="*/ 158400 h 10507"/>
                <a:gd name="T52" fmla="*/ 107075 w 24400"/>
                <a:gd name="T53" fmla="*/ 146525 h 10507"/>
                <a:gd name="T54" fmla="*/ 39850 w 24400"/>
                <a:gd name="T55" fmla="*/ 137275 h 10507"/>
                <a:gd name="T56" fmla="*/ 107075 w 24400"/>
                <a:gd name="T57" fmla="*/ 124075 h 10507"/>
                <a:gd name="T58" fmla="*/ 42350 w 24400"/>
                <a:gd name="T59" fmla="*/ 114850 h 10507"/>
                <a:gd name="T60" fmla="*/ 122000 w 24400"/>
                <a:gd name="T61" fmla="*/ 102975 h 10507"/>
                <a:gd name="T62" fmla="*/ 42350 w 24400"/>
                <a:gd name="T63" fmla="*/ 93725 h 10507"/>
                <a:gd name="T64" fmla="*/ 161850 w 24400"/>
                <a:gd name="T65" fmla="*/ 85800 h 10507"/>
                <a:gd name="T66" fmla="*/ 59775 w 24400"/>
                <a:gd name="T67" fmla="*/ 64700 h 10507"/>
                <a:gd name="T68" fmla="*/ 211625 w 24400"/>
                <a:gd name="T69" fmla="*/ 60725 h 10507"/>
                <a:gd name="T70" fmla="*/ 82175 w 24400"/>
                <a:gd name="T71" fmla="*/ 40925 h 10507"/>
                <a:gd name="T72" fmla="*/ 271375 w 24400"/>
                <a:gd name="T73" fmla="*/ 31700 h 10507"/>
                <a:gd name="T74" fmla="*/ 146900 w 24400"/>
                <a:gd name="T75" fmla="*/ 13225 h 10507"/>
                <a:gd name="T76" fmla="*/ 256450 w 24400"/>
                <a:gd name="T77" fmla="*/ 11900 h 10507"/>
                <a:gd name="T78" fmla="*/ 395875 w 24400"/>
                <a:gd name="T79" fmla="*/ 15850 h 10507"/>
                <a:gd name="T80" fmla="*/ 395875 w 24400"/>
                <a:gd name="T81" fmla="*/ 15850 h 1050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400"/>
                <a:gd name="T124" fmla="*/ 0 h 10507"/>
                <a:gd name="T125" fmla="*/ 24400 w 24400"/>
                <a:gd name="T126" fmla="*/ 10507 h 1050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400" h="10507" extrusionOk="0">
                  <a:moveTo>
                    <a:pt x="15835" y="634"/>
                  </a:moveTo>
                  <a:lnTo>
                    <a:pt x="8665" y="1"/>
                  </a:lnTo>
                  <a:lnTo>
                    <a:pt x="3287" y="476"/>
                  </a:lnTo>
                  <a:lnTo>
                    <a:pt x="1395" y="1215"/>
                  </a:lnTo>
                  <a:lnTo>
                    <a:pt x="897" y="2165"/>
                  </a:lnTo>
                  <a:lnTo>
                    <a:pt x="299" y="4541"/>
                  </a:lnTo>
                  <a:lnTo>
                    <a:pt x="1" y="6495"/>
                  </a:lnTo>
                  <a:lnTo>
                    <a:pt x="299" y="8078"/>
                  </a:lnTo>
                  <a:lnTo>
                    <a:pt x="1295" y="9451"/>
                  </a:lnTo>
                  <a:lnTo>
                    <a:pt x="3287" y="10243"/>
                  </a:lnTo>
                  <a:lnTo>
                    <a:pt x="5876" y="10507"/>
                  </a:lnTo>
                  <a:lnTo>
                    <a:pt x="9262" y="10507"/>
                  </a:lnTo>
                  <a:lnTo>
                    <a:pt x="13743" y="10507"/>
                  </a:lnTo>
                  <a:lnTo>
                    <a:pt x="18623" y="9821"/>
                  </a:lnTo>
                  <a:lnTo>
                    <a:pt x="24399" y="7603"/>
                  </a:lnTo>
                  <a:lnTo>
                    <a:pt x="17627" y="9609"/>
                  </a:lnTo>
                  <a:lnTo>
                    <a:pt x="12847" y="9979"/>
                  </a:lnTo>
                  <a:lnTo>
                    <a:pt x="7270" y="9979"/>
                  </a:lnTo>
                  <a:lnTo>
                    <a:pt x="11752" y="8817"/>
                  </a:lnTo>
                  <a:lnTo>
                    <a:pt x="3287" y="9134"/>
                  </a:lnTo>
                  <a:lnTo>
                    <a:pt x="6972" y="8184"/>
                  </a:lnTo>
                  <a:lnTo>
                    <a:pt x="1893" y="8131"/>
                  </a:lnTo>
                  <a:lnTo>
                    <a:pt x="6474" y="7603"/>
                  </a:lnTo>
                  <a:lnTo>
                    <a:pt x="1395" y="7339"/>
                  </a:lnTo>
                  <a:lnTo>
                    <a:pt x="4880" y="6706"/>
                  </a:lnTo>
                  <a:lnTo>
                    <a:pt x="1295" y="6336"/>
                  </a:lnTo>
                  <a:lnTo>
                    <a:pt x="4283" y="5861"/>
                  </a:lnTo>
                  <a:lnTo>
                    <a:pt x="1594" y="5491"/>
                  </a:lnTo>
                  <a:lnTo>
                    <a:pt x="4283" y="4963"/>
                  </a:lnTo>
                  <a:lnTo>
                    <a:pt x="1694" y="4594"/>
                  </a:lnTo>
                  <a:lnTo>
                    <a:pt x="4880" y="4119"/>
                  </a:lnTo>
                  <a:lnTo>
                    <a:pt x="1694" y="3749"/>
                  </a:lnTo>
                  <a:lnTo>
                    <a:pt x="6474" y="3432"/>
                  </a:lnTo>
                  <a:lnTo>
                    <a:pt x="2391" y="2588"/>
                  </a:lnTo>
                  <a:lnTo>
                    <a:pt x="8465" y="2429"/>
                  </a:lnTo>
                  <a:lnTo>
                    <a:pt x="3287" y="1637"/>
                  </a:lnTo>
                  <a:lnTo>
                    <a:pt x="10855" y="1268"/>
                  </a:lnTo>
                  <a:lnTo>
                    <a:pt x="5876" y="529"/>
                  </a:lnTo>
                  <a:lnTo>
                    <a:pt x="10258" y="476"/>
                  </a:lnTo>
                  <a:lnTo>
                    <a:pt x="15835" y="63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499" name="Shape 268"/>
            <p:cNvSpPr>
              <a:spLocks/>
            </p:cNvSpPr>
            <p:nvPr/>
          </p:nvSpPr>
          <p:spPr bwMode="auto">
            <a:xfrm>
              <a:off x="2014100" y="535850"/>
              <a:ext cx="674700" cy="295675"/>
            </a:xfrm>
            <a:custGeom>
              <a:avLst/>
              <a:gdLst>
                <a:gd name="T0" fmla="*/ 169300 w 26988"/>
                <a:gd name="T1" fmla="*/ 108225 h 11827"/>
                <a:gd name="T2" fmla="*/ 239000 w 26988"/>
                <a:gd name="T3" fmla="*/ 154425 h 11827"/>
                <a:gd name="T4" fmla="*/ 87150 w 26988"/>
                <a:gd name="T5" fmla="*/ 104275 h 11827"/>
                <a:gd name="T6" fmla="*/ 251450 w 26988"/>
                <a:gd name="T7" fmla="*/ 166300 h 11827"/>
                <a:gd name="T8" fmla="*/ 49800 w 26988"/>
                <a:gd name="T9" fmla="*/ 129350 h 11827"/>
                <a:gd name="T10" fmla="*/ 273875 w 26988"/>
                <a:gd name="T11" fmla="*/ 187425 h 11827"/>
                <a:gd name="T12" fmla="*/ 24900 w 26988"/>
                <a:gd name="T13" fmla="*/ 168950 h 11827"/>
                <a:gd name="T14" fmla="*/ 266400 w 26988"/>
                <a:gd name="T15" fmla="*/ 209850 h 11827"/>
                <a:gd name="T16" fmla="*/ 0 w 26988"/>
                <a:gd name="T17" fmla="*/ 191375 h 11827"/>
                <a:gd name="T18" fmla="*/ 256450 w 26988"/>
                <a:gd name="T19" fmla="*/ 223050 h 11827"/>
                <a:gd name="T20" fmla="*/ 44825 w 26988"/>
                <a:gd name="T21" fmla="*/ 227025 h 11827"/>
                <a:gd name="T22" fmla="*/ 256450 w 26988"/>
                <a:gd name="T23" fmla="*/ 240225 h 11827"/>
                <a:gd name="T24" fmla="*/ 72200 w 26988"/>
                <a:gd name="T25" fmla="*/ 260025 h 11827"/>
                <a:gd name="T26" fmla="*/ 266400 w 26988"/>
                <a:gd name="T27" fmla="*/ 250775 h 11827"/>
                <a:gd name="T28" fmla="*/ 87150 w 26988"/>
                <a:gd name="T29" fmla="*/ 295650 h 11827"/>
                <a:gd name="T30" fmla="*/ 301250 w 26988"/>
                <a:gd name="T31" fmla="*/ 262650 h 11827"/>
                <a:gd name="T32" fmla="*/ 283825 w 26988"/>
                <a:gd name="T33" fmla="*/ 256050 h 11827"/>
                <a:gd name="T34" fmla="*/ 333625 w 26988"/>
                <a:gd name="T35" fmla="*/ 246825 h 11827"/>
                <a:gd name="T36" fmla="*/ 288800 w 26988"/>
                <a:gd name="T37" fmla="*/ 234950 h 11827"/>
                <a:gd name="T38" fmla="*/ 338600 w 26988"/>
                <a:gd name="T39" fmla="*/ 230975 h 11827"/>
                <a:gd name="T40" fmla="*/ 296275 w 26988"/>
                <a:gd name="T41" fmla="*/ 215150 h 11827"/>
                <a:gd name="T42" fmla="*/ 333625 w 26988"/>
                <a:gd name="T43" fmla="*/ 219100 h 11827"/>
                <a:gd name="T44" fmla="*/ 425725 w 26988"/>
                <a:gd name="T45" fmla="*/ 248125 h 11827"/>
                <a:gd name="T46" fmla="*/ 520350 w 26988"/>
                <a:gd name="T47" fmla="*/ 262650 h 11827"/>
                <a:gd name="T48" fmla="*/ 634875 w 26988"/>
                <a:gd name="T49" fmla="*/ 274525 h 11827"/>
                <a:gd name="T50" fmla="*/ 674700 w 26988"/>
                <a:gd name="T51" fmla="*/ 286400 h 11827"/>
                <a:gd name="T52" fmla="*/ 662250 w 26988"/>
                <a:gd name="T53" fmla="*/ 233625 h 11827"/>
                <a:gd name="T54" fmla="*/ 652300 w 26988"/>
                <a:gd name="T55" fmla="*/ 159700 h 11827"/>
                <a:gd name="T56" fmla="*/ 612450 w 26988"/>
                <a:gd name="T57" fmla="*/ 102950 h 11827"/>
                <a:gd name="T58" fmla="*/ 532800 w 26988"/>
                <a:gd name="T59" fmla="*/ 58075 h 11827"/>
                <a:gd name="T60" fmla="*/ 428225 w 26988"/>
                <a:gd name="T61" fmla="*/ 23775 h 11827"/>
                <a:gd name="T62" fmla="*/ 296275 w 26988"/>
                <a:gd name="T63" fmla="*/ 0 h 11827"/>
                <a:gd name="T64" fmla="*/ 229050 w 26988"/>
                <a:gd name="T65" fmla="*/ 0 h 11827"/>
                <a:gd name="T66" fmla="*/ 348550 w 26988"/>
                <a:gd name="T67" fmla="*/ 29050 h 11827"/>
                <a:gd name="T68" fmla="*/ 433200 w 26988"/>
                <a:gd name="T69" fmla="*/ 72600 h 11827"/>
                <a:gd name="T70" fmla="*/ 500425 w 26988"/>
                <a:gd name="T71" fmla="*/ 108225 h 11827"/>
                <a:gd name="T72" fmla="*/ 380925 w 26988"/>
                <a:gd name="T73" fmla="*/ 33000 h 11827"/>
                <a:gd name="T74" fmla="*/ 517850 w 26988"/>
                <a:gd name="T75" fmla="*/ 64675 h 11827"/>
                <a:gd name="T76" fmla="*/ 602500 w 26988"/>
                <a:gd name="T77" fmla="*/ 113500 h 11827"/>
                <a:gd name="T78" fmla="*/ 634875 w 26988"/>
                <a:gd name="T79" fmla="*/ 178175 h 11827"/>
                <a:gd name="T80" fmla="*/ 575100 w 26988"/>
                <a:gd name="T81" fmla="*/ 137275 h 11827"/>
                <a:gd name="T82" fmla="*/ 629875 w 26988"/>
                <a:gd name="T83" fmla="*/ 240225 h 11827"/>
                <a:gd name="T84" fmla="*/ 560175 w 26988"/>
                <a:gd name="T85" fmla="*/ 171575 h 11827"/>
                <a:gd name="T86" fmla="*/ 612450 w 26988"/>
                <a:gd name="T87" fmla="*/ 254725 h 11827"/>
                <a:gd name="T88" fmla="*/ 517850 w 26988"/>
                <a:gd name="T89" fmla="*/ 205900 h 11827"/>
                <a:gd name="T90" fmla="*/ 580100 w 26988"/>
                <a:gd name="T91" fmla="*/ 250775 h 11827"/>
                <a:gd name="T92" fmla="*/ 475525 w 26988"/>
                <a:gd name="T93" fmla="*/ 215150 h 11827"/>
                <a:gd name="T94" fmla="*/ 522825 w 26988"/>
                <a:gd name="T95" fmla="*/ 246825 h 11827"/>
                <a:gd name="T96" fmla="*/ 428225 w 26988"/>
                <a:gd name="T97" fmla="*/ 223050 h 11827"/>
                <a:gd name="T98" fmla="*/ 306225 w 26988"/>
                <a:gd name="T99" fmla="*/ 180825 h 11827"/>
                <a:gd name="T100" fmla="*/ 209125 w 26988"/>
                <a:gd name="T101" fmla="*/ 126700 h 11827"/>
                <a:gd name="T102" fmla="*/ 169300 w 26988"/>
                <a:gd name="T103" fmla="*/ 108225 h 11827"/>
                <a:gd name="T104" fmla="*/ 169300 w 26988"/>
                <a:gd name="T105" fmla="*/ 108225 h 118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988"/>
                <a:gd name="T160" fmla="*/ 0 h 11827"/>
                <a:gd name="T161" fmla="*/ 26988 w 26988"/>
                <a:gd name="T162" fmla="*/ 11827 h 1182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988" h="11827" extrusionOk="0">
                  <a:moveTo>
                    <a:pt x="6772" y="4329"/>
                  </a:moveTo>
                  <a:lnTo>
                    <a:pt x="9560" y="6177"/>
                  </a:lnTo>
                  <a:lnTo>
                    <a:pt x="3486" y="4171"/>
                  </a:lnTo>
                  <a:lnTo>
                    <a:pt x="10058" y="6652"/>
                  </a:lnTo>
                  <a:lnTo>
                    <a:pt x="1992" y="5174"/>
                  </a:lnTo>
                  <a:lnTo>
                    <a:pt x="10955" y="7497"/>
                  </a:lnTo>
                  <a:lnTo>
                    <a:pt x="996" y="6758"/>
                  </a:lnTo>
                  <a:lnTo>
                    <a:pt x="10656" y="8394"/>
                  </a:lnTo>
                  <a:lnTo>
                    <a:pt x="0" y="7655"/>
                  </a:lnTo>
                  <a:lnTo>
                    <a:pt x="10258" y="8922"/>
                  </a:lnTo>
                  <a:lnTo>
                    <a:pt x="1793" y="9081"/>
                  </a:lnTo>
                  <a:lnTo>
                    <a:pt x="10258" y="9609"/>
                  </a:lnTo>
                  <a:lnTo>
                    <a:pt x="2888" y="10401"/>
                  </a:lnTo>
                  <a:lnTo>
                    <a:pt x="10656" y="10031"/>
                  </a:lnTo>
                  <a:lnTo>
                    <a:pt x="3486" y="11826"/>
                  </a:lnTo>
                  <a:lnTo>
                    <a:pt x="12050" y="10506"/>
                  </a:lnTo>
                  <a:lnTo>
                    <a:pt x="11353" y="10242"/>
                  </a:lnTo>
                  <a:lnTo>
                    <a:pt x="13345" y="9873"/>
                  </a:lnTo>
                  <a:lnTo>
                    <a:pt x="11552" y="9398"/>
                  </a:lnTo>
                  <a:lnTo>
                    <a:pt x="13544" y="9239"/>
                  </a:lnTo>
                  <a:lnTo>
                    <a:pt x="11851" y="8606"/>
                  </a:lnTo>
                  <a:lnTo>
                    <a:pt x="13345" y="8764"/>
                  </a:lnTo>
                  <a:lnTo>
                    <a:pt x="17029" y="9925"/>
                  </a:lnTo>
                  <a:lnTo>
                    <a:pt x="20814" y="10506"/>
                  </a:lnTo>
                  <a:lnTo>
                    <a:pt x="25395" y="10981"/>
                  </a:lnTo>
                  <a:lnTo>
                    <a:pt x="26988" y="11456"/>
                  </a:lnTo>
                  <a:lnTo>
                    <a:pt x="26490" y="9345"/>
                  </a:lnTo>
                  <a:lnTo>
                    <a:pt x="26092" y="6388"/>
                  </a:lnTo>
                  <a:lnTo>
                    <a:pt x="24498" y="4118"/>
                  </a:lnTo>
                  <a:lnTo>
                    <a:pt x="21312" y="2323"/>
                  </a:lnTo>
                  <a:lnTo>
                    <a:pt x="17129" y="951"/>
                  </a:lnTo>
                  <a:lnTo>
                    <a:pt x="11851" y="0"/>
                  </a:lnTo>
                  <a:lnTo>
                    <a:pt x="9162" y="0"/>
                  </a:lnTo>
                  <a:lnTo>
                    <a:pt x="13942" y="1162"/>
                  </a:lnTo>
                  <a:lnTo>
                    <a:pt x="17328" y="2904"/>
                  </a:lnTo>
                  <a:lnTo>
                    <a:pt x="20017" y="4329"/>
                  </a:lnTo>
                  <a:lnTo>
                    <a:pt x="15237" y="1320"/>
                  </a:lnTo>
                  <a:lnTo>
                    <a:pt x="20714" y="2587"/>
                  </a:lnTo>
                  <a:lnTo>
                    <a:pt x="24100" y="4540"/>
                  </a:lnTo>
                  <a:lnTo>
                    <a:pt x="25395" y="7127"/>
                  </a:lnTo>
                  <a:lnTo>
                    <a:pt x="23004" y="5491"/>
                  </a:lnTo>
                  <a:lnTo>
                    <a:pt x="25195" y="9609"/>
                  </a:lnTo>
                  <a:lnTo>
                    <a:pt x="22407" y="6863"/>
                  </a:lnTo>
                  <a:lnTo>
                    <a:pt x="24498" y="10189"/>
                  </a:lnTo>
                  <a:lnTo>
                    <a:pt x="20714" y="8236"/>
                  </a:lnTo>
                  <a:lnTo>
                    <a:pt x="23204" y="10031"/>
                  </a:lnTo>
                  <a:lnTo>
                    <a:pt x="19021" y="8606"/>
                  </a:lnTo>
                  <a:lnTo>
                    <a:pt x="20913" y="9873"/>
                  </a:lnTo>
                  <a:lnTo>
                    <a:pt x="17129" y="8922"/>
                  </a:lnTo>
                  <a:lnTo>
                    <a:pt x="12249" y="7233"/>
                  </a:lnTo>
                  <a:lnTo>
                    <a:pt x="8365" y="5068"/>
                  </a:lnTo>
                  <a:lnTo>
                    <a:pt x="6772" y="432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00" name="Shape 269"/>
            <p:cNvSpPr>
              <a:spLocks/>
            </p:cNvSpPr>
            <p:nvPr/>
          </p:nvSpPr>
          <p:spPr bwMode="auto">
            <a:xfrm>
              <a:off x="2123650" y="556950"/>
              <a:ext cx="219100" cy="81875"/>
            </a:xfrm>
            <a:custGeom>
              <a:avLst/>
              <a:gdLst>
                <a:gd name="T0" fmla="*/ 37350 w 8764"/>
                <a:gd name="T1" fmla="*/ 63375 h 3275"/>
                <a:gd name="T2" fmla="*/ 4975 w 8764"/>
                <a:gd name="T3" fmla="*/ 43575 h 3275"/>
                <a:gd name="T4" fmla="*/ 0 w 8764"/>
                <a:gd name="T5" fmla="*/ 21150 h 3275"/>
                <a:gd name="T6" fmla="*/ 14950 w 8764"/>
                <a:gd name="T7" fmla="*/ 11900 h 3275"/>
                <a:gd name="T8" fmla="*/ 49800 w 8764"/>
                <a:gd name="T9" fmla="*/ 25 h 3275"/>
                <a:gd name="T10" fmla="*/ 102075 w 8764"/>
                <a:gd name="T11" fmla="*/ 2675 h 3275"/>
                <a:gd name="T12" fmla="*/ 196675 w 8764"/>
                <a:gd name="T13" fmla="*/ 25100 h 3275"/>
                <a:gd name="T14" fmla="*/ 112025 w 8764"/>
                <a:gd name="T15" fmla="*/ 11900 h 3275"/>
                <a:gd name="T16" fmla="*/ 219100 w 8764"/>
                <a:gd name="T17" fmla="*/ 51500 h 3275"/>
                <a:gd name="T18" fmla="*/ 77175 w 8764"/>
                <a:gd name="T19" fmla="*/ 14550 h 3275"/>
                <a:gd name="T20" fmla="*/ 201650 w 8764"/>
                <a:gd name="T21" fmla="*/ 79225 h 3275"/>
                <a:gd name="T22" fmla="*/ 47300 w 8764"/>
                <a:gd name="T23" fmla="*/ 29050 h 3275"/>
                <a:gd name="T24" fmla="*/ 124475 w 8764"/>
                <a:gd name="T25" fmla="*/ 81850 h 3275"/>
                <a:gd name="T26" fmla="*/ 32375 w 8764"/>
                <a:gd name="T27" fmla="*/ 44900 h 3275"/>
                <a:gd name="T28" fmla="*/ 37350 w 8764"/>
                <a:gd name="T29" fmla="*/ 63375 h 3275"/>
                <a:gd name="T30" fmla="*/ 37350 w 8764"/>
                <a:gd name="T31" fmla="*/ 63375 h 32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764"/>
                <a:gd name="T49" fmla="*/ 0 h 3275"/>
                <a:gd name="T50" fmla="*/ 8764 w 8764"/>
                <a:gd name="T51" fmla="*/ 3275 h 32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764" h="3275" extrusionOk="0">
                  <a:moveTo>
                    <a:pt x="1494" y="2535"/>
                  </a:moveTo>
                  <a:lnTo>
                    <a:pt x="199" y="1743"/>
                  </a:lnTo>
                  <a:lnTo>
                    <a:pt x="0" y="846"/>
                  </a:lnTo>
                  <a:lnTo>
                    <a:pt x="598" y="476"/>
                  </a:lnTo>
                  <a:lnTo>
                    <a:pt x="1992" y="1"/>
                  </a:lnTo>
                  <a:lnTo>
                    <a:pt x="4083" y="107"/>
                  </a:lnTo>
                  <a:lnTo>
                    <a:pt x="7867" y="1004"/>
                  </a:lnTo>
                  <a:lnTo>
                    <a:pt x="4481" y="476"/>
                  </a:lnTo>
                  <a:lnTo>
                    <a:pt x="8764" y="2060"/>
                  </a:lnTo>
                  <a:lnTo>
                    <a:pt x="3087" y="582"/>
                  </a:lnTo>
                  <a:lnTo>
                    <a:pt x="8066" y="3169"/>
                  </a:lnTo>
                  <a:lnTo>
                    <a:pt x="1892" y="1162"/>
                  </a:lnTo>
                  <a:lnTo>
                    <a:pt x="4979" y="3274"/>
                  </a:lnTo>
                  <a:lnTo>
                    <a:pt x="1295" y="1796"/>
                  </a:lnTo>
                  <a:lnTo>
                    <a:pt x="1494" y="253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01" name="Shape 270"/>
            <p:cNvSpPr>
              <a:spLocks/>
            </p:cNvSpPr>
            <p:nvPr/>
          </p:nvSpPr>
          <p:spPr bwMode="auto">
            <a:xfrm>
              <a:off x="1075500" y="836775"/>
              <a:ext cx="266425" cy="455350"/>
            </a:xfrm>
            <a:custGeom>
              <a:avLst/>
              <a:gdLst>
                <a:gd name="T0" fmla="*/ 69725 w 10657"/>
                <a:gd name="T1" fmla="*/ 0 h 18214"/>
                <a:gd name="T2" fmla="*/ 42350 w 10657"/>
                <a:gd name="T3" fmla="*/ 59400 h 18214"/>
                <a:gd name="T4" fmla="*/ 42350 w 10657"/>
                <a:gd name="T5" fmla="*/ 110875 h 18214"/>
                <a:gd name="T6" fmla="*/ 62250 w 10657"/>
                <a:gd name="T7" fmla="*/ 157075 h 18214"/>
                <a:gd name="T8" fmla="*/ 82175 w 10657"/>
                <a:gd name="T9" fmla="*/ 195350 h 18214"/>
                <a:gd name="T10" fmla="*/ 62250 w 10657"/>
                <a:gd name="T11" fmla="*/ 229650 h 18214"/>
                <a:gd name="T12" fmla="*/ 64750 w 10657"/>
                <a:gd name="T13" fmla="*/ 270575 h 18214"/>
                <a:gd name="T14" fmla="*/ 34875 w 10657"/>
                <a:gd name="T15" fmla="*/ 303575 h 18214"/>
                <a:gd name="T16" fmla="*/ 25 w 10657"/>
                <a:gd name="T17" fmla="*/ 343175 h 18214"/>
                <a:gd name="T18" fmla="*/ 25 w 10657"/>
                <a:gd name="T19" fmla="*/ 377475 h 18214"/>
                <a:gd name="T20" fmla="*/ 9975 w 10657"/>
                <a:gd name="T21" fmla="*/ 415750 h 18214"/>
                <a:gd name="T22" fmla="*/ 82175 w 10657"/>
                <a:gd name="T23" fmla="*/ 440825 h 18214"/>
                <a:gd name="T24" fmla="*/ 174300 w 10657"/>
                <a:gd name="T25" fmla="*/ 455350 h 18214"/>
                <a:gd name="T26" fmla="*/ 219100 w 10657"/>
                <a:gd name="T27" fmla="*/ 452700 h 18214"/>
                <a:gd name="T28" fmla="*/ 244000 w 10657"/>
                <a:gd name="T29" fmla="*/ 438200 h 18214"/>
                <a:gd name="T30" fmla="*/ 266400 w 10657"/>
                <a:gd name="T31" fmla="*/ 407825 h 18214"/>
                <a:gd name="T32" fmla="*/ 266400 w 10657"/>
                <a:gd name="T33" fmla="*/ 381450 h 18214"/>
                <a:gd name="T34" fmla="*/ 244000 w 10657"/>
                <a:gd name="T35" fmla="*/ 353725 h 18214"/>
                <a:gd name="T36" fmla="*/ 253950 w 10657"/>
                <a:gd name="T37" fmla="*/ 390675 h 18214"/>
                <a:gd name="T38" fmla="*/ 226575 w 10657"/>
                <a:gd name="T39" fmla="*/ 377475 h 18214"/>
                <a:gd name="T40" fmla="*/ 244000 w 10657"/>
                <a:gd name="T41" fmla="*/ 415750 h 18214"/>
                <a:gd name="T42" fmla="*/ 204175 w 10657"/>
                <a:gd name="T43" fmla="*/ 392000 h 18214"/>
                <a:gd name="T44" fmla="*/ 226575 w 10657"/>
                <a:gd name="T45" fmla="*/ 428950 h 18214"/>
                <a:gd name="T46" fmla="*/ 186750 w 10657"/>
                <a:gd name="T47" fmla="*/ 405200 h 18214"/>
                <a:gd name="T48" fmla="*/ 201675 w 10657"/>
                <a:gd name="T49" fmla="*/ 442150 h 18214"/>
                <a:gd name="T50" fmla="*/ 164325 w 10657"/>
                <a:gd name="T51" fmla="*/ 417075 h 18214"/>
                <a:gd name="T52" fmla="*/ 164325 w 10657"/>
                <a:gd name="T53" fmla="*/ 440825 h 18214"/>
                <a:gd name="T54" fmla="*/ 107075 w 10657"/>
                <a:gd name="T55" fmla="*/ 413125 h 18214"/>
                <a:gd name="T56" fmla="*/ 69725 w 10657"/>
                <a:gd name="T57" fmla="*/ 377475 h 18214"/>
                <a:gd name="T58" fmla="*/ 52300 w 10657"/>
                <a:gd name="T59" fmla="*/ 312800 h 18214"/>
                <a:gd name="T60" fmla="*/ 92125 w 10657"/>
                <a:gd name="T61" fmla="*/ 349775 h 18214"/>
                <a:gd name="T62" fmla="*/ 72225 w 10657"/>
                <a:gd name="T63" fmla="*/ 293000 h 18214"/>
                <a:gd name="T64" fmla="*/ 122000 w 10657"/>
                <a:gd name="T65" fmla="*/ 316775 h 18214"/>
                <a:gd name="T66" fmla="*/ 174300 w 10657"/>
                <a:gd name="T67" fmla="*/ 331275 h 18214"/>
                <a:gd name="T68" fmla="*/ 122000 w 10657"/>
                <a:gd name="T69" fmla="*/ 270575 h 18214"/>
                <a:gd name="T70" fmla="*/ 186750 w 10657"/>
                <a:gd name="T71" fmla="*/ 316775 h 18214"/>
                <a:gd name="T72" fmla="*/ 154375 w 10657"/>
                <a:gd name="T73" fmla="*/ 266625 h 18214"/>
                <a:gd name="T74" fmla="*/ 214125 w 10657"/>
                <a:gd name="T75" fmla="*/ 293000 h 18214"/>
                <a:gd name="T76" fmla="*/ 169325 w 10657"/>
                <a:gd name="T77" fmla="*/ 249450 h 18214"/>
                <a:gd name="T78" fmla="*/ 226575 w 10657"/>
                <a:gd name="T79" fmla="*/ 267925 h 18214"/>
                <a:gd name="T80" fmla="*/ 164325 w 10657"/>
                <a:gd name="T81" fmla="*/ 220425 h 18214"/>
                <a:gd name="T82" fmla="*/ 161850 w 10657"/>
                <a:gd name="T83" fmla="*/ 241525 h 18214"/>
                <a:gd name="T84" fmla="*/ 109550 w 10657"/>
                <a:gd name="T85" fmla="*/ 191375 h 18214"/>
                <a:gd name="T86" fmla="*/ 97125 w 10657"/>
                <a:gd name="T87" fmla="*/ 162350 h 18214"/>
                <a:gd name="T88" fmla="*/ 141925 w 10657"/>
                <a:gd name="T89" fmla="*/ 180825 h 18214"/>
                <a:gd name="T90" fmla="*/ 136950 w 10657"/>
                <a:gd name="T91" fmla="*/ 154425 h 18214"/>
                <a:gd name="T92" fmla="*/ 179275 w 10657"/>
                <a:gd name="T93" fmla="*/ 174225 h 18214"/>
                <a:gd name="T94" fmla="*/ 174300 w 10657"/>
                <a:gd name="T95" fmla="*/ 147825 h 18214"/>
                <a:gd name="T96" fmla="*/ 214125 w 10657"/>
                <a:gd name="T97" fmla="*/ 158375 h 18214"/>
                <a:gd name="T98" fmla="*/ 204175 w 10657"/>
                <a:gd name="T99" fmla="*/ 139900 h 18214"/>
                <a:gd name="T100" fmla="*/ 231550 w 10657"/>
                <a:gd name="T101" fmla="*/ 145175 h 18214"/>
                <a:gd name="T102" fmla="*/ 201675 w 10657"/>
                <a:gd name="T103" fmla="*/ 122750 h 18214"/>
                <a:gd name="T104" fmla="*/ 201675 w 10657"/>
                <a:gd name="T105" fmla="*/ 128025 h 18214"/>
                <a:gd name="T106" fmla="*/ 156875 w 10657"/>
                <a:gd name="T107" fmla="*/ 116150 h 18214"/>
                <a:gd name="T108" fmla="*/ 164325 w 10657"/>
                <a:gd name="T109" fmla="*/ 141225 h 18214"/>
                <a:gd name="T110" fmla="*/ 114550 w 10657"/>
                <a:gd name="T111" fmla="*/ 116150 h 18214"/>
                <a:gd name="T112" fmla="*/ 122000 w 10657"/>
                <a:gd name="T113" fmla="*/ 145175 h 18214"/>
                <a:gd name="T114" fmla="*/ 72225 w 10657"/>
                <a:gd name="T115" fmla="*/ 106900 h 18214"/>
                <a:gd name="T116" fmla="*/ 62250 w 10657"/>
                <a:gd name="T117" fmla="*/ 67325 h 18214"/>
                <a:gd name="T118" fmla="*/ 62250 w 10657"/>
                <a:gd name="T119" fmla="*/ 34325 h 18214"/>
                <a:gd name="T120" fmla="*/ 69725 w 10657"/>
                <a:gd name="T121" fmla="*/ 0 h 18214"/>
                <a:gd name="T122" fmla="*/ 69725 w 10657"/>
                <a:gd name="T123" fmla="*/ 0 h 1821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657"/>
                <a:gd name="T187" fmla="*/ 0 h 18214"/>
                <a:gd name="T188" fmla="*/ 10657 w 10657"/>
                <a:gd name="T189" fmla="*/ 18214 h 1821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657" h="18214" extrusionOk="0">
                  <a:moveTo>
                    <a:pt x="2789" y="0"/>
                  </a:moveTo>
                  <a:lnTo>
                    <a:pt x="1694" y="2376"/>
                  </a:lnTo>
                  <a:lnTo>
                    <a:pt x="1694" y="4435"/>
                  </a:lnTo>
                  <a:lnTo>
                    <a:pt x="2490" y="6283"/>
                  </a:lnTo>
                  <a:lnTo>
                    <a:pt x="3287" y="7814"/>
                  </a:lnTo>
                  <a:lnTo>
                    <a:pt x="2490" y="9186"/>
                  </a:lnTo>
                  <a:lnTo>
                    <a:pt x="2590" y="10823"/>
                  </a:lnTo>
                  <a:lnTo>
                    <a:pt x="1395" y="12143"/>
                  </a:lnTo>
                  <a:lnTo>
                    <a:pt x="1" y="13727"/>
                  </a:lnTo>
                  <a:lnTo>
                    <a:pt x="1" y="15099"/>
                  </a:lnTo>
                  <a:lnTo>
                    <a:pt x="399" y="16630"/>
                  </a:lnTo>
                  <a:lnTo>
                    <a:pt x="3287" y="17633"/>
                  </a:lnTo>
                  <a:lnTo>
                    <a:pt x="6972" y="18214"/>
                  </a:lnTo>
                  <a:lnTo>
                    <a:pt x="8764" y="18108"/>
                  </a:lnTo>
                  <a:lnTo>
                    <a:pt x="9760" y="17528"/>
                  </a:lnTo>
                  <a:lnTo>
                    <a:pt x="10656" y="16313"/>
                  </a:lnTo>
                  <a:lnTo>
                    <a:pt x="10656" y="15258"/>
                  </a:lnTo>
                  <a:lnTo>
                    <a:pt x="9760" y="14149"/>
                  </a:lnTo>
                  <a:lnTo>
                    <a:pt x="10158" y="15627"/>
                  </a:lnTo>
                  <a:lnTo>
                    <a:pt x="9063" y="15099"/>
                  </a:lnTo>
                  <a:lnTo>
                    <a:pt x="9760" y="16630"/>
                  </a:lnTo>
                  <a:lnTo>
                    <a:pt x="8167" y="15680"/>
                  </a:lnTo>
                  <a:lnTo>
                    <a:pt x="9063" y="17158"/>
                  </a:lnTo>
                  <a:lnTo>
                    <a:pt x="7470" y="16208"/>
                  </a:lnTo>
                  <a:lnTo>
                    <a:pt x="8067" y="17686"/>
                  </a:lnTo>
                  <a:lnTo>
                    <a:pt x="6573" y="16683"/>
                  </a:lnTo>
                  <a:lnTo>
                    <a:pt x="6573" y="17633"/>
                  </a:lnTo>
                  <a:lnTo>
                    <a:pt x="4283" y="16525"/>
                  </a:lnTo>
                  <a:lnTo>
                    <a:pt x="2789" y="15099"/>
                  </a:lnTo>
                  <a:lnTo>
                    <a:pt x="2092" y="12512"/>
                  </a:lnTo>
                  <a:lnTo>
                    <a:pt x="3685" y="13991"/>
                  </a:lnTo>
                  <a:lnTo>
                    <a:pt x="2889" y="11720"/>
                  </a:lnTo>
                  <a:lnTo>
                    <a:pt x="4880" y="12671"/>
                  </a:lnTo>
                  <a:lnTo>
                    <a:pt x="6972" y="13251"/>
                  </a:lnTo>
                  <a:lnTo>
                    <a:pt x="4880" y="10823"/>
                  </a:lnTo>
                  <a:lnTo>
                    <a:pt x="7470" y="12671"/>
                  </a:lnTo>
                  <a:lnTo>
                    <a:pt x="6175" y="10665"/>
                  </a:lnTo>
                  <a:lnTo>
                    <a:pt x="8565" y="11720"/>
                  </a:lnTo>
                  <a:lnTo>
                    <a:pt x="6773" y="9978"/>
                  </a:lnTo>
                  <a:lnTo>
                    <a:pt x="9063" y="10717"/>
                  </a:lnTo>
                  <a:lnTo>
                    <a:pt x="6573" y="8817"/>
                  </a:lnTo>
                  <a:lnTo>
                    <a:pt x="6474" y="9661"/>
                  </a:lnTo>
                  <a:lnTo>
                    <a:pt x="4382" y="7655"/>
                  </a:lnTo>
                  <a:lnTo>
                    <a:pt x="3885" y="6494"/>
                  </a:lnTo>
                  <a:lnTo>
                    <a:pt x="5677" y="7233"/>
                  </a:lnTo>
                  <a:lnTo>
                    <a:pt x="5478" y="6177"/>
                  </a:lnTo>
                  <a:lnTo>
                    <a:pt x="7171" y="6969"/>
                  </a:lnTo>
                  <a:lnTo>
                    <a:pt x="6972" y="5913"/>
                  </a:lnTo>
                  <a:lnTo>
                    <a:pt x="8565" y="6335"/>
                  </a:lnTo>
                  <a:lnTo>
                    <a:pt x="8167" y="5596"/>
                  </a:lnTo>
                  <a:lnTo>
                    <a:pt x="9262" y="5807"/>
                  </a:lnTo>
                  <a:lnTo>
                    <a:pt x="8067" y="4910"/>
                  </a:lnTo>
                  <a:lnTo>
                    <a:pt x="8067" y="5121"/>
                  </a:lnTo>
                  <a:lnTo>
                    <a:pt x="6275" y="4646"/>
                  </a:lnTo>
                  <a:lnTo>
                    <a:pt x="6573" y="5649"/>
                  </a:lnTo>
                  <a:lnTo>
                    <a:pt x="4582" y="4646"/>
                  </a:lnTo>
                  <a:lnTo>
                    <a:pt x="4880" y="5807"/>
                  </a:lnTo>
                  <a:lnTo>
                    <a:pt x="2889" y="4276"/>
                  </a:lnTo>
                  <a:lnTo>
                    <a:pt x="2490" y="2693"/>
                  </a:lnTo>
                  <a:lnTo>
                    <a:pt x="2490" y="1373"/>
                  </a:lnTo>
                  <a:lnTo>
                    <a:pt x="278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02" name="Shape 271"/>
            <p:cNvSpPr>
              <a:spLocks/>
            </p:cNvSpPr>
            <p:nvPr/>
          </p:nvSpPr>
          <p:spPr bwMode="auto">
            <a:xfrm>
              <a:off x="1336925" y="867125"/>
              <a:ext cx="112050" cy="361650"/>
            </a:xfrm>
            <a:custGeom>
              <a:avLst/>
              <a:gdLst>
                <a:gd name="T0" fmla="*/ 72200 w 4482"/>
                <a:gd name="T1" fmla="*/ 0 h 14466"/>
                <a:gd name="T2" fmla="*/ 94600 w 4482"/>
                <a:gd name="T3" fmla="*/ 29050 h 14466"/>
                <a:gd name="T4" fmla="*/ 102075 w 4482"/>
                <a:gd name="T5" fmla="*/ 55450 h 14466"/>
                <a:gd name="T6" fmla="*/ 89625 w 4482"/>
                <a:gd name="T7" fmla="*/ 89750 h 14466"/>
                <a:gd name="T8" fmla="*/ 59750 w 4482"/>
                <a:gd name="T9" fmla="*/ 138600 h 14466"/>
                <a:gd name="T10" fmla="*/ 29875 w 4482"/>
                <a:gd name="T11" fmla="*/ 194025 h 14466"/>
                <a:gd name="T12" fmla="*/ 17425 w 4482"/>
                <a:gd name="T13" fmla="*/ 249450 h 14466"/>
                <a:gd name="T14" fmla="*/ 17425 w 4482"/>
                <a:gd name="T15" fmla="*/ 289050 h 14466"/>
                <a:gd name="T16" fmla="*/ 14950 w 4482"/>
                <a:gd name="T17" fmla="*/ 314125 h 14466"/>
                <a:gd name="T18" fmla="*/ 4975 w 4482"/>
                <a:gd name="T19" fmla="*/ 336575 h 14466"/>
                <a:gd name="T20" fmla="*/ 0 w 4482"/>
                <a:gd name="T21" fmla="*/ 353725 h 14466"/>
                <a:gd name="T22" fmla="*/ 9975 w 4482"/>
                <a:gd name="T23" fmla="*/ 361650 h 14466"/>
                <a:gd name="T24" fmla="*/ 29875 w 4482"/>
                <a:gd name="T25" fmla="*/ 310175 h 14466"/>
                <a:gd name="T26" fmla="*/ 29875 w 4482"/>
                <a:gd name="T27" fmla="*/ 262650 h 14466"/>
                <a:gd name="T28" fmla="*/ 34850 w 4482"/>
                <a:gd name="T29" fmla="*/ 219100 h 14466"/>
                <a:gd name="T30" fmla="*/ 57275 w 4482"/>
                <a:gd name="T31" fmla="*/ 172900 h 14466"/>
                <a:gd name="T32" fmla="*/ 89625 w 4482"/>
                <a:gd name="T33" fmla="*/ 112200 h 14466"/>
                <a:gd name="T34" fmla="*/ 109550 w 4482"/>
                <a:gd name="T35" fmla="*/ 69975 h 14466"/>
                <a:gd name="T36" fmla="*/ 112050 w 4482"/>
                <a:gd name="T37" fmla="*/ 47525 h 14466"/>
                <a:gd name="T38" fmla="*/ 104575 w 4482"/>
                <a:gd name="T39" fmla="*/ 19800 h 14466"/>
                <a:gd name="T40" fmla="*/ 94600 w 4482"/>
                <a:gd name="T41" fmla="*/ 0 h 14466"/>
                <a:gd name="T42" fmla="*/ 72200 w 4482"/>
                <a:gd name="T43" fmla="*/ 0 h 14466"/>
                <a:gd name="T44" fmla="*/ 72200 w 4482"/>
                <a:gd name="T45" fmla="*/ 0 h 144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82"/>
                <a:gd name="T70" fmla="*/ 0 h 14466"/>
                <a:gd name="T71" fmla="*/ 4482 w 4482"/>
                <a:gd name="T72" fmla="*/ 14466 h 144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82" h="14466" extrusionOk="0">
                  <a:moveTo>
                    <a:pt x="2888" y="0"/>
                  </a:moveTo>
                  <a:lnTo>
                    <a:pt x="3784" y="1162"/>
                  </a:lnTo>
                  <a:lnTo>
                    <a:pt x="4083" y="2218"/>
                  </a:lnTo>
                  <a:lnTo>
                    <a:pt x="3585" y="3590"/>
                  </a:lnTo>
                  <a:lnTo>
                    <a:pt x="2390" y="5544"/>
                  </a:lnTo>
                  <a:lnTo>
                    <a:pt x="1195" y="7761"/>
                  </a:lnTo>
                  <a:lnTo>
                    <a:pt x="697" y="9978"/>
                  </a:lnTo>
                  <a:lnTo>
                    <a:pt x="697" y="11562"/>
                  </a:lnTo>
                  <a:lnTo>
                    <a:pt x="598" y="12565"/>
                  </a:lnTo>
                  <a:lnTo>
                    <a:pt x="199" y="13463"/>
                  </a:lnTo>
                  <a:lnTo>
                    <a:pt x="0" y="14149"/>
                  </a:lnTo>
                  <a:lnTo>
                    <a:pt x="399" y="14466"/>
                  </a:lnTo>
                  <a:lnTo>
                    <a:pt x="1195" y="12407"/>
                  </a:lnTo>
                  <a:lnTo>
                    <a:pt x="1195" y="10506"/>
                  </a:lnTo>
                  <a:lnTo>
                    <a:pt x="1394" y="8764"/>
                  </a:lnTo>
                  <a:lnTo>
                    <a:pt x="2291" y="6916"/>
                  </a:lnTo>
                  <a:lnTo>
                    <a:pt x="3585" y="4488"/>
                  </a:lnTo>
                  <a:lnTo>
                    <a:pt x="4382" y="2799"/>
                  </a:lnTo>
                  <a:lnTo>
                    <a:pt x="4482" y="1901"/>
                  </a:lnTo>
                  <a:lnTo>
                    <a:pt x="4183" y="792"/>
                  </a:lnTo>
                  <a:lnTo>
                    <a:pt x="3784" y="0"/>
                  </a:lnTo>
                  <a:lnTo>
                    <a:pt x="288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03" name="Shape 272"/>
            <p:cNvSpPr>
              <a:spLocks/>
            </p:cNvSpPr>
            <p:nvPr/>
          </p:nvSpPr>
          <p:spPr bwMode="auto">
            <a:xfrm>
              <a:off x="1396675" y="948950"/>
              <a:ext cx="122000" cy="297000"/>
            </a:xfrm>
            <a:custGeom>
              <a:avLst/>
              <a:gdLst>
                <a:gd name="T0" fmla="*/ 97100 w 4880"/>
                <a:gd name="T1" fmla="*/ 25 h 11880"/>
                <a:gd name="T2" fmla="*/ 77175 w 4880"/>
                <a:gd name="T3" fmla="*/ 30375 h 11880"/>
                <a:gd name="T4" fmla="*/ 77175 w 4880"/>
                <a:gd name="T5" fmla="*/ 62050 h 11880"/>
                <a:gd name="T6" fmla="*/ 77175 w 4880"/>
                <a:gd name="T7" fmla="*/ 73925 h 11880"/>
                <a:gd name="T8" fmla="*/ 52300 w 4880"/>
                <a:gd name="T9" fmla="*/ 71300 h 11880"/>
                <a:gd name="T10" fmla="*/ 42325 w 4880"/>
                <a:gd name="T11" fmla="*/ 96375 h 11880"/>
                <a:gd name="T12" fmla="*/ 34850 w 4880"/>
                <a:gd name="T13" fmla="*/ 120125 h 11880"/>
                <a:gd name="T14" fmla="*/ 42325 w 4880"/>
                <a:gd name="T15" fmla="*/ 142550 h 11880"/>
                <a:gd name="T16" fmla="*/ 12450 w 4880"/>
                <a:gd name="T17" fmla="*/ 158400 h 11880"/>
                <a:gd name="T18" fmla="*/ 12450 w 4880"/>
                <a:gd name="T19" fmla="*/ 183475 h 11880"/>
                <a:gd name="T20" fmla="*/ 29875 w 4880"/>
                <a:gd name="T21" fmla="*/ 207225 h 11880"/>
                <a:gd name="T22" fmla="*/ 4975 w 4880"/>
                <a:gd name="T23" fmla="*/ 221750 h 11880"/>
                <a:gd name="T24" fmla="*/ 0 w 4880"/>
                <a:gd name="T25" fmla="*/ 257375 h 11880"/>
                <a:gd name="T26" fmla="*/ 27400 w 4880"/>
                <a:gd name="T27" fmla="*/ 296975 h 11880"/>
                <a:gd name="T28" fmla="*/ 19925 w 4880"/>
                <a:gd name="T29" fmla="*/ 254750 h 11880"/>
                <a:gd name="T30" fmla="*/ 27400 w 4880"/>
                <a:gd name="T31" fmla="*/ 225700 h 11880"/>
                <a:gd name="T32" fmla="*/ 49800 w 4880"/>
                <a:gd name="T33" fmla="*/ 211200 h 11880"/>
                <a:gd name="T34" fmla="*/ 104575 w 4880"/>
                <a:gd name="T35" fmla="*/ 213825 h 11880"/>
                <a:gd name="T36" fmla="*/ 52300 w 4880"/>
                <a:gd name="T37" fmla="*/ 190075 h 11880"/>
                <a:gd name="T38" fmla="*/ 92125 w 4880"/>
                <a:gd name="T39" fmla="*/ 191400 h 11880"/>
                <a:gd name="T40" fmla="*/ 52300 w 4880"/>
                <a:gd name="T41" fmla="*/ 170275 h 11880"/>
                <a:gd name="T42" fmla="*/ 44825 w 4880"/>
                <a:gd name="T43" fmla="*/ 154450 h 11880"/>
                <a:gd name="T44" fmla="*/ 49800 w 4880"/>
                <a:gd name="T45" fmla="*/ 145200 h 11880"/>
                <a:gd name="T46" fmla="*/ 97100 w 4880"/>
                <a:gd name="T47" fmla="*/ 149150 h 11880"/>
                <a:gd name="T48" fmla="*/ 117025 w 4880"/>
                <a:gd name="T49" fmla="*/ 153125 h 11880"/>
                <a:gd name="T50" fmla="*/ 69725 w 4880"/>
                <a:gd name="T51" fmla="*/ 129350 h 11880"/>
                <a:gd name="T52" fmla="*/ 92125 w 4880"/>
                <a:gd name="T53" fmla="*/ 128050 h 11880"/>
                <a:gd name="T54" fmla="*/ 67225 w 4880"/>
                <a:gd name="T55" fmla="*/ 105600 h 11880"/>
                <a:gd name="T56" fmla="*/ 82175 w 4880"/>
                <a:gd name="T57" fmla="*/ 105600 h 11880"/>
                <a:gd name="T58" fmla="*/ 67225 w 4880"/>
                <a:gd name="T59" fmla="*/ 83175 h 11880"/>
                <a:gd name="T60" fmla="*/ 122000 w 4880"/>
                <a:gd name="T61" fmla="*/ 83175 h 11880"/>
                <a:gd name="T62" fmla="*/ 89625 w 4880"/>
                <a:gd name="T63" fmla="*/ 64700 h 11880"/>
                <a:gd name="T64" fmla="*/ 117025 w 4880"/>
                <a:gd name="T65" fmla="*/ 64700 h 11880"/>
                <a:gd name="T66" fmla="*/ 92125 w 4880"/>
                <a:gd name="T67" fmla="*/ 42250 h 11880"/>
                <a:gd name="T68" fmla="*/ 114525 w 4880"/>
                <a:gd name="T69" fmla="*/ 35650 h 11880"/>
                <a:gd name="T70" fmla="*/ 99600 w 4880"/>
                <a:gd name="T71" fmla="*/ 18500 h 11880"/>
                <a:gd name="T72" fmla="*/ 97100 w 4880"/>
                <a:gd name="T73" fmla="*/ 25 h 11880"/>
                <a:gd name="T74" fmla="*/ 97100 w 4880"/>
                <a:gd name="T75" fmla="*/ 25 h 118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880"/>
                <a:gd name="T115" fmla="*/ 0 h 11880"/>
                <a:gd name="T116" fmla="*/ 4880 w 4880"/>
                <a:gd name="T117" fmla="*/ 11880 h 118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880" h="11880" extrusionOk="0">
                  <a:moveTo>
                    <a:pt x="3884" y="1"/>
                  </a:moveTo>
                  <a:lnTo>
                    <a:pt x="3087" y="1215"/>
                  </a:lnTo>
                  <a:lnTo>
                    <a:pt x="3087" y="2482"/>
                  </a:lnTo>
                  <a:lnTo>
                    <a:pt x="3087" y="2957"/>
                  </a:lnTo>
                  <a:lnTo>
                    <a:pt x="2092" y="2852"/>
                  </a:lnTo>
                  <a:lnTo>
                    <a:pt x="1693" y="3855"/>
                  </a:lnTo>
                  <a:lnTo>
                    <a:pt x="1394" y="4805"/>
                  </a:lnTo>
                  <a:lnTo>
                    <a:pt x="1693" y="5702"/>
                  </a:lnTo>
                  <a:lnTo>
                    <a:pt x="498" y="6336"/>
                  </a:lnTo>
                  <a:lnTo>
                    <a:pt x="498" y="7339"/>
                  </a:lnTo>
                  <a:lnTo>
                    <a:pt x="1195" y="8289"/>
                  </a:lnTo>
                  <a:lnTo>
                    <a:pt x="199" y="8870"/>
                  </a:lnTo>
                  <a:lnTo>
                    <a:pt x="0" y="10295"/>
                  </a:lnTo>
                  <a:lnTo>
                    <a:pt x="1096" y="11879"/>
                  </a:lnTo>
                  <a:lnTo>
                    <a:pt x="797" y="10190"/>
                  </a:lnTo>
                  <a:lnTo>
                    <a:pt x="1096" y="9028"/>
                  </a:lnTo>
                  <a:lnTo>
                    <a:pt x="1992" y="8448"/>
                  </a:lnTo>
                  <a:lnTo>
                    <a:pt x="4183" y="8553"/>
                  </a:lnTo>
                  <a:lnTo>
                    <a:pt x="2092" y="7603"/>
                  </a:lnTo>
                  <a:lnTo>
                    <a:pt x="3685" y="7656"/>
                  </a:lnTo>
                  <a:lnTo>
                    <a:pt x="2092" y="6811"/>
                  </a:lnTo>
                  <a:lnTo>
                    <a:pt x="1793" y="6178"/>
                  </a:lnTo>
                  <a:lnTo>
                    <a:pt x="1992" y="5808"/>
                  </a:lnTo>
                  <a:lnTo>
                    <a:pt x="3884" y="5966"/>
                  </a:lnTo>
                  <a:lnTo>
                    <a:pt x="4681" y="6125"/>
                  </a:lnTo>
                  <a:lnTo>
                    <a:pt x="2789" y="5174"/>
                  </a:lnTo>
                  <a:lnTo>
                    <a:pt x="3685" y="5122"/>
                  </a:lnTo>
                  <a:lnTo>
                    <a:pt x="2689" y="4224"/>
                  </a:lnTo>
                  <a:lnTo>
                    <a:pt x="3287" y="4224"/>
                  </a:lnTo>
                  <a:lnTo>
                    <a:pt x="2689" y="3327"/>
                  </a:lnTo>
                  <a:lnTo>
                    <a:pt x="4880" y="3327"/>
                  </a:lnTo>
                  <a:lnTo>
                    <a:pt x="3585" y="2588"/>
                  </a:lnTo>
                  <a:lnTo>
                    <a:pt x="4681" y="2588"/>
                  </a:lnTo>
                  <a:lnTo>
                    <a:pt x="3685" y="1690"/>
                  </a:lnTo>
                  <a:lnTo>
                    <a:pt x="4581" y="1426"/>
                  </a:lnTo>
                  <a:lnTo>
                    <a:pt x="3984" y="740"/>
                  </a:lnTo>
                  <a:lnTo>
                    <a:pt x="3884"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04" name="Shape 273"/>
            <p:cNvSpPr>
              <a:spLocks/>
            </p:cNvSpPr>
            <p:nvPr/>
          </p:nvSpPr>
          <p:spPr bwMode="auto">
            <a:xfrm>
              <a:off x="1595850" y="823575"/>
              <a:ext cx="124500" cy="278500"/>
            </a:xfrm>
            <a:custGeom>
              <a:avLst/>
              <a:gdLst>
                <a:gd name="T0" fmla="*/ 67225 w 4980"/>
                <a:gd name="T1" fmla="*/ 0 h 11140"/>
                <a:gd name="T2" fmla="*/ 89625 w 4980"/>
                <a:gd name="T3" fmla="*/ 30375 h 11140"/>
                <a:gd name="T4" fmla="*/ 124475 w 4980"/>
                <a:gd name="T5" fmla="*/ 59400 h 11140"/>
                <a:gd name="T6" fmla="*/ 102075 w 4980"/>
                <a:gd name="T7" fmla="*/ 76550 h 11140"/>
                <a:gd name="T8" fmla="*/ 57250 w 4980"/>
                <a:gd name="T9" fmla="*/ 91075 h 11140"/>
                <a:gd name="T10" fmla="*/ 67225 w 4980"/>
                <a:gd name="T11" fmla="*/ 125400 h 11140"/>
                <a:gd name="T12" fmla="*/ 57250 w 4980"/>
                <a:gd name="T13" fmla="*/ 162350 h 11140"/>
                <a:gd name="T14" fmla="*/ 32375 w 4980"/>
                <a:gd name="T15" fmla="*/ 196675 h 11140"/>
                <a:gd name="T16" fmla="*/ 14950 w 4980"/>
                <a:gd name="T17" fmla="*/ 230975 h 11140"/>
                <a:gd name="T18" fmla="*/ 9950 w 4980"/>
                <a:gd name="T19" fmla="*/ 278500 h 11140"/>
                <a:gd name="T20" fmla="*/ 9950 w 4980"/>
                <a:gd name="T21" fmla="*/ 221750 h 11140"/>
                <a:gd name="T22" fmla="*/ 22400 w 4980"/>
                <a:gd name="T23" fmla="*/ 187425 h 11140"/>
                <a:gd name="T24" fmla="*/ 29875 w 4980"/>
                <a:gd name="T25" fmla="*/ 167625 h 11140"/>
                <a:gd name="T26" fmla="*/ 9950 w 4980"/>
                <a:gd name="T27" fmla="*/ 158375 h 11140"/>
                <a:gd name="T28" fmla="*/ 44825 w 4980"/>
                <a:gd name="T29" fmla="*/ 153100 h 11140"/>
                <a:gd name="T30" fmla="*/ 7475 w 4980"/>
                <a:gd name="T31" fmla="*/ 143875 h 11140"/>
                <a:gd name="T32" fmla="*/ 44825 w 4980"/>
                <a:gd name="T33" fmla="*/ 132000 h 11140"/>
                <a:gd name="T34" fmla="*/ 7475 w 4980"/>
                <a:gd name="T35" fmla="*/ 125400 h 11140"/>
                <a:gd name="T36" fmla="*/ 39825 w 4980"/>
                <a:gd name="T37" fmla="*/ 105600 h 11140"/>
                <a:gd name="T38" fmla="*/ 0 w 4980"/>
                <a:gd name="T39" fmla="*/ 104275 h 11140"/>
                <a:gd name="T40" fmla="*/ 39825 w 4980"/>
                <a:gd name="T41" fmla="*/ 87125 h 11140"/>
                <a:gd name="T42" fmla="*/ 29875 w 4980"/>
                <a:gd name="T43" fmla="*/ 62050 h 11140"/>
                <a:gd name="T44" fmla="*/ 54775 w 4980"/>
                <a:gd name="T45" fmla="*/ 72600 h 11140"/>
                <a:gd name="T46" fmla="*/ 22400 w 4980"/>
                <a:gd name="T47" fmla="*/ 34325 h 11140"/>
                <a:gd name="T48" fmla="*/ 67225 w 4980"/>
                <a:gd name="T49" fmla="*/ 63350 h 11140"/>
                <a:gd name="T50" fmla="*/ 44825 w 4980"/>
                <a:gd name="T51" fmla="*/ 17175 h 11140"/>
                <a:gd name="T52" fmla="*/ 77175 w 4980"/>
                <a:gd name="T53" fmla="*/ 46200 h 11140"/>
                <a:gd name="T54" fmla="*/ 67225 w 4980"/>
                <a:gd name="T55" fmla="*/ 0 h 11140"/>
                <a:gd name="T56" fmla="*/ 67225 w 4980"/>
                <a:gd name="T57" fmla="*/ 0 h 1114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80"/>
                <a:gd name="T88" fmla="*/ 0 h 11140"/>
                <a:gd name="T89" fmla="*/ 4980 w 4980"/>
                <a:gd name="T90" fmla="*/ 11140 h 1114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80" h="11140" extrusionOk="0">
                  <a:moveTo>
                    <a:pt x="2689" y="0"/>
                  </a:moveTo>
                  <a:lnTo>
                    <a:pt x="3585" y="1215"/>
                  </a:lnTo>
                  <a:lnTo>
                    <a:pt x="4979" y="2376"/>
                  </a:lnTo>
                  <a:lnTo>
                    <a:pt x="4083" y="3062"/>
                  </a:lnTo>
                  <a:lnTo>
                    <a:pt x="2290" y="3643"/>
                  </a:lnTo>
                  <a:lnTo>
                    <a:pt x="2689" y="5016"/>
                  </a:lnTo>
                  <a:lnTo>
                    <a:pt x="2290" y="6494"/>
                  </a:lnTo>
                  <a:lnTo>
                    <a:pt x="1295" y="7867"/>
                  </a:lnTo>
                  <a:lnTo>
                    <a:pt x="598" y="9239"/>
                  </a:lnTo>
                  <a:lnTo>
                    <a:pt x="398" y="11140"/>
                  </a:lnTo>
                  <a:lnTo>
                    <a:pt x="398" y="8870"/>
                  </a:lnTo>
                  <a:lnTo>
                    <a:pt x="896" y="7497"/>
                  </a:lnTo>
                  <a:lnTo>
                    <a:pt x="1195" y="6705"/>
                  </a:lnTo>
                  <a:lnTo>
                    <a:pt x="398" y="6335"/>
                  </a:lnTo>
                  <a:lnTo>
                    <a:pt x="1793" y="6124"/>
                  </a:lnTo>
                  <a:lnTo>
                    <a:pt x="299" y="5755"/>
                  </a:lnTo>
                  <a:lnTo>
                    <a:pt x="1793" y="5280"/>
                  </a:lnTo>
                  <a:lnTo>
                    <a:pt x="299" y="5016"/>
                  </a:lnTo>
                  <a:lnTo>
                    <a:pt x="1593" y="4224"/>
                  </a:lnTo>
                  <a:lnTo>
                    <a:pt x="0" y="4171"/>
                  </a:lnTo>
                  <a:lnTo>
                    <a:pt x="1593" y="3485"/>
                  </a:lnTo>
                  <a:lnTo>
                    <a:pt x="1195" y="2482"/>
                  </a:lnTo>
                  <a:lnTo>
                    <a:pt x="2191" y="2904"/>
                  </a:lnTo>
                  <a:lnTo>
                    <a:pt x="896" y="1373"/>
                  </a:lnTo>
                  <a:lnTo>
                    <a:pt x="2689" y="2534"/>
                  </a:lnTo>
                  <a:lnTo>
                    <a:pt x="1793" y="687"/>
                  </a:lnTo>
                  <a:lnTo>
                    <a:pt x="3087" y="1848"/>
                  </a:lnTo>
                  <a:lnTo>
                    <a:pt x="268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05" name="Shape 274"/>
            <p:cNvSpPr>
              <a:spLocks/>
            </p:cNvSpPr>
            <p:nvPr/>
          </p:nvSpPr>
          <p:spPr bwMode="auto">
            <a:xfrm>
              <a:off x="1605800" y="881650"/>
              <a:ext cx="134450" cy="525325"/>
            </a:xfrm>
            <a:custGeom>
              <a:avLst/>
              <a:gdLst>
                <a:gd name="T0" fmla="*/ 134450 w 5378"/>
                <a:gd name="T1" fmla="*/ 0 h 21013"/>
                <a:gd name="T2" fmla="*/ 114525 w 5378"/>
                <a:gd name="T3" fmla="*/ 40925 h 21013"/>
                <a:gd name="T4" fmla="*/ 102075 w 5378"/>
                <a:gd name="T5" fmla="*/ 91075 h 21013"/>
                <a:gd name="T6" fmla="*/ 92125 w 5378"/>
                <a:gd name="T7" fmla="*/ 142550 h 21013"/>
                <a:gd name="T8" fmla="*/ 92125 w 5378"/>
                <a:gd name="T9" fmla="*/ 178175 h 21013"/>
                <a:gd name="T10" fmla="*/ 82175 w 5378"/>
                <a:gd name="T11" fmla="*/ 221750 h 21013"/>
                <a:gd name="T12" fmla="*/ 67225 w 5378"/>
                <a:gd name="T13" fmla="*/ 267925 h 21013"/>
                <a:gd name="T14" fmla="*/ 44825 w 5378"/>
                <a:gd name="T15" fmla="*/ 316775 h 21013"/>
                <a:gd name="T16" fmla="*/ 37350 w 5378"/>
                <a:gd name="T17" fmla="*/ 359000 h 21013"/>
                <a:gd name="T18" fmla="*/ 44825 w 5378"/>
                <a:gd name="T19" fmla="*/ 401225 h 21013"/>
                <a:gd name="T20" fmla="*/ 29875 w 5378"/>
                <a:gd name="T21" fmla="*/ 443475 h 21013"/>
                <a:gd name="T22" fmla="*/ 5000 w 5378"/>
                <a:gd name="T23" fmla="*/ 493625 h 21013"/>
                <a:gd name="T24" fmla="*/ 0 w 5378"/>
                <a:gd name="T25" fmla="*/ 525300 h 21013"/>
                <a:gd name="T26" fmla="*/ 52300 w 5378"/>
                <a:gd name="T27" fmla="*/ 496275 h 21013"/>
                <a:gd name="T28" fmla="*/ 117025 w 5378"/>
                <a:gd name="T29" fmla="*/ 458000 h 21013"/>
                <a:gd name="T30" fmla="*/ 37350 w 5378"/>
                <a:gd name="T31" fmla="*/ 487025 h 21013"/>
                <a:gd name="T32" fmla="*/ 54775 w 5378"/>
                <a:gd name="T33" fmla="*/ 436875 h 21013"/>
                <a:gd name="T34" fmla="*/ 57275 w 5378"/>
                <a:gd name="T35" fmla="*/ 393325 h 21013"/>
                <a:gd name="T36" fmla="*/ 54775 w 5378"/>
                <a:gd name="T37" fmla="*/ 351075 h 21013"/>
                <a:gd name="T38" fmla="*/ 57275 w 5378"/>
                <a:gd name="T39" fmla="*/ 318075 h 21013"/>
                <a:gd name="T40" fmla="*/ 92125 w 5378"/>
                <a:gd name="T41" fmla="*/ 250775 h 21013"/>
                <a:gd name="T42" fmla="*/ 104575 w 5378"/>
                <a:gd name="T43" fmla="*/ 209850 h 21013"/>
                <a:gd name="T44" fmla="*/ 117025 w 5378"/>
                <a:gd name="T45" fmla="*/ 147825 h 21013"/>
                <a:gd name="T46" fmla="*/ 117025 w 5378"/>
                <a:gd name="T47" fmla="*/ 97675 h 21013"/>
                <a:gd name="T48" fmla="*/ 124500 w 5378"/>
                <a:gd name="T49" fmla="*/ 47525 h 21013"/>
                <a:gd name="T50" fmla="*/ 134450 w 5378"/>
                <a:gd name="T51" fmla="*/ 0 h 21013"/>
                <a:gd name="T52" fmla="*/ 134450 w 5378"/>
                <a:gd name="T53" fmla="*/ 0 h 210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78"/>
                <a:gd name="T82" fmla="*/ 0 h 21013"/>
                <a:gd name="T83" fmla="*/ 5378 w 5378"/>
                <a:gd name="T84" fmla="*/ 21013 h 210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78" h="21013" extrusionOk="0">
                  <a:moveTo>
                    <a:pt x="5378" y="0"/>
                  </a:moveTo>
                  <a:lnTo>
                    <a:pt x="4581" y="1637"/>
                  </a:lnTo>
                  <a:lnTo>
                    <a:pt x="4083" y="3643"/>
                  </a:lnTo>
                  <a:lnTo>
                    <a:pt x="3685" y="5702"/>
                  </a:lnTo>
                  <a:lnTo>
                    <a:pt x="3685" y="7127"/>
                  </a:lnTo>
                  <a:lnTo>
                    <a:pt x="3287" y="8870"/>
                  </a:lnTo>
                  <a:lnTo>
                    <a:pt x="2689" y="10717"/>
                  </a:lnTo>
                  <a:lnTo>
                    <a:pt x="1793" y="12671"/>
                  </a:lnTo>
                  <a:lnTo>
                    <a:pt x="1494" y="14360"/>
                  </a:lnTo>
                  <a:lnTo>
                    <a:pt x="1793" y="16049"/>
                  </a:lnTo>
                  <a:lnTo>
                    <a:pt x="1195" y="17739"/>
                  </a:lnTo>
                  <a:lnTo>
                    <a:pt x="200" y="19745"/>
                  </a:lnTo>
                  <a:lnTo>
                    <a:pt x="0" y="21012"/>
                  </a:lnTo>
                  <a:lnTo>
                    <a:pt x="2092" y="19851"/>
                  </a:lnTo>
                  <a:lnTo>
                    <a:pt x="4681" y="18320"/>
                  </a:lnTo>
                  <a:lnTo>
                    <a:pt x="1494" y="19481"/>
                  </a:lnTo>
                  <a:lnTo>
                    <a:pt x="2191" y="17475"/>
                  </a:lnTo>
                  <a:lnTo>
                    <a:pt x="2291" y="15733"/>
                  </a:lnTo>
                  <a:lnTo>
                    <a:pt x="2191" y="14043"/>
                  </a:lnTo>
                  <a:lnTo>
                    <a:pt x="2291" y="12723"/>
                  </a:lnTo>
                  <a:lnTo>
                    <a:pt x="3685" y="10031"/>
                  </a:lnTo>
                  <a:lnTo>
                    <a:pt x="4183" y="8394"/>
                  </a:lnTo>
                  <a:lnTo>
                    <a:pt x="4681" y="5913"/>
                  </a:lnTo>
                  <a:lnTo>
                    <a:pt x="4681" y="3907"/>
                  </a:lnTo>
                  <a:lnTo>
                    <a:pt x="4980" y="1901"/>
                  </a:lnTo>
                  <a:lnTo>
                    <a:pt x="5378"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06" name="Shape 275"/>
            <p:cNvSpPr>
              <a:spLocks/>
            </p:cNvSpPr>
            <p:nvPr/>
          </p:nvSpPr>
          <p:spPr bwMode="auto">
            <a:xfrm>
              <a:off x="1752675" y="879000"/>
              <a:ext cx="139450" cy="199325"/>
            </a:xfrm>
            <a:custGeom>
              <a:avLst/>
              <a:gdLst>
                <a:gd name="T0" fmla="*/ 47325 w 5578"/>
                <a:gd name="T1" fmla="*/ 25 h 7973"/>
                <a:gd name="T2" fmla="*/ 89650 w 5578"/>
                <a:gd name="T3" fmla="*/ 38300 h 7973"/>
                <a:gd name="T4" fmla="*/ 114550 w 5578"/>
                <a:gd name="T5" fmla="*/ 62050 h 7973"/>
                <a:gd name="T6" fmla="*/ 114550 w 5578"/>
                <a:gd name="T7" fmla="*/ 87125 h 7973"/>
                <a:gd name="T8" fmla="*/ 82175 w 5578"/>
                <a:gd name="T9" fmla="*/ 76575 h 7973"/>
                <a:gd name="T10" fmla="*/ 104575 w 5578"/>
                <a:gd name="T11" fmla="*/ 120125 h 7973"/>
                <a:gd name="T12" fmla="*/ 67250 w 5578"/>
                <a:gd name="T13" fmla="*/ 87125 h 7973"/>
                <a:gd name="T14" fmla="*/ 77200 w 5578"/>
                <a:gd name="T15" fmla="*/ 130675 h 7973"/>
                <a:gd name="T16" fmla="*/ 47325 w 5578"/>
                <a:gd name="T17" fmla="*/ 102950 h 7973"/>
                <a:gd name="T18" fmla="*/ 52300 w 5578"/>
                <a:gd name="T19" fmla="*/ 134650 h 7973"/>
                <a:gd name="T20" fmla="*/ 29900 w 5578"/>
                <a:gd name="T21" fmla="*/ 116150 h 7973"/>
                <a:gd name="T22" fmla="*/ 29900 w 5578"/>
                <a:gd name="T23" fmla="*/ 134650 h 7973"/>
                <a:gd name="T24" fmla="*/ 25 w 5578"/>
                <a:gd name="T25" fmla="*/ 132000 h 7973"/>
                <a:gd name="T26" fmla="*/ 47325 w 5578"/>
                <a:gd name="T27" fmla="*/ 141250 h 7973"/>
                <a:gd name="T28" fmla="*/ 82175 w 5578"/>
                <a:gd name="T29" fmla="*/ 157075 h 7973"/>
                <a:gd name="T30" fmla="*/ 104575 w 5578"/>
                <a:gd name="T31" fmla="*/ 174225 h 7973"/>
                <a:gd name="T32" fmla="*/ 114550 w 5578"/>
                <a:gd name="T33" fmla="*/ 199300 h 7973"/>
                <a:gd name="T34" fmla="*/ 134450 w 5578"/>
                <a:gd name="T35" fmla="*/ 132000 h 7973"/>
                <a:gd name="T36" fmla="*/ 139450 w 5578"/>
                <a:gd name="T37" fmla="*/ 85800 h 7973"/>
                <a:gd name="T38" fmla="*/ 131975 w 5578"/>
                <a:gd name="T39" fmla="*/ 54125 h 7973"/>
                <a:gd name="T40" fmla="*/ 114550 w 5578"/>
                <a:gd name="T41" fmla="*/ 29050 h 7973"/>
                <a:gd name="T42" fmla="*/ 47325 w 5578"/>
                <a:gd name="T43" fmla="*/ 25 h 7973"/>
                <a:gd name="T44" fmla="*/ 47325 w 5578"/>
                <a:gd name="T45" fmla="*/ 25 h 79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78"/>
                <a:gd name="T70" fmla="*/ 0 h 7973"/>
                <a:gd name="T71" fmla="*/ 5578 w 5578"/>
                <a:gd name="T72" fmla="*/ 7973 h 79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78" h="7973" extrusionOk="0">
                  <a:moveTo>
                    <a:pt x="1893" y="1"/>
                  </a:moveTo>
                  <a:lnTo>
                    <a:pt x="3586" y="1532"/>
                  </a:lnTo>
                  <a:lnTo>
                    <a:pt x="4582" y="2482"/>
                  </a:lnTo>
                  <a:lnTo>
                    <a:pt x="4582" y="3485"/>
                  </a:lnTo>
                  <a:lnTo>
                    <a:pt x="3287" y="3063"/>
                  </a:lnTo>
                  <a:lnTo>
                    <a:pt x="4183" y="4805"/>
                  </a:lnTo>
                  <a:lnTo>
                    <a:pt x="2690" y="3485"/>
                  </a:lnTo>
                  <a:lnTo>
                    <a:pt x="3088" y="5227"/>
                  </a:lnTo>
                  <a:lnTo>
                    <a:pt x="1893" y="4118"/>
                  </a:lnTo>
                  <a:lnTo>
                    <a:pt x="2092" y="5386"/>
                  </a:lnTo>
                  <a:lnTo>
                    <a:pt x="1196" y="4646"/>
                  </a:lnTo>
                  <a:lnTo>
                    <a:pt x="1196" y="5386"/>
                  </a:lnTo>
                  <a:lnTo>
                    <a:pt x="1" y="5280"/>
                  </a:lnTo>
                  <a:lnTo>
                    <a:pt x="1893" y="5650"/>
                  </a:lnTo>
                  <a:lnTo>
                    <a:pt x="3287" y="6283"/>
                  </a:lnTo>
                  <a:lnTo>
                    <a:pt x="4183" y="6969"/>
                  </a:lnTo>
                  <a:lnTo>
                    <a:pt x="4582" y="7972"/>
                  </a:lnTo>
                  <a:lnTo>
                    <a:pt x="5378" y="5280"/>
                  </a:lnTo>
                  <a:lnTo>
                    <a:pt x="5578" y="3432"/>
                  </a:lnTo>
                  <a:lnTo>
                    <a:pt x="5279" y="2165"/>
                  </a:lnTo>
                  <a:lnTo>
                    <a:pt x="4582" y="1162"/>
                  </a:lnTo>
                  <a:lnTo>
                    <a:pt x="1893"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07" name="Shape 276"/>
            <p:cNvSpPr>
              <a:spLocks/>
            </p:cNvSpPr>
            <p:nvPr/>
          </p:nvSpPr>
          <p:spPr bwMode="auto">
            <a:xfrm>
              <a:off x="1675500" y="1036075"/>
              <a:ext cx="186750" cy="208550"/>
            </a:xfrm>
            <a:custGeom>
              <a:avLst/>
              <a:gdLst>
                <a:gd name="T0" fmla="*/ 47325 w 7470"/>
                <a:gd name="T1" fmla="*/ 3950 h 8342"/>
                <a:gd name="T2" fmla="*/ 82175 w 7470"/>
                <a:gd name="T3" fmla="*/ 0 h 8342"/>
                <a:gd name="T4" fmla="*/ 124500 w 7470"/>
                <a:gd name="T5" fmla="*/ 10550 h 8342"/>
                <a:gd name="T6" fmla="*/ 154375 w 7470"/>
                <a:gd name="T7" fmla="*/ 30350 h 8342"/>
                <a:gd name="T8" fmla="*/ 186750 w 7470"/>
                <a:gd name="T9" fmla="*/ 55425 h 8342"/>
                <a:gd name="T10" fmla="*/ 169325 w 7470"/>
                <a:gd name="T11" fmla="*/ 87100 h 8342"/>
                <a:gd name="T12" fmla="*/ 159350 w 7470"/>
                <a:gd name="T13" fmla="*/ 121425 h 8342"/>
                <a:gd name="T14" fmla="*/ 146900 w 7470"/>
                <a:gd name="T15" fmla="*/ 164975 h 8342"/>
                <a:gd name="T16" fmla="*/ 139450 w 7470"/>
                <a:gd name="T17" fmla="*/ 184775 h 8342"/>
                <a:gd name="T18" fmla="*/ 124500 w 7470"/>
                <a:gd name="T19" fmla="*/ 208525 h 8342"/>
                <a:gd name="T20" fmla="*/ 112050 w 7470"/>
                <a:gd name="T21" fmla="*/ 183450 h 8342"/>
                <a:gd name="T22" fmla="*/ 77200 w 7470"/>
                <a:gd name="T23" fmla="*/ 172900 h 8342"/>
                <a:gd name="T24" fmla="*/ 44825 w 7470"/>
                <a:gd name="T25" fmla="*/ 167625 h 8342"/>
                <a:gd name="T26" fmla="*/ 25 w 7470"/>
                <a:gd name="T27" fmla="*/ 172900 h 8342"/>
                <a:gd name="T28" fmla="*/ 39850 w 7470"/>
                <a:gd name="T29" fmla="*/ 163650 h 8342"/>
                <a:gd name="T30" fmla="*/ 69725 w 7470"/>
                <a:gd name="T31" fmla="*/ 162350 h 8342"/>
                <a:gd name="T32" fmla="*/ 64750 w 7470"/>
                <a:gd name="T33" fmla="*/ 146500 h 8342"/>
                <a:gd name="T34" fmla="*/ 94625 w 7470"/>
                <a:gd name="T35" fmla="*/ 163650 h 8342"/>
                <a:gd name="T36" fmla="*/ 84675 w 7470"/>
                <a:gd name="T37" fmla="*/ 138575 h 8342"/>
                <a:gd name="T38" fmla="*/ 112050 w 7470"/>
                <a:gd name="T39" fmla="*/ 155750 h 8342"/>
                <a:gd name="T40" fmla="*/ 104575 w 7470"/>
                <a:gd name="T41" fmla="*/ 124075 h 8342"/>
                <a:gd name="T42" fmla="*/ 129475 w 7470"/>
                <a:gd name="T43" fmla="*/ 131975 h 8342"/>
                <a:gd name="T44" fmla="*/ 119525 w 7470"/>
                <a:gd name="T45" fmla="*/ 110875 h 8342"/>
                <a:gd name="T46" fmla="*/ 72225 w 7470"/>
                <a:gd name="T47" fmla="*/ 96350 h 8342"/>
                <a:gd name="T48" fmla="*/ 124500 w 7470"/>
                <a:gd name="T49" fmla="*/ 105600 h 8342"/>
                <a:gd name="T50" fmla="*/ 139450 w 7470"/>
                <a:gd name="T51" fmla="*/ 117475 h 8342"/>
                <a:gd name="T52" fmla="*/ 146900 w 7470"/>
                <a:gd name="T53" fmla="*/ 96350 h 8342"/>
                <a:gd name="T54" fmla="*/ 134450 w 7470"/>
                <a:gd name="T55" fmla="*/ 80500 h 8342"/>
                <a:gd name="T56" fmla="*/ 84675 w 7470"/>
                <a:gd name="T57" fmla="*/ 71275 h 8342"/>
                <a:gd name="T58" fmla="*/ 32375 w 7470"/>
                <a:gd name="T59" fmla="*/ 73900 h 8342"/>
                <a:gd name="T60" fmla="*/ 64750 w 7470"/>
                <a:gd name="T61" fmla="*/ 66000 h 8342"/>
                <a:gd name="T62" fmla="*/ 84675 w 7470"/>
                <a:gd name="T63" fmla="*/ 62025 h 8342"/>
                <a:gd name="T64" fmla="*/ 82175 w 7470"/>
                <a:gd name="T65" fmla="*/ 46200 h 8342"/>
                <a:gd name="T66" fmla="*/ 107075 w 7470"/>
                <a:gd name="T67" fmla="*/ 67325 h 8342"/>
                <a:gd name="T68" fmla="*/ 104575 w 7470"/>
                <a:gd name="T69" fmla="*/ 34325 h 8342"/>
                <a:gd name="T70" fmla="*/ 139450 w 7470"/>
                <a:gd name="T71" fmla="*/ 62025 h 8342"/>
                <a:gd name="T72" fmla="*/ 124500 w 7470"/>
                <a:gd name="T73" fmla="*/ 25075 h 8342"/>
                <a:gd name="T74" fmla="*/ 92125 w 7470"/>
                <a:gd name="T75" fmla="*/ 10550 h 8342"/>
                <a:gd name="T76" fmla="*/ 59775 w 7470"/>
                <a:gd name="T77" fmla="*/ 9250 h 8342"/>
                <a:gd name="T78" fmla="*/ 34875 w 7470"/>
                <a:gd name="T79" fmla="*/ 9250 h 8342"/>
                <a:gd name="T80" fmla="*/ 47325 w 7470"/>
                <a:gd name="T81" fmla="*/ 3950 h 8342"/>
                <a:gd name="T82" fmla="*/ 47325 w 7470"/>
                <a:gd name="T83" fmla="*/ 3950 h 83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470"/>
                <a:gd name="T127" fmla="*/ 0 h 8342"/>
                <a:gd name="T128" fmla="*/ 7470 w 7470"/>
                <a:gd name="T129" fmla="*/ 8342 h 83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470" h="8342" extrusionOk="0">
                  <a:moveTo>
                    <a:pt x="1893" y="158"/>
                  </a:moveTo>
                  <a:lnTo>
                    <a:pt x="3287" y="0"/>
                  </a:lnTo>
                  <a:lnTo>
                    <a:pt x="4980" y="422"/>
                  </a:lnTo>
                  <a:lnTo>
                    <a:pt x="6175" y="1214"/>
                  </a:lnTo>
                  <a:lnTo>
                    <a:pt x="7470" y="2217"/>
                  </a:lnTo>
                  <a:lnTo>
                    <a:pt x="6773" y="3484"/>
                  </a:lnTo>
                  <a:lnTo>
                    <a:pt x="6374" y="4857"/>
                  </a:lnTo>
                  <a:lnTo>
                    <a:pt x="5876" y="6599"/>
                  </a:lnTo>
                  <a:lnTo>
                    <a:pt x="5578" y="7391"/>
                  </a:lnTo>
                  <a:lnTo>
                    <a:pt x="4980" y="8341"/>
                  </a:lnTo>
                  <a:lnTo>
                    <a:pt x="4482" y="7338"/>
                  </a:lnTo>
                  <a:lnTo>
                    <a:pt x="3088" y="6916"/>
                  </a:lnTo>
                  <a:lnTo>
                    <a:pt x="1793" y="6705"/>
                  </a:lnTo>
                  <a:lnTo>
                    <a:pt x="1" y="6916"/>
                  </a:lnTo>
                  <a:lnTo>
                    <a:pt x="1594" y="6546"/>
                  </a:lnTo>
                  <a:lnTo>
                    <a:pt x="2789" y="6494"/>
                  </a:lnTo>
                  <a:lnTo>
                    <a:pt x="2590" y="5860"/>
                  </a:lnTo>
                  <a:lnTo>
                    <a:pt x="3785" y="6546"/>
                  </a:lnTo>
                  <a:lnTo>
                    <a:pt x="3387" y="5543"/>
                  </a:lnTo>
                  <a:lnTo>
                    <a:pt x="4482" y="6230"/>
                  </a:lnTo>
                  <a:lnTo>
                    <a:pt x="4183" y="4963"/>
                  </a:lnTo>
                  <a:lnTo>
                    <a:pt x="5179" y="5279"/>
                  </a:lnTo>
                  <a:lnTo>
                    <a:pt x="4781" y="4435"/>
                  </a:lnTo>
                  <a:lnTo>
                    <a:pt x="2889" y="3854"/>
                  </a:lnTo>
                  <a:lnTo>
                    <a:pt x="4980" y="4224"/>
                  </a:lnTo>
                  <a:lnTo>
                    <a:pt x="5578" y="4699"/>
                  </a:lnTo>
                  <a:lnTo>
                    <a:pt x="5876" y="3854"/>
                  </a:lnTo>
                  <a:lnTo>
                    <a:pt x="5378" y="3220"/>
                  </a:lnTo>
                  <a:lnTo>
                    <a:pt x="3387" y="2851"/>
                  </a:lnTo>
                  <a:lnTo>
                    <a:pt x="1295" y="2956"/>
                  </a:lnTo>
                  <a:lnTo>
                    <a:pt x="2590" y="2640"/>
                  </a:lnTo>
                  <a:lnTo>
                    <a:pt x="3387" y="2481"/>
                  </a:lnTo>
                  <a:lnTo>
                    <a:pt x="3287" y="1848"/>
                  </a:lnTo>
                  <a:lnTo>
                    <a:pt x="4283" y="2693"/>
                  </a:lnTo>
                  <a:lnTo>
                    <a:pt x="4183" y="1373"/>
                  </a:lnTo>
                  <a:lnTo>
                    <a:pt x="5578" y="2481"/>
                  </a:lnTo>
                  <a:lnTo>
                    <a:pt x="4980" y="1003"/>
                  </a:lnTo>
                  <a:lnTo>
                    <a:pt x="3685" y="422"/>
                  </a:lnTo>
                  <a:lnTo>
                    <a:pt x="2391" y="370"/>
                  </a:lnTo>
                  <a:lnTo>
                    <a:pt x="1395" y="370"/>
                  </a:lnTo>
                  <a:lnTo>
                    <a:pt x="1893" y="15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08" name="Shape 277"/>
            <p:cNvSpPr>
              <a:spLocks/>
            </p:cNvSpPr>
            <p:nvPr/>
          </p:nvSpPr>
          <p:spPr bwMode="auto">
            <a:xfrm>
              <a:off x="1685475" y="1228750"/>
              <a:ext cx="109550" cy="100350"/>
            </a:xfrm>
            <a:custGeom>
              <a:avLst/>
              <a:gdLst>
                <a:gd name="T0" fmla="*/ 0 w 4382"/>
                <a:gd name="T1" fmla="*/ 25 h 4014"/>
                <a:gd name="T2" fmla="*/ 44825 w 4382"/>
                <a:gd name="T3" fmla="*/ 1350 h 4014"/>
                <a:gd name="T4" fmla="*/ 84650 w 4382"/>
                <a:gd name="T5" fmla="*/ 17175 h 4014"/>
                <a:gd name="T6" fmla="*/ 109550 w 4382"/>
                <a:gd name="T7" fmla="*/ 35650 h 4014"/>
                <a:gd name="T8" fmla="*/ 84650 w 4382"/>
                <a:gd name="T9" fmla="*/ 81850 h 4014"/>
                <a:gd name="T10" fmla="*/ 62250 w 4382"/>
                <a:gd name="T11" fmla="*/ 100325 h 4014"/>
                <a:gd name="T12" fmla="*/ 72200 w 4382"/>
                <a:gd name="T13" fmla="*/ 72625 h 4014"/>
                <a:gd name="T14" fmla="*/ 62250 w 4382"/>
                <a:gd name="T15" fmla="*/ 40950 h 4014"/>
                <a:gd name="T16" fmla="*/ 82150 w 4382"/>
                <a:gd name="T17" fmla="*/ 46225 h 4014"/>
                <a:gd name="T18" fmla="*/ 67225 w 4382"/>
                <a:gd name="T19" fmla="*/ 25100 h 4014"/>
                <a:gd name="T20" fmla="*/ 37350 w 4382"/>
                <a:gd name="T21" fmla="*/ 10575 h 4014"/>
                <a:gd name="T22" fmla="*/ 0 w 4382"/>
                <a:gd name="T23" fmla="*/ 25 h 4014"/>
                <a:gd name="T24" fmla="*/ 0 w 4382"/>
                <a:gd name="T25" fmla="*/ 25 h 40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82"/>
                <a:gd name="T40" fmla="*/ 0 h 4014"/>
                <a:gd name="T41" fmla="*/ 4382 w 4382"/>
                <a:gd name="T42" fmla="*/ 4014 h 40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82" h="4014" extrusionOk="0">
                  <a:moveTo>
                    <a:pt x="0" y="1"/>
                  </a:moveTo>
                  <a:lnTo>
                    <a:pt x="1793" y="54"/>
                  </a:lnTo>
                  <a:lnTo>
                    <a:pt x="3386" y="687"/>
                  </a:lnTo>
                  <a:lnTo>
                    <a:pt x="4382" y="1426"/>
                  </a:lnTo>
                  <a:lnTo>
                    <a:pt x="3386" y="3274"/>
                  </a:lnTo>
                  <a:lnTo>
                    <a:pt x="2490" y="4013"/>
                  </a:lnTo>
                  <a:lnTo>
                    <a:pt x="2888" y="2905"/>
                  </a:lnTo>
                  <a:lnTo>
                    <a:pt x="2490" y="1638"/>
                  </a:lnTo>
                  <a:lnTo>
                    <a:pt x="3286" y="1849"/>
                  </a:lnTo>
                  <a:lnTo>
                    <a:pt x="2689" y="1004"/>
                  </a:lnTo>
                  <a:lnTo>
                    <a:pt x="1494" y="423"/>
                  </a:lnTo>
                  <a:lnTo>
                    <a:pt x="0"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09" name="Shape 278"/>
            <p:cNvSpPr>
              <a:spLocks/>
            </p:cNvSpPr>
            <p:nvPr/>
          </p:nvSpPr>
          <p:spPr bwMode="auto">
            <a:xfrm>
              <a:off x="1588375" y="914650"/>
              <a:ext cx="744425" cy="520025"/>
            </a:xfrm>
            <a:custGeom>
              <a:avLst/>
              <a:gdLst>
                <a:gd name="T0" fmla="*/ 375950 w 29777"/>
                <a:gd name="T1" fmla="*/ 101625 h 20801"/>
                <a:gd name="T2" fmla="*/ 343575 w 29777"/>
                <a:gd name="T3" fmla="*/ 131975 h 20801"/>
                <a:gd name="T4" fmla="*/ 333625 w 29777"/>
                <a:gd name="T5" fmla="*/ 163650 h 20801"/>
                <a:gd name="T6" fmla="*/ 333625 w 29777"/>
                <a:gd name="T7" fmla="*/ 205900 h 20801"/>
                <a:gd name="T8" fmla="*/ 331125 w 29777"/>
                <a:gd name="T9" fmla="*/ 254725 h 20801"/>
                <a:gd name="T10" fmla="*/ 303750 w 29777"/>
                <a:gd name="T11" fmla="*/ 285075 h 20801"/>
                <a:gd name="T12" fmla="*/ 286325 w 29777"/>
                <a:gd name="T13" fmla="*/ 312800 h 20801"/>
                <a:gd name="T14" fmla="*/ 268875 w 29777"/>
                <a:gd name="T15" fmla="*/ 351075 h 20801"/>
                <a:gd name="T16" fmla="*/ 261425 w 29777"/>
                <a:gd name="T17" fmla="*/ 392000 h 20801"/>
                <a:gd name="T18" fmla="*/ 241500 w 29777"/>
                <a:gd name="T19" fmla="*/ 417075 h 20801"/>
                <a:gd name="T20" fmla="*/ 209125 w 29777"/>
                <a:gd name="T21" fmla="*/ 438200 h 20801"/>
                <a:gd name="T22" fmla="*/ 131950 w 29777"/>
                <a:gd name="T23" fmla="*/ 467225 h 20801"/>
                <a:gd name="T24" fmla="*/ 64725 w 29777"/>
                <a:gd name="T25" fmla="*/ 492300 h 20801"/>
                <a:gd name="T26" fmla="*/ 0 w 29777"/>
                <a:gd name="T27" fmla="*/ 520025 h 20801"/>
                <a:gd name="T28" fmla="*/ 134450 w 29777"/>
                <a:gd name="T29" fmla="*/ 475150 h 20801"/>
                <a:gd name="T30" fmla="*/ 246475 w 29777"/>
                <a:gd name="T31" fmla="*/ 428950 h 20801"/>
                <a:gd name="T32" fmla="*/ 281325 w 29777"/>
                <a:gd name="T33" fmla="*/ 397275 h 20801"/>
                <a:gd name="T34" fmla="*/ 286325 w 29777"/>
                <a:gd name="T35" fmla="*/ 341850 h 20801"/>
                <a:gd name="T36" fmla="*/ 303750 w 29777"/>
                <a:gd name="T37" fmla="*/ 306200 h 20801"/>
                <a:gd name="T38" fmla="*/ 363500 w 29777"/>
                <a:gd name="T39" fmla="*/ 254725 h 20801"/>
                <a:gd name="T40" fmla="*/ 356025 w 29777"/>
                <a:gd name="T41" fmla="*/ 291675 h 20801"/>
                <a:gd name="T42" fmla="*/ 420750 w 29777"/>
                <a:gd name="T43" fmla="*/ 250775 h 20801"/>
                <a:gd name="T44" fmla="*/ 348550 w 29777"/>
                <a:gd name="T45" fmla="*/ 324675 h 20801"/>
                <a:gd name="T46" fmla="*/ 425725 w 29777"/>
                <a:gd name="T47" fmla="*/ 283775 h 20801"/>
                <a:gd name="T48" fmla="*/ 375950 w 29777"/>
                <a:gd name="T49" fmla="*/ 327325 h 20801"/>
                <a:gd name="T50" fmla="*/ 450625 w 29777"/>
                <a:gd name="T51" fmla="*/ 291675 h 20801"/>
                <a:gd name="T52" fmla="*/ 510375 w 29777"/>
                <a:gd name="T53" fmla="*/ 260000 h 20801"/>
                <a:gd name="T54" fmla="*/ 490475 w 29777"/>
                <a:gd name="T55" fmla="*/ 289050 h 20801"/>
                <a:gd name="T56" fmla="*/ 545225 w 29777"/>
                <a:gd name="T57" fmla="*/ 250775 h 20801"/>
                <a:gd name="T58" fmla="*/ 612450 w 29777"/>
                <a:gd name="T59" fmla="*/ 190050 h 20801"/>
                <a:gd name="T60" fmla="*/ 664725 w 29777"/>
                <a:gd name="T61" fmla="*/ 130675 h 20801"/>
                <a:gd name="T62" fmla="*/ 714525 w 29777"/>
                <a:gd name="T63" fmla="*/ 64675 h 20801"/>
                <a:gd name="T64" fmla="*/ 744400 w 29777"/>
                <a:gd name="T65" fmla="*/ 0 h 20801"/>
                <a:gd name="T66" fmla="*/ 692125 w 29777"/>
                <a:gd name="T67" fmla="*/ 80500 h 20801"/>
                <a:gd name="T68" fmla="*/ 617425 w 29777"/>
                <a:gd name="T69" fmla="*/ 164975 h 20801"/>
                <a:gd name="T70" fmla="*/ 535275 w 29777"/>
                <a:gd name="T71" fmla="*/ 215125 h 20801"/>
                <a:gd name="T72" fmla="*/ 575100 w 29777"/>
                <a:gd name="T73" fmla="*/ 164975 h 20801"/>
                <a:gd name="T74" fmla="*/ 497925 w 29777"/>
                <a:gd name="T75" fmla="*/ 205900 h 20801"/>
                <a:gd name="T76" fmla="*/ 572625 w 29777"/>
                <a:gd name="T77" fmla="*/ 120100 h 20801"/>
                <a:gd name="T78" fmla="*/ 458100 w 29777"/>
                <a:gd name="T79" fmla="*/ 201925 h 20801"/>
                <a:gd name="T80" fmla="*/ 490475 w 29777"/>
                <a:gd name="T81" fmla="*/ 145175 h 20801"/>
                <a:gd name="T82" fmla="*/ 403325 w 29777"/>
                <a:gd name="T83" fmla="*/ 227025 h 20801"/>
                <a:gd name="T84" fmla="*/ 443150 w 29777"/>
                <a:gd name="T85" fmla="*/ 150450 h 20801"/>
                <a:gd name="T86" fmla="*/ 385900 w 29777"/>
                <a:gd name="T87" fmla="*/ 213825 h 20801"/>
                <a:gd name="T88" fmla="*/ 403325 w 29777"/>
                <a:gd name="T89" fmla="*/ 155750 h 20801"/>
                <a:gd name="T90" fmla="*/ 363500 w 29777"/>
                <a:gd name="T91" fmla="*/ 190050 h 20801"/>
                <a:gd name="T92" fmla="*/ 380925 w 29777"/>
                <a:gd name="T93" fmla="*/ 155750 h 20801"/>
                <a:gd name="T94" fmla="*/ 358525 w 29777"/>
                <a:gd name="T95" fmla="*/ 167625 h 20801"/>
                <a:gd name="T96" fmla="*/ 370950 w 29777"/>
                <a:gd name="T97" fmla="*/ 145175 h 20801"/>
                <a:gd name="T98" fmla="*/ 353525 w 29777"/>
                <a:gd name="T99" fmla="*/ 150450 h 20801"/>
                <a:gd name="T100" fmla="*/ 358525 w 29777"/>
                <a:gd name="T101" fmla="*/ 129350 h 20801"/>
                <a:gd name="T102" fmla="*/ 375950 w 29777"/>
                <a:gd name="T103" fmla="*/ 101625 h 20801"/>
                <a:gd name="T104" fmla="*/ 375950 w 29777"/>
                <a:gd name="T105" fmla="*/ 101625 h 208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777"/>
                <a:gd name="T160" fmla="*/ 0 h 20801"/>
                <a:gd name="T161" fmla="*/ 29777 w 29777"/>
                <a:gd name="T162" fmla="*/ 20801 h 208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777" h="20801" extrusionOk="0">
                  <a:moveTo>
                    <a:pt x="15038" y="4065"/>
                  </a:moveTo>
                  <a:lnTo>
                    <a:pt x="13743" y="5279"/>
                  </a:lnTo>
                  <a:lnTo>
                    <a:pt x="13345" y="6546"/>
                  </a:lnTo>
                  <a:lnTo>
                    <a:pt x="13345" y="8236"/>
                  </a:lnTo>
                  <a:lnTo>
                    <a:pt x="13245" y="10189"/>
                  </a:lnTo>
                  <a:lnTo>
                    <a:pt x="12150" y="11403"/>
                  </a:lnTo>
                  <a:lnTo>
                    <a:pt x="11453" y="12512"/>
                  </a:lnTo>
                  <a:lnTo>
                    <a:pt x="10755" y="14043"/>
                  </a:lnTo>
                  <a:lnTo>
                    <a:pt x="10457" y="15680"/>
                  </a:lnTo>
                  <a:lnTo>
                    <a:pt x="9660" y="16683"/>
                  </a:lnTo>
                  <a:lnTo>
                    <a:pt x="8365" y="17528"/>
                  </a:lnTo>
                  <a:lnTo>
                    <a:pt x="5278" y="18689"/>
                  </a:lnTo>
                  <a:lnTo>
                    <a:pt x="2589" y="19692"/>
                  </a:lnTo>
                  <a:lnTo>
                    <a:pt x="0" y="20801"/>
                  </a:lnTo>
                  <a:lnTo>
                    <a:pt x="5378" y="19006"/>
                  </a:lnTo>
                  <a:lnTo>
                    <a:pt x="9859" y="17158"/>
                  </a:lnTo>
                  <a:lnTo>
                    <a:pt x="11253" y="15891"/>
                  </a:lnTo>
                  <a:lnTo>
                    <a:pt x="11453" y="13674"/>
                  </a:lnTo>
                  <a:lnTo>
                    <a:pt x="12150" y="12248"/>
                  </a:lnTo>
                  <a:lnTo>
                    <a:pt x="14540" y="10189"/>
                  </a:lnTo>
                  <a:lnTo>
                    <a:pt x="14241" y="11667"/>
                  </a:lnTo>
                  <a:lnTo>
                    <a:pt x="16830" y="10031"/>
                  </a:lnTo>
                  <a:lnTo>
                    <a:pt x="13942" y="12987"/>
                  </a:lnTo>
                  <a:lnTo>
                    <a:pt x="17029" y="11351"/>
                  </a:lnTo>
                  <a:lnTo>
                    <a:pt x="15038" y="13093"/>
                  </a:lnTo>
                  <a:lnTo>
                    <a:pt x="18025" y="11667"/>
                  </a:lnTo>
                  <a:lnTo>
                    <a:pt x="20415" y="10400"/>
                  </a:lnTo>
                  <a:lnTo>
                    <a:pt x="19619" y="11562"/>
                  </a:lnTo>
                  <a:lnTo>
                    <a:pt x="21809" y="10031"/>
                  </a:lnTo>
                  <a:lnTo>
                    <a:pt x="24498" y="7602"/>
                  </a:lnTo>
                  <a:lnTo>
                    <a:pt x="26589" y="5227"/>
                  </a:lnTo>
                  <a:lnTo>
                    <a:pt x="28581" y="2587"/>
                  </a:lnTo>
                  <a:lnTo>
                    <a:pt x="29776" y="0"/>
                  </a:lnTo>
                  <a:lnTo>
                    <a:pt x="27685" y="3220"/>
                  </a:lnTo>
                  <a:lnTo>
                    <a:pt x="24697" y="6599"/>
                  </a:lnTo>
                  <a:lnTo>
                    <a:pt x="21411" y="8605"/>
                  </a:lnTo>
                  <a:lnTo>
                    <a:pt x="23004" y="6599"/>
                  </a:lnTo>
                  <a:lnTo>
                    <a:pt x="19917" y="8236"/>
                  </a:lnTo>
                  <a:lnTo>
                    <a:pt x="22905" y="4804"/>
                  </a:lnTo>
                  <a:lnTo>
                    <a:pt x="18324" y="8077"/>
                  </a:lnTo>
                  <a:lnTo>
                    <a:pt x="19619" y="5807"/>
                  </a:lnTo>
                  <a:lnTo>
                    <a:pt x="16133" y="9081"/>
                  </a:lnTo>
                  <a:lnTo>
                    <a:pt x="17726" y="6018"/>
                  </a:lnTo>
                  <a:lnTo>
                    <a:pt x="15436" y="8553"/>
                  </a:lnTo>
                  <a:lnTo>
                    <a:pt x="16133" y="6230"/>
                  </a:lnTo>
                  <a:lnTo>
                    <a:pt x="14540" y="7602"/>
                  </a:lnTo>
                  <a:lnTo>
                    <a:pt x="15237" y="6230"/>
                  </a:lnTo>
                  <a:lnTo>
                    <a:pt x="14341" y="6705"/>
                  </a:lnTo>
                  <a:lnTo>
                    <a:pt x="14838" y="5807"/>
                  </a:lnTo>
                  <a:lnTo>
                    <a:pt x="14141" y="6018"/>
                  </a:lnTo>
                  <a:lnTo>
                    <a:pt x="14341" y="5174"/>
                  </a:lnTo>
                  <a:lnTo>
                    <a:pt x="15038" y="406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10" name="Shape 279"/>
            <p:cNvSpPr>
              <a:spLocks/>
            </p:cNvSpPr>
            <p:nvPr/>
          </p:nvSpPr>
          <p:spPr bwMode="auto">
            <a:xfrm>
              <a:off x="2031525" y="847325"/>
              <a:ext cx="176775" cy="60750"/>
            </a:xfrm>
            <a:custGeom>
              <a:avLst/>
              <a:gdLst>
                <a:gd name="T0" fmla="*/ 176775 w 7071"/>
                <a:gd name="T1" fmla="*/ 25 h 2430"/>
                <a:gd name="T2" fmla="*/ 109550 w 7071"/>
                <a:gd name="T3" fmla="*/ 19800 h 2430"/>
                <a:gd name="T4" fmla="*/ 27400 w 7071"/>
                <a:gd name="T5" fmla="*/ 38300 h 2430"/>
                <a:gd name="T6" fmla="*/ 0 w 7071"/>
                <a:gd name="T7" fmla="*/ 44900 h 2430"/>
                <a:gd name="T8" fmla="*/ 22425 w 7071"/>
                <a:gd name="T9" fmla="*/ 60725 h 2430"/>
                <a:gd name="T10" fmla="*/ 77200 w 7071"/>
                <a:gd name="T11" fmla="*/ 55450 h 2430"/>
                <a:gd name="T12" fmla="*/ 141925 w 7071"/>
                <a:gd name="T13" fmla="*/ 39600 h 2430"/>
                <a:gd name="T14" fmla="*/ 69725 w 7071"/>
                <a:gd name="T15" fmla="*/ 48850 h 2430"/>
                <a:gd name="T16" fmla="*/ 131950 w 7071"/>
                <a:gd name="T17" fmla="*/ 31700 h 2430"/>
                <a:gd name="T18" fmla="*/ 69725 w 7071"/>
                <a:gd name="T19" fmla="*/ 39600 h 2430"/>
                <a:gd name="T20" fmla="*/ 124500 w 7071"/>
                <a:gd name="T21" fmla="*/ 22450 h 2430"/>
                <a:gd name="T22" fmla="*/ 176775 w 7071"/>
                <a:gd name="T23" fmla="*/ 25 h 2430"/>
                <a:gd name="T24" fmla="*/ 176775 w 7071"/>
                <a:gd name="T25" fmla="*/ 25 h 24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071"/>
                <a:gd name="T40" fmla="*/ 0 h 2430"/>
                <a:gd name="T41" fmla="*/ 7071 w 7071"/>
                <a:gd name="T42" fmla="*/ 2430 h 24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071" h="2430" extrusionOk="0">
                  <a:moveTo>
                    <a:pt x="7071" y="1"/>
                  </a:moveTo>
                  <a:lnTo>
                    <a:pt x="4382" y="792"/>
                  </a:lnTo>
                  <a:lnTo>
                    <a:pt x="1096" y="1532"/>
                  </a:lnTo>
                  <a:lnTo>
                    <a:pt x="0" y="1796"/>
                  </a:lnTo>
                  <a:lnTo>
                    <a:pt x="897" y="2429"/>
                  </a:lnTo>
                  <a:lnTo>
                    <a:pt x="3088" y="2218"/>
                  </a:lnTo>
                  <a:lnTo>
                    <a:pt x="5677" y="1584"/>
                  </a:lnTo>
                  <a:lnTo>
                    <a:pt x="2789" y="1954"/>
                  </a:lnTo>
                  <a:lnTo>
                    <a:pt x="5278" y="1268"/>
                  </a:lnTo>
                  <a:lnTo>
                    <a:pt x="2789" y="1584"/>
                  </a:lnTo>
                  <a:lnTo>
                    <a:pt x="4980" y="898"/>
                  </a:lnTo>
                  <a:lnTo>
                    <a:pt x="7071"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11" name="Shape 280"/>
            <p:cNvSpPr>
              <a:spLocks/>
            </p:cNvSpPr>
            <p:nvPr/>
          </p:nvSpPr>
          <p:spPr bwMode="auto">
            <a:xfrm>
              <a:off x="2083800" y="902750"/>
              <a:ext cx="134475" cy="52825"/>
            </a:xfrm>
            <a:custGeom>
              <a:avLst/>
              <a:gdLst>
                <a:gd name="T0" fmla="*/ 134450 w 5379"/>
                <a:gd name="T1" fmla="*/ 25 h 2113"/>
                <a:gd name="T2" fmla="*/ 29900 w 5379"/>
                <a:gd name="T3" fmla="*/ 26425 h 2113"/>
                <a:gd name="T4" fmla="*/ 25 w 5379"/>
                <a:gd name="T5" fmla="*/ 30375 h 2113"/>
                <a:gd name="T6" fmla="*/ 22425 w 5379"/>
                <a:gd name="T7" fmla="*/ 52825 h 2113"/>
                <a:gd name="T8" fmla="*/ 87150 w 5379"/>
                <a:gd name="T9" fmla="*/ 40925 h 2113"/>
                <a:gd name="T10" fmla="*/ 134450 w 5379"/>
                <a:gd name="T11" fmla="*/ 29050 h 2113"/>
                <a:gd name="T12" fmla="*/ 49800 w 5379"/>
                <a:gd name="T13" fmla="*/ 40925 h 2113"/>
                <a:gd name="T14" fmla="*/ 134450 w 5379"/>
                <a:gd name="T15" fmla="*/ 17175 h 2113"/>
                <a:gd name="T16" fmla="*/ 54800 w 5379"/>
                <a:gd name="T17" fmla="*/ 25100 h 2113"/>
                <a:gd name="T18" fmla="*/ 134450 w 5379"/>
                <a:gd name="T19" fmla="*/ 25 h 2113"/>
                <a:gd name="T20" fmla="*/ 134450 w 5379"/>
                <a:gd name="T21" fmla="*/ 25 h 21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79"/>
                <a:gd name="T34" fmla="*/ 0 h 2113"/>
                <a:gd name="T35" fmla="*/ 5379 w 5379"/>
                <a:gd name="T36" fmla="*/ 2113 h 21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79" h="2113" extrusionOk="0">
                  <a:moveTo>
                    <a:pt x="5378" y="1"/>
                  </a:moveTo>
                  <a:lnTo>
                    <a:pt x="1196" y="1057"/>
                  </a:lnTo>
                  <a:lnTo>
                    <a:pt x="1" y="1215"/>
                  </a:lnTo>
                  <a:lnTo>
                    <a:pt x="897" y="2113"/>
                  </a:lnTo>
                  <a:lnTo>
                    <a:pt x="3486" y="1637"/>
                  </a:lnTo>
                  <a:lnTo>
                    <a:pt x="5378" y="1162"/>
                  </a:lnTo>
                  <a:lnTo>
                    <a:pt x="1992" y="1637"/>
                  </a:lnTo>
                  <a:lnTo>
                    <a:pt x="5378" y="687"/>
                  </a:lnTo>
                  <a:lnTo>
                    <a:pt x="2192" y="1004"/>
                  </a:lnTo>
                  <a:lnTo>
                    <a:pt x="5378"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12" name="Shape 281"/>
            <p:cNvSpPr>
              <a:spLocks/>
            </p:cNvSpPr>
            <p:nvPr/>
          </p:nvSpPr>
          <p:spPr bwMode="auto">
            <a:xfrm>
              <a:off x="2128625" y="959500"/>
              <a:ext cx="94625" cy="34350"/>
            </a:xfrm>
            <a:custGeom>
              <a:avLst/>
              <a:gdLst>
                <a:gd name="T0" fmla="*/ 94600 w 3785"/>
                <a:gd name="T1" fmla="*/ 25 h 1374"/>
                <a:gd name="T2" fmla="*/ 0 w 3785"/>
                <a:gd name="T3" fmla="*/ 18500 h 1374"/>
                <a:gd name="T4" fmla="*/ 19925 w 3785"/>
                <a:gd name="T5" fmla="*/ 34350 h 1374"/>
                <a:gd name="T6" fmla="*/ 94600 w 3785"/>
                <a:gd name="T7" fmla="*/ 25100 h 1374"/>
                <a:gd name="T8" fmla="*/ 27400 w 3785"/>
                <a:gd name="T9" fmla="*/ 25100 h 1374"/>
                <a:gd name="T10" fmla="*/ 94600 w 3785"/>
                <a:gd name="T11" fmla="*/ 13225 h 1374"/>
                <a:gd name="T12" fmla="*/ 34850 w 3785"/>
                <a:gd name="T13" fmla="*/ 18500 h 1374"/>
                <a:gd name="T14" fmla="*/ 94600 w 3785"/>
                <a:gd name="T15" fmla="*/ 25 h 1374"/>
                <a:gd name="T16" fmla="*/ 94600 w 3785"/>
                <a:gd name="T17" fmla="*/ 25 h 13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85"/>
                <a:gd name="T28" fmla="*/ 0 h 1374"/>
                <a:gd name="T29" fmla="*/ 3785 w 3785"/>
                <a:gd name="T30" fmla="*/ 1374 h 13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85" h="1374" extrusionOk="0">
                  <a:moveTo>
                    <a:pt x="3784" y="1"/>
                  </a:moveTo>
                  <a:lnTo>
                    <a:pt x="0" y="740"/>
                  </a:lnTo>
                  <a:lnTo>
                    <a:pt x="797" y="1374"/>
                  </a:lnTo>
                  <a:lnTo>
                    <a:pt x="3784" y="1004"/>
                  </a:lnTo>
                  <a:lnTo>
                    <a:pt x="1096" y="1004"/>
                  </a:lnTo>
                  <a:lnTo>
                    <a:pt x="3784" y="529"/>
                  </a:lnTo>
                  <a:lnTo>
                    <a:pt x="1394" y="740"/>
                  </a:lnTo>
                  <a:lnTo>
                    <a:pt x="3784"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13" name="Shape 282"/>
            <p:cNvSpPr>
              <a:spLocks/>
            </p:cNvSpPr>
            <p:nvPr/>
          </p:nvSpPr>
          <p:spPr bwMode="auto">
            <a:xfrm>
              <a:off x="1185050" y="830175"/>
              <a:ext cx="87150" cy="52800"/>
            </a:xfrm>
            <a:custGeom>
              <a:avLst/>
              <a:gdLst>
                <a:gd name="T0" fmla="*/ 39850 w 3486"/>
                <a:gd name="T1" fmla="*/ 14525 h 2112"/>
                <a:gd name="T2" fmla="*/ 87150 w 3486"/>
                <a:gd name="T3" fmla="*/ 39600 h 2112"/>
                <a:gd name="T4" fmla="*/ 64750 w 3486"/>
                <a:gd name="T5" fmla="*/ 52800 h 2112"/>
                <a:gd name="T6" fmla="*/ 0 w 3486"/>
                <a:gd name="T7" fmla="*/ 35650 h 2112"/>
                <a:gd name="T8" fmla="*/ 52300 w 3486"/>
                <a:gd name="T9" fmla="*/ 39600 h 2112"/>
                <a:gd name="T10" fmla="*/ 5000 w 3486"/>
                <a:gd name="T11" fmla="*/ 22450 h 2112"/>
                <a:gd name="T12" fmla="*/ 52300 w 3486"/>
                <a:gd name="T13" fmla="*/ 31675 h 2112"/>
                <a:gd name="T14" fmla="*/ 9975 w 3486"/>
                <a:gd name="T15" fmla="*/ 0 h 2112"/>
                <a:gd name="T16" fmla="*/ 39850 w 3486"/>
                <a:gd name="T17" fmla="*/ 14525 h 2112"/>
                <a:gd name="T18" fmla="*/ 39850 w 3486"/>
                <a:gd name="T19" fmla="*/ 14525 h 2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86"/>
                <a:gd name="T31" fmla="*/ 0 h 2112"/>
                <a:gd name="T32" fmla="*/ 3486 w 3486"/>
                <a:gd name="T33" fmla="*/ 2112 h 21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86" h="2112" extrusionOk="0">
                  <a:moveTo>
                    <a:pt x="1594" y="581"/>
                  </a:moveTo>
                  <a:lnTo>
                    <a:pt x="3486" y="1584"/>
                  </a:lnTo>
                  <a:lnTo>
                    <a:pt x="2590" y="2112"/>
                  </a:lnTo>
                  <a:lnTo>
                    <a:pt x="0" y="1426"/>
                  </a:lnTo>
                  <a:lnTo>
                    <a:pt x="2092" y="1584"/>
                  </a:lnTo>
                  <a:lnTo>
                    <a:pt x="200" y="898"/>
                  </a:lnTo>
                  <a:lnTo>
                    <a:pt x="2092" y="1267"/>
                  </a:lnTo>
                  <a:lnTo>
                    <a:pt x="399" y="0"/>
                  </a:lnTo>
                  <a:lnTo>
                    <a:pt x="1594" y="58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14" name="Shape 283"/>
            <p:cNvSpPr>
              <a:spLocks/>
            </p:cNvSpPr>
            <p:nvPr/>
          </p:nvSpPr>
          <p:spPr bwMode="auto">
            <a:xfrm>
              <a:off x="1162650" y="882950"/>
              <a:ext cx="72225" cy="25125"/>
            </a:xfrm>
            <a:custGeom>
              <a:avLst/>
              <a:gdLst>
                <a:gd name="T0" fmla="*/ 72200 w 2889"/>
                <a:gd name="T1" fmla="*/ 11900 h 1005"/>
                <a:gd name="T2" fmla="*/ 54775 w 2889"/>
                <a:gd name="T3" fmla="*/ 25100 h 1005"/>
                <a:gd name="T4" fmla="*/ 0 w 2889"/>
                <a:gd name="T5" fmla="*/ 11900 h 1005"/>
                <a:gd name="T6" fmla="*/ 42325 w 2889"/>
                <a:gd name="T7" fmla="*/ 14550 h 1005"/>
                <a:gd name="T8" fmla="*/ 19925 w 2889"/>
                <a:gd name="T9" fmla="*/ 25 h 1005"/>
                <a:gd name="T10" fmla="*/ 72200 w 2889"/>
                <a:gd name="T11" fmla="*/ 11900 h 1005"/>
                <a:gd name="T12" fmla="*/ 72200 w 2889"/>
                <a:gd name="T13" fmla="*/ 11900 h 1005"/>
                <a:gd name="T14" fmla="*/ 0 60000 65536"/>
                <a:gd name="T15" fmla="*/ 0 60000 65536"/>
                <a:gd name="T16" fmla="*/ 0 60000 65536"/>
                <a:gd name="T17" fmla="*/ 0 60000 65536"/>
                <a:gd name="T18" fmla="*/ 0 60000 65536"/>
                <a:gd name="T19" fmla="*/ 0 60000 65536"/>
                <a:gd name="T20" fmla="*/ 0 60000 65536"/>
                <a:gd name="T21" fmla="*/ 0 w 2889"/>
                <a:gd name="T22" fmla="*/ 0 h 1005"/>
                <a:gd name="T23" fmla="*/ 2889 w 2889"/>
                <a:gd name="T24" fmla="*/ 1005 h 10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9" h="1005" extrusionOk="0">
                  <a:moveTo>
                    <a:pt x="2888" y="476"/>
                  </a:moveTo>
                  <a:lnTo>
                    <a:pt x="2191" y="1004"/>
                  </a:lnTo>
                  <a:lnTo>
                    <a:pt x="0" y="476"/>
                  </a:lnTo>
                  <a:lnTo>
                    <a:pt x="1693" y="582"/>
                  </a:lnTo>
                  <a:lnTo>
                    <a:pt x="797" y="1"/>
                  </a:lnTo>
                  <a:lnTo>
                    <a:pt x="2888" y="476"/>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15" name="Shape 284"/>
            <p:cNvSpPr>
              <a:spLocks/>
            </p:cNvSpPr>
            <p:nvPr/>
          </p:nvSpPr>
          <p:spPr bwMode="auto">
            <a:xfrm>
              <a:off x="1172600" y="915950"/>
              <a:ext cx="37375" cy="17200"/>
            </a:xfrm>
            <a:custGeom>
              <a:avLst/>
              <a:gdLst>
                <a:gd name="T0" fmla="*/ 37350 w 1495"/>
                <a:gd name="T1" fmla="*/ 3975 h 688"/>
                <a:gd name="T2" fmla="*/ 32375 w 1495"/>
                <a:gd name="T3" fmla="*/ 17175 h 688"/>
                <a:gd name="T4" fmla="*/ 25 w 1495"/>
                <a:gd name="T5" fmla="*/ 11900 h 688"/>
                <a:gd name="T6" fmla="*/ 17450 w 1495"/>
                <a:gd name="T7" fmla="*/ 6625 h 688"/>
                <a:gd name="T8" fmla="*/ 9975 w 1495"/>
                <a:gd name="T9" fmla="*/ 25 h 688"/>
                <a:gd name="T10" fmla="*/ 37350 w 1495"/>
                <a:gd name="T11" fmla="*/ 3975 h 688"/>
                <a:gd name="T12" fmla="*/ 37350 w 1495"/>
                <a:gd name="T13" fmla="*/ 3975 h 688"/>
                <a:gd name="T14" fmla="*/ 0 60000 65536"/>
                <a:gd name="T15" fmla="*/ 0 60000 65536"/>
                <a:gd name="T16" fmla="*/ 0 60000 65536"/>
                <a:gd name="T17" fmla="*/ 0 60000 65536"/>
                <a:gd name="T18" fmla="*/ 0 60000 65536"/>
                <a:gd name="T19" fmla="*/ 0 60000 65536"/>
                <a:gd name="T20" fmla="*/ 0 60000 65536"/>
                <a:gd name="T21" fmla="*/ 0 w 1495"/>
                <a:gd name="T22" fmla="*/ 0 h 688"/>
                <a:gd name="T23" fmla="*/ 1495 w 1495"/>
                <a:gd name="T24" fmla="*/ 688 h 6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95" h="688" extrusionOk="0">
                  <a:moveTo>
                    <a:pt x="1494" y="159"/>
                  </a:moveTo>
                  <a:lnTo>
                    <a:pt x="1295" y="687"/>
                  </a:lnTo>
                  <a:lnTo>
                    <a:pt x="1" y="476"/>
                  </a:lnTo>
                  <a:lnTo>
                    <a:pt x="698" y="265"/>
                  </a:lnTo>
                  <a:lnTo>
                    <a:pt x="399" y="1"/>
                  </a:lnTo>
                  <a:lnTo>
                    <a:pt x="1494" y="15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16" name="Shape 285"/>
            <p:cNvSpPr>
              <a:spLocks/>
            </p:cNvSpPr>
            <p:nvPr/>
          </p:nvSpPr>
          <p:spPr bwMode="auto">
            <a:xfrm>
              <a:off x="886300" y="772100"/>
              <a:ext cx="199200" cy="322050"/>
            </a:xfrm>
            <a:custGeom>
              <a:avLst/>
              <a:gdLst>
                <a:gd name="T0" fmla="*/ 156850 w 7968"/>
                <a:gd name="T1" fmla="*/ 21125 h 12882"/>
                <a:gd name="T2" fmla="*/ 169300 w 7968"/>
                <a:gd name="T3" fmla="*/ 83150 h 12882"/>
                <a:gd name="T4" fmla="*/ 169300 w 7968"/>
                <a:gd name="T5" fmla="*/ 139900 h 12882"/>
                <a:gd name="T6" fmla="*/ 199175 w 7968"/>
                <a:gd name="T7" fmla="*/ 118800 h 12882"/>
                <a:gd name="T8" fmla="*/ 199175 w 7968"/>
                <a:gd name="T9" fmla="*/ 158400 h 12882"/>
                <a:gd name="T10" fmla="*/ 139425 w 7968"/>
                <a:gd name="T11" fmla="*/ 209850 h 12882"/>
                <a:gd name="T12" fmla="*/ 139425 w 7968"/>
                <a:gd name="T13" fmla="*/ 176875 h 12882"/>
                <a:gd name="T14" fmla="*/ 94625 w 7968"/>
                <a:gd name="T15" fmla="*/ 250775 h 12882"/>
                <a:gd name="T16" fmla="*/ 0 w 7968"/>
                <a:gd name="T17" fmla="*/ 322050 h 12882"/>
                <a:gd name="T18" fmla="*/ 79675 w 7968"/>
                <a:gd name="T19" fmla="*/ 238900 h 12882"/>
                <a:gd name="T20" fmla="*/ 104575 w 7968"/>
                <a:gd name="T21" fmla="*/ 187425 h 12882"/>
                <a:gd name="T22" fmla="*/ 109550 w 7968"/>
                <a:gd name="T23" fmla="*/ 133300 h 12882"/>
                <a:gd name="T24" fmla="*/ 79675 w 7968"/>
                <a:gd name="T25" fmla="*/ 187425 h 12882"/>
                <a:gd name="T26" fmla="*/ 84650 w 7968"/>
                <a:gd name="T27" fmla="*/ 110875 h 12882"/>
                <a:gd name="T28" fmla="*/ 47300 w 7968"/>
                <a:gd name="T29" fmla="*/ 162350 h 12882"/>
                <a:gd name="T30" fmla="*/ 94625 w 7968"/>
                <a:gd name="T31" fmla="*/ 69950 h 12882"/>
                <a:gd name="T32" fmla="*/ 156850 w 7968"/>
                <a:gd name="T33" fmla="*/ 0 h 12882"/>
                <a:gd name="T34" fmla="*/ 156850 w 7968"/>
                <a:gd name="T35" fmla="*/ 21125 h 12882"/>
                <a:gd name="T36" fmla="*/ 156850 w 7968"/>
                <a:gd name="T37" fmla="*/ 21125 h 128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968"/>
                <a:gd name="T58" fmla="*/ 0 h 12882"/>
                <a:gd name="T59" fmla="*/ 7968 w 7968"/>
                <a:gd name="T60" fmla="*/ 12882 h 128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968" h="12882" extrusionOk="0">
                  <a:moveTo>
                    <a:pt x="6274" y="845"/>
                  </a:moveTo>
                  <a:lnTo>
                    <a:pt x="6772" y="3326"/>
                  </a:lnTo>
                  <a:lnTo>
                    <a:pt x="6772" y="5596"/>
                  </a:lnTo>
                  <a:lnTo>
                    <a:pt x="7967" y="4752"/>
                  </a:lnTo>
                  <a:lnTo>
                    <a:pt x="7967" y="6336"/>
                  </a:lnTo>
                  <a:lnTo>
                    <a:pt x="5577" y="8394"/>
                  </a:lnTo>
                  <a:lnTo>
                    <a:pt x="5577" y="7075"/>
                  </a:lnTo>
                  <a:lnTo>
                    <a:pt x="3785" y="10031"/>
                  </a:lnTo>
                  <a:lnTo>
                    <a:pt x="0" y="12882"/>
                  </a:lnTo>
                  <a:lnTo>
                    <a:pt x="3187" y="9556"/>
                  </a:lnTo>
                  <a:lnTo>
                    <a:pt x="4183" y="7497"/>
                  </a:lnTo>
                  <a:lnTo>
                    <a:pt x="4382" y="5332"/>
                  </a:lnTo>
                  <a:lnTo>
                    <a:pt x="3187" y="7497"/>
                  </a:lnTo>
                  <a:lnTo>
                    <a:pt x="3386" y="4435"/>
                  </a:lnTo>
                  <a:lnTo>
                    <a:pt x="1892" y="6494"/>
                  </a:lnTo>
                  <a:lnTo>
                    <a:pt x="3785" y="2798"/>
                  </a:lnTo>
                  <a:lnTo>
                    <a:pt x="6274" y="0"/>
                  </a:lnTo>
                  <a:lnTo>
                    <a:pt x="6274" y="84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17" name="Shape 286"/>
            <p:cNvSpPr>
              <a:spLocks/>
            </p:cNvSpPr>
            <p:nvPr/>
          </p:nvSpPr>
          <p:spPr bwMode="auto">
            <a:xfrm>
              <a:off x="341075" y="794525"/>
              <a:ext cx="614950" cy="698225"/>
            </a:xfrm>
            <a:custGeom>
              <a:avLst/>
              <a:gdLst>
                <a:gd name="T0" fmla="*/ 572625 w 24598"/>
                <a:gd name="T1" fmla="*/ 38300 h 27929"/>
                <a:gd name="T2" fmla="*/ 497925 w 24598"/>
                <a:gd name="T3" fmla="*/ 139925 h 27929"/>
                <a:gd name="T4" fmla="*/ 478000 w 24598"/>
                <a:gd name="T5" fmla="*/ 237600 h 27929"/>
                <a:gd name="T6" fmla="*/ 460575 w 24598"/>
                <a:gd name="T7" fmla="*/ 345825 h 27929"/>
                <a:gd name="T8" fmla="*/ 403325 w 24598"/>
                <a:gd name="T9" fmla="*/ 410500 h 27929"/>
                <a:gd name="T10" fmla="*/ 398350 w 24598"/>
                <a:gd name="T11" fmla="*/ 380125 h 27929"/>
                <a:gd name="T12" fmla="*/ 326150 w 24598"/>
                <a:gd name="T13" fmla="*/ 467250 h 27929"/>
                <a:gd name="T14" fmla="*/ 251450 w 24598"/>
                <a:gd name="T15" fmla="*/ 524000 h 27929"/>
                <a:gd name="T16" fmla="*/ 161825 w 24598"/>
                <a:gd name="T17" fmla="*/ 592625 h 27929"/>
                <a:gd name="T18" fmla="*/ 206650 w 24598"/>
                <a:gd name="T19" fmla="*/ 513450 h 27929"/>
                <a:gd name="T20" fmla="*/ 261425 w 24598"/>
                <a:gd name="T21" fmla="*/ 459325 h 27929"/>
                <a:gd name="T22" fmla="*/ 311200 w 24598"/>
                <a:gd name="T23" fmla="*/ 406525 h 27929"/>
                <a:gd name="T24" fmla="*/ 378425 w 24598"/>
                <a:gd name="T25" fmla="*/ 340550 h 27929"/>
                <a:gd name="T26" fmla="*/ 425725 w 24598"/>
                <a:gd name="T27" fmla="*/ 310175 h 27929"/>
                <a:gd name="T28" fmla="*/ 353525 w 24598"/>
                <a:gd name="T29" fmla="*/ 273225 h 27929"/>
                <a:gd name="T30" fmla="*/ 231550 w 24598"/>
                <a:gd name="T31" fmla="*/ 392025 h 27929"/>
                <a:gd name="T32" fmla="*/ 114525 w 24598"/>
                <a:gd name="T33" fmla="*/ 586025 h 27929"/>
                <a:gd name="T34" fmla="*/ 0 w 24598"/>
                <a:gd name="T35" fmla="*/ 686325 h 27929"/>
                <a:gd name="T36" fmla="*/ 17425 w 24598"/>
                <a:gd name="T37" fmla="*/ 698225 h 27929"/>
                <a:gd name="T38" fmla="*/ 42325 w 24598"/>
                <a:gd name="T39" fmla="*/ 698225 h 27929"/>
                <a:gd name="T40" fmla="*/ 226550 w 24598"/>
                <a:gd name="T41" fmla="*/ 568875 h 27929"/>
                <a:gd name="T42" fmla="*/ 375925 w 24598"/>
                <a:gd name="T43" fmla="*/ 446125 h 27929"/>
                <a:gd name="T44" fmla="*/ 420750 w 24598"/>
                <a:gd name="T45" fmla="*/ 442175 h 27929"/>
                <a:gd name="T46" fmla="*/ 440675 w 24598"/>
                <a:gd name="T47" fmla="*/ 444800 h 27929"/>
                <a:gd name="T48" fmla="*/ 532775 w 24598"/>
                <a:gd name="T49" fmla="*/ 410500 h 27929"/>
                <a:gd name="T50" fmla="*/ 512875 w 24598"/>
                <a:gd name="T51" fmla="*/ 397300 h 27929"/>
                <a:gd name="T52" fmla="*/ 460575 w 24598"/>
                <a:gd name="T53" fmla="*/ 406525 h 27929"/>
                <a:gd name="T54" fmla="*/ 435700 w 24598"/>
                <a:gd name="T55" fmla="*/ 398600 h 27929"/>
                <a:gd name="T56" fmla="*/ 532775 w 24598"/>
                <a:gd name="T57" fmla="*/ 308875 h 27929"/>
                <a:gd name="T58" fmla="*/ 520325 w 24598"/>
                <a:gd name="T59" fmla="*/ 308875 h 27929"/>
                <a:gd name="T60" fmla="*/ 510375 w 24598"/>
                <a:gd name="T61" fmla="*/ 295675 h 27929"/>
                <a:gd name="T62" fmla="*/ 497925 w 24598"/>
                <a:gd name="T63" fmla="*/ 275875 h 27929"/>
                <a:gd name="T64" fmla="*/ 525325 w 24598"/>
                <a:gd name="T65" fmla="*/ 125400 h 27929"/>
                <a:gd name="T66" fmla="*/ 614950 w 24598"/>
                <a:gd name="T67" fmla="*/ 25 h 279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598"/>
                <a:gd name="T103" fmla="*/ 0 h 27929"/>
                <a:gd name="T104" fmla="*/ 24598 w 24598"/>
                <a:gd name="T105" fmla="*/ 27929 h 279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598" h="27929" extrusionOk="0">
                  <a:moveTo>
                    <a:pt x="24598" y="1"/>
                  </a:moveTo>
                  <a:lnTo>
                    <a:pt x="22905" y="1532"/>
                  </a:lnTo>
                  <a:lnTo>
                    <a:pt x="21013" y="3696"/>
                  </a:lnTo>
                  <a:lnTo>
                    <a:pt x="19917" y="5597"/>
                  </a:lnTo>
                  <a:lnTo>
                    <a:pt x="19120" y="7867"/>
                  </a:lnTo>
                  <a:lnTo>
                    <a:pt x="19120" y="9504"/>
                  </a:lnTo>
                  <a:lnTo>
                    <a:pt x="19021" y="11087"/>
                  </a:lnTo>
                  <a:lnTo>
                    <a:pt x="18423" y="13833"/>
                  </a:lnTo>
                  <a:lnTo>
                    <a:pt x="17428" y="15047"/>
                  </a:lnTo>
                  <a:lnTo>
                    <a:pt x="16133" y="16420"/>
                  </a:lnTo>
                  <a:lnTo>
                    <a:pt x="15037" y="17264"/>
                  </a:lnTo>
                  <a:lnTo>
                    <a:pt x="15934" y="15205"/>
                  </a:lnTo>
                  <a:lnTo>
                    <a:pt x="16133" y="13516"/>
                  </a:lnTo>
                  <a:lnTo>
                    <a:pt x="13046" y="18690"/>
                  </a:lnTo>
                  <a:lnTo>
                    <a:pt x="13444" y="16261"/>
                  </a:lnTo>
                  <a:lnTo>
                    <a:pt x="10058" y="20960"/>
                  </a:lnTo>
                  <a:lnTo>
                    <a:pt x="10656" y="18954"/>
                  </a:lnTo>
                  <a:lnTo>
                    <a:pt x="6473" y="23705"/>
                  </a:lnTo>
                  <a:lnTo>
                    <a:pt x="8266" y="19429"/>
                  </a:lnTo>
                  <a:lnTo>
                    <a:pt x="8266" y="20538"/>
                  </a:lnTo>
                  <a:lnTo>
                    <a:pt x="10955" y="14625"/>
                  </a:lnTo>
                  <a:lnTo>
                    <a:pt x="10457" y="18373"/>
                  </a:lnTo>
                  <a:lnTo>
                    <a:pt x="13444" y="12777"/>
                  </a:lnTo>
                  <a:lnTo>
                    <a:pt x="12448" y="16261"/>
                  </a:lnTo>
                  <a:lnTo>
                    <a:pt x="15535" y="11774"/>
                  </a:lnTo>
                  <a:lnTo>
                    <a:pt x="15137" y="13622"/>
                  </a:lnTo>
                  <a:lnTo>
                    <a:pt x="16830" y="11299"/>
                  </a:lnTo>
                  <a:lnTo>
                    <a:pt x="17029" y="12407"/>
                  </a:lnTo>
                  <a:lnTo>
                    <a:pt x="18025" y="9398"/>
                  </a:lnTo>
                  <a:lnTo>
                    <a:pt x="14141" y="10929"/>
                  </a:lnTo>
                  <a:lnTo>
                    <a:pt x="11353" y="13041"/>
                  </a:lnTo>
                  <a:lnTo>
                    <a:pt x="9262" y="15681"/>
                  </a:lnTo>
                  <a:lnTo>
                    <a:pt x="7071" y="20379"/>
                  </a:lnTo>
                  <a:lnTo>
                    <a:pt x="4581" y="23441"/>
                  </a:lnTo>
                  <a:lnTo>
                    <a:pt x="1494" y="26028"/>
                  </a:lnTo>
                  <a:lnTo>
                    <a:pt x="0" y="27453"/>
                  </a:lnTo>
                  <a:lnTo>
                    <a:pt x="1096" y="27084"/>
                  </a:lnTo>
                  <a:lnTo>
                    <a:pt x="697" y="27929"/>
                  </a:lnTo>
                  <a:lnTo>
                    <a:pt x="1892" y="27401"/>
                  </a:lnTo>
                  <a:lnTo>
                    <a:pt x="1693" y="27929"/>
                  </a:lnTo>
                  <a:lnTo>
                    <a:pt x="5975" y="25025"/>
                  </a:lnTo>
                  <a:lnTo>
                    <a:pt x="9062" y="22755"/>
                  </a:lnTo>
                  <a:lnTo>
                    <a:pt x="12050" y="20379"/>
                  </a:lnTo>
                  <a:lnTo>
                    <a:pt x="15037" y="17845"/>
                  </a:lnTo>
                  <a:lnTo>
                    <a:pt x="17029" y="17053"/>
                  </a:lnTo>
                  <a:lnTo>
                    <a:pt x="16830" y="17687"/>
                  </a:lnTo>
                  <a:lnTo>
                    <a:pt x="18423" y="17159"/>
                  </a:lnTo>
                  <a:lnTo>
                    <a:pt x="17627" y="17792"/>
                  </a:lnTo>
                  <a:lnTo>
                    <a:pt x="19519" y="17370"/>
                  </a:lnTo>
                  <a:lnTo>
                    <a:pt x="21311" y="16420"/>
                  </a:lnTo>
                  <a:lnTo>
                    <a:pt x="22208" y="15258"/>
                  </a:lnTo>
                  <a:lnTo>
                    <a:pt x="20515" y="15892"/>
                  </a:lnTo>
                  <a:lnTo>
                    <a:pt x="21013" y="15258"/>
                  </a:lnTo>
                  <a:lnTo>
                    <a:pt x="18423" y="16261"/>
                  </a:lnTo>
                  <a:lnTo>
                    <a:pt x="18822" y="15681"/>
                  </a:lnTo>
                  <a:lnTo>
                    <a:pt x="17428" y="15944"/>
                  </a:lnTo>
                  <a:lnTo>
                    <a:pt x="19519" y="13938"/>
                  </a:lnTo>
                  <a:lnTo>
                    <a:pt x="21311" y="12355"/>
                  </a:lnTo>
                  <a:lnTo>
                    <a:pt x="24100" y="9873"/>
                  </a:lnTo>
                  <a:lnTo>
                    <a:pt x="20813" y="12355"/>
                  </a:lnTo>
                  <a:lnTo>
                    <a:pt x="22407" y="10032"/>
                  </a:lnTo>
                  <a:lnTo>
                    <a:pt x="20415" y="11827"/>
                  </a:lnTo>
                  <a:lnTo>
                    <a:pt x="21809" y="8659"/>
                  </a:lnTo>
                  <a:lnTo>
                    <a:pt x="19917" y="11035"/>
                  </a:lnTo>
                  <a:lnTo>
                    <a:pt x="20415" y="7761"/>
                  </a:lnTo>
                  <a:lnTo>
                    <a:pt x="21013" y="5016"/>
                  </a:lnTo>
                  <a:lnTo>
                    <a:pt x="22407" y="2588"/>
                  </a:lnTo>
                  <a:lnTo>
                    <a:pt x="24598"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18" name="Shape 287"/>
            <p:cNvSpPr>
              <a:spLocks/>
            </p:cNvSpPr>
            <p:nvPr/>
          </p:nvSpPr>
          <p:spPr bwMode="auto">
            <a:xfrm>
              <a:off x="410775" y="902750"/>
              <a:ext cx="734475" cy="855300"/>
            </a:xfrm>
            <a:custGeom>
              <a:avLst/>
              <a:gdLst>
                <a:gd name="T0" fmla="*/ 707075 w 29379"/>
                <a:gd name="T1" fmla="*/ 25 h 34212"/>
                <a:gd name="T2" fmla="*/ 674700 w 29379"/>
                <a:gd name="T3" fmla="*/ 56775 h 34212"/>
                <a:gd name="T4" fmla="*/ 629900 w 29379"/>
                <a:gd name="T5" fmla="*/ 108250 h 34212"/>
                <a:gd name="T6" fmla="*/ 669725 w 29379"/>
                <a:gd name="T7" fmla="*/ 92400 h 34212"/>
                <a:gd name="T8" fmla="*/ 614950 w 29379"/>
                <a:gd name="T9" fmla="*/ 143875 h 34212"/>
                <a:gd name="T10" fmla="*/ 560175 w 29379"/>
                <a:gd name="T11" fmla="*/ 174250 h 34212"/>
                <a:gd name="T12" fmla="*/ 495450 w 29379"/>
                <a:gd name="T13" fmla="*/ 215150 h 34212"/>
                <a:gd name="T14" fmla="*/ 475525 w 29379"/>
                <a:gd name="T15" fmla="*/ 242875 h 34212"/>
                <a:gd name="T16" fmla="*/ 522825 w 29379"/>
                <a:gd name="T17" fmla="*/ 215150 h 34212"/>
                <a:gd name="T18" fmla="*/ 609975 w 29379"/>
                <a:gd name="T19" fmla="*/ 186125 h 34212"/>
                <a:gd name="T20" fmla="*/ 570150 w 29379"/>
                <a:gd name="T21" fmla="*/ 236275 h 34212"/>
                <a:gd name="T22" fmla="*/ 545250 w 29379"/>
                <a:gd name="T23" fmla="*/ 289075 h 34212"/>
                <a:gd name="T24" fmla="*/ 490475 w 29379"/>
                <a:gd name="T25" fmla="*/ 348450 h 34212"/>
                <a:gd name="T26" fmla="*/ 415775 w 29379"/>
                <a:gd name="T27" fmla="*/ 384100 h 34212"/>
                <a:gd name="T28" fmla="*/ 333625 w 29379"/>
                <a:gd name="T29" fmla="*/ 421050 h 34212"/>
                <a:gd name="T30" fmla="*/ 266400 w 29379"/>
                <a:gd name="T31" fmla="*/ 452725 h 34212"/>
                <a:gd name="T32" fmla="*/ 370975 w 29379"/>
                <a:gd name="T33" fmla="*/ 352425 h 34212"/>
                <a:gd name="T34" fmla="*/ 229050 w 29379"/>
                <a:gd name="T35" fmla="*/ 458000 h 34212"/>
                <a:gd name="T36" fmla="*/ 114525 w 29379"/>
                <a:gd name="T37" fmla="*/ 524000 h 34212"/>
                <a:gd name="T38" fmla="*/ 32375 w 29379"/>
                <a:gd name="T39" fmla="*/ 576800 h 34212"/>
                <a:gd name="T40" fmla="*/ 25 w 29379"/>
                <a:gd name="T41" fmla="*/ 603200 h 34212"/>
                <a:gd name="T42" fmla="*/ 79675 w 29379"/>
                <a:gd name="T43" fmla="*/ 559625 h 34212"/>
                <a:gd name="T44" fmla="*/ 196700 w 29379"/>
                <a:gd name="T45" fmla="*/ 504200 h 34212"/>
                <a:gd name="T46" fmla="*/ 361000 w 29379"/>
                <a:gd name="T47" fmla="*/ 427650 h 34212"/>
                <a:gd name="T48" fmla="*/ 423250 w 29379"/>
                <a:gd name="T49" fmla="*/ 401250 h 34212"/>
                <a:gd name="T50" fmla="*/ 351050 w 29379"/>
                <a:gd name="T51" fmla="*/ 446125 h 34212"/>
                <a:gd name="T52" fmla="*/ 229050 w 29379"/>
                <a:gd name="T53" fmla="*/ 510800 h 34212"/>
                <a:gd name="T54" fmla="*/ 119525 w 29379"/>
                <a:gd name="T55" fmla="*/ 568875 h 34212"/>
                <a:gd name="T56" fmla="*/ 62250 w 29379"/>
                <a:gd name="T57" fmla="*/ 603200 h 34212"/>
                <a:gd name="T58" fmla="*/ 59775 w 29379"/>
                <a:gd name="T59" fmla="*/ 590000 h 34212"/>
                <a:gd name="T60" fmla="*/ 39850 w 29379"/>
                <a:gd name="T61" fmla="*/ 609800 h 34212"/>
                <a:gd name="T62" fmla="*/ 59775 w 29379"/>
                <a:gd name="T63" fmla="*/ 620350 h 34212"/>
                <a:gd name="T64" fmla="*/ 59775 w 29379"/>
                <a:gd name="T65" fmla="*/ 650700 h 34212"/>
                <a:gd name="T66" fmla="*/ 69725 w 29379"/>
                <a:gd name="T67" fmla="*/ 686350 h 34212"/>
                <a:gd name="T68" fmla="*/ 44825 w 29379"/>
                <a:gd name="T69" fmla="*/ 729900 h 34212"/>
                <a:gd name="T70" fmla="*/ 7475 w 29379"/>
                <a:gd name="T71" fmla="*/ 855275 h 34212"/>
                <a:gd name="T72" fmla="*/ 49800 w 29379"/>
                <a:gd name="T73" fmla="*/ 723300 h 34212"/>
                <a:gd name="T74" fmla="*/ 77200 w 29379"/>
                <a:gd name="T75" fmla="*/ 687650 h 34212"/>
                <a:gd name="T76" fmla="*/ 87150 w 29379"/>
                <a:gd name="T77" fmla="*/ 653350 h 34212"/>
                <a:gd name="T78" fmla="*/ 94625 w 29379"/>
                <a:gd name="T79" fmla="*/ 611100 h 34212"/>
                <a:gd name="T80" fmla="*/ 179275 w 29379"/>
                <a:gd name="T81" fmla="*/ 563600 h 34212"/>
                <a:gd name="T82" fmla="*/ 288800 w 29379"/>
                <a:gd name="T83" fmla="*/ 508150 h 34212"/>
                <a:gd name="T84" fmla="*/ 380925 w 29379"/>
                <a:gd name="T85" fmla="*/ 463275 h 34212"/>
                <a:gd name="T86" fmla="*/ 443175 w 29379"/>
                <a:gd name="T87" fmla="*/ 430300 h 34212"/>
                <a:gd name="T88" fmla="*/ 500425 w 29379"/>
                <a:gd name="T89" fmla="*/ 386725 h 34212"/>
                <a:gd name="T90" fmla="*/ 537775 w 29379"/>
                <a:gd name="T91" fmla="*/ 343175 h 34212"/>
                <a:gd name="T92" fmla="*/ 565150 w 29379"/>
                <a:gd name="T93" fmla="*/ 298300 h 34212"/>
                <a:gd name="T94" fmla="*/ 597525 w 29379"/>
                <a:gd name="T95" fmla="*/ 227025 h 34212"/>
                <a:gd name="T96" fmla="*/ 637350 w 29379"/>
                <a:gd name="T97" fmla="*/ 176875 h 34212"/>
                <a:gd name="T98" fmla="*/ 674700 w 29379"/>
                <a:gd name="T99" fmla="*/ 138600 h 34212"/>
                <a:gd name="T100" fmla="*/ 717025 w 29379"/>
                <a:gd name="T101" fmla="*/ 104300 h 34212"/>
                <a:gd name="T102" fmla="*/ 734450 w 29379"/>
                <a:gd name="T103" fmla="*/ 88450 h 34212"/>
                <a:gd name="T104" fmla="*/ 724500 w 29379"/>
                <a:gd name="T105" fmla="*/ 34350 h 34212"/>
                <a:gd name="T106" fmla="*/ 707075 w 29379"/>
                <a:gd name="T107" fmla="*/ 25 h 34212"/>
                <a:gd name="T108" fmla="*/ 707075 w 29379"/>
                <a:gd name="T109" fmla="*/ 25 h 3421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9379"/>
                <a:gd name="T166" fmla="*/ 0 h 34212"/>
                <a:gd name="T167" fmla="*/ 29379 w 29379"/>
                <a:gd name="T168" fmla="*/ 34212 h 3421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9379" h="34212" extrusionOk="0">
                  <a:moveTo>
                    <a:pt x="28283" y="1"/>
                  </a:moveTo>
                  <a:lnTo>
                    <a:pt x="26988" y="2271"/>
                  </a:lnTo>
                  <a:lnTo>
                    <a:pt x="25196" y="4330"/>
                  </a:lnTo>
                  <a:lnTo>
                    <a:pt x="26789" y="3696"/>
                  </a:lnTo>
                  <a:lnTo>
                    <a:pt x="24598" y="5755"/>
                  </a:lnTo>
                  <a:lnTo>
                    <a:pt x="22407" y="6970"/>
                  </a:lnTo>
                  <a:lnTo>
                    <a:pt x="19818" y="8606"/>
                  </a:lnTo>
                  <a:lnTo>
                    <a:pt x="19021" y="9715"/>
                  </a:lnTo>
                  <a:lnTo>
                    <a:pt x="20913" y="8606"/>
                  </a:lnTo>
                  <a:lnTo>
                    <a:pt x="24399" y="7445"/>
                  </a:lnTo>
                  <a:lnTo>
                    <a:pt x="22806" y="9451"/>
                  </a:lnTo>
                  <a:lnTo>
                    <a:pt x="21810" y="11563"/>
                  </a:lnTo>
                  <a:lnTo>
                    <a:pt x="19619" y="13938"/>
                  </a:lnTo>
                  <a:lnTo>
                    <a:pt x="16631" y="15364"/>
                  </a:lnTo>
                  <a:lnTo>
                    <a:pt x="13345" y="16842"/>
                  </a:lnTo>
                  <a:lnTo>
                    <a:pt x="10656" y="18109"/>
                  </a:lnTo>
                  <a:lnTo>
                    <a:pt x="14839" y="14097"/>
                  </a:lnTo>
                  <a:lnTo>
                    <a:pt x="9162" y="18320"/>
                  </a:lnTo>
                  <a:lnTo>
                    <a:pt x="4581" y="20960"/>
                  </a:lnTo>
                  <a:lnTo>
                    <a:pt x="1295" y="23072"/>
                  </a:lnTo>
                  <a:lnTo>
                    <a:pt x="1" y="24128"/>
                  </a:lnTo>
                  <a:lnTo>
                    <a:pt x="3187" y="22385"/>
                  </a:lnTo>
                  <a:lnTo>
                    <a:pt x="7868" y="20168"/>
                  </a:lnTo>
                  <a:lnTo>
                    <a:pt x="14440" y="17106"/>
                  </a:lnTo>
                  <a:lnTo>
                    <a:pt x="16930" y="16050"/>
                  </a:lnTo>
                  <a:lnTo>
                    <a:pt x="14042" y="17845"/>
                  </a:lnTo>
                  <a:lnTo>
                    <a:pt x="9162" y="20432"/>
                  </a:lnTo>
                  <a:lnTo>
                    <a:pt x="4781" y="22755"/>
                  </a:lnTo>
                  <a:lnTo>
                    <a:pt x="2490" y="24128"/>
                  </a:lnTo>
                  <a:lnTo>
                    <a:pt x="2391" y="23600"/>
                  </a:lnTo>
                  <a:lnTo>
                    <a:pt x="1594" y="24392"/>
                  </a:lnTo>
                  <a:lnTo>
                    <a:pt x="2391" y="24814"/>
                  </a:lnTo>
                  <a:lnTo>
                    <a:pt x="2391" y="26028"/>
                  </a:lnTo>
                  <a:lnTo>
                    <a:pt x="2789" y="27454"/>
                  </a:lnTo>
                  <a:lnTo>
                    <a:pt x="1793" y="29196"/>
                  </a:lnTo>
                  <a:lnTo>
                    <a:pt x="299" y="34211"/>
                  </a:lnTo>
                  <a:lnTo>
                    <a:pt x="1992" y="28932"/>
                  </a:lnTo>
                  <a:lnTo>
                    <a:pt x="3088" y="27506"/>
                  </a:lnTo>
                  <a:lnTo>
                    <a:pt x="3486" y="26134"/>
                  </a:lnTo>
                  <a:lnTo>
                    <a:pt x="3785" y="24444"/>
                  </a:lnTo>
                  <a:lnTo>
                    <a:pt x="7171" y="22544"/>
                  </a:lnTo>
                  <a:lnTo>
                    <a:pt x="11552" y="20326"/>
                  </a:lnTo>
                  <a:lnTo>
                    <a:pt x="15237" y="18531"/>
                  </a:lnTo>
                  <a:lnTo>
                    <a:pt x="17727" y="17212"/>
                  </a:lnTo>
                  <a:lnTo>
                    <a:pt x="20017" y="15469"/>
                  </a:lnTo>
                  <a:lnTo>
                    <a:pt x="21511" y="13727"/>
                  </a:lnTo>
                  <a:lnTo>
                    <a:pt x="22606" y="11932"/>
                  </a:lnTo>
                  <a:lnTo>
                    <a:pt x="23901" y="9081"/>
                  </a:lnTo>
                  <a:lnTo>
                    <a:pt x="25494" y="7075"/>
                  </a:lnTo>
                  <a:lnTo>
                    <a:pt x="26988" y="5544"/>
                  </a:lnTo>
                  <a:lnTo>
                    <a:pt x="28681" y="4172"/>
                  </a:lnTo>
                  <a:lnTo>
                    <a:pt x="29378" y="3538"/>
                  </a:lnTo>
                  <a:lnTo>
                    <a:pt x="28980" y="1374"/>
                  </a:lnTo>
                  <a:lnTo>
                    <a:pt x="28283"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19" name="Shape 288"/>
            <p:cNvSpPr>
              <a:spLocks/>
            </p:cNvSpPr>
            <p:nvPr/>
          </p:nvSpPr>
          <p:spPr bwMode="auto">
            <a:xfrm>
              <a:off x="49775" y="1474250"/>
              <a:ext cx="286325" cy="145200"/>
            </a:xfrm>
            <a:custGeom>
              <a:avLst/>
              <a:gdLst>
                <a:gd name="T0" fmla="*/ 286325 w 11453"/>
                <a:gd name="T1" fmla="*/ 25 h 5808"/>
                <a:gd name="T2" fmla="*/ 246500 w 11453"/>
                <a:gd name="T3" fmla="*/ 10575 h 5808"/>
                <a:gd name="T4" fmla="*/ 204175 w 11453"/>
                <a:gd name="T5" fmla="*/ 29050 h 5808"/>
                <a:gd name="T6" fmla="*/ 146900 w 11453"/>
                <a:gd name="T7" fmla="*/ 39600 h 5808"/>
                <a:gd name="T8" fmla="*/ 104575 w 11453"/>
                <a:gd name="T9" fmla="*/ 81850 h 5808"/>
                <a:gd name="T10" fmla="*/ 29900 w 11453"/>
                <a:gd name="T11" fmla="*/ 113525 h 5808"/>
                <a:gd name="T12" fmla="*/ 25 w 11453"/>
                <a:gd name="T13" fmla="*/ 137275 h 5808"/>
                <a:gd name="T14" fmla="*/ 29900 w 11453"/>
                <a:gd name="T15" fmla="*/ 145200 h 5808"/>
                <a:gd name="T16" fmla="*/ 104575 w 11453"/>
                <a:gd name="T17" fmla="*/ 125400 h 5808"/>
                <a:gd name="T18" fmla="*/ 144425 w 11453"/>
                <a:gd name="T19" fmla="*/ 99000 h 5808"/>
                <a:gd name="T20" fmla="*/ 248975 w 11453"/>
                <a:gd name="T21" fmla="*/ 96350 h 5808"/>
                <a:gd name="T22" fmla="*/ 281350 w 11453"/>
                <a:gd name="T23" fmla="*/ 84475 h 5808"/>
                <a:gd name="T24" fmla="*/ 271375 w 11453"/>
                <a:gd name="T25" fmla="*/ 77875 h 5808"/>
                <a:gd name="T26" fmla="*/ 211625 w 11453"/>
                <a:gd name="T27" fmla="*/ 84475 h 5808"/>
                <a:gd name="T28" fmla="*/ 144425 w 11453"/>
                <a:gd name="T29" fmla="*/ 84475 h 5808"/>
                <a:gd name="T30" fmla="*/ 99600 w 11453"/>
                <a:gd name="T31" fmla="*/ 99000 h 5808"/>
                <a:gd name="T32" fmla="*/ 92125 w 11453"/>
                <a:gd name="T33" fmla="*/ 118800 h 5808"/>
                <a:gd name="T34" fmla="*/ 32375 w 11453"/>
                <a:gd name="T35" fmla="*/ 134625 h 5808"/>
                <a:gd name="T36" fmla="*/ 29900 w 11453"/>
                <a:gd name="T37" fmla="*/ 128050 h 5808"/>
                <a:gd name="T38" fmla="*/ 44825 w 11453"/>
                <a:gd name="T39" fmla="*/ 110875 h 5808"/>
                <a:gd name="T40" fmla="*/ 114550 w 11453"/>
                <a:gd name="T41" fmla="*/ 87125 h 5808"/>
                <a:gd name="T42" fmla="*/ 156875 w 11453"/>
                <a:gd name="T43" fmla="*/ 48850 h 5808"/>
                <a:gd name="T44" fmla="*/ 211625 w 11453"/>
                <a:gd name="T45" fmla="*/ 38300 h 5808"/>
                <a:gd name="T46" fmla="*/ 258950 w 11453"/>
                <a:gd name="T47" fmla="*/ 11900 h 5808"/>
                <a:gd name="T48" fmla="*/ 286325 w 11453"/>
                <a:gd name="T49" fmla="*/ 25 h 5808"/>
                <a:gd name="T50" fmla="*/ 286325 w 11453"/>
                <a:gd name="T51" fmla="*/ 25 h 58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453"/>
                <a:gd name="T79" fmla="*/ 0 h 5808"/>
                <a:gd name="T80" fmla="*/ 11453 w 11453"/>
                <a:gd name="T81" fmla="*/ 5808 h 58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453" h="5808" extrusionOk="0">
                  <a:moveTo>
                    <a:pt x="11453" y="1"/>
                  </a:moveTo>
                  <a:lnTo>
                    <a:pt x="9860" y="423"/>
                  </a:lnTo>
                  <a:lnTo>
                    <a:pt x="8167" y="1162"/>
                  </a:lnTo>
                  <a:lnTo>
                    <a:pt x="5876" y="1584"/>
                  </a:lnTo>
                  <a:lnTo>
                    <a:pt x="4183" y="3274"/>
                  </a:lnTo>
                  <a:lnTo>
                    <a:pt x="1196" y="4541"/>
                  </a:lnTo>
                  <a:lnTo>
                    <a:pt x="1" y="5491"/>
                  </a:lnTo>
                  <a:lnTo>
                    <a:pt x="1196" y="5808"/>
                  </a:lnTo>
                  <a:lnTo>
                    <a:pt x="4183" y="5016"/>
                  </a:lnTo>
                  <a:lnTo>
                    <a:pt x="5777" y="3960"/>
                  </a:lnTo>
                  <a:lnTo>
                    <a:pt x="9959" y="3854"/>
                  </a:lnTo>
                  <a:lnTo>
                    <a:pt x="11254" y="3379"/>
                  </a:lnTo>
                  <a:lnTo>
                    <a:pt x="10855" y="3115"/>
                  </a:lnTo>
                  <a:lnTo>
                    <a:pt x="8465" y="3379"/>
                  </a:lnTo>
                  <a:lnTo>
                    <a:pt x="5777" y="3379"/>
                  </a:lnTo>
                  <a:lnTo>
                    <a:pt x="3984" y="3960"/>
                  </a:lnTo>
                  <a:lnTo>
                    <a:pt x="3685" y="4752"/>
                  </a:lnTo>
                  <a:lnTo>
                    <a:pt x="1295" y="5385"/>
                  </a:lnTo>
                  <a:lnTo>
                    <a:pt x="1196" y="5122"/>
                  </a:lnTo>
                  <a:lnTo>
                    <a:pt x="1793" y="4435"/>
                  </a:lnTo>
                  <a:lnTo>
                    <a:pt x="4582" y="3485"/>
                  </a:lnTo>
                  <a:lnTo>
                    <a:pt x="6275" y="1954"/>
                  </a:lnTo>
                  <a:lnTo>
                    <a:pt x="8465" y="1532"/>
                  </a:lnTo>
                  <a:lnTo>
                    <a:pt x="10358" y="476"/>
                  </a:lnTo>
                  <a:lnTo>
                    <a:pt x="11453"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20" name="Shape 289"/>
            <p:cNvSpPr>
              <a:spLocks/>
            </p:cNvSpPr>
            <p:nvPr/>
          </p:nvSpPr>
          <p:spPr bwMode="auto">
            <a:xfrm>
              <a:off x="121975" y="1570600"/>
              <a:ext cx="293800" cy="216475"/>
            </a:xfrm>
            <a:custGeom>
              <a:avLst/>
              <a:gdLst>
                <a:gd name="T0" fmla="*/ 99600 w 11752"/>
                <a:gd name="T1" fmla="*/ 1325 h 8659"/>
                <a:gd name="T2" fmla="*/ 52300 w 11752"/>
                <a:gd name="T3" fmla="*/ 81850 h 8659"/>
                <a:gd name="T4" fmla="*/ 25 w 11752"/>
                <a:gd name="T5" fmla="*/ 154425 h 8659"/>
                <a:gd name="T6" fmla="*/ 5000 w 11752"/>
                <a:gd name="T7" fmla="*/ 165000 h 8659"/>
                <a:gd name="T8" fmla="*/ 32375 w 11752"/>
                <a:gd name="T9" fmla="*/ 162350 h 8659"/>
                <a:gd name="T10" fmla="*/ 114550 w 11752"/>
                <a:gd name="T11" fmla="*/ 89750 h 8659"/>
                <a:gd name="T12" fmla="*/ 104575 w 11752"/>
                <a:gd name="T13" fmla="*/ 166300 h 8659"/>
                <a:gd name="T14" fmla="*/ 104575 w 11752"/>
                <a:gd name="T15" fmla="*/ 208550 h 8659"/>
                <a:gd name="T16" fmla="*/ 124500 w 11752"/>
                <a:gd name="T17" fmla="*/ 216475 h 8659"/>
                <a:gd name="T18" fmla="*/ 141925 w 11752"/>
                <a:gd name="T19" fmla="*/ 208550 h 8659"/>
                <a:gd name="T20" fmla="*/ 164325 w 11752"/>
                <a:gd name="T21" fmla="*/ 213825 h 8659"/>
                <a:gd name="T22" fmla="*/ 186750 w 11752"/>
                <a:gd name="T23" fmla="*/ 199300 h 8659"/>
                <a:gd name="T24" fmla="*/ 261425 w 11752"/>
                <a:gd name="T25" fmla="*/ 99000 h 8659"/>
                <a:gd name="T26" fmla="*/ 261425 w 11752"/>
                <a:gd name="T27" fmla="*/ 176875 h 8659"/>
                <a:gd name="T28" fmla="*/ 278850 w 11752"/>
                <a:gd name="T29" fmla="*/ 194025 h 8659"/>
                <a:gd name="T30" fmla="*/ 293800 w 11752"/>
                <a:gd name="T31" fmla="*/ 187425 h 8659"/>
                <a:gd name="T32" fmla="*/ 278850 w 11752"/>
                <a:gd name="T33" fmla="*/ 180825 h 8659"/>
                <a:gd name="T34" fmla="*/ 278850 w 11752"/>
                <a:gd name="T35" fmla="*/ 135950 h 8659"/>
                <a:gd name="T36" fmla="*/ 273875 w 11752"/>
                <a:gd name="T37" fmla="*/ 73925 h 8659"/>
                <a:gd name="T38" fmla="*/ 176775 w 11752"/>
                <a:gd name="T39" fmla="*/ 182150 h 8659"/>
                <a:gd name="T40" fmla="*/ 151875 w 11752"/>
                <a:gd name="T41" fmla="*/ 188750 h 8659"/>
                <a:gd name="T42" fmla="*/ 209150 w 11752"/>
                <a:gd name="T43" fmla="*/ 67325 h 8659"/>
                <a:gd name="T44" fmla="*/ 199175 w 11752"/>
                <a:gd name="T45" fmla="*/ 66000 h 8659"/>
                <a:gd name="T46" fmla="*/ 127000 w 11752"/>
                <a:gd name="T47" fmla="*/ 208550 h 8659"/>
                <a:gd name="T48" fmla="*/ 114550 w 11752"/>
                <a:gd name="T49" fmla="*/ 205900 h 8659"/>
                <a:gd name="T50" fmla="*/ 139425 w 11752"/>
                <a:gd name="T51" fmla="*/ 62050 h 8659"/>
                <a:gd name="T52" fmla="*/ 27400 w 11752"/>
                <a:gd name="T53" fmla="*/ 155750 h 8659"/>
                <a:gd name="T54" fmla="*/ 12475 w 11752"/>
                <a:gd name="T55" fmla="*/ 151800 h 8659"/>
                <a:gd name="T56" fmla="*/ 67225 w 11752"/>
                <a:gd name="T57" fmla="*/ 79200 h 8659"/>
                <a:gd name="T58" fmla="*/ 107075 w 11752"/>
                <a:gd name="T59" fmla="*/ 0 h 8659"/>
                <a:gd name="T60" fmla="*/ 99600 w 11752"/>
                <a:gd name="T61" fmla="*/ 1325 h 8659"/>
                <a:gd name="T62" fmla="*/ 99600 w 11752"/>
                <a:gd name="T63" fmla="*/ 1325 h 86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752"/>
                <a:gd name="T97" fmla="*/ 0 h 8659"/>
                <a:gd name="T98" fmla="*/ 11752 w 11752"/>
                <a:gd name="T99" fmla="*/ 8659 h 86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752" h="8659" extrusionOk="0">
                  <a:moveTo>
                    <a:pt x="3984" y="53"/>
                  </a:moveTo>
                  <a:lnTo>
                    <a:pt x="2092" y="3274"/>
                  </a:lnTo>
                  <a:lnTo>
                    <a:pt x="1" y="6177"/>
                  </a:lnTo>
                  <a:lnTo>
                    <a:pt x="200" y="6600"/>
                  </a:lnTo>
                  <a:lnTo>
                    <a:pt x="1295" y="6494"/>
                  </a:lnTo>
                  <a:lnTo>
                    <a:pt x="4582" y="3590"/>
                  </a:lnTo>
                  <a:lnTo>
                    <a:pt x="4183" y="6652"/>
                  </a:lnTo>
                  <a:lnTo>
                    <a:pt x="4183" y="8342"/>
                  </a:lnTo>
                  <a:lnTo>
                    <a:pt x="4980" y="8659"/>
                  </a:lnTo>
                  <a:lnTo>
                    <a:pt x="5677" y="8342"/>
                  </a:lnTo>
                  <a:lnTo>
                    <a:pt x="6573" y="8553"/>
                  </a:lnTo>
                  <a:lnTo>
                    <a:pt x="7470" y="7972"/>
                  </a:lnTo>
                  <a:lnTo>
                    <a:pt x="10457" y="3960"/>
                  </a:lnTo>
                  <a:lnTo>
                    <a:pt x="10457" y="7075"/>
                  </a:lnTo>
                  <a:lnTo>
                    <a:pt x="11154" y="7761"/>
                  </a:lnTo>
                  <a:lnTo>
                    <a:pt x="11752" y="7497"/>
                  </a:lnTo>
                  <a:lnTo>
                    <a:pt x="11154" y="7233"/>
                  </a:lnTo>
                  <a:lnTo>
                    <a:pt x="11154" y="5438"/>
                  </a:lnTo>
                  <a:lnTo>
                    <a:pt x="10955" y="2957"/>
                  </a:lnTo>
                  <a:lnTo>
                    <a:pt x="7071" y="7286"/>
                  </a:lnTo>
                  <a:lnTo>
                    <a:pt x="6075" y="7550"/>
                  </a:lnTo>
                  <a:lnTo>
                    <a:pt x="8366" y="2693"/>
                  </a:lnTo>
                  <a:lnTo>
                    <a:pt x="7967" y="2640"/>
                  </a:lnTo>
                  <a:lnTo>
                    <a:pt x="5080" y="8342"/>
                  </a:lnTo>
                  <a:lnTo>
                    <a:pt x="4582" y="8236"/>
                  </a:lnTo>
                  <a:lnTo>
                    <a:pt x="5577" y="2482"/>
                  </a:lnTo>
                  <a:lnTo>
                    <a:pt x="1096" y="6230"/>
                  </a:lnTo>
                  <a:lnTo>
                    <a:pt x="499" y="6072"/>
                  </a:lnTo>
                  <a:lnTo>
                    <a:pt x="2689" y="3168"/>
                  </a:lnTo>
                  <a:lnTo>
                    <a:pt x="4283" y="0"/>
                  </a:lnTo>
                  <a:lnTo>
                    <a:pt x="3984" y="5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21" name="Shape 290"/>
            <p:cNvSpPr>
              <a:spLocks/>
            </p:cNvSpPr>
            <p:nvPr/>
          </p:nvSpPr>
          <p:spPr bwMode="auto">
            <a:xfrm>
              <a:off x="341075" y="1524400"/>
              <a:ext cx="59775" cy="129375"/>
            </a:xfrm>
            <a:custGeom>
              <a:avLst/>
              <a:gdLst>
                <a:gd name="T0" fmla="*/ 59750 w 2391"/>
                <a:gd name="T1" fmla="*/ 25 h 5175"/>
                <a:gd name="T2" fmla="*/ 52275 w 2391"/>
                <a:gd name="T3" fmla="*/ 29050 h 5175"/>
                <a:gd name="T4" fmla="*/ 54775 w 2391"/>
                <a:gd name="T5" fmla="*/ 108250 h 5175"/>
                <a:gd name="T6" fmla="*/ 12450 w 2391"/>
                <a:gd name="T7" fmla="*/ 129350 h 5175"/>
                <a:gd name="T8" fmla="*/ 0 w 2391"/>
                <a:gd name="T9" fmla="*/ 125400 h 5175"/>
                <a:gd name="T10" fmla="*/ 24900 w 2391"/>
                <a:gd name="T11" fmla="*/ 77900 h 5175"/>
                <a:gd name="T12" fmla="*/ 37350 w 2391"/>
                <a:gd name="T13" fmla="*/ 22450 h 5175"/>
                <a:gd name="T14" fmla="*/ 59750 w 2391"/>
                <a:gd name="T15" fmla="*/ 25 h 5175"/>
                <a:gd name="T16" fmla="*/ 59750 w 2391"/>
                <a:gd name="T17" fmla="*/ 25 h 5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91"/>
                <a:gd name="T28" fmla="*/ 0 h 5175"/>
                <a:gd name="T29" fmla="*/ 2391 w 2391"/>
                <a:gd name="T30" fmla="*/ 5175 h 51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91" h="5175" extrusionOk="0">
                  <a:moveTo>
                    <a:pt x="2390" y="1"/>
                  </a:moveTo>
                  <a:lnTo>
                    <a:pt x="2091" y="1162"/>
                  </a:lnTo>
                  <a:lnTo>
                    <a:pt x="2191" y="4330"/>
                  </a:lnTo>
                  <a:lnTo>
                    <a:pt x="498" y="5174"/>
                  </a:lnTo>
                  <a:lnTo>
                    <a:pt x="0" y="5016"/>
                  </a:lnTo>
                  <a:lnTo>
                    <a:pt x="996" y="3116"/>
                  </a:lnTo>
                  <a:lnTo>
                    <a:pt x="1494" y="898"/>
                  </a:lnTo>
                  <a:lnTo>
                    <a:pt x="2390"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22" name="Shape 291"/>
            <p:cNvSpPr>
              <a:spLocks/>
            </p:cNvSpPr>
            <p:nvPr/>
          </p:nvSpPr>
          <p:spPr bwMode="auto">
            <a:xfrm>
              <a:off x="226550" y="1538925"/>
              <a:ext cx="131975" cy="102975"/>
            </a:xfrm>
            <a:custGeom>
              <a:avLst/>
              <a:gdLst>
                <a:gd name="T0" fmla="*/ 117025 w 5279"/>
                <a:gd name="T1" fmla="*/ 25075 h 4119"/>
                <a:gd name="T2" fmla="*/ 82175 w 5279"/>
                <a:gd name="T3" fmla="*/ 97675 h 4119"/>
                <a:gd name="T4" fmla="*/ 59750 w 5279"/>
                <a:gd name="T5" fmla="*/ 102950 h 4119"/>
                <a:gd name="T6" fmla="*/ 47300 w 5279"/>
                <a:gd name="T7" fmla="*/ 96350 h 4119"/>
                <a:gd name="T8" fmla="*/ 59750 w 5279"/>
                <a:gd name="T9" fmla="*/ 58075 h 4119"/>
                <a:gd name="T10" fmla="*/ 14950 w 5279"/>
                <a:gd name="T11" fmla="*/ 93725 h 4119"/>
                <a:gd name="T12" fmla="*/ 0 w 5279"/>
                <a:gd name="T13" fmla="*/ 87125 h 4119"/>
                <a:gd name="T14" fmla="*/ 14950 w 5279"/>
                <a:gd name="T15" fmla="*/ 64675 h 4119"/>
                <a:gd name="T16" fmla="*/ 54775 w 5279"/>
                <a:gd name="T17" fmla="*/ 31675 h 4119"/>
                <a:gd name="T18" fmla="*/ 57275 w 5279"/>
                <a:gd name="T19" fmla="*/ 50175 h 4119"/>
                <a:gd name="T20" fmla="*/ 102075 w 5279"/>
                <a:gd name="T21" fmla="*/ 22450 h 4119"/>
                <a:gd name="T22" fmla="*/ 131950 w 5279"/>
                <a:gd name="T23" fmla="*/ 0 h 4119"/>
                <a:gd name="T24" fmla="*/ 117025 w 5279"/>
                <a:gd name="T25" fmla="*/ 25075 h 4119"/>
                <a:gd name="T26" fmla="*/ 117025 w 5279"/>
                <a:gd name="T27" fmla="*/ 25075 h 41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79"/>
                <a:gd name="T43" fmla="*/ 0 h 4119"/>
                <a:gd name="T44" fmla="*/ 5279 w 5279"/>
                <a:gd name="T45" fmla="*/ 4119 h 41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79" h="4119" extrusionOk="0">
                  <a:moveTo>
                    <a:pt x="4681" y="1003"/>
                  </a:moveTo>
                  <a:lnTo>
                    <a:pt x="3287" y="3907"/>
                  </a:lnTo>
                  <a:lnTo>
                    <a:pt x="2390" y="4118"/>
                  </a:lnTo>
                  <a:lnTo>
                    <a:pt x="1892" y="3854"/>
                  </a:lnTo>
                  <a:lnTo>
                    <a:pt x="2390" y="2323"/>
                  </a:lnTo>
                  <a:lnTo>
                    <a:pt x="598" y="3749"/>
                  </a:lnTo>
                  <a:lnTo>
                    <a:pt x="0" y="3485"/>
                  </a:lnTo>
                  <a:lnTo>
                    <a:pt x="598" y="2587"/>
                  </a:lnTo>
                  <a:lnTo>
                    <a:pt x="2191" y="1267"/>
                  </a:lnTo>
                  <a:lnTo>
                    <a:pt x="2291" y="2007"/>
                  </a:lnTo>
                  <a:lnTo>
                    <a:pt x="4083" y="898"/>
                  </a:lnTo>
                  <a:lnTo>
                    <a:pt x="5278" y="0"/>
                  </a:lnTo>
                  <a:lnTo>
                    <a:pt x="4681" y="100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23" name="Shape 292"/>
            <p:cNvSpPr>
              <a:spLocks/>
            </p:cNvSpPr>
            <p:nvPr/>
          </p:nvSpPr>
          <p:spPr bwMode="auto">
            <a:xfrm>
              <a:off x="425725" y="1534975"/>
              <a:ext cx="24900" cy="79200"/>
            </a:xfrm>
            <a:custGeom>
              <a:avLst/>
              <a:gdLst>
                <a:gd name="T0" fmla="*/ 4975 w 996"/>
                <a:gd name="T1" fmla="*/ 6600 h 3168"/>
                <a:gd name="T2" fmla="*/ 0 w 996"/>
                <a:gd name="T3" fmla="*/ 79200 h 3168"/>
                <a:gd name="T4" fmla="*/ 24900 w 996"/>
                <a:gd name="T5" fmla="*/ 21125 h 3168"/>
                <a:gd name="T6" fmla="*/ 12450 w 996"/>
                <a:gd name="T7" fmla="*/ 0 h 3168"/>
                <a:gd name="T8" fmla="*/ 4975 w 996"/>
                <a:gd name="T9" fmla="*/ 6600 h 3168"/>
                <a:gd name="T10" fmla="*/ 4975 w 996"/>
                <a:gd name="T11" fmla="*/ 6600 h 3168"/>
                <a:gd name="T12" fmla="*/ 0 60000 65536"/>
                <a:gd name="T13" fmla="*/ 0 60000 65536"/>
                <a:gd name="T14" fmla="*/ 0 60000 65536"/>
                <a:gd name="T15" fmla="*/ 0 60000 65536"/>
                <a:gd name="T16" fmla="*/ 0 60000 65536"/>
                <a:gd name="T17" fmla="*/ 0 60000 65536"/>
                <a:gd name="T18" fmla="*/ 0 w 996"/>
                <a:gd name="T19" fmla="*/ 0 h 3168"/>
                <a:gd name="T20" fmla="*/ 996 w 996"/>
                <a:gd name="T21" fmla="*/ 3168 h 3168"/>
              </a:gdLst>
              <a:ahLst/>
              <a:cxnLst>
                <a:cxn ang="T12">
                  <a:pos x="T0" y="T1"/>
                </a:cxn>
                <a:cxn ang="T13">
                  <a:pos x="T2" y="T3"/>
                </a:cxn>
                <a:cxn ang="T14">
                  <a:pos x="T4" y="T5"/>
                </a:cxn>
                <a:cxn ang="T15">
                  <a:pos x="T6" y="T7"/>
                </a:cxn>
                <a:cxn ang="T16">
                  <a:pos x="T8" y="T9"/>
                </a:cxn>
                <a:cxn ang="T17">
                  <a:pos x="T10" y="T11"/>
                </a:cxn>
              </a:cxnLst>
              <a:rect l="T18" t="T19" r="T20" b="T21"/>
              <a:pathLst>
                <a:path w="996" h="3168" extrusionOk="0">
                  <a:moveTo>
                    <a:pt x="199" y="264"/>
                  </a:moveTo>
                  <a:lnTo>
                    <a:pt x="0" y="3168"/>
                  </a:lnTo>
                  <a:lnTo>
                    <a:pt x="996" y="845"/>
                  </a:lnTo>
                  <a:lnTo>
                    <a:pt x="498" y="0"/>
                  </a:lnTo>
                  <a:lnTo>
                    <a:pt x="199" y="26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24" name="Shape 293"/>
            <p:cNvSpPr>
              <a:spLocks/>
            </p:cNvSpPr>
            <p:nvPr/>
          </p:nvSpPr>
          <p:spPr bwMode="auto">
            <a:xfrm>
              <a:off x="2340225" y="793200"/>
              <a:ext cx="403350" cy="349800"/>
            </a:xfrm>
            <a:custGeom>
              <a:avLst/>
              <a:gdLst>
                <a:gd name="T0" fmla="*/ 25 w 16134"/>
                <a:gd name="T1" fmla="*/ 13225 h 13992"/>
                <a:gd name="T2" fmla="*/ 17450 w 16134"/>
                <a:gd name="T3" fmla="*/ 100325 h 13992"/>
                <a:gd name="T4" fmla="*/ 47325 w 16134"/>
                <a:gd name="T5" fmla="*/ 153125 h 13992"/>
                <a:gd name="T6" fmla="*/ 99600 w 16134"/>
                <a:gd name="T7" fmla="*/ 212525 h 13992"/>
                <a:gd name="T8" fmla="*/ 171800 w 16134"/>
                <a:gd name="T9" fmla="*/ 262675 h 13992"/>
                <a:gd name="T10" fmla="*/ 246500 w 16134"/>
                <a:gd name="T11" fmla="*/ 302275 h 13992"/>
                <a:gd name="T12" fmla="*/ 283850 w 16134"/>
                <a:gd name="T13" fmla="*/ 329975 h 13992"/>
                <a:gd name="T14" fmla="*/ 293800 w 16134"/>
                <a:gd name="T15" fmla="*/ 349775 h 13992"/>
                <a:gd name="T16" fmla="*/ 328650 w 16134"/>
                <a:gd name="T17" fmla="*/ 333950 h 13992"/>
                <a:gd name="T18" fmla="*/ 373475 w 16134"/>
                <a:gd name="T19" fmla="*/ 310200 h 13992"/>
                <a:gd name="T20" fmla="*/ 398375 w 16134"/>
                <a:gd name="T21" fmla="*/ 279825 h 13992"/>
                <a:gd name="T22" fmla="*/ 403350 w 16134"/>
                <a:gd name="T23" fmla="*/ 236275 h 13992"/>
                <a:gd name="T24" fmla="*/ 390900 w 16134"/>
                <a:gd name="T25" fmla="*/ 186125 h 13992"/>
                <a:gd name="T26" fmla="*/ 328650 w 16134"/>
                <a:gd name="T27" fmla="*/ 97700 h 13992"/>
                <a:gd name="T28" fmla="*/ 271400 w 16134"/>
                <a:gd name="T29" fmla="*/ 43575 h 13992"/>
                <a:gd name="T30" fmla="*/ 308750 w 16134"/>
                <a:gd name="T31" fmla="*/ 97700 h 13992"/>
                <a:gd name="T32" fmla="*/ 191725 w 16134"/>
                <a:gd name="T33" fmla="*/ 56775 h 13992"/>
                <a:gd name="T34" fmla="*/ 114550 w 16134"/>
                <a:gd name="T35" fmla="*/ 26425 h 13992"/>
                <a:gd name="T36" fmla="*/ 67250 w 16134"/>
                <a:gd name="T37" fmla="*/ 25 h 13992"/>
                <a:gd name="T38" fmla="*/ 136950 w 16134"/>
                <a:gd name="T39" fmla="*/ 47550 h 13992"/>
                <a:gd name="T40" fmla="*/ 258950 w 16134"/>
                <a:gd name="T41" fmla="*/ 92425 h 13992"/>
                <a:gd name="T42" fmla="*/ 323675 w 16134"/>
                <a:gd name="T43" fmla="*/ 129375 h 13992"/>
                <a:gd name="T44" fmla="*/ 348575 w 16134"/>
                <a:gd name="T45" fmla="*/ 165000 h 13992"/>
                <a:gd name="T46" fmla="*/ 373475 w 16134"/>
                <a:gd name="T47" fmla="*/ 209875 h 13992"/>
                <a:gd name="T48" fmla="*/ 328650 w 16134"/>
                <a:gd name="T49" fmla="*/ 183475 h 13992"/>
                <a:gd name="T50" fmla="*/ 358525 w 16134"/>
                <a:gd name="T51" fmla="*/ 270600 h 13992"/>
                <a:gd name="T52" fmla="*/ 303750 w 16134"/>
                <a:gd name="T53" fmla="*/ 223075 h 13992"/>
                <a:gd name="T54" fmla="*/ 323675 w 16134"/>
                <a:gd name="T55" fmla="*/ 297000 h 13992"/>
                <a:gd name="T56" fmla="*/ 283850 w 16134"/>
                <a:gd name="T57" fmla="*/ 248150 h 13992"/>
                <a:gd name="T58" fmla="*/ 298775 w 16134"/>
                <a:gd name="T59" fmla="*/ 310200 h 13992"/>
                <a:gd name="T60" fmla="*/ 258950 w 16134"/>
                <a:gd name="T61" fmla="*/ 264000 h 13992"/>
                <a:gd name="T62" fmla="*/ 261425 w 16134"/>
                <a:gd name="T63" fmla="*/ 297000 h 13992"/>
                <a:gd name="T64" fmla="*/ 184250 w 16134"/>
                <a:gd name="T65" fmla="*/ 252125 h 13992"/>
                <a:gd name="T66" fmla="*/ 117025 w 16134"/>
                <a:gd name="T67" fmla="*/ 200650 h 13992"/>
                <a:gd name="T68" fmla="*/ 54800 w 16134"/>
                <a:gd name="T69" fmla="*/ 137300 h 13992"/>
                <a:gd name="T70" fmla="*/ 27400 w 16134"/>
                <a:gd name="T71" fmla="*/ 87125 h 13992"/>
                <a:gd name="T72" fmla="*/ 25 w 16134"/>
                <a:gd name="T73" fmla="*/ 13225 h 13992"/>
                <a:gd name="T74" fmla="*/ 25 w 16134"/>
                <a:gd name="T75" fmla="*/ 13225 h 139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134"/>
                <a:gd name="T115" fmla="*/ 0 h 13992"/>
                <a:gd name="T116" fmla="*/ 16134 w 16134"/>
                <a:gd name="T117" fmla="*/ 13992 h 139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134" h="13992" extrusionOk="0">
                  <a:moveTo>
                    <a:pt x="1" y="529"/>
                  </a:moveTo>
                  <a:lnTo>
                    <a:pt x="698" y="4013"/>
                  </a:lnTo>
                  <a:lnTo>
                    <a:pt x="1893" y="6125"/>
                  </a:lnTo>
                  <a:lnTo>
                    <a:pt x="3984" y="8501"/>
                  </a:lnTo>
                  <a:lnTo>
                    <a:pt x="6872" y="10507"/>
                  </a:lnTo>
                  <a:lnTo>
                    <a:pt x="9860" y="12091"/>
                  </a:lnTo>
                  <a:lnTo>
                    <a:pt x="11354" y="13199"/>
                  </a:lnTo>
                  <a:lnTo>
                    <a:pt x="11752" y="13991"/>
                  </a:lnTo>
                  <a:lnTo>
                    <a:pt x="13146" y="13358"/>
                  </a:lnTo>
                  <a:lnTo>
                    <a:pt x="14939" y="12408"/>
                  </a:lnTo>
                  <a:lnTo>
                    <a:pt x="15935" y="11193"/>
                  </a:lnTo>
                  <a:lnTo>
                    <a:pt x="16134" y="9451"/>
                  </a:lnTo>
                  <a:lnTo>
                    <a:pt x="15636" y="7445"/>
                  </a:lnTo>
                  <a:lnTo>
                    <a:pt x="13146" y="3908"/>
                  </a:lnTo>
                  <a:lnTo>
                    <a:pt x="10856" y="1743"/>
                  </a:lnTo>
                  <a:lnTo>
                    <a:pt x="12350" y="3908"/>
                  </a:lnTo>
                  <a:lnTo>
                    <a:pt x="7669" y="2271"/>
                  </a:lnTo>
                  <a:lnTo>
                    <a:pt x="4582" y="1057"/>
                  </a:lnTo>
                  <a:lnTo>
                    <a:pt x="2690" y="1"/>
                  </a:lnTo>
                  <a:lnTo>
                    <a:pt x="5478" y="1902"/>
                  </a:lnTo>
                  <a:lnTo>
                    <a:pt x="10358" y="3697"/>
                  </a:lnTo>
                  <a:lnTo>
                    <a:pt x="12947" y="5175"/>
                  </a:lnTo>
                  <a:lnTo>
                    <a:pt x="13943" y="6600"/>
                  </a:lnTo>
                  <a:lnTo>
                    <a:pt x="14939" y="8395"/>
                  </a:lnTo>
                  <a:lnTo>
                    <a:pt x="13146" y="7339"/>
                  </a:lnTo>
                  <a:lnTo>
                    <a:pt x="14341" y="10824"/>
                  </a:lnTo>
                  <a:lnTo>
                    <a:pt x="12150" y="8923"/>
                  </a:lnTo>
                  <a:lnTo>
                    <a:pt x="12947" y="11880"/>
                  </a:lnTo>
                  <a:lnTo>
                    <a:pt x="11354" y="9926"/>
                  </a:lnTo>
                  <a:lnTo>
                    <a:pt x="11951" y="12408"/>
                  </a:lnTo>
                  <a:lnTo>
                    <a:pt x="10358" y="10560"/>
                  </a:lnTo>
                  <a:lnTo>
                    <a:pt x="10457" y="11880"/>
                  </a:lnTo>
                  <a:lnTo>
                    <a:pt x="7370" y="10085"/>
                  </a:lnTo>
                  <a:lnTo>
                    <a:pt x="4681" y="8026"/>
                  </a:lnTo>
                  <a:lnTo>
                    <a:pt x="2192" y="5492"/>
                  </a:lnTo>
                  <a:lnTo>
                    <a:pt x="1096" y="3485"/>
                  </a:lnTo>
                  <a:lnTo>
                    <a:pt x="1" y="52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25" name="Shape 294"/>
            <p:cNvSpPr>
              <a:spLocks/>
            </p:cNvSpPr>
            <p:nvPr/>
          </p:nvSpPr>
          <p:spPr bwMode="auto">
            <a:xfrm>
              <a:off x="2648950" y="830175"/>
              <a:ext cx="301275" cy="728575"/>
            </a:xfrm>
            <a:custGeom>
              <a:avLst/>
              <a:gdLst>
                <a:gd name="T0" fmla="*/ 69725 w 12051"/>
                <a:gd name="T1" fmla="*/ 0 h 29143"/>
                <a:gd name="T2" fmla="*/ 149400 w 12051"/>
                <a:gd name="T3" fmla="*/ 42250 h 29143"/>
                <a:gd name="T4" fmla="*/ 186725 w 12051"/>
                <a:gd name="T5" fmla="*/ 81825 h 29143"/>
                <a:gd name="T6" fmla="*/ 214125 w 12051"/>
                <a:gd name="T7" fmla="*/ 142550 h 29143"/>
                <a:gd name="T8" fmla="*/ 239025 w 12051"/>
                <a:gd name="T9" fmla="*/ 204575 h 29143"/>
                <a:gd name="T10" fmla="*/ 286325 w 12051"/>
                <a:gd name="T11" fmla="*/ 289050 h 29143"/>
                <a:gd name="T12" fmla="*/ 301250 w 12051"/>
                <a:gd name="T13" fmla="*/ 315450 h 29143"/>
                <a:gd name="T14" fmla="*/ 293800 w 12051"/>
                <a:gd name="T15" fmla="*/ 339200 h 29143"/>
                <a:gd name="T16" fmla="*/ 261425 w 12051"/>
                <a:gd name="T17" fmla="*/ 376150 h 29143"/>
                <a:gd name="T18" fmla="*/ 244000 w 12051"/>
                <a:gd name="T19" fmla="*/ 439525 h 29143"/>
                <a:gd name="T20" fmla="*/ 221600 w 12051"/>
                <a:gd name="T21" fmla="*/ 489675 h 29143"/>
                <a:gd name="T22" fmla="*/ 186725 w 12051"/>
                <a:gd name="T23" fmla="*/ 530575 h 29143"/>
                <a:gd name="T24" fmla="*/ 114525 w 12051"/>
                <a:gd name="T25" fmla="*/ 604500 h 29143"/>
                <a:gd name="T26" fmla="*/ 39850 w 12051"/>
                <a:gd name="T27" fmla="*/ 675775 h 29143"/>
                <a:gd name="T28" fmla="*/ 25 w 12051"/>
                <a:gd name="T29" fmla="*/ 728550 h 29143"/>
                <a:gd name="T30" fmla="*/ 52300 w 12051"/>
                <a:gd name="T31" fmla="*/ 637500 h 29143"/>
                <a:gd name="T32" fmla="*/ 79675 w 12051"/>
                <a:gd name="T33" fmla="*/ 562250 h 29143"/>
                <a:gd name="T34" fmla="*/ 69725 w 12051"/>
                <a:gd name="T35" fmla="*/ 629575 h 29143"/>
                <a:gd name="T36" fmla="*/ 99600 w 12051"/>
                <a:gd name="T37" fmla="*/ 579425 h 29143"/>
                <a:gd name="T38" fmla="*/ 134450 w 12051"/>
                <a:gd name="T39" fmla="*/ 472500 h 29143"/>
                <a:gd name="T40" fmla="*/ 119525 w 12051"/>
                <a:gd name="T41" fmla="*/ 553025 h 29143"/>
                <a:gd name="T42" fmla="*/ 191725 w 12051"/>
                <a:gd name="T43" fmla="*/ 381450 h 29143"/>
                <a:gd name="T44" fmla="*/ 166825 w 12051"/>
                <a:gd name="T45" fmla="*/ 402550 h 29143"/>
                <a:gd name="T46" fmla="*/ 159350 w 12051"/>
                <a:gd name="T47" fmla="*/ 352400 h 29143"/>
                <a:gd name="T48" fmla="*/ 176775 w 12051"/>
                <a:gd name="T49" fmla="*/ 369550 h 29143"/>
                <a:gd name="T50" fmla="*/ 194200 w 12051"/>
                <a:gd name="T51" fmla="*/ 340525 h 29143"/>
                <a:gd name="T52" fmla="*/ 211625 w 12051"/>
                <a:gd name="T53" fmla="*/ 365600 h 29143"/>
                <a:gd name="T54" fmla="*/ 221600 w 12051"/>
                <a:gd name="T55" fmla="*/ 326000 h 29143"/>
                <a:gd name="T56" fmla="*/ 236525 w 12051"/>
                <a:gd name="T57" fmla="*/ 352400 h 29143"/>
                <a:gd name="T58" fmla="*/ 239025 w 12051"/>
                <a:gd name="T59" fmla="*/ 319400 h 29143"/>
                <a:gd name="T60" fmla="*/ 261425 w 12051"/>
                <a:gd name="T61" fmla="*/ 336575 h 29143"/>
                <a:gd name="T62" fmla="*/ 256450 w 12051"/>
                <a:gd name="T63" fmla="*/ 299600 h 29143"/>
                <a:gd name="T64" fmla="*/ 239025 w 12051"/>
                <a:gd name="T65" fmla="*/ 236250 h 29143"/>
                <a:gd name="T66" fmla="*/ 221600 w 12051"/>
                <a:gd name="T67" fmla="*/ 196650 h 29143"/>
                <a:gd name="T68" fmla="*/ 169300 w 12051"/>
                <a:gd name="T69" fmla="*/ 151775 h 29143"/>
                <a:gd name="T70" fmla="*/ 99600 w 12051"/>
                <a:gd name="T71" fmla="*/ 92400 h 29143"/>
                <a:gd name="T72" fmla="*/ 44825 w 12051"/>
                <a:gd name="T73" fmla="*/ 44875 h 29143"/>
                <a:gd name="T74" fmla="*/ 122000 w 12051"/>
                <a:gd name="T75" fmla="*/ 96350 h 29143"/>
                <a:gd name="T76" fmla="*/ 119525 w 12051"/>
                <a:gd name="T77" fmla="*/ 67325 h 29143"/>
                <a:gd name="T78" fmla="*/ 169300 w 12051"/>
                <a:gd name="T79" fmla="*/ 99000 h 29143"/>
                <a:gd name="T80" fmla="*/ 139425 w 12051"/>
                <a:gd name="T81" fmla="*/ 52800 h 29143"/>
                <a:gd name="T82" fmla="*/ 104575 w 12051"/>
                <a:gd name="T83" fmla="*/ 26400 h 29143"/>
                <a:gd name="T84" fmla="*/ 69725 w 12051"/>
                <a:gd name="T85" fmla="*/ 0 h 29143"/>
                <a:gd name="T86" fmla="*/ 69725 w 12051"/>
                <a:gd name="T87" fmla="*/ 0 h 291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051"/>
                <a:gd name="T133" fmla="*/ 0 h 29143"/>
                <a:gd name="T134" fmla="*/ 12051 w 12051"/>
                <a:gd name="T135" fmla="*/ 29143 h 291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051" h="29143" extrusionOk="0">
                  <a:moveTo>
                    <a:pt x="2789" y="0"/>
                  </a:moveTo>
                  <a:lnTo>
                    <a:pt x="5976" y="1690"/>
                  </a:lnTo>
                  <a:lnTo>
                    <a:pt x="7469" y="3273"/>
                  </a:lnTo>
                  <a:lnTo>
                    <a:pt x="8565" y="5702"/>
                  </a:lnTo>
                  <a:lnTo>
                    <a:pt x="9561" y="8183"/>
                  </a:lnTo>
                  <a:lnTo>
                    <a:pt x="11453" y="11562"/>
                  </a:lnTo>
                  <a:lnTo>
                    <a:pt x="12050" y="12618"/>
                  </a:lnTo>
                  <a:lnTo>
                    <a:pt x="11752" y="13568"/>
                  </a:lnTo>
                  <a:lnTo>
                    <a:pt x="10457" y="15046"/>
                  </a:lnTo>
                  <a:lnTo>
                    <a:pt x="9760" y="17581"/>
                  </a:lnTo>
                  <a:lnTo>
                    <a:pt x="8864" y="19587"/>
                  </a:lnTo>
                  <a:lnTo>
                    <a:pt x="7469" y="21223"/>
                  </a:lnTo>
                  <a:lnTo>
                    <a:pt x="4581" y="24180"/>
                  </a:lnTo>
                  <a:lnTo>
                    <a:pt x="1594" y="27031"/>
                  </a:lnTo>
                  <a:lnTo>
                    <a:pt x="1" y="29142"/>
                  </a:lnTo>
                  <a:lnTo>
                    <a:pt x="2092" y="25500"/>
                  </a:lnTo>
                  <a:lnTo>
                    <a:pt x="3187" y="22490"/>
                  </a:lnTo>
                  <a:lnTo>
                    <a:pt x="2789" y="25183"/>
                  </a:lnTo>
                  <a:lnTo>
                    <a:pt x="3984" y="23177"/>
                  </a:lnTo>
                  <a:lnTo>
                    <a:pt x="5378" y="18900"/>
                  </a:lnTo>
                  <a:lnTo>
                    <a:pt x="4781" y="22121"/>
                  </a:lnTo>
                  <a:lnTo>
                    <a:pt x="7669" y="15258"/>
                  </a:lnTo>
                  <a:lnTo>
                    <a:pt x="6673" y="16102"/>
                  </a:lnTo>
                  <a:lnTo>
                    <a:pt x="6374" y="14096"/>
                  </a:lnTo>
                  <a:lnTo>
                    <a:pt x="7071" y="14782"/>
                  </a:lnTo>
                  <a:lnTo>
                    <a:pt x="7768" y="13621"/>
                  </a:lnTo>
                  <a:lnTo>
                    <a:pt x="8465" y="14624"/>
                  </a:lnTo>
                  <a:lnTo>
                    <a:pt x="8864" y="13040"/>
                  </a:lnTo>
                  <a:lnTo>
                    <a:pt x="9461" y="14096"/>
                  </a:lnTo>
                  <a:lnTo>
                    <a:pt x="9561" y="12776"/>
                  </a:lnTo>
                  <a:lnTo>
                    <a:pt x="10457" y="13463"/>
                  </a:lnTo>
                  <a:lnTo>
                    <a:pt x="10258" y="11984"/>
                  </a:lnTo>
                  <a:lnTo>
                    <a:pt x="9561" y="9450"/>
                  </a:lnTo>
                  <a:lnTo>
                    <a:pt x="8864" y="7866"/>
                  </a:lnTo>
                  <a:lnTo>
                    <a:pt x="6772" y="6071"/>
                  </a:lnTo>
                  <a:lnTo>
                    <a:pt x="3984" y="3696"/>
                  </a:lnTo>
                  <a:lnTo>
                    <a:pt x="1793" y="1795"/>
                  </a:lnTo>
                  <a:lnTo>
                    <a:pt x="4880" y="3854"/>
                  </a:lnTo>
                  <a:lnTo>
                    <a:pt x="4781" y="2693"/>
                  </a:lnTo>
                  <a:lnTo>
                    <a:pt x="6772" y="3960"/>
                  </a:lnTo>
                  <a:lnTo>
                    <a:pt x="5577" y="2112"/>
                  </a:lnTo>
                  <a:lnTo>
                    <a:pt x="4183" y="1056"/>
                  </a:lnTo>
                  <a:lnTo>
                    <a:pt x="278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26" name="Shape 295"/>
            <p:cNvSpPr>
              <a:spLocks/>
            </p:cNvSpPr>
            <p:nvPr/>
          </p:nvSpPr>
          <p:spPr bwMode="auto">
            <a:xfrm>
              <a:off x="2457250" y="996475"/>
              <a:ext cx="366000" cy="546425"/>
            </a:xfrm>
            <a:custGeom>
              <a:avLst/>
              <a:gdLst>
                <a:gd name="T0" fmla="*/ 321175 w 14640"/>
                <a:gd name="T1" fmla="*/ 44875 h 21857"/>
                <a:gd name="T2" fmla="*/ 291300 w 14640"/>
                <a:gd name="T3" fmla="*/ 99000 h 21857"/>
                <a:gd name="T4" fmla="*/ 219100 w 14640"/>
                <a:gd name="T5" fmla="*/ 143875 h 21857"/>
                <a:gd name="T6" fmla="*/ 253950 w 14640"/>
                <a:gd name="T7" fmla="*/ 100325 h 21857"/>
                <a:gd name="T8" fmla="*/ 176775 w 14640"/>
                <a:gd name="T9" fmla="*/ 138600 h 21857"/>
                <a:gd name="T10" fmla="*/ 141925 w 14640"/>
                <a:gd name="T11" fmla="*/ 190075 h 21857"/>
                <a:gd name="T12" fmla="*/ 114525 w 14640"/>
                <a:gd name="T13" fmla="*/ 236250 h 21857"/>
                <a:gd name="T14" fmla="*/ 99600 w 14640"/>
                <a:gd name="T15" fmla="*/ 290375 h 21857"/>
                <a:gd name="T16" fmla="*/ 97100 w 14640"/>
                <a:gd name="T17" fmla="*/ 373525 h 21857"/>
                <a:gd name="T18" fmla="*/ 84650 w 14640"/>
                <a:gd name="T19" fmla="*/ 427625 h 21857"/>
                <a:gd name="T20" fmla="*/ 57275 w 14640"/>
                <a:gd name="T21" fmla="*/ 480425 h 21857"/>
                <a:gd name="T22" fmla="*/ 29875 w 14640"/>
                <a:gd name="T23" fmla="*/ 513425 h 21857"/>
                <a:gd name="T24" fmla="*/ 0 w 14640"/>
                <a:gd name="T25" fmla="*/ 542450 h 21857"/>
                <a:gd name="T26" fmla="*/ 34875 w 14640"/>
                <a:gd name="T27" fmla="*/ 543775 h 21857"/>
                <a:gd name="T28" fmla="*/ 97100 w 14640"/>
                <a:gd name="T29" fmla="*/ 483075 h 21857"/>
                <a:gd name="T30" fmla="*/ 84650 w 14640"/>
                <a:gd name="T31" fmla="*/ 546425 h 21857"/>
                <a:gd name="T32" fmla="*/ 136950 w 14640"/>
                <a:gd name="T33" fmla="*/ 485700 h 21857"/>
                <a:gd name="T34" fmla="*/ 219100 w 14640"/>
                <a:gd name="T35" fmla="*/ 393325 h 21857"/>
                <a:gd name="T36" fmla="*/ 291300 w 14640"/>
                <a:gd name="T37" fmla="*/ 293000 h 21857"/>
                <a:gd name="T38" fmla="*/ 321175 w 14640"/>
                <a:gd name="T39" fmla="*/ 224375 h 21857"/>
                <a:gd name="T40" fmla="*/ 271375 w 14640"/>
                <a:gd name="T41" fmla="*/ 307525 h 21857"/>
                <a:gd name="T42" fmla="*/ 181750 w 14640"/>
                <a:gd name="T43" fmla="*/ 402550 h 21857"/>
                <a:gd name="T44" fmla="*/ 256450 w 14640"/>
                <a:gd name="T45" fmla="*/ 277175 h 21857"/>
                <a:gd name="T46" fmla="*/ 136950 w 14640"/>
                <a:gd name="T47" fmla="*/ 442150 h 21857"/>
                <a:gd name="T48" fmla="*/ 186725 w 14640"/>
                <a:gd name="T49" fmla="*/ 318075 h 21857"/>
                <a:gd name="T50" fmla="*/ 114525 w 14640"/>
                <a:gd name="T51" fmla="*/ 442150 h 21857"/>
                <a:gd name="T52" fmla="*/ 141925 w 14640"/>
                <a:gd name="T53" fmla="*/ 332600 h 21857"/>
                <a:gd name="T54" fmla="*/ 112050 w 14640"/>
                <a:gd name="T55" fmla="*/ 407825 h 21857"/>
                <a:gd name="T56" fmla="*/ 119525 w 14640"/>
                <a:gd name="T57" fmla="*/ 316775 h 21857"/>
                <a:gd name="T58" fmla="*/ 136950 w 14640"/>
                <a:gd name="T59" fmla="*/ 246825 h 21857"/>
                <a:gd name="T60" fmla="*/ 176775 w 14640"/>
                <a:gd name="T61" fmla="*/ 178175 h 21857"/>
                <a:gd name="T62" fmla="*/ 166825 w 14640"/>
                <a:gd name="T63" fmla="*/ 219100 h 21857"/>
                <a:gd name="T64" fmla="*/ 224075 w 14640"/>
                <a:gd name="T65" fmla="*/ 149150 h 21857"/>
                <a:gd name="T66" fmla="*/ 206650 w 14640"/>
                <a:gd name="T67" fmla="*/ 207225 h 21857"/>
                <a:gd name="T68" fmla="*/ 291300 w 14640"/>
                <a:gd name="T69" fmla="*/ 113500 h 21857"/>
                <a:gd name="T70" fmla="*/ 244000 w 14640"/>
                <a:gd name="T71" fmla="*/ 203250 h 21857"/>
                <a:gd name="T72" fmla="*/ 311225 w 14640"/>
                <a:gd name="T73" fmla="*/ 138600 h 21857"/>
                <a:gd name="T74" fmla="*/ 286325 w 14640"/>
                <a:gd name="T75" fmla="*/ 207225 h 21857"/>
                <a:gd name="T76" fmla="*/ 331125 w 14640"/>
                <a:gd name="T77" fmla="*/ 167625 h 21857"/>
                <a:gd name="T78" fmla="*/ 331125 w 14640"/>
                <a:gd name="T79" fmla="*/ 209850 h 21857"/>
                <a:gd name="T80" fmla="*/ 348550 w 14640"/>
                <a:gd name="T81" fmla="*/ 172900 h 21857"/>
                <a:gd name="T82" fmla="*/ 351050 w 14640"/>
                <a:gd name="T83" fmla="*/ 126700 h 21857"/>
                <a:gd name="T84" fmla="*/ 358525 w 14640"/>
                <a:gd name="T85" fmla="*/ 87125 h 21857"/>
                <a:gd name="T86" fmla="*/ 365975 w 14640"/>
                <a:gd name="T87" fmla="*/ 50150 h 21857"/>
                <a:gd name="T88" fmla="*/ 348550 w 14640"/>
                <a:gd name="T89" fmla="*/ 72600 h 21857"/>
                <a:gd name="T90" fmla="*/ 358525 w 14640"/>
                <a:gd name="T91" fmla="*/ 0 h 21857"/>
                <a:gd name="T92" fmla="*/ 326150 w 14640"/>
                <a:gd name="T93" fmla="*/ 63350 h 21857"/>
                <a:gd name="T94" fmla="*/ 321175 w 14640"/>
                <a:gd name="T95" fmla="*/ 44875 h 21857"/>
                <a:gd name="T96" fmla="*/ 321175 w 14640"/>
                <a:gd name="T97" fmla="*/ 44875 h 218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40"/>
                <a:gd name="T148" fmla="*/ 0 h 21857"/>
                <a:gd name="T149" fmla="*/ 14640 w 14640"/>
                <a:gd name="T150" fmla="*/ 21857 h 218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40" h="21857" extrusionOk="0">
                  <a:moveTo>
                    <a:pt x="12847" y="1795"/>
                  </a:moveTo>
                  <a:lnTo>
                    <a:pt x="11652" y="3960"/>
                  </a:lnTo>
                  <a:lnTo>
                    <a:pt x="8764" y="5755"/>
                  </a:lnTo>
                  <a:lnTo>
                    <a:pt x="10158" y="4013"/>
                  </a:lnTo>
                  <a:lnTo>
                    <a:pt x="7071" y="5544"/>
                  </a:lnTo>
                  <a:lnTo>
                    <a:pt x="5677" y="7603"/>
                  </a:lnTo>
                  <a:lnTo>
                    <a:pt x="4581" y="9450"/>
                  </a:lnTo>
                  <a:lnTo>
                    <a:pt x="3984" y="11615"/>
                  </a:lnTo>
                  <a:lnTo>
                    <a:pt x="3884" y="14941"/>
                  </a:lnTo>
                  <a:lnTo>
                    <a:pt x="3386" y="17105"/>
                  </a:lnTo>
                  <a:lnTo>
                    <a:pt x="2291" y="19217"/>
                  </a:lnTo>
                  <a:lnTo>
                    <a:pt x="1195" y="20537"/>
                  </a:lnTo>
                  <a:lnTo>
                    <a:pt x="0" y="21698"/>
                  </a:lnTo>
                  <a:lnTo>
                    <a:pt x="1395" y="21751"/>
                  </a:lnTo>
                  <a:lnTo>
                    <a:pt x="3884" y="19323"/>
                  </a:lnTo>
                  <a:lnTo>
                    <a:pt x="3386" y="21857"/>
                  </a:lnTo>
                  <a:lnTo>
                    <a:pt x="5478" y="19428"/>
                  </a:lnTo>
                  <a:lnTo>
                    <a:pt x="8764" y="15733"/>
                  </a:lnTo>
                  <a:lnTo>
                    <a:pt x="11652" y="11720"/>
                  </a:lnTo>
                  <a:lnTo>
                    <a:pt x="12847" y="8975"/>
                  </a:lnTo>
                  <a:lnTo>
                    <a:pt x="10855" y="12301"/>
                  </a:lnTo>
                  <a:lnTo>
                    <a:pt x="7270" y="16102"/>
                  </a:lnTo>
                  <a:lnTo>
                    <a:pt x="10258" y="11087"/>
                  </a:lnTo>
                  <a:lnTo>
                    <a:pt x="5478" y="17686"/>
                  </a:lnTo>
                  <a:lnTo>
                    <a:pt x="7469" y="12723"/>
                  </a:lnTo>
                  <a:lnTo>
                    <a:pt x="4581" y="17686"/>
                  </a:lnTo>
                  <a:lnTo>
                    <a:pt x="5677" y="13304"/>
                  </a:lnTo>
                  <a:lnTo>
                    <a:pt x="4482" y="16313"/>
                  </a:lnTo>
                  <a:lnTo>
                    <a:pt x="4781" y="12671"/>
                  </a:lnTo>
                  <a:lnTo>
                    <a:pt x="5478" y="9873"/>
                  </a:lnTo>
                  <a:lnTo>
                    <a:pt x="7071" y="7127"/>
                  </a:lnTo>
                  <a:lnTo>
                    <a:pt x="6673" y="8764"/>
                  </a:lnTo>
                  <a:lnTo>
                    <a:pt x="8963" y="5966"/>
                  </a:lnTo>
                  <a:lnTo>
                    <a:pt x="8266" y="8289"/>
                  </a:lnTo>
                  <a:lnTo>
                    <a:pt x="11652" y="4540"/>
                  </a:lnTo>
                  <a:lnTo>
                    <a:pt x="9760" y="8130"/>
                  </a:lnTo>
                  <a:lnTo>
                    <a:pt x="12449" y="5544"/>
                  </a:lnTo>
                  <a:lnTo>
                    <a:pt x="11453" y="8289"/>
                  </a:lnTo>
                  <a:lnTo>
                    <a:pt x="13245" y="6705"/>
                  </a:lnTo>
                  <a:lnTo>
                    <a:pt x="13245" y="8394"/>
                  </a:lnTo>
                  <a:lnTo>
                    <a:pt x="13942" y="6916"/>
                  </a:lnTo>
                  <a:lnTo>
                    <a:pt x="14042" y="5068"/>
                  </a:lnTo>
                  <a:lnTo>
                    <a:pt x="14341" y="3485"/>
                  </a:lnTo>
                  <a:lnTo>
                    <a:pt x="14639" y="2006"/>
                  </a:lnTo>
                  <a:lnTo>
                    <a:pt x="13942" y="2904"/>
                  </a:lnTo>
                  <a:lnTo>
                    <a:pt x="14341" y="0"/>
                  </a:lnTo>
                  <a:lnTo>
                    <a:pt x="13046" y="2534"/>
                  </a:lnTo>
                  <a:lnTo>
                    <a:pt x="12847" y="179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27" name="Shape 296"/>
            <p:cNvSpPr>
              <a:spLocks/>
            </p:cNvSpPr>
            <p:nvPr/>
          </p:nvSpPr>
          <p:spPr bwMode="auto">
            <a:xfrm>
              <a:off x="2270525" y="1542875"/>
              <a:ext cx="256450" cy="241575"/>
            </a:xfrm>
            <a:custGeom>
              <a:avLst/>
              <a:gdLst>
                <a:gd name="T0" fmla="*/ 166825 w 10258"/>
                <a:gd name="T1" fmla="*/ 25 h 9663"/>
                <a:gd name="T2" fmla="*/ 9975 w 10258"/>
                <a:gd name="T3" fmla="*/ 66000 h 9663"/>
                <a:gd name="T4" fmla="*/ 25 w 10258"/>
                <a:gd name="T5" fmla="*/ 80525 h 9663"/>
                <a:gd name="T6" fmla="*/ 19925 w 10258"/>
                <a:gd name="T7" fmla="*/ 114850 h 9663"/>
                <a:gd name="T8" fmla="*/ 39850 w 10258"/>
                <a:gd name="T9" fmla="*/ 166325 h 9663"/>
                <a:gd name="T10" fmla="*/ 154375 w 10258"/>
                <a:gd name="T11" fmla="*/ 221750 h 9663"/>
                <a:gd name="T12" fmla="*/ 176775 w 10258"/>
                <a:gd name="T13" fmla="*/ 221750 h 9663"/>
                <a:gd name="T14" fmla="*/ 206650 w 10258"/>
                <a:gd name="T15" fmla="*/ 241550 h 9663"/>
                <a:gd name="T16" fmla="*/ 229050 w 10258"/>
                <a:gd name="T17" fmla="*/ 233625 h 9663"/>
                <a:gd name="T18" fmla="*/ 244000 w 10258"/>
                <a:gd name="T19" fmla="*/ 238900 h 9663"/>
                <a:gd name="T20" fmla="*/ 256450 w 10258"/>
                <a:gd name="T21" fmla="*/ 225725 h 9663"/>
                <a:gd name="T22" fmla="*/ 236525 w 10258"/>
                <a:gd name="T23" fmla="*/ 228350 h 9663"/>
                <a:gd name="T24" fmla="*/ 191725 w 10258"/>
                <a:gd name="T25" fmla="*/ 201950 h 9663"/>
                <a:gd name="T26" fmla="*/ 139425 w 10258"/>
                <a:gd name="T27" fmla="*/ 168950 h 9663"/>
                <a:gd name="T28" fmla="*/ 139425 w 10258"/>
                <a:gd name="T29" fmla="*/ 117475 h 9663"/>
                <a:gd name="T30" fmla="*/ 129475 w 10258"/>
                <a:gd name="T31" fmla="*/ 172925 h 9663"/>
                <a:gd name="T32" fmla="*/ 154375 w 10258"/>
                <a:gd name="T33" fmla="*/ 196675 h 9663"/>
                <a:gd name="T34" fmla="*/ 144425 w 10258"/>
                <a:gd name="T35" fmla="*/ 196675 h 9663"/>
                <a:gd name="T36" fmla="*/ 97100 w 10258"/>
                <a:gd name="T37" fmla="*/ 174250 h 9663"/>
                <a:gd name="T38" fmla="*/ 82175 w 10258"/>
                <a:gd name="T39" fmla="*/ 97700 h 9663"/>
                <a:gd name="T40" fmla="*/ 77200 w 10258"/>
                <a:gd name="T41" fmla="*/ 168950 h 9663"/>
                <a:gd name="T42" fmla="*/ 49800 w 10258"/>
                <a:gd name="T43" fmla="*/ 163675 h 9663"/>
                <a:gd name="T44" fmla="*/ 19925 w 10258"/>
                <a:gd name="T45" fmla="*/ 84500 h 9663"/>
                <a:gd name="T46" fmla="*/ 27400 w 10258"/>
                <a:gd name="T47" fmla="*/ 64700 h 9663"/>
                <a:gd name="T48" fmla="*/ 166825 w 10258"/>
                <a:gd name="T49" fmla="*/ 25 h 9663"/>
                <a:gd name="T50" fmla="*/ 166825 w 10258"/>
                <a:gd name="T51" fmla="*/ 25 h 96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258"/>
                <a:gd name="T79" fmla="*/ 0 h 9663"/>
                <a:gd name="T80" fmla="*/ 10258 w 10258"/>
                <a:gd name="T81" fmla="*/ 9663 h 966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258" h="9663" extrusionOk="0">
                  <a:moveTo>
                    <a:pt x="6673" y="1"/>
                  </a:moveTo>
                  <a:lnTo>
                    <a:pt x="399" y="2640"/>
                  </a:lnTo>
                  <a:lnTo>
                    <a:pt x="1" y="3221"/>
                  </a:lnTo>
                  <a:lnTo>
                    <a:pt x="797" y="4594"/>
                  </a:lnTo>
                  <a:lnTo>
                    <a:pt x="1594" y="6653"/>
                  </a:lnTo>
                  <a:lnTo>
                    <a:pt x="6175" y="8870"/>
                  </a:lnTo>
                  <a:lnTo>
                    <a:pt x="7071" y="8870"/>
                  </a:lnTo>
                  <a:lnTo>
                    <a:pt x="8266" y="9662"/>
                  </a:lnTo>
                  <a:lnTo>
                    <a:pt x="9162" y="9345"/>
                  </a:lnTo>
                  <a:lnTo>
                    <a:pt x="9760" y="9556"/>
                  </a:lnTo>
                  <a:lnTo>
                    <a:pt x="10258" y="9029"/>
                  </a:lnTo>
                  <a:lnTo>
                    <a:pt x="9461" y="9134"/>
                  </a:lnTo>
                  <a:lnTo>
                    <a:pt x="7669" y="8078"/>
                  </a:lnTo>
                  <a:lnTo>
                    <a:pt x="5577" y="6758"/>
                  </a:lnTo>
                  <a:lnTo>
                    <a:pt x="5577" y="4699"/>
                  </a:lnTo>
                  <a:lnTo>
                    <a:pt x="5179" y="6917"/>
                  </a:lnTo>
                  <a:lnTo>
                    <a:pt x="6175" y="7867"/>
                  </a:lnTo>
                  <a:lnTo>
                    <a:pt x="5777" y="7867"/>
                  </a:lnTo>
                  <a:lnTo>
                    <a:pt x="3884" y="6970"/>
                  </a:lnTo>
                  <a:lnTo>
                    <a:pt x="3287" y="3908"/>
                  </a:lnTo>
                  <a:lnTo>
                    <a:pt x="3088" y="6758"/>
                  </a:lnTo>
                  <a:lnTo>
                    <a:pt x="1992" y="6547"/>
                  </a:lnTo>
                  <a:lnTo>
                    <a:pt x="797" y="3380"/>
                  </a:lnTo>
                  <a:lnTo>
                    <a:pt x="1096" y="2588"/>
                  </a:lnTo>
                  <a:lnTo>
                    <a:pt x="6673"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28" name="Shape 297"/>
            <p:cNvSpPr>
              <a:spLocks/>
            </p:cNvSpPr>
            <p:nvPr/>
          </p:nvSpPr>
          <p:spPr bwMode="auto">
            <a:xfrm>
              <a:off x="2472175" y="1561350"/>
              <a:ext cx="181775" cy="215175"/>
            </a:xfrm>
            <a:custGeom>
              <a:avLst/>
              <a:gdLst>
                <a:gd name="T0" fmla="*/ 25 w 7271"/>
                <a:gd name="T1" fmla="*/ 112200 h 8607"/>
                <a:gd name="T2" fmla="*/ 5000 w 7271"/>
                <a:gd name="T3" fmla="*/ 159725 h 8607"/>
                <a:gd name="T4" fmla="*/ 42350 w 7271"/>
                <a:gd name="T5" fmla="*/ 188750 h 8607"/>
                <a:gd name="T6" fmla="*/ 64750 w 7271"/>
                <a:gd name="T7" fmla="*/ 215150 h 8607"/>
                <a:gd name="T8" fmla="*/ 74725 w 7271"/>
                <a:gd name="T9" fmla="*/ 209875 h 8607"/>
                <a:gd name="T10" fmla="*/ 69725 w 7271"/>
                <a:gd name="T11" fmla="*/ 162375 h 8607"/>
                <a:gd name="T12" fmla="*/ 99600 w 7271"/>
                <a:gd name="T13" fmla="*/ 99000 h 8607"/>
                <a:gd name="T14" fmla="*/ 161850 w 7271"/>
                <a:gd name="T15" fmla="*/ 55450 h 8607"/>
                <a:gd name="T16" fmla="*/ 176800 w 7271"/>
                <a:gd name="T17" fmla="*/ 26425 h 8607"/>
                <a:gd name="T18" fmla="*/ 181775 w 7271"/>
                <a:gd name="T19" fmla="*/ 25 h 8607"/>
                <a:gd name="T20" fmla="*/ 151900 w 7271"/>
                <a:gd name="T21" fmla="*/ 29050 h 8607"/>
                <a:gd name="T22" fmla="*/ 139450 w 7271"/>
                <a:gd name="T23" fmla="*/ 59425 h 8607"/>
                <a:gd name="T24" fmla="*/ 84675 w 7271"/>
                <a:gd name="T25" fmla="*/ 96375 h 8607"/>
                <a:gd name="T26" fmla="*/ 54800 w 7271"/>
                <a:gd name="T27" fmla="*/ 155775 h 8607"/>
                <a:gd name="T28" fmla="*/ 64750 w 7271"/>
                <a:gd name="T29" fmla="*/ 195350 h 8607"/>
                <a:gd name="T30" fmla="*/ 19950 w 7271"/>
                <a:gd name="T31" fmla="*/ 165000 h 8607"/>
                <a:gd name="T32" fmla="*/ 25 w 7271"/>
                <a:gd name="T33" fmla="*/ 112200 h 8607"/>
                <a:gd name="T34" fmla="*/ 25 w 7271"/>
                <a:gd name="T35" fmla="*/ 112200 h 860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271"/>
                <a:gd name="T55" fmla="*/ 0 h 8607"/>
                <a:gd name="T56" fmla="*/ 7271 w 7271"/>
                <a:gd name="T57" fmla="*/ 8607 h 860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271" h="8607" extrusionOk="0">
                  <a:moveTo>
                    <a:pt x="1" y="4488"/>
                  </a:moveTo>
                  <a:lnTo>
                    <a:pt x="200" y="6389"/>
                  </a:lnTo>
                  <a:lnTo>
                    <a:pt x="1694" y="7550"/>
                  </a:lnTo>
                  <a:lnTo>
                    <a:pt x="2590" y="8606"/>
                  </a:lnTo>
                  <a:lnTo>
                    <a:pt x="2989" y="8395"/>
                  </a:lnTo>
                  <a:lnTo>
                    <a:pt x="2789" y="6495"/>
                  </a:lnTo>
                  <a:lnTo>
                    <a:pt x="3984" y="3960"/>
                  </a:lnTo>
                  <a:lnTo>
                    <a:pt x="6474" y="2218"/>
                  </a:lnTo>
                  <a:lnTo>
                    <a:pt x="7072" y="1057"/>
                  </a:lnTo>
                  <a:lnTo>
                    <a:pt x="7271" y="1"/>
                  </a:lnTo>
                  <a:lnTo>
                    <a:pt x="6076" y="1162"/>
                  </a:lnTo>
                  <a:lnTo>
                    <a:pt x="5578" y="2377"/>
                  </a:lnTo>
                  <a:lnTo>
                    <a:pt x="3387" y="3855"/>
                  </a:lnTo>
                  <a:lnTo>
                    <a:pt x="2192" y="6231"/>
                  </a:lnTo>
                  <a:lnTo>
                    <a:pt x="2590" y="7814"/>
                  </a:lnTo>
                  <a:lnTo>
                    <a:pt x="798" y="6600"/>
                  </a:lnTo>
                  <a:lnTo>
                    <a:pt x="1" y="4488"/>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29" name="Shape 298"/>
            <p:cNvSpPr>
              <a:spLocks/>
            </p:cNvSpPr>
            <p:nvPr/>
          </p:nvSpPr>
          <p:spPr bwMode="auto">
            <a:xfrm>
              <a:off x="2347700" y="1553450"/>
              <a:ext cx="251475" cy="106925"/>
            </a:xfrm>
            <a:custGeom>
              <a:avLst/>
              <a:gdLst>
                <a:gd name="T0" fmla="*/ 67250 w 10059"/>
                <a:gd name="T1" fmla="*/ 7925 h 4277"/>
                <a:gd name="T2" fmla="*/ 99600 w 10059"/>
                <a:gd name="T3" fmla="*/ 22450 h 4277"/>
                <a:gd name="T4" fmla="*/ 25 w 10059"/>
                <a:gd name="T5" fmla="*/ 67325 h 4277"/>
                <a:gd name="T6" fmla="*/ 9975 w 10059"/>
                <a:gd name="T7" fmla="*/ 83150 h 4277"/>
                <a:gd name="T8" fmla="*/ 47325 w 10059"/>
                <a:gd name="T9" fmla="*/ 60725 h 4277"/>
                <a:gd name="T10" fmla="*/ 119525 w 10059"/>
                <a:gd name="T11" fmla="*/ 30350 h 4277"/>
                <a:gd name="T12" fmla="*/ 134450 w 10059"/>
                <a:gd name="T13" fmla="*/ 34325 h 4277"/>
                <a:gd name="T14" fmla="*/ 62250 w 10059"/>
                <a:gd name="T15" fmla="*/ 83150 h 4277"/>
                <a:gd name="T16" fmla="*/ 62250 w 10059"/>
                <a:gd name="T17" fmla="*/ 99000 h 4277"/>
                <a:gd name="T18" fmla="*/ 107075 w 10059"/>
                <a:gd name="T19" fmla="*/ 84475 h 4277"/>
                <a:gd name="T20" fmla="*/ 159350 w 10059"/>
                <a:gd name="T21" fmla="*/ 39600 h 4277"/>
                <a:gd name="T22" fmla="*/ 189225 w 10059"/>
                <a:gd name="T23" fmla="*/ 39600 h 4277"/>
                <a:gd name="T24" fmla="*/ 144425 w 10059"/>
                <a:gd name="T25" fmla="*/ 84475 h 4277"/>
                <a:gd name="T26" fmla="*/ 144425 w 10059"/>
                <a:gd name="T27" fmla="*/ 106900 h 4277"/>
                <a:gd name="T28" fmla="*/ 166825 w 10059"/>
                <a:gd name="T29" fmla="*/ 87125 h 4277"/>
                <a:gd name="T30" fmla="*/ 214125 w 10059"/>
                <a:gd name="T31" fmla="*/ 43550 h 4277"/>
                <a:gd name="T32" fmla="*/ 251475 w 10059"/>
                <a:gd name="T33" fmla="*/ 31675 h 4277"/>
                <a:gd name="T34" fmla="*/ 164325 w 10059"/>
                <a:gd name="T35" fmla="*/ 30350 h 4277"/>
                <a:gd name="T36" fmla="*/ 124500 w 10059"/>
                <a:gd name="T37" fmla="*/ 19800 h 4277"/>
                <a:gd name="T38" fmla="*/ 129475 w 10059"/>
                <a:gd name="T39" fmla="*/ 0 h 4277"/>
                <a:gd name="T40" fmla="*/ 107075 w 10059"/>
                <a:gd name="T41" fmla="*/ 5275 h 4277"/>
                <a:gd name="T42" fmla="*/ 84675 w 10059"/>
                <a:gd name="T43" fmla="*/ 0 h 4277"/>
                <a:gd name="T44" fmla="*/ 67250 w 10059"/>
                <a:gd name="T45" fmla="*/ 7925 h 4277"/>
                <a:gd name="T46" fmla="*/ 67250 w 10059"/>
                <a:gd name="T47" fmla="*/ 7925 h 427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059"/>
                <a:gd name="T73" fmla="*/ 0 h 4277"/>
                <a:gd name="T74" fmla="*/ 10059 w 10059"/>
                <a:gd name="T75" fmla="*/ 4277 h 427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059" h="4277" extrusionOk="0">
                  <a:moveTo>
                    <a:pt x="2690" y="317"/>
                  </a:moveTo>
                  <a:lnTo>
                    <a:pt x="3984" y="898"/>
                  </a:lnTo>
                  <a:lnTo>
                    <a:pt x="1" y="2693"/>
                  </a:lnTo>
                  <a:lnTo>
                    <a:pt x="399" y="3326"/>
                  </a:lnTo>
                  <a:lnTo>
                    <a:pt x="1893" y="2429"/>
                  </a:lnTo>
                  <a:lnTo>
                    <a:pt x="4781" y="1214"/>
                  </a:lnTo>
                  <a:lnTo>
                    <a:pt x="5378" y="1373"/>
                  </a:lnTo>
                  <a:lnTo>
                    <a:pt x="2490" y="3326"/>
                  </a:lnTo>
                  <a:lnTo>
                    <a:pt x="2490" y="3960"/>
                  </a:lnTo>
                  <a:lnTo>
                    <a:pt x="4283" y="3379"/>
                  </a:lnTo>
                  <a:lnTo>
                    <a:pt x="6374" y="1584"/>
                  </a:lnTo>
                  <a:lnTo>
                    <a:pt x="7569" y="1584"/>
                  </a:lnTo>
                  <a:lnTo>
                    <a:pt x="5777" y="3379"/>
                  </a:lnTo>
                  <a:lnTo>
                    <a:pt x="5777" y="4276"/>
                  </a:lnTo>
                  <a:lnTo>
                    <a:pt x="6673" y="3485"/>
                  </a:lnTo>
                  <a:lnTo>
                    <a:pt x="8565" y="1742"/>
                  </a:lnTo>
                  <a:lnTo>
                    <a:pt x="10059" y="1267"/>
                  </a:lnTo>
                  <a:lnTo>
                    <a:pt x="6573" y="1214"/>
                  </a:lnTo>
                  <a:lnTo>
                    <a:pt x="4980" y="792"/>
                  </a:lnTo>
                  <a:lnTo>
                    <a:pt x="5179" y="0"/>
                  </a:lnTo>
                  <a:lnTo>
                    <a:pt x="4283" y="211"/>
                  </a:lnTo>
                  <a:lnTo>
                    <a:pt x="3387" y="0"/>
                  </a:lnTo>
                  <a:lnTo>
                    <a:pt x="2690" y="31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30" name="Shape 299"/>
            <p:cNvSpPr>
              <a:spLocks/>
            </p:cNvSpPr>
            <p:nvPr/>
          </p:nvSpPr>
          <p:spPr bwMode="auto">
            <a:xfrm>
              <a:off x="2619075" y="1499325"/>
              <a:ext cx="54800" cy="77900"/>
            </a:xfrm>
            <a:custGeom>
              <a:avLst/>
              <a:gdLst>
                <a:gd name="T0" fmla="*/ 0 w 2192"/>
                <a:gd name="T1" fmla="*/ 77875 h 3116"/>
                <a:gd name="T2" fmla="*/ 0 w 2192"/>
                <a:gd name="T3" fmla="*/ 48850 h 3116"/>
                <a:gd name="T4" fmla="*/ 54775 w 2192"/>
                <a:gd name="T5" fmla="*/ 25 h 3116"/>
                <a:gd name="T6" fmla="*/ 19925 w 2192"/>
                <a:gd name="T7" fmla="*/ 59400 h 3116"/>
                <a:gd name="T8" fmla="*/ 0 w 2192"/>
                <a:gd name="T9" fmla="*/ 77875 h 3116"/>
                <a:gd name="T10" fmla="*/ 0 w 2192"/>
                <a:gd name="T11" fmla="*/ 77875 h 3116"/>
                <a:gd name="T12" fmla="*/ 0 60000 65536"/>
                <a:gd name="T13" fmla="*/ 0 60000 65536"/>
                <a:gd name="T14" fmla="*/ 0 60000 65536"/>
                <a:gd name="T15" fmla="*/ 0 60000 65536"/>
                <a:gd name="T16" fmla="*/ 0 60000 65536"/>
                <a:gd name="T17" fmla="*/ 0 60000 65536"/>
                <a:gd name="T18" fmla="*/ 0 w 2192"/>
                <a:gd name="T19" fmla="*/ 0 h 3116"/>
                <a:gd name="T20" fmla="*/ 2192 w 2192"/>
                <a:gd name="T21" fmla="*/ 3116 h 3116"/>
              </a:gdLst>
              <a:ahLst/>
              <a:cxnLst>
                <a:cxn ang="T12">
                  <a:pos x="T0" y="T1"/>
                </a:cxn>
                <a:cxn ang="T13">
                  <a:pos x="T2" y="T3"/>
                </a:cxn>
                <a:cxn ang="T14">
                  <a:pos x="T4" y="T5"/>
                </a:cxn>
                <a:cxn ang="T15">
                  <a:pos x="T6" y="T7"/>
                </a:cxn>
                <a:cxn ang="T16">
                  <a:pos x="T8" y="T9"/>
                </a:cxn>
                <a:cxn ang="T17">
                  <a:pos x="T10" y="T11"/>
                </a:cxn>
              </a:cxnLst>
              <a:rect l="T18" t="T19" r="T20" b="T21"/>
              <a:pathLst>
                <a:path w="2192" h="3116" extrusionOk="0">
                  <a:moveTo>
                    <a:pt x="0" y="3115"/>
                  </a:moveTo>
                  <a:lnTo>
                    <a:pt x="0" y="1954"/>
                  </a:lnTo>
                  <a:lnTo>
                    <a:pt x="2191" y="1"/>
                  </a:lnTo>
                  <a:lnTo>
                    <a:pt x="797" y="2376"/>
                  </a:lnTo>
                  <a:lnTo>
                    <a:pt x="0" y="311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31" name="Shape 300"/>
            <p:cNvSpPr>
              <a:spLocks/>
            </p:cNvSpPr>
            <p:nvPr/>
          </p:nvSpPr>
          <p:spPr bwMode="auto">
            <a:xfrm>
              <a:off x="1000825" y="1268350"/>
              <a:ext cx="89650" cy="229675"/>
            </a:xfrm>
            <a:custGeom>
              <a:avLst/>
              <a:gdLst>
                <a:gd name="T0" fmla="*/ 72200 w 3586"/>
                <a:gd name="T1" fmla="*/ 25 h 9187"/>
                <a:gd name="T2" fmla="*/ 29875 w 3586"/>
                <a:gd name="T3" fmla="*/ 51500 h 9187"/>
                <a:gd name="T4" fmla="*/ 2500 w 3586"/>
                <a:gd name="T5" fmla="*/ 101650 h 9187"/>
                <a:gd name="T6" fmla="*/ 0 w 3586"/>
                <a:gd name="T7" fmla="*/ 151800 h 9187"/>
                <a:gd name="T8" fmla="*/ 12450 w 3586"/>
                <a:gd name="T9" fmla="*/ 209875 h 9187"/>
                <a:gd name="T10" fmla="*/ 29875 w 3586"/>
                <a:gd name="T11" fmla="*/ 229675 h 9187"/>
                <a:gd name="T12" fmla="*/ 52275 w 3586"/>
                <a:gd name="T13" fmla="*/ 212500 h 9187"/>
                <a:gd name="T14" fmla="*/ 72200 w 3586"/>
                <a:gd name="T15" fmla="*/ 176875 h 9187"/>
                <a:gd name="T16" fmla="*/ 89625 w 3586"/>
                <a:gd name="T17" fmla="*/ 109575 h 9187"/>
                <a:gd name="T18" fmla="*/ 89625 w 3586"/>
                <a:gd name="T19" fmla="*/ 76575 h 9187"/>
                <a:gd name="T20" fmla="*/ 29875 w 3586"/>
                <a:gd name="T21" fmla="*/ 179525 h 9187"/>
                <a:gd name="T22" fmla="*/ 24900 w 3586"/>
                <a:gd name="T23" fmla="*/ 121450 h 9187"/>
                <a:gd name="T24" fmla="*/ 42325 w 3586"/>
                <a:gd name="T25" fmla="*/ 68650 h 9187"/>
                <a:gd name="T26" fmla="*/ 54775 w 3586"/>
                <a:gd name="T27" fmla="*/ 30375 h 9187"/>
                <a:gd name="T28" fmla="*/ 72200 w 3586"/>
                <a:gd name="T29" fmla="*/ 25 h 9187"/>
                <a:gd name="T30" fmla="*/ 72200 w 3586"/>
                <a:gd name="T31" fmla="*/ 25 h 918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86"/>
                <a:gd name="T49" fmla="*/ 0 h 9187"/>
                <a:gd name="T50" fmla="*/ 3586 w 3586"/>
                <a:gd name="T51" fmla="*/ 9187 h 918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86" h="9187" extrusionOk="0">
                  <a:moveTo>
                    <a:pt x="2888" y="1"/>
                  </a:moveTo>
                  <a:lnTo>
                    <a:pt x="1195" y="2060"/>
                  </a:lnTo>
                  <a:lnTo>
                    <a:pt x="100" y="4066"/>
                  </a:lnTo>
                  <a:lnTo>
                    <a:pt x="0" y="6072"/>
                  </a:lnTo>
                  <a:lnTo>
                    <a:pt x="498" y="8395"/>
                  </a:lnTo>
                  <a:lnTo>
                    <a:pt x="1195" y="9187"/>
                  </a:lnTo>
                  <a:lnTo>
                    <a:pt x="2091" y="8500"/>
                  </a:lnTo>
                  <a:lnTo>
                    <a:pt x="2888" y="7075"/>
                  </a:lnTo>
                  <a:lnTo>
                    <a:pt x="3585" y="4383"/>
                  </a:lnTo>
                  <a:lnTo>
                    <a:pt x="3585" y="3063"/>
                  </a:lnTo>
                  <a:lnTo>
                    <a:pt x="1195" y="7181"/>
                  </a:lnTo>
                  <a:lnTo>
                    <a:pt x="996" y="4858"/>
                  </a:lnTo>
                  <a:lnTo>
                    <a:pt x="1693" y="2746"/>
                  </a:lnTo>
                  <a:lnTo>
                    <a:pt x="2191" y="1215"/>
                  </a:lnTo>
                  <a:lnTo>
                    <a:pt x="2888"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32" name="Shape 301"/>
            <p:cNvSpPr>
              <a:spLocks/>
            </p:cNvSpPr>
            <p:nvPr/>
          </p:nvSpPr>
          <p:spPr bwMode="auto">
            <a:xfrm>
              <a:off x="990850" y="1511200"/>
              <a:ext cx="438200" cy="683700"/>
            </a:xfrm>
            <a:custGeom>
              <a:avLst/>
              <a:gdLst>
                <a:gd name="T0" fmla="*/ 12475 w 17528"/>
                <a:gd name="T1" fmla="*/ 25 h 27348"/>
                <a:gd name="T2" fmla="*/ 25 w 17528"/>
                <a:gd name="T3" fmla="*/ 52800 h 27348"/>
                <a:gd name="T4" fmla="*/ 25 w 17528"/>
                <a:gd name="T5" fmla="*/ 108250 h 27348"/>
                <a:gd name="T6" fmla="*/ 27400 w 17528"/>
                <a:gd name="T7" fmla="*/ 201950 h 27348"/>
                <a:gd name="T8" fmla="*/ 79700 w 17528"/>
                <a:gd name="T9" fmla="*/ 299625 h 27348"/>
                <a:gd name="T10" fmla="*/ 146900 w 17528"/>
                <a:gd name="T11" fmla="*/ 378825 h 27348"/>
                <a:gd name="T12" fmla="*/ 221600 w 17528"/>
                <a:gd name="T13" fmla="*/ 435575 h 27348"/>
                <a:gd name="T14" fmla="*/ 261425 w 17528"/>
                <a:gd name="T15" fmla="*/ 473850 h 27348"/>
                <a:gd name="T16" fmla="*/ 283850 w 17528"/>
                <a:gd name="T17" fmla="*/ 509475 h 27348"/>
                <a:gd name="T18" fmla="*/ 283850 w 17528"/>
                <a:gd name="T19" fmla="*/ 546425 h 27348"/>
                <a:gd name="T20" fmla="*/ 266400 w 17528"/>
                <a:gd name="T21" fmla="*/ 607150 h 27348"/>
                <a:gd name="T22" fmla="*/ 271400 w 17528"/>
                <a:gd name="T23" fmla="*/ 622975 h 27348"/>
                <a:gd name="T24" fmla="*/ 286325 w 17528"/>
                <a:gd name="T25" fmla="*/ 653350 h 27348"/>
                <a:gd name="T26" fmla="*/ 346075 w 17528"/>
                <a:gd name="T27" fmla="*/ 682375 h 27348"/>
                <a:gd name="T28" fmla="*/ 438200 w 17528"/>
                <a:gd name="T29" fmla="*/ 683700 h 27348"/>
                <a:gd name="T30" fmla="*/ 403350 w 17528"/>
                <a:gd name="T31" fmla="*/ 642775 h 27348"/>
                <a:gd name="T32" fmla="*/ 353550 w 17528"/>
                <a:gd name="T33" fmla="*/ 642775 h 27348"/>
                <a:gd name="T34" fmla="*/ 293800 w 17528"/>
                <a:gd name="T35" fmla="*/ 620350 h 27348"/>
                <a:gd name="T36" fmla="*/ 293800 w 17528"/>
                <a:gd name="T37" fmla="*/ 596575 h 27348"/>
                <a:gd name="T38" fmla="*/ 306250 w 17528"/>
                <a:gd name="T39" fmla="*/ 571500 h 27348"/>
                <a:gd name="T40" fmla="*/ 341100 w 17528"/>
                <a:gd name="T41" fmla="*/ 550400 h 27348"/>
                <a:gd name="T42" fmla="*/ 323675 w 17528"/>
                <a:gd name="T43" fmla="*/ 501550 h 27348"/>
                <a:gd name="T44" fmla="*/ 286325 w 17528"/>
                <a:gd name="T45" fmla="*/ 443475 h 27348"/>
                <a:gd name="T46" fmla="*/ 298775 w 17528"/>
                <a:gd name="T47" fmla="*/ 512125 h 27348"/>
                <a:gd name="T48" fmla="*/ 266400 w 17528"/>
                <a:gd name="T49" fmla="*/ 461975 h 27348"/>
                <a:gd name="T50" fmla="*/ 206650 w 17528"/>
                <a:gd name="T51" fmla="*/ 413125 h 27348"/>
                <a:gd name="T52" fmla="*/ 131975 w 17528"/>
                <a:gd name="T53" fmla="*/ 332625 h 27348"/>
                <a:gd name="T54" fmla="*/ 79700 w 17528"/>
                <a:gd name="T55" fmla="*/ 249475 h 27348"/>
                <a:gd name="T56" fmla="*/ 47325 w 17528"/>
                <a:gd name="T57" fmla="*/ 133325 h 27348"/>
                <a:gd name="T58" fmla="*/ 39850 w 17528"/>
                <a:gd name="T59" fmla="*/ 66000 h 27348"/>
                <a:gd name="T60" fmla="*/ 39850 w 17528"/>
                <a:gd name="T61" fmla="*/ 184800 h 27348"/>
                <a:gd name="T62" fmla="*/ 12475 w 17528"/>
                <a:gd name="T63" fmla="*/ 105600 h 27348"/>
                <a:gd name="T64" fmla="*/ 9975 w 17528"/>
                <a:gd name="T65" fmla="*/ 52800 h 27348"/>
                <a:gd name="T66" fmla="*/ 12475 w 17528"/>
                <a:gd name="T67" fmla="*/ 25 h 27348"/>
                <a:gd name="T68" fmla="*/ 12475 w 17528"/>
                <a:gd name="T69" fmla="*/ 25 h 273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528"/>
                <a:gd name="T106" fmla="*/ 0 h 27348"/>
                <a:gd name="T107" fmla="*/ 17528 w 17528"/>
                <a:gd name="T108" fmla="*/ 27348 h 273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528" h="27348" extrusionOk="0">
                  <a:moveTo>
                    <a:pt x="499" y="1"/>
                  </a:moveTo>
                  <a:lnTo>
                    <a:pt x="1" y="2112"/>
                  </a:lnTo>
                  <a:lnTo>
                    <a:pt x="1" y="4330"/>
                  </a:lnTo>
                  <a:lnTo>
                    <a:pt x="1096" y="8078"/>
                  </a:lnTo>
                  <a:lnTo>
                    <a:pt x="3188" y="11985"/>
                  </a:lnTo>
                  <a:lnTo>
                    <a:pt x="5876" y="15153"/>
                  </a:lnTo>
                  <a:lnTo>
                    <a:pt x="8864" y="17423"/>
                  </a:lnTo>
                  <a:lnTo>
                    <a:pt x="10457" y="18954"/>
                  </a:lnTo>
                  <a:lnTo>
                    <a:pt x="11354" y="20379"/>
                  </a:lnTo>
                  <a:lnTo>
                    <a:pt x="11354" y="21857"/>
                  </a:lnTo>
                  <a:lnTo>
                    <a:pt x="10656" y="24286"/>
                  </a:lnTo>
                  <a:lnTo>
                    <a:pt x="10856" y="24919"/>
                  </a:lnTo>
                  <a:lnTo>
                    <a:pt x="11453" y="26134"/>
                  </a:lnTo>
                  <a:lnTo>
                    <a:pt x="13843" y="27295"/>
                  </a:lnTo>
                  <a:lnTo>
                    <a:pt x="17528" y="27348"/>
                  </a:lnTo>
                  <a:lnTo>
                    <a:pt x="16134" y="25711"/>
                  </a:lnTo>
                  <a:lnTo>
                    <a:pt x="14142" y="25711"/>
                  </a:lnTo>
                  <a:lnTo>
                    <a:pt x="11752" y="24814"/>
                  </a:lnTo>
                  <a:lnTo>
                    <a:pt x="11752" y="23863"/>
                  </a:lnTo>
                  <a:lnTo>
                    <a:pt x="12250" y="22860"/>
                  </a:lnTo>
                  <a:lnTo>
                    <a:pt x="13644" y="22016"/>
                  </a:lnTo>
                  <a:lnTo>
                    <a:pt x="12947" y="20062"/>
                  </a:lnTo>
                  <a:lnTo>
                    <a:pt x="11453" y="17739"/>
                  </a:lnTo>
                  <a:lnTo>
                    <a:pt x="11951" y="20485"/>
                  </a:lnTo>
                  <a:lnTo>
                    <a:pt x="10656" y="18479"/>
                  </a:lnTo>
                  <a:lnTo>
                    <a:pt x="8266" y="16525"/>
                  </a:lnTo>
                  <a:lnTo>
                    <a:pt x="5279" y="13305"/>
                  </a:lnTo>
                  <a:lnTo>
                    <a:pt x="3188" y="9979"/>
                  </a:lnTo>
                  <a:lnTo>
                    <a:pt x="1893" y="5333"/>
                  </a:lnTo>
                  <a:lnTo>
                    <a:pt x="1594" y="2640"/>
                  </a:lnTo>
                  <a:lnTo>
                    <a:pt x="1594" y="7392"/>
                  </a:lnTo>
                  <a:lnTo>
                    <a:pt x="499" y="4224"/>
                  </a:lnTo>
                  <a:lnTo>
                    <a:pt x="399" y="2112"/>
                  </a:lnTo>
                  <a:lnTo>
                    <a:pt x="499"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33" name="Shape 302"/>
            <p:cNvSpPr>
              <a:spLocks/>
            </p:cNvSpPr>
            <p:nvPr/>
          </p:nvSpPr>
          <p:spPr bwMode="auto">
            <a:xfrm>
              <a:off x="1095425" y="1409575"/>
              <a:ext cx="510400" cy="876400"/>
            </a:xfrm>
            <a:custGeom>
              <a:avLst/>
              <a:gdLst>
                <a:gd name="T0" fmla="*/ 7475 w 20416"/>
                <a:gd name="T1" fmla="*/ 43575 h 35056"/>
                <a:gd name="T2" fmla="*/ 5000 w 20416"/>
                <a:gd name="T3" fmla="*/ 192725 h 35056"/>
                <a:gd name="T4" fmla="*/ 77200 w 20416"/>
                <a:gd name="T5" fmla="*/ 394650 h 35056"/>
                <a:gd name="T6" fmla="*/ 224075 w 20416"/>
                <a:gd name="T7" fmla="*/ 553025 h 35056"/>
                <a:gd name="T8" fmla="*/ 296275 w 20416"/>
                <a:gd name="T9" fmla="*/ 633550 h 35056"/>
                <a:gd name="T10" fmla="*/ 370975 w 20416"/>
                <a:gd name="T11" fmla="*/ 661250 h 35056"/>
                <a:gd name="T12" fmla="*/ 438175 w 20416"/>
                <a:gd name="T13" fmla="*/ 661250 h 35056"/>
                <a:gd name="T14" fmla="*/ 370975 w 20416"/>
                <a:gd name="T15" fmla="*/ 784000 h 35056"/>
                <a:gd name="T16" fmla="*/ 378425 w 20416"/>
                <a:gd name="T17" fmla="*/ 876400 h 35056"/>
                <a:gd name="T18" fmla="*/ 475525 w 20416"/>
                <a:gd name="T19" fmla="*/ 794550 h 35056"/>
                <a:gd name="T20" fmla="*/ 450625 w 20416"/>
                <a:gd name="T21" fmla="*/ 774775 h 35056"/>
                <a:gd name="T22" fmla="*/ 425725 w 20416"/>
                <a:gd name="T23" fmla="*/ 765525 h 35056"/>
                <a:gd name="T24" fmla="*/ 403325 w 20416"/>
                <a:gd name="T25" fmla="*/ 758925 h 35056"/>
                <a:gd name="T26" fmla="*/ 475525 w 20416"/>
                <a:gd name="T27" fmla="*/ 658625 h 35056"/>
                <a:gd name="T28" fmla="*/ 510375 w 20416"/>
                <a:gd name="T29" fmla="*/ 588675 h 35056"/>
                <a:gd name="T30" fmla="*/ 468050 w 20416"/>
                <a:gd name="T31" fmla="*/ 570200 h 35056"/>
                <a:gd name="T32" fmla="*/ 440675 w 20416"/>
                <a:gd name="T33" fmla="*/ 537200 h 35056"/>
                <a:gd name="T34" fmla="*/ 403325 w 20416"/>
                <a:gd name="T35" fmla="*/ 500225 h 35056"/>
                <a:gd name="T36" fmla="*/ 368475 w 20416"/>
                <a:gd name="T37" fmla="*/ 479125 h 35056"/>
                <a:gd name="T38" fmla="*/ 326150 w 20416"/>
                <a:gd name="T39" fmla="*/ 452725 h 35056"/>
                <a:gd name="T40" fmla="*/ 278850 w 20416"/>
                <a:gd name="T41" fmla="*/ 427650 h 35056"/>
                <a:gd name="T42" fmla="*/ 241500 w 20416"/>
                <a:gd name="T43" fmla="*/ 413125 h 35056"/>
                <a:gd name="T44" fmla="*/ 209150 w 20416"/>
                <a:gd name="T45" fmla="*/ 392000 h 35056"/>
                <a:gd name="T46" fmla="*/ 166825 w 20416"/>
                <a:gd name="T47" fmla="*/ 234950 h 35056"/>
                <a:gd name="T48" fmla="*/ 156850 w 20416"/>
                <a:gd name="T49" fmla="*/ 245500 h 35056"/>
                <a:gd name="T50" fmla="*/ 166825 w 20416"/>
                <a:gd name="T51" fmla="*/ 299625 h 35056"/>
                <a:gd name="T52" fmla="*/ 179275 w 20416"/>
                <a:gd name="T53" fmla="*/ 376175 h 35056"/>
                <a:gd name="T54" fmla="*/ 161825 w 20416"/>
                <a:gd name="T55" fmla="*/ 452725 h 35056"/>
                <a:gd name="T56" fmla="*/ 117025 w 20416"/>
                <a:gd name="T57" fmla="*/ 353725 h 35056"/>
                <a:gd name="T58" fmla="*/ 94625 w 20416"/>
                <a:gd name="T59" fmla="*/ 328650 h 35056"/>
                <a:gd name="T60" fmla="*/ 72200 w 20416"/>
                <a:gd name="T61" fmla="*/ 341850 h 35056"/>
                <a:gd name="T62" fmla="*/ 62250 w 20416"/>
                <a:gd name="T63" fmla="*/ 207225 h 35056"/>
                <a:gd name="T64" fmla="*/ 47325 w 20416"/>
                <a:gd name="T65" fmla="*/ 262675 h 35056"/>
                <a:gd name="T66" fmla="*/ 22425 w 20416"/>
                <a:gd name="T67" fmla="*/ 101650 h 35056"/>
                <a:gd name="T68" fmla="*/ 7475 w 20416"/>
                <a:gd name="T69" fmla="*/ 68650 h 35056"/>
                <a:gd name="T70" fmla="*/ 22425 w 20416"/>
                <a:gd name="T71" fmla="*/ 25 h 350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416"/>
                <a:gd name="T109" fmla="*/ 0 h 35056"/>
                <a:gd name="T110" fmla="*/ 20416 w 20416"/>
                <a:gd name="T111" fmla="*/ 35056 h 350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416" h="35056" extrusionOk="0">
                  <a:moveTo>
                    <a:pt x="897" y="1"/>
                  </a:moveTo>
                  <a:lnTo>
                    <a:pt x="299" y="1743"/>
                  </a:lnTo>
                  <a:lnTo>
                    <a:pt x="0" y="4013"/>
                  </a:lnTo>
                  <a:lnTo>
                    <a:pt x="200" y="7709"/>
                  </a:lnTo>
                  <a:lnTo>
                    <a:pt x="1195" y="12143"/>
                  </a:lnTo>
                  <a:lnTo>
                    <a:pt x="3088" y="15786"/>
                  </a:lnTo>
                  <a:lnTo>
                    <a:pt x="6473" y="19693"/>
                  </a:lnTo>
                  <a:lnTo>
                    <a:pt x="8963" y="22121"/>
                  </a:lnTo>
                  <a:lnTo>
                    <a:pt x="10158" y="23863"/>
                  </a:lnTo>
                  <a:lnTo>
                    <a:pt x="11851" y="25342"/>
                  </a:lnTo>
                  <a:lnTo>
                    <a:pt x="13245" y="26028"/>
                  </a:lnTo>
                  <a:lnTo>
                    <a:pt x="14839" y="26450"/>
                  </a:lnTo>
                  <a:lnTo>
                    <a:pt x="16631" y="26450"/>
                  </a:lnTo>
                  <a:lnTo>
                    <a:pt x="17527" y="26450"/>
                  </a:lnTo>
                  <a:lnTo>
                    <a:pt x="15237" y="29565"/>
                  </a:lnTo>
                  <a:lnTo>
                    <a:pt x="14839" y="31360"/>
                  </a:lnTo>
                  <a:lnTo>
                    <a:pt x="14839" y="33894"/>
                  </a:lnTo>
                  <a:lnTo>
                    <a:pt x="15137" y="35056"/>
                  </a:lnTo>
                  <a:lnTo>
                    <a:pt x="17826" y="32997"/>
                  </a:lnTo>
                  <a:lnTo>
                    <a:pt x="19021" y="31782"/>
                  </a:lnTo>
                  <a:lnTo>
                    <a:pt x="17527" y="32891"/>
                  </a:lnTo>
                  <a:lnTo>
                    <a:pt x="18025" y="30991"/>
                  </a:lnTo>
                  <a:lnTo>
                    <a:pt x="16532" y="32891"/>
                  </a:lnTo>
                  <a:lnTo>
                    <a:pt x="17029" y="30621"/>
                  </a:lnTo>
                  <a:lnTo>
                    <a:pt x="15834" y="31994"/>
                  </a:lnTo>
                  <a:lnTo>
                    <a:pt x="16133" y="30357"/>
                  </a:lnTo>
                  <a:lnTo>
                    <a:pt x="17129" y="28562"/>
                  </a:lnTo>
                  <a:lnTo>
                    <a:pt x="19021" y="26345"/>
                  </a:lnTo>
                  <a:lnTo>
                    <a:pt x="19917" y="24655"/>
                  </a:lnTo>
                  <a:lnTo>
                    <a:pt x="20415" y="23547"/>
                  </a:lnTo>
                  <a:lnTo>
                    <a:pt x="18224" y="25658"/>
                  </a:lnTo>
                  <a:lnTo>
                    <a:pt x="18722" y="22808"/>
                  </a:lnTo>
                  <a:lnTo>
                    <a:pt x="17029" y="25447"/>
                  </a:lnTo>
                  <a:lnTo>
                    <a:pt x="17627" y="21488"/>
                  </a:lnTo>
                  <a:lnTo>
                    <a:pt x="15237" y="25447"/>
                  </a:lnTo>
                  <a:lnTo>
                    <a:pt x="16133" y="20009"/>
                  </a:lnTo>
                  <a:lnTo>
                    <a:pt x="13942" y="25025"/>
                  </a:lnTo>
                  <a:lnTo>
                    <a:pt x="14739" y="19165"/>
                  </a:lnTo>
                  <a:lnTo>
                    <a:pt x="12349" y="23863"/>
                  </a:lnTo>
                  <a:lnTo>
                    <a:pt x="13046" y="18109"/>
                  </a:lnTo>
                  <a:lnTo>
                    <a:pt x="10955" y="22491"/>
                  </a:lnTo>
                  <a:lnTo>
                    <a:pt x="11154" y="17106"/>
                  </a:lnTo>
                  <a:lnTo>
                    <a:pt x="9660" y="20590"/>
                  </a:lnTo>
                  <a:lnTo>
                    <a:pt x="9660" y="16525"/>
                  </a:lnTo>
                  <a:lnTo>
                    <a:pt x="8166" y="19482"/>
                  </a:lnTo>
                  <a:lnTo>
                    <a:pt x="8366" y="15680"/>
                  </a:lnTo>
                  <a:lnTo>
                    <a:pt x="8067" y="12407"/>
                  </a:lnTo>
                  <a:lnTo>
                    <a:pt x="6673" y="9398"/>
                  </a:lnTo>
                  <a:lnTo>
                    <a:pt x="4382" y="5808"/>
                  </a:lnTo>
                  <a:lnTo>
                    <a:pt x="6274" y="9820"/>
                  </a:lnTo>
                  <a:lnTo>
                    <a:pt x="5278" y="9081"/>
                  </a:lnTo>
                  <a:lnTo>
                    <a:pt x="6673" y="11985"/>
                  </a:lnTo>
                  <a:lnTo>
                    <a:pt x="6175" y="11985"/>
                  </a:lnTo>
                  <a:lnTo>
                    <a:pt x="7171" y="15047"/>
                  </a:lnTo>
                  <a:lnTo>
                    <a:pt x="6175" y="14149"/>
                  </a:lnTo>
                  <a:lnTo>
                    <a:pt x="6473" y="18109"/>
                  </a:lnTo>
                  <a:lnTo>
                    <a:pt x="5378" y="16367"/>
                  </a:lnTo>
                  <a:lnTo>
                    <a:pt x="4681" y="14149"/>
                  </a:lnTo>
                  <a:lnTo>
                    <a:pt x="4083" y="15575"/>
                  </a:lnTo>
                  <a:lnTo>
                    <a:pt x="3785" y="13146"/>
                  </a:lnTo>
                  <a:lnTo>
                    <a:pt x="3785" y="10876"/>
                  </a:lnTo>
                  <a:lnTo>
                    <a:pt x="2888" y="13674"/>
                  </a:lnTo>
                  <a:lnTo>
                    <a:pt x="2490" y="11457"/>
                  </a:lnTo>
                  <a:lnTo>
                    <a:pt x="2490" y="8289"/>
                  </a:lnTo>
                  <a:lnTo>
                    <a:pt x="2689" y="6547"/>
                  </a:lnTo>
                  <a:lnTo>
                    <a:pt x="1893" y="10507"/>
                  </a:lnTo>
                  <a:lnTo>
                    <a:pt x="1096" y="6969"/>
                  </a:lnTo>
                  <a:lnTo>
                    <a:pt x="897" y="4066"/>
                  </a:lnTo>
                  <a:lnTo>
                    <a:pt x="299" y="5016"/>
                  </a:lnTo>
                  <a:lnTo>
                    <a:pt x="299" y="2746"/>
                  </a:lnTo>
                  <a:lnTo>
                    <a:pt x="897"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34" name="Shape 303"/>
            <p:cNvSpPr>
              <a:spLocks/>
            </p:cNvSpPr>
            <p:nvPr/>
          </p:nvSpPr>
          <p:spPr bwMode="auto">
            <a:xfrm>
              <a:off x="1132775" y="1294750"/>
              <a:ext cx="507900" cy="753650"/>
            </a:xfrm>
            <a:custGeom>
              <a:avLst/>
              <a:gdLst>
                <a:gd name="T0" fmla="*/ 9975 w 20316"/>
                <a:gd name="T1" fmla="*/ 34325 h 30146"/>
                <a:gd name="T2" fmla="*/ 82175 w 20316"/>
                <a:gd name="T3" fmla="*/ 208550 h 30146"/>
                <a:gd name="T4" fmla="*/ 151875 w 20316"/>
                <a:gd name="T5" fmla="*/ 307550 h 30146"/>
                <a:gd name="T6" fmla="*/ 241500 w 20316"/>
                <a:gd name="T7" fmla="*/ 395975 h 30146"/>
                <a:gd name="T8" fmla="*/ 156850 w 20316"/>
                <a:gd name="T9" fmla="*/ 294350 h 30146"/>
                <a:gd name="T10" fmla="*/ 119500 w 20316"/>
                <a:gd name="T11" fmla="*/ 219100 h 30146"/>
                <a:gd name="T12" fmla="*/ 211625 w 20316"/>
                <a:gd name="T13" fmla="*/ 319425 h 30146"/>
                <a:gd name="T14" fmla="*/ 144400 w 20316"/>
                <a:gd name="T15" fmla="*/ 198000 h 30146"/>
                <a:gd name="T16" fmla="*/ 261425 w 20316"/>
                <a:gd name="T17" fmla="*/ 322050 h 30146"/>
                <a:gd name="T18" fmla="*/ 343575 w 20316"/>
                <a:gd name="T19" fmla="*/ 417075 h 30146"/>
                <a:gd name="T20" fmla="*/ 383400 w 20316"/>
                <a:gd name="T21" fmla="*/ 469875 h 30146"/>
                <a:gd name="T22" fmla="*/ 323650 w 20316"/>
                <a:gd name="T23" fmla="*/ 431600 h 30146"/>
                <a:gd name="T24" fmla="*/ 390875 w 20316"/>
                <a:gd name="T25" fmla="*/ 529275 h 30146"/>
                <a:gd name="T26" fmla="*/ 271375 w 20316"/>
                <a:gd name="T27" fmla="*/ 431600 h 30146"/>
                <a:gd name="T28" fmla="*/ 353525 w 20316"/>
                <a:gd name="T29" fmla="*/ 506825 h 30146"/>
                <a:gd name="T30" fmla="*/ 418250 w 20316"/>
                <a:gd name="T31" fmla="*/ 570175 h 30146"/>
                <a:gd name="T32" fmla="*/ 473025 w 20316"/>
                <a:gd name="T33" fmla="*/ 641450 h 30146"/>
                <a:gd name="T34" fmla="*/ 485475 w 20316"/>
                <a:gd name="T35" fmla="*/ 681050 h 30146"/>
                <a:gd name="T36" fmla="*/ 485475 w 20316"/>
                <a:gd name="T37" fmla="*/ 698200 h 30146"/>
                <a:gd name="T38" fmla="*/ 453125 w 20316"/>
                <a:gd name="T39" fmla="*/ 753650 h 30146"/>
                <a:gd name="T40" fmla="*/ 492950 w 20316"/>
                <a:gd name="T41" fmla="*/ 731200 h 30146"/>
                <a:gd name="T42" fmla="*/ 502900 w 20316"/>
                <a:gd name="T43" fmla="*/ 698200 h 30146"/>
                <a:gd name="T44" fmla="*/ 507900 w 20316"/>
                <a:gd name="T45" fmla="*/ 667850 h 30146"/>
                <a:gd name="T46" fmla="*/ 492950 w 20316"/>
                <a:gd name="T47" fmla="*/ 617700 h 30146"/>
                <a:gd name="T48" fmla="*/ 473025 w 20316"/>
                <a:gd name="T49" fmla="*/ 574150 h 30146"/>
                <a:gd name="T50" fmla="*/ 485475 w 20316"/>
                <a:gd name="T51" fmla="*/ 496275 h 30146"/>
                <a:gd name="T52" fmla="*/ 485475 w 20316"/>
                <a:gd name="T53" fmla="*/ 427650 h 30146"/>
                <a:gd name="T54" fmla="*/ 465575 w 20316"/>
                <a:gd name="T55" fmla="*/ 341850 h 30146"/>
                <a:gd name="T56" fmla="*/ 425725 w 20316"/>
                <a:gd name="T57" fmla="*/ 281150 h 30146"/>
                <a:gd name="T58" fmla="*/ 455600 w 20316"/>
                <a:gd name="T59" fmla="*/ 355050 h 30146"/>
                <a:gd name="T60" fmla="*/ 465575 w 20316"/>
                <a:gd name="T61" fmla="*/ 434250 h 30146"/>
                <a:gd name="T62" fmla="*/ 430700 w 20316"/>
                <a:gd name="T63" fmla="*/ 357700 h 30146"/>
                <a:gd name="T64" fmla="*/ 430700 w 20316"/>
                <a:gd name="T65" fmla="*/ 434250 h 30146"/>
                <a:gd name="T66" fmla="*/ 403325 w 20316"/>
                <a:gd name="T67" fmla="*/ 372200 h 30146"/>
                <a:gd name="T68" fmla="*/ 403325 w 20316"/>
                <a:gd name="T69" fmla="*/ 431600 h 30146"/>
                <a:gd name="T70" fmla="*/ 375950 w 20316"/>
                <a:gd name="T71" fmla="*/ 372200 h 30146"/>
                <a:gd name="T72" fmla="*/ 375950 w 20316"/>
                <a:gd name="T73" fmla="*/ 414450 h 30146"/>
                <a:gd name="T74" fmla="*/ 341075 w 20316"/>
                <a:gd name="T75" fmla="*/ 360325 h 30146"/>
                <a:gd name="T76" fmla="*/ 333625 w 20316"/>
                <a:gd name="T77" fmla="*/ 307550 h 30146"/>
                <a:gd name="T78" fmla="*/ 318675 w 20316"/>
                <a:gd name="T79" fmla="*/ 341850 h 30146"/>
                <a:gd name="T80" fmla="*/ 313700 w 20316"/>
                <a:gd name="T81" fmla="*/ 289050 h 30146"/>
                <a:gd name="T82" fmla="*/ 311200 w 20316"/>
                <a:gd name="T83" fmla="*/ 254750 h 30146"/>
                <a:gd name="T84" fmla="*/ 293775 w 20316"/>
                <a:gd name="T85" fmla="*/ 291700 h 30146"/>
                <a:gd name="T86" fmla="*/ 288800 w 20316"/>
                <a:gd name="T87" fmla="*/ 216475 h 30146"/>
                <a:gd name="T88" fmla="*/ 271375 w 20316"/>
                <a:gd name="T89" fmla="*/ 281150 h 30146"/>
                <a:gd name="T90" fmla="*/ 251450 w 20316"/>
                <a:gd name="T91" fmla="*/ 219100 h 30146"/>
                <a:gd name="T92" fmla="*/ 241500 w 20316"/>
                <a:gd name="T93" fmla="*/ 263975 h 30146"/>
                <a:gd name="T94" fmla="*/ 224075 w 20316"/>
                <a:gd name="T95" fmla="*/ 219100 h 30146"/>
                <a:gd name="T96" fmla="*/ 176775 w 20316"/>
                <a:gd name="T97" fmla="*/ 155750 h 30146"/>
                <a:gd name="T98" fmla="*/ 82175 w 20316"/>
                <a:gd name="T99" fmla="*/ 56775 h 30146"/>
                <a:gd name="T100" fmla="*/ 119500 w 20316"/>
                <a:gd name="T101" fmla="*/ 147825 h 30146"/>
                <a:gd name="T102" fmla="*/ 0 w 20316"/>
                <a:gd name="T103" fmla="*/ 25 h 30146"/>
                <a:gd name="T104" fmla="*/ 9975 w 20316"/>
                <a:gd name="T105" fmla="*/ 34325 h 30146"/>
                <a:gd name="T106" fmla="*/ 9975 w 20316"/>
                <a:gd name="T107" fmla="*/ 34325 h 301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316"/>
                <a:gd name="T163" fmla="*/ 0 h 30146"/>
                <a:gd name="T164" fmla="*/ 20316 w 20316"/>
                <a:gd name="T165" fmla="*/ 30146 h 301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316" h="30146" extrusionOk="0">
                  <a:moveTo>
                    <a:pt x="399" y="1373"/>
                  </a:moveTo>
                  <a:lnTo>
                    <a:pt x="3287" y="8342"/>
                  </a:lnTo>
                  <a:lnTo>
                    <a:pt x="6075" y="12302"/>
                  </a:lnTo>
                  <a:lnTo>
                    <a:pt x="9660" y="15839"/>
                  </a:lnTo>
                  <a:lnTo>
                    <a:pt x="6274" y="11774"/>
                  </a:lnTo>
                  <a:lnTo>
                    <a:pt x="4780" y="8764"/>
                  </a:lnTo>
                  <a:lnTo>
                    <a:pt x="8465" y="12777"/>
                  </a:lnTo>
                  <a:lnTo>
                    <a:pt x="5776" y="7920"/>
                  </a:lnTo>
                  <a:lnTo>
                    <a:pt x="10457" y="12882"/>
                  </a:lnTo>
                  <a:lnTo>
                    <a:pt x="13743" y="16683"/>
                  </a:lnTo>
                  <a:lnTo>
                    <a:pt x="15336" y="18795"/>
                  </a:lnTo>
                  <a:lnTo>
                    <a:pt x="12946" y="17264"/>
                  </a:lnTo>
                  <a:lnTo>
                    <a:pt x="15635" y="21171"/>
                  </a:lnTo>
                  <a:lnTo>
                    <a:pt x="10855" y="17264"/>
                  </a:lnTo>
                  <a:lnTo>
                    <a:pt x="14141" y="20273"/>
                  </a:lnTo>
                  <a:lnTo>
                    <a:pt x="16730" y="22807"/>
                  </a:lnTo>
                  <a:lnTo>
                    <a:pt x="18921" y="25658"/>
                  </a:lnTo>
                  <a:lnTo>
                    <a:pt x="19419" y="27242"/>
                  </a:lnTo>
                  <a:lnTo>
                    <a:pt x="19419" y="27928"/>
                  </a:lnTo>
                  <a:lnTo>
                    <a:pt x="18125" y="30146"/>
                  </a:lnTo>
                  <a:lnTo>
                    <a:pt x="19718" y="29248"/>
                  </a:lnTo>
                  <a:lnTo>
                    <a:pt x="20116" y="27928"/>
                  </a:lnTo>
                  <a:lnTo>
                    <a:pt x="20316" y="26714"/>
                  </a:lnTo>
                  <a:lnTo>
                    <a:pt x="19718" y="24708"/>
                  </a:lnTo>
                  <a:lnTo>
                    <a:pt x="18921" y="22966"/>
                  </a:lnTo>
                  <a:lnTo>
                    <a:pt x="19419" y="19851"/>
                  </a:lnTo>
                  <a:lnTo>
                    <a:pt x="19419" y="17106"/>
                  </a:lnTo>
                  <a:lnTo>
                    <a:pt x="18623" y="13674"/>
                  </a:lnTo>
                  <a:lnTo>
                    <a:pt x="17029" y="11246"/>
                  </a:lnTo>
                  <a:lnTo>
                    <a:pt x="18224" y="14202"/>
                  </a:lnTo>
                  <a:lnTo>
                    <a:pt x="18623" y="17370"/>
                  </a:lnTo>
                  <a:lnTo>
                    <a:pt x="17228" y="14308"/>
                  </a:lnTo>
                  <a:lnTo>
                    <a:pt x="17228" y="17370"/>
                  </a:lnTo>
                  <a:lnTo>
                    <a:pt x="16133" y="14888"/>
                  </a:lnTo>
                  <a:lnTo>
                    <a:pt x="16133" y="17264"/>
                  </a:lnTo>
                  <a:lnTo>
                    <a:pt x="15038" y="14888"/>
                  </a:lnTo>
                  <a:lnTo>
                    <a:pt x="15038" y="16578"/>
                  </a:lnTo>
                  <a:lnTo>
                    <a:pt x="13643" y="14413"/>
                  </a:lnTo>
                  <a:lnTo>
                    <a:pt x="13345" y="12302"/>
                  </a:lnTo>
                  <a:lnTo>
                    <a:pt x="12747" y="13674"/>
                  </a:lnTo>
                  <a:lnTo>
                    <a:pt x="12548" y="11562"/>
                  </a:lnTo>
                  <a:lnTo>
                    <a:pt x="12448" y="10190"/>
                  </a:lnTo>
                  <a:lnTo>
                    <a:pt x="11751" y="11668"/>
                  </a:lnTo>
                  <a:lnTo>
                    <a:pt x="11552" y="8659"/>
                  </a:lnTo>
                  <a:lnTo>
                    <a:pt x="10855" y="11246"/>
                  </a:lnTo>
                  <a:lnTo>
                    <a:pt x="10058" y="8764"/>
                  </a:lnTo>
                  <a:lnTo>
                    <a:pt x="9660" y="10559"/>
                  </a:lnTo>
                  <a:lnTo>
                    <a:pt x="8963" y="8764"/>
                  </a:lnTo>
                  <a:lnTo>
                    <a:pt x="7071" y="6230"/>
                  </a:lnTo>
                  <a:lnTo>
                    <a:pt x="3287" y="2271"/>
                  </a:lnTo>
                  <a:lnTo>
                    <a:pt x="4780" y="5913"/>
                  </a:lnTo>
                  <a:lnTo>
                    <a:pt x="0" y="1"/>
                  </a:lnTo>
                  <a:lnTo>
                    <a:pt x="399" y="137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35" name="Shape 304"/>
            <p:cNvSpPr>
              <a:spLocks/>
            </p:cNvSpPr>
            <p:nvPr/>
          </p:nvSpPr>
          <p:spPr bwMode="auto">
            <a:xfrm>
              <a:off x="1219900" y="1168050"/>
              <a:ext cx="918700" cy="395975"/>
            </a:xfrm>
            <a:custGeom>
              <a:avLst/>
              <a:gdLst>
                <a:gd name="T0" fmla="*/ 25 w 36748"/>
                <a:gd name="T1" fmla="*/ 146500 h 15839"/>
                <a:gd name="T2" fmla="*/ 131975 w 36748"/>
                <a:gd name="T3" fmla="*/ 258700 h 15839"/>
                <a:gd name="T4" fmla="*/ 244000 w 36748"/>
                <a:gd name="T5" fmla="*/ 351100 h 15839"/>
                <a:gd name="T6" fmla="*/ 291300 w 36748"/>
                <a:gd name="T7" fmla="*/ 384075 h 15839"/>
                <a:gd name="T8" fmla="*/ 331125 w 36748"/>
                <a:gd name="T9" fmla="*/ 395950 h 15839"/>
                <a:gd name="T10" fmla="*/ 390900 w 36748"/>
                <a:gd name="T11" fmla="*/ 395950 h 15839"/>
                <a:gd name="T12" fmla="*/ 440675 w 36748"/>
                <a:gd name="T13" fmla="*/ 386725 h 15839"/>
                <a:gd name="T14" fmla="*/ 552725 w 36748"/>
                <a:gd name="T15" fmla="*/ 341850 h 15839"/>
                <a:gd name="T16" fmla="*/ 622425 w 36748"/>
                <a:gd name="T17" fmla="*/ 299625 h 15839"/>
                <a:gd name="T18" fmla="*/ 674700 w 36748"/>
                <a:gd name="T19" fmla="*/ 258700 h 15839"/>
                <a:gd name="T20" fmla="*/ 724500 w 36748"/>
                <a:gd name="T21" fmla="*/ 212500 h 15839"/>
                <a:gd name="T22" fmla="*/ 799175 w 36748"/>
                <a:gd name="T23" fmla="*/ 145200 h 15839"/>
                <a:gd name="T24" fmla="*/ 744425 w 36748"/>
                <a:gd name="T25" fmla="*/ 221750 h 15839"/>
                <a:gd name="T26" fmla="*/ 784250 w 36748"/>
                <a:gd name="T27" fmla="*/ 187425 h 15839"/>
                <a:gd name="T28" fmla="*/ 759350 w 36748"/>
                <a:gd name="T29" fmla="*/ 244175 h 15839"/>
                <a:gd name="T30" fmla="*/ 776775 w 36748"/>
                <a:gd name="T31" fmla="*/ 234950 h 15839"/>
                <a:gd name="T32" fmla="*/ 736950 w 36748"/>
                <a:gd name="T33" fmla="*/ 294325 h 15839"/>
                <a:gd name="T34" fmla="*/ 714550 w 36748"/>
                <a:gd name="T35" fmla="*/ 361650 h 15839"/>
                <a:gd name="T36" fmla="*/ 769300 w 36748"/>
                <a:gd name="T37" fmla="*/ 274525 h 15839"/>
                <a:gd name="T38" fmla="*/ 816625 w 36748"/>
                <a:gd name="T39" fmla="*/ 196675 h 15839"/>
                <a:gd name="T40" fmla="*/ 856450 w 36748"/>
                <a:gd name="T41" fmla="*/ 142550 h 15839"/>
                <a:gd name="T42" fmla="*/ 811625 w 36748"/>
                <a:gd name="T43" fmla="*/ 168950 h 15839"/>
                <a:gd name="T44" fmla="*/ 871375 w 36748"/>
                <a:gd name="T45" fmla="*/ 105600 h 15839"/>
                <a:gd name="T46" fmla="*/ 911225 w 36748"/>
                <a:gd name="T47" fmla="*/ 63350 h 15839"/>
                <a:gd name="T48" fmla="*/ 918700 w 36748"/>
                <a:gd name="T49" fmla="*/ 46200 h 15839"/>
                <a:gd name="T50" fmla="*/ 913700 w 36748"/>
                <a:gd name="T51" fmla="*/ 25075 h 15839"/>
                <a:gd name="T52" fmla="*/ 903750 w 36748"/>
                <a:gd name="T53" fmla="*/ 0 h 15839"/>
                <a:gd name="T54" fmla="*/ 903750 w 36748"/>
                <a:gd name="T55" fmla="*/ 31675 h 15839"/>
                <a:gd name="T56" fmla="*/ 883825 w 36748"/>
                <a:gd name="T57" fmla="*/ 63350 h 15839"/>
                <a:gd name="T58" fmla="*/ 836525 w 36748"/>
                <a:gd name="T59" fmla="*/ 105600 h 15839"/>
                <a:gd name="T60" fmla="*/ 784250 w 36748"/>
                <a:gd name="T61" fmla="*/ 142550 h 15839"/>
                <a:gd name="T62" fmla="*/ 746900 w 36748"/>
                <a:gd name="T63" fmla="*/ 180825 h 15839"/>
                <a:gd name="T64" fmla="*/ 699600 w 36748"/>
                <a:gd name="T65" fmla="*/ 215150 h 15839"/>
                <a:gd name="T66" fmla="*/ 614950 w 36748"/>
                <a:gd name="T67" fmla="*/ 277175 h 15839"/>
                <a:gd name="T68" fmla="*/ 527825 w 36748"/>
                <a:gd name="T69" fmla="*/ 332600 h 15839"/>
                <a:gd name="T70" fmla="*/ 448150 w 36748"/>
                <a:gd name="T71" fmla="*/ 368250 h 15839"/>
                <a:gd name="T72" fmla="*/ 390900 w 36748"/>
                <a:gd name="T73" fmla="*/ 381450 h 15839"/>
                <a:gd name="T74" fmla="*/ 326150 w 36748"/>
                <a:gd name="T75" fmla="*/ 380125 h 15839"/>
                <a:gd name="T76" fmla="*/ 278850 w 36748"/>
                <a:gd name="T77" fmla="*/ 356375 h 15839"/>
                <a:gd name="T78" fmla="*/ 201675 w 36748"/>
                <a:gd name="T79" fmla="*/ 307525 h 15839"/>
                <a:gd name="T80" fmla="*/ 112050 w 36748"/>
                <a:gd name="T81" fmla="*/ 233625 h 15839"/>
                <a:gd name="T82" fmla="*/ 25 w 36748"/>
                <a:gd name="T83" fmla="*/ 146500 h 15839"/>
                <a:gd name="T84" fmla="*/ 25 w 36748"/>
                <a:gd name="T85" fmla="*/ 146500 h 158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748"/>
                <a:gd name="T130" fmla="*/ 0 h 15839"/>
                <a:gd name="T131" fmla="*/ 36748 w 36748"/>
                <a:gd name="T132" fmla="*/ 15839 h 158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748" h="15839" extrusionOk="0">
                  <a:moveTo>
                    <a:pt x="1" y="5860"/>
                  </a:moveTo>
                  <a:lnTo>
                    <a:pt x="5279" y="10348"/>
                  </a:lnTo>
                  <a:lnTo>
                    <a:pt x="9760" y="14044"/>
                  </a:lnTo>
                  <a:lnTo>
                    <a:pt x="11652" y="15363"/>
                  </a:lnTo>
                  <a:lnTo>
                    <a:pt x="13245" y="15838"/>
                  </a:lnTo>
                  <a:lnTo>
                    <a:pt x="15636" y="15838"/>
                  </a:lnTo>
                  <a:lnTo>
                    <a:pt x="17627" y="15469"/>
                  </a:lnTo>
                  <a:lnTo>
                    <a:pt x="22109" y="13674"/>
                  </a:lnTo>
                  <a:lnTo>
                    <a:pt x="24897" y="11985"/>
                  </a:lnTo>
                  <a:lnTo>
                    <a:pt x="26988" y="10348"/>
                  </a:lnTo>
                  <a:lnTo>
                    <a:pt x="28980" y="8500"/>
                  </a:lnTo>
                  <a:lnTo>
                    <a:pt x="31967" y="5808"/>
                  </a:lnTo>
                  <a:lnTo>
                    <a:pt x="29777" y="8870"/>
                  </a:lnTo>
                  <a:lnTo>
                    <a:pt x="31370" y="7497"/>
                  </a:lnTo>
                  <a:lnTo>
                    <a:pt x="30374" y="9767"/>
                  </a:lnTo>
                  <a:lnTo>
                    <a:pt x="31071" y="9398"/>
                  </a:lnTo>
                  <a:lnTo>
                    <a:pt x="29478" y="11773"/>
                  </a:lnTo>
                  <a:lnTo>
                    <a:pt x="28582" y="14466"/>
                  </a:lnTo>
                  <a:lnTo>
                    <a:pt x="30772" y="10981"/>
                  </a:lnTo>
                  <a:lnTo>
                    <a:pt x="32665" y="7867"/>
                  </a:lnTo>
                  <a:lnTo>
                    <a:pt x="34258" y="5702"/>
                  </a:lnTo>
                  <a:lnTo>
                    <a:pt x="32465" y="6758"/>
                  </a:lnTo>
                  <a:lnTo>
                    <a:pt x="34855" y="4224"/>
                  </a:lnTo>
                  <a:lnTo>
                    <a:pt x="36449" y="2534"/>
                  </a:lnTo>
                  <a:lnTo>
                    <a:pt x="36748" y="1848"/>
                  </a:lnTo>
                  <a:lnTo>
                    <a:pt x="36548" y="1003"/>
                  </a:lnTo>
                  <a:lnTo>
                    <a:pt x="36150" y="0"/>
                  </a:lnTo>
                  <a:lnTo>
                    <a:pt x="36150" y="1267"/>
                  </a:lnTo>
                  <a:lnTo>
                    <a:pt x="35353" y="2534"/>
                  </a:lnTo>
                  <a:lnTo>
                    <a:pt x="33461" y="4224"/>
                  </a:lnTo>
                  <a:lnTo>
                    <a:pt x="31370" y="5702"/>
                  </a:lnTo>
                  <a:lnTo>
                    <a:pt x="29876" y="7233"/>
                  </a:lnTo>
                  <a:lnTo>
                    <a:pt x="27984" y="8606"/>
                  </a:lnTo>
                  <a:lnTo>
                    <a:pt x="24598" y="11087"/>
                  </a:lnTo>
                  <a:lnTo>
                    <a:pt x="21113" y="13304"/>
                  </a:lnTo>
                  <a:lnTo>
                    <a:pt x="17926" y="14730"/>
                  </a:lnTo>
                  <a:lnTo>
                    <a:pt x="15636" y="15258"/>
                  </a:lnTo>
                  <a:lnTo>
                    <a:pt x="13046" y="15205"/>
                  </a:lnTo>
                  <a:lnTo>
                    <a:pt x="11154" y="14255"/>
                  </a:lnTo>
                  <a:lnTo>
                    <a:pt x="8067" y="12301"/>
                  </a:lnTo>
                  <a:lnTo>
                    <a:pt x="4482" y="9345"/>
                  </a:lnTo>
                  <a:lnTo>
                    <a:pt x="1" y="586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36" name="Shape 305"/>
            <p:cNvSpPr>
              <a:spLocks/>
            </p:cNvSpPr>
            <p:nvPr/>
          </p:nvSpPr>
          <p:spPr bwMode="auto">
            <a:xfrm>
              <a:off x="1523650" y="1195775"/>
              <a:ext cx="216600" cy="339225"/>
            </a:xfrm>
            <a:custGeom>
              <a:avLst/>
              <a:gdLst>
                <a:gd name="T0" fmla="*/ 57275 w 8664"/>
                <a:gd name="T1" fmla="*/ 0 h 13569"/>
                <a:gd name="T2" fmla="*/ 17425 w 8664"/>
                <a:gd name="T3" fmla="*/ 10550 h 13569"/>
                <a:gd name="T4" fmla="*/ 27375 w 8664"/>
                <a:gd name="T5" fmla="*/ 33000 h 13569"/>
                <a:gd name="T6" fmla="*/ 57275 w 8664"/>
                <a:gd name="T7" fmla="*/ 35625 h 13569"/>
                <a:gd name="T8" fmla="*/ 27375 w 8664"/>
                <a:gd name="T9" fmla="*/ 75225 h 13569"/>
                <a:gd name="T10" fmla="*/ 27375 w 8664"/>
                <a:gd name="T11" fmla="*/ 105600 h 13569"/>
                <a:gd name="T12" fmla="*/ 44825 w 8664"/>
                <a:gd name="T13" fmla="*/ 124075 h 13569"/>
                <a:gd name="T14" fmla="*/ 12450 w 8664"/>
                <a:gd name="T15" fmla="*/ 153100 h 13569"/>
                <a:gd name="T16" fmla="*/ 17425 w 8664"/>
                <a:gd name="T17" fmla="*/ 168950 h 13569"/>
                <a:gd name="T18" fmla="*/ 34850 w 8664"/>
                <a:gd name="T19" fmla="*/ 203250 h 13569"/>
                <a:gd name="T20" fmla="*/ 0 w 8664"/>
                <a:gd name="T21" fmla="*/ 224375 h 13569"/>
                <a:gd name="T22" fmla="*/ 12450 w 8664"/>
                <a:gd name="T23" fmla="*/ 236250 h 13569"/>
                <a:gd name="T24" fmla="*/ 34850 w 8664"/>
                <a:gd name="T25" fmla="*/ 246800 h 13569"/>
                <a:gd name="T26" fmla="*/ 39825 w 8664"/>
                <a:gd name="T27" fmla="*/ 269250 h 13569"/>
                <a:gd name="T28" fmla="*/ 64725 w 8664"/>
                <a:gd name="T29" fmla="*/ 271900 h 13569"/>
                <a:gd name="T30" fmla="*/ 44825 w 8664"/>
                <a:gd name="T31" fmla="*/ 293000 h 13569"/>
                <a:gd name="T32" fmla="*/ 87150 w 8664"/>
                <a:gd name="T33" fmla="*/ 291675 h 13569"/>
                <a:gd name="T34" fmla="*/ 62250 w 8664"/>
                <a:gd name="T35" fmla="*/ 339200 h 13569"/>
                <a:gd name="T36" fmla="*/ 136925 w 8664"/>
                <a:gd name="T37" fmla="*/ 302250 h 13569"/>
                <a:gd name="T38" fmla="*/ 136925 w 8664"/>
                <a:gd name="T39" fmla="*/ 320725 h 13569"/>
                <a:gd name="T40" fmla="*/ 196675 w 8664"/>
                <a:gd name="T41" fmla="*/ 289050 h 13569"/>
                <a:gd name="T42" fmla="*/ 216600 w 8664"/>
                <a:gd name="T43" fmla="*/ 249450 h 13569"/>
                <a:gd name="T44" fmla="*/ 171775 w 8664"/>
                <a:gd name="T45" fmla="*/ 282450 h 13569"/>
                <a:gd name="T46" fmla="*/ 184225 w 8664"/>
                <a:gd name="T47" fmla="*/ 246800 h 13569"/>
                <a:gd name="T48" fmla="*/ 117025 w 8664"/>
                <a:gd name="T49" fmla="*/ 266600 h 13569"/>
                <a:gd name="T50" fmla="*/ 136925 w 8664"/>
                <a:gd name="T51" fmla="*/ 244175 h 13569"/>
                <a:gd name="T52" fmla="*/ 69700 w 8664"/>
                <a:gd name="T53" fmla="*/ 246800 h 13569"/>
                <a:gd name="T54" fmla="*/ 82150 w 8664"/>
                <a:gd name="T55" fmla="*/ 230975 h 13569"/>
                <a:gd name="T56" fmla="*/ 44825 w 8664"/>
                <a:gd name="T57" fmla="*/ 236250 h 13569"/>
                <a:gd name="T58" fmla="*/ 44825 w 8664"/>
                <a:gd name="T59" fmla="*/ 203250 h 13569"/>
                <a:gd name="T60" fmla="*/ 47300 w 8664"/>
                <a:gd name="T61" fmla="*/ 149150 h 13569"/>
                <a:gd name="T62" fmla="*/ 62250 w 8664"/>
                <a:gd name="T63" fmla="*/ 117475 h 13569"/>
                <a:gd name="T64" fmla="*/ 57275 w 8664"/>
                <a:gd name="T65" fmla="*/ 69950 h 13569"/>
                <a:gd name="T66" fmla="*/ 64725 w 8664"/>
                <a:gd name="T67" fmla="*/ 29050 h 13569"/>
                <a:gd name="T68" fmla="*/ 39825 w 8664"/>
                <a:gd name="T69" fmla="*/ 25075 h 13569"/>
                <a:gd name="T70" fmla="*/ 39825 w 8664"/>
                <a:gd name="T71" fmla="*/ 18475 h 13569"/>
                <a:gd name="T72" fmla="*/ 62250 w 8664"/>
                <a:gd name="T73" fmla="*/ 13200 h 13569"/>
                <a:gd name="T74" fmla="*/ 57275 w 8664"/>
                <a:gd name="T75" fmla="*/ 0 h 13569"/>
                <a:gd name="T76" fmla="*/ 57275 w 8664"/>
                <a:gd name="T77" fmla="*/ 0 h 135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664"/>
                <a:gd name="T118" fmla="*/ 0 h 13569"/>
                <a:gd name="T119" fmla="*/ 8664 w 8664"/>
                <a:gd name="T120" fmla="*/ 13569 h 135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664" h="13569" extrusionOk="0">
                  <a:moveTo>
                    <a:pt x="2291" y="0"/>
                  </a:moveTo>
                  <a:lnTo>
                    <a:pt x="697" y="422"/>
                  </a:lnTo>
                  <a:lnTo>
                    <a:pt x="1095" y="1320"/>
                  </a:lnTo>
                  <a:lnTo>
                    <a:pt x="2291" y="1425"/>
                  </a:lnTo>
                  <a:lnTo>
                    <a:pt x="1095" y="3009"/>
                  </a:lnTo>
                  <a:lnTo>
                    <a:pt x="1095" y="4224"/>
                  </a:lnTo>
                  <a:lnTo>
                    <a:pt x="1793" y="4963"/>
                  </a:lnTo>
                  <a:lnTo>
                    <a:pt x="498" y="6124"/>
                  </a:lnTo>
                  <a:lnTo>
                    <a:pt x="697" y="6758"/>
                  </a:lnTo>
                  <a:lnTo>
                    <a:pt x="1394" y="8130"/>
                  </a:lnTo>
                  <a:lnTo>
                    <a:pt x="0" y="8975"/>
                  </a:lnTo>
                  <a:lnTo>
                    <a:pt x="498" y="9450"/>
                  </a:lnTo>
                  <a:lnTo>
                    <a:pt x="1394" y="9872"/>
                  </a:lnTo>
                  <a:lnTo>
                    <a:pt x="1593" y="10770"/>
                  </a:lnTo>
                  <a:lnTo>
                    <a:pt x="2589" y="10876"/>
                  </a:lnTo>
                  <a:lnTo>
                    <a:pt x="1793" y="11720"/>
                  </a:lnTo>
                  <a:lnTo>
                    <a:pt x="3486" y="11667"/>
                  </a:lnTo>
                  <a:lnTo>
                    <a:pt x="2490" y="13568"/>
                  </a:lnTo>
                  <a:lnTo>
                    <a:pt x="5477" y="12090"/>
                  </a:lnTo>
                  <a:lnTo>
                    <a:pt x="5477" y="12829"/>
                  </a:lnTo>
                  <a:lnTo>
                    <a:pt x="7867" y="11562"/>
                  </a:lnTo>
                  <a:lnTo>
                    <a:pt x="8664" y="9978"/>
                  </a:lnTo>
                  <a:lnTo>
                    <a:pt x="6871" y="11298"/>
                  </a:lnTo>
                  <a:lnTo>
                    <a:pt x="7369" y="9872"/>
                  </a:lnTo>
                  <a:lnTo>
                    <a:pt x="4681" y="10664"/>
                  </a:lnTo>
                  <a:lnTo>
                    <a:pt x="5477" y="9767"/>
                  </a:lnTo>
                  <a:lnTo>
                    <a:pt x="2788" y="9872"/>
                  </a:lnTo>
                  <a:lnTo>
                    <a:pt x="3286" y="9239"/>
                  </a:lnTo>
                  <a:lnTo>
                    <a:pt x="1793" y="9450"/>
                  </a:lnTo>
                  <a:lnTo>
                    <a:pt x="1793" y="8130"/>
                  </a:lnTo>
                  <a:lnTo>
                    <a:pt x="1892" y="5966"/>
                  </a:lnTo>
                  <a:lnTo>
                    <a:pt x="2490" y="4699"/>
                  </a:lnTo>
                  <a:lnTo>
                    <a:pt x="2291" y="2798"/>
                  </a:lnTo>
                  <a:lnTo>
                    <a:pt x="2589" y="1162"/>
                  </a:lnTo>
                  <a:lnTo>
                    <a:pt x="1593" y="1003"/>
                  </a:lnTo>
                  <a:lnTo>
                    <a:pt x="1593" y="739"/>
                  </a:lnTo>
                  <a:lnTo>
                    <a:pt x="2490" y="528"/>
                  </a:lnTo>
                  <a:lnTo>
                    <a:pt x="2291"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37" name="Shape 306"/>
            <p:cNvSpPr>
              <a:spLocks/>
            </p:cNvSpPr>
            <p:nvPr/>
          </p:nvSpPr>
          <p:spPr bwMode="auto">
            <a:xfrm>
              <a:off x="1319500" y="1252525"/>
              <a:ext cx="179275" cy="128050"/>
            </a:xfrm>
            <a:custGeom>
              <a:avLst/>
              <a:gdLst>
                <a:gd name="T0" fmla="*/ 89625 w 7171"/>
                <a:gd name="T1" fmla="*/ 0 h 5122"/>
                <a:gd name="T2" fmla="*/ 74700 w 7171"/>
                <a:gd name="T3" fmla="*/ 15850 h 5122"/>
                <a:gd name="T4" fmla="*/ 72200 w 7171"/>
                <a:gd name="T5" fmla="*/ 54125 h 5122"/>
                <a:gd name="T6" fmla="*/ 42325 w 7171"/>
                <a:gd name="T7" fmla="*/ 48850 h 5122"/>
                <a:gd name="T8" fmla="*/ 17425 w 7171"/>
                <a:gd name="T9" fmla="*/ 62025 h 5122"/>
                <a:gd name="T10" fmla="*/ 42325 w 7171"/>
                <a:gd name="T11" fmla="*/ 99000 h 5122"/>
                <a:gd name="T12" fmla="*/ 0 w 7171"/>
                <a:gd name="T13" fmla="*/ 80525 h 5122"/>
                <a:gd name="T14" fmla="*/ 24900 w 7171"/>
                <a:gd name="T15" fmla="*/ 108225 h 5122"/>
                <a:gd name="T16" fmla="*/ 79675 w 7171"/>
                <a:gd name="T17" fmla="*/ 128025 h 5122"/>
                <a:gd name="T18" fmla="*/ 59750 w 7171"/>
                <a:gd name="T19" fmla="*/ 108225 h 5122"/>
                <a:gd name="T20" fmla="*/ 102075 w 7171"/>
                <a:gd name="T21" fmla="*/ 121425 h 5122"/>
                <a:gd name="T22" fmla="*/ 131950 w 7171"/>
                <a:gd name="T23" fmla="*/ 114825 h 5122"/>
                <a:gd name="T24" fmla="*/ 72200 w 7171"/>
                <a:gd name="T25" fmla="*/ 84475 h 5122"/>
                <a:gd name="T26" fmla="*/ 146900 w 7171"/>
                <a:gd name="T27" fmla="*/ 102950 h 5122"/>
                <a:gd name="T28" fmla="*/ 102075 w 7171"/>
                <a:gd name="T29" fmla="*/ 67325 h 5122"/>
                <a:gd name="T30" fmla="*/ 146900 w 7171"/>
                <a:gd name="T31" fmla="*/ 84475 h 5122"/>
                <a:gd name="T32" fmla="*/ 107050 w 7171"/>
                <a:gd name="T33" fmla="*/ 51475 h 5122"/>
                <a:gd name="T34" fmla="*/ 154350 w 7171"/>
                <a:gd name="T35" fmla="*/ 54125 h 5122"/>
                <a:gd name="T36" fmla="*/ 107050 w 7171"/>
                <a:gd name="T37" fmla="*/ 26400 h 5122"/>
                <a:gd name="T38" fmla="*/ 179250 w 7171"/>
                <a:gd name="T39" fmla="*/ 39600 h 5122"/>
                <a:gd name="T40" fmla="*/ 126975 w 7171"/>
                <a:gd name="T41" fmla="*/ 15850 h 5122"/>
                <a:gd name="T42" fmla="*/ 166800 w 7171"/>
                <a:gd name="T43" fmla="*/ 13200 h 5122"/>
                <a:gd name="T44" fmla="*/ 89625 w 7171"/>
                <a:gd name="T45" fmla="*/ 0 h 5122"/>
                <a:gd name="T46" fmla="*/ 89625 w 7171"/>
                <a:gd name="T47" fmla="*/ 0 h 51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71"/>
                <a:gd name="T73" fmla="*/ 0 h 5122"/>
                <a:gd name="T74" fmla="*/ 7171 w 7171"/>
                <a:gd name="T75" fmla="*/ 5122 h 51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71" h="5122" extrusionOk="0">
                  <a:moveTo>
                    <a:pt x="3585" y="0"/>
                  </a:moveTo>
                  <a:lnTo>
                    <a:pt x="2988" y="634"/>
                  </a:lnTo>
                  <a:lnTo>
                    <a:pt x="2888" y="2165"/>
                  </a:lnTo>
                  <a:lnTo>
                    <a:pt x="1693" y="1954"/>
                  </a:lnTo>
                  <a:lnTo>
                    <a:pt x="697" y="2481"/>
                  </a:lnTo>
                  <a:lnTo>
                    <a:pt x="1693" y="3960"/>
                  </a:lnTo>
                  <a:lnTo>
                    <a:pt x="0" y="3221"/>
                  </a:lnTo>
                  <a:lnTo>
                    <a:pt x="996" y="4329"/>
                  </a:lnTo>
                  <a:lnTo>
                    <a:pt x="3187" y="5121"/>
                  </a:lnTo>
                  <a:lnTo>
                    <a:pt x="2390" y="4329"/>
                  </a:lnTo>
                  <a:lnTo>
                    <a:pt x="4083" y="4857"/>
                  </a:lnTo>
                  <a:lnTo>
                    <a:pt x="5278" y="4593"/>
                  </a:lnTo>
                  <a:lnTo>
                    <a:pt x="2888" y="3379"/>
                  </a:lnTo>
                  <a:lnTo>
                    <a:pt x="5876" y="4118"/>
                  </a:lnTo>
                  <a:lnTo>
                    <a:pt x="4083" y="2693"/>
                  </a:lnTo>
                  <a:lnTo>
                    <a:pt x="5876" y="3379"/>
                  </a:lnTo>
                  <a:lnTo>
                    <a:pt x="4282" y="2059"/>
                  </a:lnTo>
                  <a:lnTo>
                    <a:pt x="6174" y="2165"/>
                  </a:lnTo>
                  <a:lnTo>
                    <a:pt x="4282" y="1056"/>
                  </a:lnTo>
                  <a:lnTo>
                    <a:pt x="7170" y="1584"/>
                  </a:lnTo>
                  <a:lnTo>
                    <a:pt x="5079" y="634"/>
                  </a:lnTo>
                  <a:lnTo>
                    <a:pt x="6672" y="528"/>
                  </a:lnTo>
                  <a:lnTo>
                    <a:pt x="3585"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38" name="Shape 307"/>
            <p:cNvSpPr>
              <a:spLocks/>
            </p:cNvSpPr>
            <p:nvPr/>
          </p:nvSpPr>
          <p:spPr bwMode="auto">
            <a:xfrm>
              <a:off x="1610775" y="1399025"/>
              <a:ext cx="393375" cy="547750"/>
            </a:xfrm>
            <a:custGeom>
              <a:avLst/>
              <a:gdLst>
                <a:gd name="T0" fmla="*/ 25 w 15735"/>
                <a:gd name="T1" fmla="*/ 164975 h 21910"/>
                <a:gd name="T2" fmla="*/ 19925 w 15735"/>
                <a:gd name="T3" fmla="*/ 225700 h 21910"/>
                <a:gd name="T4" fmla="*/ 62250 w 15735"/>
                <a:gd name="T5" fmla="*/ 300925 h 21910"/>
                <a:gd name="T6" fmla="*/ 114525 w 15735"/>
                <a:gd name="T7" fmla="*/ 365600 h 21910"/>
                <a:gd name="T8" fmla="*/ 194200 w 15735"/>
                <a:gd name="T9" fmla="*/ 436875 h 21910"/>
                <a:gd name="T10" fmla="*/ 273875 w 15735"/>
                <a:gd name="T11" fmla="*/ 489675 h 21910"/>
                <a:gd name="T12" fmla="*/ 286325 w 15735"/>
                <a:gd name="T13" fmla="*/ 547750 h 21910"/>
                <a:gd name="T14" fmla="*/ 286325 w 15735"/>
                <a:gd name="T15" fmla="*/ 456675 h 21910"/>
                <a:gd name="T16" fmla="*/ 313700 w 15735"/>
                <a:gd name="T17" fmla="*/ 233625 h 21910"/>
                <a:gd name="T18" fmla="*/ 346075 w 15735"/>
                <a:gd name="T19" fmla="*/ 93725 h 21910"/>
                <a:gd name="T20" fmla="*/ 393375 w 15735"/>
                <a:gd name="T21" fmla="*/ 0 h 21910"/>
                <a:gd name="T22" fmla="*/ 308725 w 15735"/>
                <a:gd name="T23" fmla="*/ 89750 h 21910"/>
                <a:gd name="T24" fmla="*/ 308725 w 15735"/>
                <a:gd name="T25" fmla="*/ 54125 h 21910"/>
                <a:gd name="T26" fmla="*/ 273875 w 15735"/>
                <a:gd name="T27" fmla="*/ 88425 h 21910"/>
                <a:gd name="T28" fmla="*/ 291300 w 15735"/>
                <a:gd name="T29" fmla="*/ 40925 h 21910"/>
                <a:gd name="T30" fmla="*/ 224075 w 15735"/>
                <a:gd name="T31" fmla="*/ 66000 h 21910"/>
                <a:gd name="T32" fmla="*/ 166825 w 15735"/>
                <a:gd name="T33" fmla="*/ 104275 h 21910"/>
                <a:gd name="T34" fmla="*/ 219100 w 15735"/>
                <a:gd name="T35" fmla="*/ 125400 h 21910"/>
                <a:gd name="T36" fmla="*/ 261425 w 15735"/>
                <a:gd name="T37" fmla="*/ 167625 h 21910"/>
                <a:gd name="T38" fmla="*/ 209150 w 15735"/>
                <a:gd name="T39" fmla="*/ 146500 h 21910"/>
                <a:gd name="T40" fmla="*/ 244000 w 15735"/>
                <a:gd name="T41" fmla="*/ 191375 h 21910"/>
                <a:gd name="T42" fmla="*/ 273875 w 15735"/>
                <a:gd name="T43" fmla="*/ 256050 h 21910"/>
                <a:gd name="T44" fmla="*/ 214125 w 15735"/>
                <a:gd name="T45" fmla="*/ 200625 h 21910"/>
                <a:gd name="T46" fmla="*/ 244000 w 15735"/>
                <a:gd name="T47" fmla="*/ 267925 h 21910"/>
                <a:gd name="T48" fmla="*/ 266400 w 15735"/>
                <a:gd name="T49" fmla="*/ 351075 h 21910"/>
                <a:gd name="T50" fmla="*/ 184250 w 15735"/>
                <a:gd name="T51" fmla="*/ 228350 h 21910"/>
                <a:gd name="T52" fmla="*/ 214125 w 15735"/>
                <a:gd name="T53" fmla="*/ 323375 h 21910"/>
                <a:gd name="T54" fmla="*/ 239025 w 15735"/>
                <a:gd name="T55" fmla="*/ 389350 h 21910"/>
                <a:gd name="T56" fmla="*/ 184250 w 15735"/>
                <a:gd name="T57" fmla="*/ 318100 h 21910"/>
                <a:gd name="T58" fmla="*/ 124500 w 15735"/>
                <a:gd name="T59" fmla="*/ 242850 h 21910"/>
                <a:gd name="T60" fmla="*/ 161850 w 15735"/>
                <a:gd name="T61" fmla="*/ 327325 h 21910"/>
                <a:gd name="T62" fmla="*/ 97100 w 15735"/>
                <a:gd name="T63" fmla="*/ 270575 h 21910"/>
                <a:gd name="T64" fmla="*/ 72225 w 15735"/>
                <a:gd name="T65" fmla="*/ 224375 h 21910"/>
                <a:gd name="T66" fmla="*/ 89650 w 15735"/>
                <a:gd name="T67" fmla="*/ 287725 h 21910"/>
                <a:gd name="T68" fmla="*/ 42325 w 15735"/>
                <a:gd name="T69" fmla="*/ 215150 h 21910"/>
                <a:gd name="T70" fmla="*/ 19925 w 15735"/>
                <a:gd name="T71" fmla="*/ 159700 h 21910"/>
                <a:gd name="T72" fmla="*/ 25 w 15735"/>
                <a:gd name="T73" fmla="*/ 164975 h 21910"/>
                <a:gd name="T74" fmla="*/ 25 w 15735"/>
                <a:gd name="T75" fmla="*/ 164975 h 219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35"/>
                <a:gd name="T115" fmla="*/ 0 h 21910"/>
                <a:gd name="T116" fmla="*/ 15735 w 15735"/>
                <a:gd name="T117" fmla="*/ 21910 h 219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35" h="21910" extrusionOk="0">
                  <a:moveTo>
                    <a:pt x="1" y="6599"/>
                  </a:moveTo>
                  <a:lnTo>
                    <a:pt x="797" y="9028"/>
                  </a:lnTo>
                  <a:lnTo>
                    <a:pt x="2490" y="12037"/>
                  </a:lnTo>
                  <a:lnTo>
                    <a:pt x="4581" y="14624"/>
                  </a:lnTo>
                  <a:lnTo>
                    <a:pt x="7768" y="17475"/>
                  </a:lnTo>
                  <a:lnTo>
                    <a:pt x="10955" y="19587"/>
                  </a:lnTo>
                  <a:lnTo>
                    <a:pt x="11453" y="21910"/>
                  </a:lnTo>
                  <a:lnTo>
                    <a:pt x="11453" y="18267"/>
                  </a:lnTo>
                  <a:lnTo>
                    <a:pt x="12548" y="9345"/>
                  </a:lnTo>
                  <a:lnTo>
                    <a:pt x="13843" y="3749"/>
                  </a:lnTo>
                  <a:lnTo>
                    <a:pt x="15735" y="0"/>
                  </a:lnTo>
                  <a:lnTo>
                    <a:pt x="12349" y="3590"/>
                  </a:lnTo>
                  <a:lnTo>
                    <a:pt x="12349" y="2165"/>
                  </a:lnTo>
                  <a:lnTo>
                    <a:pt x="10955" y="3537"/>
                  </a:lnTo>
                  <a:lnTo>
                    <a:pt x="11652" y="1637"/>
                  </a:lnTo>
                  <a:lnTo>
                    <a:pt x="8963" y="2640"/>
                  </a:lnTo>
                  <a:lnTo>
                    <a:pt x="6673" y="4171"/>
                  </a:lnTo>
                  <a:lnTo>
                    <a:pt x="8764" y="5016"/>
                  </a:lnTo>
                  <a:lnTo>
                    <a:pt x="10457" y="6705"/>
                  </a:lnTo>
                  <a:lnTo>
                    <a:pt x="8366" y="5860"/>
                  </a:lnTo>
                  <a:lnTo>
                    <a:pt x="9760" y="7655"/>
                  </a:lnTo>
                  <a:lnTo>
                    <a:pt x="10955" y="10242"/>
                  </a:lnTo>
                  <a:lnTo>
                    <a:pt x="8565" y="8025"/>
                  </a:lnTo>
                  <a:lnTo>
                    <a:pt x="9760" y="10717"/>
                  </a:lnTo>
                  <a:lnTo>
                    <a:pt x="10656" y="14043"/>
                  </a:lnTo>
                  <a:lnTo>
                    <a:pt x="7370" y="9134"/>
                  </a:lnTo>
                  <a:lnTo>
                    <a:pt x="8565" y="12935"/>
                  </a:lnTo>
                  <a:lnTo>
                    <a:pt x="9561" y="15574"/>
                  </a:lnTo>
                  <a:lnTo>
                    <a:pt x="7370" y="12724"/>
                  </a:lnTo>
                  <a:lnTo>
                    <a:pt x="4980" y="9714"/>
                  </a:lnTo>
                  <a:lnTo>
                    <a:pt x="6474" y="13093"/>
                  </a:lnTo>
                  <a:lnTo>
                    <a:pt x="3884" y="10823"/>
                  </a:lnTo>
                  <a:lnTo>
                    <a:pt x="2889" y="8975"/>
                  </a:lnTo>
                  <a:lnTo>
                    <a:pt x="3586" y="11509"/>
                  </a:lnTo>
                  <a:lnTo>
                    <a:pt x="1693" y="8606"/>
                  </a:lnTo>
                  <a:lnTo>
                    <a:pt x="797" y="6388"/>
                  </a:lnTo>
                  <a:lnTo>
                    <a:pt x="1" y="659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39" name="Shape 308"/>
            <p:cNvSpPr>
              <a:spLocks/>
            </p:cNvSpPr>
            <p:nvPr/>
          </p:nvSpPr>
          <p:spPr bwMode="auto">
            <a:xfrm>
              <a:off x="1964300" y="1228750"/>
              <a:ext cx="306250" cy="719350"/>
            </a:xfrm>
            <a:custGeom>
              <a:avLst/>
              <a:gdLst>
                <a:gd name="T0" fmla="*/ 191725 w 12250"/>
                <a:gd name="T1" fmla="*/ 25 h 28774"/>
                <a:gd name="T2" fmla="*/ 206650 w 12250"/>
                <a:gd name="T3" fmla="*/ 34350 h 28774"/>
                <a:gd name="T4" fmla="*/ 206650 w 12250"/>
                <a:gd name="T5" fmla="*/ 56775 h 28774"/>
                <a:gd name="T6" fmla="*/ 186725 w 12250"/>
                <a:gd name="T7" fmla="*/ 108250 h 28774"/>
                <a:gd name="T8" fmla="*/ 139425 w 12250"/>
                <a:gd name="T9" fmla="*/ 149175 h 28774"/>
                <a:gd name="T10" fmla="*/ 139425 w 12250"/>
                <a:gd name="T11" fmla="*/ 211200 h 28774"/>
                <a:gd name="T12" fmla="*/ 174300 w 12250"/>
                <a:gd name="T13" fmla="*/ 281150 h 28774"/>
                <a:gd name="T14" fmla="*/ 174300 w 12250"/>
                <a:gd name="T15" fmla="*/ 211200 h 28774"/>
                <a:gd name="T16" fmla="*/ 216625 w 12250"/>
                <a:gd name="T17" fmla="*/ 316775 h 28774"/>
                <a:gd name="T18" fmla="*/ 211625 w 12250"/>
                <a:gd name="T19" fmla="*/ 216475 h 28774"/>
                <a:gd name="T20" fmla="*/ 239025 w 12250"/>
                <a:gd name="T21" fmla="*/ 294350 h 28774"/>
                <a:gd name="T22" fmla="*/ 239025 w 12250"/>
                <a:gd name="T23" fmla="*/ 205925 h 28774"/>
                <a:gd name="T24" fmla="*/ 221600 w 12250"/>
                <a:gd name="T25" fmla="*/ 163675 h 28774"/>
                <a:gd name="T26" fmla="*/ 196700 w 12250"/>
                <a:gd name="T27" fmla="*/ 126725 h 28774"/>
                <a:gd name="T28" fmla="*/ 234050 w 12250"/>
                <a:gd name="T29" fmla="*/ 158400 h 28774"/>
                <a:gd name="T30" fmla="*/ 271375 w 12250"/>
                <a:gd name="T31" fmla="*/ 208550 h 28774"/>
                <a:gd name="T32" fmla="*/ 281350 w 12250"/>
                <a:gd name="T33" fmla="*/ 244200 h 28774"/>
                <a:gd name="T34" fmla="*/ 276375 w 12250"/>
                <a:gd name="T35" fmla="*/ 281150 h 28774"/>
                <a:gd name="T36" fmla="*/ 263925 w 12250"/>
                <a:gd name="T37" fmla="*/ 310175 h 28774"/>
                <a:gd name="T38" fmla="*/ 263925 w 12250"/>
                <a:gd name="T39" fmla="*/ 347150 h 28774"/>
                <a:gd name="T40" fmla="*/ 276375 w 12250"/>
                <a:gd name="T41" fmla="*/ 382775 h 28774"/>
                <a:gd name="T42" fmla="*/ 306250 w 12250"/>
                <a:gd name="T43" fmla="*/ 440850 h 28774"/>
                <a:gd name="T44" fmla="*/ 271375 w 12250"/>
                <a:gd name="T45" fmla="*/ 401250 h 28774"/>
                <a:gd name="T46" fmla="*/ 204175 w 12250"/>
                <a:gd name="T47" fmla="*/ 353750 h 28774"/>
                <a:gd name="T48" fmla="*/ 166825 w 12250"/>
                <a:gd name="T49" fmla="*/ 319425 h 28774"/>
                <a:gd name="T50" fmla="*/ 136950 w 12250"/>
                <a:gd name="T51" fmla="*/ 281150 h 28774"/>
                <a:gd name="T52" fmla="*/ 109550 w 12250"/>
                <a:gd name="T53" fmla="*/ 233625 h 28774"/>
                <a:gd name="T54" fmla="*/ 67225 w 12250"/>
                <a:gd name="T55" fmla="*/ 316775 h 28774"/>
                <a:gd name="T56" fmla="*/ 54775 w 12250"/>
                <a:gd name="T57" fmla="*/ 388050 h 28774"/>
                <a:gd name="T58" fmla="*/ 72225 w 12250"/>
                <a:gd name="T59" fmla="*/ 460650 h 28774"/>
                <a:gd name="T60" fmla="*/ 92125 w 12250"/>
                <a:gd name="T61" fmla="*/ 390700 h 28774"/>
                <a:gd name="T62" fmla="*/ 94625 w 12250"/>
                <a:gd name="T63" fmla="*/ 488375 h 28774"/>
                <a:gd name="T64" fmla="*/ 122000 w 12250"/>
                <a:gd name="T65" fmla="*/ 438200 h 28774"/>
                <a:gd name="T66" fmla="*/ 122000 w 12250"/>
                <a:gd name="T67" fmla="*/ 531925 h 28774"/>
                <a:gd name="T68" fmla="*/ 144425 w 12250"/>
                <a:gd name="T69" fmla="*/ 491000 h 28774"/>
                <a:gd name="T70" fmla="*/ 136950 w 12250"/>
                <a:gd name="T71" fmla="*/ 575475 h 28774"/>
                <a:gd name="T72" fmla="*/ 159350 w 12250"/>
                <a:gd name="T73" fmla="*/ 545125 h 28774"/>
                <a:gd name="T74" fmla="*/ 149400 w 12250"/>
                <a:gd name="T75" fmla="*/ 626950 h 28774"/>
                <a:gd name="T76" fmla="*/ 156850 w 12250"/>
                <a:gd name="T77" fmla="*/ 670500 h 28774"/>
                <a:gd name="T78" fmla="*/ 166825 w 12250"/>
                <a:gd name="T79" fmla="*/ 719325 h 28774"/>
                <a:gd name="T80" fmla="*/ 77200 w 12250"/>
                <a:gd name="T81" fmla="*/ 615075 h 28774"/>
                <a:gd name="T82" fmla="*/ 14950 w 12250"/>
                <a:gd name="T83" fmla="*/ 575475 h 28774"/>
                <a:gd name="T84" fmla="*/ 25 w 12250"/>
                <a:gd name="T85" fmla="*/ 545125 h 28774"/>
                <a:gd name="T86" fmla="*/ 7475 w 12250"/>
                <a:gd name="T87" fmla="*/ 483075 h 28774"/>
                <a:gd name="T88" fmla="*/ 14950 w 12250"/>
                <a:gd name="T89" fmla="*/ 380125 h 28774"/>
                <a:gd name="T90" fmla="*/ 39850 w 12250"/>
                <a:gd name="T91" fmla="*/ 269275 h 28774"/>
                <a:gd name="T92" fmla="*/ 77200 w 12250"/>
                <a:gd name="T93" fmla="*/ 187450 h 28774"/>
                <a:gd name="T94" fmla="*/ 139425 w 12250"/>
                <a:gd name="T95" fmla="*/ 104300 h 28774"/>
                <a:gd name="T96" fmla="*/ 174300 w 12250"/>
                <a:gd name="T97" fmla="*/ 50175 h 28774"/>
                <a:gd name="T98" fmla="*/ 186725 w 12250"/>
                <a:gd name="T99" fmla="*/ 23775 h 28774"/>
                <a:gd name="T100" fmla="*/ 191725 w 12250"/>
                <a:gd name="T101" fmla="*/ 25 h 28774"/>
                <a:gd name="T102" fmla="*/ 191725 w 12250"/>
                <a:gd name="T103" fmla="*/ 25 h 287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250"/>
                <a:gd name="T157" fmla="*/ 0 h 28774"/>
                <a:gd name="T158" fmla="*/ 12250 w 12250"/>
                <a:gd name="T159" fmla="*/ 28774 h 287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250" h="28774" extrusionOk="0">
                  <a:moveTo>
                    <a:pt x="7669" y="1"/>
                  </a:moveTo>
                  <a:lnTo>
                    <a:pt x="8266" y="1374"/>
                  </a:lnTo>
                  <a:lnTo>
                    <a:pt x="8266" y="2271"/>
                  </a:lnTo>
                  <a:lnTo>
                    <a:pt x="7469" y="4330"/>
                  </a:lnTo>
                  <a:lnTo>
                    <a:pt x="5577" y="5967"/>
                  </a:lnTo>
                  <a:lnTo>
                    <a:pt x="5577" y="8448"/>
                  </a:lnTo>
                  <a:lnTo>
                    <a:pt x="6972" y="11246"/>
                  </a:lnTo>
                  <a:lnTo>
                    <a:pt x="6972" y="8448"/>
                  </a:lnTo>
                  <a:lnTo>
                    <a:pt x="8665" y="12671"/>
                  </a:lnTo>
                  <a:lnTo>
                    <a:pt x="8465" y="8659"/>
                  </a:lnTo>
                  <a:lnTo>
                    <a:pt x="9561" y="11774"/>
                  </a:lnTo>
                  <a:lnTo>
                    <a:pt x="9561" y="8237"/>
                  </a:lnTo>
                  <a:lnTo>
                    <a:pt x="8864" y="6547"/>
                  </a:lnTo>
                  <a:lnTo>
                    <a:pt x="7868" y="5069"/>
                  </a:lnTo>
                  <a:lnTo>
                    <a:pt x="9362" y="6336"/>
                  </a:lnTo>
                  <a:lnTo>
                    <a:pt x="10855" y="8342"/>
                  </a:lnTo>
                  <a:lnTo>
                    <a:pt x="11254" y="9768"/>
                  </a:lnTo>
                  <a:lnTo>
                    <a:pt x="11055" y="11246"/>
                  </a:lnTo>
                  <a:lnTo>
                    <a:pt x="10557" y="12407"/>
                  </a:lnTo>
                  <a:lnTo>
                    <a:pt x="10557" y="13886"/>
                  </a:lnTo>
                  <a:lnTo>
                    <a:pt x="11055" y="15311"/>
                  </a:lnTo>
                  <a:lnTo>
                    <a:pt x="12250" y="17634"/>
                  </a:lnTo>
                  <a:lnTo>
                    <a:pt x="10855" y="16050"/>
                  </a:lnTo>
                  <a:lnTo>
                    <a:pt x="8167" y="14150"/>
                  </a:lnTo>
                  <a:lnTo>
                    <a:pt x="6673" y="12777"/>
                  </a:lnTo>
                  <a:lnTo>
                    <a:pt x="5478" y="11246"/>
                  </a:lnTo>
                  <a:lnTo>
                    <a:pt x="4382" y="9345"/>
                  </a:lnTo>
                  <a:lnTo>
                    <a:pt x="2689" y="12671"/>
                  </a:lnTo>
                  <a:lnTo>
                    <a:pt x="2191" y="15522"/>
                  </a:lnTo>
                  <a:lnTo>
                    <a:pt x="2889" y="18426"/>
                  </a:lnTo>
                  <a:lnTo>
                    <a:pt x="3685" y="15628"/>
                  </a:lnTo>
                  <a:lnTo>
                    <a:pt x="3785" y="19535"/>
                  </a:lnTo>
                  <a:lnTo>
                    <a:pt x="4880" y="17528"/>
                  </a:lnTo>
                  <a:lnTo>
                    <a:pt x="4880" y="21277"/>
                  </a:lnTo>
                  <a:lnTo>
                    <a:pt x="5777" y="19640"/>
                  </a:lnTo>
                  <a:lnTo>
                    <a:pt x="5478" y="23019"/>
                  </a:lnTo>
                  <a:lnTo>
                    <a:pt x="6374" y="21805"/>
                  </a:lnTo>
                  <a:lnTo>
                    <a:pt x="5976" y="25078"/>
                  </a:lnTo>
                  <a:lnTo>
                    <a:pt x="6274" y="26820"/>
                  </a:lnTo>
                  <a:lnTo>
                    <a:pt x="6673" y="28773"/>
                  </a:lnTo>
                  <a:lnTo>
                    <a:pt x="3088" y="24603"/>
                  </a:lnTo>
                  <a:lnTo>
                    <a:pt x="598" y="23019"/>
                  </a:lnTo>
                  <a:lnTo>
                    <a:pt x="1" y="21805"/>
                  </a:lnTo>
                  <a:lnTo>
                    <a:pt x="299" y="19323"/>
                  </a:lnTo>
                  <a:lnTo>
                    <a:pt x="598" y="15205"/>
                  </a:lnTo>
                  <a:lnTo>
                    <a:pt x="1594" y="10771"/>
                  </a:lnTo>
                  <a:lnTo>
                    <a:pt x="3088" y="7498"/>
                  </a:lnTo>
                  <a:lnTo>
                    <a:pt x="5577" y="4172"/>
                  </a:lnTo>
                  <a:lnTo>
                    <a:pt x="6972" y="2007"/>
                  </a:lnTo>
                  <a:lnTo>
                    <a:pt x="7469" y="951"/>
                  </a:lnTo>
                  <a:lnTo>
                    <a:pt x="7669"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40" name="Shape 309"/>
            <p:cNvSpPr>
              <a:spLocks/>
            </p:cNvSpPr>
            <p:nvPr/>
          </p:nvSpPr>
          <p:spPr bwMode="auto">
            <a:xfrm>
              <a:off x="1914500" y="1806850"/>
              <a:ext cx="216625" cy="302275"/>
            </a:xfrm>
            <a:custGeom>
              <a:avLst/>
              <a:gdLst>
                <a:gd name="T0" fmla="*/ 42350 w 8665"/>
                <a:gd name="T1" fmla="*/ 25 h 12091"/>
                <a:gd name="T2" fmla="*/ 9975 w 8665"/>
                <a:gd name="T3" fmla="*/ 114850 h 12091"/>
                <a:gd name="T4" fmla="*/ 25 w 8665"/>
                <a:gd name="T5" fmla="*/ 172925 h 12091"/>
                <a:gd name="T6" fmla="*/ 5000 w 8665"/>
                <a:gd name="T7" fmla="*/ 211200 h 12091"/>
                <a:gd name="T8" fmla="*/ 17450 w 8665"/>
                <a:gd name="T9" fmla="*/ 250775 h 12091"/>
                <a:gd name="T10" fmla="*/ 42350 w 8665"/>
                <a:gd name="T11" fmla="*/ 289050 h 12091"/>
                <a:gd name="T12" fmla="*/ 77200 w 8665"/>
                <a:gd name="T13" fmla="*/ 302250 h 12091"/>
                <a:gd name="T14" fmla="*/ 122025 w 8665"/>
                <a:gd name="T15" fmla="*/ 302250 h 12091"/>
                <a:gd name="T16" fmla="*/ 161850 w 8665"/>
                <a:gd name="T17" fmla="*/ 293025 h 12091"/>
                <a:gd name="T18" fmla="*/ 194225 w 8665"/>
                <a:gd name="T19" fmla="*/ 277175 h 12091"/>
                <a:gd name="T20" fmla="*/ 209150 w 8665"/>
                <a:gd name="T21" fmla="*/ 250775 h 12091"/>
                <a:gd name="T22" fmla="*/ 216625 w 8665"/>
                <a:gd name="T23" fmla="*/ 199300 h 12091"/>
                <a:gd name="T24" fmla="*/ 216625 w 8665"/>
                <a:gd name="T25" fmla="*/ 153125 h 12091"/>
                <a:gd name="T26" fmla="*/ 209150 w 8665"/>
                <a:gd name="T27" fmla="*/ 124075 h 12091"/>
                <a:gd name="T28" fmla="*/ 159350 w 8665"/>
                <a:gd name="T29" fmla="*/ 55450 h 12091"/>
                <a:gd name="T30" fmla="*/ 194225 w 8665"/>
                <a:gd name="T31" fmla="*/ 168950 h 12091"/>
                <a:gd name="T32" fmla="*/ 151900 w 8665"/>
                <a:gd name="T33" fmla="*/ 125400 h 12091"/>
                <a:gd name="T34" fmla="*/ 189225 w 8665"/>
                <a:gd name="T35" fmla="*/ 224375 h 12091"/>
                <a:gd name="T36" fmla="*/ 151900 w 8665"/>
                <a:gd name="T37" fmla="*/ 184800 h 12091"/>
                <a:gd name="T38" fmla="*/ 171800 w 8665"/>
                <a:gd name="T39" fmla="*/ 254750 h 12091"/>
                <a:gd name="T40" fmla="*/ 131975 w 8665"/>
                <a:gd name="T41" fmla="*/ 213825 h 12091"/>
                <a:gd name="T42" fmla="*/ 144425 w 8665"/>
                <a:gd name="T43" fmla="*/ 275850 h 12091"/>
                <a:gd name="T44" fmla="*/ 104575 w 8665"/>
                <a:gd name="T45" fmla="*/ 233625 h 12091"/>
                <a:gd name="T46" fmla="*/ 112050 w 8665"/>
                <a:gd name="T47" fmla="*/ 277175 h 12091"/>
                <a:gd name="T48" fmla="*/ 42350 w 8665"/>
                <a:gd name="T49" fmla="*/ 199300 h 12091"/>
                <a:gd name="T50" fmla="*/ 89650 w 8665"/>
                <a:gd name="T51" fmla="*/ 219100 h 12091"/>
                <a:gd name="T52" fmla="*/ 49825 w 8665"/>
                <a:gd name="T53" fmla="*/ 141225 h 12091"/>
                <a:gd name="T54" fmla="*/ 112050 w 8665"/>
                <a:gd name="T55" fmla="*/ 184800 h 12091"/>
                <a:gd name="T56" fmla="*/ 49825 w 8665"/>
                <a:gd name="T57" fmla="*/ 92400 h 12091"/>
                <a:gd name="T58" fmla="*/ 104575 w 8665"/>
                <a:gd name="T59" fmla="*/ 129350 h 12091"/>
                <a:gd name="T60" fmla="*/ 52300 w 8665"/>
                <a:gd name="T61" fmla="*/ 62050 h 12091"/>
                <a:gd name="T62" fmla="*/ 99600 w 8665"/>
                <a:gd name="T63" fmla="*/ 81850 h 12091"/>
                <a:gd name="T64" fmla="*/ 52300 w 8665"/>
                <a:gd name="T65" fmla="*/ 26400 h 12091"/>
                <a:gd name="T66" fmla="*/ 77200 w 8665"/>
                <a:gd name="T67" fmla="*/ 30375 h 12091"/>
                <a:gd name="T68" fmla="*/ 42350 w 8665"/>
                <a:gd name="T69" fmla="*/ 25 h 12091"/>
                <a:gd name="T70" fmla="*/ 42350 w 8665"/>
                <a:gd name="T71" fmla="*/ 25 h 120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665"/>
                <a:gd name="T109" fmla="*/ 0 h 12091"/>
                <a:gd name="T110" fmla="*/ 8665 w 8665"/>
                <a:gd name="T111" fmla="*/ 12091 h 1209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665" h="12091" extrusionOk="0">
                  <a:moveTo>
                    <a:pt x="1694" y="1"/>
                  </a:moveTo>
                  <a:lnTo>
                    <a:pt x="399" y="4594"/>
                  </a:lnTo>
                  <a:lnTo>
                    <a:pt x="1" y="6917"/>
                  </a:lnTo>
                  <a:lnTo>
                    <a:pt x="200" y="8448"/>
                  </a:lnTo>
                  <a:lnTo>
                    <a:pt x="698" y="10031"/>
                  </a:lnTo>
                  <a:lnTo>
                    <a:pt x="1694" y="11562"/>
                  </a:lnTo>
                  <a:lnTo>
                    <a:pt x="3088" y="12090"/>
                  </a:lnTo>
                  <a:lnTo>
                    <a:pt x="4881" y="12090"/>
                  </a:lnTo>
                  <a:lnTo>
                    <a:pt x="6474" y="11721"/>
                  </a:lnTo>
                  <a:lnTo>
                    <a:pt x="7769" y="11087"/>
                  </a:lnTo>
                  <a:lnTo>
                    <a:pt x="8366" y="10031"/>
                  </a:lnTo>
                  <a:lnTo>
                    <a:pt x="8665" y="7972"/>
                  </a:lnTo>
                  <a:lnTo>
                    <a:pt x="8665" y="6125"/>
                  </a:lnTo>
                  <a:lnTo>
                    <a:pt x="8366" y="4963"/>
                  </a:lnTo>
                  <a:lnTo>
                    <a:pt x="6374" y="2218"/>
                  </a:lnTo>
                  <a:lnTo>
                    <a:pt x="7769" y="6758"/>
                  </a:lnTo>
                  <a:lnTo>
                    <a:pt x="6076" y="5016"/>
                  </a:lnTo>
                  <a:lnTo>
                    <a:pt x="7569" y="8975"/>
                  </a:lnTo>
                  <a:lnTo>
                    <a:pt x="6076" y="7392"/>
                  </a:lnTo>
                  <a:lnTo>
                    <a:pt x="6872" y="10190"/>
                  </a:lnTo>
                  <a:lnTo>
                    <a:pt x="5279" y="8553"/>
                  </a:lnTo>
                  <a:lnTo>
                    <a:pt x="5777" y="11034"/>
                  </a:lnTo>
                  <a:lnTo>
                    <a:pt x="4183" y="9345"/>
                  </a:lnTo>
                  <a:lnTo>
                    <a:pt x="4482" y="11087"/>
                  </a:lnTo>
                  <a:lnTo>
                    <a:pt x="1694" y="7972"/>
                  </a:lnTo>
                  <a:lnTo>
                    <a:pt x="3586" y="8764"/>
                  </a:lnTo>
                  <a:lnTo>
                    <a:pt x="1993" y="5649"/>
                  </a:lnTo>
                  <a:lnTo>
                    <a:pt x="4482" y="7392"/>
                  </a:lnTo>
                  <a:lnTo>
                    <a:pt x="1993" y="3696"/>
                  </a:lnTo>
                  <a:lnTo>
                    <a:pt x="4183" y="5174"/>
                  </a:lnTo>
                  <a:lnTo>
                    <a:pt x="2092" y="2482"/>
                  </a:lnTo>
                  <a:lnTo>
                    <a:pt x="3984" y="3274"/>
                  </a:lnTo>
                  <a:lnTo>
                    <a:pt x="2092" y="1056"/>
                  </a:lnTo>
                  <a:lnTo>
                    <a:pt x="3088" y="1215"/>
                  </a:lnTo>
                  <a:lnTo>
                    <a:pt x="1694"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41" name="Shape 310"/>
            <p:cNvSpPr>
              <a:spLocks/>
            </p:cNvSpPr>
            <p:nvPr/>
          </p:nvSpPr>
          <p:spPr bwMode="auto">
            <a:xfrm>
              <a:off x="2076325" y="1538925"/>
              <a:ext cx="263925" cy="568875"/>
            </a:xfrm>
            <a:custGeom>
              <a:avLst/>
              <a:gdLst>
                <a:gd name="T0" fmla="*/ 54800 w 10557"/>
                <a:gd name="T1" fmla="*/ 38275 h 22755"/>
                <a:gd name="T2" fmla="*/ 131975 w 10557"/>
                <a:gd name="T3" fmla="*/ 110875 h 22755"/>
                <a:gd name="T4" fmla="*/ 174300 w 10557"/>
                <a:gd name="T5" fmla="*/ 183475 h 22755"/>
                <a:gd name="T6" fmla="*/ 199200 w 10557"/>
                <a:gd name="T7" fmla="*/ 246825 h 22755"/>
                <a:gd name="T8" fmla="*/ 211650 w 10557"/>
                <a:gd name="T9" fmla="*/ 312825 h 22755"/>
                <a:gd name="T10" fmla="*/ 234050 w 10557"/>
                <a:gd name="T11" fmla="*/ 287725 h 22755"/>
                <a:gd name="T12" fmla="*/ 234050 w 10557"/>
                <a:gd name="T13" fmla="*/ 232300 h 22755"/>
                <a:gd name="T14" fmla="*/ 216625 w 10557"/>
                <a:gd name="T15" fmla="*/ 172900 h 22755"/>
                <a:gd name="T16" fmla="*/ 248975 w 10557"/>
                <a:gd name="T17" fmla="*/ 234950 h 22755"/>
                <a:gd name="T18" fmla="*/ 263925 w 10557"/>
                <a:gd name="T19" fmla="*/ 296975 h 22755"/>
                <a:gd name="T20" fmla="*/ 263925 w 10557"/>
                <a:gd name="T21" fmla="*/ 341850 h 22755"/>
                <a:gd name="T22" fmla="*/ 248975 w 10557"/>
                <a:gd name="T23" fmla="*/ 411800 h 22755"/>
                <a:gd name="T24" fmla="*/ 216625 w 10557"/>
                <a:gd name="T25" fmla="*/ 477800 h 22755"/>
                <a:gd name="T26" fmla="*/ 211650 w 10557"/>
                <a:gd name="T27" fmla="*/ 509475 h 22755"/>
                <a:gd name="T28" fmla="*/ 216625 w 10557"/>
                <a:gd name="T29" fmla="*/ 568850 h 22755"/>
                <a:gd name="T30" fmla="*/ 186750 w 10557"/>
                <a:gd name="T31" fmla="*/ 516075 h 22755"/>
                <a:gd name="T32" fmla="*/ 164350 w 10557"/>
                <a:gd name="T33" fmla="*/ 479125 h 22755"/>
                <a:gd name="T34" fmla="*/ 149400 w 10557"/>
                <a:gd name="T35" fmla="*/ 430275 h 22755"/>
                <a:gd name="T36" fmla="*/ 117025 w 10557"/>
                <a:gd name="T37" fmla="*/ 512100 h 22755"/>
                <a:gd name="T38" fmla="*/ 131975 w 10557"/>
                <a:gd name="T39" fmla="*/ 405200 h 22755"/>
                <a:gd name="T40" fmla="*/ 127000 w 10557"/>
                <a:gd name="T41" fmla="*/ 349775 h 22755"/>
                <a:gd name="T42" fmla="*/ 109575 w 10557"/>
                <a:gd name="T43" fmla="*/ 285100 h 22755"/>
                <a:gd name="T44" fmla="*/ 149400 w 10557"/>
                <a:gd name="T45" fmla="*/ 312825 h 22755"/>
                <a:gd name="T46" fmla="*/ 131975 w 10557"/>
                <a:gd name="T47" fmla="*/ 273225 h 22755"/>
                <a:gd name="T48" fmla="*/ 92150 w 10557"/>
                <a:gd name="T49" fmla="*/ 217775 h 22755"/>
                <a:gd name="T50" fmla="*/ 151900 w 10557"/>
                <a:gd name="T51" fmla="*/ 260025 h 22755"/>
                <a:gd name="T52" fmla="*/ 127000 w 10557"/>
                <a:gd name="T53" fmla="*/ 217775 h 22755"/>
                <a:gd name="T54" fmla="*/ 79700 w 10557"/>
                <a:gd name="T55" fmla="*/ 161025 h 22755"/>
                <a:gd name="T56" fmla="*/ 141925 w 10557"/>
                <a:gd name="T57" fmla="*/ 196675 h 22755"/>
                <a:gd name="T58" fmla="*/ 99600 w 10557"/>
                <a:gd name="T59" fmla="*/ 142550 h 22755"/>
                <a:gd name="T60" fmla="*/ 54800 w 10557"/>
                <a:gd name="T61" fmla="*/ 97675 h 22755"/>
                <a:gd name="T62" fmla="*/ 117025 w 10557"/>
                <a:gd name="T63" fmla="*/ 130675 h 22755"/>
                <a:gd name="T64" fmla="*/ 62275 w 10557"/>
                <a:gd name="T65" fmla="*/ 66000 h 22755"/>
                <a:gd name="T66" fmla="*/ 25 w 10557"/>
                <a:gd name="T67" fmla="*/ 0 h 22755"/>
                <a:gd name="T68" fmla="*/ 54800 w 10557"/>
                <a:gd name="T69" fmla="*/ 38275 h 22755"/>
                <a:gd name="T70" fmla="*/ 54800 w 10557"/>
                <a:gd name="T71" fmla="*/ 38275 h 227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557"/>
                <a:gd name="T109" fmla="*/ 0 h 22755"/>
                <a:gd name="T110" fmla="*/ 10557 w 10557"/>
                <a:gd name="T111" fmla="*/ 22755 h 227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557" h="22755" extrusionOk="0">
                  <a:moveTo>
                    <a:pt x="2192" y="1531"/>
                  </a:moveTo>
                  <a:lnTo>
                    <a:pt x="5279" y="4435"/>
                  </a:lnTo>
                  <a:lnTo>
                    <a:pt x="6972" y="7339"/>
                  </a:lnTo>
                  <a:lnTo>
                    <a:pt x="7968" y="9873"/>
                  </a:lnTo>
                  <a:lnTo>
                    <a:pt x="8466" y="12513"/>
                  </a:lnTo>
                  <a:lnTo>
                    <a:pt x="9362" y="11509"/>
                  </a:lnTo>
                  <a:lnTo>
                    <a:pt x="9362" y="9292"/>
                  </a:lnTo>
                  <a:lnTo>
                    <a:pt x="8665" y="6916"/>
                  </a:lnTo>
                  <a:lnTo>
                    <a:pt x="9959" y="9398"/>
                  </a:lnTo>
                  <a:lnTo>
                    <a:pt x="10557" y="11879"/>
                  </a:lnTo>
                  <a:lnTo>
                    <a:pt x="10557" y="13674"/>
                  </a:lnTo>
                  <a:lnTo>
                    <a:pt x="9959" y="16472"/>
                  </a:lnTo>
                  <a:lnTo>
                    <a:pt x="8665" y="19112"/>
                  </a:lnTo>
                  <a:lnTo>
                    <a:pt x="8466" y="20379"/>
                  </a:lnTo>
                  <a:lnTo>
                    <a:pt x="8665" y="22754"/>
                  </a:lnTo>
                  <a:lnTo>
                    <a:pt x="7470" y="20643"/>
                  </a:lnTo>
                  <a:lnTo>
                    <a:pt x="6574" y="19165"/>
                  </a:lnTo>
                  <a:lnTo>
                    <a:pt x="5976" y="17211"/>
                  </a:lnTo>
                  <a:lnTo>
                    <a:pt x="4681" y="20484"/>
                  </a:lnTo>
                  <a:lnTo>
                    <a:pt x="5279" y="16208"/>
                  </a:lnTo>
                  <a:lnTo>
                    <a:pt x="5080" y="13991"/>
                  </a:lnTo>
                  <a:lnTo>
                    <a:pt x="4383" y="11404"/>
                  </a:lnTo>
                  <a:lnTo>
                    <a:pt x="5976" y="12513"/>
                  </a:lnTo>
                  <a:lnTo>
                    <a:pt x="5279" y="10929"/>
                  </a:lnTo>
                  <a:lnTo>
                    <a:pt x="3686" y="8711"/>
                  </a:lnTo>
                  <a:lnTo>
                    <a:pt x="6076" y="10401"/>
                  </a:lnTo>
                  <a:lnTo>
                    <a:pt x="5080" y="8711"/>
                  </a:lnTo>
                  <a:lnTo>
                    <a:pt x="3188" y="6441"/>
                  </a:lnTo>
                  <a:lnTo>
                    <a:pt x="5677" y="7867"/>
                  </a:lnTo>
                  <a:lnTo>
                    <a:pt x="3984" y="5702"/>
                  </a:lnTo>
                  <a:lnTo>
                    <a:pt x="2192" y="3907"/>
                  </a:lnTo>
                  <a:lnTo>
                    <a:pt x="4681" y="5227"/>
                  </a:lnTo>
                  <a:lnTo>
                    <a:pt x="2491" y="2640"/>
                  </a:lnTo>
                  <a:lnTo>
                    <a:pt x="1" y="0"/>
                  </a:lnTo>
                  <a:lnTo>
                    <a:pt x="2192" y="153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42" name="Shape 311"/>
            <p:cNvSpPr>
              <a:spLocks/>
            </p:cNvSpPr>
            <p:nvPr/>
          </p:nvSpPr>
          <p:spPr bwMode="auto">
            <a:xfrm>
              <a:off x="2031525" y="2180375"/>
              <a:ext cx="234050" cy="644100"/>
            </a:xfrm>
            <a:custGeom>
              <a:avLst/>
              <a:gdLst>
                <a:gd name="T0" fmla="*/ 0 w 9362"/>
                <a:gd name="T1" fmla="*/ 0 h 25764"/>
                <a:gd name="T2" fmla="*/ 72200 w 9362"/>
                <a:gd name="T3" fmla="*/ 50150 h 25764"/>
                <a:gd name="T4" fmla="*/ 119500 w 9362"/>
                <a:gd name="T5" fmla="*/ 92400 h 25764"/>
                <a:gd name="T6" fmla="*/ 166825 w 9362"/>
                <a:gd name="T7" fmla="*/ 161025 h 25764"/>
                <a:gd name="T8" fmla="*/ 196700 w 9362"/>
                <a:gd name="T9" fmla="*/ 225700 h 25764"/>
                <a:gd name="T10" fmla="*/ 219100 w 9362"/>
                <a:gd name="T11" fmla="*/ 307525 h 25764"/>
                <a:gd name="T12" fmla="*/ 221575 w 9362"/>
                <a:gd name="T13" fmla="*/ 395950 h 25764"/>
                <a:gd name="T14" fmla="*/ 234025 w 9362"/>
                <a:gd name="T15" fmla="*/ 485700 h 25764"/>
                <a:gd name="T16" fmla="*/ 199175 w 9362"/>
                <a:gd name="T17" fmla="*/ 541150 h 25764"/>
                <a:gd name="T18" fmla="*/ 199175 w 9362"/>
                <a:gd name="T19" fmla="*/ 644075 h 25764"/>
                <a:gd name="T20" fmla="*/ 174275 w 9362"/>
                <a:gd name="T21" fmla="*/ 599200 h 25764"/>
                <a:gd name="T22" fmla="*/ 189225 w 9362"/>
                <a:gd name="T23" fmla="*/ 526625 h 25764"/>
                <a:gd name="T24" fmla="*/ 199175 w 9362"/>
                <a:gd name="T25" fmla="*/ 489675 h 25764"/>
                <a:gd name="T26" fmla="*/ 184250 w 9362"/>
                <a:gd name="T27" fmla="*/ 421025 h 25764"/>
                <a:gd name="T28" fmla="*/ 149400 w 9362"/>
                <a:gd name="T29" fmla="*/ 352400 h 25764"/>
                <a:gd name="T30" fmla="*/ 97100 w 9362"/>
                <a:gd name="T31" fmla="*/ 289050 h 25764"/>
                <a:gd name="T32" fmla="*/ 44825 w 9362"/>
                <a:gd name="T33" fmla="*/ 244175 h 25764"/>
                <a:gd name="T34" fmla="*/ 14950 w 9362"/>
                <a:gd name="T35" fmla="*/ 208550 h 25764"/>
                <a:gd name="T36" fmla="*/ 9975 w 9362"/>
                <a:gd name="T37" fmla="*/ 178175 h 25764"/>
                <a:gd name="T38" fmla="*/ 12450 w 9362"/>
                <a:gd name="T39" fmla="*/ 142550 h 25764"/>
                <a:gd name="T40" fmla="*/ 27400 w 9362"/>
                <a:gd name="T41" fmla="*/ 194025 h 25764"/>
                <a:gd name="T42" fmla="*/ 47325 w 9362"/>
                <a:gd name="T43" fmla="*/ 225700 h 25764"/>
                <a:gd name="T44" fmla="*/ 52300 w 9362"/>
                <a:gd name="T45" fmla="*/ 182150 h 25764"/>
                <a:gd name="T46" fmla="*/ 79675 w 9362"/>
                <a:gd name="T47" fmla="*/ 246825 h 25764"/>
                <a:gd name="T48" fmla="*/ 92125 w 9362"/>
                <a:gd name="T49" fmla="*/ 211175 h 25764"/>
                <a:gd name="T50" fmla="*/ 114525 w 9362"/>
                <a:gd name="T51" fmla="*/ 263975 h 25764"/>
                <a:gd name="T52" fmla="*/ 126975 w 9362"/>
                <a:gd name="T53" fmla="*/ 225700 h 25764"/>
                <a:gd name="T54" fmla="*/ 139425 w 9362"/>
                <a:gd name="T55" fmla="*/ 257375 h 25764"/>
                <a:gd name="T56" fmla="*/ 151875 w 9362"/>
                <a:gd name="T57" fmla="*/ 196650 h 25764"/>
                <a:gd name="T58" fmla="*/ 129475 w 9362"/>
                <a:gd name="T59" fmla="*/ 211175 h 25764"/>
                <a:gd name="T60" fmla="*/ 126975 w 9362"/>
                <a:gd name="T61" fmla="*/ 157075 h 25764"/>
                <a:gd name="T62" fmla="*/ 104575 w 9362"/>
                <a:gd name="T63" fmla="*/ 182150 h 25764"/>
                <a:gd name="T64" fmla="*/ 104575 w 9362"/>
                <a:gd name="T65" fmla="*/ 109550 h 25764"/>
                <a:gd name="T66" fmla="*/ 74700 w 9362"/>
                <a:gd name="T67" fmla="*/ 158375 h 25764"/>
                <a:gd name="T68" fmla="*/ 72200 w 9362"/>
                <a:gd name="T69" fmla="*/ 81825 h 25764"/>
                <a:gd name="T70" fmla="*/ 47325 w 9362"/>
                <a:gd name="T71" fmla="*/ 133300 h 25764"/>
                <a:gd name="T72" fmla="*/ 32375 w 9362"/>
                <a:gd name="T73" fmla="*/ 59400 h 25764"/>
                <a:gd name="T74" fmla="*/ 12450 w 9362"/>
                <a:gd name="T75" fmla="*/ 92400 h 25764"/>
                <a:gd name="T76" fmla="*/ 22425 w 9362"/>
                <a:gd name="T77" fmla="*/ 38275 h 25764"/>
                <a:gd name="T78" fmla="*/ 14950 w 9362"/>
                <a:gd name="T79" fmla="*/ 18475 h 25764"/>
                <a:gd name="T80" fmla="*/ 0 w 9362"/>
                <a:gd name="T81" fmla="*/ 0 h 25764"/>
                <a:gd name="T82" fmla="*/ 0 w 9362"/>
                <a:gd name="T83" fmla="*/ 0 h 257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62"/>
                <a:gd name="T127" fmla="*/ 0 h 25764"/>
                <a:gd name="T128" fmla="*/ 9362 w 9362"/>
                <a:gd name="T129" fmla="*/ 25764 h 257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62" h="25764" extrusionOk="0">
                  <a:moveTo>
                    <a:pt x="0" y="0"/>
                  </a:moveTo>
                  <a:lnTo>
                    <a:pt x="2888" y="2006"/>
                  </a:lnTo>
                  <a:lnTo>
                    <a:pt x="4780" y="3696"/>
                  </a:lnTo>
                  <a:lnTo>
                    <a:pt x="6673" y="6441"/>
                  </a:lnTo>
                  <a:lnTo>
                    <a:pt x="7868" y="9028"/>
                  </a:lnTo>
                  <a:lnTo>
                    <a:pt x="8764" y="12301"/>
                  </a:lnTo>
                  <a:lnTo>
                    <a:pt x="8863" y="15838"/>
                  </a:lnTo>
                  <a:lnTo>
                    <a:pt x="9361" y="19428"/>
                  </a:lnTo>
                  <a:lnTo>
                    <a:pt x="7967" y="21646"/>
                  </a:lnTo>
                  <a:lnTo>
                    <a:pt x="7967" y="25763"/>
                  </a:lnTo>
                  <a:lnTo>
                    <a:pt x="6971" y="23968"/>
                  </a:lnTo>
                  <a:lnTo>
                    <a:pt x="7569" y="21065"/>
                  </a:lnTo>
                  <a:lnTo>
                    <a:pt x="7967" y="19587"/>
                  </a:lnTo>
                  <a:lnTo>
                    <a:pt x="7370" y="16841"/>
                  </a:lnTo>
                  <a:lnTo>
                    <a:pt x="5976" y="14096"/>
                  </a:lnTo>
                  <a:lnTo>
                    <a:pt x="3884" y="11562"/>
                  </a:lnTo>
                  <a:lnTo>
                    <a:pt x="1793" y="9767"/>
                  </a:lnTo>
                  <a:lnTo>
                    <a:pt x="598" y="8342"/>
                  </a:lnTo>
                  <a:lnTo>
                    <a:pt x="399" y="7127"/>
                  </a:lnTo>
                  <a:lnTo>
                    <a:pt x="498" y="5702"/>
                  </a:lnTo>
                  <a:lnTo>
                    <a:pt x="1096" y="7761"/>
                  </a:lnTo>
                  <a:lnTo>
                    <a:pt x="1893" y="9028"/>
                  </a:lnTo>
                  <a:lnTo>
                    <a:pt x="2092" y="7286"/>
                  </a:lnTo>
                  <a:lnTo>
                    <a:pt x="3187" y="9873"/>
                  </a:lnTo>
                  <a:lnTo>
                    <a:pt x="3685" y="8447"/>
                  </a:lnTo>
                  <a:lnTo>
                    <a:pt x="4581" y="10559"/>
                  </a:lnTo>
                  <a:lnTo>
                    <a:pt x="5079" y="9028"/>
                  </a:lnTo>
                  <a:lnTo>
                    <a:pt x="5577" y="10295"/>
                  </a:lnTo>
                  <a:lnTo>
                    <a:pt x="6075" y="7866"/>
                  </a:lnTo>
                  <a:lnTo>
                    <a:pt x="5179" y="8447"/>
                  </a:lnTo>
                  <a:lnTo>
                    <a:pt x="5079" y="6283"/>
                  </a:lnTo>
                  <a:lnTo>
                    <a:pt x="4183" y="7286"/>
                  </a:lnTo>
                  <a:lnTo>
                    <a:pt x="4183" y="4382"/>
                  </a:lnTo>
                  <a:lnTo>
                    <a:pt x="2988" y="6335"/>
                  </a:lnTo>
                  <a:lnTo>
                    <a:pt x="2888" y="3273"/>
                  </a:lnTo>
                  <a:lnTo>
                    <a:pt x="1893" y="5332"/>
                  </a:lnTo>
                  <a:lnTo>
                    <a:pt x="1295" y="2376"/>
                  </a:lnTo>
                  <a:lnTo>
                    <a:pt x="498" y="3696"/>
                  </a:lnTo>
                  <a:lnTo>
                    <a:pt x="897" y="1531"/>
                  </a:lnTo>
                  <a:lnTo>
                    <a:pt x="598" y="739"/>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43" name="Shape 312"/>
            <p:cNvSpPr>
              <a:spLocks/>
            </p:cNvSpPr>
            <p:nvPr/>
          </p:nvSpPr>
          <p:spPr bwMode="auto">
            <a:xfrm>
              <a:off x="1964300" y="2109100"/>
              <a:ext cx="256450" cy="163675"/>
            </a:xfrm>
            <a:custGeom>
              <a:avLst/>
              <a:gdLst>
                <a:gd name="T0" fmla="*/ 25 w 10258"/>
                <a:gd name="T1" fmla="*/ 11875 h 6547"/>
                <a:gd name="T2" fmla="*/ 17450 w 10258"/>
                <a:gd name="T3" fmla="*/ 34325 h 6547"/>
                <a:gd name="T4" fmla="*/ 52300 w 10258"/>
                <a:gd name="T5" fmla="*/ 55450 h 6547"/>
                <a:gd name="T6" fmla="*/ 94625 w 10258"/>
                <a:gd name="T7" fmla="*/ 64675 h 6547"/>
                <a:gd name="T8" fmla="*/ 141925 w 10258"/>
                <a:gd name="T9" fmla="*/ 84475 h 6547"/>
                <a:gd name="T10" fmla="*/ 166825 w 10258"/>
                <a:gd name="T11" fmla="*/ 97675 h 6547"/>
                <a:gd name="T12" fmla="*/ 196700 w 10258"/>
                <a:gd name="T13" fmla="*/ 121425 h 6547"/>
                <a:gd name="T14" fmla="*/ 229050 w 10258"/>
                <a:gd name="T15" fmla="*/ 163675 h 6547"/>
                <a:gd name="T16" fmla="*/ 211625 w 10258"/>
                <a:gd name="T17" fmla="*/ 113525 h 6547"/>
                <a:gd name="T18" fmla="*/ 194200 w 10258"/>
                <a:gd name="T19" fmla="*/ 89750 h 6547"/>
                <a:gd name="T20" fmla="*/ 239025 w 10258"/>
                <a:gd name="T21" fmla="*/ 81825 h 6547"/>
                <a:gd name="T22" fmla="*/ 244000 w 10258"/>
                <a:gd name="T23" fmla="*/ 64675 h 6547"/>
                <a:gd name="T24" fmla="*/ 256450 w 10258"/>
                <a:gd name="T25" fmla="*/ 39600 h 6547"/>
                <a:gd name="T26" fmla="*/ 256450 w 10258"/>
                <a:gd name="T27" fmla="*/ 6600 h 6547"/>
                <a:gd name="T28" fmla="*/ 239025 w 10258"/>
                <a:gd name="T29" fmla="*/ 39600 h 6547"/>
                <a:gd name="T30" fmla="*/ 204175 w 10258"/>
                <a:gd name="T31" fmla="*/ 58075 h 6547"/>
                <a:gd name="T32" fmla="*/ 166825 w 10258"/>
                <a:gd name="T33" fmla="*/ 59400 h 6547"/>
                <a:gd name="T34" fmla="*/ 126975 w 10258"/>
                <a:gd name="T35" fmla="*/ 39600 h 6547"/>
                <a:gd name="T36" fmla="*/ 141925 w 10258"/>
                <a:gd name="T37" fmla="*/ 26400 h 6547"/>
                <a:gd name="T38" fmla="*/ 146900 w 10258"/>
                <a:gd name="T39" fmla="*/ 0 h 6547"/>
                <a:gd name="T40" fmla="*/ 114550 w 10258"/>
                <a:gd name="T41" fmla="*/ 19800 h 6547"/>
                <a:gd name="T42" fmla="*/ 77200 w 10258"/>
                <a:gd name="T43" fmla="*/ 26400 h 6547"/>
                <a:gd name="T44" fmla="*/ 44825 w 10258"/>
                <a:gd name="T45" fmla="*/ 25075 h 6547"/>
                <a:gd name="T46" fmla="*/ 17450 w 10258"/>
                <a:gd name="T47" fmla="*/ 22450 h 6547"/>
                <a:gd name="T48" fmla="*/ 25 w 10258"/>
                <a:gd name="T49" fmla="*/ 11875 h 6547"/>
                <a:gd name="T50" fmla="*/ 25 w 10258"/>
                <a:gd name="T51" fmla="*/ 11875 h 65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258"/>
                <a:gd name="T79" fmla="*/ 0 h 6547"/>
                <a:gd name="T80" fmla="*/ 10258 w 10258"/>
                <a:gd name="T81" fmla="*/ 6547 h 65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258" h="6547" extrusionOk="0">
                  <a:moveTo>
                    <a:pt x="1" y="475"/>
                  </a:moveTo>
                  <a:lnTo>
                    <a:pt x="698" y="1373"/>
                  </a:lnTo>
                  <a:lnTo>
                    <a:pt x="2092" y="2218"/>
                  </a:lnTo>
                  <a:lnTo>
                    <a:pt x="3785" y="2587"/>
                  </a:lnTo>
                  <a:lnTo>
                    <a:pt x="5677" y="3379"/>
                  </a:lnTo>
                  <a:lnTo>
                    <a:pt x="6673" y="3907"/>
                  </a:lnTo>
                  <a:lnTo>
                    <a:pt x="7868" y="4857"/>
                  </a:lnTo>
                  <a:lnTo>
                    <a:pt x="9162" y="6547"/>
                  </a:lnTo>
                  <a:lnTo>
                    <a:pt x="8465" y="4541"/>
                  </a:lnTo>
                  <a:lnTo>
                    <a:pt x="7768" y="3590"/>
                  </a:lnTo>
                  <a:lnTo>
                    <a:pt x="9561" y="3273"/>
                  </a:lnTo>
                  <a:lnTo>
                    <a:pt x="9760" y="2587"/>
                  </a:lnTo>
                  <a:lnTo>
                    <a:pt x="10258" y="1584"/>
                  </a:lnTo>
                  <a:lnTo>
                    <a:pt x="10258" y="264"/>
                  </a:lnTo>
                  <a:lnTo>
                    <a:pt x="9561" y="1584"/>
                  </a:lnTo>
                  <a:lnTo>
                    <a:pt x="8167" y="2323"/>
                  </a:lnTo>
                  <a:lnTo>
                    <a:pt x="6673" y="2376"/>
                  </a:lnTo>
                  <a:lnTo>
                    <a:pt x="5079" y="1584"/>
                  </a:lnTo>
                  <a:lnTo>
                    <a:pt x="5677" y="1056"/>
                  </a:lnTo>
                  <a:lnTo>
                    <a:pt x="5876" y="0"/>
                  </a:lnTo>
                  <a:lnTo>
                    <a:pt x="4582" y="792"/>
                  </a:lnTo>
                  <a:lnTo>
                    <a:pt x="3088" y="1056"/>
                  </a:lnTo>
                  <a:lnTo>
                    <a:pt x="1793" y="1003"/>
                  </a:lnTo>
                  <a:lnTo>
                    <a:pt x="698" y="898"/>
                  </a:lnTo>
                  <a:lnTo>
                    <a:pt x="1" y="47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44" name="Shape 313"/>
            <p:cNvSpPr>
              <a:spLocks/>
            </p:cNvSpPr>
            <p:nvPr/>
          </p:nvSpPr>
          <p:spPr bwMode="auto">
            <a:xfrm>
              <a:off x="2265550" y="2119650"/>
              <a:ext cx="216625" cy="559650"/>
            </a:xfrm>
            <a:custGeom>
              <a:avLst/>
              <a:gdLst>
                <a:gd name="T0" fmla="*/ 19925 w 8665"/>
                <a:gd name="T1" fmla="*/ 25 h 22386"/>
                <a:gd name="T2" fmla="*/ 19925 w 8665"/>
                <a:gd name="T3" fmla="*/ 52800 h 22386"/>
                <a:gd name="T4" fmla="*/ 0 w 8665"/>
                <a:gd name="T5" fmla="*/ 145200 h 22386"/>
                <a:gd name="T6" fmla="*/ 7475 w 8665"/>
                <a:gd name="T7" fmla="*/ 198000 h 22386"/>
                <a:gd name="T8" fmla="*/ 27400 w 8665"/>
                <a:gd name="T9" fmla="*/ 265300 h 22386"/>
                <a:gd name="T10" fmla="*/ 44825 w 8665"/>
                <a:gd name="T11" fmla="*/ 337900 h 22386"/>
                <a:gd name="T12" fmla="*/ 54775 w 8665"/>
                <a:gd name="T13" fmla="*/ 423675 h 22386"/>
                <a:gd name="T14" fmla="*/ 54775 w 8665"/>
                <a:gd name="T15" fmla="*/ 493625 h 22386"/>
                <a:gd name="T16" fmla="*/ 67225 w 8665"/>
                <a:gd name="T17" fmla="*/ 531900 h 22386"/>
                <a:gd name="T18" fmla="*/ 92125 w 8665"/>
                <a:gd name="T19" fmla="*/ 559625 h 22386"/>
                <a:gd name="T20" fmla="*/ 107075 w 8665"/>
                <a:gd name="T21" fmla="*/ 559625 h 22386"/>
                <a:gd name="T22" fmla="*/ 124500 w 8665"/>
                <a:gd name="T23" fmla="*/ 547750 h 22386"/>
                <a:gd name="T24" fmla="*/ 131950 w 8665"/>
                <a:gd name="T25" fmla="*/ 527950 h 22386"/>
                <a:gd name="T26" fmla="*/ 139425 w 8665"/>
                <a:gd name="T27" fmla="*/ 460650 h 22386"/>
                <a:gd name="T28" fmla="*/ 154375 w 8665"/>
                <a:gd name="T29" fmla="*/ 403875 h 22386"/>
                <a:gd name="T30" fmla="*/ 181750 w 8665"/>
                <a:gd name="T31" fmla="*/ 336575 h 22386"/>
                <a:gd name="T32" fmla="*/ 201675 w 8665"/>
                <a:gd name="T33" fmla="*/ 271900 h 22386"/>
                <a:gd name="T34" fmla="*/ 216600 w 8665"/>
                <a:gd name="T35" fmla="*/ 227025 h 22386"/>
                <a:gd name="T36" fmla="*/ 214125 w 8665"/>
                <a:gd name="T37" fmla="*/ 180825 h 22386"/>
                <a:gd name="T38" fmla="*/ 186725 w 8665"/>
                <a:gd name="T39" fmla="*/ 122750 h 22386"/>
                <a:gd name="T40" fmla="*/ 131950 w 8665"/>
                <a:gd name="T41" fmla="*/ 71275 h 22386"/>
                <a:gd name="T42" fmla="*/ 59750 w 8665"/>
                <a:gd name="T43" fmla="*/ 9250 h 22386"/>
                <a:gd name="T44" fmla="*/ 124500 w 8665"/>
                <a:gd name="T45" fmla="*/ 85800 h 22386"/>
                <a:gd name="T46" fmla="*/ 176775 w 8665"/>
                <a:gd name="T47" fmla="*/ 188750 h 22386"/>
                <a:gd name="T48" fmla="*/ 139425 w 8665"/>
                <a:gd name="T49" fmla="*/ 151800 h 22386"/>
                <a:gd name="T50" fmla="*/ 164325 w 8665"/>
                <a:gd name="T51" fmla="*/ 217800 h 22386"/>
                <a:gd name="T52" fmla="*/ 166825 w 8665"/>
                <a:gd name="T53" fmla="*/ 295650 h 22386"/>
                <a:gd name="T54" fmla="*/ 144400 w 8665"/>
                <a:gd name="T55" fmla="*/ 257375 h 22386"/>
                <a:gd name="T56" fmla="*/ 124500 w 8665"/>
                <a:gd name="T57" fmla="*/ 324700 h 22386"/>
                <a:gd name="T58" fmla="*/ 122000 w 8665"/>
                <a:gd name="T59" fmla="*/ 260025 h 22386"/>
                <a:gd name="T60" fmla="*/ 94625 w 8665"/>
                <a:gd name="T61" fmla="*/ 312825 h 22386"/>
                <a:gd name="T62" fmla="*/ 99600 w 8665"/>
                <a:gd name="T63" fmla="*/ 248150 h 22386"/>
                <a:gd name="T64" fmla="*/ 67225 w 8665"/>
                <a:gd name="T65" fmla="*/ 304900 h 22386"/>
                <a:gd name="T66" fmla="*/ 82175 w 8665"/>
                <a:gd name="T67" fmla="*/ 221750 h 22386"/>
                <a:gd name="T68" fmla="*/ 54775 w 8665"/>
                <a:gd name="T69" fmla="*/ 267950 h 22386"/>
                <a:gd name="T70" fmla="*/ 62250 w 8665"/>
                <a:gd name="T71" fmla="*/ 172925 h 22386"/>
                <a:gd name="T72" fmla="*/ 37350 w 8665"/>
                <a:gd name="T73" fmla="*/ 212500 h 22386"/>
                <a:gd name="T74" fmla="*/ 44825 w 8665"/>
                <a:gd name="T75" fmla="*/ 139925 h 22386"/>
                <a:gd name="T76" fmla="*/ 19925 w 8665"/>
                <a:gd name="T77" fmla="*/ 163675 h 22386"/>
                <a:gd name="T78" fmla="*/ 24900 w 8665"/>
                <a:gd name="T79" fmla="*/ 110875 h 22386"/>
                <a:gd name="T80" fmla="*/ 32375 w 8665"/>
                <a:gd name="T81" fmla="*/ 60725 h 22386"/>
                <a:gd name="T82" fmla="*/ 19925 w 8665"/>
                <a:gd name="T83" fmla="*/ 25 h 22386"/>
                <a:gd name="T84" fmla="*/ 19925 w 8665"/>
                <a:gd name="T85" fmla="*/ 25 h 223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665"/>
                <a:gd name="T130" fmla="*/ 0 h 22386"/>
                <a:gd name="T131" fmla="*/ 8665 w 8665"/>
                <a:gd name="T132" fmla="*/ 22386 h 223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665" h="22386" extrusionOk="0">
                  <a:moveTo>
                    <a:pt x="797" y="1"/>
                  </a:moveTo>
                  <a:lnTo>
                    <a:pt x="797" y="2112"/>
                  </a:lnTo>
                  <a:lnTo>
                    <a:pt x="0" y="5808"/>
                  </a:lnTo>
                  <a:lnTo>
                    <a:pt x="299" y="7920"/>
                  </a:lnTo>
                  <a:lnTo>
                    <a:pt x="1096" y="10612"/>
                  </a:lnTo>
                  <a:lnTo>
                    <a:pt x="1793" y="13516"/>
                  </a:lnTo>
                  <a:lnTo>
                    <a:pt x="2191" y="16947"/>
                  </a:lnTo>
                  <a:lnTo>
                    <a:pt x="2191" y="19745"/>
                  </a:lnTo>
                  <a:lnTo>
                    <a:pt x="2689" y="21276"/>
                  </a:lnTo>
                  <a:lnTo>
                    <a:pt x="3685" y="22385"/>
                  </a:lnTo>
                  <a:lnTo>
                    <a:pt x="4283" y="22385"/>
                  </a:lnTo>
                  <a:lnTo>
                    <a:pt x="4980" y="21910"/>
                  </a:lnTo>
                  <a:lnTo>
                    <a:pt x="5278" y="21118"/>
                  </a:lnTo>
                  <a:lnTo>
                    <a:pt x="5577" y="18426"/>
                  </a:lnTo>
                  <a:lnTo>
                    <a:pt x="6175" y="16155"/>
                  </a:lnTo>
                  <a:lnTo>
                    <a:pt x="7270" y="13463"/>
                  </a:lnTo>
                  <a:lnTo>
                    <a:pt x="8067" y="10876"/>
                  </a:lnTo>
                  <a:lnTo>
                    <a:pt x="8664" y="9081"/>
                  </a:lnTo>
                  <a:lnTo>
                    <a:pt x="8565" y="7233"/>
                  </a:lnTo>
                  <a:lnTo>
                    <a:pt x="7469" y="4910"/>
                  </a:lnTo>
                  <a:lnTo>
                    <a:pt x="5278" y="2851"/>
                  </a:lnTo>
                  <a:lnTo>
                    <a:pt x="2390" y="370"/>
                  </a:lnTo>
                  <a:lnTo>
                    <a:pt x="4980" y="3432"/>
                  </a:lnTo>
                  <a:lnTo>
                    <a:pt x="7071" y="7550"/>
                  </a:lnTo>
                  <a:lnTo>
                    <a:pt x="5577" y="6072"/>
                  </a:lnTo>
                  <a:lnTo>
                    <a:pt x="6573" y="8712"/>
                  </a:lnTo>
                  <a:lnTo>
                    <a:pt x="6673" y="11826"/>
                  </a:lnTo>
                  <a:lnTo>
                    <a:pt x="5776" y="10295"/>
                  </a:lnTo>
                  <a:lnTo>
                    <a:pt x="4980" y="12988"/>
                  </a:lnTo>
                  <a:lnTo>
                    <a:pt x="4880" y="10401"/>
                  </a:lnTo>
                  <a:lnTo>
                    <a:pt x="3785" y="12513"/>
                  </a:lnTo>
                  <a:lnTo>
                    <a:pt x="3984" y="9926"/>
                  </a:lnTo>
                  <a:lnTo>
                    <a:pt x="2689" y="12196"/>
                  </a:lnTo>
                  <a:lnTo>
                    <a:pt x="3287" y="8870"/>
                  </a:lnTo>
                  <a:lnTo>
                    <a:pt x="2191" y="10718"/>
                  </a:lnTo>
                  <a:lnTo>
                    <a:pt x="2490" y="6917"/>
                  </a:lnTo>
                  <a:lnTo>
                    <a:pt x="1494" y="8500"/>
                  </a:lnTo>
                  <a:lnTo>
                    <a:pt x="1793" y="5597"/>
                  </a:lnTo>
                  <a:lnTo>
                    <a:pt x="797" y="6547"/>
                  </a:lnTo>
                  <a:lnTo>
                    <a:pt x="996" y="4435"/>
                  </a:lnTo>
                  <a:lnTo>
                    <a:pt x="1295" y="2429"/>
                  </a:lnTo>
                  <a:lnTo>
                    <a:pt x="797"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45" name="Shape 314"/>
            <p:cNvSpPr>
              <a:spLocks/>
            </p:cNvSpPr>
            <p:nvPr/>
          </p:nvSpPr>
          <p:spPr bwMode="auto">
            <a:xfrm>
              <a:off x="2168450" y="2457525"/>
              <a:ext cx="378450" cy="516100"/>
            </a:xfrm>
            <a:custGeom>
              <a:avLst/>
              <a:gdLst>
                <a:gd name="T0" fmla="*/ 278850 w 15138"/>
                <a:gd name="T1" fmla="*/ 25 h 20644"/>
                <a:gd name="T2" fmla="*/ 261425 w 15138"/>
                <a:gd name="T3" fmla="*/ 125400 h 20644"/>
                <a:gd name="T4" fmla="*/ 268900 w 15138"/>
                <a:gd name="T5" fmla="*/ 229675 h 20644"/>
                <a:gd name="T6" fmla="*/ 293800 w 15138"/>
                <a:gd name="T7" fmla="*/ 270600 h 20644"/>
                <a:gd name="T8" fmla="*/ 311225 w 15138"/>
                <a:gd name="T9" fmla="*/ 296975 h 20644"/>
                <a:gd name="T10" fmla="*/ 311225 w 15138"/>
                <a:gd name="T11" fmla="*/ 326025 h 20644"/>
                <a:gd name="T12" fmla="*/ 321175 w 15138"/>
                <a:gd name="T13" fmla="*/ 362975 h 20644"/>
                <a:gd name="T14" fmla="*/ 353550 w 15138"/>
                <a:gd name="T15" fmla="*/ 406525 h 20644"/>
                <a:gd name="T16" fmla="*/ 378450 w 15138"/>
                <a:gd name="T17" fmla="*/ 439525 h 20644"/>
                <a:gd name="T18" fmla="*/ 368475 w 15138"/>
                <a:gd name="T19" fmla="*/ 463275 h 20644"/>
                <a:gd name="T20" fmla="*/ 229050 w 15138"/>
                <a:gd name="T21" fmla="*/ 516075 h 20644"/>
                <a:gd name="T22" fmla="*/ 159350 w 15138"/>
                <a:gd name="T23" fmla="*/ 516075 h 20644"/>
                <a:gd name="T24" fmla="*/ 87150 w 15138"/>
                <a:gd name="T25" fmla="*/ 492325 h 20644"/>
                <a:gd name="T26" fmla="*/ 12475 w 15138"/>
                <a:gd name="T27" fmla="*/ 479125 h 20644"/>
                <a:gd name="T28" fmla="*/ 25 w 15138"/>
                <a:gd name="T29" fmla="*/ 455375 h 20644"/>
                <a:gd name="T30" fmla="*/ 52300 w 15138"/>
                <a:gd name="T31" fmla="*/ 381450 h 20644"/>
                <a:gd name="T32" fmla="*/ 24900 w 15138"/>
                <a:gd name="T33" fmla="*/ 454050 h 20644"/>
                <a:gd name="T34" fmla="*/ 34875 w 15138"/>
                <a:gd name="T35" fmla="*/ 471200 h 20644"/>
                <a:gd name="T36" fmla="*/ 104575 w 15138"/>
                <a:gd name="T37" fmla="*/ 481750 h 20644"/>
                <a:gd name="T38" fmla="*/ 164325 w 15138"/>
                <a:gd name="T39" fmla="*/ 501550 h 20644"/>
                <a:gd name="T40" fmla="*/ 221600 w 15138"/>
                <a:gd name="T41" fmla="*/ 501550 h 20644"/>
                <a:gd name="T42" fmla="*/ 321175 w 15138"/>
                <a:gd name="T43" fmla="*/ 465925 h 20644"/>
                <a:gd name="T44" fmla="*/ 343575 w 15138"/>
                <a:gd name="T45" fmla="*/ 439525 h 20644"/>
                <a:gd name="T46" fmla="*/ 288800 w 15138"/>
                <a:gd name="T47" fmla="*/ 348450 h 20644"/>
                <a:gd name="T48" fmla="*/ 288800 w 15138"/>
                <a:gd name="T49" fmla="*/ 294350 h 20644"/>
                <a:gd name="T50" fmla="*/ 241500 w 15138"/>
                <a:gd name="T51" fmla="*/ 241550 h 20644"/>
                <a:gd name="T52" fmla="*/ 256450 w 15138"/>
                <a:gd name="T53" fmla="*/ 216475 h 20644"/>
                <a:gd name="T54" fmla="*/ 251475 w 15138"/>
                <a:gd name="T55" fmla="*/ 132000 h 20644"/>
                <a:gd name="T56" fmla="*/ 261425 w 15138"/>
                <a:gd name="T57" fmla="*/ 85800 h 20644"/>
                <a:gd name="T58" fmla="*/ 278850 w 15138"/>
                <a:gd name="T59" fmla="*/ 25 h 20644"/>
                <a:gd name="T60" fmla="*/ 278850 w 15138"/>
                <a:gd name="T61" fmla="*/ 25 h 206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138"/>
                <a:gd name="T94" fmla="*/ 0 h 20644"/>
                <a:gd name="T95" fmla="*/ 15138 w 15138"/>
                <a:gd name="T96" fmla="*/ 20644 h 206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138" h="20644" extrusionOk="0">
                  <a:moveTo>
                    <a:pt x="11154" y="1"/>
                  </a:moveTo>
                  <a:lnTo>
                    <a:pt x="10457" y="5016"/>
                  </a:lnTo>
                  <a:lnTo>
                    <a:pt x="10756" y="9187"/>
                  </a:lnTo>
                  <a:lnTo>
                    <a:pt x="11752" y="10824"/>
                  </a:lnTo>
                  <a:lnTo>
                    <a:pt x="12449" y="11879"/>
                  </a:lnTo>
                  <a:lnTo>
                    <a:pt x="12449" y="13041"/>
                  </a:lnTo>
                  <a:lnTo>
                    <a:pt x="12847" y="14519"/>
                  </a:lnTo>
                  <a:lnTo>
                    <a:pt x="14142" y="16261"/>
                  </a:lnTo>
                  <a:lnTo>
                    <a:pt x="15138" y="17581"/>
                  </a:lnTo>
                  <a:lnTo>
                    <a:pt x="14739" y="18531"/>
                  </a:lnTo>
                  <a:lnTo>
                    <a:pt x="9162" y="20643"/>
                  </a:lnTo>
                  <a:lnTo>
                    <a:pt x="6374" y="20643"/>
                  </a:lnTo>
                  <a:lnTo>
                    <a:pt x="3486" y="19693"/>
                  </a:lnTo>
                  <a:lnTo>
                    <a:pt x="499" y="19165"/>
                  </a:lnTo>
                  <a:lnTo>
                    <a:pt x="1" y="18215"/>
                  </a:lnTo>
                  <a:lnTo>
                    <a:pt x="2092" y="15258"/>
                  </a:lnTo>
                  <a:lnTo>
                    <a:pt x="996" y="18162"/>
                  </a:lnTo>
                  <a:lnTo>
                    <a:pt x="1395" y="18848"/>
                  </a:lnTo>
                  <a:lnTo>
                    <a:pt x="4183" y="19270"/>
                  </a:lnTo>
                  <a:lnTo>
                    <a:pt x="6573" y="20062"/>
                  </a:lnTo>
                  <a:lnTo>
                    <a:pt x="8864" y="20062"/>
                  </a:lnTo>
                  <a:lnTo>
                    <a:pt x="12847" y="18637"/>
                  </a:lnTo>
                  <a:lnTo>
                    <a:pt x="13743" y="17581"/>
                  </a:lnTo>
                  <a:lnTo>
                    <a:pt x="11552" y="13938"/>
                  </a:lnTo>
                  <a:lnTo>
                    <a:pt x="11552" y="11774"/>
                  </a:lnTo>
                  <a:lnTo>
                    <a:pt x="9660" y="9662"/>
                  </a:lnTo>
                  <a:lnTo>
                    <a:pt x="10258" y="8659"/>
                  </a:lnTo>
                  <a:lnTo>
                    <a:pt x="10059" y="5280"/>
                  </a:lnTo>
                  <a:lnTo>
                    <a:pt x="10457" y="3432"/>
                  </a:lnTo>
                  <a:lnTo>
                    <a:pt x="11154"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46" name="Shape 315"/>
            <p:cNvSpPr>
              <a:spLocks/>
            </p:cNvSpPr>
            <p:nvPr/>
          </p:nvSpPr>
          <p:spPr bwMode="auto">
            <a:xfrm>
              <a:off x="1538575" y="2044425"/>
              <a:ext cx="102100" cy="149175"/>
            </a:xfrm>
            <a:custGeom>
              <a:avLst/>
              <a:gdLst>
                <a:gd name="T0" fmla="*/ 99600 w 4084"/>
                <a:gd name="T1" fmla="*/ 0 h 5967"/>
                <a:gd name="T2" fmla="*/ 102100 w 4084"/>
                <a:gd name="T3" fmla="*/ 30375 h 5967"/>
                <a:gd name="T4" fmla="*/ 102100 w 4084"/>
                <a:gd name="T5" fmla="*/ 64675 h 5967"/>
                <a:gd name="T6" fmla="*/ 89650 w 4084"/>
                <a:gd name="T7" fmla="*/ 104275 h 5967"/>
                <a:gd name="T8" fmla="*/ 52300 w 4084"/>
                <a:gd name="T9" fmla="*/ 149150 h 5967"/>
                <a:gd name="T10" fmla="*/ 74700 w 4084"/>
                <a:gd name="T11" fmla="*/ 99000 h 5967"/>
                <a:gd name="T12" fmla="*/ 74700 w 4084"/>
                <a:gd name="T13" fmla="*/ 76550 h 5967"/>
                <a:gd name="T14" fmla="*/ 34875 w 4084"/>
                <a:gd name="T15" fmla="*/ 100325 h 5967"/>
                <a:gd name="T16" fmla="*/ 42350 w 4084"/>
                <a:gd name="T17" fmla="*/ 71275 h 5967"/>
                <a:gd name="T18" fmla="*/ 25 w 4084"/>
                <a:gd name="T19" fmla="*/ 89750 h 5967"/>
                <a:gd name="T20" fmla="*/ 54775 w 4084"/>
                <a:gd name="T21" fmla="*/ 51475 h 5967"/>
                <a:gd name="T22" fmla="*/ 74700 w 4084"/>
                <a:gd name="T23" fmla="*/ 34325 h 5967"/>
                <a:gd name="T24" fmla="*/ 79675 w 4084"/>
                <a:gd name="T25" fmla="*/ 35650 h 5967"/>
                <a:gd name="T26" fmla="*/ 89650 w 4084"/>
                <a:gd name="T27" fmla="*/ 22450 h 5967"/>
                <a:gd name="T28" fmla="*/ 99600 w 4084"/>
                <a:gd name="T29" fmla="*/ 0 h 5967"/>
                <a:gd name="T30" fmla="*/ 99600 w 4084"/>
                <a:gd name="T31" fmla="*/ 0 h 59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84"/>
                <a:gd name="T49" fmla="*/ 0 h 5967"/>
                <a:gd name="T50" fmla="*/ 4084 w 4084"/>
                <a:gd name="T51" fmla="*/ 5967 h 59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84" h="5967" extrusionOk="0">
                  <a:moveTo>
                    <a:pt x="3984" y="0"/>
                  </a:moveTo>
                  <a:lnTo>
                    <a:pt x="4084" y="1215"/>
                  </a:lnTo>
                  <a:lnTo>
                    <a:pt x="4084" y="2587"/>
                  </a:lnTo>
                  <a:lnTo>
                    <a:pt x="3586" y="4171"/>
                  </a:lnTo>
                  <a:lnTo>
                    <a:pt x="2092" y="5966"/>
                  </a:lnTo>
                  <a:lnTo>
                    <a:pt x="2988" y="3960"/>
                  </a:lnTo>
                  <a:lnTo>
                    <a:pt x="2988" y="3062"/>
                  </a:lnTo>
                  <a:lnTo>
                    <a:pt x="1395" y="4013"/>
                  </a:lnTo>
                  <a:lnTo>
                    <a:pt x="1694" y="2851"/>
                  </a:lnTo>
                  <a:lnTo>
                    <a:pt x="1" y="3590"/>
                  </a:lnTo>
                  <a:lnTo>
                    <a:pt x="2191" y="2059"/>
                  </a:lnTo>
                  <a:lnTo>
                    <a:pt x="2988" y="1373"/>
                  </a:lnTo>
                  <a:lnTo>
                    <a:pt x="3187" y="1426"/>
                  </a:lnTo>
                  <a:lnTo>
                    <a:pt x="3586" y="898"/>
                  </a:lnTo>
                  <a:lnTo>
                    <a:pt x="3984"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47" name="Shape 316"/>
            <p:cNvSpPr>
              <a:spLocks/>
            </p:cNvSpPr>
            <p:nvPr/>
          </p:nvSpPr>
          <p:spPr bwMode="auto">
            <a:xfrm>
              <a:off x="1558500" y="2214675"/>
              <a:ext cx="161850" cy="501575"/>
            </a:xfrm>
            <a:custGeom>
              <a:avLst/>
              <a:gdLst>
                <a:gd name="T0" fmla="*/ 32375 w 6474"/>
                <a:gd name="T1" fmla="*/ 25 h 20063"/>
                <a:gd name="T2" fmla="*/ 34850 w 6474"/>
                <a:gd name="T3" fmla="*/ 43575 h 20063"/>
                <a:gd name="T4" fmla="*/ 32375 w 6474"/>
                <a:gd name="T5" fmla="*/ 79200 h 20063"/>
                <a:gd name="T6" fmla="*/ 12450 w 6474"/>
                <a:gd name="T7" fmla="*/ 142550 h 20063"/>
                <a:gd name="T8" fmla="*/ 0 w 6474"/>
                <a:gd name="T9" fmla="*/ 216475 h 20063"/>
                <a:gd name="T10" fmla="*/ 0 w 6474"/>
                <a:gd name="T11" fmla="*/ 273225 h 20063"/>
                <a:gd name="T12" fmla="*/ 14950 w 6474"/>
                <a:gd name="T13" fmla="*/ 344500 h 20063"/>
                <a:gd name="T14" fmla="*/ 54775 w 6474"/>
                <a:gd name="T15" fmla="*/ 418400 h 20063"/>
                <a:gd name="T16" fmla="*/ 104575 w 6474"/>
                <a:gd name="T17" fmla="*/ 501550 h 20063"/>
                <a:gd name="T18" fmla="*/ 102075 w 6474"/>
                <a:gd name="T19" fmla="*/ 418400 h 20063"/>
                <a:gd name="T20" fmla="*/ 109550 w 6474"/>
                <a:gd name="T21" fmla="*/ 361650 h 20063"/>
                <a:gd name="T22" fmla="*/ 109550 w 6474"/>
                <a:gd name="T23" fmla="*/ 302275 h 20063"/>
                <a:gd name="T24" fmla="*/ 69725 w 6474"/>
                <a:gd name="T25" fmla="*/ 254750 h 20063"/>
                <a:gd name="T26" fmla="*/ 94600 w 6474"/>
                <a:gd name="T27" fmla="*/ 333950 h 20063"/>
                <a:gd name="T28" fmla="*/ 67225 w 6474"/>
                <a:gd name="T29" fmla="*/ 291700 h 20063"/>
                <a:gd name="T30" fmla="*/ 89625 w 6474"/>
                <a:gd name="T31" fmla="*/ 397300 h 20063"/>
                <a:gd name="T32" fmla="*/ 54775 w 6474"/>
                <a:gd name="T33" fmla="*/ 322050 h 20063"/>
                <a:gd name="T34" fmla="*/ 67225 w 6474"/>
                <a:gd name="T35" fmla="*/ 402575 h 20063"/>
                <a:gd name="T36" fmla="*/ 34850 w 6474"/>
                <a:gd name="T37" fmla="*/ 344500 h 20063"/>
                <a:gd name="T38" fmla="*/ 14950 w 6474"/>
                <a:gd name="T39" fmla="*/ 287750 h 20063"/>
                <a:gd name="T40" fmla="*/ 14950 w 6474"/>
                <a:gd name="T41" fmla="*/ 228350 h 20063"/>
                <a:gd name="T42" fmla="*/ 22425 w 6474"/>
                <a:gd name="T43" fmla="*/ 201950 h 20063"/>
                <a:gd name="T44" fmla="*/ 69725 w 6474"/>
                <a:gd name="T45" fmla="*/ 242875 h 20063"/>
                <a:gd name="T46" fmla="*/ 104575 w 6474"/>
                <a:gd name="T47" fmla="*/ 260025 h 20063"/>
                <a:gd name="T48" fmla="*/ 136925 w 6474"/>
                <a:gd name="T49" fmla="*/ 241550 h 20063"/>
                <a:gd name="T50" fmla="*/ 151875 w 6474"/>
                <a:gd name="T51" fmla="*/ 217800 h 20063"/>
                <a:gd name="T52" fmla="*/ 161825 w 6474"/>
                <a:gd name="T53" fmla="*/ 184800 h 20063"/>
                <a:gd name="T54" fmla="*/ 149375 w 6474"/>
                <a:gd name="T55" fmla="*/ 142550 h 20063"/>
                <a:gd name="T56" fmla="*/ 126975 w 6474"/>
                <a:gd name="T57" fmla="*/ 99000 h 20063"/>
                <a:gd name="T58" fmla="*/ 69725 w 6474"/>
                <a:gd name="T59" fmla="*/ 38300 h 20063"/>
                <a:gd name="T60" fmla="*/ 117025 w 6474"/>
                <a:gd name="T61" fmla="*/ 104275 h 20063"/>
                <a:gd name="T62" fmla="*/ 131950 w 6474"/>
                <a:gd name="T63" fmla="*/ 149150 h 20063"/>
                <a:gd name="T64" fmla="*/ 126975 w 6474"/>
                <a:gd name="T65" fmla="*/ 194025 h 20063"/>
                <a:gd name="T66" fmla="*/ 104575 w 6474"/>
                <a:gd name="T67" fmla="*/ 135975 h 20063"/>
                <a:gd name="T68" fmla="*/ 104575 w 6474"/>
                <a:gd name="T69" fmla="*/ 223075 h 20063"/>
                <a:gd name="T70" fmla="*/ 79675 w 6474"/>
                <a:gd name="T71" fmla="*/ 122775 h 20063"/>
                <a:gd name="T72" fmla="*/ 74700 w 6474"/>
                <a:gd name="T73" fmla="*/ 192725 h 20063"/>
                <a:gd name="T74" fmla="*/ 59750 w 6474"/>
                <a:gd name="T75" fmla="*/ 108250 h 20063"/>
                <a:gd name="T76" fmla="*/ 32375 w 6474"/>
                <a:gd name="T77" fmla="*/ 165000 h 20063"/>
                <a:gd name="T78" fmla="*/ 49800 w 6474"/>
                <a:gd name="T79" fmla="*/ 87125 h 20063"/>
                <a:gd name="T80" fmla="*/ 49800 w 6474"/>
                <a:gd name="T81" fmla="*/ 43575 h 20063"/>
                <a:gd name="T82" fmla="*/ 44825 w 6474"/>
                <a:gd name="T83" fmla="*/ 22450 h 20063"/>
                <a:gd name="T84" fmla="*/ 32375 w 6474"/>
                <a:gd name="T85" fmla="*/ 25 h 20063"/>
                <a:gd name="T86" fmla="*/ 32375 w 6474"/>
                <a:gd name="T87" fmla="*/ 25 h 200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74"/>
                <a:gd name="T133" fmla="*/ 0 h 20063"/>
                <a:gd name="T134" fmla="*/ 6474 w 6474"/>
                <a:gd name="T135" fmla="*/ 20063 h 200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74" h="20063" extrusionOk="0">
                  <a:moveTo>
                    <a:pt x="1295" y="1"/>
                  </a:moveTo>
                  <a:lnTo>
                    <a:pt x="1394" y="1743"/>
                  </a:lnTo>
                  <a:lnTo>
                    <a:pt x="1295" y="3168"/>
                  </a:lnTo>
                  <a:lnTo>
                    <a:pt x="498" y="5702"/>
                  </a:lnTo>
                  <a:lnTo>
                    <a:pt x="0" y="8659"/>
                  </a:lnTo>
                  <a:lnTo>
                    <a:pt x="0" y="10929"/>
                  </a:lnTo>
                  <a:lnTo>
                    <a:pt x="598" y="13780"/>
                  </a:lnTo>
                  <a:lnTo>
                    <a:pt x="2191" y="16736"/>
                  </a:lnTo>
                  <a:lnTo>
                    <a:pt x="4183" y="20062"/>
                  </a:lnTo>
                  <a:lnTo>
                    <a:pt x="4083" y="16736"/>
                  </a:lnTo>
                  <a:lnTo>
                    <a:pt x="4382" y="14466"/>
                  </a:lnTo>
                  <a:lnTo>
                    <a:pt x="4382" y="12091"/>
                  </a:lnTo>
                  <a:lnTo>
                    <a:pt x="2789" y="10190"/>
                  </a:lnTo>
                  <a:lnTo>
                    <a:pt x="3784" y="13358"/>
                  </a:lnTo>
                  <a:lnTo>
                    <a:pt x="2689" y="11668"/>
                  </a:lnTo>
                  <a:lnTo>
                    <a:pt x="3585" y="15892"/>
                  </a:lnTo>
                  <a:lnTo>
                    <a:pt x="2191" y="12882"/>
                  </a:lnTo>
                  <a:lnTo>
                    <a:pt x="2689" y="16103"/>
                  </a:lnTo>
                  <a:lnTo>
                    <a:pt x="1394" y="13780"/>
                  </a:lnTo>
                  <a:lnTo>
                    <a:pt x="598" y="11510"/>
                  </a:lnTo>
                  <a:lnTo>
                    <a:pt x="598" y="9134"/>
                  </a:lnTo>
                  <a:lnTo>
                    <a:pt x="897" y="8078"/>
                  </a:lnTo>
                  <a:lnTo>
                    <a:pt x="2789" y="9715"/>
                  </a:lnTo>
                  <a:lnTo>
                    <a:pt x="4183" y="10401"/>
                  </a:lnTo>
                  <a:lnTo>
                    <a:pt x="5477" y="9662"/>
                  </a:lnTo>
                  <a:lnTo>
                    <a:pt x="6075" y="8712"/>
                  </a:lnTo>
                  <a:lnTo>
                    <a:pt x="6473" y="7392"/>
                  </a:lnTo>
                  <a:lnTo>
                    <a:pt x="5975" y="5702"/>
                  </a:lnTo>
                  <a:lnTo>
                    <a:pt x="5079" y="3960"/>
                  </a:lnTo>
                  <a:lnTo>
                    <a:pt x="2789" y="1532"/>
                  </a:lnTo>
                  <a:lnTo>
                    <a:pt x="4681" y="4171"/>
                  </a:lnTo>
                  <a:lnTo>
                    <a:pt x="5278" y="5966"/>
                  </a:lnTo>
                  <a:lnTo>
                    <a:pt x="5079" y="7761"/>
                  </a:lnTo>
                  <a:lnTo>
                    <a:pt x="4183" y="5439"/>
                  </a:lnTo>
                  <a:lnTo>
                    <a:pt x="4183" y="8923"/>
                  </a:lnTo>
                  <a:lnTo>
                    <a:pt x="3187" y="4911"/>
                  </a:lnTo>
                  <a:lnTo>
                    <a:pt x="2988" y="7709"/>
                  </a:lnTo>
                  <a:lnTo>
                    <a:pt x="2390" y="4330"/>
                  </a:lnTo>
                  <a:lnTo>
                    <a:pt x="1295" y="6600"/>
                  </a:lnTo>
                  <a:lnTo>
                    <a:pt x="1992" y="3485"/>
                  </a:lnTo>
                  <a:lnTo>
                    <a:pt x="1992" y="1743"/>
                  </a:lnTo>
                  <a:lnTo>
                    <a:pt x="1793" y="898"/>
                  </a:lnTo>
                  <a:lnTo>
                    <a:pt x="1295"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48" name="Shape 317"/>
            <p:cNvSpPr>
              <a:spLocks/>
            </p:cNvSpPr>
            <p:nvPr/>
          </p:nvSpPr>
          <p:spPr bwMode="auto">
            <a:xfrm>
              <a:off x="1287125" y="2197525"/>
              <a:ext cx="321175" cy="514750"/>
            </a:xfrm>
            <a:custGeom>
              <a:avLst/>
              <a:gdLst>
                <a:gd name="T0" fmla="*/ 22425 w 12847"/>
                <a:gd name="T1" fmla="*/ 0 h 20590"/>
                <a:gd name="T2" fmla="*/ 114525 w 12847"/>
                <a:gd name="T3" fmla="*/ 83150 h 20590"/>
                <a:gd name="T4" fmla="*/ 151875 w 12847"/>
                <a:gd name="T5" fmla="*/ 141225 h 20590"/>
                <a:gd name="T6" fmla="*/ 169300 w 12847"/>
                <a:gd name="T7" fmla="*/ 196675 h 20590"/>
                <a:gd name="T8" fmla="*/ 186725 w 12847"/>
                <a:gd name="T9" fmla="*/ 254750 h 20590"/>
                <a:gd name="T10" fmla="*/ 214125 w 12847"/>
                <a:gd name="T11" fmla="*/ 319425 h 20590"/>
                <a:gd name="T12" fmla="*/ 251475 w 12847"/>
                <a:gd name="T13" fmla="*/ 392000 h 20590"/>
                <a:gd name="T14" fmla="*/ 286325 w 12847"/>
                <a:gd name="T15" fmla="*/ 465925 h 20590"/>
                <a:gd name="T16" fmla="*/ 321175 w 12847"/>
                <a:gd name="T17" fmla="*/ 514750 h 20590"/>
                <a:gd name="T18" fmla="*/ 261425 w 12847"/>
                <a:gd name="T19" fmla="*/ 439525 h 20590"/>
                <a:gd name="T20" fmla="*/ 204150 w 12847"/>
                <a:gd name="T21" fmla="*/ 357700 h 20590"/>
                <a:gd name="T22" fmla="*/ 229050 w 12847"/>
                <a:gd name="T23" fmla="*/ 426325 h 20590"/>
                <a:gd name="T24" fmla="*/ 151875 w 12847"/>
                <a:gd name="T25" fmla="*/ 339200 h 20590"/>
                <a:gd name="T26" fmla="*/ 161850 w 12847"/>
                <a:gd name="T27" fmla="*/ 397275 h 20590"/>
                <a:gd name="T28" fmla="*/ 102075 w 12847"/>
                <a:gd name="T29" fmla="*/ 326000 h 20590"/>
                <a:gd name="T30" fmla="*/ 62250 w 12847"/>
                <a:gd name="T31" fmla="*/ 267950 h 20590"/>
                <a:gd name="T32" fmla="*/ 107075 w 12847"/>
                <a:gd name="T33" fmla="*/ 315450 h 20590"/>
                <a:gd name="T34" fmla="*/ 87150 w 12847"/>
                <a:gd name="T35" fmla="*/ 265300 h 20590"/>
                <a:gd name="T36" fmla="*/ 144400 w 12847"/>
                <a:gd name="T37" fmla="*/ 320725 h 20590"/>
                <a:gd name="T38" fmla="*/ 119525 w 12847"/>
                <a:gd name="T39" fmla="*/ 260025 h 20590"/>
                <a:gd name="T40" fmla="*/ 186725 w 12847"/>
                <a:gd name="T41" fmla="*/ 336575 h 20590"/>
                <a:gd name="T42" fmla="*/ 144400 w 12847"/>
                <a:gd name="T43" fmla="*/ 248150 h 20590"/>
                <a:gd name="T44" fmla="*/ 179275 w 12847"/>
                <a:gd name="T45" fmla="*/ 283775 h 20590"/>
                <a:gd name="T46" fmla="*/ 161850 w 12847"/>
                <a:gd name="T47" fmla="*/ 209875 h 20590"/>
                <a:gd name="T48" fmla="*/ 139425 w 12847"/>
                <a:gd name="T49" fmla="*/ 170275 h 20590"/>
                <a:gd name="T50" fmla="*/ 102075 w 12847"/>
                <a:gd name="T51" fmla="*/ 121425 h 20590"/>
                <a:gd name="T52" fmla="*/ 109550 w 12847"/>
                <a:gd name="T53" fmla="*/ 184800 h 20590"/>
                <a:gd name="T54" fmla="*/ 69725 w 12847"/>
                <a:gd name="T55" fmla="*/ 137275 h 20590"/>
                <a:gd name="T56" fmla="*/ 97100 w 12847"/>
                <a:gd name="T57" fmla="*/ 230975 h 20590"/>
                <a:gd name="T58" fmla="*/ 67225 w 12847"/>
                <a:gd name="T59" fmla="*/ 199300 h 20590"/>
                <a:gd name="T60" fmla="*/ 74700 w 12847"/>
                <a:gd name="T61" fmla="*/ 246825 h 20590"/>
                <a:gd name="T62" fmla="*/ 37350 w 12847"/>
                <a:gd name="T63" fmla="*/ 205900 h 20590"/>
                <a:gd name="T64" fmla="*/ 44825 w 12847"/>
                <a:gd name="T65" fmla="*/ 241550 h 20590"/>
                <a:gd name="T66" fmla="*/ 19925 w 12847"/>
                <a:gd name="T67" fmla="*/ 201950 h 20590"/>
                <a:gd name="T68" fmla="*/ 7475 w 12847"/>
                <a:gd name="T69" fmla="*/ 170275 h 20590"/>
                <a:gd name="T70" fmla="*/ 0 w 12847"/>
                <a:gd name="T71" fmla="*/ 129350 h 20590"/>
                <a:gd name="T72" fmla="*/ 9975 w 12847"/>
                <a:gd name="T73" fmla="*/ 80525 h 20590"/>
                <a:gd name="T74" fmla="*/ 22425 w 12847"/>
                <a:gd name="T75" fmla="*/ 50175 h 20590"/>
                <a:gd name="T76" fmla="*/ 27400 w 12847"/>
                <a:gd name="T77" fmla="*/ 29050 h 20590"/>
                <a:gd name="T78" fmla="*/ 22425 w 12847"/>
                <a:gd name="T79" fmla="*/ 0 h 20590"/>
                <a:gd name="T80" fmla="*/ 22425 w 12847"/>
                <a:gd name="T81" fmla="*/ 0 h 205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47"/>
                <a:gd name="T124" fmla="*/ 0 h 20590"/>
                <a:gd name="T125" fmla="*/ 12847 w 12847"/>
                <a:gd name="T126" fmla="*/ 20590 h 205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47" h="20590" extrusionOk="0">
                  <a:moveTo>
                    <a:pt x="897" y="0"/>
                  </a:moveTo>
                  <a:lnTo>
                    <a:pt x="4581" y="3326"/>
                  </a:lnTo>
                  <a:lnTo>
                    <a:pt x="6075" y="5649"/>
                  </a:lnTo>
                  <a:lnTo>
                    <a:pt x="6772" y="7867"/>
                  </a:lnTo>
                  <a:lnTo>
                    <a:pt x="7469" y="10190"/>
                  </a:lnTo>
                  <a:lnTo>
                    <a:pt x="8565" y="12777"/>
                  </a:lnTo>
                  <a:lnTo>
                    <a:pt x="10059" y="15680"/>
                  </a:lnTo>
                  <a:lnTo>
                    <a:pt x="11453" y="18637"/>
                  </a:lnTo>
                  <a:lnTo>
                    <a:pt x="12847" y="20590"/>
                  </a:lnTo>
                  <a:lnTo>
                    <a:pt x="10457" y="17581"/>
                  </a:lnTo>
                  <a:lnTo>
                    <a:pt x="8166" y="14308"/>
                  </a:lnTo>
                  <a:lnTo>
                    <a:pt x="9162" y="17053"/>
                  </a:lnTo>
                  <a:lnTo>
                    <a:pt x="6075" y="13568"/>
                  </a:lnTo>
                  <a:lnTo>
                    <a:pt x="6474" y="15891"/>
                  </a:lnTo>
                  <a:lnTo>
                    <a:pt x="4083" y="13040"/>
                  </a:lnTo>
                  <a:lnTo>
                    <a:pt x="2490" y="10718"/>
                  </a:lnTo>
                  <a:lnTo>
                    <a:pt x="4283" y="12618"/>
                  </a:lnTo>
                  <a:lnTo>
                    <a:pt x="3486" y="10612"/>
                  </a:lnTo>
                  <a:lnTo>
                    <a:pt x="5776" y="12829"/>
                  </a:lnTo>
                  <a:lnTo>
                    <a:pt x="4781" y="10401"/>
                  </a:lnTo>
                  <a:lnTo>
                    <a:pt x="7469" y="13463"/>
                  </a:lnTo>
                  <a:lnTo>
                    <a:pt x="5776" y="9926"/>
                  </a:lnTo>
                  <a:lnTo>
                    <a:pt x="7171" y="11351"/>
                  </a:lnTo>
                  <a:lnTo>
                    <a:pt x="6474" y="8395"/>
                  </a:lnTo>
                  <a:lnTo>
                    <a:pt x="5577" y="6811"/>
                  </a:lnTo>
                  <a:lnTo>
                    <a:pt x="4083" y="4857"/>
                  </a:lnTo>
                  <a:lnTo>
                    <a:pt x="4382" y="7392"/>
                  </a:lnTo>
                  <a:lnTo>
                    <a:pt x="2789" y="5491"/>
                  </a:lnTo>
                  <a:lnTo>
                    <a:pt x="3884" y="9239"/>
                  </a:lnTo>
                  <a:lnTo>
                    <a:pt x="2689" y="7972"/>
                  </a:lnTo>
                  <a:lnTo>
                    <a:pt x="2988" y="9873"/>
                  </a:lnTo>
                  <a:lnTo>
                    <a:pt x="1494" y="8236"/>
                  </a:lnTo>
                  <a:lnTo>
                    <a:pt x="1793" y="9662"/>
                  </a:lnTo>
                  <a:lnTo>
                    <a:pt x="797" y="8078"/>
                  </a:lnTo>
                  <a:lnTo>
                    <a:pt x="299" y="6811"/>
                  </a:lnTo>
                  <a:lnTo>
                    <a:pt x="0" y="5174"/>
                  </a:lnTo>
                  <a:lnTo>
                    <a:pt x="399" y="3221"/>
                  </a:lnTo>
                  <a:lnTo>
                    <a:pt x="897" y="2007"/>
                  </a:lnTo>
                  <a:lnTo>
                    <a:pt x="1096" y="1162"/>
                  </a:lnTo>
                  <a:lnTo>
                    <a:pt x="897"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sp>
          <p:nvSpPr>
            <p:cNvPr id="18549" name="Shape 318"/>
            <p:cNvSpPr>
              <a:spLocks/>
            </p:cNvSpPr>
            <p:nvPr/>
          </p:nvSpPr>
          <p:spPr bwMode="auto">
            <a:xfrm>
              <a:off x="1187550" y="2629100"/>
              <a:ext cx="545250" cy="337925"/>
            </a:xfrm>
            <a:custGeom>
              <a:avLst/>
              <a:gdLst>
                <a:gd name="T0" fmla="*/ 278850 w 21810"/>
                <a:gd name="T1" fmla="*/ 25 h 13517"/>
                <a:gd name="T2" fmla="*/ 291300 w 21810"/>
                <a:gd name="T3" fmla="*/ 58100 h 13517"/>
                <a:gd name="T4" fmla="*/ 286300 w 21810"/>
                <a:gd name="T5" fmla="*/ 105600 h 13517"/>
                <a:gd name="T6" fmla="*/ 253950 w 21810"/>
                <a:gd name="T7" fmla="*/ 135975 h 13517"/>
                <a:gd name="T8" fmla="*/ 174275 w 21810"/>
                <a:gd name="T9" fmla="*/ 172925 h 13517"/>
                <a:gd name="T10" fmla="*/ 122000 w 21810"/>
                <a:gd name="T11" fmla="*/ 220450 h 13517"/>
                <a:gd name="T12" fmla="*/ 19925 w 21810"/>
                <a:gd name="T13" fmla="*/ 250800 h 13517"/>
                <a:gd name="T14" fmla="*/ 7475 w 21810"/>
                <a:gd name="T15" fmla="*/ 303600 h 13517"/>
                <a:gd name="T16" fmla="*/ 0 w 21810"/>
                <a:gd name="T17" fmla="*/ 315475 h 13517"/>
                <a:gd name="T18" fmla="*/ 37350 w 21810"/>
                <a:gd name="T19" fmla="*/ 337900 h 13517"/>
                <a:gd name="T20" fmla="*/ 99575 w 21810"/>
                <a:gd name="T21" fmla="*/ 335275 h 13517"/>
                <a:gd name="T22" fmla="*/ 179250 w 21810"/>
                <a:gd name="T23" fmla="*/ 316775 h 13517"/>
                <a:gd name="T24" fmla="*/ 286300 w 21810"/>
                <a:gd name="T25" fmla="*/ 307550 h 13517"/>
                <a:gd name="T26" fmla="*/ 328625 w 21810"/>
                <a:gd name="T27" fmla="*/ 282475 h 13517"/>
                <a:gd name="T28" fmla="*/ 361000 w 21810"/>
                <a:gd name="T29" fmla="*/ 238925 h 13517"/>
                <a:gd name="T30" fmla="*/ 430700 w 21810"/>
                <a:gd name="T31" fmla="*/ 213850 h 13517"/>
                <a:gd name="T32" fmla="*/ 507875 w 21810"/>
                <a:gd name="T33" fmla="*/ 212525 h 13517"/>
                <a:gd name="T34" fmla="*/ 545225 w 21810"/>
                <a:gd name="T35" fmla="*/ 188750 h 13517"/>
                <a:gd name="T36" fmla="*/ 537750 w 21810"/>
                <a:gd name="T37" fmla="*/ 154450 h 13517"/>
                <a:gd name="T38" fmla="*/ 502900 w 21810"/>
                <a:gd name="T39" fmla="*/ 132000 h 13517"/>
                <a:gd name="T40" fmla="*/ 480500 w 21810"/>
                <a:gd name="T41" fmla="*/ 101650 h 13517"/>
                <a:gd name="T42" fmla="*/ 497925 w 21810"/>
                <a:gd name="T43" fmla="*/ 139925 h 13517"/>
                <a:gd name="T44" fmla="*/ 522825 w 21810"/>
                <a:gd name="T45" fmla="*/ 162375 h 13517"/>
                <a:gd name="T46" fmla="*/ 502900 w 21810"/>
                <a:gd name="T47" fmla="*/ 205925 h 13517"/>
                <a:gd name="T48" fmla="*/ 425725 w 21810"/>
                <a:gd name="T49" fmla="*/ 209875 h 13517"/>
                <a:gd name="T50" fmla="*/ 343575 w 21810"/>
                <a:gd name="T51" fmla="*/ 238925 h 13517"/>
                <a:gd name="T52" fmla="*/ 268875 w 21810"/>
                <a:gd name="T53" fmla="*/ 295675 h 13517"/>
                <a:gd name="T54" fmla="*/ 144400 w 21810"/>
                <a:gd name="T55" fmla="*/ 310175 h 13517"/>
                <a:gd name="T56" fmla="*/ 92125 w 21810"/>
                <a:gd name="T57" fmla="*/ 324700 h 13517"/>
                <a:gd name="T58" fmla="*/ 47300 w 21810"/>
                <a:gd name="T59" fmla="*/ 326025 h 13517"/>
                <a:gd name="T60" fmla="*/ 19925 w 21810"/>
                <a:gd name="T61" fmla="*/ 308875 h 13517"/>
                <a:gd name="T62" fmla="*/ 74700 w 21810"/>
                <a:gd name="T63" fmla="*/ 287750 h 13517"/>
                <a:gd name="T64" fmla="*/ 29875 w 21810"/>
                <a:gd name="T65" fmla="*/ 295675 h 13517"/>
                <a:gd name="T66" fmla="*/ 39825 w 21810"/>
                <a:gd name="T67" fmla="*/ 260025 h 13517"/>
                <a:gd name="T68" fmla="*/ 131950 w 21810"/>
                <a:gd name="T69" fmla="*/ 229675 h 13517"/>
                <a:gd name="T70" fmla="*/ 191700 w 21810"/>
                <a:gd name="T71" fmla="*/ 176875 h 13517"/>
                <a:gd name="T72" fmla="*/ 286300 w 21810"/>
                <a:gd name="T73" fmla="*/ 129375 h 13517"/>
                <a:gd name="T74" fmla="*/ 321175 w 21810"/>
                <a:gd name="T75" fmla="*/ 108250 h 13517"/>
                <a:gd name="T76" fmla="*/ 306225 w 21810"/>
                <a:gd name="T77" fmla="*/ 46225 h 13517"/>
                <a:gd name="T78" fmla="*/ 278850 w 21810"/>
                <a:gd name="T79" fmla="*/ 25 h 13517"/>
                <a:gd name="T80" fmla="*/ 278850 w 21810"/>
                <a:gd name="T81" fmla="*/ 25 h 1351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810"/>
                <a:gd name="T124" fmla="*/ 0 h 13517"/>
                <a:gd name="T125" fmla="*/ 21810 w 21810"/>
                <a:gd name="T126" fmla="*/ 13517 h 1351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810" h="13517" extrusionOk="0">
                  <a:moveTo>
                    <a:pt x="11154" y="1"/>
                  </a:moveTo>
                  <a:lnTo>
                    <a:pt x="11652" y="2324"/>
                  </a:lnTo>
                  <a:lnTo>
                    <a:pt x="11452" y="4224"/>
                  </a:lnTo>
                  <a:lnTo>
                    <a:pt x="10158" y="5439"/>
                  </a:lnTo>
                  <a:lnTo>
                    <a:pt x="6971" y="6917"/>
                  </a:lnTo>
                  <a:lnTo>
                    <a:pt x="4880" y="8818"/>
                  </a:lnTo>
                  <a:lnTo>
                    <a:pt x="797" y="10032"/>
                  </a:lnTo>
                  <a:lnTo>
                    <a:pt x="299" y="12144"/>
                  </a:lnTo>
                  <a:lnTo>
                    <a:pt x="0" y="12619"/>
                  </a:lnTo>
                  <a:lnTo>
                    <a:pt x="1494" y="13516"/>
                  </a:lnTo>
                  <a:lnTo>
                    <a:pt x="3983" y="13411"/>
                  </a:lnTo>
                  <a:lnTo>
                    <a:pt x="7170" y="12671"/>
                  </a:lnTo>
                  <a:lnTo>
                    <a:pt x="11452" y="12302"/>
                  </a:lnTo>
                  <a:lnTo>
                    <a:pt x="13145" y="11299"/>
                  </a:lnTo>
                  <a:lnTo>
                    <a:pt x="14440" y="9557"/>
                  </a:lnTo>
                  <a:lnTo>
                    <a:pt x="17228" y="8554"/>
                  </a:lnTo>
                  <a:lnTo>
                    <a:pt x="20315" y="8501"/>
                  </a:lnTo>
                  <a:lnTo>
                    <a:pt x="21809" y="7550"/>
                  </a:lnTo>
                  <a:lnTo>
                    <a:pt x="21510" y="6178"/>
                  </a:lnTo>
                  <a:lnTo>
                    <a:pt x="20116" y="5280"/>
                  </a:lnTo>
                  <a:lnTo>
                    <a:pt x="19220" y="4066"/>
                  </a:lnTo>
                  <a:lnTo>
                    <a:pt x="19917" y="5597"/>
                  </a:lnTo>
                  <a:lnTo>
                    <a:pt x="20913" y="6495"/>
                  </a:lnTo>
                  <a:lnTo>
                    <a:pt x="20116" y="8237"/>
                  </a:lnTo>
                  <a:lnTo>
                    <a:pt x="17029" y="8395"/>
                  </a:lnTo>
                  <a:lnTo>
                    <a:pt x="13743" y="9557"/>
                  </a:lnTo>
                  <a:lnTo>
                    <a:pt x="10755" y="11827"/>
                  </a:lnTo>
                  <a:lnTo>
                    <a:pt x="5776" y="12407"/>
                  </a:lnTo>
                  <a:lnTo>
                    <a:pt x="3685" y="12988"/>
                  </a:lnTo>
                  <a:lnTo>
                    <a:pt x="1892" y="13041"/>
                  </a:lnTo>
                  <a:lnTo>
                    <a:pt x="797" y="12355"/>
                  </a:lnTo>
                  <a:lnTo>
                    <a:pt x="2988" y="11510"/>
                  </a:lnTo>
                  <a:lnTo>
                    <a:pt x="1195" y="11827"/>
                  </a:lnTo>
                  <a:lnTo>
                    <a:pt x="1593" y="10401"/>
                  </a:lnTo>
                  <a:lnTo>
                    <a:pt x="5278" y="9187"/>
                  </a:lnTo>
                  <a:lnTo>
                    <a:pt x="7668" y="7075"/>
                  </a:lnTo>
                  <a:lnTo>
                    <a:pt x="11452" y="5175"/>
                  </a:lnTo>
                  <a:lnTo>
                    <a:pt x="12847" y="4330"/>
                  </a:lnTo>
                  <a:lnTo>
                    <a:pt x="12249" y="1849"/>
                  </a:lnTo>
                  <a:lnTo>
                    <a:pt x="11154" y="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lIns="91425" tIns="91425" rIns="91425" bIns="91425" anchor="ctr"/>
            <a:lstStyle/>
            <a:p>
              <a:endParaRPr lang="en-US"/>
            </a:p>
          </p:txBody>
        </p:sp>
      </p:grpSp>
    </p:spTree>
    <p:extLst>
      <p:ext uri="{BB962C8B-B14F-4D97-AF65-F5344CB8AC3E}">
        <p14:creationId xmlns:p14="http://schemas.microsoft.com/office/powerpoint/2010/main" val="3043514772"/>
      </p:ext>
    </p:extLst>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smtClean="0"/>
              <a:t>Opioids: Effects and Risks</a:t>
            </a:r>
            <a:endParaRPr lang="en-US" dirty="0" smtClean="0"/>
          </a:p>
        </p:txBody>
      </p:sp>
      <p:sp>
        <p:nvSpPr>
          <p:cNvPr id="43012" name="Text Placeholder 4"/>
          <p:cNvSpPr>
            <a:spLocks noGrp="1"/>
          </p:cNvSpPr>
          <p:nvPr>
            <p:ph type="body" sz="quarter" idx="3"/>
          </p:nvPr>
        </p:nvSpPr>
        <p:spPr>
          <a:xfrm>
            <a:off x="457200" y="1493838"/>
            <a:ext cx="4041775" cy="639763"/>
          </a:xfrm>
        </p:spPr>
        <p:txBody>
          <a:bodyPr/>
          <a:lstStyle/>
          <a:p>
            <a:r>
              <a:rPr lang="en-GB" smtClean="0"/>
              <a:t>Pharmacological Effects</a:t>
            </a:r>
            <a:endParaRPr lang="en-US" dirty="0" smtClean="0"/>
          </a:p>
        </p:txBody>
      </p:sp>
      <p:sp>
        <p:nvSpPr>
          <p:cNvPr id="43013" name="Content Placeholder 5"/>
          <p:cNvSpPr>
            <a:spLocks noGrp="1"/>
          </p:cNvSpPr>
          <p:nvPr>
            <p:ph sz="quarter" idx="4"/>
          </p:nvPr>
        </p:nvSpPr>
        <p:spPr>
          <a:xfrm>
            <a:off x="457200" y="2133600"/>
            <a:ext cx="4041775" cy="3951288"/>
          </a:xfrm>
        </p:spPr>
        <p:txBody>
          <a:bodyPr/>
          <a:lstStyle/>
          <a:p>
            <a:r>
              <a:rPr lang="en-GB" smtClean="0"/>
              <a:t>Relieve pain, produce euphoria </a:t>
            </a:r>
          </a:p>
          <a:p>
            <a:r>
              <a:rPr lang="en-GB" smtClean="0"/>
              <a:t>Induce respiratory depression, drowsiness, and impaired judgment</a:t>
            </a:r>
            <a:endParaRPr lang="en-US" dirty="0" smtClean="0"/>
          </a:p>
        </p:txBody>
      </p:sp>
      <p:pic>
        <p:nvPicPr>
          <p:cNvPr id="43014" name="Picture 2"/>
          <p:cNvPicPr>
            <a:picLocks noChangeAspect="1" noChangeArrowheads="1"/>
          </p:cNvPicPr>
          <p:nvPr/>
        </p:nvPicPr>
        <p:blipFill>
          <a:blip r:embed="rId3"/>
          <a:srcRect l="52306" t="31636" r="15163" b="11948"/>
          <a:stretch>
            <a:fillRect/>
          </a:stretch>
        </p:blipFill>
        <p:spPr bwMode="auto">
          <a:xfrm>
            <a:off x="4922625" y="1743431"/>
            <a:ext cx="3921125" cy="4249981"/>
          </a:xfrm>
          <a:prstGeom prst="rect">
            <a:avLst/>
          </a:prstGeom>
          <a:noFill/>
          <a:ln w="9525">
            <a:noFill/>
            <a:miter lim="800000"/>
            <a:headEnd/>
            <a:tailEnd/>
          </a:ln>
        </p:spPr>
      </p:pic>
      <p:pic>
        <p:nvPicPr>
          <p:cNvPr id="43015" name="Picture 1"/>
          <p:cNvPicPr>
            <a:picLocks noChangeAspect="1" noChangeArrowheads="1"/>
          </p:cNvPicPr>
          <p:nvPr/>
        </p:nvPicPr>
        <p:blipFill>
          <a:blip r:embed="rId4"/>
          <a:srcRect l="4688" t="30208" r="77283" b="50114"/>
          <a:stretch>
            <a:fillRect/>
          </a:stretch>
        </p:blipFill>
        <p:spPr bwMode="auto">
          <a:xfrm>
            <a:off x="-2792" y="5181600"/>
            <a:ext cx="1758950" cy="1439862"/>
          </a:xfrm>
          <a:prstGeom prst="rect">
            <a:avLst/>
          </a:prstGeom>
          <a:noFill/>
          <a:ln w="9525">
            <a:noFill/>
            <a:miter lim="800000"/>
            <a:headEnd/>
            <a:tailEnd/>
          </a:ln>
        </p:spPr>
      </p:pic>
    </p:spTree>
    <p:extLst>
      <p:ext uri="{BB962C8B-B14F-4D97-AF65-F5344CB8AC3E}">
        <p14:creationId xmlns:p14="http://schemas.microsoft.com/office/powerpoint/2010/main" val="766050784"/>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704" b="97654" l="2125" r="97375"/>
                    </a14:imgEffect>
                  </a14:imgLayer>
                </a14:imgProps>
              </a:ext>
              <a:ext uri="{28A0092B-C50C-407E-A947-70E740481C1C}">
                <a14:useLocalDpi xmlns:a14="http://schemas.microsoft.com/office/drawing/2010/main" val="0"/>
              </a:ext>
            </a:extLst>
          </a:blip>
          <a:srcRect/>
          <a:stretch>
            <a:fillRect/>
          </a:stretch>
        </p:blipFill>
        <p:spPr bwMode="auto">
          <a:xfrm>
            <a:off x="4428389" y="1670112"/>
            <a:ext cx="4569312" cy="46264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7653867" y="762000"/>
            <a:ext cx="1490133" cy="830997"/>
          </a:xfrm>
          <a:prstGeom prst="rect">
            <a:avLst/>
          </a:prstGeom>
          <a:noFill/>
        </p:spPr>
        <p:txBody>
          <a:bodyPr wrap="square" rtlCol="0">
            <a:spAutoFit/>
          </a:bodyPr>
          <a:lstStyle/>
          <a:p>
            <a:r>
              <a:rPr lang="en-US" sz="2400" b="1" dirty="0" smtClean="0">
                <a:solidFill>
                  <a:schemeClr val="tx1"/>
                </a:solidFill>
                <a:latin typeface="Gill Sans MT" panose="020B0502020104020203" pitchFamily="34" charset="0"/>
              </a:rPr>
              <a:t>Limbic System</a:t>
            </a:r>
            <a:endParaRPr lang="en-US" sz="2400" b="1" dirty="0">
              <a:solidFill>
                <a:schemeClr val="tx1"/>
              </a:solidFill>
              <a:latin typeface="Gill Sans MT" panose="020B0502020104020203" pitchFamily="34" charset="0"/>
            </a:endParaRPr>
          </a:p>
        </p:txBody>
      </p:sp>
      <p:sp>
        <p:nvSpPr>
          <p:cNvPr id="5" name="TextBox 4"/>
          <p:cNvSpPr txBox="1"/>
          <p:nvPr/>
        </p:nvSpPr>
        <p:spPr>
          <a:xfrm>
            <a:off x="7680278" y="5403376"/>
            <a:ext cx="1332916" cy="830997"/>
          </a:xfrm>
          <a:prstGeom prst="rect">
            <a:avLst/>
          </a:prstGeom>
          <a:noFill/>
        </p:spPr>
        <p:txBody>
          <a:bodyPr wrap="square" rtlCol="0">
            <a:spAutoFit/>
          </a:bodyPr>
          <a:lstStyle/>
          <a:p>
            <a:r>
              <a:rPr lang="en-US" sz="2400" b="1" dirty="0" smtClean="0">
                <a:solidFill>
                  <a:schemeClr val="tx1"/>
                </a:solidFill>
                <a:latin typeface="Gill Sans MT" panose="020B0502020104020203" pitchFamily="34" charset="0"/>
              </a:rPr>
              <a:t>Spinal </a:t>
            </a:r>
          </a:p>
          <a:p>
            <a:r>
              <a:rPr lang="en-US" sz="2400" b="1" dirty="0" smtClean="0">
                <a:solidFill>
                  <a:schemeClr val="tx1"/>
                </a:solidFill>
                <a:latin typeface="Gill Sans MT" panose="020B0502020104020203" pitchFamily="34" charset="0"/>
              </a:rPr>
              <a:t>Cord</a:t>
            </a:r>
            <a:endParaRPr lang="en-US" sz="2400" b="1" dirty="0">
              <a:solidFill>
                <a:schemeClr val="tx1"/>
              </a:solidFill>
              <a:latin typeface="Gill Sans MT" panose="020B0502020104020203" pitchFamily="34" charset="0"/>
            </a:endParaRPr>
          </a:p>
        </p:txBody>
      </p:sp>
      <p:sp>
        <p:nvSpPr>
          <p:cNvPr id="6" name="TextBox 5"/>
          <p:cNvSpPr txBox="1"/>
          <p:nvPr/>
        </p:nvSpPr>
        <p:spPr>
          <a:xfrm>
            <a:off x="4816756" y="5350064"/>
            <a:ext cx="2087369" cy="461665"/>
          </a:xfrm>
          <a:prstGeom prst="rect">
            <a:avLst/>
          </a:prstGeom>
          <a:noFill/>
        </p:spPr>
        <p:txBody>
          <a:bodyPr wrap="square" rtlCol="0">
            <a:spAutoFit/>
          </a:bodyPr>
          <a:lstStyle/>
          <a:p>
            <a:r>
              <a:rPr lang="en-US" sz="2400" b="1" dirty="0" smtClean="0">
                <a:solidFill>
                  <a:schemeClr val="tx1"/>
                </a:solidFill>
                <a:latin typeface="Gill Sans MT" panose="020B0502020104020203" pitchFamily="34" charset="0"/>
              </a:rPr>
              <a:t>Brain Stem</a:t>
            </a:r>
            <a:endParaRPr lang="en-US" sz="2400" b="1" dirty="0">
              <a:solidFill>
                <a:schemeClr val="tx1"/>
              </a:solidFill>
              <a:latin typeface="Gill Sans MT" panose="020B0502020104020203" pitchFamily="34" charset="0"/>
            </a:endParaRPr>
          </a:p>
        </p:txBody>
      </p:sp>
      <p:sp>
        <p:nvSpPr>
          <p:cNvPr id="7" name="TextBox 6"/>
          <p:cNvSpPr txBox="1"/>
          <p:nvPr/>
        </p:nvSpPr>
        <p:spPr>
          <a:xfrm>
            <a:off x="4393442" y="1252182"/>
            <a:ext cx="2978718" cy="461665"/>
          </a:xfrm>
          <a:prstGeom prst="rect">
            <a:avLst/>
          </a:prstGeom>
          <a:noFill/>
        </p:spPr>
        <p:txBody>
          <a:bodyPr wrap="square" rtlCol="0">
            <a:spAutoFit/>
          </a:bodyPr>
          <a:lstStyle/>
          <a:p>
            <a:r>
              <a:rPr lang="en-US" sz="2400" b="1" dirty="0" smtClean="0">
                <a:solidFill>
                  <a:schemeClr val="tx1"/>
                </a:solidFill>
                <a:latin typeface="Gill Sans MT" panose="020B0502020104020203" pitchFamily="34" charset="0"/>
              </a:rPr>
              <a:t>Prefrontal Cortex</a:t>
            </a:r>
            <a:endParaRPr lang="en-US" sz="2400" b="1" dirty="0">
              <a:solidFill>
                <a:schemeClr val="tx1"/>
              </a:solidFill>
              <a:latin typeface="Gill Sans MT" panose="020B0502020104020203" pitchFamily="34" charset="0"/>
            </a:endParaRPr>
          </a:p>
        </p:txBody>
      </p:sp>
      <p:cxnSp>
        <p:nvCxnSpPr>
          <p:cNvPr id="8" name="Straight Connector 7"/>
          <p:cNvCxnSpPr/>
          <p:nvPr/>
        </p:nvCxnSpPr>
        <p:spPr bwMode="auto">
          <a:xfrm>
            <a:off x="5122460" y="1763975"/>
            <a:ext cx="200026" cy="736027"/>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flipV="1">
            <a:off x="6155183" y="4767546"/>
            <a:ext cx="561975" cy="4572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flipV="1">
            <a:off x="6858000" y="1600201"/>
            <a:ext cx="838200" cy="990599"/>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8" name="Rectangle 27"/>
          <p:cNvSpPr/>
          <p:nvPr/>
        </p:nvSpPr>
        <p:spPr>
          <a:xfrm>
            <a:off x="281500" y="1333751"/>
            <a:ext cx="3833300" cy="695575"/>
          </a:xfrm>
          <a:prstGeom prst="rect">
            <a:avLst/>
          </a:prstGeom>
        </p:spPr>
        <p:txBody>
          <a:bodyPr wrap="square">
            <a:spAutoFit/>
          </a:bodyPr>
          <a:lstStyle/>
          <a:p>
            <a:pPr>
              <a:lnSpc>
                <a:spcPct val="80000"/>
              </a:lnSpc>
              <a:defRPr/>
            </a:pPr>
            <a:endParaRPr lang="en-US" sz="2400" b="1" dirty="0" smtClean="0">
              <a:solidFill>
                <a:schemeClr val="tx2"/>
              </a:solidFill>
            </a:endParaRPr>
          </a:p>
          <a:p>
            <a:pPr>
              <a:lnSpc>
                <a:spcPct val="80000"/>
              </a:lnSpc>
              <a:defRPr/>
            </a:pPr>
            <a:endParaRPr lang="en-US" sz="2400" b="1" dirty="0">
              <a:solidFill>
                <a:schemeClr val="tx2"/>
              </a:solidFill>
            </a:endParaRPr>
          </a:p>
        </p:txBody>
      </p:sp>
      <p:sp>
        <p:nvSpPr>
          <p:cNvPr id="10" name="Title 9"/>
          <p:cNvSpPr>
            <a:spLocks noGrp="1"/>
          </p:cNvSpPr>
          <p:nvPr>
            <p:ph type="title"/>
          </p:nvPr>
        </p:nvSpPr>
        <p:spPr/>
        <p:txBody>
          <a:bodyPr/>
          <a:lstStyle/>
          <a:p>
            <a:r>
              <a:rPr lang="en-US" smtClean="0"/>
              <a:t>Opioid Neurobiology</a:t>
            </a:r>
            <a:endParaRPr lang="en-US" dirty="0"/>
          </a:p>
        </p:txBody>
      </p:sp>
      <p:sp>
        <p:nvSpPr>
          <p:cNvPr id="16" name="Content Placeholder 15"/>
          <p:cNvSpPr>
            <a:spLocks noGrp="1"/>
          </p:cNvSpPr>
          <p:nvPr>
            <p:ph sz="half" idx="1"/>
          </p:nvPr>
        </p:nvSpPr>
        <p:spPr/>
        <p:txBody>
          <a:bodyPr/>
          <a:lstStyle/>
          <a:p>
            <a:pPr>
              <a:lnSpc>
                <a:spcPct val="80000"/>
              </a:lnSpc>
              <a:defRPr/>
            </a:pPr>
            <a:r>
              <a:rPr lang="en-US" sz="2400" b="1" smtClean="0">
                <a:solidFill>
                  <a:schemeClr val="tx2"/>
                </a:solidFill>
              </a:rPr>
              <a:t>PREFRONTAL CORTEX: </a:t>
            </a:r>
            <a:r>
              <a:rPr lang="en-US" sz="2400" smtClean="0"/>
              <a:t>Executive Functions</a:t>
            </a:r>
          </a:p>
          <a:p>
            <a:pPr>
              <a:lnSpc>
                <a:spcPct val="80000"/>
              </a:lnSpc>
              <a:spcAft>
                <a:spcPts val="0"/>
              </a:spcAft>
              <a:defRPr/>
            </a:pPr>
            <a:endParaRPr lang="en-US" sz="1050" smtClean="0">
              <a:solidFill>
                <a:schemeClr val="tx2"/>
              </a:solidFill>
            </a:endParaRPr>
          </a:p>
          <a:p>
            <a:pPr>
              <a:lnSpc>
                <a:spcPct val="80000"/>
              </a:lnSpc>
              <a:defRPr/>
            </a:pPr>
            <a:r>
              <a:rPr lang="en-US" sz="2400" b="1" smtClean="0">
                <a:solidFill>
                  <a:schemeClr val="tx2"/>
                </a:solidFill>
              </a:rPr>
              <a:t>LIMBIC SYSTEM: </a:t>
            </a:r>
            <a:br>
              <a:rPr lang="en-US" sz="2400" b="1" smtClean="0">
                <a:solidFill>
                  <a:schemeClr val="tx2"/>
                </a:solidFill>
              </a:rPr>
            </a:br>
            <a:r>
              <a:rPr lang="en-US" sz="2400" smtClean="0"/>
              <a:t>Pleasure, reward. This area is responsible for development of addiction.</a:t>
            </a:r>
          </a:p>
          <a:p>
            <a:pPr>
              <a:lnSpc>
                <a:spcPct val="80000"/>
              </a:lnSpc>
              <a:defRPr/>
            </a:pPr>
            <a:endParaRPr lang="en-US" sz="1050" smtClean="0"/>
          </a:p>
          <a:p>
            <a:pPr>
              <a:lnSpc>
                <a:spcPct val="80000"/>
              </a:lnSpc>
              <a:defRPr/>
            </a:pPr>
            <a:r>
              <a:rPr lang="en-US" sz="2400" b="1" smtClean="0">
                <a:solidFill>
                  <a:schemeClr val="tx2"/>
                </a:solidFill>
              </a:rPr>
              <a:t>BRAIN STEM:</a:t>
            </a:r>
            <a:br>
              <a:rPr lang="en-US" sz="2400" b="1" smtClean="0">
                <a:solidFill>
                  <a:schemeClr val="tx2"/>
                </a:solidFill>
              </a:rPr>
            </a:br>
            <a:r>
              <a:rPr lang="en-US" sz="2400" smtClean="0"/>
              <a:t>Respiration; Cough Suppression</a:t>
            </a:r>
          </a:p>
          <a:p>
            <a:pPr marL="400050" lvl="1" indent="0">
              <a:lnSpc>
                <a:spcPct val="80000"/>
              </a:lnSpc>
              <a:buNone/>
              <a:defRPr/>
            </a:pPr>
            <a:endParaRPr lang="en-US" sz="1050" smtClean="0">
              <a:solidFill>
                <a:schemeClr val="tx2"/>
              </a:solidFill>
            </a:endParaRPr>
          </a:p>
          <a:p>
            <a:pPr>
              <a:lnSpc>
                <a:spcPct val="80000"/>
              </a:lnSpc>
              <a:defRPr/>
            </a:pPr>
            <a:r>
              <a:rPr lang="en-US" sz="2400" b="1" smtClean="0">
                <a:solidFill>
                  <a:schemeClr val="tx2"/>
                </a:solidFill>
              </a:rPr>
              <a:t>SPINAL CORD: </a:t>
            </a:r>
            <a:br>
              <a:rPr lang="en-US" sz="2400" b="1" smtClean="0">
                <a:solidFill>
                  <a:schemeClr val="tx2"/>
                </a:solidFill>
              </a:rPr>
            </a:br>
            <a:r>
              <a:rPr lang="en-US" sz="2400" smtClean="0"/>
              <a:t>Analgesia</a:t>
            </a:r>
          </a:p>
          <a:p>
            <a:endParaRPr lang="en-US" dirty="0"/>
          </a:p>
        </p:txBody>
      </p:sp>
    </p:spTree>
    <p:extLst>
      <p:ext uri="{BB962C8B-B14F-4D97-AF65-F5344CB8AC3E}">
        <p14:creationId xmlns:p14="http://schemas.microsoft.com/office/powerpoint/2010/main" val="1783795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Increase in Opioid Prescriptions, 1991-2013</a:t>
            </a:r>
            <a:endParaRPr lang="en-US" dirty="0"/>
          </a:p>
        </p:txBody>
      </p:sp>
      <p:sp>
        <p:nvSpPr>
          <p:cNvPr id="8" name="Content Placeholder 7"/>
          <p:cNvSpPr>
            <a:spLocks noGrp="1"/>
          </p:cNvSpPr>
          <p:nvPr>
            <p:ph idx="4294967295"/>
          </p:nvPr>
        </p:nvSpPr>
        <p:spPr>
          <a:xfrm>
            <a:off x="0" y="1570038"/>
            <a:ext cx="8229600" cy="4525962"/>
          </a:xfrm>
        </p:spPr>
        <p:txBody>
          <a:bodyPr>
            <a:normAutofit/>
          </a:bodyPr>
          <a:lstStyle/>
          <a:p>
            <a:pPr marL="0" indent="0">
              <a:buClr>
                <a:srgbClr val="FFFF00"/>
              </a:buClr>
              <a:buNone/>
              <a:defRPr/>
            </a:pPr>
            <a:endParaRPr lang="en-US" sz="1800" dirty="0" smtClean="0">
              <a:solidFill>
                <a:schemeClr val="bg1">
                  <a:lumMod val="50000"/>
                </a:schemeClr>
              </a:solidFill>
              <a:hlinkClick r:id="rId3"/>
            </a:endParaRPr>
          </a:p>
          <a:p>
            <a:pPr marL="0" indent="0">
              <a:buClr>
                <a:srgbClr val="FFFF00"/>
              </a:buClr>
              <a:buNone/>
              <a:defRPr/>
            </a:pPr>
            <a:endParaRPr lang="en-US" sz="2000" u="sng" dirty="0">
              <a:hlinkClick r:id="rId3"/>
            </a:endParaRPr>
          </a:p>
          <a:p>
            <a:pPr marL="0" indent="0">
              <a:buClr>
                <a:srgbClr val="FFFF00"/>
              </a:buClr>
              <a:buNone/>
              <a:defRPr/>
            </a:pPr>
            <a:endParaRPr lang="en-US" sz="2200" dirty="0" smtClean="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3207"/>
          <a:stretch/>
        </p:blipFill>
        <p:spPr>
          <a:xfrm>
            <a:off x="228604" y="1746737"/>
            <a:ext cx="8686793" cy="4422633"/>
          </a:xfrm>
          <a:prstGeom prst="rect">
            <a:avLst/>
          </a:prstGeom>
        </p:spPr>
      </p:pic>
      <p:sp>
        <p:nvSpPr>
          <p:cNvPr id="9" name="TextBox 8"/>
          <p:cNvSpPr txBox="1"/>
          <p:nvPr/>
        </p:nvSpPr>
        <p:spPr>
          <a:xfrm>
            <a:off x="1219225" y="5029200"/>
            <a:ext cx="7263527" cy="689211"/>
          </a:xfrm>
          <a:prstGeom prst="rect">
            <a:avLst/>
          </a:prstGeom>
          <a:solidFill>
            <a:schemeClr val="bg1">
              <a:lumMod val="95000"/>
            </a:schemeClr>
          </a:solidFill>
        </p:spPr>
        <p:txBody>
          <a:bodyPr vert="vert270" wrap="square" rtlCol="0">
            <a:spAutoFit/>
          </a:bodyPr>
          <a:lstStyle/>
          <a:p>
            <a:pPr>
              <a:lnSpc>
                <a:spcPct val="125000"/>
              </a:lnSpc>
            </a:pPr>
            <a:r>
              <a:rPr lang="en-US" sz="1600" b="1" dirty="0" smtClean="0">
                <a:solidFill>
                  <a:schemeClr val="tx1"/>
                </a:solidFill>
                <a:latin typeface="+mj-lt"/>
              </a:rPr>
              <a:t>1991 1992 1993 1994  1995 1996 1997 1998 1999 2000 2001 2002 2003 2004 2005 2006 2007 2008 2009 2010 2011 2012 2013</a:t>
            </a:r>
            <a:endParaRPr lang="en-US" sz="1600" b="1" dirty="0">
              <a:solidFill>
                <a:schemeClr val="tx1"/>
              </a:solidFill>
              <a:latin typeface="+mj-lt"/>
            </a:endParaRPr>
          </a:p>
        </p:txBody>
      </p:sp>
      <p:sp>
        <p:nvSpPr>
          <p:cNvPr id="10" name="TextBox 9"/>
          <p:cNvSpPr txBox="1"/>
          <p:nvPr/>
        </p:nvSpPr>
        <p:spPr>
          <a:xfrm>
            <a:off x="246044" y="1852153"/>
            <a:ext cx="461665" cy="4015247"/>
          </a:xfrm>
          <a:prstGeom prst="rect">
            <a:avLst/>
          </a:prstGeom>
          <a:solidFill>
            <a:schemeClr val="bg1">
              <a:lumMod val="95000"/>
            </a:schemeClr>
          </a:solidFill>
        </p:spPr>
        <p:txBody>
          <a:bodyPr vert="vert270" wrap="square" rtlCol="0">
            <a:spAutoFit/>
          </a:bodyPr>
          <a:lstStyle/>
          <a:p>
            <a:pPr algn="ctr"/>
            <a:r>
              <a:rPr lang="en-US" b="1" dirty="0" smtClean="0">
                <a:solidFill>
                  <a:schemeClr val="tx1"/>
                </a:solidFill>
                <a:latin typeface="+mj-lt"/>
              </a:rPr>
              <a:t>No. of Rx’s (millions)</a:t>
            </a:r>
          </a:p>
        </p:txBody>
      </p:sp>
      <p:sp>
        <p:nvSpPr>
          <p:cNvPr id="11" name="TextBox 10"/>
          <p:cNvSpPr txBox="1"/>
          <p:nvPr/>
        </p:nvSpPr>
        <p:spPr>
          <a:xfrm>
            <a:off x="609600" y="6214646"/>
            <a:ext cx="8334375" cy="338554"/>
          </a:xfrm>
          <a:prstGeom prst="rect">
            <a:avLst/>
          </a:prstGeom>
          <a:solidFill>
            <a:srgbClr val="FFFFFF"/>
          </a:solidFill>
        </p:spPr>
        <p:txBody>
          <a:bodyPr wrap="square" rtlCol="0">
            <a:spAutoFit/>
          </a:bodyPr>
          <a:lstStyle/>
          <a:p>
            <a:r>
              <a:rPr lang="en-US" sz="800" dirty="0" err="1"/>
              <a:t>Volkow</a:t>
            </a:r>
            <a:r>
              <a:rPr lang="en-US" sz="800" dirty="0"/>
              <a:t> ND. America’s Addiction to Opioids: Heroin and Prescription Drug Abuse. </a:t>
            </a:r>
            <a:r>
              <a:rPr lang="en-US" sz="800" i="1" dirty="0"/>
              <a:t>Natl. Inst. Drug </a:t>
            </a:r>
            <a:r>
              <a:rPr lang="en-US" sz="800" i="1" dirty="0" err="1"/>
              <a:t>Abus</a:t>
            </a:r>
            <a:r>
              <a:rPr lang="en-US" sz="800" i="1" dirty="0"/>
              <a:t>.</a:t>
            </a:r>
            <a:r>
              <a:rPr lang="en-US" sz="800" dirty="0"/>
              <a:t> 2014. </a:t>
            </a:r>
          </a:p>
          <a:p>
            <a:r>
              <a:rPr lang="en-US" sz="800" dirty="0"/>
              <a:t>Available at: http://</a:t>
            </a:r>
            <a:r>
              <a:rPr lang="en-US" sz="800" dirty="0" err="1"/>
              <a:t>www.drugabuse.gov</a:t>
            </a:r>
            <a:r>
              <a:rPr lang="en-US" sz="800" dirty="0"/>
              <a:t>/about-</a:t>
            </a:r>
            <a:r>
              <a:rPr lang="en-US" sz="800" dirty="0" err="1"/>
              <a:t>nida</a:t>
            </a:r>
            <a:r>
              <a:rPr lang="en-US" sz="800" dirty="0"/>
              <a:t>/legislative-activities/testimony-to-congress/2014/</a:t>
            </a:r>
            <a:r>
              <a:rPr lang="en-US" sz="800" dirty="0" err="1"/>
              <a:t>americas</a:t>
            </a:r>
            <a:r>
              <a:rPr lang="en-US" sz="800" dirty="0"/>
              <a:t>-addiction-to-opioids-heroin-prescription-drug-abuse. </a:t>
            </a:r>
          </a:p>
        </p:txBody>
      </p:sp>
    </p:spTree>
    <p:extLst>
      <p:ext uri="{BB962C8B-B14F-4D97-AF65-F5344CB8AC3E}">
        <p14:creationId xmlns:p14="http://schemas.microsoft.com/office/powerpoint/2010/main" val="1627500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altLang="en-US" smtClean="0"/>
              <a:t>Heroin: Effects and Risks</a:t>
            </a:r>
            <a:endParaRPr lang="en-US" altLang="en-US" dirty="0" smtClean="0"/>
          </a:p>
        </p:txBody>
      </p:sp>
      <p:sp>
        <p:nvSpPr>
          <p:cNvPr id="5" name="Content Placeholder 4"/>
          <p:cNvSpPr>
            <a:spLocks noGrp="1"/>
          </p:cNvSpPr>
          <p:nvPr>
            <p:ph sz="half" idx="1"/>
          </p:nvPr>
        </p:nvSpPr>
        <p:spPr>
          <a:xfrm>
            <a:off x="4114800" y="1600206"/>
            <a:ext cx="4572000" cy="4525963"/>
          </a:xfrm>
        </p:spPr>
        <p:txBody>
          <a:bodyPr/>
          <a:lstStyle/>
          <a:p>
            <a:pPr>
              <a:buClr>
                <a:srgbClr val="CF1001"/>
              </a:buClr>
            </a:pPr>
            <a:r>
              <a:rPr lang="en-US" altLang="en-US" sz="2400" smtClean="0"/>
              <a:t>Very rapid delivery of morphine to the central nervous system</a:t>
            </a:r>
          </a:p>
          <a:p>
            <a:pPr>
              <a:buClr>
                <a:srgbClr val="CF1001"/>
              </a:buClr>
            </a:pPr>
            <a:r>
              <a:rPr lang="en-US" altLang="en-US" sz="2400" smtClean="0"/>
              <a:t>Relatively inexpensive</a:t>
            </a:r>
          </a:p>
          <a:p>
            <a:pPr>
              <a:buClr>
                <a:srgbClr val="CF1001"/>
              </a:buClr>
            </a:pPr>
            <a:r>
              <a:rPr lang="en-US" altLang="en-US" sz="2400" smtClean="0"/>
              <a:t>Increased risk of death due to unknown potencies and tolerance</a:t>
            </a:r>
          </a:p>
          <a:p>
            <a:pPr>
              <a:buClr>
                <a:srgbClr val="CF1001"/>
              </a:buClr>
            </a:pPr>
            <a:r>
              <a:rPr lang="en-US" altLang="en-US" sz="2400" smtClean="0"/>
              <a:t>Increased risk of STIs due to injection</a:t>
            </a:r>
          </a:p>
          <a:p>
            <a:pPr>
              <a:buClr>
                <a:srgbClr val="CF1001"/>
              </a:buClr>
            </a:pPr>
            <a:r>
              <a:rPr lang="en-US" altLang="en-US" sz="2400" smtClean="0"/>
              <a:t>Snorting or smoking as practical alternatives to injecting</a:t>
            </a:r>
            <a:endParaRPr lang="en-US" altLang="en-US" sz="2400" dirty="0"/>
          </a:p>
        </p:txBody>
      </p:sp>
      <p:pic>
        <p:nvPicPr>
          <p:cNvPr id="15362" name="Picture 2" descr="http://www.thetimes.co.uk/tto/multimedia/archive/00969/Heroin_969412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473" y="2335971"/>
            <a:ext cx="3500166" cy="23315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405633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7" name="Chart 4"/>
          <p:cNvGraphicFramePr>
            <a:graphicFrameLocks/>
          </p:cNvGraphicFramePr>
          <p:nvPr>
            <p:extLst/>
          </p:nvPr>
        </p:nvGraphicFramePr>
        <p:xfrm>
          <a:off x="0" y="1618397"/>
          <a:ext cx="8869363" cy="4397375"/>
        </p:xfrm>
        <a:graphic>
          <a:graphicData uri="http://schemas.openxmlformats.org/presentationml/2006/ole">
            <mc:AlternateContent xmlns:mc="http://schemas.openxmlformats.org/markup-compatibility/2006">
              <mc:Choice xmlns:v="urn:schemas-microsoft-com:vml" Requires="v">
                <p:oleObj spid="_x0000_s1086" name="Worksheet" r:id="rId4" imgW="8648576" imgH="4095630" progId="Excel.Sheet.8">
                  <p:embed/>
                </p:oleObj>
              </mc:Choice>
              <mc:Fallback>
                <p:oleObj name="Worksheet" r:id="rId4" imgW="8648576" imgH="4095630" progId="Excel.Sheet.8">
                  <p:embed/>
                  <p:pic>
                    <p:nvPicPr>
                      <p:cNvPr id="0" name=""/>
                      <p:cNvPicPr>
                        <a:picLocks noChangeArrowheads="1"/>
                      </p:cNvPicPr>
                      <p:nvPr/>
                    </p:nvPicPr>
                    <p:blipFill>
                      <a:blip r:embed="rId5"/>
                      <a:srcRect/>
                      <a:stretch>
                        <a:fillRect/>
                      </a:stretch>
                    </p:blipFill>
                    <p:spPr bwMode="auto">
                      <a:xfrm>
                        <a:off x="0" y="1618397"/>
                        <a:ext cx="8869363" cy="4397375"/>
                      </a:xfrm>
                      <a:prstGeom prst="rect">
                        <a:avLst/>
                      </a:prstGeom>
                      <a:noFill/>
                      <a:ln>
                        <a:noFill/>
                      </a:ln>
                      <a:extLst/>
                    </p:spPr>
                  </p:pic>
                </p:oleObj>
              </mc:Fallback>
            </mc:AlternateContent>
          </a:graphicData>
        </a:graphic>
      </p:graphicFrame>
      <p:sp>
        <p:nvSpPr>
          <p:cNvPr id="2" name="Title 1"/>
          <p:cNvSpPr>
            <a:spLocks noGrp="1"/>
          </p:cNvSpPr>
          <p:nvPr>
            <p:ph type="title"/>
          </p:nvPr>
        </p:nvSpPr>
        <p:spPr/>
        <p:txBody>
          <a:bodyPr/>
          <a:lstStyle/>
          <a:p>
            <a:r>
              <a:rPr lang="en-US" altLang="en-US" smtClean="0"/>
              <a:t>Heroin Epidemiology</a:t>
            </a:r>
            <a:endParaRPr lang="en-US" altLang="en-US" dirty="0" smtClean="0"/>
          </a:p>
        </p:txBody>
      </p:sp>
      <p:sp>
        <p:nvSpPr>
          <p:cNvPr id="6" name="TextBox 5"/>
          <p:cNvSpPr txBox="1"/>
          <p:nvPr/>
        </p:nvSpPr>
        <p:spPr>
          <a:xfrm>
            <a:off x="514066" y="6250183"/>
            <a:ext cx="8334375" cy="338554"/>
          </a:xfrm>
          <a:prstGeom prst="rect">
            <a:avLst/>
          </a:prstGeom>
          <a:noFill/>
        </p:spPr>
        <p:txBody>
          <a:bodyPr wrap="square" rtlCol="0">
            <a:spAutoFit/>
          </a:bodyPr>
          <a:lstStyle/>
          <a:p>
            <a:r>
              <a:rPr lang="en-US" altLang="en-US" sz="800" dirty="0"/>
              <a:t>Substance Abuse and Mental Health Services Administration (SAMHSA) (2014). </a:t>
            </a:r>
            <a:r>
              <a:rPr lang="en-US" sz="800" dirty="0"/>
              <a:t>Substance Use and Mental Health Estimates from the 2013 National Survey on Drug Use and Health: Overview of Findings</a:t>
            </a:r>
          </a:p>
        </p:txBody>
      </p:sp>
    </p:spTree>
    <p:extLst>
      <p:ext uri="{BB962C8B-B14F-4D97-AF65-F5344CB8AC3E}">
        <p14:creationId xmlns:p14="http://schemas.microsoft.com/office/powerpoint/2010/main" val="35889544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Opioid-related Overdose Deaths in CT, by Age</a:t>
            </a:r>
            <a:endParaRPr lang="en-US" dirty="0"/>
          </a:p>
        </p:txBody>
      </p:sp>
      <p:graphicFrame>
        <p:nvGraphicFramePr>
          <p:cNvPr id="7" name="Content Placeholder 6"/>
          <p:cNvGraphicFramePr>
            <a:graphicFrameLocks noGrp="1"/>
          </p:cNvGraphicFramePr>
          <p:nvPr>
            <p:ph idx="1"/>
            <p:extLst/>
          </p:nvPr>
        </p:nvGraphicFramePr>
        <p:xfrm>
          <a:off x="457200" y="1570038"/>
          <a:ext cx="8229600" cy="45259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936510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Opioids: Drug Interactions</a:t>
            </a:r>
            <a:endParaRPr lang="en-US" dirty="0"/>
          </a:p>
        </p:txBody>
      </p:sp>
      <p:sp>
        <p:nvSpPr>
          <p:cNvPr id="8" name="Content Placeholder 7"/>
          <p:cNvSpPr>
            <a:spLocks noGrp="1"/>
          </p:cNvSpPr>
          <p:nvPr>
            <p:ph idx="1"/>
          </p:nvPr>
        </p:nvSpPr>
        <p:spPr>
          <a:xfrm>
            <a:off x="313509" y="1600200"/>
            <a:ext cx="8373291" cy="4876800"/>
          </a:xfrm>
        </p:spPr>
        <p:txBody>
          <a:bodyPr/>
          <a:lstStyle/>
          <a:p>
            <a:r>
              <a:rPr lang="en-US" sz="2400" dirty="0" smtClean="0">
                <a:solidFill>
                  <a:schemeClr val="tx2"/>
                </a:solidFill>
              </a:rPr>
              <a:t>Benzodiazepines, alcohol, other opioids and other sedatives →</a:t>
            </a:r>
          </a:p>
          <a:p>
            <a:pPr lvl="1"/>
            <a:r>
              <a:rPr lang="en-US" sz="2000" dirty="0" smtClean="0"/>
              <a:t>Alcohol and sedatives interact with heroin synergistically to produce greater respiratory depression</a:t>
            </a:r>
          </a:p>
          <a:p>
            <a:pPr lvl="2"/>
            <a:r>
              <a:rPr lang="en-US" sz="1800" dirty="0" smtClean="0"/>
              <a:t>Hypotension, profound sedation or coma may occur</a:t>
            </a:r>
          </a:p>
          <a:p>
            <a:pPr lvl="1"/>
            <a:r>
              <a:rPr lang="en-US" sz="2000" dirty="0" smtClean="0"/>
              <a:t>More likely to trigger a fatal heroin overdose compared to heroin use alone. If such combinations are unable to be avoided, heroin users should be advised to use smaller doses of heroin in the presence of other</a:t>
            </a:r>
          </a:p>
          <a:p>
            <a:pPr lvl="1"/>
            <a:r>
              <a:rPr lang="en-US" sz="2000" dirty="0" smtClean="0"/>
              <a:t>Antihistamines may increase risk of overdose</a:t>
            </a:r>
          </a:p>
          <a:p>
            <a:r>
              <a:rPr lang="en-US" sz="2400" dirty="0" smtClean="0">
                <a:solidFill>
                  <a:schemeClr val="tx2"/>
                </a:solidFill>
              </a:rPr>
              <a:t>MAOIs →</a:t>
            </a:r>
          </a:p>
          <a:p>
            <a:pPr lvl="1"/>
            <a:r>
              <a:rPr lang="en-US" sz="2000" dirty="0" smtClean="0"/>
              <a:t>May result in hypotension and exaggeration of the CNS and respiratory depressant effects</a:t>
            </a:r>
            <a:endParaRPr lang="en-US" sz="2000" b="1" dirty="0">
              <a:solidFill>
                <a:schemeClr val="tx2"/>
              </a:solidFill>
            </a:endParaRPr>
          </a:p>
        </p:txBody>
      </p:sp>
    </p:spTree>
    <p:extLst>
      <p:ext uri="{BB962C8B-B14F-4D97-AF65-F5344CB8AC3E}">
        <p14:creationId xmlns:p14="http://schemas.microsoft.com/office/powerpoint/2010/main" val="5178088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smtClean="0"/>
              <a:t>Hallucinogens: Effects and Risks</a:t>
            </a:r>
            <a:endParaRPr lang="en-US" dirty="0" smtClean="0"/>
          </a:p>
        </p:txBody>
      </p:sp>
      <p:sp>
        <p:nvSpPr>
          <p:cNvPr id="51204" name="Text Placeholder 4"/>
          <p:cNvSpPr>
            <a:spLocks noGrp="1"/>
          </p:cNvSpPr>
          <p:nvPr>
            <p:ph type="body" sz="quarter" idx="3"/>
          </p:nvPr>
        </p:nvSpPr>
        <p:spPr>
          <a:xfrm>
            <a:off x="454025" y="1570038"/>
            <a:ext cx="4041775" cy="639763"/>
          </a:xfrm>
        </p:spPr>
        <p:txBody>
          <a:bodyPr/>
          <a:lstStyle/>
          <a:p>
            <a:r>
              <a:rPr lang="en-US" smtClean="0"/>
              <a:t>Pharmacological Effects</a:t>
            </a:r>
            <a:endParaRPr lang="en-US" dirty="0" smtClean="0"/>
          </a:p>
        </p:txBody>
      </p:sp>
      <p:sp>
        <p:nvSpPr>
          <p:cNvPr id="51205" name="Content Placeholder 5"/>
          <p:cNvSpPr>
            <a:spLocks noGrp="1"/>
          </p:cNvSpPr>
          <p:nvPr>
            <p:ph sz="quarter" idx="4"/>
          </p:nvPr>
        </p:nvSpPr>
        <p:spPr>
          <a:xfrm>
            <a:off x="454025" y="2209800"/>
            <a:ext cx="4041775" cy="3951288"/>
          </a:xfrm>
        </p:spPr>
        <p:txBody>
          <a:bodyPr/>
          <a:lstStyle/>
          <a:p>
            <a:r>
              <a:rPr lang="en-GB" smtClean="0"/>
              <a:t>Feelings of euphoria/ dysphoria, mixed mood changes, altered perceptions, visual illusions</a:t>
            </a:r>
          </a:p>
          <a:p>
            <a:r>
              <a:rPr lang="en-GB" smtClean="0"/>
              <a:t>Adverse effects include panic reactions, flashbacks, mood disorders</a:t>
            </a:r>
            <a:endParaRPr lang="en-US" smtClean="0"/>
          </a:p>
          <a:p>
            <a:endParaRPr lang="en-US" dirty="0" smtClean="0"/>
          </a:p>
        </p:txBody>
      </p:sp>
      <p:pic>
        <p:nvPicPr>
          <p:cNvPr id="51206" name="Picture 2"/>
          <p:cNvPicPr>
            <a:picLocks noChangeAspect="1" noChangeArrowheads="1"/>
          </p:cNvPicPr>
          <p:nvPr/>
        </p:nvPicPr>
        <p:blipFill>
          <a:blip r:embed="rId3"/>
          <a:srcRect l="53279" t="28542" r="14091" b="15688"/>
          <a:stretch>
            <a:fillRect/>
          </a:stretch>
        </p:blipFill>
        <p:spPr bwMode="auto">
          <a:xfrm>
            <a:off x="4937196" y="1822758"/>
            <a:ext cx="3839542" cy="4100370"/>
          </a:xfrm>
          <a:prstGeom prst="rect">
            <a:avLst/>
          </a:prstGeom>
          <a:noFill/>
          <a:ln w="9525">
            <a:noFill/>
            <a:miter lim="800000"/>
            <a:headEnd/>
            <a:tailEnd/>
          </a:ln>
        </p:spPr>
      </p:pic>
    </p:spTree>
    <p:extLst>
      <p:ext uri="{BB962C8B-B14F-4D97-AF65-F5344CB8AC3E}">
        <p14:creationId xmlns:p14="http://schemas.microsoft.com/office/powerpoint/2010/main" val="3553561171"/>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smtClean="0"/>
              <a:t>Inhalants: Effects and Risks</a:t>
            </a:r>
            <a:endParaRPr lang="en-US" dirty="0" smtClean="0"/>
          </a:p>
        </p:txBody>
      </p:sp>
      <p:sp>
        <p:nvSpPr>
          <p:cNvPr id="53252" name="Text Placeholder 4"/>
          <p:cNvSpPr>
            <a:spLocks noGrp="1"/>
          </p:cNvSpPr>
          <p:nvPr>
            <p:ph type="body" sz="quarter" idx="3"/>
          </p:nvPr>
        </p:nvSpPr>
        <p:spPr>
          <a:xfrm>
            <a:off x="454025" y="1600200"/>
            <a:ext cx="4041775" cy="639763"/>
          </a:xfrm>
        </p:spPr>
        <p:txBody>
          <a:bodyPr/>
          <a:lstStyle/>
          <a:p>
            <a:r>
              <a:rPr lang="en-US" smtClean="0"/>
              <a:t>Pharmacological Effects</a:t>
            </a:r>
            <a:endParaRPr lang="en-US" dirty="0" smtClean="0"/>
          </a:p>
        </p:txBody>
      </p:sp>
      <p:sp>
        <p:nvSpPr>
          <p:cNvPr id="53253" name="Content Placeholder 5"/>
          <p:cNvSpPr>
            <a:spLocks noGrp="1"/>
          </p:cNvSpPr>
          <p:nvPr>
            <p:ph sz="quarter" idx="4"/>
          </p:nvPr>
        </p:nvSpPr>
        <p:spPr>
          <a:xfrm>
            <a:off x="454025" y="2239962"/>
            <a:ext cx="4041775" cy="3951288"/>
          </a:xfrm>
        </p:spPr>
        <p:txBody>
          <a:bodyPr/>
          <a:lstStyle/>
          <a:p>
            <a:r>
              <a:rPr lang="en-GB" smtClean="0"/>
              <a:t>Belligerence, hallucinations, lethargy, psychomotor impairment, euphoria, impaired judgement, dizziness, slurred speech, tremors, muscle weakness, unsteady gate, coma</a:t>
            </a:r>
            <a:endParaRPr lang="en-US" dirty="0" smtClean="0"/>
          </a:p>
        </p:txBody>
      </p:sp>
      <p:pic>
        <p:nvPicPr>
          <p:cNvPr id="53254" name="Picture 2"/>
          <p:cNvPicPr>
            <a:picLocks noChangeAspect="1" noChangeArrowheads="1"/>
          </p:cNvPicPr>
          <p:nvPr/>
        </p:nvPicPr>
        <p:blipFill>
          <a:blip r:embed="rId3"/>
          <a:srcRect l="15974" t="24623" r="51201" b="10001"/>
          <a:stretch>
            <a:fillRect/>
          </a:stretch>
        </p:blipFill>
        <p:spPr bwMode="auto">
          <a:xfrm>
            <a:off x="4889951" y="1702510"/>
            <a:ext cx="3639900" cy="4530032"/>
          </a:xfrm>
          <a:prstGeom prst="rect">
            <a:avLst/>
          </a:prstGeom>
          <a:noFill/>
          <a:ln w="9525">
            <a:noFill/>
            <a:miter lim="800000"/>
            <a:headEnd/>
            <a:tailEnd/>
          </a:ln>
        </p:spPr>
      </p:pic>
    </p:spTree>
    <p:extLst>
      <p:ext uri="{BB962C8B-B14F-4D97-AF65-F5344CB8AC3E}">
        <p14:creationId xmlns:p14="http://schemas.microsoft.com/office/powerpoint/2010/main" val="4240183735"/>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US" smtClean="0"/>
              <a:t>Ecstasy (MDMA): Effects and Risks</a:t>
            </a:r>
            <a:endParaRPr lang="en-US" dirty="0"/>
          </a:p>
        </p:txBody>
      </p:sp>
      <p:sp>
        <p:nvSpPr>
          <p:cNvPr id="2" name="Text Placeholder 1"/>
          <p:cNvSpPr>
            <a:spLocks noGrp="1"/>
          </p:cNvSpPr>
          <p:nvPr>
            <p:ph type="body" idx="1"/>
          </p:nvPr>
        </p:nvSpPr>
        <p:spPr/>
        <p:txBody>
          <a:bodyPr/>
          <a:lstStyle/>
          <a:p>
            <a:r>
              <a:rPr lang="en-US" smtClean="0"/>
              <a:t>Pharmacological Effects</a:t>
            </a:r>
            <a:endParaRPr lang="en-US" dirty="0"/>
          </a:p>
        </p:txBody>
      </p:sp>
      <p:sp>
        <p:nvSpPr>
          <p:cNvPr id="197635" name="Rectangle 3"/>
          <p:cNvSpPr>
            <a:spLocks noGrp="1" noChangeArrowheads="1"/>
          </p:cNvSpPr>
          <p:nvPr>
            <p:ph sz="half" idx="2"/>
          </p:nvPr>
        </p:nvSpPr>
        <p:spPr/>
        <p:txBody>
          <a:bodyPr/>
          <a:lstStyle/>
          <a:p>
            <a:r>
              <a:rPr lang="en-US" smtClean="0"/>
              <a:t>Hallucinogenic effects</a:t>
            </a:r>
          </a:p>
          <a:p>
            <a:r>
              <a:rPr lang="en-US" smtClean="0"/>
              <a:t>Increased tactile sensitivity</a:t>
            </a:r>
          </a:p>
          <a:p>
            <a:r>
              <a:rPr lang="en-US" smtClean="0"/>
              <a:t>Decreased inhibitions</a:t>
            </a:r>
          </a:p>
          <a:p>
            <a:pPr lvl="1"/>
            <a:endParaRPr lang="en-US" smtClean="0"/>
          </a:p>
          <a:p>
            <a:endParaRPr lang="en-US" dirty="0"/>
          </a:p>
        </p:txBody>
      </p:sp>
      <p:sp>
        <p:nvSpPr>
          <p:cNvPr id="3" name="Text Placeholder 2"/>
          <p:cNvSpPr>
            <a:spLocks noGrp="1"/>
          </p:cNvSpPr>
          <p:nvPr>
            <p:ph type="body" sz="quarter" idx="3"/>
          </p:nvPr>
        </p:nvSpPr>
        <p:spPr/>
        <p:txBody>
          <a:bodyPr/>
          <a:lstStyle/>
          <a:p>
            <a:r>
              <a:rPr lang="en-US" smtClean="0"/>
              <a:t>Risks</a:t>
            </a:r>
            <a:endParaRPr lang="en-US" dirty="0"/>
          </a:p>
        </p:txBody>
      </p:sp>
      <p:sp>
        <p:nvSpPr>
          <p:cNvPr id="4" name="Content Placeholder 3"/>
          <p:cNvSpPr>
            <a:spLocks noGrp="1"/>
          </p:cNvSpPr>
          <p:nvPr>
            <p:ph sz="quarter" idx="4"/>
          </p:nvPr>
        </p:nvSpPr>
        <p:spPr/>
        <p:txBody>
          <a:bodyPr/>
          <a:lstStyle/>
          <a:p>
            <a:r>
              <a:rPr lang="en-US" smtClean="0"/>
              <a:t>Difficulty learning/remembering</a:t>
            </a:r>
          </a:p>
          <a:p>
            <a:r>
              <a:rPr lang="en-US" smtClean="0"/>
              <a:t>Hyperthermia (overheat), dehydration</a:t>
            </a:r>
          </a:p>
          <a:p>
            <a:r>
              <a:rPr lang="en-US" smtClean="0"/>
              <a:t>Cardiac or liver toxicity, renal failure</a:t>
            </a:r>
          </a:p>
          <a:p>
            <a:r>
              <a:rPr lang="en-US" smtClean="0"/>
              <a:t>Neurotoxicity</a:t>
            </a:r>
          </a:p>
          <a:p>
            <a:r>
              <a:rPr lang="en-US" smtClean="0"/>
              <a:t>Exhaustion</a:t>
            </a:r>
          </a:p>
          <a:p>
            <a:endParaRPr lang="en-US" dirty="0"/>
          </a:p>
        </p:txBody>
      </p:sp>
    </p:spTree>
    <p:extLst>
      <p:ext uri="{BB962C8B-B14F-4D97-AF65-F5344CB8AC3E}">
        <p14:creationId xmlns:p14="http://schemas.microsoft.com/office/powerpoint/2010/main" val="340708398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Drugs Work</a:t>
            </a:r>
            <a:endParaRPr lang="en-US" dirty="0"/>
          </a:p>
        </p:txBody>
      </p:sp>
      <p:sp>
        <p:nvSpPr>
          <p:cNvPr id="3" name="Content Placeholder 2"/>
          <p:cNvSpPr>
            <a:spLocks noGrp="1"/>
          </p:cNvSpPr>
          <p:nvPr>
            <p:ph idx="1"/>
          </p:nvPr>
        </p:nvSpPr>
        <p:spPr>
          <a:xfrm>
            <a:off x="457200" y="5186148"/>
            <a:ext cx="8229600" cy="1290851"/>
          </a:xfrm>
        </p:spPr>
        <p:txBody>
          <a:bodyPr/>
          <a:lstStyle/>
          <a:p>
            <a:pPr marL="0" indent="0" algn="ctr">
              <a:buNone/>
            </a:pPr>
            <a:r>
              <a:rPr lang="en-US" sz="2400" dirty="0" smtClean="0"/>
              <a:t>Because of their chemical structure, alcohol and drugs have dramatic effects on neurotransmitters in </a:t>
            </a:r>
            <a:r>
              <a:rPr lang="en-US" sz="2400" dirty="0" smtClean="0"/>
              <a:t>the CNS </a:t>
            </a:r>
            <a:r>
              <a:rPr lang="en-US" sz="2400" dirty="0" smtClean="0"/>
              <a:t>and </a:t>
            </a:r>
            <a:r>
              <a:rPr lang="en-US" altLang="en-US" sz="2400" dirty="0" smtClean="0"/>
              <a:t>can change the way neurons communicate with each other</a:t>
            </a:r>
          </a:p>
          <a:p>
            <a:endParaRPr lang="en-US" dirty="0" smtClean="0"/>
          </a:p>
          <a:p>
            <a:pPr marL="0" indent="0">
              <a:buNone/>
            </a:pPr>
            <a:endParaRPr lang="en-US" dirty="0" smtClean="0"/>
          </a:p>
          <a:p>
            <a:endParaRPr lang="en-US" dirty="0" smtClean="0"/>
          </a:p>
          <a:p>
            <a:endParaRPr lang="en-US" dirty="0" smtClean="0"/>
          </a:p>
          <a:p>
            <a:endParaRPr lang="en-US" dirty="0"/>
          </a:p>
        </p:txBody>
      </p:sp>
      <p:pic>
        <p:nvPicPr>
          <p:cNvPr id="1946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0090" y="1810012"/>
            <a:ext cx="8156575" cy="3033712"/>
          </a:xfrm>
          <a:prstGeom prst="rect">
            <a:avLst/>
          </a:prstGeom>
          <a:noFill/>
          <a:ln w="38100">
            <a:solidFill>
              <a:srgbClr val="00B0F0"/>
            </a:solidFill>
            <a:miter lim="800000"/>
            <a:headEnd/>
            <a:tailEnd/>
          </a:ln>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val="446824026"/>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Shape 882"/>
          <p:cNvSpPr txBox="1">
            <a:spLocks noGrp="1"/>
          </p:cNvSpPr>
          <p:nvPr>
            <p:ph type="title"/>
          </p:nvPr>
        </p:nvSpPr>
        <p:spPr/>
        <p:txBody>
          <a:bodyPr/>
          <a:lstStyle/>
          <a:p>
            <a:pPr lvl="0"/>
            <a:r>
              <a:rPr lang="en" smtClean="0">
                <a:sym typeface="Garamond"/>
              </a:rPr>
              <a:t>“Other”</a:t>
            </a:r>
            <a:endParaRPr lang="en" dirty="0">
              <a:sym typeface="Garamond"/>
            </a:endParaRPr>
          </a:p>
        </p:txBody>
      </p:sp>
      <p:sp>
        <p:nvSpPr>
          <p:cNvPr id="883" name="Shape 883"/>
          <p:cNvSpPr txBox="1">
            <a:spLocks noGrp="1"/>
          </p:cNvSpPr>
          <p:nvPr>
            <p:ph type="body" idx="1"/>
          </p:nvPr>
        </p:nvSpPr>
        <p:spPr/>
        <p:txBody>
          <a:bodyPr/>
          <a:lstStyle/>
          <a:p>
            <a:pPr lvl="0"/>
            <a:r>
              <a:rPr lang="en" smtClean="0">
                <a:sym typeface="Garamond"/>
              </a:rPr>
              <a:t>Bath salts</a:t>
            </a:r>
            <a:endParaRPr lang="en" dirty="0">
              <a:sym typeface="Garamond"/>
            </a:endParaRPr>
          </a:p>
        </p:txBody>
      </p:sp>
      <p:sp>
        <p:nvSpPr>
          <p:cNvPr id="885" name="Shape 885"/>
          <p:cNvSpPr txBox="1">
            <a:spLocks noGrp="1"/>
          </p:cNvSpPr>
          <p:nvPr>
            <p:ph sz="half" idx="2"/>
          </p:nvPr>
        </p:nvSpPr>
        <p:spPr/>
        <p:txBody>
          <a:bodyPr>
            <a:normAutofit lnSpcReduction="10000"/>
          </a:bodyPr>
          <a:lstStyle/>
          <a:p>
            <a:pPr lvl="0"/>
            <a:r>
              <a:rPr lang="en" smtClean="0">
                <a:sym typeface="Garamond"/>
              </a:rPr>
              <a:t>Synthetic stimulants</a:t>
            </a:r>
          </a:p>
          <a:p>
            <a:pPr lvl="0"/>
            <a:r>
              <a:rPr lang="en" smtClean="0">
                <a:sym typeface="Garamond"/>
              </a:rPr>
              <a:t>Snorted, orally, smoked, injected</a:t>
            </a:r>
          </a:p>
          <a:p>
            <a:pPr lvl="0"/>
            <a:r>
              <a:rPr lang="en" smtClean="0">
                <a:sym typeface="Garamond"/>
              </a:rPr>
              <a:t>Agitation, insomnia, depression, paranoia, delusions, reduced motor control, reduced ability to think clearly </a:t>
            </a:r>
          </a:p>
          <a:p>
            <a:pPr lvl="0"/>
            <a:r>
              <a:rPr lang="en" smtClean="0">
                <a:sym typeface="Garamond"/>
              </a:rPr>
              <a:t>Rapid heart rate, nosebleeds, chest pains, nausea, and vomiting</a:t>
            </a:r>
            <a:endParaRPr lang="en" dirty="0">
              <a:sym typeface="Garamond"/>
            </a:endParaRPr>
          </a:p>
        </p:txBody>
      </p:sp>
      <p:sp>
        <p:nvSpPr>
          <p:cNvPr id="884" name="Shape 884"/>
          <p:cNvSpPr txBox="1">
            <a:spLocks noGrp="1"/>
          </p:cNvSpPr>
          <p:nvPr>
            <p:ph type="body" sz="quarter" idx="3"/>
          </p:nvPr>
        </p:nvSpPr>
        <p:spPr/>
        <p:txBody>
          <a:bodyPr/>
          <a:lstStyle/>
          <a:p>
            <a:pPr lvl="0"/>
            <a:r>
              <a:rPr lang="en" smtClean="0">
                <a:sym typeface="Garamond"/>
              </a:rPr>
              <a:t>K2 or Spice</a:t>
            </a:r>
            <a:endParaRPr lang="en" dirty="0">
              <a:sym typeface="Garamond"/>
            </a:endParaRPr>
          </a:p>
        </p:txBody>
      </p:sp>
      <p:sp>
        <p:nvSpPr>
          <p:cNvPr id="886" name="Shape 886"/>
          <p:cNvSpPr txBox="1">
            <a:spLocks noGrp="1"/>
          </p:cNvSpPr>
          <p:nvPr>
            <p:ph sz="quarter" idx="4"/>
          </p:nvPr>
        </p:nvSpPr>
        <p:spPr/>
        <p:txBody>
          <a:bodyPr>
            <a:normAutofit fontScale="85000" lnSpcReduction="10000"/>
          </a:bodyPr>
          <a:lstStyle/>
          <a:p>
            <a:pPr lvl="0"/>
            <a:r>
              <a:rPr lang="en" smtClean="0">
                <a:sym typeface="Garamond"/>
              </a:rPr>
              <a:t>Mixture of herbs, spices or shredded plant material sprayed with a synthetic compound</a:t>
            </a:r>
          </a:p>
          <a:p>
            <a:pPr lvl="0"/>
            <a:r>
              <a:rPr lang="en" smtClean="0">
                <a:sym typeface="Garamond"/>
              </a:rPr>
              <a:t>Increased heart rate and blood pressure, heart palpitations, pale skin, constant coughing, feelings of nausea or actual vomiting, tremors or seizures.</a:t>
            </a:r>
          </a:p>
          <a:p>
            <a:pPr lvl="0"/>
            <a:r>
              <a:rPr lang="en" smtClean="0">
                <a:sym typeface="Garamond"/>
              </a:rPr>
              <a:t>Loss of concentration and control, agitation, violence, paranoia, a feeling of alienation/ disassociation, panic attacks, psychotic episodes</a:t>
            </a:r>
            <a:endParaRPr lang="en" dirty="0">
              <a:sym typeface="Garamond"/>
            </a:endParaRPr>
          </a:p>
        </p:txBody>
      </p:sp>
    </p:spTree>
    <p:extLst>
      <p:ext uri="{BB962C8B-B14F-4D97-AF65-F5344CB8AC3E}">
        <p14:creationId xmlns:p14="http://schemas.microsoft.com/office/powerpoint/2010/main" val="2548382852"/>
      </p:ext>
    </p:extLst>
  </p:cSld>
  <p:clrMapOvr>
    <a:masterClrMapping/>
  </p:clrMapOvr>
  <p:transition spd="slow">
    <p:cu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800" dirty="0" smtClean="0"/>
              <a:t>ED Visits Involving Synthetic Cannabinoids Only or in Combination with Other Substances, by Age Group: 2011</a:t>
            </a:r>
            <a:endParaRPr lang="en-US" sz="2800" dirty="0"/>
          </a:p>
        </p:txBody>
      </p:sp>
      <p:pic>
        <p:nvPicPr>
          <p:cNvPr id="9" name="Content Placeholder 8"/>
          <p:cNvPicPr>
            <a:picLocks noGrp="1" noChangeAspect="1"/>
          </p:cNvPicPr>
          <p:nvPr>
            <p:ph idx="1"/>
          </p:nvPr>
        </p:nvPicPr>
        <p:blipFill rotWithShape="1">
          <a:blip r:embed="rId3"/>
          <a:srcRect l="2950" t="15052" b="3042"/>
          <a:stretch/>
        </p:blipFill>
        <p:spPr>
          <a:xfrm>
            <a:off x="858864" y="2103438"/>
            <a:ext cx="7426272" cy="4525962"/>
          </a:xfrm>
        </p:spPr>
      </p:pic>
    </p:spTree>
    <p:extLst>
      <p:ext uri="{BB962C8B-B14F-4D97-AF65-F5344CB8AC3E}">
        <p14:creationId xmlns:p14="http://schemas.microsoft.com/office/powerpoint/2010/main" val="2168888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p:txBody>
          <a:bodyPr/>
          <a:lstStyle/>
          <a:p>
            <a:r>
              <a:rPr lang="en-AU" smtClean="0"/>
              <a:t>Problems Related to Substance Use</a:t>
            </a:r>
            <a:endParaRPr lang="en-US" dirty="0" smtClean="0"/>
          </a:p>
        </p:txBody>
      </p:sp>
      <p:graphicFrame>
        <p:nvGraphicFramePr>
          <p:cNvPr id="55448" name="Group 152"/>
          <p:cNvGraphicFramePr>
            <a:graphicFrameLocks noGrp="1"/>
          </p:cNvGraphicFramePr>
          <p:nvPr>
            <p:ph idx="1"/>
            <p:extLst>
              <p:ext uri="{D42A27DB-BD31-4B8C-83A1-F6EECF244321}">
                <p14:modId xmlns:p14="http://schemas.microsoft.com/office/powerpoint/2010/main" val="2333410348"/>
              </p:ext>
            </p:extLst>
          </p:nvPr>
        </p:nvGraphicFramePr>
        <p:xfrm>
          <a:off x="317310" y="1295400"/>
          <a:ext cx="8509380" cy="5526851"/>
        </p:xfrm>
        <a:graphic>
          <a:graphicData uri="http://schemas.openxmlformats.org/drawingml/2006/table">
            <a:tbl>
              <a:tblPr/>
              <a:tblGrid>
                <a:gridCol w="4254690"/>
                <a:gridCol w="4254690"/>
              </a:tblGrid>
              <a:tr h="338138">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AU" sz="1400" b="1" i="0" u="none" strike="noStrike" cap="none" normalizeH="0" baseline="0" dirty="0" smtClean="0">
                          <a:ln>
                            <a:noFill/>
                          </a:ln>
                          <a:solidFill>
                            <a:schemeClr val="hlink"/>
                          </a:solidFill>
                          <a:effectLst/>
                          <a:latin typeface="+mj-lt"/>
                          <a:cs typeface="Times New Roman" pitchFamily="18" charset="0"/>
                        </a:rPr>
                        <a:t>Acute Intoxication</a:t>
                      </a:r>
                      <a:endParaRPr kumimoji="0" lang="en-AU" sz="1400" b="0" i="0" u="none" strike="noStrike" cap="none" normalizeH="0" baseline="0" dirty="0" smtClean="0">
                        <a:ln>
                          <a:noFill/>
                        </a:ln>
                        <a:solidFill>
                          <a:schemeClr val="hlink"/>
                        </a:solidFill>
                        <a:effectLst/>
                        <a:latin typeface="+mj-lt"/>
                        <a:cs typeface="Arial" pitchFamily="34" charset="0"/>
                      </a:endParaRPr>
                    </a:p>
                  </a:txBody>
                  <a:tcPr marL="95879" marR="95879" horzOverflow="overflow">
                    <a:lnL cap="flat">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AU" sz="1400" b="1" i="0" u="none" strike="noStrike" cap="none" normalizeH="0" baseline="0" dirty="0" smtClean="0">
                          <a:ln>
                            <a:noFill/>
                          </a:ln>
                          <a:solidFill>
                            <a:schemeClr val="hlink"/>
                          </a:solidFill>
                          <a:effectLst/>
                          <a:latin typeface="+mj-lt"/>
                          <a:cs typeface="Times New Roman" pitchFamily="18" charset="0"/>
                        </a:rPr>
                        <a:t>Regular Use</a:t>
                      </a:r>
                      <a:endParaRPr kumimoji="0" lang="en-AU" sz="1400" b="1" i="0" u="none" strike="noStrike" cap="none" normalizeH="0" baseline="0" dirty="0" smtClean="0">
                        <a:ln>
                          <a:noFill/>
                        </a:ln>
                        <a:solidFill>
                          <a:schemeClr val="hlink"/>
                        </a:solidFill>
                        <a:effectLst/>
                        <a:latin typeface="+mj-lt"/>
                        <a:cs typeface="Arial" pitchFamily="34" charset="0"/>
                      </a:endParaRPr>
                    </a:p>
                  </a:txBody>
                  <a:tcPr marL="95879" marR="95879" horzOverflow="overflow">
                    <a:lnL w="28575"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278063">
                <a:tc>
                  <a:txBody>
                    <a:bodyPr/>
                    <a:lstStyle/>
                    <a:p>
                      <a:pPr marL="0" marR="0" lvl="0" indent="0" algn="l" defTabSz="914400" rtl="0" eaLnBrk="0" fontAlgn="base" latinLnBrk="0" hangingPunct="0">
                        <a:lnSpc>
                          <a:spcPct val="100000"/>
                        </a:lnSpc>
                        <a:spcBef>
                          <a:spcPts val="600"/>
                        </a:spcBef>
                        <a:spcAft>
                          <a:spcPct val="0"/>
                        </a:spcAft>
                        <a:buClr>
                          <a:srgbClr val="000000"/>
                        </a:buClr>
                        <a:buSzTx/>
                        <a:buFontTx/>
                        <a:buChar char="•"/>
                        <a:tabLst/>
                      </a:pPr>
                      <a:r>
                        <a:rPr kumimoji="0" lang="en-AU" sz="1200" b="0" i="0" u="none" strike="noStrike" cap="none" normalizeH="0" baseline="0" dirty="0" smtClean="0">
                          <a:ln>
                            <a:noFill/>
                          </a:ln>
                          <a:solidFill>
                            <a:srgbClr val="000000"/>
                          </a:solidFill>
                          <a:effectLst/>
                          <a:latin typeface="+mn-lt"/>
                          <a:cs typeface="Arial" pitchFamily="34" charset="0"/>
                        </a:rPr>
                        <a:t>Acute toxic effects including ataxia, vomiting, fever and confusion</a:t>
                      </a:r>
                    </a:p>
                    <a:p>
                      <a:pPr marL="0" marR="0" lvl="0" indent="0" algn="l" defTabSz="914400" rtl="0" eaLnBrk="0" fontAlgn="base" latinLnBrk="0" hangingPunct="0">
                        <a:lnSpc>
                          <a:spcPct val="100000"/>
                        </a:lnSpc>
                        <a:spcBef>
                          <a:spcPts val="600"/>
                        </a:spcBef>
                        <a:spcAft>
                          <a:spcPct val="0"/>
                        </a:spcAft>
                        <a:buClr>
                          <a:srgbClr val="000000"/>
                        </a:buClr>
                        <a:buSzTx/>
                        <a:buFontTx/>
                        <a:buChar char="•"/>
                        <a:tabLst/>
                      </a:pPr>
                      <a:r>
                        <a:rPr kumimoji="0" lang="en-AU" sz="1200" b="0" i="0" u="none" strike="noStrike" cap="none" normalizeH="0" baseline="0" dirty="0" smtClean="0">
                          <a:ln>
                            <a:noFill/>
                          </a:ln>
                          <a:solidFill>
                            <a:srgbClr val="000000"/>
                          </a:solidFill>
                          <a:effectLst/>
                          <a:latin typeface="+mn-lt"/>
                          <a:cs typeface="Arial" pitchFamily="34" charset="0"/>
                        </a:rPr>
                        <a:t>Overdose and loss of consciousness, </a:t>
                      </a:r>
                    </a:p>
                    <a:p>
                      <a:pPr marL="0" marR="0" lvl="0" indent="0" algn="l" defTabSz="914400" rtl="0" eaLnBrk="0" fontAlgn="base" latinLnBrk="0" hangingPunct="0">
                        <a:lnSpc>
                          <a:spcPct val="100000"/>
                        </a:lnSpc>
                        <a:spcBef>
                          <a:spcPts val="600"/>
                        </a:spcBef>
                        <a:spcAft>
                          <a:spcPct val="0"/>
                        </a:spcAft>
                        <a:buClr>
                          <a:srgbClr val="000000"/>
                        </a:buClr>
                        <a:buSzTx/>
                        <a:buFontTx/>
                        <a:buChar char="•"/>
                        <a:tabLst/>
                      </a:pPr>
                      <a:r>
                        <a:rPr kumimoji="0" lang="en-AU" sz="1200" b="0" i="0" u="none" strike="noStrike" cap="none" normalizeH="0" baseline="0" dirty="0" smtClean="0">
                          <a:ln>
                            <a:noFill/>
                          </a:ln>
                          <a:solidFill>
                            <a:srgbClr val="000000"/>
                          </a:solidFill>
                          <a:effectLst/>
                          <a:latin typeface="+mn-lt"/>
                          <a:cs typeface="Arial" pitchFamily="34" charset="0"/>
                        </a:rPr>
                        <a:t>Aggression and  violence</a:t>
                      </a:r>
                    </a:p>
                    <a:p>
                      <a:pPr marL="0" marR="0" lvl="0" indent="0" algn="l" defTabSz="914400" rtl="0" eaLnBrk="0" fontAlgn="base" latinLnBrk="0" hangingPunct="0">
                        <a:lnSpc>
                          <a:spcPct val="100000"/>
                        </a:lnSpc>
                        <a:spcBef>
                          <a:spcPts val="600"/>
                        </a:spcBef>
                        <a:spcAft>
                          <a:spcPct val="0"/>
                        </a:spcAft>
                        <a:buClr>
                          <a:srgbClr val="000000"/>
                        </a:buClr>
                        <a:buSzTx/>
                        <a:buFontTx/>
                        <a:buChar char="•"/>
                        <a:tabLst/>
                      </a:pPr>
                      <a:r>
                        <a:rPr kumimoji="0" lang="en-AU" sz="1200" b="0" i="0" u="none" strike="noStrike" cap="none" normalizeH="0" baseline="0" dirty="0" smtClean="0">
                          <a:ln>
                            <a:noFill/>
                          </a:ln>
                          <a:solidFill>
                            <a:srgbClr val="000000"/>
                          </a:solidFill>
                          <a:effectLst/>
                          <a:latin typeface="+mn-lt"/>
                          <a:cs typeface="Arial" pitchFamily="34" charset="0"/>
                        </a:rPr>
                        <a:t> Accidents and injury</a:t>
                      </a:r>
                    </a:p>
                    <a:p>
                      <a:pPr marL="0" marR="0" lvl="0" indent="0" algn="l" defTabSz="914400" rtl="0" eaLnBrk="0" fontAlgn="base" latinLnBrk="0" hangingPunct="0">
                        <a:lnSpc>
                          <a:spcPct val="100000"/>
                        </a:lnSpc>
                        <a:spcBef>
                          <a:spcPts val="600"/>
                        </a:spcBef>
                        <a:spcAft>
                          <a:spcPct val="0"/>
                        </a:spcAft>
                        <a:buClr>
                          <a:srgbClr val="000000"/>
                        </a:buClr>
                        <a:buSzTx/>
                        <a:buFontTx/>
                        <a:buChar char="•"/>
                        <a:tabLst/>
                      </a:pPr>
                      <a:r>
                        <a:rPr kumimoji="0" lang="en-AU" sz="1200" b="0" i="0" u="none" strike="noStrike" cap="none" normalizeH="0" baseline="0" dirty="0" smtClean="0">
                          <a:ln>
                            <a:noFill/>
                          </a:ln>
                          <a:solidFill>
                            <a:srgbClr val="000000"/>
                          </a:solidFill>
                          <a:effectLst/>
                          <a:latin typeface="+mn-lt"/>
                          <a:cs typeface="Arial" pitchFamily="34" charset="0"/>
                        </a:rPr>
                        <a:t> Unintended sex and unsafe sexual practices</a:t>
                      </a:r>
                    </a:p>
                    <a:p>
                      <a:pPr marL="0" marR="0" lvl="0" indent="0" algn="l" defTabSz="914400" rtl="0" eaLnBrk="0" fontAlgn="base" latinLnBrk="0" hangingPunct="0">
                        <a:lnSpc>
                          <a:spcPct val="100000"/>
                        </a:lnSpc>
                        <a:spcBef>
                          <a:spcPts val="600"/>
                        </a:spcBef>
                        <a:spcAft>
                          <a:spcPct val="0"/>
                        </a:spcAft>
                        <a:buClr>
                          <a:srgbClr val="000000"/>
                        </a:buClr>
                        <a:buSzTx/>
                        <a:buFontTx/>
                        <a:buChar char="•"/>
                        <a:tabLst/>
                      </a:pPr>
                      <a:r>
                        <a:rPr kumimoji="0" lang="en-AU" sz="1200" b="0" i="0" u="none" strike="noStrike" cap="none" normalizeH="0" baseline="0" dirty="0" smtClean="0">
                          <a:ln>
                            <a:noFill/>
                          </a:ln>
                          <a:solidFill>
                            <a:srgbClr val="000000"/>
                          </a:solidFill>
                          <a:effectLst/>
                          <a:latin typeface="+mn-lt"/>
                          <a:cs typeface="Arial" pitchFamily="34" charset="0"/>
                        </a:rPr>
                        <a:t> Unpredictable behavior</a:t>
                      </a:r>
                    </a:p>
                    <a:p>
                      <a:pPr marL="0" marR="0" lvl="0" indent="0" algn="l" defTabSz="914400" rtl="0" eaLnBrk="0" fontAlgn="base" latinLnBrk="0" hangingPunct="0">
                        <a:lnSpc>
                          <a:spcPct val="105000"/>
                        </a:lnSpc>
                        <a:spcBef>
                          <a:spcPct val="0"/>
                        </a:spcBef>
                        <a:spcAft>
                          <a:spcPct val="0"/>
                        </a:spcAft>
                        <a:buClr>
                          <a:schemeClr val="bg1"/>
                        </a:buClr>
                        <a:buSzTx/>
                        <a:buFontTx/>
                        <a:buNone/>
                        <a:tabLst/>
                      </a:pPr>
                      <a:endParaRPr kumimoji="0" lang="en-US" sz="1200" b="0" i="0" u="none" strike="noStrike" cap="none" normalizeH="0" baseline="0" dirty="0" smtClean="0">
                        <a:ln>
                          <a:noFill/>
                        </a:ln>
                        <a:solidFill>
                          <a:srgbClr val="000000"/>
                        </a:solidFill>
                        <a:effectLst/>
                        <a:latin typeface="+mn-lt"/>
                        <a:cs typeface="Times New Roman" pitchFamily="18" charset="0"/>
                      </a:endParaRPr>
                    </a:p>
                  </a:txBody>
                  <a:tcPr marL="95879" marR="95879" horzOverflow="overflow">
                    <a:lnL cap="flat">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00"/>
                        </a:buClr>
                        <a:buSzTx/>
                        <a:buFontTx/>
                        <a:buChar char="•"/>
                        <a:tabLst/>
                      </a:pPr>
                      <a:r>
                        <a:rPr kumimoji="0" lang="en-AU" sz="1200" b="0" i="0" u="none" strike="noStrike" cap="none" normalizeH="0" baseline="0" dirty="0" smtClean="0">
                          <a:ln>
                            <a:noFill/>
                          </a:ln>
                          <a:solidFill>
                            <a:srgbClr val="000000"/>
                          </a:solidFill>
                          <a:effectLst/>
                          <a:latin typeface="+mn-lt"/>
                          <a:cs typeface="Arial" pitchFamily="34" charset="0"/>
                        </a:rPr>
                        <a:t>(Substance) Specific physical and mental health problems</a:t>
                      </a:r>
                    </a:p>
                    <a:p>
                      <a:pPr marL="0" marR="0" lvl="0" indent="0" algn="l" defTabSz="914400" rtl="0" eaLnBrk="0" fontAlgn="base" latinLnBrk="0" hangingPunct="0">
                        <a:lnSpc>
                          <a:spcPct val="100000"/>
                        </a:lnSpc>
                        <a:spcBef>
                          <a:spcPct val="20000"/>
                        </a:spcBef>
                        <a:spcAft>
                          <a:spcPct val="0"/>
                        </a:spcAft>
                        <a:buClr>
                          <a:srgbClr val="000000"/>
                        </a:buClr>
                        <a:buSzTx/>
                        <a:buFontTx/>
                        <a:buChar char="•"/>
                        <a:tabLst/>
                      </a:pPr>
                      <a:r>
                        <a:rPr kumimoji="0" lang="en-AU" sz="1200" b="0" i="0" u="none" strike="noStrike" cap="none" normalizeH="0" baseline="0" dirty="0" smtClean="0">
                          <a:ln>
                            <a:noFill/>
                          </a:ln>
                          <a:solidFill>
                            <a:srgbClr val="000000"/>
                          </a:solidFill>
                          <a:effectLst/>
                          <a:latin typeface="+mn-lt"/>
                          <a:cs typeface="Arial" pitchFamily="34" charset="0"/>
                        </a:rPr>
                        <a:t>Tolerance</a:t>
                      </a:r>
                    </a:p>
                    <a:p>
                      <a:pPr marL="0" marR="0" lvl="0" indent="0" algn="l" defTabSz="914400" rtl="0" eaLnBrk="0" fontAlgn="base" latinLnBrk="0" hangingPunct="0">
                        <a:lnSpc>
                          <a:spcPct val="100000"/>
                        </a:lnSpc>
                        <a:spcBef>
                          <a:spcPct val="20000"/>
                        </a:spcBef>
                        <a:spcAft>
                          <a:spcPct val="0"/>
                        </a:spcAft>
                        <a:buClr>
                          <a:srgbClr val="000000"/>
                        </a:buClr>
                        <a:buSzTx/>
                        <a:buFontTx/>
                        <a:buChar char="•"/>
                        <a:tabLst/>
                      </a:pPr>
                      <a:r>
                        <a:rPr kumimoji="0" lang="en-AU" sz="1200" b="0" i="0" u="none" strike="noStrike" cap="none" normalizeH="0" baseline="0" dirty="0" smtClean="0">
                          <a:ln>
                            <a:noFill/>
                          </a:ln>
                          <a:solidFill>
                            <a:srgbClr val="000000"/>
                          </a:solidFill>
                          <a:effectLst/>
                          <a:latin typeface="+mn-lt"/>
                          <a:cs typeface="Arial" pitchFamily="34" charset="0"/>
                        </a:rPr>
                        <a:t> Depression, anxiety, mood swings, irritability</a:t>
                      </a:r>
                    </a:p>
                    <a:p>
                      <a:pPr marL="0" marR="0" lvl="0" indent="0" algn="l" defTabSz="914400" rtl="0" eaLnBrk="0" fontAlgn="base" latinLnBrk="0" hangingPunct="0">
                        <a:lnSpc>
                          <a:spcPct val="100000"/>
                        </a:lnSpc>
                        <a:spcBef>
                          <a:spcPct val="20000"/>
                        </a:spcBef>
                        <a:spcAft>
                          <a:spcPct val="0"/>
                        </a:spcAft>
                        <a:buClr>
                          <a:srgbClr val="000000"/>
                        </a:buClr>
                        <a:buSzTx/>
                        <a:buFontTx/>
                        <a:buChar char="•"/>
                        <a:tabLst/>
                      </a:pPr>
                      <a:r>
                        <a:rPr kumimoji="0" lang="en-AU" sz="1200" b="0" i="0" u="none" strike="noStrike" cap="none" normalizeH="0" baseline="0" dirty="0" smtClean="0">
                          <a:ln>
                            <a:noFill/>
                          </a:ln>
                          <a:solidFill>
                            <a:srgbClr val="000000"/>
                          </a:solidFill>
                          <a:effectLst/>
                          <a:latin typeface="+mn-lt"/>
                          <a:cs typeface="Arial" pitchFamily="34" charset="0"/>
                        </a:rPr>
                        <a:t> Sleep problems</a:t>
                      </a:r>
                    </a:p>
                    <a:p>
                      <a:pPr marL="0" marR="0" lvl="0" indent="0" algn="l" defTabSz="914400" rtl="0" eaLnBrk="0" fontAlgn="base" latinLnBrk="0" hangingPunct="0">
                        <a:lnSpc>
                          <a:spcPct val="100000"/>
                        </a:lnSpc>
                        <a:spcBef>
                          <a:spcPct val="20000"/>
                        </a:spcBef>
                        <a:spcAft>
                          <a:spcPct val="0"/>
                        </a:spcAft>
                        <a:buClr>
                          <a:srgbClr val="000000"/>
                        </a:buClr>
                        <a:buSzTx/>
                        <a:buFontTx/>
                        <a:buChar char="•"/>
                        <a:tabLst/>
                      </a:pPr>
                      <a:r>
                        <a:rPr kumimoji="0" lang="en-AU" sz="1200" b="0" i="0" u="none" strike="noStrike" cap="none" normalizeH="0" baseline="0" dirty="0" smtClean="0">
                          <a:ln>
                            <a:noFill/>
                          </a:ln>
                          <a:solidFill>
                            <a:srgbClr val="000000"/>
                          </a:solidFill>
                          <a:effectLst/>
                          <a:latin typeface="+mn-lt"/>
                          <a:cs typeface="Arial" pitchFamily="34" charset="0"/>
                        </a:rPr>
                        <a:t> Relationship problems</a:t>
                      </a:r>
                    </a:p>
                    <a:p>
                      <a:pPr marL="0" marR="0" lvl="0" indent="0" algn="l" defTabSz="914400" rtl="0" eaLnBrk="0" fontAlgn="base" latinLnBrk="0" hangingPunct="0">
                        <a:lnSpc>
                          <a:spcPct val="100000"/>
                        </a:lnSpc>
                        <a:spcBef>
                          <a:spcPct val="20000"/>
                        </a:spcBef>
                        <a:spcAft>
                          <a:spcPct val="0"/>
                        </a:spcAft>
                        <a:buClr>
                          <a:srgbClr val="000000"/>
                        </a:buClr>
                        <a:buSzTx/>
                        <a:buFontTx/>
                        <a:buChar char="•"/>
                        <a:tabLst/>
                      </a:pPr>
                      <a:r>
                        <a:rPr kumimoji="0" lang="en-AU" sz="1200" b="0" i="0" u="none" strike="noStrike" cap="none" normalizeH="0" baseline="0" dirty="0" smtClean="0">
                          <a:ln>
                            <a:noFill/>
                          </a:ln>
                          <a:solidFill>
                            <a:srgbClr val="000000"/>
                          </a:solidFill>
                          <a:effectLst/>
                          <a:latin typeface="+mn-lt"/>
                          <a:cs typeface="Arial" pitchFamily="34" charset="0"/>
                        </a:rPr>
                        <a:t> Some difficulties with regular activities (job or study)</a:t>
                      </a:r>
                    </a:p>
                    <a:p>
                      <a:pPr marL="0" marR="0" lvl="0" indent="0" algn="l" defTabSz="914400" rtl="0" eaLnBrk="0" fontAlgn="base" latinLnBrk="0" hangingPunct="0">
                        <a:lnSpc>
                          <a:spcPct val="100000"/>
                        </a:lnSpc>
                        <a:spcBef>
                          <a:spcPct val="20000"/>
                        </a:spcBef>
                        <a:spcAft>
                          <a:spcPct val="0"/>
                        </a:spcAft>
                        <a:buClr>
                          <a:srgbClr val="000000"/>
                        </a:buClr>
                        <a:buSzTx/>
                        <a:buFontTx/>
                        <a:buChar char="•"/>
                        <a:tabLst/>
                      </a:pPr>
                      <a:r>
                        <a:rPr kumimoji="0" lang="en-AU" sz="1200" b="0" i="0" u="none" strike="noStrike" cap="none" normalizeH="0" baseline="0" dirty="0" smtClean="0">
                          <a:ln>
                            <a:noFill/>
                          </a:ln>
                          <a:solidFill>
                            <a:srgbClr val="000000"/>
                          </a:solidFill>
                          <a:effectLst/>
                          <a:latin typeface="+mn-lt"/>
                          <a:cs typeface="Arial" pitchFamily="34" charset="0"/>
                        </a:rPr>
                        <a:t> Cognitive problems relating to memory or attention</a:t>
                      </a:r>
                    </a:p>
                    <a:p>
                      <a:pPr marL="0" marR="0" lvl="0" indent="0" algn="l" defTabSz="914400" rtl="0" eaLnBrk="0" fontAlgn="base" latinLnBrk="0" hangingPunct="0">
                        <a:lnSpc>
                          <a:spcPct val="100000"/>
                        </a:lnSpc>
                        <a:spcBef>
                          <a:spcPct val="20000"/>
                        </a:spcBef>
                        <a:spcAft>
                          <a:spcPct val="0"/>
                        </a:spcAft>
                        <a:buClr>
                          <a:srgbClr val="000000"/>
                        </a:buClr>
                        <a:buSzTx/>
                        <a:buFontTx/>
                        <a:buChar char="•"/>
                        <a:tabLst/>
                      </a:pPr>
                      <a:r>
                        <a:rPr kumimoji="0" lang="en-AU" sz="1200" b="0" i="0" u="none" strike="noStrike" cap="none" normalizeH="0" baseline="0" dirty="0" smtClean="0">
                          <a:ln>
                            <a:noFill/>
                          </a:ln>
                          <a:solidFill>
                            <a:srgbClr val="000000"/>
                          </a:solidFill>
                          <a:effectLst/>
                          <a:latin typeface="+mn-lt"/>
                          <a:cs typeface="Arial" pitchFamily="34" charset="0"/>
                        </a:rPr>
                        <a:t> Financial problems</a:t>
                      </a:r>
                    </a:p>
                    <a:p>
                      <a:pPr marL="0" marR="0" lvl="0" indent="0" algn="l" defTabSz="914400" rtl="0" eaLnBrk="0" fontAlgn="base" latinLnBrk="0" hangingPunct="0">
                        <a:lnSpc>
                          <a:spcPct val="100000"/>
                        </a:lnSpc>
                        <a:spcBef>
                          <a:spcPct val="20000"/>
                        </a:spcBef>
                        <a:spcAft>
                          <a:spcPct val="0"/>
                        </a:spcAft>
                        <a:buClr>
                          <a:srgbClr val="000000"/>
                        </a:buClr>
                        <a:buSzTx/>
                        <a:buFontTx/>
                        <a:buChar char="•"/>
                        <a:tabLst/>
                      </a:pPr>
                      <a:r>
                        <a:rPr kumimoji="0" lang="en-AU" sz="1200" b="0" i="0" u="none" strike="noStrike" cap="none" normalizeH="0" baseline="0" dirty="0" smtClean="0">
                          <a:ln>
                            <a:noFill/>
                          </a:ln>
                          <a:solidFill>
                            <a:srgbClr val="000000"/>
                          </a:solidFill>
                          <a:effectLst/>
                          <a:latin typeface="+mn-lt"/>
                          <a:cs typeface="Arial" pitchFamily="34" charset="0"/>
                        </a:rPr>
                        <a:t> Legal problems</a:t>
                      </a:r>
                      <a:endParaRPr kumimoji="0" lang="en-US" sz="1200" b="0" i="0" u="none" strike="noStrike" cap="none" normalizeH="0" baseline="0" dirty="0" smtClean="0">
                        <a:ln>
                          <a:noFill/>
                        </a:ln>
                        <a:solidFill>
                          <a:srgbClr val="000000"/>
                        </a:solidFill>
                        <a:effectLst/>
                        <a:latin typeface="+mn-lt"/>
                        <a:cs typeface="Times New Roman" pitchFamily="18" charset="0"/>
                      </a:endParaRPr>
                    </a:p>
                  </a:txBody>
                  <a:tcPr marL="95879" marR="95879" horzOverflow="overflow">
                    <a:lnL w="28575"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AU" sz="1400" b="1" i="0" u="none" strike="noStrike" cap="none" normalizeH="0" baseline="0" dirty="0" smtClean="0">
                          <a:ln>
                            <a:noFill/>
                          </a:ln>
                          <a:solidFill>
                            <a:schemeClr val="hlink"/>
                          </a:solidFill>
                          <a:effectLst/>
                          <a:latin typeface="+mn-lt"/>
                          <a:cs typeface="Times New Roman" pitchFamily="18" charset="0"/>
                        </a:rPr>
                        <a:t>Dependent use</a:t>
                      </a:r>
                      <a:endParaRPr kumimoji="0" lang="en-US" sz="1400" b="0" i="0" u="none" strike="noStrike" cap="none" normalizeH="0" baseline="0" dirty="0" smtClean="0">
                        <a:ln>
                          <a:noFill/>
                        </a:ln>
                        <a:solidFill>
                          <a:schemeClr val="hlink"/>
                        </a:solidFill>
                        <a:effectLst/>
                        <a:latin typeface="+mn-lt"/>
                        <a:cs typeface="Times New Roman" pitchFamily="18" charset="0"/>
                      </a:endParaRPr>
                    </a:p>
                  </a:txBody>
                  <a:tcPr marL="95879" marR="95879" horzOverflow="overflow">
                    <a:lnL cap="flat">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00"/>
                        </a:buClr>
                        <a:buSzTx/>
                        <a:buFontTx/>
                        <a:buNone/>
                        <a:tabLst/>
                      </a:pPr>
                      <a:r>
                        <a:rPr kumimoji="0" lang="en-AU" sz="1400" b="1" i="0" u="none" strike="noStrike" cap="none" normalizeH="0" baseline="0" dirty="0" smtClean="0">
                          <a:ln>
                            <a:noFill/>
                          </a:ln>
                          <a:solidFill>
                            <a:schemeClr val="hlink"/>
                          </a:solidFill>
                          <a:effectLst/>
                          <a:latin typeface="+mn-lt"/>
                          <a:cs typeface="Arial" pitchFamily="34" charset="0"/>
                        </a:rPr>
                        <a:t>Injecting</a:t>
                      </a:r>
                      <a:endParaRPr kumimoji="0" lang="en-US" sz="1400" b="1" i="0" u="none" strike="noStrike" cap="none" normalizeH="0" baseline="0" dirty="0" smtClean="0">
                        <a:ln>
                          <a:noFill/>
                        </a:ln>
                        <a:solidFill>
                          <a:schemeClr val="hlink"/>
                        </a:solidFill>
                        <a:effectLst/>
                        <a:latin typeface="+mn-lt"/>
                        <a:cs typeface="Arial" pitchFamily="34" charset="0"/>
                      </a:endParaRPr>
                    </a:p>
                  </a:txBody>
                  <a:tcPr marL="95879" marR="95879" horzOverflow="overflow">
                    <a:lnL w="28575"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030413">
                <a:tc rowSpan="2">
                  <a:txBody>
                    <a:bodyPr/>
                    <a:lstStyle/>
                    <a:p>
                      <a:pPr marL="0" marR="0" lvl="0" indent="0" algn="l" defTabSz="914400" rtl="0" eaLnBrk="0" fontAlgn="base" latinLnBrk="0" hangingPunct="0">
                        <a:lnSpc>
                          <a:spcPct val="105000"/>
                        </a:lnSpc>
                        <a:spcBef>
                          <a:spcPct val="5000"/>
                        </a:spcBef>
                        <a:spcAft>
                          <a:spcPct val="5000"/>
                        </a:spcAft>
                        <a:buClr>
                          <a:srgbClr val="000000"/>
                        </a:buClr>
                        <a:buSzTx/>
                        <a:buFontTx/>
                        <a:buChar char="•"/>
                        <a:tabLst/>
                      </a:pPr>
                      <a:r>
                        <a:rPr kumimoji="0" lang="en-AU" sz="1200" b="0" i="0" u="none" strike="noStrike" cap="none" normalizeH="0" baseline="0" dirty="0" smtClean="0">
                          <a:ln>
                            <a:noFill/>
                          </a:ln>
                          <a:solidFill>
                            <a:srgbClr val="000000"/>
                          </a:solidFill>
                          <a:effectLst/>
                          <a:latin typeface="+mn-lt"/>
                          <a:cs typeface="Arial" pitchFamily="34" charset="0"/>
                        </a:rPr>
                        <a:t> Marked tolerance &amp; withdrawal symptoms</a:t>
                      </a:r>
                      <a:br>
                        <a:rPr kumimoji="0" lang="en-AU" sz="1200" b="0" i="0" u="none" strike="noStrike" cap="none" normalizeH="0" baseline="0" dirty="0" smtClean="0">
                          <a:ln>
                            <a:noFill/>
                          </a:ln>
                          <a:solidFill>
                            <a:srgbClr val="000000"/>
                          </a:solidFill>
                          <a:effectLst/>
                          <a:latin typeface="+mn-lt"/>
                          <a:cs typeface="Arial" pitchFamily="34" charset="0"/>
                        </a:rPr>
                      </a:br>
                      <a:r>
                        <a:rPr kumimoji="0" lang="en-AU" sz="1200" b="0" i="0" u="none" strike="noStrike" cap="none" normalizeH="0" baseline="0" dirty="0" smtClean="0">
                          <a:ln>
                            <a:noFill/>
                          </a:ln>
                          <a:solidFill>
                            <a:srgbClr val="000000"/>
                          </a:solidFill>
                          <a:effectLst/>
                          <a:latin typeface="+mn-lt"/>
                          <a:cs typeface="Arial" pitchFamily="34" charset="0"/>
                        </a:rPr>
                        <a:t>   on abstinence</a:t>
                      </a:r>
                    </a:p>
                    <a:p>
                      <a:pPr marL="0" marR="0" lvl="0" indent="0" algn="l" defTabSz="914400" rtl="0" eaLnBrk="0" fontAlgn="base" latinLnBrk="0" hangingPunct="0">
                        <a:lnSpc>
                          <a:spcPct val="105000"/>
                        </a:lnSpc>
                        <a:spcBef>
                          <a:spcPct val="5000"/>
                        </a:spcBef>
                        <a:spcAft>
                          <a:spcPct val="5000"/>
                        </a:spcAft>
                        <a:buClr>
                          <a:srgbClr val="000000"/>
                        </a:buClr>
                        <a:buSzTx/>
                        <a:buFontTx/>
                        <a:buChar char="•"/>
                        <a:tabLst/>
                      </a:pPr>
                      <a:r>
                        <a:rPr kumimoji="0" lang="en-AU" sz="1200" b="0" i="0" u="none" strike="noStrike" cap="none" normalizeH="0" baseline="0" dirty="0" smtClean="0">
                          <a:ln>
                            <a:noFill/>
                          </a:ln>
                          <a:solidFill>
                            <a:srgbClr val="000000"/>
                          </a:solidFill>
                          <a:effectLst/>
                          <a:latin typeface="+mn-lt"/>
                          <a:cs typeface="Arial" pitchFamily="34" charset="0"/>
                        </a:rPr>
                        <a:t> Severe physical &amp; mental health probs.</a:t>
                      </a:r>
                    </a:p>
                    <a:p>
                      <a:pPr marL="0" marR="0" lvl="0" indent="0" algn="l" defTabSz="914400" rtl="0" eaLnBrk="0" fontAlgn="base" latinLnBrk="0" hangingPunct="0">
                        <a:lnSpc>
                          <a:spcPct val="105000"/>
                        </a:lnSpc>
                        <a:spcBef>
                          <a:spcPct val="5000"/>
                        </a:spcBef>
                        <a:spcAft>
                          <a:spcPct val="5000"/>
                        </a:spcAft>
                        <a:buClr>
                          <a:srgbClr val="000000"/>
                        </a:buClr>
                        <a:buSzTx/>
                        <a:buFontTx/>
                        <a:buChar char="•"/>
                        <a:tabLst/>
                      </a:pPr>
                      <a:r>
                        <a:rPr kumimoji="0" lang="en-AU" sz="1200" b="0" i="0" u="none" strike="noStrike" cap="none" normalizeH="0" baseline="0" dirty="0" smtClean="0">
                          <a:ln>
                            <a:noFill/>
                          </a:ln>
                          <a:solidFill>
                            <a:srgbClr val="000000"/>
                          </a:solidFill>
                          <a:effectLst/>
                          <a:latin typeface="+mn-lt"/>
                          <a:cs typeface="Arial" pitchFamily="34" charset="0"/>
                        </a:rPr>
                        <a:t> Increasingly dysfunctional in daily life</a:t>
                      </a:r>
                    </a:p>
                    <a:p>
                      <a:pPr marL="0" marR="0" lvl="0" indent="0" algn="l" defTabSz="914400" rtl="0" eaLnBrk="0" fontAlgn="base" latinLnBrk="0" hangingPunct="0">
                        <a:lnSpc>
                          <a:spcPct val="105000"/>
                        </a:lnSpc>
                        <a:spcBef>
                          <a:spcPct val="5000"/>
                        </a:spcBef>
                        <a:spcAft>
                          <a:spcPct val="5000"/>
                        </a:spcAft>
                        <a:buClr>
                          <a:srgbClr val="000000"/>
                        </a:buClr>
                        <a:buSzTx/>
                        <a:buFontTx/>
                        <a:buChar char="•"/>
                        <a:tabLst/>
                      </a:pPr>
                      <a:r>
                        <a:rPr kumimoji="0" lang="en-AU" sz="1200" b="0" i="0" u="none" strike="noStrike" cap="none" normalizeH="0" baseline="0" dirty="0" smtClean="0">
                          <a:ln>
                            <a:noFill/>
                          </a:ln>
                          <a:solidFill>
                            <a:srgbClr val="000000"/>
                          </a:solidFill>
                          <a:effectLst/>
                          <a:latin typeface="+mn-lt"/>
                          <a:cs typeface="Arial" pitchFamily="34" charset="0"/>
                        </a:rPr>
                        <a:t> Craving &amp; increased desire to use</a:t>
                      </a:r>
                    </a:p>
                    <a:p>
                      <a:pPr marL="0" marR="0" lvl="0" indent="0" algn="l" defTabSz="914400" rtl="0" eaLnBrk="0" fontAlgn="base" latinLnBrk="0" hangingPunct="0">
                        <a:lnSpc>
                          <a:spcPct val="105000"/>
                        </a:lnSpc>
                        <a:spcBef>
                          <a:spcPct val="5000"/>
                        </a:spcBef>
                        <a:spcAft>
                          <a:spcPct val="5000"/>
                        </a:spcAft>
                        <a:buClr>
                          <a:srgbClr val="000000"/>
                        </a:buClr>
                        <a:buSzTx/>
                        <a:buFontTx/>
                        <a:buChar char="•"/>
                        <a:tabLst/>
                      </a:pPr>
                      <a:r>
                        <a:rPr kumimoji="0" lang="en-AU" sz="1200" b="0" i="0" u="none" strike="noStrike" cap="none" normalizeH="0" baseline="0" dirty="0" smtClean="0">
                          <a:ln>
                            <a:noFill/>
                          </a:ln>
                          <a:solidFill>
                            <a:srgbClr val="000000"/>
                          </a:solidFill>
                          <a:effectLst/>
                          <a:latin typeface="+mn-lt"/>
                          <a:cs typeface="Arial" pitchFamily="34" charset="0"/>
                        </a:rPr>
                        <a:t> Criminal behavior</a:t>
                      </a:r>
                    </a:p>
                    <a:p>
                      <a:pPr marL="0" marR="0" lvl="0" indent="0" algn="l" defTabSz="914400" rtl="0" eaLnBrk="0" fontAlgn="base" latinLnBrk="0" hangingPunct="0">
                        <a:lnSpc>
                          <a:spcPct val="105000"/>
                        </a:lnSpc>
                        <a:spcBef>
                          <a:spcPct val="5000"/>
                        </a:spcBef>
                        <a:spcAft>
                          <a:spcPct val="5000"/>
                        </a:spcAft>
                        <a:buClr>
                          <a:srgbClr val="000000"/>
                        </a:buClr>
                        <a:buSzTx/>
                        <a:buFontTx/>
                        <a:buChar char="•"/>
                        <a:tabLst/>
                      </a:pPr>
                      <a:r>
                        <a:rPr kumimoji="0" lang="en-AU" sz="1200" b="0" i="0" u="none" strike="noStrike" cap="none" normalizeH="0" baseline="0" dirty="0" smtClean="0">
                          <a:ln>
                            <a:noFill/>
                          </a:ln>
                          <a:solidFill>
                            <a:srgbClr val="000000"/>
                          </a:solidFill>
                          <a:effectLst/>
                          <a:latin typeface="+mn-lt"/>
                          <a:cs typeface="Arial" pitchFamily="34" charset="0"/>
                        </a:rPr>
                        <a:t> Usual role obligations not fulfilled</a:t>
                      </a:r>
                    </a:p>
                    <a:p>
                      <a:pPr marL="0" marR="0" lvl="0" indent="0" algn="l" defTabSz="914400" rtl="0" eaLnBrk="0" fontAlgn="base" latinLnBrk="0" hangingPunct="0">
                        <a:lnSpc>
                          <a:spcPct val="105000"/>
                        </a:lnSpc>
                        <a:spcBef>
                          <a:spcPct val="5000"/>
                        </a:spcBef>
                        <a:spcAft>
                          <a:spcPct val="5000"/>
                        </a:spcAft>
                        <a:buClr>
                          <a:srgbClr val="000000"/>
                        </a:buClr>
                        <a:buSzTx/>
                        <a:buFontTx/>
                        <a:buChar char="•"/>
                        <a:tabLst/>
                      </a:pPr>
                      <a:r>
                        <a:rPr kumimoji="0" lang="en-AU" sz="1200" b="0" i="0" u="none" strike="noStrike" cap="none" normalizeH="0" baseline="0" dirty="0" smtClean="0">
                          <a:ln>
                            <a:noFill/>
                          </a:ln>
                          <a:solidFill>
                            <a:srgbClr val="000000"/>
                          </a:solidFill>
                          <a:effectLst/>
                          <a:latin typeface="+mn-lt"/>
                          <a:cs typeface="Arial" pitchFamily="34" charset="0"/>
                        </a:rPr>
                        <a:t> Relationship breakdowns</a:t>
                      </a:r>
                    </a:p>
                    <a:p>
                      <a:pPr marL="0" marR="0" lvl="0" indent="0" algn="l" defTabSz="914400" rtl="0" eaLnBrk="0" fontAlgn="base" latinLnBrk="0" hangingPunct="0">
                        <a:lnSpc>
                          <a:spcPct val="105000"/>
                        </a:lnSpc>
                        <a:spcBef>
                          <a:spcPct val="5000"/>
                        </a:spcBef>
                        <a:spcAft>
                          <a:spcPct val="5000"/>
                        </a:spcAft>
                        <a:buClr>
                          <a:srgbClr val="000000"/>
                        </a:buClr>
                        <a:buSzTx/>
                        <a:buFontTx/>
                        <a:buChar char="•"/>
                        <a:tabLst/>
                      </a:pPr>
                      <a:r>
                        <a:rPr kumimoji="0" lang="en-AU" sz="1200" b="0" i="0" u="none" strike="noStrike" cap="none" normalizeH="0" baseline="0" dirty="0" smtClean="0">
                          <a:ln>
                            <a:noFill/>
                          </a:ln>
                          <a:solidFill>
                            <a:srgbClr val="000000"/>
                          </a:solidFill>
                          <a:effectLst/>
                          <a:latin typeface="+mn-lt"/>
                          <a:cs typeface="Arial" pitchFamily="34" charset="0"/>
                        </a:rPr>
                        <a:t> Difficult to stop in spite of problems</a:t>
                      </a:r>
                    </a:p>
                    <a:p>
                      <a:pPr marL="0" marR="0" lvl="0" indent="0" algn="l" defTabSz="914400" rtl="0" eaLnBrk="0" fontAlgn="base" latinLnBrk="0" hangingPunct="0">
                        <a:lnSpc>
                          <a:spcPct val="105000"/>
                        </a:lnSpc>
                        <a:spcBef>
                          <a:spcPct val="5000"/>
                        </a:spcBef>
                        <a:spcAft>
                          <a:spcPct val="5000"/>
                        </a:spcAft>
                        <a:buClr>
                          <a:srgbClr val="000000"/>
                        </a:buClr>
                        <a:buSzTx/>
                        <a:buFontTx/>
                        <a:buChar char="•"/>
                        <a:tabLst/>
                      </a:pPr>
                      <a:r>
                        <a:rPr kumimoji="0" lang="en-AU" sz="1200" b="0" i="0" u="none" strike="noStrike" cap="none" normalizeH="0" baseline="0" dirty="0" smtClean="0">
                          <a:ln>
                            <a:noFill/>
                          </a:ln>
                          <a:solidFill>
                            <a:srgbClr val="000000"/>
                          </a:solidFill>
                          <a:effectLst/>
                          <a:latin typeface="+mn-lt"/>
                          <a:cs typeface="Arial" pitchFamily="34" charset="0"/>
                        </a:rPr>
                        <a:t>Continued use despite evidence the use is causing harms to the individual</a:t>
                      </a:r>
                      <a:endParaRPr kumimoji="0" lang="en-US" sz="1200" b="0" i="0" u="none" strike="noStrike" cap="none" normalizeH="0" baseline="0" dirty="0" smtClean="0">
                        <a:ln>
                          <a:noFill/>
                        </a:ln>
                        <a:solidFill>
                          <a:srgbClr val="000000"/>
                        </a:solidFill>
                        <a:effectLst/>
                        <a:latin typeface="+mn-lt"/>
                        <a:cs typeface="Arial" pitchFamily="34" charset="0"/>
                      </a:endParaRPr>
                    </a:p>
                  </a:txBody>
                  <a:tcPr marL="95879" marR="95879" horzOverflow="overflow">
                    <a:lnL cap="flat">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0" fontAlgn="base" latinLnBrk="0" hangingPunct="0">
                        <a:lnSpc>
                          <a:spcPct val="105000"/>
                        </a:lnSpc>
                        <a:spcBef>
                          <a:spcPct val="5000"/>
                        </a:spcBef>
                        <a:spcAft>
                          <a:spcPct val="5000"/>
                        </a:spcAft>
                        <a:buClr>
                          <a:srgbClr val="000000"/>
                        </a:buClr>
                        <a:buSzTx/>
                        <a:buFontTx/>
                        <a:buChar char="•"/>
                        <a:tabLst/>
                      </a:pPr>
                      <a:r>
                        <a:rPr kumimoji="0" lang="en-AU" sz="1200" b="0" i="0" u="none" strike="noStrike" cap="none" normalizeH="0" baseline="0" dirty="0" smtClean="0">
                          <a:ln>
                            <a:noFill/>
                          </a:ln>
                          <a:solidFill>
                            <a:srgbClr val="000000"/>
                          </a:solidFill>
                          <a:effectLst/>
                          <a:latin typeface="+mn-lt"/>
                          <a:cs typeface="Arial" pitchFamily="34" charset="0"/>
                        </a:rPr>
                        <a:t>Increased likelihood of:</a:t>
                      </a:r>
                    </a:p>
                    <a:p>
                      <a:pPr marL="457200" marR="0" lvl="1" indent="0" algn="l" defTabSz="914400" rtl="0" eaLnBrk="0" fontAlgn="base" latinLnBrk="0" hangingPunct="0">
                        <a:lnSpc>
                          <a:spcPct val="105000"/>
                        </a:lnSpc>
                        <a:spcBef>
                          <a:spcPct val="5000"/>
                        </a:spcBef>
                        <a:spcAft>
                          <a:spcPct val="5000"/>
                        </a:spcAft>
                        <a:buClr>
                          <a:srgbClr val="000000"/>
                        </a:buClr>
                        <a:buSzTx/>
                        <a:buFontTx/>
                        <a:buNone/>
                        <a:tabLst/>
                      </a:pPr>
                      <a:r>
                        <a:rPr kumimoji="0" lang="en-AU" sz="1200" b="0" i="0" u="none" strike="noStrike" cap="none" normalizeH="0" baseline="0" dirty="0" smtClean="0">
                          <a:ln>
                            <a:noFill/>
                          </a:ln>
                          <a:solidFill>
                            <a:srgbClr val="000000"/>
                          </a:solidFill>
                          <a:effectLst/>
                          <a:latin typeface="+mn-lt"/>
                          <a:cs typeface="Arial" pitchFamily="34" charset="0"/>
                        </a:rPr>
                        <a:t>dependence, </a:t>
                      </a:r>
                    </a:p>
                    <a:p>
                      <a:pPr marL="457200" marR="0" lvl="1" indent="0" algn="l" defTabSz="914400" rtl="0" eaLnBrk="0" fontAlgn="base" latinLnBrk="0" hangingPunct="0">
                        <a:lnSpc>
                          <a:spcPct val="105000"/>
                        </a:lnSpc>
                        <a:spcBef>
                          <a:spcPct val="5000"/>
                        </a:spcBef>
                        <a:spcAft>
                          <a:spcPct val="5000"/>
                        </a:spcAft>
                        <a:buClr>
                          <a:srgbClr val="000000"/>
                        </a:buClr>
                        <a:buSzTx/>
                        <a:buFontTx/>
                        <a:buNone/>
                        <a:tabLst/>
                      </a:pPr>
                      <a:r>
                        <a:rPr kumimoji="0" lang="en-AU" sz="1200" b="0" i="0" u="none" strike="noStrike" cap="none" normalizeH="0" baseline="0" dirty="0" smtClean="0">
                          <a:ln>
                            <a:noFill/>
                          </a:ln>
                          <a:solidFill>
                            <a:srgbClr val="000000"/>
                          </a:solidFill>
                          <a:effectLst/>
                          <a:latin typeface="+mn-lt"/>
                          <a:cs typeface="Arial" pitchFamily="34" charset="0"/>
                        </a:rPr>
                        <a:t>overdose, </a:t>
                      </a:r>
                    </a:p>
                    <a:p>
                      <a:pPr marL="457200" marR="0" lvl="1" indent="0" algn="l" defTabSz="914400" rtl="0" eaLnBrk="0" fontAlgn="base" latinLnBrk="0" hangingPunct="0">
                        <a:lnSpc>
                          <a:spcPct val="105000"/>
                        </a:lnSpc>
                        <a:spcBef>
                          <a:spcPct val="5000"/>
                        </a:spcBef>
                        <a:spcAft>
                          <a:spcPct val="5000"/>
                        </a:spcAft>
                        <a:buClr>
                          <a:srgbClr val="000000"/>
                        </a:buClr>
                        <a:buSzTx/>
                        <a:buFontTx/>
                        <a:buNone/>
                        <a:tabLst/>
                      </a:pPr>
                      <a:r>
                        <a:rPr kumimoji="0" lang="en-AU" sz="1200" b="0" i="0" u="none" strike="noStrike" cap="none" normalizeH="0" baseline="0" dirty="0" smtClean="0">
                          <a:ln>
                            <a:noFill/>
                          </a:ln>
                          <a:solidFill>
                            <a:srgbClr val="000000"/>
                          </a:solidFill>
                          <a:effectLst/>
                          <a:latin typeface="+mn-lt"/>
                          <a:cs typeface="Arial" pitchFamily="34" charset="0"/>
                        </a:rPr>
                        <a:t>psychosis, </a:t>
                      </a:r>
                    </a:p>
                    <a:p>
                      <a:pPr marL="457200" marR="0" lvl="1" indent="0" algn="l" defTabSz="914400" rtl="0" eaLnBrk="0" fontAlgn="base" latinLnBrk="0" hangingPunct="0">
                        <a:lnSpc>
                          <a:spcPct val="105000"/>
                        </a:lnSpc>
                        <a:spcBef>
                          <a:spcPct val="5000"/>
                        </a:spcBef>
                        <a:spcAft>
                          <a:spcPct val="5000"/>
                        </a:spcAft>
                        <a:buClr>
                          <a:srgbClr val="000000"/>
                        </a:buClr>
                        <a:buSzTx/>
                        <a:buFontTx/>
                        <a:buNone/>
                        <a:tabLst/>
                      </a:pPr>
                      <a:r>
                        <a:rPr kumimoji="0" lang="en-AU" sz="1200" b="0" i="0" u="none" strike="noStrike" cap="none" normalizeH="0" baseline="0" dirty="0" smtClean="0">
                          <a:ln>
                            <a:noFill/>
                          </a:ln>
                          <a:solidFill>
                            <a:srgbClr val="000000"/>
                          </a:solidFill>
                          <a:effectLst/>
                          <a:latin typeface="+mn-lt"/>
                          <a:cs typeface="Arial" pitchFamily="34" charset="0"/>
                        </a:rPr>
                        <a:t>vein collapse </a:t>
                      </a:r>
                    </a:p>
                    <a:p>
                      <a:pPr marL="457200" marR="0" lvl="1" indent="0" algn="l" defTabSz="914400" rtl="0" eaLnBrk="0" fontAlgn="base" latinLnBrk="0" hangingPunct="0">
                        <a:lnSpc>
                          <a:spcPct val="105000"/>
                        </a:lnSpc>
                        <a:spcBef>
                          <a:spcPct val="5000"/>
                        </a:spcBef>
                        <a:spcAft>
                          <a:spcPct val="5000"/>
                        </a:spcAft>
                        <a:buClr>
                          <a:srgbClr val="000000"/>
                        </a:buClr>
                        <a:buSzTx/>
                        <a:buFontTx/>
                        <a:buNone/>
                        <a:tabLst/>
                      </a:pPr>
                      <a:r>
                        <a:rPr kumimoji="0" lang="en-AU" sz="1200" b="0" i="0" u="none" strike="noStrike" cap="none" normalizeH="0" baseline="0" dirty="0" smtClean="0">
                          <a:ln>
                            <a:noFill/>
                          </a:ln>
                          <a:solidFill>
                            <a:srgbClr val="000000"/>
                          </a:solidFill>
                          <a:effectLst/>
                          <a:latin typeface="+mn-lt"/>
                          <a:cs typeface="Arial" pitchFamily="34" charset="0"/>
                        </a:rPr>
                        <a:t>Infection</a:t>
                      </a:r>
                    </a:p>
                    <a:p>
                      <a:pPr marL="914400" marR="0" lvl="2" indent="0" algn="l" defTabSz="914400" rtl="0" eaLnBrk="0" fontAlgn="base" latinLnBrk="0" hangingPunct="0">
                        <a:lnSpc>
                          <a:spcPct val="105000"/>
                        </a:lnSpc>
                        <a:spcBef>
                          <a:spcPct val="5000"/>
                        </a:spcBef>
                        <a:spcAft>
                          <a:spcPct val="5000"/>
                        </a:spcAft>
                        <a:buClr>
                          <a:srgbClr val="000000"/>
                        </a:buClr>
                        <a:buSzTx/>
                        <a:buFontTx/>
                        <a:buNone/>
                        <a:tabLst/>
                      </a:pPr>
                      <a:r>
                        <a:rPr kumimoji="0" lang="en-AU" sz="1200" b="0" i="0" u="none" strike="noStrike" cap="none" normalizeH="0" baseline="0" dirty="0" smtClean="0">
                          <a:ln>
                            <a:noFill/>
                          </a:ln>
                          <a:solidFill>
                            <a:srgbClr val="000000"/>
                          </a:solidFill>
                          <a:effectLst/>
                          <a:latin typeface="+mn-lt"/>
                          <a:cs typeface="Arial" pitchFamily="34" charset="0"/>
                        </a:rPr>
                        <a:t> local : abscesses and ulcers</a:t>
                      </a:r>
                    </a:p>
                    <a:p>
                      <a:pPr marL="914400" marR="0" lvl="2" indent="0" algn="l" defTabSz="914400" rtl="0" eaLnBrk="0" fontAlgn="base" latinLnBrk="0" hangingPunct="0">
                        <a:lnSpc>
                          <a:spcPct val="105000"/>
                        </a:lnSpc>
                        <a:spcBef>
                          <a:spcPct val="5000"/>
                        </a:spcBef>
                        <a:spcAft>
                          <a:spcPct val="5000"/>
                        </a:spcAft>
                        <a:buClr>
                          <a:srgbClr val="000000"/>
                        </a:buClr>
                        <a:buSzTx/>
                        <a:buFontTx/>
                        <a:buNone/>
                        <a:tabLst/>
                      </a:pPr>
                      <a:r>
                        <a:rPr kumimoji="0" lang="en-AU" sz="1200" b="0" i="0" u="none" strike="noStrike" cap="none" normalizeH="0" baseline="0" dirty="0" smtClean="0">
                          <a:ln>
                            <a:noFill/>
                          </a:ln>
                          <a:solidFill>
                            <a:srgbClr val="000000"/>
                          </a:solidFill>
                          <a:effectLst/>
                          <a:latin typeface="+mn-lt"/>
                          <a:cs typeface="Arial" pitchFamily="34" charset="0"/>
                        </a:rPr>
                        <a:t> systemic: HIV and hepatitis C </a:t>
                      </a:r>
                    </a:p>
                    <a:p>
                      <a:pPr marL="0" marR="0" lvl="0" indent="0" algn="l" defTabSz="914400" rtl="0" eaLnBrk="0" fontAlgn="base" latinLnBrk="0" hangingPunct="0">
                        <a:lnSpc>
                          <a:spcPct val="105000"/>
                        </a:lnSpc>
                        <a:spcBef>
                          <a:spcPct val="5000"/>
                        </a:spcBef>
                        <a:spcAft>
                          <a:spcPct val="5000"/>
                        </a:spcAft>
                        <a:buClr>
                          <a:srgbClr val="000000"/>
                        </a:buClr>
                        <a:buSzTx/>
                        <a:buFontTx/>
                        <a:buChar char="•"/>
                        <a:tabLst/>
                      </a:pPr>
                      <a:r>
                        <a:rPr kumimoji="0" lang="en-AU" sz="1200" b="0" i="0" u="none" strike="noStrike" cap="none" normalizeH="0" baseline="0" dirty="0" smtClean="0">
                          <a:ln>
                            <a:noFill/>
                          </a:ln>
                          <a:solidFill>
                            <a:srgbClr val="000000"/>
                          </a:solidFill>
                          <a:effectLst/>
                          <a:latin typeface="+mn-lt"/>
                          <a:cs typeface="Arial" pitchFamily="34" charset="0"/>
                        </a:rPr>
                        <a:t>Stigma</a:t>
                      </a:r>
                    </a:p>
                    <a:p>
                      <a:pPr marL="914400" marR="0" lvl="2" indent="0" algn="l" defTabSz="914400" rtl="0" eaLnBrk="0" fontAlgn="base" latinLnBrk="0" hangingPunct="0">
                        <a:lnSpc>
                          <a:spcPct val="105000"/>
                        </a:lnSpc>
                        <a:spcBef>
                          <a:spcPct val="5000"/>
                        </a:spcBef>
                        <a:spcAft>
                          <a:spcPct val="5000"/>
                        </a:spcAft>
                        <a:buClr>
                          <a:srgbClr val="000000"/>
                        </a:buClr>
                        <a:buSzTx/>
                        <a:buFontTx/>
                        <a:buNone/>
                        <a:tabLst/>
                      </a:pPr>
                      <a:endParaRPr kumimoji="0" lang="en-US" sz="1200" b="0" i="0" u="none" strike="noStrike" cap="none" normalizeH="0" baseline="0" dirty="0" smtClean="0">
                        <a:ln>
                          <a:noFill/>
                        </a:ln>
                        <a:solidFill>
                          <a:srgbClr val="000000"/>
                        </a:solidFill>
                        <a:effectLst/>
                        <a:latin typeface="+mn-lt"/>
                        <a:cs typeface="Arial" pitchFamily="34" charset="0"/>
                      </a:endParaRPr>
                    </a:p>
                  </a:txBody>
                  <a:tcPr marL="95879" marR="95879" horzOverflow="overflow">
                    <a:lnL w="28575" cap="flat" cmpd="sng" algn="ctr">
                      <a:solidFill>
                        <a:schemeClr val="tx1"/>
                      </a:solidFill>
                      <a:prstDash val="solid"/>
                      <a:round/>
                      <a:headEnd type="none" w="med" len="med"/>
                      <a:tailEnd type="none" w="med" len="med"/>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tr>
              <a:tr h="180975">
                <a:tc vMerge="1">
                  <a:txBody>
                    <a:bodyPr/>
                    <a:lstStyle/>
                    <a:p>
                      <a:endParaRPr lang="ca-ES"/>
                    </a:p>
                  </a:txBody>
                  <a:tcPr/>
                </a:tc>
                <a:tc>
                  <a:txBody>
                    <a:bodyPr/>
                    <a:lstStyle/>
                    <a:p>
                      <a:pPr marL="0" marR="0" lvl="0" indent="0" algn="l" defTabSz="914400" rtl="0" eaLnBrk="0" fontAlgn="base" latinLnBrk="0" hangingPunct="0">
                        <a:lnSpc>
                          <a:spcPct val="100000"/>
                        </a:lnSpc>
                        <a:spcBef>
                          <a:spcPct val="20000"/>
                        </a:spcBef>
                        <a:spcAft>
                          <a:spcPct val="0"/>
                        </a:spcAft>
                        <a:buClr>
                          <a:srgbClr val="000000"/>
                        </a:buClr>
                        <a:buSzTx/>
                        <a:buFontTx/>
                        <a:buNone/>
                        <a:tabLst/>
                      </a:pPr>
                      <a:endParaRPr kumimoji="0" lang="en-US" sz="2000" b="0" i="0" u="none" strike="noStrike" cap="none" normalizeH="0" baseline="0" dirty="0" smtClean="0">
                        <a:ln>
                          <a:noFill/>
                        </a:ln>
                        <a:solidFill>
                          <a:srgbClr val="000000"/>
                        </a:solidFill>
                        <a:effectLst/>
                        <a:latin typeface="Arial" pitchFamily="34" charset="0"/>
                        <a:cs typeface="Arial" pitchFamily="34" charset="0"/>
                      </a:endParaRPr>
                    </a:p>
                  </a:txBody>
                  <a:tcPr marL="95879" marR="95879" horzOverflow="overflow">
                    <a:lnL>
                      <a:noFill/>
                    </a:lnL>
                    <a:lnR cap="flat">
                      <a:noFill/>
                    </a:lnR>
                    <a:lnT>
                      <a:noFill/>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1580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5448"/>
                                        </p:tgtEl>
                                        <p:attrNameLst>
                                          <p:attrName>style.visibility</p:attrName>
                                        </p:attrNameLst>
                                      </p:cBhvr>
                                      <p:to>
                                        <p:strVal val="visible"/>
                                      </p:to>
                                    </p:set>
                                    <p:animEffect transition="in" filter="diamond(in)">
                                      <p:cBhvr>
                                        <p:cTn id="7" dur="2000"/>
                                        <p:tgtEl>
                                          <p:spTgt spid="55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smtClean="0"/>
              <a:t>Categories Activity</a:t>
            </a:r>
            <a:br>
              <a:rPr lang="en-US" smtClean="0"/>
            </a:br>
            <a:endParaRPr lang="en-US" dirty="0"/>
          </a:p>
        </p:txBody>
      </p:sp>
      <p:graphicFrame>
        <p:nvGraphicFramePr>
          <p:cNvPr id="261124" name="Group 4"/>
          <p:cNvGraphicFramePr>
            <a:graphicFrameLocks noGrp="1"/>
          </p:cNvGraphicFramePr>
          <p:nvPr>
            <p:ph idx="1"/>
            <p:extLst>
              <p:ext uri="{D42A27DB-BD31-4B8C-83A1-F6EECF244321}">
                <p14:modId xmlns:p14="http://schemas.microsoft.com/office/powerpoint/2010/main" val="1843030095"/>
              </p:ext>
            </p:extLst>
          </p:nvPr>
        </p:nvGraphicFramePr>
        <p:xfrm>
          <a:off x="457200" y="1873249"/>
          <a:ext cx="8591267" cy="4527551"/>
        </p:xfrm>
        <a:graphic>
          <a:graphicData uri="http://schemas.openxmlformats.org/drawingml/2006/table">
            <a:tbl>
              <a:tblPr/>
              <a:tblGrid>
                <a:gridCol w="2277892"/>
                <a:gridCol w="6313375"/>
              </a:tblGrid>
              <a:tr h="501650">
                <a:tc>
                  <a:txBody>
                    <a:bodyPr/>
                    <a:lstStyle/>
                    <a:p>
                      <a:pPr marL="0" marR="0" lvl="0" indent="0" algn="l" defTabSz="914400" rtl="0" eaLnBrk="0" fontAlgn="base" latinLnBrk="0" hangingPunct="0">
                        <a:lnSpc>
                          <a:spcPct val="100000"/>
                        </a:lnSpc>
                        <a:spcBef>
                          <a:spcPct val="20000"/>
                        </a:spcBef>
                        <a:spcAft>
                          <a:spcPct val="0"/>
                        </a:spcAft>
                        <a:buClr>
                          <a:srgbClr val="000000"/>
                        </a:buClr>
                        <a:buSzTx/>
                        <a:buFontTx/>
                        <a:buNone/>
                        <a:tabLst/>
                      </a:pPr>
                      <a:r>
                        <a:rPr kumimoji="0" lang="en-US" sz="2000" b="0" i="0" u="none" strike="noStrike" cap="none" normalizeH="0" baseline="0" noProof="0" dirty="0" smtClean="0">
                          <a:ln>
                            <a:noFill/>
                          </a:ln>
                          <a:solidFill>
                            <a:srgbClr val="000000"/>
                          </a:solidFill>
                          <a:effectLst/>
                          <a:latin typeface="Arial" pitchFamily="34" charset="0"/>
                          <a:cs typeface="Arial" pitchFamily="34" charset="0"/>
                        </a:rPr>
                        <a:t>Tobacco</a:t>
                      </a:r>
                    </a:p>
                  </a:txBody>
                  <a:tcPr marL="90102" marR="901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00"/>
                        </a:buClr>
                        <a:buSzTx/>
                        <a:buFontTx/>
                        <a:buNone/>
                        <a:tabLst/>
                      </a:pPr>
                      <a:endParaRPr kumimoji="0" lang="en-US" sz="2000" b="0" i="0" u="none" strike="noStrike" cap="none" normalizeH="0" baseline="0" noProof="0" dirty="0" smtClean="0">
                        <a:ln>
                          <a:noFill/>
                        </a:ln>
                        <a:solidFill>
                          <a:srgbClr val="000000"/>
                        </a:solidFill>
                        <a:effectLst/>
                        <a:latin typeface="Arial" pitchFamily="34" charset="0"/>
                        <a:cs typeface="Arial" pitchFamily="34" charset="0"/>
                      </a:endParaRPr>
                    </a:p>
                  </a:txBody>
                  <a:tcPr marL="90102" marR="901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l" defTabSz="914400" rtl="0" eaLnBrk="0" fontAlgn="base" latinLnBrk="0" hangingPunct="0">
                        <a:lnSpc>
                          <a:spcPct val="100000"/>
                        </a:lnSpc>
                        <a:spcBef>
                          <a:spcPct val="20000"/>
                        </a:spcBef>
                        <a:spcAft>
                          <a:spcPct val="0"/>
                        </a:spcAft>
                        <a:buClr>
                          <a:srgbClr val="000000"/>
                        </a:buClr>
                        <a:buSzTx/>
                        <a:buFontTx/>
                        <a:buNone/>
                        <a:tabLst/>
                      </a:pPr>
                      <a:r>
                        <a:rPr kumimoji="0" lang="en-US" sz="2000" b="0" i="0" u="none" strike="noStrike" cap="none" normalizeH="0" baseline="0" noProof="0" dirty="0" smtClean="0">
                          <a:ln>
                            <a:noFill/>
                          </a:ln>
                          <a:solidFill>
                            <a:srgbClr val="000000"/>
                          </a:solidFill>
                          <a:effectLst/>
                          <a:latin typeface="Arial" pitchFamily="34" charset="0"/>
                          <a:cs typeface="Arial" pitchFamily="34" charset="0"/>
                        </a:rPr>
                        <a:t>Alcohol</a:t>
                      </a:r>
                    </a:p>
                  </a:txBody>
                  <a:tcPr marL="90102" marR="901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00"/>
                        </a:buClr>
                        <a:buSzTx/>
                        <a:buFontTx/>
                        <a:buNone/>
                        <a:tabLst/>
                      </a:pPr>
                      <a:endParaRPr kumimoji="0" lang="en-US" sz="2000" b="0" i="0" u="none" strike="noStrike" cap="none" normalizeH="0" baseline="0" noProof="0" dirty="0" smtClean="0">
                        <a:ln>
                          <a:noFill/>
                        </a:ln>
                        <a:solidFill>
                          <a:srgbClr val="000000"/>
                        </a:solidFill>
                        <a:effectLst/>
                        <a:latin typeface="Arial" pitchFamily="34" charset="0"/>
                        <a:cs typeface="Arial" pitchFamily="34" charset="0"/>
                      </a:endParaRPr>
                    </a:p>
                  </a:txBody>
                  <a:tcPr marL="90102" marR="901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650">
                <a:tc>
                  <a:txBody>
                    <a:bodyPr/>
                    <a:lstStyle/>
                    <a:p>
                      <a:pPr marL="0" marR="0" lvl="0" indent="0" algn="l" defTabSz="914400" rtl="0" eaLnBrk="0" fontAlgn="base" latinLnBrk="0" hangingPunct="0">
                        <a:lnSpc>
                          <a:spcPct val="100000"/>
                        </a:lnSpc>
                        <a:spcBef>
                          <a:spcPct val="20000"/>
                        </a:spcBef>
                        <a:spcAft>
                          <a:spcPct val="0"/>
                        </a:spcAft>
                        <a:buClr>
                          <a:srgbClr val="000000"/>
                        </a:buClr>
                        <a:buSzTx/>
                        <a:buFontTx/>
                        <a:buNone/>
                        <a:tabLst/>
                      </a:pPr>
                      <a:r>
                        <a:rPr kumimoji="0" lang="en-US" sz="2000" b="0" i="0" u="none" strike="noStrike" cap="none" normalizeH="0" baseline="0" noProof="0" dirty="0" smtClean="0">
                          <a:ln>
                            <a:noFill/>
                          </a:ln>
                          <a:solidFill>
                            <a:srgbClr val="000000"/>
                          </a:solidFill>
                          <a:effectLst/>
                          <a:latin typeface="Arial" pitchFamily="34" charset="0"/>
                          <a:cs typeface="Arial" pitchFamily="34" charset="0"/>
                        </a:rPr>
                        <a:t>Marijuana</a:t>
                      </a:r>
                    </a:p>
                  </a:txBody>
                  <a:tcPr marL="90102" marR="901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00"/>
                        </a:buClr>
                        <a:buSzTx/>
                        <a:buFontTx/>
                        <a:buNone/>
                        <a:tabLst/>
                      </a:pPr>
                      <a:endParaRPr kumimoji="0" lang="en-US" sz="2000" b="0" i="0" u="none" strike="noStrike" cap="none" normalizeH="0" baseline="0" noProof="0" dirty="0" smtClean="0">
                        <a:ln>
                          <a:noFill/>
                        </a:ln>
                        <a:solidFill>
                          <a:srgbClr val="000000"/>
                        </a:solidFill>
                        <a:effectLst/>
                        <a:latin typeface="Arial" pitchFamily="34" charset="0"/>
                        <a:cs typeface="Arial" pitchFamily="34" charset="0"/>
                      </a:endParaRPr>
                    </a:p>
                  </a:txBody>
                  <a:tcPr marL="90102" marR="901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l" defTabSz="914400" rtl="0" eaLnBrk="0" fontAlgn="base" latinLnBrk="0" hangingPunct="0">
                        <a:lnSpc>
                          <a:spcPct val="100000"/>
                        </a:lnSpc>
                        <a:spcBef>
                          <a:spcPct val="20000"/>
                        </a:spcBef>
                        <a:spcAft>
                          <a:spcPct val="0"/>
                        </a:spcAft>
                        <a:buClr>
                          <a:srgbClr val="000000"/>
                        </a:buClr>
                        <a:buSzTx/>
                        <a:buFontTx/>
                        <a:buNone/>
                        <a:tabLst/>
                      </a:pPr>
                      <a:r>
                        <a:rPr kumimoji="0" lang="en-US" sz="2000" b="0" i="0" u="none" strike="noStrike" cap="none" normalizeH="0" baseline="0" noProof="0" dirty="0" smtClean="0">
                          <a:ln>
                            <a:noFill/>
                          </a:ln>
                          <a:solidFill>
                            <a:srgbClr val="000000"/>
                          </a:solidFill>
                          <a:effectLst/>
                          <a:latin typeface="Arial" pitchFamily="34" charset="0"/>
                          <a:cs typeface="Arial" pitchFamily="34" charset="0"/>
                        </a:rPr>
                        <a:t>Cocaine</a:t>
                      </a:r>
                    </a:p>
                  </a:txBody>
                  <a:tcPr marL="90102" marR="901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00"/>
                        </a:buClr>
                        <a:buSzTx/>
                        <a:buFontTx/>
                        <a:buNone/>
                        <a:tabLst/>
                      </a:pPr>
                      <a:endParaRPr kumimoji="0" lang="en-US" sz="2000" b="0" i="0" u="none" strike="noStrike" cap="none" normalizeH="0" baseline="0" noProof="0" dirty="0" smtClean="0">
                        <a:ln>
                          <a:noFill/>
                        </a:ln>
                        <a:solidFill>
                          <a:srgbClr val="000000"/>
                        </a:solidFill>
                        <a:effectLst/>
                        <a:latin typeface="Arial" pitchFamily="34" charset="0"/>
                        <a:cs typeface="Arial" pitchFamily="34" charset="0"/>
                      </a:endParaRPr>
                    </a:p>
                  </a:txBody>
                  <a:tcPr marL="90102" marR="901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l" defTabSz="914400" rtl="0" eaLnBrk="0" fontAlgn="base" latinLnBrk="0" hangingPunct="0">
                        <a:lnSpc>
                          <a:spcPct val="100000"/>
                        </a:lnSpc>
                        <a:spcBef>
                          <a:spcPct val="20000"/>
                        </a:spcBef>
                        <a:spcAft>
                          <a:spcPct val="0"/>
                        </a:spcAft>
                        <a:buClr>
                          <a:srgbClr val="000000"/>
                        </a:buClr>
                        <a:buSzTx/>
                        <a:buFontTx/>
                        <a:buNone/>
                        <a:tabLst/>
                      </a:pPr>
                      <a:r>
                        <a:rPr kumimoji="0" lang="en-US" sz="2000" b="0" i="0" u="none" strike="noStrike" cap="none" normalizeH="0" baseline="0" noProof="0" dirty="0" smtClean="0">
                          <a:ln>
                            <a:noFill/>
                          </a:ln>
                          <a:solidFill>
                            <a:srgbClr val="000000"/>
                          </a:solidFill>
                          <a:effectLst/>
                          <a:latin typeface="Arial" pitchFamily="34" charset="0"/>
                          <a:cs typeface="Arial" pitchFamily="34" charset="0"/>
                        </a:rPr>
                        <a:t>ATS</a:t>
                      </a:r>
                    </a:p>
                  </a:txBody>
                  <a:tcPr marL="90102" marR="901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00"/>
                        </a:buClr>
                        <a:buSzTx/>
                        <a:buFontTx/>
                        <a:buNone/>
                        <a:tabLst/>
                      </a:pPr>
                      <a:endParaRPr kumimoji="0" lang="en-US" sz="2000" b="0" i="0" u="none" strike="noStrike" cap="none" normalizeH="0" baseline="0" noProof="0" dirty="0" smtClean="0">
                        <a:ln>
                          <a:noFill/>
                        </a:ln>
                        <a:solidFill>
                          <a:srgbClr val="000000"/>
                        </a:solidFill>
                        <a:effectLst/>
                        <a:latin typeface="Arial" pitchFamily="34" charset="0"/>
                        <a:cs typeface="Arial" pitchFamily="34" charset="0"/>
                      </a:endParaRPr>
                    </a:p>
                  </a:txBody>
                  <a:tcPr marL="90102" marR="901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650">
                <a:tc>
                  <a:txBody>
                    <a:bodyPr/>
                    <a:lstStyle/>
                    <a:p>
                      <a:pPr marL="0" marR="0" lvl="0" indent="0" algn="l" defTabSz="914400" rtl="0" eaLnBrk="0" fontAlgn="base" latinLnBrk="0" hangingPunct="0">
                        <a:lnSpc>
                          <a:spcPct val="100000"/>
                        </a:lnSpc>
                        <a:spcBef>
                          <a:spcPct val="20000"/>
                        </a:spcBef>
                        <a:spcAft>
                          <a:spcPct val="0"/>
                        </a:spcAft>
                        <a:buClr>
                          <a:srgbClr val="000000"/>
                        </a:buClr>
                        <a:buSzTx/>
                        <a:buFontTx/>
                        <a:buNone/>
                        <a:tabLst/>
                      </a:pPr>
                      <a:r>
                        <a:rPr kumimoji="0" lang="en-US" sz="2000" b="0" i="0" u="none" strike="noStrike" cap="none" normalizeH="0" baseline="0" noProof="0" dirty="0" smtClean="0">
                          <a:ln>
                            <a:noFill/>
                          </a:ln>
                          <a:solidFill>
                            <a:srgbClr val="000000"/>
                          </a:solidFill>
                          <a:effectLst/>
                          <a:latin typeface="Arial" pitchFamily="34" charset="0"/>
                          <a:cs typeface="Arial" pitchFamily="34" charset="0"/>
                        </a:rPr>
                        <a:t>Sedatives</a:t>
                      </a:r>
                    </a:p>
                  </a:txBody>
                  <a:tcPr marL="90102" marR="901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00"/>
                        </a:buClr>
                        <a:buSzTx/>
                        <a:buFontTx/>
                        <a:buNone/>
                        <a:tabLst/>
                      </a:pPr>
                      <a:endParaRPr kumimoji="0" lang="en-US" sz="2000" b="0" i="0" u="none" strike="noStrike" cap="none" normalizeH="0" baseline="0" noProof="0" dirty="0" smtClean="0">
                        <a:ln>
                          <a:noFill/>
                        </a:ln>
                        <a:solidFill>
                          <a:srgbClr val="000000"/>
                        </a:solidFill>
                        <a:effectLst/>
                        <a:latin typeface="Arial" pitchFamily="34" charset="0"/>
                        <a:cs typeface="Arial" pitchFamily="34" charset="0"/>
                      </a:endParaRPr>
                    </a:p>
                  </a:txBody>
                  <a:tcPr marL="90102" marR="901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l" defTabSz="914400" rtl="0" eaLnBrk="0" fontAlgn="base" latinLnBrk="0" hangingPunct="0">
                        <a:lnSpc>
                          <a:spcPct val="100000"/>
                        </a:lnSpc>
                        <a:spcBef>
                          <a:spcPct val="20000"/>
                        </a:spcBef>
                        <a:spcAft>
                          <a:spcPct val="0"/>
                        </a:spcAft>
                        <a:buClr>
                          <a:srgbClr val="000000"/>
                        </a:buClr>
                        <a:buSzTx/>
                        <a:buFontTx/>
                        <a:buNone/>
                        <a:tabLst/>
                      </a:pPr>
                      <a:r>
                        <a:rPr kumimoji="0" lang="en-US" sz="2000" b="0" i="0" u="none" strike="noStrike" cap="none" normalizeH="0" baseline="0" noProof="0" dirty="0" smtClean="0">
                          <a:ln>
                            <a:noFill/>
                          </a:ln>
                          <a:solidFill>
                            <a:srgbClr val="000000"/>
                          </a:solidFill>
                          <a:effectLst/>
                          <a:latin typeface="Arial" pitchFamily="34" charset="0"/>
                          <a:cs typeface="Arial" pitchFamily="34" charset="0"/>
                        </a:rPr>
                        <a:t>Opioids</a:t>
                      </a:r>
                    </a:p>
                  </a:txBody>
                  <a:tcPr marL="90102" marR="901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00"/>
                        </a:buClr>
                        <a:buSzTx/>
                        <a:buFontTx/>
                        <a:buNone/>
                        <a:tabLst/>
                      </a:pPr>
                      <a:endParaRPr kumimoji="0" lang="en-US" sz="2000" b="0" i="0" u="none" strike="noStrike" cap="none" normalizeH="0" baseline="0" noProof="0" dirty="0" smtClean="0">
                        <a:ln>
                          <a:noFill/>
                        </a:ln>
                        <a:solidFill>
                          <a:srgbClr val="000000"/>
                        </a:solidFill>
                        <a:effectLst/>
                        <a:latin typeface="Arial" pitchFamily="34" charset="0"/>
                        <a:cs typeface="Arial" pitchFamily="34" charset="0"/>
                      </a:endParaRPr>
                    </a:p>
                  </a:txBody>
                  <a:tcPr marL="90102" marR="901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l" defTabSz="914400" rtl="0" eaLnBrk="0" fontAlgn="base" latinLnBrk="0" hangingPunct="0">
                        <a:lnSpc>
                          <a:spcPct val="100000"/>
                        </a:lnSpc>
                        <a:spcBef>
                          <a:spcPct val="20000"/>
                        </a:spcBef>
                        <a:spcAft>
                          <a:spcPct val="0"/>
                        </a:spcAft>
                        <a:buClr>
                          <a:srgbClr val="000000"/>
                        </a:buClr>
                        <a:buSzTx/>
                        <a:buFontTx/>
                        <a:buNone/>
                        <a:tabLst/>
                      </a:pPr>
                      <a:r>
                        <a:rPr kumimoji="0" lang="en-US" sz="2000" b="0" i="0" u="none" strike="noStrike" cap="none" normalizeH="0" baseline="0" noProof="0" dirty="0" smtClean="0">
                          <a:ln>
                            <a:noFill/>
                          </a:ln>
                          <a:solidFill>
                            <a:srgbClr val="000000"/>
                          </a:solidFill>
                          <a:effectLst/>
                          <a:latin typeface="Arial" pitchFamily="34" charset="0"/>
                          <a:cs typeface="Arial" pitchFamily="34" charset="0"/>
                        </a:rPr>
                        <a:t>Hallucinogens</a:t>
                      </a:r>
                    </a:p>
                  </a:txBody>
                  <a:tcPr marL="90102" marR="901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00"/>
                        </a:buClr>
                        <a:buSzTx/>
                        <a:buFontTx/>
                        <a:buNone/>
                        <a:tabLst/>
                      </a:pPr>
                      <a:endParaRPr kumimoji="0" lang="en-US" sz="2000" b="0" i="0" u="none" strike="noStrike" cap="none" normalizeH="0" baseline="0" noProof="0" dirty="0" smtClean="0">
                        <a:ln>
                          <a:noFill/>
                        </a:ln>
                        <a:solidFill>
                          <a:srgbClr val="000000"/>
                        </a:solidFill>
                        <a:effectLst/>
                        <a:latin typeface="Arial" pitchFamily="34" charset="0"/>
                        <a:cs typeface="Arial" pitchFamily="34" charset="0"/>
                      </a:endParaRPr>
                    </a:p>
                  </a:txBody>
                  <a:tcPr marL="90102" marR="901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650">
                <a:tc>
                  <a:txBody>
                    <a:bodyPr/>
                    <a:lstStyle/>
                    <a:p>
                      <a:pPr marL="0" marR="0" lvl="0" indent="0" algn="l" defTabSz="914400" rtl="0" eaLnBrk="0" fontAlgn="base" latinLnBrk="0" hangingPunct="0">
                        <a:lnSpc>
                          <a:spcPct val="100000"/>
                        </a:lnSpc>
                        <a:spcBef>
                          <a:spcPct val="20000"/>
                        </a:spcBef>
                        <a:spcAft>
                          <a:spcPct val="0"/>
                        </a:spcAft>
                        <a:buClr>
                          <a:srgbClr val="000000"/>
                        </a:buClr>
                        <a:buSzTx/>
                        <a:buFontTx/>
                        <a:buNone/>
                        <a:tabLst/>
                      </a:pPr>
                      <a:r>
                        <a:rPr kumimoji="0" lang="en-US" sz="2000" b="0" i="0" u="none" strike="noStrike" cap="none" normalizeH="0" baseline="0" noProof="0" dirty="0" smtClean="0">
                          <a:ln>
                            <a:noFill/>
                          </a:ln>
                          <a:solidFill>
                            <a:srgbClr val="000000"/>
                          </a:solidFill>
                          <a:effectLst/>
                          <a:latin typeface="Arial" pitchFamily="34" charset="0"/>
                          <a:cs typeface="Arial" pitchFamily="34" charset="0"/>
                        </a:rPr>
                        <a:t>Other</a:t>
                      </a:r>
                    </a:p>
                  </a:txBody>
                  <a:tcPr marL="90102" marR="901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00"/>
                        </a:buClr>
                        <a:buSzTx/>
                        <a:buFontTx/>
                        <a:buNone/>
                        <a:tabLst/>
                      </a:pPr>
                      <a:endParaRPr kumimoji="0" lang="en-US" sz="2000" b="0" i="0" u="none" strike="noStrike" cap="none" normalizeH="0" baseline="0" noProof="0" dirty="0" smtClean="0">
                        <a:ln>
                          <a:noFill/>
                        </a:ln>
                        <a:solidFill>
                          <a:srgbClr val="000000"/>
                        </a:solidFill>
                        <a:effectLst/>
                        <a:latin typeface="Arial" pitchFamily="34" charset="0"/>
                        <a:cs typeface="Arial" pitchFamily="34" charset="0"/>
                      </a:endParaRPr>
                    </a:p>
                  </a:txBody>
                  <a:tcPr marL="90102" marR="901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TextBox 2"/>
          <p:cNvSpPr txBox="1"/>
          <p:nvPr/>
        </p:nvSpPr>
        <p:spPr>
          <a:xfrm>
            <a:off x="457200" y="1370011"/>
            <a:ext cx="7697337" cy="461665"/>
          </a:xfrm>
          <a:prstGeom prst="rect">
            <a:avLst/>
          </a:prstGeom>
          <a:noFill/>
        </p:spPr>
        <p:txBody>
          <a:bodyPr wrap="square" rtlCol="0">
            <a:spAutoFit/>
          </a:bodyPr>
          <a:lstStyle/>
          <a:p>
            <a:r>
              <a:rPr lang="en-US" sz="2400" b="1" dirty="0" smtClean="0">
                <a:solidFill>
                  <a:schemeClr val="tx1"/>
                </a:solidFill>
                <a:cs typeface="Arial" charset="0"/>
              </a:rPr>
              <a:t>Which drugs fit into which categories?</a:t>
            </a:r>
            <a:endParaRPr lang="en-US" sz="2400" b="1" dirty="0"/>
          </a:p>
        </p:txBody>
      </p:sp>
    </p:spTree>
    <p:extLst>
      <p:ext uri="{BB962C8B-B14F-4D97-AF65-F5344CB8AC3E}">
        <p14:creationId xmlns:p14="http://schemas.microsoft.com/office/powerpoint/2010/main" val="2154605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Categories Activity</a:t>
            </a:r>
            <a:endParaRPr lang="en-US" dirty="0"/>
          </a:p>
        </p:txBody>
      </p:sp>
      <p:graphicFrame>
        <p:nvGraphicFramePr>
          <p:cNvPr id="337980" name="Group 60"/>
          <p:cNvGraphicFramePr>
            <a:graphicFrameLocks noGrp="1"/>
          </p:cNvGraphicFramePr>
          <p:nvPr>
            <p:ph idx="1"/>
            <p:extLst>
              <p:ext uri="{D42A27DB-BD31-4B8C-83A1-F6EECF244321}">
                <p14:modId xmlns:p14="http://schemas.microsoft.com/office/powerpoint/2010/main" val="281856999"/>
              </p:ext>
            </p:extLst>
          </p:nvPr>
        </p:nvGraphicFramePr>
        <p:xfrm>
          <a:off x="317310" y="1568449"/>
          <a:ext cx="8509380" cy="4527551"/>
        </p:xfrm>
        <a:graphic>
          <a:graphicData uri="http://schemas.openxmlformats.org/drawingml/2006/table">
            <a:tbl>
              <a:tblPr/>
              <a:tblGrid>
                <a:gridCol w="1981371"/>
                <a:gridCol w="6528009"/>
              </a:tblGrid>
              <a:tr h="501650">
                <a:tc>
                  <a:txBody>
                    <a:bodyPr/>
                    <a:lstStyle/>
                    <a:p>
                      <a:pPr marL="0" marR="0" lvl="0" indent="0" algn="l" defTabSz="914400" rtl="0" eaLnBrk="0" fontAlgn="base" latinLnBrk="0" hangingPunct="0">
                        <a:lnSpc>
                          <a:spcPct val="100000"/>
                        </a:lnSpc>
                        <a:spcBef>
                          <a:spcPct val="20000"/>
                        </a:spcBef>
                        <a:spcAft>
                          <a:spcPct val="0"/>
                        </a:spcAft>
                        <a:buClr>
                          <a:srgbClr val="000000"/>
                        </a:buClr>
                        <a:buSzTx/>
                        <a:buFontTx/>
                        <a:buNone/>
                        <a:tabLst/>
                      </a:pPr>
                      <a:r>
                        <a:rPr kumimoji="0" lang="en-US" sz="2000" b="0" i="0" u="none" strike="noStrike" cap="none" normalizeH="0" baseline="0" noProof="0" dirty="0" smtClean="0">
                          <a:ln>
                            <a:noFill/>
                          </a:ln>
                          <a:solidFill>
                            <a:srgbClr val="000000"/>
                          </a:solidFill>
                          <a:effectLst/>
                          <a:latin typeface="Arial" pitchFamily="34" charset="0"/>
                          <a:cs typeface="Arial" pitchFamily="34" charset="0"/>
                        </a:rPr>
                        <a:t>Tobacco</a:t>
                      </a:r>
                    </a:p>
                  </a:txBody>
                  <a:tcPr marL="90102" marR="901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00"/>
                        </a:buClr>
                        <a:buSzTx/>
                        <a:buFontTx/>
                        <a:buNone/>
                        <a:tabLst/>
                      </a:pPr>
                      <a:r>
                        <a:rPr kumimoji="0" lang="en-US" sz="2000" b="0" i="0" u="none" strike="noStrike" cap="none" normalizeH="0" baseline="0" noProof="0" dirty="0" smtClean="0">
                          <a:ln>
                            <a:noFill/>
                          </a:ln>
                          <a:solidFill>
                            <a:srgbClr val="000000"/>
                          </a:solidFill>
                          <a:effectLst/>
                          <a:latin typeface="Arial" pitchFamily="34" charset="0"/>
                          <a:cs typeface="Arial" pitchFamily="34" charset="0"/>
                        </a:rPr>
                        <a:t>cigarettes, chewing tobacco, cigars, etc.</a:t>
                      </a:r>
                    </a:p>
                  </a:txBody>
                  <a:tcPr marL="90102" marR="901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l" defTabSz="914400" rtl="0" eaLnBrk="0" fontAlgn="base" latinLnBrk="0" hangingPunct="0">
                        <a:lnSpc>
                          <a:spcPct val="100000"/>
                        </a:lnSpc>
                        <a:spcBef>
                          <a:spcPct val="20000"/>
                        </a:spcBef>
                        <a:spcAft>
                          <a:spcPct val="0"/>
                        </a:spcAft>
                        <a:buClr>
                          <a:srgbClr val="000000"/>
                        </a:buClr>
                        <a:buSzTx/>
                        <a:buFontTx/>
                        <a:buNone/>
                        <a:tabLst/>
                      </a:pPr>
                      <a:r>
                        <a:rPr kumimoji="0" lang="en-US" sz="2000" b="0" i="0" u="none" strike="noStrike" cap="none" normalizeH="0" baseline="0" noProof="0" dirty="0" smtClean="0">
                          <a:ln>
                            <a:noFill/>
                          </a:ln>
                          <a:solidFill>
                            <a:srgbClr val="000000"/>
                          </a:solidFill>
                          <a:effectLst/>
                          <a:latin typeface="Arial" pitchFamily="34" charset="0"/>
                          <a:cs typeface="Arial" pitchFamily="34" charset="0"/>
                        </a:rPr>
                        <a:t>Alcohol</a:t>
                      </a:r>
                    </a:p>
                  </a:txBody>
                  <a:tcPr marL="90102" marR="901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00"/>
                        </a:buClr>
                        <a:buSzTx/>
                        <a:buFontTx/>
                        <a:buNone/>
                        <a:tabLst/>
                      </a:pPr>
                      <a:r>
                        <a:rPr kumimoji="0" lang="en-US" sz="2000" b="0" i="0" u="none" strike="noStrike" cap="none" normalizeH="0" baseline="0" noProof="0" dirty="0" smtClean="0">
                          <a:ln>
                            <a:noFill/>
                          </a:ln>
                          <a:solidFill>
                            <a:srgbClr val="000000"/>
                          </a:solidFill>
                          <a:effectLst/>
                          <a:latin typeface="Arial" pitchFamily="34" charset="0"/>
                          <a:cs typeface="Arial" pitchFamily="34" charset="0"/>
                        </a:rPr>
                        <a:t>beer, wine, liquor, spirits, etc.</a:t>
                      </a:r>
                    </a:p>
                  </a:txBody>
                  <a:tcPr marL="90102" marR="901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650">
                <a:tc>
                  <a:txBody>
                    <a:bodyPr/>
                    <a:lstStyle/>
                    <a:p>
                      <a:pPr marL="0" marR="0" lvl="0" indent="0" algn="l" defTabSz="914400" rtl="0" eaLnBrk="0" fontAlgn="base" latinLnBrk="0" hangingPunct="0">
                        <a:lnSpc>
                          <a:spcPct val="100000"/>
                        </a:lnSpc>
                        <a:spcBef>
                          <a:spcPct val="20000"/>
                        </a:spcBef>
                        <a:spcAft>
                          <a:spcPct val="0"/>
                        </a:spcAft>
                        <a:buClr>
                          <a:srgbClr val="000000"/>
                        </a:buClr>
                        <a:buSzTx/>
                        <a:buFontTx/>
                        <a:buNone/>
                        <a:tabLst/>
                      </a:pPr>
                      <a:r>
                        <a:rPr kumimoji="0" lang="en-US" sz="2000" b="0" i="0" u="none" strike="noStrike" cap="none" normalizeH="0" baseline="0" noProof="0" dirty="0" smtClean="0">
                          <a:ln>
                            <a:noFill/>
                          </a:ln>
                          <a:solidFill>
                            <a:srgbClr val="000000"/>
                          </a:solidFill>
                          <a:effectLst/>
                          <a:latin typeface="Arial" pitchFamily="34" charset="0"/>
                          <a:cs typeface="Arial" pitchFamily="34" charset="0"/>
                        </a:rPr>
                        <a:t>Marijuana</a:t>
                      </a:r>
                    </a:p>
                  </a:txBody>
                  <a:tcPr marL="90102" marR="901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00"/>
                        </a:buClr>
                        <a:buSzTx/>
                        <a:buFontTx/>
                        <a:buNone/>
                        <a:tabLst/>
                      </a:pPr>
                      <a:r>
                        <a:rPr kumimoji="0" lang="en-US" sz="2000" b="0" i="0" u="none" strike="noStrike" cap="none" normalizeH="0" baseline="0" noProof="0" dirty="0" smtClean="0">
                          <a:ln>
                            <a:noFill/>
                          </a:ln>
                          <a:solidFill>
                            <a:srgbClr val="000000"/>
                          </a:solidFill>
                          <a:effectLst/>
                          <a:latin typeface="Arial" pitchFamily="34" charset="0"/>
                          <a:cs typeface="Arial" pitchFamily="34" charset="0"/>
                        </a:rPr>
                        <a:t>marijuana, pot, grass, hash, reefer, etc.</a:t>
                      </a:r>
                    </a:p>
                  </a:txBody>
                  <a:tcPr marL="90102" marR="901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l" defTabSz="914400" rtl="0" eaLnBrk="0" fontAlgn="base" latinLnBrk="0" hangingPunct="0">
                        <a:lnSpc>
                          <a:spcPct val="100000"/>
                        </a:lnSpc>
                        <a:spcBef>
                          <a:spcPct val="20000"/>
                        </a:spcBef>
                        <a:spcAft>
                          <a:spcPct val="0"/>
                        </a:spcAft>
                        <a:buClr>
                          <a:srgbClr val="000000"/>
                        </a:buClr>
                        <a:buSzTx/>
                        <a:buFontTx/>
                        <a:buNone/>
                        <a:tabLst/>
                      </a:pPr>
                      <a:r>
                        <a:rPr kumimoji="0" lang="en-US" sz="2000" b="0" i="0" u="none" strike="noStrike" cap="none" normalizeH="0" baseline="0" noProof="0" dirty="0" smtClean="0">
                          <a:ln>
                            <a:noFill/>
                          </a:ln>
                          <a:solidFill>
                            <a:srgbClr val="000000"/>
                          </a:solidFill>
                          <a:effectLst/>
                          <a:latin typeface="Arial" pitchFamily="34" charset="0"/>
                          <a:cs typeface="Arial" pitchFamily="34" charset="0"/>
                        </a:rPr>
                        <a:t>Cocaine</a:t>
                      </a:r>
                    </a:p>
                  </a:txBody>
                  <a:tcPr marL="90102" marR="901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00"/>
                        </a:buClr>
                        <a:buSzTx/>
                        <a:buFontTx/>
                        <a:buNone/>
                        <a:tabLst/>
                      </a:pPr>
                      <a:r>
                        <a:rPr kumimoji="0" lang="en-US" sz="2000" b="0" i="0" u="none" strike="noStrike" cap="none" normalizeH="0" baseline="0" noProof="0" dirty="0" smtClean="0">
                          <a:ln>
                            <a:noFill/>
                          </a:ln>
                          <a:solidFill>
                            <a:srgbClr val="000000"/>
                          </a:solidFill>
                          <a:effectLst/>
                          <a:latin typeface="Arial" pitchFamily="34" charset="0"/>
                          <a:cs typeface="Arial" pitchFamily="34" charset="0"/>
                        </a:rPr>
                        <a:t>coke, crack, blow, etc.</a:t>
                      </a:r>
                    </a:p>
                  </a:txBody>
                  <a:tcPr marL="90102" marR="901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l" defTabSz="914400" rtl="0" eaLnBrk="0" fontAlgn="base" latinLnBrk="0" hangingPunct="0">
                        <a:lnSpc>
                          <a:spcPct val="100000"/>
                        </a:lnSpc>
                        <a:spcBef>
                          <a:spcPct val="20000"/>
                        </a:spcBef>
                        <a:spcAft>
                          <a:spcPct val="0"/>
                        </a:spcAft>
                        <a:buClr>
                          <a:srgbClr val="000000"/>
                        </a:buClr>
                        <a:buSzTx/>
                        <a:buFontTx/>
                        <a:buNone/>
                        <a:tabLst/>
                      </a:pPr>
                      <a:r>
                        <a:rPr kumimoji="0" lang="en-US" sz="2000" b="0" i="0" u="none" strike="noStrike" cap="none" normalizeH="0" baseline="0" noProof="0" dirty="0" smtClean="0">
                          <a:ln>
                            <a:noFill/>
                          </a:ln>
                          <a:solidFill>
                            <a:srgbClr val="000000"/>
                          </a:solidFill>
                          <a:effectLst/>
                          <a:latin typeface="Arial" pitchFamily="34" charset="0"/>
                          <a:cs typeface="Arial" pitchFamily="34" charset="0"/>
                        </a:rPr>
                        <a:t>ATS</a:t>
                      </a:r>
                    </a:p>
                  </a:txBody>
                  <a:tcPr marL="90102" marR="901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00"/>
                        </a:buClr>
                        <a:buSzTx/>
                        <a:buFontTx/>
                        <a:buNone/>
                        <a:tabLst/>
                      </a:pPr>
                      <a:r>
                        <a:rPr kumimoji="0" lang="en-US" sz="2000" b="0" i="0" u="none" strike="noStrike" cap="none" normalizeH="0" baseline="0" noProof="0" dirty="0" smtClean="0">
                          <a:ln>
                            <a:noFill/>
                          </a:ln>
                          <a:solidFill>
                            <a:srgbClr val="000000"/>
                          </a:solidFill>
                          <a:effectLst/>
                          <a:latin typeface="Arial" pitchFamily="34" charset="0"/>
                          <a:cs typeface="Arial" pitchFamily="34" charset="0"/>
                        </a:rPr>
                        <a:t>Ritalin, Adderall, speed, meth, diet pills, etc. </a:t>
                      </a:r>
                    </a:p>
                  </a:txBody>
                  <a:tcPr marL="90102" marR="901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650">
                <a:tc>
                  <a:txBody>
                    <a:bodyPr/>
                    <a:lstStyle/>
                    <a:p>
                      <a:pPr marL="0" marR="0" lvl="0" indent="0" algn="l" defTabSz="914400" rtl="0" eaLnBrk="0" fontAlgn="base" latinLnBrk="0" hangingPunct="0">
                        <a:lnSpc>
                          <a:spcPct val="100000"/>
                        </a:lnSpc>
                        <a:spcBef>
                          <a:spcPct val="20000"/>
                        </a:spcBef>
                        <a:spcAft>
                          <a:spcPct val="0"/>
                        </a:spcAft>
                        <a:buClr>
                          <a:srgbClr val="000000"/>
                        </a:buClr>
                        <a:buSzTx/>
                        <a:buFontTx/>
                        <a:buNone/>
                        <a:tabLst/>
                      </a:pPr>
                      <a:r>
                        <a:rPr kumimoji="0" lang="en-US" sz="2000" b="0" i="0" u="none" strike="noStrike" cap="none" normalizeH="0" baseline="0" noProof="0" dirty="0" smtClean="0">
                          <a:ln>
                            <a:noFill/>
                          </a:ln>
                          <a:solidFill>
                            <a:srgbClr val="000000"/>
                          </a:solidFill>
                          <a:effectLst/>
                          <a:latin typeface="Arial" pitchFamily="34" charset="0"/>
                          <a:cs typeface="Arial" pitchFamily="34" charset="0"/>
                        </a:rPr>
                        <a:t>Sedatives</a:t>
                      </a:r>
                    </a:p>
                  </a:txBody>
                  <a:tcPr marL="90102" marR="901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00"/>
                        </a:buClr>
                        <a:buSzTx/>
                        <a:buFontTx/>
                        <a:buNone/>
                        <a:tabLst/>
                      </a:pPr>
                      <a:r>
                        <a:rPr kumimoji="0" lang="en-US" sz="2000" b="0" i="0" u="none" strike="noStrike" cap="none" normalizeH="0" baseline="0" noProof="0" dirty="0" smtClean="0">
                          <a:ln>
                            <a:noFill/>
                          </a:ln>
                          <a:solidFill>
                            <a:srgbClr val="000000"/>
                          </a:solidFill>
                          <a:effectLst/>
                          <a:latin typeface="Arial" pitchFamily="34" charset="0"/>
                          <a:cs typeface="Arial" pitchFamily="34" charset="0"/>
                        </a:rPr>
                        <a:t>diazepam, alprazolam, Xanax, benzodiazepines, etc. </a:t>
                      </a:r>
                    </a:p>
                  </a:txBody>
                  <a:tcPr marL="90102" marR="901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l" defTabSz="914400" rtl="0" eaLnBrk="0" fontAlgn="base" latinLnBrk="0" hangingPunct="0">
                        <a:lnSpc>
                          <a:spcPct val="100000"/>
                        </a:lnSpc>
                        <a:spcBef>
                          <a:spcPct val="20000"/>
                        </a:spcBef>
                        <a:spcAft>
                          <a:spcPct val="0"/>
                        </a:spcAft>
                        <a:buClr>
                          <a:srgbClr val="000000"/>
                        </a:buClr>
                        <a:buSzTx/>
                        <a:buFontTx/>
                        <a:buNone/>
                        <a:tabLst/>
                      </a:pPr>
                      <a:r>
                        <a:rPr kumimoji="0" lang="en-US" sz="2000" b="0" i="0" u="none" strike="noStrike" cap="none" normalizeH="0" baseline="0" noProof="0" dirty="0" smtClean="0">
                          <a:ln>
                            <a:noFill/>
                          </a:ln>
                          <a:solidFill>
                            <a:srgbClr val="000000"/>
                          </a:solidFill>
                          <a:effectLst/>
                          <a:latin typeface="Arial" pitchFamily="34" charset="0"/>
                          <a:cs typeface="Arial" pitchFamily="34" charset="0"/>
                        </a:rPr>
                        <a:t>Opioids</a:t>
                      </a:r>
                    </a:p>
                  </a:txBody>
                  <a:tcPr marL="90102" marR="901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00"/>
                        </a:buClr>
                        <a:buSzTx/>
                        <a:buFontTx/>
                        <a:buNone/>
                        <a:tabLst/>
                      </a:pPr>
                      <a:r>
                        <a:rPr kumimoji="0" lang="en-US" sz="2000" b="0" i="0" u="none" strike="noStrike" cap="none" normalizeH="0" baseline="0" noProof="0" dirty="0" smtClean="0">
                          <a:ln>
                            <a:noFill/>
                          </a:ln>
                          <a:solidFill>
                            <a:srgbClr val="000000"/>
                          </a:solidFill>
                          <a:effectLst/>
                          <a:latin typeface="Arial" pitchFamily="34" charset="0"/>
                          <a:cs typeface="Arial" pitchFamily="34" charset="0"/>
                        </a:rPr>
                        <a:t>heroin, morphine, OxyContin, fentanyl, codeine, etc.</a:t>
                      </a:r>
                    </a:p>
                  </a:txBody>
                  <a:tcPr marL="90102" marR="901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l" defTabSz="914400" rtl="0" eaLnBrk="0" fontAlgn="base" latinLnBrk="0" hangingPunct="0">
                        <a:lnSpc>
                          <a:spcPct val="100000"/>
                        </a:lnSpc>
                        <a:spcBef>
                          <a:spcPct val="20000"/>
                        </a:spcBef>
                        <a:spcAft>
                          <a:spcPct val="0"/>
                        </a:spcAft>
                        <a:buClr>
                          <a:srgbClr val="000000"/>
                        </a:buClr>
                        <a:buSzTx/>
                        <a:buFontTx/>
                        <a:buNone/>
                        <a:tabLst/>
                      </a:pPr>
                      <a:r>
                        <a:rPr kumimoji="0" lang="en-US" sz="2000" b="0" i="0" u="none" strike="noStrike" cap="none" normalizeH="0" baseline="0" noProof="0" dirty="0" smtClean="0">
                          <a:ln>
                            <a:noFill/>
                          </a:ln>
                          <a:solidFill>
                            <a:srgbClr val="000000"/>
                          </a:solidFill>
                          <a:effectLst/>
                          <a:latin typeface="Arial" pitchFamily="34" charset="0"/>
                          <a:cs typeface="Arial" pitchFamily="34" charset="0"/>
                        </a:rPr>
                        <a:t>Hallucinogens</a:t>
                      </a:r>
                    </a:p>
                  </a:txBody>
                  <a:tcPr marL="90102" marR="901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00"/>
                        </a:buClr>
                        <a:buSzTx/>
                        <a:buFontTx/>
                        <a:buNone/>
                        <a:tabLst/>
                      </a:pPr>
                      <a:r>
                        <a:rPr kumimoji="0" lang="en-US" sz="2000" b="0" i="0" u="none" strike="noStrike" cap="none" normalizeH="0" baseline="0" noProof="0" dirty="0" smtClean="0">
                          <a:ln>
                            <a:noFill/>
                          </a:ln>
                          <a:solidFill>
                            <a:srgbClr val="000000"/>
                          </a:solidFill>
                          <a:effectLst/>
                          <a:latin typeface="Arial" pitchFamily="34" charset="0"/>
                          <a:cs typeface="Arial" pitchFamily="34" charset="0"/>
                        </a:rPr>
                        <a:t>LSD, acid, mushrooms, PCP, MDMA, Ecstasy, etc. </a:t>
                      </a:r>
                    </a:p>
                  </a:txBody>
                  <a:tcPr marL="90102" marR="901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650">
                <a:tc>
                  <a:txBody>
                    <a:bodyPr/>
                    <a:lstStyle/>
                    <a:p>
                      <a:pPr marL="0" marR="0" lvl="0" indent="0" algn="l" defTabSz="914400" rtl="0" eaLnBrk="0" fontAlgn="base" latinLnBrk="0" hangingPunct="0">
                        <a:lnSpc>
                          <a:spcPct val="100000"/>
                        </a:lnSpc>
                        <a:spcBef>
                          <a:spcPct val="20000"/>
                        </a:spcBef>
                        <a:spcAft>
                          <a:spcPct val="0"/>
                        </a:spcAft>
                        <a:buClr>
                          <a:srgbClr val="000000"/>
                        </a:buClr>
                        <a:buSzTx/>
                        <a:buFontTx/>
                        <a:buNone/>
                        <a:tabLst/>
                      </a:pPr>
                      <a:r>
                        <a:rPr kumimoji="0" lang="en-US" sz="2000" b="0" i="0" u="none" strike="noStrike" cap="none" normalizeH="0" baseline="0" noProof="0" dirty="0" smtClean="0">
                          <a:ln>
                            <a:noFill/>
                          </a:ln>
                          <a:solidFill>
                            <a:srgbClr val="000000"/>
                          </a:solidFill>
                          <a:effectLst/>
                          <a:latin typeface="Arial" pitchFamily="34" charset="0"/>
                          <a:cs typeface="Arial" pitchFamily="34" charset="0"/>
                        </a:rPr>
                        <a:t>Other</a:t>
                      </a:r>
                    </a:p>
                  </a:txBody>
                  <a:tcPr marL="90102" marR="901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0000"/>
                        </a:buClr>
                        <a:buSzTx/>
                        <a:buFontTx/>
                        <a:buNone/>
                        <a:tabLst/>
                      </a:pPr>
                      <a:r>
                        <a:rPr kumimoji="0" lang="en-US" sz="2000" b="0" i="0" u="none" strike="noStrike" cap="none" normalizeH="0" baseline="0" noProof="0" dirty="0" smtClean="0">
                          <a:ln>
                            <a:noFill/>
                          </a:ln>
                          <a:solidFill>
                            <a:srgbClr val="000000"/>
                          </a:solidFill>
                          <a:effectLst/>
                          <a:latin typeface="Arial" pitchFamily="34" charset="0"/>
                          <a:cs typeface="Arial" pitchFamily="34" charset="0"/>
                        </a:rPr>
                        <a:t>K2, Spice, kava, </a:t>
                      </a:r>
                      <a:r>
                        <a:rPr kumimoji="0" lang="en-US" sz="2000" b="0" i="0" u="none" strike="noStrike" cap="none" normalizeH="0" baseline="0" noProof="0" dirty="0" err="1" smtClean="0">
                          <a:ln>
                            <a:noFill/>
                          </a:ln>
                          <a:solidFill>
                            <a:srgbClr val="000000"/>
                          </a:solidFill>
                          <a:effectLst/>
                          <a:latin typeface="Arial" pitchFamily="34" charset="0"/>
                          <a:cs typeface="Arial" pitchFamily="34" charset="0"/>
                        </a:rPr>
                        <a:t>khat</a:t>
                      </a:r>
                      <a:r>
                        <a:rPr kumimoji="0" lang="en-US" sz="2000" b="0" i="0" u="none" strike="noStrike" cap="none" normalizeH="0" baseline="0" noProof="0" dirty="0" smtClean="0">
                          <a:ln>
                            <a:noFill/>
                          </a:ln>
                          <a:solidFill>
                            <a:srgbClr val="000000"/>
                          </a:solidFill>
                          <a:effectLst/>
                          <a:latin typeface="Arial" pitchFamily="34" charset="0"/>
                          <a:cs typeface="Arial" pitchFamily="34" charset="0"/>
                        </a:rPr>
                        <a:t>, steroids </a:t>
                      </a:r>
                    </a:p>
                  </a:txBody>
                  <a:tcPr marL="90102" marR="901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010061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0.0&quot;&gt;&lt;object type=&quot;1&quot; unique_id=&quot;10001&quot;&gt;&lt;object type=&quot;2&quot; unique_id=&quot;10884&quot;&gt;&lt;object type=&quot;3&quot; unique_id=&quot;10885&quot;&gt;&lt;property id=&quot;20148&quot; value=&quot;5&quot;/&gt;&lt;property id=&quot;20300&quot; value=&quot;Slide 1 - &amp;quot; Screening, Brief Intervention and Referral to Treatment “SBIRT” &amp;quot;&quot;/&gt;&lt;property id=&quot;20307&quot; value=&quot;257&quot;/&gt;&lt;/object&gt;&lt;object type=&quot;3&quot; unique_id=&quot;10899&quot;&gt;&lt;property id=&quot;20148&quot; value=&quot;5&quot;/&gt;&lt;property id=&quot;20300&quot; value=&quot;Slide 4 - &amp;quot;“Adolescents Are Not Little Adults”&amp;quot;&quot;/&gt;&lt;property id=&quot;20307&quot; value=&quot;372&quot;/&gt;&lt;/object&gt;&lt;object type=&quot;3&quot; unique_id=&quot;10908&quot;&gt;&lt;property id=&quot;20148&quot; value=&quot;5&quot;/&gt;&lt;property id=&quot;20300&quot; value=&quot;Slide 67&quot;/&gt;&lt;property id=&quot;20307&quot; value=&quot;379&quot;/&gt;&lt;/object&gt;&lt;object type=&quot;3&quot; unique_id=&quot;10910&quot;&gt;&lt;property id=&quot;20148&quot; value=&quot;5&quot;/&gt;&lt;property id=&quot;20300&quot; value=&quot;Slide 66&quot;/&gt;&lt;property id=&quot;20307&quot; value=&quot;380&quot;/&gt;&lt;/object&gt;&lt;object type=&quot;3&quot; unique_id=&quot;11395&quot;&gt;&lt;property id=&quot;20148&quot; value=&quot;5&quot;/&gt;&lt;property id=&quot;20300&quot; value=&quot;Slide 6&quot;/&gt;&lt;property id=&quot;20307&quot; value=&quot;456&quot;/&gt;&lt;/object&gt;&lt;object type=&quot;3&quot; unique_id=&quot;11396&quot;&gt;&lt;property id=&quot;20148&quot; value=&quot;5&quot;/&gt;&lt;property id=&quot;20300&quot; value=&quot;Slide 7 - &amp;quot;Myelination&amp;quot;&quot;/&gt;&lt;property id=&quot;20307&quot; value=&quot;457&quot;/&gt;&lt;/object&gt;&lt;object type=&quot;3&quot; unique_id=&quot;11397&quot;&gt;&lt;property id=&quot;20148&quot; value=&quot;5&quot;/&gt;&lt;property id=&quot;20300&quot; value=&quot;Slide 8 - &amp;quot;Brain Maturation&amp;quot;&quot;/&gt;&lt;property id=&quot;20307&quot; value=&quot;458&quot;/&gt;&lt;/object&gt;&lt;object type=&quot;3&quot; unique_id=&quot;11399&quot;&gt;&lt;property id=&quot;20148&quot; value=&quot;5&quot;/&gt;&lt;property id=&quot;20300&quot; value=&quot;Slide 9&quot;/&gt;&lt;property id=&quot;20307&quot; value=&quot;460&quot;/&gt;&lt;/object&gt;&lt;object type=&quot;3&quot; unique_id=&quot;11400&quot;&gt;&lt;property id=&quot;20148&quot; value=&quot;5&quot;/&gt;&lt;property id=&quot;20300&quot; value=&quot;Slide 11&quot;/&gt;&lt;property id=&quot;20307&quot; value=&quot;461&quot;/&gt;&lt;/object&gt;&lt;object type=&quot;3&quot; unique_id=&quot;11401&quot;&gt;&lt;property id=&quot;20148&quot; value=&quot;5&quot;/&gt;&lt;property id=&quot;20300&quot; value=&quot;Slide 10&quot;/&gt;&lt;property id=&quot;20307&quot; value=&quot;462&quot;/&gt;&lt;/object&gt;&lt;object type=&quot;3&quot; unique_id=&quot;17911&quot;&gt;&lt;property id=&quot;20148&quot; value=&quot;5&quot;/&gt;&lt;property id=&quot;20300&quot; value=&quot;Slide 2 - &amp;quot;Alcohol and drug use are more dangerous for teens than adults&amp;quot;&quot;/&gt;&lt;property id=&quot;20307&quot; value=&quot;501&quot;/&gt;&lt;/object&gt;&lt;object type=&quot;3&quot; unique_id=&quot;17915&quot;&gt;&lt;property id=&quot;20148&quot; value=&quot;5&quot;/&gt;&lt;property id=&quot;20300&quot; value=&quot;Slide 51 - &amp;quot;Screening for substance use&amp;quot;&quot;/&gt;&lt;property id=&quot;20307&quot; value=&quot;505&quot;/&gt;&lt;/object&gt;&lt;object type=&quot;3&quot; unique_id=&quot;17919&quot;&gt;&lt;property id=&quot;20148&quot; value=&quot;5&quot;/&gt;&lt;property id=&quot;20300&quot; value=&quot;Slide 62&quot;/&gt;&lt;property id=&quot;20307&quot; value=&quot;529&quot;/&gt;&lt;/object&gt;&lt;object type=&quot;3&quot; unique_id=&quot;18491&quot;&gt;&lt;property id=&quot;20148&quot; value=&quot;5&quot;/&gt;&lt;property id=&quot;20300&quot; value=&quot;Slide 23 - &amp;quot;Hippocampal Size by MRI&amp;quot;&quot;/&gt;&lt;property id=&quot;20307&quot; value=&quot;533&quot;/&gt;&lt;/object&gt;&lt;object type=&quot;3&quot; unique_id=&quot;18494&quot;&gt;&lt;property id=&quot;20148&quot; value=&quot;5&quot;/&gt;&lt;property id=&quot;20300&quot; value=&quot;Slide 27 - &amp;quot;Anandamide&amp;quot;&quot;/&gt;&lt;property id=&quot;20307&quot; value=&quot;536&quot;/&gt;&lt;/object&gt;&lt;object type=&quot;3&quot; unique_id=&quot;18496&quot;&gt;&lt;property id=&quot;20148&quot; value=&quot;5&quot;/&gt;&lt;property id=&quot;20300&quot; value=&quot;Slide 29 - &amp;quot;Cannabinoid Binding Sites&amp;quot;&quot;/&gt;&lt;property id=&quot;20307&quot; value=&quot;538&quot;/&gt;&lt;/object&gt;&lt;object type=&quot;3&quot; unique_id=&quot;18503&quot;&gt;&lt;property id=&quot;20148&quot; value=&quot;5&quot;/&gt;&lt;property id=&quot;20300&quot; value=&quot;Slide 31&quot;/&gt;&lt;property id=&quot;20307&quot; value=&quot;545&quot;/&gt;&lt;/object&gt;&lt;object type=&quot;3&quot; unique_id=&quot;18505&quot;&gt;&lt;property id=&quot;20148&quot; value=&quot;5&quot;/&gt;&lt;property id=&quot;20300&quot; value=&quot;Slide 34&quot;/&gt;&lt;property id=&quot;20307&quot; value=&quot;547&quot;/&gt;&lt;/object&gt;&lt;object type=&quot;3&quot; unique_id=&quot;20876&quot;&gt;&lt;property id=&quot;20148&quot; value=&quot;5&quot;/&gt;&lt;property id=&quot;20300&quot; value=&quot;Slide 22&quot;/&gt;&lt;property id=&quot;20307&quot; value=&quot;555&quot;/&gt;&lt;/object&gt;&lt;object type=&quot;3&quot; unique_id=&quot;20877&quot;&gt;&lt;property id=&quot;20148&quot; value=&quot;5&quot;/&gt;&lt;property id=&quot;20300&quot; value=&quot;Slide 35&quot;/&gt;&lt;property id=&quot;20307&quot; value=&quot;550&quot;/&gt;&lt;/object&gt;&lt;object type=&quot;3&quot; unique_id=&quot;20879&quot;&gt;&lt;property id=&quot;20148&quot; value=&quot;5&quot;/&gt;&lt;property id=&quot;20300&quot; value=&quot;Slide 36&quot;/&gt;&lt;property id=&quot;20307&quot; value=&quot;552&quot;/&gt;&lt;/object&gt;&lt;object type=&quot;3&quot; unique_id=&quot;20908&quot;&gt;&lt;property id=&quot;20148&quot; value=&quot;5&quot;/&gt;&lt;property id=&quot;20300&quot; value=&quot;Slide 149 - &amp;quot;Intensive Outpatient Programs&amp;quot;&quot;/&gt;&lt;property id=&quot;20307&quot; value=&quot;570&quot;/&gt;&lt;/object&gt;&lt;object type=&quot;3&quot; unique_id=&quot;20909&quot;&gt;&lt;property id=&quot;20148&quot; value=&quot;5&quot;/&gt;&lt;property id=&quot;20300&quot; value=&quot;Slide 150 - &amp;quot;Partial Hospital Programs&amp;quot;&quot;/&gt;&lt;property id=&quot;20307&quot; value=&quot;571&quot;/&gt;&lt;/object&gt;&lt;object type=&quot;3&quot; unique_id=&quot;20910&quot;&gt;&lt;property id=&quot;20148&quot; value=&quot;5&quot;/&gt;&lt;property id=&quot;20300&quot; value=&quot;Slide 151 - &amp;quot;Recovery High School&amp;quot;&quot;/&gt;&lt;property id=&quot;20307&quot; value=&quot;572&quot;/&gt;&lt;/object&gt;&lt;object type=&quot;3&quot; unique_id=&quot;20911&quot;&gt;&lt;property id=&quot;20148&quot; value=&quot;5&quot;/&gt;&lt;property id=&quot;20300&quot; value=&quot;Slide 152 - &amp;quot;Acute Residential Treatment&amp;quot;&quot;/&gt;&lt;property id=&quot;20307&quot; value=&quot;573&quot;/&gt;&lt;/object&gt;&lt;object type=&quot;3&quot; unique_id=&quot;20912&quot;&gt;&lt;property id=&quot;20148&quot; value=&quot;5&quot;/&gt;&lt;property id=&quot;20300&quot; value=&quot;Slide 153 - &amp;quot;Residential Treatment&amp;quot;&quot;/&gt;&lt;property id=&quot;20307&quot; value=&quot;574&quot;/&gt;&lt;/object&gt;&lt;object type=&quot;3&quot; unique_id=&quot;20913&quot;&gt;&lt;property id=&quot;20148&quot; value=&quot;5&quot;/&gt;&lt;property id=&quot;20300&quot; value=&quot;Slide 154 - &amp;quot;Therapeutic Boarding School&amp;quot;&quot;/&gt;&lt;property id=&quot;20307&quot; value=&quot;575&quot;/&gt;&lt;/object&gt;&lt;object type=&quot;3&quot; unique_id=&quot;20914&quot;&gt;&lt;property id=&quot;20148&quot; value=&quot;5&quot;/&gt;&lt;property id=&quot;20300&quot; value=&quot;Slide 160&quot;/&gt;&lt;property id=&quot;20307&quot; value=&quot;576&quot;/&gt;&lt;/object&gt;&lt;object type=&quot;3&quot; unique_id=&quot;20915&quot;&gt;&lt;property id=&quot;20148&quot; value=&quot;5&quot;/&gt;&lt;property id=&quot;20300&quot; value=&quot;Slide 161 - &amp;quot;Provide support while awaiting placement&amp;quot;&quot;/&gt;&lt;property id=&quot;20307&quot; value=&quot;577&quot;/&gt;&lt;/object&gt;&lt;object type=&quot;3&quot; unique_id=&quot;20916&quot;&gt;&lt;property id=&quot;20148&quot; value=&quot;5&quot;/&gt;&lt;property id=&quot;20300&quot; value=&quot;Slide 162 - &amp;quot;Reassess after treatment&amp;quot;&quot;/&gt;&lt;property id=&quot;20307&quot; value=&quot;578&quot;/&gt;&lt;/object&gt;&lt;object type=&quot;3&quot; unique_id=&quot;21021&quot;&gt;&lt;property id=&quot;20148&quot; value=&quot;5&quot;/&gt;&lt;property id=&quot;20300&quot; value=&quot;Slide 70&quot;/&gt;&lt;property id=&quot;20307&quot; value=&quot;626&quot;/&gt;&lt;/object&gt;&lt;object type=&quot;3&quot; unique_id=&quot;21024&quot;&gt;&lt;property id=&quot;20148&quot; value=&quot;5&quot;/&gt;&lt;property id=&quot;20300&quot; value=&quot;Slide 72&quot;/&gt;&lt;property id=&quot;20307&quot; value=&quot;627&quot;/&gt;&lt;/object&gt;&lt;object type=&quot;3&quot; unique_id=&quot;21027&quot;&gt;&lt;property id=&quot;20148&quot; value=&quot;5&quot;/&gt;&lt;property id=&quot;20300&quot; value=&quot;Slide 79 - &amp;quot;THE Brief MOTIVATIONAL INTERVENTION&amp;quot;&quot;/&gt;&lt;property id=&quot;20307&quot; value=&quot;638&quot;/&gt;&lt;/object&gt;&lt;object type=&quot;3&quot; unique_id=&quot;21032&quot;&gt;&lt;property id=&quot;20148&quot; value=&quot;5&quot;/&gt;&lt;property id=&quot;20300&quot; value=&quot;Slide 80&quot;/&gt;&lt;property id=&quot;20307&quot; value=&quot;597&quot;/&gt;&lt;/object&gt;&lt;object type=&quot;3&quot; unique_id=&quot;21035&quot;&gt;&lt;property id=&quot;20148&quot; value=&quot;5&quot;/&gt;&lt;property id=&quot;20300&quot; value=&quot;Slide 94&quot;/&gt;&lt;property id=&quot;20307&quot; value=&quot;600&quot;/&gt;&lt;/object&gt;&lt;object type=&quot;3&quot; unique_id=&quot;21045&quot;&gt;&lt;property id=&quot;20148&quot; value=&quot;5&quot;/&gt;&lt;property id=&quot;20300&quot; value=&quot;Slide 105&quot;/&gt;&lt;property id=&quot;20307&quot; value=&quot;610&quot;/&gt;&lt;/object&gt;&lt;object type=&quot;3&quot; unique_id=&quot;21056&quot;&gt;&lt;property id=&quot;20148&quot; value=&quot;5&quot;/&gt;&lt;property id=&quot;20300&quot; value=&quot;Slide 118 - &amp;quot;Including Parents&amp;quot;&quot;/&gt;&lt;property id=&quot;20307&quot; value=&quot;616&quot;/&gt;&lt;/object&gt;&lt;object type=&quot;3&quot; unique_id=&quot;21057&quot;&gt;&lt;property id=&quot;20148&quot; value=&quot;5&quot;/&gt;&lt;property id=&quot;20300&quot; value=&quot;Slide 119 - &amp;quot;Invite Parents&amp;quot;&quot;/&gt;&lt;property id=&quot;20307&quot; value=&quot;617&quot;/&gt;&lt;/object&gt;&lt;object type=&quot;3&quot; unique_id=&quot;21058&quot;&gt;&lt;property id=&quot;20148&quot; value=&quot;5&quot;/&gt;&lt;property id=&quot;20300&quot; value=&quot;Slide 132 - &amp;quot;ACUTE RISK: Moving Beyond motivational interventions&amp;quot;&quot;/&gt;&lt;property id=&quot;20307&quot; value=&quot;618&quot;/&gt;&lt;/object&gt;&lt;object type=&quot;3&quot; unique_id=&quot;21059&quot;&gt;&lt;property id=&quot;20148&quot; value=&quot;5&quot;/&gt;&lt;property id=&quot;20300&quot; value=&quot;Slide 133&quot;/&gt;&lt;property id=&quot;20307&quot; value=&quot;619&quot;/&gt;&lt;/object&gt;&lt;object type=&quot;3&quot; unique_id=&quot;21060&quot;&gt;&lt;property id=&quot;20148&quot; value=&quot;5&quot;/&gt;&lt;property id=&quot;20300&quot; value=&quot;Slide 135&quot;/&gt;&lt;property id=&quot;20307&quot; value=&quot;620&quot;/&gt;&lt;/object&gt;&lt;object type=&quot;3&quot; unique_id=&quot;21061&quot;&gt;&lt;property id=&quot;20148&quot; value=&quot;5&quot;/&gt;&lt;property id=&quot;20300&quot; value=&quot;Slide 136&quot;/&gt;&lt;property id=&quot;20307&quot; value=&quot;621&quot;/&gt;&lt;/object&gt;&lt;object type=&quot;3&quot; unique_id=&quot;21062&quot;&gt;&lt;property id=&quot;20148&quot; value=&quot;5&quot;/&gt;&lt;property id=&quot;20300&quot; value=&quot;Slide 137&quot;/&gt;&lt;property id=&quot;20307&quot; value=&quot;622&quot;/&gt;&lt;/object&gt;&lt;object type=&quot;3&quot; unique_id=&quot;21063&quot;&gt;&lt;property id=&quot;20148&quot; value=&quot;5&quot;/&gt;&lt;property id=&quot;20300&quot; value=&quot;Slide 138&quot;/&gt;&lt;property id=&quot;20307&quot; value=&quot;623&quot;/&gt;&lt;/object&gt;&lt;object type=&quot;3&quot; unique_id=&quot;140343&quot;&gt;&lt;property id=&quot;20148&quot; value=&quot;5&quot;/&gt;&lt;property id=&quot;20300&quot; value=&quot;Slide 139 - &amp;quot;Referral to treatment&amp;quot;&quot;/&gt;&lt;property id=&quot;20307&quot; value=&quot;642&quot;/&gt;&lt;/object&gt;&lt;object type=&quot;3&quot; unique_id=&quot;140344&quot;&gt;&lt;property id=&quot;20148&quot; value=&quot;5&quot;/&gt;&lt;property id=&quot;20300&quot; value=&quot;Slide 140&quot;/&gt;&lt;property id=&quot;20307&quot; value=&quot;643&quot;/&gt;&lt;/object&gt;&lt;object type=&quot;3&quot; unique_id=&quot;140345&quot;&gt;&lt;property id=&quot;20148&quot; value=&quot;5&quot;/&gt;&lt;property id=&quot;20300&quot; value=&quot;Slide 141&quot;/&gt;&lt;property id=&quot;20307&quot; value=&quot;644&quot;/&gt;&lt;/object&gt;&lt;object type=&quot;3&quot; unique_id=&quot;140346&quot;&gt;&lt;property id=&quot;20148&quot; value=&quot;5&quot;/&gt;&lt;property id=&quot;20300&quot; value=&quot;Slide 142&quot;/&gt;&lt;property id=&quot;20307&quot; value=&quot;645&quot;/&gt;&lt;/object&gt;&lt;object type=&quot;3&quot; unique_id=&quot;140347&quot;&gt;&lt;property id=&quot;20148&quot; value=&quot;5&quot;/&gt;&lt;property id=&quot;20300&quot; value=&quot;Slide 143&quot;/&gt;&lt;property id=&quot;20307&quot; value=&quot;646&quot;/&gt;&lt;/object&gt;&lt;object type=&quot;3&quot; unique_id=&quot;140348&quot;&gt;&lt;property id=&quot;20148&quot; value=&quot;5&quot;/&gt;&lt;property id=&quot;20300&quot; value=&quot;Slide 144&quot;/&gt;&lt;property id=&quot;20307&quot; value=&quot;647&quot;/&gt;&lt;/object&gt;&lt;object type=&quot;3&quot; unique_id=&quot;140349&quot;&gt;&lt;property id=&quot;20148&quot; value=&quot;5&quot;/&gt;&lt;property id=&quot;20300&quot; value=&quot;Slide 145 - &amp;quot;Outpatient Treatment:&amp;quot;&quot;/&gt;&lt;property id=&quot;20307&quot; value=&quot;648&quot;/&gt;&lt;/object&gt;&lt;object type=&quot;3&quot; unique_id=&quot;140350&quot;&gt;&lt;property id=&quot;20148&quot; value=&quot;5&quot;/&gt;&lt;property id=&quot;20300&quot; value=&quot;Slide 146 - &amp;quot;Individual Counseling&amp;quot;&quot;/&gt;&lt;property id=&quot;20307&quot; value=&quot;649&quot;/&gt;&lt;/object&gt;&lt;object type=&quot;3&quot; unique_id=&quot;140351&quot;&gt;&lt;property id=&quot;20148&quot; value=&quot;5&quot;/&gt;&lt;property id=&quot;20300&quot; value=&quot;Slide 147 - &amp;quot;Group Programs&amp;quot;&quot;/&gt;&lt;property id=&quot;20307&quot; value=&quot;650&quot;/&gt;&lt;/object&gt;&lt;object type=&quot;3&quot; unique_id=&quot;140352&quot;&gt;&lt;property id=&quot;20148&quot; value=&quot;5&quot;/&gt;&lt;property id=&quot;20300&quot; value=&quot;Slide 148&quot;/&gt;&lt;property id=&quot;20307&quot; value=&quot;651&quot;/&gt;&lt;/object&gt;&lt;object type=&quot;3&quot; unique_id=&quot;145414&quot;&gt;&lt;property id=&quot;20148&quot; value=&quot;5&quot;/&gt;&lt;property id=&quot;20300&quot; value=&quot;Slide 3&quot;/&gt;&lt;property id=&quot;20307&quot; value=&quot;656&quot;/&gt;&lt;/object&gt;&lt;object type=&quot;3&quot; unique_id=&quot;145415&quot;&gt;&lt;property id=&quot;20148&quot; value=&quot;5&quot;/&gt;&lt;property id=&quot;20300&quot; value=&quot;Slide 5 - &amp;quot;Brain Weight by Age&amp;quot;&quot;/&gt;&lt;property id=&quot;20307&quot; value=&quot;655&quot;/&gt;&lt;/object&gt;&lt;object type=&quot;3&quot; unique_id=&quot;145418&quot;&gt;&lt;property id=&quot;20148&quot; value=&quot;5&quot;/&gt;&lt;property id=&quot;20300&quot; value=&quot;Slide 12&quot;/&gt;&lt;property id=&quot;20307&quot; value=&quot;659&quot;/&gt;&lt;/object&gt;&lt;object type=&quot;3&quot; unique_id=&quot;145419&quot;&gt;&lt;property id=&quot;20148&quot; value=&quot;5&quot;/&gt;&lt;property id=&quot;20300&quot; value=&quot;Slide 15 - &amp;quot;The Water Maze Test&amp;quot;&quot;/&gt;&lt;property id=&quot;20307&quot; value=&quot;660&quot;/&gt;&lt;/object&gt;&lt;object type=&quot;3&quot; unique_id=&quot;145420&quot;&gt;&lt;property id=&quot;20148&quot; value=&quot;5&quot;/&gt;&lt;property id=&quot;20300&quot; value=&quot;Slide 16&quot;/&gt;&lt;property id=&quot;20307&quot; value=&quot;661&quot;/&gt;&lt;/object&gt;&lt;object type=&quot;3&quot; unique_id=&quot;145421&quot;&gt;&lt;property id=&quot;20148&quot; value=&quot;5&quot;/&gt;&lt;property id=&quot;20300&quot; value=&quot;Slide 17&quot;/&gt;&lt;property id=&quot;20307&quot; value=&quot;662&quot;/&gt;&lt;/object&gt;&lt;object type=&quot;3&quot; unique_id=&quot;145423&quot;&gt;&lt;property id=&quot;20148&quot; value=&quot;5&quot;/&gt;&lt;property id=&quot;20300&quot; value=&quot;Slide 14&quot;/&gt;&lt;property id=&quot;20307&quot; value=&quot;664&quot;/&gt;&lt;/object&gt;&lt;object type=&quot;3&quot; unique_id=&quot;145424&quot;&gt;&lt;property id=&quot;20148&quot; value=&quot;5&quot;/&gt;&lt;property id=&quot;20300&quot; value=&quot;Slide 18&quot;/&gt;&lt;property id=&quot;20307&quot; value=&quot;665&quot;/&gt;&lt;/object&gt;&lt;object type=&quot;3&quot; unique_id=&quot;145425&quot;&gt;&lt;property id=&quot;20148&quot; value=&quot;5&quot;/&gt;&lt;property id=&quot;20300&quot; value=&quot;Slide 19&quot;/&gt;&lt;property id=&quot;20307&quot; value=&quot;666&quot;/&gt;&lt;/object&gt;&lt;object type=&quot;3&quot; unique_id=&quot;145426&quot;&gt;&lt;property id=&quot;20148&quot; value=&quot;5&quot;/&gt;&lt;property id=&quot;20300&quot; value=&quot;Slide 24 - &amp;quot;Marijuana&amp;quot;&quot;/&gt;&lt;property id=&quot;20307&quot; value=&quot;667&quot;/&gt;&lt;/object&gt;&lt;object type=&quot;3&quot; unique_id=&quot;145429&quot;&gt;&lt;property id=&quot;20148&quot; value=&quot;5&quot;/&gt;&lt;property id=&quot;20300&quot; value=&quot;Slide 32 - &amp;quot;The Dunedin Study  N=1,037&amp;quot;&quot;/&gt;&lt;property id=&quot;20307&quot; value=&quot;670&quot;/&gt;&lt;/object&gt;&lt;object type=&quot;3&quot; unique_id=&quot;145430&quot;&gt;&lt;property id=&quot;20148&quot; value=&quot;5&quot;/&gt;&lt;property id=&quot;20300&quot; value=&quot;Slide 33 - &amp;quot;The Dunedin Study  N=1,037&amp;quot;&quot;/&gt;&lt;property id=&quot;20307&quot; value=&quot;671&quot;/&gt;&lt;/object&gt;&lt;object type=&quot;3&quot; unique_id=&quot;145435&quot;&gt;&lt;property id=&quot;20148&quot; value=&quot;5&quot;/&gt;&lt;property id=&quot;20300&quot; value=&quot;Slide 30&quot;/&gt;&lt;property id=&quot;20307&quot; value=&quot;676&quot;/&gt;&lt;/object&gt;&lt;object type=&quot;3&quot; unique_id=&quot;145438&quot;&gt;&lt;property id=&quot;20148&quot; value=&quot;5&quot;/&gt;&lt;property id=&quot;20300&quot; value=&quot;Slide 61 - &amp;quot;Comparison of Provider Impressions with Diagnostic Interview&amp;quot;&quot;/&gt;&lt;property id=&quot;20307&quot; value=&quot;678&quot;/&gt;&lt;/object&gt;&lt;object type=&quot;3&quot; unique_id=&quot;145439&quot;&gt;&lt;property id=&quot;20148&quot; value=&quot;5&quot;/&gt;&lt;property id=&quot;20300&quot; value=&quot;Slide 65&quot;/&gt;&lt;property id=&quot;20307&quot; value=&quot;677&quot;/&gt;&lt;/object&gt;&lt;object type=&quot;3&quot; unique_id=&quot;145441&quot;&gt;&lt;property id=&quot;20148&quot; value=&quot;5&quot;/&gt;&lt;property id=&quot;20300&quot; value=&quot;Slide 69&quot;/&gt;&lt;property id=&quot;20307&quot; value=&quot;683&quot;/&gt;&lt;/object&gt;&lt;object type=&quot;3&quot; unique_id=&quot;153442&quot;&gt;&lt;property id=&quot;20148&quot; value=&quot;5&quot;/&gt;&lt;property id=&quot;20300&quot; value=&quot;Slide 84&quot;/&gt;&lt;property id=&quot;20307&quot; value=&quot;690&quot;/&gt;&lt;/object&gt;&lt;object type=&quot;3&quot; unique_id=&quot;153445&quot;&gt;&lt;property id=&quot;20148&quot; value=&quot;5&quot;/&gt;&lt;property id=&quot;20300&quot; value=&quot;Slide 93&quot;/&gt;&lt;property id=&quot;20307&quot; value=&quot;693&quot;/&gt;&lt;/object&gt;&lt;object type=&quot;3&quot; unique_id=&quot;153447&quot;&gt;&lt;property id=&quot;20148&quot; value=&quot;5&quot;/&gt;&lt;property id=&quot;20300&quot; value=&quot;Slide 96&quot;/&gt;&lt;property id=&quot;20307&quot; value=&quot;694&quot;/&gt;&lt;/object&gt;&lt;object type=&quot;3&quot; unique_id=&quot;154612&quot;&gt;&lt;property id=&quot;20148&quot; value=&quot;5&quot;/&gt;&lt;property id=&quot;20300&quot; value=&quot;Slide 163&quot;/&gt;&lt;property id=&quot;20307&quot; value=&quot;724&quot;/&gt;&lt;/object&gt;&lt;object type=&quot;3&quot; unique_id=&quot;154613&quot;&gt;&lt;property id=&quot;20148&quot; value=&quot;5&quot;/&gt;&lt;property id=&quot;20300&quot; value=&quot;Slide 164&quot;/&gt;&lt;property id=&quot;20307&quot; value=&quot;725&quot;/&gt;&lt;/object&gt;&lt;object type=&quot;3&quot; unique_id=&quot;160144&quot;&gt;&lt;property id=&quot;20148&quot; value=&quot;5&quot;/&gt;&lt;property id=&quot;20300&quot; value=&quot;Slide 13 - &amp;quot;Alcohol&amp;quot;&quot;/&gt;&lt;property id=&quot;20307&quot; value=&quot;740&quot;/&gt;&lt;/object&gt;&lt;object type=&quot;3&quot; unique_id=&quot;160145&quot;&gt;&lt;property id=&quot;20148&quot; value=&quot;5&quot;/&gt;&lt;property id=&quot;20300&quot; value=&quot;Slide 37 - &amp;quot;Opioids&amp;quot;&quot;/&gt;&lt;property id=&quot;20307&quot; value=&quot;741&quot;/&gt;&lt;/object&gt;&lt;object type=&quot;3&quot; unique_id=&quot;160146&quot;&gt;&lt;property id=&quot;20148&quot; value=&quot;5&quot;/&gt;&lt;property id=&quot;20300&quot; value=&quot;Slide 38&quot;/&gt;&lt;property id=&quot;20307&quot; value=&quot;727&quot;/&gt;&lt;/object&gt;&lt;object type=&quot;3&quot; unique_id=&quot;160147&quot;&gt;&lt;property id=&quot;20148&quot; value=&quot;5&quot;/&gt;&lt;property id=&quot;20300&quot; value=&quot;Slide 39 - &amp;quot;Opioid Pharmacology&amp;quot;&quot;/&gt;&lt;property id=&quot;20307&quot; value=&quot;728&quot;/&gt;&lt;/object&gt;&lt;object type=&quot;3&quot; unique_id=&quot;160148&quot;&gt;&lt;property id=&quot;20148&quot; value=&quot;5&quot;/&gt;&lt;property id=&quot;20300&quot; value=&quot;Slide 40&quot;/&gt;&lt;property id=&quot;20307&quot; value=&quot;729&quot;/&gt;&lt;/object&gt;&lt;object type=&quot;3&quot; unique_id=&quot;160149&quot;&gt;&lt;property id=&quot;20148&quot; value=&quot;5&quot;/&gt;&lt;property id=&quot;20300&quot; value=&quot;Slide 43 - &amp;quot;Increase in Opiate Prescriptions, 1991-2013&amp;quot;&quot;/&gt;&lt;property id=&quot;20307&quot; value=&quot;730&quot;/&gt;&lt;/object&gt;&lt;object type=&quot;3&quot; unique_id=&quot;160150&quot;&gt;&lt;property id=&quot;20148&quot; value=&quot;5&quot;/&gt;&lt;property id=&quot;20300&quot; value=&quot;Slide 44&quot;/&gt;&lt;property id=&quot;20307&quot; value=&quot;731&quot;/&gt;&lt;/object&gt;&lt;object type=&quot;3&quot; unique_id=&quot;163222&quot;&gt;&lt;property id=&quot;20148&quot; value=&quot;5&quot;/&gt;&lt;property id=&quot;20300&quot; value=&quot;Slide 25&quot;/&gt;&lt;property id=&quot;20307&quot; value=&quot;748&quot;/&gt;&lt;/object&gt;&lt;object type=&quot;3&quot; unique_id=&quot;163223&quot;&gt;&lt;property id=&quot;20148&quot; value=&quot;5&quot;/&gt;&lt;property id=&quot;20300&quot; value=&quot;Slide 26&quot;/&gt;&lt;property id=&quot;20307&quot; value=&quot;749&quot;/&gt;&lt;/object&gt;&lt;object type=&quot;3&quot; unique_id=&quot;163224&quot;&gt;&lt;property id=&quot;20148&quot; value=&quot;5&quot;/&gt;&lt;property id=&quot;20300&quot; value=&quot;Slide 28&quot;/&gt;&lt;property id=&quot;20307&quot; value=&quot;750&quot;/&gt;&lt;/object&gt;&lt;object type=&quot;3&quot; unique_id=&quot;163225&quot;&gt;&lt;property id=&quot;20148&quot; value=&quot;5&quot;/&gt;&lt;property id=&quot;20300&quot; value=&quot;Slide 46 - &amp;quot;Misuse: Self-Medication and Recreation&amp;quot;&quot;/&gt;&lt;property id=&quot;20307&quot; value=&quot;742&quot;/&gt;&lt;/object&gt;&lt;object type=&quot;3&quot; unique_id=&quot;163227&quot;&gt;&lt;property id=&quot;20148&quot; value=&quot;5&quot;/&gt;&lt;property id=&quot;20300&quot; value=&quot;Slide 47 - &amp;quot;Heroin&amp;quot;&quot;/&gt;&lt;property id=&quot;20307&quot; value=&quot;744&quot;/&gt;&lt;/object&gt;&lt;object type=&quot;3&quot; unique_id=&quot;163228&quot;&gt;&lt;property id=&quot;20148&quot; value=&quot;5&quot;/&gt;&lt;property id=&quot;20300&quot; value=&quot;Slide 48 - &amp;quot;Heroin Epidemiology&amp;quot;&quot;/&gt;&lt;property id=&quot;20307&quot; value=&quot;745&quot;/&gt;&lt;/object&gt;&lt;object type=&quot;3&quot; unique_id=&quot;163229&quot;&gt;&lt;property id=&quot;20148&quot; value=&quot;5&quot;/&gt;&lt;property id=&quot;20300&quot; value=&quot;Slide 49 - &amp;quot;Addiction &amp;quot;&quot;/&gt;&lt;property id=&quot;20307&quot; value=&quot;746&quot;/&gt;&lt;/object&gt;&lt;object type=&quot;3&quot; unique_id=&quot;164532&quot;&gt;&lt;property id=&quot;20148&quot; value=&quot;5&quot;/&gt;&lt;property id=&quot;20300&quot; value=&quot;Slide 104&quot;/&gt;&lt;property id=&quot;20307&quot; value=&quot;754&quot;/&gt;&lt;/object&gt;&lt;object type=&quot;3&quot; unique_id=&quot;164535&quot;&gt;&lt;property id=&quot;20148&quot; value=&quot;5&quot;/&gt;&lt;property id=&quot;20300&quot; value=&quot;Slide 64&quot;/&gt;&lt;property id=&quot;20307&quot; value=&quot;755&quot;/&gt;&lt;/object&gt;&lt;object type=&quot;3&quot; unique_id=&quot;164536&quot;&gt;&lt;property id=&quot;20148&quot; value=&quot;5&quot;/&gt;&lt;property id=&quot;20300&quot; value=&quot;Slide 76&quot;/&gt;&lt;property id=&quot;20307&quot; value=&quot;756&quot;/&gt;&lt;/object&gt;&lt;object type=&quot;3&quot; unique_id=&quot;164537&quot;&gt;&lt;property id=&quot;20148&quot; value=&quot;5&quot;/&gt;&lt;property id=&quot;20300&quot; value=&quot;Slide 77&quot;/&gt;&lt;property id=&quot;20307&quot; value=&quot;757&quot;/&gt;&lt;/object&gt;&lt;object type=&quot;3&quot; unique_id=&quot;164538&quot;&gt;&lt;property id=&quot;20148&quot; value=&quot;5&quot;/&gt;&lt;property id=&quot;20300&quot; value=&quot;Slide 78&quot;/&gt;&lt;property id=&quot;20307&quot; value=&quot;758&quot;/&gt;&lt;/object&gt;&lt;object type=&quot;3&quot; unique_id=&quot;164539&quot;&gt;&lt;property id=&quot;20148&quot; value=&quot;5&quot;/&gt;&lt;property id=&quot;20300&quot; value=&quot;Slide 81&quot;/&gt;&lt;property id=&quot;20307&quot; value=&quot;781&quot;/&gt;&lt;/object&gt;&lt;object type=&quot;3&quot; unique_id=&quot;164540&quot;&gt;&lt;property id=&quot;20148&quot; value=&quot;5&quot;/&gt;&lt;property id=&quot;20300&quot; value=&quot;Slide 82&quot;/&gt;&lt;property id=&quot;20307&quot; value=&quot;782&quot;/&gt;&lt;/object&gt;&lt;object type=&quot;3&quot; unique_id=&quot;164541&quot;&gt;&lt;property id=&quot;20148&quot; value=&quot;5&quot;/&gt;&lt;property id=&quot;20300&quot; value=&quot;Slide 83 - &amp;quot;In 2016, I will…&amp;quot;&quot;/&gt;&lt;property id=&quot;20307&quot; value=&quot;769&quot;/&gt;&lt;/object&gt;&lt;object type=&quot;3&quot; unique_id=&quot;164542&quot;&gt;&lt;property id=&quot;20148&quot; value=&quot;5&quot;/&gt;&lt;property id=&quot;20300&quot; value=&quot;Slide 85&quot;/&gt;&lt;property id=&quot;20307&quot; value=&quot;770&quot;/&gt;&lt;/object&gt;&lt;object type=&quot;3&quot; unique_id=&quot;164543&quot;&gt;&lt;property id=&quot;20148&quot; value=&quot;5&quot;/&gt;&lt;property id=&quot;20300&quot; value=&quot;Slide 86&quot;/&gt;&lt;property id=&quot;20307&quot; value=&quot;771&quot;/&gt;&lt;/object&gt;&lt;object type=&quot;3&quot; unique_id=&quot;164544&quot;&gt;&lt;property id=&quot;20148&quot; value=&quot;5&quot;/&gt;&lt;property id=&quot;20300&quot; value=&quot;Slide 87 - &amp;quot;MI Toolbox Reflective listening&amp;quot;&quot;/&gt;&lt;property id=&quot;20307&quot; value=&quot;772&quot;/&gt;&lt;/object&gt;&lt;object type=&quot;3&quot; unique_id=&quot;164546&quot;&gt;&lt;property id=&quot;20148&quot; value=&quot;5&quot;/&gt;&lt;property id=&quot;20300&quot; value=&quot;Slide 88&quot;/&gt;&lt;property id=&quot;20307&quot; value=&quot;774&quot;/&gt;&lt;/object&gt;&lt;object type=&quot;3&quot; unique_id=&quot;164547&quot;&gt;&lt;property id=&quot;20148&quot; value=&quot;5&quot;/&gt;&lt;property id=&quot;20300&quot; value=&quot;Slide 89&quot;/&gt;&lt;property id=&quot;20307&quot; value=&quot;775&quot;/&gt;&lt;/object&gt;&lt;object type=&quot;3&quot; unique_id=&quot;164548&quot;&gt;&lt;property id=&quot;20148&quot; value=&quot;5&quot;/&gt;&lt;property id=&quot;20300&quot; value=&quot;Slide 90&quot;/&gt;&lt;property id=&quot;20307&quot; value=&quot;777&quot;/&gt;&lt;/object&gt;&lt;object type=&quot;3&quot; unique_id=&quot;164549&quot;&gt;&lt;property id=&quot;20148&quot; value=&quot;5&quot;/&gt;&lt;property id=&quot;20300&quot; value=&quot;Slide 91&quot;/&gt;&lt;property id=&quot;20307&quot; value=&quot;778&quot;/&gt;&lt;/object&gt;&lt;object type=&quot;3&quot; unique_id=&quot;164550&quot;&gt;&lt;property id=&quot;20148&quot; value=&quot;5&quot;/&gt;&lt;property id=&quot;20300&quot; value=&quot;Slide 92&quot;/&gt;&lt;property id=&quot;20307&quot; value=&quot;779&quot;/&gt;&lt;/object&gt;&lt;object type=&quot;3&quot; unique_id=&quot;164551&quot;&gt;&lt;property id=&quot;20148&quot; value=&quot;5&quot;/&gt;&lt;property id=&quot;20300&quot; value=&quot;Slide 95&quot;/&gt;&lt;property id=&quot;20307&quot; value=&quot;759&quot;/&gt;&lt;/object&gt;&lt;object type=&quot;3&quot; unique_id=&quot;164552&quot;&gt;&lt;property id=&quot;20148&quot; value=&quot;5&quot;/&gt;&lt;property id=&quot;20300&quot; value=&quot;Slide 98&quot;/&gt;&lt;property id=&quot;20307&quot; value=&quot;760&quot;/&gt;&lt;/object&gt;&lt;object type=&quot;3&quot; unique_id=&quot;164553&quot;&gt;&lt;property id=&quot;20148&quot; value=&quot;5&quot;/&gt;&lt;property id=&quot;20300&quot; value=&quot;Slide 99&quot;/&gt;&lt;property id=&quot;20307&quot; value=&quot;761&quot;/&gt;&lt;/object&gt;&lt;object type=&quot;3&quot; unique_id=&quot;164554&quot;&gt;&lt;property id=&quot;20148&quot; value=&quot;5&quot;/&gt;&lt;property id=&quot;20300&quot; value=&quot;Slide 97&quot;/&gt;&lt;property id=&quot;20307&quot; value=&quot;762&quot;/&gt;&lt;/object&gt;&lt;object type=&quot;3&quot; unique_id=&quot;164555&quot;&gt;&lt;property id=&quot;20148&quot; value=&quot;5&quot;/&gt;&lt;property id=&quot;20300&quot; value=&quot;Slide 100&quot;/&gt;&lt;property id=&quot;20307&quot; value=&quot;763&quot;/&gt;&lt;/object&gt;&lt;object type=&quot;3&quot; unique_id=&quot;164556&quot;&gt;&lt;property id=&quot;20148&quot; value=&quot;5&quot;/&gt;&lt;property id=&quot;20300&quot; value=&quot;Slide 101&quot;/&gt;&lt;property id=&quot;20307&quot; value=&quot;764&quot;/&gt;&lt;/object&gt;&lt;object type=&quot;3&quot; unique_id=&quot;164558&quot;&gt;&lt;property id=&quot;20148&quot; value=&quot;5&quot;/&gt;&lt;property id=&quot;20300&quot; value=&quot;Slide 102&quot;/&gt;&lt;property id=&quot;20307&quot; value=&quot;766&quot;/&gt;&lt;/object&gt;&lt;object type=&quot;3&quot; unique_id=&quot;164559&quot;&gt;&lt;property id=&quot;20148&quot; value=&quot;5&quot;/&gt;&lt;property id=&quot;20300&quot; value=&quot;Slide 103&quot;/&gt;&lt;property id=&quot;20307&quot; value=&quot;767&quot;/&gt;&lt;/object&gt;&lt;object type=&quot;3&quot; unique_id=&quot;164560&quot;&gt;&lt;property id=&quot;20148&quot; value=&quot;5&quot;/&gt;&lt;property id=&quot;20300&quot; value=&quot;Slide 106&quot;/&gt;&lt;property id=&quot;20307&quot; value=&quot;780&quot;/&gt;&lt;/object&gt;&lt;object type=&quot;3&quot; unique_id=&quot;164562&quot;&gt;&lt;property id=&quot;20148&quot; value=&quot;5&quot;/&gt;&lt;property id=&quot;20300&quot; value=&quot;Slide 134&quot;/&gt;&lt;property id=&quot;20307&quot; value=&quot;785&quot;/&gt;&lt;/object&gt;&lt;object type=&quot;3&quot; unique_id=&quot;171663&quot;&gt;&lt;property id=&quot;20148&quot; value=&quot;5&quot;/&gt;&lt;property id=&quot;20300&quot; value=&quot;Slide 20 - &amp;quot;Alcohol Associated Risk Behaviors, Grades 9-12  (YRBS 2011)&amp;quot;&quot;/&gt;&lt;property id=&quot;20307&quot; value=&quot;797&quot;/&gt;&lt;/object&gt;&lt;object type=&quot;3&quot; unique_id=&quot;171664&quot;&gt;&lt;property id=&quot;20148&quot; value=&quot;5&quot;/&gt;&lt;property id=&quot;20300&quot; value=&quot;Slide 21 - &amp;quot;12th Graders* Reporting Binge Drinking   &amp;amp; Extreme Binge Drinking (within the last two weeks) &amp;quot;&quot;/&gt;&lt;property id=&quot;20307&quot; value=&quot;796&quot;/&gt;&lt;/object&gt;&lt;object type=&quot;3&quot; unique_id=&quot;171665&quot;&gt;&lt;property id=&quot;20148&quot; value=&quot;5&quot;/&gt;&lt;property id=&quot;20300&quot; value=&quot;Slide 52&quot;/&gt;&lt;property id=&quot;20307&quot; value=&quot;790&quot;/&gt;&lt;/object&gt;&lt;object type=&quot;3&quot; unique_id=&quot;171666&quot;&gt;&lt;property id=&quot;20148&quot; value=&quot;5&quot;/&gt;&lt;property id=&quot;20300&quot; value=&quot;Slide 53 - &amp;quot;SBIRT&amp;quot;&quot;/&gt;&lt;property id=&quot;20307&quot; value=&quot;791&quot;/&gt;&lt;/object&gt;&lt;object type=&quot;3&quot; unique_id=&quot;171667&quot;&gt;&lt;property id=&quot;20148&quot; value=&quot;5&quot;/&gt;&lt;property id=&quot;20300&quot; value=&quot;Slide 54 - &amp;quot;Why is SBIRT important? &amp;quot;&quot;/&gt;&lt;property id=&quot;20307&quot; value=&quot;792&quot;/&gt;&lt;/object&gt;&lt;object type=&quot;3&quot; unique_id=&quot;171668&quot;&gt;&lt;property id=&quot;20148&quot; value=&quot;5&quot;/&gt;&lt;property id=&quot;20300&quot; value=&quot;Slide 55 - &amp;quot;SBIRT Research &amp;quot;&quot;/&gt;&lt;property id=&quot;20307&quot; value=&quot;793&quot;/&gt;&lt;/object&gt;&lt;object type=&quot;3&quot; unique_id=&quot;171669&quot;&gt;&lt;property id=&quot;20148&quot; value=&quot;5&quot;/&gt;&lt;property id=&quot;20300&quot; value=&quot;Slide 56 - &amp;quot;Evidence for Adolescent SBIRT &amp;quot;&quot;/&gt;&lt;property id=&quot;20307&quot; value=&quot;794&quot;/&gt;&lt;/object&gt;&lt;object type=&quot;3&quot; unique_id=&quot;171670&quot;&gt;&lt;property id=&quot;20148&quot; value=&quot;5&quot;/&gt;&lt;property id=&quot;20300&quot; value=&quot;Slide 57 - &amp;quot;Screening&amp;quot;&quot;/&gt;&lt;property id=&quot;20307&quot; value=&quot;795&quot;/&gt;&lt;/object&gt;&lt;object type=&quot;3&quot; unique_id=&quot;171671&quot;&gt;&lt;property id=&quot;20148&quot; value=&quot;5&quot;/&gt;&lt;property id=&quot;20300&quot; value=&quot;Slide 60 - &amp;quot;Based on Findings of Screening&amp;quot;&quot;/&gt;&lt;property id=&quot;20307&quot; value=&quot;798&quot;/&gt;&lt;/object&gt;&lt;object type=&quot;3&quot; unique_id=&quot;171672&quot;&gt;&lt;property id=&quot;20148&quot; value=&quot;5&quot;/&gt;&lt;property id=&quot;20300&quot; value=&quot;Slide 63 - &amp;quot;What Screening Tool  Should I Use?&amp;quot;&quot;/&gt;&lt;property id=&quot;20307&quot; value=&quot;799&quot;/&gt;&lt;/object&gt;&lt;object type=&quot;3&quot; unique_id=&quot;231773&quot;&gt;&lt;property id=&quot;20148&quot; value=&quot;5&quot;/&gt;&lt;property id=&quot;20300&quot; value=&quot;Slide 41&quot;/&gt;&lt;property id=&quot;20307&quot; value=&quot;838&quot;/&gt;&lt;/object&gt;&lt;object type=&quot;3&quot; unique_id=&quot;231774&quot;&gt;&lt;property id=&quot;20148&quot; value=&quot;5&quot;/&gt;&lt;property id=&quot;20300&quot; value=&quot;Slide 42&quot;/&gt;&lt;property id=&quot;20307&quot; value=&quot;839&quot;/&gt;&lt;/object&gt;&lt;object type=&quot;3&quot; unique_id=&quot;231775&quot;&gt;&lt;property id=&quot;20148&quot; value=&quot;5&quot;/&gt;&lt;property id=&quot;20300&quot; value=&quot;Slide 45&quot;/&gt;&lt;property id=&quot;20307&quot; value=&quot;834&quot;/&gt;&lt;/object&gt;&lt;object type=&quot;3&quot; unique_id=&quot;231776&quot;&gt;&lt;property id=&quot;20148&quot; value=&quot;5&quot;/&gt;&lt;property id=&quot;20300&quot; value=&quot;Slide 50 - &amp;quot;Addiction&amp;quot;&quot;/&gt;&lt;property id=&quot;20307&quot; value=&quot;833&quot;/&gt;&lt;/object&gt;&lt;object type=&quot;3&quot; unique_id=&quot;231777&quot;&gt;&lt;property id=&quot;20148&quot; value=&quot;5&quot;/&gt;&lt;property id=&quot;20300&quot; value=&quot;Slide 58 - &amp;quot;Top Reasons for Not Screening&amp;quot;&quot;/&gt;&lt;property id=&quot;20307&quot; value=&quot;800&quot;/&gt;&lt;/object&gt;&lt;object type=&quot;3&quot; unique_id=&quot;231778&quot;&gt;&lt;property id=&quot;20148&quot; value=&quot;5&quot;/&gt;&lt;property id=&quot;20300&quot; value=&quot;Slide 59 - &amp;quot;Confidentiality&amp;quot;&quot;/&gt;&lt;property id=&quot;20307&quot; value=&quot;801&quot;/&gt;&lt;/object&gt;&lt;object type=&quot;3&quot; unique_id=&quot;231779&quot;&gt;&lt;property id=&quot;20148&quot; value=&quot;5&quot;/&gt;&lt;property id=&quot;20300&quot; value=&quot;Slide 68&quot;/&gt;&lt;property id=&quot;20307&quot; value=&quot;802&quot;/&gt;&lt;/object&gt;&lt;object type=&quot;3&quot; unique_id=&quot;231780&quot;&gt;&lt;property id=&quot;20148&quot; value=&quot;5&quot;/&gt;&lt;property id=&quot;20300&quot; value=&quot;Slide 71&quot;/&gt;&lt;property id=&quot;20307&quot; value=&quot;803&quot;/&gt;&lt;/object&gt;&lt;object type=&quot;3&quot; unique_id=&quot;231781&quot;&gt;&lt;property id=&quot;20148&quot; value=&quot;5&quot;/&gt;&lt;property id=&quot;20300&quot; value=&quot;Slide 73&quot;/&gt;&lt;property id=&quot;20307&quot; value=&quot;804&quot;/&gt;&lt;/object&gt;&lt;object type=&quot;3&quot; unique_id=&quot;231782&quot;&gt;&lt;property id=&quot;20148&quot; value=&quot;5&quot;/&gt;&lt;property id=&quot;20300&quot; value=&quot;Slide 74&quot;/&gt;&lt;property id=&quot;20307&quot; value=&quot;805&quot;/&gt;&lt;/object&gt;&lt;object type=&quot;3&quot; unique_id=&quot;231783&quot;&gt;&lt;property id=&quot;20148&quot; value=&quot;5&quot;/&gt;&lt;property id=&quot;20300&quot; value=&quot;Slide 75&quot;/&gt;&lt;property id=&quot;20307&quot; value=&quot;806&quot;/&gt;&lt;/object&gt;&lt;object type=&quot;3&quot; unique_id=&quot;231784&quot;&gt;&lt;property id=&quot;20148&quot; value=&quot;5&quot;/&gt;&lt;property id=&quot;20300&quot; value=&quot;Slide 107&quot;/&gt;&lt;property id=&quot;20307&quot; value=&quot;807&quot;/&gt;&lt;/object&gt;&lt;object type=&quot;3&quot; unique_id=&quot;231785&quot;&gt;&lt;property id=&quot;20148&quot; value=&quot;5&quot;/&gt;&lt;property id=&quot;20300&quot; value=&quot;Slide 108&quot;/&gt;&lt;property id=&quot;20307&quot; value=&quot;808&quot;/&gt;&lt;/object&gt;&lt;object type=&quot;3&quot; unique_id=&quot;231786&quot;&gt;&lt;property id=&quot;20148&quot; value=&quot;5&quot;/&gt;&lt;property id=&quot;20300&quot; value=&quot;Slide 109&quot;/&gt;&lt;property id=&quot;20307&quot; value=&quot;809&quot;/&gt;&lt;/object&gt;&lt;object type=&quot;3&quot; unique_id=&quot;231787&quot;&gt;&lt;property id=&quot;20148&quot; value=&quot;5&quot;/&gt;&lt;property id=&quot;20300&quot; value=&quot;Slide 110&quot;/&gt;&lt;property id=&quot;20307&quot; value=&quot;810&quot;/&gt;&lt;/object&gt;&lt;object type=&quot;3&quot; unique_id=&quot;231788&quot;&gt;&lt;property id=&quot;20148&quot; value=&quot;5&quot;/&gt;&lt;property id=&quot;20300&quot; value=&quot;Slide 111&quot;/&gt;&lt;property id=&quot;20307&quot; value=&quot;811&quot;/&gt;&lt;/object&gt;&lt;object type=&quot;3&quot; unique_id=&quot;231789&quot;&gt;&lt;property id=&quot;20148&quot; value=&quot;5&quot;/&gt;&lt;property id=&quot;20300&quot; value=&quot;Slide 112&quot;/&gt;&lt;property id=&quot;20307&quot; value=&quot;812&quot;/&gt;&lt;/object&gt;&lt;object type=&quot;3&quot; unique_id=&quot;231790&quot;&gt;&lt;property id=&quot;20148&quot; value=&quot;5&quot;/&gt;&lt;property id=&quot;20300&quot; value=&quot;Slide 113&quot;/&gt;&lt;property id=&quot;20307&quot; value=&quot;813&quot;/&gt;&lt;/object&gt;&lt;object type=&quot;3&quot; unique_id=&quot;231791&quot;&gt;&lt;property id=&quot;20148&quot; value=&quot;5&quot;/&gt;&lt;property id=&quot;20300&quot; value=&quot;Slide 114&quot;/&gt;&lt;property id=&quot;20307&quot; value=&quot;814&quot;/&gt;&lt;/object&gt;&lt;object type=&quot;3&quot; unique_id=&quot;231792&quot;&gt;&lt;property id=&quot;20148&quot; value=&quot;5&quot;/&gt;&lt;property id=&quot;20300&quot; value=&quot;Slide 115&quot;/&gt;&lt;property id=&quot;20307&quot; value=&quot;815&quot;/&gt;&lt;/object&gt;&lt;object type=&quot;3&quot; unique_id=&quot;231793&quot;&gt;&lt;property id=&quot;20148&quot; value=&quot;5&quot;/&gt;&lt;property id=&quot;20300&quot; value=&quot;Slide 116&quot;/&gt;&lt;property id=&quot;20307&quot; value=&quot;816&quot;/&gt;&lt;/object&gt;&lt;object type=&quot;3&quot; unique_id=&quot;231794&quot;&gt;&lt;property id=&quot;20148&quot; value=&quot;5&quot;/&gt;&lt;property id=&quot;20300&quot; value=&quot;Slide 117&quot;/&gt;&lt;property id=&quot;20307&quot; value=&quot;817&quot;/&gt;&lt;/object&gt;&lt;object type=&quot;3&quot; unique_id=&quot;231795&quot;&gt;&lt;property id=&quot;20148&quot; value=&quot;5&quot;/&gt;&lt;property id=&quot;20300&quot; value=&quot;Slide 120&quot;/&gt;&lt;property id=&quot;20307&quot; value=&quot;818&quot;/&gt;&lt;/object&gt;&lt;object type=&quot;3&quot; unique_id=&quot;231796&quot;&gt;&lt;property id=&quot;20148&quot; value=&quot;5&quot;/&gt;&lt;property id=&quot;20300&quot; value=&quot;Slide 121&quot;/&gt;&lt;property id=&quot;20307&quot; value=&quot;829&quot;/&gt;&lt;/object&gt;&lt;object type=&quot;3&quot; unique_id=&quot;231797&quot;&gt;&lt;property id=&quot;20148&quot; value=&quot;5&quot;/&gt;&lt;property id=&quot;20300&quot; value=&quot;Slide 122&quot;/&gt;&lt;property id=&quot;20307&quot; value=&quot;819&quot;/&gt;&lt;/object&gt;&lt;object type=&quot;3&quot; unique_id=&quot;231798&quot;&gt;&lt;property id=&quot;20148&quot; value=&quot;5&quot;/&gt;&lt;property id=&quot;20300&quot; value=&quot;Slide 123&quot;/&gt;&lt;property id=&quot;20307&quot; value=&quot;820&quot;/&gt;&lt;/object&gt;&lt;object type=&quot;3&quot; unique_id=&quot;231799&quot;&gt;&lt;property id=&quot;20148&quot; value=&quot;5&quot;/&gt;&lt;property id=&quot;20300&quot; value=&quot;Slide 124&quot;/&gt;&lt;property id=&quot;20307&quot; value=&quot;821&quot;/&gt;&lt;/object&gt;&lt;object type=&quot;3&quot; unique_id=&quot;231800&quot;&gt;&lt;property id=&quot;20148&quot; value=&quot;5&quot;/&gt;&lt;property id=&quot;20300&quot; value=&quot;Slide 125&quot;/&gt;&lt;property id=&quot;20307&quot; value=&quot;822&quot;/&gt;&lt;/object&gt;&lt;object type=&quot;3&quot; unique_id=&quot;231801&quot;&gt;&lt;property id=&quot;20148&quot; value=&quot;5&quot;/&gt;&lt;property id=&quot;20300&quot; value=&quot;Slide 126&quot;/&gt;&lt;property id=&quot;20307&quot; value=&quot;823&quot;/&gt;&lt;/object&gt;&lt;object type=&quot;3&quot; unique_id=&quot;231802&quot;&gt;&lt;property id=&quot;20148&quot; value=&quot;5&quot;/&gt;&lt;property id=&quot;20300&quot; value=&quot;Slide 127&quot;/&gt;&lt;property id=&quot;20307&quot; value=&quot;824&quot;/&gt;&lt;/object&gt;&lt;object type=&quot;3&quot; unique_id=&quot;231803&quot;&gt;&lt;property id=&quot;20148&quot; value=&quot;5&quot;/&gt;&lt;property id=&quot;20300&quot; value=&quot;Slide 128&quot;/&gt;&lt;property id=&quot;20307&quot; value=&quot;825&quot;/&gt;&lt;/object&gt;&lt;object type=&quot;3&quot; unique_id=&quot;231804&quot;&gt;&lt;property id=&quot;20148&quot; value=&quot;5&quot;/&gt;&lt;property id=&quot;20300&quot; value=&quot;Slide 129&quot;/&gt;&lt;property id=&quot;20307&quot; value=&quot;826&quot;/&gt;&lt;/object&gt;&lt;object type=&quot;3&quot; unique_id=&quot;231805&quot;&gt;&lt;property id=&quot;20148&quot; value=&quot;5&quot;/&gt;&lt;property id=&quot;20300&quot; value=&quot;Slide 130&quot;/&gt;&lt;property id=&quot;20307&quot; value=&quot;827&quot;/&gt;&lt;/object&gt;&lt;object type=&quot;3&quot; unique_id=&quot;231806&quot;&gt;&lt;property id=&quot;20148&quot; value=&quot;5&quot;/&gt;&lt;property id=&quot;20300&quot; value=&quot;Slide 131&quot;/&gt;&lt;property id=&quot;20307&quot; value=&quot;828&quot;/&gt;&lt;/object&gt;&lt;object type=&quot;3&quot; unique_id=&quot;231807&quot;&gt;&lt;property id=&quot;20148&quot; value=&quot;5&quot;/&gt;&lt;property id=&quot;20300&quot; value=&quot;Slide 155 - &amp;quot;Medication Assisted Treatment&amp;quot;&quot;/&gt;&lt;property id=&quot;20307&quot; value=&quot;841&quot;/&gt;&lt;/object&gt;&lt;object type=&quot;3&quot; unique_id=&quot;231808&quot;&gt;&lt;property id=&quot;20148&quot; value=&quot;5&quot;/&gt;&lt;property id=&quot;20300&quot; value=&quot;Slide 156&quot;/&gt;&lt;property id=&quot;20307&quot; value=&quot;840&quot;/&gt;&lt;/object&gt;&lt;object type=&quot;3&quot; unique_id=&quot;231809&quot;&gt;&lt;property id=&quot;20148&quot; value=&quot;5&quot;/&gt;&lt;property id=&quot;20300&quot; value=&quot;Slide 157&quot;/&gt;&lt;property id=&quot;20307&quot; value=&quot;836&quot;/&gt;&lt;/object&gt;&lt;object type=&quot;3&quot; unique_id=&quot;231810&quot;&gt;&lt;property id=&quot;20148&quot; value=&quot;5&quot;/&gt;&lt;property id=&quot;20300&quot; value=&quot;Slide 158&quot;/&gt;&lt;property id=&quot;20307&quot; value=&quot;837&quot;/&gt;&lt;/object&gt;&lt;object type=&quot;3&quot; unique_id=&quot;231811&quot;&gt;&lt;property id=&quot;20148&quot; value=&quot;5&quot;/&gt;&lt;property id=&quot;20300&quot; value=&quot;Slide 159 - &amp;quot;AAP Opioid Policy Statement&amp;quot;&quot;/&gt;&lt;property id=&quot;20307&quot; value=&quot;835&quot;/&gt;&lt;/object&gt;&lt;object type=&quot;3&quot; unique_id=&quot;231812&quot;&gt;&lt;property id=&quot;20148&quot; value=&quot;5&quot;/&gt;&lt;property id=&quot;20300&quot; value=&quot;Slide 165&quot;/&gt;&lt;property id=&quot;20307&quot; value=&quot;830&quot;/&gt;&lt;/object&gt;&lt;object type=&quot;3&quot; unique_id=&quot;231813&quot;&gt;&lt;property id=&quot;20148&quot; value=&quot;5&quot;/&gt;&lt;property id=&quot;20300&quot; value=&quot;Slide 166&quot;/&gt;&lt;property id=&quot;20307&quot; value=&quot;831&quot;/&gt;&lt;/object&gt;&lt;object type=&quot;3&quot; unique_id=&quot;231814&quot;&gt;&lt;property id=&quot;20148&quot; value=&quot;5&quot;/&gt;&lt;property id=&quot;20300&quot; value=&quot;Slide 167 - &amp;quot;Acknowledgements&amp;quot;&quot;/&gt;&lt;property id=&quot;20307&quot; value=&quot;832&quot;/&gt;&lt;/object&gt;&lt;/object&gt;&lt;object type=&quot;8&quot; unique_id=&quot;11024&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Chapter 4 MI_7-27-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Chapter 4 MI_7-27-16</Template>
  <TotalTime>1424</TotalTime>
  <Words>7774</Words>
  <Application>Microsoft Office PowerPoint</Application>
  <PresentationFormat>On-screen Show (4:3)</PresentationFormat>
  <Paragraphs>925</Paragraphs>
  <Slides>61</Slides>
  <Notes>61</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61</vt:i4>
      </vt:variant>
    </vt:vector>
  </HeadingPairs>
  <TitlesOfParts>
    <vt:vector size="77" baseType="lpstr">
      <vt:lpstr>MS PGothic</vt:lpstr>
      <vt:lpstr>MS PGothic</vt:lpstr>
      <vt:lpstr>Arial</vt:lpstr>
      <vt:lpstr>Calibri</vt:lpstr>
      <vt:lpstr>Calibri Light</vt:lpstr>
      <vt:lpstr>Courier</vt:lpstr>
      <vt:lpstr>Garamond</vt:lpstr>
      <vt:lpstr>Gill Sans MT</vt:lpstr>
      <vt:lpstr>HelveticaNeue HeavyCond</vt:lpstr>
      <vt:lpstr>Tahoma</vt:lpstr>
      <vt:lpstr>Times New Roman</vt:lpstr>
      <vt:lpstr>Wingdings</vt:lpstr>
      <vt:lpstr>ヒラギノ角ゴ Pro W3</vt:lpstr>
      <vt:lpstr>Chapter 4 MI_7-27-16</vt:lpstr>
      <vt:lpstr>Custom Design</vt:lpstr>
      <vt:lpstr>Worksheet</vt:lpstr>
      <vt:lpstr>Psychoactive substances: effects and risks</vt:lpstr>
      <vt:lpstr>Why Humans Use Drugs</vt:lpstr>
      <vt:lpstr>PowerPoint Presentation</vt:lpstr>
      <vt:lpstr>The Neurobiology of Dependence</vt:lpstr>
      <vt:lpstr>How Drugs Work</vt:lpstr>
      <vt:lpstr>How Drugs Work</vt:lpstr>
      <vt:lpstr>Problems Related to Substance Use</vt:lpstr>
      <vt:lpstr> Categories Activity </vt:lpstr>
      <vt:lpstr>Categories Activity</vt:lpstr>
      <vt:lpstr>Prescription Drug Misuse and Abuse</vt:lpstr>
      <vt:lpstr>ED Visits Involving Drug Misuse or Abuse, by Drug Combinations, 2011</vt:lpstr>
      <vt:lpstr>Tobacco</vt:lpstr>
      <vt:lpstr>Video Demonstration: Nicotine’s Effect on the Brain</vt:lpstr>
      <vt:lpstr>Facts About Cigarette  Smoking in the US</vt:lpstr>
      <vt:lpstr>Electronic Cigarettes</vt:lpstr>
      <vt:lpstr>First-line Medications</vt:lpstr>
      <vt:lpstr>Common Questions on NRT</vt:lpstr>
      <vt:lpstr>Treatment of Nicotine Addiction</vt:lpstr>
      <vt:lpstr>PowerPoint Presentation</vt:lpstr>
      <vt:lpstr>Alcohol: Effects and Risks</vt:lpstr>
      <vt:lpstr>What is At-risk Drinking?</vt:lpstr>
      <vt:lpstr>1 US Standard Drink: 14 grams = .6 fluid ounces of ethanol </vt:lpstr>
      <vt:lpstr>Harmful interactions</vt:lpstr>
      <vt:lpstr>Alcohol and Drug Interactions:  How the Body Works</vt:lpstr>
      <vt:lpstr>PowerPoint Presentation</vt:lpstr>
      <vt:lpstr>Alcohol: Drug Interactions</vt:lpstr>
      <vt:lpstr>Alcohol: Drug Interactions (continued)</vt:lpstr>
      <vt:lpstr>Marijuana</vt:lpstr>
      <vt:lpstr>Video Demonstration: The Effects of Marijuana on the Brain</vt:lpstr>
      <vt:lpstr>Marijuana: Effects and Risks </vt:lpstr>
      <vt:lpstr>Content of THC in Marijuana  Over Time</vt:lpstr>
      <vt:lpstr>Concentrates</vt:lpstr>
      <vt:lpstr>Concentrates (continued)</vt:lpstr>
      <vt:lpstr>Vapor Pens</vt:lpstr>
      <vt:lpstr>PowerPoint Presentation</vt:lpstr>
      <vt:lpstr>PowerPoint Presentation</vt:lpstr>
      <vt:lpstr>Contraindications of Marijuana Use </vt:lpstr>
      <vt:lpstr>State Laws Regarding Marijuana Use: Updated 8/1/17</vt:lpstr>
      <vt:lpstr>Suggested Message</vt:lpstr>
      <vt:lpstr>PowerPoint Presentation</vt:lpstr>
      <vt:lpstr>Cocaine: Effects and Risks</vt:lpstr>
      <vt:lpstr>Amphetamine-type Stimulants (ATS)</vt:lpstr>
      <vt:lpstr>         Amphetamine-type Stimulants: Effects and Risks</vt:lpstr>
      <vt:lpstr>Special Populations</vt:lpstr>
      <vt:lpstr>Methamphetamine: Effects and Risks</vt:lpstr>
      <vt:lpstr>Drug Interactions with ATS, MDMA and Cocaine</vt:lpstr>
      <vt:lpstr>PowerPoint Presentation</vt:lpstr>
      <vt:lpstr>Sedatives: Effects and Risks</vt:lpstr>
      <vt:lpstr>PowerPoint Presentation</vt:lpstr>
      <vt:lpstr>Opioids: Effects and Risks</vt:lpstr>
      <vt:lpstr>Opioid Neurobiology</vt:lpstr>
      <vt:lpstr>Increase in Opioid Prescriptions, 1991-2013</vt:lpstr>
      <vt:lpstr>Heroin: Effects and Risks</vt:lpstr>
      <vt:lpstr>Heroin Epidemiology</vt:lpstr>
      <vt:lpstr>Opioid-related Overdose Deaths in CT, by Age</vt:lpstr>
      <vt:lpstr>Opioids: Drug Interactions</vt:lpstr>
      <vt:lpstr>Hallucinogens: Effects and Risks</vt:lpstr>
      <vt:lpstr>Inhalants: Effects and Risks</vt:lpstr>
      <vt:lpstr>Ecstasy (MDMA): Effects and Risks</vt:lpstr>
      <vt:lpstr>“Other”</vt:lpstr>
      <vt:lpstr>ED Visits Involving Synthetic Cannabinoids Only or in Combination with Other Substances, by Age Group: 2011</vt:lpstr>
    </vt:vector>
  </TitlesOfParts>
  <Company>HP</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Psychoactive substances</dc:title>
  <dc:creator>McRee,Bonnie G.;Robaina,Katherine A.</dc:creator>
  <cp:lastModifiedBy>Robaina,Katherine A.</cp:lastModifiedBy>
  <cp:revision>59</cp:revision>
  <cp:lastPrinted>2017-08-03T16:02:26Z</cp:lastPrinted>
  <dcterms:created xsi:type="dcterms:W3CDTF">2016-08-05T11:49:35Z</dcterms:created>
  <dcterms:modified xsi:type="dcterms:W3CDTF">2017-08-07T21:15:03Z</dcterms:modified>
</cp:coreProperties>
</file>