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3.xml" ContentType="application/vnd.openxmlformats-officedocument.drawingml.chart+xml"/>
  <Override PartName="/ppt/notesSlides/notesSlide30.xml" ContentType="application/vnd.openxmlformats-officedocument.presentationml.notesSlide+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2.xml" ContentType="application/vnd.openxmlformats-officedocument.drawingml.chartshape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 id="2147483719" r:id="rId2"/>
  </p:sldMasterIdLst>
  <p:notesMasterIdLst>
    <p:notesMasterId r:id="rId37"/>
  </p:notesMasterIdLst>
  <p:handoutMasterIdLst>
    <p:handoutMasterId r:id="rId38"/>
  </p:handoutMasterIdLst>
  <p:sldIdLst>
    <p:sldId id="680" r:id="rId3"/>
    <p:sldId id="686" r:id="rId4"/>
    <p:sldId id="692" r:id="rId5"/>
    <p:sldId id="708" r:id="rId6"/>
    <p:sldId id="698" r:id="rId7"/>
    <p:sldId id="699" r:id="rId8"/>
    <p:sldId id="700" r:id="rId9"/>
    <p:sldId id="710" r:id="rId10"/>
    <p:sldId id="711" r:id="rId11"/>
    <p:sldId id="716" r:id="rId12"/>
    <p:sldId id="717" r:id="rId13"/>
    <p:sldId id="718" r:id="rId14"/>
    <p:sldId id="726" r:id="rId15"/>
    <p:sldId id="727" r:id="rId16"/>
    <p:sldId id="728" r:id="rId17"/>
    <p:sldId id="729" r:id="rId18"/>
    <p:sldId id="712" r:id="rId19"/>
    <p:sldId id="644" r:id="rId20"/>
    <p:sldId id="645" r:id="rId21"/>
    <p:sldId id="688" r:id="rId22"/>
    <p:sldId id="713" r:id="rId23"/>
    <p:sldId id="691" r:id="rId24"/>
    <p:sldId id="690" r:id="rId25"/>
    <p:sldId id="701" r:id="rId26"/>
    <p:sldId id="722" r:id="rId27"/>
    <p:sldId id="706" r:id="rId28"/>
    <p:sldId id="705" r:id="rId29"/>
    <p:sldId id="702" r:id="rId30"/>
    <p:sldId id="703" r:id="rId31"/>
    <p:sldId id="723" r:id="rId32"/>
    <p:sldId id="707" r:id="rId33"/>
    <p:sldId id="720" r:id="rId34"/>
    <p:sldId id="714" r:id="rId35"/>
    <p:sldId id="715" r:id="rId36"/>
  </p:sldIdLst>
  <p:sldSz cx="9144000" cy="6858000" type="screen4x3"/>
  <p:notesSz cx="7023100" cy="9309100"/>
  <p:custDataLst>
    <p:tags r:id="rId3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unstead, Julie" initials="LJ" lastIdx="4" clrIdx="0"/>
  <p:cmAuthor id="1" name="levy_s" initials="SL" lastIdx="2" clrIdx="1"/>
  <p:cmAuthor id="2" name="levy_s" initials="l" lastIdx="2" clrIdx="2"/>
  <p:cmAuthor id="3" name="Marianne Pugatch" initials="" lastIdx="2" clrIdx="3"/>
  <p:cmAuthor id="4" name="user" initials="u" lastIdx="8" clrIdx="4"/>
  <p:cmAuthor id="5" name="Levy, Sharon" initials="sl" lastIdx="33" clrIdx="5"/>
  <p:cmAuthor id="6" name="Rabinow, Lily" initials="LR" lastIdx="1" clrIdx="6"/>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hidden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1001"/>
    <a:srgbClr val="CE1C27"/>
    <a:srgbClr val="9F3481"/>
    <a:srgbClr val="FF0000"/>
    <a:srgbClr val="FFC319"/>
    <a:srgbClr val="F1450F"/>
    <a:srgbClr val="FFDD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24730" autoAdjust="0"/>
    <p:restoredTop sz="51554" autoAdjust="0"/>
  </p:normalViewPr>
  <p:slideViewPr>
    <p:cSldViewPr>
      <p:cViewPr>
        <p:scale>
          <a:sx n="89" d="100"/>
          <a:sy n="89" d="100"/>
        </p:scale>
        <p:origin x="1866" y="-48"/>
      </p:cViewPr>
      <p:guideLst>
        <p:guide orient="horz" pos="2160"/>
        <p:guide pos="2880"/>
      </p:guideLst>
    </p:cSldViewPr>
  </p:slideViewPr>
  <p:outlineViewPr>
    <p:cViewPr>
      <p:scale>
        <a:sx n="33" d="100"/>
        <a:sy n="33" d="100"/>
      </p:scale>
      <p:origin x="0" y="-31088"/>
    </p:cViewPr>
  </p:outlineViewPr>
  <p:notesTextViewPr>
    <p:cViewPr>
      <p:scale>
        <a:sx n="1" d="1"/>
        <a:sy n="1" d="1"/>
      </p:scale>
      <p:origin x="0" y="0"/>
    </p:cViewPr>
  </p:notesTextViewPr>
  <p:sorterViewPr>
    <p:cViewPr varScale="1">
      <p:scale>
        <a:sx n="1" d="1"/>
        <a:sy n="1" d="1"/>
      </p:scale>
      <p:origin x="0" y="0"/>
    </p:cViewPr>
  </p:sorterViewPr>
  <p:notesViewPr>
    <p:cSldViewPr>
      <p:cViewPr varScale="1">
        <p:scale>
          <a:sx n="87" d="100"/>
          <a:sy n="87" d="100"/>
        </p:scale>
        <p:origin x="3798" y="90"/>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invertIfNegative val="0"/>
          <c:cat>
            <c:strRef>
              <c:f>Sheet1!$A$2:$A$6</c:f>
              <c:strCache>
                <c:ptCount val="5"/>
                <c:pt idx="0">
                  <c:v>Tobacco Use</c:v>
                </c:pt>
                <c:pt idx="1">
                  <c:v>Alcohol Use</c:v>
                </c:pt>
                <c:pt idx="2">
                  <c:v>Drug Use</c:v>
                </c:pt>
                <c:pt idx="3">
                  <c:v>Lack of Exercise</c:v>
                </c:pt>
                <c:pt idx="4">
                  <c:v>Obesity</c:v>
                </c:pt>
              </c:strCache>
            </c:strRef>
          </c:cat>
          <c:val>
            <c:numRef>
              <c:f>Sheet1!$B$2:$B$6</c:f>
              <c:numCache>
                <c:formatCode>0%</c:formatCode>
                <c:ptCount val="5"/>
                <c:pt idx="0">
                  <c:v>0.23</c:v>
                </c:pt>
                <c:pt idx="1">
                  <c:v>0.23</c:v>
                </c:pt>
                <c:pt idx="2">
                  <c:v>0.09</c:v>
                </c:pt>
                <c:pt idx="3">
                  <c:v>0.79</c:v>
                </c:pt>
                <c:pt idx="4">
                  <c:v>0.3</c:v>
                </c:pt>
              </c:numCache>
            </c:numRef>
          </c:val>
          <c:extLst xmlns:c16r2="http://schemas.microsoft.com/office/drawing/2015/06/chart">
            <c:ext xmlns:c16="http://schemas.microsoft.com/office/drawing/2014/chart" uri="{C3380CC4-5D6E-409C-BE32-E72D297353CC}">
              <c16:uniqueId val="{00000000-0042-44AF-AFBB-EAF014D5B6F9}"/>
            </c:ext>
          </c:extLst>
        </c:ser>
        <c:ser>
          <c:idx val="1"/>
          <c:order val="1"/>
          <c:tx>
            <c:strRef>
              <c:f>Sheet1!$C$1</c:f>
              <c:strCache>
                <c:ptCount val="1"/>
                <c:pt idx="0">
                  <c:v>Column1</c:v>
                </c:pt>
              </c:strCache>
            </c:strRef>
          </c:tx>
          <c:invertIfNegative val="0"/>
          <c:cat>
            <c:strRef>
              <c:f>Sheet1!$A$2:$A$6</c:f>
              <c:strCache>
                <c:ptCount val="5"/>
                <c:pt idx="0">
                  <c:v>Tobacco Use</c:v>
                </c:pt>
                <c:pt idx="1">
                  <c:v>Alcohol Use</c:v>
                </c:pt>
                <c:pt idx="2">
                  <c:v>Drug Use</c:v>
                </c:pt>
                <c:pt idx="3">
                  <c:v>Lack of Exercise</c:v>
                </c:pt>
                <c:pt idx="4">
                  <c:v>Obesity</c:v>
                </c:pt>
              </c:strCache>
            </c:strRef>
          </c:cat>
          <c:val>
            <c:numRef>
              <c:f>Sheet1!$C$2:$C$6</c:f>
              <c:numCache>
                <c:formatCode>General</c:formatCode>
                <c:ptCount val="5"/>
              </c:numCache>
            </c:numRef>
          </c:val>
          <c:extLst xmlns:c16r2="http://schemas.microsoft.com/office/drawing/2015/06/chart">
            <c:ext xmlns:c16="http://schemas.microsoft.com/office/drawing/2014/chart" uri="{C3380CC4-5D6E-409C-BE32-E72D297353CC}">
              <c16:uniqueId val="{00000001-0042-44AF-AFBB-EAF014D5B6F9}"/>
            </c:ext>
          </c:extLst>
        </c:ser>
        <c:ser>
          <c:idx val="2"/>
          <c:order val="2"/>
          <c:tx>
            <c:strRef>
              <c:f>Sheet1!$D$1</c:f>
              <c:strCache>
                <c:ptCount val="1"/>
                <c:pt idx="0">
                  <c:v>Column2</c:v>
                </c:pt>
              </c:strCache>
            </c:strRef>
          </c:tx>
          <c:invertIfNegative val="0"/>
          <c:cat>
            <c:strRef>
              <c:f>Sheet1!$A$2:$A$6</c:f>
              <c:strCache>
                <c:ptCount val="5"/>
                <c:pt idx="0">
                  <c:v>Tobacco Use</c:v>
                </c:pt>
                <c:pt idx="1">
                  <c:v>Alcohol Use</c:v>
                </c:pt>
                <c:pt idx="2">
                  <c:v>Drug Use</c:v>
                </c:pt>
                <c:pt idx="3">
                  <c:v>Lack of Exercise</c:v>
                </c:pt>
                <c:pt idx="4">
                  <c:v>Obesity</c:v>
                </c:pt>
              </c:strCache>
            </c:strRef>
          </c:cat>
          <c:val>
            <c:numRef>
              <c:f>Sheet1!$D$2:$D$6</c:f>
              <c:numCache>
                <c:formatCode>General</c:formatCode>
                <c:ptCount val="5"/>
              </c:numCache>
            </c:numRef>
          </c:val>
          <c:extLst xmlns:c16r2="http://schemas.microsoft.com/office/drawing/2015/06/chart">
            <c:ext xmlns:c16="http://schemas.microsoft.com/office/drawing/2014/chart" uri="{C3380CC4-5D6E-409C-BE32-E72D297353CC}">
              <c16:uniqueId val="{00000002-0042-44AF-AFBB-EAF014D5B6F9}"/>
            </c:ext>
          </c:extLst>
        </c:ser>
        <c:dLbls>
          <c:showLegendKey val="0"/>
          <c:showVal val="0"/>
          <c:showCatName val="0"/>
          <c:showSerName val="0"/>
          <c:showPercent val="0"/>
          <c:showBubbleSize val="0"/>
        </c:dLbls>
        <c:gapWidth val="150"/>
        <c:axId val="954452904"/>
        <c:axId val="954454080"/>
      </c:barChart>
      <c:catAx>
        <c:axId val="954452904"/>
        <c:scaling>
          <c:orientation val="minMax"/>
        </c:scaling>
        <c:delete val="0"/>
        <c:axPos val="b"/>
        <c:numFmt formatCode="General" sourceLinked="0"/>
        <c:majorTickMark val="out"/>
        <c:minorTickMark val="none"/>
        <c:tickLblPos val="nextTo"/>
        <c:crossAx val="954454080"/>
        <c:crosses val="autoZero"/>
        <c:auto val="1"/>
        <c:lblAlgn val="ctr"/>
        <c:lblOffset val="100"/>
        <c:noMultiLvlLbl val="0"/>
      </c:catAx>
      <c:valAx>
        <c:axId val="954454080"/>
        <c:scaling>
          <c:orientation val="minMax"/>
        </c:scaling>
        <c:delete val="0"/>
        <c:axPos val="l"/>
        <c:majorGridlines/>
        <c:numFmt formatCode="0%" sourceLinked="1"/>
        <c:majorTickMark val="out"/>
        <c:minorTickMark val="none"/>
        <c:tickLblPos val="nextTo"/>
        <c:crossAx val="95445290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Sheet1!$B$1</c:f>
              <c:strCache>
                <c:ptCount val="1"/>
                <c:pt idx="0">
                  <c:v>Health Care </c:v>
                </c:pt>
              </c:strCache>
            </c:strRef>
          </c:tx>
          <c:invertIfNegative val="0"/>
          <c:cat>
            <c:strRef>
              <c:f>Sheet1!$A$2:$A$5</c:f>
              <c:strCache>
                <c:ptCount val="4"/>
                <c:pt idx="0">
                  <c:v>Tobacco Use</c:v>
                </c:pt>
                <c:pt idx="1">
                  <c:v>At-risk Alcohol Use</c:v>
                </c:pt>
                <c:pt idx="2">
                  <c:v>Drug Use</c:v>
                </c:pt>
                <c:pt idx="3">
                  <c:v>Obesity</c:v>
                </c:pt>
              </c:strCache>
            </c:strRef>
          </c:cat>
          <c:val>
            <c:numRef>
              <c:f>Sheet1!$B$2:$B$5</c:f>
              <c:numCache>
                <c:formatCode>General</c:formatCode>
                <c:ptCount val="4"/>
                <c:pt idx="0">
                  <c:v>133</c:v>
                </c:pt>
                <c:pt idx="1">
                  <c:v>25</c:v>
                </c:pt>
                <c:pt idx="2">
                  <c:v>11</c:v>
                </c:pt>
                <c:pt idx="3">
                  <c:v>147</c:v>
                </c:pt>
              </c:numCache>
            </c:numRef>
          </c:val>
          <c:extLst xmlns:c16r2="http://schemas.microsoft.com/office/drawing/2015/06/chart">
            <c:ext xmlns:c16="http://schemas.microsoft.com/office/drawing/2014/chart" uri="{C3380CC4-5D6E-409C-BE32-E72D297353CC}">
              <c16:uniqueId val="{00000000-DCEC-4B19-BCB0-062E717FF50B}"/>
            </c:ext>
          </c:extLst>
        </c:ser>
        <c:ser>
          <c:idx val="1"/>
          <c:order val="1"/>
          <c:tx>
            <c:strRef>
              <c:f>Sheet1!$C$1</c:f>
              <c:strCache>
                <c:ptCount val="1"/>
                <c:pt idx="0">
                  <c:v>Productivity</c:v>
                </c:pt>
              </c:strCache>
            </c:strRef>
          </c:tx>
          <c:invertIfNegative val="0"/>
          <c:cat>
            <c:strRef>
              <c:f>Sheet1!$A$2:$A$5</c:f>
              <c:strCache>
                <c:ptCount val="4"/>
                <c:pt idx="0">
                  <c:v>Tobacco Use</c:v>
                </c:pt>
                <c:pt idx="1">
                  <c:v>At-risk Alcohol Use</c:v>
                </c:pt>
                <c:pt idx="2">
                  <c:v>Drug Use</c:v>
                </c:pt>
                <c:pt idx="3">
                  <c:v>Obesity</c:v>
                </c:pt>
              </c:strCache>
            </c:strRef>
          </c:cat>
          <c:val>
            <c:numRef>
              <c:f>Sheet1!$C$2:$C$5</c:f>
              <c:numCache>
                <c:formatCode>General</c:formatCode>
                <c:ptCount val="4"/>
                <c:pt idx="0">
                  <c:v>156</c:v>
                </c:pt>
                <c:pt idx="1">
                  <c:v>161</c:v>
                </c:pt>
                <c:pt idx="2">
                  <c:v>120</c:v>
                </c:pt>
                <c:pt idx="3">
                  <c:v>73</c:v>
                </c:pt>
              </c:numCache>
            </c:numRef>
          </c:val>
          <c:extLst xmlns:c16r2="http://schemas.microsoft.com/office/drawing/2015/06/chart">
            <c:ext xmlns:c16="http://schemas.microsoft.com/office/drawing/2014/chart" uri="{C3380CC4-5D6E-409C-BE32-E72D297353CC}">
              <c16:uniqueId val="{00000001-DCEC-4B19-BCB0-062E717FF50B}"/>
            </c:ext>
          </c:extLst>
        </c:ser>
        <c:ser>
          <c:idx val="2"/>
          <c:order val="2"/>
          <c:tx>
            <c:strRef>
              <c:f>Sheet1!$D$1</c:f>
              <c:strCache>
                <c:ptCount val="1"/>
                <c:pt idx="0">
                  <c:v>Justice, Social</c:v>
                </c:pt>
              </c:strCache>
            </c:strRef>
          </c:tx>
          <c:invertIfNegative val="0"/>
          <c:cat>
            <c:strRef>
              <c:f>Sheet1!$A$2:$A$5</c:f>
              <c:strCache>
                <c:ptCount val="4"/>
                <c:pt idx="0">
                  <c:v>Tobacco Use</c:v>
                </c:pt>
                <c:pt idx="1">
                  <c:v>At-risk Alcohol Use</c:v>
                </c:pt>
                <c:pt idx="2">
                  <c:v>Drug Use</c:v>
                </c:pt>
                <c:pt idx="3">
                  <c:v>Obesity</c:v>
                </c:pt>
              </c:strCache>
            </c:strRef>
          </c:cat>
          <c:val>
            <c:numRef>
              <c:f>Sheet1!$D$2:$D$5</c:f>
              <c:numCache>
                <c:formatCode>General</c:formatCode>
                <c:ptCount val="4"/>
                <c:pt idx="1">
                  <c:v>34</c:v>
                </c:pt>
                <c:pt idx="2">
                  <c:v>61</c:v>
                </c:pt>
              </c:numCache>
            </c:numRef>
          </c:val>
          <c:extLst xmlns:c16r2="http://schemas.microsoft.com/office/drawing/2015/06/chart">
            <c:ext xmlns:c16="http://schemas.microsoft.com/office/drawing/2014/chart" uri="{C3380CC4-5D6E-409C-BE32-E72D297353CC}">
              <c16:uniqueId val="{00000002-DCEC-4B19-BCB0-062E717FF50B}"/>
            </c:ext>
          </c:extLst>
        </c:ser>
        <c:dLbls>
          <c:showLegendKey val="0"/>
          <c:showVal val="0"/>
          <c:showCatName val="0"/>
          <c:showSerName val="0"/>
          <c:showPercent val="0"/>
          <c:showBubbleSize val="0"/>
        </c:dLbls>
        <c:gapWidth val="150"/>
        <c:overlap val="100"/>
        <c:axId val="954452120"/>
        <c:axId val="954453688"/>
      </c:barChart>
      <c:catAx>
        <c:axId val="954452120"/>
        <c:scaling>
          <c:orientation val="minMax"/>
        </c:scaling>
        <c:delete val="0"/>
        <c:axPos val="b"/>
        <c:numFmt formatCode="General" sourceLinked="0"/>
        <c:majorTickMark val="out"/>
        <c:minorTickMark val="none"/>
        <c:tickLblPos val="nextTo"/>
        <c:crossAx val="954453688"/>
        <c:crosses val="autoZero"/>
        <c:auto val="1"/>
        <c:lblAlgn val="ctr"/>
        <c:lblOffset val="100"/>
        <c:noMultiLvlLbl val="0"/>
      </c:catAx>
      <c:valAx>
        <c:axId val="954453688"/>
        <c:scaling>
          <c:orientation val="minMax"/>
        </c:scaling>
        <c:delete val="0"/>
        <c:axPos val="l"/>
        <c:majorGridlines/>
        <c:numFmt formatCode="General" sourceLinked="1"/>
        <c:majorTickMark val="out"/>
        <c:minorTickMark val="none"/>
        <c:tickLblPos val="nextTo"/>
        <c:crossAx val="954452120"/>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view3D>
      <c:rotX val="0"/>
      <c:rotY val="0"/>
      <c:depthPercent val="100"/>
      <c:rAngAx val="0"/>
      <c:perspective val="20"/>
    </c:view3D>
    <c:floor>
      <c:thickness val="0"/>
      <c:spPr>
        <a:noFill/>
        <a:ln w="3175">
          <a:solidFill>
            <a:srgbClr val="808080"/>
          </a:solidFill>
          <a:prstDash val="solid"/>
        </a:ln>
      </c:spPr>
    </c:floor>
    <c:sideWall>
      <c:thickness val="0"/>
      <c:spPr>
        <a:noFill/>
        <a:ln w="25400">
          <a:noFill/>
        </a:ln>
      </c:spPr>
    </c:sideWall>
    <c:backWall>
      <c:thickness val="0"/>
      <c:spPr>
        <a:noFill/>
        <a:ln w="25400">
          <a:noFill/>
        </a:ln>
      </c:spPr>
    </c:backWall>
    <c:plotArea>
      <c:layout/>
      <c:bar3DChart>
        <c:barDir val="col"/>
        <c:grouping val="clustered"/>
        <c:varyColors val="0"/>
        <c:ser>
          <c:idx val="0"/>
          <c:order val="0"/>
          <c:tx>
            <c:strRef>
              <c:f>Sheet1!$B$1</c:f>
              <c:strCache>
                <c:ptCount val="1"/>
                <c:pt idx="0">
                  <c:v>All patients</c:v>
                </c:pt>
              </c:strCache>
            </c:strRef>
          </c:tx>
          <c:spPr>
            <a:gradFill rotWithShape="0">
              <a:gsLst>
                <a:gs pos="0">
                  <a:srgbClr val="3F5BAB"/>
                </a:gs>
                <a:gs pos="34000">
                  <a:srgbClr val="425DA8"/>
                </a:gs>
                <a:gs pos="70000">
                  <a:srgbClr val="4B69BC"/>
                </a:gs>
                <a:gs pos="100000">
                  <a:srgbClr val="6076B4"/>
                </a:gs>
              </a:gsLst>
              <a:path path="rect">
                <a:fillToRect l="100000" t="100000" r="100000" b="100000"/>
              </a:path>
            </a:gradFill>
            <a:ln w="25392">
              <a:noFill/>
            </a:ln>
            <a:effectLst>
              <a:outerShdw dist="35921" dir="2700000" algn="br">
                <a:srgbClr val="000000"/>
              </a:outerShdw>
            </a:effectLst>
          </c:spPr>
          <c:invertIfNegative val="0"/>
          <c:dPt>
            <c:idx val="0"/>
            <c:invertIfNegative val="0"/>
            <c:bubble3D val="0"/>
            <c:extLst xmlns:c16r2="http://schemas.microsoft.com/office/drawing/2015/06/chart">
              <c:ext xmlns:c16="http://schemas.microsoft.com/office/drawing/2014/chart" uri="{C3380CC4-5D6E-409C-BE32-E72D297353CC}">
                <c16:uniqueId val="{00000000-1D5E-40C3-B229-5F310B4513E5}"/>
              </c:ext>
            </c:extLst>
          </c:dPt>
          <c:dLbls>
            <c:spPr>
              <a:noFill/>
              <a:ln w="25392">
                <a:noFill/>
              </a:ln>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Sheet1!$A$2:$A$6</c:f>
              <c:strCache>
                <c:ptCount val="5"/>
                <c:pt idx="0">
                  <c:v>Tobacco</c:v>
                </c:pt>
                <c:pt idx="1">
                  <c:v>Alcohol</c:v>
                </c:pt>
                <c:pt idx="2">
                  <c:v>Marijuana</c:v>
                </c:pt>
                <c:pt idx="3">
                  <c:v>Cocaine</c:v>
                </c:pt>
                <c:pt idx="4">
                  <c:v>Heroin</c:v>
                </c:pt>
              </c:strCache>
            </c:strRef>
          </c:cat>
          <c:val>
            <c:numRef>
              <c:f>Sheet1!$B$2:$B$6</c:f>
              <c:numCache>
                <c:formatCode>0%</c:formatCode>
                <c:ptCount val="5"/>
                <c:pt idx="0">
                  <c:v>0.70699999999999996</c:v>
                </c:pt>
                <c:pt idx="1">
                  <c:v>0.35599999999999998</c:v>
                </c:pt>
                <c:pt idx="2">
                  <c:v>0.52900000000000003</c:v>
                </c:pt>
                <c:pt idx="3">
                  <c:v>0.24399999999999999</c:v>
                </c:pt>
                <c:pt idx="4">
                  <c:v>0.17799999999999999</c:v>
                </c:pt>
              </c:numCache>
            </c:numRef>
          </c:val>
          <c:extLst xmlns:c16r2="http://schemas.microsoft.com/office/drawing/2015/06/chart">
            <c:ext xmlns:c16="http://schemas.microsoft.com/office/drawing/2014/chart" uri="{C3380CC4-5D6E-409C-BE32-E72D297353CC}">
              <c16:uniqueId val="{00000001-1D5E-40C3-B229-5F310B4513E5}"/>
            </c:ext>
          </c:extLst>
        </c:ser>
        <c:dLbls>
          <c:showLegendKey val="0"/>
          <c:showVal val="0"/>
          <c:showCatName val="0"/>
          <c:showSerName val="0"/>
          <c:showPercent val="0"/>
          <c:showBubbleSize val="0"/>
        </c:dLbls>
        <c:gapWidth val="75"/>
        <c:shape val="cylinder"/>
        <c:axId val="903764472"/>
        <c:axId val="903765256"/>
        <c:axId val="0"/>
      </c:bar3DChart>
      <c:catAx>
        <c:axId val="903764472"/>
        <c:scaling>
          <c:orientation val="minMax"/>
        </c:scaling>
        <c:delete val="0"/>
        <c:axPos val="b"/>
        <c:numFmt formatCode="General" sourceLinked="1"/>
        <c:majorTickMark val="none"/>
        <c:minorTickMark val="none"/>
        <c:tickLblPos val="nextTo"/>
        <c:spPr>
          <a:ln w="3174">
            <a:solidFill>
              <a:srgbClr val="808080"/>
            </a:solidFill>
            <a:prstDash val="solid"/>
          </a:ln>
        </c:spPr>
        <c:crossAx val="903765256"/>
        <c:crosses val="autoZero"/>
        <c:auto val="1"/>
        <c:lblAlgn val="ctr"/>
        <c:lblOffset val="100"/>
        <c:noMultiLvlLbl val="0"/>
      </c:catAx>
      <c:valAx>
        <c:axId val="903765256"/>
        <c:scaling>
          <c:orientation val="minMax"/>
          <c:max val="1"/>
        </c:scaling>
        <c:delete val="0"/>
        <c:axPos val="l"/>
        <c:title>
          <c:tx>
            <c:rich>
              <a:bodyPr/>
              <a:lstStyle/>
              <a:p>
                <a:pPr>
                  <a:defRPr sz="1799" b="1" i="0" u="none" strike="noStrike" baseline="0">
                    <a:solidFill>
                      <a:srgbClr val="000000"/>
                    </a:solidFill>
                    <a:latin typeface="Calibri"/>
                    <a:ea typeface="Calibri"/>
                    <a:cs typeface="Calibri"/>
                  </a:defRPr>
                </a:pPr>
                <a:r>
                  <a:rPr lang="en-US"/>
                  <a:t>Percent of patients who screened +</a:t>
                </a:r>
              </a:p>
            </c:rich>
          </c:tx>
          <c:layout>
            <c:manualLayout>
              <c:xMode val="edge"/>
              <c:yMode val="edge"/>
              <c:x val="1.5485928842228099E-2"/>
              <c:y val="0.133615895669291"/>
            </c:manualLayout>
          </c:layout>
          <c:overlay val="0"/>
          <c:spPr>
            <a:noFill/>
            <a:ln w="25392">
              <a:noFill/>
            </a:ln>
          </c:spPr>
        </c:title>
        <c:numFmt formatCode="0%" sourceLinked="0"/>
        <c:majorTickMark val="none"/>
        <c:minorTickMark val="none"/>
        <c:tickLblPos val="nextTo"/>
        <c:spPr>
          <a:ln w="3174">
            <a:solidFill>
              <a:srgbClr val="808080"/>
            </a:solidFill>
            <a:prstDash val="solid"/>
          </a:ln>
        </c:spPr>
        <c:crossAx val="903764472"/>
        <c:crosses val="autoZero"/>
        <c:crossBetween val="between"/>
      </c:valAx>
      <c:spPr>
        <a:noFill/>
        <a:ln w="25392">
          <a:noFill/>
        </a:ln>
      </c:spPr>
    </c:plotArea>
    <c:plotVisOnly val="1"/>
    <c:dispBlanksAs val="gap"/>
    <c:showDLblsOverMax val="0"/>
  </c:chart>
  <c:spPr>
    <a:noFill/>
    <a:ln>
      <a:noFill/>
    </a:ln>
  </c:spPr>
  <c:txPr>
    <a:bodyPr/>
    <a:lstStyle/>
    <a:p>
      <a:pPr>
        <a:defRPr sz="1799"/>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6554204524513802E-2"/>
          <c:y val="2.74408228600296E-2"/>
          <c:w val="0.93599240396418104"/>
          <c:h val="0.76165070962316594"/>
        </c:manualLayout>
      </c:layout>
      <c:barChart>
        <c:barDir val="col"/>
        <c:grouping val="clustered"/>
        <c:varyColors val="0"/>
        <c:ser>
          <c:idx val="0"/>
          <c:order val="0"/>
          <c:tx>
            <c:strRef>
              <c:f>Sheet1!$B$1</c:f>
              <c:strCache>
                <c:ptCount val="1"/>
                <c:pt idx="0">
                  <c:v>Intake </c:v>
                </c:pt>
              </c:strCache>
            </c:strRef>
          </c:tx>
          <c:spPr>
            <a:solidFill>
              <a:schemeClr val="accent1"/>
            </a:solidFill>
            <a:ln w="9525" cap="flat" cmpd="sng" algn="ctr">
              <a:solidFill>
                <a:schemeClr val="accent1">
                  <a:shade val="50000"/>
                  <a:shade val="95000"/>
                  <a:satMod val="105000"/>
                </a:schemeClr>
              </a:solidFill>
              <a:prstDash val="solid"/>
              <a:round/>
            </a:ln>
            <a:effectLst/>
          </c:spPr>
          <c:invertIfNegative val="0"/>
          <c:dLbls>
            <c:dLbl>
              <c:idx val="0"/>
              <c:layout>
                <c:manualLayout>
                  <c:x val="-1.5441459082459599E-17"/>
                  <c:y val="1.39921159384523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6E18-44C1-ADD2-9B580BF8337B}"/>
                </c:ext>
                <c:ext xmlns:c15="http://schemas.microsoft.com/office/drawing/2012/chart" uri="{CE6537A1-D6FC-4f65-9D91-7224C49458BB}">
                  <c15:layout/>
                </c:ext>
              </c:extLst>
            </c:dLbl>
            <c:dLbl>
              <c:idx val="1"/>
              <c:layout>
                <c:manualLayout>
                  <c:x val="0"/>
                  <c:y val="5.5968463753809199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6E18-44C1-ADD2-9B580BF8337B}"/>
                </c:ex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600" b="0"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Sheet1!$A$2:$A$4</c:f>
              <c:strCache>
                <c:ptCount val="3"/>
                <c:pt idx="0">
                  <c:v>Binge Drinking (n=141)</c:v>
                </c:pt>
                <c:pt idx="1">
                  <c:v>Illegal Drug Use (n=221)</c:v>
                </c:pt>
                <c:pt idx="2">
                  <c:v>Marijuana Use (n=181)</c:v>
                </c:pt>
              </c:strCache>
            </c:strRef>
          </c:cat>
          <c:val>
            <c:numRef>
              <c:f>Sheet1!$B$2:$B$4</c:f>
              <c:numCache>
                <c:formatCode>0.0</c:formatCode>
                <c:ptCount val="3"/>
                <c:pt idx="0">
                  <c:v>10.63</c:v>
                </c:pt>
                <c:pt idx="1">
                  <c:v>17.440000000000001</c:v>
                </c:pt>
                <c:pt idx="2">
                  <c:v>18.59</c:v>
                </c:pt>
              </c:numCache>
            </c:numRef>
          </c:val>
          <c:extLst xmlns:c16r2="http://schemas.microsoft.com/office/drawing/2015/06/chart">
            <c:ext xmlns:c16="http://schemas.microsoft.com/office/drawing/2014/chart" uri="{C3380CC4-5D6E-409C-BE32-E72D297353CC}">
              <c16:uniqueId val="{00000002-6E18-44C1-ADD2-9B580BF8337B}"/>
            </c:ext>
          </c:extLst>
        </c:ser>
        <c:ser>
          <c:idx val="1"/>
          <c:order val="1"/>
          <c:tx>
            <c:strRef>
              <c:f>Sheet1!$C$1</c:f>
              <c:strCache>
                <c:ptCount val="1"/>
                <c:pt idx="0">
                  <c:v>6 months</c:v>
                </c:pt>
              </c:strCache>
            </c:strRef>
          </c:tx>
          <c:spPr>
            <a:solidFill>
              <a:schemeClr val="accent2"/>
            </a:solidFill>
            <a:ln w="9525" cap="flat" cmpd="sng" algn="ctr">
              <a:solidFill>
                <a:schemeClr val="accent2">
                  <a:shade val="50000"/>
                  <a:shade val="95000"/>
                  <a:satMod val="105000"/>
                </a:schemeClr>
              </a:solidFill>
              <a:prstDash val="solid"/>
              <a:round/>
            </a:ln>
            <a:effectLst/>
          </c:spPr>
          <c:invertIfNegative val="0"/>
          <c:dLbls>
            <c:dLbl>
              <c:idx val="0"/>
              <c:layout>
                <c:manualLayout>
                  <c:x val="-1.6845422687468299E-3"/>
                  <c:y val="1.6790539126142801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6E18-44C1-ADD2-9B580BF8337B}"/>
                </c:ext>
                <c:ext xmlns:c15="http://schemas.microsoft.com/office/drawing/2012/chart" uri="{CE6537A1-D6FC-4f65-9D91-7224C49458BB}">
                  <c15:layout/>
                </c:ext>
              </c:extLst>
            </c:dLbl>
            <c:dLbl>
              <c:idx val="1"/>
              <c:layout>
                <c:manualLayout>
                  <c:x val="-1.68454226874696E-3"/>
                  <c:y val="8.3952695630713399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6E18-44C1-ADD2-9B580BF8337B}"/>
                </c:ext>
                <c:ext xmlns:c15="http://schemas.microsoft.com/office/drawing/2012/chart" uri="{CE6537A1-D6FC-4f65-9D91-7224C49458BB}">
                  <c15:layout/>
                </c:ext>
              </c:extLst>
            </c:dLbl>
            <c:dLbl>
              <c:idx val="2"/>
              <c:layout>
                <c:manualLayout>
                  <c:x val="1.6845422687468299E-3"/>
                  <c:y val="1.39921159384523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6E18-44C1-ADD2-9B580BF8337B}"/>
                </c:ex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600" b="0"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Sheet1!$A$2:$A$4</c:f>
              <c:strCache>
                <c:ptCount val="3"/>
                <c:pt idx="0">
                  <c:v>Binge Drinking (n=141)</c:v>
                </c:pt>
                <c:pt idx="1">
                  <c:v>Illegal Drug Use (n=221)</c:v>
                </c:pt>
                <c:pt idx="2">
                  <c:v>Marijuana Use (n=181)</c:v>
                </c:pt>
              </c:strCache>
            </c:strRef>
          </c:cat>
          <c:val>
            <c:numRef>
              <c:f>Sheet1!$C$2:$C$4</c:f>
              <c:numCache>
                <c:formatCode>0.0</c:formatCode>
                <c:ptCount val="3"/>
                <c:pt idx="0">
                  <c:v>3.66</c:v>
                </c:pt>
                <c:pt idx="1">
                  <c:v>9.24</c:v>
                </c:pt>
                <c:pt idx="2">
                  <c:v>9.5400000000000009</c:v>
                </c:pt>
              </c:numCache>
            </c:numRef>
          </c:val>
          <c:extLst xmlns:c16r2="http://schemas.microsoft.com/office/drawing/2015/06/chart">
            <c:ext xmlns:c16="http://schemas.microsoft.com/office/drawing/2014/chart" uri="{C3380CC4-5D6E-409C-BE32-E72D297353CC}">
              <c16:uniqueId val="{00000006-6E18-44C1-ADD2-9B580BF8337B}"/>
            </c:ext>
          </c:extLst>
        </c:ser>
        <c:dLbls>
          <c:showLegendKey val="0"/>
          <c:showVal val="1"/>
          <c:showCatName val="0"/>
          <c:showSerName val="0"/>
          <c:showPercent val="0"/>
          <c:showBubbleSize val="0"/>
        </c:dLbls>
        <c:gapWidth val="75"/>
        <c:axId val="903763688"/>
        <c:axId val="903766040"/>
      </c:barChart>
      <c:catAx>
        <c:axId val="903763688"/>
        <c:scaling>
          <c:orientation val="minMax"/>
        </c:scaling>
        <c:delete val="0"/>
        <c:axPos val="b"/>
        <c:numFmt formatCode="General" sourceLinked="1"/>
        <c:majorTickMark val="none"/>
        <c:minorTickMark val="none"/>
        <c:tickLblPos val="nextTo"/>
        <c:spPr>
          <a:noFill/>
          <a:ln w="9525" cap="flat" cmpd="sng" algn="ctr">
            <a:solidFill>
              <a:schemeClr val="dk1">
                <a:tint val="75000"/>
                <a:shade val="95000"/>
                <a:satMod val="105000"/>
              </a:schemeClr>
            </a:solidFill>
            <a:prstDash val="solid"/>
            <a:round/>
          </a:ln>
          <a:effectLst/>
        </c:spPr>
        <c:txPr>
          <a:bodyPr rot="-60000000" spcFirstLastPara="1" vertOverflow="ellipsis" vert="horz" wrap="square" anchor="ctr" anchorCtr="1"/>
          <a:lstStyle/>
          <a:p>
            <a:pPr>
              <a:defRPr sz="1600" b="0" i="0" u="none" strike="noStrike" kern="1200" baseline="0">
                <a:solidFill>
                  <a:schemeClr val="dk1"/>
                </a:solidFill>
                <a:latin typeface="+mn-lt"/>
                <a:ea typeface="+mn-ea"/>
                <a:cs typeface="+mn-cs"/>
              </a:defRPr>
            </a:pPr>
            <a:endParaRPr lang="en-US"/>
          </a:p>
        </c:txPr>
        <c:crossAx val="903766040"/>
        <c:crosses val="autoZero"/>
        <c:auto val="1"/>
        <c:lblAlgn val="ctr"/>
        <c:lblOffset val="100"/>
        <c:noMultiLvlLbl val="0"/>
      </c:catAx>
      <c:valAx>
        <c:axId val="903766040"/>
        <c:scaling>
          <c:orientation val="minMax"/>
          <c:max val="20"/>
        </c:scaling>
        <c:delete val="0"/>
        <c:axPos val="l"/>
        <c:numFmt formatCode="0" sourceLinked="0"/>
        <c:majorTickMark val="none"/>
        <c:minorTickMark val="none"/>
        <c:tickLblPos val="nextTo"/>
        <c:spPr>
          <a:noFill/>
          <a:ln w="9525" cap="flat" cmpd="sng" algn="ctr">
            <a:solidFill>
              <a:schemeClr val="dk1">
                <a:tint val="75000"/>
                <a:shade val="95000"/>
                <a:satMod val="105000"/>
              </a:schemeClr>
            </a:solidFill>
            <a:prstDash val="solid"/>
            <a:round/>
          </a:ln>
          <a:effectLst/>
        </c:spPr>
        <c:txPr>
          <a:bodyPr rot="-60000000" spcFirstLastPara="1" vertOverflow="ellipsis" vert="horz" wrap="square" anchor="ctr" anchorCtr="1"/>
          <a:lstStyle/>
          <a:p>
            <a:pPr>
              <a:defRPr sz="1600" b="0" i="0" u="none" strike="noStrike" kern="1200" baseline="0">
                <a:solidFill>
                  <a:schemeClr val="dk1"/>
                </a:solidFill>
                <a:latin typeface="+mn-lt"/>
                <a:ea typeface="+mn-ea"/>
                <a:cs typeface="+mn-cs"/>
              </a:defRPr>
            </a:pPr>
            <a:endParaRPr lang="en-US"/>
          </a:p>
        </c:txPr>
        <c:crossAx val="903763688"/>
        <c:crosses val="autoZero"/>
        <c:crossBetween val="between"/>
      </c:valAx>
      <c:spPr>
        <a:noFill/>
        <a:ln>
          <a:noFill/>
        </a:ln>
        <a:effectLst/>
      </c:spPr>
    </c:plotArea>
    <c:legend>
      <c:legendPos val="b"/>
      <c:layout>
        <c:manualLayout>
          <c:xMode val="edge"/>
          <c:yMode val="edge"/>
          <c:x val="0.35794326683349798"/>
          <c:y val="0.90137186488508803"/>
          <c:w val="0.29593248825775498"/>
          <c:h val="9.8628135114911294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dk1"/>
              </a:solidFill>
              <a:latin typeface="+mn-lt"/>
              <a:ea typeface="+mn-ea"/>
              <a:cs typeface="+mn-cs"/>
            </a:defRPr>
          </a:pPr>
          <a:endParaRPr lang="en-US"/>
        </a:p>
      </c:txPr>
    </c:legend>
    <c:plotVisOnly val="1"/>
    <c:dispBlanksAs val="gap"/>
    <c:showDLblsOverMax val="0"/>
  </c:chart>
  <c:spPr>
    <a:solidFill>
      <a:schemeClr val="lt1"/>
    </a:solidFill>
    <a:ln w="9525" cap="flat" cmpd="sng" algn="ctr">
      <a:noFill/>
      <a:prstDash val="solid"/>
      <a:round/>
    </a:ln>
    <a:effectLst/>
  </c:spPr>
  <c:txPr>
    <a:bodyPr/>
    <a:lstStyle/>
    <a:p>
      <a:pPr>
        <a:defRPr sz="1800"/>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34">
  <cs:axisTitle>
    <cs:lnRef idx="0"/>
    <cs:fillRef idx="0"/>
    <cs:effectRef idx="0"/>
    <cs:fontRef idx="minor">
      <a:schemeClr val="dk1"/>
    </cs:fontRef>
    <cs:defRPr sz="1000" b="1" kern="1200"/>
  </cs:axisTitle>
  <cs:categoryAxis>
    <cs:lnRef idx="1">
      <a:schemeClr val="dk1">
        <a:tint val="75000"/>
      </a:schemeClr>
    </cs:lnRef>
    <cs:fillRef idx="0"/>
    <cs:effectRef idx="0"/>
    <cs:fontRef idx="minor">
      <a:schemeClr val="dk1"/>
    </cs:fontRef>
    <cs:spPr>
      <a:ln>
        <a:round/>
      </a:ln>
    </cs:spPr>
    <cs:defRPr sz="1000" kern="1200"/>
  </cs:categoryAxis>
  <cs:chartArea>
    <cs:lnRef idx="1">
      <a:schemeClr val="dk1">
        <a:tint val="75000"/>
      </a:schemeClr>
    </cs:lnRef>
    <cs:fillRef idx="1">
      <a:schemeClr val="lt1"/>
    </cs:fillRef>
    <cs:effectRef idx="0"/>
    <cs:fontRef idx="minor">
      <a:schemeClr val="dk1"/>
    </cs:fontRef>
    <cs:spPr>
      <a:ln>
        <a:round/>
      </a:ln>
    </cs:spPr>
    <cs:defRPr sz="1000" kern="1200"/>
  </cs:chartArea>
  <cs:dataLabel>
    <cs:lnRef idx="0"/>
    <cs:fillRef idx="0"/>
    <cs:effectRef idx="0"/>
    <cs:fontRef idx="minor">
      <a:schemeClr val="dk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1">
      <cs:styleClr val="auto">
        <a:shade val="50000"/>
      </cs:styleClr>
    </cs:lnRef>
    <cs:fillRef idx="1">
      <cs:styleClr val="auto"/>
    </cs:fillRef>
    <cs:effectRef idx="0"/>
    <cs:fontRef idx="minor">
      <a:schemeClr val="dk1"/>
    </cs:fontRef>
    <cs:spPr>
      <a:ln>
        <a:round/>
      </a:ln>
    </cs:spPr>
  </cs:dataPoint>
  <cs:dataPoint3D>
    <cs:lnRef idx="1">
      <cs:styleClr val="auto">
        <a:shade val="50000"/>
      </cs:styleClr>
    </cs:lnRef>
    <cs:fillRef idx="1">
      <cs:styleClr val="auto"/>
    </cs:fillRef>
    <cs:effectRef idx="0"/>
    <cs:fontRef idx="minor">
      <a:schemeClr val="dk1"/>
    </cs:fontRef>
    <cs:spPr>
      <a:ln>
        <a:round/>
      </a:ln>
    </cs:spPr>
  </cs:dataPoint3D>
  <cs:dataPointLine>
    <cs:lnRef idx="1">
      <cs:styleClr val="auto"/>
    </cs:lnRef>
    <cs:lineWidthScale>5</cs:lineWidthScale>
    <cs:fillRef idx="0"/>
    <cs:effectRef idx="0"/>
    <cs:fontRef idx="minor">
      <a:schemeClr val="dk1"/>
    </cs:fontRef>
    <cs:spPr>
      <a:ln cap="rnd">
        <a:round/>
      </a:ln>
    </cs:spPr>
  </cs:dataPointLine>
  <cs:dataPointMarker>
    <cs:lnRef idx="1">
      <cs:styleClr val="auto"/>
    </cs:lnRef>
    <cs:fillRef idx="1">
      <cs:styleClr val="auto"/>
    </cs:fillRef>
    <cs:effectRef idx="0"/>
    <cs:fontRef idx="minor">
      <a:schemeClr val="dk1"/>
    </cs:fontRef>
    <cs:spPr>
      <a:ln>
        <a:round/>
      </a:ln>
    </cs:spPr>
  </cs:dataPointMarker>
  <cs:dataPointMarkerLayout/>
  <cs:dataPointWireframe>
    <cs:lnRef idx="1">
      <cs:styleClr val="auto"/>
    </cs:lnRef>
    <cs:fillRef idx="0"/>
    <cs:effectRef idx="0"/>
    <cs:fontRef idx="minor">
      <a:schemeClr val="dk1"/>
    </cs:fontRef>
    <cs:spPr>
      <a:ln>
        <a:round/>
      </a:ln>
    </cs:spPr>
  </cs:dataPointWireframe>
  <cs:dataTable>
    <cs:lnRef idx="1">
      <a:schemeClr val="dk1">
        <a:tint val="75000"/>
      </a:schemeClr>
    </cs:lnRef>
    <cs:fillRef idx="0"/>
    <cs:effectRef idx="0"/>
    <cs:fontRef idx="minor">
      <a:schemeClr val="dk1"/>
    </cs:fontRef>
    <cs:spPr>
      <a:ln>
        <a:round/>
      </a:ln>
    </cs:spPr>
    <cs:defRPr sz="1000" kern="1200"/>
  </cs:dataTable>
  <cs:downBar>
    <cs:lnRef idx="1">
      <a:schemeClr val="dk1"/>
    </cs:lnRef>
    <cs:fillRef idx="1">
      <a:schemeClr val="dk1">
        <a:tint val="95000"/>
      </a:schemeClr>
    </cs:fillRef>
    <cs:effectRef idx="0"/>
    <cs:fontRef idx="minor">
      <a:schemeClr val="dk1"/>
    </cs:fontRef>
    <cs:spPr>
      <a:ln>
        <a:round/>
      </a:ln>
    </cs:spPr>
  </cs:downBar>
  <cs:dropLine>
    <cs:lnRef idx="1">
      <a:schemeClr val="dk1"/>
    </cs:lnRef>
    <cs:fillRef idx="0"/>
    <cs:effectRef idx="0"/>
    <cs:fontRef idx="minor">
      <a:schemeClr val="dk1"/>
    </cs:fontRef>
    <cs:spPr>
      <a:ln>
        <a:round/>
      </a:ln>
    </cs:spPr>
  </cs:dropLine>
  <cs:errorBar>
    <cs:lnRef idx="1">
      <a:schemeClr val="dk1"/>
    </cs:lnRef>
    <cs:fillRef idx="1">
      <a:schemeClr val="dk1"/>
    </cs:fillRef>
    <cs:effectRef idx="0"/>
    <cs:fontRef idx="minor">
      <a:schemeClr val="dk1"/>
    </cs:fontRef>
    <cs:spPr>
      <a:ln>
        <a:round/>
      </a:ln>
    </cs:spPr>
  </cs:errorBar>
  <cs:floor>
    <cs:lnRef idx="1">
      <a:schemeClr val="dk1">
        <a:tint val="75000"/>
      </a:schemeClr>
    </cs:lnRef>
    <cs:fillRef idx="1">
      <a:schemeClr val="dk1">
        <a:tint val="20000"/>
      </a:schemeClr>
    </cs:fillRef>
    <cs:effectRef idx="0"/>
    <cs:fontRef idx="minor">
      <a:schemeClr val="dk1"/>
    </cs:fontRef>
    <cs:spPr>
      <a:ln>
        <a:round/>
      </a:ln>
    </cs:spPr>
  </cs:floor>
  <cs:gridlineMajor>
    <cs:lnRef idx="1">
      <a:schemeClr val="dk1">
        <a:tint val="75000"/>
      </a:schemeClr>
    </cs:lnRef>
    <cs:fillRef idx="0"/>
    <cs:effectRef idx="0"/>
    <cs:fontRef idx="minor">
      <a:schemeClr val="dk1"/>
    </cs:fontRef>
    <cs:spPr>
      <a:ln>
        <a:round/>
      </a:ln>
    </cs:spPr>
  </cs:gridlineMajor>
  <cs:gridlineMinor>
    <cs:lnRef idx="1">
      <a:schemeClr val="dk1">
        <a:tint val="50000"/>
      </a:schemeClr>
    </cs:lnRef>
    <cs:fillRef idx="0"/>
    <cs:effectRef idx="0"/>
    <cs:fontRef idx="minor">
      <a:schemeClr val="dk1"/>
    </cs:fontRef>
    <cs:spPr>
      <a:ln>
        <a:round/>
      </a:ln>
    </cs:spPr>
  </cs:gridlineMinor>
  <cs:hiLoLine>
    <cs:lnRef idx="1">
      <a:schemeClr val="dk1"/>
    </cs:lnRef>
    <cs:fillRef idx="0"/>
    <cs:effectRef idx="0"/>
    <cs:fontRef idx="minor">
      <a:schemeClr val="dk1"/>
    </cs:fontRef>
    <cs:spPr>
      <a:ln>
        <a:round/>
      </a:ln>
    </cs:spPr>
  </cs:hiLoLine>
  <cs:leaderLine>
    <cs:lnRef idx="1">
      <a:schemeClr val="dk1"/>
    </cs:lnRef>
    <cs:fillRef idx="0"/>
    <cs:effectRef idx="0"/>
    <cs:fontRef idx="minor">
      <a:schemeClr val="dk1"/>
    </cs:fontRef>
    <cs:spPr>
      <a:ln>
        <a:round/>
      </a:ln>
    </cs:spPr>
  </cs:leaderLine>
  <cs:legend>
    <cs:lnRef idx="0"/>
    <cs:fillRef idx="0"/>
    <cs:effectRef idx="0"/>
    <cs:fontRef idx="minor">
      <a:schemeClr val="dk1"/>
    </cs:fontRef>
    <cs:defRPr sz="1000" kern="1200"/>
  </cs:legend>
  <cs:plotArea>
    <cs:lnRef idx="0"/>
    <cs:fillRef idx="1">
      <a:schemeClr val="dk1">
        <a:tint val="20000"/>
      </a:schemeClr>
    </cs:fillRef>
    <cs:effectRef idx="0"/>
    <cs:fontRef idx="minor">
      <a:schemeClr val="dk1"/>
    </cs:fontRef>
  </cs:plotArea>
  <cs:plotArea3D>
    <cs:lnRef idx="0"/>
    <cs:fillRef idx="0"/>
    <cs:effectRef idx="0"/>
    <cs:fontRef idx="minor">
      <a:schemeClr val="dk1"/>
    </cs:fontRef>
  </cs:plotArea3D>
  <cs:seriesAxis>
    <cs:lnRef idx="1">
      <a:schemeClr val="dk1">
        <a:tint val="75000"/>
      </a:schemeClr>
    </cs:lnRef>
    <cs:fillRef idx="0"/>
    <cs:effectRef idx="0"/>
    <cs:fontRef idx="minor">
      <a:schemeClr val="dk1"/>
    </cs:fontRef>
    <cs:spPr>
      <a:ln>
        <a:round/>
      </a:ln>
    </cs:spPr>
    <cs:defRPr sz="1000" kern="1200"/>
  </cs:seriesAxis>
  <cs:seriesLine>
    <cs:lnRef idx="1">
      <a:schemeClr val="dk1"/>
    </cs:lnRef>
    <cs:fillRef idx="0"/>
    <cs:effectRef idx="0"/>
    <cs:fontRef idx="minor">
      <a:schemeClr val="dk1"/>
    </cs:fontRef>
    <cs:spPr>
      <a:ln>
        <a:round/>
      </a:ln>
    </cs:spPr>
  </cs:seriesLine>
  <cs:title>
    <cs:lnRef idx="0"/>
    <cs:fillRef idx="0"/>
    <cs:effectRef idx="0"/>
    <cs:fontRef idx="minor">
      <a:schemeClr val="dk1"/>
    </cs:fontRef>
    <cs:defRPr sz="1800" b="1" kern="1200"/>
  </cs:title>
  <cs:trendline>
    <cs:lnRef idx="1">
      <a:schemeClr val="dk1"/>
    </cs:lnRef>
    <cs:fillRef idx="0"/>
    <cs:effectRef idx="0"/>
    <cs:fontRef idx="minor">
      <a:schemeClr val="dk1"/>
    </cs:fontRef>
    <cs:spPr>
      <a:ln cap="rnd">
        <a:round/>
      </a:ln>
    </cs:spPr>
  </cs:trendline>
  <cs:trendlineLabel>
    <cs:lnRef idx="0"/>
    <cs:fillRef idx="0"/>
    <cs:effectRef idx="0"/>
    <cs:fontRef idx="minor">
      <a:schemeClr val="dk1"/>
    </cs:fontRef>
    <cs:defRPr sz="1000" kern="1200"/>
  </cs:trendlineLabel>
  <cs:upBar>
    <cs:lnRef idx="1">
      <a:schemeClr val="dk1"/>
    </cs:lnRef>
    <cs:fillRef idx="1">
      <a:schemeClr val="lt1"/>
    </cs:fillRef>
    <cs:effectRef idx="0"/>
    <cs:fontRef idx="minor">
      <a:schemeClr val="dk1"/>
    </cs:fontRef>
    <cs:spPr>
      <a:ln>
        <a:round/>
      </a:ln>
    </cs:spPr>
  </cs:upBar>
  <cs:valueAxis>
    <cs:lnRef idx="1">
      <a:schemeClr val="dk1">
        <a:tint val="75000"/>
      </a:schemeClr>
    </cs:lnRef>
    <cs:fillRef idx="0"/>
    <cs:effectRef idx="0"/>
    <cs:fontRef idx="minor">
      <a:schemeClr val="dk1"/>
    </cs:fontRef>
    <cs:spPr>
      <a:ln>
        <a:round/>
      </a:ln>
    </cs:spPr>
    <cs:defRPr sz="1000" kern="1200"/>
  </cs:valueAxis>
  <cs:wall>
    <cs:lnRef idx="0"/>
    <cs:fillRef idx="1">
      <a:schemeClr val="dk1">
        <a:tint val="20000"/>
      </a:schemeClr>
    </cs:fillRef>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0.13889</cdr:x>
      <cdr:y>0.57813</cdr:y>
    </cdr:from>
    <cdr:to>
      <cdr:x>0.16667</cdr:x>
      <cdr:y>0.625</cdr:y>
    </cdr:to>
    <cdr:sp macro="" textlink="">
      <cdr:nvSpPr>
        <cdr:cNvPr id="2" name="TextBox 1"/>
        <cdr:cNvSpPr txBox="1"/>
      </cdr:nvSpPr>
      <cdr:spPr>
        <a:xfrm xmlns:a="http://schemas.openxmlformats.org/drawingml/2006/main">
          <a:off x="1143000" y="2819400"/>
          <a:ext cx="228600" cy="2286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600" dirty="0"/>
        </a:p>
      </cdr:txBody>
    </cdr:sp>
  </cdr:relSizeAnchor>
  <cdr:relSizeAnchor xmlns:cdr="http://schemas.openxmlformats.org/drawingml/2006/chartDrawing">
    <cdr:from>
      <cdr:x>0.12963</cdr:x>
      <cdr:y>0.3125</cdr:y>
    </cdr:from>
    <cdr:to>
      <cdr:x>0.2037</cdr:x>
      <cdr:y>0.375</cdr:y>
    </cdr:to>
    <cdr:sp macro="" textlink="">
      <cdr:nvSpPr>
        <cdr:cNvPr id="3" name="TextBox 2"/>
        <cdr:cNvSpPr txBox="1"/>
      </cdr:nvSpPr>
      <cdr:spPr>
        <a:xfrm xmlns:a="http://schemas.openxmlformats.org/drawingml/2006/main">
          <a:off x="1066800" y="1524000"/>
          <a:ext cx="6096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b="1" dirty="0" smtClean="0">
              <a:solidFill>
                <a:schemeClr val="bg1"/>
              </a:solidFill>
            </a:rPr>
            <a:t>$156B</a:t>
          </a:r>
          <a:endParaRPr lang="en-US" sz="1100" b="1" dirty="0">
            <a:solidFill>
              <a:schemeClr val="bg1"/>
            </a:solidFill>
          </a:endParaRPr>
        </a:p>
      </cdr:txBody>
    </cdr:sp>
  </cdr:relSizeAnchor>
  <cdr:relSizeAnchor xmlns:cdr="http://schemas.openxmlformats.org/drawingml/2006/chartDrawing">
    <cdr:from>
      <cdr:x>0.12963</cdr:x>
      <cdr:y>0.60938</cdr:y>
    </cdr:from>
    <cdr:to>
      <cdr:x>0.2037</cdr:x>
      <cdr:y>0.67188</cdr:y>
    </cdr:to>
    <cdr:sp macro="" textlink="">
      <cdr:nvSpPr>
        <cdr:cNvPr id="4" name="TextBox 3"/>
        <cdr:cNvSpPr txBox="1"/>
      </cdr:nvSpPr>
      <cdr:spPr>
        <a:xfrm xmlns:a="http://schemas.openxmlformats.org/drawingml/2006/main">
          <a:off x="1066800" y="2971800"/>
          <a:ext cx="6096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b="1" dirty="0" smtClean="0">
              <a:solidFill>
                <a:schemeClr val="bg1"/>
              </a:solidFill>
            </a:rPr>
            <a:t>$133B</a:t>
          </a:r>
          <a:endParaRPr lang="en-US" sz="1100" b="1" dirty="0">
            <a:solidFill>
              <a:schemeClr val="bg1"/>
            </a:solidFill>
          </a:endParaRPr>
        </a:p>
      </cdr:txBody>
    </cdr:sp>
  </cdr:relSizeAnchor>
  <cdr:relSizeAnchor xmlns:cdr="http://schemas.openxmlformats.org/drawingml/2006/chartDrawing">
    <cdr:from>
      <cdr:x>0.2963</cdr:x>
      <cdr:y>0.34375</cdr:y>
    </cdr:from>
    <cdr:to>
      <cdr:x>0.37037</cdr:x>
      <cdr:y>0.40625</cdr:y>
    </cdr:to>
    <cdr:sp macro="" textlink="">
      <cdr:nvSpPr>
        <cdr:cNvPr id="5" name="TextBox 4"/>
        <cdr:cNvSpPr txBox="1"/>
      </cdr:nvSpPr>
      <cdr:spPr>
        <a:xfrm xmlns:a="http://schemas.openxmlformats.org/drawingml/2006/main">
          <a:off x="2438400" y="1676400"/>
          <a:ext cx="609566"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b="1" dirty="0" smtClean="0">
              <a:solidFill>
                <a:schemeClr val="bg1"/>
              </a:solidFill>
            </a:rPr>
            <a:t>$34B</a:t>
          </a:r>
          <a:endParaRPr lang="en-US" sz="1100" b="1" dirty="0">
            <a:solidFill>
              <a:schemeClr val="bg1"/>
            </a:solidFill>
          </a:endParaRPr>
        </a:p>
      </cdr:txBody>
    </cdr:sp>
  </cdr:relSizeAnchor>
  <cdr:relSizeAnchor xmlns:cdr="http://schemas.openxmlformats.org/drawingml/2006/chartDrawing">
    <cdr:from>
      <cdr:x>0.2963</cdr:x>
      <cdr:y>0.78125</cdr:y>
    </cdr:from>
    <cdr:to>
      <cdr:x>0.37037</cdr:x>
      <cdr:y>0.84375</cdr:y>
    </cdr:to>
    <cdr:sp macro="" textlink="">
      <cdr:nvSpPr>
        <cdr:cNvPr id="6" name="TextBox 5"/>
        <cdr:cNvSpPr txBox="1"/>
      </cdr:nvSpPr>
      <cdr:spPr>
        <a:xfrm xmlns:a="http://schemas.openxmlformats.org/drawingml/2006/main">
          <a:off x="2438400" y="3810000"/>
          <a:ext cx="609566"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b="1" dirty="0" smtClean="0">
              <a:solidFill>
                <a:schemeClr val="bg1"/>
              </a:solidFill>
            </a:rPr>
            <a:t>$25B</a:t>
          </a:r>
          <a:endParaRPr lang="en-US" sz="1100" b="1" dirty="0">
            <a:solidFill>
              <a:schemeClr val="bg1"/>
            </a:solidFill>
          </a:endParaRPr>
        </a:p>
      </cdr:txBody>
    </cdr:sp>
  </cdr:relSizeAnchor>
  <cdr:relSizeAnchor xmlns:cdr="http://schemas.openxmlformats.org/drawingml/2006/chartDrawing">
    <cdr:from>
      <cdr:x>0.2963</cdr:x>
      <cdr:y>0.54688</cdr:y>
    </cdr:from>
    <cdr:to>
      <cdr:x>0.37037</cdr:x>
      <cdr:y>0.60938</cdr:y>
    </cdr:to>
    <cdr:sp macro="" textlink="">
      <cdr:nvSpPr>
        <cdr:cNvPr id="7" name="TextBox 6"/>
        <cdr:cNvSpPr txBox="1"/>
      </cdr:nvSpPr>
      <cdr:spPr>
        <a:xfrm xmlns:a="http://schemas.openxmlformats.org/drawingml/2006/main">
          <a:off x="2438400" y="2667000"/>
          <a:ext cx="609566"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b="1" dirty="0" smtClean="0">
              <a:solidFill>
                <a:schemeClr val="bg1"/>
              </a:solidFill>
            </a:rPr>
            <a:t>$161B</a:t>
          </a:r>
          <a:endParaRPr lang="en-US" sz="1100" b="1" dirty="0">
            <a:solidFill>
              <a:schemeClr val="bg1"/>
            </a:solidFill>
          </a:endParaRPr>
        </a:p>
      </cdr:txBody>
    </cdr:sp>
  </cdr:relSizeAnchor>
  <cdr:relSizeAnchor xmlns:cdr="http://schemas.openxmlformats.org/drawingml/2006/chartDrawing">
    <cdr:from>
      <cdr:x>0.46296</cdr:x>
      <cdr:y>0.60938</cdr:y>
    </cdr:from>
    <cdr:to>
      <cdr:x>0.53704</cdr:x>
      <cdr:y>0.67188</cdr:y>
    </cdr:to>
    <cdr:sp macro="" textlink="">
      <cdr:nvSpPr>
        <cdr:cNvPr id="8" name="TextBox 7"/>
        <cdr:cNvSpPr txBox="1"/>
      </cdr:nvSpPr>
      <cdr:spPr>
        <a:xfrm xmlns:a="http://schemas.openxmlformats.org/drawingml/2006/main">
          <a:off x="3810000" y="2971800"/>
          <a:ext cx="609649"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b="1" dirty="0" smtClean="0">
              <a:solidFill>
                <a:schemeClr val="bg1"/>
              </a:solidFill>
            </a:rPr>
            <a:t>$120B</a:t>
          </a:r>
          <a:endParaRPr lang="en-US" sz="1100" b="1" dirty="0">
            <a:solidFill>
              <a:schemeClr val="bg1"/>
            </a:solidFill>
          </a:endParaRPr>
        </a:p>
      </cdr:txBody>
    </cdr:sp>
  </cdr:relSizeAnchor>
  <cdr:relSizeAnchor xmlns:cdr="http://schemas.openxmlformats.org/drawingml/2006/chartDrawing">
    <cdr:from>
      <cdr:x>0.46296</cdr:x>
      <cdr:y>0.79688</cdr:y>
    </cdr:from>
    <cdr:to>
      <cdr:x>0.53704</cdr:x>
      <cdr:y>0.85938</cdr:y>
    </cdr:to>
    <cdr:sp macro="" textlink="">
      <cdr:nvSpPr>
        <cdr:cNvPr id="9" name="TextBox 8"/>
        <cdr:cNvSpPr txBox="1"/>
      </cdr:nvSpPr>
      <cdr:spPr>
        <a:xfrm xmlns:a="http://schemas.openxmlformats.org/drawingml/2006/main">
          <a:off x="3810000" y="3886200"/>
          <a:ext cx="609648"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b="1" dirty="0" smtClean="0">
              <a:solidFill>
                <a:schemeClr val="bg1"/>
              </a:solidFill>
            </a:rPr>
            <a:t>$11B</a:t>
          </a:r>
          <a:endParaRPr lang="en-US" sz="1100" b="1" dirty="0">
            <a:solidFill>
              <a:schemeClr val="bg1"/>
            </a:solidFill>
          </a:endParaRPr>
        </a:p>
      </cdr:txBody>
    </cdr:sp>
  </cdr:relSizeAnchor>
  <cdr:relSizeAnchor xmlns:cdr="http://schemas.openxmlformats.org/drawingml/2006/chartDrawing">
    <cdr:from>
      <cdr:x>0.46296</cdr:x>
      <cdr:y>0.4375</cdr:y>
    </cdr:from>
    <cdr:to>
      <cdr:x>0.53704</cdr:x>
      <cdr:y>0.5</cdr:y>
    </cdr:to>
    <cdr:sp macro="" textlink="">
      <cdr:nvSpPr>
        <cdr:cNvPr id="10" name="TextBox 9"/>
        <cdr:cNvSpPr txBox="1"/>
      </cdr:nvSpPr>
      <cdr:spPr>
        <a:xfrm xmlns:a="http://schemas.openxmlformats.org/drawingml/2006/main">
          <a:off x="3810000" y="2133600"/>
          <a:ext cx="609648"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b="1" dirty="0" smtClean="0">
              <a:solidFill>
                <a:schemeClr val="bg1"/>
              </a:solidFill>
            </a:rPr>
            <a:t>$61B</a:t>
          </a:r>
          <a:endParaRPr lang="en-US" sz="1100" b="1" dirty="0">
            <a:solidFill>
              <a:schemeClr val="bg1"/>
            </a:solidFill>
          </a:endParaRPr>
        </a:p>
      </cdr:txBody>
    </cdr:sp>
  </cdr:relSizeAnchor>
  <cdr:relSizeAnchor xmlns:cdr="http://schemas.openxmlformats.org/drawingml/2006/chartDrawing">
    <cdr:from>
      <cdr:x>0.62963</cdr:x>
      <cdr:y>0.60938</cdr:y>
    </cdr:from>
    <cdr:to>
      <cdr:x>0.7037</cdr:x>
      <cdr:y>0.67188</cdr:y>
    </cdr:to>
    <cdr:sp macro="" textlink="">
      <cdr:nvSpPr>
        <cdr:cNvPr id="11" name="TextBox 10"/>
        <cdr:cNvSpPr txBox="1"/>
      </cdr:nvSpPr>
      <cdr:spPr>
        <a:xfrm xmlns:a="http://schemas.openxmlformats.org/drawingml/2006/main">
          <a:off x="5181600" y="2971800"/>
          <a:ext cx="609567"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b="1" dirty="0" smtClean="0">
              <a:solidFill>
                <a:schemeClr val="bg1"/>
              </a:solidFill>
            </a:rPr>
            <a:t>$147B</a:t>
          </a:r>
          <a:endParaRPr lang="en-US" sz="1100" b="1" dirty="0">
            <a:solidFill>
              <a:schemeClr val="bg1"/>
            </a:solidFill>
          </a:endParaRPr>
        </a:p>
      </cdr:txBody>
    </cdr:sp>
  </cdr:relSizeAnchor>
  <cdr:relSizeAnchor xmlns:cdr="http://schemas.openxmlformats.org/drawingml/2006/chartDrawing">
    <cdr:from>
      <cdr:x>0.62963</cdr:x>
      <cdr:y>0.39063</cdr:y>
    </cdr:from>
    <cdr:to>
      <cdr:x>0.7037</cdr:x>
      <cdr:y>0.45313</cdr:y>
    </cdr:to>
    <cdr:sp macro="" textlink="">
      <cdr:nvSpPr>
        <cdr:cNvPr id="12" name="TextBox 11"/>
        <cdr:cNvSpPr txBox="1"/>
      </cdr:nvSpPr>
      <cdr:spPr>
        <a:xfrm xmlns:a="http://schemas.openxmlformats.org/drawingml/2006/main">
          <a:off x="5181600" y="1905000"/>
          <a:ext cx="609567"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b="1" dirty="0" smtClean="0">
              <a:solidFill>
                <a:schemeClr val="bg1"/>
              </a:solidFill>
            </a:rPr>
            <a:t>$73B</a:t>
          </a:r>
          <a:endParaRPr lang="en-US" sz="1100" b="1" dirty="0">
            <a:solidFill>
              <a:schemeClr val="bg1"/>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0.22222</cdr:x>
      <cdr:y>0.3939</cdr:y>
    </cdr:from>
    <cdr:to>
      <cdr:x>0.26939</cdr:x>
      <cdr:y>0.59311</cdr:y>
    </cdr:to>
    <cdr:cxnSp macro="">
      <cdr:nvCxnSpPr>
        <cdr:cNvPr id="4" name="Straight Arrow Connector 3"/>
        <cdr:cNvCxnSpPr/>
      </cdr:nvCxnSpPr>
      <cdr:spPr>
        <a:xfrm xmlns:a="http://schemas.openxmlformats.org/drawingml/2006/main">
          <a:off x="1828800" y="1782762"/>
          <a:ext cx="388190" cy="901632"/>
        </a:xfrm>
        <a:prstGeom xmlns:a="http://schemas.openxmlformats.org/drawingml/2006/main" prst="straightConnector1">
          <a:avLst/>
        </a:prstGeom>
        <a:ln xmlns:a="http://schemas.openxmlformats.org/drawingml/2006/main">
          <a:solidFill>
            <a:schemeClr val="tx1"/>
          </a:solidFill>
          <a:tailEnd type="triangle"/>
        </a:ln>
      </cdr:spPr>
      <cdr:style>
        <a:lnRef xmlns:a="http://schemas.openxmlformats.org/drawingml/2006/main" idx="3">
          <a:schemeClr val="accent1"/>
        </a:lnRef>
        <a:fillRef xmlns:a="http://schemas.openxmlformats.org/drawingml/2006/main" idx="0">
          <a:schemeClr val="accent1"/>
        </a:fillRef>
        <a:effectRef xmlns:a="http://schemas.openxmlformats.org/drawingml/2006/main" idx="2">
          <a:schemeClr val="accent1"/>
        </a:effectRef>
        <a:fontRef xmlns:a="http://schemas.openxmlformats.org/drawingml/2006/main" idx="minor">
          <a:schemeClr val="tx1"/>
        </a:fontRef>
      </cdr:style>
    </cdr:cxnSp>
  </cdr:relSizeAnchor>
  <cdr:relSizeAnchor xmlns:cdr="http://schemas.openxmlformats.org/drawingml/2006/chartDrawing">
    <cdr:from>
      <cdr:x>0.25375</cdr:x>
      <cdr:y>0.42724</cdr:y>
    </cdr:from>
    <cdr:to>
      <cdr:x>0.32113</cdr:x>
      <cdr:y>0.5</cdr:y>
    </cdr:to>
    <cdr:sp macro="" textlink="">
      <cdr:nvSpPr>
        <cdr:cNvPr id="6" name="TextBox 5"/>
        <cdr:cNvSpPr txBox="1"/>
      </cdr:nvSpPr>
      <cdr:spPr>
        <a:xfrm xmlns:a="http://schemas.openxmlformats.org/drawingml/2006/main">
          <a:off x="1913040" y="1938935"/>
          <a:ext cx="508000" cy="3302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b="1" dirty="0" smtClean="0"/>
            <a:t>-66%</a:t>
          </a:r>
          <a:endParaRPr lang="en-US" sz="1100" b="1" dirty="0"/>
        </a:p>
      </cdr:txBody>
    </cdr:sp>
  </cdr:relSizeAnchor>
  <cdr:relSizeAnchor xmlns:cdr="http://schemas.openxmlformats.org/drawingml/2006/chartDrawing">
    <cdr:from>
      <cdr:x>0.52778</cdr:x>
      <cdr:y>0.12452</cdr:y>
    </cdr:from>
    <cdr:to>
      <cdr:x>0.57831</cdr:x>
      <cdr:y>0.36238</cdr:y>
    </cdr:to>
    <cdr:cxnSp macro="">
      <cdr:nvCxnSpPr>
        <cdr:cNvPr id="8" name="Straight Arrow Connector 7"/>
        <cdr:cNvCxnSpPr/>
      </cdr:nvCxnSpPr>
      <cdr:spPr>
        <a:xfrm xmlns:a="http://schemas.openxmlformats.org/drawingml/2006/main">
          <a:off x="4343400" y="563562"/>
          <a:ext cx="415842" cy="1076545"/>
        </a:xfrm>
        <a:prstGeom xmlns:a="http://schemas.openxmlformats.org/drawingml/2006/main" prst="straightConnector1">
          <a:avLst/>
        </a:prstGeom>
        <a:ln xmlns:a="http://schemas.openxmlformats.org/drawingml/2006/main">
          <a:solidFill>
            <a:schemeClr val="tx1"/>
          </a:solidFill>
          <a:tailEnd type="triangle"/>
        </a:ln>
      </cdr:spPr>
      <cdr:style>
        <a:lnRef xmlns:a="http://schemas.openxmlformats.org/drawingml/2006/main" idx="3">
          <a:schemeClr val="accent1"/>
        </a:lnRef>
        <a:fillRef xmlns:a="http://schemas.openxmlformats.org/drawingml/2006/main" idx="0">
          <a:schemeClr val="accent1"/>
        </a:fillRef>
        <a:effectRef xmlns:a="http://schemas.openxmlformats.org/drawingml/2006/main" idx="2">
          <a:schemeClr val="accent1"/>
        </a:effectRef>
        <a:fontRef xmlns:a="http://schemas.openxmlformats.org/drawingml/2006/main" idx="minor">
          <a:schemeClr val="tx1"/>
        </a:fontRef>
      </cdr:style>
    </cdr:cxnSp>
  </cdr:relSizeAnchor>
  <cdr:relSizeAnchor xmlns:cdr="http://schemas.openxmlformats.org/drawingml/2006/chartDrawing">
    <cdr:from>
      <cdr:x>0.56202</cdr:x>
      <cdr:y>0.16979</cdr:y>
    </cdr:from>
    <cdr:to>
      <cdr:x>0.6294</cdr:x>
      <cdr:y>0.24255</cdr:y>
    </cdr:to>
    <cdr:sp macro="" textlink="">
      <cdr:nvSpPr>
        <cdr:cNvPr id="9" name="TextBox 8"/>
        <cdr:cNvSpPr txBox="1"/>
      </cdr:nvSpPr>
      <cdr:spPr>
        <a:xfrm xmlns:a="http://schemas.openxmlformats.org/drawingml/2006/main">
          <a:off x="4237140" y="770535"/>
          <a:ext cx="508000" cy="33020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b="1" dirty="0" smtClean="0"/>
            <a:t>-47%</a:t>
          </a:r>
          <a:endParaRPr lang="en-US" sz="1100" b="1" dirty="0"/>
        </a:p>
      </cdr:txBody>
    </cdr:sp>
  </cdr:relSizeAnchor>
  <cdr:relSizeAnchor xmlns:cdr="http://schemas.openxmlformats.org/drawingml/2006/chartDrawing">
    <cdr:from>
      <cdr:x>0.84259</cdr:x>
      <cdr:y>0.09085</cdr:y>
    </cdr:from>
    <cdr:to>
      <cdr:x>0.89987</cdr:x>
      <cdr:y>0.35944</cdr:y>
    </cdr:to>
    <cdr:cxnSp macro="">
      <cdr:nvCxnSpPr>
        <cdr:cNvPr id="11" name="Straight Arrow Connector 10"/>
        <cdr:cNvCxnSpPr/>
      </cdr:nvCxnSpPr>
      <cdr:spPr>
        <a:xfrm xmlns:a="http://schemas.openxmlformats.org/drawingml/2006/main">
          <a:off x="6934200" y="411162"/>
          <a:ext cx="471391" cy="1215645"/>
        </a:xfrm>
        <a:prstGeom xmlns:a="http://schemas.openxmlformats.org/drawingml/2006/main" prst="straightConnector1">
          <a:avLst/>
        </a:prstGeom>
        <a:ln xmlns:a="http://schemas.openxmlformats.org/drawingml/2006/main">
          <a:solidFill>
            <a:schemeClr val="tx1"/>
          </a:solidFill>
          <a:tailEnd type="triangle"/>
        </a:ln>
      </cdr:spPr>
      <cdr:style>
        <a:lnRef xmlns:a="http://schemas.openxmlformats.org/drawingml/2006/main" idx="3">
          <a:schemeClr val="accent1"/>
        </a:lnRef>
        <a:fillRef xmlns:a="http://schemas.openxmlformats.org/drawingml/2006/main" idx="0">
          <a:schemeClr val="accent1"/>
        </a:fillRef>
        <a:effectRef xmlns:a="http://schemas.openxmlformats.org/drawingml/2006/main" idx="2">
          <a:schemeClr val="accent1"/>
        </a:effectRef>
        <a:fontRef xmlns:a="http://schemas.openxmlformats.org/drawingml/2006/main" idx="minor">
          <a:schemeClr val="tx1"/>
        </a:fontRef>
      </cdr:style>
    </cdr:cxnSp>
  </cdr:relSizeAnchor>
  <cdr:relSizeAnchor xmlns:cdr="http://schemas.openxmlformats.org/drawingml/2006/chartDrawing">
    <cdr:from>
      <cdr:x>0.87871</cdr:x>
      <cdr:y>0.11941</cdr:y>
    </cdr:from>
    <cdr:to>
      <cdr:x>0.94609</cdr:x>
      <cdr:y>0.19217</cdr:y>
    </cdr:to>
    <cdr:sp macro="" textlink="">
      <cdr:nvSpPr>
        <cdr:cNvPr id="12" name="TextBox 11"/>
        <cdr:cNvSpPr txBox="1"/>
      </cdr:nvSpPr>
      <cdr:spPr>
        <a:xfrm xmlns:a="http://schemas.openxmlformats.org/drawingml/2006/main">
          <a:off x="6624740" y="541935"/>
          <a:ext cx="508000" cy="33020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b="1" dirty="0" smtClean="0"/>
            <a:t>-49%</a:t>
          </a:r>
          <a:endParaRPr lang="en-US" sz="1100" b="1"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17" tIns="46659" rIns="93317" bIns="46659" rtlCol="0"/>
          <a:lstStyle>
            <a:lvl1pPr algn="l">
              <a:defRPr sz="1300"/>
            </a:lvl1pPr>
          </a:lstStyle>
          <a:p>
            <a:endParaRPr lang="en-US"/>
          </a:p>
        </p:txBody>
      </p:sp>
      <p:sp>
        <p:nvSpPr>
          <p:cNvPr id="3" name="Date Placeholder 2"/>
          <p:cNvSpPr>
            <a:spLocks noGrp="1"/>
          </p:cNvSpPr>
          <p:nvPr>
            <p:ph type="dt" sz="quarter" idx="1"/>
          </p:nvPr>
        </p:nvSpPr>
        <p:spPr>
          <a:xfrm>
            <a:off x="3978131" y="0"/>
            <a:ext cx="3043343" cy="465455"/>
          </a:xfrm>
          <a:prstGeom prst="rect">
            <a:avLst/>
          </a:prstGeom>
        </p:spPr>
        <p:txBody>
          <a:bodyPr vert="horz" lIns="93317" tIns="46659" rIns="93317" bIns="46659" rtlCol="0"/>
          <a:lstStyle>
            <a:lvl1pPr algn="r">
              <a:defRPr sz="1300"/>
            </a:lvl1pPr>
          </a:lstStyle>
          <a:p>
            <a:fld id="{EA6EEF31-104D-C24D-A309-CBA29A1DB842}" type="datetime1">
              <a:rPr lang="en-US" smtClean="0"/>
              <a:t>8/7/2017</a:t>
            </a:fld>
            <a:endParaRPr lang="en-US"/>
          </a:p>
        </p:txBody>
      </p:sp>
      <p:sp>
        <p:nvSpPr>
          <p:cNvPr id="4" name="Footer Placeholder 3"/>
          <p:cNvSpPr>
            <a:spLocks noGrp="1"/>
          </p:cNvSpPr>
          <p:nvPr>
            <p:ph type="ftr" sz="quarter" idx="2"/>
          </p:nvPr>
        </p:nvSpPr>
        <p:spPr>
          <a:xfrm>
            <a:off x="0" y="8842030"/>
            <a:ext cx="3043343" cy="465455"/>
          </a:xfrm>
          <a:prstGeom prst="rect">
            <a:avLst/>
          </a:prstGeom>
        </p:spPr>
        <p:txBody>
          <a:bodyPr vert="horz" lIns="93317" tIns="46659" rIns="93317" bIns="46659" rtlCol="0" anchor="b"/>
          <a:lstStyle>
            <a:lvl1pPr algn="l">
              <a:defRPr sz="1300"/>
            </a:lvl1pPr>
          </a:lstStyle>
          <a:p>
            <a:r>
              <a:rPr lang="en-US" smtClean="0"/>
              <a:t>Chapter 1</a:t>
            </a:r>
            <a:endParaRPr lang="en-US"/>
          </a:p>
        </p:txBody>
      </p:sp>
      <p:sp>
        <p:nvSpPr>
          <p:cNvPr id="5" name="Slide Number Placeholder 4"/>
          <p:cNvSpPr>
            <a:spLocks noGrp="1"/>
          </p:cNvSpPr>
          <p:nvPr>
            <p:ph type="sldNum" sz="quarter" idx="3"/>
          </p:nvPr>
        </p:nvSpPr>
        <p:spPr>
          <a:xfrm>
            <a:off x="3978131" y="8842030"/>
            <a:ext cx="3043343" cy="465455"/>
          </a:xfrm>
          <a:prstGeom prst="rect">
            <a:avLst/>
          </a:prstGeom>
        </p:spPr>
        <p:txBody>
          <a:bodyPr vert="horz" lIns="93317" tIns="46659" rIns="93317" bIns="46659" rtlCol="0" anchor="b"/>
          <a:lstStyle>
            <a:lvl1pPr algn="r">
              <a:defRPr sz="1300"/>
            </a:lvl1pPr>
          </a:lstStyle>
          <a:p>
            <a:fld id="{80358CC1-872D-4074-984C-736C61CD1728}" type="slidenum">
              <a:rPr lang="en-US" smtClean="0"/>
              <a:t>‹#›</a:t>
            </a:fld>
            <a:endParaRPr lang="en-US"/>
          </a:p>
        </p:txBody>
      </p:sp>
    </p:spTree>
    <p:extLst>
      <p:ext uri="{BB962C8B-B14F-4D97-AF65-F5344CB8AC3E}">
        <p14:creationId xmlns:p14="http://schemas.microsoft.com/office/powerpoint/2010/main" val="160316319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17" tIns="46659" rIns="93317" bIns="46659" rtlCol="0"/>
          <a:lstStyle>
            <a:lvl1pPr algn="l">
              <a:defRPr sz="1300"/>
            </a:lvl1pPr>
          </a:lstStyle>
          <a:p>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17" tIns="46659" rIns="93317" bIns="46659"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17" tIns="46659" rIns="93317" bIns="46659"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5"/>
          </p:nvPr>
        </p:nvSpPr>
        <p:spPr>
          <a:xfrm>
            <a:off x="3978131" y="8842030"/>
            <a:ext cx="3043343" cy="465455"/>
          </a:xfrm>
          <a:prstGeom prst="rect">
            <a:avLst/>
          </a:prstGeom>
        </p:spPr>
        <p:txBody>
          <a:bodyPr vert="horz" lIns="93317" tIns="46659" rIns="93317" bIns="46659" rtlCol="0" anchor="b"/>
          <a:lstStyle>
            <a:lvl1pPr algn="r">
              <a:defRPr sz="1100"/>
            </a:lvl1pPr>
          </a:lstStyle>
          <a:p>
            <a:fld id="{BADA6B31-583E-4083-89D8-95155744EDB0}" type="slidenum">
              <a:rPr lang="en-US" smtClean="0"/>
              <a:pPr/>
              <a:t>‹#›</a:t>
            </a:fld>
            <a:endParaRPr lang="en-US" dirty="0"/>
          </a:p>
        </p:txBody>
      </p:sp>
      <p:sp>
        <p:nvSpPr>
          <p:cNvPr id="3" name="Footer Placeholder 2"/>
          <p:cNvSpPr>
            <a:spLocks noGrp="1"/>
          </p:cNvSpPr>
          <p:nvPr>
            <p:ph type="ftr" sz="quarter" idx="4"/>
          </p:nvPr>
        </p:nvSpPr>
        <p:spPr>
          <a:xfrm>
            <a:off x="0" y="8842375"/>
            <a:ext cx="3043238" cy="465138"/>
          </a:xfrm>
          <a:prstGeom prst="rect">
            <a:avLst/>
          </a:prstGeom>
        </p:spPr>
        <p:txBody>
          <a:bodyPr vert="horz" lIns="91440" tIns="45720" rIns="91440" bIns="45720" rtlCol="0" anchor="b"/>
          <a:lstStyle>
            <a:lvl1pPr algn="l">
              <a:defRPr sz="1200"/>
            </a:lvl1pPr>
          </a:lstStyle>
          <a:p>
            <a:r>
              <a:rPr lang="en-US" smtClean="0"/>
              <a:t>Chapter 1</a:t>
            </a:r>
            <a:endParaRPr lang="en-US"/>
          </a:p>
        </p:txBody>
      </p:sp>
    </p:spTree>
    <p:extLst>
      <p:ext uri="{BB962C8B-B14F-4D97-AF65-F5344CB8AC3E}">
        <p14:creationId xmlns:p14="http://schemas.microsoft.com/office/powerpoint/2010/main" val="2969257735"/>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100" kern="1200">
        <a:solidFill>
          <a:schemeClr val="tx1"/>
        </a:solidFill>
        <a:latin typeface="+mn-lt"/>
        <a:ea typeface="+mn-ea"/>
        <a:cs typeface="+mn-cs"/>
      </a:defRPr>
    </a:lvl2pPr>
    <a:lvl3pPr marL="914400" algn="l" defTabSz="914400" rtl="0" eaLnBrk="1" latinLnBrk="0" hangingPunct="1">
      <a:defRPr sz="1100" kern="1200">
        <a:solidFill>
          <a:schemeClr val="tx1"/>
        </a:solidFill>
        <a:latin typeface="+mn-lt"/>
        <a:ea typeface="+mn-ea"/>
        <a:cs typeface="+mn-cs"/>
      </a:defRPr>
    </a:lvl3pPr>
    <a:lvl4pPr marL="1371600" algn="l" defTabSz="914400" rtl="0" eaLnBrk="1" latinLnBrk="0" hangingPunct="1">
      <a:defRPr sz="1100" kern="1200">
        <a:solidFill>
          <a:schemeClr val="tx1"/>
        </a:solidFill>
        <a:latin typeface="+mn-lt"/>
        <a:ea typeface="+mn-ea"/>
        <a:cs typeface="+mn-cs"/>
      </a:defRPr>
    </a:lvl4pPr>
    <a:lvl5pPr marL="1828800" algn="l" defTabSz="914400" rtl="0" eaLnBrk="1" latinLnBrk="0" hangingPunct="1">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smtClean="0"/>
              <a:t>Why is SBIRT important? Why has the government invested so much money funding</a:t>
            </a:r>
            <a:r>
              <a:rPr lang="en-US" baseline="0" dirty="0" smtClean="0"/>
              <a:t> </a:t>
            </a:r>
            <a:r>
              <a:rPr lang="en-US" dirty="0" smtClean="0"/>
              <a:t>SBIRT initiatives?  Because it works! It’s a Public Health approach to a Public Health problem.  The earlier you start, the earlier you can intervene.  And the more often you ask (expose someone to SBIRT) the more normal it becomes within the health care or social service setting.</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BADA6B31-583E-4083-89D8-95155744EDB0}" type="slidenum">
              <a:rPr lang="en-US" smtClean="0"/>
              <a:pPr/>
              <a:t>1</a:t>
            </a:fld>
            <a:endParaRPr lang="en-US" dirty="0"/>
          </a:p>
        </p:txBody>
      </p:sp>
      <p:sp>
        <p:nvSpPr>
          <p:cNvPr id="9" name="Slide Image Placeholder 8"/>
          <p:cNvSpPr>
            <a:spLocks noGrp="1" noRot="1" noChangeAspect="1"/>
          </p:cNvSpPr>
          <p:nvPr>
            <p:ph type="sldImg"/>
          </p:nvPr>
        </p:nvSpPr>
        <p:spPr/>
      </p:sp>
      <p:sp>
        <p:nvSpPr>
          <p:cNvPr id="2" name="Footer Placeholder 1"/>
          <p:cNvSpPr>
            <a:spLocks noGrp="1"/>
          </p:cNvSpPr>
          <p:nvPr>
            <p:ph type="ftr" sz="quarter" idx="11"/>
          </p:nvPr>
        </p:nvSpPr>
        <p:spPr/>
        <p:txBody>
          <a:bodyPr/>
          <a:lstStyle/>
          <a:p>
            <a:r>
              <a:rPr lang="en-US" smtClean="0"/>
              <a:t>Chapter 1</a:t>
            </a:r>
            <a:endParaRPr lang="en-US"/>
          </a:p>
        </p:txBody>
      </p:sp>
    </p:spTree>
    <p:extLst>
      <p:ext uri="{BB962C8B-B14F-4D97-AF65-F5344CB8AC3E}">
        <p14:creationId xmlns:p14="http://schemas.microsoft.com/office/powerpoint/2010/main" val="42831288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DA6B31-583E-4083-89D8-95155744EDB0}" type="slidenum">
              <a:rPr lang="en-US" smtClean="0"/>
              <a:pPr/>
              <a:t>10</a:t>
            </a:fld>
            <a:endParaRPr lang="en-US" dirty="0"/>
          </a:p>
        </p:txBody>
      </p:sp>
      <p:sp>
        <p:nvSpPr>
          <p:cNvPr id="5" name="Footer Placeholder 4"/>
          <p:cNvSpPr>
            <a:spLocks noGrp="1"/>
          </p:cNvSpPr>
          <p:nvPr>
            <p:ph type="ftr" sz="quarter" idx="11"/>
          </p:nvPr>
        </p:nvSpPr>
        <p:spPr/>
        <p:txBody>
          <a:bodyPr/>
          <a:lstStyle/>
          <a:p>
            <a:r>
              <a:rPr lang="en-US" smtClean="0"/>
              <a:t>Chapter 1</a:t>
            </a:r>
            <a:endParaRPr lang="en-US"/>
          </a:p>
        </p:txBody>
      </p:sp>
    </p:spTree>
    <p:extLst>
      <p:ext uri="{BB962C8B-B14F-4D97-AF65-F5344CB8AC3E}">
        <p14:creationId xmlns:p14="http://schemas.microsoft.com/office/powerpoint/2010/main" val="9203819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Tobacco use has been estimated to cause over 90% of cancers in the oral cavity and is implicated as the causal factor in over 75% of deaths in the United States from oral and pharyngeal cancers (Cruz et al., 2005; Petersen et al., 2005; </a:t>
            </a:r>
            <a:r>
              <a:rPr lang="en-US" dirty="0" err="1" smtClean="0"/>
              <a:t>Tomar</a:t>
            </a:r>
            <a:r>
              <a:rPr lang="en-US" dirty="0" smtClean="0"/>
              <a:t>, 2001). There is also ample evidence to implicate tobacco use as a causal factor for adult periodontitis with over half of the cases in this country attributable to cigarette smoking (Petersen et al., 2005; Silverman, 2001; </a:t>
            </a:r>
            <a:r>
              <a:rPr lang="en-US" dirty="0" err="1" smtClean="0"/>
              <a:t>Tomar</a:t>
            </a:r>
            <a:r>
              <a:rPr lang="en-US" dirty="0" smtClean="0"/>
              <a:t>, 2000). Tobacco use is associated with poorer standards of oral hygiene and thus premature tooth loss (WHO, 2010). Further, tobacco use contributes to delayed wound healing, coronal and root caries, sinusitis and a wide range of oral soft tissue changes (Christen, 2001; WHO, 2010; Winn, 2001).</a:t>
            </a:r>
          </a:p>
          <a:p>
            <a:r>
              <a:rPr lang="en-US" dirty="0" smtClean="0"/>
              <a:t> </a:t>
            </a:r>
          </a:p>
          <a:p>
            <a:r>
              <a:rPr lang="en-US" dirty="0" smtClean="0"/>
              <a:t>Oral or mouth cancer most commonly involves the tissue of the lips or </a:t>
            </a:r>
            <a:r>
              <a:rPr lang="en-US" dirty="0" smtClean="0"/>
              <a:t>the tongue. </a:t>
            </a:r>
            <a:r>
              <a:rPr lang="en-US" dirty="0" smtClean="0"/>
              <a:t>It may also occur on the floor of the mouth, cheek lining</a:t>
            </a:r>
            <a:r>
              <a:rPr lang="en-US" dirty="0" smtClean="0"/>
              <a:t>, gingiva </a:t>
            </a:r>
            <a:r>
              <a:rPr lang="en-US" dirty="0" smtClean="0"/>
              <a:t>(gums), or palate (roof of the mouth). Most oral cancers look very similar under the microscope and are called </a:t>
            </a:r>
            <a:r>
              <a:rPr lang="en-US" dirty="0" smtClean="0"/>
              <a:t>squamous cell carcinoma. </a:t>
            </a:r>
            <a:r>
              <a:rPr lang="en-US" dirty="0" smtClean="0"/>
              <a:t>These </a:t>
            </a:r>
            <a:r>
              <a:rPr lang="en-US" dirty="0" smtClean="0"/>
              <a:t>are malignant and </a:t>
            </a:r>
            <a:r>
              <a:rPr lang="en-US" dirty="0" smtClean="0"/>
              <a:t>tend to spread rapidly. </a:t>
            </a:r>
          </a:p>
          <a:p>
            <a:endParaRPr lang="en-US" dirty="0" smtClean="0"/>
          </a:p>
        </p:txBody>
      </p:sp>
      <p:sp>
        <p:nvSpPr>
          <p:cNvPr id="4" name="Slide Number Placeholder 3"/>
          <p:cNvSpPr>
            <a:spLocks noGrp="1"/>
          </p:cNvSpPr>
          <p:nvPr>
            <p:ph type="sldNum" sz="quarter" idx="10"/>
          </p:nvPr>
        </p:nvSpPr>
        <p:spPr/>
        <p:txBody>
          <a:bodyPr/>
          <a:lstStyle/>
          <a:p>
            <a:fld id="{445110F4-7073-4C59-AD48-15DF92E11852}" type="slidenum">
              <a:rPr lang="en-US" smtClean="0"/>
              <a:pPr/>
              <a:t>11</a:t>
            </a:fld>
            <a:endParaRPr lang="en-US"/>
          </a:p>
        </p:txBody>
      </p:sp>
      <p:sp>
        <p:nvSpPr>
          <p:cNvPr id="5" name="Footer Placeholder 4"/>
          <p:cNvSpPr>
            <a:spLocks noGrp="1"/>
          </p:cNvSpPr>
          <p:nvPr>
            <p:ph type="ftr" sz="quarter" idx="11"/>
          </p:nvPr>
        </p:nvSpPr>
        <p:spPr/>
        <p:txBody>
          <a:bodyPr/>
          <a:lstStyle/>
          <a:p>
            <a:r>
              <a:rPr lang="en-US" smtClean="0"/>
              <a:t>Chapter 1</a:t>
            </a:r>
            <a:endParaRPr lang="en-US"/>
          </a:p>
        </p:txBody>
      </p:sp>
    </p:spTree>
    <p:extLst>
      <p:ext uri="{BB962C8B-B14F-4D97-AF65-F5344CB8AC3E}">
        <p14:creationId xmlns:p14="http://schemas.microsoft.com/office/powerpoint/2010/main" val="19289178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Epidemiological </a:t>
            </a:r>
            <a:r>
              <a:rPr lang="en-US" dirty="0"/>
              <a:t>data show that excessive alcohol use independently increases the risk of developing oropharyngeal cancer and the risk increases with heavier alcohol </a:t>
            </a:r>
            <a:r>
              <a:rPr lang="en-US" dirty="0" smtClean="0"/>
              <a:t>consumption. </a:t>
            </a:r>
            <a:endParaRPr lang="en-US" dirty="0"/>
          </a:p>
          <a:p>
            <a:endParaRPr lang="en-US" dirty="0"/>
          </a:p>
          <a:p>
            <a:pPr defTabSz="916503">
              <a:defRPr/>
            </a:pPr>
            <a:r>
              <a:rPr lang="en-US" dirty="0"/>
              <a:t>Heavy alcohol consumption, like tobacco use, is also independently associated with other more common oral morbidities including </a:t>
            </a:r>
            <a:r>
              <a:rPr lang="en-US" dirty="0" err="1"/>
              <a:t>orodental</a:t>
            </a:r>
            <a:r>
              <a:rPr lang="en-US" dirty="0"/>
              <a:t> trauma, erosion, periodontal disease, caries and mucosal lesions (Harris et al</a:t>
            </a:r>
            <a:r>
              <a:rPr lang="en-US" dirty="0" smtClean="0"/>
              <a:t>., </a:t>
            </a:r>
            <a:r>
              <a:rPr lang="en-US" dirty="0"/>
              <a:t>1996; </a:t>
            </a:r>
            <a:r>
              <a:rPr lang="en-US" dirty="0" err="1"/>
              <a:t>Kranzler</a:t>
            </a:r>
            <a:r>
              <a:rPr lang="en-US" dirty="0"/>
              <a:t> et al</a:t>
            </a:r>
            <a:r>
              <a:rPr lang="en-US" dirty="0" smtClean="0"/>
              <a:t>., </a:t>
            </a:r>
            <a:r>
              <a:rPr lang="en-US" dirty="0"/>
              <a:t>1990; </a:t>
            </a:r>
            <a:r>
              <a:rPr lang="en-US" dirty="0" err="1"/>
              <a:t>Tezal</a:t>
            </a:r>
            <a:r>
              <a:rPr lang="en-US" dirty="0"/>
              <a:t> et al</a:t>
            </a:r>
            <a:r>
              <a:rPr lang="en-US" dirty="0" smtClean="0"/>
              <a:t>., </a:t>
            </a:r>
            <a:r>
              <a:rPr lang="en-US" dirty="0"/>
              <a:t>2001; Winn et al., 1997).  </a:t>
            </a:r>
          </a:p>
          <a:p>
            <a:pPr defTabSz="916503">
              <a:defRPr/>
            </a:pPr>
            <a:endParaRPr lang="en-US" dirty="0"/>
          </a:p>
          <a:p>
            <a:r>
              <a:rPr lang="en-US" b="0" i="0" kern="1200" dirty="0" smtClean="0">
                <a:solidFill>
                  <a:schemeClr val="tx1"/>
                </a:solidFill>
                <a:effectLst/>
              </a:rPr>
              <a:t>Alcohol is known to contribute to an increase in tooth decay. This is because the majority of alcoholic beverages contain high amounts of sugar and frequent consumption will de-mineralize and weaken tooth enamel. For a person who is an alcoholic, this can mean that they will suffer from serious tooth and gum problems.</a:t>
            </a:r>
          </a:p>
          <a:p>
            <a:endParaRPr lang="en-US" b="0" i="0" kern="1200" dirty="0" smtClean="0">
              <a:solidFill>
                <a:schemeClr val="tx1"/>
              </a:solidFill>
              <a:effectLst/>
            </a:endParaRPr>
          </a:p>
          <a:p>
            <a:r>
              <a:rPr lang="en-US" b="0" i="0" kern="1200" dirty="0" smtClean="0">
                <a:solidFill>
                  <a:schemeClr val="tx1"/>
                </a:solidFill>
                <a:effectLst/>
              </a:rPr>
              <a:t>For people who binge drink, tooth decay and damage to enamel potentially occurs more. This is because the level of alcohol consumed combined with vomiting which often is a side effect of this type of drinking can cause high levels of acid to build up in the mouth. A person may pass out after consuming alcohol and </a:t>
            </a:r>
            <a:r>
              <a:rPr lang="en-US" b="0" i="0" kern="1200" dirty="0" smtClean="0">
                <a:solidFill>
                  <a:schemeClr val="tx1"/>
                </a:solidFill>
                <a:effectLst/>
              </a:rPr>
              <a:t>vomiting, </a:t>
            </a:r>
            <a:r>
              <a:rPr lang="en-US" b="0" i="0" kern="1200" dirty="0" smtClean="0">
                <a:solidFill>
                  <a:schemeClr val="tx1"/>
                </a:solidFill>
                <a:effectLst/>
              </a:rPr>
              <a:t>which means they will not remove the harmful levels of sugar and acid in their mouth.</a:t>
            </a:r>
          </a:p>
        </p:txBody>
      </p:sp>
      <p:sp>
        <p:nvSpPr>
          <p:cNvPr id="4" name="Slide Number Placeholder 3"/>
          <p:cNvSpPr>
            <a:spLocks noGrp="1"/>
          </p:cNvSpPr>
          <p:nvPr>
            <p:ph type="sldNum" sz="quarter" idx="10"/>
          </p:nvPr>
        </p:nvSpPr>
        <p:spPr/>
        <p:txBody>
          <a:bodyPr/>
          <a:lstStyle/>
          <a:p>
            <a:fld id="{445110F4-7073-4C59-AD48-15DF92E11852}" type="slidenum">
              <a:rPr lang="en-US" smtClean="0"/>
              <a:pPr/>
              <a:t>12</a:t>
            </a:fld>
            <a:endParaRPr lang="en-US"/>
          </a:p>
        </p:txBody>
      </p:sp>
      <p:sp>
        <p:nvSpPr>
          <p:cNvPr id="5" name="Footer Placeholder 4"/>
          <p:cNvSpPr>
            <a:spLocks noGrp="1"/>
          </p:cNvSpPr>
          <p:nvPr>
            <p:ph type="ftr" sz="quarter" idx="11"/>
          </p:nvPr>
        </p:nvSpPr>
        <p:spPr/>
        <p:txBody>
          <a:bodyPr/>
          <a:lstStyle/>
          <a:p>
            <a:r>
              <a:rPr lang="en-US" smtClean="0"/>
              <a:t>Chapter 1</a:t>
            </a:r>
            <a:endParaRPr lang="en-US"/>
          </a:p>
        </p:txBody>
      </p:sp>
    </p:spTree>
    <p:extLst>
      <p:ext uri="{BB962C8B-B14F-4D97-AF65-F5344CB8AC3E}">
        <p14:creationId xmlns:p14="http://schemas.microsoft.com/office/powerpoint/2010/main" val="37303726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wrap="square">
            <a:normAutofit/>
          </a:bodyPr>
          <a:lstStyle/>
          <a:p>
            <a:pPr defTabSz="916503">
              <a:defRPr/>
            </a:pPr>
            <a:r>
              <a:rPr lang="en-US" dirty="0" smtClean="0"/>
              <a:t>When alcohol and tobacco are used in combination, oral cancer risk is greater than the independent effects of these risk factors  </a:t>
            </a:r>
            <a:r>
              <a:rPr lang="en-US" dirty="0" smtClean="0"/>
              <a:t>The</a:t>
            </a:r>
            <a:r>
              <a:rPr lang="en-US" baseline="0" dirty="0" smtClean="0"/>
              <a:t> effect is a</a:t>
            </a:r>
            <a:r>
              <a:rPr lang="en-US" dirty="0" smtClean="0"/>
              <a:t>dditive </a:t>
            </a:r>
            <a:r>
              <a:rPr lang="en-US" dirty="0" smtClean="0"/>
              <a:t>for cancers of the </a:t>
            </a:r>
            <a:r>
              <a:rPr lang="en-US" dirty="0" smtClean="0"/>
              <a:t>larynx;</a:t>
            </a:r>
            <a:r>
              <a:rPr lang="en-US" baseline="0" dirty="0" smtClean="0"/>
              <a:t> </a:t>
            </a:r>
            <a:r>
              <a:rPr lang="en-US" dirty="0" smtClean="0"/>
              <a:t>between </a:t>
            </a:r>
            <a:r>
              <a:rPr lang="en-US" dirty="0" smtClean="0"/>
              <a:t>additive and multiplicative for cancers of the esophagus; </a:t>
            </a:r>
            <a:r>
              <a:rPr lang="en-US" dirty="0" smtClean="0"/>
              <a:t>and super </a:t>
            </a:r>
            <a:r>
              <a:rPr lang="en-US" dirty="0" smtClean="0"/>
              <a:t>multiplicative for cancers of the mouth.</a:t>
            </a:r>
          </a:p>
          <a:p>
            <a:pPr defTabSz="916503">
              <a:defRPr/>
            </a:pPr>
            <a:endParaRPr lang="en-US" dirty="0" smtClean="0"/>
          </a:p>
          <a:p>
            <a:pPr marL="0" marR="0" indent="0" algn="l" defTabSz="916503" rtl="0" eaLnBrk="1" fontAlgn="auto" latinLnBrk="0" hangingPunct="1">
              <a:lnSpc>
                <a:spcPct val="100000"/>
              </a:lnSpc>
              <a:spcBef>
                <a:spcPts val="0"/>
              </a:spcBef>
              <a:spcAft>
                <a:spcPts val="0"/>
              </a:spcAft>
              <a:buClrTx/>
              <a:buSzTx/>
              <a:buFontTx/>
              <a:buNone/>
              <a:tabLst/>
              <a:defRPr/>
            </a:pPr>
            <a:r>
              <a:rPr lang="en-US" dirty="0" smtClean="0"/>
              <a:t>Alcohol can act as a solvent to enhance the absorption of other carcinogens which provide a mechanism for the interaction between alcohol and tobacco</a:t>
            </a:r>
            <a:r>
              <a:rPr lang="en-US" baseline="0" dirty="0" smtClean="0"/>
              <a:t> (Thomas, 1995).  </a:t>
            </a:r>
            <a:r>
              <a:rPr lang="en-US" dirty="0" smtClean="0"/>
              <a:t>Since </a:t>
            </a:r>
            <a:r>
              <a:rPr lang="en-US" dirty="0"/>
              <a:t>many individuals who drink excessively also smoke, it is difficult to determine the independent effects of each substance on oral health or if the associations between alcohol and dental pathology, such as periodontal disease, dental caries and tooth loss, are the result of a direct toxic effect of alcohol or of poor hygiene and low utilization of dental care services on the part of heavy drinkers</a:t>
            </a:r>
            <a:r>
              <a:rPr lang="en-US" dirty="0" smtClean="0"/>
              <a:t>. </a:t>
            </a:r>
          </a:p>
          <a:p>
            <a:pPr marL="0" marR="0" indent="0" algn="l" defTabSz="916503" rtl="0" eaLnBrk="1" fontAlgn="auto" latinLnBrk="0" hangingPunct="1">
              <a:lnSpc>
                <a:spcPct val="100000"/>
              </a:lnSpc>
              <a:spcBef>
                <a:spcPts val="0"/>
              </a:spcBef>
              <a:spcAft>
                <a:spcPts val="0"/>
              </a:spcAft>
              <a:buClrTx/>
              <a:buSzTx/>
              <a:buFontTx/>
              <a:buNone/>
              <a:tabLst/>
              <a:defRPr/>
            </a:pPr>
            <a:endParaRPr lang="en-US" dirty="0"/>
          </a:p>
          <a:p>
            <a:pPr marL="171450" indent="-171450" defTabSz="916503">
              <a:buFont typeface="Arial" panose="020B0604020202020204" pitchFamily="34" charset="0"/>
              <a:buChar char="•"/>
              <a:defRPr/>
            </a:pPr>
            <a:r>
              <a:rPr lang="en-US" dirty="0"/>
              <a:t>In a study at the University of Connecticut Health Center’s general dental clinic, decayed, missing, filled surfaces (DMFS) were indexed in patients who were smokers only, heavy drinkers only, both smokers and heavy drinkers and control patients. The findings suggested a graded response for DMFS scores, degree of periodontal disease as estimated by the percentage of bleeding on probing, and percentage of pocket depth greater than 3 mm where patients with both at-risk behaviors had poorer oral health then those with just one risk behavior (</a:t>
            </a:r>
            <a:r>
              <a:rPr lang="en-US" dirty="0" err="1"/>
              <a:t>Bailit</a:t>
            </a:r>
            <a:r>
              <a:rPr lang="en-US" dirty="0"/>
              <a:t> et al. 2002).</a:t>
            </a:r>
          </a:p>
          <a:p>
            <a:pPr marL="171450" indent="-171450" defTabSz="916503">
              <a:buFont typeface="Arial" panose="020B0604020202020204" pitchFamily="34" charset="0"/>
              <a:buChar char="•"/>
              <a:defRPr/>
            </a:pPr>
            <a:endParaRPr lang="en-US" dirty="0" smtClean="0"/>
          </a:p>
          <a:p>
            <a:pPr marL="171450" indent="-171450" defTabSz="916503">
              <a:buFont typeface="Arial" panose="020B0604020202020204" pitchFamily="34" charset="0"/>
              <a:buChar char="•"/>
              <a:defRPr/>
            </a:pPr>
            <a:r>
              <a:rPr lang="en-US" dirty="0" smtClean="0"/>
              <a:t>Findings </a:t>
            </a:r>
            <a:r>
              <a:rPr lang="en-US" dirty="0" smtClean="0"/>
              <a:t>from a </a:t>
            </a:r>
            <a:r>
              <a:rPr lang="en-US" dirty="0" smtClean="0"/>
              <a:t>study </a:t>
            </a:r>
            <a:r>
              <a:rPr lang="en-US" dirty="0" smtClean="0"/>
              <a:t>in Spain, indicate that compared to individuals who never smoked or drank heavily, heavy smokers and drinkers were estimated to have a 50-fold greater risk of oral cancer  </a:t>
            </a:r>
            <a:r>
              <a:rPr lang="en-US" dirty="0" err="1" smtClean="0"/>
              <a:t>Castellsague</a:t>
            </a:r>
            <a:r>
              <a:rPr lang="en-US" dirty="0" smtClean="0"/>
              <a:t> et al., 2004). </a:t>
            </a:r>
          </a:p>
          <a:p>
            <a:pPr defTabSz="916503">
              <a:defRPr/>
            </a:pPr>
            <a:endParaRPr lang="en-US" dirty="0" smtClean="0"/>
          </a:p>
        </p:txBody>
      </p:sp>
      <p:sp>
        <p:nvSpPr>
          <p:cNvPr id="9" name="Slide Number Placeholder 8"/>
          <p:cNvSpPr>
            <a:spLocks noGrp="1"/>
          </p:cNvSpPr>
          <p:nvPr>
            <p:ph type="sldNum" sz="quarter" idx="10"/>
          </p:nvPr>
        </p:nvSpPr>
        <p:spPr/>
        <p:txBody>
          <a:bodyPr/>
          <a:lstStyle/>
          <a:p>
            <a:fld id="{69391B7C-AB95-8A44-8079-002027EC4DDE}" type="slidenum">
              <a:rPr lang="en-US" smtClean="0"/>
              <a:t>13</a:t>
            </a:fld>
            <a:endParaRPr lang="en-US"/>
          </a:p>
        </p:txBody>
      </p:sp>
      <p:sp>
        <p:nvSpPr>
          <p:cNvPr id="4" name="Footer Placeholder 3"/>
          <p:cNvSpPr>
            <a:spLocks noGrp="1"/>
          </p:cNvSpPr>
          <p:nvPr>
            <p:ph type="ftr" sz="quarter" idx="11"/>
          </p:nvPr>
        </p:nvSpPr>
        <p:spPr/>
        <p:txBody>
          <a:bodyPr/>
          <a:lstStyle/>
          <a:p>
            <a:r>
              <a:rPr lang="en-US" smtClean="0"/>
              <a:t>Chapter 1</a:t>
            </a:r>
            <a:endParaRPr lang="en-US"/>
          </a:p>
        </p:txBody>
      </p:sp>
    </p:spTree>
    <p:extLst>
      <p:ext uri="{BB962C8B-B14F-4D97-AF65-F5344CB8AC3E}">
        <p14:creationId xmlns:p14="http://schemas.microsoft.com/office/powerpoint/2010/main" val="16177975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wrap="square">
            <a:normAutofit/>
          </a:bodyPr>
          <a:lstStyle/>
          <a:p>
            <a:pPr defTabSz="916503">
              <a:defRPr/>
            </a:pPr>
            <a:r>
              <a:rPr lang="en-US" sz="1100" b="0" i="0" kern="1200" dirty="0" smtClean="0">
                <a:solidFill>
                  <a:schemeClr val="tx1"/>
                </a:solidFill>
                <a:effectLst/>
                <a:latin typeface="+mj-lt"/>
                <a:ea typeface="ＭＳ Ｐゴシック" charset="0"/>
                <a:cs typeface="ＭＳ Ｐゴシック" charset="0"/>
              </a:rPr>
              <a:t>Many people who take drugs or alcohol tend to use the substances in higher amounts in the evenings, before going to sleep. The increase in consumption of sugary drinks including alcohol, snack food that includes high sugar levels and refined carbohydrates at night is known to lead to a higher rate of decay and plaque. This is particularly true if a person does not brush and floss their teeth before going to sleep. For people who vomit when they are intoxicated or under the influence, they expose their teeth to corrosive chemicals that can increase the problems of decay and enamel wear on their teeth.</a:t>
            </a:r>
          </a:p>
          <a:p>
            <a:pPr defTabSz="916503">
              <a:defRPr/>
            </a:pPr>
            <a:endParaRPr lang="en-US" sz="1100" b="0" i="0" kern="1200" dirty="0" smtClean="0">
              <a:solidFill>
                <a:schemeClr val="tx1"/>
              </a:solidFill>
              <a:effectLst/>
              <a:latin typeface="+mj-lt"/>
              <a:ea typeface="ＭＳ Ｐゴシック" charset="0"/>
              <a:cs typeface="ＭＳ Ｐゴシック" charset="0"/>
            </a:endParaRPr>
          </a:p>
          <a:p>
            <a:pPr marL="0" marR="0" indent="0" algn="l" defTabSz="916503" rtl="0" eaLnBrk="1" fontAlgn="auto" latinLnBrk="0" hangingPunct="1">
              <a:lnSpc>
                <a:spcPct val="100000"/>
              </a:lnSpc>
              <a:spcBef>
                <a:spcPts val="0"/>
              </a:spcBef>
              <a:spcAft>
                <a:spcPts val="0"/>
              </a:spcAft>
              <a:buClrTx/>
              <a:buSzTx/>
              <a:buFontTx/>
              <a:buNone/>
              <a:tabLst/>
              <a:defRPr/>
            </a:pPr>
            <a:r>
              <a:rPr lang="en-US" sz="1100" b="0" i="0" kern="1200" dirty="0" smtClean="0">
                <a:solidFill>
                  <a:schemeClr val="tx1"/>
                </a:solidFill>
                <a:effectLst/>
                <a:latin typeface="+mn-lt"/>
                <a:ea typeface="+mn-ea"/>
                <a:cs typeface="+mn-cs"/>
              </a:rPr>
              <a:t>Heroin is known to cause serious oral health problems and in chronic long term users, bad teeth, bad gums and missing teeth are often apparent. In surveys of injecting heroin drug users, up to 70% described problems such as </a:t>
            </a:r>
            <a:r>
              <a:rPr lang="en-US" sz="1100" b="0" kern="1200" dirty="0" smtClean="0">
                <a:solidFill>
                  <a:schemeClr val="tx1"/>
                </a:solidFill>
                <a:effectLst/>
                <a:latin typeface="+mn-lt"/>
                <a:ea typeface="+mn-ea"/>
                <a:cs typeface="+mn-cs"/>
              </a:rPr>
              <a:t>teeth snapping off, teeth falling apart</a:t>
            </a:r>
            <a:r>
              <a:rPr lang="en-US" sz="1100" b="0" i="0" kern="1200" dirty="0" smtClean="0">
                <a:solidFill>
                  <a:schemeClr val="tx1"/>
                </a:solidFill>
                <a:effectLst/>
                <a:latin typeface="+mn-lt"/>
                <a:ea typeface="+mn-ea"/>
                <a:cs typeface="+mn-cs"/>
              </a:rPr>
              <a:t>, gum disease and trauma. These problems are often a result of a lack of dental hygiene, access to health care or not caring about oral health due to drug addiction.</a:t>
            </a:r>
            <a:endParaRPr lang="en-US" dirty="0" smtClean="0"/>
          </a:p>
          <a:p>
            <a:pPr defTabSz="916503">
              <a:defRPr/>
            </a:pPr>
            <a:endParaRPr lang="en-US" dirty="0"/>
          </a:p>
        </p:txBody>
      </p:sp>
      <p:sp>
        <p:nvSpPr>
          <p:cNvPr id="4" name="Slide Number Placeholder 3"/>
          <p:cNvSpPr>
            <a:spLocks noGrp="1"/>
          </p:cNvSpPr>
          <p:nvPr>
            <p:ph type="sldNum" sz="quarter" idx="10"/>
          </p:nvPr>
        </p:nvSpPr>
        <p:spPr/>
        <p:txBody>
          <a:bodyPr/>
          <a:lstStyle/>
          <a:p>
            <a:fld id="{445110F4-7073-4C59-AD48-15DF92E11852}" type="slidenum">
              <a:rPr lang="en-US" smtClean="0"/>
              <a:pPr/>
              <a:t>14</a:t>
            </a:fld>
            <a:endParaRPr lang="en-US"/>
          </a:p>
        </p:txBody>
      </p:sp>
      <p:sp>
        <p:nvSpPr>
          <p:cNvPr id="5" name="Footer Placeholder 4"/>
          <p:cNvSpPr>
            <a:spLocks noGrp="1"/>
          </p:cNvSpPr>
          <p:nvPr>
            <p:ph type="ftr" sz="quarter" idx="11"/>
          </p:nvPr>
        </p:nvSpPr>
        <p:spPr/>
        <p:txBody>
          <a:bodyPr/>
          <a:lstStyle/>
          <a:p>
            <a:r>
              <a:rPr lang="en-US" smtClean="0"/>
              <a:t>Chapter 1</a:t>
            </a:r>
            <a:endParaRPr lang="en-US"/>
          </a:p>
        </p:txBody>
      </p:sp>
    </p:spTree>
    <p:extLst>
      <p:ext uri="{BB962C8B-B14F-4D97-AF65-F5344CB8AC3E}">
        <p14:creationId xmlns:p14="http://schemas.microsoft.com/office/powerpoint/2010/main" val="8639398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B4E4CA2-DD76-44E4-BBC4-CC2A3A0EA7BA}" type="slidenum">
              <a:rPr lang="en-US" smtClean="0"/>
              <a:pPr>
                <a:defRPr/>
              </a:pPr>
              <a:t>15</a:t>
            </a:fld>
            <a:endParaRPr lang="en-US"/>
          </a:p>
        </p:txBody>
      </p:sp>
      <p:sp>
        <p:nvSpPr>
          <p:cNvPr id="5" name="Footer Placeholder 4"/>
          <p:cNvSpPr>
            <a:spLocks noGrp="1"/>
          </p:cNvSpPr>
          <p:nvPr>
            <p:ph type="ftr" sz="quarter" idx="11"/>
          </p:nvPr>
        </p:nvSpPr>
        <p:spPr/>
        <p:txBody>
          <a:bodyPr/>
          <a:lstStyle/>
          <a:p>
            <a:r>
              <a:rPr lang="en-US" smtClean="0"/>
              <a:t>Chapter 1</a:t>
            </a:r>
            <a:endParaRPr lang="en-US"/>
          </a:p>
        </p:txBody>
      </p:sp>
    </p:spTree>
    <p:extLst>
      <p:ext uri="{BB962C8B-B14F-4D97-AF65-F5344CB8AC3E}">
        <p14:creationId xmlns:p14="http://schemas.microsoft.com/office/powerpoint/2010/main" val="13650775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DA6B31-583E-4083-89D8-95155744EDB0}" type="slidenum">
              <a:rPr lang="en-US" smtClean="0"/>
              <a:pPr/>
              <a:t>16</a:t>
            </a:fld>
            <a:endParaRPr lang="en-US" dirty="0"/>
          </a:p>
        </p:txBody>
      </p:sp>
      <p:sp>
        <p:nvSpPr>
          <p:cNvPr id="5" name="Footer Placeholder 4"/>
          <p:cNvSpPr>
            <a:spLocks noGrp="1"/>
          </p:cNvSpPr>
          <p:nvPr>
            <p:ph type="ftr" sz="quarter" idx="11"/>
          </p:nvPr>
        </p:nvSpPr>
        <p:spPr/>
        <p:txBody>
          <a:bodyPr/>
          <a:lstStyle/>
          <a:p>
            <a:r>
              <a:rPr lang="en-US" smtClean="0"/>
              <a:t>Chapter 1</a:t>
            </a:r>
            <a:endParaRPr lang="en-US"/>
          </a:p>
        </p:txBody>
      </p:sp>
    </p:spTree>
    <p:extLst>
      <p:ext uri="{BB962C8B-B14F-4D97-AF65-F5344CB8AC3E}">
        <p14:creationId xmlns:p14="http://schemas.microsoft.com/office/powerpoint/2010/main" val="11414711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B4E4CA2-DD76-44E4-BBC4-CC2A3A0EA7BA}" type="slidenum">
              <a:rPr lang="en-US" smtClean="0"/>
              <a:pPr>
                <a:defRPr/>
              </a:pPr>
              <a:t>17</a:t>
            </a:fld>
            <a:endParaRPr lang="en-US"/>
          </a:p>
        </p:txBody>
      </p:sp>
      <p:sp>
        <p:nvSpPr>
          <p:cNvPr id="5" name="Footer Placeholder 4"/>
          <p:cNvSpPr>
            <a:spLocks noGrp="1"/>
          </p:cNvSpPr>
          <p:nvPr>
            <p:ph type="ftr" sz="quarter" idx="11"/>
          </p:nvPr>
        </p:nvSpPr>
        <p:spPr/>
        <p:txBody>
          <a:bodyPr/>
          <a:lstStyle/>
          <a:p>
            <a:r>
              <a:rPr lang="en-US" smtClean="0"/>
              <a:t>Chapter 1</a:t>
            </a:r>
            <a:endParaRPr lang="en-US"/>
          </a:p>
        </p:txBody>
      </p:sp>
    </p:spTree>
    <p:extLst>
      <p:ext uri="{BB962C8B-B14F-4D97-AF65-F5344CB8AC3E}">
        <p14:creationId xmlns:p14="http://schemas.microsoft.com/office/powerpoint/2010/main" val="40094972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en-US" dirty="0" smtClean="0">
                <a:ea typeface="ＭＳ Ｐゴシック" pitchFamily="34" charset="-128"/>
              </a:rPr>
              <a:t>The goal of SBIRT is to broaden the base of treatment for substance misuse</a:t>
            </a:r>
            <a:r>
              <a:rPr lang="en-US" baseline="0" dirty="0" smtClean="0">
                <a:ea typeface="ＭＳ Ｐゴシック" pitchFamily="34" charset="-128"/>
              </a:rPr>
              <a:t> and use disorders. Prior to the 1</a:t>
            </a:r>
            <a:r>
              <a:rPr lang="en-US" dirty="0" smtClean="0">
                <a:ea typeface="ＭＳ Ｐゴシック" pitchFamily="34" charset="-128"/>
              </a:rPr>
              <a:t>980</a:t>
            </a:r>
            <a:r>
              <a:rPr lang="en-US" altLang="ja-JP" dirty="0" smtClean="0">
                <a:ea typeface="ＭＳ Ｐゴシック" pitchFamily="34" charset="-128"/>
              </a:rPr>
              <a:t>s there was little effort to target risky behaviors,</a:t>
            </a:r>
            <a:r>
              <a:rPr lang="en-US" altLang="ja-JP" baseline="0" dirty="0" smtClean="0">
                <a:ea typeface="ＭＳ Ｐゴシック" pitchFamily="34" charset="-128"/>
              </a:rPr>
              <a:t> such as intervening with smokers before lung cancer developed or with heavy drinkers before liver cirrhosis became evident. Pro</a:t>
            </a:r>
            <a:r>
              <a:rPr lang="en-US" dirty="0" smtClean="0">
                <a:ea typeface="ＭＳ Ｐゴシック" pitchFamily="34" charset="-128"/>
              </a:rPr>
              <a:t>gress in preventive services for early detection of diseases through cervical cancer screening</a:t>
            </a:r>
            <a:r>
              <a:rPr lang="en-US" baseline="0" dirty="0" smtClean="0">
                <a:ea typeface="ＭＳ Ｐゴシック" pitchFamily="34" charset="-128"/>
              </a:rPr>
              <a:t> and hypertension screening </a:t>
            </a:r>
            <a:r>
              <a:rPr lang="en-US" dirty="0" smtClean="0">
                <a:ea typeface="ＭＳ Ｐゴシック" pitchFamily="34" charset="-128"/>
              </a:rPr>
              <a:t>increased the popularity of early interventions</a:t>
            </a:r>
            <a:r>
              <a:rPr lang="en-US" baseline="0" dirty="0" smtClean="0">
                <a:ea typeface="ＭＳ Ｐゴシック" pitchFamily="34" charset="-128"/>
              </a:rPr>
              <a:t> before serious problems develop.</a:t>
            </a:r>
            <a:endParaRPr lang="en-US" dirty="0" smtClean="0">
              <a:ea typeface="ＭＳ Ｐゴシック" pitchFamily="34" charset="-128"/>
            </a:endParaRPr>
          </a:p>
          <a:p>
            <a:pPr eaLnBrk="1" hangingPunct="1">
              <a:lnSpc>
                <a:spcPct val="90000"/>
              </a:lnSpc>
              <a:buFontTx/>
              <a:buChar char="•"/>
              <a:defRPr/>
            </a:pPr>
            <a:endParaRPr lang="en-US" dirty="0">
              <a:latin typeface="Times New Roman" charset="0"/>
            </a:endParaRPr>
          </a:p>
        </p:txBody>
      </p:sp>
      <p:sp>
        <p:nvSpPr>
          <p:cNvPr id="2" name="Footer Placeholder 1"/>
          <p:cNvSpPr>
            <a:spLocks noGrp="1"/>
          </p:cNvSpPr>
          <p:nvPr>
            <p:ph type="ftr" sz="quarter" idx="10"/>
          </p:nvPr>
        </p:nvSpPr>
        <p:spPr/>
        <p:txBody>
          <a:bodyPr/>
          <a:lstStyle/>
          <a:p>
            <a:r>
              <a:rPr lang="en-US" smtClean="0"/>
              <a:t>Chapter 1</a:t>
            </a:r>
            <a:endParaRPr lang="en-US"/>
          </a:p>
        </p:txBody>
      </p:sp>
      <p:sp>
        <p:nvSpPr>
          <p:cNvPr id="3" name="Slide Number Placeholder 2"/>
          <p:cNvSpPr>
            <a:spLocks noGrp="1"/>
          </p:cNvSpPr>
          <p:nvPr>
            <p:ph type="sldNum" sz="quarter" idx="11"/>
          </p:nvPr>
        </p:nvSpPr>
        <p:spPr/>
        <p:txBody>
          <a:bodyPr/>
          <a:lstStyle/>
          <a:p>
            <a:fld id="{BADA6B31-583E-4083-89D8-95155744EDB0}" type="slidenum">
              <a:rPr lang="en-US" smtClean="0"/>
              <a:pPr/>
              <a:t>18</a:t>
            </a:fld>
            <a:endParaRPr lang="en-US" dirty="0"/>
          </a:p>
        </p:txBody>
      </p:sp>
    </p:spTree>
    <p:extLst>
      <p:ext uri="{BB962C8B-B14F-4D97-AF65-F5344CB8AC3E}">
        <p14:creationId xmlns:p14="http://schemas.microsoft.com/office/powerpoint/2010/main" val="42734547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3"/>
          <p:cNvSpPr>
            <a:spLocks noGrp="1" noChangeArrowheads="1"/>
          </p:cNvSpPr>
          <p:nvPr>
            <p:ph type="body" idx="1"/>
          </p:nvPr>
        </p:nvSpPr>
        <p:spPr/>
        <p:txBody>
          <a:bodyPr/>
          <a:lstStyle/>
          <a:p>
            <a:r>
              <a:rPr lang="en-US" altLang="en-US" dirty="0" smtClean="0"/>
              <a:t>Let’s think about alcohol use patterns as an example (by the way, we could create a pyramid like this for any category of psychoactive substance).  We tend to think of alcohol problems and treatment being associated with alcoholism only.  However, there is a much larger group of individuals who do not meet the criteria for alcohol dependence who put themselves at risk for acute and chronic medical, behavioral and social problems.   </a:t>
            </a:r>
          </a:p>
          <a:p>
            <a:endParaRPr lang="en-US" altLang="en-US" dirty="0" smtClean="0"/>
          </a:p>
          <a:p>
            <a:r>
              <a:rPr lang="en-US" altLang="en-US" dirty="0" smtClean="0"/>
              <a:t>At risk drinking is defined primarily by the amount of alcohol that an individual drinks – that is above healthy recommended levels (as defined by the USDA, NIAAA, CDC Guidelines).</a:t>
            </a:r>
          </a:p>
          <a:p>
            <a:endParaRPr lang="en-US" altLang="en-US" dirty="0" smtClean="0"/>
          </a:p>
          <a:p>
            <a:r>
              <a:rPr lang="en-US" altLang="en-US" dirty="0" smtClean="0"/>
              <a:t>National figures from NSDUH show that while approximately 5% of the US population meet the diagnostic criteria for a severe alcohol use disorder (or alcohol dependence</a:t>
            </a:r>
            <a:r>
              <a:rPr lang="en-US" altLang="en-US" dirty="0" smtClean="0"/>
              <a:t>), 15-20</a:t>
            </a:r>
            <a:r>
              <a:rPr lang="en-US" altLang="en-US" dirty="0" smtClean="0"/>
              <a:t>% of adults have drinking patterns that put them at-risk for developing problems resulting from their drinking either large daily amounts or from binging (more than 5 drinks in one sitting). Approximately 35% drink at the recommended guideline or lower risk level and approximately 40% of the US population are abstainers. </a:t>
            </a:r>
            <a:endParaRPr lang="en-US" altLang="en-US" dirty="0" smtClean="0"/>
          </a:p>
          <a:p>
            <a:endParaRPr lang="en-US" altLang="en-US" dirty="0"/>
          </a:p>
          <a:p>
            <a:r>
              <a:rPr lang="en-US" altLang="en-US" dirty="0" smtClean="0"/>
              <a:t>The </a:t>
            </a:r>
            <a:r>
              <a:rPr lang="en-US" altLang="en-US" dirty="0" smtClean="0"/>
              <a:t>goal of SBIRT is to provide early intervention services to individuals drinking at at-risk levels </a:t>
            </a:r>
            <a:r>
              <a:rPr lang="en-US" altLang="en-US" i="1" dirty="0" smtClean="0"/>
              <a:t>before</a:t>
            </a:r>
            <a:r>
              <a:rPr lang="en-US" altLang="en-US" dirty="0" smtClean="0"/>
              <a:t> more serious problems or signs of dependence develop.</a:t>
            </a:r>
          </a:p>
          <a:p>
            <a:endParaRPr lang="en-US" altLang="en-US" dirty="0" smtClean="0"/>
          </a:p>
          <a:p>
            <a:endParaRPr lang="en-US" altLang="en-US" dirty="0" smtClean="0"/>
          </a:p>
          <a:p>
            <a:endParaRPr lang="en-US" altLang="en-US" dirty="0" smtClean="0"/>
          </a:p>
        </p:txBody>
      </p:sp>
      <p:sp>
        <p:nvSpPr>
          <p:cNvPr id="2" name="Footer Placeholder 1"/>
          <p:cNvSpPr>
            <a:spLocks noGrp="1"/>
          </p:cNvSpPr>
          <p:nvPr>
            <p:ph type="ftr" sz="quarter" idx="10"/>
          </p:nvPr>
        </p:nvSpPr>
        <p:spPr/>
        <p:txBody>
          <a:bodyPr/>
          <a:lstStyle/>
          <a:p>
            <a:r>
              <a:rPr lang="en-US" smtClean="0"/>
              <a:t>Chapter 1</a:t>
            </a:r>
            <a:endParaRPr lang="en-US"/>
          </a:p>
        </p:txBody>
      </p:sp>
      <p:sp>
        <p:nvSpPr>
          <p:cNvPr id="3" name="Slide Number Placeholder 2"/>
          <p:cNvSpPr>
            <a:spLocks noGrp="1"/>
          </p:cNvSpPr>
          <p:nvPr>
            <p:ph type="sldNum" sz="quarter" idx="11"/>
          </p:nvPr>
        </p:nvSpPr>
        <p:spPr/>
        <p:txBody>
          <a:bodyPr/>
          <a:lstStyle/>
          <a:p>
            <a:fld id="{BADA6B31-583E-4083-89D8-95155744EDB0}" type="slidenum">
              <a:rPr lang="en-US" smtClean="0"/>
              <a:pPr/>
              <a:t>19</a:t>
            </a:fld>
            <a:endParaRPr lang="en-US" dirty="0"/>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1882744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i="1" dirty="0" smtClean="0"/>
              <a:t>To begin encouraging audience participation, ask one of the participants to read the slide and then ask: </a:t>
            </a:r>
            <a:r>
              <a:rPr lang="en-US" dirty="0" smtClean="0"/>
              <a:t>“How is the SBIRT concept different from usual or typical substance abuse treatment models?”  What makes this a “public health approach?” (Includes screening and early intervention strategies that also target individuals “at-risk” of developing more severe problems or substance use disorders rather than waiting to assess and treat those who already have serious problems or a disease state.) </a:t>
            </a:r>
          </a:p>
          <a:p>
            <a:endParaRPr lang="en-US" dirty="0" smtClean="0"/>
          </a:p>
          <a:p>
            <a:endParaRPr lang="en-US" dirty="0" smtClean="0"/>
          </a:p>
          <a:p>
            <a:pPr lvl="1"/>
            <a:endParaRPr lang="en-US" dirty="0" smtClean="0"/>
          </a:p>
          <a:p>
            <a:pPr lvl="1"/>
            <a:r>
              <a:rPr lang="en-US" dirty="0" smtClean="0"/>
              <a:t> </a:t>
            </a:r>
          </a:p>
          <a:p>
            <a:pPr lvl="1"/>
            <a:endParaRPr lang="en-US" dirty="0" smtClean="0"/>
          </a:p>
          <a:p>
            <a:endParaRPr lang="en-US" dirty="0" smtClean="0"/>
          </a:p>
          <a:p>
            <a:endParaRPr lang="en-US" dirty="0"/>
          </a:p>
        </p:txBody>
      </p:sp>
      <p:sp>
        <p:nvSpPr>
          <p:cNvPr id="5" name="Slide Number Placeholder 4"/>
          <p:cNvSpPr>
            <a:spLocks noGrp="1"/>
          </p:cNvSpPr>
          <p:nvPr>
            <p:ph type="sldNum" sz="quarter" idx="11"/>
          </p:nvPr>
        </p:nvSpPr>
        <p:spPr/>
        <p:txBody>
          <a:bodyPr/>
          <a:lstStyle/>
          <a:p>
            <a:fld id="{621460CC-6BCC-4061-9395-C6B5549702D4}" type="slidenum">
              <a:rPr lang="en-US" smtClean="0"/>
              <a:pPr/>
              <a:t>2</a:t>
            </a:fld>
            <a:endParaRPr lang="en-US"/>
          </a:p>
        </p:txBody>
      </p:sp>
      <p:sp>
        <p:nvSpPr>
          <p:cNvPr id="9" name="Slide Image Placeholder 8"/>
          <p:cNvSpPr>
            <a:spLocks noGrp="1" noRot="1" noChangeAspect="1"/>
          </p:cNvSpPr>
          <p:nvPr>
            <p:ph type="sldImg"/>
          </p:nvPr>
        </p:nvSpPr>
        <p:spPr>
          <a:xfrm>
            <a:off x="1184275" y="698500"/>
            <a:ext cx="4654550" cy="3490913"/>
          </a:xfrm>
        </p:spPr>
      </p:sp>
      <p:sp>
        <p:nvSpPr>
          <p:cNvPr id="2" name="Footer Placeholder 1"/>
          <p:cNvSpPr>
            <a:spLocks noGrp="1"/>
          </p:cNvSpPr>
          <p:nvPr>
            <p:ph type="ftr" sz="quarter" idx="12"/>
          </p:nvPr>
        </p:nvSpPr>
        <p:spPr/>
        <p:txBody>
          <a:bodyPr/>
          <a:lstStyle/>
          <a:p>
            <a:r>
              <a:rPr lang="en-US" smtClean="0"/>
              <a:t>Chapter 1</a:t>
            </a:r>
            <a:endParaRPr lang="en-US"/>
          </a:p>
        </p:txBody>
      </p:sp>
    </p:spTree>
    <p:extLst>
      <p:ext uri="{BB962C8B-B14F-4D97-AF65-F5344CB8AC3E}">
        <p14:creationId xmlns:p14="http://schemas.microsoft.com/office/powerpoint/2010/main" val="42290965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Image Placeholder 2"/>
          <p:cNvSpPr>
            <a:spLocks noGrp="1" noRot="1" noChangeAspect="1"/>
          </p:cNvSpPr>
          <p:nvPr>
            <p:ph type="sldImg"/>
          </p:nvPr>
        </p:nvSpPr>
        <p:spPr/>
      </p:sp>
      <p:sp>
        <p:nvSpPr>
          <p:cNvPr id="4" name="Notes Placeholder 3"/>
          <p:cNvSpPr>
            <a:spLocks noGrp="1"/>
          </p:cNvSpPr>
          <p:nvPr>
            <p:ph type="body" idx="1"/>
          </p:nvPr>
        </p:nvSpPr>
        <p:spPr/>
        <p:txBody>
          <a:bodyPr/>
          <a:lstStyle/>
          <a:p>
            <a:r>
              <a:rPr lang="en-US" baseline="0" dirty="0" smtClean="0"/>
              <a:t>At-risk drinking is defined as either:</a:t>
            </a:r>
          </a:p>
          <a:p>
            <a:pPr marL="228600" indent="-228600">
              <a:buFont typeface="+mj-lt"/>
              <a:buAutoNum type="arabicPeriod"/>
            </a:pPr>
            <a:r>
              <a:rPr lang="en-US" baseline="0" dirty="0" smtClean="0"/>
              <a:t>Too many drinks on a single occasion (more than 3 for women; more than 4 for men) or </a:t>
            </a:r>
          </a:p>
          <a:p>
            <a:pPr marL="228600" indent="-228600">
              <a:buFont typeface="+mj-lt"/>
              <a:buAutoNum type="arabicPeriod"/>
            </a:pPr>
            <a:r>
              <a:rPr lang="en-US" baseline="0" dirty="0" smtClean="0"/>
              <a:t>Too many drinks on a daily or weekly basis (more than 1 per day for women or 7 per week; more than 2 per day for men; 14 per week).</a:t>
            </a:r>
          </a:p>
          <a:p>
            <a:pPr marL="228600" indent="-228600">
              <a:buFont typeface="+mj-lt"/>
              <a:buAutoNum type="arabicPeriod"/>
            </a:pPr>
            <a:endParaRPr lang="en-US" dirty="0" smtClean="0"/>
          </a:p>
          <a:p>
            <a:r>
              <a:rPr lang="en-US" dirty="0" smtClean="0"/>
              <a:t>Different</a:t>
            </a:r>
            <a:r>
              <a:rPr lang="en-US" baseline="0" dirty="0" smtClean="0"/>
              <a:t> patterns of use (daily or binge) are associated with different types of risks (acute or long-term). </a:t>
            </a:r>
          </a:p>
          <a:p>
            <a:endParaRPr lang="en-US" baseline="0" dirty="0" smtClean="0"/>
          </a:p>
          <a:p>
            <a:r>
              <a:rPr lang="en-US" baseline="0" dirty="0" smtClean="0"/>
              <a:t>Individuals who drink more than recommended amounts over a number of years are likely to develop problems associated with their long-term use including hypertension, heart disease, stroke, cancers, liver disorders, etc.</a:t>
            </a:r>
          </a:p>
          <a:p>
            <a:endParaRPr lang="en-US" baseline="0" dirty="0" smtClean="0"/>
          </a:p>
          <a:p>
            <a:r>
              <a:rPr lang="en-US" baseline="0" dirty="0" smtClean="0"/>
              <a:t>Individuals who drink less often but tend to drink large amounts on a single occasion (binge drink) are more prone to acute risks such as car accidents or other injuries, unintended sexual practices, violence and fights, etc.</a:t>
            </a:r>
          </a:p>
          <a:p>
            <a:endParaRPr lang="en-US" baseline="0" dirty="0" smtClean="0"/>
          </a:p>
        </p:txBody>
      </p:sp>
      <p:sp>
        <p:nvSpPr>
          <p:cNvPr id="5" name="Slide Number Placeholder 4"/>
          <p:cNvSpPr>
            <a:spLocks noGrp="1"/>
          </p:cNvSpPr>
          <p:nvPr>
            <p:ph type="sldNum" sz="quarter" idx="10"/>
          </p:nvPr>
        </p:nvSpPr>
        <p:spPr/>
        <p:txBody>
          <a:bodyPr/>
          <a:lstStyle/>
          <a:p>
            <a:fld id="{69391B7C-AB95-8A44-8079-002027EC4DDE}" type="slidenum">
              <a:rPr lang="en-US" smtClean="0"/>
              <a:t>20</a:t>
            </a:fld>
            <a:endParaRPr lang="en-US"/>
          </a:p>
        </p:txBody>
      </p:sp>
      <p:sp>
        <p:nvSpPr>
          <p:cNvPr id="2" name="Footer Placeholder 1"/>
          <p:cNvSpPr>
            <a:spLocks noGrp="1"/>
          </p:cNvSpPr>
          <p:nvPr>
            <p:ph type="ftr" sz="quarter" idx="11"/>
          </p:nvPr>
        </p:nvSpPr>
        <p:spPr/>
        <p:txBody>
          <a:bodyPr/>
          <a:lstStyle/>
          <a:p>
            <a:r>
              <a:rPr lang="en-US" smtClean="0"/>
              <a:t>Chapter 1</a:t>
            </a:r>
            <a:endParaRPr lang="en-US"/>
          </a:p>
        </p:txBody>
      </p:sp>
    </p:spTree>
    <p:extLst>
      <p:ext uri="{BB962C8B-B14F-4D97-AF65-F5344CB8AC3E}">
        <p14:creationId xmlns:p14="http://schemas.microsoft.com/office/powerpoint/2010/main" val="30511327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a:defRPr/>
            </a:pPr>
            <a:r>
              <a:rPr lang="en-US" sz="1100" dirty="0" smtClean="0"/>
              <a:t>This slide shows the NIAAA </a:t>
            </a:r>
            <a:r>
              <a:rPr lang="en-US" sz="1100" dirty="0" smtClean="0"/>
              <a:t>recommended drinking guidelines for healthy individuals.</a:t>
            </a:r>
            <a:endParaRPr lang="en-US" sz="1100" dirty="0"/>
          </a:p>
        </p:txBody>
      </p:sp>
      <p:sp>
        <p:nvSpPr>
          <p:cNvPr id="3" name="Footer Placeholder 2"/>
          <p:cNvSpPr>
            <a:spLocks noGrp="1"/>
          </p:cNvSpPr>
          <p:nvPr>
            <p:ph type="ftr" sz="quarter" idx="10"/>
          </p:nvPr>
        </p:nvSpPr>
        <p:spPr/>
        <p:txBody>
          <a:bodyPr/>
          <a:lstStyle/>
          <a:p>
            <a:r>
              <a:rPr lang="en-US" smtClean="0"/>
              <a:t>Chapter 1</a:t>
            </a:r>
            <a:endParaRPr lang="en-US"/>
          </a:p>
        </p:txBody>
      </p:sp>
      <p:sp>
        <p:nvSpPr>
          <p:cNvPr id="4" name="Slide Number Placeholder 3"/>
          <p:cNvSpPr>
            <a:spLocks noGrp="1"/>
          </p:cNvSpPr>
          <p:nvPr>
            <p:ph type="sldNum" sz="quarter" idx="11"/>
          </p:nvPr>
        </p:nvSpPr>
        <p:spPr/>
        <p:txBody>
          <a:bodyPr/>
          <a:lstStyle/>
          <a:p>
            <a:fld id="{BADA6B31-583E-4083-89D8-95155744EDB0}" type="slidenum">
              <a:rPr lang="en-US" smtClean="0"/>
              <a:pPr/>
              <a:t>21</a:t>
            </a:fld>
            <a:endParaRPr lang="en-US" dirty="0"/>
          </a:p>
        </p:txBody>
      </p:sp>
    </p:spTree>
    <p:extLst>
      <p:ext uri="{BB962C8B-B14F-4D97-AF65-F5344CB8AC3E}">
        <p14:creationId xmlns:p14="http://schemas.microsoft.com/office/powerpoint/2010/main" val="10973991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3"/>
          <p:cNvSpPr>
            <a:spLocks noGrp="1" noChangeArrowheads="1"/>
          </p:cNvSpPr>
          <p:nvPr>
            <p:ph type="body" idx="1"/>
          </p:nvPr>
        </p:nvSpPr>
        <p:spPr/>
        <p:txBody>
          <a:bodyPr/>
          <a:lstStyle/>
          <a:p>
            <a:r>
              <a:rPr lang="en-US" b="1" dirty="0" smtClean="0"/>
              <a:t>OPTIONAL SLIDE</a:t>
            </a:r>
          </a:p>
          <a:p>
            <a:endParaRPr lang="en-US" dirty="0" smtClean="0"/>
          </a:p>
          <a:p>
            <a:r>
              <a:rPr lang="en-US" dirty="0" smtClean="0"/>
              <a:t>This </a:t>
            </a:r>
            <a:r>
              <a:rPr lang="en-US" dirty="0" smtClean="0"/>
              <a:t>is a review the criteria for a substance use disorder (SUD) which was previously termed drug </a:t>
            </a:r>
            <a:r>
              <a:rPr lang="en-US" dirty="0" smtClean="0"/>
              <a:t>abuse, dependence </a:t>
            </a:r>
            <a:r>
              <a:rPr lang="en-US" dirty="0" smtClean="0"/>
              <a:t>or addiction. These criteria are used to define </a:t>
            </a:r>
            <a:r>
              <a:rPr lang="en-US" dirty="0" smtClean="0"/>
              <a:t>SUD</a:t>
            </a:r>
            <a:r>
              <a:rPr lang="en-US" dirty="0" smtClean="0"/>
              <a:t> </a:t>
            </a:r>
            <a:r>
              <a:rPr lang="en-US" dirty="0" smtClean="0"/>
              <a:t>on any psychoactive </a:t>
            </a:r>
            <a:r>
              <a:rPr lang="en-US" dirty="0" smtClean="0"/>
              <a:t>substance</a:t>
            </a:r>
            <a:r>
              <a:rPr lang="en-US" dirty="0" smtClean="0"/>
              <a:t>.</a:t>
            </a:r>
          </a:p>
          <a:p>
            <a:endParaRPr lang="en-US" dirty="0" smtClean="0"/>
          </a:p>
          <a:p>
            <a:r>
              <a:rPr lang="en-US" dirty="0" smtClean="0"/>
              <a:t>The DSM-V diagnosis of a Substance Use Disorder follows a continuum based on the number of symptoms endorsed.  </a:t>
            </a:r>
          </a:p>
          <a:p>
            <a:endParaRPr lang="en-US" dirty="0" smtClean="0"/>
          </a:p>
          <a:p>
            <a:pPr marL="165494" indent="-165494">
              <a:buFont typeface="Arial"/>
              <a:buChar char="•"/>
            </a:pPr>
            <a:r>
              <a:rPr lang="en-US" dirty="0" smtClean="0"/>
              <a:t>0 or 1 symptom indicates no disorder</a:t>
            </a:r>
          </a:p>
          <a:p>
            <a:pPr marL="165494" indent="-165494">
              <a:buFont typeface="Arial"/>
              <a:buChar char="•"/>
            </a:pPr>
            <a:r>
              <a:rPr lang="en-US" dirty="0" smtClean="0"/>
              <a:t>2-3 symptoms indicates a MILD SUD</a:t>
            </a:r>
          </a:p>
          <a:p>
            <a:pPr marL="165494" indent="-165494">
              <a:buFont typeface="Arial"/>
              <a:buChar char="•"/>
            </a:pPr>
            <a:r>
              <a:rPr lang="en-US" dirty="0" smtClean="0"/>
              <a:t>4-5 symptoms indicates a MODERATE SUD </a:t>
            </a:r>
          </a:p>
          <a:p>
            <a:pPr marL="165494" indent="-165494">
              <a:buFont typeface="Arial"/>
              <a:buChar char="•"/>
            </a:pPr>
            <a:r>
              <a:rPr lang="en-US" dirty="0" smtClean="0"/>
              <a:t>6 or more symptoms indicates a SEVERE </a:t>
            </a:r>
            <a:r>
              <a:rPr lang="en-US" dirty="0" smtClean="0"/>
              <a:t>SUD (previously dependence). </a:t>
            </a:r>
            <a:endParaRPr lang="en-US" dirty="0" smtClean="0"/>
          </a:p>
          <a:p>
            <a:pPr marL="165494" indent="-165494">
              <a:buFont typeface="Arial"/>
              <a:buChar char="•"/>
            </a:pPr>
            <a:endParaRPr lang="en-US" dirty="0" smtClean="0"/>
          </a:p>
          <a:p>
            <a:pPr defTabSz="882632"/>
            <a:r>
              <a:rPr lang="en-US" dirty="0" smtClean="0"/>
              <a:t>According to the DSM-V an individual must endorse 6 out of 11 criteria for a diagnosis of severe SUD (substance dependence, or addiction). </a:t>
            </a:r>
          </a:p>
          <a:p>
            <a:pPr marL="165494" indent="-165494">
              <a:buFont typeface="Arial"/>
              <a:buChar char="•"/>
            </a:pPr>
            <a:endParaRPr lang="en-US" dirty="0" smtClean="0"/>
          </a:p>
          <a:p>
            <a:r>
              <a:rPr lang="en-US" dirty="0" smtClean="0"/>
              <a:t>Note that tolerance and withdrawal alone do NOT define addiction and may be consistent with appropriate use of pain medication. Withdrawal is a marker of chronic exposure, and is neither necessary nor sufficient to make a diagnosis of dependence.</a:t>
            </a:r>
          </a:p>
          <a:p>
            <a:endParaRPr lang="en-US" dirty="0" smtClean="0"/>
          </a:p>
          <a:p>
            <a:endParaRPr lang="en-US" dirty="0" smtClean="0"/>
          </a:p>
        </p:txBody>
      </p:sp>
      <p:sp>
        <p:nvSpPr>
          <p:cNvPr id="5" name="Slide Number Placeholder 4"/>
          <p:cNvSpPr>
            <a:spLocks noGrp="1"/>
          </p:cNvSpPr>
          <p:nvPr>
            <p:ph type="sldNum" sz="quarter" idx="11"/>
          </p:nvPr>
        </p:nvSpPr>
        <p:spPr/>
        <p:txBody>
          <a:bodyPr/>
          <a:lstStyle/>
          <a:p>
            <a:fld id="{BADA6B31-583E-4083-89D8-95155744EDB0}" type="slidenum">
              <a:rPr lang="en-US" smtClean="0"/>
              <a:pPr/>
              <a:t>22</a:t>
            </a:fld>
            <a:endParaRPr lang="en-US" dirty="0"/>
          </a:p>
        </p:txBody>
      </p:sp>
      <p:sp>
        <p:nvSpPr>
          <p:cNvPr id="9" name="Slide Image Placeholder 8"/>
          <p:cNvSpPr>
            <a:spLocks noGrp="1" noRot="1" noChangeAspect="1"/>
          </p:cNvSpPr>
          <p:nvPr>
            <p:ph type="sldImg"/>
          </p:nvPr>
        </p:nvSpPr>
        <p:spPr>
          <a:xfrm>
            <a:off x="1184275" y="698500"/>
            <a:ext cx="4654550" cy="3490913"/>
          </a:xfrm>
        </p:spPr>
      </p:sp>
      <p:sp>
        <p:nvSpPr>
          <p:cNvPr id="3" name="Footer Placeholder 2"/>
          <p:cNvSpPr>
            <a:spLocks noGrp="1"/>
          </p:cNvSpPr>
          <p:nvPr>
            <p:ph type="ftr" sz="quarter" idx="12"/>
          </p:nvPr>
        </p:nvSpPr>
        <p:spPr/>
        <p:txBody>
          <a:bodyPr/>
          <a:lstStyle/>
          <a:p>
            <a:r>
              <a:rPr lang="en-US" smtClean="0"/>
              <a:t>Chapter 1</a:t>
            </a:r>
            <a:endParaRPr lang="en-US"/>
          </a:p>
        </p:txBody>
      </p:sp>
    </p:spTree>
    <p:extLst>
      <p:ext uri="{BB962C8B-B14F-4D97-AF65-F5344CB8AC3E}">
        <p14:creationId xmlns:p14="http://schemas.microsoft.com/office/powerpoint/2010/main" val="22402878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smtClean="0"/>
              <a:t>Screening is a method for identifying someone at risk for a condition or disease. It is important that a validated screening tool is used and appropriately administered and scored. Examples of validated screening tools used for detecting psychoactive substance misuse are the Alcohol,</a:t>
            </a:r>
            <a:r>
              <a:rPr lang="en-US" baseline="0" dirty="0" smtClean="0"/>
              <a:t> Smoking, and Substance Involvement Screening Test (ASSIST), The ASSIST FC (shortened ASSIST with just the frequency and concern items)</a:t>
            </a:r>
            <a:r>
              <a:rPr lang="en-US" dirty="0" smtClean="0"/>
              <a:t>, the Alcohol Use Disorders Identification Test (AUDIT),</a:t>
            </a:r>
            <a:r>
              <a:rPr lang="en-US" baseline="0" dirty="0" smtClean="0"/>
              <a:t> AUDIT-C (shortened AUDIT with just consumption questions), and Drug Abuse Screening Test (DAST). </a:t>
            </a:r>
            <a:r>
              <a:rPr lang="en-US" dirty="0" smtClean="0"/>
              <a:t> Screening scores should provide an accurate assessment of risk level (e.g., low, medium, high) so that appropriate interventions or treatment may be provided.</a:t>
            </a:r>
          </a:p>
          <a:p>
            <a:endParaRPr lang="en-US" dirty="0" smtClean="0"/>
          </a:p>
          <a:p>
            <a:r>
              <a:rPr lang="en-US" dirty="0" smtClean="0"/>
              <a:t>A brief intervention is conducted with an individual </a:t>
            </a:r>
            <a:r>
              <a:rPr lang="en-US" baseline="0" dirty="0" smtClean="0"/>
              <a:t>who scores positive on the screening tool. It may be an early intervention to facilitate change with persons who are at risk, or it may be used to facilitate a referral to treatment for those showing more serious signs of substance use disorders. It is a </a:t>
            </a:r>
            <a:r>
              <a:rPr lang="en-US" dirty="0" smtClean="0"/>
              <a:t>low-intensity interpersonal interaction whose primary impact is motivational, working to trigger a decision and commitment to change from the patient. An evidence-based brief intervention model follows a framework approach that focuses on providing feedback about risks, giving advice about recommended use limits, weighing the pros and cons of behavior in light of goals and values, collaboratively making and strengthening</a:t>
            </a:r>
            <a:r>
              <a:rPr lang="en-US" baseline="0" dirty="0" smtClean="0"/>
              <a:t> </a:t>
            </a:r>
            <a:r>
              <a:rPr lang="en-US" dirty="0" smtClean="0"/>
              <a:t>arguments for change and supporting change by helping the individual design change plans. It is typically conducted immediately following the screening assessment.</a:t>
            </a:r>
          </a:p>
          <a:p>
            <a:endParaRPr lang="en-US" dirty="0" smtClean="0"/>
          </a:p>
          <a:p>
            <a:r>
              <a:rPr lang="en-US" dirty="0" smtClean="0"/>
              <a:t>Referral to treatment links persons with serious or</a:t>
            </a:r>
            <a:r>
              <a:rPr lang="en-US" baseline="0" dirty="0" smtClean="0"/>
              <a:t> dangerous signs of </a:t>
            </a:r>
            <a:r>
              <a:rPr lang="en-US" dirty="0" smtClean="0"/>
              <a:t>substance misuse to specialty care.</a:t>
            </a:r>
            <a:r>
              <a:rPr lang="en-US" baseline="0" dirty="0" smtClean="0"/>
              <a:t> Successful referrals are often accomplished through the framework of a brief intervention.  </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6434B4D1-88A1-4F56-8086-9BA2C83F60DD}" type="slidenum">
              <a:rPr lang="en-US" smtClean="0"/>
              <a:pPr/>
              <a:t>23</a:t>
            </a:fld>
            <a:endParaRPr lang="en-US" dirty="0"/>
          </a:p>
        </p:txBody>
      </p:sp>
      <p:sp>
        <p:nvSpPr>
          <p:cNvPr id="8" name="Slide Image Placeholder 7"/>
          <p:cNvSpPr>
            <a:spLocks noGrp="1" noRot="1" noChangeAspect="1"/>
          </p:cNvSpPr>
          <p:nvPr>
            <p:ph type="sldImg"/>
          </p:nvPr>
        </p:nvSpPr>
        <p:spPr>
          <a:xfrm>
            <a:off x="1184275" y="698500"/>
            <a:ext cx="4654550" cy="3490913"/>
          </a:xfrm>
        </p:spPr>
      </p:sp>
      <p:sp>
        <p:nvSpPr>
          <p:cNvPr id="2" name="Footer Placeholder 1"/>
          <p:cNvSpPr>
            <a:spLocks noGrp="1"/>
          </p:cNvSpPr>
          <p:nvPr>
            <p:ph type="ftr" sz="quarter" idx="11"/>
          </p:nvPr>
        </p:nvSpPr>
        <p:spPr/>
        <p:txBody>
          <a:bodyPr/>
          <a:lstStyle/>
          <a:p>
            <a:r>
              <a:rPr lang="en-US" smtClean="0"/>
              <a:t>Chapter 1</a:t>
            </a:r>
            <a:endParaRPr lang="en-US"/>
          </a:p>
        </p:txBody>
      </p:sp>
    </p:spTree>
    <p:extLst>
      <p:ext uri="{BB962C8B-B14F-4D97-AF65-F5344CB8AC3E}">
        <p14:creationId xmlns:p14="http://schemas.microsoft.com/office/powerpoint/2010/main" val="33109542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702310" y="4421823"/>
            <a:ext cx="5618480" cy="4420207"/>
          </a:xfrm>
        </p:spPr>
        <p:txBody>
          <a:bodyPr>
            <a:normAutofit fontScale="85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Evidence for the effectiveness of brief</a:t>
            </a:r>
            <a:r>
              <a:rPr lang="en-US" baseline="0" dirty="0" smtClean="0"/>
              <a:t> interventions for tobacco cessation (</a:t>
            </a:r>
            <a:r>
              <a:rPr lang="en-US" dirty="0" smtClean="0"/>
              <a:t>with and without biochemical confirmation of self-reported tobacco use) were pooled in the analyses for the 2008 Clinical</a:t>
            </a:r>
            <a:r>
              <a:rPr lang="en-US" baseline="0" dirty="0" smtClean="0"/>
              <a:t> Practice </a:t>
            </a:r>
            <a:r>
              <a:rPr lang="en-US" dirty="0" smtClean="0"/>
              <a:t>Guideline analyses and showed that both types of studies yield similar meta-analysis results.  All of the meta-analyses conducted for the Guideline were based on intent-to-treat analyses (Fiore et al., 2008).  A 7-day point prevalence outcome was the preferred outcome measure and used where available. Point prevalence was chosen because it is the modal reporting method among analyzable studies, and analyses comparing continuous abstinence rates with point prevalence rates are similar (</a:t>
            </a:r>
            <a:r>
              <a:rPr lang="en-US" dirty="0" err="1" smtClean="0"/>
              <a:t>Velicer</a:t>
            </a:r>
            <a:r>
              <a:rPr lang="en-US" dirty="0" smtClean="0"/>
              <a:t> &amp; Prochaska, 2004). The standard follow-up duration for reporting smoking cessation data in clinical trials is 6 months as research indicates that a high percentage of those who return to smoking will do so within a 6-month period.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Evidence for the effectiveness of brief interventions for at-risk drinking has been summarized in a number of integrative review articles and meta-analyses (</a:t>
            </a:r>
            <a:r>
              <a:rPr lang="en-GB" sz="1100" kern="1200" dirty="0" smtClean="0">
                <a:solidFill>
                  <a:schemeClr val="tx1"/>
                </a:solidFill>
                <a:effectLst/>
                <a:latin typeface="+mn-lt"/>
                <a:ea typeface="+mn-ea"/>
                <a:cs typeface="+mn-cs"/>
              </a:rPr>
              <a:t>Alvarez-Bueno et al., 2015; </a:t>
            </a:r>
            <a:r>
              <a:rPr lang="en-US" dirty="0" err="1" smtClean="0"/>
              <a:t>Babor</a:t>
            </a:r>
            <a:r>
              <a:rPr lang="en-US" dirty="0" smtClean="0"/>
              <a:t> et al., 2007; </a:t>
            </a:r>
            <a:r>
              <a:rPr lang="en-US" dirty="0" err="1" smtClean="0"/>
              <a:t>Bertholet</a:t>
            </a:r>
            <a:r>
              <a:rPr lang="en-US" dirty="0" smtClean="0"/>
              <a:t> et al., 2005; Bien et al., 1993; Dunn et al., 2001; </a:t>
            </a:r>
            <a:r>
              <a:rPr lang="en-US" dirty="0" err="1" smtClean="0"/>
              <a:t>Havard</a:t>
            </a:r>
            <a:r>
              <a:rPr lang="en-US" dirty="0" smtClean="0"/>
              <a:t> et al., 2008; Nilsen et al., 2008; Moyer et al., 2002; </a:t>
            </a:r>
            <a:r>
              <a:rPr lang="en-US" dirty="0" err="1" smtClean="0"/>
              <a:t>Kahan</a:t>
            </a:r>
            <a:r>
              <a:rPr lang="en-US" dirty="0" smtClean="0"/>
              <a:t> et al., 1995; </a:t>
            </a:r>
            <a:r>
              <a:rPr lang="en-US" dirty="0" err="1" smtClean="0"/>
              <a:t>Kaner</a:t>
            </a:r>
            <a:r>
              <a:rPr lang="en-US" dirty="0" smtClean="0"/>
              <a:t> et al., 2009; Wilk et al.,1997; </a:t>
            </a:r>
            <a:r>
              <a:rPr lang="en-US" dirty="0" err="1" smtClean="0"/>
              <a:t>Wutzke</a:t>
            </a:r>
            <a:r>
              <a:rPr lang="en-US" dirty="0" smtClean="0"/>
              <a:t> et al., 2001).  Studies have been conducted in a variety of health care settings in industrialized and developing countries (Nilsen et al., 2008). Brief intervention trials have evaluated a wide range of activity from a single 5 to 10-minute session of structured advice through multiple sessions of motivational interviewing or counseling accompanied by repeated follow-up and delivered by research staff or various personnel in primary care (</a:t>
            </a:r>
            <a:r>
              <a:rPr lang="en-US" dirty="0" err="1" smtClean="0"/>
              <a:t>Kaner</a:t>
            </a:r>
            <a:r>
              <a:rPr lang="en-US" dirty="0" smtClean="0"/>
              <a:t> et al., 2009). Follow-up measurements range from 8 weeks to 48 months with most followed at 6-months or 12-months post treatment. Outcome measures typically include self reported alcohol consumption (e.g., average weekly alcohol consumption, average monthly consumption, number of drinks per drinking day), percentage of patients who decreased intake from heavy to moderate levels, reduction in alcohol-related consequences, as well as objective biological measures of change (e.g., gamma </a:t>
            </a:r>
            <a:r>
              <a:rPr lang="en-US" dirty="0" err="1" smtClean="0"/>
              <a:t>glutamaltransferase</a:t>
            </a:r>
            <a:r>
              <a:rPr lang="en-US" dirty="0" smtClean="0"/>
              <a:t>, mean corpuscular volume), and subsequent hospital visits. Patients receiving brief interventions reduce average number of drinks/week by 13% to 34% compared to controls. Proportion of participants in intervention condition drinking at moderate or safe levels is 10% to 19% greater than controls. Review studies have shown no differences in effectiveness based on participants’ gender or no differences in effectiveness based on type of professional (MD vs. “other”) who carries out the intervention (Alvarez-Bueno</a:t>
            </a:r>
            <a:r>
              <a:rPr lang="en-US" baseline="0" dirty="0" smtClean="0"/>
              <a:t> et al., 2015)</a:t>
            </a:r>
            <a:r>
              <a:rPr lang="en-US" dirty="0" smtClean="0"/>
              <a:t>. </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100" kern="1200" dirty="0" smtClean="0">
                <a:solidFill>
                  <a:schemeClr val="tx1"/>
                </a:solidFill>
                <a:effectLst/>
                <a:latin typeface="+mn-lt"/>
                <a:ea typeface="+mn-ea"/>
                <a:cs typeface="+mn-cs"/>
              </a:rPr>
              <a:t>Other studies have explored SBIRT</a:t>
            </a:r>
            <a:r>
              <a:rPr lang="en-US" sz="1100" kern="1200" baseline="0" dirty="0" smtClean="0">
                <a:solidFill>
                  <a:schemeClr val="tx1"/>
                </a:solidFill>
                <a:effectLst/>
                <a:latin typeface="+mn-lt"/>
                <a:ea typeface="+mn-ea"/>
                <a:cs typeface="+mn-cs"/>
              </a:rPr>
              <a:t> </a:t>
            </a:r>
            <a:r>
              <a:rPr lang="en-US" sz="1100" kern="1200" dirty="0" smtClean="0">
                <a:solidFill>
                  <a:schemeClr val="tx1"/>
                </a:solidFill>
                <a:effectLst/>
                <a:latin typeface="+mn-lt"/>
                <a:ea typeface="+mn-ea"/>
                <a:cs typeface="+mn-cs"/>
              </a:rPr>
              <a:t>for illicit drugs, showing mixed results. Two recently-completed, randomized clinical trials tested the efficacy of SBI and found no significant differences in the reduction of illicit drug use or prescription drug misuse between study groups (</a:t>
            </a:r>
            <a:r>
              <a:rPr lang="en-US" sz="1100" kern="1200" dirty="0" err="1" smtClean="0">
                <a:solidFill>
                  <a:schemeClr val="tx1"/>
                </a:solidFill>
                <a:effectLst/>
                <a:latin typeface="+mn-lt"/>
                <a:ea typeface="+mn-ea"/>
                <a:cs typeface="+mn-cs"/>
              </a:rPr>
              <a:t>Saitz</a:t>
            </a:r>
            <a:r>
              <a:rPr lang="en-US" sz="1100" kern="1200" dirty="0" smtClean="0">
                <a:solidFill>
                  <a:schemeClr val="tx1"/>
                </a:solidFill>
                <a:effectLst/>
                <a:latin typeface="+mn-lt"/>
                <a:ea typeface="+mn-ea"/>
                <a:cs typeface="+mn-cs"/>
              </a:rPr>
              <a:t> et al., 2014; Roy-Byrne et al., 2014). However, a large multicenter cross-national trial, supported by WHO, showed overall effects in primary care settings for reduced drug use in patients receiving SBI</a:t>
            </a:r>
            <a:r>
              <a:rPr lang="en-US" sz="1100" kern="1200" baseline="0" dirty="0" smtClean="0">
                <a:solidFill>
                  <a:schemeClr val="tx1"/>
                </a:solidFill>
                <a:effectLst/>
                <a:latin typeface="+mn-lt"/>
                <a:ea typeface="+mn-ea"/>
                <a:cs typeface="+mn-cs"/>
              </a:rPr>
              <a:t> </a:t>
            </a:r>
            <a:r>
              <a:rPr lang="en-US" sz="1100" kern="1200" dirty="0" smtClean="0">
                <a:solidFill>
                  <a:schemeClr val="tx1"/>
                </a:solidFill>
                <a:effectLst/>
                <a:latin typeface="+mn-lt"/>
                <a:ea typeface="+mn-ea"/>
                <a:cs typeface="+mn-cs"/>
              </a:rPr>
              <a:t>(Humeniuk, Ali, </a:t>
            </a:r>
            <a:r>
              <a:rPr lang="en-US" sz="1100" kern="1200" dirty="0" err="1" smtClean="0">
                <a:solidFill>
                  <a:schemeClr val="tx1"/>
                </a:solidFill>
                <a:effectLst/>
                <a:latin typeface="+mn-lt"/>
                <a:ea typeface="+mn-ea"/>
                <a:cs typeface="+mn-cs"/>
              </a:rPr>
              <a:t>Babor</a:t>
            </a:r>
            <a:r>
              <a:rPr lang="en-US" sz="1100" kern="1200" dirty="0" smtClean="0">
                <a:solidFill>
                  <a:schemeClr val="tx1"/>
                </a:solidFill>
                <a:effectLst/>
                <a:latin typeface="+mn-lt"/>
                <a:ea typeface="+mn-ea"/>
                <a:cs typeface="+mn-cs"/>
              </a:rPr>
              <a:t> et al., 2012). Further, although SBI for at-risk drug use has not been studied as extensively as at-risk alcohol use (</a:t>
            </a:r>
            <a:r>
              <a:rPr lang="en-US" sz="1100" kern="1200" dirty="0" err="1" smtClean="0">
                <a:solidFill>
                  <a:schemeClr val="tx1"/>
                </a:solidFill>
                <a:effectLst/>
                <a:latin typeface="+mn-lt"/>
                <a:ea typeface="+mn-ea"/>
                <a:cs typeface="+mn-cs"/>
              </a:rPr>
              <a:t>Babor</a:t>
            </a:r>
            <a:r>
              <a:rPr lang="en-US" sz="1100" kern="1200" dirty="0" smtClean="0">
                <a:solidFill>
                  <a:schemeClr val="tx1"/>
                </a:solidFill>
                <a:effectLst/>
                <a:latin typeface="+mn-lt"/>
                <a:ea typeface="+mn-ea"/>
                <a:cs typeface="+mn-cs"/>
              </a:rPr>
              <a:t> &amp; </a:t>
            </a:r>
            <a:r>
              <a:rPr lang="en-US" sz="1100" kern="1200" dirty="0" err="1" smtClean="0">
                <a:solidFill>
                  <a:schemeClr val="tx1"/>
                </a:solidFill>
                <a:effectLst/>
                <a:latin typeface="+mn-lt"/>
                <a:ea typeface="+mn-ea"/>
                <a:cs typeface="+mn-cs"/>
              </a:rPr>
              <a:t>Kadden</a:t>
            </a:r>
            <a:r>
              <a:rPr lang="en-US" sz="1100" kern="1200" dirty="0" smtClean="0">
                <a:solidFill>
                  <a:schemeClr val="tx1"/>
                </a:solidFill>
                <a:effectLst/>
                <a:latin typeface="+mn-lt"/>
                <a:ea typeface="+mn-ea"/>
                <a:cs typeface="+mn-cs"/>
              </a:rPr>
              <a:t>, 2005), earlier clinical studies provide some evidence that SBI may be effective in decreasing at-risk drug use. For example, SBI has been demonstrated effective for decreasing subsequent cocaine and heroin use (Bernstein et al., 2005), cannabis use (Stephens et al., 2007), amphetamine use (Baker et al., 2006), and benzodiazepine use (Cormack &amp; Howells, 1992; Heather et al., 2004).  </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8" name="Slide Image Placeholder 7"/>
          <p:cNvSpPr>
            <a:spLocks noGrp="1" noRot="1" noChangeAspect="1"/>
          </p:cNvSpPr>
          <p:nvPr>
            <p:ph type="sldImg"/>
          </p:nvPr>
        </p:nvSpPr>
        <p:spPr/>
      </p:sp>
      <p:sp>
        <p:nvSpPr>
          <p:cNvPr id="9" name="Slide Number Placeholder 8"/>
          <p:cNvSpPr>
            <a:spLocks noGrp="1"/>
          </p:cNvSpPr>
          <p:nvPr>
            <p:ph type="sldNum" sz="quarter" idx="10"/>
          </p:nvPr>
        </p:nvSpPr>
        <p:spPr/>
        <p:txBody>
          <a:bodyPr/>
          <a:lstStyle/>
          <a:p>
            <a:fld id="{69391B7C-AB95-8A44-8079-002027EC4DDE}" type="slidenum">
              <a:rPr lang="en-US" smtClean="0"/>
              <a:t>24</a:t>
            </a:fld>
            <a:endParaRPr lang="en-US"/>
          </a:p>
        </p:txBody>
      </p:sp>
      <p:sp>
        <p:nvSpPr>
          <p:cNvPr id="2" name="Footer Placeholder 1"/>
          <p:cNvSpPr>
            <a:spLocks noGrp="1"/>
          </p:cNvSpPr>
          <p:nvPr>
            <p:ph type="ftr" sz="quarter" idx="11"/>
          </p:nvPr>
        </p:nvSpPr>
        <p:spPr/>
        <p:txBody>
          <a:bodyPr/>
          <a:lstStyle/>
          <a:p>
            <a:r>
              <a:rPr lang="en-US" dirty="0" smtClean="0"/>
              <a:t>Chapter 1</a:t>
            </a:r>
            <a:endParaRPr lang="en-US" dirty="0"/>
          </a:p>
        </p:txBody>
      </p:sp>
    </p:spTree>
    <p:extLst>
      <p:ext uri="{BB962C8B-B14F-4D97-AF65-F5344CB8AC3E}">
        <p14:creationId xmlns:p14="http://schemas.microsoft.com/office/powerpoint/2010/main" val="8453643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square"/>
          <a:lstStyle/>
          <a:p>
            <a:pPr>
              <a:defRPr/>
            </a:pPr>
            <a:endParaRPr lang="en-US" dirty="0">
              <a:latin typeface="Times New Roman" charset="0"/>
            </a:endParaRPr>
          </a:p>
        </p:txBody>
      </p:sp>
      <p:sp>
        <p:nvSpPr>
          <p:cNvPr id="2" name="Footer Placeholder 1"/>
          <p:cNvSpPr>
            <a:spLocks noGrp="1"/>
          </p:cNvSpPr>
          <p:nvPr>
            <p:ph type="ftr" sz="quarter" idx="10"/>
          </p:nvPr>
        </p:nvSpPr>
        <p:spPr/>
        <p:txBody>
          <a:bodyPr/>
          <a:lstStyle/>
          <a:p>
            <a:r>
              <a:rPr lang="en-US" smtClean="0"/>
              <a:t>Chapter 1</a:t>
            </a:r>
            <a:endParaRPr lang="en-US"/>
          </a:p>
        </p:txBody>
      </p:sp>
      <p:sp>
        <p:nvSpPr>
          <p:cNvPr id="3" name="Slide Number Placeholder 2"/>
          <p:cNvSpPr>
            <a:spLocks noGrp="1"/>
          </p:cNvSpPr>
          <p:nvPr>
            <p:ph type="sldNum" sz="quarter" idx="11"/>
          </p:nvPr>
        </p:nvSpPr>
        <p:spPr/>
        <p:txBody>
          <a:bodyPr/>
          <a:lstStyle/>
          <a:p>
            <a:fld id="{BADA6B31-583E-4083-89D8-95155744EDB0}" type="slidenum">
              <a:rPr lang="en-US" smtClean="0"/>
              <a:pPr/>
              <a:t>25</a:t>
            </a:fld>
            <a:endParaRPr lang="en-US" dirty="0"/>
          </a:p>
        </p:txBody>
      </p:sp>
    </p:spTree>
    <p:extLst>
      <p:ext uri="{BB962C8B-B14F-4D97-AF65-F5344CB8AC3E}">
        <p14:creationId xmlns:p14="http://schemas.microsoft.com/office/powerpoint/2010/main" val="13024420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Rectangle 3"/>
          <p:cNvSpPr>
            <a:spLocks noGrp="1" noChangeArrowheads="1"/>
          </p:cNvSpPr>
          <p:nvPr>
            <p:ph type="body" idx="1"/>
          </p:nvPr>
        </p:nvSpPr>
        <p:spPr/>
        <p:txBody>
          <a:bodyPr/>
          <a:lstStyle/>
          <a:p>
            <a:r>
              <a:rPr lang="en-US" dirty="0" smtClean="0"/>
              <a:t>Despite the large evidence based, SBIRT has not been widely adopted by medical professionals in the field. To remedy this issue, SAMHSA, the Substance Abuse and Mental Health Services Administration,  funded the first cohort of state-wide grantees in 2003 to begin wide-spread implementation of SBIRT in various medical settings. To date, over 33 state-wide initiatives have been funded along with 17 medical residency grants, 12 college campus grants, and over 60 medical professions training grants making SBIRT one of the most successful translational efforts in the substance abuse field. </a:t>
            </a:r>
          </a:p>
          <a:p>
            <a:endParaRPr lang="en-US" dirty="0"/>
          </a:p>
        </p:txBody>
      </p:sp>
      <p:sp>
        <p:nvSpPr>
          <p:cNvPr id="2" name="Footer Placeholder 1"/>
          <p:cNvSpPr>
            <a:spLocks noGrp="1"/>
          </p:cNvSpPr>
          <p:nvPr>
            <p:ph type="ftr" sz="quarter" idx="10"/>
          </p:nvPr>
        </p:nvSpPr>
        <p:spPr/>
        <p:txBody>
          <a:bodyPr/>
          <a:lstStyle/>
          <a:p>
            <a:r>
              <a:rPr lang="en-US" smtClean="0"/>
              <a:t>Chapter 1</a:t>
            </a:r>
            <a:endParaRPr lang="en-US"/>
          </a:p>
        </p:txBody>
      </p:sp>
      <p:sp>
        <p:nvSpPr>
          <p:cNvPr id="3" name="Slide Number Placeholder 2"/>
          <p:cNvSpPr>
            <a:spLocks noGrp="1"/>
          </p:cNvSpPr>
          <p:nvPr>
            <p:ph type="sldNum" sz="quarter" idx="11"/>
          </p:nvPr>
        </p:nvSpPr>
        <p:spPr/>
        <p:txBody>
          <a:bodyPr/>
          <a:lstStyle/>
          <a:p>
            <a:fld id="{BADA6B31-583E-4083-89D8-95155744EDB0}" type="slidenum">
              <a:rPr lang="en-US" smtClean="0"/>
              <a:pPr/>
              <a:t>26</a:t>
            </a:fld>
            <a:endParaRPr lang="en-US" dirty="0"/>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32887030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391B7C-AB95-8A44-8079-002027EC4DDE}" type="slidenum">
              <a:rPr lang="en-US" smtClean="0"/>
              <a:t>27</a:t>
            </a:fld>
            <a:endParaRPr lang="en-US"/>
          </a:p>
        </p:txBody>
      </p:sp>
      <p:sp>
        <p:nvSpPr>
          <p:cNvPr id="5" name="Footer Placeholder 4"/>
          <p:cNvSpPr>
            <a:spLocks noGrp="1"/>
          </p:cNvSpPr>
          <p:nvPr>
            <p:ph type="ftr" sz="quarter" idx="11"/>
          </p:nvPr>
        </p:nvSpPr>
        <p:spPr/>
        <p:txBody>
          <a:bodyPr/>
          <a:lstStyle/>
          <a:p>
            <a:r>
              <a:rPr lang="en-US" smtClean="0"/>
              <a:t>Chapter 1</a:t>
            </a:r>
            <a:endParaRPr lang="en-US"/>
          </a:p>
        </p:txBody>
      </p:sp>
    </p:spTree>
    <p:extLst>
      <p:ext uri="{BB962C8B-B14F-4D97-AF65-F5344CB8AC3E}">
        <p14:creationId xmlns:p14="http://schemas.microsoft.com/office/powerpoint/2010/main" val="13040377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Notes Placeholder 2"/>
          <p:cNvSpPr>
            <a:spLocks noGrp="1"/>
          </p:cNvSpPr>
          <p:nvPr>
            <p:ph type="body" idx="1"/>
          </p:nvPr>
        </p:nvSpPr>
        <p:spPr/>
        <p:txBody>
          <a:bodyPr/>
          <a:lstStyle/>
          <a:p>
            <a:r>
              <a:rPr lang="en-US" altLang="en-US" dirty="0" smtClean="0"/>
              <a:t>These results are from the</a:t>
            </a:r>
            <a:r>
              <a:rPr lang="en-US" altLang="en-US" baseline="0" dirty="0" smtClean="0"/>
              <a:t> evaluation of the first cohort of SAMHSA SBIRT state grantees at 6-month follow-up.</a:t>
            </a:r>
          </a:p>
          <a:p>
            <a:endParaRPr lang="en-US" altLang="en-US" dirty="0" smtClean="0"/>
          </a:p>
          <a:p>
            <a:r>
              <a:rPr lang="en-US" altLang="en-US" dirty="0" smtClean="0"/>
              <a:t>Health Measures:</a:t>
            </a:r>
          </a:p>
          <a:p>
            <a:pPr lvl="1"/>
            <a:r>
              <a:rPr lang="en-US" altLang="en-US" dirty="0" smtClean="0"/>
              <a:t>Decrease in severity of depression symptoms</a:t>
            </a:r>
          </a:p>
          <a:p>
            <a:pPr lvl="1"/>
            <a:r>
              <a:rPr lang="en-US" altLang="en-US" dirty="0" smtClean="0"/>
              <a:t>Decrease in rates of emergency department utilization</a:t>
            </a:r>
          </a:p>
          <a:p>
            <a:pPr lvl="1"/>
            <a:r>
              <a:rPr lang="en-US" altLang="en-US" dirty="0" smtClean="0"/>
              <a:t>Increase</a:t>
            </a:r>
            <a:r>
              <a:rPr lang="en-US" altLang="en-US" baseline="0" dirty="0" smtClean="0"/>
              <a:t> in the percentage of </a:t>
            </a:r>
            <a:r>
              <a:rPr lang="en-US" altLang="en-US" dirty="0" smtClean="0"/>
              <a:t>patients receiving routine preventive outpatient</a:t>
            </a:r>
            <a:r>
              <a:rPr lang="en-US" altLang="en-US" baseline="0" dirty="0" smtClean="0"/>
              <a:t> care</a:t>
            </a:r>
            <a:endParaRPr lang="en-US" altLang="en-US" dirty="0" smtClean="0"/>
          </a:p>
          <a:p>
            <a:pPr lvl="1"/>
            <a:endParaRPr lang="en-US" altLang="en-US" dirty="0" smtClean="0"/>
          </a:p>
          <a:p>
            <a:r>
              <a:rPr lang="en-US" altLang="en-US" dirty="0" smtClean="0"/>
              <a:t>Other Measures:</a:t>
            </a:r>
          </a:p>
          <a:p>
            <a:pPr lvl="1"/>
            <a:r>
              <a:rPr lang="en-US" altLang="en-US" dirty="0" smtClean="0"/>
              <a:t>Decrease in rates of DUI</a:t>
            </a:r>
            <a:r>
              <a:rPr lang="en-US" altLang="en-US" baseline="0" dirty="0" smtClean="0"/>
              <a:t> arrests </a:t>
            </a:r>
          </a:p>
          <a:p>
            <a:pPr lvl="1"/>
            <a:r>
              <a:rPr lang="en-US" altLang="en-US" baseline="0" dirty="0" smtClean="0"/>
              <a:t>Decrease in the rates of automobile </a:t>
            </a:r>
            <a:r>
              <a:rPr lang="en-US" altLang="en-US" dirty="0" smtClean="0"/>
              <a:t>accidents</a:t>
            </a:r>
          </a:p>
          <a:p>
            <a:pPr lvl="1"/>
            <a:r>
              <a:rPr lang="en-US" altLang="en-US" dirty="0" smtClean="0"/>
              <a:t>Increase in the percentage</a:t>
            </a:r>
            <a:r>
              <a:rPr lang="en-US" altLang="en-US" baseline="0" dirty="0" smtClean="0"/>
              <a:t> of patients participating in the labor force</a:t>
            </a:r>
            <a:endParaRPr lang="en-US" altLang="en-US" dirty="0"/>
          </a:p>
        </p:txBody>
      </p:sp>
      <p:sp>
        <p:nvSpPr>
          <p:cNvPr id="7" name="Slide Image Placeholder 6"/>
          <p:cNvSpPr>
            <a:spLocks noGrp="1" noRot="1" noChangeAspect="1"/>
          </p:cNvSpPr>
          <p:nvPr>
            <p:ph type="sldImg"/>
          </p:nvPr>
        </p:nvSpPr>
        <p:spPr/>
      </p:sp>
      <p:sp>
        <p:nvSpPr>
          <p:cNvPr id="8" name="Slide Number Placeholder 7"/>
          <p:cNvSpPr>
            <a:spLocks noGrp="1"/>
          </p:cNvSpPr>
          <p:nvPr>
            <p:ph type="sldNum" sz="quarter" idx="10"/>
          </p:nvPr>
        </p:nvSpPr>
        <p:spPr/>
        <p:txBody>
          <a:bodyPr/>
          <a:lstStyle/>
          <a:p>
            <a:fld id="{69391B7C-AB95-8A44-8079-002027EC4DDE}" type="slidenum">
              <a:rPr lang="en-US" smtClean="0"/>
              <a:t>28</a:t>
            </a:fld>
            <a:endParaRPr lang="en-US"/>
          </a:p>
        </p:txBody>
      </p:sp>
      <p:sp>
        <p:nvSpPr>
          <p:cNvPr id="2" name="Footer Placeholder 1"/>
          <p:cNvSpPr>
            <a:spLocks noGrp="1"/>
          </p:cNvSpPr>
          <p:nvPr>
            <p:ph type="ftr" sz="quarter" idx="11"/>
          </p:nvPr>
        </p:nvSpPr>
        <p:spPr/>
        <p:txBody>
          <a:bodyPr/>
          <a:lstStyle/>
          <a:p>
            <a:r>
              <a:rPr lang="en-US" smtClean="0"/>
              <a:t>Chapter 1</a:t>
            </a:r>
            <a:endParaRPr lang="en-US"/>
          </a:p>
        </p:txBody>
      </p:sp>
    </p:spTree>
    <p:extLst>
      <p:ext uri="{BB962C8B-B14F-4D97-AF65-F5344CB8AC3E}">
        <p14:creationId xmlns:p14="http://schemas.microsoft.com/office/powerpoint/2010/main" val="25227396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Notes Placeholder 2"/>
          <p:cNvSpPr>
            <a:spLocks noGrp="1"/>
          </p:cNvSpPr>
          <p:nvPr>
            <p:ph type="body" idx="1"/>
          </p:nvPr>
        </p:nvSpPr>
        <p:spPr/>
        <p:txBody>
          <a:bodyPr/>
          <a:lstStyle/>
          <a:p>
            <a:r>
              <a:rPr lang="en-US" dirty="0" smtClean="0"/>
              <a:t>These are data from the CT SBIRT Program that was funded in 2011. By 2016, almost 55,000 patients across 10 Federally Qualified Health Centers have been screened. This is a subsample of individuals who screened positive for at-risk alcohol or other drug use (excluding tobacco). It is helpful in understanding the distribution of drug type usage across CT for individuals who utilize community health centers. </a:t>
            </a:r>
          </a:p>
          <a:p>
            <a:endParaRPr lang="en-US" dirty="0"/>
          </a:p>
          <a:p>
            <a:r>
              <a:rPr lang="en-US" dirty="0" smtClean="0"/>
              <a:t>Of those who use alcohol or other drugs, 71% also use tobacco. </a:t>
            </a:r>
          </a:p>
          <a:p>
            <a:endParaRPr lang="en-US" dirty="0"/>
          </a:p>
          <a:p>
            <a:r>
              <a:rPr lang="en-US" dirty="0" smtClean="0"/>
              <a:t>This data also provide evidence that patients do, indeed report substance misuse when asked about it in a health care setting.</a:t>
            </a:r>
            <a:endParaRPr lang="en-US" dirty="0"/>
          </a:p>
        </p:txBody>
      </p:sp>
      <p:sp>
        <p:nvSpPr>
          <p:cNvPr id="2" name="Slide Number Placeholder 1"/>
          <p:cNvSpPr>
            <a:spLocks noGrp="1"/>
          </p:cNvSpPr>
          <p:nvPr>
            <p:ph type="sldNum" sz="quarter" idx="10"/>
          </p:nvPr>
        </p:nvSpPr>
        <p:spPr/>
        <p:txBody>
          <a:bodyPr/>
          <a:lstStyle/>
          <a:p>
            <a:fld id="{69391B7C-AB95-8A44-8079-002027EC4DDE}" type="slidenum">
              <a:rPr lang="en-US" smtClean="0"/>
              <a:pPr/>
              <a:t>29</a:t>
            </a:fld>
            <a:endParaRPr lang="en-US"/>
          </a:p>
        </p:txBody>
      </p:sp>
      <p:sp>
        <p:nvSpPr>
          <p:cNvPr id="3" name="Footer Placeholder 2"/>
          <p:cNvSpPr>
            <a:spLocks noGrp="1"/>
          </p:cNvSpPr>
          <p:nvPr>
            <p:ph type="ftr" sz="quarter" idx="11"/>
          </p:nvPr>
        </p:nvSpPr>
        <p:spPr/>
        <p:txBody>
          <a:bodyPr/>
          <a:lstStyle/>
          <a:p>
            <a:r>
              <a:rPr lang="en-US" smtClean="0"/>
              <a:t>Chapter 1</a:t>
            </a:r>
            <a:endParaRPr lang="en-US"/>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33549832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Notes Placeholder 2"/>
          <p:cNvSpPr>
            <a:spLocks noGrp="1"/>
          </p:cNvSpPr>
          <p:nvPr>
            <p:ph type="body" idx="1"/>
          </p:nvPr>
        </p:nvSpPr>
        <p:spPr/>
        <p:txBody>
          <a:bodyPr/>
          <a:lstStyle/>
          <a:p>
            <a:r>
              <a:rPr lang="en-US" dirty="0" smtClean="0"/>
              <a:t>After reading the slide, refer back to the first bullet and ask the audience and ask why we use the term “preventable” death? Ask: </a:t>
            </a:r>
            <a:r>
              <a:rPr lang="en-US" i="1" dirty="0" smtClean="0"/>
              <a:t>What diseases or conditions are typically reported as leading causes of death?  </a:t>
            </a:r>
            <a:r>
              <a:rPr lang="en-US" dirty="0" smtClean="0"/>
              <a:t>The audience should begin listing the following:</a:t>
            </a:r>
          </a:p>
          <a:p>
            <a:endParaRPr lang="en-US" dirty="0" smtClean="0"/>
          </a:p>
          <a:p>
            <a:pPr marL="171450" indent="-171450">
              <a:buFont typeface="Arial"/>
              <a:buChar char="•"/>
            </a:pPr>
            <a:r>
              <a:rPr lang="en-US" dirty="0" smtClean="0"/>
              <a:t>Heart disease: 611,105</a:t>
            </a:r>
          </a:p>
          <a:p>
            <a:pPr marL="171450" indent="-171450">
              <a:buFont typeface="Arial"/>
              <a:buChar char="•"/>
            </a:pPr>
            <a:r>
              <a:rPr lang="en-US" dirty="0" smtClean="0"/>
              <a:t>Cancer: 584,881</a:t>
            </a:r>
          </a:p>
          <a:p>
            <a:pPr marL="171450" indent="-171450">
              <a:buFont typeface="Arial"/>
              <a:buChar char="•"/>
            </a:pPr>
            <a:r>
              <a:rPr lang="en-US" dirty="0" smtClean="0"/>
              <a:t>Chronic lower respiratory diseases: 149,205</a:t>
            </a:r>
          </a:p>
          <a:p>
            <a:pPr marL="171450" indent="-171450">
              <a:buFont typeface="Arial"/>
              <a:buChar char="•"/>
            </a:pPr>
            <a:r>
              <a:rPr lang="en-US" dirty="0" smtClean="0"/>
              <a:t>Accidents (unintentional injuries): 130,557</a:t>
            </a:r>
          </a:p>
          <a:p>
            <a:pPr marL="171450" indent="-171450">
              <a:buFont typeface="Arial"/>
              <a:buChar char="•"/>
            </a:pPr>
            <a:r>
              <a:rPr lang="en-US" dirty="0" smtClean="0"/>
              <a:t>Stroke (cerebrovascular diseases): 128,978</a:t>
            </a:r>
          </a:p>
          <a:p>
            <a:pPr marL="171450" indent="-171450">
              <a:buFont typeface="Arial"/>
              <a:buChar char="•"/>
            </a:pPr>
            <a:r>
              <a:rPr lang="en-US" dirty="0" smtClean="0"/>
              <a:t>Alzheimer's disease: 84,767</a:t>
            </a:r>
          </a:p>
          <a:p>
            <a:pPr marL="171450" indent="-171450">
              <a:buFont typeface="Arial"/>
              <a:buChar char="•"/>
            </a:pPr>
            <a:r>
              <a:rPr lang="en-US" dirty="0" smtClean="0"/>
              <a:t>Diabetes: 75,578</a:t>
            </a:r>
          </a:p>
          <a:p>
            <a:pPr marL="171450" indent="-171450">
              <a:buFont typeface="Arial"/>
              <a:buChar char="•"/>
            </a:pPr>
            <a:r>
              <a:rPr lang="en-US" dirty="0" smtClean="0"/>
              <a:t>Influenza and Pneumonia: 56,979</a:t>
            </a:r>
          </a:p>
          <a:p>
            <a:pPr marL="171450" indent="-171450">
              <a:buFont typeface="Arial"/>
              <a:buChar char="•"/>
            </a:pPr>
            <a:r>
              <a:rPr lang="en-US" dirty="0" smtClean="0"/>
              <a:t>Nephritis, </a:t>
            </a:r>
            <a:r>
              <a:rPr lang="en-US" dirty="0" err="1" smtClean="0"/>
              <a:t>nephrotic</a:t>
            </a:r>
            <a:r>
              <a:rPr lang="en-US" dirty="0" smtClean="0"/>
              <a:t> syndrome, and </a:t>
            </a:r>
            <a:r>
              <a:rPr lang="en-US" dirty="0" err="1" smtClean="0"/>
              <a:t>nephrosis</a:t>
            </a:r>
            <a:r>
              <a:rPr lang="en-US" dirty="0" smtClean="0"/>
              <a:t>: 47,112</a:t>
            </a:r>
          </a:p>
          <a:p>
            <a:pPr marL="171450" indent="-171450">
              <a:buFont typeface="Arial"/>
              <a:buChar char="•"/>
            </a:pPr>
            <a:r>
              <a:rPr lang="en-US" dirty="0" smtClean="0"/>
              <a:t>Intentional self-harm (suicide): 41,149</a:t>
            </a:r>
          </a:p>
          <a:p>
            <a:endParaRPr lang="en-US" dirty="0" smtClean="0"/>
          </a:p>
          <a:p>
            <a:r>
              <a:rPr lang="en-US" dirty="0" smtClean="0"/>
              <a:t>&gt;&gt;&gt;After getting some</a:t>
            </a:r>
            <a:r>
              <a:rPr lang="en-US" baseline="0" dirty="0" smtClean="0"/>
              <a:t> </a:t>
            </a:r>
            <a:r>
              <a:rPr lang="en-US" dirty="0" smtClean="0"/>
              <a:t>responses, advance</a:t>
            </a:r>
            <a:r>
              <a:rPr lang="en-US" baseline="0" dirty="0" smtClean="0"/>
              <a:t> to the next slide</a:t>
            </a:r>
            <a:endParaRPr lang="en-US" dirty="0"/>
          </a:p>
        </p:txBody>
      </p:sp>
      <p:sp>
        <p:nvSpPr>
          <p:cNvPr id="2" name="Footer Placeholder 1"/>
          <p:cNvSpPr>
            <a:spLocks noGrp="1"/>
          </p:cNvSpPr>
          <p:nvPr>
            <p:ph type="ftr" sz="quarter" idx="10"/>
          </p:nvPr>
        </p:nvSpPr>
        <p:spPr/>
        <p:txBody>
          <a:bodyPr/>
          <a:lstStyle/>
          <a:p>
            <a:r>
              <a:rPr lang="en-US" smtClean="0"/>
              <a:t>Chapter 1</a:t>
            </a:r>
            <a:endParaRPr lang="en-US"/>
          </a:p>
        </p:txBody>
      </p:sp>
      <p:sp>
        <p:nvSpPr>
          <p:cNvPr id="3" name="Slide Number Placeholder 2"/>
          <p:cNvSpPr>
            <a:spLocks noGrp="1"/>
          </p:cNvSpPr>
          <p:nvPr>
            <p:ph type="sldNum" sz="quarter" idx="11"/>
          </p:nvPr>
        </p:nvSpPr>
        <p:spPr/>
        <p:txBody>
          <a:bodyPr/>
          <a:lstStyle/>
          <a:p>
            <a:fld id="{BADA6B31-583E-4083-89D8-95155744EDB0}" type="slidenum">
              <a:rPr lang="en-US" smtClean="0"/>
              <a:pPr/>
              <a:t>3</a:t>
            </a:fld>
            <a:endParaRPr lang="en-US" dirty="0"/>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8725251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69635" name="Notes Placeholder 2"/>
          <p:cNvSpPr>
            <a:spLocks noGrp="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a:defRPr/>
            </a:pPr>
            <a:r>
              <a:rPr lang="en-US" dirty="0" smtClean="0"/>
              <a:t>Of </a:t>
            </a:r>
            <a:r>
              <a:rPr lang="en-US" dirty="0"/>
              <a:t>the patients screening at moderate or high-risk levels in the CT SBIRT Program, 10% are followed 6-months after their initial brief intervention contact to measure change in substance use. At intake, patients reporting binge drinking were binging on average </a:t>
            </a:r>
            <a:r>
              <a:rPr lang="en-US" dirty="0" smtClean="0"/>
              <a:t>10.6 </a:t>
            </a:r>
            <a:r>
              <a:rPr lang="en-US" dirty="0"/>
              <a:t>days per month and reduced to </a:t>
            </a:r>
            <a:r>
              <a:rPr lang="en-US" dirty="0" smtClean="0"/>
              <a:t>3.7 </a:t>
            </a:r>
            <a:r>
              <a:rPr lang="en-US" dirty="0"/>
              <a:t>days per month at the time of the six-month follow-up. Those using illegal drugs, including marijuana and prescription medication, reduced from </a:t>
            </a:r>
            <a:r>
              <a:rPr lang="en-US" dirty="0" smtClean="0"/>
              <a:t>17.4 </a:t>
            </a:r>
            <a:r>
              <a:rPr lang="en-US" dirty="0"/>
              <a:t>days of use at intake to </a:t>
            </a:r>
            <a:r>
              <a:rPr lang="en-US" dirty="0" smtClean="0"/>
              <a:t>9.2 </a:t>
            </a:r>
            <a:r>
              <a:rPr lang="en-US" dirty="0"/>
              <a:t>days of use at follow-up. Since CT SBIRT is an implementation program, there is no control group available for comparison purposes.</a:t>
            </a:r>
          </a:p>
          <a:p>
            <a:pPr>
              <a:defRPr/>
            </a:pPr>
            <a:endParaRPr lang="en-US" dirty="0">
              <a:latin typeface="Times New Roman" charset="0"/>
            </a:endParaRPr>
          </a:p>
        </p:txBody>
      </p:sp>
      <p:sp>
        <p:nvSpPr>
          <p:cNvPr id="3" name="Footer Placeholder 2"/>
          <p:cNvSpPr>
            <a:spLocks noGrp="1"/>
          </p:cNvSpPr>
          <p:nvPr>
            <p:ph type="ftr" sz="quarter" idx="10"/>
          </p:nvPr>
        </p:nvSpPr>
        <p:spPr/>
        <p:txBody>
          <a:bodyPr/>
          <a:lstStyle/>
          <a:p>
            <a:r>
              <a:rPr lang="en-US" smtClean="0"/>
              <a:t>Chapter 1</a:t>
            </a:r>
            <a:endParaRPr lang="en-US"/>
          </a:p>
        </p:txBody>
      </p:sp>
      <p:sp>
        <p:nvSpPr>
          <p:cNvPr id="5" name="Slide Number Placeholder 4"/>
          <p:cNvSpPr>
            <a:spLocks noGrp="1"/>
          </p:cNvSpPr>
          <p:nvPr>
            <p:ph type="sldNum" sz="quarter" idx="11"/>
          </p:nvPr>
        </p:nvSpPr>
        <p:spPr/>
        <p:txBody>
          <a:bodyPr/>
          <a:lstStyle/>
          <a:p>
            <a:fld id="{BADA6B31-583E-4083-89D8-95155744EDB0}" type="slidenum">
              <a:rPr lang="en-US" smtClean="0"/>
              <a:pPr/>
              <a:t>30</a:t>
            </a:fld>
            <a:endParaRPr lang="en-US" dirty="0"/>
          </a:p>
        </p:txBody>
      </p:sp>
    </p:spTree>
    <p:extLst>
      <p:ext uri="{BB962C8B-B14F-4D97-AF65-F5344CB8AC3E}">
        <p14:creationId xmlns:p14="http://schemas.microsoft.com/office/powerpoint/2010/main" val="13130823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700088"/>
            <a:ext cx="4654550" cy="3490912"/>
          </a:xfrm>
        </p:spPr>
      </p:sp>
      <p:sp>
        <p:nvSpPr>
          <p:cNvPr id="3" name="Notes Placeholder 2"/>
          <p:cNvSpPr>
            <a:spLocks noGrp="1"/>
          </p:cNvSpPr>
          <p:nvPr>
            <p:ph type="body" idx="1"/>
          </p:nvPr>
        </p:nvSpPr>
        <p:spPr/>
        <p:txBody>
          <a:bodyPr/>
          <a:lstStyle/>
          <a:p>
            <a:pPr defTabSz="882493">
              <a:defRPr/>
            </a:pPr>
            <a:endParaRPr lang="en-US" dirty="0" smtClean="0"/>
          </a:p>
          <a:p>
            <a:pPr eaLnBrk="1" hangingPunct="1"/>
            <a:endParaRPr lang="en-US" dirty="0" smtClean="0">
              <a:ea typeface="ＭＳ Ｐゴシック" pitchFamily="34" charset="-128"/>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BADA6B31-583E-4083-89D8-95155744EDB0}" type="slidenum">
              <a:rPr lang="en-US" smtClean="0"/>
              <a:pPr/>
              <a:t>31</a:t>
            </a:fld>
            <a:endParaRPr lang="en-US" dirty="0"/>
          </a:p>
        </p:txBody>
      </p:sp>
      <p:sp>
        <p:nvSpPr>
          <p:cNvPr id="6" name="Footer Placeholder 5"/>
          <p:cNvSpPr>
            <a:spLocks noGrp="1"/>
          </p:cNvSpPr>
          <p:nvPr>
            <p:ph type="ftr" sz="quarter" idx="11"/>
          </p:nvPr>
        </p:nvSpPr>
        <p:spPr/>
        <p:txBody>
          <a:bodyPr/>
          <a:lstStyle/>
          <a:p>
            <a:r>
              <a:rPr lang="en-US" smtClean="0"/>
              <a:t>Chapter 1</a:t>
            </a:r>
            <a:endParaRPr lang="en-US"/>
          </a:p>
        </p:txBody>
      </p:sp>
    </p:spTree>
    <p:extLst>
      <p:ext uri="{BB962C8B-B14F-4D97-AF65-F5344CB8AC3E}">
        <p14:creationId xmlns:p14="http://schemas.microsoft.com/office/powerpoint/2010/main" val="30895985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B4E4CA2-DD76-44E4-BBC4-CC2A3A0EA7BA}" type="slidenum">
              <a:rPr lang="en-US" smtClean="0"/>
              <a:pPr>
                <a:defRPr/>
              </a:pPr>
              <a:t>32</a:t>
            </a:fld>
            <a:endParaRPr lang="en-US"/>
          </a:p>
        </p:txBody>
      </p:sp>
      <p:sp>
        <p:nvSpPr>
          <p:cNvPr id="5" name="Footer Placeholder 4"/>
          <p:cNvSpPr>
            <a:spLocks noGrp="1"/>
          </p:cNvSpPr>
          <p:nvPr>
            <p:ph type="ftr" sz="quarter" idx="11"/>
          </p:nvPr>
        </p:nvSpPr>
        <p:spPr/>
        <p:txBody>
          <a:bodyPr/>
          <a:lstStyle/>
          <a:p>
            <a:r>
              <a:rPr lang="en-US" smtClean="0"/>
              <a:t>Chapter 1</a:t>
            </a:r>
            <a:endParaRPr lang="en-US"/>
          </a:p>
        </p:txBody>
      </p:sp>
    </p:spTree>
    <p:extLst>
      <p:ext uri="{BB962C8B-B14F-4D97-AF65-F5344CB8AC3E}">
        <p14:creationId xmlns:p14="http://schemas.microsoft.com/office/powerpoint/2010/main" val="9329234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OPTIONAL SLIDE</a:t>
            </a:r>
          </a:p>
          <a:p>
            <a:endParaRPr lang="en-US" dirty="0" smtClean="0">
              <a:latin typeface="Constania"/>
            </a:endParaRPr>
          </a:p>
          <a:p>
            <a:endParaRPr lang="en-US" dirty="0">
              <a:latin typeface="Constania"/>
            </a:endParaRPr>
          </a:p>
        </p:txBody>
      </p:sp>
      <p:sp>
        <p:nvSpPr>
          <p:cNvPr id="4" name="Slide Number Placeholder 3"/>
          <p:cNvSpPr>
            <a:spLocks noGrp="1"/>
          </p:cNvSpPr>
          <p:nvPr>
            <p:ph type="sldNum" sz="quarter" idx="10"/>
          </p:nvPr>
        </p:nvSpPr>
        <p:spPr/>
        <p:txBody>
          <a:bodyPr/>
          <a:lstStyle/>
          <a:p>
            <a:fld id="{083555B7-042E-495F-AE91-E6E09FB74FF0}" type="slidenum">
              <a:rPr lang="en-US" smtClean="0">
                <a:solidFill>
                  <a:prstClr val="black"/>
                </a:solidFill>
              </a:rPr>
              <a:pPr/>
              <a:t>33</a:t>
            </a:fld>
            <a:endParaRPr lang="en-US">
              <a:solidFill>
                <a:prstClr val="black"/>
              </a:solidFill>
            </a:endParaRPr>
          </a:p>
        </p:txBody>
      </p:sp>
      <p:sp>
        <p:nvSpPr>
          <p:cNvPr id="5" name="Footer Placeholder 4"/>
          <p:cNvSpPr>
            <a:spLocks noGrp="1"/>
          </p:cNvSpPr>
          <p:nvPr>
            <p:ph type="ftr" sz="quarter" idx="11"/>
          </p:nvPr>
        </p:nvSpPr>
        <p:spPr/>
        <p:txBody>
          <a:bodyPr/>
          <a:lstStyle/>
          <a:p>
            <a:r>
              <a:rPr lang="en-US" smtClean="0"/>
              <a:t>Chapter 1</a:t>
            </a:r>
            <a:endParaRPr lang="en-US"/>
          </a:p>
        </p:txBody>
      </p:sp>
    </p:spTree>
    <p:extLst>
      <p:ext uri="{BB962C8B-B14F-4D97-AF65-F5344CB8AC3E}">
        <p14:creationId xmlns:p14="http://schemas.microsoft.com/office/powerpoint/2010/main" val="42457396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OPTIONAL SLIDE</a:t>
            </a:r>
            <a:endParaRPr lang="en-US" b="1" dirty="0"/>
          </a:p>
        </p:txBody>
      </p:sp>
      <p:sp>
        <p:nvSpPr>
          <p:cNvPr id="4" name="Slide Number Placeholder 3"/>
          <p:cNvSpPr>
            <a:spLocks noGrp="1"/>
          </p:cNvSpPr>
          <p:nvPr>
            <p:ph type="sldNum" sz="quarter" idx="10"/>
          </p:nvPr>
        </p:nvSpPr>
        <p:spPr/>
        <p:txBody>
          <a:bodyPr/>
          <a:lstStyle/>
          <a:p>
            <a:fld id="{083555B7-042E-495F-AE91-E6E09FB74FF0}" type="slidenum">
              <a:rPr lang="en-US" smtClean="0">
                <a:solidFill>
                  <a:prstClr val="black"/>
                </a:solidFill>
              </a:rPr>
              <a:pPr/>
              <a:t>34</a:t>
            </a:fld>
            <a:endParaRPr lang="en-US">
              <a:solidFill>
                <a:prstClr val="black"/>
              </a:solidFill>
            </a:endParaRPr>
          </a:p>
        </p:txBody>
      </p:sp>
      <p:sp>
        <p:nvSpPr>
          <p:cNvPr id="5" name="Footer Placeholder 4"/>
          <p:cNvSpPr>
            <a:spLocks noGrp="1"/>
          </p:cNvSpPr>
          <p:nvPr>
            <p:ph type="ftr" sz="quarter" idx="11"/>
          </p:nvPr>
        </p:nvSpPr>
        <p:spPr/>
        <p:txBody>
          <a:bodyPr/>
          <a:lstStyle/>
          <a:p>
            <a:r>
              <a:rPr lang="en-US" smtClean="0"/>
              <a:t>Chapter 1</a:t>
            </a:r>
            <a:endParaRPr lang="en-US"/>
          </a:p>
        </p:txBody>
      </p:sp>
    </p:spTree>
    <p:extLst>
      <p:ext uri="{BB962C8B-B14F-4D97-AF65-F5344CB8AC3E}">
        <p14:creationId xmlns:p14="http://schemas.microsoft.com/office/powerpoint/2010/main" val="7730521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B4E4CA2-DD76-44E4-BBC4-CC2A3A0EA7BA}" type="slidenum">
              <a:rPr lang="en-US" smtClean="0"/>
              <a:pPr>
                <a:defRPr/>
              </a:pPr>
              <a:t>4</a:t>
            </a:fld>
            <a:endParaRPr lang="en-US"/>
          </a:p>
        </p:txBody>
      </p:sp>
      <p:sp>
        <p:nvSpPr>
          <p:cNvPr id="5" name="Footer Placeholder 4"/>
          <p:cNvSpPr>
            <a:spLocks noGrp="1"/>
          </p:cNvSpPr>
          <p:nvPr>
            <p:ph type="ftr" sz="quarter" idx="11"/>
          </p:nvPr>
        </p:nvSpPr>
        <p:spPr/>
        <p:txBody>
          <a:bodyPr/>
          <a:lstStyle/>
          <a:p>
            <a:r>
              <a:rPr lang="en-US" smtClean="0"/>
              <a:t>Chapter 1</a:t>
            </a:r>
            <a:endParaRPr lang="en-US"/>
          </a:p>
        </p:txBody>
      </p:sp>
    </p:spTree>
    <p:extLst>
      <p:ext uri="{BB962C8B-B14F-4D97-AF65-F5344CB8AC3E}">
        <p14:creationId xmlns:p14="http://schemas.microsoft.com/office/powerpoint/2010/main" val="8474189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marL="0" indent="0">
              <a:buFont typeface="Arial" panose="020B0604020202020204" pitchFamily="34" charset="0"/>
              <a:buNone/>
            </a:pPr>
            <a:r>
              <a:rPr lang="en-US" sz="1100" dirty="0" smtClean="0"/>
              <a:t>Explain how researchers (</a:t>
            </a:r>
            <a:r>
              <a:rPr lang="en-US" sz="1100" i="1" dirty="0" err="1" smtClean="0"/>
              <a:t>Mokdad</a:t>
            </a:r>
            <a:r>
              <a:rPr lang="en-US" sz="1100" i="1" dirty="0" smtClean="0"/>
              <a:t>, Marks, Stroup &amp; </a:t>
            </a:r>
            <a:r>
              <a:rPr lang="en-US" sz="1100" i="1" dirty="0" err="1" smtClean="0"/>
              <a:t>Gerberding</a:t>
            </a:r>
            <a:r>
              <a:rPr lang="en-US" sz="1100" i="1" dirty="0" smtClean="0"/>
              <a:t> (2004). JAMA, 291, 1238-1245</a:t>
            </a:r>
            <a:r>
              <a:rPr lang="en-US" sz="1100" i="1" baseline="0" dirty="0" smtClean="0"/>
              <a:t> ) </a:t>
            </a:r>
            <a:r>
              <a:rPr lang="en-US" sz="1100" i="0" baseline="0" dirty="0" smtClean="0"/>
              <a:t> linked mortality data with epidemiological risk factor data to determine that in addition to poor diet and physical inactivity, tobacco, alcohol and other drug use were identified as “actual” causes of death. The authors concluded that approximately half of all deaths that occur in the US can be attributed to a limited number of preventable behaviors and argued persuasively that the need to establish a more preventive orientation in the US health care and public health system is urgent. </a:t>
            </a:r>
          </a:p>
        </p:txBody>
      </p:sp>
      <p:sp>
        <p:nvSpPr>
          <p:cNvPr id="2" name="Footer Placeholder 1"/>
          <p:cNvSpPr>
            <a:spLocks noGrp="1"/>
          </p:cNvSpPr>
          <p:nvPr>
            <p:ph type="ftr" sz="quarter" idx="10"/>
          </p:nvPr>
        </p:nvSpPr>
        <p:spPr/>
        <p:txBody>
          <a:bodyPr/>
          <a:lstStyle/>
          <a:p>
            <a:r>
              <a:rPr lang="en-US" smtClean="0"/>
              <a:t>Chapter 1</a:t>
            </a:r>
            <a:endParaRPr lang="en-US"/>
          </a:p>
        </p:txBody>
      </p:sp>
      <p:sp>
        <p:nvSpPr>
          <p:cNvPr id="3" name="Slide Number Placeholder 2"/>
          <p:cNvSpPr>
            <a:spLocks noGrp="1"/>
          </p:cNvSpPr>
          <p:nvPr>
            <p:ph type="sldNum" sz="quarter" idx="11"/>
          </p:nvPr>
        </p:nvSpPr>
        <p:spPr/>
        <p:txBody>
          <a:bodyPr/>
          <a:lstStyle/>
          <a:p>
            <a:fld id="{BADA6B31-583E-4083-89D8-95155744EDB0}" type="slidenum">
              <a:rPr lang="en-US" smtClean="0"/>
              <a:pPr/>
              <a:t>5</a:t>
            </a:fld>
            <a:endParaRPr lang="en-US" dirty="0"/>
          </a:p>
        </p:txBody>
      </p:sp>
    </p:spTree>
    <p:extLst>
      <p:ext uri="{BB962C8B-B14F-4D97-AF65-F5344CB8AC3E}">
        <p14:creationId xmlns:p14="http://schemas.microsoft.com/office/powerpoint/2010/main" val="34114424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prevalence rates remain high for tobacco use in our country (about 23%). About 23% of our population report</a:t>
            </a:r>
            <a:r>
              <a:rPr lang="en-US" baseline="0" dirty="0" smtClean="0"/>
              <a:t> current binge drinking (&gt;5 or more drinks in one sitting), approximately 9% are current drug users (either illegal drugs or misuse prescription drugs), about 79% do not get enough exercise and approximately 30% are obese. </a:t>
            </a:r>
            <a:endParaRPr lang="en-US" dirty="0" smtClean="0"/>
          </a:p>
          <a:p>
            <a:endParaRPr lang="en-US" dirty="0" smtClean="0"/>
          </a:p>
          <a:p>
            <a:endParaRPr lang="en-US" dirty="0" smtClean="0"/>
          </a:p>
          <a:p>
            <a:r>
              <a:rPr lang="en-US" dirty="0" smtClean="0"/>
              <a:t>Tobacco</a:t>
            </a:r>
            <a:r>
              <a:rPr lang="en-US" baseline="0" dirty="0" smtClean="0"/>
              <a:t> Use  23%; Alcohol Use 23%; Drug use 9%; Lack of exercise, 79%; obesity 30%</a:t>
            </a:r>
          </a:p>
          <a:p>
            <a:pPr>
              <a:defRPr/>
            </a:pPr>
            <a:endParaRPr lang="en-US" dirty="0" smtClean="0"/>
          </a:p>
          <a:p>
            <a:pPr>
              <a:defRPr/>
            </a:pPr>
            <a:r>
              <a:rPr lang="en-US" dirty="0" smtClean="0"/>
              <a:t>Abuse or dependence: 22 million (9%)</a:t>
            </a:r>
          </a:p>
          <a:p>
            <a:pPr lvl="1">
              <a:defRPr/>
            </a:pPr>
            <a:endParaRPr lang="en-US" dirty="0" smtClean="0"/>
          </a:p>
          <a:p>
            <a:pPr marL="7938" lvl="1">
              <a:defRPr/>
            </a:pPr>
            <a:r>
              <a:rPr lang="en-US" dirty="0" smtClean="0"/>
              <a:t>Received treatment: 2 million </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pPr>
              <a:defRPr/>
            </a:pPr>
            <a:fld id="{6B4E4CA2-DD76-44E4-BBC4-CC2A3A0EA7BA}" type="slidenum">
              <a:rPr lang="en-US" smtClean="0"/>
              <a:pPr>
                <a:defRPr/>
              </a:pPr>
              <a:t>6</a:t>
            </a:fld>
            <a:endParaRPr lang="en-US"/>
          </a:p>
        </p:txBody>
      </p:sp>
      <p:sp>
        <p:nvSpPr>
          <p:cNvPr id="5" name="Footer Placeholder 4"/>
          <p:cNvSpPr>
            <a:spLocks noGrp="1"/>
          </p:cNvSpPr>
          <p:nvPr>
            <p:ph type="ftr" sz="quarter" idx="11"/>
          </p:nvPr>
        </p:nvSpPr>
        <p:spPr/>
        <p:txBody>
          <a:bodyPr/>
          <a:lstStyle/>
          <a:p>
            <a:r>
              <a:rPr lang="en-US" smtClean="0"/>
              <a:t>Chapter 1</a:t>
            </a:r>
            <a:endParaRPr lang="en-US"/>
          </a:p>
        </p:txBody>
      </p:sp>
    </p:spTree>
    <p:extLst>
      <p:ext uri="{BB962C8B-B14F-4D97-AF65-F5344CB8AC3E}">
        <p14:creationId xmlns:p14="http://schemas.microsoft.com/office/powerpoint/2010/main" val="33297551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Although</a:t>
            </a:r>
            <a:r>
              <a:rPr lang="en-US" baseline="0" dirty="0" smtClean="0"/>
              <a:t> there is a lot of information and attention afforded to obesity prevention, the combined costs are much higher for substance use when one considers the social and justice costs, work productivity costs and health care costs. </a:t>
            </a:r>
          </a:p>
          <a:p>
            <a:endParaRPr lang="en-US" baseline="0" dirty="0" smtClean="0"/>
          </a:p>
          <a:p>
            <a:r>
              <a:rPr lang="en-US" baseline="0" dirty="0" smtClean="0"/>
              <a:t>(We don’t have these data for “lack of physical exercise.”) </a:t>
            </a:r>
            <a:endParaRPr lang="en-US" dirty="0"/>
          </a:p>
        </p:txBody>
      </p:sp>
      <p:sp>
        <p:nvSpPr>
          <p:cNvPr id="4" name="Slide Number Placeholder 3"/>
          <p:cNvSpPr>
            <a:spLocks noGrp="1"/>
          </p:cNvSpPr>
          <p:nvPr>
            <p:ph type="sldNum" sz="quarter" idx="10"/>
          </p:nvPr>
        </p:nvSpPr>
        <p:spPr/>
        <p:txBody>
          <a:bodyPr/>
          <a:lstStyle/>
          <a:p>
            <a:fld id="{BADA6B31-583E-4083-89D8-95155744EDB0}" type="slidenum">
              <a:rPr lang="en-US" smtClean="0"/>
              <a:pPr/>
              <a:t>7</a:t>
            </a:fld>
            <a:endParaRPr lang="en-US" dirty="0"/>
          </a:p>
        </p:txBody>
      </p:sp>
      <p:sp>
        <p:nvSpPr>
          <p:cNvPr id="5" name="Footer Placeholder 4"/>
          <p:cNvSpPr>
            <a:spLocks noGrp="1"/>
          </p:cNvSpPr>
          <p:nvPr>
            <p:ph type="ftr" sz="quarter" idx="11"/>
          </p:nvPr>
        </p:nvSpPr>
        <p:spPr/>
        <p:txBody>
          <a:bodyPr/>
          <a:lstStyle/>
          <a:p>
            <a:r>
              <a:rPr lang="en-US" smtClean="0"/>
              <a:t>Chapter 1</a:t>
            </a:r>
            <a:endParaRPr lang="en-US"/>
          </a:p>
        </p:txBody>
      </p:sp>
    </p:spTree>
    <p:extLst>
      <p:ext uri="{BB962C8B-B14F-4D97-AF65-F5344CB8AC3E}">
        <p14:creationId xmlns:p14="http://schemas.microsoft.com/office/powerpoint/2010/main" val="13488036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B4E4CA2-DD76-44E4-BBC4-CC2A3A0EA7BA}" type="slidenum">
              <a:rPr lang="en-US" smtClean="0"/>
              <a:pPr>
                <a:defRPr/>
              </a:pPr>
              <a:t>8</a:t>
            </a:fld>
            <a:endParaRPr lang="en-US"/>
          </a:p>
        </p:txBody>
      </p:sp>
      <p:sp>
        <p:nvSpPr>
          <p:cNvPr id="5" name="Footer Placeholder 4"/>
          <p:cNvSpPr>
            <a:spLocks noGrp="1"/>
          </p:cNvSpPr>
          <p:nvPr>
            <p:ph type="ftr" sz="quarter" idx="11"/>
          </p:nvPr>
        </p:nvSpPr>
        <p:spPr/>
        <p:txBody>
          <a:bodyPr/>
          <a:lstStyle/>
          <a:p>
            <a:r>
              <a:rPr lang="en-US" smtClean="0"/>
              <a:t>Chapter 1</a:t>
            </a:r>
            <a:endParaRPr lang="en-US"/>
          </a:p>
        </p:txBody>
      </p:sp>
    </p:spTree>
    <p:extLst>
      <p:ext uri="{BB962C8B-B14F-4D97-AF65-F5344CB8AC3E}">
        <p14:creationId xmlns:p14="http://schemas.microsoft.com/office/powerpoint/2010/main" val="13093711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B4E4CA2-DD76-44E4-BBC4-CC2A3A0EA7BA}" type="slidenum">
              <a:rPr lang="en-US" smtClean="0"/>
              <a:pPr>
                <a:defRPr/>
              </a:pPr>
              <a:t>9</a:t>
            </a:fld>
            <a:endParaRPr lang="en-US"/>
          </a:p>
        </p:txBody>
      </p:sp>
      <p:sp>
        <p:nvSpPr>
          <p:cNvPr id="5" name="Footer Placeholder 4"/>
          <p:cNvSpPr>
            <a:spLocks noGrp="1"/>
          </p:cNvSpPr>
          <p:nvPr>
            <p:ph type="ftr" sz="quarter" idx="11"/>
          </p:nvPr>
        </p:nvSpPr>
        <p:spPr/>
        <p:txBody>
          <a:bodyPr/>
          <a:lstStyle/>
          <a:p>
            <a:r>
              <a:rPr lang="en-US" smtClean="0"/>
              <a:t>Chapter 1</a:t>
            </a:r>
            <a:endParaRPr lang="en-US"/>
          </a:p>
        </p:txBody>
      </p:sp>
    </p:spTree>
    <p:extLst>
      <p:ext uri="{BB962C8B-B14F-4D97-AF65-F5344CB8AC3E}">
        <p14:creationId xmlns:p14="http://schemas.microsoft.com/office/powerpoint/2010/main" val="24219214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201200731_Power_Point_Template_BlankTitlePageBackground.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685800" y="2130528"/>
            <a:ext cx="7772400" cy="1470025"/>
          </a:xfrm>
        </p:spPr>
        <p:txBody>
          <a:bodyPr/>
          <a:lstStyle>
            <a:lvl1pPr>
              <a:defRPr>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Date Placeholder 3"/>
          <p:cNvSpPr>
            <a:spLocks noGrp="1"/>
          </p:cNvSpPr>
          <p:nvPr>
            <p:ph type="dt" sz="half" idx="10"/>
          </p:nvPr>
        </p:nvSpPr>
        <p:spPr/>
        <p:txBody>
          <a:bodyPr/>
          <a:lstStyle>
            <a:lvl1pPr>
              <a:defRPr/>
            </a:lvl1pPr>
          </a:lstStyle>
          <a:p>
            <a:pPr>
              <a:defRPr/>
            </a:pPr>
            <a:fld id="{45B1B178-D3D2-0D4A-A5F8-09C8890F2906}" type="datetime1">
              <a:rPr lang="en-US" smtClean="0">
                <a:solidFill>
                  <a:prstClr val="black">
                    <a:tint val="75000"/>
                  </a:prstClr>
                </a:solidFill>
              </a:rPr>
              <a:t>8/7/2017</a:t>
            </a:fld>
            <a:endParaRPr lang="en-US" dirty="0">
              <a:solidFill>
                <a:prstClr val="black">
                  <a:tint val="75000"/>
                </a:prstClr>
              </a:solidFill>
            </a:endParaRPr>
          </a:p>
        </p:txBody>
      </p:sp>
      <p:sp>
        <p:nvSpPr>
          <p:cNvPr id="7"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8" name="Slide Number Placeholder 5"/>
          <p:cNvSpPr>
            <a:spLocks noGrp="1"/>
          </p:cNvSpPr>
          <p:nvPr>
            <p:ph type="sldNum" sz="quarter" idx="12"/>
          </p:nvPr>
        </p:nvSpPr>
        <p:spPr/>
        <p:txBody>
          <a:bodyPr/>
          <a:lstStyle>
            <a:lvl1pPr>
              <a:defRPr/>
            </a:lvl1pPr>
          </a:lstStyle>
          <a:p>
            <a:pPr>
              <a:defRPr/>
            </a:pPr>
            <a:fld id="{3DB62C88-A384-4BFD-8809-3D6B627976A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364354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8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8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0583142-4790-954F-95DB-9F222CC8DC6A}" type="datetime1">
              <a:rPr lang="en-US" smtClean="0">
                <a:solidFill>
                  <a:prstClr val="black">
                    <a:tint val="75000"/>
                  </a:prstClr>
                </a:solidFill>
              </a:rPr>
              <a:t>8/7/2017</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347D474-C428-451F-9C51-7E76D24537E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07286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Date Placeholder 3"/>
          <p:cNvSpPr>
            <a:spLocks noGrp="1"/>
          </p:cNvSpPr>
          <p:nvPr>
            <p:ph type="dt" sz="half" idx="10"/>
          </p:nvPr>
        </p:nvSpPr>
        <p:spPr/>
        <p:txBody>
          <a:bodyPr/>
          <a:lstStyle>
            <a:lvl1pPr>
              <a:defRPr/>
            </a:lvl1pPr>
          </a:lstStyle>
          <a:p>
            <a:pPr>
              <a:defRPr/>
            </a:pPr>
            <a:fld id="{FD6BF57D-5036-EA4F-BC91-224F6DE9CBA0}" type="datetime1">
              <a:rPr lang="en-US" smtClean="0"/>
              <a:t>8/7/2017</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3BDC8B0A-5BC7-41D1-8651-CB4DCF084BF0}" type="slidenum">
              <a:rPr lang="en-US"/>
              <a:pPr>
                <a:defRPr/>
              </a:pPr>
              <a:t>‹#›</a:t>
            </a:fld>
            <a:endParaRPr lang="en-US" dirty="0"/>
          </a:p>
        </p:txBody>
      </p:sp>
    </p:spTree>
    <p:extLst>
      <p:ext uri="{BB962C8B-B14F-4D97-AF65-F5344CB8AC3E}">
        <p14:creationId xmlns:p14="http://schemas.microsoft.com/office/powerpoint/2010/main" val="4327447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3"/>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617"/>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fld id="{34A88297-E847-C24B-A014-5FA4FD7EE8DF}" type="datetime1">
              <a:rPr lang="en-US" smtClean="0"/>
              <a:t>8/7/2017</a:t>
            </a:fld>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B4EC526A-C035-4E6B-BD13-7FFCE319D998}" type="slidenum">
              <a:rPr lang="en-US"/>
              <a:pPr>
                <a:defRPr/>
              </a:pPr>
              <a:t>‹#›</a:t>
            </a:fld>
            <a:endParaRPr lang="en-US"/>
          </a:p>
        </p:txBody>
      </p:sp>
    </p:spTree>
    <p:extLst>
      <p:ext uri="{BB962C8B-B14F-4D97-AF65-F5344CB8AC3E}">
        <p14:creationId xmlns:p14="http://schemas.microsoft.com/office/powerpoint/2010/main" val="13960902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6"/>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fld id="{04D37643-05EF-624D-9B4B-219791C83EB3}" type="datetime1">
              <a:rPr lang="en-US" smtClean="0"/>
              <a:t>8/7/2017</a:t>
            </a:fld>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5DAEACEC-BE2A-40C8-A96C-980434961478}" type="slidenum">
              <a:rPr lang="en-US"/>
              <a:pPr>
                <a:defRPr/>
              </a:pPr>
              <a:t>‹#›</a:t>
            </a:fld>
            <a:endParaRPr lang="en-US"/>
          </a:p>
        </p:txBody>
      </p:sp>
    </p:spTree>
    <p:extLst>
      <p:ext uri="{BB962C8B-B14F-4D97-AF65-F5344CB8AC3E}">
        <p14:creationId xmlns:p14="http://schemas.microsoft.com/office/powerpoint/2010/main" val="36835729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AA58CD0-FE06-FB4C-A819-71D41AB1607A}" type="datetime1">
              <a:rPr lang="en-US" smtClean="0"/>
              <a:t>8/7/2017</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8265277A-BFCB-4BD4-9B11-00A1894047EE}" type="slidenum">
              <a:rPr lang="en-US"/>
              <a:pPr>
                <a:defRPr/>
              </a:pPr>
              <a:t>‹#›</a:t>
            </a:fld>
            <a:endParaRPr lang="en-US" dirty="0"/>
          </a:p>
        </p:txBody>
      </p:sp>
    </p:spTree>
    <p:extLst>
      <p:ext uri="{BB962C8B-B14F-4D97-AF65-F5344CB8AC3E}">
        <p14:creationId xmlns:p14="http://schemas.microsoft.com/office/powerpoint/2010/main" val="32118229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D47299C-F7E1-F948-BB89-B6273192A5F1}" type="datetime1">
              <a:rPr lang="en-US" smtClean="0"/>
              <a:t>8/7/2017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A163EE-EFAD-E248-B2A1-5BEDC679578A}" type="slidenum">
              <a:rPr lang="en-US" smtClean="0"/>
              <a:t>‹#›</a:t>
            </a:fld>
            <a:endParaRPr lang="en-US"/>
          </a:p>
        </p:txBody>
      </p:sp>
    </p:spTree>
    <p:extLst>
      <p:ext uri="{BB962C8B-B14F-4D97-AF65-F5344CB8AC3E}">
        <p14:creationId xmlns:p14="http://schemas.microsoft.com/office/powerpoint/2010/main" val="5096615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CCA512-6A7F-3B45-8251-60DF0E6E44E6}" type="datetime1">
              <a:rPr lang="en-US" smtClean="0"/>
              <a:t>8/7/2017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A163EE-EFAD-E248-B2A1-5BEDC679578A}" type="slidenum">
              <a:rPr lang="en-US" smtClean="0"/>
              <a:t>‹#›</a:t>
            </a:fld>
            <a:endParaRPr lang="en-US"/>
          </a:p>
        </p:txBody>
      </p:sp>
    </p:spTree>
    <p:extLst>
      <p:ext uri="{BB962C8B-B14F-4D97-AF65-F5344CB8AC3E}">
        <p14:creationId xmlns:p14="http://schemas.microsoft.com/office/powerpoint/2010/main" val="17167689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7ECF9F-5099-7A47-ACB8-EE483E6D0B36}" type="datetime1">
              <a:rPr lang="en-US" smtClean="0"/>
              <a:t>8/7/2017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A163EE-EFAD-E248-B2A1-5BEDC679578A}" type="slidenum">
              <a:rPr lang="en-US" smtClean="0"/>
              <a:t>‹#›</a:t>
            </a:fld>
            <a:endParaRPr lang="en-US"/>
          </a:p>
        </p:txBody>
      </p:sp>
    </p:spTree>
    <p:extLst>
      <p:ext uri="{BB962C8B-B14F-4D97-AF65-F5344CB8AC3E}">
        <p14:creationId xmlns:p14="http://schemas.microsoft.com/office/powerpoint/2010/main" val="1457136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15469E7-969C-CB45-B39D-6933AF9D9976}" type="datetime1">
              <a:rPr lang="en-US" smtClean="0"/>
              <a:t>8/7/2017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A163EE-EFAD-E248-B2A1-5BEDC679578A}" type="slidenum">
              <a:rPr lang="en-US" smtClean="0"/>
              <a:t>‹#›</a:t>
            </a:fld>
            <a:endParaRPr lang="en-US"/>
          </a:p>
        </p:txBody>
      </p:sp>
    </p:spTree>
    <p:extLst>
      <p:ext uri="{BB962C8B-B14F-4D97-AF65-F5344CB8AC3E}">
        <p14:creationId xmlns:p14="http://schemas.microsoft.com/office/powerpoint/2010/main" val="8781764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301CDE5-DF27-C44A-AB28-C77C6115FE58}" type="datetime1">
              <a:rPr lang="en-US" smtClean="0"/>
              <a:t>8/7/2017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A163EE-EFAD-E248-B2A1-5BEDC679578A}" type="slidenum">
              <a:rPr lang="en-US" smtClean="0"/>
              <a:t>‹#›</a:t>
            </a:fld>
            <a:endParaRPr lang="en-US"/>
          </a:p>
        </p:txBody>
      </p:sp>
    </p:spTree>
    <p:extLst>
      <p:ext uri="{BB962C8B-B14F-4D97-AF65-F5344CB8AC3E}">
        <p14:creationId xmlns:p14="http://schemas.microsoft.com/office/powerpoint/2010/main" val="2004157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570038"/>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48B22E2-1CEE-AB41-9B7C-77157475B46D}" type="datetime1">
              <a:rPr lang="en-US" smtClean="0">
                <a:solidFill>
                  <a:prstClr val="black">
                    <a:tint val="75000"/>
                  </a:prstClr>
                </a:solidFill>
              </a:rPr>
              <a:t>8/7/2017</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D21676C-2C7F-4487-A587-C0358AAAD2E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94875712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891DAB7-E7B7-D141-AD71-657AF9724D3B}" type="datetime1">
              <a:rPr lang="en-US" smtClean="0"/>
              <a:t>8/7/2017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A163EE-EFAD-E248-B2A1-5BEDC679578A}" type="slidenum">
              <a:rPr lang="en-US" smtClean="0"/>
              <a:t>‹#›</a:t>
            </a:fld>
            <a:endParaRPr lang="en-US"/>
          </a:p>
        </p:txBody>
      </p:sp>
    </p:spTree>
    <p:extLst>
      <p:ext uri="{BB962C8B-B14F-4D97-AF65-F5344CB8AC3E}">
        <p14:creationId xmlns:p14="http://schemas.microsoft.com/office/powerpoint/2010/main" val="5998641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D488AA-9525-194A-8502-60441DEE8D95}" type="datetime1">
              <a:rPr lang="en-US" smtClean="0"/>
              <a:t>8/7/2017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A163EE-EFAD-E248-B2A1-5BEDC679578A}" type="slidenum">
              <a:rPr lang="en-US" smtClean="0"/>
              <a:t>‹#›</a:t>
            </a:fld>
            <a:endParaRPr lang="en-US"/>
          </a:p>
        </p:txBody>
      </p:sp>
    </p:spTree>
    <p:extLst>
      <p:ext uri="{BB962C8B-B14F-4D97-AF65-F5344CB8AC3E}">
        <p14:creationId xmlns:p14="http://schemas.microsoft.com/office/powerpoint/2010/main" val="16277905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0E852E-89CE-1746-918F-87D896F314FC}" type="datetime1">
              <a:rPr lang="en-US" smtClean="0"/>
              <a:t>8/7/2017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A163EE-EFAD-E248-B2A1-5BEDC679578A}" type="slidenum">
              <a:rPr lang="en-US" smtClean="0"/>
              <a:t>‹#›</a:t>
            </a:fld>
            <a:endParaRPr lang="en-US"/>
          </a:p>
        </p:txBody>
      </p:sp>
    </p:spTree>
    <p:extLst>
      <p:ext uri="{BB962C8B-B14F-4D97-AF65-F5344CB8AC3E}">
        <p14:creationId xmlns:p14="http://schemas.microsoft.com/office/powerpoint/2010/main" val="14811577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476CB9-6015-AF4D-9F5C-FA69203F140D}" type="datetime1">
              <a:rPr lang="en-US" smtClean="0"/>
              <a:t>8/7/2017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A163EE-EFAD-E248-B2A1-5BEDC679578A}" type="slidenum">
              <a:rPr lang="en-US" smtClean="0"/>
              <a:t>‹#›</a:t>
            </a:fld>
            <a:endParaRPr lang="en-US"/>
          </a:p>
        </p:txBody>
      </p:sp>
    </p:spTree>
    <p:extLst>
      <p:ext uri="{BB962C8B-B14F-4D97-AF65-F5344CB8AC3E}">
        <p14:creationId xmlns:p14="http://schemas.microsoft.com/office/powerpoint/2010/main" val="1876161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86C7C1-3C61-724C-99E6-FADD2F5AE72C}" type="datetime1">
              <a:rPr lang="en-US" smtClean="0"/>
              <a:t>8/7/2017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A163EE-EFAD-E248-B2A1-5BEDC679578A}" type="slidenum">
              <a:rPr lang="en-US" smtClean="0"/>
              <a:t>‹#›</a:t>
            </a:fld>
            <a:endParaRPr lang="en-US"/>
          </a:p>
        </p:txBody>
      </p:sp>
    </p:spTree>
    <p:extLst>
      <p:ext uri="{BB962C8B-B14F-4D97-AF65-F5344CB8AC3E}">
        <p14:creationId xmlns:p14="http://schemas.microsoft.com/office/powerpoint/2010/main" val="7581518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DA30D6-E62D-8A4D-B1C1-4C3C0E1782C7}" type="datetime1">
              <a:rPr lang="en-US" smtClean="0"/>
              <a:t>8/7/2017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A163EE-EFAD-E248-B2A1-5BEDC679578A}" type="slidenum">
              <a:rPr lang="en-US" smtClean="0"/>
              <a:t>‹#›</a:t>
            </a:fld>
            <a:endParaRPr lang="en-US"/>
          </a:p>
        </p:txBody>
      </p:sp>
    </p:spTree>
    <p:extLst>
      <p:ext uri="{BB962C8B-B14F-4D97-AF65-F5344CB8AC3E}">
        <p14:creationId xmlns:p14="http://schemas.microsoft.com/office/powerpoint/2010/main" val="123768210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97"/>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5698AB3-C1EA-994F-9F49-CCA3F51459AB}" type="datetime1">
              <a:rPr lang="en-US" smtClean="0">
                <a:solidFill>
                  <a:prstClr val="black">
                    <a:tint val="75000"/>
                  </a:prstClr>
                </a:solidFill>
              </a:rPr>
              <a:t>8/7/2017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CAE0C61-A62C-40CA-97DC-197D706CEFC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18412478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fld id="{52AAEE68-9338-1F47-ADF4-95482DBC18CF}" type="datetime1">
              <a:rPr lang="en-US" smtClean="0">
                <a:solidFill>
                  <a:prstClr val="black">
                    <a:tint val="75000"/>
                  </a:prstClr>
                </a:solidFill>
              </a:rPr>
              <a:t>8/7/2017</a:t>
            </a:fld>
            <a:endParaRPr lang="en-US" dirty="0">
              <a:solidFill>
                <a:prstClr val="black">
                  <a:tint val="75000"/>
                </a:prstClr>
              </a:solidFill>
            </a:endParaRPr>
          </a:p>
        </p:txBody>
      </p:sp>
      <p:sp>
        <p:nvSpPr>
          <p:cNvPr id="7"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8" name="Slide Number Placeholder 5"/>
          <p:cNvSpPr>
            <a:spLocks noGrp="1"/>
          </p:cNvSpPr>
          <p:nvPr>
            <p:ph type="sldNum" sz="quarter" idx="12"/>
          </p:nvPr>
        </p:nvSpPr>
        <p:spPr/>
        <p:txBody>
          <a:bodyPr/>
          <a:lstStyle>
            <a:lvl1pPr>
              <a:defRPr/>
            </a:lvl1pPr>
          </a:lstStyle>
          <a:p>
            <a:pPr>
              <a:defRPr/>
            </a:pPr>
            <a:fld id="{45A5F5F8-9CB9-4837-96B8-09D92B01DBF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853455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84"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84"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fld id="{B9F6EA9E-2259-AA4F-97AF-9044BDA3F299}" type="datetime1">
              <a:rPr lang="en-US" smtClean="0">
                <a:solidFill>
                  <a:prstClr val="black">
                    <a:tint val="75000"/>
                  </a:prstClr>
                </a:solidFill>
              </a:rPr>
              <a:t>8/7/2017</a:t>
            </a:fld>
            <a:endParaRPr lang="en-US" dirty="0">
              <a:solidFill>
                <a:prstClr val="black">
                  <a:tint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10" name="Slide Number Placeholder 5"/>
          <p:cNvSpPr>
            <a:spLocks noGrp="1"/>
          </p:cNvSpPr>
          <p:nvPr>
            <p:ph type="sldNum" sz="quarter" idx="12"/>
          </p:nvPr>
        </p:nvSpPr>
        <p:spPr/>
        <p:txBody>
          <a:bodyPr/>
          <a:lstStyle>
            <a:lvl1pPr>
              <a:defRPr/>
            </a:lvl1pPr>
          </a:lstStyle>
          <a:p>
            <a:pPr>
              <a:defRPr/>
            </a:pPr>
            <a:fld id="{B2E18C4F-0EB0-4311-BC4D-F0BDD9711C9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164816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1814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049"/>
            <a:ext cx="3008313" cy="1162051"/>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10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5"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fld id="{E8CB531D-8A8C-FA47-8D43-B1F9FA0956C0}" type="datetime1">
              <a:rPr lang="en-US" smtClean="0">
                <a:solidFill>
                  <a:prstClr val="black">
                    <a:tint val="75000"/>
                  </a:prstClr>
                </a:solidFill>
              </a:rPr>
              <a:t>8/7/2017</a:t>
            </a:fld>
            <a:endParaRPr lang="en-US" dirty="0">
              <a:solidFill>
                <a:prstClr val="black">
                  <a:tint val="75000"/>
                </a:prstClr>
              </a:solidFill>
            </a:endParaRPr>
          </a:p>
        </p:txBody>
      </p:sp>
      <p:sp>
        <p:nvSpPr>
          <p:cNvPr id="7"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8" name="Slide Number Placeholder 5"/>
          <p:cNvSpPr>
            <a:spLocks noGrp="1"/>
          </p:cNvSpPr>
          <p:nvPr>
            <p:ph type="sldNum" sz="quarter" idx="12"/>
          </p:nvPr>
        </p:nvSpPr>
        <p:spPr/>
        <p:txBody>
          <a:bodyPr/>
          <a:lstStyle>
            <a:lvl1pPr>
              <a:defRPr/>
            </a:lvl1pPr>
          </a:lstStyle>
          <a:p>
            <a:pPr>
              <a:defRPr/>
            </a:pPr>
            <a:fld id="{24E47A39-E162-4218-99C5-8D684815513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8257207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45"/>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fld id="{B3374306-35E6-D443-A4F7-5CD38F6F4ADD}" type="datetime1">
              <a:rPr lang="en-US" smtClean="0">
                <a:solidFill>
                  <a:prstClr val="black">
                    <a:tint val="75000"/>
                  </a:prstClr>
                </a:solidFill>
              </a:rPr>
              <a:t>8/7/2017</a:t>
            </a:fld>
            <a:endParaRPr lang="en-US" dirty="0">
              <a:solidFill>
                <a:prstClr val="black">
                  <a:tint val="75000"/>
                </a:prstClr>
              </a:solidFill>
            </a:endParaRPr>
          </a:p>
        </p:txBody>
      </p:sp>
      <p:sp>
        <p:nvSpPr>
          <p:cNvPr id="7"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8" name="Slide Number Placeholder 5"/>
          <p:cNvSpPr>
            <a:spLocks noGrp="1"/>
          </p:cNvSpPr>
          <p:nvPr>
            <p:ph type="sldNum" sz="quarter" idx="12"/>
          </p:nvPr>
        </p:nvSpPr>
        <p:spPr/>
        <p:txBody>
          <a:bodyPr/>
          <a:lstStyle>
            <a:lvl1pPr>
              <a:defRPr/>
            </a:lvl1pPr>
          </a:lstStyle>
          <a:p>
            <a:pPr>
              <a:defRPr/>
            </a:pPr>
            <a:fld id="{DB5DD5B2-D381-442A-9140-BC96438AB73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489210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1BE3F86-5B09-3447-8EE1-1ABF83DDFD49}" type="datetime1">
              <a:rPr lang="en-US" smtClean="0">
                <a:solidFill>
                  <a:prstClr val="black">
                    <a:tint val="75000"/>
                  </a:prstClr>
                </a:solidFill>
              </a:rPr>
              <a:t>8/7/2017</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1EA0424-C1AC-464F-8A81-FC5A1C13B25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714313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8914" name="Title Placeholder 1"/>
          <p:cNvSpPr>
            <a:spLocks noGrp="1"/>
          </p:cNvSpPr>
          <p:nvPr>
            <p:ph type="title"/>
          </p:nvPr>
        </p:nvSpPr>
        <p:spPr bwMode="auto">
          <a:xfrm>
            <a:off x="457200" y="2286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38915"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457200" y="6356444"/>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pPr>
              <a:defRPr/>
            </a:pPr>
            <a:fld id="{06C41240-E522-2B4B-8F85-B57EE162CCAF}" type="datetime1">
              <a:rPr lang="en-US" smtClean="0">
                <a:solidFill>
                  <a:prstClr val="black">
                    <a:tint val="75000"/>
                  </a:prstClr>
                </a:solidFill>
              </a:rPr>
              <a:t>8/7/2017</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444"/>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444"/>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a:defRPr/>
            </a:pPr>
            <a:fld id="{6EEB7ACE-7A55-4354-82CC-8C8EB02B327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84784751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67" r:id="rId11"/>
    <p:sldLayoutId id="2147483701" r:id="rId12"/>
    <p:sldLayoutId id="2147483718" r:id="rId13"/>
    <p:sldLayoutId id="2147483731" r:id="rId14"/>
  </p:sldLayoutIdLst>
  <p:timing>
    <p:tnLst>
      <p:par>
        <p:cTn id="1" dur="indefinite" restart="never" nodeType="tmRoot"/>
      </p:par>
    </p:tnLst>
  </p:timing>
  <p:hf sldNum="0" hdr="0" ftr="0" dt="0"/>
  <p:txStyles>
    <p:titleStyle>
      <a:lvl1pPr algn="ctr" defTabSz="457200" rtl="0" eaLnBrk="1" fontAlgn="base" hangingPunct="1">
        <a:spcBef>
          <a:spcPct val="0"/>
        </a:spcBef>
        <a:spcAft>
          <a:spcPct val="0"/>
        </a:spcAft>
        <a:defRPr sz="3600" b="1" i="0" u="none" kern="1200">
          <a:solidFill>
            <a:srgbClr val="CF1001"/>
          </a:solidFill>
          <a:latin typeface="+mj-lt"/>
          <a:ea typeface="MS PGothic"/>
          <a:cs typeface="MS PGothic"/>
        </a:defRPr>
      </a:lvl1pPr>
      <a:lvl2pPr algn="ctr" defTabSz="457200" rtl="0" eaLnBrk="1" fontAlgn="base" hangingPunct="1">
        <a:spcBef>
          <a:spcPct val="0"/>
        </a:spcBef>
        <a:spcAft>
          <a:spcPct val="0"/>
        </a:spcAft>
        <a:defRPr sz="4400">
          <a:solidFill>
            <a:schemeClr val="tx1"/>
          </a:solidFill>
          <a:latin typeface="Arial" charset="0"/>
          <a:ea typeface="MS PGothic"/>
          <a:cs typeface="MS PGothic"/>
        </a:defRPr>
      </a:lvl2pPr>
      <a:lvl3pPr algn="ctr" defTabSz="457200" rtl="0" eaLnBrk="1" fontAlgn="base" hangingPunct="1">
        <a:spcBef>
          <a:spcPct val="0"/>
        </a:spcBef>
        <a:spcAft>
          <a:spcPct val="0"/>
        </a:spcAft>
        <a:defRPr sz="4400">
          <a:solidFill>
            <a:schemeClr val="tx1"/>
          </a:solidFill>
          <a:latin typeface="Arial" charset="0"/>
          <a:ea typeface="MS PGothic"/>
          <a:cs typeface="MS PGothic"/>
        </a:defRPr>
      </a:lvl3pPr>
      <a:lvl4pPr algn="ctr" defTabSz="457200" rtl="0" eaLnBrk="1" fontAlgn="base" hangingPunct="1">
        <a:spcBef>
          <a:spcPct val="0"/>
        </a:spcBef>
        <a:spcAft>
          <a:spcPct val="0"/>
        </a:spcAft>
        <a:defRPr sz="4400">
          <a:solidFill>
            <a:schemeClr val="tx1"/>
          </a:solidFill>
          <a:latin typeface="Arial" charset="0"/>
          <a:ea typeface="MS PGothic"/>
          <a:cs typeface="MS PGothic"/>
        </a:defRPr>
      </a:lvl4pPr>
      <a:lvl5pPr algn="ctr" defTabSz="457200" rtl="0" eaLnBrk="1" fontAlgn="base" hangingPunct="1">
        <a:spcBef>
          <a:spcPct val="0"/>
        </a:spcBef>
        <a:spcAft>
          <a:spcPct val="0"/>
        </a:spcAft>
        <a:defRPr sz="4400">
          <a:solidFill>
            <a:schemeClr val="tx1"/>
          </a:solidFill>
          <a:latin typeface="Arial" charset="0"/>
          <a:ea typeface="MS PGothic"/>
          <a:cs typeface="MS PGothic"/>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Clr>
          <a:srgbClr val="CF1001"/>
        </a:buClr>
        <a:buFont typeface="Arial" charset="0"/>
        <a:buChar char="•"/>
        <a:defRPr sz="3200" kern="1200">
          <a:solidFill>
            <a:schemeClr val="tx1"/>
          </a:solidFill>
          <a:latin typeface="Calibri"/>
          <a:ea typeface="MS PGothic"/>
          <a:cs typeface="Calibri"/>
        </a:defRPr>
      </a:lvl1pPr>
      <a:lvl2pPr marL="742950" indent="-285750" algn="l" defTabSz="457200" rtl="0" eaLnBrk="1" fontAlgn="base" hangingPunct="1">
        <a:spcBef>
          <a:spcPct val="20000"/>
        </a:spcBef>
        <a:spcAft>
          <a:spcPct val="0"/>
        </a:spcAft>
        <a:buClr>
          <a:srgbClr val="CF1001"/>
        </a:buClr>
        <a:buFont typeface="Arial" charset="0"/>
        <a:buChar char="–"/>
        <a:defRPr sz="2800" b="0" i="0" u="none" kern="1200">
          <a:solidFill>
            <a:schemeClr val="tx1"/>
          </a:solidFill>
          <a:latin typeface="Calibri"/>
          <a:ea typeface="MS PGothic"/>
          <a:cs typeface="Calibri"/>
        </a:defRPr>
      </a:lvl2pPr>
      <a:lvl3pPr marL="1143000" indent="-228600" algn="l" defTabSz="457200" rtl="0" eaLnBrk="1" fontAlgn="base" hangingPunct="1">
        <a:spcBef>
          <a:spcPct val="20000"/>
        </a:spcBef>
        <a:spcAft>
          <a:spcPct val="0"/>
        </a:spcAft>
        <a:buClr>
          <a:srgbClr val="CF1001"/>
        </a:buClr>
        <a:buFont typeface="Arial" charset="0"/>
        <a:buChar char="•"/>
        <a:defRPr sz="2400" kern="1200">
          <a:solidFill>
            <a:schemeClr val="tx1"/>
          </a:solidFill>
          <a:latin typeface="Calibri"/>
          <a:ea typeface="MS PGothic"/>
          <a:cs typeface="Calibri"/>
        </a:defRPr>
      </a:lvl3pPr>
      <a:lvl4pPr marL="1600200" indent="-228600" algn="l" defTabSz="457200" rtl="0" eaLnBrk="1" fontAlgn="base" hangingPunct="1">
        <a:spcBef>
          <a:spcPct val="20000"/>
        </a:spcBef>
        <a:spcAft>
          <a:spcPct val="0"/>
        </a:spcAft>
        <a:buClr>
          <a:srgbClr val="CF1001"/>
        </a:buClr>
        <a:buFont typeface="Arial" charset="0"/>
        <a:buChar char="–"/>
        <a:defRPr sz="2000" kern="1200">
          <a:solidFill>
            <a:schemeClr val="tx1"/>
          </a:solidFill>
          <a:latin typeface="Calibri"/>
          <a:ea typeface="MS PGothic"/>
          <a:cs typeface="Calibri"/>
        </a:defRPr>
      </a:lvl4pPr>
      <a:lvl5pPr marL="2057400" indent="-228600" algn="l" defTabSz="457200" rtl="0" eaLnBrk="1" fontAlgn="base" hangingPunct="1">
        <a:spcBef>
          <a:spcPct val="20000"/>
        </a:spcBef>
        <a:spcAft>
          <a:spcPct val="0"/>
        </a:spcAft>
        <a:buClr>
          <a:srgbClr val="CF1001"/>
        </a:buClr>
        <a:buFont typeface="Arial" charset="0"/>
        <a:buChar char="»"/>
        <a:defRPr sz="2000" kern="1200">
          <a:solidFill>
            <a:schemeClr val="tx1"/>
          </a:solidFill>
          <a:latin typeface="Calibri"/>
          <a:ea typeface="MS PGothic"/>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B0D572-1985-554C-9229-A621210A5B90}" type="datetime1">
              <a:rPr lang="en-US" smtClean="0"/>
              <a:t>8/7/2017</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A163EE-EFAD-E248-B2A1-5BEDC679578A}" type="slidenum">
              <a:rPr lang="en-US" smtClean="0"/>
              <a:t>‹#›</a:t>
            </a:fld>
            <a:endParaRPr lang="en-US"/>
          </a:p>
        </p:txBody>
      </p:sp>
    </p:spTree>
    <p:extLst>
      <p:ext uri="{BB962C8B-B14F-4D97-AF65-F5344CB8AC3E}">
        <p14:creationId xmlns:p14="http://schemas.microsoft.com/office/powerpoint/2010/main" val="357922970"/>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4400" kern="1200">
          <a:solidFill>
            <a:srgbClr val="FF00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chart" Target="../charts/chart1.xml"/><Relationship Id="rId7"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a:t>
            </a:r>
            <a:r>
              <a:rPr lang="en-US" dirty="0" err="1" smtClean="0"/>
              <a:t>sbirt</a:t>
            </a:r>
            <a:endParaRPr lang="en-US" dirty="0"/>
          </a:p>
        </p:txBody>
      </p:sp>
      <p:sp>
        <p:nvSpPr>
          <p:cNvPr id="3" name="Text Placeholder 2"/>
          <p:cNvSpPr>
            <a:spLocks noGrp="1"/>
          </p:cNvSpPr>
          <p:nvPr>
            <p:ph type="body" idx="1"/>
          </p:nvPr>
        </p:nvSpPr>
        <p:spPr/>
        <p:txBody>
          <a:bodyPr/>
          <a:lstStyle/>
          <a:p>
            <a:r>
              <a:rPr lang="en-US" dirty="0" smtClean="0"/>
              <a:t>Chapter 1</a:t>
            </a:r>
            <a:endParaRPr lang="en-US" dirty="0"/>
          </a:p>
        </p:txBody>
      </p:sp>
    </p:spTree>
    <p:extLst>
      <p:ext uri="{BB962C8B-B14F-4D97-AF65-F5344CB8AC3E}">
        <p14:creationId xmlns:p14="http://schemas.microsoft.com/office/powerpoint/2010/main" val="36858677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Oral health effects</a:t>
            </a:r>
            <a:endParaRPr lang="en-US" dirty="0"/>
          </a:p>
        </p:txBody>
      </p:sp>
      <p:sp>
        <p:nvSpPr>
          <p:cNvPr id="5" name="Text Placeholder 4"/>
          <p:cNvSpPr>
            <a:spLocks noGrp="1"/>
          </p:cNvSpPr>
          <p:nvPr>
            <p:ph type="body" idx="1"/>
          </p:nvPr>
        </p:nvSpPr>
        <p:spPr/>
        <p:txBody>
          <a:bodyPr/>
          <a:lstStyle/>
          <a:p>
            <a:r>
              <a:rPr lang="en-US" dirty="0" smtClean="0"/>
              <a:t>The following 7 slides are specific to oral health and are recommended for dental hygiene and dental students. </a:t>
            </a:r>
            <a:endParaRPr lang="en-US" dirty="0"/>
          </a:p>
        </p:txBody>
      </p:sp>
    </p:spTree>
    <p:extLst>
      <p:ext uri="{BB962C8B-B14F-4D97-AF65-F5344CB8AC3E}">
        <p14:creationId xmlns:p14="http://schemas.microsoft.com/office/powerpoint/2010/main" val="34364935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4" name="Picture 4" descr="photo 3"/>
          <p:cNvPicPr>
            <a:picLocks noChangeAspect="1" noChangeArrowheads="1"/>
          </p:cNvPicPr>
          <p:nvPr/>
        </p:nvPicPr>
        <p:blipFill>
          <a:blip r:embed="rId3" cstate="print"/>
          <a:srcRect/>
          <a:stretch>
            <a:fillRect/>
          </a:stretch>
        </p:blipFill>
        <p:spPr bwMode="auto">
          <a:xfrm>
            <a:off x="7239000" y="4724400"/>
            <a:ext cx="1791148" cy="2133600"/>
          </a:xfrm>
          <a:prstGeom prst="rect">
            <a:avLst/>
          </a:prstGeom>
          <a:noFill/>
        </p:spPr>
      </p:pic>
      <p:sp>
        <p:nvSpPr>
          <p:cNvPr id="7" name="Title 6"/>
          <p:cNvSpPr>
            <a:spLocks noGrp="1"/>
          </p:cNvSpPr>
          <p:nvPr>
            <p:ph type="title"/>
          </p:nvPr>
        </p:nvSpPr>
        <p:spPr/>
        <p:txBody>
          <a:bodyPr/>
          <a:lstStyle/>
          <a:p>
            <a:r>
              <a:rPr lang="en-US" dirty="0" smtClean="0"/>
              <a:t>Oral Health Effects of </a:t>
            </a:r>
            <a:br>
              <a:rPr lang="en-US" dirty="0" smtClean="0"/>
            </a:br>
            <a:r>
              <a:rPr lang="en-US" dirty="0" smtClean="0"/>
              <a:t>Tobacco Use</a:t>
            </a:r>
            <a:endParaRPr lang="en-US" dirty="0"/>
          </a:p>
        </p:txBody>
      </p:sp>
      <p:sp>
        <p:nvSpPr>
          <p:cNvPr id="8" name="Content Placeholder 7"/>
          <p:cNvSpPr>
            <a:spLocks noGrp="1"/>
          </p:cNvSpPr>
          <p:nvPr>
            <p:ph idx="1"/>
          </p:nvPr>
        </p:nvSpPr>
        <p:spPr/>
        <p:txBody>
          <a:bodyPr>
            <a:normAutofit/>
          </a:bodyPr>
          <a:lstStyle/>
          <a:p>
            <a:r>
              <a:rPr lang="en-US" sz="2400" dirty="0" smtClean="0"/>
              <a:t>Causal factor in 75% of deaths in the U.S. from oral and pharyngeal </a:t>
            </a:r>
            <a:r>
              <a:rPr lang="en-US" sz="2400" dirty="0" smtClean="0"/>
              <a:t>cancers </a:t>
            </a:r>
            <a:endParaRPr lang="en-US" sz="2400" dirty="0" smtClean="0"/>
          </a:p>
          <a:p>
            <a:r>
              <a:rPr lang="en-US" sz="2400" dirty="0" smtClean="0"/>
              <a:t>Causal factor in 50% of adult </a:t>
            </a:r>
            <a:r>
              <a:rPr lang="en-US" sz="2400" dirty="0" smtClean="0"/>
              <a:t>periodontitis</a:t>
            </a:r>
            <a:endParaRPr lang="en-US" sz="2400" dirty="0" smtClean="0"/>
          </a:p>
          <a:p>
            <a:r>
              <a:rPr lang="en-US" sz="2400" dirty="0" smtClean="0"/>
              <a:t>Associated with poorer standards of oral hygiene and premature tooth </a:t>
            </a:r>
            <a:r>
              <a:rPr lang="en-US" sz="2400" dirty="0" smtClean="0"/>
              <a:t>loss</a:t>
            </a:r>
            <a:endParaRPr lang="en-US" sz="2400" dirty="0" smtClean="0"/>
          </a:p>
          <a:p>
            <a:r>
              <a:rPr lang="en-US" sz="2400" dirty="0" smtClean="0"/>
              <a:t>Implicated in delayed wound healing, coronal and root caries, sinusitis and a wide range of oral and soft tissue </a:t>
            </a:r>
            <a:r>
              <a:rPr lang="en-US" sz="2400" dirty="0" smtClean="0"/>
              <a:t>changes</a:t>
            </a:r>
            <a:endParaRPr lang="en-US" sz="2400"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6" name="TextBox 5"/>
          <p:cNvSpPr txBox="1"/>
          <p:nvPr/>
        </p:nvSpPr>
        <p:spPr>
          <a:xfrm>
            <a:off x="457200" y="6308294"/>
            <a:ext cx="6172200" cy="276999"/>
          </a:xfrm>
          <a:prstGeom prst="rect">
            <a:avLst/>
          </a:prstGeom>
          <a:noFill/>
        </p:spPr>
        <p:txBody>
          <a:bodyPr wrap="square" rtlCol="0">
            <a:spAutoFit/>
          </a:bodyPr>
          <a:lstStyle/>
          <a:p>
            <a:r>
              <a:rPr lang="en-US" sz="1200" i="1" dirty="0"/>
              <a:t>(Cruz et al., 2005; Petersen et al., 2005; </a:t>
            </a:r>
            <a:r>
              <a:rPr lang="en-US" sz="1200" i="1" dirty="0" err="1"/>
              <a:t>Tomar</a:t>
            </a:r>
            <a:r>
              <a:rPr lang="en-US" sz="1200" i="1" dirty="0"/>
              <a:t>, 2001; Silverman, 2001; WHO, 2011)</a:t>
            </a:r>
          </a:p>
        </p:txBody>
      </p:sp>
    </p:spTree>
    <p:extLst>
      <p:ext uri="{BB962C8B-B14F-4D97-AF65-F5344CB8AC3E}">
        <p14:creationId xmlns:p14="http://schemas.microsoft.com/office/powerpoint/2010/main" val="2198855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Oral Health Effects of </a:t>
            </a:r>
            <a:br>
              <a:rPr lang="en-US" dirty="0" smtClean="0"/>
            </a:br>
            <a:r>
              <a:rPr lang="en-US" dirty="0" smtClean="0"/>
              <a:t>Alcohol Misuse</a:t>
            </a:r>
            <a:endParaRPr lang="en-US" dirty="0"/>
          </a:p>
        </p:txBody>
      </p:sp>
      <p:sp>
        <p:nvSpPr>
          <p:cNvPr id="8" name="Content Placeholder 7"/>
          <p:cNvSpPr>
            <a:spLocks noGrp="1"/>
          </p:cNvSpPr>
          <p:nvPr>
            <p:ph idx="1"/>
          </p:nvPr>
        </p:nvSpPr>
        <p:spPr/>
        <p:txBody>
          <a:bodyPr>
            <a:normAutofit/>
          </a:bodyPr>
          <a:lstStyle/>
          <a:p>
            <a:r>
              <a:rPr lang="en-US" sz="2400" dirty="0" smtClean="0"/>
              <a:t>Independently associated with the risk of developing oropharyngeal cancer and the risk increases with heavier alcohol consumption </a:t>
            </a:r>
            <a:r>
              <a:rPr lang="en-US" sz="2000" i="1" dirty="0" smtClean="0"/>
              <a:t>(Blot, 1992; Harris et al., 1996; Petersen et al., 2005</a:t>
            </a:r>
            <a:r>
              <a:rPr lang="en-US" sz="2000" i="1" dirty="0" smtClean="0"/>
              <a:t>)</a:t>
            </a:r>
            <a:endParaRPr lang="en-US" sz="2600" i="1" dirty="0" smtClean="0"/>
          </a:p>
          <a:p>
            <a:r>
              <a:rPr lang="en-US" sz="2400" dirty="0" smtClean="0"/>
              <a:t>Associated with </a:t>
            </a:r>
            <a:r>
              <a:rPr lang="en-US" sz="2400" dirty="0" err="1" smtClean="0"/>
              <a:t>orodental</a:t>
            </a:r>
            <a:r>
              <a:rPr lang="en-US" sz="2400" dirty="0" smtClean="0"/>
              <a:t> trauma due to increased likelihood of motor vehicle and other accidents and violence </a:t>
            </a:r>
            <a:r>
              <a:rPr lang="en-US" sz="2000" i="1" dirty="0" smtClean="0"/>
              <a:t>(Harris et al., 1996; </a:t>
            </a:r>
            <a:r>
              <a:rPr lang="en-US" sz="2000" i="1" dirty="0" err="1" smtClean="0"/>
              <a:t>Tezal</a:t>
            </a:r>
            <a:r>
              <a:rPr lang="en-US" sz="2000" i="1" dirty="0" smtClean="0"/>
              <a:t> et al., 2001</a:t>
            </a:r>
            <a:r>
              <a:rPr lang="en-US" sz="2000" i="1" dirty="0" smtClean="0"/>
              <a:t>)</a:t>
            </a:r>
            <a:endParaRPr lang="en-US" sz="2000" i="1" dirty="0" smtClean="0"/>
          </a:p>
          <a:p>
            <a:r>
              <a:rPr lang="en-US" sz="2400" dirty="0" smtClean="0"/>
              <a:t>Associated with periodontal disease, caries and mucosal lesions </a:t>
            </a:r>
            <a:r>
              <a:rPr lang="en-US" sz="2000" i="1" dirty="0" smtClean="0"/>
              <a:t>(</a:t>
            </a:r>
            <a:r>
              <a:rPr lang="en-US" sz="2000" i="1" dirty="0" err="1" smtClean="0"/>
              <a:t>Tezal</a:t>
            </a:r>
            <a:r>
              <a:rPr lang="en-US" sz="2000" i="1" dirty="0" smtClean="0"/>
              <a:t> et al., 2001; Winn et al., 1997</a:t>
            </a:r>
            <a:r>
              <a:rPr lang="en-US" sz="2000" i="1" dirty="0" smtClean="0"/>
              <a:t>)</a:t>
            </a:r>
            <a:endParaRPr lang="en-US" sz="2000" i="1" dirty="0" smtClean="0"/>
          </a:p>
          <a:p>
            <a:endParaRPr lang="en-US" dirty="0"/>
          </a:p>
        </p:txBody>
      </p:sp>
    </p:spTree>
    <p:extLst>
      <p:ext uri="{BB962C8B-B14F-4D97-AF65-F5344CB8AC3E}">
        <p14:creationId xmlns:p14="http://schemas.microsoft.com/office/powerpoint/2010/main" val="40010759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Oral Health Effects of Combined Tobacco &amp; Alcohol Misuse</a:t>
            </a:r>
            <a:endParaRPr lang="en-US" dirty="0"/>
          </a:p>
        </p:txBody>
      </p:sp>
      <p:sp>
        <p:nvSpPr>
          <p:cNvPr id="8" name="Content Placeholder 7"/>
          <p:cNvSpPr>
            <a:spLocks noGrp="1"/>
          </p:cNvSpPr>
          <p:nvPr>
            <p:ph idx="1"/>
          </p:nvPr>
        </p:nvSpPr>
        <p:spPr/>
        <p:txBody>
          <a:bodyPr/>
          <a:lstStyle/>
          <a:p>
            <a:r>
              <a:rPr lang="en-US" sz="2400" dirty="0" smtClean="0"/>
              <a:t>When alcohol and tobacco are used in combination, oropharyngeal cancer risk is greater than the independent effects of these </a:t>
            </a:r>
            <a:r>
              <a:rPr lang="en-US" sz="2400" dirty="0" smtClean="0"/>
              <a:t>substances</a:t>
            </a:r>
            <a:endParaRPr lang="en-US" sz="2400" dirty="0" smtClean="0"/>
          </a:p>
          <a:p>
            <a:r>
              <a:rPr lang="en-US" sz="2400" dirty="0" smtClean="0"/>
              <a:t>Their joint effect appears to be multiplicative </a:t>
            </a:r>
            <a:r>
              <a:rPr lang="en-US" sz="2000" i="1" dirty="0" smtClean="0"/>
              <a:t>(Cruz, 2005; </a:t>
            </a:r>
            <a:r>
              <a:rPr lang="en-US" sz="2000" i="1" dirty="0" err="1" smtClean="0"/>
              <a:t>Gillison</a:t>
            </a:r>
            <a:r>
              <a:rPr lang="en-US" sz="2000" i="1" dirty="0" smtClean="0"/>
              <a:t>, 2007; </a:t>
            </a:r>
            <a:r>
              <a:rPr lang="en-US" sz="2000" i="1" dirty="0" err="1" smtClean="0"/>
              <a:t>Reibel</a:t>
            </a:r>
            <a:r>
              <a:rPr lang="en-US" sz="2000" i="1" dirty="0" smtClean="0"/>
              <a:t>, 2003; </a:t>
            </a:r>
            <a:r>
              <a:rPr lang="en-US" sz="2000" i="1" dirty="0" err="1" smtClean="0"/>
              <a:t>Tuyns</a:t>
            </a:r>
            <a:r>
              <a:rPr lang="en-US" sz="2000" i="1" dirty="0" smtClean="0"/>
              <a:t> et al., 1988</a:t>
            </a:r>
            <a:r>
              <a:rPr lang="en-US" sz="2000" i="1" dirty="0" smtClean="0"/>
              <a:t>)</a:t>
            </a:r>
            <a:endParaRPr lang="en-US" sz="2000" i="1" dirty="0" smtClean="0"/>
          </a:p>
          <a:p>
            <a:r>
              <a:rPr lang="en-US" sz="2400" dirty="0" smtClean="0"/>
              <a:t>Compared to individuals who never smoke, individuals who were both heavy smokers and heavy drinkers were estimated to have a 50-fold greater risk of oral cancer </a:t>
            </a:r>
            <a:r>
              <a:rPr lang="en-US" sz="2000" i="1" dirty="0" smtClean="0"/>
              <a:t>(</a:t>
            </a:r>
            <a:r>
              <a:rPr lang="en-US" sz="2000" i="1" dirty="0" err="1" smtClean="0"/>
              <a:t>Castellsague</a:t>
            </a:r>
            <a:r>
              <a:rPr lang="en-US" sz="2000" i="1" dirty="0" smtClean="0"/>
              <a:t> et al., 2004</a:t>
            </a:r>
            <a:r>
              <a:rPr lang="en-US" sz="2000" i="1" dirty="0" smtClean="0"/>
              <a:t>)</a:t>
            </a:r>
            <a:endParaRPr lang="en-US" sz="2400" dirty="0"/>
          </a:p>
        </p:txBody>
      </p:sp>
      <p:sp>
        <p:nvSpPr>
          <p:cNvPr id="2" name="Date Placeholder 1"/>
          <p:cNvSpPr>
            <a:spLocks noGrp="1"/>
          </p:cNvSpPr>
          <p:nvPr>
            <p:ph type="dt" sz="half" idx="10"/>
          </p:nvPr>
        </p:nvSpPr>
        <p:spPr/>
        <p:txBody>
          <a:bodyPr/>
          <a:lstStyle/>
          <a:p>
            <a:endParaRPr lang="en-US" dirty="0"/>
          </a:p>
        </p:txBody>
      </p:sp>
      <p:pic>
        <p:nvPicPr>
          <p:cNvPr id="41986" name="Picture 2" descr="photo 2"/>
          <p:cNvPicPr>
            <a:picLocks noChangeAspect="1" noChangeArrowheads="1"/>
          </p:cNvPicPr>
          <p:nvPr/>
        </p:nvPicPr>
        <p:blipFill>
          <a:blip r:embed="rId3" cstate="print"/>
          <a:srcRect/>
          <a:stretch>
            <a:fillRect/>
          </a:stretch>
        </p:blipFill>
        <p:spPr bwMode="auto">
          <a:xfrm>
            <a:off x="7315200" y="5018315"/>
            <a:ext cx="1774372" cy="1774372"/>
          </a:xfrm>
          <a:prstGeom prst="rect">
            <a:avLst/>
          </a:prstGeom>
          <a:noFill/>
        </p:spPr>
      </p:pic>
    </p:spTree>
    <p:extLst>
      <p:ext uri="{BB962C8B-B14F-4D97-AF65-F5344CB8AC3E}">
        <p14:creationId xmlns:p14="http://schemas.microsoft.com/office/powerpoint/2010/main" val="12515066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Oral Health Effects of </a:t>
            </a:r>
            <a:br>
              <a:rPr lang="en-US" dirty="0" smtClean="0"/>
            </a:br>
            <a:r>
              <a:rPr lang="en-US" dirty="0" smtClean="0"/>
              <a:t>Other Drug Misuse</a:t>
            </a:r>
            <a:endParaRPr lang="en-US" dirty="0"/>
          </a:p>
        </p:txBody>
      </p:sp>
      <p:sp>
        <p:nvSpPr>
          <p:cNvPr id="8" name="Content Placeholder 7"/>
          <p:cNvSpPr>
            <a:spLocks noGrp="1"/>
          </p:cNvSpPr>
          <p:nvPr>
            <p:ph idx="1"/>
          </p:nvPr>
        </p:nvSpPr>
        <p:spPr/>
        <p:txBody>
          <a:bodyPr/>
          <a:lstStyle/>
          <a:p>
            <a:r>
              <a:rPr lang="en-US" sz="2400" dirty="0" smtClean="0"/>
              <a:t>Associated with poorer standards of oral hygiene and premature tooth </a:t>
            </a:r>
            <a:r>
              <a:rPr lang="en-US" sz="2400" dirty="0" smtClean="0"/>
              <a:t>loss</a:t>
            </a:r>
            <a:endParaRPr lang="en-US" sz="2400" dirty="0" smtClean="0"/>
          </a:p>
          <a:p>
            <a:r>
              <a:rPr lang="en-US" sz="2400" dirty="0" smtClean="0"/>
              <a:t>Associated with </a:t>
            </a:r>
            <a:r>
              <a:rPr lang="en-US" sz="2400" dirty="0" err="1" smtClean="0"/>
              <a:t>orodental</a:t>
            </a:r>
            <a:r>
              <a:rPr lang="en-US" sz="2400" dirty="0" smtClean="0"/>
              <a:t> trauma due to increased likelihood of accidents and </a:t>
            </a:r>
            <a:r>
              <a:rPr lang="en-US" sz="2400" dirty="0" smtClean="0"/>
              <a:t>violence</a:t>
            </a:r>
            <a:endParaRPr lang="en-US" sz="2400" dirty="0" smtClean="0"/>
          </a:p>
          <a:p>
            <a:r>
              <a:rPr lang="en-US" sz="2400" dirty="0" smtClean="0"/>
              <a:t>Stimulant use (ecstasy, cocaine, amphetamine) is associated with bruxism, chronic dry mouth, </a:t>
            </a:r>
            <a:r>
              <a:rPr lang="en-US" sz="2400" dirty="0" smtClean="0"/>
              <a:t>decay.</a:t>
            </a:r>
            <a:endParaRPr lang="en-US" sz="2400" dirty="0" smtClean="0"/>
          </a:p>
          <a:p>
            <a:pPr lvl="1"/>
            <a:r>
              <a:rPr lang="en-US" sz="2400" dirty="0" smtClean="0"/>
              <a:t>Meth Mouth</a:t>
            </a:r>
          </a:p>
          <a:p>
            <a:pPr marL="342900" lvl="1" indent="-342900">
              <a:buFont typeface="Arial" charset="0"/>
              <a:buChar char="•"/>
            </a:pPr>
            <a:r>
              <a:rPr lang="en-US" sz="2400" dirty="0" smtClean="0"/>
              <a:t>Heroin </a:t>
            </a:r>
            <a:r>
              <a:rPr lang="en-US" sz="2400" dirty="0"/>
              <a:t>is known to cause serious oral health problems </a:t>
            </a:r>
            <a:r>
              <a:rPr lang="en-US" sz="2400" dirty="0" smtClean="0"/>
              <a:t>in </a:t>
            </a:r>
            <a:r>
              <a:rPr lang="en-US" sz="2400" dirty="0"/>
              <a:t>chronic long term users, </a:t>
            </a:r>
            <a:r>
              <a:rPr lang="en-US" sz="2400" dirty="0" smtClean="0"/>
              <a:t>including severe decay, periodontitis, and missing </a:t>
            </a:r>
            <a:r>
              <a:rPr lang="en-US" sz="2400" dirty="0" smtClean="0"/>
              <a:t>teeth</a:t>
            </a:r>
            <a:endParaRPr lang="en-US" sz="2400" dirty="0"/>
          </a:p>
          <a:p>
            <a:endParaRPr lang="en-US" sz="2400" dirty="0" smtClean="0"/>
          </a:p>
          <a:p>
            <a:endParaRPr lang="en-US" dirty="0"/>
          </a:p>
        </p:txBody>
      </p:sp>
    </p:spTree>
    <p:extLst>
      <p:ext uri="{BB962C8B-B14F-4D97-AF65-F5344CB8AC3E}">
        <p14:creationId xmlns:p14="http://schemas.microsoft.com/office/powerpoint/2010/main" val="13005267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Oral Health Effects of </a:t>
            </a:r>
            <a:br>
              <a:rPr lang="en-US" dirty="0" smtClean="0"/>
            </a:br>
            <a:r>
              <a:rPr lang="en-US" dirty="0" smtClean="0"/>
              <a:t>Other Drug Misuse</a:t>
            </a:r>
            <a:endParaRPr lang="en-US" dirty="0"/>
          </a:p>
        </p:txBody>
      </p:sp>
      <p:sp>
        <p:nvSpPr>
          <p:cNvPr id="3" name="Content Placeholder 2"/>
          <p:cNvSpPr>
            <a:spLocks noGrp="1"/>
          </p:cNvSpPr>
          <p:nvPr>
            <p:ph idx="1"/>
          </p:nvPr>
        </p:nvSpPr>
        <p:spPr/>
        <p:txBody>
          <a:bodyPr/>
          <a:lstStyle/>
          <a:p>
            <a:r>
              <a:rPr lang="en-US" sz="2400" dirty="0" smtClean="0"/>
              <a:t>The oral health risks of chronic marijuana use includes an increased risk of oral leukoplakia and oral cancer, oral candidiasis and other oral </a:t>
            </a:r>
            <a:r>
              <a:rPr lang="en-US" sz="2400" dirty="0" smtClean="0"/>
              <a:t>infections</a:t>
            </a:r>
          </a:p>
          <a:p>
            <a:r>
              <a:rPr lang="en-US" sz="2400" dirty="0" smtClean="0"/>
              <a:t>Chronic </a:t>
            </a:r>
            <a:r>
              <a:rPr lang="en-US" sz="2400" dirty="0" smtClean="0"/>
              <a:t>use of other drugs including cocaine, ATS, sedatives and opioids are associated </a:t>
            </a:r>
            <a:r>
              <a:rPr lang="en-US" sz="2400" dirty="0" smtClean="0"/>
              <a:t>with:</a:t>
            </a:r>
            <a:endParaRPr lang="en-US" sz="2400" dirty="0" smtClean="0"/>
          </a:p>
          <a:p>
            <a:pPr lvl="1"/>
            <a:r>
              <a:rPr lang="en-US" sz="2000" dirty="0" smtClean="0"/>
              <a:t>Poor dental hygiene and care</a:t>
            </a:r>
          </a:p>
          <a:p>
            <a:pPr lvl="1"/>
            <a:r>
              <a:rPr lang="en-US" sz="2000" dirty="0" smtClean="0"/>
              <a:t>More absent, traumatized, major </a:t>
            </a:r>
            <a:r>
              <a:rPr lang="en-US" sz="2000" dirty="0" err="1" smtClean="0"/>
              <a:t>cavitated</a:t>
            </a:r>
            <a:r>
              <a:rPr lang="en-US" sz="2000" dirty="0" smtClean="0"/>
              <a:t> and extracted teeth and users developing dental pathology at an earlier age</a:t>
            </a:r>
          </a:p>
          <a:p>
            <a:pPr lvl="1"/>
            <a:r>
              <a:rPr lang="en-US" sz="2000" dirty="0" smtClean="0"/>
              <a:t>Motor-vehicle injury and violence which causes </a:t>
            </a:r>
            <a:r>
              <a:rPr lang="en-US" sz="2000" dirty="0" err="1" smtClean="0"/>
              <a:t>orodental</a:t>
            </a:r>
            <a:r>
              <a:rPr lang="en-US" sz="2000" dirty="0" smtClean="0"/>
              <a:t> trauma (tooth loss, broken jaw, etc.)</a:t>
            </a:r>
          </a:p>
          <a:p>
            <a:pPr lvl="1"/>
            <a:r>
              <a:rPr lang="en-US" sz="2000" dirty="0" smtClean="0"/>
              <a:t>HIV-AIDs related oral </a:t>
            </a:r>
            <a:r>
              <a:rPr lang="en-US" sz="2000" dirty="0" smtClean="0"/>
              <a:t>disease</a:t>
            </a:r>
            <a:endParaRPr lang="en-US" sz="2000" dirty="0" smtClean="0"/>
          </a:p>
          <a:p>
            <a:pPr lvl="2"/>
            <a:endParaRPr lang="en-US" sz="1800" dirty="0"/>
          </a:p>
        </p:txBody>
      </p:sp>
    </p:spTree>
    <p:extLst>
      <p:ext uri="{BB962C8B-B14F-4D97-AF65-F5344CB8AC3E}">
        <p14:creationId xmlns:p14="http://schemas.microsoft.com/office/powerpoint/2010/main" val="6408636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Rationale for SBRIT in Dental Clinics</a:t>
            </a:r>
            <a:endParaRPr lang="en-US" dirty="0"/>
          </a:p>
        </p:txBody>
      </p:sp>
      <p:sp>
        <p:nvSpPr>
          <p:cNvPr id="3" name="Content Placeholder 2"/>
          <p:cNvSpPr>
            <a:spLocks noGrp="1"/>
          </p:cNvSpPr>
          <p:nvPr>
            <p:ph idx="1"/>
          </p:nvPr>
        </p:nvSpPr>
        <p:spPr/>
        <p:txBody>
          <a:bodyPr/>
          <a:lstStyle/>
          <a:p>
            <a:r>
              <a:rPr lang="en-US" sz="2400" dirty="0" smtClean="0"/>
              <a:t>There is a direct relationship between substance use and oral </a:t>
            </a:r>
            <a:r>
              <a:rPr lang="en-US" sz="2400" dirty="0" smtClean="0"/>
              <a:t>health</a:t>
            </a:r>
            <a:endParaRPr lang="en-US" sz="2400" dirty="0" smtClean="0"/>
          </a:p>
          <a:p>
            <a:r>
              <a:rPr lang="en-US" sz="2400" dirty="0" smtClean="0"/>
              <a:t>Alcohol and other drugs increase the risk for oral cancers, dental caries and other oral health </a:t>
            </a:r>
            <a:r>
              <a:rPr lang="en-US" sz="2400" dirty="0" smtClean="0"/>
              <a:t>problems </a:t>
            </a:r>
            <a:endParaRPr lang="en-US" sz="2400" dirty="0" smtClean="0"/>
          </a:p>
          <a:p>
            <a:r>
              <a:rPr lang="en-US" sz="2400" dirty="0" smtClean="0"/>
              <a:t>Dentists and oral surgeons prescribe approximately 12% of immediate-release opioid based prescription medications in the United </a:t>
            </a:r>
            <a:r>
              <a:rPr lang="en-US" sz="2400" dirty="0" smtClean="0"/>
              <a:t>States</a:t>
            </a:r>
            <a:endParaRPr lang="en-US" sz="2400" dirty="0"/>
          </a:p>
        </p:txBody>
      </p:sp>
    </p:spTree>
    <p:extLst>
      <p:ext uri="{BB962C8B-B14F-4D97-AF65-F5344CB8AC3E}">
        <p14:creationId xmlns:p14="http://schemas.microsoft.com/office/powerpoint/2010/main" val="341592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mtClean="0"/>
              <a:t>Risky Behaviors Travel Together</a:t>
            </a:r>
            <a:endParaRPr lang="en-US" dirty="0"/>
          </a:p>
        </p:txBody>
      </p:sp>
      <p:pic>
        <p:nvPicPr>
          <p:cNvPr id="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667000" y="1447800"/>
            <a:ext cx="3787109" cy="5059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45551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b="5334"/>
          <a:stretch/>
        </p:blipFill>
        <p:spPr>
          <a:xfrm>
            <a:off x="5410200" y="1600200"/>
            <a:ext cx="3656965" cy="5257800"/>
          </a:xfrm>
          <a:prstGeom prst="rect">
            <a:avLst/>
          </a:prstGeom>
          <a:ln>
            <a:noFill/>
          </a:ln>
          <a:effectLst>
            <a:softEdge rad="112500"/>
          </a:effectLst>
        </p:spPr>
      </p:pic>
      <p:sp>
        <p:nvSpPr>
          <p:cNvPr id="2051" name="Rectangle 3"/>
          <p:cNvSpPr>
            <a:spLocks noGrp="1" noChangeArrowheads="1"/>
          </p:cNvSpPr>
          <p:nvPr>
            <p:ph type="title"/>
          </p:nvPr>
        </p:nvSpPr>
        <p:spPr>
          <a:xfrm>
            <a:off x="381000" y="304800"/>
            <a:ext cx="8458200" cy="1143000"/>
          </a:xfrm>
        </p:spPr>
        <p:txBody>
          <a:bodyPr>
            <a:normAutofit fontScale="90000"/>
          </a:bodyPr>
          <a:lstStyle/>
          <a:p>
            <a:pPr eaLnBrk="1" fontAlgn="auto" hangingPunct="1">
              <a:spcAft>
                <a:spcPts val="0"/>
              </a:spcAft>
              <a:defRPr/>
            </a:pPr>
            <a:r>
              <a:rPr lang="en-US" smtClean="0">
                <a:ea typeface="+mj-ea"/>
                <a:cs typeface="+mj-cs"/>
              </a:rPr>
              <a:t>Broadening the Base of Substance Abuse Treatment:  A Public Health Approach</a:t>
            </a:r>
            <a:endParaRPr lang="en-US" dirty="0">
              <a:ea typeface="+mj-ea"/>
              <a:cs typeface="+mj-cs"/>
            </a:endParaRPr>
          </a:p>
        </p:txBody>
      </p:sp>
      <p:sp>
        <p:nvSpPr>
          <p:cNvPr id="30724" name="Rectangle 2"/>
          <p:cNvSpPr>
            <a:spLocks noGrp="1" noChangeArrowheads="1"/>
          </p:cNvSpPr>
          <p:nvPr>
            <p:ph idx="1"/>
          </p:nvPr>
        </p:nvSpPr>
        <p:spPr>
          <a:xfrm>
            <a:off x="533400" y="2057400"/>
            <a:ext cx="4724400" cy="4419600"/>
          </a:xfrm>
        </p:spPr>
        <p:txBody>
          <a:bodyPr/>
          <a:lstStyle/>
          <a:p>
            <a:pPr eaLnBrk="1" hangingPunct="1"/>
            <a:r>
              <a:rPr lang="en-US" smtClean="0">
                <a:ea typeface="ＭＳ Ｐゴシック" pitchFamily="34" charset="-128"/>
              </a:rPr>
              <a:t>Early intervention vs. traditional treatment </a:t>
            </a:r>
          </a:p>
          <a:p>
            <a:pPr eaLnBrk="1" hangingPunct="1"/>
            <a:r>
              <a:rPr lang="en-US" smtClean="0">
                <a:ea typeface="ＭＳ Ｐゴシック" pitchFamily="34" charset="-128"/>
              </a:rPr>
              <a:t>At-risk use vs. dependence </a:t>
            </a:r>
          </a:p>
          <a:p>
            <a:pPr eaLnBrk="1" hangingPunct="1"/>
            <a:r>
              <a:rPr lang="en-US" smtClean="0">
                <a:ea typeface="ＭＳ Ｐゴシック" pitchFamily="34" charset="-128"/>
              </a:rPr>
              <a:t>Risk factors vs. disease conditions</a:t>
            </a:r>
          </a:p>
          <a:p>
            <a:pPr eaLnBrk="1" hangingPunct="1"/>
            <a:endParaRPr lang="en-US" dirty="0" smtClean="0">
              <a:ea typeface="ＭＳ Ｐゴシック" pitchFamily="34" charset="-128"/>
            </a:endParaRPr>
          </a:p>
        </p:txBody>
      </p:sp>
    </p:spTree>
    <p:extLst>
      <p:ext uri="{BB962C8B-B14F-4D97-AF65-F5344CB8AC3E}">
        <p14:creationId xmlns:p14="http://schemas.microsoft.com/office/powerpoint/2010/main" val="19930685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dirty="0" smtClean="0"/>
              <a:t>Alcohol Example,</a:t>
            </a:r>
            <a:br>
              <a:rPr lang="en-US" dirty="0" smtClean="0"/>
            </a:br>
            <a:r>
              <a:rPr lang="en-US" dirty="0" smtClean="0"/>
              <a:t>Use and Related Problems</a:t>
            </a:r>
            <a:endParaRPr lang="en-US" dirty="0"/>
          </a:p>
        </p:txBody>
      </p:sp>
      <p:grpSp>
        <p:nvGrpSpPr>
          <p:cNvPr id="16387" name="Group 3"/>
          <p:cNvGrpSpPr>
            <a:grpSpLocks/>
          </p:cNvGrpSpPr>
          <p:nvPr/>
        </p:nvGrpSpPr>
        <p:grpSpPr bwMode="auto">
          <a:xfrm>
            <a:off x="1447800" y="1905000"/>
            <a:ext cx="5692775" cy="4254500"/>
            <a:chOff x="1284" y="1212"/>
            <a:chExt cx="3586" cy="2680"/>
          </a:xfrm>
        </p:grpSpPr>
        <p:pic>
          <p:nvPicPr>
            <p:cNvPr id="16388" name="Picture 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84" y="1212"/>
              <a:ext cx="2680" cy="26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389" name="Rectangle 5"/>
            <p:cNvSpPr>
              <a:spLocks noChangeArrowheads="1"/>
            </p:cNvSpPr>
            <p:nvPr/>
          </p:nvSpPr>
          <p:spPr bwMode="auto">
            <a:xfrm>
              <a:off x="2820" y="1500"/>
              <a:ext cx="956"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p>
              <a:pPr eaLnBrk="0" hangingPunct="0"/>
              <a:r>
                <a:rPr lang="en-US">
                  <a:latin typeface="Times New Roman" pitchFamily="18" charset="0"/>
                </a:rPr>
                <a:t>Dependent</a:t>
              </a:r>
            </a:p>
          </p:txBody>
        </p:sp>
        <p:sp>
          <p:nvSpPr>
            <p:cNvPr id="16390" name="Rectangle 6"/>
            <p:cNvSpPr>
              <a:spLocks noChangeArrowheads="1"/>
            </p:cNvSpPr>
            <p:nvPr/>
          </p:nvSpPr>
          <p:spPr bwMode="auto">
            <a:xfrm>
              <a:off x="3492" y="2508"/>
              <a:ext cx="1027"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p>
              <a:pPr eaLnBrk="0" hangingPunct="0"/>
              <a:r>
                <a:rPr lang="en-US">
                  <a:latin typeface="Times New Roman" pitchFamily="18" charset="0"/>
                </a:rPr>
                <a:t>Lower Risk</a:t>
              </a:r>
            </a:p>
          </p:txBody>
        </p:sp>
        <p:sp>
          <p:nvSpPr>
            <p:cNvPr id="16391" name="Rectangle 7"/>
            <p:cNvSpPr>
              <a:spLocks noChangeArrowheads="1"/>
            </p:cNvSpPr>
            <p:nvPr/>
          </p:nvSpPr>
          <p:spPr bwMode="auto">
            <a:xfrm>
              <a:off x="3156" y="2028"/>
              <a:ext cx="723"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p>
              <a:pPr eaLnBrk="0" hangingPunct="0"/>
              <a:r>
                <a:rPr lang="en-US">
                  <a:solidFill>
                    <a:srgbClr val="D60000"/>
                  </a:solidFill>
                  <a:latin typeface="Times New Roman" pitchFamily="18" charset="0"/>
                </a:rPr>
                <a:t>At Risk</a:t>
              </a:r>
            </a:p>
          </p:txBody>
        </p:sp>
        <p:sp>
          <p:nvSpPr>
            <p:cNvPr id="16392" name="Rectangle 8"/>
            <p:cNvSpPr>
              <a:spLocks noChangeArrowheads="1"/>
            </p:cNvSpPr>
            <p:nvPr/>
          </p:nvSpPr>
          <p:spPr bwMode="auto">
            <a:xfrm>
              <a:off x="3924" y="3132"/>
              <a:ext cx="946"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spAutoFit/>
            </a:bodyPr>
            <a:lstStyle/>
            <a:p>
              <a:pPr eaLnBrk="0" hangingPunct="0"/>
              <a:r>
                <a:rPr lang="en-US">
                  <a:latin typeface="Times New Roman" pitchFamily="18" charset="0"/>
                </a:rPr>
                <a:t>Abstainers</a:t>
              </a:r>
            </a:p>
          </p:txBody>
        </p:sp>
      </p:grpSp>
    </p:spTree>
    <p:extLst>
      <p:ext uri="{BB962C8B-B14F-4D97-AF65-F5344CB8AC3E}">
        <p14:creationId xmlns:p14="http://schemas.microsoft.com/office/powerpoint/2010/main" val="1799862497"/>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What is SBIRT?</a:t>
            </a:r>
            <a:endParaRPr lang="en-US" dirty="0"/>
          </a:p>
        </p:txBody>
      </p:sp>
      <p:sp>
        <p:nvSpPr>
          <p:cNvPr id="3" name="Content Placeholder 2"/>
          <p:cNvSpPr>
            <a:spLocks noGrp="1"/>
          </p:cNvSpPr>
          <p:nvPr>
            <p:ph idx="1"/>
          </p:nvPr>
        </p:nvSpPr>
        <p:spPr/>
        <p:txBody>
          <a:bodyPr/>
          <a:lstStyle/>
          <a:p>
            <a:pPr marL="0" indent="0">
              <a:buNone/>
            </a:pPr>
            <a:r>
              <a:rPr lang="en-US" sz="2400" dirty="0" smtClean="0"/>
              <a:t>SBIRT is a comprehensive, integrated, public health approach to the delivery of early intervention and treatment services for persons with substance use disorders, as well as those who are </a:t>
            </a:r>
            <a:r>
              <a:rPr lang="en-US" sz="2400" dirty="0" smtClean="0">
                <a:solidFill>
                  <a:srgbClr val="C00000"/>
                </a:solidFill>
              </a:rPr>
              <a:t>at risk </a:t>
            </a:r>
            <a:r>
              <a:rPr lang="en-US" sz="2400" dirty="0" smtClean="0"/>
              <a:t>of developing these disorders. </a:t>
            </a:r>
          </a:p>
          <a:p>
            <a:pPr marL="0" indent="0">
              <a:buNone/>
            </a:pPr>
            <a:endParaRPr lang="en-US" sz="2400" dirty="0" smtClean="0"/>
          </a:p>
          <a:p>
            <a:pPr marL="0" indent="0">
              <a:buNone/>
            </a:pPr>
            <a:r>
              <a:rPr lang="en-US" sz="2400" dirty="0" smtClean="0"/>
              <a:t>Primary care centers, hospital emergency rooms, trauma centers and other community settings provide opportunities for early intervention with at-risk substance users </a:t>
            </a:r>
            <a:r>
              <a:rPr lang="en-US" sz="2400" dirty="0" smtClean="0">
                <a:solidFill>
                  <a:srgbClr val="C00000"/>
                </a:solidFill>
              </a:rPr>
              <a:t>before</a:t>
            </a:r>
            <a:r>
              <a:rPr lang="en-US" sz="2400" dirty="0" smtClean="0"/>
              <a:t> more severe consequences occur. </a:t>
            </a:r>
          </a:p>
          <a:p>
            <a:endParaRPr lang="en-US" dirty="0"/>
          </a:p>
        </p:txBody>
      </p:sp>
      <p:sp>
        <p:nvSpPr>
          <p:cNvPr id="7" name="TextBox 6"/>
          <p:cNvSpPr txBox="1"/>
          <p:nvPr/>
        </p:nvSpPr>
        <p:spPr>
          <a:xfrm>
            <a:off x="533400" y="5896638"/>
            <a:ext cx="8334375" cy="646331"/>
          </a:xfrm>
          <a:prstGeom prst="rect">
            <a:avLst/>
          </a:prstGeom>
          <a:noFill/>
        </p:spPr>
        <p:txBody>
          <a:bodyPr wrap="square" rtlCol="0">
            <a:spAutoFit/>
          </a:bodyPr>
          <a:lstStyle/>
          <a:p>
            <a:pPr fontAlgn="base">
              <a:spcBef>
                <a:spcPct val="0"/>
              </a:spcBef>
              <a:spcAft>
                <a:spcPct val="0"/>
              </a:spcAft>
            </a:pPr>
            <a:r>
              <a:rPr lang="en-US" sz="1200" i="1" dirty="0" err="1" smtClean="0">
                <a:ea typeface="MS PGothic"/>
                <a:cs typeface="Arial" charset="0"/>
              </a:rPr>
              <a:t>Babor</a:t>
            </a:r>
            <a:r>
              <a:rPr lang="en-US" sz="1200" i="1" dirty="0" smtClean="0">
                <a:ea typeface="MS PGothic"/>
                <a:cs typeface="Arial" charset="0"/>
              </a:rPr>
              <a:t>, T., McRee, B., </a:t>
            </a:r>
            <a:r>
              <a:rPr lang="en-US" sz="1200" i="1" dirty="0" err="1" smtClean="0"/>
              <a:t>Kassebaum</a:t>
            </a:r>
            <a:r>
              <a:rPr lang="en-US" sz="1200" i="1" dirty="0" smtClean="0"/>
              <a:t>, P.  et al. (2007</a:t>
            </a:r>
            <a:r>
              <a:rPr lang="en-US" sz="1200" i="1" dirty="0"/>
              <a:t>). </a:t>
            </a:r>
            <a:r>
              <a:rPr lang="en-US" sz="1200" i="1" dirty="0" smtClean="0"/>
              <a:t>Screening</a:t>
            </a:r>
            <a:r>
              <a:rPr lang="en-US" sz="1200" i="1" dirty="0"/>
              <a:t>, Brief Intervention, and Referral to Treatment (SBIRT), Toward a Public Health Approach to the Management of Substance Abuse: A Review of the Literature. Substance Abuse, 28, 7-30. </a:t>
            </a:r>
          </a:p>
        </p:txBody>
      </p:sp>
    </p:spTree>
    <p:extLst>
      <p:ext uri="{BB962C8B-B14F-4D97-AF65-F5344CB8AC3E}">
        <p14:creationId xmlns:p14="http://schemas.microsoft.com/office/powerpoint/2010/main" val="10933482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r>
              <a:rPr lang="en-US" dirty="0" smtClean="0"/>
              <a:t>What is At-risk Drinking?</a:t>
            </a:r>
            <a:endParaRPr lang="en-US" dirty="0"/>
          </a:p>
        </p:txBody>
      </p:sp>
      <p:sp>
        <p:nvSpPr>
          <p:cNvPr id="12" name="Content Placeholder 11"/>
          <p:cNvSpPr>
            <a:spLocks noGrp="1"/>
          </p:cNvSpPr>
          <p:nvPr>
            <p:ph idx="1"/>
          </p:nvPr>
        </p:nvSpPr>
        <p:spPr>
          <a:xfrm>
            <a:off x="457200" y="1600200"/>
            <a:ext cx="7315200" cy="4876800"/>
          </a:xfrm>
        </p:spPr>
        <p:txBody>
          <a:bodyPr/>
          <a:lstStyle/>
          <a:p>
            <a:r>
              <a:rPr lang="en-US" sz="2800" dirty="0"/>
              <a:t>2 Patterns of at-risk drinking </a:t>
            </a:r>
          </a:p>
          <a:p>
            <a:pPr lvl="1"/>
            <a:r>
              <a:rPr lang="en-US" sz="2400" dirty="0" smtClean="0"/>
              <a:t>Too many drinks on one occasion </a:t>
            </a:r>
          </a:p>
          <a:p>
            <a:pPr lvl="1"/>
            <a:r>
              <a:rPr lang="en-US" sz="2400" dirty="0" smtClean="0"/>
              <a:t>Too many drinks on a daily or weekly basis</a:t>
            </a:r>
            <a:endParaRPr lang="en-US" sz="2400" u="sng" dirty="0" smtClean="0"/>
          </a:p>
          <a:p>
            <a:r>
              <a:rPr lang="en-US" sz="2800" dirty="0" smtClean="0"/>
              <a:t>Acute risks</a:t>
            </a:r>
          </a:p>
          <a:p>
            <a:pPr lvl="1"/>
            <a:r>
              <a:rPr lang="en-US" dirty="0" smtClean="0"/>
              <a:t> </a:t>
            </a:r>
            <a:r>
              <a:rPr lang="en-US" sz="2400" dirty="0"/>
              <a:t>injuries, unintended sexual practices, </a:t>
            </a:r>
            <a:r>
              <a:rPr lang="en-US" sz="2400" dirty="0" smtClean="0"/>
              <a:t>unplanned pregnancies, motor </a:t>
            </a:r>
            <a:r>
              <a:rPr lang="en-US" sz="2400" dirty="0"/>
              <a:t>vehicle accidents, fights, violence, falls, </a:t>
            </a:r>
            <a:r>
              <a:rPr lang="en-US" sz="2400" dirty="0" smtClean="0"/>
              <a:t>drowning, etc.</a:t>
            </a:r>
          </a:p>
          <a:p>
            <a:r>
              <a:rPr lang="en-US" sz="2800" dirty="0" smtClean="0"/>
              <a:t>Long-term risks</a:t>
            </a:r>
          </a:p>
          <a:p>
            <a:pPr lvl="1"/>
            <a:r>
              <a:rPr lang="en-US" sz="2400" dirty="0"/>
              <a:t>p</a:t>
            </a:r>
            <a:r>
              <a:rPr lang="en-US" sz="2400" dirty="0" smtClean="0"/>
              <a:t>sychiatric disorders, hypertension, heart disease, stroke, cancers, hepatitis, pancreatitis, etc. </a:t>
            </a:r>
          </a:p>
          <a:p>
            <a:pPr lvl="1"/>
            <a:endParaRPr lang="en-US" sz="2400" dirty="0"/>
          </a:p>
        </p:txBody>
      </p:sp>
      <p:pic>
        <p:nvPicPr>
          <p:cNvPr id="53251" name="Picture 5" descr="C:\Documents and Settings\MCREE\Local Settings\Temp\Temporary Internet Files\Content.IE5\RS23XFC0\MC90043798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4200" y="1143000"/>
            <a:ext cx="2043793" cy="137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955388469"/>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r>
              <a:rPr lang="en-US" dirty="0" smtClean="0"/>
              <a:t>At-risk Drinking Levels</a:t>
            </a:r>
            <a:endParaRPr lang="en-US" dirty="0"/>
          </a:p>
        </p:txBody>
      </p:sp>
      <p:sp>
        <p:nvSpPr>
          <p:cNvPr id="12" name="Content Placeholder 11"/>
          <p:cNvSpPr>
            <a:spLocks noGrp="1"/>
          </p:cNvSpPr>
          <p:nvPr>
            <p:ph idx="1"/>
          </p:nvPr>
        </p:nvSpPr>
        <p:spPr>
          <a:xfrm>
            <a:off x="457200" y="1600200"/>
            <a:ext cx="6477000" cy="4876800"/>
          </a:xfrm>
        </p:spPr>
        <p:txBody>
          <a:bodyPr/>
          <a:lstStyle/>
          <a:p>
            <a:r>
              <a:rPr lang="en-US" dirty="0" smtClean="0"/>
              <a:t>Having too many on </a:t>
            </a:r>
            <a:r>
              <a:rPr lang="en-US" u="sng" dirty="0" smtClean="0"/>
              <a:t>one occasion </a:t>
            </a:r>
            <a:r>
              <a:rPr lang="en-US" dirty="0" smtClean="0"/>
              <a:t>or too many </a:t>
            </a:r>
            <a:r>
              <a:rPr lang="en-US" u="sng" dirty="0" smtClean="0"/>
              <a:t>per week</a:t>
            </a:r>
          </a:p>
          <a:p>
            <a:endParaRPr lang="en-US" dirty="0" smtClean="0"/>
          </a:p>
          <a:p>
            <a:endParaRPr lang="en-US" dirty="0"/>
          </a:p>
          <a:p>
            <a:endParaRPr lang="en-US" dirty="0" smtClean="0"/>
          </a:p>
          <a:p>
            <a:pPr marL="0" indent="0">
              <a:buNone/>
            </a:pPr>
            <a:r>
              <a:rPr lang="en-US" dirty="0" smtClean="0"/>
              <a:t>NIAAA* Definition</a:t>
            </a:r>
            <a:endParaRPr lang="en-US" dirty="0"/>
          </a:p>
        </p:txBody>
      </p:sp>
      <p:graphicFrame>
        <p:nvGraphicFramePr>
          <p:cNvPr id="6" name="Table 5"/>
          <p:cNvGraphicFramePr>
            <a:graphicFrameLocks noGrp="1"/>
          </p:cNvGraphicFramePr>
          <p:nvPr>
            <p:extLst/>
          </p:nvPr>
        </p:nvGraphicFramePr>
        <p:xfrm>
          <a:off x="457200" y="4114800"/>
          <a:ext cx="6934200" cy="1493520"/>
        </p:xfrm>
        <a:graphic>
          <a:graphicData uri="http://schemas.openxmlformats.org/drawingml/2006/table">
            <a:tbl>
              <a:tblPr firstRow="1" bandRow="1">
                <a:tableStyleId>{5C22544A-7EE6-4342-B048-85BDC9FD1C3A}</a:tableStyleId>
              </a:tblPr>
              <a:tblGrid>
                <a:gridCol w="2910762">
                  <a:extLst>
                    <a:ext uri="{9D8B030D-6E8A-4147-A177-3AD203B41FA5}">
                      <a16:colId xmlns="" xmlns:a16="http://schemas.microsoft.com/office/drawing/2014/main" val="20000"/>
                    </a:ext>
                  </a:extLst>
                </a:gridCol>
                <a:gridCol w="2011719">
                  <a:extLst>
                    <a:ext uri="{9D8B030D-6E8A-4147-A177-3AD203B41FA5}">
                      <a16:colId xmlns="" xmlns:a16="http://schemas.microsoft.com/office/drawing/2014/main" val="20001"/>
                    </a:ext>
                  </a:extLst>
                </a:gridCol>
                <a:gridCol w="2011719">
                  <a:extLst>
                    <a:ext uri="{9D8B030D-6E8A-4147-A177-3AD203B41FA5}">
                      <a16:colId xmlns="" xmlns:a16="http://schemas.microsoft.com/office/drawing/2014/main" val="20002"/>
                    </a:ext>
                  </a:extLst>
                </a:gridCol>
              </a:tblGrid>
              <a:tr h="0">
                <a:tc>
                  <a:txBody>
                    <a:bodyPr/>
                    <a:lstStyle/>
                    <a:p>
                      <a:pPr algn="ctr"/>
                      <a:endParaRPr lang="en-US" sz="2000" dirty="0"/>
                    </a:p>
                  </a:txBody>
                  <a:tcPr>
                    <a:lnL w="28575" cap="flat" cmpd="sng" algn="ctr">
                      <a:solidFill>
                        <a:srgbClr val="2F5897"/>
                      </a:solidFill>
                      <a:prstDash val="solid"/>
                      <a:round/>
                      <a:headEnd type="none" w="med" len="med"/>
                      <a:tailEnd type="none" w="med" len="med"/>
                    </a:lnL>
                    <a:lnT w="28575" cap="flat" cmpd="sng" algn="ctr">
                      <a:solidFill>
                        <a:srgbClr val="2F5897"/>
                      </a:solidFill>
                      <a:prstDash val="solid"/>
                      <a:round/>
                      <a:headEnd type="none" w="med" len="med"/>
                      <a:tailEnd type="none" w="med" len="med"/>
                    </a:lnT>
                  </a:tcPr>
                </a:tc>
                <a:tc>
                  <a:txBody>
                    <a:bodyPr/>
                    <a:lstStyle/>
                    <a:p>
                      <a:pPr algn="ctr"/>
                      <a:r>
                        <a:rPr lang="en-US" sz="2000" dirty="0" smtClean="0"/>
                        <a:t>Per Occasion</a:t>
                      </a:r>
                      <a:endParaRPr lang="en-US" sz="2000" dirty="0"/>
                    </a:p>
                  </a:txBody>
                  <a:tcPr>
                    <a:lnT w="28575" cap="flat" cmpd="sng" algn="ctr">
                      <a:solidFill>
                        <a:srgbClr val="2F5897"/>
                      </a:solidFill>
                      <a:prstDash val="solid"/>
                      <a:round/>
                      <a:headEnd type="none" w="med" len="med"/>
                      <a:tailEnd type="none" w="med" len="med"/>
                    </a:lnT>
                  </a:tcPr>
                </a:tc>
                <a:tc>
                  <a:txBody>
                    <a:bodyPr/>
                    <a:lstStyle/>
                    <a:p>
                      <a:pPr algn="ctr"/>
                      <a:r>
                        <a:rPr lang="en-US" sz="2000" dirty="0" smtClean="0"/>
                        <a:t>Per Week</a:t>
                      </a:r>
                      <a:endParaRPr lang="en-US" sz="2000" dirty="0"/>
                    </a:p>
                  </a:txBody>
                  <a:tcPr>
                    <a:lnR w="28575" cap="flat" cmpd="sng" algn="ctr">
                      <a:solidFill>
                        <a:srgbClr val="2F5897"/>
                      </a:solidFill>
                      <a:prstDash val="solid"/>
                      <a:round/>
                      <a:headEnd type="none" w="med" len="med"/>
                      <a:tailEnd type="none" w="med" len="med"/>
                    </a:lnR>
                    <a:lnT w="28575" cap="flat" cmpd="sng" algn="ctr">
                      <a:solidFill>
                        <a:srgbClr val="2F5897"/>
                      </a:solidFill>
                      <a:prstDash val="solid"/>
                      <a:round/>
                      <a:headEnd type="none" w="med" len="med"/>
                      <a:tailEnd type="none" w="med" len="med"/>
                    </a:lnT>
                  </a:tcPr>
                </a:tc>
                <a:extLst>
                  <a:ext uri="{0D108BD9-81ED-4DB2-BD59-A6C34878D82A}">
                    <a16:rowId xmlns="" xmlns:a16="http://schemas.microsoft.com/office/drawing/2014/main" val="10000"/>
                  </a:ext>
                </a:extLst>
              </a:tr>
              <a:tr h="370840">
                <a:tc>
                  <a:txBody>
                    <a:bodyPr/>
                    <a:lstStyle/>
                    <a:p>
                      <a:pPr algn="l"/>
                      <a:r>
                        <a:rPr lang="en-US" sz="2000" dirty="0" smtClean="0"/>
                        <a:t>Men</a:t>
                      </a:r>
                      <a:endParaRPr lang="en-US" sz="2000" dirty="0"/>
                    </a:p>
                  </a:txBody>
                  <a:tcPr>
                    <a:lnL w="28575" cap="flat" cmpd="sng" algn="ctr">
                      <a:solidFill>
                        <a:srgbClr val="2F5897"/>
                      </a:solidFill>
                      <a:prstDash val="solid"/>
                      <a:round/>
                      <a:headEnd type="none" w="med" len="med"/>
                      <a:tailEnd type="none" w="med" len="med"/>
                    </a:lnL>
                  </a:tcPr>
                </a:tc>
                <a:tc>
                  <a:txBody>
                    <a:bodyPr/>
                    <a:lstStyle/>
                    <a:p>
                      <a:pPr algn="ctr"/>
                      <a:r>
                        <a:rPr lang="en-US" sz="2000" dirty="0" smtClean="0"/>
                        <a:t>&gt;4 drinks</a:t>
                      </a:r>
                      <a:endParaRPr lang="en-US" sz="2000" dirty="0"/>
                    </a:p>
                  </a:txBody>
                  <a:tcPr/>
                </a:tc>
                <a:tc>
                  <a:txBody>
                    <a:bodyPr/>
                    <a:lstStyle/>
                    <a:p>
                      <a:pPr algn="ctr"/>
                      <a:r>
                        <a:rPr lang="en-US" sz="2000" dirty="0" smtClean="0"/>
                        <a:t>&gt;14 drinks</a:t>
                      </a:r>
                      <a:endParaRPr lang="en-US" sz="2000" dirty="0"/>
                    </a:p>
                  </a:txBody>
                  <a:tcPr>
                    <a:lnR w="28575" cap="flat" cmpd="sng" algn="ctr">
                      <a:solidFill>
                        <a:srgbClr val="2F5897"/>
                      </a:solidFill>
                      <a:prstDash val="solid"/>
                      <a:round/>
                      <a:headEnd type="none" w="med" len="med"/>
                      <a:tailEnd type="none" w="med" len="med"/>
                    </a:lnR>
                  </a:tcPr>
                </a:tc>
                <a:extLst>
                  <a:ext uri="{0D108BD9-81ED-4DB2-BD59-A6C34878D82A}">
                    <a16:rowId xmlns="" xmlns:a16="http://schemas.microsoft.com/office/drawing/2014/main" val="10001"/>
                  </a:ext>
                </a:extLst>
              </a:tr>
              <a:tr h="370840">
                <a:tc>
                  <a:txBody>
                    <a:bodyPr/>
                    <a:lstStyle/>
                    <a:p>
                      <a:pPr algn="l"/>
                      <a:r>
                        <a:rPr lang="en-US" sz="2000" dirty="0" smtClean="0"/>
                        <a:t>Women and men</a:t>
                      </a:r>
                      <a:r>
                        <a:rPr lang="en-US" sz="2000" baseline="0" dirty="0" smtClean="0"/>
                        <a:t> over </a:t>
                      </a:r>
                      <a:r>
                        <a:rPr lang="en-US" sz="2000" dirty="0" smtClean="0"/>
                        <a:t>65</a:t>
                      </a:r>
                      <a:r>
                        <a:rPr lang="en-US" sz="2000" baseline="0" dirty="0" smtClean="0"/>
                        <a:t> years old</a:t>
                      </a:r>
                      <a:endParaRPr lang="en-US" sz="2000" dirty="0"/>
                    </a:p>
                  </a:txBody>
                  <a:tcPr>
                    <a:lnL w="28575" cap="flat" cmpd="sng" algn="ctr">
                      <a:solidFill>
                        <a:srgbClr val="2F5897"/>
                      </a:solidFill>
                      <a:prstDash val="solid"/>
                      <a:round/>
                      <a:headEnd type="none" w="med" len="med"/>
                      <a:tailEnd type="none" w="med" len="med"/>
                    </a:lnL>
                    <a:lnB w="28575" cap="flat" cmpd="sng" algn="ctr">
                      <a:solidFill>
                        <a:srgbClr val="2F5897"/>
                      </a:solidFill>
                      <a:prstDash val="solid"/>
                      <a:round/>
                      <a:headEnd type="none" w="med" len="med"/>
                      <a:tailEnd type="none" w="med" len="med"/>
                    </a:lnB>
                  </a:tcPr>
                </a:tc>
                <a:tc>
                  <a:txBody>
                    <a:bodyPr/>
                    <a:lstStyle/>
                    <a:p>
                      <a:pPr algn="ctr"/>
                      <a:endParaRPr lang="en-US" sz="2000" dirty="0" smtClean="0"/>
                    </a:p>
                    <a:p>
                      <a:pPr algn="ctr"/>
                      <a:r>
                        <a:rPr lang="en-US" sz="2000" dirty="0" smtClean="0"/>
                        <a:t>&gt;3</a:t>
                      </a:r>
                      <a:r>
                        <a:rPr lang="en-US" sz="2000" baseline="0" dirty="0" smtClean="0"/>
                        <a:t> drinks</a:t>
                      </a:r>
                      <a:endParaRPr lang="en-US" sz="2000" dirty="0"/>
                    </a:p>
                  </a:txBody>
                  <a:tcPr>
                    <a:lnB w="28575" cap="flat" cmpd="sng" algn="ctr">
                      <a:solidFill>
                        <a:srgbClr val="2F5897"/>
                      </a:solidFill>
                      <a:prstDash val="solid"/>
                      <a:round/>
                      <a:headEnd type="none" w="med" len="med"/>
                      <a:tailEnd type="none" w="med" len="med"/>
                    </a:lnB>
                  </a:tcPr>
                </a:tc>
                <a:tc>
                  <a:txBody>
                    <a:bodyPr/>
                    <a:lstStyle/>
                    <a:p>
                      <a:pPr algn="ctr"/>
                      <a:endParaRPr lang="en-US" sz="2000" dirty="0" smtClean="0"/>
                    </a:p>
                    <a:p>
                      <a:pPr algn="ctr"/>
                      <a:r>
                        <a:rPr lang="en-US" sz="2000" dirty="0" smtClean="0"/>
                        <a:t>&gt;7 drinks</a:t>
                      </a:r>
                      <a:endParaRPr lang="en-US" sz="2000" dirty="0"/>
                    </a:p>
                  </a:txBody>
                  <a:tcPr>
                    <a:lnR w="28575" cap="flat" cmpd="sng" algn="ctr">
                      <a:solidFill>
                        <a:srgbClr val="2F5897"/>
                      </a:solidFill>
                      <a:prstDash val="solid"/>
                      <a:round/>
                      <a:headEnd type="none" w="med" len="med"/>
                      <a:tailEnd type="none" w="med" len="med"/>
                    </a:lnR>
                    <a:lnB w="28575" cap="flat" cmpd="sng" algn="ctr">
                      <a:solidFill>
                        <a:srgbClr val="2F5897"/>
                      </a:solidFill>
                      <a:prstDash val="solid"/>
                      <a:round/>
                      <a:headEnd type="none" w="med" len="med"/>
                      <a:tailEnd type="none" w="med" len="med"/>
                    </a:lnB>
                  </a:tcPr>
                </a:tc>
                <a:extLst>
                  <a:ext uri="{0D108BD9-81ED-4DB2-BD59-A6C34878D82A}">
                    <a16:rowId xmlns="" xmlns:a16="http://schemas.microsoft.com/office/drawing/2014/main" val="10002"/>
                  </a:ext>
                </a:extLst>
              </a:tr>
            </a:tbl>
          </a:graphicData>
        </a:graphic>
      </p:graphicFrame>
      <p:sp>
        <p:nvSpPr>
          <p:cNvPr id="13" name="TextBox 12"/>
          <p:cNvSpPr txBox="1"/>
          <p:nvPr/>
        </p:nvSpPr>
        <p:spPr>
          <a:xfrm>
            <a:off x="457200" y="5638800"/>
            <a:ext cx="3738585" cy="276999"/>
          </a:xfrm>
          <a:prstGeom prst="rect">
            <a:avLst/>
          </a:prstGeom>
          <a:noFill/>
        </p:spPr>
        <p:txBody>
          <a:bodyPr wrap="none" rtlCol="0">
            <a:spAutoFit/>
          </a:bodyPr>
          <a:lstStyle/>
          <a:p>
            <a:r>
              <a:rPr lang="en-US" sz="1200" i="1" dirty="0" smtClean="0"/>
              <a:t>*National </a:t>
            </a:r>
            <a:r>
              <a:rPr lang="en-US" sz="1200" i="1" dirty="0"/>
              <a:t>Institute on Alcohol Abuse and Alcoholism </a:t>
            </a:r>
          </a:p>
        </p:txBody>
      </p:sp>
      <p:sp>
        <p:nvSpPr>
          <p:cNvPr id="2" name="Date Placeholder 1"/>
          <p:cNvSpPr>
            <a:spLocks noGrp="1"/>
          </p:cNvSpPr>
          <p:nvPr>
            <p:ph type="dt" sz="half" idx="10"/>
          </p:nvPr>
        </p:nvSpPr>
        <p:spPr/>
        <p:txBody>
          <a:bodyPr/>
          <a:lstStyle/>
          <a:p>
            <a:pPr>
              <a:defRPr/>
            </a:pPr>
            <a:endParaRPr lang="en-US"/>
          </a:p>
        </p:txBody>
      </p:sp>
      <p:pic>
        <p:nvPicPr>
          <p:cNvPr id="1026" name="Picture 2" descr="C:\Users\mcree\AppData\Local\Microsoft\Windows\Temporary Internet Files\Content.IE5\NEW1COX8\alcohol6-tra[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533400"/>
            <a:ext cx="1364342"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0132954"/>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2" name="Text Box 4"/>
          <p:cNvSpPr txBox="1">
            <a:spLocks noChangeArrowheads="1"/>
          </p:cNvSpPr>
          <p:nvPr/>
        </p:nvSpPr>
        <p:spPr bwMode="auto">
          <a:xfrm>
            <a:off x="2397126" y="1946292"/>
            <a:ext cx="4681538" cy="954107"/>
          </a:xfrm>
          <a:prstGeom prst="rect">
            <a:avLst/>
          </a:prstGeom>
          <a:noFill/>
          <a:ln w="57150" algn="ctr">
            <a:noFill/>
            <a:miter lim="800000"/>
            <a:headEnd/>
            <a:tailEnd/>
          </a:ln>
          <a:effectLst/>
        </p:spPr>
        <p:txBody>
          <a:bodyPr>
            <a:spAutoFit/>
          </a:bodyPr>
          <a:lstStyle>
            <a:lvl1pPr>
              <a:defRPr sz="5400">
                <a:solidFill>
                  <a:srgbClr val="FDD518"/>
                </a:solidFill>
                <a:latin typeface="HelveticaNeue HeavyCond" charset="0"/>
                <a:ea typeface="ＭＳ Ｐゴシック" charset="0"/>
                <a:cs typeface="ＭＳ Ｐゴシック" charset="0"/>
              </a:defRPr>
            </a:lvl1pPr>
            <a:lvl2pPr marL="37931725" indent="-37474525">
              <a:defRPr sz="5400">
                <a:solidFill>
                  <a:srgbClr val="FDD518"/>
                </a:solidFill>
                <a:latin typeface="HelveticaNeue HeavyCond" charset="0"/>
                <a:ea typeface="ＭＳ Ｐゴシック" charset="0"/>
              </a:defRPr>
            </a:lvl2pPr>
            <a:lvl3pPr>
              <a:defRPr sz="5400">
                <a:solidFill>
                  <a:srgbClr val="FDD518"/>
                </a:solidFill>
                <a:latin typeface="HelveticaNeue HeavyCond" charset="0"/>
                <a:ea typeface="ＭＳ Ｐゴシック" charset="0"/>
              </a:defRPr>
            </a:lvl3pPr>
            <a:lvl4pPr>
              <a:defRPr sz="5400">
                <a:solidFill>
                  <a:srgbClr val="FDD518"/>
                </a:solidFill>
                <a:latin typeface="HelveticaNeue HeavyCond" charset="0"/>
                <a:ea typeface="ＭＳ Ｐゴシック" charset="0"/>
              </a:defRPr>
            </a:lvl4pPr>
            <a:lvl5pPr>
              <a:defRPr sz="5400">
                <a:solidFill>
                  <a:srgbClr val="FDD518"/>
                </a:solidFill>
                <a:latin typeface="HelveticaNeue HeavyCond" charset="0"/>
                <a:ea typeface="ＭＳ Ｐゴシック" charset="0"/>
              </a:defRPr>
            </a:lvl5pPr>
            <a:lvl6pPr marL="457200" eaLnBrk="0" fontAlgn="base" hangingPunct="0">
              <a:lnSpc>
                <a:spcPct val="90000"/>
              </a:lnSpc>
              <a:spcBef>
                <a:spcPct val="30000"/>
              </a:spcBef>
              <a:spcAft>
                <a:spcPct val="0"/>
              </a:spcAft>
              <a:defRPr sz="5400">
                <a:solidFill>
                  <a:srgbClr val="FDD518"/>
                </a:solidFill>
                <a:latin typeface="HelveticaNeue HeavyCond" charset="0"/>
                <a:ea typeface="ＭＳ Ｐゴシック" charset="0"/>
              </a:defRPr>
            </a:lvl6pPr>
            <a:lvl7pPr marL="914400" eaLnBrk="0" fontAlgn="base" hangingPunct="0">
              <a:lnSpc>
                <a:spcPct val="90000"/>
              </a:lnSpc>
              <a:spcBef>
                <a:spcPct val="30000"/>
              </a:spcBef>
              <a:spcAft>
                <a:spcPct val="0"/>
              </a:spcAft>
              <a:defRPr sz="5400">
                <a:solidFill>
                  <a:srgbClr val="FDD518"/>
                </a:solidFill>
                <a:latin typeface="HelveticaNeue HeavyCond" charset="0"/>
                <a:ea typeface="ＭＳ Ｐゴシック" charset="0"/>
              </a:defRPr>
            </a:lvl7pPr>
            <a:lvl8pPr marL="1371600" eaLnBrk="0" fontAlgn="base" hangingPunct="0">
              <a:lnSpc>
                <a:spcPct val="90000"/>
              </a:lnSpc>
              <a:spcBef>
                <a:spcPct val="30000"/>
              </a:spcBef>
              <a:spcAft>
                <a:spcPct val="0"/>
              </a:spcAft>
              <a:defRPr sz="5400">
                <a:solidFill>
                  <a:srgbClr val="FDD518"/>
                </a:solidFill>
                <a:latin typeface="HelveticaNeue HeavyCond" charset="0"/>
                <a:ea typeface="ＭＳ Ｐゴシック" charset="0"/>
              </a:defRPr>
            </a:lvl8pPr>
            <a:lvl9pPr marL="1828800" eaLnBrk="0" fontAlgn="base" hangingPunct="0">
              <a:lnSpc>
                <a:spcPct val="90000"/>
              </a:lnSpc>
              <a:spcBef>
                <a:spcPct val="30000"/>
              </a:spcBef>
              <a:spcAft>
                <a:spcPct val="0"/>
              </a:spcAft>
              <a:defRPr sz="5400">
                <a:solidFill>
                  <a:srgbClr val="FDD518"/>
                </a:solidFill>
                <a:latin typeface="HelveticaNeue HeavyCond" charset="0"/>
                <a:ea typeface="ＭＳ Ｐゴシック" charset="0"/>
              </a:defRPr>
            </a:lvl9pPr>
          </a:lstStyle>
          <a:p>
            <a:pPr algn="ctr" fontAlgn="base">
              <a:lnSpc>
                <a:spcPct val="80000"/>
              </a:lnSpc>
              <a:spcBef>
                <a:spcPct val="30000"/>
              </a:spcBef>
              <a:spcAft>
                <a:spcPct val="0"/>
              </a:spcAft>
              <a:buClr>
                <a:srgbClr val="FAFD00"/>
              </a:buClr>
              <a:buSzPct val="100000"/>
              <a:defRPr/>
            </a:pPr>
            <a:endParaRPr lang="en-US" sz="2800">
              <a:solidFill>
                <a:srgbClr val="FFFFFF"/>
              </a:solidFill>
              <a:effectLst>
                <a:outerShdw blurRad="38100" dist="38100" dir="2700000" algn="tl">
                  <a:srgbClr val="000000"/>
                </a:outerShdw>
              </a:effectLst>
              <a:latin typeface="Arial" charset="0"/>
            </a:endParaRPr>
          </a:p>
          <a:p>
            <a:pPr algn="ctr" fontAlgn="base">
              <a:lnSpc>
                <a:spcPct val="90000"/>
              </a:lnSpc>
              <a:spcBef>
                <a:spcPct val="30000"/>
              </a:spcBef>
              <a:spcAft>
                <a:spcPct val="0"/>
              </a:spcAft>
              <a:buClr>
                <a:srgbClr val="FAFD00"/>
              </a:buClr>
              <a:defRPr/>
            </a:pPr>
            <a:endParaRPr lang="en-US" sz="2800">
              <a:solidFill>
                <a:prstClr val="black"/>
              </a:solidFill>
              <a:latin typeface="Arial" charset="0"/>
            </a:endParaRPr>
          </a:p>
        </p:txBody>
      </p:sp>
      <p:sp>
        <p:nvSpPr>
          <p:cNvPr id="30723" name="Text Box 5"/>
          <p:cNvSpPr txBox="1">
            <a:spLocks noChangeArrowheads="1"/>
          </p:cNvSpPr>
          <p:nvPr/>
        </p:nvSpPr>
        <p:spPr bwMode="auto">
          <a:xfrm>
            <a:off x="169870" y="6670676"/>
            <a:ext cx="8974137" cy="8540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fontAlgn="base">
              <a:lnSpc>
                <a:spcPct val="90000"/>
              </a:lnSpc>
              <a:spcBef>
                <a:spcPct val="30000"/>
              </a:spcBef>
              <a:spcAft>
                <a:spcPct val="0"/>
              </a:spcAft>
              <a:buClr>
                <a:srgbClr val="FAFD00"/>
              </a:buClr>
            </a:pPr>
            <a:endParaRPr lang="en-US" sz="5400">
              <a:solidFill>
                <a:srgbClr val="FAFD00"/>
              </a:solidFill>
              <a:latin typeface="Arial" pitchFamily="34" charset="0"/>
              <a:ea typeface="MS PGothic" pitchFamily="34" charset="-128"/>
              <a:cs typeface="Arial" pitchFamily="34" charset="0"/>
            </a:endParaRPr>
          </a:p>
        </p:txBody>
      </p:sp>
      <p:sp>
        <p:nvSpPr>
          <p:cNvPr id="52227" name="Rectangle 2"/>
          <p:cNvSpPr>
            <a:spLocks noGrp="1" noChangeArrowheads="1"/>
          </p:cNvSpPr>
          <p:nvPr>
            <p:ph type="title"/>
          </p:nvPr>
        </p:nvSpPr>
        <p:spPr/>
        <p:txBody>
          <a:bodyPr/>
          <a:lstStyle/>
          <a:p>
            <a:r>
              <a:rPr lang="en-US" smtClean="0"/>
              <a:t>Criteria for Substance Use Disorder</a:t>
            </a:r>
            <a:endParaRPr lang="en-US" dirty="0" smtClean="0"/>
          </a:p>
        </p:txBody>
      </p:sp>
      <p:graphicFrame>
        <p:nvGraphicFramePr>
          <p:cNvPr id="7" name="Table 6"/>
          <p:cNvGraphicFramePr>
            <a:graphicFrameLocks noGrp="1"/>
          </p:cNvGraphicFramePr>
          <p:nvPr>
            <p:extLst>
              <p:ext uri="{D42A27DB-BD31-4B8C-83A1-F6EECF244321}">
                <p14:modId xmlns:p14="http://schemas.microsoft.com/office/powerpoint/2010/main" val="1652858180"/>
              </p:ext>
            </p:extLst>
          </p:nvPr>
        </p:nvGraphicFramePr>
        <p:xfrm>
          <a:off x="304803" y="1619901"/>
          <a:ext cx="8534396" cy="4552300"/>
        </p:xfrm>
        <a:graphic>
          <a:graphicData uri="http://schemas.openxmlformats.org/drawingml/2006/table">
            <a:tbl>
              <a:tblPr firstRow="1" bandRow="1">
                <a:tableStyleId>{5C22544A-7EE6-4342-B048-85BDC9FD1C3A}</a:tableStyleId>
              </a:tblPr>
              <a:tblGrid>
                <a:gridCol w="691978">
                  <a:extLst>
                    <a:ext uri="{9D8B030D-6E8A-4147-A177-3AD203B41FA5}">
                      <a16:colId xmlns="" xmlns:a16="http://schemas.microsoft.com/office/drawing/2014/main" val="20000"/>
                    </a:ext>
                  </a:extLst>
                </a:gridCol>
                <a:gridCol w="5404017">
                  <a:extLst>
                    <a:ext uri="{9D8B030D-6E8A-4147-A177-3AD203B41FA5}">
                      <a16:colId xmlns="" xmlns:a16="http://schemas.microsoft.com/office/drawing/2014/main" val="20001"/>
                    </a:ext>
                  </a:extLst>
                </a:gridCol>
                <a:gridCol w="2438401">
                  <a:extLst>
                    <a:ext uri="{9D8B030D-6E8A-4147-A177-3AD203B41FA5}">
                      <a16:colId xmlns="" xmlns:a16="http://schemas.microsoft.com/office/drawing/2014/main" val="20002"/>
                    </a:ext>
                  </a:extLst>
                </a:gridCol>
              </a:tblGrid>
              <a:tr h="518160">
                <a:tc gridSpan="3">
                  <a:txBody>
                    <a:bodyPr/>
                    <a:lstStyle/>
                    <a:p>
                      <a:r>
                        <a:rPr lang="en-US" sz="2400" dirty="0" smtClean="0"/>
                        <a:t>DSM-5 Criteria for Substance</a:t>
                      </a:r>
                      <a:r>
                        <a:rPr lang="en-US" sz="2400" baseline="0" dirty="0" smtClean="0"/>
                        <a:t> Use Disorders</a:t>
                      </a:r>
                      <a:endParaRPr lang="en-US" sz="2400" dirty="0"/>
                    </a:p>
                  </a:txBody>
                  <a:tcPr marL="81280" marR="81280"/>
                </a:tc>
                <a:tc hMerge="1">
                  <a:txBody>
                    <a:bodyPr/>
                    <a:lstStyle/>
                    <a:p>
                      <a:endParaRPr lang="en-US" dirty="0"/>
                    </a:p>
                  </a:txBody>
                  <a:tcPr/>
                </a:tc>
                <a:tc hMerge="1">
                  <a:txBody>
                    <a:bodyPr/>
                    <a:lstStyle/>
                    <a:p>
                      <a:endParaRPr lang="en-US" dirty="0"/>
                    </a:p>
                  </a:txBody>
                  <a:tcPr/>
                </a:tc>
                <a:extLst>
                  <a:ext uri="{0D108BD9-81ED-4DB2-BD59-A6C34878D82A}">
                    <a16:rowId xmlns="" xmlns:a16="http://schemas.microsoft.com/office/drawing/2014/main" val="10000"/>
                  </a:ext>
                </a:extLst>
              </a:tr>
              <a:tr h="372934">
                <a:tc>
                  <a:txBody>
                    <a:bodyPr/>
                    <a:lstStyle/>
                    <a:p>
                      <a:pPr algn="ctr"/>
                      <a:r>
                        <a:rPr lang="en-US" sz="1400" b="1" dirty="0" smtClean="0"/>
                        <a:t>1</a:t>
                      </a:r>
                      <a:endParaRPr lang="en-US" sz="1400" b="1" dirty="0"/>
                    </a:p>
                  </a:txBody>
                  <a:tcPr marL="81280" marR="81280" anchor="ctr"/>
                </a:tc>
                <a:tc>
                  <a:txBody>
                    <a:bodyPr/>
                    <a:lstStyle/>
                    <a:p>
                      <a:r>
                        <a:rPr lang="en-US" sz="1400" dirty="0" smtClean="0"/>
                        <a:t>Use in larger amounts or for longer periods of time than intended</a:t>
                      </a:r>
                    </a:p>
                  </a:txBody>
                  <a:tcPr marL="81280" marR="81280" anchor="ctr"/>
                </a:tc>
                <a:tc rowSpan="11">
                  <a:txBody>
                    <a:bodyPr/>
                    <a:lstStyle/>
                    <a:p>
                      <a:pPr algn="ctr">
                        <a:lnSpc>
                          <a:spcPct val="100000"/>
                        </a:lnSpc>
                        <a:spcAft>
                          <a:spcPts val="0"/>
                        </a:spcAft>
                        <a:defRPr/>
                      </a:pPr>
                      <a:r>
                        <a:rPr lang="en-US" altLang="en-US" sz="1400" b="1" dirty="0" smtClean="0">
                          <a:solidFill>
                            <a:schemeClr val="tx1"/>
                          </a:solidFill>
                          <a:cs typeface="Calibri" pitchFamily="34" charset="0"/>
                        </a:rPr>
                        <a:t>Severity is designated according to the number of symptoms endorsed: </a:t>
                      </a:r>
                    </a:p>
                    <a:p>
                      <a:pPr marL="285750" indent="-285750">
                        <a:lnSpc>
                          <a:spcPct val="150000"/>
                        </a:lnSpc>
                        <a:buFont typeface="Arial" pitchFamily="34" charset="0"/>
                        <a:buChar char="•"/>
                        <a:defRPr/>
                      </a:pPr>
                      <a:r>
                        <a:rPr lang="en-US" altLang="en-US" sz="1400" b="1" dirty="0" smtClean="0">
                          <a:solidFill>
                            <a:schemeClr val="tx1"/>
                          </a:solidFill>
                          <a:cs typeface="Calibri" pitchFamily="34" charset="0"/>
                        </a:rPr>
                        <a:t>0 - 1: no diagnosis</a:t>
                      </a:r>
                    </a:p>
                    <a:p>
                      <a:pPr marL="285750" indent="-285750">
                        <a:lnSpc>
                          <a:spcPct val="150000"/>
                        </a:lnSpc>
                        <a:buFont typeface="Arial" pitchFamily="34" charset="0"/>
                        <a:buChar char="•"/>
                        <a:defRPr/>
                      </a:pPr>
                      <a:r>
                        <a:rPr lang="en-US" altLang="en-US" sz="1400" b="1" dirty="0" smtClean="0">
                          <a:solidFill>
                            <a:schemeClr val="tx1"/>
                          </a:solidFill>
                          <a:cs typeface="Calibri" pitchFamily="34" charset="0"/>
                        </a:rPr>
                        <a:t>2 - 3: mild SUD</a:t>
                      </a:r>
                    </a:p>
                    <a:p>
                      <a:pPr marL="285750" indent="-285750">
                        <a:lnSpc>
                          <a:spcPct val="150000"/>
                        </a:lnSpc>
                        <a:buFont typeface="Arial" pitchFamily="34" charset="0"/>
                        <a:buChar char="•"/>
                        <a:defRPr/>
                      </a:pPr>
                      <a:r>
                        <a:rPr lang="en-US" altLang="en-US" sz="1400" b="1" dirty="0" smtClean="0">
                          <a:solidFill>
                            <a:schemeClr val="tx1"/>
                          </a:solidFill>
                          <a:cs typeface="Calibri" pitchFamily="34" charset="0"/>
                        </a:rPr>
                        <a:t>4 -</a:t>
                      </a:r>
                      <a:r>
                        <a:rPr lang="en-US" altLang="en-US" sz="1400" b="1" baseline="0" dirty="0" smtClean="0">
                          <a:solidFill>
                            <a:schemeClr val="tx1"/>
                          </a:solidFill>
                          <a:cs typeface="Calibri" pitchFamily="34" charset="0"/>
                        </a:rPr>
                        <a:t> </a:t>
                      </a:r>
                      <a:r>
                        <a:rPr lang="en-US" altLang="en-US" sz="1400" b="1" dirty="0" smtClean="0">
                          <a:solidFill>
                            <a:schemeClr val="tx1"/>
                          </a:solidFill>
                          <a:cs typeface="Calibri" pitchFamily="34" charset="0"/>
                        </a:rPr>
                        <a:t>5: moderate SUD</a:t>
                      </a:r>
                    </a:p>
                    <a:p>
                      <a:pPr marL="285750" indent="-285750">
                        <a:lnSpc>
                          <a:spcPct val="150000"/>
                        </a:lnSpc>
                        <a:buFont typeface="Arial" pitchFamily="34" charset="0"/>
                        <a:buChar char="•"/>
                        <a:defRPr/>
                      </a:pPr>
                      <a:r>
                        <a:rPr lang="en-US" altLang="en-US" sz="1400" b="1" dirty="0" smtClean="0">
                          <a:solidFill>
                            <a:schemeClr val="tx1"/>
                          </a:solidFill>
                          <a:cs typeface="Calibri" pitchFamily="34" charset="0"/>
                        </a:rPr>
                        <a:t>6 or more</a:t>
                      </a:r>
                      <a:r>
                        <a:rPr lang="en-US" altLang="en-US" sz="1400" b="1" smtClean="0">
                          <a:solidFill>
                            <a:schemeClr val="tx1"/>
                          </a:solidFill>
                          <a:cs typeface="Calibri" pitchFamily="34" charset="0"/>
                        </a:rPr>
                        <a:t>: severe </a:t>
                      </a:r>
                      <a:r>
                        <a:rPr lang="en-US" altLang="en-US" sz="1400" b="1" dirty="0" smtClean="0">
                          <a:solidFill>
                            <a:schemeClr val="tx1"/>
                          </a:solidFill>
                          <a:cs typeface="Calibri" pitchFamily="34" charset="0"/>
                        </a:rPr>
                        <a:t>SUD</a:t>
                      </a:r>
                    </a:p>
                    <a:p>
                      <a:endParaRPr lang="en-US" sz="1400" dirty="0" smtClean="0"/>
                    </a:p>
                  </a:txBody>
                  <a:tcPr marL="81280" marR="81280" anchor="ctr"/>
                </a:tc>
                <a:extLst>
                  <a:ext uri="{0D108BD9-81ED-4DB2-BD59-A6C34878D82A}">
                    <a16:rowId xmlns="" xmlns:a16="http://schemas.microsoft.com/office/drawing/2014/main" val="10001"/>
                  </a:ext>
                </a:extLst>
              </a:tr>
              <a:tr h="372934">
                <a:tc>
                  <a:txBody>
                    <a:bodyPr/>
                    <a:lstStyle/>
                    <a:p>
                      <a:pPr algn="ctr"/>
                      <a:r>
                        <a:rPr lang="en-US" sz="1400" b="1" dirty="0" smtClean="0"/>
                        <a:t>2</a:t>
                      </a:r>
                      <a:endParaRPr lang="en-US" sz="1400" b="1" dirty="0"/>
                    </a:p>
                  </a:txBody>
                  <a:tcPr marL="81280" marR="81280" anchor="ctr"/>
                </a:tc>
                <a:tc>
                  <a:txBody>
                    <a:bodyPr/>
                    <a:lstStyle/>
                    <a:p>
                      <a:r>
                        <a:rPr lang="en-US" sz="1400" dirty="0" smtClean="0"/>
                        <a:t>Unsuccessful efforts</a:t>
                      </a:r>
                      <a:r>
                        <a:rPr lang="en-US" sz="1400" baseline="0" dirty="0" smtClean="0"/>
                        <a:t> or persistent desire</a:t>
                      </a:r>
                      <a:r>
                        <a:rPr lang="en-US" sz="1400" dirty="0" smtClean="0"/>
                        <a:t> to cut down or quit </a:t>
                      </a:r>
                    </a:p>
                  </a:txBody>
                  <a:tcPr marL="81280" marR="81280" anchor="ctr"/>
                </a:tc>
                <a:tc vMerge="1">
                  <a:txBody>
                    <a:bodyPr/>
                    <a:lstStyle/>
                    <a:p>
                      <a:endParaRPr lang="en-US" sz="1600" dirty="0" smtClean="0"/>
                    </a:p>
                  </a:txBody>
                  <a:tcPr/>
                </a:tc>
                <a:extLst>
                  <a:ext uri="{0D108BD9-81ED-4DB2-BD59-A6C34878D82A}">
                    <a16:rowId xmlns="" xmlns:a16="http://schemas.microsoft.com/office/drawing/2014/main" val="10002"/>
                  </a:ext>
                </a:extLst>
              </a:tr>
              <a:tr h="372934">
                <a:tc>
                  <a:txBody>
                    <a:bodyPr/>
                    <a:lstStyle/>
                    <a:p>
                      <a:pPr algn="ctr"/>
                      <a:r>
                        <a:rPr lang="en-US" sz="1400" b="1" dirty="0" smtClean="0"/>
                        <a:t>3</a:t>
                      </a:r>
                      <a:endParaRPr lang="en-US" sz="1400" b="1" dirty="0"/>
                    </a:p>
                  </a:txBody>
                  <a:tcPr marL="81280" marR="81280" anchor="ctr"/>
                </a:tc>
                <a:tc>
                  <a:txBody>
                    <a:bodyPr/>
                    <a:lstStyle/>
                    <a:p>
                      <a:r>
                        <a:rPr lang="en-US" sz="1400" dirty="0" smtClean="0"/>
                        <a:t>Excessive time spent taking the drug</a:t>
                      </a:r>
                    </a:p>
                  </a:txBody>
                  <a:tcPr marL="81280" marR="81280" anchor="ctr"/>
                </a:tc>
                <a:tc vMerge="1">
                  <a:txBody>
                    <a:bodyPr/>
                    <a:lstStyle/>
                    <a:p>
                      <a:endParaRPr lang="en-US" sz="1600" dirty="0" smtClean="0"/>
                    </a:p>
                  </a:txBody>
                  <a:tcPr/>
                </a:tc>
                <a:extLst>
                  <a:ext uri="{0D108BD9-81ED-4DB2-BD59-A6C34878D82A}">
                    <a16:rowId xmlns="" xmlns:a16="http://schemas.microsoft.com/office/drawing/2014/main" val="10003"/>
                  </a:ext>
                </a:extLst>
              </a:tr>
              <a:tr h="372934">
                <a:tc>
                  <a:txBody>
                    <a:bodyPr/>
                    <a:lstStyle/>
                    <a:p>
                      <a:pPr algn="ctr"/>
                      <a:r>
                        <a:rPr lang="en-US" sz="1400" b="1" dirty="0" smtClean="0"/>
                        <a:t>4</a:t>
                      </a:r>
                      <a:endParaRPr lang="en-US" sz="1400" b="1" dirty="0"/>
                    </a:p>
                  </a:txBody>
                  <a:tcPr marL="81280" marR="81280" anchor="ctr"/>
                </a:tc>
                <a:tc>
                  <a:txBody>
                    <a:bodyPr/>
                    <a:lstStyle/>
                    <a:p>
                      <a:r>
                        <a:rPr lang="en-US" sz="1400" dirty="0" smtClean="0"/>
                        <a:t>Failure to fulfill major obligations</a:t>
                      </a:r>
                    </a:p>
                  </a:txBody>
                  <a:tcPr marL="81280" marR="81280" anchor="ctr"/>
                </a:tc>
                <a:tc vMerge="1">
                  <a:txBody>
                    <a:bodyPr/>
                    <a:lstStyle/>
                    <a:p>
                      <a:endParaRPr lang="en-US" sz="1600" dirty="0" smtClean="0"/>
                    </a:p>
                  </a:txBody>
                  <a:tcPr/>
                </a:tc>
                <a:extLst>
                  <a:ext uri="{0D108BD9-81ED-4DB2-BD59-A6C34878D82A}">
                    <a16:rowId xmlns="" xmlns:a16="http://schemas.microsoft.com/office/drawing/2014/main" val="10004"/>
                  </a:ext>
                </a:extLst>
              </a:tr>
              <a:tr h="372934">
                <a:tc>
                  <a:txBody>
                    <a:bodyPr/>
                    <a:lstStyle/>
                    <a:p>
                      <a:pPr algn="ctr"/>
                      <a:r>
                        <a:rPr lang="en-US" sz="1400" b="1" dirty="0" smtClean="0"/>
                        <a:t>5</a:t>
                      </a:r>
                      <a:endParaRPr lang="en-US" sz="1400" b="1" dirty="0"/>
                    </a:p>
                  </a:txBody>
                  <a:tcPr marL="81280" marR="81280" anchor="ctr"/>
                </a:tc>
                <a:tc>
                  <a:txBody>
                    <a:bodyPr/>
                    <a:lstStyle/>
                    <a:p>
                      <a:r>
                        <a:rPr lang="en-US" sz="1400" dirty="0" smtClean="0"/>
                        <a:t>Continued use despite social or interpersonal problems</a:t>
                      </a:r>
                    </a:p>
                  </a:txBody>
                  <a:tcPr marL="81280" marR="81280" anchor="ctr"/>
                </a:tc>
                <a:tc vMerge="1">
                  <a:txBody>
                    <a:bodyPr/>
                    <a:lstStyle/>
                    <a:p>
                      <a:endParaRPr lang="en-US" sz="1600" dirty="0" smtClean="0"/>
                    </a:p>
                  </a:txBody>
                  <a:tcPr/>
                </a:tc>
                <a:extLst>
                  <a:ext uri="{0D108BD9-81ED-4DB2-BD59-A6C34878D82A}">
                    <a16:rowId xmlns="" xmlns:a16="http://schemas.microsoft.com/office/drawing/2014/main" val="10005"/>
                  </a:ext>
                </a:extLst>
              </a:tr>
              <a:tr h="372934">
                <a:tc>
                  <a:txBody>
                    <a:bodyPr/>
                    <a:lstStyle/>
                    <a:p>
                      <a:pPr algn="ctr"/>
                      <a:r>
                        <a:rPr lang="en-US" sz="1400" b="1" dirty="0" smtClean="0"/>
                        <a:t>6</a:t>
                      </a:r>
                      <a:endParaRPr lang="en-US" sz="1400" b="1" dirty="0"/>
                    </a:p>
                  </a:txBody>
                  <a:tcPr marL="81280" marR="81280" anchor="ctr"/>
                </a:tc>
                <a:tc>
                  <a:txBody>
                    <a:bodyPr/>
                    <a:lstStyle/>
                    <a:p>
                      <a:r>
                        <a:rPr lang="en-US" sz="1400" dirty="0" smtClean="0"/>
                        <a:t>Important activities given up</a:t>
                      </a:r>
                      <a:endParaRPr lang="en-US" sz="1400" dirty="0"/>
                    </a:p>
                  </a:txBody>
                  <a:tcPr marL="81280" marR="81280" anchor="ctr"/>
                </a:tc>
                <a:tc vMerge="1">
                  <a:txBody>
                    <a:bodyPr/>
                    <a:lstStyle/>
                    <a:p>
                      <a:endParaRPr lang="en-US" sz="1600" dirty="0"/>
                    </a:p>
                  </a:txBody>
                  <a:tcPr/>
                </a:tc>
                <a:extLst>
                  <a:ext uri="{0D108BD9-81ED-4DB2-BD59-A6C34878D82A}">
                    <a16:rowId xmlns="" xmlns:a16="http://schemas.microsoft.com/office/drawing/2014/main" val="10006"/>
                  </a:ext>
                </a:extLst>
              </a:tr>
              <a:tr h="372934">
                <a:tc>
                  <a:txBody>
                    <a:bodyPr/>
                    <a:lstStyle/>
                    <a:p>
                      <a:pPr algn="ctr"/>
                      <a:r>
                        <a:rPr lang="en-US" sz="1400" b="1" dirty="0" smtClean="0"/>
                        <a:t>7</a:t>
                      </a:r>
                      <a:endParaRPr lang="en-US" sz="1400" b="1" dirty="0"/>
                    </a:p>
                  </a:txBody>
                  <a:tcPr marL="81280" marR="81280" anchor="ctr"/>
                </a:tc>
                <a:tc>
                  <a:txBody>
                    <a:bodyPr/>
                    <a:lstStyle/>
                    <a:p>
                      <a:r>
                        <a:rPr lang="en-US" sz="1400" dirty="0" smtClean="0"/>
                        <a:t>Recurrent use in physically hazardous situations</a:t>
                      </a:r>
                    </a:p>
                  </a:txBody>
                  <a:tcPr marL="81280" marR="81280" anchor="ctr"/>
                </a:tc>
                <a:tc vMerge="1">
                  <a:txBody>
                    <a:bodyPr/>
                    <a:lstStyle/>
                    <a:p>
                      <a:endParaRPr lang="en-US" sz="1600" dirty="0" smtClean="0"/>
                    </a:p>
                  </a:txBody>
                  <a:tcPr/>
                </a:tc>
                <a:extLst>
                  <a:ext uri="{0D108BD9-81ED-4DB2-BD59-A6C34878D82A}">
                    <a16:rowId xmlns="" xmlns:a16="http://schemas.microsoft.com/office/drawing/2014/main" val="10007"/>
                  </a:ext>
                </a:extLst>
              </a:tr>
              <a:tr h="372934">
                <a:tc>
                  <a:txBody>
                    <a:bodyPr/>
                    <a:lstStyle/>
                    <a:p>
                      <a:pPr algn="ctr"/>
                      <a:r>
                        <a:rPr lang="en-US" sz="1400" b="1" dirty="0" smtClean="0"/>
                        <a:t>8</a:t>
                      </a:r>
                      <a:endParaRPr lang="en-US" sz="1400" b="1" dirty="0"/>
                    </a:p>
                  </a:txBody>
                  <a:tcPr marL="81280" marR="81280" anchor="ctr"/>
                </a:tc>
                <a:tc>
                  <a:txBody>
                    <a:bodyPr/>
                    <a:lstStyle/>
                    <a:p>
                      <a:r>
                        <a:rPr lang="en-US" sz="1400" dirty="0" smtClean="0"/>
                        <a:t>Continued use despite physical or psychological problems</a:t>
                      </a:r>
                    </a:p>
                  </a:txBody>
                  <a:tcPr marL="81280" marR="81280" anchor="ctr"/>
                </a:tc>
                <a:tc vMerge="1">
                  <a:txBody>
                    <a:bodyPr/>
                    <a:lstStyle/>
                    <a:p>
                      <a:endParaRPr lang="en-US" sz="1600" dirty="0" smtClean="0"/>
                    </a:p>
                  </a:txBody>
                  <a:tcPr/>
                </a:tc>
                <a:extLst>
                  <a:ext uri="{0D108BD9-81ED-4DB2-BD59-A6C34878D82A}">
                    <a16:rowId xmlns="" xmlns:a16="http://schemas.microsoft.com/office/drawing/2014/main" val="10008"/>
                  </a:ext>
                </a:extLst>
              </a:tr>
              <a:tr h="372934">
                <a:tc>
                  <a:txBody>
                    <a:bodyPr/>
                    <a:lstStyle/>
                    <a:p>
                      <a:pPr algn="ctr"/>
                      <a:r>
                        <a:rPr lang="en-US" sz="1400" b="1" dirty="0" smtClean="0"/>
                        <a:t>9</a:t>
                      </a:r>
                      <a:endParaRPr lang="en-US" sz="1400" b="1" dirty="0"/>
                    </a:p>
                  </a:txBody>
                  <a:tcPr marL="81280" marR="81280" anchor="ctr"/>
                </a:tc>
                <a:tc>
                  <a:txBody>
                    <a:bodyPr/>
                    <a:lstStyle/>
                    <a:p>
                      <a:r>
                        <a:rPr lang="en-US" sz="1400" dirty="0" smtClean="0"/>
                        <a:t>Tolerance</a:t>
                      </a:r>
                    </a:p>
                  </a:txBody>
                  <a:tcPr marL="81280" marR="81280" anchor="ctr"/>
                </a:tc>
                <a:tc vMerge="1">
                  <a:txBody>
                    <a:bodyPr/>
                    <a:lstStyle/>
                    <a:p>
                      <a:endParaRPr lang="en-US" sz="1600" dirty="0" smtClean="0"/>
                    </a:p>
                  </a:txBody>
                  <a:tcPr/>
                </a:tc>
                <a:extLst>
                  <a:ext uri="{0D108BD9-81ED-4DB2-BD59-A6C34878D82A}">
                    <a16:rowId xmlns="" xmlns:a16="http://schemas.microsoft.com/office/drawing/2014/main" val="10009"/>
                  </a:ext>
                </a:extLst>
              </a:tr>
              <a:tr h="372934">
                <a:tc>
                  <a:txBody>
                    <a:bodyPr/>
                    <a:lstStyle/>
                    <a:p>
                      <a:pPr algn="ctr"/>
                      <a:r>
                        <a:rPr lang="en-US" sz="1400" b="1" dirty="0" smtClean="0"/>
                        <a:t>10</a:t>
                      </a:r>
                      <a:endParaRPr lang="en-US" sz="1400" b="1" dirty="0"/>
                    </a:p>
                  </a:txBody>
                  <a:tcPr marL="81280" marR="81280" anchor="ctr"/>
                </a:tc>
                <a:tc>
                  <a:txBody>
                    <a:bodyPr/>
                    <a:lstStyle/>
                    <a:p>
                      <a:r>
                        <a:rPr lang="en-US" sz="1400" dirty="0" smtClean="0"/>
                        <a:t>Withdrawal</a:t>
                      </a:r>
                    </a:p>
                  </a:txBody>
                  <a:tcPr marL="81280" marR="81280" anchor="ctr"/>
                </a:tc>
                <a:tc vMerge="1">
                  <a:txBody>
                    <a:bodyPr/>
                    <a:lstStyle/>
                    <a:p>
                      <a:endParaRPr lang="en-US" sz="1600" dirty="0" smtClean="0"/>
                    </a:p>
                  </a:txBody>
                  <a:tcPr/>
                </a:tc>
                <a:extLst>
                  <a:ext uri="{0D108BD9-81ED-4DB2-BD59-A6C34878D82A}">
                    <a16:rowId xmlns="" xmlns:a16="http://schemas.microsoft.com/office/drawing/2014/main" val="10010"/>
                  </a:ext>
                </a:extLst>
              </a:tr>
              <a:tr h="152399">
                <a:tc>
                  <a:txBody>
                    <a:bodyPr/>
                    <a:lstStyle/>
                    <a:p>
                      <a:pPr algn="ctr"/>
                      <a:r>
                        <a:rPr lang="en-US" sz="1400" b="1" dirty="0" smtClean="0"/>
                        <a:t>11</a:t>
                      </a:r>
                      <a:endParaRPr lang="en-US" sz="1400" b="1" dirty="0"/>
                    </a:p>
                  </a:txBody>
                  <a:tcPr marL="81280" marR="81280" anchor="ctr"/>
                </a:tc>
                <a:tc>
                  <a:txBody>
                    <a:bodyPr/>
                    <a:lstStyle/>
                    <a:p>
                      <a:r>
                        <a:rPr lang="en-US" sz="1400" dirty="0" smtClean="0"/>
                        <a:t>Craving</a:t>
                      </a:r>
                    </a:p>
                  </a:txBody>
                  <a:tcPr marL="81280" marR="81280" anchor="ctr"/>
                </a:tc>
                <a:tc vMerge="1">
                  <a:txBody>
                    <a:bodyPr/>
                    <a:lstStyle/>
                    <a:p>
                      <a:endParaRPr lang="en-US" sz="1600" dirty="0" smtClean="0"/>
                    </a:p>
                  </a:txBody>
                  <a:tcPr/>
                </a:tc>
                <a:extLst>
                  <a:ext uri="{0D108BD9-81ED-4DB2-BD59-A6C34878D82A}">
                    <a16:rowId xmlns="" xmlns:a16="http://schemas.microsoft.com/office/drawing/2014/main" val="10011"/>
                  </a:ext>
                </a:extLst>
              </a:tr>
            </a:tbl>
          </a:graphicData>
        </a:graphic>
      </p:graphicFrame>
    </p:spTree>
    <p:extLst>
      <p:ext uri="{BB962C8B-B14F-4D97-AF65-F5344CB8AC3E}">
        <p14:creationId xmlns:p14="http://schemas.microsoft.com/office/powerpoint/2010/main" val="33423963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SBIRT Service Delivery Components</a:t>
            </a:r>
            <a:endParaRPr lang="en-US" dirty="0"/>
          </a:p>
        </p:txBody>
      </p:sp>
      <p:sp>
        <p:nvSpPr>
          <p:cNvPr id="4099" name="Content Placeholder 2"/>
          <p:cNvSpPr>
            <a:spLocks noGrp="1"/>
          </p:cNvSpPr>
          <p:nvPr>
            <p:ph idx="1"/>
          </p:nvPr>
        </p:nvSpPr>
        <p:spPr/>
        <p:txBody>
          <a:bodyPr/>
          <a:lstStyle/>
          <a:p>
            <a:pPr>
              <a:buClr>
                <a:srgbClr val="CF1001"/>
              </a:buClr>
            </a:pPr>
            <a:r>
              <a:rPr lang="en-US" sz="2400" b="1" u="sng" dirty="0" smtClean="0">
                <a:solidFill>
                  <a:srgbClr val="CF1001"/>
                </a:solidFill>
              </a:rPr>
              <a:t>S</a:t>
            </a:r>
            <a:r>
              <a:rPr lang="en-US" sz="2400" b="1" dirty="0" smtClean="0"/>
              <a:t>creening </a:t>
            </a:r>
            <a:r>
              <a:rPr lang="en-US" sz="2400" dirty="0" smtClean="0"/>
              <a:t>is a method for identifying an individual at risk for substance misuse (ASSIST, ASSIST-FC, AUDIT, AUDIT-C, DAST</a:t>
            </a:r>
            <a:r>
              <a:rPr lang="en-US" sz="2400" dirty="0" smtClean="0"/>
              <a:t>)</a:t>
            </a:r>
            <a:endParaRPr lang="en-US" sz="2400" dirty="0" smtClean="0"/>
          </a:p>
          <a:p>
            <a:pPr>
              <a:buClr>
                <a:srgbClr val="CF1001"/>
              </a:buClr>
            </a:pPr>
            <a:r>
              <a:rPr lang="en-US" sz="2400" b="1" u="sng" dirty="0" smtClean="0">
                <a:solidFill>
                  <a:srgbClr val="CF1001"/>
                </a:solidFill>
              </a:rPr>
              <a:t>B</a:t>
            </a:r>
            <a:r>
              <a:rPr lang="en-US" sz="2400" b="1" dirty="0" smtClean="0">
                <a:solidFill>
                  <a:srgbClr val="000000"/>
                </a:solidFill>
              </a:rPr>
              <a:t>rief </a:t>
            </a:r>
            <a:r>
              <a:rPr lang="en-US" sz="2400" b="1" u="sng" dirty="0" smtClean="0">
                <a:solidFill>
                  <a:srgbClr val="CF1001"/>
                </a:solidFill>
              </a:rPr>
              <a:t>I</a:t>
            </a:r>
            <a:r>
              <a:rPr lang="en-US" sz="2400" b="1" dirty="0" smtClean="0">
                <a:solidFill>
                  <a:srgbClr val="000000"/>
                </a:solidFill>
              </a:rPr>
              <a:t>ntervention </a:t>
            </a:r>
            <a:r>
              <a:rPr lang="en-US" sz="2400" dirty="0" smtClean="0">
                <a:solidFill>
                  <a:srgbClr val="000000"/>
                </a:solidFill>
              </a:rPr>
              <a:t>is a low-intensity, short-duration “conversation” with </a:t>
            </a:r>
            <a:r>
              <a:rPr lang="en-US" sz="2400" dirty="0" smtClean="0">
                <a:solidFill>
                  <a:srgbClr val="000000"/>
                </a:solidFill>
              </a:rPr>
              <a:t>patients </a:t>
            </a:r>
            <a:r>
              <a:rPr lang="en-US" sz="2400" dirty="0" smtClean="0">
                <a:solidFill>
                  <a:srgbClr val="000000"/>
                </a:solidFill>
              </a:rPr>
              <a:t>who screen </a:t>
            </a:r>
            <a:r>
              <a:rPr lang="en-US" sz="2400" dirty="0" smtClean="0">
                <a:solidFill>
                  <a:srgbClr val="000000"/>
                </a:solidFill>
              </a:rPr>
              <a:t>positive</a:t>
            </a:r>
            <a:endParaRPr lang="en-US" sz="2400" dirty="0" smtClean="0">
              <a:solidFill>
                <a:srgbClr val="000000"/>
              </a:solidFill>
            </a:endParaRPr>
          </a:p>
          <a:p>
            <a:pPr lvl="1">
              <a:buClr>
                <a:srgbClr val="CF1001"/>
              </a:buClr>
            </a:pPr>
            <a:r>
              <a:rPr lang="en-US" sz="2400" dirty="0" smtClean="0">
                <a:solidFill>
                  <a:srgbClr val="000000"/>
                </a:solidFill>
              </a:rPr>
              <a:t>Builds commitment to change through the use of motivational interviewing </a:t>
            </a:r>
            <a:r>
              <a:rPr lang="en-US" sz="2400" dirty="0" smtClean="0">
                <a:solidFill>
                  <a:srgbClr val="000000"/>
                </a:solidFill>
              </a:rPr>
              <a:t>techniques</a:t>
            </a:r>
            <a:endParaRPr lang="en-US" sz="2400" dirty="0" smtClean="0">
              <a:solidFill>
                <a:srgbClr val="000000"/>
              </a:solidFill>
            </a:endParaRPr>
          </a:p>
          <a:p>
            <a:pPr lvl="1">
              <a:buClr>
                <a:srgbClr val="CF1001"/>
              </a:buClr>
            </a:pPr>
            <a:r>
              <a:rPr lang="en-US" sz="2400" dirty="0" smtClean="0">
                <a:solidFill>
                  <a:srgbClr val="000000"/>
                </a:solidFill>
              </a:rPr>
              <a:t>Typically conducted immediately following </a:t>
            </a:r>
            <a:r>
              <a:rPr lang="en-US" sz="2400" dirty="0" smtClean="0">
                <a:solidFill>
                  <a:srgbClr val="000000"/>
                </a:solidFill>
              </a:rPr>
              <a:t>screening</a:t>
            </a:r>
            <a:endParaRPr lang="en-US" sz="2400" dirty="0" smtClean="0">
              <a:solidFill>
                <a:srgbClr val="000000"/>
              </a:solidFill>
            </a:endParaRPr>
          </a:p>
          <a:p>
            <a:pPr>
              <a:buClr>
                <a:srgbClr val="CF1001"/>
              </a:buClr>
            </a:pPr>
            <a:r>
              <a:rPr lang="en-US" sz="2400" b="1" dirty="0" smtClean="0">
                <a:solidFill>
                  <a:srgbClr val="000000"/>
                </a:solidFill>
              </a:rPr>
              <a:t> </a:t>
            </a:r>
            <a:r>
              <a:rPr lang="en-US" sz="2400" b="1" u="sng" dirty="0" smtClean="0">
                <a:solidFill>
                  <a:srgbClr val="CF1001"/>
                </a:solidFill>
              </a:rPr>
              <a:t>R</a:t>
            </a:r>
            <a:r>
              <a:rPr lang="en-US" sz="2400" b="1" dirty="0" smtClean="0"/>
              <a:t>eferral to </a:t>
            </a:r>
            <a:r>
              <a:rPr lang="en-US" sz="2400" b="1" u="sng" dirty="0" smtClean="0">
                <a:solidFill>
                  <a:srgbClr val="CF1001"/>
                </a:solidFill>
              </a:rPr>
              <a:t>T</a:t>
            </a:r>
            <a:r>
              <a:rPr lang="en-US" sz="2400" b="1" dirty="0" smtClean="0"/>
              <a:t>reatment </a:t>
            </a:r>
            <a:r>
              <a:rPr lang="en-US" sz="2400" dirty="0" smtClean="0"/>
              <a:t>facilitates access to specialty care for adolescents with more serious signs of substance misuse or use </a:t>
            </a:r>
            <a:r>
              <a:rPr lang="en-US" sz="2400" dirty="0" smtClean="0"/>
              <a:t>disorders</a:t>
            </a:r>
            <a:endParaRPr lang="en-US" sz="2400" dirty="0" smtClean="0"/>
          </a:p>
        </p:txBody>
      </p:sp>
    </p:spTree>
    <p:extLst>
      <p:ext uri="{BB962C8B-B14F-4D97-AF65-F5344CB8AC3E}">
        <p14:creationId xmlns:p14="http://schemas.microsoft.com/office/powerpoint/2010/main" val="15888624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Brief Intervention Evidence Base</a:t>
            </a:r>
            <a:endParaRPr lang="en-US" dirty="0"/>
          </a:p>
        </p:txBody>
      </p:sp>
      <p:sp>
        <p:nvSpPr>
          <p:cNvPr id="2" name="Content Placeholder 1"/>
          <p:cNvSpPr>
            <a:spLocks noGrp="1"/>
          </p:cNvSpPr>
          <p:nvPr>
            <p:ph idx="1"/>
          </p:nvPr>
        </p:nvSpPr>
        <p:spPr/>
        <p:txBody>
          <a:bodyPr>
            <a:normAutofit fontScale="70000" lnSpcReduction="20000"/>
          </a:bodyPr>
          <a:lstStyle/>
          <a:p>
            <a:r>
              <a:rPr lang="en-US" dirty="0" smtClean="0"/>
              <a:t>Tobacco</a:t>
            </a:r>
          </a:p>
          <a:p>
            <a:pPr lvl="1"/>
            <a:r>
              <a:rPr lang="en-US" dirty="0" smtClean="0"/>
              <a:t>Numerous clinical trials in medical and dental settings</a:t>
            </a:r>
          </a:p>
          <a:p>
            <a:pPr lvl="1"/>
            <a:r>
              <a:rPr lang="en-US" dirty="0" smtClean="0"/>
              <a:t>BI increases quit rates (3%-12%)</a:t>
            </a:r>
          </a:p>
          <a:p>
            <a:pPr lvl="1"/>
            <a:r>
              <a:rPr lang="en-US" dirty="0" smtClean="0"/>
              <a:t>Quit rates are enhanced by use of NRT (15-50%)</a:t>
            </a:r>
          </a:p>
          <a:p>
            <a:r>
              <a:rPr lang="en-US" dirty="0" smtClean="0"/>
              <a:t>Alcohol</a:t>
            </a:r>
          </a:p>
          <a:p>
            <a:pPr lvl="1"/>
            <a:r>
              <a:rPr lang="en-US" dirty="0" smtClean="0"/>
              <a:t>Numerous clinical trials in medical settings</a:t>
            </a:r>
          </a:p>
          <a:p>
            <a:pPr lvl="1"/>
            <a:r>
              <a:rPr lang="en-US" dirty="0" smtClean="0"/>
              <a:t>BI yields outcomes better than no treatment and often comparable to those of more extensive treatment </a:t>
            </a:r>
          </a:p>
          <a:p>
            <a:pPr lvl="1"/>
            <a:r>
              <a:rPr lang="en-US" dirty="0" smtClean="0"/>
              <a:t>Decreases alcohol use (20% reduction in at-risk drinking)</a:t>
            </a:r>
          </a:p>
          <a:p>
            <a:r>
              <a:rPr lang="en-US" dirty="0" smtClean="0"/>
              <a:t>Other Drugs</a:t>
            </a:r>
          </a:p>
          <a:p>
            <a:pPr lvl="1"/>
            <a:r>
              <a:rPr lang="en-US" dirty="0" smtClean="0"/>
              <a:t>Fewer clinical trials in medical settings</a:t>
            </a:r>
          </a:p>
          <a:p>
            <a:pPr lvl="1"/>
            <a:r>
              <a:rPr lang="en-US" dirty="0" smtClean="0"/>
              <a:t>Decreases in marijuana, cocaine, opioid and stimulant use in recent large-scale WHO international trial</a:t>
            </a:r>
          </a:p>
          <a:p>
            <a:pPr lvl="1"/>
            <a:r>
              <a:rPr lang="en-US" dirty="0" smtClean="0"/>
              <a:t>Null results in 2 recent US multi-site clinical trials </a:t>
            </a:r>
          </a:p>
          <a:p>
            <a:endParaRPr lang="en-US" dirty="0"/>
          </a:p>
        </p:txBody>
      </p:sp>
    </p:spTree>
    <p:extLst>
      <p:ext uri="{BB962C8B-B14F-4D97-AF65-F5344CB8AC3E}">
        <p14:creationId xmlns:p14="http://schemas.microsoft.com/office/powerpoint/2010/main" val="2403463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65268" y="457200"/>
            <a:ext cx="8229600" cy="1143000"/>
          </a:xfrm>
        </p:spPr>
        <p:txBody>
          <a:bodyPr>
            <a:normAutofit fontScale="90000"/>
          </a:bodyPr>
          <a:lstStyle/>
          <a:p>
            <a:r>
              <a:rPr lang="en-US" dirty="0" smtClean="0"/>
              <a:t>Summary of Brief Intervention Evidence </a:t>
            </a:r>
            <a:br>
              <a:rPr lang="en-US" dirty="0" smtClean="0"/>
            </a:br>
            <a:r>
              <a:rPr lang="en-US" dirty="0" smtClean="0"/>
              <a:t>With At-risk Drinkers in Primary Care Settings</a:t>
            </a:r>
            <a:endParaRPr lang="en-US" dirty="0"/>
          </a:p>
        </p:txBody>
      </p:sp>
      <p:sp>
        <p:nvSpPr>
          <p:cNvPr id="33795" name="Rectangle 3"/>
          <p:cNvSpPr>
            <a:spLocks noGrp="1" noChangeArrowheads="1"/>
          </p:cNvSpPr>
          <p:nvPr>
            <p:ph idx="1"/>
          </p:nvPr>
        </p:nvSpPr>
        <p:spPr>
          <a:xfrm>
            <a:off x="457200" y="2133600"/>
            <a:ext cx="8229600" cy="4038601"/>
          </a:xfrm>
        </p:spPr>
        <p:txBody>
          <a:bodyPr/>
          <a:lstStyle/>
          <a:p>
            <a:r>
              <a:rPr lang="en-US" sz="2400" dirty="0" smtClean="0"/>
              <a:t>Patients receiving brief interventions reduce average number of drinks/week by 13% to 34% compared to </a:t>
            </a:r>
            <a:r>
              <a:rPr lang="en-US" sz="2400" dirty="0" smtClean="0"/>
              <a:t>controls</a:t>
            </a:r>
            <a:endParaRPr lang="en-US" sz="2400" dirty="0" smtClean="0"/>
          </a:p>
          <a:p>
            <a:r>
              <a:rPr lang="en-US" sz="2400" dirty="0" smtClean="0"/>
              <a:t>Proportion of participants in intervention condition drinking at moderate or safe levels is 10% to 19% greater than </a:t>
            </a:r>
            <a:r>
              <a:rPr lang="en-US" sz="2400" dirty="0" smtClean="0"/>
              <a:t>controls</a:t>
            </a:r>
            <a:endParaRPr lang="en-US" sz="2400" dirty="0" smtClean="0"/>
          </a:p>
          <a:p>
            <a:r>
              <a:rPr lang="en-US" sz="2400" dirty="0" smtClean="0"/>
              <a:t>No differences in effectiveness based on </a:t>
            </a:r>
            <a:r>
              <a:rPr lang="en-US" sz="2400" dirty="0" smtClean="0"/>
              <a:t>participants</a:t>
            </a:r>
            <a:r>
              <a:rPr lang="en-US" sz="2400" dirty="0" smtClean="0"/>
              <a:t>’ </a:t>
            </a:r>
            <a:r>
              <a:rPr lang="en-US" sz="2400" dirty="0" smtClean="0"/>
              <a:t>gender</a:t>
            </a:r>
            <a:endParaRPr lang="en-US" sz="2400" dirty="0" smtClean="0"/>
          </a:p>
          <a:p>
            <a:r>
              <a:rPr lang="en-US" sz="2400" dirty="0" smtClean="0"/>
              <a:t>No differences in effectiveness based on type of professional (MD vs. “other”) who carries out the </a:t>
            </a:r>
            <a:r>
              <a:rPr lang="en-US" sz="2400" dirty="0" smtClean="0"/>
              <a:t>intervention</a:t>
            </a:r>
            <a:endParaRPr lang="en-US" sz="2400" dirty="0" smtClean="0"/>
          </a:p>
          <a:p>
            <a:pPr marL="0" indent="0">
              <a:buNone/>
            </a:pPr>
            <a:endParaRPr lang="en-US" sz="2400" dirty="0" smtClean="0"/>
          </a:p>
        </p:txBody>
      </p:sp>
      <p:sp>
        <p:nvSpPr>
          <p:cNvPr id="33797" name="TextBox 13"/>
          <p:cNvSpPr txBox="1">
            <a:spLocks noChangeArrowheads="1"/>
          </p:cNvSpPr>
          <p:nvPr/>
        </p:nvSpPr>
        <p:spPr bwMode="auto">
          <a:xfrm>
            <a:off x="457200" y="6308151"/>
            <a:ext cx="345960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US" sz="1200" i="1" dirty="0" smtClean="0"/>
              <a:t>Alvarez-Bueno et al., Preventive Medicine, 2015</a:t>
            </a:r>
            <a:endParaRPr lang="en-US" sz="1200" i="1" dirty="0"/>
          </a:p>
        </p:txBody>
      </p:sp>
    </p:spTree>
    <p:extLst>
      <p:ext uri="{BB962C8B-B14F-4D97-AF65-F5344CB8AC3E}">
        <p14:creationId xmlns:p14="http://schemas.microsoft.com/office/powerpoint/2010/main" val="1693966392"/>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smtClean="0"/>
              <a:t>Research to Practice Gap</a:t>
            </a:r>
            <a:endParaRPr lang="en-US"/>
          </a:p>
        </p:txBody>
      </p:sp>
      <p:sp>
        <p:nvSpPr>
          <p:cNvPr id="36867" name="Rectangle 3"/>
          <p:cNvSpPr>
            <a:spLocks noGrp="1" noChangeArrowheads="1"/>
          </p:cNvSpPr>
          <p:nvPr>
            <p:ph idx="1"/>
          </p:nvPr>
        </p:nvSpPr>
        <p:spPr/>
        <p:txBody>
          <a:bodyPr>
            <a:normAutofit lnSpcReduction="10000"/>
          </a:bodyPr>
          <a:lstStyle/>
          <a:p>
            <a:r>
              <a:rPr lang="en-US" dirty="0" smtClean="0"/>
              <a:t>Large research base supporting the efficacy of SBIRT services for general medical patients, especially for interventions targeting at-risk alcohol and tobacco </a:t>
            </a:r>
            <a:r>
              <a:rPr lang="en-US" dirty="0" smtClean="0"/>
              <a:t>use</a:t>
            </a:r>
            <a:endParaRPr lang="en-US" dirty="0" smtClean="0"/>
          </a:p>
          <a:p>
            <a:r>
              <a:rPr lang="en-US" dirty="0" smtClean="0"/>
              <a:t>Promising evidence of efficacy of SBIRT for other substance </a:t>
            </a:r>
            <a:r>
              <a:rPr lang="en-US" dirty="0" smtClean="0"/>
              <a:t>use</a:t>
            </a:r>
            <a:endParaRPr lang="en-US" dirty="0" smtClean="0"/>
          </a:p>
          <a:p>
            <a:r>
              <a:rPr lang="en-US" dirty="0" smtClean="0"/>
              <a:t>However, technology from SBIRT clinical trials has not being widely adopted by medical professionals in the </a:t>
            </a:r>
            <a:r>
              <a:rPr lang="en-US" dirty="0" smtClean="0"/>
              <a:t>field</a:t>
            </a:r>
            <a:endParaRPr lang="en-US" dirty="0" smtClean="0"/>
          </a:p>
        </p:txBody>
      </p:sp>
      <p:pic>
        <p:nvPicPr>
          <p:cNvPr id="36868" name="Picture 11" descr="C:\Documents and Settings\MCREE\Local Settings\Temp\Temporary Internet Files\Content.IE5\076IL4M5\MC90037019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304800"/>
            <a:ext cx="13843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419831960"/>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0850" name="Rectangle 2"/>
          <p:cNvSpPr>
            <a:spLocks noGrp="1" noChangeArrowheads="1"/>
          </p:cNvSpPr>
          <p:nvPr>
            <p:ph type="title"/>
          </p:nvPr>
        </p:nvSpPr>
        <p:spPr/>
        <p:txBody>
          <a:bodyPr/>
          <a:lstStyle/>
          <a:p>
            <a:r>
              <a:rPr lang="en-US" smtClean="0"/>
              <a:t>Federal SBIRT Goals</a:t>
            </a:r>
            <a:endParaRPr lang="en-US" dirty="0" smtClean="0"/>
          </a:p>
        </p:txBody>
      </p:sp>
      <p:sp>
        <p:nvSpPr>
          <p:cNvPr id="7171" name="Rectangle 3"/>
          <p:cNvSpPr>
            <a:spLocks noGrp="1" noChangeArrowheads="1"/>
          </p:cNvSpPr>
          <p:nvPr>
            <p:ph idx="1"/>
          </p:nvPr>
        </p:nvSpPr>
        <p:spPr/>
        <p:txBody>
          <a:bodyPr>
            <a:normAutofit fontScale="92500" lnSpcReduction="10000"/>
          </a:bodyPr>
          <a:lstStyle/>
          <a:p>
            <a:pPr marL="0" indent="0">
              <a:buNone/>
            </a:pPr>
            <a:r>
              <a:rPr lang="en-US" dirty="0" smtClean="0"/>
              <a:t>Coordinated effort to promote widespread adoption of SBIRT by:</a:t>
            </a:r>
          </a:p>
          <a:p>
            <a:r>
              <a:rPr lang="en-US" dirty="0" smtClean="0"/>
              <a:t>Supporting clinically appropriate treatment services for individuals who are </a:t>
            </a:r>
            <a:r>
              <a:rPr lang="en-US" dirty="0" smtClean="0">
                <a:solidFill>
                  <a:srgbClr val="CF1001"/>
                </a:solidFill>
              </a:rPr>
              <a:t>at-risk</a:t>
            </a:r>
            <a:r>
              <a:rPr lang="en-US" dirty="0" smtClean="0"/>
              <a:t> for substance misuse</a:t>
            </a:r>
          </a:p>
          <a:p>
            <a:r>
              <a:rPr lang="en-US" dirty="0" smtClean="0"/>
              <a:t>Expanding the continuum of care to include SBIRT in </a:t>
            </a:r>
            <a:r>
              <a:rPr lang="en-US" dirty="0" smtClean="0">
                <a:solidFill>
                  <a:srgbClr val="CF1001"/>
                </a:solidFill>
              </a:rPr>
              <a:t>non-traditional </a:t>
            </a:r>
            <a:r>
              <a:rPr lang="en-US" dirty="0" smtClean="0"/>
              <a:t>treatment settings</a:t>
            </a:r>
          </a:p>
          <a:p>
            <a:r>
              <a:rPr lang="en-US" dirty="0" smtClean="0"/>
              <a:t>Improving </a:t>
            </a:r>
            <a:r>
              <a:rPr lang="en-US" dirty="0" smtClean="0">
                <a:solidFill>
                  <a:srgbClr val="CF1001"/>
                </a:solidFill>
              </a:rPr>
              <a:t>linkages</a:t>
            </a:r>
            <a:r>
              <a:rPr lang="en-US" dirty="0" smtClean="0"/>
              <a:t> among community agencies (health care and substance abuse) that are implementing SBIRT</a:t>
            </a:r>
            <a:endParaRPr lang="en-US" dirty="0" smtClean="0"/>
          </a:p>
        </p:txBody>
      </p:sp>
      <p:pic>
        <p:nvPicPr>
          <p:cNvPr id="92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190740"/>
            <a:ext cx="1828800" cy="1379298"/>
          </a:xfrm>
          <a:prstGeom prst="ellipse">
            <a:avLst/>
          </a:prstGeom>
          <a:ln w="9525" algn="in">
            <a:solidFill>
              <a:srgbClr val="000000"/>
            </a:solidFill>
            <a:miter lim="800000"/>
            <a:headEnd/>
            <a:tailEnd/>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9629924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Outcomes Associated with SAMHSA SBIRT Grant Programs</a:t>
            </a:r>
            <a:endParaRPr lang="en-US" dirty="0"/>
          </a:p>
        </p:txBody>
      </p:sp>
      <p:sp>
        <p:nvSpPr>
          <p:cNvPr id="3" name="Content Placeholder 2"/>
          <p:cNvSpPr>
            <a:spLocks noGrp="1"/>
          </p:cNvSpPr>
          <p:nvPr>
            <p:ph idx="1"/>
          </p:nvPr>
        </p:nvSpPr>
        <p:spPr/>
        <p:txBody>
          <a:bodyPr/>
          <a:lstStyle/>
          <a:p>
            <a:r>
              <a:rPr lang="en-US" dirty="0" smtClean="0"/>
              <a:t>Health</a:t>
            </a:r>
          </a:p>
          <a:p>
            <a:pPr marL="457200" lvl="1" indent="0">
              <a:buNone/>
            </a:pPr>
            <a:r>
              <a:rPr lang="en-US" sz="2400" dirty="0" smtClean="0">
                <a:sym typeface="Wingdings"/>
              </a:rPr>
              <a:t> </a:t>
            </a:r>
            <a:r>
              <a:rPr lang="en-US" sz="2400" dirty="0" smtClean="0"/>
              <a:t>in severity of depression symptoms (10%)</a:t>
            </a:r>
          </a:p>
          <a:p>
            <a:pPr marL="457200" lvl="1" indent="0">
              <a:buNone/>
            </a:pPr>
            <a:r>
              <a:rPr lang="en-US" sz="2400" dirty="0" smtClean="0">
                <a:sym typeface="Wingdings"/>
              </a:rPr>
              <a:t> in r</a:t>
            </a:r>
            <a:r>
              <a:rPr lang="en-US" sz="2400" dirty="0" smtClean="0"/>
              <a:t>ates of ED visits (15%)</a:t>
            </a:r>
          </a:p>
          <a:p>
            <a:pPr marL="457200" lvl="1" indent="0">
              <a:buNone/>
            </a:pPr>
            <a:r>
              <a:rPr lang="en-US" sz="2400" dirty="0" smtClean="0">
                <a:sym typeface="Wingdings"/>
              </a:rPr>
              <a:t> </a:t>
            </a:r>
            <a:r>
              <a:rPr lang="en-US" sz="2400" dirty="0" smtClean="0"/>
              <a:t>% of patients receiving routine preventive and outpatient care (72%)</a:t>
            </a:r>
          </a:p>
          <a:p>
            <a:r>
              <a:rPr lang="en-US" dirty="0" smtClean="0"/>
              <a:t>Other</a:t>
            </a:r>
          </a:p>
          <a:p>
            <a:pPr marL="457200" lvl="1" indent="0">
              <a:buNone/>
            </a:pPr>
            <a:r>
              <a:rPr lang="en-US" sz="2400" dirty="0" smtClean="0">
                <a:sym typeface="Wingdings"/>
              </a:rPr>
              <a:t> in r</a:t>
            </a:r>
            <a:r>
              <a:rPr lang="en-US" sz="2400" dirty="0" smtClean="0"/>
              <a:t>ate of DUI’s (50%)</a:t>
            </a:r>
          </a:p>
          <a:p>
            <a:pPr marL="457200" lvl="1" indent="0">
              <a:buNone/>
            </a:pPr>
            <a:r>
              <a:rPr lang="en-US" sz="2400" dirty="0" smtClean="0">
                <a:sym typeface="Wingdings"/>
              </a:rPr>
              <a:t> a</a:t>
            </a:r>
            <a:r>
              <a:rPr lang="en-US" sz="2400" dirty="0" smtClean="0"/>
              <a:t>ny arrests (62%)</a:t>
            </a:r>
            <a:endParaRPr lang="en-US" sz="2400" dirty="0" smtClean="0">
              <a:sym typeface="Wingdings"/>
            </a:endParaRPr>
          </a:p>
          <a:p>
            <a:pPr marL="457200" lvl="1" indent="0">
              <a:buNone/>
            </a:pPr>
            <a:r>
              <a:rPr lang="en-US" sz="2400" dirty="0" smtClean="0">
                <a:sym typeface="Wingdings"/>
              </a:rPr>
              <a:t> labor</a:t>
            </a:r>
            <a:r>
              <a:rPr lang="en-US" sz="2400" dirty="0" smtClean="0"/>
              <a:t> force participation (15%)</a:t>
            </a:r>
          </a:p>
          <a:p>
            <a:pPr lvl="1"/>
            <a:endParaRPr lang="en-US" dirty="0" smtClean="0"/>
          </a:p>
        </p:txBody>
      </p:sp>
      <p:sp>
        <p:nvSpPr>
          <p:cNvPr id="11" name="TextBox 10"/>
          <p:cNvSpPr txBox="1"/>
          <p:nvPr/>
        </p:nvSpPr>
        <p:spPr>
          <a:xfrm>
            <a:off x="16164" y="6280584"/>
            <a:ext cx="4659660" cy="276999"/>
          </a:xfrm>
          <a:prstGeom prst="rect">
            <a:avLst/>
          </a:prstGeom>
          <a:noFill/>
        </p:spPr>
        <p:txBody>
          <a:bodyPr wrap="square" rtlCol="0">
            <a:spAutoFit/>
          </a:bodyPr>
          <a:lstStyle/>
          <a:p>
            <a:pPr lvl="1"/>
            <a:r>
              <a:rPr lang="en-US" sz="1200" i="1" dirty="0"/>
              <a:t>SBIRT Cohort I Cross-Site Evaluation Final Report, 2010</a:t>
            </a:r>
          </a:p>
        </p:txBody>
      </p:sp>
    </p:spTree>
    <p:extLst>
      <p:ext uri="{BB962C8B-B14F-4D97-AF65-F5344CB8AC3E}">
        <p14:creationId xmlns:p14="http://schemas.microsoft.com/office/powerpoint/2010/main" val="24226736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eaLnBrk="1" fontAlgn="auto" hangingPunct="1">
              <a:spcAft>
                <a:spcPts val="0"/>
              </a:spcAft>
              <a:defRPr/>
            </a:pPr>
            <a:r>
              <a:rPr lang="en-US" sz="2400" dirty="0" smtClean="0">
                <a:ea typeface="+mj-ea"/>
                <a:cs typeface="+mj-cs"/>
              </a:rPr>
              <a:t>CT SBIRT Data (10 FQHCs): Percentage of Patients who Screened Positive* who Scored in the Moderate to High Risk Category, Top 5 Substances of Use (</a:t>
            </a:r>
            <a:r>
              <a:rPr lang="en-US" sz="2400" i="1" dirty="0" smtClean="0">
                <a:ea typeface="+mj-ea"/>
                <a:cs typeface="+mj-cs"/>
              </a:rPr>
              <a:t>n</a:t>
            </a:r>
            <a:r>
              <a:rPr lang="en-US" sz="2400" dirty="0" smtClean="0">
                <a:ea typeface="+mj-ea"/>
                <a:cs typeface="+mj-cs"/>
              </a:rPr>
              <a:t>=5,043)</a:t>
            </a:r>
            <a:endParaRPr lang="en-US" sz="2400" i="1" dirty="0">
              <a:ea typeface="+mj-ea"/>
              <a:cs typeface="+mj-cs"/>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33113189"/>
              </p:ext>
            </p:extLst>
          </p:nvPr>
        </p:nvGraphicFramePr>
        <p:xfrm>
          <a:off x="457200" y="1600200"/>
          <a:ext cx="82296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3505200" y="6400800"/>
            <a:ext cx="5573713" cy="369888"/>
          </a:xfrm>
          <a:prstGeom prst="rect">
            <a:avLst/>
          </a:prstGeom>
          <a:noFill/>
        </p:spPr>
        <p:txBody>
          <a:bodyPr wrap="none">
            <a:spAutoFit/>
          </a:bodyPr>
          <a:lstStyle/>
          <a:p>
            <a:pPr>
              <a:defRPr/>
            </a:pPr>
            <a:r>
              <a:rPr lang="en-US" sz="1800" dirty="0">
                <a:solidFill>
                  <a:schemeClr val="tx2"/>
                </a:solidFill>
                <a:ea typeface="ＭＳ Ｐゴシック" charset="0"/>
                <a:cs typeface="+mj-cs"/>
              </a:rPr>
              <a:t>*Screened positive for alcohol and/or other drug use.</a:t>
            </a:r>
          </a:p>
        </p:txBody>
      </p:sp>
    </p:spTree>
    <p:extLst>
      <p:ext uri="{BB962C8B-B14F-4D97-AF65-F5344CB8AC3E}">
        <p14:creationId xmlns:p14="http://schemas.microsoft.com/office/powerpoint/2010/main" val="643455534"/>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Rationale of SBIRT Concept</a:t>
            </a:r>
            <a:endParaRPr lang="en-US" dirty="0"/>
          </a:p>
        </p:txBody>
      </p:sp>
      <p:sp>
        <p:nvSpPr>
          <p:cNvPr id="24579" name="Content Placeholder 2"/>
          <p:cNvSpPr>
            <a:spLocks noGrp="1"/>
          </p:cNvSpPr>
          <p:nvPr>
            <p:ph idx="1"/>
          </p:nvPr>
        </p:nvSpPr>
        <p:spPr/>
        <p:txBody>
          <a:bodyPr/>
          <a:lstStyle/>
          <a:p>
            <a:r>
              <a:rPr lang="en-US" sz="2800" smtClean="0"/>
              <a:t>Use of tobacco, alcohol and other drugs is a leading cause of preventable death in the U.S. </a:t>
            </a:r>
          </a:p>
          <a:p>
            <a:r>
              <a:rPr lang="en-US" sz="2800" dirty="0" smtClean="0"/>
              <a:t>Most affected individuals receive no treatment </a:t>
            </a:r>
          </a:p>
          <a:p>
            <a:r>
              <a:rPr lang="en-US" sz="2800" dirty="0" smtClean="0"/>
              <a:t>Early identification and intervention works</a:t>
            </a:r>
          </a:p>
          <a:p>
            <a:r>
              <a:rPr lang="en-US" sz="2800" dirty="0" smtClean="0"/>
              <a:t>SBIRT programs are putting early intervention into practice</a:t>
            </a:r>
          </a:p>
        </p:txBody>
      </p:sp>
      <p:pic>
        <p:nvPicPr>
          <p:cNvPr id="2050" name="Picture 2" descr="C:\Users\mcree\AppData\Local\Microsoft\Windows\Temporary Internet Files\Content.IE5\Y6PKAZ1A\co teaching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4191000"/>
            <a:ext cx="2590800" cy="25908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5072327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Patient Outcomes, Days of Use</a:t>
            </a:r>
            <a:br>
              <a:rPr lang="en-US" dirty="0"/>
            </a:br>
            <a:r>
              <a:rPr lang="en-US" dirty="0"/>
              <a:t>Past 30 Days* (</a:t>
            </a:r>
            <a:r>
              <a:rPr lang="en-US" dirty="0" smtClean="0"/>
              <a:t>n=444)</a:t>
            </a:r>
            <a:endParaRPr lang="en-US" dirty="0"/>
          </a:p>
        </p:txBody>
      </p:sp>
      <p:graphicFrame>
        <p:nvGraphicFramePr>
          <p:cNvPr id="3" name="Content Placeholder 4"/>
          <p:cNvGraphicFramePr>
            <a:graphicFrameLocks noGrp="1"/>
          </p:cNvGraphicFramePr>
          <p:nvPr>
            <p:ph idx="1"/>
            <p:extLst>
              <p:ext uri="{D42A27DB-BD31-4B8C-83A1-F6EECF244321}">
                <p14:modId xmlns:p14="http://schemas.microsoft.com/office/powerpoint/2010/main" val="669133137"/>
              </p:ext>
            </p:extLst>
          </p:nvPr>
        </p:nvGraphicFramePr>
        <p:xfrm>
          <a:off x="457200" y="1570038"/>
          <a:ext cx="8229600" cy="4525962"/>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588860" y="6257655"/>
            <a:ext cx="8133958" cy="276999"/>
          </a:xfrm>
          <a:prstGeom prst="rect">
            <a:avLst/>
          </a:prstGeom>
          <a:noFill/>
        </p:spPr>
        <p:txBody>
          <a:bodyPr wrap="none" rtlCol="0">
            <a:spAutoFit/>
          </a:bodyPr>
          <a:lstStyle/>
          <a:p>
            <a:r>
              <a:rPr lang="en-US" sz="1200" i="1" dirty="0" smtClean="0">
                <a:solidFill>
                  <a:prstClr val="black"/>
                </a:solidFill>
              </a:rPr>
              <a:t>*Paired t-tests indicate reductions in days of binge drinking, illegal drug use and marijuana use are significant; p&lt;.001</a:t>
            </a:r>
            <a:endParaRPr lang="en-US" sz="1600" i="1" dirty="0">
              <a:solidFill>
                <a:prstClr val="black"/>
              </a:solidFill>
            </a:endParaRPr>
          </a:p>
        </p:txBody>
      </p:sp>
    </p:spTree>
    <p:extLst>
      <p:ext uri="{BB962C8B-B14F-4D97-AF65-F5344CB8AC3E}">
        <p14:creationId xmlns:p14="http://schemas.microsoft.com/office/powerpoint/2010/main" val="8768576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Organizational Endorsements </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609100819"/>
              </p:ext>
            </p:extLst>
          </p:nvPr>
        </p:nvGraphicFramePr>
        <p:xfrm>
          <a:off x="457200" y="1570038"/>
          <a:ext cx="8229600" cy="4577080"/>
        </p:xfrm>
        <a:graphic>
          <a:graphicData uri="http://schemas.openxmlformats.org/drawingml/2006/table">
            <a:tbl>
              <a:tblPr firstRow="1" bandRow="1">
                <a:tableStyleId>{5C22544A-7EE6-4342-B048-85BDC9FD1C3A}</a:tableStyleId>
              </a:tblPr>
              <a:tblGrid>
                <a:gridCol w="4114800">
                  <a:extLst>
                    <a:ext uri="{9D8B030D-6E8A-4147-A177-3AD203B41FA5}">
                      <a16:colId xmlns="" xmlns:a16="http://schemas.microsoft.com/office/drawing/2014/main" val="20000"/>
                    </a:ext>
                  </a:extLst>
                </a:gridCol>
                <a:gridCol w="4114800">
                  <a:extLst>
                    <a:ext uri="{9D8B030D-6E8A-4147-A177-3AD203B41FA5}">
                      <a16:colId xmlns="" xmlns:a16="http://schemas.microsoft.com/office/drawing/2014/main" val="20001"/>
                    </a:ext>
                  </a:extLst>
                </a:gridCol>
              </a:tblGrid>
              <a:tr h="370840">
                <a:tc>
                  <a:txBody>
                    <a:bodyPr/>
                    <a:lstStyle/>
                    <a:p>
                      <a:endParaRPr lang="en-US" dirty="0"/>
                    </a:p>
                  </a:txBody>
                  <a:tcPr/>
                </a:tc>
                <a:tc>
                  <a:txBody>
                    <a:bodyPr/>
                    <a:lstStyle/>
                    <a:p>
                      <a:endParaRPr lang="en-US" dirty="0"/>
                    </a:p>
                  </a:txBody>
                  <a:tcPr/>
                </a:tc>
                <a:extLst>
                  <a:ext uri="{0D108BD9-81ED-4DB2-BD59-A6C34878D82A}">
                    <a16:rowId xmlns="" xmlns:a16="http://schemas.microsoft.com/office/drawing/2014/main" val="10000"/>
                  </a:ext>
                </a:extLst>
              </a:tr>
              <a:tr h="370840">
                <a:tc>
                  <a:txBody>
                    <a:bodyPr/>
                    <a:lstStyle/>
                    <a:p>
                      <a:pPr marL="285750" lvl="0" indent="-285750" fontAlgn="base">
                        <a:buFont typeface="Arial" panose="020B0604020202020204" pitchFamily="34" charset="0"/>
                        <a:buChar char="•"/>
                      </a:pPr>
                      <a:endParaRPr lang="en-US" dirty="0" smtClean="0"/>
                    </a:p>
                    <a:p>
                      <a:pPr marL="285750" lvl="0" indent="-285750" fontAlgn="base">
                        <a:buFont typeface="Arial" panose="020B0604020202020204" pitchFamily="34" charset="0"/>
                        <a:buChar char="•"/>
                      </a:pPr>
                      <a:r>
                        <a:rPr lang="en-US" dirty="0" smtClean="0"/>
                        <a:t>American Medical Association</a:t>
                      </a:r>
                    </a:p>
                    <a:p>
                      <a:pPr marL="285750" lvl="0" indent="-285750" fontAlgn="base">
                        <a:buFont typeface="Arial" panose="020B0604020202020204" pitchFamily="34" charset="0"/>
                        <a:buChar char="•"/>
                      </a:pPr>
                      <a:r>
                        <a:rPr lang="en-US" dirty="0" smtClean="0"/>
                        <a:t>American Academy of Pediatrics</a:t>
                      </a:r>
                    </a:p>
                    <a:p>
                      <a:pPr marL="285750" lvl="0" indent="-285750" fontAlgn="base">
                        <a:buFont typeface="Arial" panose="020B0604020202020204" pitchFamily="34" charset="0"/>
                        <a:buChar char="•"/>
                      </a:pPr>
                      <a:r>
                        <a:rPr lang="en-US" dirty="0" smtClean="0"/>
                        <a:t>American Academy of Family Physicians</a:t>
                      </a:r>
                    </a:p>
                    <a:p>
                      <a:pPr marL="285750" lvl="0" indent="-285750" fontAlgn="base">
                        <a:buFont typeface="Arial" panose="020B0604020202020204" pitchFamily="34" charset="0"/>
                        <a:buChar char="•"/>
                      </a:pPr>
                      <a:r>
                        <a:rPr lang="en-US" dirty="0" smtClean="0"/>
                        <a:t>American College of Physicians</a:t>
                      </a:r>
                    </a:p>
                    <a:p>
                      <a:pPr marL="285750" lvl="0" indent="-285750" fontAlgn="base">
                        <a:buFont typeface="Arial" panose="020B0604020202020204" pitchFamily="34" charset="0"/>
                        <a:buChar char="•"/>
                      </a:pPr>
                      <a:r>
                        <a:rPr lang="en-US" dirty="0" smtClean="0"/>
                        <a:t>American Psychiatric Association</a:t>
                      </a:r>
                    </a:p>
                    <a:p>
                      <a:pPr marL="285750" lvl="0" indent="-285750" fontAlgn="base">
                        <a:buFont typeface="Arial" panose="020B0604020202020204" pitchFamily="34" charset="0"/>
                        <a:buChar char="•"/>
                      </a:pPr>
                      <a:r>
                        <a:rPr lang="en-US" dirty="0" smtClean="0"/>
                        <a:t>American College of Emergency Physicians</a:t>
                      </a:r>
                    </a:p>
                    <a:p>
                      <a:pPr marL="285750" lvl="0" indent="-285750" fontAlgn="base">
                        <a:buFont typeface="Arial" panose="020B0604020202020204" pitchFamily="34" charset="0"/>
                        <a:buChar char="•"/>
                      </a:pPr>
                      <a:r>
                        <a:rPr lang="en-US" dirty="0" smtClean="0"/>
                        <a:t>American College of Surgeons Committee on Trauma</a:t>
                      </a:r>
                    </a:p>
                    <a:p>
                      <a:pPr marL="285750" marR="0" lvl="0" indent="-285750" algn="l" defTabSz="4572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dirty="0" smtClean="0"/>
                        <a:t>American College of Obstetricians and Gynecologists</a:t>
                      </a:r>
                    </a:p>
                    <a:p>
                      <a:endParaRPr lang="en-US" dirty="0" smtClean="0"/>
                    </a:p>
                    <a:p>
                      <a:endParaRPr lang="en-US" dirty="0"/>
                    </a:p>
                  </a:txBody>
                  <a:tcPr/>
                </a:tc>
                <a:tc>
                  <a:txBody>
                    <a:bodyPr/>
                    <a:lstStyle/>
                    <a:p>
                      <a:pPr lvl="0" fontAlgn="base"/>
                      <a:endParaRPr lang="en-US" dirty="0" smtClean="0"/>
                    </a:p>
                    <a:p>
                      <a:pPr marL="285750" lvl="0" indent="-285750" fontAlgn="base">
                        <a:buFont typeface="Arial" panose="020B0604020202020204" pitchFamily="34" charset="0"/>
                        <a:buChar char="•"/>
                      </a:pPr>
                      <a:r>
                        <a:rPr lang="en-US" dirty="0" smtClean="0"/>
                        <a:t>American Psychiatric Nurses Association</a:t>
                      </a:r>
                    </a:p>
                    <a:p>
                      <a:pPr marL="285750" lvl="0" indent="-285750" fontAlgn="base">
                        <a:buFont typeface="Arial" panose="020B0604020202020204" pitchFamily="34" charset="0"/>
                        <a:buChar char="•"/>
                      </a:pPr>
                      <a:r>
                        <a:rPr lang="en-US" dirty="0" smtClean="0"/>
                        <a:t>American Academy of Addiction Psychiatry</a:t>
                      </a:r>
                    </a:p>
                    <a:p>
                      <a:pPr marL="285750" lvl="0" indent="-285750" fontAlgn="base">
                        <a:buFont typeface="Arial" panose="020B0604020202020204" pitchFamily="34" charset="0"/>
                        <a:buChar char="•"/>
                      </a:pPr>
                      <a:r>
                        <a:rPr lang="en-US" dirty="0" smtClean="0"/>
                        <a:t>American Society of Addiction Medicine</a:t>
                      </a:r>
                    </a:p>
                    <a:p>
                      <a:pPr marL="285750" marR="0" lvl="0" indent="-285750" algn="l" defTabSz="4572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dirty="0" smtClean="0"/>
                        <a:t>Department of Veterans Affairs/Department of Defense</a:t>
                      </a:r>
                    </a:p>
                    <a:p>
                      <a:pPr marL="285750" lvl="0" indent="-285750" fontAlgn="base">
                        <a:buFont typeface="Arial" panose="020B0604020202020204" pitchFamily="34" charset="0"/>
                        <a:buChar char="•"/>
                      </a:pPr>
                      <a:r>
                        <a:rPr lang="en-US" dirty="0" smtClean="0"/>
                        <a:t>National Association for Addiction Professionals</a:t>
                      </a:r>
                    </a:p>
                    <a:p>
                      <a:pPr marL="285750" marR="0" lvl="0" indent="-285750" algn="l" defTabSz="4572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dirty="0" smtClean="0"/>
                        <a:t>National Highway and Traffic Safety Administration </a:t>
                      </a:r>
                    </a:p>
                    <a:p>
                      <a:pPr marL="285750" lvl="0" indent="-285750" fontAlgn="base">
                        <a:buFont typeface="Arial" panose="020B0604020202020204" pitchFamily="34" charset="0"/>
                        <a:buChar char="•"/>
                      </a:pPr>
                      <a:r>
                        <a:rPr lang="en-US" dirty="0" smtClean="0"/>
                        <a:t>World Health Organization</a:t>
                      </a:r>
                    </a:p>
                    <a:p>
                      <a:endParaRPr lang="en-US" dirty="0"/>
                    </a:p>
                  </a:txBody>
                  <a:tcP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6768808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SBIRT is Recommended By</a:t>
            </a:r>
            <a:endParaRPr lang="en-US" dirty="0"/>
          </a:p>
        </p:txBody>
      </p:sp>
      <p:sp>
        <p:nvSpPr>
          <p:cNvPr id="3" name="Content Placeholder 2"/>
          <p:cNvSpPr>
            <a:spLocks noGrp="1"/>
          </p:cNvSpPr>
          <p:nvPr>
            <p:ph idx="1"/>
          </p:nvPr>
        </p:nvSpPr>
        <p:spPr/>
        <p:txBody>
          <a:bodyPr>
            <a:noAutofit/>
          </a:bodyPr>
          <a:lstStyle/>
          <a:p>
            <a:r>
              <a:rPr lang="en-US" sz="2400" dirty="0" smtClean="0"/>
              <a:t>The US Preventive Services Task Force</a:t>
            </a:r>
          </a:p>
          <a:p>
            <a:pPr lvl="1"/>
            <a:r>
              <a:rPr lang="en-US" sz="2000" dirty="0" smtClean="0"/>
              <a:t>As part of universal screening in all health visits </a:t>
            </a:r>
          </a:p>
          <a:p>
            <a:r>
              <a:rPr lang="en-US" sz="2400" dirty="0" smtClean="0"/>
              <a:t>The Joint Commission </a:t>
            </a:r>
          </a:p>
          <a:p>
            <a:r>
              <a:rPr lang="en-US" sz="2400" dirty="0" smtClean="0"/>
              <a:t>Centers for Disease Control and Prevention</a:t>
            </a:r>
          </a:p>
          <a:p>
            <a:r>
              <a:rPr lang="en-US" sz="2400" dirty="0" smtClean="0"/>
              <a:t>World Health Organization</a:t>
            </a:r>
          </a:p>
          <a:p>
            <a:r>
              <a:rPr lang="en-US" sz="2400" dirty="0" smtClean="0"/>
              <a:t>Emergency Nurses Association</a:t>
            </a:r>
          </a:p>
          <a:p>
            <a:r>
              <a:rPr lang="en-US" sz="2400" dirty="0" smtClean="0"/>
              <a:t>The American College of Surgeons Committee on Trauma Accreditation Standards</a:t>
            </a:r>
          </a:p>
          <a:p>
            <a:r>
              <a:rPr lang="en-US" sz="2400" dirty="0" smtClean="0"/>
              <a:t>American College of Obstetrics and Gynecologists</a:t>
            </a:r>
          </a:p>
          <a:p>
            <a:r>
              <a:rPr lang="en-US" sz="2400" dirty="0" smtClean="0"/>
              <a:t>Department of Veterans Affairs/Department of Defense</a:t>
            </a:r>
          </a:p>
          <a:p>
            <a:r>
              <a:rPr lang="en-US" sz="2400" dirty="0" smtClean="0"/>
              <a:t>National Highway and Traffic Safety Administration </a:t>
            </a:r>
          </a:p>
          <a:p>
            <a:pPr lvl="1"/>
            <a:endParaRPr lang="en-US" sz="2400" dirty="0"/>
          </a:p>
        </p:txBody>
      </p:sp>
    </p:spTree>
    <p:extLst>
      <p:ext uri="{BB962C8B-B14F-4D97-AF65-F5344CB8AC3E}">
        <p14:creationId xmlns:p14="http://schemas.microsoft.com/office/powerpoint/2010/main" val="25521852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Billing for SBI Services in Medical Settings</a:t>
            </a:r>
            <a:endParaRPr lang="en-US" dirty="0"/>
          </a:p>
        </p:txBody>
      </p:sp>
      <p:sp>
        <p:nvSpPr>
          <p:cNvPr id="8" name="Rectangle 7"/>
          <p:cNvSpPr/>
          <p:nvPr/>
        </p:nvSpPr>
        <p:spPr>
          <a:xfrm>
            <a:off x="9448800" y="1921877"/>
            <a:ext cx="8686800" cy="338554"/>
          </a:xfrm>
          <a:prstGeom prst="rect">
            <a:avLst/>
          </a:prstGeom>
        </p:spPr>
        <p:txBody>
          <a:bodyPr wrap="square">
            <a:spAutoFit/>
          </a:bodyPr>
          <a:lstStyle/>
          <a:p>
            <a:pPr algn="ctr" fontAlgn="b">
              <a:spcBef>
                <a:spcPts val="0"/>
              </a:spcBef>
              <a:spcAft>
                <a:spcPts val="0"/>
              </a:spcAft>
            </a:pPr>
            <a:endParaRPr lang="en-US" sz="1600" dirty="0">
              <a:solidFill>
                <a:srgbClr val="000000"/>
              </a:solidFill>
              <a:latin typeface="Calibri"/>
            </a:endParaRPr>
          </a:p>
        </p:txBody>
      </p:sp>
      <p:graphicFrame>
        <p:nvGraphicFramePr>
          <p:cNvPr id="3" name="Table 2"/>
          <p:cNvGraphicFramePr>
            <a:graphicFrameLocks noGrp="1"/>
          </p:cNvGraphicFramePr>
          <p:nvPr>
            <p:extLst>
              <p:ext uri="{D42A27DB-BD31-4B8C-83A1-F6EECF244321}">
                <p14:modId xmlns:p14="http://schemas.microsoft.com/office/powerpoint/2010/main" val="1985328326"/>
              </p:ext>
            </p:extLst>
          </p:nvPr>
        </p:nvGraphicFramePr>
        <p:xfrm>
          <a:off x="457201" y="2921000"/>
          <a:ext cx="8229601" cy="2565400"/>
        </p:xfrm>
        <a:graphic>
          <a:graphicData uri="http://schemas.openxmlformats.org/drawingml/2006/table">
            <a:tbl>
              <a:tblPr firstRow="1" bandRow="1">
                <a:tableStyleId>{5C22544A-7EE6-4342-B048-85BDC9FD1C3A}</a:tableStyleId>
              </a:tblPr>
              <a:tblGrid>
                <a:gridCol w="1371599">
                  <a:extLst>
                    <a:ext uri="{9D8B030D-6E8A-4147-A177-3AD203B41FA5}">
                      <a16:colId xmlns="" xmlns:a16="http://schemas.microsoft.com/office/drawing/2014/main" val="20000"/>
                    </a:ext>
                  </a:extLst>
                </a:gridCol>
                <a:gridCol w="3200400">
                  <a:extLst>
                    <a:ext uri="{9D8B030D-6E8A-4147-A177-3AD203B41FA5}">
                      <a16:colId xmlns="" xmlns:a16="http://schemas.microsoft.com/office/drawing/2014/main" val="20001"/>
                    </a:ext>
                  </a:extLst>
                </a:gridCol>
                <a:gridCol w="1143000">
                  <a:extLst>
                    <a:ext uri="{9D8B030D-6E8A-4147-A177-3AD203B41FA5}">
                      <a16:colId xmlns="" xmlns:a16="http://schemas.microsoft.com/office/drawing/2014/main" val="20002"/>
                    </a:ext>
                  </a:extLst>
                </a:gridCol>
                <a:gridCol w="1257301">
                  <a:extLst>
                    <a:ext uri="{9D8B030D-6E8A-4147-A177-3AD203B41FA5}">
                      <a16:colId xmlns="" xmlns:a16="http://schemas.microsoft.com/office/drawing/2014/main" val="20003"/>
                    </a:ext>
                  </a:extLst>
                </a:gridCol>
                <a:gridCol w="1257301">
                  <a:extLst>
                    <a:ext uri="{9D8B030D-6E8A-4147-A177-3AD203B41FA5}">
                      <a16:colId xmlns="" xmlns:a16="http://schemas.microsoft.com/office/drawing/2014/main" val="20004"/>
                    </a:ext>
                  </a:extLst>
                </a:gridCol>
              </a:tblGrid>
              <a:tr h="0">
                <a:tc>
                  <a:txBody>
                    <a:bodyPr/>
                    <a:lstStyle/>
                    <a:p>
                      <a:r>
                        <a:rPr lang="en-US" dirty="0" smtClean="0"/>
                        <a:t>Procedure</a:t>
                      </a:r>
                      <a:r>
                        <a:rPr lang="en-US" baseline="0" dirty="0" smtClean="0"/>
                        <a:t> Code*</a:t>
                      </a:r>
                      <a:endParaRPr lang="en-US" dirty="0"/>
                    </a:p>
                  </a:txBody>
                  <a:tcPr/>
                </a:tc>
                <a:tc>
                  <a:txBody>
                    <a:bodyPr/>
                    <a:lstStyle/>
                    <a:p>
                      <a:endParaRPr lang="en-US" dirty="0" smtClean="0"/>
                    </a:p>
                    <a:p>
                      <a:r>
                        <a:rPr lang="en-US" dirty="0" smtClean="0"/>
                        <a:t>Description</a:t>
                      </a:r>
                      <a:endParaRPr lang="en-US" dirty="0"/>
                    </a:p>
                  </a:txBody>
                  <a:tcPr/>
                </a:tc>
                <a:tc>
                  <a:txBody>
                    <a:bodyPr/>
                    <a:lstStyle/>
                    <a:p>
                      <a:r>
                        <a:rPr lang="en-US" dirty="0" smtClean="0"/>
                        <a:t>Max </a:t>
                      </a:r>
                      <a:br>
                        <a:rPr lang="en-US" dirty="0" smtClean="0"/>
                      </a:br>
                      <a:r>
                        <a:rPr lang="en-US" dirty="0" smtClean="0"/>
                        <a:t>Fee</a:t>
                      </a:r>
                      <a:endParaRPr lang="en-US" dirty="0"/>
                    </a:p>
                  </a:txBody>
                  <a:tcPr/>
                </a:tc>
                <a:tc>
                  <a:txBody>
                    <a:bodyPr/>
                    <a:lstStyle/>
                    <a:p>
                      <a:r>
                        <a:rPr lang="en-US" dirty="0" smtClean="0"/>
                        <a:t>Effective Date</a:t>
                      </a:r>
                      <a:endParaRPr lang="en-US" dirty="0"/>
                    </a:p>
                  </a:txBody>
                  <a:tcPr/>
                </a:tc>
                <a:tc>
                  <a:txBody>
                    <a:bodyPr/>
                    <a:lstStyle/>
                    <a:p>
                      <a:r>
                        <a:rPr lang="en-US" dirty="0" smtClean="0"/>
                        <a:t>End </a:t>
                      </a:r>
                      <a:br>
                        <a:rPr lang="en-US" dirty="0" smtClean="0"/>
                      </a:br>
                      <a:r>
                        <a:rPr lang="en-US" dirty="0" smtClean="0"/>
                        <a:t>Date</a:t>
                      </a:r>
                      <a:endParaRPr lang="en-US" dirty="0"/>
                    </a:p>
                  </a:txBody>
                  <a:tcPr/>
                </a:tc>
                <a:extLst>
                  <a:ext uri="{0D108BD9-81ED-4DB2-BD59-A6C34878D82A}">
                    <a16:rowId xmlns="" xmlns:a16="http://schemas.microsoft.com/office/drawing/2014/main" val="10000"/>
                  </a:ext>
                </a:extLst>
              </a:tr>
              <a:tr h="1036320">
                <a:tc>
                  <a:txBody>
                    <a:bodyPr/>
                    <a:lstStyle/>
                    <a:p>
                      <a:r>
                        <a:rPr lang="en-US" sz="1600" b="0" dirty="0" smtClean="0">
                          <a:latin typeface="+mn-lt"/>
                        </a:rPr>
                        <a:t>99408</a:t>
                      </a:r>
                      <a:endParaRPr lang="en-US" sz="1600" b="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latin typeface="+mn-lt"/>
                        </a:rPr>
                        <a:t>Alcohol and/or substance (other than tobacco) abuse structured screening (e.g. AUDIT, DAST, ASSIST), and Brief Intervention (SBIRT) services; 15 to 30 minutes</a:t>
                      </a:r>
                      <a:endParaRPr lang="en-US" sz="1600" b="0" i="0" u="none" strike="noStrike" dirty="0" smtClean="0">
                        <a:solidFill>
                          <a:srgbClr val="000000"/>
                        </a:solidFill>
                        <a:effectLst/>
                        <a:latin typeface="+mn-lt"/>
                      </a:endParaRPr>
                    </a:p>
                  </a:txBody>
                  <a:tcPr/>
                </a:tc>
                <a:tc>
                  <a:txBody>
                    <a:bodyPr/>
                    <a:lstStyle/>
                    <a:p>
                      <a:r>
                        <a:rPr lang="en-US" sz="1600" b="0" dirty="0" smtClean="0">
                          <a:latin typeface="+mn-lt"/>
                        </a:rPr>
                        <a:t>$22.40</a:t>
                      </a:r>
                      <a:endParaRPr lang="en-US" sz="1600" b="0" dirty="0">
                        <a:latin typeface="+mn-lt"/>
                      </a:endParaRPr>
                    </a:p>
                  </a:txBody>
                  <a:tcPr/>
                </a:tc>
                <a:tc>
                  <a:txBody>
                    <a:bodyPr/>
                    <a:lstStyle/>
                    <a:p>
                      <a:r>
                        <a:rPr lang="en-US" sz="1600" b="0" dirty="0" smtClean="0">
                          <a:latin typeface="+mn-lt"/>
                        </a:rPr>
                        <a:t>1/1/2014</a:t>
                      </a:r>
                      <a:endParaRPr lang="en-US" sz="1600" b="0" dirty="0">
                        <a:latin typeface="+mn-lt"/>
                      </a:endParaRPr>
                    </a:p>
                  </a:txBody>
                  <a:tcPr/>
                </a:tc>
                <a:tc>
                  <a:txBody>
                    <a:bodyPr/>
                    <a:lstStyle/>
                    <a:p>
                      <a:r>
                        <a:rPr lang="en-US" sz="1600" b="0" dirty="0" smtClean="0">
                          <a:latin typeface="+mn-lt"/>
                        </a:rPr>
                        <a:t>12/31/2299</a:t>
                      </a:r>
                      <a:endParaRPr lang="en-US" sz="1600" b="0" dirty="0">
                        <a:latin typeface="+mn-lt"/>
                      </a:endParaRPr>
                    </a:p>
                  </a:txBody>
                  <a:tcPr/>
                </a:tc>
                <a:extLst>
                  <a:ext uri="{0D108BD9-81ED-4DB2-BD59-A6C34878D82A}">
                    <a16:rowId xmlns="" xmlns:a16="http://schemas.microsoft.com/office/drawing/2014/main" val="10001"/>
                  </a:ext>
                </a:extLst>
              </a:tr>
              <a:tr h="370840">
                <a:tc>
                  <a:txBody>
                    <a:bodyPr/>
                    <a:lstStyle/>
                    <a:p>
                      <a:r>
                        <a:rPr lang="en-US" sz="1600" b="0" dirty="0" smtClean="0">
                          <a:latin typeface="+mn-lt"/>
                        </a:rPr>
                        <a:t>99409</a:t>
                      </a:r>
                      <a:endParaRPr lang="en-US" sz="1600" b="0" dirty="0">
                        <a:latin typeface="+mn-lt"/>
                      </a:endParaRPr>
                    </a:p>
                  </a:txBody>
                  <a:tcPr/>
                </a:tc>
                <a:tc>
                  <a:txBody>
                    <a:bodyPr/>
                    <a:lstStyle/>
                    <a:p>
                      <a:r>
                        <a:rPr lang="en-US" sz="1600" b="0" dirty="0" smtClean="0">
                          <a:latin typeface="+mn-lt"/>
                        </a:rPr>
                        <a:t>Greater than</a:t>
                      </a:r>
                      <a:r>
                        <a:rPr lang="en-US" sz="1600" b="0" baseline="0" dirty="0" smtClean="0">
                          <a:latin typeface="+mn-lt"/>
                        </a:rPr>
                        <a:t> 30 minutes</a:t>
                      </a:r>
                      <a:endParaRPr lang="en-US" sz="1600" b="0" dirty="0">
                        <a:latin typeface="+mn-lt"/>
                      </a:endParaRPr>
                    </a:p>
                  </a:txBody>
                  <a:tcPr/>
                </a:tc>
                <a:tc>
                  <a:txBody>
                    <a:bodyPr/>
                    <a:lstStyle/>
                    <a:p>
                      <a:r>
                        <a:rPr lang="en-US" sz="1600" b="0" dirty="0" smtClean="0">
                          <a:latin typeface="+mn-lt"/>
                        </a:rPr>
                        <a:t>$43.01</a:t>
                      </a:r>
                      <a:endParaRPr lang="en-US" sz="1600" b="0" dirty="0">
                        <a:latin typeface="+mn-lt"/>
                      </a:endParaRPr>
                    </a:p>
                  </a:txBody>
                  <a:tcPr/>
                </a:tc>
                <a:tc>
                  <a:txBody>
                    <a:bodyPr/>
                    <a:lstStyle/>
                    <a:p>
                      <a:r>
                        <a:rPr lang="en-US" sz="1600" b="0" dirty="0" smtClean="0">
                          <a:latin typeface="+mn-lt"/>
                        </a:rPr>
                        <a:t>1/1/2014</a:t>
                      </a:r>
                      <a:endParaRPr lang="en-US" sz="1600" b="0" dirty="0">
                        <a:latin typeface="+mn-lt"/>
                      </a:endParaRPr>
                    </a:p>
                  </a:txBody>
                  <a:tcPr/>
                </a:tc>
                <a:tc>
                  <a:txBody>
                    <a:bodyPr/>
                    <a:lstStyle/>
                    <a:p>
                      <a:r>
                        <a:rPr lang="en-US" sz="1600" b="0" dirty="0" smtClean="0">
                          <a:latin typeface="+mn-lt"/>
                        </a:rPr>
                        <a:t>12/31/2299</a:t>
                      </a:r>
                      <a:endParaRPr lang="en-US" sz="1600" b="0" dirty="0">
                        <a:latin typeface="+mn-lt"/>
                      </a:endParaRPr>
                    </a:p>
                  </a:txBody>
                  <a:tcPr/>
                </a:tc>
                <a:extLst>
                  <a:ext uri="{0D108BD9-81ED-4DB2-BD59-A6C34878D82A}">
                    <a16:rowId xmlns="" xmlns:a16="http://schemas.microsoft.com/office/drawing/2014/main" val="10002"/>
                  </a:ext>
                </a:extLst>
              </a:tr>
            </a:tbl>
          </a:graphicData>
        </a:graphic>
      </p:graphicFrame>
      <p:sp>
        <p:nvSpPr>
          <p:cNvPr id="4" name="TextBox 3"/>
          <p:cNvSpPr txBox="1"/>
          <p:nvPr/>
        </p:nvSpPr>
        <p:spPr>
          <a:xfrm>
            <a:off x="457200" y="1600200"/>
            <a:ext cx="8218184" cy="1200329"/>
          </a:xfrm>
          <a:prstGeom prst="rect">
            <a:avLst/>
          </a:prstGeom>
          <a:noFill/>
        </p:spPr>
        <p:txBody>
          <a:bodyPr wrap="square" rtlCol="0">
            <a:spAutoFit/>
          </a:bodyPr>
          <a:lstStyle/>
          <a:p>
            <a:r>
              <a:rPr lang="en-US" sz="2400" dirty="0" smtClean="0">
                <a:latin typeface="+mn-lt"/>
              </a:rPr>
              <a:t>Physicians, Advanced Practice Registered Nurses or Physician Assistants may use the following SBI procedure codes for billing:</a:t>
            </a:r>
            <a:endParaRPr lang="en-US" sz="2400" dirty="0">
              <a:latin typeface="+mn-lt"/>
            </a:endParaRPr>
          </a:p>
        </p:txBody>
      </p:sp>
      <p:sp>
        <p:nvSpPr>
          <p:cNvPr id="9" name="Rectangle 8"/>
          <p:cNvSpPr/>
          <p:nvPr/>
        </p:nvSpPr>
        <p:spPr>
          <a:xfrm>
            <a:off x="476248" y="5686366"/>
            <a:ext cx="7696200" cy="400110"/>
          </a:xfrm>
          <a:prstGeom prst="rect">
            <a:avLst/>
          </a:prstGeom>
        </p:spPr>
        <p:txBody>
          <a:bodyPr wrap="square">
            <a:spAutoFit/>
          </a:bodyPr>
          <a:lstStyle/>
          <a:p>
            <a:r>
              <a:rPr lang="en-US" sz="2000" dirty="0"/>
              <a:t>*</a:t>
            </a:r>
            <a:r>
              <a:rPr lang="en-US" sz="2000" dirty="0" smtClean="0"/>
              <a:t>The </a:t>
            </a:r>
            <a:r>
              <a:rPr lang="en-US" sz="2000" dirty="0"/>
              <a:t>SBI CPT codes (99408, 99409) may not be billed together.</a:t>
            </a:r>
          </a:p>
        </p:txBody>
      </p:sp>
    </p:spTree>
    <p:extLst>
      <p:ext uri="{BB962C8B-B14F-4D97-AF65-F5344CB8AC3E}">
        <p14:creationId xmlns:p14="http://schemas.microsoft.com/office/powerpoint/2010/main" val="383751717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SBI Codes and E&amp;M Codes</a:t>
            </a:r>
            <a:endParaRPr lang="en-US" dirty="0"/>
          </a:p>
        </p:txBody>
      </p:sp>
      <p:sp>
        <p:nvSpPr>
          <p:cNvPr id="8" name="Rectangle 7"/>
          <p:cNvSpPr/>
          <p:nvPr/>
        </p:nvSpPr>
        <p:spPr>
          <a:xfrm>
            <a:off x="9448800" y="1921877"/>
            <a:ext cx="8686800" cy="338554"/>
          </a:xfrm>
          <a:prstGeom prst="rect">
            <a:avLst/>
          </a:prstGeom>
        </p:spPr>
        <p:txBody>
          <a:bodyPr wrap="square">
            <a:spAutoFit/>
          </a:bodyPr>
          <a:lstStyle/>
          <a:p>
            <a:pPr algn="ctr" fontAlgn="b">
              <a:spcBef>
                <a:spcPts val="0"/>
              </a:spcBef>
              <a:spcAft>
                <a:spcPts val="0"/>
              </a:spcAft>
            </a:pPr>
            <a:endParaRPr lang="en-US" sz="1600" dirty="0">
              <a:solidFill>
                <a:srgbClr val="000000"/>
              </a:solidFill>
              <a:latin typeface="Calibri"/>
            </a:endParaRPr>
          </a:p>
        </p:txBody>
      </p:sp>
      <p:sp>
        <p:nvSpPr>
          <p:cNvPr id="5" name="Rectangle 4"/>
          <p:cNvSpPr/>
          <p:nvPr/>
        </p:nvSpPr>
        <p:spPr>
          <a:xfrm>
            <a:off x="457200" y="1608138"/>
            <a:ext cx="8242004" cy="1200329"/>
          </a:xfrm>
          <a:prstGeom prst="rect">
            <a:avLst/>
          </a:prstGeom>
        </p:spPr>
        <p:txBody>
          <a:bodyPr wrap="square">
            <a:spAutoFit/>
          </a:bodyPr>
          <a:lstStyle/>
          <a:p>
            <a:pPr fontAlgn="auto">
              <a:spcBef>
                <a:spcPts val="0"/>
              </a:spcBef>
              <a:spcAft>
                <a:spcPts val="0"/>
              </a:spcAft>
            </a:pPr>
            <a:r>
              <a:rPr lang="en-US" sz="2400" dirty="0" smtClean="0">
                <a:solidFill>
                  <a:prstClr val="black"/>
                </a:solidFill>
                <a:latin typeface="+mn-lt"/>
              </a:rPr>
              <a:t>The SBI CPT codes may be added to other Evaluation and Management (E&amp;M) Codes for through the use of modifier .25</a:t>
            </a:r>
            <a:r>
              <a:rPr lang="en-US" sz="2400" dirty="0">
                <a:solidFill>
                  <a:prstClr val="black"/>
                </a:solidFill>
              </a:rPr>
              <a:t>.</a:t>
            </a:r>
            <a:endParaRPr lang="en-US" sz="2200" dirty="0" smtClean="0">
              <a:solidFill>
                <a:prstClr val="black"/>
              </a:solidFill>
              <a:latin typeface="+mn-lt"/>
            </a:endParaRPr>
          </a:p>
        </p:txBody>
      </p:sp>
      <p:graphicFrame>
        <p:nvGraphicFramePr>
          <p:cNvPr id="2" name="Table 1"/>
          <p:cNvGraphicFramePr>
            <a:graphicFrameLocks noGrp="1"/>
          </p:cNvGraphicFramePr>
          <p:nvPr>
            <p:extLst>
              <p:ext uri="{D42A27DB-BD31-4B8C-83A1-F6EECF244321}">
                <p14:modId xmlns:p14="http://schemas.microsoft.com/office/powerpoint/2010/main" val="1715402468"/>
              </p:ext>
            </p:extLst>
          </p:nvPr>
        </p:nvGraphicFramePr>
        <p:xfrm>
          <a:off x="457200" y="3006905"/>
          <a:ext cx="8229600" cy="2291080"/>
        </p:xfrm>
        <a:graphic>
          <a:graphicData uri="http://schemas.openxmlformats.org/drawingml/2006/table">
            <a:tbl>
              <a:tblPr firstRow="1" bandRow="1">
                <a:tableStyleId>{5C22544A-7EE6-4342-B048-85BDC9FD1C3A}</a:tableStyleId>
              </a:tblPr>
              <a:tblGrid>
                <a:gridCol w="1851223">
                  <a:extLst>
                    <a:ext uri="{9D8B030D-6E8A-4147-A177-3AD203B41FA5}">
                      <a16:colId xmlns="" xmlns:a16="http://schemas.microsoft.com/office/drawing/2014/main" val="20000"/>
                    </a:ext>
                  </a:extLst>
                </a:gridCol>
                <a:gridCol w="6378377">
                  <a:extLst>
                    <a:ext uri="{9D8B030D-6E8A-4147-A177-3AD203B41FA5}">
                      <a16:colId xmlns="" xmlns:a16="http://schemas.microsoft.com/office/drawing/2014/main" val="20001"/>
                    </a:ext>
                  </a:extLst>
                </a:gridCol>
              </a:tblGrid>
              <a:tr h="370840">
                <a:tc>
                  <a:txBody>
                    <a:bodyPr/>
                    <a:lstStyle/>
                    <a:p>
                      <a:endParaRPr lang="en-US" dirty="0" smtClean="0"/>
                    </a:p>
                    <a:p>
                      <a:r>
                        <a:rPr lang="en-US" dirty="0" smtClean="0"/>
                        <a:t>E&amp;M Codes</a:t>
                      </a:r>
                      <a:endParaRPr lang="en-US" dirty="0"/>
                    </a:p>
                  </a:txBody>
                  <a:tcPr/>
                </a:tc>
                <a:tc>
                  <a:txBody>
                    <a:bodyPr/>
                    <a:lstStyle/>
                    <a:p>
                      <a:endParaRPr lang="en-US" dirty="0" smtClean="0"/>
                    </a:p>
                    <a:p>
                      <a:r>
                        <a:rPr lang="en-US" dirty="0" smtClean="0"/>
                        <a:t>Description</a:t>
                      </a:r>
                      <a:endParaRPr lang="en-US" dirty="0"/>
                    </a:p>
                  </a:txBody>
                  <a:tcPr/>
                </a:tc>
                <a:extLst>
                  <a:ext uri="{0D108BD9-81ED-4DB2-BD59-A6C34878D82A}">
                    <a16:rowId xmlns="" xmlns:a16="http://schemas.microsoft.com/office/drawing/2014/main" val="10000"/>
                  </a:ext>
                </a:extLst>
              </a:tr>
              <a:tr h="370840">
                <a:tc>
                  <a:txBody>
                    <a:bodyPr/>
                    <a:lstStyle/>
                    <a:p>
                      <a:r>
                        <a:rPr lang="en-US" dirty="0" smtClean="0"/>
                        <a:t>99210-99215</a:t>
                      </a:r>
                      <a:endParaRPr lang="en-US" dirty="0"/>
                    </a:p>
                  </a:txBody>
                  <a:tcPr/>
                </a:tc>
                <a:tc>
                  <a:txBody>
                    <a:bodyPr/>
                    <a:lstStyle/>
                    <a:p>
                      <a:r>
                        <a:rPr lang="en-US" dirty="0" smtClean="0"/>
                        <a:t>Office or other outpatient services</a:t>
                      </a:r>
                      <a:endParaRPr lang="en-US" dirty="0"/>
                    </a:p>
                  </a:txBody>
                  <a:tcPr/>
                </a:tc>
                <a:extLst>
                  <a:ext uri="{0D108BD9-81ED-4DB2-BD59-A6C34878D82A}">
                    <a16:rowId xmlns="" xmlns:a16="http://schemas.microsoft.com/office/drawing/2014/main" val="10001"/>
                  </a:ext>
                </a:extLst>
              </a:tr>
              <a:tr h="370840">
                <a:tc>
                  <a:txBody>
                    <a:bodyPr/>
                    <a:lstStyle/>
                    <a:p>
                      <a:r>
                        <a:rPr lang="en-US" dirty="0" smtClean="0"/>
                        <a:t>99281-99285</a:t>
                      </a:r>
                      <a:endParaRPr lang="en-US" dirty="0"/>
                    </a:p>
                  </a:txBody>
                  <a:tcPr/>
                </a:tc>
                <a:tc>
                  <a:txBody>
                    <a:bodyPr/>
                    <a:lstStyle/>
                    <a:p>
                      <a:r>
                        <a:rPr lang="en-US" dirty="0" smtClean="0"/>
                        <a:t>Physician or other health care provider services in the emergency department</a:t>
                      </a:r>
                      <a:endParaRPr lang="en-US" dirty="0"/>
                    </a:p>
                  </a:txBody>
                  <a:tcPr/>
                </a:tc>
                <a:extLst>
                  <a:ext uri="{0D108BD9-81ED-4DB2-BD59-A6C34878D82A}">
                    <a16:rowId xmlns="" xmlns:a16="http://schemas.microsoft.com/office/drawing/2014/main" val="10002"/>
                  </a:ext>
                </a:extLst>
              </a:tr>
              <a:tr h="370840">
                <a:tc>
                  <a:txBody>
                    <a:bodyPr/>
                    <a:lstStyle/>
                    <a:p>
                      <a:r>
                        <a:rPr lang="en-US" dirty="0" smtClean="0"/>
                        <a:t>99251-99255</a:t>
                      </a:r>
                      <a:endParaRPr lang="en-US" dirty="0"/>
                    </a:p>
                  </a:txBody>
                  <a:tcPr/>
                </a:tc>
                <a:tc>
                  <a:txBody>
                    <a:bodyPr/>
                    <a:lstStyle/>
                    <a:p>
                      <a:r>
                        <a:rPr lang="en-US" dirty="0" smtClean="0"/>
                        <a:t>Physician or other</a:t>
                      </a:r>
                      <a:r>
                        <a:rPr lang="en-US" baseline="0" dirty="0" smtClean="0"/>
                        <a:t> health care provider inpatient consultations</a:t>
                      </a:r>
                      <a:endParaRPr lang="en-US" dirty="0"/>
                    </a:p>
                  </a:txBody>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9821887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Leading Causes of Death in US </a:t>
            </a:r>
            <a:r>
              <a:rPr lang="en-US" sz="2800" i="1" dirty="0" smtClean="0"/>
              <a:t>(CDC)</a:t>
            </a:r>
            <a:endParaRPr lang="en-US" sz="2800" i="1" dirty="0"/>
          </a:p>
        </p:txBody>
      </p:sp>
      <p:sp>
        <p:nvSpPr>
          <p:cNvPr id="3" name="Content Placeholder 2"/>
          <p:cNvSpPr>
            <a:spLocks noGrp="1"/>
          </p:cNvSpPr>
          <p:nvPr>
            <p:ph idx="1"/>
          </p:nvPr>
        </p:nvSpPr>
        <p:spPr/>
        <p:txBody>
          <a:bodyPr>
            <a:normAutofit fontScale="85000" lnSpcReduction="20000"/>
          </a:bodyPr>
          <a:lstStyle/>
          <a:p>
            <a:r>
              <a:rPr lang="en-US" dirty="0" smtClean="0"/>
              <a:t>Heart disease: 611,105</a:t>
            </a:r>
          </a:p>
          <a:p>
            <a:r>
              <a:rPr lang="en-US" dirty="0" smtClean="0"/>
              <a:t>Cancer: 584,881</a:t>
            </a:r>
          </a:p>
          <a:p>
            <a:r>
              <a:rPr lang="en-US" dirty="0" smtClean="0"/>
              <a:t>Chronic lower respiratory diseases: 149,205</a:t>
            </a:r>
          </a:p>
          <a:p>
            <a:r>
              <a:rPr lang="en-US" dirty="0" smtClean="0"/>
              <a:t>Accidents (unintentional injuries): 130,557</a:t>
            </a:r>
          </a:p>
          <a:p>
            <a:r>
              <a:rPr lang="en-US" dirty="0" smtClean="0"/>
              <a:t>Stroke (cerebrovascular diseases): 128,978</a:t>
            </a:r>
          </a:p>
          <a:p>
            <a:r>
              <a:rPr lang="en-US" dirty="0" smtClean="0"/>
              <a:t>Alzheimer's disease: 84,767</a:t>
            </a:r>
          </a:p>
          <a:p>
            <a:r>
              <a:rPr lang="en-US" dirty="0" smtClean="0"/>
              <a:t>Diabetes: 75,578</a:t>
            </a:r>
          </a:p>
          <a:p>
            <a:r>
              <a:rPr lang="en-US" dirty="0" smtClean="0"/>
              <a:t>Influenza and Pneumonia: 56,979</a:t>
            </a:r>
          </a:p>
          <a:p>
            <a:r>
              <a:rPr lang="en-US" dirty="0" smtClean="0"/>
              <a:t>Nephritis, nephrotic syndrome, and nephrosis: 47,112</a:t>
            </a:r>
          </a:p>
          <a:p>
            <a:r>
              <a:rPr lang="en-US" dirty="0" smtClean="0"/>
              <a:t>Intentional self-harm (suicide): 41,149</a:t>
            </a:r>
            <a:endParaRPr lang="en-US" dirty="0"/>
          </a:p>
        </p:txBody>
      </p:sp>
    </p:spTree>
    <p:extLst>
      <p:ext uri="{BB962C8B-B14F-4D97-AF65-F5344CB8AC3E}">
        <p14:creationId xmlns:p14="http://schemas.microsoft.com/office/powerpoint/2010/main" val="184184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additive="base">
                                        <p:cTn id="3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154" y="228600"/>
            <a:ext cx="8229600" cy="1143000"/>
          </a:xfrm>
        </p:spPr>
        <p:txBody>
          <a:bodyPr>
            <a:normAutofit/>
          </a:bodyPr>
          <a:lstStyle/>
          <a:p>
            <a:pPr eaLnBrk="1" fontAlgn="auto" hangingPunct="1">
              <a:spcAft>
                <a:spcPts val="0"/>
              </a:spcAft>
              <a:defRPr/>
            </a:pPr>
            <a:r>
              <a:rPr lang="en-US" smtClean="0">
                <a:ea typeface="+mj-ea"/>
                <a:cs typeface="+mj-cs"/>
              </a:rPr>
              <a:t>Actual Causes of Death in the US</a:t>
            </a:r>
            <a:endParaRPr lang="en-US" dirty="0">
              <a:ea typeface="+mj-ea"/>
              <a:cs typeface="+mj-cs"/>
            </a:endParaRPr>
          </a:p>
        </p:txBody>
      </p:sp>
      <p:sp>
        <p:nvSpPr>
          <p:cNvPr id="25603" name="Content Placeholder 5"/>
          <p:cNvSpPr>
            <a:spLocks noGrp="1"/>
          </p:cNvSpPr>
          <p:nvPr>
            <p:ph idx="1"/>
          </p:nvPr>
        </p:nvSpPr>
        <p:spPr>
          <a:xfrm>
            <a:off x="457200" y="1447800"/>
            <a:ext cx="8229600" cy="4525963"/>
          </a:xfrm>
        </p:spPr>
        <p:txBody>
          <a:bodyPr/>
          <a:lstStyle/>
          <a:p>
            <a:pPr eaLnBrk="1" hangingPunct="1"/>
            <a:r>
              <a:rPr lang="en-US" sz="2400" dirty="0" smtClean="0">
                <a:ea typeface="ＭＳ Ｐゴシック" pitchFamily="34" charset="-128"/>
              </a:rPr>
              <a:t>Modifiable risk factors are the “actual” causes of mortality in the U.S.</a:t>
            </a:r>
          </a:p>
          <a:p>
            <a:pPr lvl="2" eaLnBrk="1" hangingPunct="1"/>
            <a:r>
              <a:rPr lang="en-US" sz="2200" dirty="0" smtClean="0">
                <a:ea typeface="ＭＳ Ｐゴシック" pitchFamily="34" charset="-128"/>
              </a:rPr>
              <a:t>Tobacco  use (18.1%)</a:t>
            </a:r>
          </a:p>
          <a:p>
            <a:pPr lvl="2" eaLnBrk="1" hangingPunct="1"/>
            <a:r>
              <a:rPr lang="en-US" sz="2200" dirty="0" smtClean="0">
                <a:ea typeface="ＭＳ Ｐゴシック" pitchFamily="34" charset="-128"/>
              </a:rPr>
              <a:t>Poor diet and physical inactivity (16.6%)</a:t>
            </a:r>
          </a:p>
          <a:p>
            <a:pPr lvl="2" eaLnBrk="1" hangingPunct="1"/>
            <a:r>
              <a:rPr lang="en-US" sz="2200" dirty="0" smtClean="0">
                <a:ea typeface="ＭＳ Ｐゴシック" pitchFamily="34" charset="-128"/>
              </a:rPr>
              <a:t>Alcohol consumption (3.5%)</a:t>
            </a:r>
          </a:p>
          <a:p>
            <a:pPr eaLnBrk="1" hangingPunct="1"/>
            <a:r>
              <a:rPr lang="en-US" sz="2400" dirty="0" smtClean="0">
                <a:ea typeface="ＭＳ Ｐゴシック" pitchFamily="34" charset="-128"/>
              </a:rPr>
              <a:t>Other “actual” causes: microbial agents, toxic agents, motor vehicle crashes, firearms incidents, sexual behaviors and </a:t>
            </a:r>
            <a:r>
              <a:rPr lang="en-US" sz="2400" u="sng" dirty="0" smtClean="0">
                <a:ea typeface="ＭＳ Ｐゴシック" pitchFamily="34" charset="-128"/>
              </a:rPr>
              <a:t>illicit use of </a:t>
            </a:r>
            <a:r>
              <a:rPr lang="en-US" sz="2400" u="sng" dirty="0" smtClean="0">
                <a:ea typeface="ＭＳ Ｐゴシック" pitchFamily="34" charset="-128"/>
              </a:rPr>
              <a:t>drugs</a:t>
            </a:r>
            <a:endParaRPr lang="en-US" sz="2400" u="sng" dirty="0" smtClean="0">
              <a:ea typeface="ＭＳ Ｐゴシック" pitchFamily="34" charset="-128"/>
            </a:endParaRPr>
          </a:p>
          <a:p>
            <a:pPr eaLnBrk="1" hangingPunct="1"/>
            <a:r>
              <a:rPr lang="en-US" sz="2400" dirty="0" smtClean="0">
                <a:ea typeface="ＭＳ Ｐゴシック" pitchFamily="34" charset="-128"/>
              </a:rPr>
              <a:t>Approximately half of all deaths that occurred in the US can be attributed to a limited number of preventable behaviors and </a:t>
            </a:r>
            <a:r>
              <a:rPr lang="en-US" sz="2400" dirty="0" smtClean="0">
                <a:ea typeface="ＭＳ Ｐゴシック" pitchFamily="34" charset="-128"/>
              </a:rPr>
              <a:t>exposures</a:t>
            </a:r>
            <a:endParaRPr lang="en-US" sz="2400" dirty="0" smtClean="0">
              <a:ea typeface="ＭＳ Ｐゴシック" pitchFamily="34" charset="-128"/>
            </a:endParaRPr>
          </a:p>
          <a:p>
            <a:pPr marL="1050925" lvl="4" indent="0" eaLnBrk="1" hangingPunct="1">
              <a:buFont typeface="Arial" charset="0"/>
              <a:buNone/>
            </a:pPr>
            <a:endParaRPr lang="en-US" sz="2400" dirty="0" smtClean="0">
              <a:ea typeface="ＭＳ Ｐゴシック" pitchFamily="34" charset="-128"/>
            </a:endParaRPr>
          </a:p>
        </p:txBody>
      </p:sp>
      <p:sp>
        <p:nvSpPr>
          <p:cNvPr id="25605" name="TextBox 6"/>
          <p:cNvSpPr txBox="1">
            <a:spLocks noChangeArrowheads="1"/>
          </p:cNvSpPr>
          <p:nvPr/>
        </p:nvSpPr>
        <p:spPr bwMode="auto">
          <a:xfrm>
            <a:off x="457200" y="6172200"/>
            <a:ext cx="5805487"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US" dirty="0"/>
              <a:t> </a:t>
            </a:r>
            <a:r>
              <a:rPr lang="en-US" sz="1200" i="1" dirty="0" err="1"/>
              <a:t>Mokdad</a:t>
            </a:r>
            <a:r>
              <a:rPr lang="en-US" sz="1200" i="1" dirty="0"/>
              <a:t>, Marks, Stroup &amp; </a:t>
            </a:r>
            <a:r>
              <a:rPr lang="en-US" sz="1200" i="1" dirty="0" err="1"/>
              <a:t>Gerberding</a:t>
            </a:r>
            <a:r>
              <a:rPr lang="en-US" sz="1200" i="1" dirty="0"/>
              <a:t> (2004). JAMA, 291, 1238-1245.</a:t>
            </a:r>
          </a:p>
        </p:txBody>
      </p:sp>
    </p:spTree>
    <p:extLst>
      <p:ext uri="{BB962C8B-B14F-4D97-AF65-F5344CB8AC3E}">
        <p14:creationId xmlns:p14="http://schemas.microsoft.com/office/powerpoint/2010/main" val="31954082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U.S. Prevalence Rates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83535533"/>
              </p:ext>
            </p:extLst>
          </p:nvPr>
        </p:nvGraphicFramePr>
        <p:xfrm>
          <a:off x="457200" y="1600200"/>
          <a:ext cx="82296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457200" y="1224139"/>
            <a:ext cx="7391399" cy="338554"/>
          </a:xfrm>
          <a:prstGeom prst="rect">
            <a:avLst/>
          </a:prstGeom>
          <a:noFill/>
        </p:spPr>
        <p:txBody>
          <a:bodyPr wrap="square" rtlCol="0">
            <a:spAutoFit/>
          </a:bodyPr>
          <a:lstStyle/>
          <a:p>
            <a:r>
              <a:rPr lang="en-US" sz="1600" i="1" dirty="0" smtClean="0"/>
              <a:t>CDC, BRFSS, 2009-2012,SAMHSA, NSDUH, 2012</a:t>
            </a:r>
            <a:endParaRPr lang="en-US" sz="1600" i="1" dirty="0"/>
          </a:p>
        </p:txBody>
      </p:sp>
      <p:pic>
        <p:nvPicPr>
          <p:cNvPr id="1026" name="Picture 2" descr="C:\Users\mcree\AppData\Local\Microsoft\Windows\Temporary Internet Files\Content.IE5\Y8EEDLHM\MP900341701[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08380" y="3638217"/>
            <a:ext cx="685800" cy="961402"/>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C:\Users\mcree\AppData\Local\Microsoft\Windows\Temporary Internet Files\Content.IE5\D29U7XBL\MC900441786[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2200" y="3392957"/>
            <a:ext cx="1295400" cy="1295400"/>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C:\Users\mcree\AppData\Local\Microsoft\Windows\Temporary Internet Files\Content.IE5\TBE0ODUI\MP900337306[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V="1">
            <a:off x="4114800" y="4056553"/>
            <a:ext cx="812400" cy="1138879"/>
          </a:xfrm>
          <a:prstGeom prst="rect">
            <a:avLst/>
          </a:prstGeom>
          <a:noFill/>
          <a:extLst>
            <a:ext uri="{909E8E84-426E-40dd-AFC4-6F175D3DCCD1}">
              <a14:hiddenFill xmlns:a14="http://schemas.microsoft.com/office/drawing/2010/main" xmlns="">
                <a:solidFill>
                  <a:srgbClr val="FFFFFF"/>
                </a:solidFill>
              </a14:hiddenFill>
            </a:ext>
          </a:extLst>
        </p:spPr>
      </p:pic>
      <p:pic>
        <p:nvPicPr>
          <p:cNvPr id="1036" name="Picture 12" descr="C:\Users\mcree\AppData\Local\Microsoft\Windows\Temporary Internet Files\Content.IE5\QKWJ4TTB\MP900430792[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26729" y="3580085"/>
            <a:ext cx="993096" cy="740943"/>
          </a:xfrm>
          <a:prstGeom prst="rect">
            <a:avLst/>
          </a:prstGeom>
          <a:noFill/>
          <a:extLst>
            <a:ext uri="{909E8E84-426E-40dd-AFC4-6F175D3DCCD1}">
              <a14:hiddenFill xmlns:a14="http://schemas.microsoft.com/office/drawing/2010/main" xmlns="">
                <a:solidFill>
                  <a:srgbClr val="FFFFFF"/>
                </a:solidFill>
              </a14:hiddenFill>
            </a:ext>
          </a:extLst>
        </p:spPr>
      </p:pic>
      <p:pic>
        <p:nvPicPr>
          <p:cNvPr id="1038" name="Picture 14" descr="C:\Users\mcree\AppData\Local\Microsoft\Windows\Temporary Internet Files\Content.IE5\D29U7XBL\MP900402613[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19800" y="1575195"/>
            <a:ext cx="848532" cy="67882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167982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8429"/>
            <a:ext cx="8382000" cy="990600"/>
          </a:xfrm>
        </p:spPr>
        <p:txBody>
          <a:bodyPr>
            <a:normAutofit/>
          </a:bodyPr>
          <a:lstStyle/>
          <a:p>
            <a:r>
              <a:rPr lang="en-US" sz="2800" dirty="0" smtClean="0"/>
              <a:t>Medical, Economic and Social Costs of Behavioral Risk Factors</a:t>
            </a:r>
            <a:endParaRPr lang="en-US" sz="28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21842346"/>
              </p:ext>
            </p:extLst>
          </p:nvPr>
        </p:nvGraphicFramePr>
        <p:xfrm>
          <a:off x="457200" y="1600200"/>
          <a:ext cx="82296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457200" y="1295400"/>
            <a:ext cx="6400800" cy="338554"/>
          </a:xfrm>
          <a:prstGeom prst="rect">
            <a:avLst/>
          </a:prstGeom>
          <a:noFill/>
        </p:spPr>
        <p:txBody>
          <a:bodyPr wrap="square" rtlCol="0">
            <a:spAutoFit/>
          </a:bodyPr>
          <a:lstStyle/>
          <a:p>
            <a:r>
              <a:rPr lang="en-US" sz="1600" i="1" dirty="0"/>
              <a:t>http://www.hospitalsbirt.webs.com/</a:t>
            </a:r>
          </a:p>
        </p:txBody>
      </p:sp>
    </p:spTree>
    <p:extLst>
      <p:ext uri="{BB962C8B-B14F-4D97-AF65-F5344CB8AC3E}">
        <p14:creationId xmlns:p14="http://schemas.microsoft.com/office/powerpoint/2010/main" val="358773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Tobacco Use Conditions</a:t>
            </a:r>
            <a:endParaRPr lang="en-US" dirty="0"/>
          </a:p>
        </p:txBody>
      </p:sp>
      <p:graphicFrame>
        <p:nvGraphicFramePr>
          <p:cNvPr id="4" name="Table 3"/>
          <p:cNvGraphicFramePr>
            <a:graphicFrameLocks noGrp="1"/>
          </p:cNvGraphicFramePr>
          <p:nvPr>
            <p:extLst/>
          </p:nvPr>
        </p:nvGraphicFramePr>
        <p:xfrm>
          <a:off x="609600" y="2133599"/>
          <a:ext cx="7924800" cy="2560320"/>
        </p:xfrm>
        <a:graphic>
          <a:graphicData uri="http://schemas.openxmlformats.org/drawingml/2006/table">
            <a:tbl>
              <a:tblPr firstRow="1" bandRow="1">
                <a:tableStyleId>{5C22544A-7EE6-4342-B048-85BDC9FD1C3A}</a:tableStyleId>
              </a:tblPr>
              <a:tblGrid>
                <a:gridCol w="3962400">
                  <a:extLst>
                    <a:ext uri="{9D8B030D-6E8A-4147-A177-3AD203B41FA5}">
                      <a16:colId xmlns="" xmlns:a16="http://schemas.microsoft.com/office/drawing/2014/main" val="20000"/>
                    </a:ext>
                  </a:extLst>
                </a:gridCol>
                <a:gridCol w="3962400">
                  <a:extLst>
                    <a:ext uri="{9D8B030D-6E8A-4147-A177-3AD203B41FA5}">
                      <a16:colId xmlns="" xmlns:a16="http://schemas.microsoft.com/office/drawing/2014/main" val="20001"/>
                    </a:ext>
                  </a:extLst>
                </a:gridCol>
              </a:tblGrid>
              <a:tr h="2407920">
                <a:tc>
                  <a:txBody>
                    <a:bodyPr/>
                    <a:lstStyle/>
                    <a:p>
                      <a:pPr marL="285750" indent="-285750">
                        <a:buFont typeface="Arial" pitchFamily="34" charset="0"/>
                        <a:buChar char="•"/>
                      </a:pPr>
                      <a:r>
                        <a:rPr lang="en-US" dirty="0" smtClean="0"/>
                        <a:t>Heart Disease</a:t>
                      </a:r>
                    </a:p>
                    <a:p>
                      <a:pPr marL="285750" indent="-285750">
                        <a:buFont typeface="Arial" pitchFamily="34" charset="0"/>
                        <a:buChar char="•"/>
                      </a:pPr>
                      <a:r>
                        <a:rPr lang="en-US" dirty="0" smtClean="0"/>
                        <a:t>Stroke</a:t>
                      </a:r>
                    </a:p>
                    <a:p>
                      <a:pPr marL="285750" indent="-285750">
                        <a:buFont typeface="Arial" pitchFamily="34" charset="0"/>
                        <a:buChar char="•"/>
                      </a:pPr>
                      <a:r>
                        <a:rPr lang="en-US" dirty="0" smtClean="0"/>
                        <a:t>Chronic lung disease</a:t>
                      </a:r>
                    </a:p>
                    <a:p>
                      <a:pPr marL="285750" indent="-285750">
                        <a:buFont typeface="Arial" pitchFamily="34" charset="0"/>
                        <a:buChar char="•"/>
                      </a:pPr>
                      <a:r>
                        <a:rPr lang="en-US" dirty="0" smtClean="0"/>
                        <a:t>Respiratory infections</a:t>
                      </a:r>
                    </a:p>
                    <a:p>
                      <a:pPr marL="285750" indent="-285750">
                        <a:buFont typeface="Arial" pitchFamily="34" charset="0"/>
                        <a:buChar char="•"/>
                      </a:pPr>
                      <a:r>
                        <a:rPr lang="en-US" dirty="0" smtClean="0"/>
                        <a:t>Reproductive health</a:t>
                      </a:r>
                    </a:p>
                    <a:p>
                      <a:pPr marL="742950" lvl="1" indent="-285750">
                        <a:buFont typeface="Arial" pitchFamily="34" charset="0"/>
                        <a:buChar char="•"/>
                      </a:pPr>
                      <a:r>
                        <a:rPr lang="en-US" dirty="0" smtClean="0"/>
                        <a:t>Miscarriage, stillbirth</a:t>
                      </a:r>
                    </a:p>
                    <a:p>
                      <a:pPr marL="742950" lvl="1" indent="-285750">
                        <a:buFont typeface="Arial" pitchFamily="34" charset="0"/>
                        <a:buChar char="•"/>
                      </a:pPr>
                      <a:r>
                        <a:rPr lang="en-US" dirty="0" smtClean="0"/>
                        <a:t>Prematurity</a:t>
                      </a:r>
                    </a:p>
                    <a:p>
                      <a:pPr marL="742950" lvl="1" indent="-285750">
                        <a:buFont typeface="Arial" pitchFamily="34" charset="0"/>
                        <a:buChar char="•"/>
                      </a:pPr>
                      <a:r>
                        <a:rPr lang="en-US" dirty="0" smtClean="0"/>
                        <a:t>Low</a:t>
                      </a:r>
                      <a:r>
                        <a:rPr lang="en-US" baseline="0" dirty="0" smtClean="0"/>
                        <a:t> birth weight</a:t>
                      </a:r>
                      <a:endParaRPr lang="en-US" dirty="0" smtClean="0"/>
                    </a:p>
                    <a:p>
                      <a:endParaRPr lang="en-US" dirty="0"/>
                    </a:p>
                  </a:txBody>
                  <a:tcPr/>
                </a:tc>
                <a:tc>
                  <a:txBody>
                    <a:bodyPr/>
                    <a:lstStyle/>
                    <a:p>
                      <a:pPr marL="285750" indent="-285750">
                        <a:buFont typeface="Arial" pitchFamily="34" charset="0"/>
                        <a:buChar char="•"/>
                      </a:pPr>
                      <a:r>
                        <a:rPr lang="en-US" dirty="0" smtClean="0"/>
                        <a:t>Cancers</a:t>
                      </a:r>
                    </a:p>
                    <a:p>
                      <a:pPr marL="742950" lvl="1" indent="-285750">
                        <a:buFont typeface="Arial" pitchFamily="34" charset="0"/>
                        <a:buChar char="•"/>
                      </a:pPr>
                      <a:r>
                        <a:rPr lang="en-US" dirty="0" smtClean="0"/>
                        <a:t>Lung</a:t>
                      </a:r>
                    </a:p>
                    <a:p>
                      <a:pPr marL="742950" lvl="1" indent="-285750">
                        <a:buFont typeface="Arial" pitchFamily="34" charset="0"/>
                        <a:buChar char="•"/>
                      </a:pPr>
                      <a:r>
                        <a:rPr lang="en-US" dirty="0" smtClean="0"/>
                        <a:t>Mouth,</a:t>
                      </a:r>
                      <a:r>
                        <a:rPr lang="en-US" baseline="0" dirty="0" smtClean="0"/>
                        <a:t> lips, nose</a:t>
                      </a:r>
                    </a:p>
                    <a:p>
                      <a:pPr marL="742950" lvl="1" indent="-285750">
                        <a:buFont typeface="Arial" pitchFamily="34" charset="0"/>
                        <a:buChar char="•"/>
                      </a:pPr>
                      <a:r>
                        <a:rPr lang="en-US" baseline="0" dirty="0" smtClean="0"/>
                        <a:t>Larynx, pharynx</a:t>
                      </a:r>
                    </a:p>
                    <a:p>
                      <a:pPr marL="742950" lvl="1" indent="-285750">
                        <a:buFont typeface="Arial" pitchFamily="34" charset="0"/>
                        <a:buChar char="•"/>
                      </a:pPr>
                      <a:r>
                        <a:rPr lang="en-US" baseline="0" dirty="0" smtClean="0"/>
                        <a:t>Esophagus, stomach</a:t>
                      </a:r>
                    </a:p>
                    <a:p>
                      <a:pPr marL="742950" lvl="1" indent="-285750">
                        <a:buFont typeface="Arial" pitchFamily="34" charset="0"/>
                        <a:buChar char="•"/>
                      </a:pPr>
                      <a:r>
                        <a:rPr lang="en-US" baseline="0" dirty="0" smtClean="0"/>
                        <a:t>Pancreas</a:t>
                      </a:r>
                    </a:p>
                    <a:p>
                      <a:pPr marL="742950" lvl="1" indent="-285750">
                        <a:buFont typeface="Arial" pitchFamily="34" charset="0"/>
                        <a:buChar char="•"/>
                      </a:pPr>
                      <a:r>
                        <a:rPr lang="en-US" baseline="0" dirty="0" smtClean="0"/>
                        <a:t>Kidney, bladder</a:t>
                      </a:r>
                    </a:p>
                    <a:p>
                      <a:pPr marL="742950" lvl="1" indent="-285750">
                        <a:buFont typeface="Arial" pitchFamily="34" charset="0"/>
                        <a:buChar char="•"/>
                      </a:pPr>
                      <a:r>
                        <a:rPr lang="en-US" baseline="0" dirty="0" smtClean="0"/>
                        <a:t>Uterine cervix</a:t>
                      </a:r>
                      <a:endParaRPr lang="en-US" dirty="0"/>
                    </a:p>
                  </a:txBody>
                  <a:tcPr/>
                </a:tc>
                <a:extLst>
                  <a:ext uri="{0D108BD9-81ED-4DB2-BD59-A6C34878D82A}">
                    <a16:rowId xmlns="" xmlns:a16="http://schemas.microsoft.com/office/drawing/2014/main" val="10000"/>
                  </a:ext>
                </a:extLst>
              </a:tr>
            </a:tbl>
          </a:graphicData>
        </a:graphic>
      </p:graphicFrame>
      <p:sp>
        <p:nvSpPr>
          <p:cNvPr id="8" name="TextBox 7"/>
          <p:cNvSpPr txBox="1"/>
          <p:nvPr/>
        </p:nvSpPr>
        <p:spPr>
          <a:xfrm>
            <a:off x="457200" y="1295400"/>
            <a:ext cx="6400800" cy="338554"/>
          </a:xfrm>
          <a:prstGeom prst="rect">
            <a:avLst/>
          </a:prstGeom>
          <a:noFill/>
        </p:spPr>
        <p:txBody>
          <a:bodyPr wrap="square" rtlCol="0">
            <a:spAutoFit/>
          </a:bodyPr>
          <a:lstStyle/>
          <a:p>
            <a:r>
              <a:rPr lang="en-US" sz="1600" i="1" dirty="0"/>
              <a:t>http://www.hospitalsbirt.webs.com/</a:t>
            </a:r>
          </a:p>
        </p:txBody>
      </p:sp>
    </p:spTree>
    <p:extLst>
      <p:ext uri="{BB962C8B-B14F-4D97-AF65-F5344CB8AC3E}">
        <p14:creationId xmlns:p14="http://schemas.microsoft.com/office/powerpoint/2010/main" val="38087173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Alcohol and Drug-related Conditions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233438803"/>
              </p:ext>
            </p:extLst>
          </p:nvPr>
        </p:nvGraphicFramePr>
        <p:xfrm>
          <a:off x="609600" y="5638800"/>
          <a:ext cx="7924800" cy="914400"/>
        </p:xfrm>
        <a:graphic>
          <a:graphicData uri="http://schemas.openxmlformats.org/drawingml/2006/table">
            <a:tbl>
              <a:tblPr firstRow="1" bandRow="1">
                <a:tableStyleId>{5C22544A-7EE6-4342-B048-85BDC9FD1C3A}</a:tableStyleId>
              </a:tblPr>
              <a:tblGrid>
                <a:gridCol w="7924800">
                  <a:extLst>
                    <a:ext uri="{9D8B030D-6E8A-4147-A177-3AD203B41FA5}">
                      <a16:colId xmlns="" xmlns:a16="http://schemas.microsoft.com/office/drawing/2014/main" val="20000"/>
                    </a:ext>
                  </a:extLst>
                </a:gridCol>
              </a:tblGrid>
              <a:tr h="370840">
                <a:tc>
                  <a:txBody>
                    <a:bodyPr/>
                    <a:lstStyle/>
                    <a:p>
                      <a:r>
                        <a:rPr lang="en-US" dirty="0" smtClean="0"/>
                        <a:t>Alcohol impedes treatment for: Hypertension, Dyslipidemia, Diabetes,</a:t>
                      </a:r>
                      <a:r>
                        <a:rPr lang="en-US" baseline="0" dirty="0" smtClean="0"/>
                        <a:t> GERD, Sleep Disorders, Depression, Anxiety, Psychoses, All Chronic Diseases</a:t>
                      </a:r>
                      <a:endParaRPr lang="en-US" dirty="0"/>
                    </a:p>
                  </a:txBody>
                  <a:tcPr/>
                </a:tc>
                <a:extLst>
                  <a:ext uri="{0D108BD9-81ED-4DB2-BD59-A6C34878D82A}">
                    <a16:rowId xmlns="" xmlns:a16="http://schemas.microsoft.com/office/drawing/2014/main" val="10000"/>
                  </a:ext>
                </a:extLst>
              </a:tr>
            </a:tbl>
          </a:graphicData>
        </a:graphic>
      </p:graphicFrame>
      <p:graphicFrame>
        <p:nvGraphicFramePr>
          <p:cNvPr id="4" name="Table 3"/>
          <p:cNvGraphicFramePr>
            <a:graphicFrameLocks noGrp="1"/>
          </p:cNvGraphicFramePr>
          <p:nvPr>
            <p:extLst/>
          </p:nvPr>
        </p:nvGraphicFramePr>
        <p:xfrm>
          <a:off x="609600" y="1600200"/>
          <a:ext cx="7924800" cy="3931920"/>
        </p:xfrm>
        <a:graphic>
          <a:graphicData uri="http://schemas.openxmlformats.org/drawingml/2006/table">
            <a:tbl>
              <a:tblPr firstRow="1" bandRow="1">
                <a:tableStyleId>{5C22544A-7EE6-4342-B048-85BDC9FD1C3A}</a:tableStyleId>
              </a:tblPr>
              <a:tblGrid>
                <a:gridCol w="3962400">
                  <a:extLst>
                    <a:ext uri="{9D8B030D-6E8A-4147-A177-3AD203B41FA5}">
                      <a16:colId xmlns="" xmlns:a16="http://schemas.microsoft.com/office/drawing/2014/main" val="20000"/>
                    </a:ext>
                  </a:extLst>
                </a:gridCol>
                <a:gridCol w="3962400">
                  <a:extLst>
                    <a:ext uri="{9D8B030D-6E8A-4147-A177-3AD203B41FA5}">
                      <a16:colId xmlns="" xmlns:a16="http://schemas.microsoft.com/office/drawing/2014/main" val="20001"/>
                    </a:ext>
                  </a:extLst>
                </a:gridCol>
              </a:tblGrid>
              <a:tr h="2346960">
                <a:tc>
                  <a:txBody>
                    <a:bodyPr/>
                    <a:lstStyle/>
                    <a:p>
                      <a:pPr marL="285750" indent="-285750">
                        <a:buFont typeface="Arial" pitchFamily="34" charset="0"/>
                        <a:buChar char="•"/>
                      </a:pPr>
                      <a:r>
                        <a:rPr lang="en-US" dirty="0" smtClean="0"/>
                        <a:t>Alcohol &amp; Drug Use Cause:</a:t>
                      </a:r>
                    </a:p>
                    <a:p>
                      <a:pPr lvl="1"/>
                      <a:r>
                        <a:rPr lang="en-US" dirty="0" smtClean="0"/>
                        <a:t>Accidents, injury &amp; disability</a:t>
                      </a:r>
                    </a:p>
                    <a:p>
                      <a:pPr lvl="1"/>
                      <a:r>
                        <a:rPr lang="en-US" dirty="0" smtClean="0"/>
                        <a:t>Viral hepatitis</a:t>
                      </a:r>
                    </a:p>
                    <a:p>
                      <a:pPr lvl="1"/>
                      <a:r>
                        <a:rPr lang="en-US" dirty="0" smtClean="0"/>
                        <a:t>HI/AIDS</a:t>
                      </a:r>
                    </a:p>
                    <a:p>
                      <a:pPr lvl="1"/>
                      <a:r>
                        <a:rPr lang="en-US" dirty="0" smtClean="0"/>
                        <a:t>Other</a:t>
                      </a:r>
                      <a:r>
                        <a:rPr lang="en-US" baseline="0" dirty="0" smtClean="0"/>
                        <a:t> STIs</a:t>
                      </a:r>
                    </a:p>
                    <a:p>
                      <a:pPr lvl="1"/>
                      <a:r>
                        <a:rPr lang="en-US" baseline="0" dirty="0" smtClean="0"/>
                        <a:t>Unplanned pregnancies</a:t>
                      </a:r>
                    </a:p>
                    <a:p>
                      <a:pPr lvl="1"/>
                      <a:r>
                        <a:rPr lang="en-US" baseline="0" dirty="0" smtClean="0"/>
                        <a:t>Poor birth outcomes</a:t>
                      </a:r>
                    </a:p>
                    <a:p>
                      <a:pPr lvl="1"/>
                      <a:r>
                        <a:rPr lang="en-US" baseline="0" dirty="0" smtClean="0"/>
                        <a:t>Psychiatric Disorders</a:t>
                      </a:r>
                      <a:endParaRPr lang="en-US" dirty="0"/>
                    </a:p>
                  </a:txBody>
                  <a:tcPr/>
                </a:tc>
                <a:tc>
                  <a:txBody>
                    <a:bodyPr/>
                    <a:lstStyle/>
                    <a:p>
                      <a:pPr marL="285750" indent="-285750">
                        <a:buFont typeface="Arial" pitchFamily="34" charset="0"/>
                        <a:buChar char="•"/>
                      </a:pPr>
                      <a:r>
                        <a:rPr lang="en-US" dirty="0" smtClean="0"/>
                        <a:t>Alcohol Use Causes:</a:t>
                      </a:r>
                    </a:p>
                    <a:p>
                      <a:pPr marL="457200" lvl="1" indent="0">
                        <a:buFont typeface="Arial" pitchFamily="34" charset="0"/>
                        <a:buNone/>
                      </a:pPr>
                      <a:r>
                        <a:rPr lang="en-US" dirty="0" smtClean="0"/>
                        <a:t>Hypertension</a:t>
                      </a:r>
                    </a:p>
                    <a:p>
                      <a:pPr marL="457200" lvl="1" indent="0">
                        <a:buFont typeface="Arial" pitchFamily="34" charset="0"/>
                        <a:buNone/>
                      </a:pPr>
                      <a:r>
                        <a:rPr lang="en-US" dirty="0" smtClean="0"/>
                        <a:t>Dyslipidemia</a:t>
                      </a:r>
                    </a:p>
                    <a:p>
                      <a:pPr marL="457200" lvl="1" indent="0">
                        <a:buFont typeface="Arial" pitchFamily="34" charset="0"/>
                        <a:buNone/>
                      </a:pPr>
                      <a:r>
                        <a:rPr lang="en-US" dirty="0" smtClean="0"/>
                        <a:t>Heart</a:t>
                      </a:r>
                      <a:r>
                        <a:rPr lang="en-US" baseline="0" dirty="0" smtClean="0"/>
                        <a:t> disease</a:t>
                      </a:r>
                    </a:p>
                    <a:p>
                      <a:pPr marL="457200" lvl="1" indent="0">
                        <a:buFont typeface="Arial" pitchFamily="34" charset="0"/>
                        <a:buNone/>
                      </a:pPr>
                      <a:r>
                        <a:rPr lang="en-US" baseline="0" dirty="0" smtClean="0"/>
                        <a:t>Stroke</a:t>
                      </a:r>
                    </a:p>
                    <a:p>
                      <a:pPr marL="457200" lvl="1" indent="0">
                        <a:buFont typeface="Arial" pitchFamily="34" charset="0"/>
                        <a:buNone/>
                      </a:pPr>
                      <a:r>
                        <a:rPr lang="en-US" baseline="0" dirty="0" smtClean="0"/>
                        <a:t>Neuropathy Dementia</a:t>
                      </a:r>
                    </a:p>
                    <a:p>
                      <a:pPr marL="457200" lvl="1" indent="0">
                        <a:buFont typeface="Arial" pitchFamily="34" charset="0"/>
                        <a:buNone/>
                      </a:pPr>
                      <a:r>
                        <a:rPr lang="en-US" baseline="0" dirty="0" smtClean="0"/>
                        <a:t>Cancers</a:t>
                      </a:r>
                    </a:p>
                    <a:p>
                      <a:pPr marL="914400" lvl="2" indent="0">
                        <a:buFont typeface="Arial" pitchFamily="34" charset="0"/>
                        <a:buNone/>
                      </a:pPr>
                      <a:r>
                        <a:rPr lang="en-US" baseline="0" dirty="0" smtClean="0"/>
                        <a:t>Oropharynx</a:t>
                      </a:r>
                    </a:p>
                    <a:p>
                      <a:pPr marL="914400" lvl="2" indent="0">
                        <a:buFont typeface="Arial" pitchFamily="34" charset="0"/>
                        <a:buNone/>
                      </a:pPr>
                      <a:r>
                        <a:rPr lang="en-US" baseline="0" dirty="0" smtClean="0"/>
                        <a:t>Esophagus</a:t>
                      </a:r>
                    </a:p>
                    <a:p>
                      <a:pPr marL="914400" lvl="2" indent="0">
                        <a:buFont typeface="Arial" pitchFamily="34" charset="0"/>
                        <a:buNone/>
                      </a:pPr>
                      <a:r>
                        <a:rPr lang="en-US" baseline="0" dirty="0" smtClean="0"/>
                        <a:t>Breast</a:t>
                      </a:r>
                    </a:p>
                    <a:p>
                      <a:pPr marL="914400" lvl="2" indent="0">
                        <a:buFont typeface="Arial" pitchFamily="34" charset="0"/>
                        <a:buNone/>
                      </a:pPr>
                      <a:r>
                        <a:rPr lang="en-US" baseline="0" dirty="0" smtClean="0"/>
                        <a:t>Liver</a:t>
                      </a:r>
                    </a:p>
                    <a:p>
                      <a:pPr marL="914400" lvl="2" indent="0">
                        <a:buFont typeface="Arial" pitchFamily="34" charset="0"/>
                        <a:buNone/>
                      </a:pPr>
                      <a:r>
                        <a:rPr lang="en-US" baseline="0" dirty="0" smtClean="0"/>
                        <a:t>Colon</a:t>
                      </a:r>
                    </a:p>
                    <a:p>
                      <a:pPr marL="457200" lvl="1" indent="0">
                        <a:buFont typeface="Arial" pitchFamily="34" charset="0"/>
                        <a:buNone/>
                      </a:pPr>
                      <a:r>
                        <a:rPr lang="en-US" baseline="0" dirty="0" smtClean="0"/>
                        <a:t>Hepatitis</a:t>
                      </a:r>
                    </a:p>
                    <a:p>
                      <a:pPr marL="457200" lvl="1" indent="0">
                        <a:buFont typeface="Arial" pitchFamily="34" charset="0"/>
                        <a:buNone/>
                      </a:pPr>
                      <a:r>
                        <a:rPr lang="en-US" baseline="0" dirty="0" smtClean="0"/>
                        <a:t>Pancreatitis</a:t>
                      </a:r>
                      <a:endParaRPr lang="en-US" dirty="0"/>
                    </a:p>
                  </a:txBody>
                  <a:tcPr/>
                </a:tc>
                <a:extLst>
                  <a:ext uri="{0D108BD9-81ED-4DB2-BD59-A6C34878D82A}">
                    <a16:rowId xmlns="" xmlns:a16="http://schemas.microsoft.com/office/drawing/2014/main" val="10000"/>
                  </a:ext>
                </a:extLst>
              </a:tr>
            </a:tbl>
          </a:graphicData>
        </a:graphic>
      </p:graphicFrame>
      <p:sp>
        <p:nvSpPr>
          <p:cNvPr id="7" name="TextBox 6"/>
          <p:cNvSpPr txBox="1"/>
          <p:nvPr/>
        </p:nvSpPr>
        <p:spPr>
          <a:xfrm>
            <a:off x="457200" y="1295400"/>
            <a:ext cx="6400800" cy="338554"/>
          </a:xfrm>
          <a:prstGeom prst="rect">
            <a:avLst/>
          </a:prstGeom>
          <a:noFill/>
        </p:spPr>
        <p:txBody>
          <a:bodyPr wrap="square" rtlCol="0">
            <a:spAutoFit/>
          </a:bodyPr>
          <a:lstStyle/>
          <a:p>
            <a:r>
              <a:rPr lang="en-US" sz="1600" i="1" dirty="0"/>
              <a:t>http://www.hospitalsbirt.webs.com/</a:t>
            </a:r>
          </a:p>
        </p:txBody>
      </p:sp>
    </p:spTree>
    <p:extLst>
      <p:ext uri="{BB962C8B-B14F-4D97-AF65-F5344CB8AC3E}">
        <p14:creationId xmlns:p14="http://schemas.microsoft.com/office/powerpoint/2010/main" val="319452338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10.0&quot;&gt;&lt;object type=&quot;1&quot; unique_id=&quot;10001&quot;&gt;&lt;object type=&quot;2&quot; unique_id=&quot;10884&quot;&gt;&lt;object type=&quot;3&quot; unique_id=&quot;10885&quot;&gt;&lt;property id=&quot;20148&quot; value=&quot;5&quot;/&gt;&lt;property id=&quot;20300&quot; value=&quot;Slide 1 - &amp;quot; Screening, Brief Intervention and Referral to Treatment “SBIRT” &amp;quot;&quot;/&gt;&lt;property id=&quot;20307&quot; value=&quot;257&quot;/&gt;&lt;/object&gt;&lt;object type=&quot;3&quot; unique_id=&quot;10899&quot;&gt;&lt;property id=&quot;20148&quot; value=&quot;5&quot;/&gt;&lt;property id=&quot;20300&quot; value=&quot;Slide 4 - &amp;quot;“Adolescents Are Not Little Adults”&amp;quot;&quot;/&gt;&lt;property id=&quot;20307&quot; value=&quot;372&quot;/&gt;&lt;/object&gt;&lt;object type=&quot;3&quot; unique_id=&quot;10908&quot;&gt;&lt;property id=&quot;20148&quot; value=&quot;5&quot;/&gt;&lt;property id=&quot;20300&quot; value=&quot;Slide 67&quot;/&gt;&lt;property id=&quot;20307&quot; value=&quot;379&quot;/&gt;&lt;/object&gt;&lt;object type=&quot;3&quot; unique_id=&quot;10910&quot;&gt;&lt;property id=&quot;20148&quot; value=&quot;5&quot;/&gt;&lt;property id=&quot;20300&quot; value=&quot;Slide 66&quot;/&gt;&lt;property id=&quot;20307&quot; value=&quot;380&quot;/&gt;&lt;/object&gt;&lt;object type=&quot;3&quot; unique_id=&quot;11395&quot;&gt;&lt;property id=&quot;20148&quot; value=&quot;5&quot;/&gt;&lt;property id=&quot;20300&quot; value=&quot;Slide 6&quot;/&gt;&lt;property id=&quot;20307&quot; value=&quot;456&quot;/&gt;&lt;/object&gt;&lt;object type=&quot;3&quot; unique_id=&quot;11396&quot;&gt;&lt;property id=&quot;20148&quot; value=&quot;5&quot;/&gt;&lt;property id=&quot;20300&quot; value=&quot;Slide 7 - &amp;quot;Myelination&amp;quot;&quot;/&gt;&lt;property id=&quot;20307&quot; value=&quot;457&quot;/&gt;&lt;/object&gt;&lt;object type=&quot;3&quot; unique_id=&quot;11397&quot;&gt;&lt;property id=&quot;20148&quot; value=&quot;5&quot;/&gt;&lt;property id=&quot;20300&quot; value=&quot;Slide 8 - &amp;quot;Brain Maturation&amp;quot;&quot;/&gt;&lt;property id=&quot;20307&quot; value=&quot;458&quot;/&gt;&lt;/object&gt;&lt;object type=&quot;3&quot; unique_id=&quot;11399&quot;&gt;&lt;property id=&quot;20148&quot; value=&quot;5&quot;/&gt;&lt;property id=&quot;20300&quot; value=&quot;Slide 9&quot;/&gt;&lt;property id=&quot;20307&quot; value=&quot;460&quot;/&gt;&lt;/object&gt;&lt;object type=&quot;3&quot; unique_id=&quot;11400&quot;&gt;&lt;property id=&quot;20148&quot; value=&quot;5&quot;/&gt;&lt;property id=&quot;20300&quot; value=&quot;Slide 11&quot;/&gt;&lt;property id=&quot;20307&quot; value=&quot;461&quot;/&gt;&lt;/object&gt;&lt;object type=&quot;3&quot; unique_id=&quot;11401&quot;&gt;&lt;property id=&quot;20148&quot; value=&quot;5&quot;/&gt;&lt;property id=&quot;20300&quot; value=&quot;Slide 10&quot;/&gt;&lt;property id=&quot;20307&quot; value=&quot;462&quot;/&gt;&lt;/object&gt;&lt;object type=&quot;3&quot; unique_id=&quot;17911&quot;&gt;&lt;property id=&quot;20148&quot; value=&quot;5&quot;/&gt;&lt;property id=&quot;20300&quot; value=&quot;Slide 2 - &amp;quot;Alcohol and drug use are more dangerous for teens than adults&amp;quot;&quot;/&gt;&lt;property id=&quot;20307&quot; value=&quot;501&quot;/&gt;&lt;/object&gt;&lt;object type=&quot;3&quot; unique_id=&quot;17915&quot;&gt;&lt;property id=&quot;20148&quot; value=&quot;5&quot;/&gt;&lt;property id=&quot;20300&quot; value=&quot;Slide 51 - &amp;quot;Screening for substance use&amp;quot;&quot;/&gt;&lt;property id=&quot;20307&quot; value=&quot;505&quot;/&gt;&lt;/object&gt;&lt;object type=&quot;3&quot; unique_id=&quot;17919&quot;&gt;&lt;property id=&quot;20148&quot; value=&quot;5&quot;/&gt;&lt;property id=&quot;20300&quot; value=&quot;Slide 62&quot;/&gt;&lt;property id=&quot;20307&quot; value=&quot;529&quot;/&gt;&lt;/object&gt;&lt;object type=&quot;3&quot; unique_id=&quot;18491&quot;&gt;&lt;property id=&quot;20148&quot; value=&quot;5&quot;/&gt;&lt;property id=&quot;20300&quot; value=&quot;Slide 23 - &amp;quot;Hippocampal Size by MRI&amp;quot;&quot;/&gt;&lt;property id=&quot;20307&quot; value=&quot;533&quot;/&gt;&lt;/object&gt;&lt;object type=&quot;3&quot; unique_id=&quot;18494&quot;&gt;&lt;property id=&quot;20148&quot; value=&quot;5&quot;/&gt;&lt;property id=&quot;20300&quot; value=&quot;Slide 27 - &amp;quot;Anandamide&amp;quot;&quot;/&gt;&lt;property id=&quot;20307&quot; value=&quot;536&quot;/&gt;&lt;/object&gt;&lt;object type=&quot;3&quot; unique_id=&quot;18496&quot;&gt;&lt;property id=&quot;20148&quot; value=&quot;5&quot;/&gt;&lt;property id=&quot;20300&quot; value=&quot;Slide 29 - &amp;quot;Cannabinoid Binding Sites&amp;quot;&quot;/&gt;&lt;property id=&quot;20307&quot; value=&quot;538&quot;/&gt;&lt;/object&gt;&lt;object type=&quot;3&quot; unique_id=&quot;18503&quot;&gt;&lt;property id=&quot;20148&quot; value=&quot;5&quot;/&gt;&lt;property id=&quot;20300&quot; value=&quot;Slide 31&quot;/&gt;&lt;property id=&quot;20307&quot; value=&quot;545&quot;/&gt;&lt;/object&gt;&lt;object type=&quot;3&quot; unique_id=&quot;18505&quot;&gt;&lt;property id=&quot;20148&quot; value=&quot;5&quot;/&gt;&lt;property id=&quot;20300&quot; value=&quot;Slide 34&quot;/&gt;&lt;property id=&quot;20307&quot; value=&quot;547&quot;/&gt;&lt;/object&gt;&lt;object type=&quot;3&quot; unique_id=&quot;20876&quot;&gt;&lt;property id=&quot;20148&quot; value=&quot;5&quot;/&gt;&lt;property id=&quot;20300&quot; value=&quot;Slide 22&quot;/&gt;&lt;property id=&quot;20307&quot; value=&quot;555&quot;/&gt;&lt;/object&gt;&lt;object type=&quot;3&quot; unique_id=&quot;20877&quot;&gt;&lt;property id=&quot;20148&quot; value=&quot;5&quot;/&gt;&lt;property id=&quot;20300&quot; value=&quot;Slide 35&quot;/&gt;&lt;property id=&quot;20307&quot; value=&quot;550&quot;/&gt;&lt;/object&gt;&lt;object type=&quot;3&quot; unique_id=&quot;20879&quot;&gt;&lt;property id=&quot;20148&quot; value=&quot;5&quot;/&gt;&lt;property id=&quot;20300&quot; value=&quot;Slide 36&quot;/&gt;&lt;property id=&quot;20307&quot; value=&quot;552&quot;/&gt;&lt;/object&gt;&lt;object type=&quot;3&quot; unique_id=&quot;20908&quot;&gt;&lt;property id=&quot;20148&quot; value=&quot;5&quot;/&gt;&lt;property id=&quot;20300&quot; value=&quot;Slide 149 - &amp;quot;Intensive Outpatient Programs&amp;quot;&quot;/&gt;&lt;property id=&quot;20307&quot; value=&quot;570&quot;/&gt;&lt;/object&gt;&lt;object type=&quot;3&quot; unique_id=&quot;20909&quot;&gt;&lt;property id=&quot;20148&quot; value=&quot;5&quot;/&gt;&lt;property id=&quot;20300&quot; value=&quot;Slide 150 - &amp;quot;Partial Hospital Programs&amp;quot;&quot;/&gt;&lt;property id=&quot;20307&quot; value=&quot;571&quot;/&gt;&lt;/object&gt;&lt;object type=&quot;3&quot; unique_id=&quot;20910&quot;&gt;&lt;property id=&quot;20148&quot; value=&quot;5&quot;/&gt;&lt;property id=&quot;20300&quot; value=&quot;Slide 151 - &amp;quot;Recovery High School&amp;quot;&quot;/&gt;&lt;property id=&quot;20307&quot; value=&quot;572&quot;/&gt;&lt;/object&gt;&lt;object type=&quot;3&quot; unique_id=&quot;20911&quot;&gt;&lt;property id=&quot;20148&quot; value=&quot;5&quot;/&gt;&lt;property id=&quot;20300&quot; value=&quot;Slide 152 - &amp;quot;Acute Residential Treatment&amp;quot;&quot;/&gt;&lt;property id=&quot;20307&quot; value=&quot;573&quot;/&gt;&lt;/object&gt;&lt;object type=&quot;3&quot; unique_id=&quot;20912&quot;&gt;&lt;property id=&quot;20148&quot; value=&quot;5&quot;/&gt;&lt;property id=&quot;20300&quot; value=&quot;Slide 153 - &amp;quot;Residential Treatment&amp;quot;&quot;/&gt;&lt;property id=&quot;20307&quot; value=&quot;574&quot;/&gt;&lt;/object&gt;&lt;object type=&quot;3&quot; unique_id=&quot;20913&quot;&gt;&lt;property id=&quot;20148&quot; value=&quot;5&quot;/&gt;&lt;property id=&quot;20300&quot; value=&quot;Slide 154 - &amp;quot;Therapeutic Boarding School&amp;quot;&quot;/&gt;&lt;property id=&quot;20307&quot; value=&quot;575&quot;/&gt;&lt;/object&gt;&lt;object type=&quot;3&quot; unique_id=&quot;20914&quot;&gt;&lt;property id=&quot;20148&quot; value=&quot;5&quot;/&gt;&lt;property id=&quot;20300&quot; value=&quot;Slide 160&quot;/&gt;&lt;property id=&quot;20307&quot; value=&quot;576&quot;/&gt;&lt;/object&gt;&lt;object type=&quot;3&quot; unique_id=&quot;20915&quot;&gt;&lt;property id=&quot;20148&quot; value=&quot;5&quot;/&gt;&lt;property id=&quot;20300&quot; value=&quot;Slide 161 - &amp;quot;Provide support while awaiting placement&amp;quot;&quot;/&gt;&lt;property id=&quot;20307&quot; value=&quot;577&quot;/&gt;&lt;/object&gt;&lt;object type=&quot;3&quot; unique_id=&quot;20916&quot;&gt;&lt;property id=&quot;20148&quot; value=&quot;5&quot;/&gt;&lt;property id=&quot;20300&quot; value=&quot;Slide 162 - &amp;quot;Reassess after treatment&amp;quot;&quot;/&gt;&lt;property id=&quot;20307&quot; value=&quot;578&quot;/&gt;&lt;/object&gt;&lt;object type=&quot;3&quot; unique_id=&quot;21021&quot;&gt;&lt;property id=&quot;20148&quot; value=&quot;5&quot;/&gt;&lt;property id=&quot;20300&quot; value=&quot;Slide 70&quot;/&gt;&lt;property id=&quot;20307&quot; value=&quot;626&quot;/&gt;&lt;/object&gt;&lt;object type=&quot;3&quot; unique_id=&quot;21024&quot;&gt;&lt;property id=&quot;20148&quot; value=&quot;5&quot;/&gt;&lt;property id=&quot;20300&quot; value=&quot;Slide 72&quot;/&gt;&lt;property id=&quot;20307&quot; value=&quot;627&quot;/&gt;&lt;/object&gt;&lt;object type=&quot;3&quot; unique_id=&quot;21027&quot;&gt;&lt;property id=&quot;20148&quot; value=&quot;5&quot;/&gt;&lt;property id=&quot;20300&quot; value=&quot;Slide 79 - &amp;quot;THE Brief MOTIVATIONAL INTERVENTION&amp;quot;&quot;/&gt;&lt;property id=&quot;20307&quot; value=&quot;638&quot;/&gt;&lt;/object&gt;&lt;object type=&quot;3&quot; unique_id=&quot;21032&quot;&gt;&lt;property id=&quot;20148&quot; value=&quot;5&quot;/&gt;&lt;property id=&quot;20300&quot; value=&quot;Slide 80&quot;/&gt;&lt;property id=&quot;20307&quot; value=&quot;597&quot;/&gt;&lt;/object&gt;&lt;object type=&quot;3&quot; unique_id=&quot;21035&quot;&gt;&lt;property id=&quot;20148&quot; value=&quot;5&quot;/&gt;&lt;property id=&quot;20300&quot; value=&quot;Slide 94&quot;/&gt;&lt;property id=&quot;20307&quot; value=&quot;600&quot;/&gt;&lt;/object&gt;&lt;object type=&quot;3&quot; unique_id=&quot;21045&quot;&gt;&lt;property id=&quot;20148&quot; value=&quot;5&quot;/&gt;&lt;property id=&quot;20300&quot; value=&quot;Slide 105&quot;/&gt;&lt;property id=&quot;20307&quot; value=&quot;610&quot;/&gt;&lt;/object&gt;&lt;object type=&quot;3&quot; unique_id=&quot;21056&quot;&gt;&lt;property id=&quot;20148&quot; value=&quot;5&quot;/&gt;&lt;property id=&quot;20300&quot; value=&quot;Slide 118 - &amp;quot;Including Parents&amp;quot;&quot;/&gt;&lt;property id=&quot;20307&quot; value=&quot;616&quot;/&gt;&lt;/object&gt;&lt;object type=&quot;3&quot; unique_id=&quot;21057&quot;&gt;&lt;property id=&quot;20148&quot; value=&quot;5&quot;/&gt;&lt;property id=&quot;20300&quot; value=&quot;Slide 119 - &amp;quot;Invite Parents&amp;quot;&quot;/&gt;&lt;property id=&quot;20307&quot; value=&quot;617&quot;/&gt;&lt;/object&gt;&lt;object type=&quot;3&quot; unique_id=&quot;21058&quot;&gt;&lt;property id=&quot;20148&quot; value=&quot;5&quot;/&gt;&lt;property id=&quot;20300&quot; value=&quot;Slide 132 - &amp;quot;ACUTE RISK: Moving Beyond motivational interventions&amp;quot;&quot;/&gt;&lt;property id=&quot;20307&quot; value=&quot;618&quot;/&gt;&lt;/object&gt;&lt;object type=&quot;3&quot; unique_id=&quot;21059&quot;&gt;&lt;property id=&quot;20148&quot; value=&quot;5&quot;/&gt;&lt;property id=&quot;20300&quot; value=&quot;Slide 133&quot;/&gt;&lt;property id=&quot;20307&quot; value=&quot;619&quot;/&gt;&lt;/object&gt;&lt;object type=&quot;3&quot; unique_id=&quot;21060&quot;&gt;&lt;property id=&quot;20148&quot; value=&quot;5&quot;/&gt;&lt;property id=&quot;20300&quot; value=&quot;Slide 135&quot;/&gt;&lt;property id=&quot;20307&quot; value=&quot;620&quot;/&gt;&lt;/object&gt;&lt;object type=&quot;3&quot; unique_id=&quot;21061&quot;&gt;&lt;property id=&quot;20148&quot; value=&quot;5&quot;/&gt;&lt;property id=&quot;20300&quot; value=&quot;Slide 136&quot;/&gt;&lt;property id=&quot;20307&quot; value=&quot;621&quot;/&gt;&lt;/object&gt;&lt;object type=&quot;3&quot; unique_id=&quot;21062&quot;&gt;&lt;property id=&quot;20148&quot; value=&quot;5&quot;/&gt;&lt;property id=&quot;20300&quot; value=&quot;Slide 137&quot;/&gt;&lt;property id=&quot;20307&quot; value=&quot;622&quot;/&gt;&lt;/object&gt;&lt;object type=&quot;3&quot; unique_id=&quot;21063&quot;&gt;&lt;property id=&quot;20148&quot; value=&quot;5&quot;/&gt;&lt;property id=&quot;20300&quot; value=&quot;Slide 138&quot;/&gt;&lt;property id=&quot;20307&quot; value=&quot;623&quot;/&gt;&lt;/object&gt;&lt;object type=&quot;3&quot; unique_id=&quot;140343&quot;&gt;&lt;property id=&quot;20148&quot; value=&quot;5&quot;/&gt;&lt;property id=&quot;20300&quot; value=&quot;Slide 139 - &amp;quot;Referral to treatment&amp;quot;&quot;/&gt;&lt;property id=&quot;20307&quot; value=&quot;642&quot;/&gt;&lt;/object&gt;&lt;object type=&quot;3&quot; unique_id=&quot;140344&quot;&gt;&lt;property id=&quot;20148&quot; value=&quot;5&quot;/&gt;&lt;property id=&quot;20300&quot; value=&quot;Slide 140&quot;/&gt;&lt;property id=&quot;20307&quot; value=&quot;643&quot;/&gt;&lt;/object&gt;&lt;object type=&quot;3&quot; unique_id=&quot;140345&quot;&gt;&lt;property id=&quot;20148&quot; value=&quot;5&quot;/&gt;&lt;property id=&quot;20300&quot; value=&quot;Slide 141&quot;/&gt;&lt;property id=&quot;20307&quot; value=&quot;644&quot;/&gt;&lt;/object&gt;&lt;object type=&quot;3&quot; unique_id=&quot;140346&quot;&gt;&lt;property id=&quot;20148&quot; value=&quot;5&quot;/&gt;&lt;property id=&quot;20300&quot; value=&quot;Slide 142&quot;/&gt;&lt;property id=&quot;20307&quot; value=&quot;645&quot;/&gt;&lt;/object&gt;&lt;object type=&quot;3&quot; unique_id=&quot;140347&quot;&gt;&lt;property id=&quot;20148&quot; value=&quot;5&quot;/&gt;&lt;property id=&quot;20300&quot; value=&quot;Slide 143&quot;/&gt;&lt;property id=&quot;20307&quot; value=&quot;646&quot;/&gt;&lt;/object&gt;&lt;object type=&quot;3&quot; unique_id=&quot;140348&quot;&gt;&lt;property id=&quot;20148&quot; value=&quot;5&quot;/&gt;&lt;property id=&quot;20300&quot; value=&quot;Slide 144&quot;/&gt;&lt;property id=&quot;20307&quot; value=&quot;647&quot;/&gt;&lt;/object&gt;&lt;object type=&quot;3&quot; unique_id=&quot;140349&quot;&gt;&lt;property id=&quot;20148&quot; value=&quot;5&quot;/&gt;&lt;property id=&quot;20300&quot; value=&quot;Slide 145 - &amp;quot;Outpatient Treatment:&amp;quot;&quot;/&gt;&lt;property id=&quot;20307&quot; value=&quot;648&quot;/&gt;&lt;/object&gt;&lt;object type=&quot;3&quot; unique_id=&quot;140350&quot;&gt;&lt;property id=&quot;20148&quot; value=&quot;5&quot;/&gt;&lt;property id=&quot;20300&quot; value=&quot;Slide 146 - &amp;quot;Individual Counseling&amp;quot;&quot;/&gt;&lt;property id=&quot;20307&quot; value=&quot;649&quot;/&gt;&lt;/object&gt;&lt;object type=&quot;3&quot; unique_id=&quot;140351&quot;&gt;&lt;property id=&quot;20148&quot; value=&quot;5&quot;/&gt;&lt;property id=&quot;20300&quot; value=&quot;Slide 147 - &amp;quot;Group Programs&amp;quot;&quot;/&gt;&lt;property id=&quot;20307&quot; value=&quot;650&quot;/&gt;&lt;/object&gt;&lt;object type=&quot;3&quot; unique_id=&quot;140352&quot;&gt;&lt;property id=&quot;20148&quot; value=&quot;5&quot;/&gt;&lt;property id=&quot;20300&quot; value=&quot;Slide 148&quot;/&gt;&lt;property id=&quot;20307&quot; value=&quot;651&quot;/&gt;&lt;/object&gt;&lt;object type=&quot;3&quot; unique_id=&quot;145414&quot;&gt;&lt;property id=&quot;20148&quot; value=&quot;5&quot;/&gt;&lt;property id=&quot;20300&quot; value=&quot;Slide 3&quot;/&gt;&lt;property id=&quot;20307&quot; value=&quot;656&quot;/&gt;&lt;/object&gt;&lt;object type=&quot;3&quot; unique_id=&quot;145415&quot;&gt;&lt;property id=&quot;20148&quot; value=&quot;5&quot;/&gt;&lt;property id=&quot;20300&quot; value=&quot;Slide 5 - &amp;quot;Brain Weight by Age&amp;quot;&quot;/&gt;&lt;property id=&quot;20307&quot; value=&quot;655&quot;/&gt;&lt;/object&gt;&lt;object type=&quot;3&quot; unique_id=&quot;145418&quot;&gt;&lt;property id=&quot;20148&quot; value=&quot;5&quot;/&gt;&lt;property id=&quot;20300&quot; value=&quot;Slide 12&quot;/&gt;&lt;property id=&quot;20307&quot; value=&quot;659&quot;/&gt;&lt;/object&gt;&lt;object type=&quot;3&quot; unique_id=&quot;145419&quot;&gt;&lt;property id=&quot;20148&quot; value=&quot;5&quot;/&gt;&lt;property id=&quot;20300&quot; value=&quot;Slide 15 - &amp;quot;The Water Maze Test&amp;quot;&quot;/&gt;&lt;property id=&quot;20307&quot; value=&quot;660&quot;/&gt;&lt;/object&gt;&lt;object type=&quot;3&quot; unique_id=&quot;145420&quot;&gt;&lt;property id=&quot;20148&quot; value=&quot;5&quot;/&gt;&lt;property id=&quot;20300&quot; value=&quot;Slide 16&quot;/&gt;&lt;property id=&quot;20307&quot; value=&quot;661&quot;/&gt;&lt;/object&gt;&lt;object type=&quot;3&quot; unique_id=&quot;145421&quot;&gt;&lt;property id=&quot;20148&quot; value=&quot;5&quot;/&gt;&lt;property id=&quot;20300&quot; value=&quot;Slide 17&quot;/&gt;&lt;property id=&quot;20307&quot; value=&quot;662&quot;/&gt;&lt;/object&gt;&lt;object type=&quot;3&quot; unique_id=&quot;145423&quot;&gt;&lt;property id=&quot;20148&quot; value=&quot;5&quot;/&gt;&lt;property id=&quot;20300&quot; value=&quot;Slide 14&quot;/&gt;&lt;property id=&quot;20307&quot; value=&quot;664&quot;/&gt;&lt;/object&gt;&lt;object type=&quot;3&quot; unique_id=&quot;145424&quot;&gt;&lt;property id=&quot;20148&quot; value=&quot;5&quot;/&gt;&lt;property id=&quot;20300&quot; value=&quot;Slide 18&quot;/&gt;&lt;property id=&quot;20307&quot; value=&quot;665&quot;/&gt;&lt;/object&gt;&lt;object type=&quot;3&quot; unique_id=&quot;145425&quot;&gt;&lt;property id=&quot;20148&quot; value=&quot;5&quot;/&gt;&lt;property id=&quot;20300&quot; value=&quot;Slide 19&quot;/&gt;&lt;property id=&quot;20307&quot; value=&quot;666&quot;/&gt;&lt;/object&gt;&lt;object type=&quot;3&quot; unique_id=&quot;145426&quot;&gt;&lt;property id=&quot;20148&quot; value=&quot;5&quot;/&gt;&lt;property id=&quot;20300&quot; value=&quot;Slide 24 - &amp;quot;Marijuana&amp;quot;&quot;/&gt;&lt;property id=&quot;20307&quot; value=&quot;667&quot;/&gt;&lt;/object&gt;&lt;object type=&quot;3&quot; unique_id=&quot;145429&quot;&gt;&lt;property id=&quot;20148&quot; value=&quot;5&quot;/&gt;&lt;property id=&quot;20300&quot; value=&quot;Slide 32 - &amp;quot;The Dunedin Study  N=1,037&amp;quot;&quot;/&gt;&lt;property id=&quot;20307&quot; value=&quot;670&quot;/&gt;&lt;/object&gt;&lt;object type=&quot;3&quot; unique_id=&quot;145430&quot;&gt;&lt;property id=&quot;20148&quot; value=&quot;5&quot;/&gt;&lt;property id=&quot;20300&quot; value=&quot;Slide 33 - &amp;quot;The Dunedin Study  N=1,037&amp;quot;&quot;/&gt;&lt;property id=&quot;20307&quot; value=&quot;671&quot;/&gt;&lt;/object&gt;&lt;object type=&quot;3&quot; unique_id=&quot;145435&quot;&gt;&lt;property id=&quot;20148&quot; value=&quot;5&quot;/&gt;&lt;property id=&quot;20300&quot; value=&quot;Slide 30&quot;/&gt;&lt;property id=&quot;20307&quot; value=&quot;676&quot;/&gt;&lt;/object&gt;&lt;object type=&quot;3&quot; unique_id=&quot;145438&quot;&gt;&lt;property id=&quot;20148&quot; value=&quot;5&quot;/&gt;&lt;property id=&quot;20300&quot; value=&quot;Slide 61 - &amp;quot;Comparison of Provider Impressions with Diagnostic Interview&amp;quot;&quot;/&gt;&lt;property id=&quot;20307&quot; value=&quot;678&quot;/&gt;&lt;/object&gt;&lt;object type=&quot;3&quot; unique_id=&quot;145439&quot;&gt;&lt;property id=&quot;20148&quot; value=&quot;5&quot;/&gt;&lt;property id=&quot;20300&quot; value=&quot;Slide 65&quot;/&gt;&lt;property id=&quot;20307&quot; value=&quot;677&quot;/&gt;&lt;/object&gt;&lt;object type=&quot;3&quot; unique_id=&quot;145441&quot;&gt;&lt;property id=&quot;20148&quot; value=&quot;5&quot;/&gt;&lt;property id=&quot;20300&quot; value=&quot;Slide 69&quot;/&gt;&lt;property id=&quot;20307&quot; value=&quot;683&quot;/&gt;&lt;/object&gt;&lt;object type=&quot;3&quot; unique_id=&quot;153442&quot;&gt;&lt;property id=&quot;20148&quot; value=&quot;5&quot;/&gt;&lt;property id=&quot;20300&quot; value=&quot;Slide 84&quot;/&gt;&lt;property id=&quot;20307&quot; value=&quot;690&quot;/&gt;&lt;/object&gt;&lt;object type=&quot;3&quot; unique_id=&quot;153445&quot;&gt;&lt;property id=&quot;20148&quot; value=&quot;5&quot;/&gt;&lt;property id=&quot;20300&quot; value=&quot;Slide 93&quot;/&gt;&lt;property id=&quot;20307&quot; value=&quot;693&quot;/&gt;&lt;/object&gt;&lt;object type=&quot;3&quot; unique_id=&quot;153447&quot;&gt;&lt;property id=&quot;20148&quot; value=&quot;5&quot;/&gt;&lt;property id=&quot;20300&quot; value=&quot;Slide 96&quot;/&gt;&lt;property id=&quot;20307&quot; value=&quot;694&quot;/&gt;&lt;/object&gt;&lt;object type=&quot;3&quot; unique_id=&quot;154612&quot;&gt;&lt;property id=&quot;20148&quot; value=&quot;5&quot;/&gt;&lt;property id=&quot;20300&quot; value=&quot;Slide 163&quot;/&gt;&lt;property id=&quot;20307&quot; value=&quot;724&quot;/&gt;&lt;/object&gt;&lt;object type=&quot;3&quot; unique_id=&quot;154613&quot;&gt;&lt;property id=&quot;20148&quot; value=&quot;5&quot;/&gt;&lt;property id=&quot;20300&quot; value=&quot;Slide 164&quot;/&gt;&lt;property id=&quot;20307&quot; value=&quot;725&quot;/&gt;&lt;/object&gt;&lt;object type=&quot;3&quot; unique_id=&quot;160144&quot;&gt;&lt;property id=&quot;20148&quot; value=&quot;5&quot;/&gt;&lt;property id=&quot;20300&quot; value=&quot;Slide 13 - &amp;quot;Alcohol&amp;quot;&quot;/&gt;&lt;property id=&quot;20307&quot; value=&quot;740&quot;/&gt;&lt;/object&gt;&lt;object type=&quot;3&quot; unique_id=&quot;160145&quot;&gt;&lt;property id=&quot;20148&quot; value=&quot;5&quot;/&gt;&lt;property id=&quot;20300&quot; value=&quot;Slide 37 - &amp;quot;Opioids&amp;quot;&quot;/&gt;&lt;property id=&quot;20307&quot; value=&quot;741&quot;/&gt;&lt;/object&gt;&lt;object type=&quot;3&quot; unique_id=&quot;160146&quot;&gt;&lt;property id=&quot;20148&quot; value=&quot;5&quot;/&gt;&lt;property id=&quot;20300&quot; value=&quot;Slide 38&quot;/&gt;&lt;property id=&quot;20307&quot; value=&quot;727&quot;/&gt;&lt;/object&gt;&lt;object type=&quot;3&quot; unique_id=&quot;160147&quot;&gt;&lt;property id=&quot;20148&quot; value=&quot;5&quot;/&gt;&lt;property id=&quot;20300&quot; value=&quot;Slide 39 - &amp;quot;Opioid Pharmacology&amp;quot;&quot;/&gt;&lt;property id=&quot;20307&quot; value=&quot;728&quot;/&gt;&lt;/object&gt;&lt;object type=&quot;3&quot; unique_id=&quot;160148&quot;&gt;&lt;property id=&quot;20148&quot; value=&quot;5&quot;/&gt;&lt;property id=&quot;20300&quot; value=&quot;Slide 40&quot;/&gt;&lt;property id=&quot;20307&quot; value=&quot;729&quot;/&gt;&lt;/object&gt;&lt;object type=&quot;3&quot; unique_id=&quot;160149&quot;&gt;&lt;property id=&quot;20148&quot; value=&quot;5&quot;/&gt;&lt;property id=&quot;20300&quot; value=&quot;Slide 43 - &amp;quot;Increase in Opiate Prescriptions, 1991-2013&amp;quot;&quot;/&gt;&lt;property id=&quot;20307&quot; value=&quot;730&quot;/&gt;&lt;/object&gt;&lt;object type=&quot;3&quot; unique_id=&quot;160150&quot;&gt;&lt;property id=&quot;20148&quot; value=&quot;5&quot;/&gt;&lt;property id=&quot;20300&quot; value=&quot;Slide 44&quot;/&gt;&lt;property id=&quot;20307&quot; value=&quot;731&quot;/&gt;&lt;/object&gt;&lt;object type=&quot;3&quot; unique_id=&quot;163222&quot;&gt;&lt;property id=&quot;20148&quot; value=&quot;5&quot;/&gt;&lt;property id=&quot;20300&quot; value=&quot;Slide 25&quot;/&gt;&lt;property id=&quot;20307&quot; value=&quot;748&quot;/&gt;&lt;/object&gt;&lt;object type=&quot;3&quot; unique_id=&quot;163223&quot;&gt;&lt;property id=&quot;20148&quot; value=&quot;5&quot;/&gt;&lt;property id=&quot;20300&quot; value=&quot;Slide 26&quot;/&gt;&lt;property id=&quot;20307&quot; value=&quot;749&quot;/&gt;&lt;/object&gt;&lt;object type=&quot;3&quot; unique_id=&quot;163224&quot;&gt;&lt;property id=&quot;20148&quot; value=&quot;5&quot;/&gt;&lt;property id=&quot;20300&quot; value=&quot;Slide 28&quot;/&gt;&lt;property id=&quot;20307&quot; value=&quot;750&quot;/&gt;&lt;/object&gt;&lt;object type=&quot;3&quot; unique_id=&quot;163225&quot;&gt;&lt;property id=&quot;20148&quot; value=&quot;5&quot;/&gt;&lt;property id=&quot;20300&quot; value=&quot;Slide 46 - &amp;quot;Misuse: Self-Medication and Recreation&amp;quot;&quot;/&gt;&lt;property id=&quot;20307&quot; value=&quot;742&quot;/&gt;&lt;/object&gt;&lt;object type=&quot;3&quot; unique_id=&quot;163227&quot;&gt;&lt;property id=&quot;20148&quot; value=&quot;5&quot;/&gt;&lt;property id=&quot;20300&quot; value=&quot;Slide 47 - &amp;quot;Heroin&amp;quot;&quot;/&gt;&lt;property id=&quot;20307&quot; value=&quot;744&quot;/&gt;&lt;/object&gt;&lt;object type=&quot;3&quot; unique_id=&quot;163228&quot;&gt;&lt;property id=&quot;20148&quot; value=&quot;5&quot;/&gt;&lt;property id=&quot;20300&quot; value=&quot;Slide 48 - &amp;quot;Heroin Epidemiology&amp;quot;&quot;/&gt;&lt;property id=&quot;20307&quot; value=&quot;745&quot;/&gt;&lt;/object&gt;&lt;object type=&quot;3&quot; unique_id=&quot;163229&quot;&gt;&lt;property id=&quot;20148&quot; value=&quot;5&quot;/&gt;&lt;property id=&quot;20300&quot; value=&quot;Slide 49 - &amp;quot;Addiction &amp;quot;&quot;/&gt;&lt;property id=&quot;20307&quot; value=&quot;746&quot;/&gt;&lt;/object&gt;&lt;object type=&quot;3&quot; unique_id=&quot;164532&quot;&gt;&lt;property id=&quot;20148&quot; value=&quot;5&quot;/&gt;&lt;property id=&quot;20300&quot; value=&quot;Slide 104&quot;/&gt;&lt;property id=&quot;20307&quot; value=&quot;754&quot;/&gt;&lt;/object&gt;&lt;object type=&quot;3&quot; unique_id=&quot;164535&quot;&gt;&lt;property id=&quot;20148&quot; value=&quot;5&quot;/&gt;&lt;property id=&quot;20300&quot; value=&quot;Slide 64&quot;/&gt;&lt;property id=&quot;20307&quot; value=&quot;755&quot;/&gt;&lt;/object&gt;&lt;object type=&quot;3&quot; unique_id=&quot;164536&quot;&gt;&lt;property id=&quot;20148&quot; value=&quot;5&quot;/&gt;&lt;property id=&quot;20300&quot; value=&quot;Slide 76&quot;/&gt;&lt;property id=&quot;20307&quot; value=&quot;756&quot;/&gt;&lt;/object&gt;&lt;object type=&quot;3&quot; unique_id=&quot;164537&quot;&gt;&lt;property id=&quot;20148&quot; value=&quot;5&quot;/&gt;&lt;property id=&quot;20300&quot; value=&quot;Slide 77&quot;/&gt;&lt;property id=&quot;20307&quot; value=&quot;757&quot;/&gt;&lt;/object&gt;&lt;object type=&quot;3&quot; unique_id=&quot;164538&quot;&gt;&lt;property id=&quot;20148&quot; value=&quot;5&quot;/&gt;&lt;property id=&quot;20300&quot; value=&quot;Slide 78&quot;/&gt;&lt;property id=&quot;20307&quot; value=&quot;758&quot;/&gt;&lt;/object&gt;&lt;object type=&quot;3&quot; unique_id=&quot;164539&quot;&gt;&lt;property id=&quot;20148&quot; value=&quot;5&quot;/&gt;&lt;property id=&quot;20300&quot; value=&quot;Slide 81&quot;/&gt;&lt;property id=&quot;20307&quot; value=&quot;781&quot;/&gt;&lt;/object&gt;&lt;object type=&quot;3&quot; unique_id=&quot;164540&quot;&gt;&lt;property id=&quot;20148&quot; value=&quot;5&quot;/&gt;&lt;property id=&quot;20300&quot; value=&quot;Slide 82&quot;/&gt;&lt;property id=&quot;20307&quot; value=&quot;782&quot;/&gt;&lt;/object&gt;&lt;object type=&quot;3&quot; unique_id=&quot;164541&quot;&gt;&lt;property id=&quot;20148&quot; value=&quot;5&quot;/&gt;&lt;property id=&quot;20300&quot; value=&quot;Slide 83 - &amp;quot;In 2016, I will…&amp;quot;&quot;/&gt;&lt;property id=&quot;20307&quot; value=&quot;769&quot;/&gt;&lt;/object&gt;&lt;object type=&quot;3&quot; unique_id=&quot;164542&quot;&gt;&lt;property id=&quot;20148&quot; value=&quot;5&quot;/&gt;&lt;property id=&quot;20300&quot; value=&quot;Slide 85&quot;/&gt;&lt;property id=&quot;20307&quot; value=&quot;770&quot;/&gt;&lt;/object&gt;&lt;object type=&quot;3&quot; unique_id=&quot;164543&quot;&gt;&lt;property id=&quot;20148&quot; value=&quot;5&quot;/&gt;&lt;property id=&quot;20300&quot; value=&quot;Slide 86&quot;/&gt;&lt;property id=&quot;20307&quot; value=&quot;771&quot;/&gt;&lt;/object&gt;&lt;object type=&quot;3&quot; unique_id=&quot;164544&quot;&gt;&lt;property id=&quot;20148&quot; value=&quot;5&quot;/&gt;&lt;property id=&quot;20300&quot; value=&quot;Slide 87 - &amp;quot;MI Toolbox Reflective listening&amp;quot;&quot;/&gt;&lt;property id=&quot;20307&quot; value=&quot;772&quot;/&gt;&lt;/object&gt;&lt;object type=&quot;3&quot; unique_id=&quot;164546&quot;&gt;&lt;property id=&quot;20148&quot; value=&quot;5&quot;/&gt;&lt;property id=&quot;20300&quot; value=&quot;Slide 88&quot;/&gt;&lt;property id=&quot;20307&quot; value=&quot;774&quot;/&gt;&lt;/object&gt;&lt;object type=&quot;3&quot; unique_id=&quot;164547&quot;&gt;&lt;property id=&quot;20148&quot; value=&quot;5&quot;/&gt;&lt;property id=&quot;20300&quot; value=&quot;Slide 89&quot;/&gt;&lt;property id=&quot;20307&quot; value=&quot;775&quot;/&gt;&lt;/object&gt;&lt;object type=&quot;3&quot; unique_id=&quot;164548&quot;&gt;&lt;property id=&quot;20148&quot; value=&quot;5&quot;/&gt;&lt;property id=&quot;20300&quot; value=&quot;Slide 90&quot;/&gt;&lt;property id=&quot;20307&quot; value=&quot;777&quot;/&gt;&lt;/object&gt;&lt;object type=&quot;3&quot; unique_id=&quot;164549&quot;&gt;&lt;property id=&quot;20148&quot; value=&quot;5&quot;/&gt;&lt;property id=&quot;20300&quot; value=&quot;Slide 91&quot;/&gt;&lt;property id=&quot;20307&quot; value=&quot;778&quot;/&gt;&lt;/object&gt;&lt;object type=&quot;3&quot; unique_id=&quot;164550&quot;&gt;&lt;property id=&quot;20148&quot; value=&quot;5&quot;/&gt;&lt;property id=&quot;20300&quot; value=&quot;Slide 92&quot;/&gt;&lt;property id=&quot;20307&quot; value=&quot;779&quot;/&gt;&lt;/object&gt;&lt;object type=&quot;3&quot; unique_id=&quot;164551&quot;&gt;&lt;property id=&quot;20148&quot; value=&quot;5&quot;/&gt;&lt;property id=&quot;20300&quot; value=&quot;Slide 95&quot;/&gt;&lt;property id=&quot;20307&quot; value=&quot;759&quot;/&gt;&lt;/object&gt;&lt;object type=&quot;3&quot; unique_id=&quot;164552&quot;&gt;&lt;property id=&quot;20148&quot; value=&quot;5&quot;/&gt;&lt;property id=&quot;20300&quot; value=&quot;Slide 98&quot;/&gt;&lt;property id=&quot;20307&quot; value=&quot;760&quot;/&gt;&lt;/object&gt;&lt;object type=&quot;3&quot; unique_id=&quot;164553&quot;&gt;&lt;property id=&quot;20148&quot; value=&quot;5&quot;/&gt;&lt;property id=&quot;20300&quot; value=&quot;Slide 99&quot;/&gt;&lt;property id=&quot;20307&quot; value=&quot;761&quot;/&gt;&lt;/object&gt;&lt;object type=&quot;3&quot; unique_id=&quot;164554&quot;&gt;&lt;property id=&quot;20148&quot; value=&quot;5&quot;/&gt;&lt;property id=&quot;20300&quot; value=&quot;Slide 97&quot;/&gt;&lt;property id=&quot;20307&quot; value=&quot;762&quot;/&gt;&lt;/object&gt;&lt;object type=&quot;3&quot; unique_id=&quot;164555&quot;&gt;&lt;property id=&quot;20148&quot; value=&quot;5&quot;/&gt;&lt;property id=&quot;20300&quot; value=&quot;Slide 100&quot;/&gt;&lt;property id=&quot;20307&quot; value=&quot;763&quot;/&gt;&lt;/object&gt;&lt;object type=&quot;3&quot; unique_id=&quot;164556&quot;&gt;&lt;property id=&quot;20148&quot; value=&quot;5&quot;/&gt;&lt;property id=&quot;20300&quot; value=&quot;Slide 101&quot;/&gt;&lt;property id=&quot;20307&quot; value=&quot;764&quot;/&gt;&lt;/object&gt;&lt;object type=&quot;3&quot; unique_id=&quot;164558&quot;&gt;&lt;property id=&quot;20148&quot; value=&quot;5&quot;/&gt;&lt;property id=&quot;20300&quot; value=&quot;Slide 102&quot;/&gt;&lt;property id=&quot;20307&quot; value=&quot;766&quot;/&gt;&lt;/object&gt;&lt;object type=&quot;3&quot; unique_id=&quot;164559&quot;&gt;&lt;property id=&quot;20148&quot; value=&quot;5&quot;/&gt;&lt;property id=&quot;20300&quot; value=&quot;Slide 103&quot;/&gt;&lt;property id=&quot;20307&quot; value=&quot;767&quot;/&gt;&lt;/object&gt;&lt;object type=&quot;3&quot; unique_id=&quot;164560&quot;&gt;&lt;property id=&quot;20148&quot; value=&quot;5&quot;/&gt;&lt;property id=&quot;20300&quot; value=&quot;Slide 106&quot;/&gt;&lt;property id=&quot;20307&quot; value=&quot;780&quot;/&gt;&lt;/object&gt;&lt;object type=&quot;3&quot; unique_id=&quot;164562&quot;&gt;&lt;property id=&quot;20148&quot; value=&quot;5&quot;/&gt;&lt;property id=&quot;20300&quot; value=&quot;Slide 134&quot;/&gt;&lt;property id=&quot;20307&quot; value=&quot;785&quot;/&gt;&lt;/object&gt;&lt;object type=&quot;3&quot; unique_id=&quot;171663&quot;&gt;&lt;property id=&quot;20148&quot; value=&quot;5&quot;/&gt;&lt;property id=&quot;20300&quot; value=&quot;Slide 20 - &amp;quot;Alcohol Associated Risk Behaviors, Grades 9-12  (YRBS 2011)&amp;quot;&quot;/&gt;&lt;property id=&quot;20307&quot; value=&quot;797&quot;/&gt;&lt;/object&gt;&lt;object type=&quot;3&quot; unique_id=&quot;171664&quot;&gt;&lt;property id=&quot;20148&quot; value=&quot;5&quot;/&gt;&lt;property id=&quot;20300&quot; value=&quot;Slide 21 - &amp;quot;12th Graders* Reporting Binge Drinking   &amp;amp; Extreme Binge Drinking (within the last two weeks) &amp;quot;&quot;/&gt;&lt;property id=&quot;20307&quot; value=&quot;796&quot;/&gt;&lt;/object&gt;&lt;object type=&quot;3&quot; unique_id=&quot;171665&quot;&gt;&lt;property id=&quot;20148&quot; value=&quot;5&quot;/&gt;&lt;property id=&quot;20300&quot; value=&quot;Slide 52&quot;/&gt;&lt;property id=&quot;20307&quot; value=&quot;790&quot;/&gt;&lt;/object&gt;&lt;object type=&quot;3&quot; unique_id=&quot;171666&quot;&gt;&lt;property id=&quot;20148&quot; value=&quot;5&quot;/&gt;&lt;property id=&quot;20300&quot; value=&quot;Slide 53 - &amp;quot;SBIRT&amp;quot;&quot;/&gt;&lt;property id=&quot;20307&quot; value=&quot;791&quot;/&gt;&lt;/object&gt;&lt;object type=&quot;3&quot; unique_id=&quot;171667&quot;&gt;&lt;property id=&quot;20148&quot; value=&quot;5&quot;/&gt;&lt;property id=&quot;20300&quot; value=&quot;Slide 54 - &amp;quot;Why is SBIRT important? &amp;quot;&quot;/&gt;&lt;property id=&quot;20307&quot; value=&quot;792&quot;/&gt;&lt;/object&gt;&lt;object type=&quot;3&quot; unique_id=&quot;171668&quot;&gt;&lt;property id=&quot;20148&quot; value=&quot;5&quot;/&gt;&lt;property id=&quot;20300&quot; value=&quot;Slide 55 - &amp;quot;SBIRT Research &amp;quot;&quot;/&gt;&lt;property id=&quot;20307&quot; value=&quot;793&quot;/&gt;&lt;/object&gt;&lt;object type=&quot;3&quot; unique_id=&quot;171669&quot;&gt;&lt;property id=&quot;20148&quot; value=&quot;5&quot;/&gt;&lt;property id=&quot;20300&quot; value=&quot;Slide 56 - &amp;quot;Evidence for Adolescent SBIRT &amp;quot;&quot;/&gt;&lt;property id=&quot;20307&quot; value=&quot;794&quot;/&gt;&lt;/object&gt;&lt;object type=&quot;3&quot; unique_id=&quot;171670&quot;&gt;&lt;property id=&quot;20148&quot; value=&quot;5&quot;/&gt;&lt;property id=&quot;20300&quot; value=&quot;Slide 57 - &amp;quot;Screening&amp;quot;&quot;/&gt;&lt;property id=&quot;20307&quot; value=&quot;795&quot;/&gt;&lt;/object&gt;&lt;object type=&quot;3&quot; unique_id=&quot;171671&quot;&gt;&lt;property id=&quot;20148&quot; value=&quot;5&quot;/&gt;&lt;property id=&quot;20300&quot; value=&quot;Slide 60 - &amp;quot;Based on Findings of Screening&amp;quot;&quot;/&gt;&lt;property id=&quot;20307&quot; value=&quot;798&quot;/&gt;&lt;/object&gt;&lt;object type=&quot;3&quot; unique_id=&quot;171672&quot;&gt;&lt;property id=&quot;20148&quot; value=&quot;5&quot;/&gt;&lt;property id=&quot;20300&quot; value=&quot;Slide 63 - &amp;quot;What Screening Tool  Should I Use?&amp;quot;&quot;/&gt;&lt;property id=&quot;20307&quot; value=&quot;799&quot;/&gt;&lt;/object&gt;&lt;object type=&quot;3&quot; unique_id=&quot;231773&quot;&gt;&lt;property id=&quot;20148&quot; value=&quot;5&quot;/&gt;&lt;property id=&quot;20300&quot; value=&quot;Slide 41&quot;/&gt;&lt;property id=&quot;20307&quot; value=&quot;838&quot;/&gt;&lt;/object&gt;&lt;object type=&quot;3&quot; unique_id=&quot;231774&quot;&gt;&lt;property id=&quot;20148&quot; value=&quot;5&quot;/&gt;&lt;property id=&quot;20300&quot; value=&quot;Slide 42&quot;/&gt;&lt;property id=&quot;20307&quot; value=&quot;839&quot;/&gt;&lt;/object&gt;&lt;object type=&quot;3&quot; unique_id=&quot;231775&quot;&gt;&lt;property id=&quot;20148&quot; value=&quot;5&quot;/&gt;&lt;property id=&quot;20300&quot; value=&quot;Slide 45&quot;/&gt;&lt;property id=&quot;20307&quot; value=&quot;834&quot;/&gt;&lt;/object&gt;&lt;object type=&quot;3&quot; unique_id=&quot;231776&quot;&gt;&lt;property id=&quot;20148&quot; value=&quot;5&quot;/&gt;&lt;property id=&quot;20300&quot; value=&quot;Slide 50 - &amp;quot;Addiction&amp;quot;&quot;/&gt;&lt;property id=&quot;20307&quot; value=&quot;833&quot;/&gt;&lt;/object&gt;&lt;object type=&quot;3&quot; unique_id=&quot;231777&quot;&gt;&lt;property id=&quot;20148&quot; value=&quot;5&quot;/&gt;&lt;property id=&quot;20300&quot; value=&quot;Slide 58 - &amp;quot;Top Reasons for Not Screening&amp;quot;&quot;/&gt;&lt;property id=&quot;20307&quot; value=&quot;800&quot;/&gt;&lt;/object&gt;&lt;object type=&quot;3&quot; unique_id=&quot;231778&quot;&gt;&lt;property id=&quot;20148&quot; value=&quot;5&quot;/&gt;&lt;property id=&quot;20300&quot; value=&quot;Slide 59 - &amp;quot;Confidentiality&amp;quot;&quot;/&gt;&lt;property id=&quot;20307&quot; value=&quot;801&quot;/&gt;&lt;/object&gt;&lt;object type=&quot;3&quot; unique_id=&quot;231779&quot;&gt;&lt;property id=&quot;20148&quot; value=&quot;5&quot;/&gt;&lt;property id=&quot;20300&quot; value=&quot;Slide 68&quot;/&gt;&lt;property id=&quot;20307&quot; value=&quot;802&quot;/&gt;&lt;/object&gt;&lt;object type=&quot;3&quot; unique_id=&quot;231780&quot;&gt;&lt;property id=&quot;20148&quot; value=&quot;5&quot;/&gt;&lt;property id=&quot;20300&quot; value=&quot;Slide 71&quot;/&gt;&lt;property id=&quot;20307&quot; value=&quot;803&quot;/&gt;&lt;/object&gt;&lt;object type=&quot;3&quot; unique_id=&quot;231781&quot;&gt;&lt;property id=&quot;20148&quot; value=&quot;5&quot;/&gt;&lt;property id=&quot;20300&quot; value=&quot;Slide 73&quot;/&gt;&lt;property id=&quot;20307&quot; value=&quot;804&quot;/&gt;&lt;/object&gt;&lt;object type=&quot;3&quot; unique_id=&quot;231782&quot;&gt;&lt;property id=&quot;20148&quot; value=&quot;5&quot;/&gt;&lt;property id=&quot;20300&quot; value=&quot;Slide 74&quot;/&gt;&lt;property id=&quot;20307&quot; value=&quot;805&quot;/&gt;&lt;/object&gt;&lt;object type=&quot;3&quot; unique_id=&quot;231783&quot;&gt;&lt;property id=&quot;20148&quot; value=&quot;5&quot;/&gt;&lt;property id=&quot;20300&quot; value=&quot;Slide 75&quot;/&gt;&lt;property id=&quot;20307&quot; value=&quot;806&quot;/&gt;&lt;/object&gt;&lt;object type=&quot;3&quot; unique_id=&quot;231784&quot;&gt;&lt;property id=&quot;20148&quot; value=&quot;5&quot;/&gt;&lt;property id=&quot;20300&quot; value=&quot;Slide 107&quot;/&gt;&lt;property id=&quot;20307&quot; value=&quot;807&quot;/&gt;&lt;/object&gt;&lt;object type=&quot;3&quot; unique_id=&quot;231785&quot;&gt;&lt;property id=&quot;20148&quot; value=&quot;5&quot;/&gt;&lt;property id=&quot;20300&quot; value=&quot;Slide 108&quot;/&gt;&lt;property id=&quot;20307&quot; value=&quot;808&quot;/&gt;&lt;/object&gt;&lt;object type=&quot;3&quot; unique_id=&quot;231786&quot;&gt;&lt;property id=&quot;20148&quot; value=&quot;5&quot;/&gt;&lt;property id=&quot;20300&quot; value=&quot;Slide 109&quot;/&gt;&lt;property id=&quot;20307&quot; value=&quot;809&quot;/&gt;&lt;/object&gt;&lt;object type=&quot;3&quot; unique_id=&quot;231787&quot;&gt;&lt;property id=&quot;20148&quot; value=&quot;5&quot;/&gt;&lt;property id=&quot;20300&quot; value=&quot;Slide 110&quot;/&gt;&lt;property id=&quot;20307&quot; value=&quot;810&quot;/&gt;&lt;/object&gt;&lt;object type=&quot;3&quot; unique_id=&quot;231788&quot;&gt;&lt;property id=&quot;20148&quot; value=&quot;5&quot;/&gt;&lt;property id=&quot;20300&quot; value=&quot;Slide 111&quot;/&gt;&lt;property id=&quot;20307&quot; value=&quot;811&quot;/&gt;&lt;/object&gt;&lt;object type=&quot;3&quot; unique_id=&quot;231789&quot;&gt;&lt;property id=&quot;20148&quot; value=&quot;5&quot;/&gt;&lt;property id=&quot;20300&quot; value=&quot;Slide 112&quot;/&gt;&lt;property id=&quot;20307&quot; value=&quot;812&quot;/&gt;&lt;/object&gt;&lt;object type=&quot;3&quot; unique_id=&quot;231790&quot;&gt;&lt;property id=&quot;20148&quot; value=&quot;5&quot;/&gt;&lt;property id=&quot;20300&quot; value=&quot;Slide 113&quot;/&gt;&lt;property id=&quot;20307&quot; value=&quot;813&quot;/&gt;&lt;/object&gt;&lt;object type=&quot;3&quot; unique_id=&quot;231791&quot;&gt;&lt;property id=&quot;20148&quot; value=&quot;5&quot;/&gt;&lt;property id=&quot;20300&quot; value=&quot;Slide 114&quot;/&gt;&lt;property id=&quot;20307&quot; value=&quot;814&quot;/&gt;&lt;/object&gt;&lt;object type=&quot;3&quot; unique_id=&quot;231792&quot;&gt;&lt;property id=&quot;20148&quot; value=&quot;5&quot;/&gt;&lt;property id=&quot;20300&quot; value=&quot;Slide 115&quot;/&gt;&lt;property id=&quot;20307&quot; value=&quot;815&quot;/&gt;&lt;/object&gt;&lt;object type=&quot;3&quot; unique_id=&quot;231793&quot;&gt;&lt;property id=&quot;20148&quot; value=&quot;5&quot;/&gt;&lt;property id=&quot;20300&quot; value=&quot;Slide 116&quot;/&gt;&lt;property id=&quot;20307&quot; value=&quot;816&quot;/&gt;&lt;/object&gt;&lt;object type=&quot;3&quot; unique_id=&quot;231794&quot;&gt;&lt;property id=&quot;20148&quot; value=&quot;5&quot;/&gt;&lt;property id=&quot;20300&quot; value=&quot;Slide 117&quot;/&gt;&lt;property id=&quot;20307&quot; value=&quot;817&quot;/&gt;&lt;/object&gt;&lt;object type=&quot;3&quot; unique_id=&quot;231795&quot;&gt;&lt;property id=&quot;20148&quot; value=&quot;5&quot;/&gt;&lt;property id=&quot;20300&quot; value=&quot;Slide 120&quot;/&gt;&lt;property id=&quot;20307&quot; value=&quot;818&quot;/&gt;&lt;/object&gt;&lt;object type=&quot;3&quot; unique_id=&quot;231796&quot;&gt;&lt;property id=&quot;20148&quot; value=&quot;5&quot;/&gt;&lt;property id=&quot;20300&quot; value=&quot;Slide 121&quot;/&gt;&lt;property id=&quot;20307&quot; value=&quot;829&quot;/&gt;&lt;/object&gt;&lt;object type=&quot;3&quot; unique_id=&quot;231797&quot;&gt;&lt;property id=&quot;20148&quot; value=&quot;5&quot;/&gt;&lt;property id=&quot;20300&quot; value=&quot;Slide 122&quot;/&gt;&lt;property id=&quot;20307&quot; value=&quot;819&quot;/&gt;&lt;/object&gt;&lt;object type=&quot;3&quot; unique_id=&quot;231798&quot;&gt;&lt;property id=&quot;20148&quot; value=&quot;5&quot;/&gt;&lt;property id=&quot;20300&quot; value=&quot;Slide 123&quot;/&gt;&lt;property id=&quot;20307&quot; value=&quot;820&quot;/&gt;&lt;/object&gt;&lt;object type=&quot;3&quot; unique_id=&quot;231799&quot;&gt;&lt;property id=&quot;20148&quot; value=&quot;5&quot;/&gt;&lt;property id=&quot;20300&quot; value=&quot;Slide 124&quot;/&gt;&lt;property id=&quot;20307&quot; value=&quot;821&quot;/&gt;&lt;/object&gt;&lt;object type=&quot;3&quot; unique_id=&quot;231800&quot;&gt;&lt;property id=&quot;20148&quot; value=&quot;5&quot;/&gt;&lt;property id=&quot;20300&quot; value=&quot;Slide 125&quot;/&gt;&lt;property id=&quot;20307&quot; value=&quot;822&quot;/&gt;&lt;/object&gt;&lt;object type=&quot;3&quot; unique_id=&quot;231801&quot;&gt;&lt;property id=&quot;20148&quot; value=&quot;5&quot;/&gt;&lt;property id=&quot;20300&quot; value=&quot;Slide 126&quot;/&gt;&lt;property id=&quot;20307&quot; value=&quot;823&quot;/&gt;&lt;/object&gt;&lt;object type=&quot;3&quot; unique_id=&quot;231802&quot;&gt;&lt;property id=&quot;20148&quot; value=&quot;5&quot;/&gt;&lt;property id=&quot;20300&quot; value=&quot;Slide 127&quot;/&gt;&lt;property id=&quot;20307&quot; value=&quot;824&quot;/&gt;&lt;/object&gt;&lt;object type=&quot;3&quot; unique_id=&quot;231803&quot;&gt;&lt;property id=&quot;20148&quot; value=&quot;5&quot;/&gt;&lt;property id=&quot;20300&quot; value=&quot;Slide 128&quot;/&gt;&lt;property id=&quot;20307&quot; value=&quot;825&quot;/&gt;&lt;/object&gt;&lt;object type=&quot;3&quot; unique_id=&quot;231804&quot;&gt;&lt;property id=&quot;20148&quot; value=&quot;5&quot;/&gt;&lt;property id=&quot;20300&quot; value=&quot;Slide 129&quot;/&gt;&lt;property id=&quot;20307&quot; value=&quot;826&quot;/&gt;&lt;/object&gt;&lt;object type=&quot;3&quot; unique_id=&quot;231805&quot;&gt;&lt;property id=&quot;20148&quot; value=&quot;5&quot;/&gt;&lt;property id=&quot;20300&quot; value=&quot;Slide 130&quot;/&gt;&lt;property id=&quot;20307&quot; value=&quot;827&quot;/&gt;&lt;/object&gt;&lt;object type=&quot;3&quot; unique_id=&quot;231806&quot;&gt;&lt;property id=&quot;20148&quot; value=&quot;5&quot;/&gt;&lt;property id=&quot;20300&quot; value=&quot;Slide 131&quot;/&gt;&lt;property id=&quot;20307&quot; value=&quot;828&quot;/&gt;&lt;/object&gt;&lt;object type=&quot;3&quot; unique_id=&quot;231807&quot;&gt;&lt;property id=&quot;20148&quot; value=&quot;5&quot;/&gt;&lt;property id=&quot;20300&quot; value=&quot;Slide 155 - &amp;quot;Medication Assisted Treatment&amp;quot;&quot;/&gt;&lt;property id=&quot;20307&quot; value=&quot;841&quot;/&gt;&lt;/object&gt;&lt;object type=&quot;3&quot; unique_id=&quot;231808&quot;&gt;&lt;property id=&quot;20148&quot; value=&quot;5&quot;/&gt;&lt;property id=&quot;20300&quot; value=&quot;Slide 156&quot;/&gt;&lt;property id=&quot;20307&quot; value=&quot;840&quot;/&gt;&lt;/object&gt;&lt;object type=&quot;3&quot; unique_id=&quot;231809&quot;&gt;&lt;property id=&quot;20148&quot; value=&quot;5&quot;/&gt;&lt;property id=&quot;20300&quot; value=&quot;Slide 157&quot;/&gt;&lt;property id=&quot;20307&quot; value=&quot;836&quot;/&gt;&lt;/object&gt;&lt;object type=&quot;3&quot; unique_id=&quot;231810&quot;&gt;&lt;property id=&quot;20148&quot; value=&quot;5&quot;/&gt;&lt;property id=&quot;20300&quot; value=&quot;Slide 158&quot;/&gt;&lt;property id=&quot;20307&quot; value=&quot;837&quot;/&gt;&lt;/object&gt;&lt;object type=&quot;3&quot; unique_id=&quot;231811&quot;&gt;&lt;property id=&quot;20148&quot; value=&quot;5&quot;/&gt;&lt;property id=&quot;20300&quot; value=&quot;Slide 159 - &amp;quot;AAP Opioid Policy Statement&amp;quot;&quot;/&gt;&lt;property id=&quot;20307&quot; value=&quot;835&quot;/&gt;&lt;/object&gt;&lt;object type=&quot;3&quot; unique_id=&quot;231812&quot;&gt;&lt;property id=&quot;20148&quot; value=&quot;5&quot;/&gt;&lt;property id=&quot;20300&quot; value=&quot;Slide 165&quot;/&gt;&lt;property id=&quot;20307&quot; value=&quot;830&quot;/&gt;&lt;/object&gt;&lt;object type=&quot;3&quot; unique_id=&quot;231813&quot;&gt;&lt;property id=&quot;20148&quot; value=&quot;5&quot;/&gt;&lt;property id=&quot;20300&quot; value=&quot;Slide 166&quot;/&gt;&lt;property id=&quot;20307&quot; value=&quot;831&quot;/&gt;&lt;/object&gt;&lt;object type=&quot;3&quot; unique_id=&quot;231814&quot;&gt;&lt;property id=&quot;20148&quot; value=&quot;5&quot;/&gt;&lt;property id=&quot;20300&quot; value=&quot;Slide 167 - &amp;quot;Acknowledgements&amp;quot;&quot;/&gt;&lt;property id=&quot;20307&quot; value=&quot;832&quot;/&gt;&lt;/object&gt;&lt;/object&gt;&lt;object type=&quot;8&quot; unique_id=&quot;11024&quot;&gt;&lt;/object&gt;&lt;/object&gt;&lt;/database&gt;"/>
  <p:tag name="SECTOMILLISECCONVERTED" val="1"/>
</p:tagLst>
</file>

<file path=ppt/theme/theme1.xml><?xml version="1.0" encoding="utf-8"?>
<a:theme xmlns:a="http://schemas.openxmlformats.org/drawingml/2006/main" name="Chapter 4 MI_7-27-16">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Chapter 4 MI_7-27-16</Template>
  <TotalTime>3236</TotalTime>
  <Words>5561</Words>
  <Application>Microsoft Office PowerPoint</Application>
  <PresentationFormat>On-screen Show (4:3)</PresentationFormat>
  <Paragraphs>498</Paragraphs>
  <Slides>34</Slides>
  <Notes>34</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34</vt:i4>
      </vt:variant>
    </vt:vector>
  </HeadingPairs>
  <TitlesOfParts>
    <vt:vector size="44" baseType="lpstr">
      <vt:lpstr>MS PGothic</vt:lpstr>
      <vt:lpstr>MS PGothic</vt:lpstr>
      <vt:lpstr>Arial</vt:lpstr>
      <vt:lpstr>Calibri</vt:lpstr>
      <vt:lpstr>Calibri Light</vt:lpstr>
      <vt:lpstr>Constania</vt:lpstr>
      <vt:lpstr>Times New Roman</vt:lpstr>
      <vt:lpstr>Wingdings</vt:lpstr>
      <vt:lpstr>Chapter 4 MI_7-27-16</vt:lpstr>
      <vt:lpstr>Custom Design</vt:lpstr>
      <vt:lpstr>Overview of sbirt</vt:lpstr>
      <vt:lpstr>What is SBIRT?</vt:lpstr>
      <vt:lpstr>Rationale of SBIRT Concept</vt:lpstr>
      <vt:lpstr>Leading Causes of Death in US (CDC)</vt:lpstr>
      <vt:lpstr>Actual Causes of Death in the US</vt:lpstr>
      <vt:lpstr>U.S. Prevalence Rates</vt:lpstr>
      <vt:lpstr>Medical, Economic and Social Costs of Behavioral Risk Factors</vt:lpstr>
      <vt:lpstr>Tobacco Use Conditions</vt:lpstr>
      <vt:lpstr>Alcohol and Drug-related Conditions</vt:lpstr>
      <vt:lpstr>Oral health effects</vt:lpstr>
      <vt:lpstr>Oral Health Effects of  Tobacco Use</vt:lpstr>
      <vt:lpstr>Oral Health Effects of  Alcohol Misuse</vt:lpstr>
      <vt:lpstr>Oral Health Effects of Combined Tobacco &amp; Alcohol Misuse</vt:lpstr>
      <vt:lpstr>Oral Health Effects of  Other Drug Misuse</vt:lpstr>
      <vt:lpstr>Oral Health Effects of  Other Drug Misuse</vt:lpstr>
      <vt:lpstr>Rationale for SBRIT in Dental Clinics</vt:lpstr>
      <vt:lpstr>Risky Behaviors Travel Together</vt:lpstr>
      <vt:lpstr>Broadening the Base of Substance Abuse Treatment:  A Public Health Approach</vt:lpstr>
      <vt:lpstr>Alcohol Example, Use and Related Problems</vt:lpstr>
      <vt:lpstr>What is At-risk Drinking?</vt:lpstr>
      <vt:lpstr>At-risk Drinking Levels</vt:lpstr>
      <vt:lpstr>Criteria for Substance Use Disorder</vt:lpstr>
      <vt:lpstr>SBIRT Service Delivery Components</vt:lpstr>
      <vt:lpstr>Brief Intervention Evidence Base</vt:lpstr>
      <vt:lpstr>Summary of Brief Intervention Evidence  With At-risk Drinkers in Primary Care Settings</vt:lpstr>
      <vt:lpstr>Research to Practice Gap</vt:lpstr>
      <vt:lpstr>Federal SBIRT Goals</vt:lpstr>
      <vt:lpstr>Outcomes Associated with SAMHSA SBIRT Grant Programs</vt:lpstr>
      <vt:lpstr>CT SBIRT Data (10 FQHCs): Percentage of Patients who Screened Positive* who Scored in the Moderate to High Risk Category, Top 5 Substances of Use (n=5,043)</vt:lpstr>
      <vt:lpstr>Patient Outcomes, Days of Use Past 30 Days* (n=444)</vt:lpstr>
      <vt:lpstr>Organizational Endorsements </vt:lpstr>
      <vt:lpstr>SBIRT is Recommended By</vt:lpstr>
      <vt:lpstr>Billing for SBI Services in Medical Settings</vt:lpstr>
      <vt:lpstr>SBI Codes and E&amp;M Codes</vt:lpstr>
    </vt:vector>
  </TitlesOfParts>
  <Company>HP</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MOTIVATIONAL Interviewing Basics</dc:title>
  <dc:creator>McRee,Bonnie G.</dc:creator>
  <cp:lastModifiedBy>Robaina,Katherine A.</cp:lastModifiedBy>
  <cp:revision>69</cp:revision>
  <cp:lastPrinted>2016-06-01T16:12:22Z</cp:lastPrinted>
  <dcterms:created xsi:type="dcterms:W3CDTF">2016-08-05T11:49:35Z</dcterms:created>
  <dcterms:modified xsi:type="dcterms:W3CDTF">2017-08-08T13:38:05Z</dcterms:modified>
</cp:coreProperties>
</file>