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7" r:id="rId2"/>
    <p:sldId id="290" r:id="rId3"/>
    <p:sldId id="293" r:id="rId4"/>
    <p:sldId id="292" r:id="rId5"/>
    <p:sldId id="299" r:id="rId6"/>
    <p:sldId id="300" r:id="rId7"/>
    <p:sldId id="301" r:id="rId8"/>
    <p:sldId id="302" r:id="rId9"/>
    <p:sldId id="311" r:id="rId10"/>
    <p:sldId id="294" r:id="rId11"/>
    <p:sldId id="258" r:id="rId12"/>
    <p:sldId id="259" r:id="rId13"/>
    <p:sldId id="260" r:id="rId14"/>
    <p:sldId id="261" r:id="rId15"/>
    <p:sldId id="303" r:id="rId16"/>
    <p:sldId id="262" r:id="rId17"/>
    <p:sldId id="263" r:id="rId18"/>
    <p:sldId id="266" r:id="rId19"/>
    <p:sldId id="269" r:id="rId20"/>
    <p:sldId id="268" r:id="rId21"/>
    <p:sldId id="271" r:id="rId22"/>
    <p:sldId id="272" r:id="rId23"/>
    <p:sldId id="273" r:id="rId24"/>
    <p:sldId id="305" r:id="rId25"/>
    <p:sldId id="298" r:id="rId26"/>
    <p:sldId id="297" r:id="rId27"/>
    <p:sldId id="281" r:id="rId28"/>
    <p:sldId id="291" r:id="rId29"/>
    <p:sldId id="285" r:id="rId30"/>
    <p:sldId id="286" r:id="rId31"/>
    <p:sldId id="296" r:id="rId32"/>
    <p:sldId id="308" r:id="rId33"/>
    <p:sldId id="309" r:id="rId34"/>
    <p:sldId id="295" r:id="rId35"/>
  </p:sldIdLst>
  <p:sldSz cx="9144000" cy="6858000" type="screen4x3"/>
  <p:notesSz cx="7010400" cy="92964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bie" initials="D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6C3A"/>
    <a:srgbClr val="632523"/>
    <a:srgbClr val="F9F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 autoAdjust="0"/>
    <p:restoredTop sz="99476" autoAdjust="0"/>
  </p:normalViewPr>
  <p:slideViewPr>
    <p:cSldViewPr>
      <p:cViewPr>
        <p:scale>
          <a:sx n="72" d="100"/>
          <a:sy n="72" d="100"/>
        </p:scale>
        <p:origin x="-81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50" d="100"/>
          <a:sy n="50" d="100"/>
        </p:scale>
        <p:origin x="-2346" y="-24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EE151F-262F-46EB-B201-916781B951A6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81680F-9F00-45D7-B746-475818DDB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29C4CE-F547-4CFF-B062-24AE744E80CC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AA2B1C-70A7-47B7-911E-1114C98BC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130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FD786-B5E5-4EDA-9623-0B23EFECDD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55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3DD623-1077-4552-8B26-3557926F8D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F53D368-79F3-4CE3-B43B-745C15F3512F}" type="slidenum">
              <a:rPr lang="en-US" smtClean="0"/>
              <a:pPr eaLnBrk="1" hangingPunct="1"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ADEDA6F-C388-452E-9F54-B383DE8C051D}" type="slidenum">
              <a:rPr lang="en-US" smtClean="0"/>
              <a:pPr eaLnBrk="1" hangingPunct="1"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 bwMode="auto">
          <a:xfrm>
            <a:off x="935039" y="4416425"/>
            <a:ext cx="514032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553E580-136B-4516-BB75-9FC264C13001}" type="slidenum">
              <a:rPr lang="en-US" smtClean="0"/>
              <a:pPr eaLnBrk="1" hangingPunct="1"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xfrm>
            <a:off x="388939" y="4338639"/>
            <a:ext cx="6543675" cy="4957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90531" lvl="1" indent="-465112">
              <a:buFont typeface="Arial Black" pitchFamily="34" charset="0"/>
              <a:buAutoNum type="arabicPeriod"/>
              <a:defRPr/>
            </a:pPr>
            <a:endParaRPr lang="en-US" sz="20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180230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9BC02B-1460-4308-812A-C8A87EF468CE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813052F-A02E-4424-A0E1-1D301330E8CC}" type="slidenum">
              <a:rPr lang="en-US" smtClean="0"/>
              <a:pPr eaLnBrk="1" hangingPunct="1"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520A561-606F-47E4-B909-CB5744E5A4C9}" type="slidenum">
              <a:rPr lang="en-US" smtClean="0"/>
              <a:pPr eaLnBrk="1" hangingPunct="1"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 bwMode="auto">
          <a:xfrm>
            <a:off x="466726" y="4416425"/>
            <a:ext cx="6232525" cy="4570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62" indent="-231762"/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 bwMode="auto">
          <a:xfrm>
            <a:off x="466726" y="4416425"/>
            <a:ext cx="6232525" cy="45704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65861" lvl="1">
              <a:defRPr/>
            </a:pPr>
            <a:endParaRPr lang="en-US" sz="900" strike="sngStrik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 bwMode="auto">
          <a:xfrm>
            <a:off x="466726" y="4416425"/>
            <a:ext cx="6232525" cy="45704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-25">
              <a:defRPr/>
            </a:pP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55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3DD623-1077-4552-8B26-3557926F8DD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62" indent="-231762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65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endParaRPr lang="en-US" sz="2400" dirty="0"/>
          </a:p>
          <a:p>
            <a:pPr defTabSz="931774">
              <a:defRPr/>
            </a:pPr>
            <a:endParaRPr lang="en-US" sz="2400" dirty="0"/>
          </a:p>
          <a:p>
            <a:pPr defTabSz="931774"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ECC5F-4D79-483E-9B78-D6DCE96CFC0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ECC5F-4D79-483E-9B78-D6DCE96CFC0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ECC5F-4D79-483E-9B78-D6DCE96CFC0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ECC5F-4D79-483E-9B78-D6DCE96CFC0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ECC5F-4D79-483E-9B78-D6DCE96CFC0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2B1C-70A7-47B7-911E-1114C98BCA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8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58" y="0"/>
            <a:ext cx="91699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>
                <a:solidFill>
                  <a:srgbClr val="632523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8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8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7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632523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86200"/>
          </a:xfrm>
        </p:spPr>
        <p:txBody>
          <a:bodyPr/>
          <a:lstStyle>
            <a:lvl1pPr marL="342900" indent="-34290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lvl1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9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7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632523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4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8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4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0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6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DC09-EF3C-4145-8791-B52C6925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58" y="0"/>
            <a:ext cx="916995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DC09-EF3C-4145-8791-B52C6925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0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" y="914400"/>
            <a:ext cx="7772400" cy="1470025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dirty="0" smtClean="0">
                <a:solidFill>
                  <a:srgbClr val="632523"/>
                </a:solidFill>
                <a:latin typeface="Cambria" panose="02040503050406030204" pitchFamily="18" charset="0"/>
              </a:rPr>
              <a:t>Motivational Interviewing Steps and Core skills</a:t>
            </a:r>
            <a:endParaRPr lang="en-US" dirty="0">
              <a:solidFill>
                <a:srgbClr val="632523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1"/>
            <a:ext cx="3383280" cy="3318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5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0003"/>
            <a:ext cx="7772400" cy="1362075"/>
          </a:xfrm>
        </p:spPr>
        <p:txBody>
          <a:bodyPr>
            <a:noAutofit/>
          </a:bodyPr>
          <a:lstStyle/>
          <a:p>
            <a:pPr algn="ctr">
              <a:lnSpc>
                <a:spcPts val="4800"/>
              </a:lnSpc>
            </a:pPr>
            <a:r>
              <a:rPr lang="en-US" sz="4800" b="0" cap="none" dirty="0" smtClean="0">
                <a:solidFill>
                  <a:srgbClr val="632523"/>
                </a:solidFill>
                <a:latin typeface="Cambria" panose="02040503050406030204" pitchFamily="18" charset="0"/>
              </a:rPr>
              <a:t>Motivational Interviewing Core skills</a:t>
            </a:r>
            <a:endParaRPr lang="en-US" sz="4800" b="0" cap="none" dirty="0">
              <a:solidFill>
                <a:srgbClr val="632523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76525"/>
            <a:ext cx="4552950" cy="3419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7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Core MI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4876800" cy="3200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 smtClean="0"/>
              <a:t>Open-ended questions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 smtClean="0"/>
              <a:t>Affirmations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 smtClean="0"/>
              <a:t>Reflections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 smtClean="0"/>
              <a:t>Summaries</a:t>
            </a:r>
          </a:p>
        </p:txBody>
      </p:sp>
      <p:pic>
        <p:nvPicPr>
          <p:cNvPr id="563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2600" y="1895061"/>
            <a:ext cx="1599400" cy="450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6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B46C3A"/>
                </a:solidFill>
              </a:rPr>
              <a:t>O</a:t>
            </a:r>
            <a:r>
              <a:rPr lang="en-US" dirty="0" smtClean="0"/>
              <a:t>pen-Ended Questions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dirty="0" smtClean="0"/>
              <a:t>Using open-ended questions—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Enables the patient to convey more information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Encourages engagement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Opens the door for exploration</a:t>
            </a:r>
          </a:p>
        </p:txBody>
      </p:sp>
      <p:pic>
        <p:nvPicPr>
          <p:cNvPr id="57349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5"/>
          <a:stretch/>
        </p:blipFill>
        <p:spPr bwMode="auto">
          <a:xfrm>
            <a:off x="7010401" y="2209800"/>
            <a:ext cx="156460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4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Open-Ended Questions </a:t>
            </a:r>
            <a:r>
              <a:rPr lang="en-US" sz="3800" dirty="0" smtClean="0"/>
              <a:t>(continued)</a:t>
            </a:r>
          </a:p>
        </p:txBody>
      </p:sp>
      <p:sp>
        <p:nvSpPr>
          <p:cNvPr id="524291" name="Rectangle 3"/>
          <p:cNvSpPr>
            <a:spLocks noGrp="1"/>
          </p:cNvSpPr>
          <p:nvPr>
            <p:ph idx="1"/>
          </p:nvPr>
        </p:nvSpPr>
        <p:spPr>
          <a:xfrm>
            <a:off x="457200" y="2027237"/>
            <a:ext cx="6400800" cy="4297363"/>
          </a:xfrm>
        </p:spPr>
        <p:txBody>
          <a:bodyPr lIns="45720" rIns="4572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3100" dirty="0" smtClean="0"/>
              <a:t>What are open-ended questions?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00" dirty="0" smtClean="0"/>
              <a:t>Gather broad descriptive information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00" dirty="0" smtClean="0"/>
              <a:t>Require more of a response than a simple yes/no or fill in the blank 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Often start with words such as— </a:t>
            </a:r>
          </a:p>
          <a:p>
            <a:pPr lvl="1" indent="-398463"/>
            <a:r>
              <a:rPr lang="en-US" sz="2300" dirty="0" smtClean="0"/>
              <a:t>“How…” </a:t>
            </a:r>
          </a:p>
          <a:p>
            <a:pPr lvl="1" indent="-398463"/>
            <a:r>
              <a:rPr lang="en-US" sz="2300" dirty="0" smtClean="0"/>
              <a:t>“What…” </a:t>
            </a:r>
          </a:p>
          <a:p>
            <a:pPr lvl="1" indent="-398463">
              <a:spcBef>
                <a:spcPts val="0"/>
              </a:spcBef>
              <a:spcAft>
                <a:spcPts val="1200"/>
              </a:spcAft>
            </a:pPr>
            <a:r>
              <a:rPr lang="en-US" sz="2300" dirty="0" smtClean="0"/>
              <a:t>“Tell me about…” 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Usually go from general to specific</a:t>
            </a:r>
          </a:p>
          <a:p>
            <a:endParaRPr lang="en-US" sz="2800" dirty="0" smtClean="0"/>
          </a:p>
        </p:txBody>
      </p:sp>
      <p:pic>
        <p:nvPicPr>
          <p:cNvPr id="5837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4356608"/>
            <a:ext cx="2438400" cy="173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16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800"/>
              </a:lnSpc>
            </a:pPr>
            <a:r>
              <a:rPr lang="en-US" dirty="0"/>
              <a:t>Open-Ended Questions </a:t>
            </a:r>
            <a:r>
              <a:rPr lang="en-US" sz="3800" dirty="0"/>
              <a:t>(continued)</a:t>
            </a:r>
            <a:endParaRPr lang="en-US" dirty="0" smtClean="0"/>
          </a:p>
        </p:txBody>
      </p:sp>
      <p:sp>
        <p:nvSpPr>
          <p:cNvPr id="59395" name="Rectangl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648200" cy="39925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Why open-ended questions?</a:t>
            </a:r>
          </a:p>
          <a:p>
            <a:pPr lvl="1" indent="-398463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Avoid the question-answer trap</a:t>
            </a:r>
          </a:p>
          <a:p>
            <a:pPr marL="1084263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Puts patient in a passive role</a:t>
            </a:r>
          </a:p>
          <a:p>
            <a:pPr marL="1084263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No opportunity for patient to explore ambivalence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53" y="2590800"/>
            <a:ext cx="29527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US" dirty="0"/>
              <a:t>Open-Ended Questions </a:t>
            </a:r>
            <a:r>
              <a:rPr lang="en-US" sz="3800" dirty="0"/>
              <a:t>(continued)</a:t>
            </a:r>
            <a:endParaRPr lang="en-US" dirty="0" smtClean="0"/>
          </a:p>
        </p:txBody>
      </p:sp>
      <p:sp>
        <p:nvSpPr>
          <p:cNvPr id="59395" name="Rectangle 3"/>
          <p:cNvSpPr>
            <a:spLocks noGrp="1"/>
          </p:cNvSpPr>
          <p:nvPr>
            <p:ph idx="1"/>
          </p:nvPr>
        </p:nvSpPr>
        <p:spPr>
          <a:xfrm>
            <a:off x="609600" y="2819400"/>
            <a:ext cx="5334000" cy="2743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 smtClean="0"/>
              <a:t>Why open-ended questions?</a:t>
            </a:r>
          </a:p>
          <a:p>
            <a:pPr lvl="1" indent="-398463"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Opportunity to explore ambivalence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33599"/>
            <a:ext cx="2438400" cy="416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800"/>
              </a:lnSpc>
            </a:pPr>
            <a:r>
              <a:rPr lang="en-US" sz="4600" dirty="0" smtClean="0"/>
              <a:t>Closed-Ended Questions</a:t>
            </a:r>
            <a:br>
              <a:rPr lang="en-US" sz="4600" dirty="0" smtClean="0"/>
            </a:br>
            <a:r>
              <a:rPr lang="en-US" sz="4600" dirty="0" smtClean="0"/>
              <a:t>Present Conversational Dead Ends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5029200" cy="39163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/>
              <a:t>Closed-ended </a:t>
            </a:r>
            <a:r>
              <a:rPr lang="en-US" dirty="0" smtClean="0"/>
              <a:t>questions typically—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Are for gathering very specific information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Tend to solicit yes-or-no answers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Convey impression that the agenda is not focused on the patient</a:t>
            </a:r>
          </a:p>
        </p:txBody>
      </p:sp>
      <p:pic>
        <p:nvPicPr>
          <p:cNvPr id="604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3124200"/>
            <a:ext cx="22098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</a:p>
        </p:txBody>
      </p:sp>
      <p:sp>
        <p:nvSpPr>
          <p:cNvPr id="61443" name="Rectangle 3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600" dirty="0" smtClean="0"/>
              <a:t>Turning closed-ended question into an open-ended one. 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Do you feel depressed or anxious?</a:t>
            </a:r>
          </a:p>
        </p:txBody>
      </p:sp>
    </p:spTree>
    <p:extLst>
      <p:ext uri="{BB962C8B-B14F-4D97-AF65-F5344CB8AC3E}">
        <p14:creationId xmlns:p14="http://schemas.microsoft.com/office/powerpoint/2010/main" val="30780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B46C3A"/>
                </a:solidFill>
              </a:rPr>
              <a:t>A</a:t>
            </a:r>
            <a:r>
              <a:rPr lang="en-US" dirty="0" smtClean="0"/>
              <a:t>ffirmations</a:t>
            </a:r>
          </a:p>
        </p:txBody>
      </p:sp>
      <p:sp>
        <p:nvSpPr>
          <p:cNvPr id="735235" name="Rectangle 3"/>
          <p:cNvSpPr>
            <a:spLocks noGrp="1"/>
          </p:cNvSpPr>
          <p:nvPr>
            <p:ph idx="1"/>
          </p:nvPr>
        </p:nvSpPr>
        <p:spPr>
          <a:xfrm>
            <a:off x="533400" y="2133600"/>
            <a:ext cx="6019800" cy="3886200"/>
          </a:xfrm>
        </p:spPr>
        <p:txBody>
          <a:bodyPr lIns="45720" rIns="4572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 smtClean="0"/>
              <a:t>What is an affirmation?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Compliments or statements of appreciation and understanding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Praise positive behaviors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Support the person as they describe difficult situations</a:t>
            </a:r>
            <a:endParaRPr lang="en-US" sz="1800" dirty="0" smtClean="0"/>
          </a:p>
        </p:txBody>
      </p:sp>
      <p:pic>
        <p:nvPicPr>
          <p:cNvPr id="645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3937" y="1981200"/>
            <a:ext cx="1590463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6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Affirmations </a:t>
            </a:r>
            <a:r>
              <a:rPr lang="en-US" sz="3800" dirty="0" smtClean="0"/>
              <a:t>(continued)</a:t>
            </a:r>
          </a:p>
        </p:txBody>
      </p:sp>
      <p:sp>
        <p:nvSpPr>
          <p:cNvPr id="67587" name="Rectangle 3"/>
          <p:cNvSpPr>
            <a:spLocks noGrp="1"/>
          </p:cNvSpPr>
          <p:nvPr>
            <p:ph idx="1"/>
          </p:nvPr>
        </p:nvSpPr>
        <p:spPr>
          <a:xfrm>
            <a:off x="457200" y="1951037"/>
            <a:ext cx="8145642" cy="4297363"/>
          </a:xfrm>
        </p:spPr>
        <p:txBody>
          <a:bodyPr lIns="45720" rIns="4572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dirty="0" smtClean="0"/>
              <a:t>Why affirm?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Support and promote self-efficacy, prevent discouragement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Build rapport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Reinforce open exploration</a:t>
            </a:r>
            <a:br>
              <a:rPr lang="en-US" sz="2800" dirty="0" smtClean="0"/>
            </a:br>
            <a:r>
              <a:rPr lang="en-US" sz="2800" dirty="0" smtClean="0"/>
              <a:t>(patient talk)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dirty="0" smtClean="0"/>
              <a:t>Caveat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Must be done sincerely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14800"/>
            <a:ext cx="2447925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6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 smtClean="0"/>
              <a:t>At the end of the session, you will be able to—</a:t>
            </a:r>
            <a:endParaRPr lang="en-US" dirty="0" smtClean="0"/>
          </a:p>
          <a:p>
            <a:pPr marL="741363" lvl="1" indent="-396875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Identify MI basic steps.</a:t>
            </a:r>
          </a:p>
          <a:p>
            <a:pPr marL="741363" lvl="1" indent="-396875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Identify MI  core skills.</a:t>
            </a:r>
          </a:p>
          <a:p>
            <a:pPr marL="741363" lvl="1" indent="-396875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/>
              <a:t>Demonstrate and practice MI using core skills.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06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Affirmations May Include: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Commenting positively on an attribute</a:t>
            </a:r>
          </a:p>
          <a:p>
            <a:pPr lvl="1" indent="-398463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You are determined to get your health back.</a:t>
            </a:r>
          </a:p>
          <a:p>
            <a:r>
              <a:rPr lang="en-US" dirty="0" smtClean="0"/>
              <a:t>A statement of appreciation</a:t>
            </a:r>
          </a:p>
          <a:p>
            <a:pPr lvl="1" indent="-398463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I appreciate your efforts despite the discomfort you’re in.</a:t>
            </a:r>
          </a:p>
          <a:p>
            <a:r>
              <a:rPr lang="en-US" dirty="0" smtClean="0"/>
              <a:t>A compliment</a:t>
            </a:r>
          </a:p>
          <a:p>
            <a:pPr lvl="1" indent="-398463"/>
            <a:r>
              <a:rPr lang="en-US" dirty="0" smtClean="0"/>
              <a:t>Thank you for all your hard work today.</a:t>
            </a:r>
          </a:p>
        </p:txBody>
      </p:sp>
    </p:spTree>
    <p:extLst>
      <p:ext uri="{BB962C8B-B14F-4D97-AF65-F5344CB8AC3E}">
        <p14:creationId xmlns:p14="http://schemas.microsoft.com/office/powerpoint/2010/main" val="160768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46C3A"/>
                </a:solidFill>
              </a:rPr>
              <a:t>R</a:t>
            </a:r>
            <a:r>
              <a:rPr lang="en-US" dirty="0" smtClean="0"/>
              <a:t>eflective Listening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6172200" cy="3763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Font typeface="Arial" charset="0"/>
              <a:buNone/>
              <a:defRPr/>
            </a:pPr>
            <a:r>
              <a:rPr lang="en-US" sz="3600" dirty="0" smtClean="0">
                <a:cs typeface="Arial" charset="0"/>
              </a:rPr>
              <a:t>Reflective listening is one of the hardest skills to learn.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i="1" dirty="0" smtClean="0"/>
              <a:t>“Reflective listening is a way of checking rather than assuming that you know what is meant.”</a:t>
            </a:r>
          </a:p>
          <a:p>
            <a:pPr algn="r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sz="2000" dirty="0" smtClean="0"/>
              <a:t>				(Miller and </a:t>
            </a:r>
            <a:r>
              <a:rPr lang="en-US" sz="2000" dirty="0" err="1" smtClean="0"/>
              <a:t>Rollnick</a:t>
            </a:r>
            <a:r>
              <a:rPr lang="en-US" sz="2000" dirty="0" smtClean="0"/>
              <a:t>, 2002)</a:t>
            </a:r>
            <a:endParaRPr lang="en-US" dirty="0" smtClean="0"/>
          </a:p>
        </p:txBody>
      </p:sp>
      <p:pic>
        <p:nvPicPr>
          <p:cNvPr id="757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4725" y="1857375"/>
            <a:ext cx="16668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5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Reflective Listening </a:t>
            </a:r>
            <a:r>
              <a:rPr lang="en-US" sz="3800" dirty="0" smtClean="0"/>
              <a:t>(continued)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4419600" cy="3886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 smtClean="0"/>
              <a:t>Involves listening and understanding the meaning of what the patient says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 smtClean="0"/>
              <a:t>Accurate empathy is a predictor of behavior change</a:t>
            </a:r>
          </a:p>
        </p:txBody>
      </p:sp>
      <p:pic>
        <p:nvPicPr>
          <p:cNvPr id="768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7186" y="3048000"/>
            <a:ext cx="3100387" cy="2065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1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Reflective Listening </a:t>
            </a:r>
            <a:r>
              <a:rPr lang="en-US" sz="3800" dirty="0"/>
              <a:t>(continued)</a:t>
            </a:r>
            <a:endParaRPr 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2362200"/>
            <a:ext cx="4572000" cy="36115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Why listen reflectively?</a:t>
            </a:r>
          </a:p>
          <a:p>
            <a:pPr lvl="1" indent="-398463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Demonstrates that you have accurately heard and understood the patient</a:t>
            </a:r>
          </a:p>
          <a:p>
            <a:pPr lvl="1" indent="-398463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Strengthens the empathic relationship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90800"/>
            <a:ext cx="2314575" cy="3409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8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/>
              <a:t>Reflective Listening </a:t>
            </a:r>
            <a:r>
              <a:rPr lang="en-US" sz="3800" dirty="0"/>
              <a:t>(continued)</a:t>
            </a:r>
            <a:endParaRPr 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2313180"/>
            <a:ext cx="4648200" cy="3733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listen reflectively?</a:t>
            </a:r>
          </a:p>
          <a:p>
            <a:pPr lvl="1" indent="-398463"/>
            <a:r>
              <a:rPr lang="en-US" sz="2800" dirty="0" smtClean="0"/>
              <a:t>Encourages further exploration of problems and feelings</a:t>
            </a:r>
          </a:p>
          <a:p>
            <a:pPr marL="1087438" lvl="2" indent="-346075"/>
            <a:r>
              <a:rPr lang="en-US" sz="2400" dirty="0" smtClean="0"/>
              <a:t>Avoid the premature-focus trap</a:t>
            </a:r>
          </a:p>
          <a:p>
            <a:pPr lvl="1" indent="-398463">
              <a:spcBef>
                <a:spcPts val="2400"/>
              </a:spcBef>
            </a:pPr>
            <a:r>
              <a:rPr lang="en-US" sz="2800" dirty="0" smtClean="0"/>
              <a:t>Can be used strategically to facilitate change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0680" y="2890221"/>
            <a:ext cx="3017520" cy="3053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Levels of Reflection</a:t>
            </a:r>
          </a:p>
        </p:txBody>
      </p:sp>
      <p:sp>
        <p:nvSpPr>
          <p:cNvPr id="84995" name="Rectangle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</p:spPr>
        <p:txBody>
          <a:bodyPr lIns="45720" rIns="4572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Simple Reflection—stays close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Repeating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Rephrasing (substitutes synonyms)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Example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Patient: I hear what you are saying about my drinking, but I don’t think it’s such a big deal. 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Clinician: So, at this moment you are not too concerned about your drinking.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30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Levels of Reflection </a:t>
            </a:r>
            <a:r>
              <a:rPr lang="en-US" sz="3800" dirty="0" smtClean="0"/>
              <a:t>(continued)</a:t>
            </a:r>
          </a:p>
        </p:txBody>
      </p:sp>
      <p:sp>
        <p:nvSpPr>
          <p:cNvPr id="86019" name="Rectangle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 lIns="45720" rIns="4572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Complex Reflection—makes a guess</a:t>
            </a:r>
          </a:p>
          <a:p>
            <a:pPr marL="688975" lvl="1" indent="-344488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Paraphrasing—major restatement, infers meaning, “continuing the paragraph”</a:t>
            </a:r>
          </a:p>
          <a:p>
            <a:pPr marL="344488" indent="-344488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 smtClean="0"/>
              <a:t>Examples</a:t>
            </a:r>
          </a:p>
          <a:p>
            <a:pPr marL="11425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000" b="1" i="1" dirty="0" smtClean="0">
                <a:solidFill>
                  <a:srgbClr val="B46C3A"/>
                </a:solidFill>
              </a:rPr>
              <a:t>Patient: </a:t>
            </a:r>
            <a:r>
              <a:rPr lang="en-US" sz="2000" i="1" dirty="0" smtClean="0"/>
              <a:t>“Who are you to be giving me advice? What do you know about drugs? You’ve probably never even smoked a joint!</a:t>
            </a:r>
          </a:p>
          <a:p>
            <a:pPr marL="114225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000" b="1" i="1" dirty="0" smtClean="0">
                <a:solidFill>
                  <a:srgbClr val="B46C3A"/>
                </a:solidFill>
              </a:rPr>
              <a:t>Clinician</a:t>
            </a:r>
            <a:r>
              <a:rPr lang="en-US" sz="2000" b="1" i="1" dirty="0" smtClean="0"/>
              <a:t>: </a:t>
            </a:r>
            <a:r>
              <a:rPr lang="en-US" sz="2000" i="1" dirty="0" smtClean="0"/>
              <a:t>“It’s hard to imagine how I could possibly understand.”</a:t>
            </a:r>
          </a:p>
          <a:p>
            <a:pPr marL="114225" indent="0" algn="ctr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000" i="1" dirty="0" smtClean="0"/>
              <a:t>***</a:t>
            </a:r>
          </a:p>
          <a:p>
            <a:pPr marL="11425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000" b="1" i="1" dirty="0" smtClean="0">
                <a:solidFill>
                  <a:srgbClr val="B46C3A"/>
                </a:solidFill>
              </a:rPr>
              <a:t>Patient: </a:t>
            </a:r>
            <a:r>
              <a:rPr lang="en-US" sz="2000" i="1" dirty="0" smtClean="0"/>
              <a:t>“I just don’t want to take pills. I ought to be able to handle this on my own.”</a:t>
            </a:r>
          </a:p>
          <a:p>
            <a:pPr marL="114225" indent="0"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en-US" sz="2000" b="1" i="1" dirty="0" smtClean="0">
                <a:solidFill>
                  <a:srgbClr val="B46C3A"/>
                </a:solidFill>
              </a:rPr>
              <a:t>Clinician: </a:t>
            </a:r>
            <a:r>
              <a:rPr lang="en-US" sz="2000" i="1" dirty="0" smtClean="0"/>
              <a:t>“You don’t want to rely on a drug. It seems to you like a crutch.”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577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Levels of Reflection </a:t>
            </a:r>
            <a:r>
              <a:rPr lang="en-US" sz="3800" dirty="0" smtClean="0"/>
              <a:t>(continued)</a:t>
            </a:r>
          </a:p>
        </p:txBody>
      </p:sp>
      <p:sp>
        <p:nvSpPr>
          <p:cNvPr id="86019" name="Rectangle 3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Complex Reflection </a:t>
            </a:r>
          </a:p>
          <a:p>
            <a:pPr lvl="1" indent="-398463">
              <a:lnSpc>
                <a:spcPct val="120000"/>
              </a:lnSpc>
            </a:pPr>
            <a:r>
              <a:rPr lang="en-US" sz="2000" dirty="0" smtClean="0"/>
              <a:t>Reflection of feeling—deepest</a:t>
            </a:r>
          </a:p>
          <a:p>
            <a:pPr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400" dirty="0" smtClean="0"/>
              <a:t>Example</a:t>
            </a:r>
          </a:p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en-US" sz="2000" b="1" i="1" dirty="0" smtClean="0">
                <a:solidFill>
                  <a:srgbClr val="B46C3A"/>
                </a:solidFill>
              </a:rPr>
              <a:t>Patient: </a:t>
            </a:r>
            <a:r>
              <a:rPr lang="en-US" sz="2000" i="1" dirty="0" smtClean="0"/>
              <a:t>My wife decided not to come today. She says this is my problem, and I need to solve it or find a new wife. After all these years of my using around her, now she wants immediate change and doesn’t want to help me!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i="1" dirty="0" smtClean="0">
                <a:solidFill>
                  <a:srgbClr val="B46C3A"/>
                </a:solidFill>
              </a:rPr>
              <a:t>Clinician: </a:t>
            </a:r>
            <a:r>
              <a:rPr lang="en-US" sz="2000" i="1" dirty="0" smtClean="0"/>
              <a:t>Her choosing not to attend today’s meeting was a big disappointment for you. </a:t>
            </a:r>
          </a:p>
          <a:p>
            <a:pPr>
              <a:lnSpc>
                <a:spcPct val="120000"/>
              </a:lnSpc>
            </a:pPr>
            <a:endParaRPr lang="en-US" sz="2000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86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Double-Sided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A double-sided reflection attempts to reflect back both sides of the ambivalence the patient experiences.</a:t>
            </a:r>
          </a:p>
          <a:p>
            <a:pPr marL="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 i="1" dirty="0" smtClean="0">
                <a:solidFill>
                  <a:srgbClr val="B46C3A"/>
                </a:solidFill>
              </a:rPr>
              <a:t>Patient: </a:t>
            </a:r>
            <a:r>
              <a:rPr lang="en-US" sz="2400" i="1" dirty="0" smtClean="0"/>
              <a:t>But I can't quit smoking. I mean, all my friends smoke!</a:t>
            </a:r>
          </a:p>
          <a:p>
            <a:pPr marL="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b="1" i="1" dirty="0" smtClean="0">
                <a:solidFill>
                  <a:srgbClr val="B46C3A"/>
                </a:solidFill>
              </a:rPr>
              <a:t>Clinician: </a:t>
            </a:r>
            <a:r>
              <a:rPr lang="en-US" sz="2400" i="1" dirty="0" smtClean="0"/>
              <a:t>You can't imagine how you could not smoke with your friends, and at the same time you're worried about how it's affecting you.</a:t>
            </a:r>
          </a:p>
          <a:p>
            <a:pPr marL="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i="1" dirty="0" smtClean="0">
                <a:solidFill>
                  <a:srgbClr val="B46C3A"/>
                </a:solidFill>
              </a:rPr>
              <a:t>Patient: </a:t>
            </a:r>
            <a:r>
              <a:rPr lang="en-US" sz="2400" i="1" dirty="0" smtClean="0"/>
              <a:t>Yes. I guess I have mixed feelings.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B46C3A"/>
                </a:solidFill>
              </a:rPr>
              <a:t>S</a:t>
            </a:r>
            <a:r>
              <a:rPr lang="en-US" dirty="0" smtClean="0"/>
              <a:t>ummaries</a:t>
            </a:r>
          </a:p>
        </p:txBody>
      </p:sp>
      <p:sp>
        <p:nvSpPr>
          <p:cNvPr id="91139" name="Rectangle 3"/>
          <p:cNvSpPr>
            <a:spLocks noGrp="1"/>
          </p:cNvSpPr>
          <p:nvPr>
            <p:ph idx="1"/>
          </p:nvPr>
        </p:nvSpPr>
        <p:spPr>
          <a:xfrm>
            <a:off x="609600" y="2362200"/>
            <a:ext cx="6400800" cy="3886200"/>
          </a:xfrm>
        </p:spPr>
        <p:txBody>
          <a:bodyPr>
            <a:noAutofit/>
          </a:bodyPr>
          <a:lstStyle/>
          <a:p>
            <a:r>
              <a:rPr lang="en-US" dirty="0" smtClean="0"/>
              <a:t>Periodically summarize what has occurred in the counseling session.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Summary usages</a:t>
            </a:r>
          </a:p>
          <a:p>
            <a:pPr lvl="1" indent="-398463"/>
            <a:r>
              <a:rPr lang="en-US" dirty="0" smtClean="0"/>
              <a:t>Begin a session</a:t>
            </a:r>
          </a:p>
          <a:p>
            <a:pPr lvl="1" indent="-398463"/>
            <a:r>
              <a:rPr lang="en-US" dirty="0" smtClean="0"/>
              <a:t>End a session</a:t>
            </a:r>
          </a:p>
          <a:p>
            <a:pPr lvl="1" indent="-398463"/>
            <a:r>
              <a:rPr lang="en-US" dirty="0" smtClean="0"/>
              <a:t>Transition 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95" y="2209800"/>
            <a:ext cx="155800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Motivational Interviewing Steps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2895600"/>
            <a:ext cx="4277031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7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46C3A"/>
                </a:solidFill>
              </a:rPr>
              <a:t>S</a:t>
            </a:r>
            <a:r>
              <a:rPr lang="en-US" dirty="0" smtClean="0"/>
              <a:t>ummaries </a:t>
            </a:r>
            <a:r>
              <a:rPr lang="en-US" sz="3800" dirty="0" smtClean="0"/>
              <a:t>(continued)</a:t>
            </a:r>
          </a:p>
        </p:txBody>
      </p:sp>
      <p:sp>
        <p:nvSpPr>
          <p:cNvPr id="91139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Strategic summary—select what information should be included and what can be minimized or left out.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Additional information can also be incorporated into summaries—for example, past conversations, assessment results, collateral reports, etc.</a:t>
            </a:r>
          </a:p>
        </p:txBody>
      </p:sp>
    </p:spTree>
    <p:extLst>
      <p:ext uri="{BB962C8B-B14F-4D97-AF65-F5344CB8AC3E}">
        <p14:creationId xmlns:p14="http://schemas.microsoft.com/office/powerpoint/2010/main" val="5934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B46C3A"/>
                </a:solidFill>
              </a:rPr>
              <a:t>S</a:t>
            </a:r>
            <a:r>
              <a:rPr lang="en-US" dirty="0"/>
              <a:t>ummaries </a:t>
            </a:r>
            <a:r>
              <a:rPr lang="en-US" sz="3800" dirty="0"/>
              <a:t>(continued)</a:t>
            </a:r>
            <a:endParaRPr lang="en-US" sz="3800" dirty="0" smtClean="0"/>
          </a:p>
        </p:txBody>
      </p:sp>
      <p:sp>
        <p:nvSpPr>
          <p:cNvPr id="91139" name="Rectangle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Examples</a:t>
            </a:r>
          </a:p>
          <a:p>
            <a:pPr lvl="1" indent="-39846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1" dirty="0" smtClean="0"/>
              <a:t>“So, let me see if I’ve got this right…”</a:t>
            </a:r>
          </a:p>
          <a:p>
            <a:pPr lvl="1" indent="-39846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1" dirty="0" smtClean="0"/>
              <a:t>“So, you’re saying… is that correct”</a:t>
            </a:r>
          </a:p>
          <a:p>
            <a:pPr lvl="1" indent="-398463">
              <a:lnSpc>
                <a:spcPct val="110000"/>
              </a:lnSpc>
            </a:pPr>
            <a:r>
              <a:rPr lang="en-US" i="1" dirty="0" smtClean="0"/>
              <a:t>“Make sure I’m understanding exactly what you’ve been trying to tell me…”</a:t>
            </a:r>
          </a:p>
          <a:p>
            <a:pPr>
              <a:lnSpc>
                <a:spcPct val="110000"/>
              </a:lnSpc>
              <a:spcBef>
                <a:spcPts val="3600"/>
              </a:spcBef>
            </a:pPr>
            <a:r>
              <a:rPr lang="en-US" dirty="0" smtClean="0"/>
              <a:t>Double sided reflections are often highly effective as summaries to illustrate ambivalence.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Exercise</a:t>
            </a:r>
          </a:p>
        </p:txBody>
      </p:sp>
      <p:pic>
        <p:nvPicPr>
          <p:cNvPr id="1026" name="Picture 2" descr="C:\Users\drhodes\AppData\Local\Microsoft\Windows\Temporary Internet Files\Content.IE5\HC94CRFN\MC900060260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3562197" cy="33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2468219"/>
            <a:ext cx="5943600" cy="38862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4400" dirty="0" smtClean="0"/>
              <a:t>                  </a:t>
            </a:r>
            <a:r>
              <a:rPr lang="en-US" sz="3600" dirty="0" smtClean="0"/>
              <a:t>OARS in practice </a:t>
            </a:r>
            <a:endParaRPr lang="en-US" sz="36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2"/>
          <a:stretch/>
        </p:blipFill>
        <p:spPr bwMode="auto">
          <a:xfrm>
            <a:off x="5181600" y="1775791"/>
            <a:ext cx="1816100" cy="47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0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</p:spPr>
        <p:txBody>
          <a:bodyPr lIns="45720" rIns="45720"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In this </a:t>
            </a:r>
            <a:r>
              <a:rPr lang="en-US" dirty="0" smtClean="0"/>
              <a:t>session, </a:t>
            </a:r>
            <a:r>
              <a:rPr lang="en-US" dirty="0"/>
              <a:t>you have learned </a:t>
            </a:r>
            <a:r>
              <a:rPr lang="en-US" dirty="0" smtClean="0"/>
              <a:t>the steps and core </a:t>
            </a:r>
            <a:r>
              <a:rPr lang="en-US" dirty="0"/>
              <a:t>motivational interviewing skills.</a:t>
            </a:r>
          </a:p>
          <a:p>
            <a:pPr>
              <a:spcAft>
                <a:spcPts val="2400"/>
              </a:spcAft>
            </a:pPr>
            <a:r>
              <a:rPr lang="en-US" dirty="0"/>
              <a:t>In the </a:t>
            </a:r>
            <a:r>
              <a:rPr lang="en-US" dirty="0" smtClean="0"/>
              <a:t>next session, </a:t>
            </a:r>
            <a:r>
              <a:rPr lang="en-US" dirty="0"/>
              <a:t>you will use these </a:t>
            </a:r>
            <a:r>
              <a:rPr lang="en-US" dirty="0" smtClean="0"/>
              <a:t>core </a:t>
            </a:r>
            <a:r>
              <a:rPr lang="en-US" dirty="0"/>
              <a:t>skills plus selected tools that help patients better understand their competing priorities and ambivalence to </a:t>
            </a:r>
            <a:r>
              <a:rPr lang="en-US" dirty="0" smtClean="0"/>
              <a:t>change—to </a:t>
            </a:r>
            <a:r>
              <a:rPr lang="en-US" dirty="0"/>
              <a:t>resolve their ambivalence and </a:t>
            </a:r>
            <a:r>
              <a:rPr lang="en-US" dirty="0" smtClean="0"/>
              <a:t>increase </a:t>
            </a:r>
            <a:r>
              <a:rPr lang="en-US" dirty="0"/>
              <a:t>motivation for behavior change.</a:t>
            </a:r>
          </a:p>
          <a:p>
            <a:pPr>
              <a:spcAft>
                <a:spcPts val="2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Four Steps of the MI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86000"/>
            <a:ext cx="3352800" cy="3633788"/>
          </a:xfrm>
        </p:spPr>
        <p:txBody>
          <a:bodyPr rtlCol="0">
            <a:normAutofit lnSpcReduction="10000"/>
          </a:bodyPr>
          <a:lstStyle/>
          <a:p>
            <a:pPr marL="914400" lvl="1" indent="-514350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3600" dirty="0" smtClean="0"/>
              <a:t>Engage </a:t>
            </a:r>
          </a:p>
          <a:p>
            <a:pPr marL="914400" lvl="1" indent="-514350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3600" dirty="0" smtClean="0"/>
              <a:t>Focus</a:t>
            </a:r>
          </a:p>
          <a:p>
            <a:pPr marL="914400" lvl="1" indent="-514350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3600" dirty="0" smtClean="0"/>
              <a:t>Evoke</a:t>
            </a:r>
          </a:p>
          <a:p>
            <a:pPr marL="914400" lvl="1" indent="-514350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en-US" sz="3600" dirty="0" smtClean="0"/>
              <a:t>Plan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2209800"/>
            <a:ext cx="2061657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6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>
                <a:solidFill>
                  <a:srgbClr val="632523"/>
                </a:solidFill>
                <a:latin typeface="Cambria" panose="02040503050406030204" pitchFamily="18" charset="0"/>
              </a:rPr>
              <a:t>Four Steps of the MI Process </a:t>
            </a:r>
            <a:r>
              <a:rPr lang="en-US" sz="3800" dirty="0" smtClean="0">
                <a:solidFill>
                  <a:srgbClr val="632523"/>
                </a:solidFill>
                <a:latin typeface="Cambria" panose="02040503050406030204" pitchFamily="18" charset="0"/>
              </a:rPr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667000"/>
            <a:ext cx="4038600" cy="3505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Engage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Express empathy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Ask questions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Use affirmations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Support autonomy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5828" y="3016347"/>
            <a:ext cx="4197660" cy="2819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Steps of the MI Process </a:t>
            </a:r>
            <a:r>
              <a:rPr lang="en-US" sz="3800" dirty="0"/>
              <a:t>(continued)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438400"/>
            <a:ext cx="4038600" cy="3657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Focus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Reflecting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Summarizing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Developing discrepancies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2895600"/>
            <a:ext cx="4075165" cy="2657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/>
              <a:t>Four Steps of the MI Process </a:t>
            </a:r>
            <a:r>
              <a:rPr lang="en-US" sz="3800" dirty="0"/>
              <a:t>(continued)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124200"/>
            <a:ext cx="4038600" cy="2090738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 smtClean="0"/>
              <a:t>Evoke</a:t>
            </a: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200" dirty="0" smtClean="0"/>
              <a:t>Motivation</a:t>
            </a: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200" dirty="0" smtClean="0"/>
              <a:t>Concerns </a:t>
            </a:r>
          </a:p>
          <a:p>
            <a:pPr>
              <a:defRPr/>
            </a:pPr>
            <a:endParaRPr lang="en-US" sz="3500" dirty="0" smtClean="0"/>
          </a:p>
          <a:p>
            <a:pPr marL="0" indent="0">
              <a:buNone/>
              <a:defRPr/>
            </a:pPr>
            <a:endParaRPr lang="en-US" sz="3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6212" y="2811721"/>
            <a:ext cx="4014788" cy="2674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7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Steps of the MI Process </a:t>
            </a:r>
            <a:r>
              <a:rPr lang="en-US" sz="3800" dirty="0"/>
              <a:t>(continued)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0"/>
            <a:ext cx="4038600" cy="3657600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 smtClean="0"/>
              <a:t>Plan</a:t>
            </a: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200" dirty="0" smtClean="0"/>
              <a:t>Raise the subject</a:t>
            </a: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200" dirty="0" smtClean="0"/>
              <a:t>Support self-efficacy</a:t>
            </a:r>
          </a:p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200" dirty="0" smtClean="0"/>
              <a:t>Address elements of change</a:t>
            </a:r>
            <a:endParaRPr lang="en-US" sz="3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914649"/>
            <a:ext cx="3429000" cy="2876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24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Video 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64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04504&quot;&gt;&lt;object type=&quot;3&quot; unique_id=&quot;104505&quot;&gt;&lt;property id=&quot;20148&quot; value=&quot;5&quot;/&gt;&lt;property id=&quot;20300&quot; value=&quot;Slide 1 - &amp;quot;Motivational Interviewing: Steps and Core skills&amp;quot;&quot;/&gt;&lt;property id=&quot;20307&quot; value=&quot;257&quot;/&gt;&lt;/object&gt;&lt;object type=&quot;3&quot; unique_id=&quot;104506&quot;&gt;&lt;property id=&quot;20148&quot; value=&quot;5&quot;/&gt;&lt;property id=&quot;20300&quot; value=&quot;Slide 10 - &amp;quot;Core MI&amp;quot;&quot;/&gt;&lt;property id=&quot;20307&quot; value=&quot;258&quot;/&gt;&lt;/object&gt;&lt;object type=&quot;3&quot; unique_id=&quot;104507&quot;&gt;&lt;property id=&quot;20148&quot; value=&quot;5&quot;/&gt;&lt;property id=&quot;20300&quot; value=&quot;Slide 11 - &amp;quot;Open-Ended Questions&amp;quot;&quot;/&gt;&lt;property id=&quot;20307&quot; value=&quot;259&quot;/&gt;&lt;/object&gt;&lt;object type=&quot;3&quot; unique_id=&quot;104508&quot;&gt;&lt;property id=&quot;20148&quot; value=&quot;5&quot;/&gt;&lt;property id=&quot;20300&quot; value=&quot;Slide 12 - &amp;quot;Open-Ended Questions&amp;quot;&quot;/&gt;&lt;property id=&quot;20307&quot; value=&quot;260&quot;/&gt;&lt;/object&gt;&lt;object type=&quot;3&quot; unique_id=&quot;104509&quot;&gt;&lt;property id=&quot;20148&quot; value=&quot;5&quot;/&gt;&lt;property id=&quot;20300&quot; value=&quot;Slide 13 - &amp;quot;Open-Ended Questions&amp;quot;&quot;/&gt;&lt;property id=&quot;20307&quot; value=&quot;261&quot;/&gt;&lt;/object&gt;&lt;object type=&quot;3&quot; unique_id=&quot;104510&quot;&gt;&lt;property id=&quot;20148&quot; value=&quot;5&quot;/&gt;&lt;property id=&quot;20300&quot; value=&quot;Slide 15 - &amp;quot;Closed-Ended Questions Present Dead Ends&amp;quot;&quot;/&gt;&lt;property id=&quot;20307&quot; value=&quot;262&quot;/&gt;&lt;/object&gt;&lt;object type=&quot;3&quot; unique_id=&quot;104511&quot;&gt;&lt;property id=&quot;20148&quot; value=&quot;5&quot;/&gt;&lt;property id=&quot;20300&quot; value=&quot;Slide 16 - &amp;quot;Learning Exercise 1&amp;quot;&quot;/&gt;&lt;property id=&quot;20307&quot; value=&quot;263&quot;/&gt;&lt;/object&gt;&lt;object type=&quot;3&quot; unique_id=&quot;104512&quot;&gt;&lt;property id=&quot;20148&quot; value=&quot;5&quot;/&gt;&lt;property id=&quot;20300&quot; value=&quot;Slide 17 - &amp;quot;Learning Exercise 2&amp;quot;&quot;/&gt;&lt;property id=&quot;20307&quot; value=&quot;264&quot;/&gt;&lt;/object&gt;&lt;object type=&quot;3&quot; unique_id=&quot;104513&quot;&gt;&lt;property id=&quot;20148&quot; value=&quot;5&quot;/&gt;&lt;property id=&quot;20300&quot; value=&quot;Slide 18 - &amp;quot;Learning Exercise 3&amp;quot;&quot;/&gt;&lt;property id=&quot;20307&quot; value=&quot;265&quot;/&gt;&lt;/object&gt;&lt;object type=&quot;3&quot; unique_id=&quot;104514&quot;&gt;&lt;property id=&quot;20148&quot; value=&quot;5&quot;/&gt;&lt;property id=&quot;20300&quot; value=&quot;Slide 19 - &amp;quot;Affirmations&amp;quot;&quot;/&gt;&lt;property id=&quot;20307&quot; value=&quot;266&quot;/&gt;&lt;/object&gt;&lt;object type=&quot;3&quot; unique_id=&quot;104516&quot;&gt;&lt;property id=&quot;20148&quot; value=&quot;5&quot;/&gt;&lt;property id=&quot;20300&quot; value=&quot;Slide 21 - &amp;quot;Affirmations May Include:&amp;quot;&quot;/&gt;&lt;property id=&quot;20307&quot; value=&quot;268&quot;/&gt;&lt;/object&gt;&lt;object type=&quot;3&quot; unique_id=&quot;104517&quot;&gt;&lt;property id=&quot;20148&quot; value=&quot;5&quot;/&gt;&lt;property id=&quot;20300&quot; value=&quot;Slide 20 - &amp;quot;Affirmations&amp;quot;&quot;/&gt;&lt;property id=&quot;20307&quot; value=&quot;269&quot;/&gt;&lt;/object&gt;&lt;object type=&quot;3&quot; unique_id=&quot;104518&quot;&gt;&lt;property id=&quot;20148&quot; value=&quot;5&quot;/&gt;&lt;property id=&quot;20300&quot; value=&quot;Slide 22 - &amp;quot;Learning Exercise 4&amp;quot;&quot;/&gt;&lt;property id=&quot;20307&quot; value=&quot;270&quot;/&gt;&lt;/object&gt;&lt;object type=&quot;3&quot; unique_id=&quot;104519&quot;&gt;&lt;property id=&quot;20148&quot; value=&quot;5&quot;/&gt;&lt;property id=&quot;20300&quot; value=&quot;Slide 23 - &amp;quot;Reflective Listening&amp;quot;&quot;/&gt;&lt;property id=&quot;20307&quot; value=&quot;271&quot;/&gt;&lt;/object&gt;&lt;object type=&quot;3&quot; unique_id=&quot;104520&quot;&gt;&lt;property id=&quot;20148&quot; value=&quot;5&quot;/&gt;&lt;property id=&quot;20300&quot; value=&quot;Slide 24 - &amp;quot;Reflective Listening&amp;quot;&quot;/&gt;&lt;property id=&quot;20307&quot; value=&quot;272&quot;/&gt;&lt;/object&gt;&lt;object type=&quot;3&quot; unique_id=&quot;104521&quot;&gt;&lt;property id=&quot;20148&quot; value=&quot;5&quot;/&gt;&lt;property id=&quot;20300&quot; value=&quot;Slide 25 - &amp;quot;Reflective Listening&amp;quot;&quot;/&gt;&lt;property id=&quot;20307&quot; value=&quot;273&quot;/&gt;&lt;/object&gt;&lt;object type=&quot;3&quot; unique_id=&quot;104522&quot;&gt;&lt;property id=&quot;20148&quot; value=&quot;5&quot;/&gt;&lt;property id=&quot;20300&quot; value=&quot;Slide 27 - &amp;quot;Reflective Listening&amp;quot;&quot;/&gt;&lt;property id=&quot;20307&quot; value=&quot;274&quot;/&gt;&lt;/object&gt;&lt;object type=&quot;3&quot; unique_id=&quot;104523&quot;&gt;&lt;property id=&quot;20148&quot; value=&quot;5&quot;/&gt;&lt;property id=&quot;20300&quot; value=&quot;Slide 29 - &amp;quot;Learning Reflective Listening&amp;quot;&quot;/&gt;&lt;property id=&quot;20307&quot; value=&quot;275&quot;/&gt;&lt;/object&gt;&lt;object type=&quot;3&quot; unique_id=&quot;104529&quot;&gt;&lt;property id=&quot;20148&quot; value=&quot;5&quot;/&gt;&lt;property id=&quot;20300&quot; value=&quot;Slide 32 - &amp;quot;Levels of Reflection&amp;quot;&quot;/&gt;&lt;property id=&quot;20307&quot; value=&quot;281&quot;/&gt;&lt;/object&gt;&lt;object type=&quot;3&quot; unique_id=&quot;104530&quot;&gt;&lt;property id=&quot;20148&quot; value=&quot;5&quot;/&gt;&lt;property id=&quot;20300&quot; value=&quot;Slide 34 - &amp;quot;Not Reflective Listening&amp;quot;&quot;/&gt;&lt;property id=&quot;20307&quot; value=&quot;282&quot;/&gt;&lt;/object&gt;&lt;object type=&quot;3&quot; unique_id=&quot;104531&quot;&gt;&lt;property id=&quot;20148&quot; value=&quot;5&quot;/&gt;&lt;property id=&quot;20300&quot; value=&quot;Slide 35 - &amp;quot;Not Reflective Listening&amp;quot;&quot;/&gt;&lt;property id=&quot;20307&quot; value=&quot;283&quot;/&gt;&lt;/object&gt;&lt;object type=&quot;3&quot; unique_id=&quot;104532&quot;&gt;&lt;property id=&quot;20148&quot; value=&quot;5&quot;/&gt;&lt;property id=&quot;20300&quot; value=&quot;Slide 36 - &amp;quot;Learning Exercise Scenario&amp;quot;&quot;/&gt;&lt;property id=&quot;20307&quot; value=&quot;284&quot;/&gt;&lt;/object&gt;&lt;object type=&quot;3&quot; unique_id=&quot;104533&quot;&gt;&lt;property id=&quot;20148&quot; value=&quot;5&quot;/&gt;&lt;property id=&quot;20300&quot; value=&quot;Slide 37 - &amp;quot;Learning Exercise 5&amp;quot;&quot;/&gt;&lt;property id=&quot;20307&quot; value=&quot;289&quot;/&gt;&lt;/object&gt;&lt;object type=&quot;3&quot; unique_id=&quot;104534&quot;&gt;&lt;property id=&quot;20148&quot; value=&quot;5&quot;/&gt;&lt;property id=&quot;20300&quot; value=&quot;Slide 40 - &amp;quot;Summaries&amp;quot;&quot;/&gt;&lt;property id=&quot;20307&quot; value=&quot;285&quot;/&gt;&lt;/object&gt;&lt;object type=&quot;3&quot; unique_id=&quot;104535&quot;&gt;&lt;property id=&quot;20148&quot; value=&quot;5&quot;/&gt;&lt;property id=&quot;20300&quot; value=&quot;Slide 41 - &amp;quot;Summaries&amp;quot;&quot;/&gt;&lt;property id=&quot;20307&quot; value=&quot;286&quot;/&gt;&lt;/object&gt;&lt;object type=&quot;3&quot; unique_id=&quot;104536&quot;&gt;&lt;property id=&quot;20148&quot; value=&quot;5&quot;/&gt;&lt;property id=&quot;20300&quot; value=&quot;Slide 43 - &amp;quot;Learning Exercise 7&amp;quot;&quot;/&gt;&lt;property id=&quot;20307&quot; value=&quot;287&quot;/&gt;&lt;/object&gt;&lt;object type=&quot;3&quot; unique_id=&quot;104807&quot;&gt;&lt;property id=&quot;20148&quot; value=&quot;5&quot;/&gt;&lt;property id=&quot;20300&quot; value=&quot;Slide 2 - &amp;quot;Learning Objectives&amp;quot;&quot;/&gt;&lt;property id=&quot;20307&quot; value=&quot;290&quot;/&gt;&lt;/object&gt;&lt;object type=&quot;3&quot; unique_id=&quot;105130&quot;&gt;&lt;property id=&quot;20148&quot; value=&quot;5&quot;/&gt;&lt;property id=&quot;20300&quot; value=&quot;Slide 3 - &amp;quot;Motivational Interviewing: Steps&amp;quot;&quot;/&gt;&lt;property id=&quot;20307&quot; value=&quot;293&quot;/&gt;&lt;/object&gt;&lt;object type=&quot;3&quot; unique_id=&quot;105131&quot;&gt;&lt;property id=&quot;20148&quot; value=&quot;5&quot;/&gt;&lt;property id=&quot;20300&quot; value=&quot;Slide 4 - &amp;quot;Four Steps of the MI Process&amp;quot;&quot;/&gt;&lt;property id=&quot;20307&quot; value=&quot;292&quot;/&gt;&lt;/object&gt;&lt;object type=&quot;3&quot; unique_id=&quot;105132&quot;&gt;&lt;property id=&quot;20148&quot; value=&quot;5&quot;/&gt;&lt;property id=&quot;20300&quot; value=&quot;Slide 9 - &amp;quot;Motivational Interviewing: Core skills&amp;quot;&quot;/&gt;&lt;property id=&quot;20307&quot; value=&quot;294&quot;/&gt;&lt;/object&gt;&lt;object type=&quot;3&quot; unique_id=&quot;105133&quot;&gt;&lt;property id=&quot;20148&quot; value=&quot;5&quot;/&gt;&lt;property id=&quot;20300&quot; value=&quot;Slide 33 - &amp;quot;Double Sided Reflections&amp;quot;&quot;/&gt;&lt;property id=&quot;20307&quot; value=&quot;291&quot;/&gt;&lt;/object&gt;&lt;object type=&quot;3&quot; unique_id=&quot;105398&quot;&gt;&lt;property id=&quot;20148&quot; value=&quot;5&quot;/&gt;&lt;property id=&quot;20300&quot; value=&quot;Slide 44 - &amp;quot;Conclusion&amp;quot;&quot;/&gt;&lt;property id=&quot;20307&quot; value=&quot;295&quot;/&gt;&lt;/object&gt;&lt;object type=&quot;3&quot; unique_id=&quot;105400&quot;&gt;&lt;property id=&quot;20148&quot; value=&quot;5&quot;/&gt;&lt;property id=&quot;20300&quot; value=&quot;Slide 5 - &amp;quot;Four Steps of the MI Process&amp;quot;&quot;/&gt;&lt;property id=&quot;20307&quot; value=&quot;299&quot;/&gt;&lt;/object&gt;&lt;object type=&quot;3&quot; unique_id=&quot;105401&quot;&gt;&lt;property id=&quot;20148&quot; value=&quot;5&quot;/&gt;&lt;property id=&quot;20300&quot; value=&quot;Slide 6 - &amp;quot;Four Steps of the MI Process&amp;quot;&quot;/&gt;&lt;property id=&quot;20307&quot; value=&quot;300&quot;/&gt;&lt;/object&gt;&lt;object type=&quot;3&quot; unique_id=&quot;105402&quot;&gt;&lt;property id=&quot;20148&quot; value=&quot;5&quot;/&gt;&lt;property id=&quot;20300&quot; value=&quot;Slide 7 - &amp;quot;Four Steps of the MI Process&amp;quot;&quot;/&gt;&lt;property id=&quot;20307&quot; value=&quot;301&quot;/&gt;&lt;/object&gt;&lt;object type=&quot;3&quot; unique_id=&quot;105403&quot;&gt;&lt;property id=&quot;20148&quot; value=&quot;5&quot;/&gt;&lt;property id=&quot;20300&quot; value=&quot;Slide 8 - &amp;quot;Four Steps of the MI Process&amp;quot;&quot;/&gt;&lt;property id=&quot;20307&quot; value=&quot;302&quot;/&gt;&lt;/object&gt;&lt;object type=&quot;3&quot; unique_id=&quot;105404&quot;&gt;&lt;property id=&quot;20148&quot; value=&quot;5&quot;/&gt;&lt;property id=&quot;20300&quot; value=&quot;Slide 14 - &amp;quot;Open-Ended Questions&amp;quot;&quot;/&gt;&lt;property id=&quot;20307&quot; value=&quot;303&quot;/&gt;&lt;/object&gt;&lt;object type=&quot;3&quot; unique_id=&quot;105405&quot;&gt;&lt;property id=&quot;20148&quot; value=&quot;5&quot;/&gt;&lt;property id=&quot;20300&quot; value=&quot;Slide 30 - &amp;quot;Levels of Reflection&amp;quot;&quot;/&gt;&lt;property id=&quot;20307&quot; value=&quot;298&quot;/&gt;&lt;/object&gt;&lt;object type=&quot;3&quot; unique_id=&quot;105406&quot;&gt;&lt;property id=&quot;20148&quot; value=&quot;5&quot;/&gt;&lt;property id=&quot;20300&quot; value=&quot;Slide 31 - &amp;quot;Levels of Reflection&amp;quot;&quot;/&gt;&lt;property id=&quot;20307&quot; value=&quot;297&quot;/&gt;&lt;/object&gt;&lt;object type=&quot;3&quot; unique_id=&quot;105407&quot;&gt;&lt;property id=&quot;20148&quot; value=&quot;5&quot;/&gt;&lt;property id=&quot;20300&quot; value=&quot;Slide 42 - &amp;quot;Summaries&amp;quot;&quot;/&gt;&lt;property id=&quot;20307&quot; value=&quot;296&quot;/&gt;&lt;/object&gt;&lt;object type=&quot;3&quot; unique_id=&quot;106038&quot;&gt;&lt;property id=&quot;20148&quot; value=&quot;5&quot;/&gt;&lt;property id=&quot;20300&quot; value=&quot;Slide 39 - &amp;quot;Learning Exercise 6&amp;quot;&quot;/&gt;&lt;property id=&quot;20307&quot; value=&quot;304&quot;/&gt;&lt;/object&gt;&lt;object type=&quot;3&quot; unique_id=&quot;106042&quot;&gt;&lt;property id=&quot;20148&quot; value=&quot;5&quot;/&gt;&lt;property id=&quot;20300&quot; value=&quot;Slide 26 - &amp;quot;Reflective Listening&amp;quot;&quot;/&gt;&lt;property id=&quot;20307&quot; value=&quot;305&quot;/&gt;&lt;/object&gt;&lt;object type=&quot;3&quot; unique_id=&quot;106043&quot;&gt;&lt;property id=&quot;20148&quot; value=&quot;5&quot;/&gt;&lt;property id=&quot;20300&quot; value=&quot;Slide 28 - &amp;quot;Reflective Listening&amp;quot;&quot;/&gt;&lt;property id=&quot;20307&quot; value=&quot;306&quot;/&gt;&lt;/object&gt;&lt;object type=&quot;3&quot; unique_id=&quot;107646&quot;&gt;&lt;property id=&quot;20148&quot; value=&quot;5&quot;/&gt;&lt;property id=&quot;20300&quot; value=&quot;Slide 38 - &amp;quot;Learning Exercise Scenario Dialog&amp;quot;&quot;/&gt;&lt;property id=&quot;20307&quot; value=&quot;308&quot;/&gt;&lt;/object&gt;&lt;/object&gt;&lt;object type=&quot;8&quot; unique_id=&quot;10457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6870</TotalTime>
  <Words>990</Words>
  <Application>Microsoft Office PowerPoint</Application>
  <PresentationFormat>On-screen Show (4:3)</PresentationFormat>
  <Paragraphs>194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1_Office Theme</vt:lpstr>
      <vt:lpstr>Motivational Interviewing Steps and Core skills</vt:lpstr>
      <vt:lpstr>Learning Objectives</vt:lpstr>
      <vt:lpstr>Motivational Interviewing Steps</vt:lpstr>
      <vt:lpstr>Four Steps of the MI Process</vt:lpstr>
      <vt:lpstr>Four Steps of the MI Process (continued)</vt:lpstr>
      <vt:lpstr>Four Steps of the MI Process (continued)</vt:lpstr>
      <vt:lpstr>Four Steps of the MI Process (continued)</vt:lpstr>
      <vt:lpstr>Four Steps of the MI Process (continued)</vt:lpstr>
      <vt:lpstr>Video Demonstration</vt:lpstr>
      <vt:lpstr>Motivational Interviewing Core skills</vt:lpstr>
      <vt:lpstr>Core MI</vt:lpstr>
      <vt:lpstr>Open-Ended Questions</vt:lpstr>
      <vt:lpstr>Open-Ended Questions (continued)</vt:lpstr>
      <vt:lpstr>Open-Ended Questions (continued)</vt:lpstr>
      <vt:lpstr>Open-Ended Questions (continued)</vt:lpstr>
      <vt:lpstr>Closed-Ended Questions Present Conversational Dead Ends</vt:lpstr>
      <vt:lpstr>Exercise</vt:lpstr>
      <vt:lpstr>Affirmations</vt:lpstr>
      <vt:lpstr>Affirmations (continued)</vt:lpstr>
      <vt:lpstr>Affirmations May Include:</vt:lpstr>
      <vt:lpstr>Reflective Listening</vt:lpstr>
      <vt:lpstr>Reflective Listening (continued)</vt:lpstr>
      <vt:lpstr>Reflective Listening (continued)</vt:lpstr>
      <vt:lpstr>Reflective Listening (continued)</vt:lpstr>
      <vt:lpstr>Levels of Reflection</vt:lpstr>
      <vt:lpstr>Levels of Reflection (continued)</vt:lpstr>
      <vt:lpstr>Levels of Reflection (continued)</vt:lpstr>
      <vt:lpstr>Double-Sided Reflections</vt:lpstr>
      <vt:lpstr>Summaries</vt:lpstr>
      <vt:lpstr>Summaries (continued)</vt:lpstr>
      <vt:lpstr>Summaries (continued)</vt:lpstr>
      <vt:lpstr>Learning Exercise</vt:lpstr>
      <vt:lpstr>Exercise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Motivational Interviewing: Core skills and Strategies</dc:title>
  <dc:creator>Jhyde</dc:creator>
  <cp:lastModifiedBy>Joe Hyde</cp:lastModifiedBy>
  <cp:revision>133</cp:revision>
  <cp:lastPrinted>2013-09-26T17:27:36Z</cp:lastPrinted>
  <dcterms:created xsi:type="dcterms:W3CDTF">2013-04-03T17:01:01Z</dcterms:created>
  <dcterms:modified xsi:type="dcterms:W3CDTF">2013-10-08T02:36:42Z</dcterms:modified>
</cp:coreProperties>
</file>