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16" r:id="rId3"/>
    <p:sldId id="293" r:id="rId4"/>
    <p:sldId id="317" r:id="rId5"/>
    <p:sldId id="393" r:id="rId6"/>
    <p:sldId id="412" r:id="rId7"/>
    <p:sldId id="413" r:id="rId8"/>
    <p:sldId id="409" r:id="rId9"/>
    <p:sldId id="414" r:id="rId10"/>
    <p:sldId id="415" r:id="rId11"/>
    <p:sldId id="394" r:id="rId12"/>
    <p:sldId id="401" r:id="rId13"/>
    <p:sldId id="395" r:id="rId14"/>
    <p:sldId id="416" r:id="rId15"/>
    <p:sldId id="417" r:id="rId16"/>
    <p:sldId id="402" r:id="rId17"/>
    <p:sldId id="403" r:id="rId18"/>
    <p:sldId id="404" r:id="rId19"/>
    <p:sldId id="405" r:id="rId20"/>
    <p:sldId id="406" r:id="rId21"/>
    <p:sldId id="396" r:id="rId22"/>
    <p:sldId id="411" r:id="rId23"/>
    <p:sldId id="418" r:id="rId24"/>
    <p:sldId id="398" r:id="rId25"/>
    <p:sldId id="407" r:id="rId26"/>
    <p:sldId id="399" r:id="rId27"/>
    <p:sldId id="410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9EAE"/>
    <a:srgbClr val="52778C"/>
    <a:srgbClr val="333399"/>
    <a:srgbClr val="00FFFF"/>
    <a:srgbClr val="B13D31"/>
    <a:srgbClr val="768995"/>
    <a:srgbClr val="CED5DD"/>
    <a:srgbClr val="6A3227"/>
    <a:srgbClr val="AED6E0"/>
    <a:srgbClr val="ADC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3" autoAdjust="0"/>
    <p:restoredTop sz="95726" autoAdjust="0"/>
  </p:normalViewPr>
  <p:slideViewPr>
    <p:cSldViewPr>
      <p:cViewPr>
        <p:scale>
          <a:sx n="90" d="100"/>
          <a:sy n="90" d="100"/>
        </p:scale>
        <p:origin x="-224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58476718188"/>
          <c:y val="4.7856997505282294E-2"/>
          <c:w val="0.66085386896082432"/>
          <c:h val="0.852603523272284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Feedback</c:v>
                </c:pt>
              </c:strCache>
            </c:strRef>
          </c:tx>
          <c:marker>
            <c:symbol val="diamond"/>
            <c:size val="12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5.4</c:v>
                </c:pt>
                <c:pt idx="1">
                  <c:v>6.1</c:v>
                </c:pt>
                <c:pt idx="2">
                  <c:v>6.8</c:v>
                </c:pt>
                <c:pt idx="3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feedback</c:v>
                </c:pt>
              </c:strCache>
            </c:strRef>
          </c:tx>
          <c:marker>
            <c:symbol val="square"/>
            <c:size val="9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5.5</c:v>
                </c:pt>
                <c:pt idx="2">
                  <c:v>5.5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45856"/>
        <c:axId val="81551744"/>
      </c:lineChart>
      <c:catAx>
        <c:axId val="8154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551744"/>
        <c:crosses val="autoZero"/>
        <c:auto val="1"/>
        <c:lblAlgn val="ctr"/>
        <c:lblOffset val="100"/>
        <c:noMultiLvlLbl val="0"/>
      </c:catAx>
      <c:valAx>
        <c:axId val="81551744"/>
        <c:scaling>
          <c:orientation val="minMax"/>
          <c:max val="1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Quiz</a:t>
                </a:r>
                <a:r>
                  <a:rPr lang="en-US" baseline="0" dirty="0" smtClean="0"/>
                  <a:t> Score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6296296296296294E-3"/>
              <c:y val="0.328217000448302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1545856"/>
        <c:crosses val="autoZero"/>
        <c:crossBetween val="between"/>
        <c:majorUnit val="3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5847671818799"/>
          <c:y val="4.7856997505282294E-2"/>
          <c:w val="0.66085386896082432"/>
          <c:h val="0.852603523272284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Feedback</c:v>
                </c:pt>
              </c:strCache>
            </c:strRef>
          </c:tx>
          <c:marker>
            <c:symbol val="diamond"/>
            <c:size val="12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5.4</c:v>
                </c:pt>
                <c:pt idx="1">
                  <c:v>6.1</c:v>
                </c:pt>
                <c:pt idx="2">
                  <c:v>6.8</c:v>
                </c:pt>
                <c:pt idx="3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feedback</c:v>
                </c:pt>
              </c:strCache>
            </c:strRef>
          </c:tx>
          <c:marker>
            <c:symbol val="square"/>
            <c:size val="9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5.5</c:v>
                </c:pt>
                <c:pt idx="2">
                  <c:v>5.5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90528"/>
        <c:axId val="86974464"/>
      </c:lineChart>
      <c:catAx>
        <c:axId val="8159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974464"/>
        <c:crosses val="autoZero"/>
        <c:auto val="1"/>
        <c:lblAlgn val="ctr"/>
        <c:lblOffset val="100"/>
        <c:noMultiLvlLbl val="0"/>
      </c:catAx>
      <c:valAx>
        <c:axId val="86974464"/>
        <c:scaling>
          <c:orientation val="minMax"/>
          <c:max val="1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Quiz</a:t>
                </a:r>
                <a:r>
                  <a:rPr lang="en-US" baseline="0" dirty="0" smtClean="0"/>
                  <a:t> Score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6296296296296294E-3"/>
              <c:y val="0.328217000448302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1590528"/>
        <c:crosses val="autoZero"/>
        <c:crossBetween val="between"/>
        <c:majorUnit val="3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70627977058423E-3"/>
                  <c:y val="8.5567866993168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778853807106831E-4"/>
                  <c:y val="7.17564471107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7.4074180456181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481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Protocol</c:v>
                </c:pt>
                <c:pt idx="2">
                  <c:v>Protections</c:v>
                </c:pt>
                <c:pt idx="3">
                  <c:v>Risks/Benefits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0.42</c:v>
                </c:pt>
                <c:pt idx="1">
                  <c:v>0.5</c:v>
                </c:pt>
                <c:pt idx="2">
                  <c:v>0.38</c:v>
                </c:pt>
                <c:pt idx="3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Incentivized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029600466608341E-3"/>
                  <c:y val="7.295640728834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177603071409785E-3"/>
                  <c:y val="9.715827188268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627659864629488E-3"/>
                  <c:y val="8.465608465608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481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Protocol</c:v>
                </c:pt>
                <c:pt idx="2">
                  <c:v>Protections</c:v>
                </c:pt>
                <c:pt idx="3">
                  <c:v>Risks/Benefits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0.65</c:v>
                </c:pt>
                <c:pt idx="1">
                  <c:v>0.7</c:v>
                </c:pt>
                <c:pt idx="2">
                  <c:v>0.61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353024"/>
        <c:axId val="88371200"/>
        <c:axId val="0"/>
      </c:bar3DChart>
      <c:catAx>
        <c:axId val="88353024"/>
        <c:scaling>
          <c:orientation val="minMax"/>
        </c:scaling>
        <c:delete val="0"/>
        <c:axPos val="b"/>
        <c:numFmt formatCode="&quot;$&quot;#,##0_);[Red]\(&quot;$&quot;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7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71200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53024"/>
        <c:crosses val="autoZero"/>
        <c:crossBetween val="between"/>
        <c:majorUnit val="0.2"/>
        <c:minorUnit val="5.000000000000001E-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4108158355205598"/>
          <c:y val="0.10085013951726958"/>
          <c:w val="0.14804875085058813"/>
          <c:h val="0.15295440992336878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901804363298806E-3"/>
                  <c:y val="8.011632429760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618774831668386E-3"/>
                  <c:y val="8.233842274672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0.69</c:v>
                </c:pt>
                <c:pt idx="1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21332850173568E-3"/>
                  <c:y val="6.998982331731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019491743565794E-3"/>
                  <c:y val="9.715834506984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0.72</c:v>
                </c:pt>
                <c:pt idx="1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156800"/>
        <c:axId val="88174976"/>
        <c:axId val="0"/>
      </c:bar3DChart>
      <c:catAx>
        <c:axId val="88156800"/>
        <c:scaling>
          <c:orientation val="minMax"/>
        </c:scaling>
        <c:delete val="0"/>
        <c:axPos val="b"/>
        <c:numFmt formatCode="\$#,##0_);[Red]\(\$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7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74976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56800"/>
        <c:crosses val="autoZero"/>
        <c:crossBetween val="between"/>
        <c:majorUnit val="0.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905159718673507"/>
          <c:y val="1.5873015873015872E-2"/>
          <c:w val="0.25377180689448725"/>
          <c:h val="0.18501187351581053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901804363298806E-3"/>
                  <c:y val="8.011632429760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618774831668386E-3"/>
                  <c:y val="8.233842274672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0.72</c:v>
                </c:pt>
                <c:pt idx="1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21332850173568E-3"/>
                  <c:y val="6.998982331731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019491743565794E-3"/>
                  <c:y val="9.715834506984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0.72</c:v>
                </c:pt>
                <c:pt idx="1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190336"/>
        <c:axId val="88233088"/>
        <c:axId val="0"/>
      </c:bar3DChart>
      <c:catAx>
        <c:axId val="88190336"/>
        <c:scaling>
          <c:orientation val="minMax"/>
        </c:scaling>
        <c:delete val="0"/>
        <c:axPos val="b"/>
        <c:numFmt formatCode="\$#,##0_);[Red]\(\$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33088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90336"/>
        <c:crosses val="autoZero"/>
        <c:crossBetween val="between"/>
        <c:majorUnit val="0.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905159718673507"/>
          <c:y val="1.5873015873015872E-2"/>
          <c:w val="0.25377180689448725"/>
          <c:h val="0.18501187351581053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901804363298806E-3"/>
                  <c:y val="8.011632429760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618774831668386E-3"/>
                  <c:y val="8.233842274672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0.77</c:v>
                </c:pt>
                <c:pt idx="1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21332850173568E-3"/>
                  <c:y val="6.998982331731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019491743565794E-3"/>
                  <c:y val="9.715834506984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0.84</c:v>
                </c:pt>
                <c:pt idx="1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428928"/>
        <c:axId val="88430464"/>
        <c:axId val="0"/>
      </c:bar3DChart>
      <c:catAx>
        <c:axId val="88428928"/>
        <c:scaling>
          <c:orientation val="minMax"/>
        </c:scaling>
        <c:delete val="0"/>
        <c:axPos val="b"/>
        <c:numFmt formatCode="\$#,##0_);[Red]\(\$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3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430464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28928"/>
        <c:crosses val="autoZero"/>
        <c:crossBetween val="between"/>
        <c:majorUnit val="0.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905159718673507"/>
          <c:y val="1.5873015873015872E-2"/>
          <c:w val="0.25377180689448725"/>
          <c:h val="0.18501187351581053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901804363298806E-3"/>
                  <c:y val="8.011632429760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618774831668386E-3"/>
                  <c:y val="8.233842274672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0.4</c:v>
                </c:pt>
                <c:pt idx="1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21332850173568E-3"/>
                  <c:y val="6.998982331731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019491743565794E-3"/>
                  <c:y val="9.715834506984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0.51</c:v>
                </c:pt>
                <c:pt idx="1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290432"/>
        <c:axId val="88291968"/>
        <c:axId val="0"/>
      </c:bar3DChart>
      <c:catAx>
        <c:axId val="88290432"/>
        <c:scaling>
          <c:orientation val="minMax"/>
        </c:scaling>
        <c:delete val="0"/>
        <c:axPos val="b"/>
        <c:numFmt formatCode="\$#,##0_);[Red]\(\$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9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91968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90432"/>
        <c:crosses val="autoZero"/>
        <c:crossBetween val="between"/>
        <c:majorUnit val="0.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905159718673507"/>
          <c:y val="1.5873015873015872E-2"/>
          <c:w val="0.25377180689448725"/>
          <c:h val="0.18501187351581053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54601226993863E-2"/>
          <c:y val="5.6737588652482268E-2"/>
          <c:w val="0.71533742331288341"/>
          <c:h val="0.780141843971631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901804363298806E-3"/>
                  <c:y val="8.011632429760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81392066428428E-3"/>
                  <c:y val="8.223272782948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618774831668386E-3"/>
                  <c:y val="8.2338422746727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0.33</c:v>
                </c:pt>
                <c:pt idx="1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21332850173568E-3"/>
                  <c:y val="6.998982331731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0859203609871E-3"/>
                  <c:y val="6.406141835590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019491743565794E-3"/>
                  <c:y val="9.715834506984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Quiz 1</c:v>
                </c:pt>
                <c:pt idx="1">
                  <c:v>Quiz 5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0.43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453888"/>
        <c:axId val="90455424"/>
        <c:axId val="0"/>
      </c:bar3DChart>
      <c:catAx>
        <c:axId val="90453888"/>
        <c:scaling>
          <c:orientation val="minMax"/>
        </c:scaling>
        <c:delete val="0"/>
        <c:axPos val="b"/>
        <c:numFmt formatCode="\$#,##0_);[Red]\(\$#,##0\)" sourceLinked="1"/>
        <c:majorTickMark val="out"/>
        <c:minorTickMark val="none"/>
        <c:tickLblPos val="low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5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55424"/>
        <c:scaling>
          <c:orientation val="minMax"/>
          <c:max val="1"/>
        </c:scaling>
        <c:delete val="0"/>
        <c:axPos val="l"/>
        <c:majorGridlines>
          <c:spPr>
            <a:ln w="310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53888"/>
        <c:crosses val="autoZero"/>
        <c:crossBetween val="between"/>
        <c:majorUnit val="0.2"/>
      </c:valAx>
      <c:spPr>
        <a:solidFill>
          <a:srgbClr val="FFFFFF"/>
        </a:solidFill>
        <a:ln w="24816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905159718673507"/>
          <c:y val="1.5873015873015872E-2"/>
          <c:w val="0.25377180689448725"/>
          <c:h val="0.18501187351581053"/>
        </c:manualLayout>
      </c:layout>
      <c:overlay val="0"/>
      <c:spPr>
        <a:solidFill>
          <a:schemeClr val="bg1"/>
        </a:solidFill>
        <a:ln w="3102">
          <a:solidFill>
            <a:schemeClr val="tx1"/>
          </a:solidFill>
          <a:prstDash val="solid"/>
        </a:ln>
      </c:spPr>
      <c:txPr>
        <a:bodyPr/>
        <a:lstStyle/>
        <a:p>
          <a:pPr>
            <a:defRPr sz="17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8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839144113200876"/>
          <c:y val="5.7434998359580061E-2"/>
          <c:w val="0.58412698412698416"/>
          <c:h val="0.846522781774580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Standard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9.9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Intermediary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11.35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5281792"/>
        <c:axId val="85283584"/>
        <c:axId val="0"/>
      </c:bar3DChart>
      <c:catAx>
        <c:axId val="8528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5283584"/>
        <c:crossesAt val="1"/>
        <c:auto val="1"/>
        <c:lblAlgn val="ctr"/>
        <c:lblOffset val="100"/>
        <c:tickLblSkip val="1"/>
        <c:tickMarkSkip val="1"/>
        <c:noMultiLvlLbl val="0"/>
      </c:catAx>
      <c:valAx>
        <c:axId val="85283584"/>
        <c:scaling>
          <c:orientation val="minMax"/>
          <c:max val="12"/>
          <c:min val="6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+mn-lt"/>
                  </a:defRPr>
                </a:pPr>
                <a:r>
                  <a:rPr lang="en-US" dirty="0" smtClean="0">
                    <a:latin typeface="+mn-lt"/>
                  </a:rPr>
                  <a:t>Perceived Coercion</a:t>
                </a:r>
                <a:endParaRPr lang="en-US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10853499327709754"/>
              <c:y val="0.2743011811023621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85281792"/>
        <c:crosses val="autoZero"/>
        <c:crossBetween val="between"/>
        <c:minorUnit val="0.60000000013148003"/>
      </c:valAx>
      <c:spPr>
        <a:noFill/>
        <a:ln w="25399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0.62963</cdr:x>
      <cdr:y>0.33672</cdr:y>
    </cdr:from>
    <cdr:to>
      <cdr:x>0.68519</cdr:x>
      <cdr:y>0.45458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5181600" y="1524000"/>
          <a:ext cx="457200" cy="5334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0.55556</cdr:x>
      <cdr:y>0.25254</cdr:y>
    </cdr:from>
    <cdr:to>
      <cdr:x>0.68519</cdr:x>
      <cdr:y>0.33672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72000" y="1143000"/>
          <a:ext cx="1066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rgbClr val="FF0000"/>
              </a:solidFill>
            </a:rPr>
            <a:t>55%</a:t>
          </a:r>
          <a:endParaRPr lang="en-US" sz="24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6C31-8287-41B1-81D8-23E38D58F770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8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18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AC8F2-CE51-46C4-A945-0DCD0FD6D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8B13EE-8FA6-954F-87ED-5C7CC2635F3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AC79C4-340B-9245-BD0A-8093F24C0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E6C4326-80AD-5647-99DF-489CB88F6A83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762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C98E-0A44-2F4E-8FA1-565F66969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F45A-03EF-704D-A18D-53066DF7D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F3A96-D596-E841-AEEA-1BAFBD5BE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93CA-EB17-6F41-83CD-F41E5ADE0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96CD-983C-C044-B0FF-82AD193F0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8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CCE1-E1CC-C149-9688-AF71E0DD2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9D80-A585-4245-BF3D-56627E45B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2CF8-37AA-B949-9CB8-5E5C4C4C5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9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9F8F-F789-CF4A-AE78-C9A791BFC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3362-C261-0C45-84B1-98F1EBCC7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473D-9B2E-224B-804B-EB8403937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2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0BE0CD-A73F-EA4A-9CFB-A3F4B214B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8"/>
          <p:cNvSpPr txBox="1">
            <a:spLocks/>
          </p:cNvSpPr>
          <p:nvPr/>
        </p:nvSpPr>
        <p:spPr>
          <a:xfrm>
            <a:off x="6019800" y="6584950"/>
            <a:ext cx="2895600" cy="196850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900" dirty="0" smtClean="0">
                <a:solidFill>
                  <a:srgbClr val="595959"/>
                </a:solidFill>
              </a:rPr>
              <a:t>©Treatment Research Institute, 2012</a:t>
            </a:r>
            <a:endParaRPr lang="en-US" sz="900" dirty="0">
              <a:solidFill>
                <a:srgbClr val="595959"/>
              </a:solidFill>
            </a:endParaRPr>
          </a:p>
        </p:txBody>
      </p:sp>
      <p:sp>
        <p:nvSpPr>
          <p:cNvPr id="9" name="Footer Placeholder 18"/>
          <p:cNvSpPr txBox="1">
            <a:spLocks/>
          </p:cNvSpPr>
          <p:nvPr/>
        </p:nvSpPr>
        <p:spPr>
          <a:xfrm>
            <a:off x="6019800" y="6432550"/>
            <a:ext cx="2895600" cy="196850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A1B5DE23-4CEC-D54C-AFB1-F38E1F127334}" type="datetime1">
              <a:rPr lang="en-US" sz="900" smtClean="0">
                <a:solidFill>
                  <a:srgbClr val="595959"/>
                </a:solidFill>
              </a:rPr>
              <a:pPr algn="r">
                <a:defRPr/>
              </a:pPr>
              <a:t>10/21/2014</a:t>
            </a:fld>
            <a:endParaRPr lang="en-US" sz="900" dirty="0">
              <a:solidFill>
                <a:srgbClr val="59595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5277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" name="Picture 1" descr="TRI-Horz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7408"/>
            <a:ext cx="1079500" cy="4497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5277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77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77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77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77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2778C"/>
        </a:buClr>
        <a:buFont typeface="Wingdings" charset="0"/>
        <a:buChar char="§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2778C"/>
        </a:buClr>
        <a:buFont typeface="Wingdings" charset="0"/>
        <a:buChar char="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2778C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2778C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2778C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57600" y="-3657600"/>
            <a:ext cx="1828800" cy="9144000"/>
          </a:xfrm>
          <a:prstGeom prst="rect">
            <a:avLst/>
          </a:prstGeom>
          <a:solidFill>
            <a:srgbClr val="52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642" y="3512254"/>
            <a:ext cx="8598558" cy="3031599"/>
          </a:xfrm>
          <a:prstGeom prst="rect">
            <a:avLst/>
          </a:prstGeom>
          <a:noFill/>
        </p:spPr>
        <p:txBody>
          <a:bodyPr wrap="square" lIns="0" t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Strategies to Improve Informed Consent among Individuals with Substance Use Disorders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David S. </a:t>
            </a:r>
            <a:r>
              <a:rPr lang="en-US" sz="2800" dirty="0" err="1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Festinger</a:t>
            </a:r>
            <a:r>
              <a:rPr lang="en-US" sz="2800" dirty="0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, Ph.D.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Treatment Research Institute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52778C"/>
                </a:solidFill>
                <a:latin typeface="+mn-lt"/>
                <a:ea typeface="+mn-ea"/>
                <a:cs typeface="+mn-cs"/>
              </a:rPr>
              <a:t>Philadelphia, PA</a:t>
            </a:r>
            <a:endParaRPr lang="en-US" sz="2400" dirty="0">
              <a:solidFill>
                <a:srgbClr val="52778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41" name="Footer Placeholder 18"/>
          <p:cNvSpPr>
            <a:spLocks noGrp="1"/>
          </p:cNvSpPr>
          <p:nvPr>
            <p:ph type="ftr" sz="quarter" idx="4294967295"/>
          </p:nvPr>
        </p:nvSpPr>
        <p:spPr bwMode="auto">
          <a:xfrm>
            <a:off x="5791200" y="6584950"/>
            <a:ext cx="2895600" cy="19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00" dirty="0">
                <a:solidFill>
                  <a:srgbClr val="595959"/>
                </a:solidFill>
              </a:rPr>
              <a:t>©Treatment Research Institute, </a:t>
            </a:r>
            <a:r>
              <a:rPr lang="en-US" sz="900" dirty="0" smtClean="0">
                <a:solidFill>
                  <a:srgbClr val="595959"/>
                </a:solidFill>
              </a:rPr>
              <a:t>2012</a:t>
            </a:r>
            <a:endParaRPr lang="en-US" sz="900" dirty="0">
              <a:solidFill>
                <a:srgbClr val="595959"/>
              </a:solidFill>
            </a:endParaRPr>
          </a:p>
        </p:txBody>
      </p:sp>
      <p:pic>
        <p:nvPicPr>
          <p:cNvPr id="14343" name="Picture 6" descr="bannerImages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TRI-Vert-KOLG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2" y="152400"/>
            <a:ext cx="1054758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Remedial Strategies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Use of corrected feedback resulted in: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Modest increase in recall of consent information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Significant increases in recall after two doses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Underscores the importance of structuring the informed consent procedure as an ongoing process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Although corrected feedback was shown to improve recall,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participants recalled about half of information</a:t>
            </a:r>
            <a:endParaRPr lang="en-US" sz="2800" dirty="0">
              <a:solidFill>
                <a:srgbClr val="52778C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Indicates a clear need to explore non-remedial strategies since cognitive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factors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account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for less than 50% of the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variance in consent recall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(</a:t>
            </a:r>
            <a:r>
              <a:rPr lang="en-US" sz="2800" dirty="0" err="1">
                <a:solidFill>
                  <a:srgbClr val="52778C"/>
                </a:solidFill>
                <a:latin typeface="Arial" charset="0"/>
              </a:rPr>
              <a:t>Festinger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 et al., 2007)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/>
          <a:lstStyle/>
          <a:p>
            <a:r>
              <a:rPr lang="en-US" dirty="0" smtClean="0"/>
              <a:t>Knowingness: A Motivational Strategy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Individuals may not be 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interested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 or 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motivated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to learn the information provided during the consent process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May result in decreased attention, understanding, and recall 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Examined the role of motivation through the use of incentives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solidFill>
                  <a:srgbClr val="52778C"/>
                </a:solidFill>
                <a:latin typeface="Arial" charset="0"/>
              </a:rPr>
              <a:t>Incentivized group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: Told prior to consent that they would receive $5 for each correct response on a consent quiz; completed consent quiz one week post-consent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solidFill>
                  <a:srgbClr val="52778C"/>
                </a:solidFill>
                <a:latin typeface="Arial" charset="0"/>
              </a:rPr>
              <a:t>Control group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: Completed consent quiz one week post-consent</a:t>
            </a:r>
            <a:endParaRPr lang="en-US" sz="2400" i="1" dirty="0" smtClean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Incentivized consent</a:t>
            </a:r>
            <a:br>
              <a:rPr lang="en-US" dirty="0" smtClean="0"/>
            </a:br>
            <a:r>
              <a:rPr lang="en-US" sz="1800" dirty="0"/>
              <a:t>(</a:t>
            </a:r>
            <a:r>
              <a:rPr lang="en-US" sz="1800" dirty="0" err="1"/>
              <a:t>Festinger</a:t>
            </a:r>
            <a:r>
              <a:rPr lang="en-US" sz="1800" dirty="0"/>
              <a:t>, </a:t>
            </a:r>
            <a:r>
              <a:rPr lang="en-US" sz="1800" dirty="0" smtClean="0"/>
              <a:t>Marlowe, Croft, </a:t>
            </a:r>
            <a:r>
              <a:rPr lang="en-US" sz="1800" dirty="0" err="1" smtClean="0"/>
              <a:t>Dugosh</a:t>
            </a:r>
            <a:r>
              <a:rPr lang="en-US" sz="1800" dirty="0" smtClean="0"/>
              <a:t>, et al. 2009)</a:t>
            </a:r>
            <a:endParaRPr lang="en-US" sz="1200" i="1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29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2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15400" cy="715962"/>
          </a:xfrm>
        </p:spPr>
        <p:txBody>
          <a:bodyPr/>
          <a:lstStyle/>
          <a:p>
            <a:r>
              <a:rPr lang="en-US" dirty="0" smtClean="0"/>
              <a:t>Knowingness:  A Motivational Strategy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Provision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of incentives may be a useful strategy to improve consent recall among substance abusers 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Motivational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strategies may be useful for improving the consent process with substance abusing and other vulnerable populations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A Combined Strategy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Combined remedial (corrected feedback) and motivational (incentives) procedures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Expected the new incentivized corrected feedback procedure to improve understanding and recall of consent information over and above either intervention alone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Simplifies the cognitive task 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Increases participants’ motivation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A Combined Strategy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Participants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were randomized to either: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Consent as 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usual control condition</a:t>
            </a:r>
            <a:endParaRPr lang="en-US" sz="2400" dirty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Consent with incentives &amp; corrected feedback (ICF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) </a:t>
            </a:r>
          </a:p>
          <a:p>
            <a:pPr marL="1371600" lvl="2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ICF participants told prior to consent that they would earn $5.00 for each item answered correctly on the 15-item consent quiz at each administration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Quizzed at baseline and months 1, 2, 3, and 4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Incentivized corrected feedback</a:t>
            </a:r>
            <a:br>
              <a:rPr lang="en-US" dirty="0" smtClean="0"/>
            </a:br>
            <a:r>
              <a:rPr lang="en-US" u="sng" dirty="0" smtClean="0"/>
              <a:t>Total Score</a:t>
            </a:r>
            <a:br>
              <a:rPr lang="en-US" u="sng" dirty="0" smtClean="0"/>
            </a:br>
            <a:r>
              <a:rPr lang="en-US" sz="1800" dirty="0"/>
              <a:t>(</a:t>
            </a:r>
            <a:r>
              <a:rPr lang="en-US" sz="1800" dirty="0" err="1"/>
              <a:t>Festinger</a:t>
            </a:r>
            <a:r>
              <a:rPr lang="en-US" sz="1800" dirty="0"/>
              <a:t>, </a:t>
            </a:r>
            <a:r>
              <a:rPr lang="en-US" sz="1800" dirty="0" err="1"/>
              <a:t>Dugosh</a:t>
            </a:r>
            <a:r>
              <a:rPr lang="en-US" sz="1800" dirty="0"/>
              <a:t>, </a:t>
            </a:r>
            <a:r>
              <a:rPr lang="en-US" sz="1800" dirty="0" smtClean="0"/>
              <a:t>Marlowe, &amp; Kirby, 2013)</a:t>
            </a:r>
            <a:endParaRPr lang="en-US" u="sng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477464"/>
              </p:ext>
            </p:extLst>
          </p:nvPr>
        </p:nvGraphicFramePr>
        <p:xfrm>
          <a:off x="457200" y="1444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7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Incentivized corrected </a:t>
            </a: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u="sng" dirty="0" smtClean="0"/>
              <a:t>Protocol</a:t>
            </a:r>
            <a:endParaRPr lang="en-US" u="sng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136343"/>
              </p:ext>
            </p:extLst>
          </p:nvPr>
        </p:nvGraphicFramePr>
        <p:xfrm>
          <a:off x="457200" y="1444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5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/>
              <a:t>Incentivized corrected </a:t>
            </a: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u="sng" dirty="0" smtClean="0"/>
              <a:t>Protections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617497"/>
              </p:ext>
            </p:extLst>
          </p:nvPr>
        </p:nvGraphicFramePr>
        <p:xfrm>
          <a:off x="457200" y="1444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2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Incentivized corrected </a:t>
            </a: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u="sng" dirty="0" smtClean="0"/>
              <a:t>Risks</a:t>
            </a:r>
            <a:endParaRPr lang="en-US" u="sng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19522"/>
              </p:ext>
            </p:extLst>
          </p:nvPr>
        </p:nvGraphicFramePr>
        <p:xfrm>
          <a:off x="457200" y="1444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B13D31"/>
              </a:buClr>
            </a:pPr>
            <a:endParaRPr lang="en-US" sz="1600" dirty="0" smtClean="0">
              <a:solidFill>
                <a:srgbClr val="52778C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B13D3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2778C"/>
                </a:solidFill>
                <a:latin typeface="+mn-lt"/>
              </a:rPr>
              <a:t>This presentation will: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B13D3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2778C"/>
                </a:solidFill>
                <a:latin typeface="+mn-lt"/>
              </a:rPr>
              <a:t>Review the primary tenets of informed consent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B13D3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2778C"/>
                </a:solidFill>
                <a:latin typeface="+mn-lt"/>
              </a:rPr>
              <a:t>Provide practical evidence-based methods to help improve informed consent among substance users</a:t>
            </a:r>
          </a:p>
          <a:p>
            <a:pPr marL="457200" indent="-457200">
              <a:buClr>
                <a:srgbClr val="B13D31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rgbClr val="52778C"/>
              </a:solidFill>
              <a:latin typeface="+mn-lt"/>
            </a:endParaRPr>
          </a:p>
          <a:p>
            <a:pPr marL="457200" indent="-457200">
              <a:buClr>
                <a:srgbClr val="B13D31"/>
              </a:buClr>
              <a:buFont typeface="Arial" pitchFamily="34" charset="0"/>
              <a:buChar char="•"/>
            </a:pPr>
            <a:endParaRPr lang="en-US" sz="2800" dirty="0">
              <a:solidFill>
                <a:srgbClr val="52778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76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Incentivized corrected </a:t>
            </a: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u="sng" dirty="0" smtClean="0"/>
              <a:t>Benefits</a:t>
            </a:r>
            <a:endParaRPr lang="en-US" u="sng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445772"/>
              </p:ext>
            </p:extLst>
          </p:nvPr>
        </p:nvGraphicFramePr>
        <p:xfrm>
          <a:off x="457200" y="1444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5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Can improve knowingness among substance abusers who enter research studies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Most effective strategies are likely to address both remedial and motivational issues</a:t>
            </a:r>
          </a:p>
        </p:txBody>
      </p:sp>
    </p:spTree>
    <p:extLst>
      <p:ext uri="{BB962C8B-B14F-4D97-AF65-F5344CB8AC3E}">
        <p14:creationId xmlns:p14="http://schemas.microsoft.com/office/powerpoint/2010/main" val="26239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Voluntariness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Surveyed NIH-funded researchers who were recruiting from “coercible” settings about their practices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to ensure autonomy 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(</a:t>
            </a:r>
            <a:r>
              <a:rPr lang="en-US" sz="2400" dirty="0" err="1">
                <a:solidFill>
                  <a:srgbClr val="52778C"/>
                </a:solidFill>
                <a:latin typeface="Arial" charset="0"/>
              </a:rPr>
              <a:t>McCrady</a:t>
            </a:r>
            <a:r>
              <a:rPr lang="en-US" sz="2400" dirty="0">
                <a:solidFill>
                  <a:srgbClr val="52778C"/>
                </a:solidFill>
                <a:latin typeface="Arial" charset="0"/>
              </a:rPr>
              <a:t> &amp; </a:t>
            </a:r>
            <a:r>
              <a:rPr lang="en-US" sz="2400" dirty="0" err="1">
                <a:solidFill>
                  <a:srgbClr val="52778C"/>
                </a:solidFill>
                <a:latin typeface="Arial" charset="0"/>
              </a:rPr>
              <a:t>Bux</a:t>
            </a:r>
            <a:r>
              <a:rPr lang="en-US" sz="2400" dirty="0">
                <a:solidFill>
                  <a:srgbClr val="52778C"/>
                </a:solidFill>
                <a:latin typeface="Arial" charset="0"/>
              </a:rPr>
              <a:t>, 2009)</a:t>
            </a:r>
            <a:endParaRPr lang="en-US" sz="2400" dirty="0" smtClean="0">
              <a:solidFill>
                <a:srgbClr val="52778C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Most commonly reported strategies:</a:t>
            </a:r>
          </a:p>
          <a:p>
            <a:pPr marL="914400" lvl="1" indent="-457200">
              <a:spcBef>
                <a:spcPct val="20000"/>
              </a:spcBef>
              <a:spcAft>
                <a:spcPts val="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Contact primary clinician to verify voluntariness</a:t>
            </a:r>
          </a:p>
          <a:p>
            <a:pPr marL="914400" lvl="1" indent="-457200">
              <a:spcBef>
                <a:spcPct val="20000"/>
              </a:spcBef>
              <a:spcAft>
                <a:spcPts val="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Do not recruit if researcher believes person may not fully understand that participation is voluntary</a:t>
            </a:r>
          </a:p>
          <a:p>
            <a:pPr marL="914400" lvl="1" indent="-457200">
              <a:spcBef>
                <a:spcPct val="20000"/>
              </a:spcBef>
              <a:spcAft>
                <a:spcPts val="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Re-emphasize participant rights and voluntariness during consent process</a:t>
            </a:r>
          </a:p>
          <a:p>
            <a:pPr marL="914400" lvl="1" indent="-457200">
              <a:spcBef>
                <a:spcPct val="20000"/>
              </a:spcBef>
              <a:spcAft>
                <a:spcPts val="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Do not talk about monetary incentives until after person has provided consent</a:t>
            </a:r>
          </a:p>
          <a:p>
            <a:pPr marL="457200" indent="-457200">
              <a:spcBef>
                <a:spcPct val="20000"/>
              </a:spcBef>
              <a:spcAft>
                <a:spcPts val="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Few strategies focused on promoting autonomy</a:t>
            </a:r>
          </a:p>
        </p:txBody>
      </p:sp>
    </p:spTree>
    <p:extLst>
      <p:ext uri="{BB962C8B-B14F-4D97-AF65-F5344CB8AC3E}">
        <p14:creationId xmlns:p14="http://schemas.microsoft.com/office/powerpoint/2010/main" val="24998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Voluntariness:  Assessment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Measure perceptions of coercive pressures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By identifying real or perceived sources of coercion, researchers can: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Correct misperceptions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Address real and existing issues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More accurately assess eligibility for research participation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Could be built into existing consent quizzes and procedures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Strategy: Intermediary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Research intermediaries can be used to interact with potential participants prior to providing informed consent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Must be perceived as independent from research, treatment, and other involved agencies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Research supports the utility of intermediaries in reducing perceived coercion among criminal justice-involved substance abusers who are recruited for research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intermediary</a:t>
            </a:r>
            <a:br>
              <a:rPr lang="en-US" dirty="0" smtClean="0"/>
            </a:br>
            <a:r>
              <a:rPr lang="en-US" sz="1800" dirty="0" smtClean="0"/>
              <a:t>(Dugosh, Festinger, Croft, &amp; Marlowe, </a:t>
            </a:r>
            <a:r>
              <a:rPr lang="en-US" sz="1800" dirty="0"/>
              <a:t>2010)</a:t>
            </a:r>
            <a:endParaRPr lang="en-US" dirty="0"/>
          </a:p>
        </p:txBody>
      </p:sp>
      <p:graphicFrame>
        <p:nvGraphicFramePr>
          <p:cNvPr id="11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335031"/>
              </p:ext>
            </p:extLst>
          </p:nvPr>
        </p:nvGraphicFramePr>
        <p:xfrm>
          <a:off x="990600" y="1295400"/>
          <a:ext cx="7371816" cy="489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62400" y="56358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Intermediary</a:t>
            </a:r>
            <a:endParaRPr lang="en-US" sz="1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638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Standard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5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Voluntariness and payment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214384" y="1103194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Widely held belief that providing monetary incentives to substance abusers is an undue influence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Lower SES, lower educational attainment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Address this by providing gift card payments, non-monetary goods and services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Research suggests that higher magnitude cash payments are 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not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perceived as coercive and do 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not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 precipitate new drug use</a:t>
            </a:r>
          </a:p>
        </p:txBody>
      </p:sp>
    </p:spTree>
    <p:extLst>
      <p:ext uri="{BB962C8B-B14F-4D97-AF65-F5344CB8AC3E}">
        <p14:creationId xmlns:p14="http://schemas.microsoft.com/office/powerpoint/2010/main" val="3463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Substance abusers present unique challenges related to informed consent to research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Research has provided useful strategies and tools to help ensure the intelligence, knowingness, and voluntariness of consent in studies with this population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Future efforts should focus on the development of novel strategies and ways to facilitate their broader use</a:t>
            </a:r>
          </a:p>
        </p:txBody>
      </p:sp>
    </p:spTree>
    <p:extLst>
      <p:ext uri="{BB962C8B-B14F-4D97-AF65-F5344CB8AC3E}">
        <p14:creationId xmlns:p14="http://schemas.microsoft.com/office/powerpoint/2010/main" val="39737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Basic Principles of Informed Consent</a:t>
            </a:r>
            <a:endParaRPr lang="en-US" sz="3500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Intelligent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Must be capable of understanding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Knowing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Must be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understood </a:t>
            </a:r>
            <a:r>
              <a:rPr lang="en-US" sz="2800" i="1" u="sng" dirty="0" smtClean="0">
                <a:solidFill>
                  <a:srgbClr val="52778C"/>
                </a:solidFill>
                <a:latin typeface="Arial" charset="0"/>
              </a:rPr>
              <a:t>and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retained</a:t>
            </a:r>
            <a:endParaRPr lang="en-US" sz="2800" dirty="0">
              <a:solidFill>
                <a:srgbClr val="52778C"/>
              </a:solidFill>
              <a:latin typeface="Arial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Voluntary</a:t>
            </a:r>
            <a:endParaRPr lang="en-US" sz="2800" dirty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Must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be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autonomous</a:t>
            </a:r>
            <a:endParaRPr lang="en-US" sz="2800" dirty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Address Intelligence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Primary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strategy to address intelligence is the use of legal surrogates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52778C"/>
                </a:solidFill>
                <a:latin typeface="Arial" charset="0"/>
              </a:rPr>
              <a:t>Largely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immutable </a:t>
            </a:r>
            <a:r>
              <a:rPr lang="en-US" sz="2800" dirty="0">
                <a:solidFill>
                  <a:srgbClr val="52778C"/>
                </a:solidFill>
                <a:latin typeface="Arial" charset="0"/>
              </a:rPr>
              <a:t>and not amenable to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5853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Remedial Strategies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990600"/>
            <a:ext cx="8915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Generally aim to overcome these cognitive limitations and simplify the cognitive task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Reading level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52778C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ont size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Bullets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Visual aids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These strategies are more useful for: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Individuals with impaired decision making (</a:t>
            </a:r>
            <a:r>
              <a:rPr lang="en-US" sz="2400" dirty="0" err="1" smtClean="0">
                <a:solidFill>
                  <a:srgbClr val="52778C"/>
                </a:solidFill>
                <a:latin typeface="Arial" charset="0"/>
              </a:rPr>
              <a:t>Jeste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, 2009)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Lower reading levels (Campbell, 2004; Dunn, 2011)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Studies with complex protocols (</a:t>
            </a:r>
            <a:r>
              <a:rPr lang="en-US" sz="2400" dirty="0" err="1" smtClean="0">
                <a:solidFill>
                  <a:srgbClr val="52778C"/>
                </a:solidFill>
                <a:latin typeface="Arial" charset="0"/>
              </a:rPr>
              <a:t>Agre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 &amp; </a:t>
            </a:r>
            <a:r>
              <a:rPr lang="en-US" sz="2400" dirty="0" err="1" smtClean="0">
                <a:solidFill>
                  <a:srgbClr val="52778C"/>
                </a:solidFill>
                <a:latin typeface="Arial" charset="0"/>
              </a:rPr>
              <a:t>Rapkin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25393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Remedial Strategies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0668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Alternately, can focus on the </a:t>
            </a: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consent process 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rather than the structure or format of the consent form</a:t>
            </a:r>
          </a:p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Corrected feedback procedure 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Assess understanding and comprehension of consent information and provide corrected feedback for incorrect responses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Demonstrated efficacy in clinical and non-clinical samples</a:t>
            </a:r>
          </a:p>
          <a:p>
            <a:pPr marL="1828800" lvl="3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Elderly (</a:t>
            </a:r>
            <a:r>
              <a:rPr lang="en-US" sz="2400" dirty="0" err="1" smtClean="0">
                <a:solidFill>
                  <a:srgbClr val="52778C"/>
                </a:solidFill>
                <a:latin typeface="Arial" charset="0"/>
              </a:rPr>
              <a:t>Taub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 et al., 1981, 1983)</a:t>
            </a:r>
          </a:p>
          <a:p>
            <a:pPr marL="1828800" lvl="3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Schizophrenics (Carpenter et al., 2000; Moser et al., 2006; </a:t>
            </a:r>
            <a:r>
              <a:rPr lang="en-US" sz="2400" dirty="0" err="1" smtClean="0">
                <a:solidFill>
                  <a:srgbClr val="52778C"/>
                </a:solidFill>
                <a:latin typeface="Arial" charset="0"/>
              </a:rPr>
              <a:t>Wirshing</a:t>
            </a: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 et al., 1998)</a:t>
            </a:r>
          </a:p>
          <a:p>
            <a:pPr marL="1828800" lvl="3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2778C"/>
                </a:solidFill>
                <a:latin typeface="Arial" charset="0"/>
              </a:rPr>
              <a:t>Bipolar and community samples (Palmer et al., 2007)</a:t>
            </a:r>
          </a:p>
          <a:p>
            <a:pPr marL="1828800" lvl="3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Knowingness:  Remedial Strategies</a:t>
            </a:r>
            <a:endParaRPr lang="en-US" dirty="0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90500" y="11430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Tested corrected feedback procedure among individuals who have substance use disorders (Festinger, Dugosh et al., 2010)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Completed consent quiz 2 weeks post-consent and 1, 2, and 3 months later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Corrected feedback condition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: Received corrected feedback for incorrect responses</a:t>
            </a: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52778C"/>
                </a:solidFill>
                <a:latin typeface="Arial" charset="0"/>
              </a:rPr>
              <a:t>Control condition</a:t>
            </a:r>
            <a:r>
              <a:rPr lang="en-US" sz="2800" dirty="0" smtClean="0">
                <a:solidFill>
                  <a:srgbClr val="52778C"/>
                </a:solidFill>
                <a:latin typeface="Arial" charset="0"/>
              </a:rPr>
              <a:t>: Received no corrected feedback</a:t>
            </a:r>
            <a:endParaRPr lang="en-US" sz="2800" i="1" dirty="0" smtClean="0">
              <a:solidFill>
                <a:srgbClr val="52778C"/>
              </a:solidFill>
              <a:latin typeface="Arial" charset="0"/>
            </a:endParaRPr>
          </a:p>
          <a:p>
            <a:pPr marL="914400" lvl="1" indent="-457200">
              <a:spcBef>
                <a:spcPct val="2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52778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feedback trial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Festinger</a:t>
            </a:r>
            <a:r>
              <a:rPr lang="en-US" sz="1800" dirty="0" smtClean="0"/>
              <a:t>, </a:t>
            </a:r>
            <a:r>
              <a:rPr lang="en-US" sz="1800" dirty="0" err="1" smtClean="0"/>
              <a:t>Dugosh</a:t>
            </a:r>
            <a:r>
              <a:rPr lang="en-US" sz="1800" dirty="0" smtClean="0"/>
              <a:t>, Croft, Arabia, &amp; Marlowe, 2010)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40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Quiz number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73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feedback trial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Festinger</a:t>
            </a:r>
            <a:r>
              <a:rPr lang="en-US" sz="1800" dirty="0" smtClean="0"/>
              <a:t>, </a:t>
            </a:r>
            <a:r>
              <a:rPr lang="en-US" sz="1800" dirty="0" err="1" smtClean="0"/>
              <a:t>Dugosh</a:t>
            </a:r>
            <a:r>
              <a:rPr lang="en-US" sz="1800" dirty="0" smtClean="0"/>
              <a:t>, Croft, Arabia, &amp; Marlowe, 2010)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2948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Quiz number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13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0-11-12 TRIppt">
  <a:themeElements>
    <a:clrScheme name="Custom 1">
      <a:dk1>
        <a:srgbClr val="31313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080-11-12 TRIppt.potx</Template>
  <TotalTime>13368</TotalTime>
  <Words>953</Words>
  <Application>Microsoft Office PowerPoint</Application>
  <PresentationFormat>On-screen Show (4:3)</PresentationFormat>
  <Paragraphs>119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080-11-12 TRIppt</vt:lpstr>
      <vt:lpstr>PowerPoint Presentation</vt:lpstr>
      <vt:lpstr> Overview</vt:lpstr>
      <vt:lpstr>Basic Principles of Informed Consent</vt:lpstr>
      <vt:lpstr>Strategies to Address Intelligence</vt:lpstr>
      <vt:lpstr>Knowingness:  Remedial Strategies</vt:lpstr>
      <vt:lpstr>Knowingness:  Remedial Strategies</vt:lpstr>
      <vt:lpstr>Knowingness:  Remedial Strategies</vt:lpstr>
      <vt:lpstr>Corrected feedback trial (Festinger, Dugosh, Croft, Arabia, &amp; Marlowe, 2010)</vt:lpstr>
      <vt:lpstr>Corrected feedback trial (Festinger, Dugosh, Croft, Arabia, &amp; Marlowe, 2010)</vt:lpstr>
      <vt:lpstr>Knowingness:  Remedial Strategies</vt:lpstr>
      <vt:lpstr>Knowingness: A Motivational Strategy</vt:lpstr>
      <vt:lpstr>Incentivized consent (Festinger, Marlowe, Croft, Dugosh, et al. 2009)</vt:lpstr>
      <vt:lpstr>Knowingness:  A Motivational Strategy</vt:lpstr>
      <vt:lpstr>Knowingness:  A Combined Strategy</vt:lpstr>
      <vt:lpstr>Knowingness:  A Combined Strategy</vt:lpstr>
      <vt:lpstr>Incentivized corrected feedback Total Score (Festinger, Dugosh, Marlowe, &amp; Kirby, 2013)</vt:lpstr>
      <vt:lpstr>Incentivized corrected feedback Protocol</vt:lpstr>
      <vt:lpstr>Incentivized corrected feedback Protections </vt:lpstr>
      <vt:lpstr>Incentivized corrected feedback Risks</vt:lpstr>
      <vt:lpstr>Incentivized corrected feedback Benefits</vt:lpstr>
      <vt:lpstr>Summary</vt:lpstr>
      <vt:lpstr>Voluntariness</vt:lpstr>
      <vt:lpstr>Voluntariness:  Assessment</vt:lpstr>
      <vt:lpstr>Strategy: Intermediary</vt:lpstr>
      <vt:lpstr>Research intermediary (Dugosh, Festinger, Croft, &amp; Marlowe, 2010)</vt:lpstr>
      <vt:lpstr>Voluntariness and payment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Woodworth</dc:creator>
  <cp:lastModifiedBy>Chapman,Audrey</cp:lastModifiedBy>
  <cp:revision>221</cp:revision>
  <cp:lastPrinted>2014-10-20T19:31:43Z</cp:lastPrinted>
  <dcterms:created xsi:type="dcterms:W3CDTF">2012-11-01T14:05:00Z</dcterms:created>
  <dcterms:modified xsi:type="dcterms:W3CDTF">2014-10-21T20:52:15Z</dcterms:modified>
</cp:coreProperties>
</file>