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3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1" r:id="rId13"/>
    <p:sldId id="282" r:id="rId14"/>
    <p:sldId id="283" r:id="rId15"/>
    <p:sldId id="28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1975" autoAdjust="0"/>
  </p:normalViewPr>
  <p:slideViewPr>
    <p:cSldViewPr>
      <p:cViewPr varScale="1">
        <p:scale>
          <a:sx n="72" d="100"/>
          <a:sy n="72" d="100"/>
        </p:scale>
        <p:origin x="40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6C0F7-F668-0A4A-9264-C8AFC53E4E37}" type="datetime1">
              <a:rPr lang="en-GB" smtClean="0"/>
              <a:t>12/09/2016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A39B8-266A-8940-A6BC-7C5602A68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446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82073-3073-6643-AFDD-0C952AD28D5E}" type="datetime1">
              <a:rPr lang="en-GB" smtClean="0"/>
              <a:t>12/09/2016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1C7A60-873F-4028-BB33-7688EE05B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432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C7A60-873F-4028-BB33-7688EE05BE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4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NOC Them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72196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B14359-5A24-4142-A3FF-D0D1D4E04452}" type="datetime1">
              <a:rPr lang="en-GB" smtClean="0"/>
              <a:t>12/09/2016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0B2A83-EF0D-4729-93C8-748BE2C02E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3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OC Them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47800"/>
            <a:ext cx="8229600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99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B14359-5A24-4142-A3FF-D0D1D4E04452}" type="datetime1">
              <a:rPr lang="en-GB" smtClean="0"/>
              <a:t>12/09/2016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0B2A83-EF0D-4729-93C8-748BE2C02E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3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0" y="6581001"/>
            <a:ext cx="4572000" cy="276999"/>
          </a:xfrm>
          <a:prstGeom prst="rect">
            <a:avLst/>
          </a:prstGeom>
          <a:solidFill>
            <a:srgbClr val="C0504D"/>
          </a:solidFill>
        </p:spPr>
        <p:txBody>
          <a:bodyPr>
            <a:spAutoFit/>
          </a:bodyPr>
          <a:lstStyle/>
          <a:p>
            <a:pPr algn="l"/>
            <a:r>
              <a:rPr lang="en-US" sz="1200" dirty="0" smtClean="0">
                <a:solidFill>
                  <a:srgbClr val="F2F2F2"/>
                </a:solidFill>
                <a:latin typeface="Arial"/>
                <a:cs typeface="Arial"/>
              </a:rPr>
              <a:t>Alcohol Policy and Adolescent Drinking</a:t>
            </a:r>
            <a:endParaRPr lang="en-US" sz="1200" dirty="0">
              <a:solidFill>
                <a:srgbClr val="F2F2F2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04800" y="304800"/>
            <a:ext cx="0" cy="5867400"/>
          </a:xfrm>
          <a:prstGeom prst="line">
            <a:avLst/>
          </a:prstGeom>
          <a:ln w="152400" cap="sq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itle Placeholder 1"/>
          <p:cNvSpPr txBox="1">
            <a:spLocks/>
          </p:cNvSpPr>
          <p:nvPr/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4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72000" y="6581001"/>
            <a:ext cx="4572000" cy="276999"/>
          </a:xfrm>
          <a:prstGeom prst="rect">
            <a:avLst/>
          </a:prstGeom>
          <a:solidFill>
            <a:srgbClr val="C0504D"/>
          </a:solidFill>
        </p:spPr>
        <p:txBody>
          <a:bodyPr>
            <a:spAutoFit/>
          </a:bodyPr>
          <a:lstStyle/>
          <a:p>
            <a:pPr algn="l"/>
            <a:r>
              <a:rPr lang="en-US" sz="1200" dirty="0" smtClean="0">
                <a:solidFill>
                  <a:srgbClr val="F2F2F2"/>
                </a:solidFill>
                <a:latin typeface="Arial"/>
                <a:cs typeface="Arial"/>
              </a:rPr>
              <a:t>Alcohol Policy and Adolescent Drinking     </a:t>
            </a:r>
            <a:fld id="{6CB025A4-44FA-A24B-8618-65076CC0FAF7}" type="slidenum">
              <a:rPr lang="en-US" sz="1200" smtClean="0">
                <a:solidFill>
                  <a:srgbClr val="F2F2F2"/>
                </a:solidFill>
                <a:latin typeface="Arial"/>
                <a:cs typeface="Arial"/>
              </a:rPr>
              <a:t>‹#›</a:t>
            </a:fld>
            <a:endParaRPr lang="en-US" sz="1200" dirty="0">
              <a:solidFill>
                <a:srgbClr val="F2F2F2"/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304800"/>
            <a:ext cx="0" cy="5867400"/>
          </a:xfrm>
          <a:prstGeom prst="line">
            <a:avLst/>
          </a:prstGeom>
          <a:ln w="152400" cap="sq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 txBox="1">
            <a:spLocks/>
          </p:cNvSpPr>
          <p:nvPr/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1447800"/>
            <a:ext cx="8229600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Placeholder 1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37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  <a:solidFill>
            <a:srgbClr val="C0504D"/>
          </a:solidFill>
        </p:spPr>
        <p:txBody>
          <a:bodyPr>
            <a:normAutofit/>
          </a:bodyPr>
          <a:lstStyle/>
          <a:p>
            <a:pPr algn="l"/>
            <a:r>
              <a:rPr lang="en-US" sz="3000" b="1" dirty="0" smtClean="0">
                <a:solidFill>
                  <a:srgbClr val="F2F2F2"/>
                </a:solidFill>
                <a:latin typeface="Arial"/>
                <a:cs typeface="Arial"/>
              </a:rPr>
              <a:t>Alcohol Policy and Adolescent Drinking:</a:t>
            </a:r>
            <a:r>
              <a:rPr lang="en-US" sz="3000" b="1" dirty="0">
                <a:solidFill>
                  <a:srgbClr val="F2F2F2"/>
                </a:solidFill>
                <a:latin typeface="Arial"/>
                <a:cs typeface="Arial"/>
              </a:rPr>
              <a:t/>
            </a:r>
            <a:br>
              <a:rPr lang="en-US" sz="3000" b="1" dirty="0">
                <a:solidFill>
                  <a:srgbClr val="F2F2F2"/>
                </a:solidFill>
                <a:latin typeface="Arial"/>
                <a:cs typeface="Arial"/>
              </a:rPr>
            </a:br>
            <a:r>
              <a:rPr lang="en-US" sz="3000" b="1" dirty="0" smtClean="0">
                <a:solidFill>
                  <a:srgbClr val="F2F2F2"/>
                </a:solidFill>
              </a:rPr>
              <a:t>Using Science in the Public Interest</a:t>
            </a:r>
            <a:endParaRPr lang="en-US" sz="3000" b="1" dirty="0">
              <a:solidFill>
                <a:srgbClr val="F2F2F2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609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000" b="1" dirty="0" smtClean="0">
                <a:solidFill>
                  <a:schemeClr val="tx1"/>
                </a:solidFill>
                <a:latin typeface="Arial"/>
                <a:cs typeface="Arial"/>
              </a:rPr>
              <a:t>Post Policy Adoption: </a:t>
            </a:r>
          </a:p>
          <a:p>
            <a:pPr marL="0" indent="0" algn="ctr">
              <a:buNone/>
            </a:pPr>
            <a:r>
              <a:rPr lang="en-US" sz="3000" b="1" dirty="0" smtClean="0">
                <a:solidFill>
                  <a:schemeClr val="tx1"/>
                </a:solidFill>
                <a:latin typeface="Arial"/>
                <a:cs typeface="Arial"/>
              </a:rPr>
              <a:t>Key Elements for Implementation</a:t>
            </a:r>
            <a:endParaRPr lang="en-US" sz="30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6074" y="3332202"/>
            <a:ext cx="185185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b="1" dirty="0">
                <a:latin typeface="Arial"/>
                <a:cs typeface="Arial"/>
              </a:rPr>
              <a:t>Module 4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20984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Implementation</a:t>
            </a:r>
            <a:r>
              <a:rPr lang="en-US" sz="3600" b="1" dirty="0">
                <a:latin typeface="Arial"/>
                <a:cs typeface="Arial"/>
              </a:rPr>
              <a:t>: Step </a:t>
            </a:r>
            <a:r>
              <a:rPr lang="en-US" sz="3600" b="1" dirty="0" smtClean="0">
                <a:latin typeface="Arial"/>
                <a:cs typeface="Arial"/>
              </a:rPr>
              <a:t>5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133600"/>
          </a:xfrm>
        </p:spPr>
        <p:txBody>
          <a:bodyPr>
            <a:noAutofit/>
          </a:bodyPr>
          <a:lstStyle/>
          <a:p>
            <a:r>
              <a:rPr lang="en-US" sz="3000" dirty="0">
                <a:latin typeface="Arial"/>
                <a:cs typeface="Arial"/>
              </a:rPr>
              <a:t>Evaluation </a:t>
            </a:r>
          </a:p>
          <a:p>
            <a:pPr lvl="1"/>
            <a:r>
              <a:rPr lang="en-US" sz="2400" dirty="0" smtClean="0">
                <a:latin typeface="Arial"/>
                <a:cs typeface="Arial"/>
              </a:rPr>
              <a:t>Identify </a:t>
            </a:r>
            <a:r>
              <a:rPr lang="en-US" sz="2400" dirty="0">
                <a:latin typeface="Arial"/>
                <a:cs typeface="Arial"/>
              </a:rPr>
              <a:t>how you will know of the policy is having desired impacts</a:t>
            </a:r>
          </a:p>
          <a:p>
            <a:pPr lvl="2"/>
            <a:r>
              <a:rPr lang="en-US" dirty="0">
                <a:latin typeface="Arial"/>
                <a:cs typeface="Arial"/>
              </a:rPr>
              <a:t>Establish agreed upon measures</a:t>
            </a:r>
          </a:p>
          <a:p>
            <a:pPr lvl="2"/>
            <a:r>
              <a:rPr lang="en-US" dirty="0">
                <a:latin typeface="Arial"/>
                <a:cs typeface="Arial"/>
              </a:rPr>
              <a:t>Decide how information will be </a:t>
            </a:r>
            <a:r>
              <a:rPr lang="en-US" dirty="0" smtClean="0">
                <a:latin typeface="Arial"/>
                <a:cs typeface="Arial"/>
              </a:rPr>
              <a:t>collected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039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Implementation</a:t>
            </a:r>
            <a:r>
              <a:rPr lang="en-US" sz="3600" b="1" dirty="0">
                <a:latin typeface="Arial"/>
                <a:cs typeface="Arial"/>
              </a:rPr>
              <a:t>: Step </a:t>
            </a:r>
            <a:r>
              <a:rPr lang="en-US" sz="3600" b="1" dirty="0" smtClean="0">
                <a:latin typeface="Arial"/>
                <a:cs typeface="Arial"/>
              </a:rPr>
              <a:t>5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762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latin typeface="Arial"/>
                <a:cs typeface="Arial"/>
              </a:rPr>
              <a:t>Examples</a:t>
            </a:r>
            <a:endParaRPr lang="en-US" sz="3000" dirty="0">
              <a:latin typeface="Arial"/>
              <a:cs typeface="Arial"/>
            </a:endParaRPr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02" y="1585204"/>
            <a:ext cx="7199996" cy="49679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162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Activity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743200"/>
          </a:xfrm>
        </p:spPr>
        <p:txBody>
          <a:bodyPr>
            <a:noAutofit/>
          </a:bodyPr>
          <a:lstStyle/>
          <a:p>
            <a:r>
              <a:rPr lang="en-US" sz="3000" dirty="0">
                <a:latin typeface="Arial"/>
                <a:cs typeface="Arial"/>
              </a:rPr>
              <a:t>At your table discuss a policy you have been involved with passing that has weak/no enforcement</a:t>
            </a:r>
          </a:p>
          <a:p>
            <a:pPr lvl="1"/>
            <a:r>
              <a:rPr lang="en-US" sz="2400" dirty="0" smtClean="0">
                <a:latin typeface="Arial"/>
                <a:cs typeface="Arial"/>
              </a:rPr>
              <a:t>Consider </a:t>
            </a:r>
            <a:r>
              <a:rPr lang="en-US" sz="2400" dirty="0">
                <a:latin typeface="Arial"/>
                <a:cs typeface="Arial"/>
              </a:rPr>
              <a:t>which of the steps may be part of the reason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Consider other possible reasons enforcement is not happening</a:t>
            </a:r>
          </a:p>
          <a:p>
            <a:pPr marL="914400" lvl="2" indent="0">
              <a:buNone/>
            </a:pPr>
            <a:endParaRPr lang="en-US" dirty="0">
              <a:latin typeface="Arial"/>
              <a:cs typeface="Arial"/>
            </a:endParaRPr>
          </a:p>
          <a:p>
            <a:pPr marL="914400" lvl="2" indent="0">
              <a:buNone/>
            </a:pP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701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Use </a:t>
            </a:r>
            <a:r>
              <a:rPr lang="en-US" b="1" dirty="0"/>
              <a:t>c</a:t>
            </a:r>
            <a:r>
              <a:rPr lang="en-US" sz="3600" b="1" dirty="0" smtClean="0">
                <a:latin typeface="Arial"/>
                <a:cs typeface="Arial"/>
              </a:rPr>
              <a:t>aution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Autofit/>
          </a:bodyPr>
          <a:lstStyle/>
          <a:p>
            <a:r>
              <a:rPr lang="en-US" sz="3000" dirty="0">
                <a:latin typeface="Arial"/>
                <a:cs typeface="Arial"/>
              </a:rPr>
              <a:t>Industry Involvement and Self-regulation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To work with the industry or not…..it depends</a:t>
            </a:r>
          </a:p>
          <a:p>
            <a:pPr lvl="2"/>
            <a:r>
              <a:rPr lang="en-US" sz="2000" dirty="0">
                <a:latin typeface="Arial"/>
                <a:cs typeface="Arial"/>
              </a:rPr>
              <a:t>Depends on level of shared interest and shared </a:t>
            </a:r>
            <a:r>
              <a:rPr lang="en-US" sz="2000" dirty="0" smtClean="0">
                <a:latin typeface="Arial"/>
                <a:cs typeface="Arial"/>
              </a:rPr>
              <a:t>outcomes</a:t>
            </a:r>
            <a:endParaRPr lang="en-US" dirty="0">
              <a:latin typeface="Arial"/>
              <a:cs typeface="Arial"/>
            </a:endParaRPr>
          </a:p>
          <a:p>
            <a:pPr lvl="1"/>
            <a:r>
              <a:rPr lang="en-US" sz="2400" dirty="0">
                <a:latin typeface="Arial"/>
                <a:cs typeface="Arial"/>
              </a:rPr>
              <a:t> Self-regulation is largely ineffective</a:t>
            </a:r>
          </a:p>
          <a:p>
            <a:pPr lvl="2"/>
            <a:endParaRPr lang="en-US" dirty="0">
              <a:latin typeface="Arial"/>
              <a:cs typeface="Arial"/>
            </a:endParaRPr>
          </a:p>
        </p:txBody>
      </p:sp>
      <p:pic>
        <p:nvPicPr>
          <p:cNvPr id="5" name="Picture 2" descr="http://bryanhehirexposed.files.wordpress.com/2010/03/wolf_in_sheep_s_clothin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01" y="3733800"/>
            <a:ext cx="3600599" cy="25120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45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The role of advocates 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133600"/>
          </a:xfrm>
        </p:spPr>
        <p:txBody>
          <a:bodyPr>
            <a:noAutofit/>
          </a:bodyPr>
          <a:lstStyle/>
          <a:p>
            <a:r>
              <a:rPr lang="en-US" sz="3000" dirty="0">
                <a:latin typeface="Arial"/>
                <a:cs typeface="Arial"/>
              </a:rPr>
              <a:t>Public Health Advocates are Essential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Use of media to publicize enforcement efforts</a:t>
            </a:r>
          </a:p>
          <a:p>
            <a:pPr lvl="2"/>
            <a:r>
              <a:rPr lang="en-US" sz="2000" dirty="0">
                <a:latin typeface="Arial"/>
                <a:cs typeface="Arial"/>
              </a:rPr>
              <a:t>Support organizations participating in enforcement…provide “political cover”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 Hold enforcement entities accountable</a:t>
            </a:r>
          </a:p>
          <a:p>
            <a:pPr lvl="2"/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162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Policy adoption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2133599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Arial"/>
                <a:cs typeface="Arial"/>
              </a:rPr>
              <a:t>Essential Elements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Implementing the core components of the policy</a:t>
            </a:r>
          </a:p>
          <a:p>
            <a:pPr lvl="1"/>
            <a:r>
              <a:rPr lang="en-US" sz="2400" dirty="0" smtClean="0">
                <a:latin typeface="Arial"/>
                <a:cs typeface="Arial"/>
              </a:rPr>
              <a:t> Ensuring the policy is enforced</a:t>
            </a:r>
          </a:p>
          <a:p>
            <a:pPr lvl="1"/>
            <a:r>
              <a:rPr lang="en-US" sz="2400" dirty="0" smtClean="0">
                <a:latin typeface="Arial"/>
                <a:cs typeface="Arial"/>
              </a:rPr>
              <a:t> Carrying out the evaluation of policy impacts</a:t>
            </a:r>
          </a:p>
          <a:p>
            <a:pPr lvl="1"/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Arial"/>
                <a:cs typeface="Arial"/>
              </a:rPr>
              <a:t>First </a:t>
            </a:r>
            <a:r>
              <a:rPr lang="en-US" sz="3600" b="1" dirty="0" smtClean="0">
                <a:latin typeface="Arial"/>
                <a:cs typeface="Arial"/>
              </a:rPr>
              <a:t>things </a:t>
            </a:r>
            <a:r>
              <a:rPr lang="en-US" b="1" dirty="0"/>
              <a:t>f</a:t>
            </a:r>
            <a:r>
              <a:rPr lang="en-US" sz="3600" b="1" dirty="0" smtClean="0">
                <a:latin typeface="Arial"/>
                <a:cs typeface="Arial"/>
              </a:rPr>
              <a:t>irst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2133599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Arial"/>
                <a:cs typeface="Arial"/>
              </a:rPr>
              <a:t>Policies require public support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 For passage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 For enforcement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To deter post-passage efforts to repeal the policy </a:t>
            </a:r>
          </a:p>
        </p:txBody>
      </p:sp>
    </p:spTree>
    <p:extLst>
      <p:ext uri="{BB962C8B-B14F-4D97-AF65-F5344CB8AC3E}">
        <p14:creationId xmlns:p14="http://schemas.microsoft.com/office/powerpoint/2010/main" val="387735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Implementation</a:t>
            </a:r>
            <a:r>
              <a:rPr lang="en-US" sz="3600" b="1" dirty="0">
                <a:latin typeface="Arial"/>
                <a:cs typeface="Arial"/>
              </a:rPr>
              <a:t>: Step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1"/>
            <a:ext cx="8229600" cy="3047999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Arial"/>
                <a:cs typeface="Arial"/>
              </a:rPr>
              <a:t>Get the Policy Right in the First Place</a:t>
            </a:r>
          </a:p>
          <a:p>
            <a:pPr lvl="1"/>
            <a:r>
              <a:rPr lang="en-US" sz="2400" dirty="0" smtClean="0">
                <a:latin typeface="Arial"/>
                <a:cs typeface="Arial"/>
              </a:rPr>
              <a:t>Get </a:t>
            </a:r>
            <a:r>
              <a:rPr lang="en-US" sz="2400" dirty="0">
                <a:latin typeface="Arial"/>
                <a:cs typeface="Arial"/>
              </a:rPr>
              <a:t>the organization responsible for enforcement involved in the policy development early on…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Do your homework to be confident there are no legal </a:t>
            </a:r>
            <a:r>
              <a:rPr lang="en-US" sz="2400" dirty="0" smtClean="0">
                <a:latin typeface="Arial"/>
                <a:cs typeface="Arial"/>
              </a:rPr>
              <a:t>barriers </a:t>
            </a:r>
            <a:r>
              <a:rPr lang="en-US" sz="2400" dirty="0">
                <a:latin typeface="Arial"/>
                <a:cs typeface="Arial"/>
              </a:rPr>
              <a:t>to enforcement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Be sure there are enforcement resources included in the policy </a:t>
            </a:r>
          </a:p>
        </p:txBody>
      </p:sp>
    </p:spTree>
    <p:extLst>
      <p:ext uri="{BB962C8B-B14F-4D97-AF65-F5344CB8AC3E}">
        <p14:creationId xmlns:p14="http://schemas.microsoft.com/office/powerpoint/2010/main" val="188581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Implementation</a:t>
            </a:r>
            <a:r>
              <a:rPr lang="en-US" sz="3600" b="1" dirty="0">
                <a:latin typeface="Arial"/>
                <a:cs typeface="Arial"/>
              </a:rPr>
              <a:t>: Step </a:t>
            </a:r>
            <a:r>
              <a:rPr lang="en-US" sz="3600" b="1" dirty="0" smtClean="0">
                <a:latin typeface="Arial"/>
                <a:cs typeface="Arial"/>
              </a:rPr>
              <a:t>2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2133599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Arial"/>
                <a:cs typeface="Arial"/>
              </a:rPr>
              <a:t>Combine “Soft” and “Hard” Approaches</a:t>
            </a:r>
          </a:p>
          <a:p>
            <a:pPr lvl="1"/>
            <a:r>
              <a:rPr lang="en-US" sz="2400" dirty="0" smtClean="0">
                <a:latin typeface="Arial"/>
                <a:cs typeface="Arial"/>
              </a:rPr>
              <a:t>Public </a:t>
            </a:r>
            <a:r>
              <a:rPr lang="en-US" sz="2400" dirty="0">
                <a:latin typeface="Arial"/>
                <a:cs typeface="Arial"/>
              </a:rPr>
              <a:t>awareness of the policy and it’s enforcement is important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Clearly defined sanctions for policy violations</a:t>
            </a:r>
          </a:p>
        </p:txBody>
      </p:sp>
    </p:spTree>
    <p:extLst>
      <p:ext uri="{BB962C8B-B14F-4D97-AF65-F5344CB8AC3E}">
        <p14:creationId xmlns:p14="http://schemas.microsoft.com/office/powerpoint/2010/main" val="223040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Implementation</a:t>
            </a:r>
            <a:r>
              <a:rPr lang="en-US" sz="3600" b="1" dirty="0">
                <a:latin typeface="Arial"/>
                <a:cs typeface="Arial"/>
              </a:rPr>
              <a:t>: Step </a:t>
            </a:r>
            <a:r>
              <a:rPr lang="en-US" sz="3600" b="1" dirty="0" smtClean="0">
                <a:latin typeface="Arial"/>
                <a:cs typeface="Arial"/>
              </a:rPr>
              <a:t>2 (cont.)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048000"/>
          </a:xfrm>
        </p:spPr>
        <p:txBody>
          <a:bodyPr>
            <a:noAutofit/>
          </a:bodyPr>
          <a:lstStyle/>
          <a:p>
            <a:r>
              <a:rPr lang="en-US" altLang="en-US" sz="3000" dirty="0">
                <a:latin typeface="Arial"/>
                <a:cs typeface="Arial"/>
              </a:rPr>
              <a:t>Legal threat of punishment encourages or prevents behavior</a:t>
            </a:r>
          </a:p>
          <a:p>
            <a:r>
              <a:rPr lang="en-US" altLang="en-US" sz="3000" dirty="0">
                <a:latin typeface="Arial"/>
                <a:cs typeface="Arial"/>
              </a:rPr>
              <a:t>Punishment must be perceived as:</a:t>
            </a:r>
          </a:p>
          <a:p>
            <a:pPr lvl="1"/>
            <a:r>
              <a:rPr lang="en-US" altLang="en-US" sz="2400" dirty="0">
                <a:latin typeface="Arial"/>
                <a:cs typeface="Arial"/>
              </a:rPr>
              <a:t>Certain</a:t>
            </a:r>
          </a:p>
          <a:p>
            <a:pPr lvl="1"/>
            <a:r>
              <a:rPr lang="en-US" altLang="en-US" sz="2400" dirty="0" smtClean="0">
                <a:latin typeface="Arial"/>
                <a:cs typeface="Arial"/>
              </a:rPr>
              <a:t>Swift</a:t>
            </a:r>
          </a:p>
          <a:p>
            <a:pPr lvl="1"/>
            <a:r>
              <a:rPr lang="en-US" altLang="en-US" sz="2400" dirty="0" smtClean="0">
                <a:latin typeface="Arial"/>
                <a:cs typeface="Arial"/>
              </a:rPr>
              <a:t>Having </a:t>
            </a:r>
            <a:r>
              <a:rPr lang="en-US" altLang="en-US" sz="2400" dirty="0">
                <a:latin typeface="Arial"/>
                <a:cs typeface="Arial"/>
              </a:rPr>
              <a:t>appropriate severity</a:t>
            </a:r>
          </a:p>
          <a:p>
            <a:endParaRPr lang="en-US" sz="2400" dirty="0">
              <a:latin typeface="Arial"/>
              <a:cs typeface="Arial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295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latin typeface="Arial"/>
                <a:cs typeface="Arial"/>
              </a:rPr>
              <a:t>Deterrence Theory</a:t>
            </a:r>
            <a:endParaRPr lang="en-US" sz="3000" dirty="0">
              <a:latin typeface="Arial"/>
              <a:cs typeface="Arial"/>
            </a:endParaRPr>
          </a:p>
        </p:txBody>
      </p:sp>
      <p:pic>
        <p:nvPicPr>
          <p:cNvPr id="7" name="Picture 2" descr="http://4.bp.blogspot.com/-grY3QGhfJmo/TbkWPm3lYzI/AAAAAAAAACk/JdZrZNQ_Hys/s1600/IMG_048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152900"/>
            <a:ext cx="28956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66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Implementation</a:t>
            </a:r>
            <a:r>
              <a:rPr lang="en-US" sz="3600" b="1" dirty="0">
                <a:latin typeface="Arial"/>
                <a:cs typeface="Arial"/>
              </a:rPr>
              <a:t>: Step </a:t>
            </a:r>
            <a:r>
              <a:rPr lang="en-US" sz="3600" b="1" dirty="0" smtClean="0">
                <a:latin typeface="Arial"/>
                <a:cs typeface="Arial"/>
              </a:rPr>
              <a:t>2 (cont.)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581400"/>
          </a:xfrm>
        </p:spPr>
        <p:txBody>
          <a:bodyPr>
            <a:noAutofit/>
          </a:bodyPr>
          <a:lstStyle/>
          <a:p>
            <a:r>
              <a:rPr lang="en-US" sz="3000" dirty="0">
                <a:latin typeface="Arial"/>
                <a:cs typeface="Arial"/>
              </a:rPr>
              <a:t>Example of </a:t>
            </a:r>
            <a:r>
              <a:rPr lang="en-US" sz="3000" i="1" dirty="0">
                <a:latin typeface="Arial"/>
                <a:cs typeface="Arial"/>
              </a:rPr>
              <a:t>Hard</a:t>
            </a:r>
            <a:r>
              <a:rPr lang="en-US" sz="3000" dirty="0">
                <a:latin typeface="Arial"/>
                <a:cs typeface="Arial"/>
              </a:rPr>
              <a:t> Approaches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 DUI Enforcement</a:t>
            </a:r>
          </a:p>
          <a:p>
            <a:pPr lvl="2"/>
            <a:r>
              <a:rPr lang="en-US" dirty="0">
                <a:latin typeface="Arial"/>
                <a:cs typeface="Arial"/>
              </a:rPr>
              <a:t>Administrative per se laws</a:t>
            </a:r>
          </a:p>
          <a:p>
            <a:pPr lvl="2"/>
            <a:r>
              <a:rPr lang="en-US" dirty="0">
                <a:latin typeface="Arial"/>
                <a:cs typeface="Arial"/>
              </a:rPr>
              <a:t>Anti-plea bargaining laws</a:t>
            </a:r>
          </a:p>
          <a:p>
            <a:pPr lvl="2"/>
            <a:r>
              <a:rPr lang="en-US" dirty="0">
                <a:latin typeface="Arial"/>
                <a:cs typeface="Arial"/>
              </a:rPr>
              <a:t>Mandatory penalties for first offense</a:t>
            </a:r>
          </a:p>
          <a:p>
            <a:pPr lvl="2"/>
            <a:r>
              <a:rPr lang="en-US" dirty="0">
                <a:latin typeface="Arial"/>
                <a:cs typeface="Arial"/>
              </a:rPr>
              <a:t>Open container laws</a:t>
            </a:r>
          </a:p>
          <a:p>
            <a:pPr lvl="2"/>
            <a:r>
              <a:rPr lang="en-US" dirty="0">
                <a:latin typeface="Arial"/>
                <a:cs typeface="Arial"/>
              </a:rPr>
              <a:t>Mandatory breath tests</a:t>
            </a:r>
          </a:p>
          <a:p>
            <a:pPr lvl="2"/>
            <a:r>
              <a:rPr lang="en-US" dirty="0">
                <a:latin typeface="Arial"/>
                <a:cs typeface="Arial"/>
              </a:rPr>
              <a:t>Sobriety Checkpoints</a:t>
            </a:r>
          </a:p>
        </p:txBody>
      </p:sp>
    </p:spTree>
    <p:extLst>
      <p:ext uri="{BB962C8B-B14F-4D97-AF65-F5344CB8AC3E}">
        <p14:creationId xmlns:p14="http://schemas.microsoft.com/office/powerpoint/2010/main" val="367115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Implementation</a:t>
            </a:r>
            <a:r>
              <a:rPr lang="en-US" sz="3600" b="1" dirty="0">
                <a:latin typeface="Arial"/>
                <a:cs typeface="Arial"/>
              </a:rPr>
              <a:t>: Step </a:t>
            </a:r>
            <a:r>
              <a:rPr lang="en-US" sz="3600" b="1" dirty="0" smtClean="0">
                <a:latin typeface="Arial"/>
                <a:cs typeface="Arial"/>
              </a:rPr>
              <a:t>3</a:t>
            </a:r>
            <a:endParaRPr lang="en-US" sz="3600" b="1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9300"/>
            <a:ext cx="8229600" cy="2819400"/>
          </a:xfrm>
        </p:spPr>
        <p:txBody>
          <a:bodyPr>
            <a:noAutofit/>
          </a:bodyPr>
          <a:lstStyle/>
          <a:p>
            <a:r>
              <a:rPr lang="en-US" sz="3000" dirty="0">
                <a:latin typeface="Arial"/>
                <a:cs typeface="Arial"/>
              </a:rPr>
              <a:t>Educate and Build Awareness of the Policy and Enforcement Efforts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 Public awareness supports deterrence </a:t>
            </a:r>
          </a:p>
          <a:p>
            <a:pPr lvl="2"/>
            <a:r>
              <a:rPr lang="en-US" dirty="0">
                <a:latin typeface="Arial"/>
                <a:cs typeface="Arial"/>
              </a:rPr>
              <a:t>Perceived risk of getting caught</a:t>
            </a:r>
          </a:p>
          <a:p>
            <a:pPr lvl="2"/>
            <a:r>
              <a:rPr lang="en-US" dirty="0">
                <a:latin typeface="Arial"/>
                <a:cs typeface="Arial"/>
              </a:rPr>
              <a:t>Belief that sanction will be levied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 Public awareness should be on-</a:t>
            </a:r>
            <a:r>
              <a:rPr lang="en-US" sz="2400" dirty="0" smtClean="0">
                <a:latin typeface="Arial"/>
                <a:cs typeface="Arial"/>
              </a:rPr>
              <a:t>going</a:t>
            </a:r>
            <a:endParaRPr lang="en-US" sz="2400" dirty="0">
              <a:latin typeface="Arial"/>
              <a:cs typeface="Arial"/>
            </a:endParaRPr>
          </a:p>
          <a:p>
            <a:pPr marL="914400" lvl="2" indent="0">
              <a:buNone/>
            </a:pPr>
            <a:endParaRPr lang="en-US" dirty="0">
              <a:latin typeface="Arial"/>
              <a:cs typeface="Arial"/>
            </a:endParaRPr>
          </a:p>
          <a:p>
            <a:pPr marL="914400" lvl="2" indent="0">
              <a:buNone/>
            </a:pP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919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Implementation</a:t>
            </a:r>
            <a:r>
              <a:rPr lang="en-US" sz="3600" b="1" dirty="0">
                <a:latin typeface="Arial"/>
                <a:cs typeface="Arial"/>
              </a:rPr>
              <a:t>: Step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9300"/>
            <a:ext cx="8229600" cy="2819400"/>
          </a:xfrm>
        </p:spPr>
        <p:txBody>
          <a:bodyPr>
            <a:noAutofit/>
          </a:bodyPr>
          <a:lstStyle/>
          <a:p>
            <a:r>
              <a:rPr lang="en-US" sz="3000" dirty="0">
                <a:latin typeface="Arial"/>
                <a:cs typeface="Arial"/>
              </a:rPr>
              <a:t>Monitoring Effectiveness and Enforcement</a:t>
            </a:r>
          </a:p>
          <a:p>
            <a:pPr lvl="1"/>
            <a:r>
              <a:rPr lang="en-US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Clearly defined and codified compliance regulations </a:t>
            </a:r>
          </a:p>
          <a:p>
            <a:pPr lvl="2"/>
            <a:r>
              <a:rPr lang="en-US" dirty="0">
                <a:latin typeface="Arial"/>
                <a:cs typeface="Arial"/>
              </a:rPr>
              <a:t>Identify what organizations have a role in the enforcement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dirty="0">
                <a:latin typeface="Arial"/>
                <a:cs typeface="Arial"/>
              </a:rPr>
              <a:t>Be clear on who does what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 Ensure adequate resources and capacity</a:t>
            </a:r>
          </a:p>
          <a:p>
            <a:pPr lvl="2"/>
            <a:r>
              <a:rPr lang="en-US" dirty="0">
                <a:latin typeface="Arial"/>
                <a:cs typeface="Arial"/>
              </a:rPr>
              <a:t>Clearly identified organizational roles</a:t>
            </a:r>
          </a:p>
          <a:p>
            <a:pPr lvl="2"/>
            <a:r>
              <a:rPr lang="en-US" dirty="0">
                <a:latin typeface="Arial"/>
                <a:cs typeface="Arial"/>
              </a:rPr>
              <a:t>Political support</a:t>
            </a:r>
          </a:p>
          <a:p>
            <a:pPr marL="914400" lvl="2" indent="0">
              <a:buNone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84000" y="6570000"/>
            <a:ext cx="360000" cy="288000"/>
          </a:xfrm>
        </p:spPr>
        <p:txBody>
          <a:bodyPr/>
          <a:lstStyle/>
          <a:p>
            <a:fld id="{080B2A83-EF0D-4729-93C8-748BE2C02EAD}" type="slidenum">
              <a:rPr lang="en-US" smtClean="0">
                <a:solidFill>
                  <a:srgbClr val="F2F2F2"/>
                </a:solidFill>
                <a:latin typeface="Arial"/>
                <a:cs typeface="Arial"/>
              </a:rPr>
              <a:t>9</a:t>
            </a:fld>
            <a:endParaRPr lang="en-US" dirty="0">
              <a:solidFill>
                <a:srgbClr val="F2F2F2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0" y="6581001"/>
            <a:ext cx="4572000" cy="276999"/>
          </a:xfrm>
          <a:prstGeom prst="rect">
            <a:avLst/>
          </a:prstGeom>
          <a:solidFill>
            <a:srgbClr val="C0504D"/>
          </a:solidFill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F2F2F2"/>
                </a:solidFill>
                <a:latin typeface="Arial"/>
                <a:cs typeface="Arial"/>
              </a:rPr>
              <a:t>Alcohol: No Ordinary Commodity | An advocate’s user guide</a:t>
            </a:r>
            <a:endParaRPr lang="en-US" sz="1200" dirty="0">
              <a:solidFill>
                <a:srgbClr val="F2F2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6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OC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OC Theme Cont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ANOC Slides.thmx</Template>
  <TotalTime>609</TotalTime>
  <Words>421</Words>
  <Application>Microsoft Office PowerPoint</Application>
  <PresentationFormat>On-screen Show (4:3)</PresentationFormat>
  <Paragraphs>77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Wingdings</vt:lpstr>
      <vt:lpstr>ANOC Slides</vt:lpstr>
      <vt:lpstr>ANOC Theme Content</vt:lpstr>
      <vt:lpstr>Alcohol Policy and Adolescent Drinking: Using Science in the Public Interest</vt:lpstr>
      <vt:lpstr>Policy adoption</vt:lpstr>
      <vt:lpstr>First things first</vt:lpstr>
      <vt:lpstr>Implementation: Step 1</vt:lpstr>
      <vt:lpstr>Implementation: Step 2</vt:lpstr>
      <vt:lpstr>Implementation: Step 2 (cont.)</vt:lpstr>
      <vt:lpstr>Implementation: Step 2 (cont.)</vt:lpstr>
      <vt:lpstr>Implementation: Step 3</vt:lpstr>
      <vt:lpstr>Implementation: Step 4</vt:lpstr>
      <vt:lpstr>Implementation: Step 5</vt:lpstr>
      <vt:lpstr>Implementation: Step 5</vt:lpstr>
      <vt:lpstr>Activity</vt:lpstr>
      <vt:lpstr>Use caution</vt:lpstr>
      <vt:lpstr>The role of advocates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Sparks</dc:creator>
  <cp:revision>71</cp:revision>
  <cp:lastPrinted>2016-04-23T09:55:03Z</cp:lastPrinted>
  <dcterms:created xsi:type="dcterms:W3CDTF">2014-09-08T20:58:29Z</dcterms:created>
  <dcterms:modified xsi:type="dcterms:W3CDTF">2016-09-12T20:02:55Z</dcterms:modified>
</cp:coreProperties>
</file>