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3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5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4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8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9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8" r:id="rId3"/>
    <p:sldId id="289" r:id="rId4"/>
    <p:sldId id="284" r:id="rId5"/>
    <p:sldId id="257" r:id="rId6"/>
    <p:sldId id="258" r:id="rId7"/>
    <p:sldId id="259" r:id="rId8"/>
    <p:sldId id="285" r:id="rId9"/>
    <p:sldId id="274" r:id="rId10"/>
    <p:sldId id="275" r:id="rId11"/>
    <p:sldId id="273" r:id="rId12"/>
    <p:sldId id="286" r:id="rId13"/>
    <p:sldId id="276" r:id="rId14"/>
    <p:sldId id="277" r:id="rId15"/>
    <p:sldId id="278" r:id="rId16"/>
    <p:sldId id="287" r:id="rId17"/>
    <p:sldId id="281" r:id="rId18"/>
    <p:sldId id="279" r:id="rId19"/>
    <p:sldId id="280" r:id="rId20"/>
    <p:sldId id="293" r:id="rId2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2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4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571817109817801E-2"/>
          <c:y val="2.8306810384698306E-2"/>
          <c:w val="0.94959726501578623"/>
          <c:h val="0.82643694921531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F24-41E0-9923-4FBE08E03F4E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0F24-41E0-9923-4FBE08E03F4E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F24-41E0-9923-4FBE08E03F4E}"/>
              </c:ext>
            </c:extLst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0F24-41E0-9923-4FBE08E03F4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F24-41E0-9923-4FBE08E03F4E}"/>
              </c:ext>
            </c:extLst>
          </c:dPt>
          <c:dLbls>
            <c:delete val="1"/>
          </c:dLbls>
          <c:cat>
            <c:strRef>
              <c:f>Sheet1!$A$2:$A$7</c:f>
              <c:strCache>
                <c:ptCount val="6"/>
                <c:pt idx="0">
                  <c:v>Alcohol</c:v>
                </c:pt>
                <c:pt idx="1">
                  <c:v>NMUPD</c:v>
                </c:pt>
                <c:pt idx="2">
                  <c:v>Marijuana</c:v>
                </c:pt>
                <c:pt idx="3">
                  <c:v>Tobacco</c:v>
                </c:pt>
                <c:pt idx="4">
                  <c:v>Heroin</c:v>
                </c:pt>
                <c:pt idx="5">
                  <c:v>Cocaine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83</c:v>
                </c:pt>
                <c:pt idx="1">
                  <c:v>55</c:v>
                </c:pt>
                <c:pt idx="2">
                  <c:v>50</c:v>
                </c:pt>
                <c:pt idx="3">
                  <c:v>40</c:v>
                </c:pt>
                <c:pt idx="4">
                  <c:v>35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16-45D0-A859-EFF4DAA561E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76480688"/>
        <c:axId val="176480360"/>
      </c:barChart>
      <c:catAx>
        <c:axId val="17648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480360"/>
        <c:crosses val="autoZero"/>
        <c:auto val="1"/>
        <c:lblAlgn val="ctr"/>
        <c:lblOffset val="100"/>
        <c:noMultiLvlLbl val="0"/>
      </c:catAx>
      <c:valAx>
        <c:axId val="1764803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6480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110912463308238E-2"/>
          <c:y val="3.0579055801516673E-2"/>
          <c:w val="0.95919689933057006"/>
          <c:h val="0.788667371829123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859D-4F82-A227-D7720FB737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Alcohol</c:v>
                </c:pt>
                <c:pt idx="1">
                  <c:v>NMUPD</c:v>
                </c:pt>
                <c:pt idx="2">
                  <c:v>Marijuana</c:v>
                </c:pt>
                <c:pt idx="3">
                  <c:v>Tobacco</c:v>
                </c:pt>
                <c:pt idx="4">
                  <c:v>Heroin</c:v>
                </c:pt>
                <c:pt idx="5">
                  <c:v>Cocaine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78</c:v>
                </c:pt>
                <c:pt idx="1">
                  <c:v>44</c:v>
                </c:pt>
                <c:pt idx="2">
                  <c:v>11</c:v>
                </c:pt>
                <c:pt idx="3">
                  <c:v>33</c:v>
                </c:pt>
                <c:pt idx="4">
                  <c:v>44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16-45D0-A859-EFF4DAA561E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76480688"/>
        <c:axId val="176480360"/>
      </c:barChart>
      <c:catAx>
        <c:axId val="17648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480360"/>
        <c:crosses val="autoZero"/>
        <c:auto val="1"/>
        <c:lblAlgn val="ctr"/>
        <c:lblOffset val="100"/>
        <c:noMultiLvlLbl val="0"/>
      </c:catAx>
      <c:valAx>
        <c:axId val="1764803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6480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285024154589372E-2"/>
          <c:y val="1.9181981338080398E-2"/>
          <c:w val="0.96376811594202894"/>
          <c:h val="0.809384625315755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"High" responses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D4B-4F67-BB7F-A05EB1B3AEAC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D4B-4F67-BB7F-A05EB1B3AE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Alcohol</c:v>
                </c:pt>
                <c:pt idx="1">
                  <c:v>NMUPD</c:v>
                </c:pt>
                <c:pt idx="2">
                  <c:v>Marijuana</c:v>
                </c:pt>
                <c:pt idx="3">
                  <c:v>Tobacco </c:v>
                </c:pt>
                <c:pt idx="4">
                  <c:v>Heroin</c:v>
                </c:pt>
                <c:pt idx="5">
                  <c:v>Cocaine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90</c:v>
                </c:pt>
                <c:pt idx="1">
                  <c:v>44</c:v>
                </c:pt>
                <c:pt idx="2">
                  <c:v>0</c:v>
                </c:pt>
                <c:pt idx="3">
                  <c:v>60</c:v>
                </c:pt>
                <c:pt idx="4">
                  <c:v>56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79-4B98-90E1-121480FDB7B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77566736"/>
        <c:axId val="177567064"/>
      </c:barChart>
      <c:catAx>
        <c:axId val="17756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567064"/>
        <c:crosses val="autoZero"/>
        <c:auto val="1"/>
        <c:lblAlgn val="ctr"/>
        <c:lblOffset val="100"/>
        <c:noMultiLvlLbl val="0"/>
      </c:catAx>
      <c:valAx>
        <c:axId val="1775670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7566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474991041150929E-2"/>
          <c:y val="3.9443432546633857E-2"/>
          <c:w val="0.96524004878058589"/>
          <c:h val="0.765070917263712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A350-4077-873E-E12BDB75E3C8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00A8-4E7F-A370-1D65B4A9F291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0A8-4E7F-A370-1D65B4A9F2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Alcohol</c:v>
                </c:pt>
                <c:pt idx="1">
                  <c:v>NMUPD</c:v>
                </c:pt>
                <c:pt idx="2">
                  <c:v>Marijuana</c:v>
                </c:pt>
                <c:pt idx="3">
                  <c:v>Tobacco</c:v>
                </c:pt>
                <c:pt idx="4">
                  <c:v>Heroin</c:v>
                </c:pt>
                <c:pt idx="5">
                  <c:v>Cocaine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</c:v>
                </c:pt>
                <c:pt idx="1">
                  <c:v>33</c:v>
                </c:pt>
                <c:pt idx="2">
                  <c:v>0</c:v>
                </c:pt>
                <c:pt idx="3">
                  <c:v>0</c:v>
                </c:pt>
                <c:pt idx="4">
                  <c:v>20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37-48F8-A9E5-730494A8255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50678792"/>
        <c:axId val="251433072"/>
      </c:barChart>
      <c:catAx>
        <c:axId val="250678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433072"/>
        <c:crosses val="autoZero"/>
        <c:auto val="1"/>
        <c:lblAlgn val="ctr"/>
        <c:lblOffset val="100"/>
        <c:noMultiLvlLbl val="0"/>
      </c:catAx>
      <c:valAx>
        <c:axId val="2514330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0678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600" baseline="0"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325440298223594E-2"/>
          <c:y val="3.7395792051971799E-2"/>
          <c:w val="0.94959726501578623"/>
          <c:h val="0.82643694921531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F24-41E0-9923-4FBE08E03F4E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0F24-41E0-9923-4FBE08E03F4E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F24-41E0-9923-4FBE08E03F4E}"/>
              </c:ext>
            </c:extLst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0F24-41E0-9923-4FBE08E03F4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9BE6-469A-925D-F5A68BC71301}"/>
              </c:ext>
            </c:extLst>
          </c:dPt>
          <c:dLbls>
            <c:delete val="1"/>
          </c:dLbls>
          <c:cat>
            <c:strRef>
              <c:f>Sheet1!$A$2:$A$7</c:f>
              <c:strCache>
                <c:ptCount val="6"/>
                <c:pt idx="0">
                  <c:v>Alcohol</c:v>
                </c:pt>
                <c:pt idx="1">
                  <c:v>NMUPD</c:v>
                </c:pt>
                <c:pt idx="2">
                  <c:v>Tobacco</c:v>
                </c:pt>
                <c:pt idx="3">
                  <c:v>Marijuana</c:v>
                </c:pt>
                <c:pt idx="4">
                  <c:v>Heroin</c:v>
                </c:pt>
                <c:pt idx="5">
                  <c:v>Cocaine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83</c:v>
                </c:pt>
                <c:pt idx="1">
                  <c:v>55</c:v>
                </c:pt>
                <c:pt idx="2">
                  <c:v>30</c:v>
                </c:pt>
                <c:pt idx="3">
                  <c:v>20</c:v>
                </c:pt>
                <c:pt idx="4">
                  <c:v>19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16-45D0-A859-EFF4DAA561E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76480688"/>
        <c:axId val="176480360"/>
      </c:barChart>
      <c:catAx>
        <c:axId val="17648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480360"/>
        <c:crosses val="autoZero"/>
        <c:auto val="1"/>
        <c:lblAlgn val="ctr"/>
        <c:lblOffset val="100"/>
        <c:noMultiLvlLbl val="0"/>
      </c:catAx>
      <c:valAx>
        <c:axId val="1764803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6480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909981361025523E-2"/>
          <c:y val="3.0579055801516673E-2"/>
          <c:w val="0.94959726501578623"/>
          <c:h val="0.82643694921531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8CF-4722-BF91-70A629212BA4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8CF-4722-BF91-70A629212BA4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859D-4F82-A227-D7720FB737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Alcohol</c:v>
                </c:pt>
                <c:pt idx="1">
                  <c:v>NMUPD</c:v>
                </c:pt>
                <c:pt idx="2">
                  <c:v>Marijuana</c:v>
                </c:pt>
                <c:pt idx="3">
                  <c:v>Tobacco</c:v>
                </c:pt>
                <c:pt idx="4">
                  <c:v>Heroin</c:v>
                </c:pt>
                <c:pt idx="5">
                  <c:v>Cocaine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56</c:v>
                </c:pt>
                <c:pt idx="1">
                  <c:v>56</c:v>
                </c:pt>
                <c:pt idx="2">
                  <c:v>0</c:v>
                </c:pt>
                <c:pt idx="3">
                  <c:v>11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16-45D0-A859-EFF4DAA561E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76480688"/>
        <c:axId val="176480360"/>
      </c:barChart>
      <c:catAx>
        <c:axId val="17648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480360"/>
        <c:crosses val="autoZero"/>
        <c:auto val="1"/>
        <c:lblAlgn val="ctr"/>
        <c:lblOffset val="100"/>
        <c:noMultiLvlLbl val="0"/>
      </c:catAx>
      <c:valAx>
        <c:axId val="1764803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6480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285024154589372E-2"/>
          <c:y val="0.10656044726118695"/>
          <c:w val="0.96376811594202894"/>
          <c:h val="0.722006159392648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"High" responses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D4B-4F67-BB7F-A05EB1B3AEAC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D4B-4F67-BB7F-A05EB1B3AE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Alcohol</c:v>
                </c:pt>
                <c:pt idx="1">
                  <c:v>NMUPD</c:v>
                </c:pt>
                <c:pt idx="2">
                  <c:v>Marijuana</c:v>
                </c:pt>
                <c:pt idx="3">
                  <c:v>Tobacco </c:v>
                </c:pt>
                <c:pt idx="4">
                  <c:v>Heroin</c:v>
                </c:pt>
                <c:pt idx="5">
                  <c:v>Cocaine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56</c:v>
                </c:pt>
                <c:pt idx="1">
                  <c:v>56</c:v>
                </c:pt>
                <c:pt idx="2">
                  <c:v>0</c:v>
                </c:pt>
                <c:pt idx="3">
                  <c:v>44</c:v>
                </c:pt>
                <c:pt idx="4">
                  <c:v>56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79-4B98-90E1-121480FDB7B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77566736"/>
        <c:axId val="177567064"/>
      </c:barChart>
      <c:catAx>
        <c:axId val="17756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567064"/>
        <c:crosses val="autoZero"/>
        <c:auto val="1"/>
        <c:lblAlgn val="ctr"/>
        <c:lblOffset val="100"/>
        <c:noMultiLvlLbl val="0"/>
      </c:catAx>
      <c:valAx>
        <c:axId val="1775670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7566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341171555948766E-2"/>
          <c:y val="9.5427208990892187E-2"/>
          <c:w val="0.96402350365188649"/>
          <c:h val="0.7044219215813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8630-4C57-9F0D-F1064A0EECBD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A350-4077-873E-E12BDB75E3C8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00A8-4E7F-A370-1D65B4A9F291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0A8-4E7F-A370-1D65B4A9F2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Alcohol</c:v>
                </c:pt>
                <c:pt idx="1">
                  <c:v>NMUPD</c:v>
                </c:pt>
                <c:pt idx="2">
                  <c:v>Marijuana</c:v>
                </c:pt>
                <c:pt idx="3">
                  <c:v>Tobacco</c:v>
                </c:pt>
                <c:pt idx="4">
                  <c:v>Heroin</c:v>
                </c:pt>
                <c:pt idx="5">
                  <c:v>Cocaine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22</c:v>
                </c:pt>
                <c:pt idx="2">
                  <c:v>22</c:v>
                </c:pt>
                <c:pt idx="3">
                  <c:v>0</c:v>
                </c:pt>
                <c:pt idx="4">
                  <c:v>11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37-48F8-A9E5-730494A8255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50678792"/>
        <c:axId val="251433072"/>
      </c:barChart>
      <c:catAx>
        <c:axId val="250678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433072"/>
        <c:crosses val="autoZero"/>
        <c:auto val="1"/>
        <c:lblAlgn val="ctr"/>
        <c:lblOffset val="100"/>
        <c:noMultiLvlLbl val="0"/>
      </c:catAx>
      <c:valAx>
        <c:axId val="2514330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0678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600" baseline="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909981361025523E-2"/>
          <c:y val="3.0579055801516673E-2"/>
          <c:w val="0.94959726501578623"/>
          <c:h val="0.82643694921531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Alcohol</c:v>
                </c:pt>
                <c:pt idx="1">
                  <c:v>NMUPD</c:v>
                </c:pt>
                <c:pt idx="2">
                  <c:v>Marijuana</c:v>
                </c:pt>
                <c:pt idx="3">
                  <c:v>Tobacco</c:v>
                </c:pt>
                <c:pt idx="4">
                  <c:v>Heroin</c:v>
                </c:pt>
                <c:pt idx="5">
                  <c:v>Cocaine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83</c:v>
                </c:pt>
                <c:pt idx="1">
                  <c:v>55</c:v>
                </c:pt>
                <c:pt idx="2">
                  <c:v>45</c:v>
                </c:pt>
                <c:pt idx="3">
                  <c:v>18</c:v>
                </c:pt>
                <c:pt idx="4">
                  <c:v>9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16-45D0-A859-EFF4DAA561E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76480688"/>
        <c:axId val="176480360"/>
      </c:barChart>
      <c:catAx>
        <c:axId val="17648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480360"/>
        <c:crosses val="autoZero"/>
        <c:auto val="1"/>
        <c:lblAlgn val="ctr"/>
        <c:lblOffset val="100"/>
        <c:noMultiLvlLbl val="0"/>
      </c:catAx>
      <c:valAx>
        <c:axId val="1764803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6480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285024154589372E-2"/>
          <c:y val="1.9181981338080398E-2"/>
          <c:w val="0.96376811594202894"/>
          <c:h val="0.809384625315755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"High" responses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Alcohol</c:v>
                </c:pt>
                <c:pt idx="1">
                  <c:v>NMUPD</c:v>
                </c:pt>
                <c:pt idx="2">
                  <c:v>Marijuana</c:v>
                </c:pt>
                <c:pt idx="3">
                  <c:v>Tobacco </c:v>
                </c:pt>
                <c:pt idx="4">
                  <c:v>Heroin</c:v>
                </c:pt>
                <c:pt idx="5">
                  <c:v>Cocaine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100</c:v>
                </c:pt>
                <c:pt idx="1">
                  <c:v>36</c:v>
                </c:pt>
                <c:pt idx="2">
                  <c:v>27</c:v>
                </c:pt>
                <c:pt idx="3">
                  <c:v>27</c:v>
                </c:pt>
                <c:pt idx="4">
                  <c:v>27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79-4B98-90E1-121480FDB7B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77566736"/>
        <c:axId val="177567064"/>
      </c:barChart>
      <c:catAx>
        <c:axId val="17756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567064"/>
        <c:crosses val="autoZero"/>
        <c:auto val="1"/>
        <c:lblAlgn val="ctr"/>
        <c:lblOffset val="100"/>
        <c:noMultiLvlLbl val="0"/>
      </c:catAx>
      <c:valAx>
        <c:axId val="1775670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7566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095023224962856E-3"/>
          <c:y val="3.9443432546633857E-2"/>
          <c:w val="0.97740548950551953"/>
          <c:h val="0.80472600366605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Alcohol</c:v>
                </c:pt>
                <c:pt idx="1">
                  <c:v>NMUPD</c:v>
                </c:pt>
                <c:pt idx="2">
                  <c:v>Marijuana</c:v>
                </c:pt>
                <c:pt idx="3">
                  <c:v>Tobacco</c:v>
                </c:pt>
                <c:pt idx="4">
                  <c:v>Heroin</c:v>
                </c:pt>
                <c:pt idx="5">
                  <c:v>Cocaine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27</c:v>
                </c:pt>
                <c:pt idx="1">
                  <c:v>18</c:v>
                </c:pt>
                <c:pt idx="2">
                  <c:v>36</c:v>
                </c:pt>
                <c:pt idx="3">
                  <c:v>45</c:v>
                </c:pt>
                <c:pt idx="4">
                  <c:v>27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37-48F8-A9E5-730494A8255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50678792"/>
        <c:axId val="251433072"/>
      </c:barChart>
      <c:catAx>
        <c:axId val="250678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433072"/>
        <c:crosses val="autoZero"/>
        <c:auto val="1"/>
        <c:lblAlgn val="ctr"/>
        <c:lblOffset val="100"/>
        <c:noMultiLvlLbl val="0"/>
      </c:catAx>
      <c:valAx>
        <c:axId val="2514330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0678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600" baseline="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909981361025523E-2"/>
          <c:y val="3.0579055801516673E-2"/>
          <c:w val="0.94959726501578623"/>
          <c:h val="0.82643694921531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A4D1-404D-9F5F-C6A0B613518E}"/>
              </c:ext>
            </c:extLst>
          </c:dPt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4D1-404D-9F5F-C6A0B613518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solidFill>
                  <a:srgbClr val="FFC00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4D1-404D-9F5F-C6A0B613518E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A4D1-404D-9F5F-C6A0B613518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4D1-404D-9F5F-C6A0B613518E}"/>
              </c:ext>
            </c:extLst>
          </c:dPt>
          <c:dLbls>
            <c:delete val="1"/>
          </c:dLbls>
          <c:cat>
            <c:strRef>
              <c:f>Sheet1!$A$2:$A$7</c:f>
              <c:strCache>
                <c:ptCount val="6"/>
                <c:pt idx="0">
                  <c:v>Alcohol</c:v>
                </c:pt>
                <c:pt idx="1">
                  <c:v>Heroin</c:v>
                </c:pt>
                <c:pt idx="2">
                  <c:v>NMUPD</c:v>
                </c:pt>
                <c:pt idx="3">
                  <c:v>Tobacco</c:v>
                </c:pt>
                <c:pt idx="4">
                  <c:v>Marijuana</c:v>
                </c:pt>
                <c:pt idx="5">
                  <c:v>Cocaine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83</c:v>
                </c:pt>
                <c:pt idx="1">
                  <c:v>55</c:v>
                </c:pt>
                <c:pt idx="2">
                  <c:v>30</c:v>
                </c:pt>
                <c:pt idx="3">
                  <c:v>20</c:v>
                </c:pt>
                <c:pt idx="4">
                  <c:v>17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16-45D0-A859-EFF4DAA561E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76480688"/>
        <c:axId val="176480360"/>
      </c:barChart>
      <c:catAx>
        <c:axId val="17648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480360"/>
        <c:crosses val="autoZero"/>
        <c:auto val="1"/>
        <c:lblAlgn val="ctr"/>
        <c:lblOffset val="100"/>
        <c:noMultiLvlLbl val="0"/>
      </c:catAx>
      <c:valAx>
        <c:axId val="1764803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6480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909981361025523E-2"/>
          <c:y val="3.0579055801516673E-2"/>
          <c:w val="0.94959726501578623"/>
          <c:h val="0.82643694921531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Alcohol</c:v>
                </c:pt>
                <c:pt idx="1">
                  <c:v>NMUPD</c:v>
                </c:pt>
                <c:pt idx="2">
                  <c:v>Marijuana</c:v>
                </c:pt>
                <c:pt idx="3">
                  <c:v>Tobacco</c:v>
                </c:pt>
                <c:pt idx="4">
                  <c:v>Heroin</c:v>
                </c:pt>
                <c:pt idx="5">
                  <c:v>Cocaine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90</c:v>
                </c:pt>
                <c:pt idx="1">
                  <c:v>40</c:v>
                </c:pt>
                <c:pt idx="2">
                  <c:v>40</c:v>
                </c:pt>
                <c:pt idx="3">
                  <c:v>20</c:v>
                </c:pt>
                <c:pt idx="4">
                  <c:v>30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16-45D0-A859-EFF4DAA561E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76480688"/>
        <c:axId val="176480360"/>
      </c:barChart>
      <c:catAx>
        <c:axId val="17648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480360"/>
        <c:crosses val="autoZero"/>
        <c:auto val="1"/>
        <c:lblAlgn val="ctr"/>
        <c:lblOffset val="100"/>
        <c:noMultiLvlLbl val="0"/>
      </c:catAx>
      <c:valAx>
        <c:axId val="1764803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6480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285024154589372E-2"/>
          <c:y val="1.9181981338080398E-2"/>
          <c:w val="0.9625603864734299"/>
          <c:h val="0.763125437474110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"High" responses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E80D-44D3-B07C-E00A30A5F2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Alcohol</c:v>
                </c:pt>
                <c:pt idx="1">
                  <c:v>NMUPD</c:v>
                </c:pt>
                <c:pt idx="2">
                  <c:v>Marijuana</c:v>
                </c:pt>
                <c:pt idx="3">
                  <c:v>Tobacco </c:v>
                </c:pt>
                <c:pt idx="4">
                  <c:v>Heroin</c:v>
                </c:pt>
                <c:pt idx="5">
                  <c:v>Cocaine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100</c:v>
                </c:pt>
                <c:pt idx="1">
                  <c:v>30</c:v>
                </c:pt>
                <c:pt idx="2">
                  <c:v>20</c:v>
                </c:pt>
                <c:pt idx="3">
                  <c:v>10</c:v>
                </c:pt>
                <c:pt idx="4">
                  <c:v>30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79-4B98-90E1-121480FDB7B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77566736"/>
        <c:axId val="177567064"/>
      </c:barChart>
      <c:catAx>
        <c:axId val="17756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567064"/>
        <c:crosses val="autoZero"/>
        <c:auto val="1"/>
        <c:lblAlgn val="ctr"/>
        <c:lblOffset val="100"/>
        <c:noMultiLvlLbl val="0"/>
      </c:catAx>
      <c:valAx>
        <c:axId val="1775670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7566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474991041150929E-2"/>
          <c:y val="3.9443432546633857E-2"/>
          <c:w val="0.96524004878058589"/>
          <c:h val="0.765070917263712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00A8-4E7F-A370-1D65B4A9F291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0A8-4E7F-A370-1D65B4A9F2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Alcohol</c:v>
                </c:pt>
                <c:pt idx="1">
                  <c:v>NMUPD</c:v>
                </c:pt>
                <c:pt idx="2">
                  <c:v>Marijuana</c:v>
                </c:pt>
                <c:pt idx="3">
                  <c:v>Tobacco</c:v>
                </c:pt>
                <c:pt idx="4">
                  <c:v>Heroin</c:v>
                </c:pt>
                <c:pt idx="5">
                  <c:v>Cocaine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20</c:v>
                </c:pt>
                <c:pt idx="1">
                  <c:v>30</c:v>
                </c:pt>
                <c:pt idx="2">
                  <c:v>20</c:v>
                </c:pt>
                <c:pt idx="3">
                  <c:v>0</c:v>
                </c:pt>
                <c:pt idx="4">
                  <c:v>20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37-48F8-A9E5-730494A8255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50678792"/>
        <c:axId val="251433072"/>
      </c:barChart>
      <c:catAx>
        <c:axId val="250678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433072"/>
        <c:crosses val="autoZero"/>
        <c:auto val="1"/>
        <c:lblAlgn val="ctr"/>
        <c:lblOffset val="100"/>
        <c:noMultiLvlLbl val="0"/>
      </c:catAx>
      <c:valAx>
        <c:axId val="2514330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0678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600" baseline="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909981361025523E-2"/>
          <c:y val="3.0579055801516673E-2"/>
          <c:w val="0.94959726501578623"/>
          <c:h val="0.82643694921531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F24-41E0-9923-4FBE08E03F4E}"/>
              </c:ext>
            </c:extLst>
          </c:dPt>
          <c:dPt>
            <c:idx val="2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0F24-41E0-9923-4FBE08E03F4E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F24-41E0-9923-4FBE08E03F4E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0F24-41E0-9923-4FBE08E03F4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D062-4584-A6BF-90468637FFF9}"/>
              </c:ext>
            </c:extLst>
          </c:dPt>
          <c:dLbls>
            <c:delete val="1"/>
          </c:dLbls>
          <c:cat>
            <c:strRef>
              <c:f>Sheet1!$A$2:$A$7</c:f>
              <c:strCache>
                <c:ptCount val="6"/>
                <c:pt idx="0">
                  <c:v>Alcohol</c:v>
                </c:pt>
                <c:pt idx="1">
                  <c:v>NMUPD</c:v>
                </c:pt>
                <c:pt idx="2">
                  <c:v>Heroin</c:v>
                </c:pt>
                <c:pt idx="3">
                  <c:v>Marijuana</c:v>
                </c:pt>
                <c:pt idx="4">
                  <c:v>Tobacco</c:v>
                </c:pt>
                <c:pt idx="5">
                  <c:v>Cocaine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83</c:v>
                </c:pt>
                <c:pt idx="1">
                  <c:v>55</c:v>
                </c:pt>
                <c:pt idx="2">
                  <c:v>30</c:v>
                </c:pt>
                <c:pt idx="3">
                  <c:v>25</c:v>
                </c:pt>
                <c:pt idx="4">
                  <c:v>16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16-45D0-A859-EFF4DAA561E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76480688"/>
        <c:axId val="176480360"/>
      </c:barChart>
      <c:catAx>
        <c:axId val="17648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480360"/>
        <c:crosses val="autoZero"/>
        <c:auto val="1"/>
        <c:lblAlgn val="ctr"/>
        <c:lblOffset val="100"/>
        <c:noMultiLvlLbl val="0"/>
      </c:catAx>
      <c:valAx>
        <c:axId val="1764803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6480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0.08352</cdr:x>
      <cdr:y>0.27097</cdr:y>
    </cdr:from>
    <cdr:to>
      <cdr:x>0.13539</cdr:x>
      <cdr:y>0.47475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8305" y="1514492"/>
          <a:ext cx="545432" cy="11389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0.09115</cdr:x>
      <cdr:y>0.2968</cdr:y>
    </cdr:from>
    <cdr:to>
      <cdr:x>0.13387</cdr:x>
      <cdr:y>0.45179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58516" y="1658870"/>
          <a:ext cx="449179" cy="8662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b="1" dirty="0" smtClean="0">
              <a:solidFill>
                <a:schemeClr val="bg1"/>
              </a:solidFill>
            </a:rPr>
            <a:t>1</a:t>
          </a:r>
          <a:endParaRPr lang="en-US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0.25133</cdr:x>
      <cdr:y>0.48623</cdr:y>
    </cdr:from>
    <cdr:to>
      <cdr:x>0.29252</cdr:x>
      <cdr:y>0.60678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42937" y="2717650"/>
          <a:ext cx="433137" cy="6737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b="1" dirty="0" smtClean="0">
              <a:solidFill>
                <a:schemeClr val="bg1"/>
              </a:solidFill>
            </a:rPr>
            <a:t>2</a:t>
          </a:r>
          <a:endParaRPr lang="en-US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0.40847</cdr:x>
      <cdr:y>0.54938</cdr:y>
    </cdr:from>
    <cdr:to>
      <cdr:x>0.45728</cdr:x>
      <cdr:y>0.66706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295273" y="3070577"/>
          <a:ext cx="513348" cy="6577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b="1" dirty="0" smtClean="0">
              <a:solidFill>
                <a:schemeClr val="bg1"/>
              </a:solidFill>
            </a:rPr>
            <a:t>3</a:t>
          </a:r>
          <a:endParaRPr lang="en-US" sz="2400" b="1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0.08963</cdr:x>
      <cdr:y>0.31402</cdr:y>
    </cdr:from>
    <cdr:to>
      <cdr:x>0.13692</cdr:x>
      <cdr:y>0.42309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42474" y="1755123"/>
          <a:ext cx="497305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0.09573</cdr:x>
      <cdr:y>0.30541</cdr:y>
    </cdr:from>
    <cdr:to>
      <cdr:x>0.13997</cdr:x>
      <cdr:y>0.4604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06642" y="1706997"/>
          <a:ext cx="465221" cy="8662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b="1" dirty="0" smtClean="0">
              <a:solidFill>
                <a:schemeClr val="bg1"/>
              </a:solidFill>
            </a:rPr>
            <a:t>1</a:t>
          </a:r>
          <a:endParaRPr lang="en-US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0.24981</cdr:x>
      <cdr:y>0.46614</cdr:y>
    </cdr:from>
    <cdr:to>
      <cdr:x>0.29252</cdr:x>
      <cdr:y>0.60678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26895" y="2605355"/>
          <a:ext cx="449179" cy="7860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b="1" dirty="0" smtClean="0">
              <a:solidFill>
                <a:schemeClr val="bg1"/>
              </a:solidFill>
            </a:rPr>
            <a:t>2</a:t>
          </a:r>
          <a:endParaRPr lang="en-US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0.40999</cdr:x>
      <cdr:y>0.64984</cdr:y>
    </cdr:from>
    <cdr:to>
      <cdr:x>0.44508</cdr:x>
      <cdr:y>0.76751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311316" y="3632050"/>
          <a:ext cx="368968" cy="6577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b="1" dirty="0" smtClean="0">
              <a:solidFill>
                <a:schemeClr val="bg1"/>
              </a:solidFill>
            </a:rPr>
            <a:t>3</a:t>
          </a:r>
          <a:endParaRPr lang="en-US" sz="2400" b="1" dirty="0">
            <a:solidFill>
              <a:schemeClr val="bg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0.25439</cdr:x>
      <cdr:y>0.43744</cdr:y>
    </cdr:from>
    <cdr:to>
      <cdr:x>0.2971</cdr:x>
      <cdr:y>0.58956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75021" y="2444934"/>
          <a:ext cx="449179" cy="8502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b="1" dirty="0" smtClean="0">
              <a:solidFill>
                <a:schemeClr val="bg1"/>
              </a:solidFill>
            </a:rPr>
            <a:t>2</a:t>
          </a:r>
          <a:endParaRPr lang="en-US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0.40847</cdr:x>
      <cdr:y>0.62687</cdr:y>
    </cdr:from>
    <cdr:to>
      <cdr:x>0.44813</cdr:x>
      <cdr:y>0.77325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295274" y="3503713"/>
          <a:ext cx="417094" cy="8181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b="1" dirty="0" smtClean="0">
              <a:solidFill>
                <a:schemeClr val="bg1"/>
              </a:solidFill>
            </a:rPr>
            <a:t>3</a:t>
          </a:r>
          <a:endParaRPr lang="en-US" sz="2400" b="1" dirty="0">
            <a:solidFill>
              <a:schemeClr val="bg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0.24828</cdr:x>
      <cdr:y>0.47762</cdr:y>
    </cdr:from>
    <cdr:to>
      <cdr:x>0.29863</cdr:x>
      <cdr:y>0.62687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10853" y="2669523"/>
          <a:ext cx="529389" cy="834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b="1" dirty="0" smtClean="0">
              <a:solidFill>
                <a:schemeClr val="bg1"/>
              </a:solidFill>
            </a:rPr>
            <a:t>2</a:t>
          </a:r>
          <a:endParaRPr lang="en-US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0.41457</cdr:x>
      <cdr:y>0.65271</cdr:y>
    </cdr:from>
    <cdr:to>
      <cdr:x>0.46034</cdr:x>
      <cdr:y>0.78186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59442" y="3648092"/>
          <a:ext cx="481263" cy="7218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b="1" dirty="0" smtClean="0">
              <a:solidFill>
                <a:schemeClr val="bg1"/>
              </a:solidFill>
            </a:rPr>
            <a:t>3</a:t>
          </a:r>
          <a:endParaRPr lang="en-US" sz="2400" b="1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DB88F43-1304-4693-A885-455E6A70D94B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39AD318-7B6D-4491-A56A-C92E39886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90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8FCCF-6627-405D-AB03-F9A23A73ACA7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6"/>
            <a:ext cx="5607050" cy="36607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517E8-6E80-4F48-A86E-34BAEFF42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61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517E8-6E80-4F48-A86E-34BAEFF42C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339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517E8-6E80-4F48-A86E-34BAEFF42C0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892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517E8-6E80-4F48-A86E-34BAEFF42C0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001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517E8-6E80-4F48-A86E-34BAEFF42C0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947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517E8-6E80-4F48-A86E-34BAEFF42C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211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517E8-6E80-4F48-A86E-34BAEFF42C0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10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517E8-6E80-4F48-A86E-34BAEFF42C0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638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517E8-6E80-4F48-A86E-34BAEFF42C0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948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517E8-6E80-4F48-A86E-34BAEFF42C0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4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517E8-6E80-4F48-A86E-34BAEFF42C0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504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517E8-6E80-4F48-A86E-34BAEFF42C0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54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517E8-6E80-4F48-A86E-34BAEFF42C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418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517E8-6E80-4F48-A86E-34BAEFF42C0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07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517E8-6E80-4F48-A86E-34BAEFF42C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94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517E8-6E80-4F48-A86E-34BAEFF42C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77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517E8-6E80-4F48-A86E-34BAEFF42C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351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517E8-6E80-4F48-A86E-34BAEFF42C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517E8-6E80-4F48-A86E-34BAEFF42C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42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517E8-6E80-4F48-A86E-34BAEFF42C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72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517E8-6E80-4F48-A86E-34BAEFF42C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00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E8BE-6CC5-4A5B-A541-01FEB406DF59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B858-381D-4AD8-83B7-79CC5E34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79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E8BE-6CC5-4A5B-A541-01FEB406DF59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B858-381D-4AD8-83B7-79CC5E34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9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E8BE-6CC5-4A5B-A541-01FEB406DF59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B858-381D-4AD8-83B7-79CC5E34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9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E8BE-6CC5-4A5B-A541-01FEB406DF59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B858-381D-4AD8-83B7-79CC5E34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83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E8BE-6CC5-4A5B-A541-01FEB406DF59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B858-381D-4AD8-83B7-79CC5E34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E8BE-6CC5-4A5B-A541-01FEB406DF59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B858-381D-4AD8-83B7-79CC5E34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91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E8BE-6CC5-4A5B-A541-01FEB406DF59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B858-381D-4AD8-83B7-79CC5E34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0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E8BE-6CC5-4A5B-A541-01FEB406DF59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B858-381D-4AD8-83B7-79CC5E34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6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E8BE-6CC5-4A5B-A541-01FEB406DF59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B858-381D-4AD8-83B7-79CC5E34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1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E8BE-6CC5-4A5B-A541-01FEB406DF59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B858-381D-4AD8-83B7-79CC5E34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2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E8BE-6CC5-4A5B-A541-01FEB406DF59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B858-381D-4AD8-83B7-79CC5E34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2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BE8BE-6CC5-4A5B-A541-01FEB406DF59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6B858-381D-4AD8-83B7-79CC5E34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75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718" y="391886"/>
            <a:ext cx="8935452" cy="3095897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>Statewide </a:t>
            </a:r>
            <a:r>
              <a:rPr lang="en-US" sz="40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>Epidemiological Outcomes Workgroup (SEOW) </a:t>
            </a:r>
            <a:r>
              <a:rPr lang="en-US" sz="4000" b="1" dirty="0" smtClean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>Prioritization of Priority Substances</a:t>
            </a:r>
            <a:r>
              <a:rPr lang="en-US" sz="40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40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</a:br>
            <a:endParaRPr lang="en-US" sz="3600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12" y="5334750"/>
            <a:ext cx="2799882" cy="11816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5641" y="5101659"/>
            <a:ext cx="1685109" cy="14147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63715" y="3226173"/>
            <a:ext cx="5887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 smtClean="0">
                <a:solidFill>
                  <a:srgbClr val="002060"/>
                </a:solidFill>
              </a:rPr>
              <a:t>December, 2017</a:t>
            </a:r>
            <a:endParaRPr lang="en-US" sz="2800" b="1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36976" y="4192440"/>
            <a:ext cx="2340931" cy="1142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6148426"/>
              </p:ext>
            </p:extLst>
          </p:nvPr>
        </p:nvGraphicFramePr>
        <p:xfrm>
          <a:off x="850232" y="1219199"/>
          <a:ext cx="10515600" cy="4941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50232" y="545432"/>
            <a:ext cx="10459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>
                <a:solidFill>
                  <a:srgbClr val="002060"/>
                </a:solidFill>
              </a:rPr>
              <a:t>SEOW Substance Prioritization based on </a:t>
            </a:r>
            <a:r>
              <a:rPr lang="en-US" sz="2800" dirty="0" smtClean="0">
                <a:solidFill>
                  <a:srgbClr val="002060"/>
                </a:solidFill>
              </a:rPr>
              <a:t>Impact, 18-25 </a:t>
            </a:r>
            <a:r>
              <a:rPr lang="en-US" sz="2800" dirty="0">
                <a:solidFill>
                  <a:srgbClr val="002060"/>
                </a:solidFill>
              </a:rPr>
              <a:t>Age Group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35115" y="2069431"/>
            <a:ext cx="5743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How does this affect the population and systems such as the economy, healthcare, and judicial?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56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296555"/>
              </p:ext>
            </p:extLst>
          </p:nvPr>
        </p:nvGraphicFramePr>
        <p:xfrm>
          <a:off x="882316" y="1100735"/>
          <a:ext cx="10439399" cy="5444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29389" y="577516"/>
            <a:ext cx="11101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>
                <a:solidFill>
                  <a:srgbClr val="002060"/>
                </a:solidFill>
              </a:rPr>
              <a:t>SEOW Substance Prioritization based on </a:t>
            </a:r>
            <a:r>
              <a:rPr lang="en-US" sz="2800" dirty="0" smtClean="0">
                <a:solidFill>
                  <a:srgbClr val="002060"/>
                </a:solidFill>
              </a:rPr>
              <a:t>Changeability, </a:t>
            </a:r>
            <a:r>
              <a:rPr lang="en-US" sz="2800" dirty="0">
                <a:solidFill>
                  <a:srgbClr val="002060"/>
                </a:solidFill>
              </a:rPr>
              <a:t>12-17 Age Group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88505" y="1748589"/>
            <a:ext cx="4491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What is the State’s capacity and readiness 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to address this problem?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48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07746"/>
              </p:ext>
            </p:extLst>
          </p:nvPr>
        </p:nvGraphicFramePr>
        <p:xfrm>
          <a:off x="914400" y="1036204"/>
          <a:ext cx="10439400" cy="5172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2926" y="512983"/>
            <a:ext cx="11229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Rank of Priority Substances, 26-65 Age Group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44841" y="2374232"/>
            <a:ext cx="385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32884" y="1459832"/>
            <a:ext cx="46682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i="1" dirty="0" smtClean="0">
                <a:solidFill>
                  <a:srgbClr val="002060"/>
                </a:solidFill>
              </a:rPr>
              <a:t>Also of </a:t>
            </a:r>
            <a:r>
              <a:rPr lang="en-US" sz="2000" b="1" i="1" dirty="0">
                <a:solidFill>
                  <a:srgbClr val="002060"/>
                </a:solidFill>
              </a:rPr>
              <a:t>concern: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002060"/>
                </a:solidFill>
              </a:rPr>
              <a:t>Illicit Fentanyl (cut into other drugs)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002060"/>
                </a:solidFill>
              </a:rPr>
              <a:t>Benzodiazepines, in combination with other drugs (Alcohol, Opioids)</a:t>
            </a:r>
            <a:endParaRPr lang="en-US" sz="2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15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655389"/>
              </p:ext>
            </p:extLst>
          </p:nvPr>
        </p:nvGraphicFramePr>
        <p:xfrm>
          <a:off x="918411" y="1036203"/>
          <a:ext cx="10583779" cy="5043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2926" y="512983"/>
            <a:ext cx="11229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SEOW Substance Prioritization based on Magnitude,26-65 Age Group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7811" y="2037347"/>
            <a:ext cx="7026442" cy="368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2060"/>
                </a:solidFill>
              </a:rPr>
              <a:t>How many people are affected and how serious are the consequences?</a:t>
            </a:r>
          </a:p>
        </p:txBody>
      </p:sp>
    </p:spTree>
    <p:extLst>
      <p:ext uri="{BB962C8B-B14F-4D97-AF65-F5344CB8AC3E}">
        <p14:creationId xmlns:p14="http://schemas.microsoft.com/office/powerpoint/2010/main" val="228967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29783"/>
              </p:ext>
            </p:extLst>
          </p:nvPr>
        </p:nvGraphicFramePr>
        <p:xfrm>
          <a:off x="838200" y="1235241"/>
          <a:ext cx="10515600" cy="4941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50232" y="545432"/>
            <a:ext cx="10459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>
                <a:solidFill>
                  <a:srgbClr val="002060"/>
                </a:solidFill>
              </a:rPr>
              <a:t>SEOW Substance Prioritization based on </a:t>
            </a:r>
            <a:r>
              <a:rPr lang="en-US" sz="2800" dirty="0" smtClean="0">
                <a:solidFill>
                  <a:srgbClr val="002060"/>
                </a:solidFill>
              </a:rPr>
              <a:t>Impact, 26-65 </a:t>
            </a:r>
            <a:r>
              <a:rPr lang="en-US" sz="2800" dirty="0">
                <a:solidFill>
                  <a:srgbClr val="002060"/>
                </a:solidFill>
              </a:rPr>
              <a:t>Age Group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0126" y="1700462"/>
            <a:ext cx="5743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How does this affect the population and systems such as the economy, healthcare, and judicial?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41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370023"/>
              </p:ext>
            </p:extLst>
          </p:nvPr>
        </p:nvGraphicFramePr>
        <p:xfrm>
          <a:off x="882316" y="1100735"/>
          <a:ext cx="10439399" cy="5444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29389" y="577516"/>
            <a:ext cx="11101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>
                <a:solidFill>
                  <a:srgbClr val="002060"/>
                </a:solidFill>
              </a:rPr>
              <a:t>SEOW Substance Prioritization based on </a:t>
            </a:r>
            <a:r>
              <a:rPr lang="en-US" sz="2800" dirty="0" smtClean="0">
                <a:solidFill>
                  <a:srgbClr val="002060"/>
                </a:solidFill>
              </a:rPr>
              <a:t>Changeability, 26-65 </a:t>
            </a:r>
            <a:r>
              <a:rPr lang="en-US" sz="2800" dirty="0">
                <a:solidFill>
                  <a:srgbClr val="002060"/>
                </a:solidFill>
              </a:rPr>
              <a:t>Age Group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31893" y="1748589"/>
            <a:ext cx="6789822" cy="368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What is the State’s capacity and readiness to address this problem?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417407"/>
              </p:ext>
            </p:extLst>
          </p:nvPr>
        </p:nvGraphicFramePr>
        <p:xfrm>
          <a:off x="838200" y="1036203"/>
          <a:ext cx="10515600" cy="5589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01052" y="512983"/>
            <a:ext cx="11229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>
                <a:solidFill>
                  <a:srgbClr val="002060"/>
                </a:solidFill>
              </a:rPr>
              <a:t>Rank of Priority Substances, </a:t>
            </a:r>
            <a:r>
              <a:rPr lang="en-US" sz="2800" dirty="0" smtClean="0">
                <a:solidFill>
                  <a:srgbClr val="002060"/>
                </a:solidFill>
              </a:rPr>
              <a:t>66+ </a:t>
            </a:r>
            <a:r>
              <a:rPr lang="en-US" sz="2800" dirty="0">
                <a:solidFill>
                  <a:srgbClr val="002060"/>
                </a:solidFill>
              </a:rPr>
              <a:t>Age Group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76927" y="2518610"/>
            <a:ext cx="481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68128" y="1502947"/>
            <a:ext cx="3481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i="1" dirty="0" smtClean="0">
                <a:solidFill>
                  <a:srgbClr val="002060"/>
                </a:solidFill>
              </a:rPr>
              <a:t>Also of concern</a:t>
            </a:r>
            <a:r>
              <a:rPr lang="en-US" sz="2000" b="1" i="1" dirty="0">
                <a:solidFill>
                  <a:srgbClr val="002060"/>
                </a:solidFill>
              </a:rPr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002060"/>
                </a:solidFill>
              </a:rPr>
              <a:t>Benzodiazepines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002060"/>
                </a:solidFill>
              </a:rPr>
              <a:t>Prescription management</a:t>
            </a:r>
            <a:endParaRPr lang="en-US" sz="2000" i="1" dirty="0">
              <a:solidFill>
                <a:srgbClr val="00206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002060"/>
                </a:solidFill>
              </a:rPr>
              <a:t>Mental health issues</a:t>
            </a:r>
            <a:endParaRPr lang="en-US" sz="2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6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088346"/>
              </p:ext>
            </p:extLst>
          </p:nvPr>
        </p:nvGraphicFramePr>
        <p:xfrm>
          <a:off x="838200" y="1036203"/>
          <a:ext cx="10515600" cy="5589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2926" y="512983"/>
            <a:ext cx="11229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SEOW Substance Prioritization based on Magnitude,66+ Age Group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18483" y="2037347"/>
            <a:ext cx="5245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2060"/>
                </a:solidFill>
              </a:rPr>
              <a:t>How many people are affected and how serious are the consequences?</a:t>
            </a:r>
          </a:p>
        </p:txBody>
      </p:sp>
    </p:spTree>
    <p:extLst>
      <p:ext uri="{BB962C8B-B14F-4D97-AF65-F5344CB8AC3E}">
        <p14:creationId xmlns:p14="http://schemas.microsoft.com/office/powerpoint/2010/main" val="281124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428672"/>
              </p:ext>
            </p:extLst>
          </p:nvPr>
        </p:nvGraphicFramePr>
        <p:xfrm>
          <a:off x="838200" y="1235241"/>
          <a:ext cx="10515600" cy="4941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50232" y="545432"/>
            <a:ext cx="10459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>
                <a:solidFill>
                  <a:srgbClr val="002060"/>
                </a:solidFill>
              </a:rPr>
              <a:t>SEOW Substance Prioritization based on </a:t>
            </a:r>
            <a:r>
              <a:rPr lang="en-US" sz="2800" dirty="0" smtClean="0">
                <a:solidFill>
                  <a:srgbClr val="002060"/>
                </a:solidFill>
              </a:rPr>
              <a:t>Impact, 66+ Age </a:t>
            </a:r>
            <a:r>
              <a:rPr lang="en-US" sz="2800" dirty="0">
                <a:solidFill>
                  <a:srgbClr val="002060"/>
                </a:solidFill>
              </a:rPr>
              <a:t>Group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1427746"/>
            <a:ext cx="9448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How does this affect the population and systems such as the economy, healthcare, and judicial?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69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911693"/>
              </p:ext>
            </p:extLst>
          </p:nvPr>
        </p:nvGraphicFramePr>
        <p:xfrm>
          <a:off x="882316" y="1100735"/>
          <a:ext cx="10439399" cy="5444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29389" y="577516"/>
            <a:ext cx="11101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>
                <a:solidFill>
                  <a:srgbClr val="002060"/>
                </a:solidFill>
              </a:rPr>
              <a:t>SEOW Substance Prioritization based on </a:t>
            </a:r>
            <a:r>
              <a:rPr lang="en-US" sz="2800" dirty="0" smtClean="0">
                <a:solidFill>
                  <a:srgbClr val="002060"/>
                </a:solidFill>
              </a:rPr>
              <a:t>Changeability, </a:t>
            </a:r>
            <a:r>
              <a:rPr lang="en-US" sz="2800" dirty="0">
                <a:solidFill>
                  <a:srgbClr val="002060"/>
                </a:solidFill>
              </a:rPr>
              <a:t>12-17 Age Group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85046" y="1100734"/>
            <a:ext cx="6789822" cy="368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What is the State’s capacity and readiness to address this problem?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82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9082"/>
            <a:ext cx="10515600" cy="1014497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SEOW Prioritization of Substances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5874"/>
            <a:ext cx="10515600" cy="470108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Prioritization was undertaken to support DMHAS prevention planning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Members participated in an online survey, based on substance data presented by UCHC CPES, and epidemiological profiles distributed to respondents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Prioritization based on magnitude, impact, and changeability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12-17, 18-25, 26-65, and 66+ age groups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12 members completed the survey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36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908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State Epidemiological </a:t>
            </a:r>
            <a:r>
              <a:rPr lang="en-US" sz="3600" b="1" smtClean="0">
                <a:solidFill>
                  <a:srgbClr val="002060"/>
                </a:solidFill>
              </a:rPr>
              <a:t>Outcomes Workgroup (SEOW) </a:t>
            </a:r>
            <a:r>
              <a:rPr lang="en-US" sz="3600" b="1" dirty="0" smtClean="0">
                <a:solidFill>
                  <a:srgbClr val="002060"/>
                </a:solidFill>
              </a:rPr>
              <a:t/>
            </a:r>
            <a:br>
              <a:rPr lang="en-US" sz="3600" b="1" dirty="0" smtClean="0">
                <a:solidFill>
                  <a:srgbClr val="002060"/>
                </a:solidFill>
              </a:rPr>
            </a:br>
            <a:r>
              <a:rPr lang="en-US" sz="3600" b="1" dirty="0" smtClean="0">
                <a:solidFill>
                  <a:srgbClr val="002060"/>
                </a:solidFill>
              </a:rPr>
              <a:t>2018 </a:t>
            </a:r>
            <a:r>
              <a:rPr lang="en-US" sz="3600" b="1" dirty="0" smtClean="0">
                <a:solidFill>
                  <a:srgbClr val="002060"/>
                </a:solidFill>
              </a:rPr>
              <a:t>Meetings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0869"/>
            <a:ext cx="10515600" cy="428461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dirty="0">
                <a:solidFill>
                  <a:srgbClr val="002060"/>
                </a:solidFill>
              </a:rPr>
              <a:t>•	Wednesday, March </a:t>
            </a:r>
            <a:r>
              <a:rPr lang="en-US" sz="3200" dirty="0" smtClean="0">
                <a:solidFill>
                  <a:srgbClr val="002060"/>
                </a:solidFill>
              </a:rPr>
              <a:t>21 (</a:t>
            </a:r>
            <a:r>
              <a:rPr lang="en-US" sz="3200" i="1" dirty="0" smtClean="0">
                <a:solidFill>
                  <a:srgbClr val="002060"/>
                </a:solidFill>
              </a:rPr>
              <a:t>postponed)</a:t>
            </a:r>
          </a:p>
          <a:p>
            <a:pPr marL="457200" lvl="1" indent="0">
              <a:buNone/>
            </a:pPr>
            <a:endParaRPr lang="en-US" sz="3200" dirty="0" smtClean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•</a:t>
            </a:r>
            <a:r>
              <a:rPr lang="en-US" sz="3200" dirty="0">
                <a:solidFill>
                  <a:srgbClr val="002060"/>
                </a:solidFill>
              </a:rPr>
              <a:t>	Wednesday, June </a:t>
            </a:r>
            <a:r>
              <a:rPr lang="en-US" sz="3200" dirty="0" smtClean="0">
                <a:solidFill>
                  <a:srgbClr val="002060"/>
                </a:solidFill>
              </a:rPr>
              <a:t>20</a:t>
            </a:r>
          </a:p>
          <a:p>
            <a:pPr marL="457200" lvl="1" indent="0">
              <a:buNone/>
            </a:pPr>
            <a:endParaRPr lang="en-US" sz="3200" dirty="0" smtClean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•</a:t>
            </a:r>
            <a:r>
              <a:rPr lang="en-US" sz="3200" dirty="0">
                <a:solidFill>
                  <a:srgbClr val="002060"/>
                </a:solidFill>
              </a:rPr>
              <a:t>	Wednesday, September </a:t>
            </a:r>
            <a:r>
              <a:rPr lang="en-US" sz="3200" dirty="0" smtClean="0">
                <a:solidFill>
                  <a:srgbClr val="002060"/>
                </a:solidFill>
              </a:rPr>
              <a:t>19</a:t>
            </a:r>
          </a:p>
          <a:p>
            <a:pPr marL="457200" lvl="1" indent="0">
              <a:buNone/>
            </a:pPr>
            <a:endParaRPr lang="en-US" sz="3200" dirty="0" smtClean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•</a:t>
            </a:r>
            <a:r>
              <a:rPr lang="en-US" sz="3200" dirty="0">
                <a:solidFill>
                  <a:srgbClr val="002060"/>
                </a:solidFill>
              </a:rPr>
              <a:t>	Wednesday, December </a:t>
            </a:r>
            <a:r>
              <a:rPr lang="en-US" sz="3200" dirty="0" smtClean="0">
                <a:solidFill>
                  <a:srgbClr val="002060"/>
                </a:solidFill>
              </a:rPr>
              <a:t>19</a:t>
            </a:r>
            <a:endParaRPr lang="en-US" sz="3200" dirty="0">
              <a:solidFill>
                <a:srgbClr val="002060"/>
              </a:solidFill>
            </a:endParaRPr>
          </a:p>
          <a:p>
            <a:pPr lvl="1"/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521" y="3252651"/>
            <a:ext cx="4182280" cy="308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4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Respondents considered: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558" y="1572126"/>
            <a:ext cx="5502442" cy="4924927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Consumption, use data 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Risks and consequences of use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Accessibility of substances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Gateway potential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Treatment admission data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Overdose and death data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Cost of treatment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Relaxed laws around marijuana and potential legalization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Long term effects</a:t>
            </a:r>
          </a:p>
          <a:p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93305" y="1572126"/>
            <a:ext cx="5197643" cy="4594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Target population (the work we do)</a:t>
            </a:r>
            <a:endParaRPr lang="en-US" sz="3200" dirty="0">
              <a:solidFill>
                <a:srgbClr val="002060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State demographics and subpopulations affected</a:t>
            </a:r>
            <a:endParaRPr lang="en-US" sz="3200" dirty="0">
              <a:solidFill>
                <a:srgbClr val="002060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Personal experience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Potential for policy decisions to address </a:t>
            </a:r>
            <a:r>
              <a:rPr lang="en-US" sz="3200" dirty="0" smtClean="0">
                <a:solidFill>
                  <a:srgbClr val="002060"/>
                </a:solidFill>
              </a:rPr>
              <a:t>substance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State’s capacity to address the problem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42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611418"/>
              </p:ext>
            </p:extLst>
          </p:nvPr>
        </p:nvGraphicFramePr>
        <p:xfrm>
          <a:off x="818147" y="1036203"/>
          <a:ext cx="10515600" cy="5589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2926" y="512983"/>
            <a:ext cx="11229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Rank of Priority Substances, 12-17 Age Group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54780" y="1203159"/>
            <a:ext cx="41990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</a:rPr>
              <a:t>Also of concern: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002060"/>
                </a:solidFill>
              </a:rPr>
              <a:t>Electronic </a:t>
            </a:r>
            <a:r>
              <a:rPr lang="en-US" sz="2000" i="1" dirty="0">
                <a:solidFill>
                  <a:srgbClr val="002060"/>
                </a:solidFill>
              </a:rPr>
              <a:t>nicotine devices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2060"/>
                </a:solidFill>
              </a:rPr>
              <a:t>PCP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2060"/>
                </a:solidFill>
              </a:rPr>
              <a:t>Hallucinogens and “party drugs</a:t>
            </a:r>
            <a:r>
              <a:rPr lang="en-US" sz="2000" i="1" dirty="0" smtClean="0">
                <a:solidFill>
                  <a:srgbClr val="002060"/>
                </a:solidFill>
              </a:rPr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002060"/>
                </a:solidFill>
              </a:rPr>
              <a:t>Fentanyl</a:t>
            </a:r>
            <a:endParaRPr lang="en-US" sz="2000" i="1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2060"/>
                </a:solidFill>
              </a:rPr>
              <a:t>Inhalants</a:t>
            </a:r>
          </a:p>
        </p:txBody>
      </p:sp>
    </p:spTree>
    <p:extLst>
      <p:ext uri="{BB962C8B-B14F-4D97-AF65-F5344CB8AC3E}">
        <p14:creationId xmlns:p14="http://schemas.microsoft.com/office/powerpoint/2010/main" val="84871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496907"/>
              </p:ext>
            </p:extLst>
          </p:nvPr>
        </p:nvGraphicFramePr>
        <p:xfrm>
          <a:off x="838200" y="1036203"/>
          <a:ext cx="10515600" cy="5589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2926" y="512983"/>
            <a:ext cx="11229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SEOW Substance Prioritization based on Magnitude, 12-17 Age Group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7811" y="2037347"/>
            <a:ext cx="7026442" cy="368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2060"/>
                </a:solidFill>
              </a:rPr>
              <a:t>How many people are affected and how serious are the consequences?</a:t>
            </a:r>
          </a:p>
        </p:txBody>
      </p:sp>
    </p:spTree>
    <p:extLst>
      <p:ext uri="{BB962C8B-B14F-4D97-AF65-F5344CB8AC3E}">
        <p14:creationId xmlns:p14="http://schemas.microsoft.com/office/powerpoint/2010/main" val="210010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788717"/>
              </p:ext>
            </p:extLst>
          </p:nvPr>
        </p:nvGraphicFramePr>
        <p:xfrm>
          <a:off x="838200" y="1235241"/>
          <a:ext cx="10515600" cy="4941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50232" y="545432"/>
            <a:ext cx="10459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>
                <a:solidFill>
                  <a:srgbClr val="002060"/>
                </a:solidFill>
              </a:rPr>
              <a:t>SEOW Substance Prioritization based on </a:t>
            </a:r>
            <a:r>
              <a:rPr lang="en-US" sz="2800" dirty="0" smtClean="0">
                <a:solidFill>
                  <a:srgbClr val="002060"/>
                </a:solidFill>
              </a:rPr>
              <a:t>Impact, </a:t>
            </a:r>
            <a:r>
              <a:rPr lang="en-US" sz="2800" dirty="0">
                <a:solidFill>
                  <a:srgbClr val="002060"/>
                </a:solidFill>
              </a:rPr>
              <a:t>12-17 Age Group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09474" y="2454441"/>
            <a:ext cx="5743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How does this affect the population and systems such as the economy, healthcare, and judicial?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39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306420"/>
              </p:ext>
            </p:extLst>
          </p:nvPr>
        </p:nvGraphicFramePr>
        <p:xfrm>
          <a:off x="818146" y="1203158"/>
          <a:ext cx="10503569" cy="5166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29389" y="577516"/>
            <a:ext cx="11101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>
                <a:solidFill>
                  <a:srgbClr val="002060"/>
                </a:solidFill>
              </a:rPr>
              <a:t>SEOW Substance Prioritization based on </a:t>
            </a:r>
            <a:r>
              <a:rPr lang="en-US" sz="2800" dirty="0" smtClean="0">
                <a:solidFill>
                  <a:srgbClr val="002060"/>
                </a:solidFill>
              </a:rPr>
              <a:t>Changeability, </a:t>
            </a:r>
            <a:r>
              <a:rPr lang="en-US" sz="2800" dirty="0">
                <a:solidFill>
                  <a:srgbClr val="002060"/>
                </a:solidFill>
              </a:rPr>
              <a:t>12-17 Age Group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2736" y="1475874"/>
            <a:ext cx="4748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What is the State’s capacity and readiness to address this problem?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2862457"/>
              </p:ext>
            </p:extLst>
          </p:nvPr>
        </p:nvGraphicFramePr>
        <p:xfrm>
          <a:off x="838200" y="1036203"/>
          <a:ext cx="10515600" cy="5589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2926" y="512983"/>
            <a:ext cx="11229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Rank of Priority Substances, 18-25 Age Group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89558" y="1604211"/>
            <a:ext cx="41549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i="1" dirty="0" smtClean="0">
                <a:solidFill>
                  <a:srgbClr val="002060"/>
                </a:solidFill>
              </a:rPr>
              <a:t>Also of </a:t>
            </a:r>
            <a:r>
              <a:rPr lang="en-US" sz="2000" b="1" i="1" dirty="0">
                <a:solidFill>
                  <a:srgbClr val="002060"/>
                </a:solidFill>
              </a:rPr>
              <a:t>concern: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002060"/>
                </a:solidFill>
              </a:rPr>
              <a:t>Illicit Fentanyl (cut into other drugs)</a:t>
            </a:r>
            <a:endParaRPr lang="en-US" sz="2000" i="1" dirty="0">
              <a:solidFill>
                <a:srgbClr val="00206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002060"/>
                </a:solidFill>
              </a:rPr>
              <a:t>Prescription stimulants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002060"/>
                </a:solidFill>
              </a:rPr>
              <a:t>Hallucinogens</a:t>
            </a:r>
          </a:p>
        </p:txBody>
      </p:sp>
    </p:spTree>
    <p:extLst>
      <p:ext uri="{BB962C8B-B14F-4D97-AF65-F5344CB8AC3E}">
        <p14:creationId xmlns:p14="http://schemas.microsoft.com/office/powerpoint/2010/main" val="33168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211764"/>
              </p:ext>
            </p:extLst>
          </p:nvPr>
        </p:nvGraphicFramePr>
        <p:xfrm>
          <a:off x="838200" y="1036203"/>
          <a:ext cx="10515600" cy="5589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2926" y="512983"/>
            <a:ext cx="11229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SEOW Substance Prioritization based on Magnitude, 18-25 Age Group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7811" y="2037347"/>
            <a:ext cx="7026442" cy="368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2060"/>
                </a:solidFill>
              </a:rPr>
              <a:t>How many people are affected and how serious are the consequences?</a:t>
            </a:r>
          </a:p>
        </p:txBody>
      </p:sp>
    </p:spTree>
    <p:extLst>
      <p:ext uri="{BB962C8B-B14F-4D97-AF65-F5344CB8AC3E}">
        <p14:creationId xmlns:p14="http://schemas.microsoft.com/office/powerpoint/2010/main" val="260960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mokey Glass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1589</TotalTime>
  <Words>566</Words>
  <Application>Microsoft Office PowerPoint</Application>
  <PresentationFormat>Widescreen</PresentationFormat>
  <Paragraphs>113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Statewide Epidemiological Outcomes Workgroup (SEOW) Prioritization of Priority Substances </vt:lpstr>
      <vt:lpstr>SEOW Prioritization of Substances</vt:lpstr>
      <vt:lpstr>Respondents considered: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State Epidemiological Outcomes Workgroup (SEOW)  2018 Meetings</vt:lpstr>
    </vt:vector>
  </TitlesOfParts>
  <Company>UConn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SEOW Prioritization Results</dc:title>
  <dc:creator>Gorski,Alexandra</dc:creator>
  <cp:lastModifiedBy>Sussman,Jennifer E.</cp:lastModifiedBy>
  <cp:revision>41</cp:revision>
  <cp:lastPrinted>2017-12-19T15:44:34Z</cp:lastPrinted>
  <dcterms:created xsi:type="dcterms:W3CDTF">2017-11-07T19:30:37Z</dcterms:created>
  <dcterms:modified xsi:type="dcterms:W3CDTF">2018-03-26T18:54:38Z</dcterms:modified>
</cp:coreProperties>
</file>