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85" r:id="rId2"/>
    <p:sldId id="329" r:id="rId3"/>
    <p:sldId id="330" r:id="rId4"/>
    <p:sldId id="331" r:id="rId5"/>
    <p:sldId id="332" r:id="rId6"/>
    <p:sldId id="333" r:id="rId7"/>
    <p:sldId id="334" r:id="rId8"/>
    <p:sldId id="335" r:id="rId9"/>
    <p:sldId id="336" r:id="rId10"/>
    <p:sldId id="337" r:id="rId11"/>
    <p:sldId id="338" r:id="rId12"/>
    <p:sldId id="317" r:id="rId13"/>
    <p:sldId id="319" r:id="rId14"/>
    <p:sldId id="304" r:id="rId15"/>
    <p:sldId id="292" r:id="rId16"/>
    <p:sldId id="306" r:id="rId17"/>
    <p:sldId id="293" r:id="rId18"/>
    <p:sldId id="294" r:id="rId19"/>
    <p:sldId id="318" r:id="rId20"/>
    <p:sldId id="356" r:id="rId21"/>
    <p:sldId id="288" r:id="rId22"/>
    <p:sldId id="328" r:id="rId23"/>
    <p:sldId id="321" r:id="rId24"/>
    <p:sldId id="322" r:id="rId25"/>
    <p:sldId id="323" r:id="rId26"/>
    <p:sldId id="324" r:id="rId27"/>
    <p:sldId id="325" r:id="rId28"/>
    <p:sldId id="326" r:id="rId29"/>
    <p:sldId id="327" r:id="rId30"/>
    <p:sldId id="355" r:id="rId31"/>
    <p:sldId id="353" r:id="rId32"/>
    <p:sldId id="354" r:id="rId33"/>
    <p:sldId id="358" r:id="rId34"/>
    <p:sldId id="357" r:id="rId35"/>
    <p:sldId id="340" r:id="rId36"/>
    <p:sldId id="341" r:id="rId37"/>
    <p:sldId id="342" r:id="rId38"/>
    <p:sldId id="343" r:id="rId39"/>
    <p:sldId id="344" r:id="rId40"/>
    <p:sldId id="345" r:id="rId41"/>
    <p:sldId id="346" r:id="rId42"/>
    <p:sldId id="347" r:id="rId43"/>
    <p:sldId id="348" r:id="rId44"/>
    <p:sldId id="349" r:id="rId45"/>
    <p:sldId id="350" r:id="rId46"/>
    <p:sldId id="351" r:id="rId47"/>
    <p:sldId id="28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3"/>
  </p:normalViewPr>
  <p:slideViewPr>
    <p:cSldViewPr>
      <p:cViewPr varScale="1">
        <p:scale>
          <a:sx n="107" d="100"/>
          <a:sy n="107" d="100"/>
        </p:scale>
        <p:origin x="176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2D724C-4ACE-4C5B-A2EF-B85208DA25D6}" type="datetimeFigureOut">
              <a:rPr lang="en-US" smtClean="0"/>
              <a:t>9/23/20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2652A-2B1E-493E-99C1-9C7D4A1880F4}" type="slidenum">
              <a:rPr lang="en-US" smtClean="0"/>
              <a:t>‹#›</a:t>
            </a:fld>
            <a:endParaRPr lang="en-US"/>
          </a:p>
        </p:txBody>
      </p:sp>
    </p:spTree>
    <p:extLst>
      <p:ext uri="{BB962C8B-B14F-4D97-AF65-F5344CB8AC3E}">
        <p14:creationId xmlns:p14="http://schemas.microsoft.com/office/powerpoint/2010/main" val="2103607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1ED75-A7E5-48B6-B05D-D1B6575145EA}" type="slidenum">
              <a:rPr lang="en-US" smtClean="0"/>
              <a:t>15</a:t>
            </a:fld>
            <a:endParaRPr lang="en-US"/>
          </a:p>
        </p:txBody>
      </p:sp>
    </p:spTree>
    <p:extLst>
      <p:ext uri="{BB962C8B-B14F-4D97-AF65-F5344CB8AC3E}">
        <p14:creationId xmlns:p14="http://schemas.microsoft.com/office/powerpoint/2010/main" val="3522060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1ED75-A7E5-48B6-B05D-D1B6575145EA}" type="slidenum">
              <a:rPr lang="en-US" smtClean="0"/>
              <a:t>17</a:t>
            </a:fld>
            <a:endParaRPr lang="en-US"/>
          </a:p>
        </p:txBody>
      </p:sp>
    </p:spTree>
    <p:extLst>
      <p:ext uri="{BB962C8B-B14F-4D97-AF65-F5344CB8AC3E}">
        <p14:creationId xmlns:p14="http://schemas.microsoft.com/office/powerpoint/2010/main" val="3784856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Headline 1 here</a:t>
            </a:r>
            <a:br>
              <a:rPr lang="en-US" dirty="0"/>
            </a:br>
            <a:r>
              <a:rPr lang="en-US" dirty="0"/>
              <a:t>Headline 2 here</a:t>
            </a:r>
          </a:p>
        </p:txBody>
      </p:sp>
      <p:sp>
        <p:nvSpPr>
          <p:cNvPr id="3" name="Subtitle 2"/>
          <p:cNvSpPr>
            <a:spLocks noGrp="1"/>
          </p:cNvSpPr>
          <p:nvPr>
            <p:ph type="subTitle" idx="1" hasCustomPrompt="1"/>
          </p:nvPr>
        </p:nvSpPr>
        <p:spPr>
          <a:xfrm>
            <a:off x="1371600" y="3886200"/>
            <a:ext cx="6400800" cy="518020"/>
          </a:xfrm>
        </p:spPr>
        <p:txBody>
          <a:bodyPr>
            <a:normAutofit/>
          </a:bodyPr>
          <a:lstStyle>
            <a:lvl1pPr marL="0" indent="0" algn="ctr">
              <a:buNone/>
              <a:defRPr sz="2400">
                <a:solidFill>
                  <a:schemeClr val="bg1">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a:t>
            </a:r>
          </a:p>
        </p:txBody>
      </p:sp>
      <p:sp>
        <p:nvSpPr>
          <p:cNvPr id="6" name="Slide Number Placeholder 5"/>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
        <p:nvSpPr>
          <p:cNvPr id="8" name="Text Placeholder 7"/>
          <p:cNvSpPr>
            <a:spLocks noGrp="1"/>
          </p:cNvSpPr>
          <p:nvPr>
            <p:ph type="body" sz="quarter" idx="13" hasCustomPrompt="1"/>
          </p:nvPr>
        </p:nvSpPr>
        <p:spPr>
          <a:xfrm>
            <a:off x="1371600" y="4589463"/>
            <a:ext cx="6400800" cy="603250"/>
          </a:xfrm>
        </p:spPr>
        <p:txBody>
          <a:bodyPr>
            <a:normAutofit/>
          </a:bodyPr>
          <a:lstStyle>
            <a:lvl1pPr marL="0" indent="0" algn="ctr">
              <a:buNone/>
              <a:defRPr sz="1800">
                <a:solidFill>
                  <a:schemeClr val="bg1">
                    <a:lumMod val="75000"/>
                  </a:schemeClr>
                </a:solidFill>
                <a:latin typeface="Arial" panose="020B0604020202020204" pitchFamily="34" charset="0"/>
                <a:cs typeface="Arial" panose="020B0604020202020204" pitchFamily="34" charset="0"/>
              </a:defRPr>
            </a:lvl1pPr>
          </a:lstStyle>
          <a:p>
            <a:pPr lvl="0"/>
            <a:r>
              <a:rPr lang="en-US" dirty="0"/>
              <a:t>Date</a:t>
            </a:r>
          </a:p>
        </p:txBody>
      </p:sp>
    </p:spTree>
    <p:extLst>
      <p:ext uri="{BB962C8B-B14F-4D97-AF65-F5344CB8AC3E}">
        <p14:creationId xmlns:p14="http://schemas.microsoft.com/office/powerpoint/2010/main" val="108197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5EF4A301-1DC3-6F43-B92A-8E746F3328C4}" type="datetimeFigureOut">
              <a:rPr lang="en-US">
                <a:solidFill>
                  <a:prstClr val="black"/>
                </a:solidFill>
              </a:rPr>
              <a:pPr defTabSz="457200"/>
              <a:t>9/23/20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3223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35211-CFF8-0541-9B00-47D908BEC32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3F79974-1343-8943-B126-72281881D57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32B3A0-1C06-1345-A5A0-165079C2C379}"/>
              </a:ext>
            </a:extLst>
          </p:cNvPr>
          <p:cNvSpPr>
            <a:spLocks noGrp="1"/>
          </p:cNvSpPr>
          <p:nvPr>
            <p:ph type="dt" sz="half" idx="10"/>
          </p:nvPr>
        </p:nvSpPr>
        <p:spPr/>
        <p:txBody>
          <a:bodyPr/>
          <a:lstStyle/>
          <a:p>
            <a:fld id="{CF95971C-4161-5A40-8B1D-1C354422210C}" type="datetimeFigureOut">
              <a:rPr lang="en-US" smtClean="0"/>
              <a:t>9/23/20</a:t>
            </a:fld>
            <a:endParaRPr lang="en-US"/>
          </a:p>
        </p:txBody>
      </p:sp>
      <p:sp>
        <p:nvSpPr>
          <p:cNvPr id="5" name="Footer Placeholder 4">
            <a:extLst>
              <a:ext uri="{FF2B5EF4-FFF2-40B4-BE49-F238E27FC236}">
                <a16:creationId xmlns:a16="http://schemas.microsoft.com/office/drawing/2014/main" id="{BD90B6FD-4FFE-AB40-AAD8-5BD0AB756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190214-2D33-AE46-9EEF-2FA765676579}"/>
              </a:ext>
            </a:extLst>
          </p:cNvPr>
          <p:cNvSpPr>
            <a:spLocks noGrp="1"/>
          </p:cNvSpPr>
          <p:nvPr>
            <p:ph type="sldNum" sz="quarter" idx="12"/>
          </p:nvPr>
        </p:nvSpPr>
        <p:spPr/>
        <p:txBody>
          <a:bodyPr/>
          <a:lstStyle/>
          <a:p>
            <a:fld id="{6BB662F4-AE1A-1548-B734-5230972E6C0C}" type="slidenum">
              <a:rPr lang="en-US" smtClean="0"/>
              <a:t>‹#›</a:t>
            </a:fld>
            <a:endParaRPr lang="en-US"/>
          </a:p>
        </p:txBody>
      </p:sp>
    </p:spTree>
    <p:extLst>
      <p:ext uri="{BB962C8B-B14F-4D97-AF65-F5344CB8AC3E}">
        <p14:creationId xmlns:p14="http://schemas.microsoft.com/office/powerpoint/2010/main" val="260522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Headline</a:t>
            </a:r>
          </a:p>
        </p:txBody>
      </p:sp>
      <p:sp>
        <p:nvSpPr>
          <p:cNvPr id="3" name="Content Placeholder 2"/>
          <p:cNvSpPr>
            <a:spLocks noGrp="1"/>
          </p:cNvSpPr>
          <p:nvPr>
            <p:ph idx="1"/>
          </p:nvPr>
        </p:nvSpPr>
        <p:spPr>
          <a:xfrm>
            <a:off x="457200" y="1600200"/>
            <a:ext cx="8229600" cy="4355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659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Headline</a:t>
            </a:r>
          </a:p>
        </p:txBody>
      </p:sp>
      <p:sp>
        <p:nvSpPr>
          <p:cNvPr id="3" name="Content Placeholder 2"/>
          <p:cNvSpPr>
            <a:spLocks noGrp="1"/>
          </p:cNvSpPr>
          <p:nvPr>
            <p:ph sz="half" idx="1"/>
          </p:nvPr>
        </p:nvSpPr>
        <p:spPr>
          <a:xfrm>
            <a:off x="457200" y="1600201"/>
            <a:ext cx="4038600" cy="4397928"/>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397928"/>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051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Headline</a:t>
            </a:r>
          </a:p>
        </p:txBody>
      </p:sp>
      <p:sp>
        <p:nvSpPr>
          <p:cNvPr id="3" name="Text Placeholder 2"/>
          <p:cNvSpPr>
            <a:spLocks noGrp="1"/>
          </p:cNvSpPr>
          <p:nvPr>
            <p:ph type="body" idx="1" hasCustomPrompt="1"/>
          </p:nvPr>
        </p:nvSpPr>
        <p:spPr>
          <a:xfrm>
            <a:off x="457200" y="1535113"/>
            <a:ext cx="4040188" cy="639762"/>
          </a:xfrm>
        </p:spPr>
        <p:txBody>
          <a:bodyPr anchor="b">
            <a:normAutofit/>
          </a:bodyPr>
          <a:lstStyle>
            <a:lvl1pPr marL="0" indent="0">
              <a:buNone/>
              <a:defRPr sz="2800" b="1"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 1</a:t>
            </a:r>
          </a:p>
        </p:txBody>
      </p:sp>
      <p:sp>
        <p:nvSpPr>
          <p:cNvPr id="4" name="Content Placeholder 3"/>
          <p:cNvSpPr>
            <a:spLocks noGrp="1"/>
          </p:cNvSpPr>
          <p:nvPr>
            <p:ph sz="half" idx="2"/>
          </p:nvPr>
        </p:nvSpPr>
        <p:spPr>
          <a:xfrm>
            <a:off x="457200" y="2174875"/>
            <a:ext cx="4040188" cy="3856809"/>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p:spPr>
        <p:txBody>
          <a:bodyPr anchor="b">
            <a:normAutofit/>
          </a:bodyPr>
          <a:lstStyle>
            <a:lvl1pPr marL="0" indent="0">
              <a:buNone/>
              <a:defRPr sz="2800" b="1"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 2</a:t>
            </a:r>
          </a:p>
        </p:txBody>
      </p:sp>
      <p:sp>
        <p:nvSpPr>
          <p:cNvPr id="6" name="Content Placeholder 5"/>
          <p:cNvSpPr>
            <a:spLocks noGrp="1"/>
          </p:cNvSpPr>
          <p:nvPr>
            <p:ph sz="quarter" idx="4"/>
          </p:nvPr>
        </p:nvSpPr>
        <p:spPr>
          <a:xfrm>
            <a:off x="4645025" y="2174875"/>
            <a:ext cx="4041775" cy="3856809"/>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4242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Headline</a:t>
            </a:r>
          </a:p>
        </p:txBody>
      </p:sp>
      <p:sp>
        <p:nvSpPr>
          <p:cNvPr id="5" name="Slide Number Placeholder 4"/>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828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164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68313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1"/>
            <a:ext cx="3008313" cy="455483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437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37015"/>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017948"/>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203753"/>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118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0"/>
            <a:ext cx="8229600" cy="4406317"/>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098AFC2-6C70-5741-9524-AA5F422D61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85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Headline</a:t>
            </a:r>
          </a:p>
        </p:txBody>
      </p:sp>
      <p:sp>
        <p:nvSpPr>
          <p:cNvPr id="3" name="Text Placeholder 2"/>
          <p:cNvSpPr>
            <a:spLocks noGrp="1"/>
          </p:cNvSpPr>
          <p:nvPr>
            <p:ph type="body" idx="1"/>
          </p:nvPr>
        </p:nvSpPr>
        <p:spPr>
          <a:xfrm>
            <a:off x="457200" y="1600200"/>
            <a:ext cx="8229600" cy="43895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B098AFC2-6C70-5741-9524-AA5F422D6150}"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025255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Lst>
  <p:txStyles>
    <p:titleStyle>
      <a:lvl1pPr algn="ctr" defTabSz="4572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FFFFFF"/>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FFFFFF"/>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FFFFFF"/>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FFFFFF"/>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ppc.sas.upenn.edu/" TargetMode="External"/><Relationship Id="rId2" Type="http://schemas.openxmlformats.org/officeDocument/2006/relationships/hyperlink" Target="https://centerformsc.org/" TargetMode="External"/><Relationship Id="rId1" Type="http://schemas.openxmlformats.org/officeDocument/2006/relationships/slideLayout" Target="../slideLayouts/slideLayout2.xml"/><Relationship Id="rId5" Type="http://schemas.openxmlformats.org/officeDocument/2006/relationships/hyperlink" Target="https://www.apa.org/" TargetMode="External"/><Relationship Id="rId4" Type="http://schemas.openxmlformats.org/officeDocument/2006/relationships/hyperlink" Target="https://self-compassion.org/"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057400" y="609600"/>
            <a:ext cx="5105400" cy="3478213"/>
          </a:xfrm>
        </p:spPr>
        <p:txBody>
          <a:bodyPr>
            <a:normAutofit/>
          </a:bodyPr>
          <a:lstStyle/>
          <a:p>
            <a:pPr lvl="0"/>
            <a:r>
              <a:rPr lang="en-US" sz="3200" b="1" dirty="0"/>
              <a:t>Surviving and Thriving: </a:t>
            </a:r>
            <a:br>
              <a:rPr lang="en-US" sz="3200" b="1" dirty="0"/>
            </a:br>
            <a:r>
              <a:rPr lang="en-US" sz="3200" b="1" dirty="0"/>
              <a:t>Resilience-Building in Academia</a:t>
            </a:r>
            <a:r>
              <a:rPr lang="en-US" sz="3200" dirty="0"/>
              <a:t> </a:t>
            </a:r>
            <a:br>
              <a:rPr lang="en-US" sz="3200" dirty="0"/>
            </a:br>
            <a:br>
              <a:rPr lang="en-US" sz="3200" dirty="0"/>
            </a:br>
            <a:endParaRPr lang="en-US" sz="3200" dirty="0"/>
          </a:p>
        </p:txBody>
      </p:sp>
      <p:sp>
        <p:nvSpPr>
          <p:cNvPr id="3" name="Subtitle 2"/>
          <p:cNvSpPr>
            <a:spLocks noGrp="1"/>
          </p:cNvSpPr>
          <p:nvPr>
            <p:ph type="subTitle" idx="4294967295"/>
          </p:nvPr>
        </p:nvSpPr>
        <p:spPr>
          <a:xfrm>
            <a:off x="1981200" y="3276600"/>
            <a:ext cx="5181600" cy="1260475"/>
          </a:xfrm>
        </p:spPr>
        <p:txBody>
          <a:bodyPr>
            <a:noAutofit/>
          </a:bodyPr>
          <a:lstStyle/>
          <a:p>
            <a:pPr marL="0" indent="0" algn="ctr">
              <a:buNone/>
            </a:pPr>
            <a:r>
              <a:rPr lang="en-US" sz="2000" dirty="0"/>
              <a:t>       Cassandra </a:t>
            </a:r>
            <a:r>
              <a:rPr lang="en-US" sz="2000" dirty="0" err="1"/>
              <a:t>Holinka</a:t>
            </a:r>
            <a:r>
              <a:rPr lang="en-US" sz="2000" dirty="0"/>
              <a:t>, </a:t>
            </a:r>
            <a:r>
              <a:rPr lang="en-US" sz="2000" dirty="0" err="1"/>
              <a:t>PsyD</a:t>
            </a:r>
            <a:endParaRPr lang="en-US" sz="2000" dirty="0"/>
          </a:p>
          <a:p>
            <a:pPr marL="0" indent="0" algn="ctr">
              <a:buNone/>
            </a:pPr>
            <a:r>
              <a:rPr lang="en-US" sz="2000" dirty="0"/>
              <a:t>Clinical Psychologist &amp; Assistant Professor</a:t>
            </a:r>
          </a:p>
          <a:p>
            <a:pPr marL="0" indent="0" algn="ctr">
              <a:buNone/>
            </a:pPr>
            <a:endParaRPr lang="en-US" sz="2000" dirty="0"/>
          </a:p>
          <a:p>
            <a:pPr marL="0" indent="0" algn="ctr">
              <a:buNone/>
            </a:pPr>
            <a:r>
              <a:rPr lang="en-US" sz="2000" dirty="0"/>
              <a:t>Jessica Meyer, Ph.D.</a:t>
            </a:r>
          </a:p>
          <a:p>
            <a:pPr marL="0" indent="0" algn="ctr">
              <a:buNone/>
            </a:pPr>
            <a:r>
              <a:rPr lang="en-US" sz="2000" dirty="0"/>
              <a:t>Clinical Psychologist &amp; Associate Professor</a:t>
            </a:r>
          </a:p>
          <a:p>
            <a:pPr marL="0" indent="0" algn="ctr">
              <a:buNone/>
            </a:pPr>
            <a:endParaRPr lang="en-US" sz="2000" dirty="0"/>
          </a:p>
          <a:p>
            <a:pPr algn="ctr"/>
            <a:endParaRPr lang="en-US" sz="2000" dirty="0"/>
          </a:p>
        </p:txBody>
      </p:sp>
    </p:spTree>
    <p:extLst>
      <p:ext uri="{BB962C8B-B14F-4D97-AF65-F5344CB8AC3E}">
        <p14:creationId xmlns:p14="http://schemas.microsoft.com/office/powerpoint/2010/main" val="595014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D1685-9543-3846-9E02-1324760D751A}"/>
              </a:ext>
            </a:extLst>
          </p:cNvPr>
          <p:cNvSpPr>
            <a:spLocks noGrp="1"/>
          </p:cNvSpPr>
          <p:nvPr>
            <p:ph type="title"/>
          </p:nvPr>
        </p:nvSpPr>
        <p:spPr/>
        <p:txBody>
          <a:bodyPr/>
          <a:lstStyle/>
          <a:p>
            <a:r>
              <a:rPr lang="en-US" dirty="0"/>
              <a:t>4. Stay miserable, stuck.</a:t>
            </a:r>
          </a:p>
        </p:txBody>
      </p:sp>
      <p:pic>
        <p:nvPicPr>
          <p:cNvPr id="4098" name="Picture 2" descr="EnchantingHR - HR &amp; Office Comic: Problem Solving Comic">
            <a:extLst>
              <a:ext uri="{FF2B5EF4-FFF2-40B4-BE49-F238E27FC236}">
                <a16:creationId xmlns:a16="http://schemas.microsoft.com/office/drawing/2014/main" id="{FADCF91E-CD71-7741-B102-60D4062ED7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3916" y="2024868"/>
            <a:ext cx="3776168" cy="3975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590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1F50EC-BF91-BA4C-A0C5-2D11934230A5}"/>
              </a:ext>
            </a:extLst>
          </p:cNvPr>
          <p:cNvSpPr>
            <a:spLocks noGrp="1"/>
          </p:cNvSpPr>
          <p:nvPr>
            <p:ph type="title"/>
          </p:nvPr>
        </p:nvSpPr>
        <p:spPr/>
        <p:txBody>
          <a:bodyPr/>
          <a:lstStyle/>
          <a:p>
            <a:r>
              <a:rPr lang="en-US" dirty="0"/>
              <a:t>A Deeper Look at Specific Skills</a:t>
            </a:r>
          </a:p>
        </p:txBody>
      </p:sp>
    </p:spTree>
    <p:extLst>
      <p:ext uri="{BB962C8B-B14F-4D97-AF65-F5344CB8AC3E}">
        <p14:creationId xmlns:p14="http://schemas.microsoft.com/office/powerpoint/2010/main" val="1776946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Acceptance Strategies</a:t>
            </a:r>
          </a:p>
        </p:txBody>
      </p:sp>
      <p:sp>
        <p:nvSpPr>
          <p:cNvPr id="3" name="Content Placeholder 2"/>
          <p:cNvSpPr>
            <a:spLocks noGrp="1"/>
          </p:cNvSpPr>
          <p:nvPr>
            <p:ph idx="1"/>
          </p:nvPr>
        </p:nvSpPr>
        <p:spPr/>
        <p:txBody>
          <a:bodyPr>
            <a:normAutofit fontScale="85000" lnSpcReduction="20000"/>
          </a:bodyPr>
          <a:lstStyle/>
          <a:p>
            <a:r>
              <a:rPr lang="en-US" dirty="0"/>
              <a:t>Mindfulness</a:t>
            </a:r>
          </a:p>
          <a:p>
            <a:endParaRPr lang="en-US" dirty="0"/>
          </a:p>
          <a:p>
            <a:r>
              <a:rPr lang="en-US" dirty="0"/>
              <a:t>Mindfulness in Academia: Living with Intentionality to Values and Time</a:t>
            </a:r>
          </a:p>
          <a:p>
            <a:endParaRPr lang="en-US" dirty="0"/>
          </a:p>
          <a:p>
            <a:r>
              <a:rPr lang="en-US" dirty="0"/>
              <a:t>Gratitude Practice</a:t>
            </a:r>
          </a:p>
          <a:p>
            <a:pPr marL="0" indent="0">
              <a:buNone/>
            </a:pPr>
            <a:endParaRPr lang="en-US" dirty="0"/>
          </a:p>
          <a:p>
            <a:r>
              <a:rPr lang="en-US" dirty="0"/>
              <a:t>Self Compassion &amp; Self Acceptance</a:t>
            </a:r>
          </a:p>
          <a:p>
            <a:pPr marL="0" indent="0">
              <a:buNone/>
            </a:pPr>
            <a:endParaRPr lang="en-US" dirty="0"/>
          </a:p>
          <a:p>
            <a:r>
              <a:rPr lang="en-US" dirty="0"/>
              <a:t>Relaxation Practice – 4-7-8 Breath</a:t>
            </a:r>
          </a:p>
          <a:p>
            <a:pPr marL="0" indent="0">
              <a:buNone/>
            </a:pPr>
            <a:endParaRPr lang="en-US" dirty="0"/>
          </a:p>
        </p:txBody>
      </p:sp>
    </p:spTree>
    <p:extLst>
      <p:ext uri="{BB962C8B-B14F-4D97-AF65-F5344CB8AC3E}">
        <p14:creationId xmlns:p14="http://schemas.microsoft.com/office/powerpoint/2010/main" val="2797871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Mindfulness</a:t>
            </a:r>
          </a:p>
        </p:txBody>
      </p:sp>
    </p:spTree>
    <p:extLst>
      <p:ext uri="{BB962C8B-B14F-4D97-AF65-F5344CB8AC3E}">
        <p14:creationId xmlns:p14="http://schemas.microsoft.com/office/powerpoint/2010/main" val="1069119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a:bodyPr>
          <a:lstStyle/>
          <a:p>
            <a:pPr algn="ctr"/>
            <a:r>
              <a:rPr lang="en-US" sz="3600" dirty="0"/>
              <a:t>What is Mindfulness</a:t>
            </a:r>
            <a:endParaRPr lang="en-US" dirty="0"/>
          </a:p>
        </p:txBody>
      </p:sp>
      <p:sp>
        <p:nvSpPr>
          <p:cNvPr id="3" name="Content Placeholder 2"/>
          <p:cNvSpPr>
            <a:spLocks noGrp="1"/>
          </p:cNvSpPr>
          <p:nvPr>
            <p:ph idx="1"/>
          </p:nvPr>
        </p:nvSpPr>
        <p:spPr>
          <a:xfrm>
            <a:off x="685800" y="1219200"/>
            <a:ext cx="7772400" cy="5096184"/>
          </a:xfrm>
        </p:spPr>
        <p:txBody>
          <a:bodyPr>
            <a:normAutofit fontScale="77500" lnSpcReduction="20000"/>
          </a:bodyPr>
          <a:lstStyle/>
          <a:p>
            <a:r>
              <a:rPr lang="en-US" sz="2800" dirty="0"/>
              <a:t>According to Jon </a:t>
            </a:r>
            <a:r>
              <a:rPr lang="en-US" sz="2800" dirty="0" err="1"/>
              <a:t>Kabat</a:t>
            </a:r>
            <a:r>
              <a:rPr lang="en-US" sz="2800" dirty="0"/>
              <a:t>-Zinn, “Mindfulness means paying attention in a particular way; on purpose, in the present moment, and non judgmentally." </a:t>
            </a:r>
          </a:p>
          <a:p>
            <a:pPr marL="0" indent="0">
              <a:buNone/>
            </a:pPr>
            <a:endParaRPr lang="en-US" sz="2800" dirty="0"/>
          </a:p>
          <a:p>
            <a:r>
              <a:rPr lang="en-US" sz="2800" dirty="0"/>
              <a:t>Being in the present moment</a:t>
            </a:r>
          </a:p>
          <a:p>
            <a:pPr marL="0" indent="0">
              <a:buNone/>
            </a:pPr>
            <a:endParaRPr lang="en-US" sz="2800" dirty="0"/>
          </a:p>
          <a:p>
            <a:r>
              <a:rPr lang="en-US" sz="2800" dirty="0"/>
              <a:t>One-mindfully</a:t>
            </a:r>
          </a:p>
          <a:p>
            <a:pPr marL="0" indent="0">
              <a:buNone/>
            </a:pPr>
            <a:endParaRPr lang="en-US" sz="2800" dirty="0"/>
          </a:p>
          <a:p>
            <a:r>
              <a:rPr lang="en-US" sz="2800" dirty="0"/>
              <a:t>With a Nonjudgmental manner – not falling prey to our own prejudices, opinions, and projections</a:t>
            </a:r>
          </a:p>
          <a:p>
            <a:pPr marL="0" indent="0">
              <a:buNone/>
            </a:pPr>
            <a:endParaRPr lang="en-US" sz="2800" dirty="0"/>
          </a:p>
          <a:p>
            <a:r>
              <a:rPr lang="en-US" sz="2800" dirty="0"/>
              <a:t>Developing familiarity with one’s mind</a:t>
            </a:r>
          </a:p>
          <a:p>
            <a:pPr marL="0" indent="0">
              <a:buNone/>
            </a:pPr>
            <a:endParaRPr lang="en-US" sz="2800" dirty="0"/>
          </a:p>
          <a:p>
            <a:r>
              <a:rPr lang="en-US" sz="2800" dirty="0"/>
              <a:t>Learning to be in control of your own mind, instead of letting your mind be in control of you</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64716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171768"/>
          </a:xfrm>
        </p:spPr>
        <p:txBody>
          <a:bodyPr/>
          <a:lstStyle/>
          <a:p>
            <a:pPr algn="l"/>
            <a:r>
              <a:rPr lang="en-US" dirty="0"/>
              <a:t>Evidence for Mindfulness</a:t>
            </a:r>
          </a:p>
        </p:txBody>
      </p:sp>
      <p:sp>
        <p:nvSpPr>
          <p:cNvPr id="3" name="Content Placeholder 2"/>
          <p:cNvSpPr>
            <a:spLocks noGrp="1"/>
          </p:cNvSpPr>
          <p:nvPr>
            <p:ph sz="quarter" idx="4294967295"/>
          </p:nvPr>
        </p:nvSpPr>
        <p:spPr>
          <a:xfrm>
            <a:off x="457200" y="1143000"/>
            <a:ext cx="8153400" cy="5334000"/>
          </a:xfrm>
          <a:prstGeom prst="rect">
            <a:avLst/>
          </a:prstGeom>
        </p:spPr>
        <p:txBody>
          <a:bodyPr>
            <a:normAutofit/>
          </a:bodyPr>
          <a:lstStyle/>
          <a:p>
            <a:pPr marL="0" indent="0">
              <a:buNone/>
            </a:pPr>
            <a:endParaRPr lang="en-US" dirty="0"/>
          </a:p>
          <a:p>
            <a:r>
              <a:rPr lang="en-US" dirty="0"/>
              <a:t>Many studies show mindfulness associated with:</a:t>
            </a:r>
          </a:p>
          <a:p>
            <a:pPr lvl="1"/>
            <a:r>
              <a:rPr lang="en-US" sz="2400" dirty="0">
                <a:solidFill>
                  <a:schemeClr val="bg1"/>
                </a:solidFill>
              </a:rPr>
              <a:t>Lower stress levels, greater ease/well being</a:t>
            </a:r>
          </a:p>
          <a:p>
            <a:pPr lvl="1"/>
            <a:r>
              <a:rPr lang="en-US" sz="2400" dirty="0">
                <a:solidFill>
                  <a:schemeClr val="bg1"/>
                </a:solidFill>
              </a:rPr>
              <a:t>Improved frustration tolerance</a:t>
            </a:r>
          </a:p>
          <a:p>
            <a:pPr lvl="1"/>
            <a:r>
              <a:rPr lang="en-US" sz="2400" dirty="0">
                <a:solidFill>
                  <a:schemeClr val="bg1"/>
                </a:solidFill>
              </a:rPr>
              <a:t>Improved cognitive functioning</a:t>
            </a:r>
          </a:p>
          <a:p>
            <a:pPr lvl="1"/>
            <a:r>
              <a:rPr lang="en-US" sz="2400" dirty="0">
                <a:solidFill>
                  <a:schemeClr val="bg1"/>
                </a:solidFill>
              </a:rPr>
              <a:t>Increased immune functioning</a:t>
            </a:r>
          </a:p>
          <a:p>
            <a:pPr lvl="1"/>
            <a:r>
              <a:rPr lang="en-US" sz="2400" dirty="0">
                <a:solidFill>
                  <a:schemeClr val="bg1"/>
                </a:solidFill>
              </a:rPr>
              <a:t>Lower BP</a:t>
            </a:r>
          </a:p>
          <a:p>
            <a:pPr lvl="1"/>
            <a:r>
              <a:rPr lang="en-US" sz="2400" dirty="0">
                <a:solidFill>
                  <a:schemeClr val="bg1"/>
                </a:solidFill>
              </a:rPr>
              <a:t>Less reactivity/conflict</a:t>
            </a:r>
          </a:p>
          <a:p>
            <a:pPr lvl="1"/>
            <a:r>
              <a:rPr lang="en-US" sz="2400" dirty="0">
                <a:solidFill>
                  <a:schemeClr val="bg1"/>
                </a:solidFill>
              </a:rPr>
              <a:t>Reduced chronic pain</a:t>
            </a:r>
          </a:p>
          <a:p>
            <a:pPr marL="365760" lvl="1" indent="0">
              <a:buNone/>
            </a:pPr>
            <a:endParaRPr lang="en-US" dirty="0"/>
          </a:p>
          <a:p>
            <a:pPr lvl="1"/>
            <a:endParaRPr lang="en-US" dirty="0"/>
          </a:p>
          <a:p>
            <a:endParaRPr lang="en-US" dirty="0"/>
          </a:p>
        </p:txBody>
      </p:sp>
    </p:spTree>
    <p:extLst>
      <p:ext uri="{BB962C8B-B14F-4D97-AF65-F5344CB8AC3E}">
        <p14:creationId xmlns:p14="http://schemas.microsoft.com/office/powerpoint/2010/main" val="3656347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600200"/>
          </a:xfrm>
        </p:spPr>
        <p:txBody>
          <a:bodyPr>
            <a:normAutofit fontScale="90000"/>
          </a:bodyPr>
          <a:lstStyle/>
          <a:p>
            <a:br>
              <a:rPr lang="en-US" dirty="0"/>
            </a:br>
            <a:r>
              <a:rPr lang="en-US" dirty="0"/>
              <a:t>Research: </a:t>
            </a:r>
            <a:br>
              <a:rPr lang="en-US" dirty="0"/>
            </a:br>
            <a:r>
              <a:rPr lang="en-US" dirty="0"/>
              <a:t>Benefits of Mindfulness in Medicine</a:t>
            </a:r>
            <a:br>
              <a:rPr lang="en-US" dirty="0"/>
            </a:br>
            <a:endParaRPr lang="en-US" dirty="0"/>
          </a:p>
        </p:txBody>
      </p:sp>
      <p:sp>
        <p:nvSpPr>
          <p:cNvPr id="3" name="Content Placeholder 2"/>
          <p:cNvSpPr>
            <a:spLocks noGrp="1"/>
          </p:cNvSpPr>
          <p:nvPr>
            <p:ph idx="1"/>
          </p:nvPr>
        </p:nvSpPr>
        <p:spPr>
          <a:xfrm>
            <a:off x="1066800" y="1981200"/>
            <a:ext cx="7620000" cy="3974983"/>
          </a:xfrm>
        </p:spPr>
        <p:txBody>
          <a:bodyPr>
            <a:normAutofit fontScale="92500" lnSpcReduction="20000"/>
          </a:bodyPr>
          <a:lstStyle/>
          <a:p>
            <a:r>
              <a:rPr lang="en-US" dirty="0"/>
              <a:t>30 primary care clinicians participated in an abbreviated mindfulness course </a:t>
            </a:r>
          </a:p>
          <a:p>
            <a:pPr marL="0" indent="0">
              <a:buNone/>
            </a:pPr>
            <a:r>
              <a:rPr lang="en-US" sz="1900" dirty="0"/>
              <a:t>       (</a:t>
            </a:r>
            <a:r>
              <a:rPr lang="en-US" sz="1900" i="1" dirty="0"/>
              <a:t>Fortney, </a:t>
            </a:r>
            <a:r>
              <a:rPr lang="en-US" sz="1900" i="1" dirty="0" err="1"/>
              <a:t>Luchterhand</a:t>
            </a:r>
            <a:r>
              <a:rPr lang="en-US" sz="1900" i="1" dirty="0"/>
              <a:t>, </a:t>
            </a:r>
            <a:r>
              <a:rPr lang="en-US" sz="1900" i="1" dirty="0" err="1"/>
              <a:t>Zakletskaia</a:t>
            </a:r>
            <a:r>
              <a:rPr lang="en-US" sz="1900" i="1" dirty="0"/>
              <a:t>, </a:t>
            </a:r>
            <a:r>
              <a:rPr lang="en-US" sz="1900" i="1" dirty="0" err="1"/>
              <a:t>Zgierska</a:t>
            </a:r>
            <a:r>
              <a:rPr lang="en-US" sz="1900" i="1" dirty="0"/>
              <a:t>, </a:t>
            </a:r>
            <a:r>
              <a:rPr lang="en-US" sz="1900" i="1" dirty="0" err="1"/>
              <a:t>Rakel</a:t>
            </a:r>
            <a:r>
              <a:rPr lang="en-US" sz="1900" i="1" dirty="0"/>
              <a:t>, 2013)</a:t>
            </a:r>
          </a:p>
          <a:p>
            <a:endParaRPr lang="en-US" dirty="0"/>
          </a:p>
          <a:p>
            <a:r>
              <a:rPr lang="en-US" dirty="0"/>
              <a:t>9 months post-intervention, lower scores in:</a:t>
            </a:r>
          </a:p>
          <a:p>
            <a:pPr lvl="1"/>
            <a:r>
              <a:rPr lang="en-US" sz="2400" dirty="0"/>
              <a:t>Burnout</a:t>
            </a:r>
          </a:p>
          <a:p>
            <a:pPr lvl="1"/>
            <a:r>
              <a:rPr lang="en-US" sz="2400" dirty="0"/>
              <a:t>Depression </a:t>
            </a:r>
          </a:p>
          <a:p>
            <a:pPr lvl="1"/>
            <a:r>
              <a:rPr lang="en-US" sz="2400" dirty="0"/>
              <a:t>Anxiety </a:t>
            </a:r>
          </a:p>
          <a:p>
            <a:pPr lvl="1"/>
            <a:r>
              <a:rPr lang="en-US" sz="2400" dirty="0"/>
              <a:t>Perceived Stress</a:t>
            </a:r>
          </a:p>
          <a:p>
            <a:endParaRPr lang="en-US" dirty="0"/>
          </a:p>
        </p:txBody>
      </p:sp>
    </p:spTree>
    <p:extLst>
      <p:ext uri="{BB962C8B-B14F-4D97-AF65-F5344CB8AC3E}">
        <p14:creationId xmlns:p14="http://schemas.microsoft.com/office/powerpoint/2010/main" val="186652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553200" cy="1171768"/>
          </a:xfrm>
        </p:spPr>
        <p:txBody>
          <a:bodyPr/>
          <a:lstStyle/>
          <a:p>
            <a:pPr algn="l"/>
            <a:r>
              <a:rPr lang="en-US" dirty="0"/>
              <a:t>Let’s Practice….</a:t>
            </a:r>
          </a:p>
        </p:txBody>
      </p:sp>
      <p:sp>
        <p:nvSpPr>
          <p:cNvPr id="3" name="Content Placeholder 2"/>
          <p:cNvSpPr>
            <a:spLocks noGrp="1"/>
          </p:cNvSpPr>
          <p:nvPr>
            <p:ph sz="quarter" idx="4294967295"/>
          </p:nvPr>
        </p:nvSpPr>
        <p:spPr>
          <a:xfrm>
            <a:off x="304800" y="1676400"/>
            <a:ext cx="8153400" cy="5334000"/>
          </a:xfrm>
          <a:prstGeom prst="rect">
            <a:avLst/>
          </a:prstGeom>
        </p:spPr>
        <p:txBody>
          <a:bodyPr>
            <a:normAutofit/>
          </a:bodyPr>
          <a:lstStyle/>
          <a:p>
            <a:r>
              <a:rPr lang="en-US" sz="2400" u="sng" dirty="0"/>
              <a:t>3 Steps to Meditation:</a:t>
            </a:r>
          </a:p>
          <a:p>
            <a:pPr marL="0" indent="0">
              <a:buNone/>
            </a:pPr>
            <a:endParaRPr lang="en-US" sz="2400" u="sng" dirty="0"/>
          </a:p>
          <a:p>
            <a:pPr marL="457200" lvl="1" indent="0">
              <a:buNone/>
            </a:pPr>
            <a:r>
              <a:rPr lang="en-US" dirty="0">
                <a:solidFill>
                  <a:schemeClr val="bg1"/>
                </a:solidFill>
              </a:rPr>
              <a:t>1.  Sit with back upright, alert, yet comfortable</a:t>
            </a:r>
          </a:p>
          <a:p>
            <a:pPr marL="457200" lvl="1" indent="0">
              <a:buNone/>
            </a:pPr>
            <a:r>
              <a:rPr lang="en-US" dirty="0">
                <a:solidFill>
                  <a:schemeClr val="bg1"/>
                </a:solidFill>
              </a:rPr>
              <a:t>2.  Focus on your breath, body or other object of attention</a:t>
            </a:r>
          </a:p>
          <a:p>
            <a:pPr marL="457200" lvl="1" indent="0">
              <a:buNone/>
            </a:pPr>
            <a:r>
              <a:rPr lang="en-US" dirty="0">
                <a:solidFill>
                  <a:schemeClr val="bg1"/>
                </a:solidFill>
              </a:rPr>
              <a:t>3.  When you get lost elsewhere, bring your attention back to the breath.</a:t>
            </a:r>
          </a:p>
          <a:p>
            <a:pPr>
              <a:buNone/>
            </a:pPr>
            <a:endParaRPr lang="en-US" sz="2400" dirty="0"/>
          </a:p>
          <a:p>
            <a:pPr lvl="1">
              <a:buNone/>
            </a:pPr>
            <a:endParaRPr lang="en-US" dirty="0"/>
          </a:p>
          <a:p>
            <a:endParaRPr lang="en-US" sz="2400" dirty="0"/>
          </a:p>
          <a:p>
            <a:endParaRPr lang="en-US" sz="2400" dirty="0"/>
          </a:p>
        </p:txBody>
      </p:sp>
    </p:spTree>
    <p:extLst>
      <p:ext uri="{BB962C8B-B14F-4D97-AF65-F5344CB8AC3E}">
        <p14:creationId xmlns:p14="http://schemas.microsoft.com/office/powerpoint/2010/main" val="3513400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553200" cy="1171768"/>
          </a:xfrm>
        </p:spPr>
        <p:txBody>
          <a:bodyPr/>
          <a:lstStyle/>
          <a:p>
            <a:pPr algn="l"/>
            <a:r>
              <a:rPr lang="en-US" dirty="0"/>
              <a:t>Brief mindful breaks</a:t>
            </a:r>
          </a:p>
        </p:txBody>
      </p:sp>
      <p:sp>
        <p:nvSpPr>
          <p:cNvPr id="3" name="Content Placeholder 2"/>
          <p:cNvSpPr>
            <a:spLocks noGrp="1"/>
          </p:cNvSpPr>
          <p:nvPr>
            <p:ph sz="quarter" idx="4294967295"/>
          </p:nvPr>
        </p:nvSpPr>
        <p:spPr>
          <a:xfrm>
            <a:off x="304800" y="1219200"/>
            <a:ext cx="8153400" cy="5334000"/>
          </a:xfrm>
          <a:prstGeom prst="rect">
            <a:avLst/>
          </a:prstGeom>
        </p:spPr>
        <p:txBody>
          <a:bodyPr>
            <a:normAutofit/>
          </a:bodyPr>
          <a:lstStyle/>
          <a:p>
            <a:pPr marL="0" indent="0">
              <a:buNone/>
            </a:pPr>
            <a:r>
              <a:rPr lang="en-US" sz="2400" dirty="0"/>
              <a:t>	1. </a:t>
            </a:r>
            <a:r>
              <a:rPr lang="en-US" sz="2400" u="sng" dirty="0"/>
              <a:t>Check-Ins with Yourself </a:t>
            </a:r>
            <a:r>
              <a:rPr lang="en-US" sz="2400" dirty="0"/>
              <a:t>- “Where are You Now?”</a:t>
            </a:r>
          </a:p>
          <a:p>
            <a:pPr lvl="2"/>
            <a:r>
              <a:rPr lang="en-US" dirty="0"/>
              <a:t>What are my thoughts? </a:t>
            </a:r>
          </a:p>
          <a:p>
            <a:pPr lvl="2"/>
            <a:r>
              <a:rPr lang="en-US" dirty="0"/>
              <a:t>How are my thoughts affecting my actions at work?</a:t>
            </a:r>
          </a:p>
          <a:p>
            <a:pPr lvl="2"/>
            <a:r>
              <a:rPr lang="en-US" dirty="0"/>
              <a:t>What are my emotions?</a:t>
            </a:r>
          </a:p>
          <a:p>
            <a:pPr lvl="2"/>
            <a:r>
              <a:rPr lang="en-US" dirty="0"/>
              <a:t>Where do I feel this in my body?</a:t>
            </a:r>
          </a:p>
          <a:p>
            <a:pPr marL="914400" lvl="2" indent="0">
              <a:buNone/>
            </a:pPr>
            <a:endParaRPr lang="en-US" dirty="0"/>
          </a:p>
          <a:p>
            <a:pPr lvl="1"/>
            <a:r>
              <a:rPr lang="en-US" sz="2400" dirty="0">
                <a:solidFill>
                  <a:schemeClr val="bg1"/>
                </a:solidFill>
              </a:rPr>
              <a:t>Come back to the present moment, the breath or body, whenever you realize you are caught up in thoughts or emotions</a:t>
            </a:r>
            <a:endParaRPr lang="en-US" sz="2400" dirty="0"/>
          </a:p>
          <a:p>
            <a:pPr lvl="1"/>
            <a:endParaRPr lang="en-US" dirty="0"/>
          </a:p>
          <a:p>
            <a:pPr lvl="1">
              <a:buNone/>
            </a:pPr>
            <a:endParaRPr lang="en-US" dirty="0"/>
          </a:p>
          <a:p>
            <a:pPr lvl="1"/>
            <a:endParaRPr lang="en-US" dirty="0"/>
          </a:p>
          <a:p>
            <a:pPr lvl="1"/>
            <a:endParaRPr lang="en-US" dirty="0"/>
          </a:p>
          <a:p>
            <a:endParaRPr lang="en-US" sz="2400" dirty="0"/>
          </a:p>
          <a:p>
            <a:endParaRPr lang="en-US" sz="2400" dirty="0"/>
          </a:p>
        </p:txBody>
      </p:sp>
    </p:spTree>
    <p:extLst>
      <p:ext uri="{BB962C8B-B14F-4D97-AF65-F5344CB8AC3E}">
        <p14:creationId xmlns:p14="http://schemas.microsoft.com/office/powerpoint/2010/main" val="964087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Mindfulness in Academia</a:t>
            </a:r>
          </a:p>
        </p:txBody>
      </p:sp>
      <p:sp>
        <p:nvSpPr>
          <p:cNvPr id="3" name="Content Placeholder 2"/>
          <p:cNvSpPr>
            <a:spLocks noGrp="1"/>
          </p:cNvSpPr>
          <p:nvPr>
            <p:ph idx="1"/>
          </p:nvPr>
        </p:nvSpPr>
        <p:spPr/>
        <p:txBody>
          <a:bodyPr>
            <a:normAutofit fontScale="92500" lnSpcReduction="20000"/>
          </a:bodyPr>
          <a:lstStyle/>
          <a:p>
            <a:r>
              <a:rPr lang="en-US" dirty="0"/>
              <a:t>When stressed or feeling time pressure, mindfulness can be helpful to facilitate working with intentionality</a:t>
            </a:r>
          </a:p>
          <a:p>
            <a:endParaRPr lang="en-US" dirty="0"/>
          </a:p>
          <a:p>
            <a:r>
              <a:rPr lang="en-US" dirty="0"/>
              <a:t>Take Mindful Pauses to:</a:t>
            </a:r>
          </a:p>
          <a:p>
            <a:pPr lvl="1"/>
            <a:r>
              <a:rPr lang="en-US" dirty="0"/>
              <a:t>Work One-Mindfully</a:t>
            </a:r>
          </a:p>
          <a:p>
            <a:pPr lvl="1"/>
            <a:r>
              <a:rPr lang="en-US" dirty="0"/>
              <a:t>Ask yourself if this is how you want to be using your time, and what function or value it is serving</a:t>
            </a:r>
          </a:p>
          <a:p>
            <a:pPr lvl="1"/>
            <a:r>
              <a:rPr lang="en-US" dirty="0"/>
              <a:t>Identify your Values, and be willing to be flexible with them and to sacrifice some for the sake of others</a:t>
            </a:r>
          </a:p>
          <a:p>
            <a:pPr lvl="1"/>
            <a:endParaRPr lang="en-US" dirty="0"/>
          </a:p>
        </p:txBody>
      </p:sp>
    </p:spTree>
    <p:extLst>
      <p:ext uri="{BB962C8B-B14F-4D97-AF65-F5344CB8AC3E}">
        <p14:creationId xmlns:p14="http://schemas.microsoft.com/office/powerpoint/2010/main" val="201692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2F917-144F-CB43-8819-CD07F79EBBA3}"/>
              </a:ext>
            </a:extLst>
          </p:cNvPr>
          <p:cNvSpPr>
            <a:spLocks noGrp="1"/>
          </p:cNvSpPr>
          <p:nvPr>
            <p:ph type="title"/>
          </p:nvPr>
        </p:nvSpPr>
        <p:spPr/>
        <p:txBody>
          <a:bodyPr/>
          <a:lstStyle/>
          <a:p>
            <a:r>
              <a:rPr lang="en-US" dirty="0"/>
              <a:t>Today’s Objectives</a:t>
            </a:r>
          </a:p>
        </p:txBody>
      </p:sp>
      <p:sp>
        <p:nvSpPr>
          <p:cNvPr id="3" name="Content Placeholder 2">
            <a:extLst>
              <a:ext uri="{FF2B5EF4-FFF2-40B4-BE49-F238E27FC236}">
                <a16:creationId xmlns:a16="http://schemas.microsoft.com/office/drawing/2014/main" id="{75BE9F6D-2FEF-6D44-8595-16167756DF06}"/>
              </a:ext>
            </a:extLst>
          </p:cNvPr>
          <p:cNvSpPr>
            <a:spLocks noGrp="1"/>
          </p:cNvSpPr>
          <p:nvPr>
            <p:ph idx="1"/>
          </p:nvPr>
        </p:nvSpPr>
        <p:spPr/>
        <p:txBody>
          <a:bodyPr>
            <a:normAutofit lnSpcReduction="10000"/>
          </a:bodyPr>
          <a:lstStyle/>
          <a:p>
            <a:r>
              <a:rPr lang="en-US" dirty="0"/>
              <a:t>Consider the difference between </a:t>
            </a:r>
            <a:r>
              <a:rPr lang="en-US" i="1" dirty="0"/>
              <a:t>getting through </a:t>
            </a:r>
            <a:r>
              <a:rPr lang="en-US" dirty="0"/>
              <a:t>stress and developing </a:t>
            </a:r>
            <a:r>
              <a:rPr lang="en-US" i="1" dirty="0"/>
              <a:t>resilience</a:t>
            </a:r>
          </a:p>
          <a:p>
            <a:pPr lvl="1"/>
            <a:r>
              <a:rPr lang="en-US" dirty="0"/>
              <a:t>Reflect on when you have the mental and emotional capacity to do each</a:t>
            </a:r>
          </a:p>
          <a:p>
            <a:r>
              <a:rPr lang="en-US" dirty="0"/>
              <a:t>Identify four ways to approach any problem </a:t>
            </a:r>
          </a:p>
          <a:p>
            <a:r>
              <a:rPr lang="en-US" dirty="0"/>
              <a:t>Take a deeper dive into specific skills</a:t>
            </a:r>
          </a:p>
          <a:p>
            <a:r>
              <a:rPr lang="en-US" dirty="0"/>
              <a:t>Discuss some common topics of interest in the workplace</a:t>
            </a:r>
          </a:p>
        </p:txBody>
      </p:sp>
    </p:spTree>
    <p:extLst>
      <p:ext uri="{BB962C8B-B14F-4D97-AF65-F5344CB8AC3E}">
        <p14:creationId xmlns:p14="http://schemas.microsoft.com/office/powerpoint/2010/main" val="13341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Gratitude</a:t>
            </a:r>
          </a:p>
        </p:txBody>
      </p:sp>
    </p:spTree>
    <p:extLst>
      <p:ext uri="{BB962C8B-B14F-4D97-AF65-F5344CB8AC3E}">
        <p14:creationId xmlns:p14="http://schemas.microsoft.com/office/powerpoint/2010/main" val="652531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Gratitude practice</a:t>
            </a:r>
          </a:p>
        </p:txBody>
      </p:sp>
      <p:sp>
        <p:nvSpPr>
          <p:cNvPr id="3" name="Content Placeholder 2"/>
          <p:cNvSpPr>
            <a:spLocks noGrp="1"/>
          </p:cNvSpPr>
          <p:nvPr>
            <p:ph idx="1"/>
          </p:nvPr>
        </p:nvSpPr>
        <p:spPr/>
        <p:txBody>
          <a:bodyPr>
            <a:normAutofit fontScale="70000" lnSpcReduction="20000"/>
          </a:bodyPr>
          <a:lstStyle/>
          <a:p>
            <a:r>
              <a:rPr lang="en-US" dirty="0"/>
              <a:t>Shifts our negative bias in thinking to be more balanced</a:t>
            </a:r>
          </a:p>
          <a:p>
            <a:pPr>
              <a:buNone/>
            </a:pPr>
            <a:endParaRPr lang="en-US" dirty="0"/>
          </a:p>
          <a:p>
            <a:r>
              <a:rPr lang="en-US" dirty="0"/>
              <a:t>Practice perceiving positive events that occur in everyday professional/personal life and not taking them for granted</a:t>
            </a:r>
          </a:p>
          <a:p>
            <a:pPr marL="0" indent="0">
              <a:buNone/>
            </a:pPr>
            <a:endParaRPr lang="en-US" dirty="0"/>
          </a:p>
          <a:p>
            <a:pPr lvl="1"/>
            <a:r>
              <a:rPr lang="en-US" dirty="0">
                <a:solidFill>
                  <a:schemeClr val="bg1"/>
                </a:solidFill>
              </a:rPr>
              <a:t>Log at end of day what went well or what you learned.  Minimum 5 things per week.</a:t>
            </a:r>
          </a:p>
          <a:p>
            <a:pPr marL="457200" lvl="1" indent="0">
              <a:buNone/>
            </a:pPr>
            <a:endParaRPr lang="en-US" dirty="0">
              <a:solidFill>
                <a:schemeClr val="bg1"/>
              </a:solidFill>
            </a:endParaRPr>
          </a:p>
          <a:p>
            <a:pPr lvl="1"/>
            <a:r>
              <a:rPr lang="en-US" dirty="0">
                <a:solidFill>
                  <a:schemeClr val="bg1"/>
                </a:solidFill>
              </a:rPr>
              <a:t>Benefits including better sleep, fewer symptoms of illness, less depression, and more happiness/psychological well being</a:t>
            </a:r>
          </a:p>
          <a:p>
            <a:endParaRPr lang="en-US" dirty="0"/>
          </a:p>
          <a:p>
            <a:pPr>
              <a:buNone/>
            </a:pPr>
            <a:r>
              <a:rPr lang="en-US" sz="2400" dirty="0"/>
              <a:t>http://greatergood.berkeley.edu/article/item/tips_for_keeping_a_gratitude_journal</a:t>
            </a:r>
          </a:p>
        </p:txBody>
      </p:sp>
    </p:spTree>
    <p:extLst>
      <p:ext uri="{BB962C8B-B14F-4D97-AF65-F5344CB8AC3E}">
        <p14:creationId xmlns:p14="http://schemas.microsoft.com/office/powerpoint/2010/main" val="1911958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Self Compassion</a:t>
            </a:r>
          </a:p>
        </p:txBody>
      </p:sp>
    </p:spTree>
    <p:extLst>
      <p:ext uri="{BB962C8B-B14F-4D97-AF65-F5344CB8AC3E}">
        <p14:creationId xmlns:p14="http://schemas.microsoft.com/office/powerpoint/2010/main" val="3189827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self compassion?</a:t>
            </a:r>
          </a:p>
        </p:txBody>
      </p:sp>
      <p:sp>
        <p:nvSpPr>
          <p:cNvPr id="3" name="Content Placeholder 2"/>
          <p:cNvSpPr>
            <a:spLocks noGrp="1"/>
          </p:cNvSpPr>
          <p:nvPr>
            <p:ph idx="1"/>
          </p:nvPr>
        </p:nvSpPr>
        <p:spPr/>
        <p:txBody>
          <a:bodyPr>
            <a:normAutofit fontScale="70000" lnSpcReduction="20000"/>
          </a:bodyPr>
          <a:lstStyle/>
          <a:p>
            <a:r>
              <a:rPr lang="en-US" b="1" dirty="0"/>
              <a:t>Self</a:t>
            </a:r>
            <a:r>
              <a:rPr lang="en-US" dirty="0"/>
              <a:t>-</a:t>
            </a:r>
            <a:r>
              <a:rPr lang="en-US" b="1" dirty="0"/>
              <a:t>compassion</a:t>
            </a:r>
            <a:r>
              <a:rPr lang="en-US" dirty="0"/>
              <a:t> is about finding a kinder and friendlier way to relate to yourself. Self compassion pauses are aimed at fostering a new, more gentle and loving perspective on your struggles and places in which you get down on yourself.</a:t>
            </a:r>
          </a:p>
          <a:p>
            <a:endParaRPr lang="en-US" dirty="0"/>
          </a:p>
          <a:p>
            <a:r>
              <a:rPr lang="en-US" dirty="0"/>
              <a:t>This is opposed to ignoring internal suffering and/or being </a:t>
            </a:r>
            <a:r>
              <a:rPr lang="en-US" b="1" dirty="0"/>
              <a:t>self</a:t>
            </a:r>
            <a:r>
              <a:rPr lang="en-US" dirty="0"/>
              <a:t>-critical.</a:t>
            </a:r>
          </a:p>
          <a:p>
            <a:endParaRPr lang="en-US" dirty="0"/>
          </a:p>
          <a:p>
            <a:r>
              <a:rPr lang="en-US" b="1" dirty="0"/>
              <a:t>Self</a:t>
            </a:r>
            <a:r>
              <a:rPr lang="en-US" dirty="0"/>
              <a:t>-</a:t>
            </a:r>
            <a:r>
              <a:rPr lang="en-US" b="1" dirty="0"/>
              <a:t>Compassion</a:t>
            </a:r>
            <a:r>
              <a:rPr lang="en-US" dirty="0"/>
              <a:t> is not </a:t>
            </a:r>
            <a:r>
              <a:rPr lang="en-US" b="1" dirty="0"/>
              <a:t>self</a:t>
            </a:r>
            <a:r>
              <a:rPr lang="en-US" dirty="0"/>
              <a:t>-</a:t>
            </a:r>
            <a:r>
              <a:rPr lang="en-US" b="1" dirty="0"/>
              <a:t>pity</a:t>
            </a:r>
            <a:r>
              <a:rPr lang="en-US" dirty="0"/>
              <a:t>.</a:t>
            </a:r>
            <a:br>
              <a:rPr lang="en-US" dirty="0"/>
            </a:br>
            <a:r>
              <a:rPr lang="en-US" b="1" dirty="0"/>
              <a:t>Self</a:t>
            </a:r>
            <a:r>
              <a:rPr lang="en-US" dirty="0"/>
              <a:t>-</a:t>
            </a:r>
            <a:r>
              <a:rPr lang="en-US" b="1" dirty="0"/>
              <a:t>pity</a:t>
            </a:r>
            <a:r>
              <a:rPr lang="en-US" dirty="0"/>
              <a:t> tends to emphasize egocentric feelings of separation from others and exaggerate the extent of personal suffering. </a:t>
            </a:r>
            <a:r>
              <a:rPr lang="en-US" b="1" dirty="0"/>
              <a:t>Self</a:t>
            </a:r>
            <a:r>
              <a:rPr lang="en-US" dirty="0"/>
              <a:t>-</a:t>
            </a:r>
            <a:r>
              <a:rPr lang="en-US" b="1" dirty="0"/>
              <a:t>compassion </a:t>
            </a:r>
            <a:r>
              <a:rPr lang="en-US" dirty="0"/>
              <a:t>allows one to see the related experiences of </a:t>
            </a:r>
            <a:r>
              <a:rPr lang="en-US" b="1" dirty="0"/>
              <a:t>self</a:t>
            </a:r>
            <a:r>
              <a:rPr lang="en-US" dirty="0"/>
              <a:t> and other without these feelings of isolation and disconnection.</a:t>
            </a:r>
          </a:p>
          <a:p>
            <a:endParaRPr lang="en-US" dirty="0"/>
          </a:p>
        </p:txBody>
      </p:sp>
    </p:spTree>
    <p:extLst>
      <p:ext uri="{BB962C8B-B14F-4D97-AF65-F5344CB8AC3E}">
        <p14:creationId xmlns:p14="http://schemas.microsoft.com/office/powerpoint/2010/main" val="1172495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does self compassion feel like?</a:t>
            </a:r>
          </a:p>
        </p:txBody>
      </p:sp>
      <p:sp>
        <p:nvSpPr>
          <p:cNvPr id="3" name="Content Placeholder 2"/>
          <p:cNvSpPr>
            <a:spLocks noGrp="1"/>
          </p:cNvSpPr>
          <p:nvPr>
            <p:ph idx="1"/>
          </p:nvPr>
        </p:nvSpPr>
        <p:spPr/>
        <p:txBody>
          <a:bodyPr/>
          <a:lstStyle/>
          <a:p>
            <a:r>
              <a:rPr lang="en-US" b="1" dirty="0"/>
              <a:t>Self</a:t>
            </a:r>
            <a:r>
              <a:rPr lang="en-US" dirty="0"/>
              <a:t>-</a:t>
            </a:r>
            <a:r>
              <a:rPr lang="en-US" b="1" dirty="0"/>
              <a:t>compassion</a:t>
            </a:r>
            <a:r>
              <a:rPr lang="en-US" dirty="0"/>
              <a:t> entails being warm and understanding toward ourselves when we suffer, fail, or feel inadequate, rather than ignoring our pain or engaging in self-criticism.</a:t>
            </a:r>
          </a:p>
          <a:p>
            <a:endParaRPr lang="en-US" dirty="0"/>
          </a:p>
          <a:p>
            <a:endParaRPr lang="en-US" dirty="0"/>
          </a:p>
        </p:txBody>
      </p:sp>
    </p:spTree>
    <p:extLst>
      <p:ext uri="{BB962C8B-B14F-4D97-AF65-F5344CB8AC3E}">
        <p14:creationId xmlns:p14="http://schemas.microsoft.com/office/powerpoint/2010/main" val="1695103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self compassion important?</a:t>
            </a:r>
            <a:br>
              <a:rPr lang="en-US" dirty="0"/>
            </a:br>
            <a:endParaRPr lang="en-US" dirty="0"/>
          </a:p>
        </p:txBody>
      </p:sp>
      <p:sp>
        <p:nvSpPr>
          <p:cNvPr id="3" name="Content Placeholder 2"/>
          <p:cNvSpPr>
            <a:spLocks noGrp="1"/>
          </p:cNvSpPr>
          <p:nvPr>
            <p:ph idx="1"/>
          </p:nvPr>
        </p:nvSpPr>
        <p:spPr/>
        <p:txBody>
          <a:bodyPr>
            <a:normAutofit/>
          </a:bodyPr>
          <a:lstStyle/>
          <a:p>
            <a:r>
              <a:rPr lang="en-US" b="1" dirty="0"/>
              <a:t>Self</a:t>
            </a:r>
            <a:r>
              <a:rPr lang="en-US" dirty="0"/>
              <a:t>-</a:t>
            </a:r>
            <a:r>
              <a:rPr lang="en-US" b="1" dirty="0"/>
              <a:t>compassion</a:t>
            </a:r>
            <a:r>
              <a:rPr lang="en-US" dirty="0"/>
              <a:t> yields a number of benefits, including lower levels of anxiety and depression. </a:t>
            </a:r>
          </a:p>
          <a:p>
            <a:endParaRPr lang="en-US" b="1" dirty="0"/>
          </a:p>
          <a:p>
            <a:r>
              <a:rPr lang="en-US" b="1" dirty="0"/>
              <a:t>Self</a:t>
            </a:r>
            <a:r>
              <a:rPr lang="en-US" dirty="0"/>
              <a:t>-compassionate people recognize when they are suffering and are kind to themselves at these times, which reduces their anxiety and related depression.</a:t>
            </a:r>
          </a:p>
          <a:p>
            <a:endParaRPr lang="en-US" dirty="0"/>
          </a:p>
          <a:p>
            <a:endParaRPr lang="en-US" dirty="0"/>
          </a:p>
        </p:txBody>
      </p:sp>
    </p:spTree>
    <p:extLst>
      <p:ext uri="{BB962C8B-B14F-4D97-AF65-F5344CB8AC3E}">
        <p14:creationId xmlns:p14="http://schemas.microsoft.com/office/powerpoint/2010/main" val="731725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a:t> Self-Compassion Break</a:t>
            </a:r>
            <a:br>
              <a:rPr lang="en-US" b="1" dirty="0"/>
            </a:br>
            <a:endParaRPr lang="en-US" dirty="0"/>
          </a:p>
        </p:txBody>
      </p:sp>
      <p:sp>
        <p:nvSpPr>
          <p:cNvPr id="3" name="Content Placeholder 2"/>
          <p:cNvSpPr>
            <a:spLocks noGrp="1"/>
          </p:cNvSpPr>
          <p:nvPr>
            <p:ph idx="1"/>
          </p:nvPr>
        </p:nvSpPr>
        <p:spPr/>
        <p:txBody>
          <a:bodyPr>
            <a:normAutofit/>
          </a:bodyPr>
          <a:lstStyle/>
          <a:p>
            <a:r>
              <a:rPr lang="en-US" dirty="0"/>
              <a:t>Think of a situation in your life that is difficult, that is causing you stress. Call the situation to mind, and see if you can actually feel the stress and emotional discomfort in your body.</a:t>
            </a:r>
          </a:p>
          <a:p>
            <a:r>
              <a:rPr lang="en-US" dirty="0"/>
              <a:t>Now, say to yourself:</a:t>
            </a:r>
          </a:p>
          <a:p>
            <a:endParaRPr lang="en-US" dirty="0"/>
          </a:p>
          <a:p>
            <a:endParaRPr lang="en-US" dirty="0"/>
          </a:p>
        </p:txBody>
      </p:sp>
    </p:spTree>
    <p:extLst>
      <p:ext uri="{BB962C8B-B14F-4D97-AF65-F5344CB8AC3E}">
        <p14:creationId xmlns:p14="http://schemas.microsoft.com/office/powerpoint/2010/main" val="2897802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This is a moment of suffering</a:t>
            </a:r>
            <a:br>
              <a:rPr lang="en-US" dirty="0"/>
            </a:br>
            <a:endParaRPr lang="en-US" dirty="0"/>
          </a:p>
        </p:txBody>
      </p:sp>
      <p:sp>
        <p:nvSpPr>
          <p:cNvPr id="3" name="Content Placeholder 2"/>
          <p:cNvSpPr>
            <a:spLocks noGrp="1"/>
          </p:cNvSpPr>
          <p:nvPr>
            <p:ph idx="1"/>
          </p:nvPr>
        </p:nvSpPr>
        <p:spPr/>
        <p:txBody>
          <a:bodyPr/>
          <a:lstStyle/>
          <a:p>
            <a:r>
              <a:rPr lang="en-US" dirty="0"/>
              <a:t>This is suffering.</a:t>
            </a:r>
          </a:p>
          <a:p>
            <a:r>
              <a:rPr lang="en-US" dirty="0"/>
              <a:t>This hurts. </a:t>
            </a:r>
          </a:p>
          <a:p>
            <a:r>
              <a:rPr lang="en-US" dirty="0"/>
              <a:t>This is stress.</a:t>
            </a:r>
          </a:p>
          <a:p>
            <a:endParaRPr lang="en-US" dirty="0"/>
          </a:p>
          <a:p>
            <a:endParaRPr lang="en-US" dirty="0"/>
          </a:p>
        </p:txBody>
      </p:sp>
    </p:spTree>
    <p:extLst>
      <p:ext uri="{BB962C8B-B14F-4D97-AF65-F5344CB8AC3E}">
        <p14:creationId xmlns:p14="http://schemas.microsoft.com/office/powerpoint/2010/main" val="36170855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Suffering is a part of life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Suffering is universal. </a:t>
            </a:r>
          </a:p>
          <a:p>
            <a:endParaRPr lang="en-US" dirty="0"/>
          </a:p>
          <a:p>
            <a:r>
              <a:rPr lang="en-US" dirty="0"/>
              <a:t>Other people feel this way. I’m not alone. We all struggle in our lives.</a:t>
            </a:r>
          </a:p>
          <a:p>
            <a:endParaRPr lang="en-US" dirty="0"/>
          </a:p>
          <a:p>
            <a:r>
              <a:rPr lang="en-US" dirty="0"/>
              <a:t>Now, put your hands over your heart, feel the warmth of your hands and the gentle touch of your hands on your chest. </a:t>
            </a:r>
          </a:p>
          <a:p>
            <a:endParaRPr lang="en-US" dirty="0"/>
          </a:p>
        </p:txBody>
      </p:sp>
    </p:spTree>
    <p:extLst>
      <p:ext uri="{BB962C8B-B14F-4D97-AF65-F5344CB8AC3E}">
        <p14:creationId xmlns:p14="http://schemas.microsoft.com/office/powerpoint/2010/main" val="3692524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a:t>
            </a:r>
            <a:r>
              <a:rPr lang="en-US" dirty="0"/>
              <a:t>M</a:t>
            </a:r>
            <a:r>
              <a:rPr lang="en-US" b="1" dirty="0"/>
              <a:t>ay I be kind to myself</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You can also ask yourself, “What do I need to hear right now to express kindness to myself?” Is there a phrase that speaks to you in your particular situation, such as:</a:t>
            </a:r>
          </a:p>
          <a:p>
            <a:pPr marL="0" indent="0">
              <a:buNone/>
            </a:pPr>
            <a:endParaRPr lang="en-US" dirty="0"/>
          </a:p>
          <a:p>
            <a:r>
              <a:rPr lang="en-US" i="1" dirty="0"/>
              <a:t>May I give myself the compassion that I need</a:t>
            </a:r>
            <a:r>
              <a:rPr lang="en-US" dirty="0"/>
              <a:t>; </a:t>
            </a:r>
            <a:r>
              <a:rPr lang="en-US" i="1" dirty="0"/>
              <a:t>May I learn to accept myself as I am</a:t>
            </a:r>
            <a:r>
              <a:rPr lang="en-US" dirty="0"/>
              <a:t>; </a:t>
            </a:r>
            <a:r>
              <a:rPr lang="en-US" i="1" dirty="0"/>
              <a:t>May I forgive myself</a:t>
            </a:r>
            <a:r>
              <a:rPr lang="en-US" dirty="0"/>
              <a:t>; </a:t>
            </a:r>
            <a:r>
              <a:rPr lang="en-US" i="1" dirty="0"/>
              <a:t>May I manage this stressful situation with greater ease and peace.</a:t>
            </a:r>
          </a:p>
          <a:p>
            <a:endParaRPr lang="en-US" dirty="0"/>
          </a:p>
          <a:p>
            <a:endParaRPr lang="en-US" dirty="0"/>
          </a:p>
        </p:txBody>
      </p:sp>
    </p:spTree>
    <p:extLst>
      <p:ext uri="{BB962C8B-B14F-4D97-AF65-F5344CB8AC3E}">
        <p14:creationId xmlns:p14="http://schemas.microsoft.com/office/powerpoint/2010/main" val="52952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C1BB-46E9-1C40-809D-E8D3B1E07627}"/>
              </a:ext>
            </a:extLst>
          </p:cNvPr>
          <p:cNvSpPr>
            <a:spLocks noGrp="1"/>
          </p:cNvSpPr>
          <p:nvPr>
            <p:ph type="title"/>
          </p:nvPr>
        </p:nvSpPr>
        <p:spPr/>
        <p:txBody>
          <a:bodyPr/>
          <a:lstStyle/>
          <a:p>
            <a:r>
              <a:rPr lang="en-US" dirty="0"/>
              <a:t>What is resilience?</a:t>
            </a:r>
          </a:p>
        </p:txBody>
      </p:sp>
      <p:sp>
        <p:nvSpPr>
          <p:cNvPr id="3" name="Content Placeholder 2">
            <a:extLst>
              <a:ext uri="{FF2B5EF4-FFF2-40B4-BE49-F238E27FC236}">
                <a16:creationId xmlns:a16="http://schemas.microsoft.com/office/drawing/2014/main" id="{69A2EE64-3DD8-E54A-BCC5-028854AD1310}"/>
              </a:ext>
            </a:extLst>
          </p:cNvPr>
          <p:cNvSpPr>
            <a:spLocks noGrp="1"/>
          </p:cNvSpPr>
          <p:nvPr>
            <p:ph idx="1"/>
          </p:nvPr>
        </p:nvSpPr>
        <p:spPr/>
        <p:txBody>
          <a:bodyPr>
            <a:normAutofit fontScale="92500"/>
          </a:bodyPr>
          <a:lstStyle/>
          <a:p>
            <a:r>
              <a:rPr lang="en-US" dirty="0"/>
              <a:t>Ability and tendency to “bounce back” from a setback</a:t>
            </a:r>
          </a:p>
          <a:p>
            <a:pPr lvl="1"/>
            <a:r>
              <a:rPr lang="en-US" dirty="0"/>
              <a:t>Adapting effectively in the face of adversity, trauma, tragedy, threats, or significant stress</a:t>
            </a:r>
          </a:p>
          <a:p>
            <a:r>
              <a:rPr lang="en-US" dirty="0"/>
              <a:t>Markers:</a:t>
            </a:r>
          </a:p>
          <a:p>
            <a:pPr lvl="1"/>
            <a:r>
              <a:rPr lang="en-US" dirty="0"/>
              <a:t>Capacity to make and carry out realistic plans</a:t>
            </a:r>
          </a:p>
          <a:p>
            <a:pPr lvl="1"/>
            <a:r>
              <a:rPr lang="en-US" dirty="0"/>
              <a:t>Positive view of self and confidence in strengths</a:t>
            </a:r>
          </a:p>
          <a:p>
            <a:pPr lvl="1"/>
            <a:r>
              <a:rPr lang="en-US" dirty="0"/>
              <a:t>Communication and problem-solving skills</a:t>
            </a:r>
          </a:p>
          <a:p>
            <a:pPr lvl="1"/>
            <a:r>
              <a:rPr lang="en-US" dirty="0"/>
              <a:t>Capacity to manage strong feelings and impulses</a:t>
            </a:r>
          </a:p>
        </p:txBody>
      </p:sp>
    </p:spTree>
    <p:extLst>
      <p:ext uri="{BB962C8B-B14F-4D97-AF65-F5344CB8AC3E}">
        <p14:creationId xmlns:p14="http://schemas.microsoft.com/office/powerpoint/2010/main" val="3689828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a:p>
            <a:pPr marL="0" indent="0" algn="ctr">
              <a:buNone/>
            </a:pPr>
            <a:r>
              <a:rPr lang="en-US" sz="4400" dirty="0"/>
              <a:t>Change Strategies</a:t>
            </a:r>
          </a:p>
        </p:txBody>
      </p:sp>
    </p:spTree>
    <p:extLst>
      <p:ext uri="{BB962C8B-B14F-4D97-AF65-F5344CB8AC3E}">
        <p14:creationId xmlns:p14="http://schemas.microsoft.com/office/powerpoint/2010/main" val="2177948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Relaxation Practice</a:t>
            </a:r>
          </a:p>
        </p:txBody>
      </p:sp>
    </p:spTree>
    <p:extLst>
      <p:ext uri="{BB962C8B-B14F-4D97-AF65-F5344CB8AC3E}">
        <p14:creationId xmlns:p14="http://schemas.microsoft.com/office/powerpoint/2010/main" val="873195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dirty="0"/>
              <a:t>4-7-8 Breath</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914400"/>
            <a:ext cx="6934200"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3009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a:t>Reducing Emotional Vulnerability</a:t>
            </a:r>
          </a:p>
        </p:txBody>
      </p:sp>
      <p:pic>
        <p:nvPicPr>
          <p:cNvPr id="1026" name="Picture 2" descr="08705862-9B7C-44E3-966A-7AB36D7D21E9-L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819400"/>
            <a:ext cx="381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27658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C550CC-3135-AD45-8845-756DD9D0FBC2}"/>
              </a:ext>
            </a:extLst>
          </p:cNvPr>
          <p:cNvSpPr>
            <a:spLocks noGrp="1"/>
          </p:cNvSpPr>
          <p:nvPr>
            <p:ph type="title"/>
          </p:nvPr>
        </p:nvSpPr>
        <p:spPr/>
        <p:txBody>
          <a:bodyPr>
            <a:normAutofit fontScale="90000"/>
          </a:bodyPr>
          <a:lstStyle/>
          <a:p>
            <a:r>
              <a:rPr lang="en-US" dirty="0"/>
              <a:t>Reducing Emotional Vulnerability</a:t>
            </a:r>
          </a:p>
        </p:txBody>
      </p:sp>
      <p:sp>
        <p:nvSpPr>
          <p:cNvPr id="5" name="Content Placeholder 4">
            <a:extLst>
              <a:ext uri="{FF2B5EF4-FFF2-40B4-BE49-F238E27FC236}">
                <a16:creationId xmlns:a16="http://schemas.microsoft.com/office/drawing/2014/main" id="{06155381-93E0-064C-80FE-CC07AD0DCC1E}"/>
              </a:ext>
            </a:extLst>
          </p:cNvPr>
          <p:cNvSpPr>
            <a:spLocks noGrp="1"/>
          </p:cNvSpPr>
          <p:nvPr>
            <p:ph idx="1"/>
          </p:nvPr>
        </p:nvSpPr>
        <p:spPr/>
        <p:txBody>
          <a:bodyPr>
            <a:normAutofit/>
          </a:bodyPr>
          <a:lstStyle/>
          <a:p>
            <a:r>
              <a:rPr lang="en-US" dirty="0"/>
              <a:t>Accumulate positive emotional experiences in the short and long-term</a:t>
            </a:r>
          </a:p>
          <a:p>
            <a:r>
              <a:rPr lang="en-US" dirty="0"/>
              <a:t>Build mastery</a:t>
            </a:r>
          </a:p>
          <a:p>
            <a:pPr lvl="1"/>
            <a:r>
              <a:rPr lang="en-US" dirty="0"/>
              <a:t>Work and non-work related</a:t>
            </a:r>
          </a:p>
          <a:p>
            <a:r>
              <a:rPr lang="en-US" dirty="0"/>
              <a:t>Take care of your body</a:t>
            </a:r>
          </a:p>
          <a:p>
            <a:pPr lvl="1"/>
            <a:r>
              <a:rPr lang="en-US" dirty="0"/>
              <a:t>Treat physical illness, eat well, exercise, sleep hygiene, etc.</a:t>
            </a:r>
          </a:p>
          <a:p>
            <a:r>
              <a:rPr lang="en-US" dirty="0"/>
              <a:t>Schedule your “worry time”</a:t>
            </a:r>
          </a:p>
        </p:txBody>
      </p:sp>
    </p:spTree>
    <p:extLst>
      <p:ext uri="{BB962C8B-B14F-4D97-AF65-F5344CB8AC3E}">
        <p14:creationId xmlns:p14="http://schemas.microsoft.com/office/powerpoint/2010/main" val="253468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344842-6BBC-944D-993B-B3126C7066A4}"/>
              </a:ext>
            </a:extLst>
          </p:cNvPr>
          <p:cNvSpPr>
            <a:spLocks noGrp="1"/>
          </p:cNvSpPr>
          <p:nvPr>
            <p:ph type="title"/>
          </p:nvPr>
        </p:nvSpPr>
        <p:spPr/>
        <p:txBody>
          <a:bodyPr/>
          <a:lstStyle/>
          <a:p>
            <a:r>
              <a:rPr lang="en-US" dirty="0"/>
              <a:t>Common Topics of Interest</a:t>
            </a:r>
          </a:p>
        </p:txBody>
      </p:sp>
    </p:spTree>
    <p:extLst>
      <p:ext uri="{BB962C8B-B14F-4D97-AF65-F5344CB8AC3E}">
        <p14:creationId xmlns:p14="http://schemas.microsoft.com/office/powerpoint/2010/main" val="2452535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Work-Life Balance</a:t>
            </a:r>
          </a:p>
        </p:txBody>
      </p:sp>
      <p:sp>
        <p:nvSpPr>
          <p:cNvPr id="5" name="Content Placeholder 4"/>
          <p:cNvSpPr>
            <a:spLocks noGrp="1"/>
          </p:cNvSpPr>
          <p:nvPr>
            <p:ph idx="1"/>
          </p:nvPr>
        </p:nvSpPr>
        <p:spPr>
          <a:xfrm>
            <a:off x="628650" y="2342408"/>
            <a:ext cx="6172200" cy="1314450"/>
          </a:xfrm>
        </p:spPr>
        <p:txBody>
          <a:bodyPr>
            <a:normAutofit fontScale="92500" lnSpcReduction="20000"/>
          </a:bodyPr>
          <a:lstStyle/>
          <a:p>
            <a:r>
              <a:rPr lang="en-US" dirty="0"/>
              <a:t>Two parts:</a:t>
            </a:r>
          </a:p>
          <a:p>
            <a:pPr lvl="1"/>
            <a:r>
              <a:rPr lang="en-US" dirty="0"/>
              <a:t>Role engagement</a:t>
            </a:r>
          </a:p>
          <a:p>
            <a:pPr lvl="1"/>
            <a:r>
              <a:rPr lang="en-US" dirty="0"/>
              <a:t>Minimal role conflict</a:t>
            </a:r>
          </a:p>
        </p:txBody>
      </p:sp>
      <p:pic>
        <p:nvPicPr>
          <p:cNvPr id="1026" name="Picture 2" descr="Work Life Comic – Fo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745096"/>
            <a:ext cx="5943600" cy="1848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768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Work-Life Balance</a:t>
            </a:r>
          </a:p>
        </p:txBody>
      </p:sp>
      <p:sp>
        <p:nvSpPr>
          <p:cNvPr id="5" name="Content Placeholder 4"/>
          <p:cNvSpPr>
            <a:spLocks noGrp="1"/>
          </p:cNvSpPr>
          <p:nvPr>
            <p:ph idx="1"/>
          </p:nvPr>
        </p:nvSpPr>
        <p:spPr/>
        <p:txBody>
          <a:bodyPr/>
          <a:lstStyle/>
          <a:p>
            <a:r>
              <a:rPr lang="en-US" dirty="0"/>
              <a:t>What exactly do you mean by work-life balance?</a:t>
            </a:r>
          </a:p>
          <a:p>
            <a:pPr lvl="1"/>
            <a:r>
              <a:rPr lang="en-US" dirty="0"/>
              <a:t>Tendency to become </a:t>
            </a:r>
            <a:r>
              <a:rPr lang="en-US" i="1" dirty="0"/>
              <a:t>fully engaged </a:t>
            </a:r>
            <a:r>
              <a:rPr lang="en-US" dirty="0"/>
              <a:t>in each role</a:t>
            </a:r>
          </a:p>
          <a:p>
            <a:pPr lvl="1"/>
            <a:r>
              <a:rPr lang="en-US" i="1" dirty="0"/>
              <a:t>Equal time, attention, and involvement </a:t>
            </a:r>
            <a:r>
              <a:rPr lang="en-US" dirty="0"/>
              <a:t>in each</a:t>
            </a:r>
          </a:p>
          <a:p>
            <a:pPr lvl="1"/>
            <a:r>
              <a:rPr lang="en-US" i="1" dirty="0"/>
              <a:t>Equal amounts of satisfaction </a:t>
            </a:r>
            <a:r>
              <a:rPr lang="en-US" dirty="0"/>
              <a:t>in each</a:t>
            </a:r>
          </a:p>
          <a:p>
            <a:pPr lvl="1"/>
            <a:r>
              <a:rPr lang="en-US" i="1" dirty="0"/>
              <a:t>Balanced involvement and satisfaction </a:t>
            </a:r>
            <a:r>
              <a:rPr lang="en-US" dirty="0"/>
              <a:t>in each</a:t>
            </a:r>
          </a:p>
        </p:txBody>
      </p:sp>
    </p:spTree>
    <p:extLst>
      <p:ext uri="{BB962C8B-B14F-4D97-AF65-F5344CB8AC3E}">
        <p14:creationId xmlns:p14="http://schemas.microsoft.com/office/powerpoint/2010/main" val="41752129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Work-Life Balance</a:t>
            </a:r>
          </a:p>
        </p:txBody>
      </p:sp>
      <p:sp>
        <p:nvSpPr>
          <p:cNvPr id="5" name="Content Placeholder 4"/>
          <p:cNvSpPr>
            <a:spLocks noGrp="1"/>
          </p:cNvSpPr>
          <p:nvPr>
            <p:ph idx="1"/>
          </p:nvPr>
        </p:nvSpPr>
        <p:spPr/>
        <p:txBody>
          <a:bodyPr>
            <a:normAutofit fontScale="70000" lnSpcReduction="20000"/>
          </a:bodyPr>
          <a:lstStyle/>
          <a:p>
            <a:pPr marL="0" indent="0" algn="ctr">
              <a:buNone/>
            </a:pPr>
            <a:r>
              <a:rPr lang="en-US" i="1" dirty="0"/>
              <a:t>There is not perfect equilibrium, and even the term </a:t>
            </a:r>
            <a:r>
              <a:rPr lang="en-US" b="1" i="1" dirty="0"/>
              <a:t>work-life balance</a:t>
            </a:r>
            <a:r>
              <a:rPr lang="en-US" i="1" dirty="0"/>
              <a:t> must be interpreted against a backdrop of gender, education, economic status, and other social issues. Much of the popular advice on work-life balance has focused on women and the challenges of child-rearing or other care-taking roles and work. Other articles assume the privilege of independence in decision-making about work and ignore the challenge of work as absolute economic necessity—paycheck to paycheck. Company or organizational norms also affect an individual’s definition of work and commitment to hours, place, and tasks. Some still think they can “do it all.” Language molds the creation of reality and the perception of reality and is important to framing an issue.</a:t>
            </a:r>
          </a:p>
        </p:txBody>
      </p:sp>
      <p:sp>
        <p:nvSpPr>
          <p:cNvPr id="2" name="TextBox 1"/>
          <p:cNvSpPr txBox="1"/>
          <p:nvPr/>
        </p:nvSpPr>
        <p:spPr>
          <a:xfrm>
            <a:off x="2980706" y="5486400"/>
            <a:ext cx="3182587" cy="253916"/>
          </a:xfrm>
          <a:prstGeom prst="rect">
            <a:avLst/>
          </a:prstGeom>
          <a:noFill/>
        </p:spPr>
        <p:txBody>
          <a:bodyPr wrap="square" rtlCol="0">
            <a:spAutoFit/>
          </a:bodyPr>
          <a:lstStyle/>
          <a:p>
            <a:r>
              <a:rPr lang="en-US" sz="1050" dirty="0">
                <a:solidFill>
                  <a:schemeClr val="bg1"/>
                </a:solidFill>
              </a:rPr>
              <a:t>Libby V. Morris in </a:t>
            </a:r>
            <a:r>
              <a:rPr lang="en-US" sz="1050" i="1" dirty="0">
                <a:solidFill>
                  <a:schemeClr val="bg1"/>
                </a:solidFill>
              </a:rPr>
              <a:t>The Conundrum of Work-Life Balance</a:t>
            </a:r>
          </a:p>
        </p:txBody>
      </p:sp>
    </p:spTree>
    <p:extLst>
      <p:ext uri="{BB962C8B-B14F-4D97-AF65-F5344CB8AC3E}">
        <p14:creationId xmlns:p14="http://schemas.microsoft.com/office/powerpoint/2010/main" val="32682881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Work-Life Balance</a:t>
            </a:r>
          </a:p>
        </p:txBody>
      </p:sp>
      <p:sp>
        <p:nvSpPr>
          <p:cNvPr id="5" name="Content Placeholder 4"/>
          <p:cNvSpPr>
            <a:spLocks noGrp="1"/>
          </p:cNvSpPr>
          <p:nvPr>
            <p:ph idx="1"/>
          </p:nvPr>
        </p:nvSpPr>
        <p:spPr/>
        <p:txBody>
          <a:bodyPr/>
          <a:lstStyle/>
          <a:p>
            <a:r>
              <a:rPr lang="en-US" dirty="0"/>
              <a:t>What feels right to you?</a:t>
            </a:r>
          </a:p>
          <a:p>
            <a:r>
              <a:rPr lang="en-US" dirty="0"/>
              <a:t>What are your values?</a:t>
            </a:r>
          </a:p>
          <a:p>
            <a:r>
              <a:rPr lang="en-US" dirty="0"/>
              <a:t>What are your needs in this moment?</a:t>
            </a:r>
          </a:p>
        </p:txBody>
      </p:sp>
      <p:sp>
        <p:nvSpPr>
          <p:cNvPr id="2" name="Down Arrow 1"/>
          <p:cNvSpPr/>
          <p:nvPr/>
        </p:nvSpPr>
        <p:spPr>
          <a:xfrm>
            <a:off x="1714500" y="4057650"/>
            <a:ext cx="45720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p:cNvSpPr txBox="1"/>
          <p:nvPr/>
        </p:nvSpPr>
        <p:spPr>
          <a:xfrm>
            <a:off x="2171700" y="4088608"/>
            <a:ext cx="2228850" cy="923330"/>
          </a:xfrm>
          <a:prstGeom prst="rect">
            <a:avLst/>
          </a:prstGeom>
          <a:noFill/>
        </p:spPr>
        <p:txBody>
          <a:bodyPr wrap="square" rtlCol="0">
            <a:spAutoFit/>
          </a:bodyPr>
          <a:lstStyle/>
          <a:p>
            <a:r>
              <a:rPr lang="en-US" sz="1350" dirty="0">
                <a:solidFill>
                  <a:schemeClr val="bg1"/>
                </a:solidFill>
              </a:rPr>
              <a:t>- Comparisons</a:t>
            </a:r>
          </a:p>
          <a:p>
            <a:r>
              <a:rPr lang="en-US" sz="1350" dirty="0">
                <a:solidFill>
                  <a:schemeClr val="bg1"/>
                </a:solidFill>
              </a:rPr>
              <a:t>- Need for conformity</a:t>
            </a:r>
          </a:p>
          <a:p>
            <a:r>
              <a:rPr lang="en-US" sz="1350" dirty="0">
                <a:solidFill>
                  <a:schemeClr val="bg1"/>
                </a:solidFill>
              </a:rPr>
              <a:t>- Self-judgment</a:t>
            </a:r>
          </a:p>
          <a:p>
            <a:r>
              <a:rPr lang="en-US" sz="1350" dirty="0">
                <a:solidFill>
                  <a:schemeClr val="bg1"/>
                </a:solidFill>
              </a:rPr>
              <a:t>- Expectation for consistency</a:t>
            </a:r>
          </a:p>
        </p:txBody>
      </p:sp>
      <p:sp>
        <p:nvSpPr>
          <p:cNvPr id="6" name="Down Arrow 5"/>
          <p:cNvSpPr/>
          <p:nvPr/>
        </p:nvSpPr>
        <p:spPr>
          <a:xfrm rot="10800000">
            <a:off x="4914899" y="4069400"/>
            <a:ext cx="45720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Box 6"/>
          <p:cNvSpPr txBox="1"/>
          <p:nvPr/>
        </p:nvSpPr>
        <p:spPr>
          <a:xfrm>
            <a:off x="5516310" y="4074742"/>
            <a:ext cx="2228850" cy="1131079"/>
          </a:xfrm>
          <a:prstGeom prst="rect">
            <a:avLst/>
          </a:prstGeom>
          <a:noFill/>
        </p:spPr>
        <p:txBody>
          <a:bodyPr wrap="square" rtlCol="0">
            <a:spAutoFit/>
          </a:bodyPr>
          <a:lstStyle/>
          <a:p>
            <a:r>
              <a:rPr lang="en-US" sz="1350" dirty="0">
                <a:solidFill>
                  <a:schemeClr val="bg1"/>
                </a:solidFill>
              </a:rPr>
              <a:t>- Mindful self check-ins</a:t>
            </a:r>
          </a:p>
          <a:p>
            <a:r>
              <a:rPr lang="en-US" sz="1350" dirty="0">
                <a:solidFill>
                  <a:schemeClr val="bg1"/>
                </a:solidFill>
              </a:rPr>
              <a:t>- Self-respect, “pushback”</a:t>
            </a:r>
          </a:p>
          <a:p>
            <a:r>
              <a:rPr lang="en-US" sz="1350" dirty="0">
                <a:solidFill>
                  <a:schemeClr val="bg1"/>
                </a:solidFill>
              </a:rPr>
              <a:t>- Self-compassion/validation</a:t>
            </a:r>
          </a:p>
          <a:p>
            <a:r>
              <a:rPr lang="en-US" sz="1350" dirty="0">
                <a:solidFill>
                  <a:schemeClr val="bg1"/>
                </a:solidFill>
              </a:rPr>
              <a:t>- Flexibility</a:t>
            </a:r>
          </a:p>
          <a:p>
            <a:endParaRPr lang="en-US" sz="1350" dirty="0">
              <a:solidFill>
                <a:schemeClr val="bg1"/>
              </a:solidFill>
            </a:endParaRPr>
          </a:p>
        </p:txBody>
      </p:sp>
    </p:spTree>
    <p:extLst>
      <p:ext uri="{BB962C8B-B14F-4D97-AF65-F5344CB8AC3E}">
        <p14:creationId xmlns:p14="http://schemas.microsoft.com/office/powerpoint/2010/main" val="1973530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C1BB-46E9-1C40-809D-E8D3B1E07627}"/>
              </a:ext>
            </a:extLst>
          </p:cNvPr>
          <p:cNvSpPr>
            <a:spLocks noGrp="1"/>
          </p:cNvSpPr>
          <p:nvPr>
            <p:ph type="title"/>
          </p:nvPr>
        </p:nvSpPr>
        <p:spPr/>
        <p:txBody>
          <a:bodyPr/>
          <a:lstStyle/>
          <a:p>
            <a:r>
              <a:rPr lang="en-US" dirty="0"/>
              <a:t>What is resilience?</a:t>
            </a:r>
          </a:p>
        </p:txBody>
      </p:sp>
      <p:pic>
        <p:nvPicPr>
          <p:cNvPr id="6146" name="Picture 2" descr="CC0/Pixabay/Marianna Pogosyan">
            <a:extLst>
              <a:ext uri="{FF2B5EF4-FFF2-40B4-BE49-F238E27FC236}">
                <a16:creationId xmlns:a16="http://schemas.microsoft.com/office/drawing/2014/main" id="{EBF89D12-4227-C14E-9BB0-CF8973A104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7923" y="2059627"/>
            <a:ext cx="6828155" cy="38361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F8EB390-903D-1742-A698-FA91ABF0E9BE}"/>
              </a:ext>
            </a:extLst>
          </p:cNvPr>
          <p:cNvSpPr txBox="1"/>
          <p:nvPr/>
        </p:nvSpPr>
        <p:spPr>
          <a:xfrm>
            <a:off x="6324600" y="6038530"/>
            <a:ext cx="2514600" cy="346249"/>
          </a:xfrm>
          <a:prstGeom prst="rect">
            <a:avLst/>
          </a:prstGeom>
          <a:noFill/>
        </p:spPr>
        <p:txBody>
          <a:bodyPr wrap="square" rtlCol="0">
            <a:spAutoFit/>
          </a:bodyPr>
          <a:lstStyle/>
          <a:p>
            <a:br>
              <a:rPr lang="en-US" sz="825" dirty="0">
                <a:solidFill>
                  <a:schemeClr val="bg1"/>
                </a:solidFill>
              </a:rPr>
            </a:br>
            <a:r>
              <a:rPr lang="en-US" sz="825" dirty="0">
                <a:solidFill>
                  <a:schemeClr val="bg1"/>
                </a:solidFill>
              </a:rPr>
              <a:t>“12 resources to nurture resilience” by Michael Ungar</a:t>
            </a:r>
          </a:p>
        </p:txBody>
      </p:sp>
    </p:spTree>
    <p:extLst>
      <p:ext uri="{BB962C8B-B14F-4D97-AF65-F5344CB8AC3E}">
        <p14:creationId xmlns:p14="http://schemas.microsoft.com/office/powerpoint/2010/main" val="24530203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4A80-DD12-9643-BD06-45EC186E70DF}"/>
              </a:ext>
            </a:extLst>
          </p:cNvPr>
          <p:cNvSpPr>
            <a:spLocks noGrp="1"/>
          </p:cNvSpPr>
          <p:nvPr>
            <p:ph type="title"/>
          </p:nvPr>
        </p:nvSpPr>
        <p:spPr/>
        <p:txBody>
          <a:bodyPr/>
          <a:lstStyle/>
          <a:p>
            <a:r>
              <a:rPr lang="en-US" dirty="0"/>
              <a:t>Imposter Syndrome</a:t>
            </a:r>
          </a:p>
        </p:txBody>
      </p:sp>
      <p:sp>
        <p:nvSpPr>
          <p:cNvPr id="3" name="Content Placeholder 2">
            <a:extLst>
              <a:ext uri="{FF2B5EF4-FFF2-40B4-BE49-F238E27FC236}">
                <a16:creationId xmlns:a16="http://schemas.microsoft.com/office/drawing/2014/main" id="{53E3A5B9-A35A-DC4B-BB5B-722B22DED8D4}"/>
              </a:ext>
            </a:extLst>
          </p:cNvPr>
          <p:cNvSpPr>
            <a:spLocks noGrp="1"/>
          </p:cNvSpPr>
          <p:nvPr>
            <p:ph idx="1"/>
          </p:nvPr>
        </p:nvSpPr>
        <p:spPr/>
        <p:txBody>
          <a:bodyPr/>
          <a:lstStyle/>
          <a:p>
            <a:r>
              <a:rPr lang="en-US" dirty="0"/>
              <a:t>Pattern of behavior wherein people </a:t>
            </a:r>
            <a:r>
              <a:rPr lang="en-US" i="1" dirty="0"/>
              <a:t>doubt</a:t>
            </a:r>
            <a:r>
              <a:rPr lang="en-US" dirty="0"/>
              <a:t> their abilities and have persistent fear of being exposed as a </a:t>
            </a:r>
            <a:r>
              <a:rPr lang="en-US" i="1" dirty="0"/>
              <a:t>fraud</a:t>
            </a:r>
          </a:p>
          <a:p>
            <a:pPr marL="0" indent="0">
              <a:buNone/>
            </a:pPr>
            <a:endParaRPr lang="en-US" dirty="0"/>
          </a:p>
        </p:txBody>
      </p:sp>
      <p:pic>
        <p:nvPicPr>
          <p:cNvPr id="1026" name="Picture 2" descr="Impostor Syndrome Is Not a &quot;Women's Problem.&quot; In Fact, It's Common Across  ALL Groups.">
            <a:extLst>
              <a:ext uri="{FF2B5EF4-FFF2-40B4-BE49-F238E27FC236}">
                <a16:creationId xmlns:a16="http://schemas.microsoft.com/office/drawing/2014/main" id="{723E4E28-83F0-E74D-825F-631EA3024E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3581399"/>
            <a:ext cx="4523072" cy="2948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1478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4A80-DD12-9643-BD06-45EC186E70DF}"/>
              </a:ext>
            </a:extLst>
          </p:cNvPr>
          <p:cNvSpPr>
            <a:spLocks noGrp="1"/>
          </p:cNvSpPr>
          <p:nvPr>
            <p:ph type="title"/>
          </p:nvPr>
        </p:nvSpPr>
        <p:spPr/>
        <p:txBody>
          <a:bodyPr/>
          <a:lstStyle/>
          <a:p>
            <a:r>
              <a:rPr lang="en-US" dirty="0"/>
              <a:t>Imposter Syndrome</a:t>
            </a:r>
          </a:p>
        </p:txBody>
      </p:sp>
      <p:sp>
        <p:nvSpPr>
          <p:cNvPr id="3" name="Content Placeholder 2">
            <a:extLst>
              <a:ext uri="{FF2B5EF4-FFF2-40B4-BE49-F238E27FC236}">
                <a16:creationId xmlns:a16="http://schemas.microsoft.com/office/drawing/2014/main" id="{53E3A5B9-A35A-DC4B-BB5B-722B22DED8D4}"/>
              </a:ext>
            </a:extLst>
          </p:cNvPr>
          <p:cNvSpPr>
            <a:spLocks noGrp="1"/>
          </p:cNvSpPr>
          <p:nvPr>
            <p:ph idx="1"/>
          </p:nvPr>
        </p:nvSpPr>
        <p:spPr/>
        <p:txBody>
          <a:bodyPr>
            <a:normAutofit fontScale="92500"/>
          </a:bodyPr>
          <a:lstStyle/>
          <a:p>
            <a:r>
              <a:rPr lang="en-US" i="1" dirty="0"/>
              <a:t>Who</a:t>
            </a:r>
            <a:r>
              <a:rPr lang="en-US" dirty="0"/>
              <a:t> is </a:t>
            </a:r>
            <a:r>
              <a:rPr lang="en-US" i="1" dirty="0"/>
              <a:t>particularly</a:t>
            </a:r>
            <a:r>
              <a:rPr lang="en-US" dirty="0"/>
              <a:t> susceptible to imposter syndrome?</a:t>
            </a:r>
          </a:p>
          <a:p>
            <a:pPr lvl="1"/>
            <a:r>
              <a:rPr lang="en-US" dirty="0"/>
              <a:t>Women and minority groups</a:t>
            </a:r>
          </a:p>
          <a:p>
            <a:pPr lvl="2"/>
            <a:r>
              <a:rPr lang="en-US" dirty="0"/>
              <a:t>Women tend to do well in merit-based environments, but…</a:t>
            </a:r>
          </a:p>
          <a:p>
            <a:pPr lvl="2"/>
            <a:r>
              <a:rPr lang="en-US" dirty="0"/>
              <a:t>Structural barriers are higher for women (e.g., exclusion from collaboration, radar of search committees, &amp; other career advancement opportunities)</a:t>
            </a:r>
          </a:p>
          <a:p>
            <a:pPr lvl="1"/>
            <a:r>
              <a:rPr lang="en-US" dirty="0"/>
              <a:t>Those with high trait perfectionism</a:t>
            </a:r>
          </a:p>
          <a:p>
            <a:pPr lvl="1"/>
            <a:r>
              <a:rPr lang="en-US" dirty="0"/>
              <a:t>Those who link their self-worth with achievement</a:t>
            </a:r>
          </a:p>
        </p:txBody>
      </p:sp>
    </p:spTree>
    <p:extLst>
      <p:ext uri="{BB962C8B-B14F-4D97-AF65-F5344CB8AC3E}">
        <p14:creationId xmlns:p14="http://schemas.microsoft.com/office/powerpoint/2010/main" val="203248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4A80-DD12-9643-BD06-45EC186E70DF}"/>
              </a:ext>
            </a:extLst>
          </p:cNvPr>
          <p:cNvSpPr>
            <a:spLocks noGrp="1"/>
          </p:cNvSpPr>
          <p:nvPr>
            <p:ph type="title"/>
          </p:nvPr>
        </p:nvSpPr>
        <p:spPr/>
        <p:txBody>
          <a:bodyPr/>
          <a:lstStyle/>
          <a:p>
            <a:r>
              <a:rPr lang="en-US" dirty="0"/>
              <a:t>Imposter Syndrome</a:t>
            </a:r>
          </a:p>
        </p:txBody>
      </p:sp>
      <p:sp>
        <p:nvSpPr>
          <p:cNvPr id="3" name="Content Placeholder 2">
            <a:extLst>
              <a:ext uri="{FF2B5EF4-FFF2-40B4-BE49-F238E27FC236}">
                <a16:creationId xmlns:a16="http://schemas.microsoft.com/office/drawing/2014/main" id="{53E3A5B9-A35A-DC4B-BB5B-722B22DED8D4}"/>
              </a:ext>
            </a:extLst>
          </p:cNvPr>
          <p:cNvSpPr>
            <a:spLocks noGrp="1"/>
          </p:cNvSpPr>
          <p:nvPr>
            <p:ph idx="1"/>
          </p:nvPr>
        </p:nvSpPr>
        <p:spPr/>
        <p:txBody>
          <a:bodyPr/>
          <a:lstStyle/>
          <a:p>
            <a:r>
              <a:rPr lang="en-US" i="1" dirty="0"/>
              <a:t>When</a:t>
            </a:r>
            <a:r>
              <a:rPr lang="en-US" dirty="0"/>
              <a:t> is imposter syndrome </a:t>
            </a:r>
            <a:r>
              <a:rPr lang="en-US" i="1" dirty="0"/>
              <a:t>particularly</a:t>
            </a:r>
            <a:r>
              <a:rPr lang="en-US" dirty="0"/>
              <a:t> likely to flare up?</a:t>
            </a:r>
          </a:p>
          <a:p>
            <a:pPr lvl="1"/>
            <a:r>
              <a:rPr lang="en-US" dirty="0"/>
              <a:t>Taking on something new</a:t>
            </a:r>
          </a:p>
          <a:p>
            <a:pPr lvl="1"/>
            <a:r>
              <a:rPr lang="en-US" dirty="0"/>
              <a:t>Promotion/moving “up” a step</a:t>
            </a:r>
          </a:p>
          <a:p>
            <a:pPr lvl="1"/>
            <a:r>
              <a:rPr lang="en-US" dirty="0"/>
              <a:t>Receiving recognition</a:t>
            </a:r>
          </a:p>
          <a:p>
            <a:pPr lvl="1"/>
            <a:endParaRPr lang="en-US" dirty="0"/>
          </a:p>
        </p:txBody>
      </p:sp>
    </p:spTree>
    <p:extLst>
      <p:ext uri="{BB962C8B-B14F-4D97-AF65-F5344CB8AC3E}">
        <p14:creationId xmlns:p14="http://schemas.microsoft.com/office/powerpoint/2010/main" val="6889432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9533D-EB2F-4D4B-8B22-42E3A095EF74}"/>
              </a:ext>
            </a:extLst>
          </p:cNvPr>
          <p:cNvSpPr>
            <a:spLocks noGrp="1"/>
          </p:cNvSpPr>
          <p:nvPr>
            <p:ph type="title"/>
          </p:nvPr>
        </p:nvSpPr>
        <p:spPr/>
        <p:txBody>
          <a:bodyPr/>
          <a:lstStyle/>
          <a:p>
            <a:r>
              <a:rPr lang="en-US" dirty="0"/>
              <a:t>Imposter Syndrome</a:t>
            </a:r>
          </a:p>
        </p:txBody>
      </p:sp>
      <p:sp>
        <p:nvSpPr>
          <p:cNvPr id="3" name="Content Placeholder 2">
            <a:extLst>
              <a:ext uri="{FF2B5EF4-FFF2-40B4-BE49-F238E27FC236}">
                <a16:creationId xmlns:a16="http://schemas.microsoft.com/office/drawing/2014/main" id="{DF05495E-46B7-1C44-BA62-809A0E1C2459}"/>
              </a:ext>
            </a:extLst>
          </p:cNvPr>
          <p:cNvSpPr>
            <a:spLocks noGrp="1"/>
          </p:cNvSpPr>
          <p:nvPr>
            <p:ph idx="1"/>
          </p:nvPr>
        </p:nvSpPr>
        <p:spPr/>
        <p:txBody>
          <a:bodyPr>
            <a:normAutofit fontScale="85000" lnSpcReduction="20000"/>
          </a:bodyPr>
          <a:lstStyle/>
          <a:p>
            <a:r>
              <a:rPr lang="en-US" i="1" dirty="0"/>
              <a:t>How</a:t>
            </a:r>
            <a:r>
              <a:rPr lang="en-US" dirty="0"/>
              <a:t> to manage through it</a:t>
            </a:r>
          </a:p>
          <a:p>
            <a:pPr lvl="1"/>
            <a:r>
              <a:rPr lang="en-US" dirty="0"/>
              <a:t>Talk with mentors</a:t>
            </a:r>
          </a:p>
          <a:p>
            <a:pPr lvl="1"/>
            <a:r>
              <a:rPr lang="en-US" dirty="0"/>
              <a:t>Find ways to honor your skills/expertise</a:t>
            </a:r>
          </a:p>
          <a:p>
            <a:pPr lvl="2"/>
            <a:r>
              <a:rPr lang="en-US" dirty="0"/>
              <a:t>Do NOT feed the inner critic</a:t>
            </a:r>
          </a:p>
          <a:p>
            <a:pPr lvl="1"/>
            <a:r>
              <a:rPr lang="en-US" dirty="0"/>
              <a:t>Reflect on your values</a:t>
            </a:r>
          </a:p>
          <a:p>
            <a:pPr lvl="2"/>
            <a:r>
              <a:rPr lang="en-US" dirty="0"/>
              <a:t>E.g., Achievement, recognition versus personal growth, humility</a:t>
            </a:r>
          </a:p>
          <a:p>
            <a:pPr lvl="1"/>
            <a:r>
              <a:rPr lang="en-US" dirty="0"/>
              <a:t>“This, </a:t>
            </a:r>
            <a:r>
              <a:rPr lang="en-US" i="1" dirty="0"/>
              <a:t>OR</a:t>
            </a:r>
            <a:r>
              <a:rPr lang="en-US" dirty="0"/>
              <a:t> that” to gain some flexibility</a:t>
            </a:r>
          </a:p>
          <a:p>
            <a:pPr lvl="2"/>
            <a:r>
              <a:rPr lang="en-US" dirty="0"/>
              <a:t>E.g., “They probably chose me because there were no other applicants.”</a:t>
            </a:r>
          </a:p>
          <a:p>
            <a:pPr lvl="2"/>
            <a:r>
              <a:rPr lang="en-US" dirty="0"/>
              <a:t>“… </a:t>
            </a:r>
            <a:r>
              <a:rPr lang="en-US" b="1" i="1" dirty="0"/>
              <a:t>or</a:t>
            </a:r>
            <a:r>
              <a:rPr lang="en-US" dirty="0"/>
              <a:t> they chose me because it’s clear I can do the job.”</a:t>
            </a:r>
          </a:p>
          <a:p>
            <a:pPr lvl="1"/>
            <a:r>
              <a:rPr lang="en-US" dirty="0"/>
              <a:t>Remember that I.S. may be more a function of culture and environment than some inner shortcoming</a:t>
            </a:r>
          </a:p>
        </p:txBody>
      </p:sp>
    </p:spTree>
    <p:extLst>
      <p:ext uri="{BB962C8B-B14F-4D97-AF65-F5344CB8AC3E}">
        <p14:creationId xmlns:p14="http://schemas.microsoft.com/office/powerpoint/2010/main" val="272502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D819-3580-304F-B2E6-1B9CBD556587}"/>
              </a:ext>
            </a:extLst>
          </p:cNvPr>
          <p:cNvSpPr>
            <a:spLocks noGrp="1"/>
          </p:cNvSpPr>
          <p:nvPr>
            <p:ph type="title"/>
          </p:nvPr>
        </p:nvSpPr>
        <p:spPr/>
        <p:txBody>
          <a:bodyPr/>
          <a:lstStyle/>
          <a:p>
            <a:r>
              <a:rPr lang="en-US" dirty="0"/>
              <a:t>Communication Strategies</a:t>
            </a:r>
          </a:p>
        </p:txBody>
      </p:sp>
      <p:sp>
        <p:nvSpPr>
          <p:cNvPr id="3" name="Content Placeholder 2">
            <a:extLst>
              <a:ext uri="{FF2B5EF4-FFF2-40B4-BE49-F238E27FC236}">
                <a16:creationId xmlns:a16="http://schemas.microsoft.com/office/drawing/2014/main" id="{0194B88F-74B3-9E41-840F-E0AF1C07A801}"/>
              </a:ext>
            </a:extLst>
          </p:cNvPr>
          <p:cNvSpPr>
            <a:spLocks noGrp="1"/>
          </p:cNvSpPr>
          <p:nvPr>
            <p:ph idx="1"/>
          </p:nvPr>
        </p:nvSpPr>
        <p:spPr/>
        <p:txBody>
          <a:bodyPr>
            <a:normAutofit fontScale="92500" lnSpcReduction="20000"/>
          </a:bodyPr>
          <a:lstStyle/>
          <a:p>
            <a:r>
              <a:rPr lang="en-US" dirty="0"/>
              <a:t>Identify your top priority:</a:t>
            </a:r>
          </a:p>
          <a:p>
            <a:pPr lvl="1"/>
            <a:r>
              <a:rPr lang="en-US" dirty="0"/>
              <a:t>Getting some specific objective met</a:t>
            </a:r>
          </a:p>
          <a:p>
            <a:pPr lvl="1"/>
            <a:r>
              <a:rPr lang="en-US" dirty="0"/>
              <a:t>Enhancing/protecting a relationship</a:t>
            </a:r>
          </a:p>
          <a:p>
            <a:pPr lvl="1"/>
            <a:r>
              <a:rPr lang="en-US" dirty="0"/>
              <a:t>Enhancing/protecting your own self-respect</a:t>
            </a:r>
          </a:p>
          <a:p>
            <a:r>
              <a:rPr lang="en-US" dirty="0"/>
              <a:t>Keep the conversation simple and direct with DEAR script:</a:t>
            </a:r>
          </a:p>
          <a:p>
            <a:pPr lvl="1"/>
            <a:r>
              <a:rPr lang="en-US" b="1" dirty="0"/>
              <a:t>D</a:t>
            </a:r>
            <a:r>
              <a:rPr lang="en-US" dirty="0"/>
              <a:t>escribe</a:t>
            </a:r>
          </a:p>
          <a:p>
            <a:pPr lvl="1"/>
            <a:r>
              <a:rPr lang="en-US" b="1" dirty="0"/>
              <a:t>E</a:t>
            </a:r>
            <a:r>
              <a:rPr lang="en-US" dirty="0"/>
              <a:t>xpress</a:t>
            </a:r>
          </a:p>
          <a:p>
            <a:pPr lvl="1"/>
            <a:r>
              <a:rPr lang="en-US" b="1" dirty="0"/>
              <a:t>A</a:t>
            </a:r>
            <a:r>
              <a:rPr lang="en-US" dirty="0"/>
              <a:t>ssert</a:t>
            </a:r>
          </a:p>
          <a:p>
            <a:pPr lvl="1"/>
            <a:r>
              <a:rPr lang="en-US" b="1" dirty="0"/>
              <a:t>R</a:t>
            </a:r>
            <a:r>
              <a:rPr lang="en-US" dirty="0"/>
              <a:t>einforce</a:t>
            </a:r>
          </a:p>
        </p:txBody>
      </p:sp>
      <p:sp>
        <p:nvSpPr>
          <p:cNvPr id="4" name="Down Arrow 3">
            <a:extLst>
              <a:ext uri="{FF2B5EF4-FFF2-40B4-BE49-F238E27FC236}">
                <a16:creationId xmlns:a16="http://schemas.microsoft.com/office/drawing/2014/main" id="{2EE69557-C03A-8E46-B683-56D30E3B8AC9}"/>
              </a:ext>
            </a:extLst>
          </p:cNvPr>
          <p:cNvSpPr/>
          <p:nvPr/>
        </p:nvSpPr>
        <p:spPr>
          <a:xfrm>
            <a:off x="2743200" y="3999782"/>
            <a:ext cx="1841664" cy="14192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Mindfully</a:t>
            </a:r>
          </a:p>
        </p:txBody>
      </p:sp>
      <p:sp>
        <p:nvSpPr>
          <p:cNvPr id="5" name="Down Arrow 4">
            <a:extLst>
              <a:ext uri="{FF2B5EF4-FFF2-40B4-BE49-F238E27FC236}">
                <a16:creationId xmlns:a16="http://schemas.microsoft.com/office/drawing/2014/main" id="{89A3BB41-F387-7E4B-8C3D-5FB13384F624}"/>
              </a:ext>
            </a:extLst>
          </p:cNvPr>
          <p:cNvSpPr/>
          <p:nvPr/>
        </p:nvSpPr>
        <p:spPr>
          <a:xfrm>
            <a:off x="4724400" y="3999781"/>
            <a:ext cx="2011568" cy="14454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Assertively</a:t>
            </a:r>
          </a:p>
        </p:txBody>
      </p:sp>
      <p:sp>
        <p:nvSpPr>
          <p:cNvPr id="6" name="Down Arrow 5">
            <a:extLst>
              <a:ext uri="{FF2B5EF4-FFF2-40B4-BE49-F238E27FC236}">
                <a16:creationId xmlns:a16="http://schemas.microsoft.com/office/drawing/2014/main" id="{19CBA6B4-5726-EE44-A15B-F02BC424C12E}"/>
              </a:ext>
            </a:extLst>
          </p:cNvPr>
          <p:cNvSpPr/>
          <p:nvPr/>
        </p:nvSpPr>
        <p:spPr>
          <a:xfrm>
            <a:off x="6934200" y="3999781"/>
            <a:ext cx="1981200" cy="14977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Save </a:t>
            </a:r>
          </a:p>
          <a:p>
            <a:pPr algn="ctr"/>
            <a:r>
              <a:rPr lang="en-US" sz="1200" dirty="0"/>
              <a:t>negotiation</a:t>
            </a:r>
          </a:p>
        </p:txBody>
      </p:sp>
    </p:spTree>
    <p:extLst>
      <p:ext uri="{BB962C8B-B14F-4D97-AF65-F5344CB8AC3E}">
        <p14:creationId xmlns:p14="http://schemas.microsoft.com/office/powerpoint/2010/main" val="142094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D819-3580-304F-B2E6-1B9CBD556587}"/>
              </a:ext>
            </a:extLst>
          </p:cNvPr>
          <p:cNvSpPr>
            <a:spLocks noGrp="1"/>
          </p:cNvSpPr>
          <p:nvPr>
            <p:ph type="title"/>
          </p:nvPr>
        </p:nvSpPr>
        <p:spPr/>
        <p:txBody>
          <a:bodyPr/>
          <a:lstStyle/>
          <a:p>
            <a:r>
              <a:rPr lang="en-US" dirty="0"/>
              <a:t>Communication Strategies</a:t>
            </a:r>
          </a:p>
        </p:txBody>
      </p:sp>
      <p:sp>
        <p:nvSpPr>
          <p:cNvPr id="3" name="Content Placeholder 2">
            <a:extLst>
              <a:ext uri="{FF2B5EF4-FFF2-40B4-BE49-F238E27FC236}">
                <a16:creationId xmlns:a16="http://schemas.microsoft.com/office/drawing/2014/main" id="{0194B88F-74B3-9E41-840F-E0AF1C07A801}"/>
              </a:ext>
            </a:extLst>
          </p:cNvPr>
          <p:cNvSpPr>
            <a:spLocks noGrp="1"/>
          </p:cNvSpPr>
          <p:nvPr>
            <p:ph idx="1"/>
          </p:nvPr>
        </p:nvSpPr>
        <p:spPr/>
        <p:txBody>
          <a:bodyPr/>
          <a:lstStyle/>
          <a:p>
            <a:r>
              <a:rPr lang="en-US" dirty="0"/>
              <a:t>Utilizing validation with others</a:t>
            </a:r>
          </a:p>
          <a:p>
            <a:pPr lvl="1"/>
            <a:r>
              <a:rPr lang="en-US" dirty="0"/>
              <a:t>Stay awake, pay attention</a:t>
            </a:r>
          </a:p>
          <a:p>
            <a:pPr lvl="1"/>
            <a:r>
              <a:rPr lang="en-US" dirty="0"/>
              <a:t>Accurately reflect back</a:t>
            </a:r>
          </a:p>
          <a:p>
            <a:pPr lvl="1"/>
            <a:r>
              <a:rPr lang="en-US" dirty="0"/>
              <a:t>Read between the lines</a:t>
            </a:r>
          </a:p>
          <a:p>
            <a:pPr lvl="1"/>
            <a:r>
              <a:rPr lang="en-US" dirty="0"/>
              <a:t>State how what they think/feel makes sense</a:t>
            </a:r>
          </a:p>
          <a:p>
            <a:pPr lvl="1"/>
            <a:r>
              <a:rPr lang="en-US" dirty="0"/>
              <a:t>Genuineness</a:t>
            </a:r>
          </a:p>
        </p:txBody>
      </p:sp>
    </p:spTree>
    <p:extLst>
      <p:ext uri="{BB962C8B-B14F-4D97-AF65-F5344CB8AC3E}">
        <p14:creationId xmlns:p14="http://schemas.microsoft.com/office/powerpoint/2010/main" val="3092722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DD2B-6E20-BC48-8641-E2D2E6BD7397}"/>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FADAC9A7-E067-334B-B354-F370880E5BFA}"/>
              </a:ext>
            </a:extLst>
          </p:cNvPr>
          <p:cNvSpPr>
            <a:spLocks noGrp="1"/>
          </p:cNvSpPr>
          <p:nvPr>
            <p:ph idx="1"/>
          </p:nvPr>
        </p:nvSpPr>
        <p:spPr/>
        <p:txBody>
          <a:bodyPr>
            <a:normAutofit lnSpcReduction="10000"/>
          </a:bodyPr>
          <a:lstStyle/>
          <a:p>
            <a:r>
              <a:rPr lang="en-US" dirty="0"/>
              <a:t>Center for Mindful Self-Compassion:</a:t>
            </a:r>
          </a:p>
          <a:p>
            <a:pPr lvl="1"/>
            <a:r>
              <a:rPr lang="en-US" dirty="0">
                <a:hlinkClick r:id="rId2"/>
              </a:rPr>
              <a:t>https://centerformsc.org/</a:t>
            </a:r>
            <a:endParaRPr lang="en-US" dirty="0"/>
          </a:p>
          <a:p>
            <a:r>
              <a:rPr lang="en-US" dirty="0"/>
              <a:t>The Positive Psychology Center at UPenn:</a:t>
            </a:r>
          </a:p>
          <a:p>
            <a:pPr lvl="1"/>
            <a:r>
              <a:rPr lang="en-US" dirty="0">
                <a:hlinkClick r:id="rId3"/>
              </a:rPr>
              <a:t>https://ppc.sas.upenn.edu/</a:t>
            </a:r>
            <a:endParaRPr lang="en-US" dirty="0"/>
          </a:p>
          <a:p>
            <a:r>
              <a:rPr lang="en-US" dirty="0"/>
              <a:t>Self Compassion (Dr. Kristin Neff)</a:t>
            </a:r>
          </a:p>
          <a:p>
            <a:pPr lvl="1"/>
            <a:r>
              <a:rPr lang="en-US" dirty="0">
                <a:hlinkClick r:id="rId4"/>
              </a:rPr>
              <a:t>https://self-compassion.org/</a:t>
            </a:r>
            <a:endParaRPr lang="en-US" dirty="0"/>
          </a:p>
          <a:p>
            <a:r>
              <a:rPr lang="en-US" dirty="0"/>
              <a:t>American Psychological Association</a:t>
            </a:r>
          </a:p>
          <a:p>
            <a:pPr lvl="1"/>
            <a:r>
              <a:rPr lang="en-US" dirty="0">
                <a:hlinkClick r:id="rId5"/>
              </a:rPr>
              <a:t>https://www.apa.org/</a:t>
            </a:r>
            <a:endParaRPr lang="en-US" dirty="0"/>
          </a:p>
          <a:p>
            <a:pPr marL="457200" lvl="1" indent="0">
              <a:buNone/>
            </a:pPr>
            <a:endParaRPr lang="en-US" dirty="0"/>
          </a:p>
        </p:txBody>
      </p:sp>
    </p:spTree>
    <p:extLst>
      <p:ext uri="{BB962C8B-B14F-4D97-AF65-F5344CB8AC3E}">
        <p14:creationId xmlns:p14="http://schemas.microsoft.com/office/powerpoint/2010/main" val="2488914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Lily, Lotus, Floating, Waterli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924" y="792651"/>
            <a:ext cx="5724276" cy="387357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138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37866B-01AB-2B49-92E5-DE4500575339}"/>
              </a:ext>
            </a:extLst>
          </p:cNvPr>
          <p:cNvSpPr>
            <a:spLocks noGrp="1"/>
          </p:cNvSpPr>
          <p:nvPr>
            <p:ph type="title"/>
          </p:nvPr>
        </p:nvSpPr>
        <p:spPr/>
        <p:txBody>
          <a:bodyPr/>
          <a:lstStyle/>
          <a:p>
            <a:r>
              <a:rPr lang="en-US" dirty="0"/>
              <a:t>Orienting Oneself to Dealing with Problems/Stressors</a:t>
            </a:r>
          </a:p>
        </p:txBody>
      </p:sp>
    </p:spTree>
    <p:extLst>
      <p:ext uri="{BB962C8B-B14F-4D97-AF65-F5344CB8AC3E}">
        <p14:creationId xmlns:p14="http://schemas.microsoft.com/office/powerpoint/2010/main" val="3401571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B4C450-5239-774C-8BCD-BD50CBD4A849}"/>
              </a:ext>
            </a:extLst>
          </p:cNvPr>
          <p:cNvSpPr>
            <a:spLocks noGrp="1"/>
          </p:cNvSpPr>
          <p:nvPr>
            <p:ph type="title"/>
          </p:nvPr>
        </p:nvSpPr>
        <p:spPr/>
        <p:txBody>
          <a:bodyPr>
            <a:normAutofit fontScale="90000"/>
          </a:bodyPr>
          <a:lstStyle/>
          <a:p>
            <a:r>
              <a:rPr lang="en-US" dirty="0"/>
              <a:t>4 Ways to Approach a “Problem”/Stressor</a:t>
            </a:r>
          </a:p>
        </p:txBody>
      </p:sp>
      <p:sp>
        <p:nvSpPr>
          <p:cNvPr id="5" name="Content Placeholder 4">
            <a:extLst>
              <a:ext uri="{FF2B5EF4-FFF2-40B4-BE49-F238E27FC236}">
                <a16:creationId xmlns:a16="http://schemas.microsoft.com/office/drawing/2014/main" id="{2A6D6B87-709C-B445-B42C-F679ECC3B6A6}"/>
              </a:ext>
            </a:extLst>
          </p:cNvPr>
          <p:cNvSpPr>
            <a:spLocks noGrp="1"/>
          </p:cNvSpPr>
          <p:nvPr>
            <p:ph idx="1"/>
          </p:nvPr>
        </p:nvSpPr>
        <p:spPr>
          <a:xfrm>
            <a:off x="628650" y="2876644"/>
            <a:ext cx="4095750" cy="1792586"/>
          </a:xfrm>
        </p:spPr>
        <p:txBody>
          <a:bodyPr>
            <a:normAutofit fontScale="70000" lnSpcReduction="20000"/>
          </a:bodyPr>
          <a:lstStyle/>
          <a:p>
            <a:pPr marL="385763" indent="-385763">
              <a:buFont typeface="+mj-lt"/>
              <a:buAutoNum type="arabicPeriod"/>
            </a:pPr>
            <a:r>
              <a:rPr lang="en-US" dirty="0"/>
              <a:t>Solve it.</a:t>
            </a:r>
          </a:p>
          <a:p>
            <a:pPr marL="385763" indent="-385763">
              <a:buFont typeface="+mj-lt"/>
              <a:buAutoNum type="arabicPeriod"/>
            </a:pPr>
            <a:r>
              <a:rPr lang="en-US" dirty="0"/>
              <a:t>Change the way you feel about it.</a:t>
            </a:r>
          </a:p>
          <a:p>
            <a:pPr marL="385763" indent="-385763">
              <a:buFont typeface="+mj-lt"/>
              <a:buAutoNum type="arabicPeriod"/>
            </a:pPr>
            <a:r>
              <a:rPr lang="en-US" dirty="0"/>
              <a:t>Tolerate or accept it.</a:t>
            </a:r>
          </a:p>
          <a:p>
            <a:pPr marL="385763" indent="-385763">
              <a:buFont typeface="+mj-lt"/>
              <a:buAutoNum type="arabicPeriod"/>
            </a:pPr>
            <a:r>
              <a:rPr lang="en-US" dirty="0"/>
              <a:t>Stay miserable, stuck.</a:t>
            </a:r>
          </a:p>
        </p:txBody>
      </p:sp>
      <p:pic>
        <p:nvPicPr>
          <p:cNvPr id="5122" name="Picture 2" descr="DBT of South Jersey-The Dialectics of Mom Guilt!">
            <a:extLst>
              <a:ext uri="{FF2B5EF4-FFF2-40B4-BE49-F238E27FC236}">
                <a16:creationId xmlns:a16="http://schemas.microsoft.com/office/drawing/2014/main" id="{F39434A5-406D-BC42-A433-B5276EB631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667000"/>
            <a:ext cx="2732667" cy="2060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70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84FB8-DA9C-904C-90A4-DF8250B7FA39}"/>
              </a:ext>
            </a:extLst>
          </p:cNvPr>
          <p:cNvSpPr>
            <a:spLocks noGrp="1"/>
          </p:cNvSpPr>
          <p:nvPr>
            <p:ph type="title"/>
          </p:nvPr>
        </p:nvSpPr>
        <p:spPr/>
        <p:txBody>
          <a:bodyPr/>
          <a:lstStyle/>
          <a:p>
            <a:r>
              <a:rPr lang="en-US" dirty="0"/>
              <a:t>1. Solve it.</a:t>
            </a:r>
          </a:p>
        </p:txBody>
      </p:sp>
      <p:sp>
        <p:nvSpPr>
          <p:cNvPr id="3" name="Content Placeholder 2">
            <a:extLst>
              <a:ext uri="{FF2B5EF4-FFF2-40B4-BE49-F238E27FC236}">
                <a16:creationId xmlns:a16="http://schemas.microsoft.com/office/drawing/2014/main" id="{FA43DE03-C1C0-D348-A5B2-A83C9332B696}"/>
              </a:ext>
            </a:extLst>
          </p:cNvPr>
          <p:cNvSpPr>
            <a:spLocks noGrp="1"/>
          </p:cNvSpPr>
          <p:nvPr>
            <p:ph idx="1"/>
          </p:nvPr>
        </p:nvSpPr>
        <p:spPr/>
        <p:txBody>
          <a:bodyPr>
            <a:normAutofit/>
          </a:bodyPr>
          <a:lstStyle/>
          <a:p>
            <a:pPr marL="385763" indent="-385763">
              <a:buFont typeface="+mj-lt"/>
              <a:buAutoNum type="arabicPeriod"/>
            </a:pPr>
            <a:r>
              <a:rPr lang="en-US" dirty="0"/>
              <a:t>Identify specific problem to be solved.</a:t>
            </a:r>
          </a:p>
          <a:p>
            <a:pPr marL="385763" indent="-385763">
              <a:buFont typeface="+mj-lt"/>
              <a:buAutoNum type="arabicPeriod"/>
            </a:pPr>
            <a:r>
              <a:rPr lang="en-US" dirty="0"/>
              <a:t>Identify your goal in solving the problem.</a:t>
            </a:r>
          </a:p>
          <a:p>
            <a:pPr marL="385763" indent="-385763">
              <a:buFont typeface="+mj-lt"/>
              <a:buAutoNum type="arabicPeriod"/>
            </a:pPr>
            <a:r>
              <a:rPr lang="en-US" dirty="0"/>
              <a:t>Brainstorm lots of solutions.</a:t>
            </a:r>
          </a:p>
          <a:p>
            <a:pPr marL="385763" indent="-385763">
              <a:buFont typeface="+mj-lt"/>
              <a:buAutoNum type="arabicPeriod"/>
            </a:pPr>
            <a:r>
              <a:rPr lang="en-US" dirty="0"/>
              <a:t>Choose a solution you think is likely to work.</a:t>
            </a:r>
          </a:p>
          <a:p>
            <a:pPr marL="385763" indent="-385763">
              <a:buFont typeface="+mj-lt"/>
              <a:buAutoNum type="arabicPeriod"/>
            </a:pPr>
            <a:r>
              <a:rPr lang="en-US" dirty="0"/>
              <a:t>Try it out.</a:t>
            </a:r>
          </a:p>
          <a:p>
            <a:pPr marL="385763" indent="-385763">
              <a:buFont typeface="+mj-lt"/>
              <a:buAutoNum type="arabicPeriod"/>
            </a:pPr>
            <a:r>
              <a:rPr lang="en-US" dirty="0"/>
              <a:t>Evaluate.</a:t>
            </a:r>
          </a:p>
        </p:txBody>
      </p:sp>
      <p:sp>
        <p:nvSpPr>
          <p:cNvPr id="4" name="TextBox 3">
            <a:extLst>
              <a:ext uri="{FF2B5EF4-FFF2-40B4-BE49-F238E27FC236}">
                <a16:creationId xmlns:a16="http://schemas.microsoft.com/office/drawing/2014/main" id="{4275DA49-1CC8-814A-AFFE-CEB53DADC862}"/>
              </a:ext>
            </a:extLst>
          </p:cNvPr>
          <p:cNvSpPr txBox="1"/>
          <p:nvPr/>
        </p:nvSpPr>
        <p:spPr>
          <a:xfrm>
            <a:off x="6973786" y="5591176"/>
            <a:ext cx="1799111" cy="346249"/>
          </a:xfrm>
          <a:prstGeom prst="rect">
            <a:avLst/>
          </a:prstGeom>
          <a:noFill/>
        </p:spPr>
        <p:txBody>
          <a:bodyPr wrap="square" rtlCol="0">
            <a:spAutoFit/>
          </a:bodyPr>
          <a:lstStyle/>
          <a:p>
            <a:r>
              <a:rPr lang="en-US" sz="825" dirty="0"/>
              <a:t>(Adapted from Marsha Linehan’s DBT)</a:t>
            </a:r>
          </a:p>
        </p:txBody>
      </p:sp>
    </p:spTree>
    <p:extLst>
      <p:ext uri="{BB962C8B-B14F-4D97-AF65-F5344CB8AC3E}">
        <p14:creationId xmlns:p14="http://schemas.microsoft.com/office/powerpoint/2010/main" val="264341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D4831-E3D0-3648-B9B8-9667E8F52B5D}"/>
              </a:ext>
            </a:extLst>
          </p:cNvPr>
          <p:cNvSpPr>
            <a:spLocks noGrp="1"/>
          </p:cNvSpPr>
          <p:nvPr>
            <p:ph type="title"/>
          </p:nvPr>
        </p:nvSpPr>
        <p:spPr/>
        <p:txBody>
          <a:bodyPr>
            <a:normAutofit/>
          </a:bodyPr>
          <a:lstStyle/>
          <a:p>
            <a:r>
              <a:rPr lang="en-US" dirty="0"/>
              <a:t>2. Change the way you feel.</a:t>
            </a:r>
          </a:p>
        </p:txBody>
      </p:sp>
      <p:sp>
        <p:nvSpPr>
          <p:cNvPr id="3" name="Content Placeholder 2">
            <a:extLst>
              <a:ext uri="{FF2B5EF4-FFF2-40B4-BE49-F238E27FC236}">
                <a16:creationId xmlns:a16="http://schemas.microsoft.com/office/drawing/2014/main" id="{A7E84845-1C46-D944-9C81-C351893F4778}"/>
              </a:ext>
            </a:extLst>
          </p:cNvPr>
          <p:cNvSpPr>
            <a:spLocks noGrp="1"/>
          </p:cNvSpPr>
          <p:nvPr>
            <p:ph idx="1"/>
          </p:nvPr>
        </p:nvSpPr>
        <p:spPr/>
        <p:txBody>
          <a:bodyPr>
            <a:normAutofit fontScale="85000" lnSpcReduction="20000"/>
          </a:bodyPr>
          <a:lstStyle/>
          <a:p>
            <a:r>
              <a:rPr lang="en-US" dirty="0"/>
              <a:t>Check out what you’re thinking.</a:t>
            </a:r>
          </a:p>
          <a:p>
            <a:pPr lvl="1"/>
            <a:r>
              <a:rPr lang="en-US" dirty="0"/>
              <a:t>Can you make any changes or shifts here?</a:t>
            </a:r>
          </a:p>
          <a:p>
            <a:pPr lvl="2"/>
            <a:r>
              <a:rPr lang="en-US" dirty="0"/>
              <a:t>Evidence for/against?</a:t>
            </a:r>
          </a:p>
          <a:p>
            <a:pPr lvl="2"/>
            <a:r>
              <a:rPr lang="en-US" dirty="0"/>
              <a:t>Based on habit or fact?</a:t>
            </a:r>
          </a:p>
          <a:p>
            <a:pPr lvl="2"/>
            <a:r>
              <a:rPr lang="en-US" dirty="0"/>
              <a:t>Leaving out pieces of the story?</a:t>
            </a:r>
          </a:p>
          <a:p>
            <a:pPr lvl="2"/>
            <a:r>
              <a:rPr lang="en-US" dirty="0"/>
              <a:t>All-or-nothing, or extremes?</a:t>
            </a:r>
          </a:p>
          <a:p>
            <a:pPr lvl="2"/>
            <a:r>
              <a:rPr lang="en-US" dirty="0"/>
              <a:t>“Should,” or other “rules?”</a:t>
            </a:r>
          </a:p>
          <a:p>
            <a:r>
              <a:rPr lang="en-US" dirty="0"/>
              <a:t>Is there an action you can take that will change the way you feel, or at least the intensity of the feeling?</a:t>
            </a:r>
          </a:p>
          <a:p>
            <a:r>
              <a:rPr lang="en-US" dirty="0"/>
              <a:t>Use humor.</a:t>
            </a:r>
          </a:p>
          <a:p>
            <a:pPr lvl="1"/>
            <a:r>
              <a:rPr lang="en-US" dirty="0"/>
              <a:t>Funny movie/story</a:t>
            </a:r>
          </a:p>
        </p:txBody>
      </p:sp>
    </p:spTree>
    <p:extLst>
      <p:ext uri="{BB962C8B-B14F-4D97-AF65-F5344CB8AC3E}">
        <p14:creationId xmlns:p14="http://schemas.microsoft.com/office/powerpoint/2010/main" val="317921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AB354-B1BA-024D-85E0-271DA501EDEA}"/>
              </a:ext>
            </a:extLst>
          </p:cNvPr>
          <p:cNvSpPr>
            <a:spLocks noGrp="1"/>
          </p:cNvSpPr>
          <p:nvPr>
            <p:ph type="title"/>
          </p:nvPr>
        </p:nvSpPr>
        <p:spPr/>
        <p:txBody>
          <a:bodyPr/>
          <a:lstStyle/>
          <a:p>
            <a:r>
              <a:rPr lang="en-US" dirty="0"/>
              <a:t>3. Tolerate or accept it.</a:t>
            </a:r>
          </a:p>
        </p:txBody>
      </p:sp>
      <p:sp>
        <p:nvSpPr>
          <p:cNvPr id="3" name="Content Placeholder 2">
            <a:extLst>
              <a:ext uri="{FF2B5EF4-FFF2-40B4-BE49-F238E27FC236}">
                <a16:creationId xmlns:a16="http://schemas.microsoft.com/office/drawing/2014/main" id="{3FD77D54-F195-4E4C-921A-04A55033EFAA}"/>
              </a:ext>
            </a:extLst>
          </p:cNvPr>
          <p:cNvSpPr>
            <a:spLocks noGrp="1"/>
          </p:cNvSpPr>
          <p:nvPr>
            <p:ph idx="1"/>
          </p:nvPr>
        </p:nvSpPr>
        <p:spPr/>
        <p:txBody>
          <a:bodyPr>
            <a:normAutofit fontScale="85000" lnSpcReduction="10000"/>
          </a:bodyPr>
          <a:lstStyle/>
          <a:p>
            <a:r>
              <a:rPr lang="en-US" dirty="0"/>
              <a:t>Use language to shift thinking and distress levels.</a:t>
            </a:r>
          </a:p>
          <a:p>
            <a:pPr lvl="1"/>
            <a:r>
              <a:rPr lang="en-US" dirty="0"/>
              <a:t>“I notice the thought that…”</a:t>
            </a:r>
          </a:p>
          <a:p>
            <a:pPr lvl="1"/>
            <a:r>
              <a:rPr lang="en-US" dirty="0"/>
              <a:t>“In this moment, my mind thinks…”</a:t>
            </a:r>
          </a:p>
          <a:p>
            <a:pPr lvl="1"/>
            <a:r>
              <a:rPr lang="en-US" dirty="0"/>
              <a:t>“My anxious brain says…”</a:t>
            </a:r>
          </a:p>
          <a:p>
            <a:pPr lvl="1"/>
            <a:r>
              <a:rPr lang="en-US" dirty="0"/>
              <a:t>“The inner critic is at it again with…”</a:t>
            </a:r>
          </a:p>
          <a:p>
            <a:r>
              <a:rPr lang="en-US" dirty="0"/>
              <a:t>Self-validation</a:t>
            </a:r>
          </a:p>
          <a:p>
            <a:pPr lvl="1"/>
            <a:r>
              <a:rPr lang="en-US" dirty="0"/>
              <a:t>“In this moment, I feel…”</a:t>
            </a:r>
          </a:p>
          <a:p>
            <a:pPr lvl="1"/>
            <a:r>
              <a:rPr lang="en-US" dirty="0"/>
              <a:t>“It makes sense that I feel… given…”</a:t>
            </a:r>
          </a:p>
          <a:p>
            <a:pPr lvl="1"/>
            <a:r>
              <a:rPr lang="en-US" dirty="0"/>
              <a:t>“These feelings/thoughts/situation can be here.”</a:t>
            </a:r>
          </a:p>
          <a:p>
            <a:r>
              <a:rPr lang="en-US" dirty="0"/>
              <a:t>Formal/informal mindfulness practice</a:t>
            </a:r>
          </a:p>
        </p:txBody>
      </p:sp>
    </p:spTree>
    <p:extLst>
      <p:ext uri="{BB962C8B-B14F-4D97-AF65-F5344CB8AC3E}">
        <p14:creationId xmlns:p14="http://schemas.microsoft.com/office/powerpoint/2010/main" val="232756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1916</Words>
  <Application>Microsoft Macintosh PowerPoint</Application>
  <PresentationFormat>On-screen Show (4:3)</PresentationFormat>
  <Paragraphs>267</Paragraphs>
  <Slides>47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1_Office Theme</vt:lpstr>
      <vt:lpstr>Surviving and Thriving:  Resilience-Building in Academia   </vt:lpstr>
      <vt:lpstr>Today’s Objectives</vt:lpstr>
      <vt:lpstr>What is resilience?</vt:lpstr>
      <vt:lpstr>What is resilience?</vt:lpstr>
      <vt:lpstr>Orienting Oneself to Dealing with Problems/Stressors</vt:lpstr>
      <vt:lpstr>4 Ways to Approach a “Problem”/Stressor</vt:lpstr>
      <vt:lpstr>1. Solve it.</vt:lpstr>
      <vt:lpstr>2. Change the way you feel.</vt:lpstr>
      <vt:lpstr>3. Tolerate or accept it.</vt:lpstr>
      <vt:lpstr>4. Stay miserable, stuck.</vt:lpstr>
      <vt:lpstr>A Deeper Look at Specific Skills</vt:lpstr>
      <vt:lpstr>Acceptance Strategies</vt:lpstr>
      <vt:lpstr>Mindfulness</vt:lpstr>
      <vt:lpstr>What is Mindfulness</vt:lpstr>
      <vt:lpstr>Evidence for Mindfulness</vt:lpstr>
      <vt:lpstr> Research:  Benefits of Mindfulness in Medicine </vt:lpstr>
      <vt:lpstr>Let’s Practice….</vt:lpstr>
      <vt:lpstr>Brief mindful breaks</vt:lpstr>
      <vt:lpstr>Mindfulness in Academia</vt:lpstr>
      <vt:lpstr>Gratitude</vt:lpstr>
      <vt:lpstr>Gratitude practice</vt:lpstr>
      <vt:lpstr>Self Compassion</vt:lpstr>
      <vt:lpstr>What is self compassion?</vt:lpstr>
      <vt:lpstr>What does self compassion feel like?</vt:lpstr>
      <vt:lpstr>Why is self compassion important? </vt:lpstr>
      <vt:lpstr> Self-Compassion Break </vt:lpstr>
      <vt:lpstr>1. This is a moment of suffering </vt:lpstr>
      <vt:lpstr>2. Suffering is a part of life </vt:lpstr>
      <vt:lpstr>3. May I be kind to myself </vt:lpstr>
      <vt:lpstr>PowerPoint Presentation</vt:lpstr>
      <vt:lpstr>Relaxation Practice</vt:lpstr>
      <vt:lpstr>4-7-8 Breath</vt:lpstr>
      <vt:lpstr>Reducing Emotional Vulnerability</vt:lpstr>
      <vt:lpstr>Reducing Emotional Vulnerability</vt:lpstr>
      <vt:lpstr>Common Topics of Interest</vt:lpstr>
      <vt:lpstr>Work-Life Balance</vt:lpstr>
      <vt:lpstr>Work-Life Balance</vt:lpstr>
      <vt:lpstr>Work-Life Balance</vt:lpstr>
      <vt:lpstr>Work-Life Balance</vt:lpstr>
      <vt:lpstr>Imposter Syndrome</vt:lpstr>
      <vt:lpstr>Imposter Syndrome</vt:lpstr>
      <vt:lpstr>Imposter Syndrome</vt:lpstr>
      <vt:lpstr>Imposter Syndrome</vt:lpstr>
      <vt:lpstr>Communication Strategies</vt:lpstr>
      <vt:lpstr>Communication Strategies</vt:lpstr>
      <vt:lpstr>Resources</vt:lpstr>
      <vt:lpstr>PowerPoint Presentation</vt:lpstr>
    </vt:vector>
  </TitlesOfParts>
  <Company>UCHC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across the continuum</dc:title>
  <dc:creator>Herath,Shiromini</dc:creator>
  <cp:lastModifiedBy>Cassandra Holinka</cp:lastModifiedBy>
  <cp:revision>82</cp:revision>
  <dcterms:created xsi:type="dcterms:W3CDTF">2016-04-21T00:00:19Z</dcterms:created>
  <dcterms:modified xsi:type="dcterms:W3CDTF">2020-09-23T14:20:52Z</dcterms:modified>
</cp:coreProperties>
</file>