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04"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05"/>
    <p:restoredTop sz="94599"/>
  </p:normalViewPr>
  <p:slideViewPr>
    <p:cSldViewPr snapToGrid="0" snapToObjects="1" showGuides="1">
      <p:cViewPr varScale="1">
        <p:scale>
          <a:sx n="96" d="100"/>
          <a:sy n="96" d="100"/>
        </p:scale>
        <p:origin x="3440" y="176"/>
      </p:cViewPr>
      <p:guideLst>
        <p:guide orient="horz" pos="2904"/>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B1326C-1791-9C44-BC1C-A6BDFB0CCC59}" type="datetimeFigureOut">
              <a:rPr lang="en-US" smtClean="0"/>
              <a:t>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092B8-115C-C349-B28E-B6C5FCF8050B}" type="slidenum">
              <a:rPr lang="en-US" smtClean="0"/>
              <a:t>‹#›</a:t>
            </a:fld>
            <a:endParaRPr lang="en-US"/>
          </a:p>
        </p:txBody>
      </p:sp>
    </p:spTree>
    <p:extLst>
      <p:ext uri="{BB962C8B-B14F-4D97-AF65-F5344CB8AC3E}">
        <p14:creationId xmlns:p14="http://schemas.microsoft.com/office/powerpoint/2010/main" val="4102746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B1326C-1791-9C44-BC1C-A6BDFB0CCC59}" type="datetimeFigureOut">
              <a:rPr lang="en-US" smtClean="0"/>
              <a:t>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092B8-115C-C349-B28E-B6C5FCF8050B}" type="slidenum">
              <a:rPr lang="en-US" smtClean="0"/>
              <a:t>‹#›</a:t>
            </a:fld>
            <a:endParaRPr lang="en-US"/>
          </a:p>
        </p:txBody>
      </p:sp>
    </p:spTree>
    <p:extLst>
      <p:ext uri="{BB962C8B-B14F-4D97-AF65-F5344CB8AC3E}">
        <p14:creationId xmlns:p14="http://schemas.microsoft.com/office/powerpoint/2010/main" val="3184411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B1326C-1791-9C44-BC1C-A6BDFB0CCC59}" type="datetimeFigureOut">
              <a:rPr lang="en-US" smtClean="0"/>
              <a:t>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092B8-115C-C349-B28E-B6C5FCF8050B}" type="slidenum">
              <a:rPr lang="en-US" smtClean="0"/>
              <a:t>‹#›</a:t>
            </a:fld>
            <a:endParaRPr lang="en-US"/>
          </a:p>
        </p:txBody>
      </p:sp>
    </p:spTree>
    <p:extLst>
      <p:ext uri="{BB962C8B-B14F-4D97-AF65-F5344CB8AC3E}">
        <p14:creationId xmlns:p14="http://schemas.microsoft.com/office/powerpoint/2010/main" val="3376531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B1326C-1791-9C44-BC1C-A6BDFB0CCC59}" type="datetimeFigureOut">
              <a:rPr lang="en-US" smtClean="0"/>
              <a:t>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092B8-115C-C349-B28E-B6C5FCF8050B}" type="slidenum">
              <a:rPr lang="en-US" smtClean="0"/>
              <a:t>‹#›</a:t>
            </a:fld>
            <a:endParaRPr lang="en-US"/>
          </a:p>
        </p:txBody>
      </p:sp>
    </p:spTree>
    <p:extLst>
      <p:ext uri="{BB962C8B-B14F-4D97-AF65-F5344CB8AC3E}">
        <p14:creationId xmlns:p14="http://schemas.microsoft.com/office/powerpoint/2010/main" val="3157649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B1326C-1791-9C44-BC1C-A6BDFB0CCC59}" type="datetimeFigureOut">
              <a:rPr lang="en-US" smtClean="0"/>
              <a:t>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092B8-115C-C349-B28E-B6C5FCF8050B}" type="slidenum">
              <a:rPr lang="en-US" smtClean="0"/>
              <a:t>‹#›</a:t>
            </a:fld>
            <a:endParaRPr lang="en-US"/>
          </a:p>
        </p:txBody>
      </p:sp>
    </p:spTree>
    <p:extLst>
      <p:ext uri="{BB962C8B-B14F-4D97-AF65-F5344CB8AC3E}">
        <p14:creationId xmlns:p14="http://schemas.microsoft.com/office/powerpoint/2010/main" val="913860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B1326C-1791-9C44-BC1C-A6BDFB0CCC59}" type="datetimeFigureOut">
              <a:rPr lang="en-US" smtClean="0"/>
              <a:t>2/5/21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092B8-115C-C349-B28E-B6C5FCF8050B}" type="slidenum">
              <a:rPr lang="en-US" smtClean="0"/>
              <a:t>‹#›</a:t>
            </a:fld>
            <a:endParaRPr lang="en-US"/>
          </a:p>
        </p:txBody>
      </p:sp>
    </p:spTree>
    <p:extLst>
      <p:ext uri="{BB962C8B-B14F-4D97-AF65-F5344CB8AC3E}">
        <p14:creationId xmlns:p14="http://schemas.microsoft.com/office/powerpoint/2010/main" val="2660878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B1326C-1791-9C44-BC1C-A6BDFB0CCC59}" type="datetimeFigureOut">
              <a:rPr lang="en-US" smtClean="0"/>
              <a:t>2/5/21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6092B8-115C-C349-B28E-B6C5FCF8050B}" type="slidenum">
              <a:rPr lang="en-US" smtClean="0"/>
              <a:t>‹#›</a:t>
            </a:fld>
            <a:endParaRPr lang="en-US"/>
          </a:p>
        </p:txBody>
      </p:sp>
    </p:spTree>
    <p:extLst>
      <p:ext uri="{BB962C8B-B14F-4D97-AF65-F5344CB8AC3E}">
        <p14:creationId xmlns:p14="http://schemas.microsoft.com/office/powerpoint/2010/main" val="3443597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B1326C-1791-9C44-BC1C-A6BDFB0CCC59}" type="datetimeFigureOut">
              <a:rPr lang="en-US" smtClean="0"/>
              <a:t>2/5/21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6092B8-115C-C349-B28E-B6C5FCF8050B}" type="slidenum">
              <a:rPr lang="en-US" smtClean="0"/>
              <a:t>‹#›</a:t>
            </a:fld>
            <a:endParaRPr lang="en-US"/>
          </a:p>
        </p:txBody>
      </p:sp>
    </p:spTree>
    <p:extLst>
      <p:ext uri="{BB962C8B-B14F-4D97-AF65-F5344CB8AC3E}">
        <p14:creationId xmlns:p14="http://schemas.microsoft.com/office/powerpoint/2010/main" val="2700583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B1326C-1791-9C44-BC1C-A6BDFB0CCC59}" type="datetimeFigureOut">
              <a:rPr lang="en-US" smtClean="0"/>
              <a:t>2/5/21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6092B8-115C-C349-B28E-B6C5FCF8050B}" type="slidenum">
              <a:rPr lang="en-US" smtClean="0"/>
              <a:t>‹#›</a:t>
            </a:fld>
            <a:endParaRPr lang="en-US"/>
          </a:p>
        </p:txBody>
      </p:sp>
    </p:spTree>
    <p:extLst>
      <p:ext uri="{BB962C8B-B14F-4D97-AF65-F5344CB8AC3E}">
        <p14:creationId xmlns:p14="http://schemas.microsoft.com/office/powerpoint/2010/main" val="324616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DB1326C-1791-9C44-BC1C-A6BDFB0CCC59}" type="datetimeFigureOut">
              <a:rPr lang="en-US" smtClean="0"/>
              <a:t>2/5/21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092B8-115C-C349-B28E-B6C5FCF8050B}" type="slidenum">
              <a:rPr lang="en-US" smtClean="0"/>
              <a:t>‹#›</a:t>
            </a:fld>
            <a:endParaRPr lang="en-US"/>
          </a:p>
        </p:txBody>
      </p:sp>
    </p:spTree>
    <p:extLst>
      <p:ext uri="{BB962C8B-B14F-4D97-AF65-F5344CB8AC3E}">
        <p14:creationId xmlns:p14="http://schemas.microsoft.com/office/powerpoint/2010/main" val="340468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DB1326C-1791-9C44-BC1C-A6BDFB0CCC59}" type="datetimeFigureOut">
              <a:rPr lang="en-US" smtClean="0"/>
              <a:t>2/5/21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092B8-115C-C349-B28E-B6C5FCF8050B}" type="slidenum">
              <a:rPr lang="en-US" smtClean="0"/>
              <a:t>‹#›</a:t>
            </a:fld>
            <a:endParaRPr lang="en-US"/>
          </a:p>
        </p:txBody>
      </p:sp>
    </p:spTree>
    <p:extLst>
      <p:ext uri="{BB962C8B-B14F-4D97-AF65-F5344CB8AC3E}">
        <p14:creationId xmlns:p14="http://schemas.microsoft.com/office/powerpoint/2010/main" val="1944739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DB1326C-1791-9C44-BC1C-A6BDFB0CCC59}" type="datetimeFigureOut">
              <a:rPr lang="en-US" smtClean="0"/>
              <a:t>2/5/21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36092B8-115C-C349-B28E-B6C5FCF8050B}" type="slidenum">
              <a:rPr lang="en-US" smtClean="0"/>
              <a:t>‹#›</a:t>
            </a:fld>
            <a:endParaRPr lang="en-US"/>
          </a:p>
        </p:txBody>
      </p:sp>
    </p:spTree>
    <p:extLst>
      <p:ext uri="{BB962C8B-B14F-4D97-AF65-F5344CB8AC3E}">
        <p14:creationId xmlns:p14="http://schemas.microsoft.com/office/powerpoint/2010/main" val="9031850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D5203BF-FA69-324E-BB84-AA29F9A3B395}"/>
              </a:ext>
            </a:extLst>
          </p:cNvPr>
          <p:cNvPicPr>
            <a:picLocks noChangeAspect="1"/>
          </p:cNvPicPr>
          <p:nvPr/>
        </p:nvPicPr>
        <p:blipFill rotWithShape="1">
          <a:blip r:embed="rId2"/>
          <a:srcRect t="10524" b="11343"/>
          <a:stretch/>
        </p:blipFill>
        <p:spPr>
          <a:xfrm>
            <a:off x="2350901" y="1492673"/>
            <a:ext cx="2157984" cy="2529163"/>
          </a:xfrm>
          <a:prstGeom prst="rect">
            <a:avLst/>
          </a:prstGeom>
        </p:spPr>
      </p:pic>
      <p:sp>
        <p:nvSpPr>
          <p:cNvPr id="5" name="TextBox 4">
            <a:extLst>
              <a:ext uri="{FF2B5EF4-FFF2-40B4-BE49-F238E27FC236}">
                <a16:creationId xmlns:a16="http://schemas.microsoft.com/office/drawing/2014/main" id="{B91BCCF5-7A4E-774C-A655-01CFB8292FF7}"/>
              </a:ext>
            </a:extLst>
          </p:cNvPr>
          <p:cNvSpPr txBox="1">
            <a:spLocks noChangeAspect="1"/>
          </p:cNvSpPr>
          <p:nvPr/>
        </p:nvSpPr>
        <p:spPr>
          <a:xfrm>
            <a:off x="277315" y="287835"/>
            <a:ext cx="6303370" cy="1051570"/>
          </a:xfrm>
          <a:prstGeom prst="rect">
            <a:avLst/>
          </a:prstGeom>
          <a:solidFill>
            <a:schemeClr val="accent2">
              <a:lumMod val="20000"/>
              <a:lumOff val="80000"/>
            </a:schemeClr>
          </a:solidFill>
        </p:spPr>
        <p:txBody>
          <a:bodyPr wrap="square" rtlCol="0">
            <a:spAutoFit/>
          </a:bodyPr>
          <a:lstStyle/>
          <a:p>
            <a:pPr algn="ctr">
              <a:spcAft>
                <a:spcPts val="1000"/>
              </a:spcAft>
            </a:pPr>
            <a:r>
              <a:rPr lang="en-US" sz="1400" dirty="0">
                <a:latin typeface="Arial" panose="020B0604020202020204" pitchFamily="34" charset="0"/>
                <a:cs typeface="Arial" panose="020B0604020202020204" pitchFamily="34" charset="0"/>
              </a:rPr>
              <a:t>UConn Physician-Scientist Career Development Virtual Colloquium</a:t>
            </a:r>
          </a:p>
          <a:p>
            <a:pPr algn="ctr">
              <a:spcAft>
                <a:spcPts val="1000"/>
              </a:spcAft>
            </a:pPr>
            <a:r>
              <a:rPr lang="en-US" sz="2000" b="1" dirty="0">
                <a:latin typeface="Arial" panose="020B0604020202020204" pitchFamily="34" charset="0"/>
                <a:cs typeface="Arial" panose="020B0604020202020204" pitchFamily="34" charset="0"/>
              </a:rPr>
              <a:t>“From reading the genome for risk to rewriting it for cardiovascular health” </a:t>
            </a:r>
          </a:p>
        </p:txBody>
      </p:sp>
      <p:sp>
        <p:nvSpPr>
          <p:cNvPr id="7" name="TextBox 6">
            <a:extLst>
              <a:ext uri="{FF2B5EF4-FFF2-40B4-BE49-F238E27FC236}">
                <a16:creationId xmlns:a16="http://schemas.microsoft.com/office/drawing/2014/main" id="{1B04DA44-D776-2049-8167-34F28F2802DA}"/>
              </a:ext>
            </a:extLst>
          </p:cNvPr>
          <p:cNvSpPr txBox="1"/>
          <p:nvPr/>
        </p:nvSpPr>
        <p:spPr>
          <a:xfrm>
            <a:off x="0" y="7296764"/>
            <a:ext cx="6858000" cy="1559401"/>
          </a:xfrm>
          <a:prstGeom prst="rect">
            <a:avLst/>
          </a:prstGeom>
          <a:solidFill>
            <a:schemeClr val="accent2">
              <a:lumMod val="20000"/>
              <a:lumOff val="80000"/>
            </a:schemeClr>
          </a:solidFill>
        </p:spPr>
        <p:txBody>
          <a:bodyPr wrap="square" rtlCol="0">
            <a:spAutoFit/>
          </a:bodyPr>
          <a:lstStyle/>
          <a:p>
            <a:pPr algn="ctr"/>
            <a:r>
              <a:rPr lang="en-US" sz="2000" b="1" dirty="0">
                <a:latin typeface="Arial" panose="020B0604020202020204" pitchFamily="34" charset="0"/>
                <a:cs typeface="Arial" panose="020B0604020202020204" pitchFamily="34" charset="0"/>
              </a:rPr>
              <a:t>Date: Monday, March 29, 2021</a:t>
            </a:r>
          </a:p>
          <a:p>
            <a:pPr algn="ctr"/>
            <a:r>
              <a:rPr lang="en-US" sz="2000" b="1" dirty="0">
                <a:latin typeface="Arial" panose="020B0604020202020204" pitchFamily="34" charset="0"/>
                <a:cs typeface="Arial" panose="020B0604020202020204" pitchFamily="34" charset="0"/>
              </a:rPr>
              <a:t>Time</a:t>
            </a:r>
            <a:r>
              <a:rPr lang="en-US" sz="2000" dirty="0">
                <a:latin typeface="Arial" panose="020B0604020202020204" pitchFamily="34" charset="0"/>
                <a:cs typeface="Arial" panose="020B0604020202020204" pitchFamily="34" charset="0"/>
              </a:rPr>
              <a:t>:</a:t>
            </a:r>
            <a:r>
              <a:rPr lang="en-US" sz="2000" b="1" dirty="0">
                <a:latin typeface="Arial" panose="020B0604020202020204" pitchFamily="34" charset="0"/>
                <a:cs typeface="Arial" panose="020B0604020202020204" pitchFamily="34" charset="0"/>
              </a:rPr>
              <a:t> 5:00pm</a:t>
            </a:r>
          </a:p>
          <a:p>
            <a:pPr algn="ctr">
              <a:spcAft>
                <a:spcPts val="500"/>
              </a:spcAft>
            </a:pPr>
            <a:r>
              <a:rPr lang="en-US" sz="2000" b="1" dirty="0">
                <a:latin typeface="Arial" panose="020B0604020202020204" pitchFamily="34" charset="0"/>
                <a:cs typeface="Arial" panose="020B0604020202020204" pitchFamily="34" charset="0"/>
              </a:rPr>
              <a:t>Location: </a:t>
            </a:r>
            <a:r>
              <a:rPr lang="en-US" sz="2000" b="1" dirty="0" err="1">
                <a:solidFill>
                  <a:srgbClr val="FF0000"/>
                </a:solidFill>
                <a:latin typeface="Arial" panose="020B0604020202020204" pitchFamily="34" charset="0"/>
                <a:cs typeface="Arial" panose="020B0604020202020204" pitchFamily="34" charset="0"/>
              </a:rPr>
              <a:t>Webex</a:t>
            </a:r>
            <a:r>
              <a:rPr lang="en-US" sz="2000" b="1" dirty="0">
                <a:solidFill>
                  <a:srgbClr val="FF0000"/>
                </a:solidFill>
                <a:latin typeface="Arial" panose="020B0604020202020204" pitchFamily="34" charset="0"/>
                <a:cs typeface="Arial" panose="020B0604020202020204" pitchFamily="34" charset="0"/>
              </a:rPr>
              <a:t> link</a:t>
            </a:r>
          </a:p>
          <a:p>
            <a:pPr algn="ctr">
              <a:spcAft>
                <a:spcPts val="500"/>
              </a:spcAft>
            </a:pPr>
            <a:r>
              <a:rPr lang="en-US" sz="1500" dirty="0">
                <a:latin typeface="Arial" panose="020B0604020202020204" pitchFamily="34" charset="0"/>
                <a:cs typeface="Arial" panose="020B0604020202020204" pitchFamily="34" charset="0"/>
              </a:rPr>
              <a:t>Presented by the Office of Physician-Scientist Career Development</a:t>
            </a:r>
          </a:p>
          <a:p>
            <a:pPr algn="ctr"/>
            <a:r>
              <a:rPr lang="en-US" sz="1200" dirty="0">
                <a:latin typeface="Arial" panose="020B0604020202020204" pitchFamily="34" charset="0"/>
                <a:cs typeface="Arial" panose="020B0604020202020204" pitchFamily="34" charset="0"/>
              </a:rPr>
              <a:t>For further information contact Christa </a:t>
            </a:r>
            <a:r>
              <a:rPr lang="en-US" sz="1200" dirty="0" err="1">
                <a:latin typeface="Arial" panose="020B0604020202020204" pitchFamily="34" charset="0"/>
                <a:cs typeface="Arial" panose="020B0604020202020204" pitchFamily="34" charset="0"/>
              </a:rPr>
              <a:t>Veno</a:t>
            </a:r>
            <a:r>
              <a:rPr lang="en-US" sz="1200" dirty="0">
                <a:latin typeface="Arial" panose="020B0604020202020204" pitchFamily="34" charset="0"/>
                <a:cs typeface="Arial" panose="020B0604020202020204" pitchFamily="34" charset="0"/>
              </a:rPr>
              <a:t>, Center for Molecular Oncology, 860-679-7640</a:t>
            </a:r>
          </a:p>
        </p:txBody>
      </p:sp>
      <p:sp>
        <p:nvSpPr>
          <p:cNvPr id="4" name="Frame 3">
            <a:extLst>
              <a:ext uri="{FF2B5EF4-FFF2-40B4-BE49-F238E27FC236}">
                <a16:creationId xmlns:a16="http://schemas.microsoft.com/office/drawing/2014/main" id="{218CB5F2-F125-2F4A-B698-65B966095530}"/>
              </a:ext>
            </a:extLst>
          </p:cNvPr>
          <p:cNvSpPr/>
          <p:nvPr/>
        </p:nvSpPr>
        <p:spPr>
          <a:xfrm>
            <a:off x="0" y="0"/>
            <a:ext cx="6858000" cy="9144000"/>
          </a:xfrm>
          <a:prstGeom prst="frame">
            <a:avLst>
              <a:gd name="adj1" fmla="val 4056"/>
            </a:avLst>
          </a:prstGeom>
          <a:solidFill>
            <a:srgbClr val="C00000">
              <a:alpha val="78039"/>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8EDC1F75-34A6-2344-8AB1-193B438ACE8F}"/>
              </a:ext>
            </a:extLst>
          </p:cNvPr>
          <p:cNvSpPr txBox="1"/>
          <p:nvPr/>
        </p:nvSpPr>
        <p:spPr>
          <a:xfrm>
            <a:off x="277314" y="4175105"/>
            <a:ext cx="6303370" cy="3008516"/>
          </a:xfrm>
          <a:prstGeom prst="rect">
            <a:avLst/>
          </a:prstGeom>
          <a:noFill/>
        </p:spPr>
        <p:txBody>
          <a:bodyPr wrap="square" rtlCol="0">
            <a:spAutoFit/>
          </a:bodyPr>
          <a:lstStyle/>
          <a:p>
            <a:pPr algn="ctr"/>
            <a:r>
              <a:rPr lang="en-US" sz="2500" b="1" dirty="0">
                <a:latin typeface="Arial" panose="020B0604020202020204" pitchFamily="34" charset="0"/>
                <a:cs typeface="Arial" panose="020B0604020202020204" pitchFamily="34" charset="0"/>
              </a:rPr>
              <a:t>Sekar Kathiresan, M.D.</a:t>
            </a:r>
          </a:p>
          <a:p>
            <a:pPr algn="ctr"/>
            <a:r>
              <a:rPr lang="en-US" b="1" dirty="0">
                <a:latin typeface="Arial" panose="020B0604020202020204" pitchFamily="34" charset="0"/>
                <a:cs typeface="Arial" panose="020B0604020202020204" pitchFamily="34" charset="0"/>
              </a:rPr>
              <a:t>CEO of Verve Therapeutics</a:t>
            </a:r>
          </a:p>
          <a:p>
            <a:pPr algn="ctr">
              <a:spcBef>
                <a:spcPts val="300"/>
              </a:spcBef>
            </a:pPr>
            <a:r>
              <a:rPr lang="en-US" sz="1200" dirty="0">
                <a:latin typeface="Arial" panose="020B0604020202020204" pitchFamily="34" charset="0"/>
                <a:cs typeface="Arial" panose="020B0604020202020204" pitchFamily="34" charset="0"/>
              </a:rPr>
              <a:t>Sekar Kathiresan is co-founder and CEO of Verve Therapeutics and serves on the company’s board of directors. He is a preventive cardiologist who has made groundbreaking discoveries of cardioprotective genetic mutations, which confer resistance to cardiovascular disease. Prior to joining Verve, he served as director of the Massachusetts General Hospital (MGH) Center for Genomic Medicine and was the </a:t>
            </a:r>
            <a:r>
              <a:rPr lang="en-US" sz="1200" dirty="0" err="1">
                <a:latin typeface="Arial" panose="020B0604020202020204" pitchFamily="34" charset="0"/>
                <a:cs typeface="Arial" panose="020B0604020202020204" pitchFamily="34" charset="0"/>
              </a:rPr>
              <a:t>Ofer</a:t>
            </a:r>
            <a:r>
              <a:rPr lang="en-US" sz="1200" dirty="0">
                <a:latin typeface="Arial" panose="020B0604020202020204" pitchFamily="34" charset="0"/>
                <a:cs typeface="Arial" panose="020B0604020202020204" pitchFamily="34" charset="0"/>
              </a:rPr>
              <a:t> and Shelly </a:t>
            </a:r>
            <a:r>
              <a:rPr lang="en-US" sz="1200" dirty="0" err="1">
                <a:latin typeface="Arial" panose="020B0604020202020204" pitchFamily="34" charset="0"/>
                <a:cs typeface="Arial" panose="020B0604020202020204" pitchFamily="34" charset="0"/>
              </a:rPr>
              <a:t>Nemirovsky</a:t>
            </a:r>
            <a:r>
              <a:rPr lang="en-US" sz="1200" dirty="0">
                <a:latin typeface="Arial" panose="020B0604020202020204" pitchFamily="34" charset="0"/>
                <a:cs typeface="Arial" panose="020B0604020202020204" pitchFamily="34" charset="0"/>
              </a:rPr>
              <a:t> MGH Research Scholar. He also served as director of the Cardiovascular Disease Initiative at the Broad Institute and was professor of medicine at Harvard Medical School. His research laboratory focused on understanding the inherited basis for blood lipids and myocardial infarction and using these insights to improve preventive cardiac care. Among his scientific contributions, he has helped highlight new biological mechanisms underlying heart attack, discovered mutations that protect against heart attack risk, and developed a genetic test for personalized heart attack prevention.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33453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TotalTime>
  <Words>224</Words>
  <Application>Microsoft Macintosh PowerPoint</Application>
  <PresentationFormat>Letter Paper (8.5x11 in)</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Feria Ladha</dc:creator>
  <cp:lastModifiedBy>Anthony Pettinato</cp:lastModifiedBy>
  <cp:revision>20</cp:revision>
  <cp:lastPrinted>2020-02-06T15:59:46Z</cp:lastPrinted>
  <dcterms:created xsi:type="dcterms:W3CDTF">2020-02-05T19:37:42Z</dcterms:created>
  <dcterms:modified xsi:type="dcterms:W3CDTF">2021-02-05T16:14:12Z</dcterms:modified>
</cp:coreProperties>
</file>