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handoutMasterIdLst>
    <p:handoutMasterId r:id="rId12"/>
  </p:handoutMasterIdLst>
  <p:sldIdLst>
    <p:sldId id="257" r:id="rId2"/>
    <p:sldId id="258" r:id="rId3"/>
    <p:sldId id="330" r:id="rId4"/>
    <p:sldId id="332" r:id="rId5"/>
    <p:sldId id="333" r:id="rId6"/>
    <p:sldId id="335" r:id="rId7"/>
    <p:sldId id="334" r:id="rId8"/>
    <p:sldId id="303" r:id="rId9"/>
    <p:sldId id="336" r:id="rId10"/>
  </p:sldIdLst>
  <p:sldSz cx="12192000" cy="6858000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85" d="100"/>
          <a:sy n="85" d="100"/>
        </p:scale>
        <p:origin x="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5E0A41EB-64AC-468C-86B9-9CC773B85A97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EFA9FADC-F33D-4EB9-8645-B9784352BD8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7915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132" y="0"/>
            <a:ext cx="3043343" cy="467072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E29EB196-ED54-4132-9E19-1450D8F5BB35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4825" cy="31416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324" tIns="46662" rIns="93324" bIns="46662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2310" y="4480004"/>
            <a:ext cx="5618480" cy="3665458"/>
          </a:xfrm>
          <a:prstGeom prst="rect">
            <a:avLst/>
          </a:prstGeom>
        </p:spPr>
        <p:txBody>
          <a:bodyPr vert="horz" lIns="93324" tIns="46662" rIns="93324" bIns="46662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132" y="8842030"/>
            <a:ext cx="3043343" cy="467071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A1C95BF2-A594-4876-B9A0-185A42DF52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690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b" anchorCtr="0">
            <a:noAutofit/>
          </a:bodyPr>
          <a:lstStyle/>
          <a:p>
            <a:fld id="{00000000-1234-1234-1234-123412341234}" type="slidenum">
              <a:rPr lang="en-US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pPr/>
              <a:t>1</a:t>
            </a:fld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4" name="Google Shape;254;p1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3308" tIns="46641" rIns="93308" bIns="46641" anchor="t" anchorCtr="0">
            <a:noAutofit/>
          </a:bodyPr>
          <a:lstStyle/>
          <a:p>
            <a:endParaRPr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240869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401616a0d6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407988" y="698500"/>
            <a:ext cx="6207125" cy="3490913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3" name="Google Shape;263;g401616a0d6_0_54:notes"/>
          <p:cNvSpPr txBox="1">
            <a:spLocks noGrp="1"/>
          </p:cNvSpPr>
          <p:nvPr>
            <p:ph type="body" idx="1"/>
          </p:nvPr>
        </p:nvSpPr>
        <p:spPr>
          <a:xfrm>
            <a:off x="702310" y="4421823"/>
            <a:ext cx="5618480" cy="4189095"/>
          </a:xfrm>
          <a:prstGeom prst="rect">
            <a:avLst/>
          </a:prstGeom>
        </p:spPr>
        <p:txBody>
          <a:bodyPr spcFirstLastPara="1" wrap="square" lIns="93308" tIns="46641" rIns="93308" bIns="46641" anchor="t" anchorCtr="0">
            <a:noAutofit/>
          </a:bodyPr>
          <a:lstStyle/>
          <a:p>
            <a:pPr>
              <a:spcBef>
                <a:spcPts val="367"/>
              </a:spcBef>
            </a:pPr>
            <a:endParaRPr/>
          </a:p>
        </p:txBody>
      </p:sp>
      <p:sp>
        <p:nvSpPr>
          <p:cNvPr id="264" name="Google Shape;264;g401616a0d6_0_54:notes"/>
          <p:cNvSpPr txBox="1">
            <a:spLocks noGrp="1"/>
          </p:cNvSpPr>
          <p:nvPr>
            <p:ph type="sldNum" idx="12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spcFirstLastPara="1" wrap="square" lIns="93308" tIns="46641" rIns="93308" bIns="46641" anchor="b" anchorCtr="0">
            <a:noAutofit/>
          </a:bodyPr>
          <a:lstStyle/>
          <a:p>
            <a:pPr>
              <a:buClr>
                <a:srgbClr val="000000"/>
              </a:buClr>
            </a:pPr>
            <a:fld id="{00000000-1234-1234-1234-123412341234}" type="slidenum">
              <a:rPr lang="en-US"/>
              <a:pPr>
                <a:buClr>
                  <a:srgbClr val="000000"/>
                </a:buClr>
              </a:pPr>
              <a:t>2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28051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7A5A-A638-47B5-979C-E18A562FF273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41D-7DAE-41A8-B215-1CCFA4025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056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7A5A-A638-47B5-979C-E18A562FF273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41D-7DAE-41A8-B215-1CCFA4025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41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7A5A-A638-47B5-979C-E18A562FF273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41D-7DAE-41A8-B215-1CCFA4025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1521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7A5A-A638-47B5-979C-E18A562FF273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41D-7DAE-41A8-B215-1CCFA4025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45635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7A5A-A638-47B5-979C-E18A562FF273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41D-7DAE-41A8-B215-1CCFA4025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036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7A5A-A638-47B5-979C-E18A562FF273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41D-7DAE-41A8-B215-1CCFA4025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03071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7A5A-A638-47B5-979C-E18A562FF273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41D-7DAE-41A8-B215-1CCFA4025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501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7A5A-A638-47B5-979C-E18A562FF273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41D-7DAE-41A8-B215-1CCFA4025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04163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7A5A-A638-47B5-979C-E18A562FF273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41D-7DAE-41A8-B215-1CCFA4025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098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7A5A-A638-47B5-979C-E18A562FF273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41D-7DAE-41A8-B215-1CCFA4025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289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D77A5A-A638-47B5-979C-E18A562FF273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6A741D-7DAE-41A8-B215-1CCFA4025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732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D77A5A-A638-47B5-979C-E18A562FF273}" type="datetimeFigureOut">
              <a:rPr lang="en-US" smtClean="0"/>
              <a:t>4/26/2022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6A741D-7DAE-41A8-B215-1CCFA4025B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36593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hyperlink" Target="mailto:uchc_eap@uchc.edu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www.osc.ct.gov/rbsd/stateretire.htm" TargetMode="Externa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68000"/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34"/>
          <p:cNvSpPr txBox="1"/>
          <p:nvPr/>
        </p:nvSpPr>
        <p:spPr>
          <a:xfrm>
            <a:off x="3276600" y="3962401"/>
            <a:ext cx="5638800" cy="366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algn="ctr"/>
            <a:endParaRPr>
              <a:solidFill>
                <a:schemeClr val="lt1"/>
              </a:solidFill>
              <a:latin typeface="Garamond"/>
              <a:ea typeface="Garamond"/>
              <a:cs typeface="Garamond"/>
              <a:sym typeface="Garamond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53694" y="639627"/>
            <a:ext cx="11684611" cy="1323439"/>
          </a:xfrm>
          <a:prstGeom prst="rect">
            <a:avLst/>
          </a:prstGeom>
          <a:noFill/>
          <a:ln w="28575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Discovering What’s Next: </a:t>
            </a:r>
          </a:p>
          <a:p>
            <a:pPr algn="ctr"/>
            <a:r>
              <a:rPr lang="en-US" sz="4000" b="1" i="1" dirty="0" smtClean="0">
                <a:solidFill>
                  <a:schemeClr val="bg1"/>
                </a:solidFill>
              </a:rPr>
              <a:t>Navigating the Transitions of Retirement</a:t>
            </a:r>
            <a:endParaRPr lang="en-US" sz="4000" b="1" i="1" dirty="0">
              <a:solidFill>
                <a:schemeClr val="bg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090" y="5171655"/>
            <a:ext cx="2353260" cy="896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497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5"/>
          <p:cNvSpPr txBox="1">
            <a:spLocks noGrp="1"/>
          </p:cNvSpPr>
          <p:nvPr>
            <p:ph type="title"/>
          </p:nvPr>
        </p:nvSpPr>
        <p:spPr>
          <a:xfrm>
            <a:off x="630382" y="447180"/>
            <a:ext cx="4438650" cy="11430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ctr" anchorCtr="0">
            <a:noAutofit/>
          </a:bodyPr>
          <a:lstStyle/>
          <a:p>
            <a:pPr algn="ctr">
              <a:spcBef>
                <a:spcPts val="0"/>
              </a:spcBef>
            </a:pPr>
            <a:r>
              <a:rPr lang="en-US" dirty="0"/>
              <a:t>Agenda</a:t>
            </a:r>
            <a:endParaRPr dirty="0"/>
          </a:p>
        </p:txBody>
      </p:sp>
      <p:sp>
        <p:nvSpPr>
          <p:cNvPr id="267" name="Google Shape;267;p35"/>
          <p:cNvSpPr txBox="1">
            <a:spLocks noGrp="1"/>
          </p:cNvSpPr>
          <p:nvPr>
            <p:ph type="body" idx="1"/>
          </p:nvPr>
        </p:nvSpPr>
        <p:spPr>
          <a:xfrm>
            <a:off x="630382" y="1468995"/>
            <a:ext cx="10100878" cy="4526100"/>
          </a:xfrm>
          <a:prstGeom prst="rect">
            <a:avLst/>
          </a:prstGeom>
        </p:spPr>
        <p:txBody>
          <a:bodyPr spcFirstLastPara="1" vert="horz" wrap="square" lIns="91425" tIns="45700" rIns="91425" bIns="45700" rtlCol="0" anchor="t" anchorCtr="0">
            <a:noAutofit/>
          </a:bodyPr>
          <a:lstStyle/>
          <a:p>
            <a:pPr marL="543560" indent="-457200">
              <a:lnSpc>
                <a:spcPct val="150000"/>
              </a:lnSpc>
              <a:spcBef>
                <a:spcPts val="0"/>
              </a:spcBef>
              <a:buSzPts val="2240"/>
            </a:pPr>
            <a:r>
              <a:rPr lang="en-US" sz="3600" dirty="0" smtClean="0"/>
              <a:t>Importance of Social Connection</a:t>
            </a:r>
          </a:p>
          <a:p>
            <a:pPr marL="543560" indent="-457200">
              <a:lnSpc>
                <a:spcPct val="150000"/>
              </a:lnSpc>
              <a:spcBef>
                <a:spcPts val="0"/>
              </a:spcBef>
              <a:buSzPts val="2240"/>
            </a:pPr>
            <a:r>
              <a:rPr lang="en-US" sz="3600" dirty="0" smtClean="0"/>
              <a:t>Types of Relationships</a:t>
            </a:r>
          </a:p>
          <a:p>
            <a:pPr marL="543560" indent="-457200">
              <a:lnSpc>
                <a:spcPct val="150000"/>
              </a:lnSpc>
              <a:spcBef>
                <a:spcPts val="0"/>
              </a:spcBef>
              <a:buSzPts val="2240"/>
            </a:pPr>
            <a:r>
              <a:rPr lang="en-US" sz="3600" dirty="0"/>
              <a:t>Social “Convoys</a:t>
            </a:r>
            <a:r>
              <a:rPr lang="en-US" sz="3600" dirty="0" smtClean="0"/>
              <a:t>”</a:t>
            </a:r>
          </a:p>
          <a:p>
            <a:pPr marL="543560" indent="-457200">
              <a:lnSpc>
                <a:spcPct val="150000"/>
              </a:lnSpc>
              <a:spcBef>
                <a:spcPts val="0"/>
              </a:spcBef>
              <a:buSzPts val="2240"/>
            </a:pPr>
            <a:r>
              <a:rPr lang="en-US" sz="3600" dirty="0" smtClean="0"/>
              <a:t>Questions to Consider</a:t>
            </a:r>
          </a:p>
          <a:p>
            <a:pPr marL="543560" indent="-457200">
              <a:lnSpc>
                <a:spcPct val="150000"/>
              </a:lnSpc>
              <a:spcBef>
                <a:spcPts val="0"/>
              </a:spcBef>
              <a:buSzPts val="2240"/>
            </a:pPr>
            <a:r>
              <a:rPr lang="en-US" sz="3600" dirty="0" smtClean="0"/>
              <a:t>Tips for Healthy Relationships</a:t>
            </a:r>
          </a:p>
        </p:txBody>
      </p:sp>
      <p:pic>
        <p:nvPicPr>
          <p:cNvPr id="268" name="Google Shape;268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453099">
            <a:off x="8089311" y="1270130"/>
            <a:ext cx="1737220" cy="221661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2596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36000"/>
            <a:lum/>
          </a:blip>
          <a:srcRect/>
          <a:stretch>
            <a:fillRect l="-34000" r="-3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603" y="175343"/>
            <a:ext cx="10515600" cy="1325563"/>
          </a:xfrm>
        </p:spPr>
        <p:txBody>
          <a:bodyPr/>
          <a:lstStyle/>
          <a:p>
            <a:r>
              <a:rPr lang="en-US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Importance of Social Connection </a:t>
            </a:r>
            <a:endParaRPr lang="en-US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7649" y="1500906"/>
            <a:ext cx="11187023" cy="2294717"/>
          </a:xfrm>
          <a:noFill/>
        </p:spPr>
        <p:txBody>
          <a:bodyPr>
            <a:normAutofit fontScale="92500" lnSpcReduction="10000"/>
          </a:bodyPr>
          <a:lstStyle/>
          <a:p>
            <a:r>
              <a:rPr lang="en-US" b="1" dirty="0" smtClean="0"/>
              <a:t>Social support is a key factor in resilience</a:t>
            </a:r>
          </a:p>
          <a:p>
            <a:r>
              <a:rPr lang="en-US" b="1" dirty="0" smtClean="0"/>
              <a:t>Loneliness and isolation have been linked to a host of health issues</a:t>
            </a:r>
          </a:p>
          <a:p>
            <a:r>
              <a:rPr lang="en-US" b="1" dirty="0"/>
              <a:t>Social engagement promotes mental acuity and cognitive </a:t>
            </a:r>
            <a:r>
              <a:rPr lang="en-US" b="1" dirty="0" smtClean="0"/>
              <a:t>health</a:t>
            </a:r>
          </a:p>
          <a:p>
            <a:r>
              <a:rPr lang="en-US" b="1" dirty="0" smtClean="0"/>
              <a:t>Staying socially connected promotes belonging and strengthens self-worth</a:t>
            </a:r>
          </a:p>
          <a:p>
            <a:r>
              <a:rPr lang="en-US" b="1" dirty="0" smtClean="0"/>
              <a:t>Strong support networks are associated with a healthier and longer life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348807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42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Relationships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1872" y="1690688"/>
            <a:ext cx="10698192" cy="3209116"/>
          </a:xfrm>
        </p:spPr>
        <p:txBody>
          <a:bodyPr/>
          <a:lstStyle/>
          <a:p>
            <a:r>
              <a:rPr lang="en-US" dirty="0" smtClean="0"/>
              <a:t>Family – spouse/partner, children, parents, siblings, grandchildren, extended family</a:t>
            </a:r>
          </a:p>
          <a:p>
            <a:r>
              <a:rPr lang="en-US" dirty="0" smtClean="0"/>
              <a:t>Work – boss, colleagues, mentors, customers/patients, work friends</a:t>
            </a:r>
          </a:p>
          <a:p>
            <a:r>
              <a:rPr lang="en-US" dirty="0" smtClean="0"/>
              <a:t>Friends – lifelong friends, close friends, social group friends, acquaintances, neighbors, activity/interest group connections</a:t>
            </a:r>
          </a:p>
          <a:p>
            <a:r>
              <a:rPr lang="en-US" dirty="0" smtClean="0"/>
              <a:t>Others – pets, religious affiliations, professionals (doctors, lawyers, financial planners, etc.), business or volunteer relationships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4523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5069" y="320719"/>
            <a:ext cx="10515600" cy="1325563"/>
          </a:xfrm>
        </p:spPr>
        <p:txBody>
          <a:bodyPr/>
          <a:lstStyle/>
          <a:p>
            <a:r>
              <a:rPr lang="en-US" dirty="0" smtClean="0"/>
              <a:t>Concept of a Social “Convoy”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5764" y="1302165"/>
            <a:ext cx="7338923" cy="4937845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“Convoys” are meant to provide protection and </a:t>
            </a:r>
            <a:r>
              <a:rPr lang="en-US" smtClean="0"/>
              <a:t>mutual </a:t>
            </a:r>
            <a:r>
              <a:rPr lang="en-US" smtClean="0"/>
              <a:t>support.</a:t>
            </a:r>
            <a:endParaRPr lang="en-US" dirty="0" smtClean="0"/>
          </a:p>
          <a:p>
            <a:r>
              <a:rPr lang="en-US" dirty="0" smtClean="0"/>
              <a:t>One’s social “convoy” is the group </a:t>
            </a:r>
            <a:r>
              <a:rPr lang="en-US" dirty="0"/>
              <a:t>of people who </a:t>
            </a:r>
            <a:r>
              <a:rPr lang="en-US" dirty="0" smtClean="0"/>
              <a:t>accompany </a:t>
            </a:r>
            <a:r>
              <a:rPr lang="en-US" dirty="0"/>
              <a:t>us on the journey of life.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social grouping is a critical element </a:t>
            </a:r>
            <a:r>
              <a:rPr lang="en-US" dirty="0" smtClean="0"/>
              <a:t>of </a:t>
            </a:r>
            <a:r>
              <a:rPr lang="en-US" dirty="0"/>
              <a:t>well-being at every stage of development.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makeup of the social convoy </a:t>
            </a:r>
            <a:r>
              <a:rPr lang="en-US" dirty="0" smtClean="0"/>
              <a:t>may change over time.</a:t>
            </a:r>
          </a:p>
          <a:p>
            <a:r>
              <a:rPr lang="en-US" dirty="0" smtClean="0"/>
              <a:t>One </a:t>
            </a:r>
            <a:r>
              <a:rPr lang="en-US" dirty="0"/>
              <a:t>critical point about convoys is that they </a:t>
            </a:r>
            <a:r>
              <a:rPr lang="en-US" i="1" dirty="0"/>
              <a:t>set out together </a:t>
            </a:r>
            <a:r>
              <a:rPr lang="en-US" dirty="0"/>
              <a:t>— they don’t just meet up at the end of the journey. </a:t>
            </a:r>
            <a:r>
              <a:rPr lang="en-US" dirty="0" smtClean="0"/>
              <a:t> It is important to build and maintain social convoys throughout life.</a:t>
            </a:r>
          </a:p>
        </p:txBody>
      </p:sp>
      <p:pic>
        <p:nvPicPr>
          <p:cNvPr id="4" name="Content Placeholder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6506" y="1646282"/>
            <a:ext cx="4254212" cy="427870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72858" y="6389783"/>
            <a:ext cx="1014653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Adapted from Retirement and Family Relationships: An Opportunity in Late Life, Lorraine </a:t>
            </a:r>
            <a:r>
              <a:rPr lang="en-US" sz="1400" dirty="0" err="1" smtClean="0"/>
              <a:t>Dorfman</a:t>
            </a:r>
            <a:r>
              <a:rPr lang="en-US" sz="1400" dirty="0" smtClean="0"/>
              <a:t>, Generations, 2002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26579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 to consider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1520328"/>
            <a:ext cx="10630359" cy="4656635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How </a:t>
            </a:r>
            <a:r>
              <a:rPr lang="en-US" dirty="0" smtClean="0"/>
              <a:t>will </a:t>
            </a:r>
            <a:r>
              <a:rPr lang="en-US" dirty="0"/>
              <a:t>retirement affect </a:t>
            </a:r>
            <a:r>
              <a:rPr lang="en-US" dirty="0" smtClean="0"/>
              <a:t>your various relationships?  What </a:t>
            </a:r>
            <a:r>
              <a:rPr lang="en-US" dirty="0"/>
              <a:t>are the potential benefits/challenges?</a:t>
            </a:r>
          </a:p>
          <a:p>
            <a:r>
              <a:rPr lang="en-US" dirty="0" smtClean="0"/>
              <a:t>Timing of retirement – do you and your partner plan to retire at the same time?  If not, how might that affect the adjustment?</a:t>
            </a:r>
          </a:p>
          <a:p>
            <a:r>
              <a:rPr lang="en-US" dirty="0" smtClean="0"/>
              <a:t>Retirement “personality” – how will you handle it if you and your loved ones have a different style (i.e. one is an Adventurer, the other an Easy Glider)?</a:t>
            </a:r>
          </a:p>
          <a:p>
            <a:r>
              <a:rPr lang="en-US" dirty="0" smtClean="0"/>
              <a:t>Where do you want to live in retirement?  How will that affect your social “convoy”?</a:t>
            </a:r>
          </a:p>
          <a:p>
            <a:r>
              <a:rPr lang="en-US" dirty="0" smtClean="0"/>
              <a:t>What are your/your family’s expectations regarding caregiving (i.e. babysitting grandchildren, caring for an elderly parent)?</a:t>
            </a:r>
          </a:p>
          <a:p>
            <a:r>
              <a:rPr lang="en-US" dirty="0"/>
              <a:t>How might the emotional adjustment to retirement affect your relationships?  </a:t>
            </a:r>
            <a:endParaRPr lang="en-US" dirty="0" smtClean="0"/>
          </a:p>
          <a:p>
            <a:r>
              <a:rPr lang="en-US" dirty="0" smtClean="0"/>
              <a:t>Are </a:t>
            </a:r>
            <a:r>
              <a:rPr lang="en-US" dirty="0"/>
              <a:t>there any </a:t>
            </a:r>
            <a:r>
              <a:rPr lang="en-US" dirty="0" smtClean="0"/>
              <a:t>current or anticipated health </a:t>
            </a:r>
            <a:r>
              <a:rPr lang="en-US" dirty="0"/>
              <a:t>issues that may create stress?</a:t>
            </a: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28879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867" y="0"/>
            <a:ext cx="6977332" cy="1325563"/>
          </a:xfrm>
        </p:spPr>
        <p:txBody>
          <a:bodyPr/>
          <a:lstStyle/>
          <a:p>
            <a:r>
              <a:rPr lang="en-US" dirty="0" smtClean="0"/>
              <a:t>Tips for Healthy Relationships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867" y="1374417"/>
            <a:ext cx="6735793" cy="5407391"/>
          </a:xfrm>
        </p:spPr>
        <p:txBody>
          <a:bodyPr>
            <a:normAutofit/>
          </a:bodyPr>
          <a:lstStyle/>
          <a:p>
            <a:r>
              <a:rPr lang="en-US" sz="2600" dirty="0" smtClean="0"/>
              <a:t>Plan ahead and discuss expectations</a:t>
            </a:r>
          </a:p>
          <a:p>
            <a:r>
              <a:rPr lang="en-US" sz="2600" dirty="0" smtClean="0"/>
              <a:t>Communicate respectfully and honestly</a:t>
            </a:r>
          </a:p>
          <a:p>
            <a:r>
              <a:rPr lang="en-US" sz="2600" dirty="0" smtClean="0"/>
              <a:t>Set boundaries/strive for balance</a:t>
            </a:r>
          </a:p>
          <a:p>
            <a:r>
              <a:rPr lang="en-US" sz="2600" dirty="0" smtClean="0"/>
              <a:t>Honor differences and work towards compromise</a:t>
            </a:r>
          </a:p>
          <a:p>
            <a:r>
              <a:rPr lang="en-US" sz="2600" dirty="0" smtClean="0"/>
              <a:t>Be flexible and </a:t>
            </a:r>
            <a:r>
              <a:rPr lang="en-US" sz="2600" i="1" dirty="0" smtClean="0"/>
              <a:t>expect</a:t>
            </a:r>
            <a:r>
              <a:rPr lang="en-US" sz="2600" dirty="0" smtClean="0"/>
              <a:t> change </a:t>
            </a:r>
          </a:p>
          <a:p>
            <a:r>
              <a:rPr lang="en-US" sz="2600" dirty="0" smtClean="0"/>
              <a:t>Do your best to support each other</a:t>
            </a:r>
          </a:p>
          <a:p>
            <a:r>
              <a:rPr lang="en-US" sz="2600" dirty="0" smtClean="0"/>
              <a:t>Be patient with yourself and your loved ones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1026" name="Picture 2" descr="954a332c-e61c-4496-b4a6-b18a5bba6c26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"/>
          <a:stretch/>
        </p:blipFill>
        <p:spPr bwMode="auto">
          <a:xfrm>
            <a:off x="6412302" y="1325563"/>
            <a:ext cx="5779698" cy="2891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9760" y="4402930"/>
            <a:ext cx="2562391" cy="219340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55877" y="4563458"/>
            <a:ext cx="2574542" cy="1636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01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0531" y="186274"/>
            <a:ext cx="10058400" cy="1450757"/>
          </a:xfrm>
        </p:spPr>
        <p:txBody>
          <a:bodyPr/>
          <a:lstStyle/>
          <a:p>
            <a:r>
              <a:rPr lang="en-US" dirty="0"/>
              <a:t>EAP Contact Information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531" y="1973215"/>
            <a:ext cx="9157765" cy="4023360"/>
          </a:xfrm>
        </p:spPr>
        <p:txBody>
          <a:bodyPr>
            <a:normAutofit/>
          </a:bodyPr>
          <a:lstStyle/>
          <a:p>
            <a:r>
              <a:rPr lang="en-US" sz="3200" dirty="0"/>
              <a:t>Call 860-679-2877 or 800-852-4392</a:t>
            </a:r>
          </a:p>
          <a:p>
            <a:r>
              <a:rPr lang="en-US" sz="3200" dirty="0"/>
              <a:t>Email: </a:t>
            </a:r>
            <a:r>
              <a:rPr lang="en-US" sz="3200" dirty="0" smtClean="0">
                <a:hlinkClick r:id="rId2"/>
              </a:rPr>
              <a:t>uchc_eap@uchc.edu</a:t>
            </a:r>
            <a:endParaRPr lang="en-US" sz="3200" dirty="0" smtClean="0"/>
          </a:p>
          <a:p>
            <a:r>
              <a:rPr lang="en-US" sz="3200" dirty="0" smtClean="0"/>
              <a:t>Website: h.uconn.edu/</a:t>
            </a:r>
            <a:r>
              <a:rPr lang="en-US" sz="3200" dirty="0" err="1" smtClean="0"/>
              <a:t>eap</a:t>
            </a:r>
            <a:endParaRPr lang="en-US" sz="3200" dirty="0"/>
          </a:p>
          <a:p>
            <a:r>
              <a:rPr lang="en-US" sz="3200" dirty="0"/>
              <a:t>Hours: 8:00am – 5:00pm</a:t>
            </a:r>
          </a:p>
          <a:p>
            <a:r>
              <a:rPr lang="en-US" sz="3200" dirty="0"/>
              <a:t>After business hours, if the situation is urgent, call the main number and follow the instructions. You will be connected to the on-call EAP counselor.</a:t>
            </a:r>
          </a:p>
        </p:txBody>
      </p:sp>
      <p:pic>
        <p:nvPicPr>
          <p:cNvPr id="22" name="Picture 21" descr="A picture containing text, electronics, keyboard, cellphone&#10;&#10;Description automatically generated">
            <a:extLst>
              <a:ext uri="{FF2B5EF4-FFF2-40B4-BE49-F238E27FC236}">
                <a16:creationId xmlns:a16="http://schemas.microsoft.com/office/drawing/2014/main" id="{EDD4A36C-5C2C-4BEE-BDF7-F346FC00D5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8177" y="522458"/>
            <a:ext cx="5063292" cy="222074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DA544564-BE8A-4B49-8EB4-8DE7416BA8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98794" y="5752714"/>
            <a:ext cx="4194412" cy="487722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899413" y="6338033"/>
            <a:ext cx="43957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5"/>
              </a:rPr>
              <a:t>https</a:t>
            </a:r>
            <a:r>
              <a:rPr lang="en-US" dirty="0">
                <a:hlinkClick r:id="rId5"/>
              </a:rPr>
              <a:t>://</a:t>
            </a:r>
            <a:r>
              <a:rPr lang="en-US" dirty="0" smtClean="0">
                <a:hlinkClick r:id="rId5"/>
              </a:rPr>
              <a:t>www.osc.ct.gov/rbsd/stateretire.htm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728275" y="6338033"/>
            <a:ext cx="3621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State of CT Retirement Website: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9017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964" y="89703"/>
            <a:ext cx="10515600" cy="857747"/>
          </a:xfrm>
        </p:spPr>
        <p:txBody>
          <a:bodyPr>
            <a:normAutofit/>
          </a:bodyPr>
          <a:lstStyle/>
          <a:p>
            <a:r>
              <a:rPr lang="en-US" sz="2800" b="1" u="sng" dirty="0" smtClean="0"/>
              <a:t>Books</a:t>
            </a:r>
            <a:endParaRPr lang="en-US" sz="2800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3964" y="947450"/>
            <a:ext cx="10960865" cy="614662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b="1" dirty="0"/>
              <a:t>1001 Fun Things to Do in Retirement</a:t>
            </a:r>
            <a:r>
              <a:rPr lang="en-US" sz="1800" dirty="0"/>
              <a:t>, Mike </a:t>
            </a:r>
            <a:r>
              <a:rPr lang="en-US" sz="1800" dirty="0" err="1"/>
              <a:t>Bellah</a:t>
            </a:r>
            <a:r>
              <a:rPr lang="en-US" sz="1800" dirty="0"/>
              <a:t> (2022)</a:t>
            </a:r>
          </a:p>
          <a:p>
            <a:pPr marL="0" indent="0">
              <a:buNone/>
            </a:pPr>
            <a:r>
              <a:rPr lang="en-US" sz="1800" b="1" dirty="0"/>
              <a:t>How to Retire Happy, Wild, and Free: Retirement Wisdom That You Won't Get from Your Financial Advisor</a:t>
            </a:r>
            <a:r>
              <a:rPr lang="en-US" sz="1800" dirty="0"/>
              <a:t>, Ernie J. </a:t>
            </a:r>
            <a:r>
              <a:rPr lang="en-US" sz="1800" dirty="0" err="1"/>
              <a:t>Zelinski</a:t>
            </a:r>
            <a:r>
              <a:rPr lang="en-US" sz="1800" dirty="0"/>
              <a:t> (2009)</a:t>
            </a:r>
          </a:p>
          <a:p>
            <a:pPr marL="0" indent="0">
              <a:buNone/>
            </a:pPr>
            <a:r>
              <a:rPr lang="en-US" sz="1800" b="1" dirty="0"/>
              <a:t>How to Retire Happy: The 12 Most Important Decisions You Must Make Before You Retire</a:t>
            </a:r>
            <a:r>
              <a:rPr lang="en-US" sz="1800" dirty="0"/>
              <a:t>, Stan </a:t>
            </a:r>
            <a:r>
              <a:rPr lang="en-US" sz="1800" dirty="0" err="1"/>
              <a:t>Hinden</a:t>
            </a:r>
            <a:r>
              <a:rPr lang="en-US" sz="1800" dirty="0"/>
              <a:t> (2005)</a:t>
            </a:r>
          </a:p>
          <a:p>
            <a:pPr marL="0" indent="0">
              <a:buNone/>
            </a:pPr>
            <a:r>
              <a:rPr lang="en-US" sz="1800" b="1" dirty="0"/>
              <a:t>Keys to a Successful Retirement: Staying Happy, Active, and Productive in Your Retired Years</a:t>
            </a:r>
            <a:r>
              <a:rPr lang="en-US" sz="1800" dirty="0"/>
              <a:t> Fritz Gilbert (2020)</a:t>
            </a:r>
          </a:p>
          <a:p>
            <a:pPr marL="0" indent="0">
              <a:buNone/>
            </a:pPr>
            <a:r>
              <a:rPr lang="en-US" sz="1800" b="1" dirty="0"/>
              <a:t>Retirement Your Way: The No Stress Roadmap for Designing Your Next Chapter and Loving Your Future</a:t>
            </a:r>
            <a:r>
              <a:rPr lang="en-US" sz="1800" dirty="0"/>
              <a:t> </a:t>
            </a:r>
            <a:r>
              <a:rPr lang="en-US" sz="1800" dirty="0" smtClean="0"/>
              <a:t>               Gail </a:t>
            </a:r>
            <a:r>
              <a:rPr lang="en-US" sz="1800" dirty="0"/>
              <a:t>M. McDonald and Marilyn L. </a:t>
            </a:r>
            <a:r>
              <a:rPr lang="en-US" sz="1800" dirty="0" err="1"/>
              <a:t>Bushey</a:t>
            </a:r>
            <a:r>
              <a:rPr lang="en-US" sz="1800" dirty="0"/>
              <a:t> (2019)</a:t>
            </a:r>
          </a:p>
          <a:p>
            <a:pPr marL="0" indent="0">
              <a:buNone/>
            </a:pPr>
            <a:r>
              <a:rPr lang="en-US" sz="1800" b="1" dirty="0"/>
              <a:t>Retiring? Your Next Chapter </a:t>
            </a:r>
            <a:r>
              <a:rPr lang="en-US" sz="1800" b="1" dirty="0" smtClean="0"/>
              <a:t>Is </a:t>
            </a:r>
            <a:r>
              <a:rPr lang="en-US" sz="1800" b="1" dirty="0"/>
              <a:t>about </a:t>
            </a:r>
            <a:r>
              <a:rPr lang="en-US" sz="1800" b="1" dirty="0" smtClean="0"/>
              <a:t>Much More than </a:t>
            </a:r>
            <a:r>
              <a:rPr lang="en-US" sz="1800" b="1" dirty="0"/>
              <a:t>Money</a:t>
            </a:r>
            <a:r>
              <a:rPr lang="en-US" sz="1800" dirty="0"/>
              <a:t> Ted Kaufman and Bruce </a:t>
            </a:r>
            <a:r>
              <a:rPr lang="en-US" sz="1800" dirty="0" err="1"/>
              <a:t>Hiland</a:t>
            </a:r>
            <a:r>
              <a:rPr lang="en-US" sz="1800" dirty="0"/>
              <a:t> (2021)</a:t>
            </a:r>
          </a:p>
          <a:p>
            <a:pPr marL="0" indent="0">
              <a:buNone/>
            </a:pPr>
            <a:r>
              <a:rPr lang="en-US" sz="1800" b="1" dirty="0"/>
              <a:t>Revitalizing Retirement:  Reshaping your Identity, Relationships, and Purpose</a:t>
            </a:r>
            <a:r>
              <a:rPr lang="en-US" sz="1800" dirty="0"/>
              <a:t> Nancy K. Schlossberg (2009)</a:t>
            </a:r>
          </a:p>
          <a:p>
            <a:pPr marL="0" indent="0">
              <a:buNone/>
            </a:pPr>
            <a:r>
              <a:rPr lang="en-US" sz="1800" b="1" dirty="0"/>
              <a:t>The Couple's Retirement Puzzle: 10 Must-Have Conversations for Creating an Amazing New Life Together</a:t>
            </a:r>
            <a:r>
              <a:rPr lang="en-US" sz="1800" dirty="0"/>
              <a:t> Roberta Taylor and Dorian </a:t>
            </a:r>
            <a:r>
              <a:rPr lang="en-US" sz="1800" dirty="0" err="1"/>
              <a:t>Mintzer</a:t>
            </a:r>
            <a:r>
              <a:rPr lang="en-US" sz="1800" dirty="0"/>
              <a:t> (2014)</a:t>
            </a:r>
          </a:p>
          <a:p>
            <a:pPr marL="0" indent="0">
              <a:buNone/>
            </a:pPr>
            <a:r>
              <a:rPr lang="en-US" sz="1800" b="1" dirty="0"/>
              <a:t>The Retiring Mind: How to make the Psychological Transition to Retirement</a:t>
            </a:r>
            <a:r>
              <a:rPr lang="en-US" sz="1800" dirty="0"/>
              <a:t> by Robert P. </a:t>
            </a:r>
            <a:r>
              <a:rPr lang="en-US" sz="1800" dirty="0" err="1"/>
              <a:t>Delamontagne</a:t>
            </a:r>
            <a:r>
              <a:rPr lang="en-US" sz="1800" dirty="0"/>
              <a:t> PhD (2011)</a:t>
            </a:r>
          </a:p>
          <a:p>
            <a:pPr marL="0" indent="0">
              <a:buNone/>
            </a:pPr>
            <a:r>
              <a:rPr lang="en-US" sz="1800" b="1" dirty="0"/>
              <a:t>Thriving Throughout Your Retirement Transition</a:t>
            </a:r>
            <a:r>
              <a:rPr lang="en-US" sz="1800" dirty="0"/>
              <a:t>, Retirement Coaches Association (2020)</a:t>
            </a:r>
          </a:p>
          <a:p>
            <a:pPr marL="0" indent="0">
              <a:buNone/>
            </a:pPr>
            <a:r>
              <a:rPr lang="en-US" sz="1800" b="1" dirty="0"/>
              <a:t>Too much Togetherness: Surviving Retirement as a Couple</a:t>
            </a:r>
            <a:r>
              <a:rPr lang="en-US" sz="1800" dirty="0"/>
              <a:t> Miriam Goodman (2011)</a:t>
            </a:r>
          </a:p>
          <a:p>
            <a:pPr marL="0" indent="0">
              <a:buNone/>
            </a:pPr>
            <a:r>
              <a:rPr lang="en-US" sz="1800" b="1" dirty="0"/>
              <a:t>Winning at Retirement: A Guide to Health, Wealth &amp; Purpose in the Best Years of Your Life</a:t>
            </a:r>
            <a:r>
              <a:rPr lang="en-US" sz="1800" dirty="0"/>
              <a:t> Patrick Foley and Kristin </a:t>
            </a:r>
            <a:r>
              <a:rPr lang="en-US" sz="1800" dirty="0" err="1"/>
              <a:t>Hillsley</a:t>
            </a:r>
            <a:r>
              <a:rPr lang="en-US" sz="1800" dirty="0"/>
              <a:t> (2018)</a:t>
            </a:r>
          </a:p>
          <a:p>
            <a:pPr marL="0" indent="0">
              <a:buNone/>
            </a:pPr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04004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3752</TotalTime>
  <Words>758</Words>
  <Application>Microsoft Office PowerPoint</Application>
  <PresentationFormat>Widescreen</PresentationFormat>
  <Paragraphs>66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Garamond</vt:lpstr>
      <vt:lpstr>Office Theme</vt:lpstr>
      <vt:lpstr>PowerPoint Presentation</vt:lpstr>
      <vt:lpstr>Agenda</vt:lpstr>
      <vt:lpstr>Importance of Social Connection </vt:lpstr>
      <vt:lpstr>Types of Relationships </vt:lpstr>
      <vt:lpstr>Concept of a Social “Convoy”</vt:lpstr>
      <vt:lpstr>Questions to consider</vt:lpstr>
      <vt:lpstr>Tips for Healthy Relationships</vt:lpstr>
      <vt:lpstr>EAP Contact Information</vt:lpstr>
      <vt:lpstr>Books</vt:lpstr>
    </vt:vector>
  </TitlesOfParts>
  <Company>UConn Health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Huffman,Kelly</dc:creator>
  <cp:lastModifiedBy>Huffman,Kelly</cp:lastModifiedBy>
  <cp:revision>178</cp:revision>
  <cp:lastPrinted>2022-04-26T14:31:59Z</cp:lastPrinted>
  <dcterms:created xsi:type="dcterms:W3CDTF">2019-12-02T20:12:30Z</dcterms:created>
  <dcterms:modified xsi:type="dcterms:W3CDTF">2022-04-26T14:39:19Z</dcterms:modified>
</cp:coreProperties>
</file>