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93" r:id="rId4"/>
    <p:sldId id="294" r:id="rId5"/>
    <p:sldId id="265" r:id="rId6"/>
    <p:sldId id="291" r:id="rId7"/>
    <p:sldId id="267" r:id="rId8"/>
    <p:sldId id="2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294"/>
    <a:srgbClr val="B79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CFCF-2B2F-42D0-8756-E2B79BF470F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7506-2B02-4D28-93F2-7424BF4C8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1571a7c95_1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1571a7c95_1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7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1571a7c95_1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1571a7c95_1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15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1571a7c95_1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1571a7c95_1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43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nnifermichi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732" y="2255963"/>
            <a:ext cx="9144000" cy="239397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Stress Debrief :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Riding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the Second Wave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2251" y="5448963"/>
            <a:ext cx="176189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/>
          <p:nvPr/>
        </p:nvSpPr>
        <p:spPr>
          <a:xfrm flipH="1">
            <a:off x="6977092" y="4943947"/>
            <a:ext cx="3480400" cy="9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>
            <a:off x="824346" y="486207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Where are we now?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64" y="1573908"/>
            <a:ext cx="11319164" cy="4937730"/>
          </a:xfrm>
        </p:spPr>
        <p:txBody>
          <a:bodyPr>
            <a:normAutofit/>
          </a:bodyPr>
          <a:lstStyle/>
          <a:p>
            <a:r>
              <a:rPr lang="en-US" dirty="0"/>
              <a:t>People have been faced with </a:t>
            </a:r>
            <a:r>
              <a:rPr lang="en-US" b="1" dirty="0"/>
              <a:t>high</a:t>
            </a:r>
            <a:r>
              <a:rPr lang="en-US" dirty="0"/>
              <a:t> levels of stress for a </a:t>
            </a:r>
            <a:r>
              <a:rPr lang="en-US" b="1" dirty="0"/>
              <a:t>prolonged</a:t>
            </a:r>
            <a:r>
              <a:rPr lang="en-US" dirty="0"/>
              <a:t> time</a:t>
            </a:r>
          </a:p>
          <a:p>
            <a:r>
              <a:rPr lang="en-US" dirty="0"/>
              <a:t>After the initial crisis, we adjusted to some extent to our “new normal”  </a:t>
            </a:r>
          </a:p>
          <a:p>
            <a:r>
              <a:rPr lang="en-US" dirty="0"/>
              <a:t>Resurgence of cases may cause us to re-experience emotions and trauma related to first </a:t>
            </a:r>
            <a:r>
              <a:rPr lang="en-US" dirty="0" smtClean="0"/>
              <a:t>wave</a:t>
            </a:r>
          </a:p>
          <a:p>
            <a:r>
              <a:rPr lang="en-US" dirty="0" smtClean="0"/>
              <a:t>Our </a:t>
            </a:r>
            <a:r>
              <a:rPr lang="en-US" dirty="0"/>
              <a:t>usual coping mechanisms have been interrupted and there are additional stressors and </a:t>
            </a:r>
            <a:r>
              <a:rPr lang="en-US" dirty="0" smtClean="0"/>
              <a:t>challenges</a:t>
            </a:r>
          </a:p>
          <a:p>
            <a:r>
              <a:rPr lang="en-US" dirty="0"/>
              <a:t>Many are feeling tired, frustrated and burned out and are struggling to </a:t>
            </a:r>
            <a:r>
              <a:rPr lang="en-US" dirty="0" smtClean="0"/>
              <a:t>regroup</a:t>
            </a:r>
            <a:endParaRPr lang="en-US" dirty="0"/>
          </a:p>
          <a:p>
            <a:r>
              <a:rPr lang="en-US" dirty="0" smtClean="0"/>
              <a:t>Though there </a:t>
            </a:r>
            <a:r>
              <a:rPr lang="en-US" dirty="0"/>
              <a:t>is promise of a vaccine, the future/endpoint is still relatively uncertain</a:t>
            </a:r>
          </a:p>
        </p:txBody>
      </p:sp>
      <p:sp>
        <p:nvSpPr>
          <p:cNvPr id="386" name="Google Shape;386;p43"/>
          <p:cNvSpPr txBox="1"/>
          <p:nvPr/>
        </p:nvSpPr>
        <p:spPr>
          <a:xfrm flipH="1">
            <a:off x="6977092" y="4450415"/>
            <a:ext cx="34804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473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/>
          <p:nvPr/>
        </p:nvSpPr>
        <p:spPr>
          <a:xfrm flipH="1">
            <a:off x="6977092" y="4943947"/>
            <a:ext cx="3480400" cy="9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>
            <a:off x="959427" y="1"/>
            <a:ext cx="10515600" cy="10726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What people are saying…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5166" y="1072663"/>
            <a:ext cx="11404121" cy="5785337"/>
          </a:xfrm>
        </p:spPr>
        <p:txBody>
          <a:bodyPr>
            <a:normAutofit/>
          </a:bodyPr>
          <a:lstStyle/>
          <a:p>
            <a:r>
              <a:rPr lang="en-US" dirty="0"/>
              <a:t>Living alone:  "</a:t>
            </a:r>
            <a:r>
              <a:rPr lang="en-US" dirty="0" smtClean="0"/>
              <a:t>I was managing </a:t>
            </a:r>
            <a:r>
              <a:rPr lang="en-US" dirty="0"/>
              <a:t>ok in the beginning of this but after 8 months, I miss the connection with my work family."</a:t>
            </a:r>
          </a:p>
          <a:p>
            <a:r>
              <a:rPr lang="en-US" dirty="0"/>
              <a:t>Essential worker:  "I find myself wishing I had a job that enabled me to work from home; </a:t>
            </a:r>
            <a:r>
              <a:rPr lang="en-US" dirty="0" smtClean="0"/>
              <a:t>I’m afraid </a:t>
            </a:r>
            <a:r>
              <a:rPr lang="en-US" dirty="0"/>
              <a:t>that I am putting </a:t>
            </a:r>
            <a:r>
              <a:rPr lang="en-US" dirty="0" smtClean="0"/>
              <a:t>my spouse </a:t>
            </a:r>
            <a:r>
              <a:rPr lang="en-US" dirty="0"/>
              <a:t>and children at risk."</a:t>
            </a:r>
          </a:p>
          <a:p>
            <a:r>
              <a:rPr lang="en-US" dirty="0"/>
              <a:t>Parent of school-aged kids:  </a:t>
            </a:r>
            <a:r>
              <a:rPr lang="en-US" dirty="0" smtClean="0"/>
              <a:t>“I worry that </a:t>
            </a:r>
            <a:r>
              <a:rPr lang="en-US" dirty="0"/>
              <a:t>I take my stress out on my kids..  It's so hard balancing the help they </a:t>
            </a:r>
            <a:r>
              <a:rPr lang="en-US" dirty="0" smtClean="0"/>
              <a:t>need with my work responsibilities.”</a:t>
            </a:r>
            <a:endParaRPr lang="en-US" dirty="0"/>
          </a:p>
          <a:p>
            <a:r>
              <a:rPr lang="en-US" dirty="0"/>
              <a:t>Senior:  "My grandkids haven't been able to visit since last Christmas."</a:t>
            </a:r>
          </a:p>
          <a:p>
            <a:r>
              <a:rPr lang="en-US" dirty="0"/>
              <a:t>Employee with elderly parent in skilled nursing facility:  "My mom has dementia and doesn't understand why I can't visit.  She has declined so much these last few weeks."</a:t>
            </a:r>
          </a:p>
          <a:p>
            <a:r>
              <a:rPr lang="en-US" dirty="0"/>
              <a:t>Healthcare worker:  "I find myself feeling </a:t>
            </a:r>
            <a:r>
              <a:rPr lang="en-US" dirty="0" smtClean="0"/>
              <a:t>angry.   People </a:t>
            </a:r>
            <a:r>
              <a:rPr lang="en-US" dirty="0"/>
              <a:t>complain about </a:t>
            </a:r>
            <a:r>
              <a:rPr lang="en-US" dirty="0" smtClean="0"/>
              <a:t>wearing </a:t>
            </a:r>
            <a:r>
              <a:rPr lang="en-US" dirty="0"/>
              <a:t>a mask and </a:t>
            </a:r>
            <a:r>
              <a:rPr lang="en-US" dirty="0" smtClean="0"/>
              <a:t>do not seem to realize </a:t>
            </a:r>
            <a:r>
              <a:rPr lang="en-US" dirty="0"/>
              <a:t>the risk I place myself in daily."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86" name="Google Shape;386;p43"/>
          <p:cNvSpPr txBox="1"/>
          <p:nvPr/>
        </p:nvSpPr>
        <p:spPr>
          <a:xfrm flipH="1">
            <a:off x="6977092" y="4450415"/>
            <a:ext cx="34804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655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/>
          <p:nvPr/>
        </p:nvSpPr>
        <p:spPr>
          <a:xfrm flipH="1">
            <a:off x="6977092" y="4943947"/>
            <a:ext cx="3480400" cy="9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>
            <a:off x="959427" y="288087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accent1"/>
                </a:solidFill>
              </a:rPr>
              <a:t>What the research is showing…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436" y="1167854"/>
            <a:ext cx="10993582" cy="47530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rates of depression, anxiety, substance use disorders and trauma-related symptoms</a:t>
            </a:r>
          </a:p>
          <a:p>
            <a:r>
              <a:rPr lang="en-US" sz="3200" dirty="0" smtClean="0"/>
              <a:t>Interpersonal/domestic violence has increased by 20%</a:t>
            </a:r>
          </a:p>
          <a:p>
            <a:r>
              <a:rPr lang="en-US" sz="3200" dirty="0" smtClean="0"/>
              <a:t>Groups who have been most impacted include:</a:t>
            </a:r>
          </a:p>
          <a:p>
            <a:pPr lvl="1"/>
            <a:r>
              <a:rPr lang="en-US" sz="3200" dirty="0" smtClean="0"/>
              <a:t>Adolescents/Young Adults (ages 13-23)</a:t>
            </a:r>
          </a:p>
          <a:p>
            <a:pPr lvl="1"/>
            <a:r>
              <a:rPr lang="en-US" sz="3200" dirty="0" smtClean="0"/>
              <a:t>Racial/Ethnic Minorities</a:t>
            </a:r>
          </a:p>
          <a:p>
            <a:pPr lvl="1"/>
            <a:r>
              <a:rPr lang="en-US" sz="3200" dirty="0" smtClean="0"/>
              <a:t>Essential Workers</a:t>
            </a:r>
          </a:p>
          <a:p>
            <a:pPr lvl="1"/>
            <a:r>
              <a:rPr lang="en-US" sz="3200" dirty="0" smtClean="0"/>
              <a:t>Unpaid Adult Caregivers</a:t>
            </a:r>
          </a:p>
          <a:p>
            <a:pPr lvl="1"/>
            <a:r>
              <a:rPr lang="en-US" sz="3200" dirty="0" smtClean="0"/>
              <a:t>Individuals with history of mental health issues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386" name="Google Shape;386;p43"/>
          <p:cNvSpPr txBox="1"/>
          <p:nvPr/>
        </p:nvSpPr>
        <p:spPr>
          <a:xfrm flipH="1">
            <a:off x="6977092" y="4450415"/>
            <a:ext cx="34804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216000" rIns="121900" bIns="0" anchor="t" anchorCtr="0">
            <a:noAutofit/>
          </a:bodyPr>
          <a:lstStyle/>
          <a:p>
            <a:pPr algn="ctr">
              <a:spcAft>
                <a:spcPts val="2133"/>
              </a:spcAft>
            </a:pPr>
            <a:endParaRPr sz="2133">
              <a:solidFill>
                <a:srgbClr val="F4F2E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261" y="5859147"/>
            <a:ext cx="753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Sources: APA Stress </a:t>
            </a:r>
            <a:r>
              <a:rPr lang="en-US" sz="1600" dirty="0"/>
              <a:t>in America 2020: A National Mental Health </a:t>
            </a:r>
            <a:r>
              <a:rPr lang="en-US" sz="1600" dirty="0" smtClean="0"/>
              <a:t>Crisis, CDC.gov,  “Considerations </a:t>
            </a:r>
            <a:r>
              <a:rPr lang="en-US" sz="1600" dirty="0"/>
              <a:t>of the </a:t>
            </a:r>
            <a:r>
              <a:rPr lang="en-US" sz="1600" dirty="0" smtClean="0"/>
              <a:t>Impacts </a:t>
            </a:r>
            <a:r>
              <a:rPr lang="en-US" sz="1600" dirty="0"/>
              <a:t>of COVID-19 on </a:t>
            </a:r>
            <a:r>
              <a:rPr lang="en-US" sz="1600" dirty="0" smtClean="0"/>
              <a:t>Domestic Violence </a:t>
            </a:r>
            <a:r>
              <a:rPr lang="en-US" sz="1600" dirty="0"/>
              <a:t>in the United </a:t>
            </a:r>
            <a:r>
              <a:rPr lang="en-US" sz="1600" dirty="0" smtClean="0"/>
              <a:t>States”</a:t>
            </a:r>
          </a:p>
          <a:p>
            <a:r>
              <a:rPr lang="en-US" sz="1600" dirty="0" smtClean="0"/>
              <a:t>   Bright, Burton, </a:t>
            </a:r>
            <a:r>
              <a:rPr lang="en-US" sz="1600" dirty="0" err="1" smtClean="0"/>
              <a:t>Kosky</a:t>
            </a:r>
            <a:r>
              <a:rPr lang="en-US" sz="1600" dirty="0" smtClean="0"/>
              <a:t>  October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43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4" y="1981200"/>
            <a:ext cx="11865245" cy="13241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 helping you to cope?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94" y="5644576"/>
            <a:ext cx="115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You can’t stop the waves, but you can learn to </a:t>
            </a:r>
            <a:r>
              <a:rPr lang="en-US" sz="2800" b="1" i="1" dirty="0" smtClean="0">
                <a:solidFill>
                  <a:schemeClr val="bg1"/>
                </a:solidFill>
              </a:rPr>
              <a:t>surf. 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Joseph </a:t>
            </a:r>
            <a:r>
              <a:rPr lang="en-US" sz="2000" b="1" i="1" dirty="0">
                <a:solidFill>
                  <a:schemeClr val="bg1"/>
                </a:solidFill>
              </a:rPr>
              <a:t>Goldstein  </a:t>
            </a:r>
          </a:p>
        </p:txBody>
      </p:sp>
    </p:spTree>
    <p:extLst>
      <p:ext uri="{BB962C8B-B14F-4D97-AF65-F5344CB8AC3E}">
        <p14:creationId xmlns:p14="http://schemas.microsoft.com/office/powerpoint/2010/main" val="16598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7F9-6895-4730-9626-C441FA02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you can do…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99AE-2B89-4FCE-A394-958D5A950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553" y="1535705"/>
            <a:ext cx="6487886" cy="498978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Maintain social connections</a:t>
            </a:r>
          </a:p>
          <a:p>
            <a:r>
              <a:rPr lang="en-US" sz="2600" dirty="0" smtClean="0"/>
              <a:t>Take it one day, one moment at a time</a:t>
            </a:r>
          </a:p>
          <a:p>
            <a:r>
              <a:rPr lang="en-US" sz="2600" dirty="0" smtClean="0"/>
              <a:t>Focus on what you can control</a:t>
            </a:r>
            <a:endParaRPr lang="en-US" sz="2600" dirty="0"/>
          </a:p>
          <a:p>
            <a:r>
              <a:rPr lang="en-US" sz="2600" dirty="0" smtClean="0"/>
              <a:t>Rest</a:t>
            </a:r>
            <a:r>
              <a:rPr lang="en-US" sz="2600" dirty="0"/>
              <a:t>, </a:t>
            </a:r>
            <a:r>
              <a:rPr lang="en-US" sz="2600" dirty="0" smtClean="0"/>
              <a:t>Nutrition</a:t>
            </a:r>
            <a:r>
              <a:rPr lang="en-US" sz="2600" dirty="0"/>
              <a:t>, </a:t>
            </a:r>
            <a:r>
              <a:rPr lang="en-US" sz="2600" dirty="0" smtClean="0"/>
              <a:t>Exercise</a:t>
            </a:r>
            <a:endParaRPr lang="en-US" sz="2600" dirty="0"/>
          </a:p>
          <a:p>
            <a:r>
              <a:rPr lang="en-US" sz="2600" dirty="0" smtClean="0"/>
              <a:t>BREATHE (Mindfulness/Relaxation)</a:t>
            </a:r>
          </a:p>
          <a:p>
            <a:r>
              <a:rPr lang="en-US" sz="2600" dirty="0" smtClean="0"/>
              <a:t>Humor</a:t>
            </a:r>
            <a:endParaRPr lang="en-US" sz="2600" dirty="0"/>
          </a:p>
          <a:p>
            <a:r>
              <a:rPr lang="en-US" sz="2600" dirty="0" smtClean="0"/>
              <a:t>Creative </a:t>
            </a:r>
            <a:r>
              <a:rPr lang="en-US" sz="2600" dirty="0"/>
              <a:t>outlets </a:t>
            </a:r>
            <a:endParaRPr lang="en-US" sz="2600" dirty="0" smtClean="0"/>
          </a:p>
          <a:p>
            <a:r>
              <a:rPr lang="en-US" sz="2600" dirty="0" smtClean="0"/>
              <a:t>Prayer/spiritual </a:t>
            </a:r>
            <a:r>
              <a:rPr lang="en-US" sz="2600" dirty="0"/>
              <a:t>practices</a:t>
            </a:r>
          </a:p>
          <a:p>
            <a:r>
              <a:rPr lang="en-US" sz="2600" dirty="0" smtClean="0"/>
              <a:t>Volunteer</a:t>
            </a:r>
          </a:p>
          <a:p>
            <a:r>
              <a:rPr lang="en-US" sz="2600" dirty="0" smtClean="0"/>
              <a:t>Others?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A picture containing fabric, curtain&#10;&#10;Description automatically generated">
            <a:extLst>
              <a:ext uri="{FF2B5EF4-FFF2-40B4-BE49-F238E27FC236}">
                <a16:creationId xmlns:a16="http://schemas.microsoft.com/office/drawing/2014/main" id="{F7A09AD4-5282-47A9-924E-FC4634F52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4403"/>
          <a:stretch/>
        </p:blipFill>
        <p:spPr>
          <a:xfrm>
            <a:off x="209570" y="112801"/>
            <a:ext cx="4200505" cy="66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245" y="1056194"/>
            <a:ext cx="63747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It </a:t>
            </a:r>
            <a:r>
              <a:rPr lang="en-US" sz="2400" dirty="0">
                <a:latin typeface="Corbel" panose="020B0503020204020204" pitchFamily="34" charset="0"/>
              </a:rPr>
              <a:t>can be helpful to consider the personal growth that can result from this </a:t>
            </a:r>
            <a:r>
              <a:rPr lang="en-US" sz="2400" dirty="0" smtClean="0">
                <a:latin typeface="Corbel" panose="020B0503020204020204" pitchFamily="34" charset="0"/>
              </a:rPr>
              <a:t>crisis…such </a:t>
            </a:r>
            <a:r>
              <a:rPr lang="en-US" sz="2400" dirty="0">
                <a:latin typeface="Corbel" panose="020B0503020204020204" pitchFamily="34" charset="0"/>
              </a:rPr>
              <a:t>as a reassessment of what is important and an opportunity to be more appreciative </a:t>
            </a:r>
            <a:r>
              <a:rPr lang="en-US" sz="2400" dirty="0" smtClean="0">
                <a:latin typeface="Corbel" panose="020B0503020204020204" pitchFamily="34" charset="0"/>
              </a:rPr>
              <a:t>of </a:t>
            </a:r>
            <a:r>
              <a:rPr lang="en-US" sz="2400" dirty="0">
                <a:latin typeface="Corbel" panose="020B0503020204020204" pitchFamily="34" charset="0"/>
              </a:rPr>
              <a:t>others.  </a:t>
            </a:r>
          </a:p>
          <a:p>
            <a:endParaRPr lang="en-US" sz="2400" dirty="0">
              <a:latin typeface="Bradley Hand ITC" pitchFamily="66" charset="0"/>
            </a:endParaRPr>
          </a:p>
          <a:p>
            <a:endParaRPr lang="en-US" sz="3200" dirty="0">
              <a:latin typeface="Bradley Hand ITC" pitchFamily="66" charset="0"/>
            </a:endParaRPr>
          </a:p>
        </p:txBody>
      </p:sp>
      <p:pic>
        <p:nvPicPr>
          <p:cNvPr id="4" name="Picture 3" descr="1-400x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59" y="459084"/>
            <a:ext cx="4064000" cy="4064000"/>
          </a:xfrm>
          <a:prstGeom prst="rect">
            <a:avLst/>
          </a:prstGeom>
        </p:spPr>
      </p:pic>
      <p:pic>
        <p:nvPicPr>
          <p:cNvPr id="5" name="Picture 4" descr="resilience-quot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" y="2798619"/>
            <a:ext cx="6875265" cy="386733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718" y="5306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can we learn?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UCONN EAP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 860-679-2877 or 800-852-4392</a:t>
            </a:r>
          </a:p>
          <a:p>
            <a:r>
              <a:rPr lang="en-US" sz="3200" dirty="0"/>
              <a:t>Email: </a:t>
            </a:r>
            <a:r>
              <a:rPr lang="en-US" sz="3200" dirty="0" smtClean="0">
                <a:solidFill>
                  <a:srgbClr val="EDC294"/>
                </a:solidFill>
              </a:rPr>
              <a:t>uchc_eap@uchc.edu</a:t>
            </a:r>
          </a:p>
          <a:p>
            <a:r>
              <a:rPr lang="en-US" sz="3200" dirty="0" smtClean="0"/>
              <a:t>Website:</a:t>
            </a:r>
            <a:r>
              <a:rPr lang="en-US" sz="3200" dirty="0" smtClean="0">
                <a:solidFill>
                  <a:srgbClr val="EDC294"/>
                </a:solidFill>
              </a:rPr>
              <a:t>  h.uconn.edu/</a:t>
            </a:r>
            <a:r>
              <a:rPr lang="en-US" sz="3200" dirty="0" err="1" smtClean="0">
                <a:solidFill>
                  <a:srgbClr val="EDC294"/>
                </a:solidFill>
              </a:rPr>
              <a:t>eap</a:t>
            </a:r>
            <a:r>
              <a:rPr lang="en-US" sz="3200" dirty="0" smtClean="0">
                <a:solidFill>
                  <a:srgbClr val="EDC294"/>
                </a:solidFill>
              </a:rPr>
              <a:t> </a:t>
            </a:r>
          </a:p>
          <a:p>
            <a:r>
              <a:rPr lang="en-US" sz="3200" dirty="0" smtClean="0"/>
              <a:t>Hours</a:t>
            </a:r>
            <a:r>
              <a:rPr lang="en-US" sz="3200" dirty="0"/>
              <a:t>: 8:00am – 5:00pm</a:t>
            </a:r>
          </a:p>
          <a:p>
            <a:r>
              <a:rPr lang="en-US" sz="3200" dirty="0"/>
              <a:t>After business hours, if the situation is urgent, call the main number and follow the instructions. You will be connected to the on-call EAP counselor.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BE712-5DF8-44FF-9D4A-A4E3B432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361" y="5641282"/>
            <a:ext cx="176189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542</TotalTime>
  <Words>512</Words>
  <Application>Microsoft Office PowerPoint</Application>
  <PresentationFormat>Widescreen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Anaheim</vt:lpstr>
      <vt:lpstr>Arial</vt:lpstr>
      <vt:lpstr>Bradley Hand ITC</vt:lpstr>
      <vt:lpstr>Calibri</vt:lpstr>
      <vt:lpstr>Corbel</vt:lpstr>
      <vt:lpstr>Saira Semi Condensed</vt:lpstr>
      <vt:lpstr>Depth</vt:lpstr>
      <vt:lpstr>Stress Debrief : Riding the Second Wave</vt:lpstr>
      <vt:lpstr>Where are we now?</vt:lpstr>
      <vt:lpstr>What people are saying…</vt:lpstr>
      <vt:lpstr>What the research is showing…</vt:lpstr>
      <vt:lpstr>What is helping you to cope?</vt:lpstr>
      <vt:lpstr>What you can do…</vt:lpstr>
      <vt:lpstr>What can we learn?</vt:lpstr>
      <vt:lpstr>UCONN EAP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Debrief : Coping and Resilience  in Unprecedented Times</dc:title>
  <dc:creator>Andrew Chen</dc:creator>
  <cp:lastModifiedBy>Huffman,Kelly</cp:lastModifiedBy>
  <cp:revision>61</cp:revision>
  <dcterms:created xsi:type="dcterms:W3CDTF">2020-08-10T12:52:50Z</dcterms:created>
  <dcterms:modified xsi:type="dcterms:W3CDTF">2020-12-02T20:53:41Z</dcterms:modified>
</cp:coreProperties>
</file>