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2" r:id="rId4"/>
  </p:sldMasterIdLst>
  <p:notesMasterIdLst>
    <p:notesMasterId r:id="rId26"/>
  </p:notesMasterIdLst>
  <p:sldIdLst>
    <p:sldId id="257" r:id="rId5"/>
    <p:sldId id="261" r:id="rId6"/>
    <p:sldId id="281" r:id="rId7"/>
    <p:sldId id="282" r:id="rId8"/>
    <p:sldId id="284" r:id="rId9"/>
    <p:sldId id="279" r:id="rId10"/>
    <p:sldId id="286" r:id="rId11"/>
    <p:sldId id="285" r:id="rId12"/>
    <p:sldId id="290" r:id="rId13"/>
    <p:sldId id="280" r:id="rId14"/>
    <p:sldId id="287" r:id="rId15"/>
    <p:sldId id="289" r:id="rId16"/>
    <p:sldId id="291" r:id="rId17"/>
    <p:sldId id="292" r:id="rId18"/>
    <p:sldId id="293" r:id="rId19"/>
    <p:sldId id="283" r:id="rId20"/>
    <p:sldId id="288" r:id="rId21"/>
    <p:sldId id="295" r:id="rId22"/>
    <p:sldId id="296" r:id="rId23"/>
    <p:sldId id="294"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580"/>
  </p:normalViewPr>
  <p:slideViewPr>
    <p:cSldViewPr snapToGrid="0" snapToObjects="1">
      <p:cViewPr varScale="1">
        <p:scale>
          <a:sx n="105" d="100"/>
          <a:sy n="105" d="100"/>
        </p:scale>
        <p:origin x="120" y="108"/>
      </p:cViewPr>
      <p:guideLst/>
    </p:cSldViewPr>
  </p:slideViewPr>
  <p:notesTextViewPr>
    <p:cViewPr>
      <p:scale>
        <a:sx n="1" d="1"/>
        <a:sy n="1" d="1"/>
      </p:scale>
      <p:origin x="0" y="0"/>
    </p:cViewPr>
  </p:notesTextViewPr>
  <p:notesViewPr>
    <p:cSldViewPr snapToGrid="0" snapToObject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5-29T17:01:58.562"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2FE6F-3844-4821-8E82-2FDF096C3EDC}"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F596-9C65-4B89-A07E-3CCC3834DBE3}" type="slidenum">
              <a:rPr lang="en-US" smtClean="0"/>
              <a:t>‹#›</a:t>
            </a:fld>
            <a:endParaRPr lang="en-US"/>
          </a:p>
        </p:txBody>
      </p:sp>
    </p:spTree>
    <p:extLst>
      <p:ext uri="{BB962C8B-B14F-4D97-AF65-F5344CB8AC3E}">
        <p14:creationId xmlns:p14="http://schemas.microsoft.com/office/powerpoint/2010/main" val="414606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35F596-9C65-4B89-A07E-3CCC3834DBE3}" type="slidenum">
              <a:rPr lang="en-US" smtClean="0"/>
              <a:t>3</a:t>
            </a:fld>
            <a:endParaRPr lang="en-US"/>
          </a:p>
        </p:txBody>
      </p:sp>
    </p:spTree>
    <p:extLst>
      <p:ext uri="{BB962C8B-B14F-4D97-AF65-F5344CB8AC3E}">
        <p14:creationId xmlns:p14="http://schemas.microsoft.com/office/powerpoint/2010/main" val="38036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7/10/2019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7/10/2019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2g88Ju6nkc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9bqtfRKZkRE" TargetMode="External"/><Relationship Id="rId2" Type="http://schemas.openxmlformats.org/officeDocument/2006/relationships/hyperlink" Target="https://www.youtube.com/watch?v=ho_WW7M5E3A" TargetMode="External"/><Relationship Id="rId1" Type="http://schemas.openxmlformats.org/officeDocument/2006/relationships/slideLayout" Target="../slideLayouts/slideLayout2.xml"/><Relationship Id="rId4" Type="http://schemas.openxmlformats.org/officeDocument/2006/relationships/hyperlink" Target="https://www.slideshare.net/EPIPNational/epip-and-lupita-gonzalez-microaggressions-webinar"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lattice.com/library/how-to-reduce-unconscious-bias-at-wor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io.com/article/3222866/how-to-keep-culture-fit-from-killing-workplace-diversity.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jciis.org/viewimage.asp?img=IntJCritIllnInjSci_2017_7_4_188_219948_f3.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danderson.org/content/dam/mdanderson/documents/about-md-anderson/careers/diversity-and-inclusion/ten-characteristics-of-an-inclusive-organizatio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rainingindustry.com/magazine/sept-oct-2017/inclusive-workplace-practices/" TargetMode="External"/><Relationship Id="rId1" Type="http://schemas.openxmlformats.org/officeDocument/2006/relationships/slideLayout" Target="../slideLayouts/slideLayout2.xml"/><Relationship Id="rId5" Type="http://schemas.openxmlformats.org/officeDocument/2006/relationships/hyperlink" Target="https://www.forbes.com/sites/forbescoachescouncil/2017/08/29/want-diversity-15-recruiting-tactics-to-attract-a-wider-range-of-candidates/#12c38d2f2144" TargetMode="External"/><Relationship Id="rId4" Type="http://schemas.openxmlformats.org/officeDocument/2006/relationships/hyperlink" Target="http://www.greenhouse.io/blog/10-tips-to-kickoff-your-diversity-recruitment-initiativ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govinfo.library.unt.edu/npr/library/workforce-diversity.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ovinfo.library.unt.edu/npr/library/workforce-diversity.pdf" TargetMode="External"/><Relationship Id="rId2" Type="http://schemas.openxmlformats.org/officeDocument/2006/relationships/hyperlink" Target="https://www.eeoc.gov/eeoc/initiatives/e-race/bestpractices-employers.cf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usiness.linkedin.com/talent-solutions/blog/diversity/2017/50-ideas-for-cultivating-diversity-and-inclusion-in-the-workpla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intercultural-learning.eu/Portfolio-Item/how-diverse-is-your-univer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erris.edu/htmls/administration/president/diversityoffice/definitions.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aycom.com/resources/blog/difference-between-diversity-and-inclusion-and-why-you-need-bot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deettajones.com/7-surprising-benefits-of-diversity-and-inclusion/" TargetMode="External"/><Relationship Id="rId1" Type="http://schemas.openxmlformats.org/officeDocument/2006/relationships/slideLayout" Target="../slideLayouts/slideLayout2.xml"/><Relationship Id="rId4" Type="http://schemas.openxmlformats.org/officeDocument/2006/relationships/hyperlink" Target="https://www.talentlyft.com/en/blog/article/244/top-10-benefits-of-diversity-in-the-workplace-infographic-includ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pic>
        <p:nvPicPr>
          <p:cNvPr id="5" name="Picture 4" descr="Group of coworkers collaborating around a table">
            <a:extLst>
              <a:ext uri="{FF2B5EF4-FFF2-40B4-BE49-F238E27FC236}">
                <a16:creationId xmlns:a16="http://schemas.microsoft.com/office/drawing/2014/main" id="{FB5DBD6C-E8A8-B349-AC85-61C44AAEA056}"/>
              </a:ext>
            </a:extLst>
          </p:cNvPr>
          <p:cNvPicPr>
            <a:picLocks noChangeAspect="1"/>
          </p:cNvPicPr>
          <p:nvPr/>
        </p:nvPicPr>
        <p:blipFill rotWithShape="1">
          <a:blip r:embed="rId2" cstate="screen">
            <a:duotone>
              <a:prstClr val="black"/>
              <a:schemeClr val="tx2">
                <a:tint val="45000"/>
                <a:satMod val="400000"/>
              </a:schemeClr>
            </a:duotone>
            <a:alphaModFix/>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a:ext>
            </a:extLst>
          </a:blip>
          <a:srcRect/>
          <a:stretch/>
        </p:blipFill>
        <p:spPr>
          <a:xfrm>
            <a:off x="330456" y="414458"/>
            <a:ext cx="11531088" cy="6029084"/>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810001" y="4902200"/>
            <a:ext cx="10572000" cy="694862"/>
          </a:xfrm>
        </p:spPr>
        <p:txBody>
          <a:bodyPr>
            <a:noAutofit/>
          </a:bodyPr>
          <a:lstStyle/>
          <a:p>
            <a:pPr>
              <a:lnSpc>
                <a:spcPct val="90000"/>
              </a:lnSpc>
            </a:pPr>
            <a:r>
              <a:rPr lang="en-US" sz="7200" dirty="0" smtClean="0"/>
              <a:t>Workplace Diversity &amp; Inclusion</a:t>
            </a:r>
            <a:endParaRPr lang="en-US" sz="7200" dirty="0"/>
          </a:p>
        </p:txBody>
      </p:sp>
      <p:sp>
        <p:nvSpPr>
          <p:cNvPr id="4" name="Subtitle 3">
            <a:extLst>
              <a:ext uri="{FF2B5EF4-FFF2-40B4-BE49-F238E27FC236}">
                <a16:creationId xmlns:a16="http://schemas.microsoft.com/office/drawing/2014/main" id="{9CA982C5-8822-5F41-B151-CBFC3278D992}"/>
              </a:ext>
            </a:extLst>
          </p:cNvPr>
          <p:cNvSpPr>
            <a:spLocks noGrp="1"/>
          </p:cNvSpPr>
          <p:nvPr>
            <p:ph type="subTitle" idx="1"/>
          </p:nvPr>
        </p:nvSpPr>
        <p:spPr>
          <a:xfrm>
            <a:off x="810001" y="5594110"/>
            <a:ext cx="10572000" cy="434974"/>
          </a:xfrm>
        </p:spPr>
        <p:txBody>
          <a:bodyPr>
            <a:normAutofit/>
          </a:bodyPr>
          <a:lstStyle/>
          <a:p>
            <a:r>
              <a:rPr lang="en-US" dirty="0" smtClean="0"/>
              <a:t>UConn Health EAP</a:t>
            </a:r>
            <a:endParaRPr lang="en-US" dirty="0"/>
          </a:p>
        </p:txBody>
      </p:sp>
    </p:spTree>
    <p:extLst>
      <p:ext uri="{BB962C8B-B14F-4D97-AF65-F5344CB8AC3E}">
        <p14:creationId xmlns:p14="http://schemas.microsoft.com/office/powerpoint/2010/main" val="198402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05957" y="3618324"/>
            <a:ext cx="6348570" cy="1004410"/>
          </a:xfrm>
        </p:spPr>
        <p:txBody>
          <a:bodyPr>
            <a:normAutofit/>
          </a:bodyPr>
          <a:lstStyle/>
          <a:p>
            <a:pPr marL="0" indent="0">
              <a:buNone/>
            </a:pPr>
            <a:r>
              <a:rPr lang="en-US" sz="2400" dirty="0">
                <a:hlinkClick r:id="rId2"/>
              </a:rPr>
              <a:t>https://www.youtube.com/watch?v=2g88Ju6nkcg</a:t>
            </a:r>
            <a:endParaRPr lang="en-US" sz="2400" dirty="0"/>
          </a:p>
        </p:txBody>
      </p:sp>
    </p:spTree>
    <p:extLst>
      <p:ext uri="{BB962C8B-B14F-4D97-AF65-F5344CB8AC3E}">
        <p14:creationId xmlns:p14="http://schemas.microsoft.com/office/powerpoint/2010/main" val="342988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DANGER!  </a:t>
            </a:r>
            <a:r>
              <a:rPr lang="en-US" dirty="0" err="1" smtClean="0">
                <a:solidFill>
                  <a:srgbClr val="FF0000"/>
                </a:solidFill>
              </a:rPr>
              <a:t>Microaggressions</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t>Microaggression</a:t>
            </a:r>
            <a:r>
              <a:rPr lang="en-US" dirty="0" smtClean="0"/>
              <a:t> = “Casual </a:t>
            </a:r>
            <a:r>
              <a:rPr lang="en-US" dirty="0" err="1" smtClean="0"/>
              <a:t>Degredation</a:t>
            </a:r>
            <a:r>
              <a:rPr lang="en-US" dirty="0" smtClean="0"/>
              <a:t>”</a:t>
            </a:r>
          </a:p>
          <a:p>
            <a:pPr lvl="1"/>
            <a:r>
              <a:rPr lang="en-US" dirty="0" err="1" smtClean="0"/>
              <a:t>Microassault</a:t>
            </a:r>
            <a:r>
              <a:rPr lang="en-US" dirty="0" smtClean="0"/>
              <a:t> – overt discrimination, name calling</a:t>
            </a:r>
          </a:p>
          <a:p>
            <a:pPr lvl="1"/>
            <a:r>
              <a:rPr lang="en-US" dirty="0" err="1" smtClean="0"/>
              <a:t>Microinsult</a:t>
            </a:r>
            <a:r>
              <a:rPr lang="en-US" dirty="0" smtClean="0"/>
              <a:t> – unconscious insult demeaning a person’s identity</a:t>
            </a:r>
          </a:p>
          <a:p>
            <a:pPr lvl="1"/>
            <a:r>
              <a:rPr lang="en-US" dirty="0" err="1" smtClean="0"/>
              <a:t>Microinvalidation</a:t>
            </a:r>
            <a:r>
              <a:rPr lang="en-US" dirty="0" smtClean="0"/>
              <a:t> – communications that negate or nullify a marginalized person’s experience</a:t>
            </a:r>
          </a:p>
        </p:txBody>
      </p:sp>
      <p:sp>
        <p:nvSpPr>
          <p:cNvPr id="5" name="Rectangle 4"/>
          <p:cNvSpPr/>
          <p:nvPr/>
        </p:nvSpPr>
        <p:spPr>
          <a:xfrm>
            <a:off x="5725708" y="2240839"/>
            <a:ext cx="6123792" cy="369332"/>
          </a:xfrm>
          <a:prstGeom prst="rect">
            <a:avLst/>
          </a:prstGeom>
        </p:spPr>
        <p:txBody>
          <a:bodyPr wrap="none">
            <a:spAutoFit/>
          </a:bodyPr>
          <a:lstStyle/>
          <a:p>
            <a:r>
              <a:rPr lang="en-US" dirty="0">
                <a:hlinkClick r:id="rId2"/>
              </a:rPr>
              <a:t>https://www.youtube.com/watch?v=ho_WW7M5E3A</a:t>
            </a:r>
            <a:endParaRPr lang="en-US" dirty="0"/>
          </a:p>
        </p:txBody>
      </p:sp>
      <p:sp>
        <p:nvSpPr>
          <p:cNvPr id="6" name="Rectangle 5"/>
          <p:cNvSpPr/>
          <p:nvPr/>
        </p:nvSpPr>
        <p:spPr>
          <a:xfrm>
            <a:off x="5725708" y="2708348"/>
            <a:ext cx="5740674" cy="369332"/>
          </a:xfrm>
          <a:prstGeom prst="rect">
            <a:avLst/>
          </a:prstGeom>
        </p:spPr>
        <p:txBody>
          <a:bodyPr wrap="none">
            <a:spAutoFit/>
          </a:bodyPr>
          <a:lstStyle/>
          <a:p>
            <a:r>
              <a:rPr lang="en-US" dirty="0">
                <a:hlinkClick r:id="rId3"/>
              </a:rPr>
              <a:t>https://www.youtube.com/watch?v=9bqtfRKZkRE</a:t>
            </a:r>
            <a:endParaRPr lang="en-US" dirty="0"/>
          </a:p>
        </p:txBody>
      </p:sp>
      <p:sp>
        <p:nvSpPr>
          <p:cNvPr id="7" name="Rectangle 6"/>
          <p:cNvSpPr/>
          <p:nvPr/>
        </p:nvSpPr>
        <p:spPr>
          <a:xfrm>
            <a:off x="5920292" y="5930256"/>
            <a:ext cx="6096000" cy="415498"/>
          </a:xfrm>
          <a:prstGeom prst="rect">
            <a:avLst/>
          </a:prstGeom>
        </p:spPr>
        <p:txBody>
          <a:bodyPr>
            <a:spAutoFit/>
          </a:bodyPr>
          <a:lstStyle/>
          <a:p>
            <a:r>
              <a:rPr lang="en-US" sz="1050" dirty="0">
                <a:hlinkClick r:id="rId4"/>
              </a:rPr>
              <a:t>https://www.slideshare.net/EPIPNational/epip-and-lupita-gonzalez-microaggressions-webinar</a:t>
            </a:r>
            <a:endParaRPr lang="en-US" sz="1050" dirty="0"/>
          </a:p>
        </p:txBody>
      </p:sp>
    </p:spTree>
    <p:extLst>
      <p:ext uri="{BB962C8B-B14F-4D97-AF65-F5344CB8AC3E}">
        <p14:creationId xmlns:p14="http://schemas.microsoft.com/office/powerpoint/2010/main" val="181442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DANGER: Unconscious Bias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Name Bias</a:t>
            </a:r>
          </a:p>
          <a:p>
            <a:r>
              <a:rPr lang="en-US" dirty="0" smtClean="0"/>
              <a:t>Halo effect/Horns effect – liking or disliking one aspect of a person and generalizing to other areas</a:t>
            </a:r>
          </a:p>
          <a:p>
            <a:r>
              <a:rPr lang="en-US" dirty="0" smtClean="0"/>
              <a:t>Gender Bias – labels for women (bossy vs. leader), meeting times, networking times</a:t>
            </a:r>
          </a:p>
          <a:p>
            <a:r>
              <a:rPr lang="en-US" dirty="0" smtClean="0"/>
              <a:t>Confirmation Bias – having a belief and looking only at information that supports it</a:t>
            </a:r>
          </a:p>
          <a:p>
            <a:r>
              <a:rPr lang="en-US" dirty="0" smtClean="0"/>
              <a:t>Bropropriating – one person has an idea that’s ignored and later another person has same idea and its celebrated</a:t>
            </a:r>
          </a:p>
          <a:p>
            <a:r>
              <a:rPr lang="en-US" dirty="0" smtClean="0"/>
              <a:t>Height Bias – Average male CEO’s are 3 inches taller than the average male</a:t>
            </a:r>
            <a:endParaRPr lang="en-US" dirty="0"/>
          </a:p>
        </p:txBody>
      </p:sp>
      <p:sp>
        <p:nvSpPr>
          <p:cNvPr id="4" name="Rectangle 3"/>
          <p:cNvSpPr/>
          <p:nvPr/>
        </p:nvSpPr>
        <p:spPr>
          <a:xfrm>
            <a:off x="6963784" y="6202051"/>
            <a:ext cx="4944931" cy="253916"/>
          </a:xfrm>
          <a:prstGeom prst="rect">
            <a:avLst/>
          </a:prstGeom>
        </p:spPr>
        <p:txBody>
          <a:bodyPr wrap="square">
            <a:spAutoFit/>
          </a:bodyPr>
          <a:lstStyle/>
          <a:p>
            <a:r>
              <a:rPr lang="en-US" sz="1050" dirty="0">
                <a:hlinkClick r:id="rId2"/>
              </a:rPr>
              <a:t>https://lattice.com/library/how-to-reduce-unconscious-bias-at-work</a:t>
            </a:r>
            <a:endParaRPr lang="en-US" sz="1050" dirty="0"/>
          </a:p>
        </p:txBody>
      </p:sp>
    </p:spTree>
    <p:extLst>
      <p:ext uri="{BB962C8B-B14F-4D97-AF65-F5344CB8AC3E}">
        <p14:creationId xmlns:p14="http://schemas.microsoft.com/office/powerpoint/2010/main" val="195144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DANGER: Monoculture</a:t>
            </a:r>
            <a:endParaRPr lang="en-US" dirty="0">
              <a:solidFill>
                <a:srgbClr val="FF0000"/>
              </a:solidFill>
            </a:endParaRPr>
          </a:p>
        </p:txBody>
      </p:sp>
      <p:sp>
        <p:nvSpPr>
          <p:cNvPr id="3" name="Content Placeholder 2"/>
          <p:cNvSpPr>
            <a:spLocks noGrp="1"/>
          </p:cNvSpPr>
          <p:nvPr>
            <p:ph idx="1"/>
          </p:nvPr>
        </p:nvSpPr>
        <p:spPr>
          <a:xfrm>
            <a:off x="818712" y="2222287"/>
            <a:ext cx="4893599" cy="4049421"/>
          </a:xfrm>
        </p:spPr>
        <p:txBody>
          <a:bodyPr>
            <a:normAutofit/>
          </a:bodyPr>
          <a:lstStyle/>
          <a:p>
            <a:endParaRPr lang="en-US" dirty="0" smtClean="0"/>
          </a:p>
          <a:p>
            <a:r>
              <a:rPr lang="en-US" dirty="0" smtClean="0"/>
              <a:t>Lack of Diversity </a:t>
            </a:r>
          </a:p>
          <a:p>
            <a:pPr lvl="1"/>
            <a:r>
              <a:rPr lang="en-US" sz="1800" dirty="0" smtClean="0"/>
              <a:t>One right way of doing things</a:t>
            </a:r>
          </a:p>
          <a:p>
            <a:pPr lvl="1"/>
            <a:r>
              <a:rPr lang="en-US" sz="1800" dirty="0" smtClean="0"/>
              <a:t>We’ve always done it this way</a:t>
            </a:r>
          </a:p>
          <a:p>
            <a:pPr lvl="1"/>
            <a:r>
              <a:rPr lang="en-US" sz="1800" dirty="0" smtClean="0"/>
              <a:t>If it worked for me, it will work for you</a:t>
            </a:r>
          </a:p>
          <a:p>
            <a:pPr lvl="1"/>
            <a:r>
              <a:rPr lang="en-US" sz="1800" dirty="0" smtClean="0"/>
              <a:t>Newcomers expected to assimilate rather than encouraged to bring new ideas</a:t>
            </a:r>
          </a:p>
          <a:p>
            <a:pPr lvl="1"/>
            <a:r>
              <a:rPr lang="en-US" sz="1800" dirty="0" smtClean="0"/>
              <a:t>Hiring authority looks for sameness, who will ‘fit in’ and be ‘like us’</a:t>
            </a:r>
          </a:p>
          <a:p>
            <a:pPr lvl="1"/>
            <a:endParaRPr lang="en-US" dirty="0"/>
          </a:p>
        </p:txBody>
      </p:sp>
      <p:sp>
        <p:nvSpPr>
          <p:cNvPr id="4" name="Rectangle 3"/>
          <p:cNvSpPr/>
          <p:nvPr/>
        </p:nvSpPr>
        <p:spPr>
          <a:xfrm>
            <a:off x="6095999" y="6089284"/>
            <a:ext cx="6096000" cy="415498"/>
          </a:xfrm>
          <a:prstGeom prst="rect">
            <a:avLst/>
          </a:prstGeom>
        </p:spPr>
        <p:txBody>
          <a:bodyPr>
            <a:spAutoFit/>
          </a:bodyPr>
          <a:lstStyle/>
          <a:p>
            <a:r>
              <a:rPr lang="en-US" sz="1050" dirty="0">
                <a:hlinkClick r:id="rId2"/>
              </a:rPr>
              <a:t>https://www.cio.com/article/3222866/how-to-keep-culture-fit-from-killing-workplace-diversity.html</a:t>
            </a:r>
            <a:endParaRPr lang="en-US" sz="1050" dirty="0"/>
          </a:p>
        </p:txBody>
      </p:sp>
      <p:pic>
        <p:nvPicPr>
          <p:cNvPr id="2050" name="Picture 2" descr="Image result for monoculture far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622" y="2507566"/>
            <a:ext cx="4276192" cy="306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8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inclusion work"/>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12192000" cy="6922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8576" y="1159064"/>
            <a:ext cx="3388659" cy="1938992"/>
          </a:xfrm>
          <a:prstGeom prst="rect">
            <a:avLst/>
          </a:prstGeom>
          <a:noFill/>
        </p:spPr>
        <p:txBody>
          <a:bodyPr wrap="square" rtlCol="0">
            <a:spAutoFit/>
          </a:bodyPr>
          <a:lstStyle/>
          <a:p>
            <a:r>
              <a:rPr lang="en-US" sz="6000" b="1" dirty="0" smtClean="0"/>
              <a:t>Moving Forward</a:t>
            </a:r>
            <a:endParaRPr lang="en-US" sz="6000" b="1" dirty="0"/>
          </a:p>
        </p:txBody>
      </p:sp>
    </p:spTree>
    <p:extLst>
      <p:ext uri="{BB962C8B-B14F-4D97-AF65-F5344CB8AC3E}">
        <p14:creationId xmlns:p14="http://schemas.microsoft.com/office/powerpoint/2010/main" val="375441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Towards Mastery</a:t>
            </a:r>
            <a:endParaRPr lang="en-US" dirty="0"/>
          </a:p>
        </p:txBody>
      </p:sp>
      <p:sp>
        <p:nvSpPr>
          <p:cNvPr id="3" name="Content Placeholder 2"/>
          <p:cNvSpPr>
            <a:spLocks noGrp="1"/>
          </p:cNvSpPr>
          <p:nvPr>
            <p:ph idx="1"/>
          </p:nvPr>
        </p:nvSpPr>
        <p:spPr/>
        <p:txBody>
          <a:bodyPr/>
          <a:lstStyle/>
          <a:p>
            <a:endParaRPr lang="en-US"/>
          </a:p>
        </p:txBody>
      </p:sp>
      <p:pic>
        <p:nvPicPr>
          <p:cNvPr id="4098" name="Picture 2" descr="Figure 3: The continuum of cultural competence. International Medical Programs should strive to embrace bi-directional mastery within each domain&lt;sup&gt;[12]&lt;/su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82" y="1808986"/>
            <a:ext cx="8988424" cy="4839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23929" y="6118577"/>
            <a:ext cx="2143869" cy="553998"/>
          </a:xfrm>
          <a:prstGeom prst="rect">
            <a:avLst/>
          </a:prstGeom>
          <a:noFill/>
        </p:spPr>
        <p:txBody>
          <a:bodyPr wrap="square" rtlCol="0">
            <a:spAutoFit/>
          </a:bodyPr>
          <a:lstStyle/>
          <a:p>
            <a:r>
              <a:rPr lang="en-US" sz="1000" dirty="0">
                <a:hlinkClick r:id="rId3"/>
              </a:rPr>
              <a:t>http://www.ijciis.org/viewimage.asp?img=IntJCritIllnInjSci_2017_7_4_188_219948_f3.jpg</a:t>
            </a:r>
            <a:endParaRPr lang="en-US" sz="1000" dirty="0"/>
          </a:p>
        </p:txBody>
      </p:sp>
    </p:spTree>
    <p:extLst>
      <p:ext uri="{BB962C8B-B14F-4D97-AF65-F5344CB8AC3E}">
        <p14:creationId xmlns:p14="http://schemas.microsoft.com/office/powerpoint/2010/main" val="396160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an Inclusive Workplace</a:t>
            </a:r>
            <a:endParaRPr lang="en-US" dirty="0"/>
          </a:p>
        </p:txBody>
      </p:sp>
      <p:sp>
        <p:nvSpPr>
          <p:cNvPr id="5" name="Content Placeholder 4"/>
          <p:cNvSpPr>
            <a:spLocks noGrp="1"/>
          </p:cNvSpPr>
          <p:nvPr>
            <p:ph idx="1"/>
          </p:nvPr>
        </p:nvSpPr>
        <p:spPr/>
        <p:txBody>
          <a:bodyPr/>
          <a:lstStyle/>
          <a:p>
            <a:r>
              <a:rPr lang="en-US" dirty="0" smtClean="0"/>
              <a:t>VALUES the individual and group differences among workers</a:t>
            </a:r>
          </a:p>
          <a:p>
            <a:r>
              <a:rPr lang="en-US" dirty="0" smtClean="0"/>
              <a:t>Respects and acknowledges differences without stereotyping</a:t>
            </a:r>
          </a:p>
          <a:p>
            <a:r>
              <a:rPr lang="en-US" dirty="0" smtClean="0"/>
              <a:t>Employees are judged by actions and outcomes, rather than the opinions of others.  Rules are consistent for all</a:t>
            </a:r>
          </a:p>
          <a:p>
            <a:r>
              <a:rPr lang="en-US" dirty="0" smtClean="0"/>
              <a:t>Accepts and embraces change</a:t>
            </a:r>
          </a:p>
          <a:p>
            <a:r>
              <a:rPr lang="en-US" dirty="0" smtClean="0"/>
              <a:t>Learning environment – mentoring offered as a strength, mistakes seen as opportunities for future growth</a:t>
            </a:r>
          </a:p>
          <a:p>
            <a:r>
              <a:rPr lang="en-US" dirty="0" smtClean="0"/>
              <a:t>Diversity and inclusion is a way of life</a:t>
            </a:r>
          </a:p>
          <a:p>
            <a:r>
              <a:rPr lang="en-US" dirty="0" smtClean="0"/>
              <a:t>Open communication; transparent policies and procedures</a:t>
            </a:r>
            <a:endParaRPr lang="en-US" dirty="0"/>
          </a:p>
        </p:txBody>
      </p:sp>
      <p:sp>
        <p:nvSpPr>
          <p:cNvPr id="3" name="TextBox 2"/>
          <p:cNvSpPr txBox="1"/>
          <p:nvPr/>
        </p:nvSpPr>
        <p:spPr>
          <a:xfrm>
            <a:off x="6970955" y="6107881"/>
            <a:ext cx="4615031" cy="577081"/>
          </a:xfrm>
          <a:prstGeom prst="rect">
            <a:avLst/>
          </a:prstGeom>
          <a:noFill/>
        </p:spPr>
        <p:txBody>
          <a:bodyPr wrap="square" rtlCol="0">
            <a:spAutoFit/>
          </a:bodyPr>
          <a:lstStyle/>
          <a:p>
            <a:r>
              <a:rPr lang="en-US" sz="1050">
                <a:hlinkClick r:id="rId2"/>
              </a:rPr>
              <a:t>https://www.mdanderson.org/content/dam/mdanderson/documents/about-md-anderson/careers/diversity-and-inclusion/ten-characteristics-of-an-inclusive-organization.pdf</a:t>
            </a:r>
            <a:endParaRPr lang="en-US" sz="1050" dirty="0"/>
          </a:p>
        </p:txBody>
      </p:sp>
    </p:spTree>
    <p:extLst>
      <p:ext uri="{BB962C8B-B14F-4D97-AF65-F5344CB8AC3E}">
        <p14:creationId xmlns:p14="http://schemas.microsoft.com/office/powerpoint/2010/main" val="2895113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466842"/>
            <a:ext cx="10571998" cy="970450"/>
          </a:xfrm>
        </p:spPr>
        <p:txBody>
          <a:bodyPr/>
          <a:lstStyle/>
          <a:p>
            <a:r>
              <a:rPr lang="en-US" dirty="0" smtClean="0"/>
              <a:t>How To Get There…</a:t>
            </a:r>
            <a:endParaRPr lang="en-US" dirty="0"/>
          </a:p>
        </p:txBody>
      </p:sp>
      <p:sp>
        <p:nvSpPr>
          <p:cNvPr id="3" name="Content Placeholder 2"/>
          <p:cNvSpPr>
            <a:spLocks noGrp="1"/>
          </p:cNvSpPr>
          <p:nvPr>
            <p:ph idx="1"/>
          </p:nvPr>
        </p:nvSpPr>
        <p:spPr>
          <a:xfrm>
            <a:off x="376518" y="2397424"/>
            <a:ext cx="6535270" cy="4323455"/>
          </a:xfrm>
        </p:spPr>
        <p:txBody>
          <a:bodyPr>
            <a:normAutofit/>
          </a:bodyPr>
          <a:lstStyle/>
          <a:p>
            <a:r>
              <a:rPr lang="en-US" dirty="0" smtClean="0"/>
              <a:t>Recruitment Strategies</a:t>
            </a:r>
          </a:p>
          <a:p>
            <a:pPr lvl="1"/>
            <a:r>
              <a:rPr lang="en-US" sz="1700" dirty="0" smtClean="0"/>
              <a:t>Withholding names on resumes</a:t>
            </a:r>
          </a:p>
          <a:p>
            <a:pPr lvl="1"/>
            <a:r>
              <a:rPr lang="en-US" sz="1700" dirty="0" smtClean="0"/>
              <a:t>Ensuring a diverse interview panel</a:t>
            </a:r>
          </a:p>
          <a:p>
            <a:pPr lvl="1"/>
            <a:r>
              <a:rPr lang="en-US" sz="1700" dirty="0" smtClean="0"/>
              <a:t>Advertise openings in diverse media</a:t>
            </a:r>
          </a:p>
          <a:p>
            <a:pPr lvl="1"/>
            <a:r>
              <a:rPr lang="en-US" sz="1700" dirty="0" smtClean="0"/>
              <a:t>Evaluate job descriptions for bias</a:t>
            </a:r>
          </a:p>
          <a:p>
            <a:r>
              <a:rPr lang="en-US" dirty="0" smtClean="0"/>
              <a:t>Branding</a:t>
            </a:r>
          </a:p>
          <a:p>
            <a:pPr lvl="1"/>
            <a:r>
              <a:rPr lang="en-US" sz="1700" dirty="0" smtClean="0"/>
              <a:t>Consider website, photos, messaging on jobs boards’ and the impression it makes</a:t>
            </a:r>
          </a:p>
          <a:p>
            <a:pPr lvl="1"/>
            <a:r>
              <a:rPr lang="en-US" sz="1700" dirty="0" smtClean="0"/>
              <a:t>Advertise diversity and inclusion goals in your marketing</a:t>
            </a:r>
          </a:p>
          <a:p>
            <a:pPr lvl="1"/>
            <a:endParaRPr lang="en-US" dirty="0" smtClean="0"/>
          </a:p>
          <a:p>
            <a:endParaRPr lang="en-US" u="sng" dirty="0" smtClean="0"/>
          </a:p>
        </p:txBody>
      </p:sp>
      <p:sp>
        <p:nvSpPr>
          <p:cNvPr id="4" name="TextBox 3"/>
          <p:cNvSpPr txBox="1"/>
          <p:nvPr/>
        </p:nvSpPr>
        <p:spPr>
          <a:xfrm>
            <a:off x="6624917" y="5846883"/>
            <a:ext cx="5567083" cy="246221"/>
          </a:xfrm>
          <a:prstGeom prst="rect">
            <a:avLst/>
          </a:prstGeom>
          <a:noFill/>
        </p:spPr>
        <p:txBody>
          <a:bodyPr wrap="square" rtlCol="0">
            <a:spAutoFit/>
          </a:bodyPr>
          <a:lstStyle/>
          <a:p>
            <a:r>
              <a:rPr lang="en-US" sz="1000" dirty="0">
                <a:hlinkClick r:id="rId2"/>
              </a:rPr>
              <a:t>https://trainingindustry.com/magazine/sept-oct-2017/inclusive-workplace-practices/</a:t>
            </a:r>
            <a:endParaRPr lang="en-US" sz="1000" dirty="0"/>
          </a:p>
        </p:txBody>
      </p:sp>
      <p:pic>
        <p:nvPicPr>
          <p:cNvPr id="5122" name="Picture 2" descr="Image result for step forward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207" y="2146552"/>
            <a:ext cx="3563721" cy="3473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24917" y="6078748"/>
            <a:ext cx="6096000" cy="246221"/>
          </a:xfrm>
          <a:prstGeom prst="rect">
            <a:avLst/>
          </a:prstGeom>
        </p:spPr>
        <p:txBody>
          <a:bodyPr>
            <a:spAutoFit/>
          </a:bodyPr>
          <a:lstStyle/>
          <a:p>
            <a:r>
              <a:rPr lang="en-US" sz="1000" dirty="0">
                <a:hlinkClick r:id="rId4"/>
              </a:rPr>
              <a:t>http://www.greenhouse.io/blog/10-tips-to-kickoff-your-diversity-recruitment-initiative</a:t>
            </a:r>
            <a:endParaRPr lang="en-US" sz="1000" dirty="0"/>
          </a:p>
        </p:txBody>
      </p:sp>
      <p:sp>
        <p:nvSpPr>
          <p:cNvPr id="6" name="Rectangle 5"/>
          <p:cNvSpPr/>
          <p:nvPr/>
        </p:nvSpPr>
        <p:spPr>
          <a:xfrm>
            <a:off x="6087287" y="6324969"/>
            <a:ext cx="6096000" cy="400110"/>
          </a:xfrm>
          <a:prstGeom prst="rect">
            <a:avLst/>
          </a:prstGeom>
        </p:spPr>
        <p:txBody>
          <a:bodyPr>
            <a:spAutoFit/>
          </a:bodyPr>
          <a:lstStyle/>
          <a:p>
            <a:r>
              <a:rPr lang="en-US" sz="1000" dirty="0">
                <a:hlinkClick r:id="rId5"/>
              </a:rPr>
              <a:t>https://www.forbes.com/sites/forbescoachescouncil/2017/08/29/want-diversity-15-recruiting-tactics-to-attract-a-wider-range-of-candidates/#12c38d2f2144</a:t>
            </a:r>
            <a:endParaRPr lang="en-US" sz="1000" dirty="0"/>
          </a:p>
        </p:txBody>
      </p:sp>
    </p:spTree>
    <p:extLst>
      <p:ext uri="{BB962C8B-B14F-4D97-AF65-F5344CB8AC3E}">
        <p14:creationId xmlns:p14="http://schemas.microsoft.com/office/powerpoint/2010/main" val="358075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0000" y="2222286"/>
            <a:ext cx="10563286" cy="4326431"/>
          </a:xfrm>
        </p:spPr>
        <p:txBody>
          <a:bodyPr>
            <a:normAutofit/>
          </a:bodyPr>
          <a:lstStyle/>
          <a:p>
            <a:r>
              <a:rPr lang="en-US" dirty="0"/>
              <a:t>Pay, Promotions and </a:t>
            </a:r>
            <a:r>
              <a:rPr lang="en-US" dirty="0" smtClean="0"/>
              <a:t>Titles</a:t>
            </a:r>
          </a:p>
          <a:p>
            <a:pPr lvl="1"/>
            <a:r>
              <a:rPr lang="en-US" dirty="0" smtClean="0"/>
              <a:t>Diversity in Upper Management?</a:t>
            </a:r>
          </a:p>
          <a:p>
            <a:pPr lvl="1"/>
            <a:r>
              <a:rPr lang="en-US" dirty="0" smtClean="0"/>
              <a:t>Equal Pay and Titles</a:t>
            </a:r>
          </a:p>
          <a:p>
            <a:pPr lvl="1"/>
            <a:r>
              <a:rPr lang="en-US" dirty="0" smtClean="0"/>
              <a:t>Ensure promotion criteria is known and based on competencies</a:t>
            </a:r>
          </a:p>
          <a:p>
            <a:pPr lvl="1"/>
            <a:r>
              <a:rPr lang="en-US" dirty="0" smtClean="0"/>
              <a:t>Connect Diversity and Inclusion to performance measurements</a:t>
            </a:r>
            <a:endParaRPr lang="en-US" dirty="0"/>
          </a:p>
          <a:p>
            <a:r>
              <a:rPr lang="en-US" dirty="0"/>
              <a:t>Goal </a:t>
            </a:r>
            <a:r>
              <a:rPr lang="en-US" dirty="0" smtClean="0"/>
              <a:t>Setting</a:t>
            </a:r>
          </a:p>
          <a:p>
            <a:pPr lvl="1"/>
            <a:r>
              <a:rPr lang="en-US" dirty="0" smtClean="0"/>
              <a:t>Leaders and Managers create a strategic plan to develop diversity/inclusion initiatives</a:t>
            </a:r>
          </a:p>
          <a:p>
            <a:pPr lvl="1"/>
            <a:r>
              <a:rPr lang="en-US" dirty="0" smtClean="0"/>
              <a:t>Identify under-represented groups</a:t>
            </a:r>
          </a:p>
          <a:p>
            <a:pPr lvl="1"/>
            <a:r>
              <a:rPr lang="en-US" dirty="0" smtClean="0"/>
              <a:t>Create an Employee Resources Group and use employee surveys to drive goal setting</a:t>
            </a:r>
          </a:p>
          <a:p>
            <a:pPr lvl="1"/>
            <a:r>
              <a:rPr lang="en-US" dirty="0" smtClean="0"/>
              <a:t>Create benchmarks, timeframes and expectations for accountability</a:t>
            </a:r>
          </a:p>
          <a:p>
            <a:pPr lvl="1"/>
            <a:r>
              <a:rPr lang="en-US" dirty="0" smtClean="0"/>
              <a:t>Dedicate staff to monitor progress</a:t>
            </a:r>
            <a:endParaRPr lang="en-US" dirty="0"/>
          </a:p>
          <a:p>
            <a:pPr marL="0" indent="0">
              <a:buNone/>
            </a:pPr>
            <a:endParaRPr lang="en-US" dirty="0"/>
          </a:p>
        </p:txBody>
      </p:sp>
      <p:sp>
        <p:nvSpPr>
          <p:cNvPr id="5" name="Rectangle 4"/>
          <p:cNvSpPr/>
          <p:nvPr/>
        </p:nvSpPr>
        <p:spPr>
          <a:xfrm>
            <a:off x="7673789" y="6150514"/>
            <a:ext cx="4697505" cy="246221"/>
          </a:xfrm>
          <a:prstGeom prst="rect">
            <a:avLst/>
          </a:prstGeom>
        </p:spPr>
        <p:txBody>
          <a:bodyPr wrap="square">
            <a:spAutoFit/>
          </a:bodyPr>
          <a:lstStyle/>
          <a:p>
            <a:r>
              <a:rPr lang="en-US" sz="1000" dirty="0">
                <a:hlinkClick r:id="rId2"/>
              </a:rPr>
              <a:t>https://govinfo.library.unt.edu/npr/library/workforce-diversity.pdf</a:t>
            </a:r>
            <a:endParaRPr lang="en-US" sz="1000" dirty="0"/>
          </a:p>
        </p:txBody>
      </p:sp>
    </p:spTree>
    <p:extLst>
      <p:ext uri="{BB962C8B-B14F-4D97-AF65-F5344CB8AC3E}">
        <p14:creationId xmlns:p14="http://schemas.microsoft.com/office/powerpoint/2010/main" val="278672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Policies </a:t>
            </a:r>
            <a:r>
              <a:rPr lang="en-US" dirty="0"/>
              <a:t>and </a:t>
            </a:r>
            <a:r>
              <a:rPr lang="en-US" dirty="0" smtClean="0"/>
              <a:t>Procedures</a:t>
            </a:r>
          </a:p>
          <a:p>
            <a:pPr lvl="1"/>
            <a:r>
              <a:rPr lang="en-US" dirty="0" smtClean="0"/>
              <a:t>Clear policies regarding complaint procedure, harassment and retaliation</a:t>
            </a:r>
          </a:p>
          <a:p>
            <a:pPr lvl="1"/>
            <a:r>
              <a:rPr lang="en-US" dirty="0" smtClean="0"/>
              <a:t>Policies that promote work-life balance and respect religious and cultural needs</a:t>
            </a:r>
          </a:p>
          <a:p>
            <a:pPr lvl="1"/>
            <a:endParaRPr lang="en-US" dirty="0"/>
          </a:p>
          <a:p>
            <a:r>
              <a:rPr lang="en-US" dirty="0"/>
              <a:t>Education and </a:t>
            </a:r>
            <a:r>
              <a:rPr lang="en-US" dirty="0" smtClean="0"/>
              <a:t>Training</a:t>
            </a:r>
          </a:p>
          <a:p>
            <a:pPr lvl="1"/>
            <a:r>
              <a:rPr lang="en-US" dirty="0" smtClean="0"/>
              <a:t>Beyond annual diversity or cultural competency: cover topics such as relationship building, perspective taking, unconscious bias, conflict, </a:t>
            </a:r>
            <a:r>
              <a:rPr lang="en-US" smtClean="0"/>
              <a:t>disability inclusion, etc. </a:t>
            </a:r>
            <a:endParaRPr lang="en-US" dirty="0" smtClean="0"/>
          </a:p>
          <a:p>
            <a:pPr lvl="1"/>
            <a:r>
              <a:rPr lang="en-US" dirty="0" smtClean="0"/>
              <a:t>Plan to meet regularly at all levels</a:t>
            </a:r>
          </a:p>
          <a:p>
            <a:pPr lvl="1"/>
            <a:r>
              <a:rPr lang="en-US" dirty="0" smtClean="0"/>
              <a:t>Establish an employee mentoring program</a:t>
            </a:r>
            <a:endParaRPr lang="en-US" dirty="0"/>
          </a:p>
          <a:p>
            <a:endParaRPr lang="en-US" dirty="0"/>
          </a:p>
        </p:txBody>
      </p:sp>
      <p:sp>
        <p:nvSpPr>
          <p:cNvPr id="4" name="Rectangle 3"/>
          <p:cNvSpPr/>
          <p:nvPr/>
        </p:nvSpPr>
        <p:spPr>
          <a:xfrm>
            <a:off x="6880412" y="5858798"/>
            <a:ext cx="6096000" cy="246221"/>
          </a:xfrm>
          <a:prstGeom prst="rect">
            <a:avLst/>
          </a:prstGeom>
        </p:spPr>
        <p:txBody>
          <a:bodyPr>
            <a:spAutoFit/>
          </a:bodyPr>
          <a:lstStyle/>
          <a:p>
            <a:r>
              <a:rPr lang="en-US" sz="1000" dirty="0">
                <a:hlinkClick r:id="rId2"/>
              </a:rPr>
              <a:t>https://www.eeoc.gov/eeoc/initiatives/e-race/bestpractices-employers.cfm</a:t>
            </a:r>
            <a:endParaRPr lang="en-US" sz="1000" dirty="0"/>
          </a:p>
        </p:txBody>
      </p:sp>
      <p:sp>
        <p:nvSpPr>
          <p:cNvPr id="5" name="Rectangle 4"/>
          <p:cNvSpPr/>
          <p:nvPr/>
        </p:nvSpPr>
        <p:spPr>
          <a:xfrm>
            <a:off x="6880412" y="6113910"/>
            <a:ext cx="4475724" cy="246221"/>
          </a:xfrm>
          <a:prstGeom prst="rect">
            <a:avLst/>
          </a:prstGeom>
        </p:spPr>
        <p:txBody>
          <a:bodyPr wrap="square">
            <a:spAutoFit/>
          </a:bodyPr>
          <a:lstStyle/>
          <a:p>
            <a:r>
              <a:rPr lang="en-US" sz="1000" dirty="0">
                <a:hlinkClick r:id="rId3"/>
              </a:rPr>
              <a:t>https://govinfo.library.unt.edu/npr/library/workforce-diversity.pdf</a:t>
            </a:r>
            <a:endParaRPr lang="en-US" sz="1000" dirty="0"/>
          </a:p>
        </p:txBody>
      </p:sp>
    </p:spTree>
    <p:extLst>
      <p:ext uri="{BB962C8B-B14F-4D97-AF65-F5344CB8AC3E}">
        <p14:creationId xmlns:p14="http://schemas.microsoft.com/office/powerpoint/2010/main" val="338726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Group of people standing up facing the front of the room">
            <a:extLst>
              <a:ext uri="{FF2B5EF4-FFF2-40B4-BE49-F238E27FC236}">
                <a16:creationId xmlns:a16="http://schemas.microsoft.com/office/drawing/2014/main" id="{30DD28AB-D394-1140-A4F3-F7FC038AA57F}"/>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11"/>
            <a:ext cx="12191980" cy="6857989"/>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6039726" y="447188"/>
            <a:ext cx="6152273" cy="1559412"/>
          </a:xfrm>
        </p:spPr>
        <p:txBody>
          <a:bodyPr>
            <a:normAutofit/>
          </a:bodyPr>
          <a:lstStyle/>
          <a:p>
            <a:pPr algn="ctr"/>
            <a:r>
              <a:rPr lang="en-US" dirty="0" smtClean="0"/>
              <a:t>What Does Your Workplace Value?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469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https://business.linkedin.com/talent-solutions/blog/diversity/2017/50-ideas-for-cultivating-diversity-and-inclusion-in-the-workplace</a:t>
            </a:r>
            <a:endParaRPr lang="en-US" dirty="0"/>
          </a:p>
        </p:txBody>
      </p:sp>
    </p:spTree>
    <p:extLst>
      <p:ext uri="{BB962C8B-B14F-4D97-AF65-F5344CB8AC3E}">
        <p14:creationId xmlns:p14="http://schemas.microsoft.com/office/powerpoint/2010/main" val="78981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4" descr="Group of coworkers collaborating around a table">
            <a:extLst>
              <a:ext uri="{FF2B5EF4-FFF2-40B4-BE49-F238E27FC236}">
                <a16:creationId xmlns:a16="http://schemas.microsoft.com/office/drawing/2014/main" id="{FB5DBD6C-E8A8-B349-AC85-61C44AAEA05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a:ext>
            </a:extLst>
          </a:blip>
          <a:srcRect l="3328" r="3697" b="-1"/>
          <a:stretch/>
        </p:blipFill>
        <p:spPr>
          <a:xfrm>
            <a:off x="-1" y="-1"/>
            <a:ext cx="12203151" cy="6858000"/>
          </a:xfrm>
          <a:prstGeom prst="rect">
            <a:avLst/>
          </a:prstGeom>
        </p:spPr>
      </p:pic>
      <p:sp>
        <p:nvSpPr>
          <p:cNvPr id="25" name="Rectangle 24">
            <a:extLst>
              <a:ext uri="{FF2B5EF4-FFF2-40B4-BE49-F238E27FC236}">
                <a16:creationId xmlns:a16="http://schemas.microsoft.com/office/drawing/2014/main" id="{0C2CC41E-4EEC-4D67-B433-E1CDC58798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153"/>
            <a:ext cx="12192001" cy="6880304"/>
          </a:xfrm>
          <a:prstGeom prst="rect">
            <a:avLst/>
          </a:pr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2">
            <a:extLst>
              <a:ext uri="{FF2B5EF4-FFF2-40B4-BE49-F238E27FC236}">
                <a16:creationId xmlns:a16="http://schemas.microsoft.com/office/drawing/2014/main" id="{B114AB90-13F9-48EF-BFF7-7634459AAF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title"/>
          </p:nvPr>
        </p:nvSpPr>
        <p:spPr>
          <a:xfrm>
            <a:off x="810001" y="4902200"/>
            <a:ext cx="10572000" cy="694862"/>
          </a:xfrm>
        </p:spPr>
        <p:txBody>
          <a:bodyPr vert="horz" lIns="91440" tIns="45720" rIns="91440" bIns="45720" rtlCol="0" anchor="b">
            <a:normAutofit/>
          </a:bodyPr>
          <a:lstStyle/>
          <a:p>
            <a:pPr algn="l">
              <a:lnSpc>
                <a:spcPct val="90000"/>
              </a:lnSpc>
            </a:pPr>
            <a:r>
              <a:rPr lang="en-US" sz="4000" dirty="0"/>
              <a:t>Thank You</a:t>
            </a:r>
            <a:endParaRPr lang="en-US" sz="4000"/>
          </a:p>
        </p:txBody>
      </p:sp>
      <p:sp>
        <p:nvSpPr>
          <p:cNvPr id="3" name="Text Placeholder 2">
            <a:extLst>
              <a:ext uri="{FF2B5EF4-FFF2-40B4-BE49-F238E27FC236}">
                <a16:creationId xmlns:a16="http://schemas.microsoft.com/office/drawing/2014/main" id="{2D219505-9D7D-47EE-B8DA-D2301EBFA319}"/>
              </a:ext>
            </a:extLst>
          </p:cNvPr>
          <p:cNvSpPr>
            <a:spLocks noGrp="1"/>
          </p:cNvSpPr>
          <p:nvPr>
            <p:ph type="body" idx="1"/>
          </p:nvPr>
        </p:nvSpPr>
        <p:spPr>
          <a:xfrm>
            <a:off x="810001" y="5594110"/>
            <a:ext cx="10572000" cy="434974"/>
          </a:xfrm>
        </p:spPr>
        <p:txBody>
          <a:bodyPr vert="horz" lIns="91440" tIns="45720" rIns="91440" bIns="45720" rtlCol="0" anchor="t">
            <a:normAutofit/>
          </a:bodyPr>
          <a:lstStyle/>
          <a:p>
            <a:pPr algn="l"/>
            <a:endParaRPr lang="en-US" dirty="0"/>
          </a:p>
        </p:txBody>
      </p:sp>
    </p:spTree>
    <p:extLst>
      <p:ext uri="{BB962C8B-B14F-4D97-AF65-F5344CB8AC3E}">
        <p14:creationId xmlns:p14="http://schemas.microsoft.com/office/powerpoint/2010/main" val="14158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Diverse is Your Universe?</a:t>
            </a:r>
            <a:endParaRPr lang="en-US" dirty="0"/>
          </a:p>
        </p:txBody>
      </p:sp>
      <p:sp>
        <p:nvSpPr>
          <p:cNvPr id="3" name="Content Placeholder 2"/>
          <p:cNvSpPr>
            <a:spLocks noGrp="1"/>
          </p:cNvSpPr>
          <p:nvPr>
            <p:ph idx="1"/>
          </p:nvPr>
        </p:nvSpPr>
        <p:spPr>
          <a:xfrm>
            <a:off x="810000" y="2491228"/>
            <a:ext cx="8067104" cy="3636511"/>
          </a:xfrm>
        </p:spPr>
        <p:txBody>
          <a:bodyPr/>
          <a:lstStyle/>
          <a:p>
            <a:pPr marL="0" indent="0">
              <a:buNone/>
            </a:pPr>
            <a:r>
              <a:rPr lang="en-US" dirty="0" smtClean="0"/>
              <a:t>Red – Caucasian/White</a:t>
            </a:r>
          </a:p>
          <a:p>
            <a:pPr marL="0" indent="0">
              <a:buNone/>
            </a:pPr>
            <a:r>
              <a:rPr lang="en-US" dirty="0" smtClean="0"/>
              <a:t>Orange </a:t>
            </a:r>
            <a:r>
              <a:rPr lang="en-US" dirty="0" smtClean="0"/>
              <a:t>– Black (African, AA, Caribbean, etc</a:t>
            </a:r>
            <a:r>
              <a:rPr lang="en-US" dirty="0" smtClean="0"/>
              <a:t>.)</a:t>
            </a:r>
            <a:endParaRPr lang="en-US" dirty="0"/>
          </a:p>
          <a:p>
            <a:pPr marL="0" indent="0">
              <a:buNone/>
            </a:pPr>
            <a:r>
              <a:rPr lang="en-US" dirty="0" smtClean="0"/>
              <a:t>Green </a:t>
            </a:r>
            <a:r>
              <a:rPr lang="en-US" dirty="0" smtClean="0"/>
              <a:t>– Hispanic/Latin</a:t>
            </a:r>
          </a:p>
          <a:p>
            <a:pPr marL="0" indent="0">
              <a:buNone/>
            </a:pPr>
            <a:r>
              <a:rPr lang="en-US" dirty="0" smtClean="0"/>
              <a:t>Pink – Asian/Pacific Islander</a:t>
            </a:r>
          </a:p>
          <a:p>
            <a:pPr marL="0" indent="0">
              <a:buNone/>
            </a:pPr>
            <a:r>
              <a:rPr lang="en-US" dirty="0" smtClean="0"/>
              <a:t>Purple – Other/Multiple Races</a:t>
            </a:r>
          </a:p>
          <a:p>
            <a:pPr marL="0" indent="0">
              <a:buNone/>
            </a:pPr>
            <a:r>
              <a:rPr lang="en-US" dirty="0" smtClean="0"/>
              <a:t>Black – More than a decade older/younger</a:t>
            </a:r>
          </a:p>
          <a:p>
            <a:pPr marL="0" indent="0">
              <a:buNone/>
            </a:pPr>
            <a:r>
              <a:rPr lang="en-US" dirty="0" smtClean="0"/>
              <a:t>Blue – Has a disability</a:t>
            </a:r>
          </a:p>
          <a:p>
            <a:pPr marL="0" indent="0">
              <a:buNone/>
            </a:pPr>
            <a:r>
              <a:rPr lang="en-US" dirty="0" smtClean="0"/>
              <a:t>Light Blue – Different sexual/gender ID than you</a:t>
            </a:r>
            <a:endParaRPr lang="en-US" dirty="0"/>
          </a:p>
        </p:txBody>
      </p:sp>
      <p:sp>
        <p:nvSpPr>
          <p:cNvPr id="4" name="TextBox 3"/>
          <p:cNvSpPr txBox="1"/>
          <p:nvPr/>
        </p:nvSpPr>
        <p:spPr>
          <a:xfrm>
            <a:off x="6196405" y="6367177"/>
            <a:ext cx="6680499" cy="276999"/>
          </a:xfrm>
          <a:prstGeom prst="rect">
            <a:avLst/>
          </a:prstGeom>
          <a:noFill/>
        </p:spPr>
        <p:txBody>
          <a:bodyPr wrap="square" rtlCol="0">
            <a:spAutoFit/>
          </a:bodyPr>
          <a:lstStyle/>
          <a:p>
            <a:r>
              <a:rPr lang="en-US" sz="1200" dirty="0">
                <a:hlinkClick r:id="rId3"/>
              </a:rPr>
              <a:t>http://intercultural-learning.eu/Portfolio-Item/how-diverse-is-your-universe/</a:t>
            </a:r>
            <a:endParaRPr lang="en-US" sz="1200" dirty="0"/>
          </a:p>
        </p:txBody>
      </p:sp>
    </p:spTree>
    <p:extLst>
      <p:ext uri="{BB962C8B-B14F-4D97-AF65-F5344CB8AC3E}">
        <p14:creationId xmlns:p14="http://schemas.microsoft.com/office/powerpoint/2010/main" val="4077028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Diversity?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2639" y="2296367"/>
            <a:ext cx="5055364" cy="4337504"/>
          </a:xfrm>
        </p:spPr>
      </p:pic>
      <p:sp>
        <p:nvSpPr>
          <p:cNvPr id="5" name="TextBox 4"/>
          <p:cNvSpPr txBox="1"/>
          <p:nvPr/>
        </p:nvSpPr>
        <p:spPr>
          <a:xfrm>
            <a:off x="419548" y="2296367"/>
            <a:ext cx="5658523" cy="3970318"/>
          </a:xfrm>
          <a:prstGeom prst="rect">
            <a:avLst/>
          </a:prstGeom>
          <a:noFill/>
        </p:spPr>
        <p:txBody>
          <a:bodyPr wrap="square" rtlCol="0">
            <a:spAutoFit/>
          </a:bodyPr>
          <a:lstStyle/>
          <a:p>
            <a:r>
              <a:rPr lang="en-US" sz="2800" dirty="0"/>
              <a:t>Diversity is the range of human differences, including but not limited to race, ethnicity, gender, gender identity, sexual orientation, age, social class, physical ability or attributes, religious or ethical values system, national origin, and political beliefs.</a:t>
            </a:r>
          </a:p>
        </p:txBody>
      </p:sp>
      <p:sp>
        <p:nvSpPr>
          <p:cNvPr id="6" name="TextBox 5"/>
          <p:cNvSpPr txBox="1"/>
          <p:nvPr/>
        </p:nvSpPr>
        <p:spPr>
          <a:xfrm>
            <a:off x="419548" y="6519134"/>
            <a:ext cx="6293091" cy="246221"/>
          </a:xfrm>
          <a:prstGeom prst="rect">
            <a:avLst/>
          </a:prstGeom>
          <a:noFill/>
        </p:spPr>
        <p:txBody>
          <a:bodyPr wrap="square" rtlCol="0">
            <a:spAutoFit/>
          </a:bodyPr>
          <a:lstStyle/>
          <a:p>
            <a:r>
              <a:rPr lang="en-US" sz="1000">
                <a:hlinkClick r:id="rId3"/>
              </a:rPr>
              <a:t>https://www.ferris.edu/htmls/administration/president/diversityoffice/definitions.htm</a:t>
            </a:r>
            <a:endParaRPr lang="en-US" sz="1000" dirty="0"/>
          </a:p>
        </p:txBody>
      </p:sp>
    </p:spTree>
    <p:extLst>
      <p:ext uri="{BB962C8B-B14F-4D97-AF65-F5344CB8AC3E}">
        <p14:creationId xmlns:p14="http://schemas.microsoft.com/office/powerpoint/2010/main" val="20625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Inclusion?</a:t>
            </a:r>
            <a:endParaRPr lang="en-US" dirty="0"/>
          </a:p>
        </p:txBody>
      </p:sp>
      <p:sp>
        <p:nvSpPr>
          <p:cNvPr id="3" name="Content Placeholder 2"/>
          <p:cNvSpPr>
            <a:spLocks noGrp="1"/>
          </p:cNvSpPr>
          <p:nvPr>
            <p:ph idx="1"/>
          </p:nvPr>
        </p:nvSpPr>
        <p:spPr>
          <a:xfrm>
            <a:off x="6095999" y="2458955"/>
            <a:ext cx="5521126" cy="3636511"/>
          </a:xfrm>
        </p:spPr>
        <p:txBody>
          <a:bodyPr>
            <a:normAutofit lnSpcReduction="10000"/>
          </a:bodyPr>
          <a:lstStyle/>
          <a:p>
            <a:r>
              <a:rPr lang="en-US" sz="2400" dirty="0"/>
              <a:t>Inclusion, </a:t>
            </a:r>
            <a:r>
              <a:rPr lang="en-US" sz="2400" dirty="0" smtClean="0"/>
              <a:t>refers </a:t>
            </a:r>
            <a:r>
              <a:rPr lang="en-US" sz="2400" dirty="0"/>
              <a:t>to the efforts used to </a:t>
            </a:r>
            <a:r>
              <a:rPr lang="en-US" sz="2400" i="1" dirty="0"/>
              <a:t>embrace</a:t>
            </a:r>
            <a:r>
              <a:rPr lang="en-US" sz="2400" dirty="0"/>
              <a:t> those differences. It describes how much each person feels welcomed, respected, supported and valued. Inclusion is about seeing employees’ whole selves, recognizing that their differences make them uniquely qualified to contribute to the organization</a:t>
            </a:r>
            <a:r>
              <a:rPr lang="en-US" dirty="0"/>
              <a:t>.</a:t>
            </a:r>
          </a:p>
        </p:txBody>
      </p:sp>
      <p:sp>
        <p:nvSpPr>
          <p:cNvPr id="4" name="TextBox 3"/>
          <p:cNvSpPr txBox="1"/>
          <p:nvPr/>
        </p:nvSpPr>
        <p:spPr>
          <a:xfrm>
            <a:off x="6454588" y="6357769"/>
            <a:ext cx="5303520" cy="400110"/>
          </a:xfrm>
          <a:prstGeom prst="rect">
            <a:avLst/>
          </a:prstGeom>
          <a:noFill/>
        </p:spPr>
        <p:txBody>
          <a:bodyPr wrap="square" rtlCol="0">
            <a:spAutoFit/>
          </a:bodyPr>
          <a:lstStyle/>
          <a:p>
            <a:r>
              <a:rPr lang="en-US" sz="1000">
                <a:hlinkClick r:id="rId2"/>
              </a:rPr>
              <a:t>https://www.paycom.com/resources/blog/difference-between-diversity-and-inclusion-and-why-you-need-both/</a:t>
            </a:r>
            <a:endParaRPr lang="en-US" sz="1000" dirty="0"/>
          </a:p>
        </p:txBody>
      </p:sp>
      <p:pic>
        <p:nvPicPr>
          <p:cNvPr id="1026" name="Picture 2" descr="Image result for inclusion a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00" y="2915322"/>
            <a:ext cx="4584045" cy="294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2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vs. Inclusion?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259" y="3101403"/>
            <a:ext cx="3911515" cy="2933636"/>
          </a:xfrm>
          <a:prstGeom prst="rect">
            <a:avLst/>
          </a:prstGeom>
        </p:spPr>
      </p:pic>
      <p:sp>
        <p:nvSpPr>
          <p:cNvPr id="6" name="TextBox 5"/>
          <p:cNvSpPr txBox="1"/>
          <p:nvPr/>
        </p:nvSpPr>
        <p:spPr>
          <a:xfrm>
            <a:off x="900108" y="2398955"/>
            <a:ext cx="3851238" cy="584775"/>
          </a:xfrm>
          <a:prstGeom prst="rect">
            <a:avLst/>
          </a:prstGeom>
          <a:noFill/>
        </p:spPr>
        <p:txBody>
          <a:bodyPr wrap="square" rtlCol="0">
            <a:spAutoFit/>
          </a:bodyPr>
          <a:lstStyle/>
          <a:p>
            <a:r>
              <a:rPr lang="en-US" sz="3200" dirty="0" smtClean="0"/>
              <a:t>Diversity</a:t>
            </a:r>
            <a:endParaRPr lang="en-US" sz="3200" dirty="0"/>
          </a:p>
        </p:txBody>
      </p:sp>
      <p:sp>
        <p:nvSpPr>
          <p:cNvPr id="7" name="TextBox 6"/>
          <p:cNvSpPr txBox="1"/>
          <p:nvPr/>
        </p:nvSpPr>
        <p:spPr>
          <a:xfrm>
            <a:off x="7132320" y="2486802"/>
            <a:ext cx="2420471" cy="584775"/>
          </a:xfrm>
          <a:prstGeom prst="rect">
            <a:avLst/>
          </a:prstGeom>
          <a:noFill/>
        </p:spPr>
        <p:txBody>
          <a:bodyPr wrap="square" rtlCol="0">
            <a:spAutoFit/>
          </a:bodyPr>
          <a:lstStyle/>
          <a:p>
            <a:r>
              <a:rPr lang="en-US" sz="3200" dirty="0" smtClean="0"/>
              <a:t>Inclusion</a:t>
            </a:r>
            <a:endParaRPr lang="en-US" sz="32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0000" y="3101403"/>
            <a:ext cx="4408471" cy="2933637"/>
          </a:xfrm>
        </p:spPr>
      </p:pic>
    </p:spTree>
    <p:extLst>
      <p:ext uri="{BB962C8B-B14F-4D97-AF65-F5344CB8AC3E}">
        <p14:creationId xmlns:p14="http://schemas.microsoft.com/office/powerpoint/2010/main" val="112463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651583"/>
            <a:ext cx="10789920" cy="970450"/>
          </a:xfrm>
        </p:spPr>
        <p:txBody>
          <a:bodyPr/>
          <a:lstStyle/>
          <a:p>
            <a:r>
              <a:rPr lang="en-US" dirty="0" smtClean="0"/>
              <a:t>What Are The Benefits Of Diversity &amp; Inclusion?</a:t>
            </a:r>
            <a:endParaRPr lang="en-US" dirty="0"/>
          </a:p>
        </p:txBody>
      </p:sp>
      <p:sp>
        <p:nvSpPr>
          <p:cNvPr id="3" name="Content Placeholder 2"/>
          <p:cNvSpPr>
            <a:spLocks noGrp="1"/>
          </p:cNvSpPr>
          <p:nvPr>
            <p:ph idx="1"/>
          </p:nvPr>
        </p:nvSpPr>
        <p:spPr>
          <a:xfrm>
            <a:off x="539014" y="2484590"/>
            <a:ext cx="10554574" cy="3840906"/>
          </a:xfrm>
        </p:spPr>
        <p:txBody>
          <a:bodyPr/>
          <a:lstStyle/>
          <a:p>
            <a:r>
              <a:rPr lang="en-US" dirty="0" smtClean="0"/>
              <a:t>Easier to Recruit/Retain Employees</a:t>
            </a:r>
          </a:p>
          <a:p>
            <a:r>
              <a:rPr lang="en-US" dirty="0" smtClean="0"/>
              <a:t>Employee Performance Increases</a:t>
            </a:r>
          </a:p>
          <a:p>
            <a:r>
              <a:rPr lang="en-US" dirty="0" smtClean="0"/>
              <a:t>Better Decision Making </a:t>
            </a:r>
          </a:p>
          <a:p>
            <a:r>
              <a:rPr lang="en-US" dirty="0" smtClean="0"/>
              <a:t>Faster Problem Solving</a:t>
            </a:r>
          </a:p>
          <a:p>
            <a:r>
              <a:rPr lang="en-US" dirty="0" smtClean="0"/>
              <a:t>Increases Innovation</a:t>
            </a:r>
          </a:p>
          <a:p>
            <a:r>
              <a:rPr lang="en-US" dirty="0" smtClean="0"/>
              <a:t>Happier Employees</a:t>
            </a:r>
          </a:p>
          <a:p>
            <a:r>
              <a:rPr lang="en-US" dirty="0" smtClean="0"/>
              <a:t>Happier Clients and Customers</a:t>
            </a:r>
          </a:p>
          <a:p>
            <a:r>
              <a:rPr lang="en-US" dirty="0" smtClean="0"/>
              <a:t>Increases Profits</a:t>
            </a:r>
            <a:endParaRPr lang="en-US" dirty="0"/>
          </a:p>
          <a:p>
            <a:pPr marL="800100" lvl="1" indent="-342900">
              <a:buFont typeface="+mj-lt"/>
              <a:buAutoNum type="arabicPeriod"/>
            </a:pPr>
            <a:endParaRPr lang="en-US" dirty="0"/>
          </a:p>
        </p:txBody>
      </p:sp>
      <p:sp>
        <p:nvSpPr>
          <p:cNvPr id="4" name="TextBox 3"/>
          <p:cNvSpPr txBox="1"/>
          <p:nvPr/>
        </p:nvSpPr>
        <p:spPr>
          <a:xfrm>
            <a:off x="2969110" y="6265438"/>
            <a:ext cx="3991087" cy="400110"/>
          </a:xfrm>
          <a:prstGeom prst="rect">
            <a:avLst/>
          </a:prstGeom>
          <a:noFill/>
        </p:spPr>
        <p:txBody>
          <a:bodyPr wrap="square" rtlCol="0">
            <a:spAutoFit/>
          </a:bodyPr>
          <a:lstStyle/>
          <a:p>
            <a:r>
              <a:rPr lang="en-US" sz="1000" dirty="0">
                <a:hlinkClick r:id="rId2"/>
              </a:rPr>
              <a:t>http://www.deettajones.com/7-surprising-benefits-of-diversity-and-inclusion/</a:t>
            </a:r>
            <a:endParaRPr lang="en-US" sz="1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457" y="2324715"/>
            <a:ext cx="6394259" cy="3660730"/>
          </a:xfrm>
          <a:prstGeom prst="rect">
            <a:avLst/>
          </a:prstGeom>
        </p:spPr>
      </p:pic>
      <p:sp>
        <p:nvSpPr>
          <p:cNvPr id="6" name="TextBox 5"/>
          <p:cNvSpPr txBox="1"/>
          <p:nvPr/>
        </p:nvSpPr>
        <p:spPr>
          <a:xfrm>
            <a:off x="7487321" y="6205379"/>
            <a:ext cx="3991087" cy="400110"/>
          </a:xfrm>
          <a:prstGeom prst="rect">
            <a:avLst/>
          </a:prstGeom>
          <a:noFill/>
        </p:spPr>
        <p:txBody>
          <a:bodyPr wrap="square" rtlCol="0">
            <a:spAutoFit/>
          </a:bodyPr>
          <a:lstStyle/>
          <a:p>
            <a:r>
              <a:rPr lang="en-US" sz="1000" dirty="0">
                <a:hlinkClick r:id="rId4"/>
              </a:rPr>
              <a:t>https://www.talentlyft.com/en/blog/article/244/top-10-benefits-of-diversity-in-the-workplace-infographic-included</a:t>
            </a:r>
            <a:endParaRPr lang="en-US" sz="1000" dirty="0"/>
          </a:p>
        </p:txBody>
      </p:sp>
    </p:spTree>
    <p:extLst>
      <p:ext uri="{BB962C8B-B14F-4D97-AF65-F5344CB8AC3E}">
        <p14:creationId xmlns:p14="http://schemas.microsoft.com/office/powerpoint/2010/main" val="425056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You Don’t Have Both???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042" y="2222500"/>
            <a:ext cx="5355913" cy="4016935"/>
          </a:xfrm>
        </p:spPr>
      </p:pic>
    </p:spTree>
    <p:extLst>
      <p:ext uri="{BB962C8B-B14F-4D97-AF65-F5344CB8AC3E}">
        <p14:creationId xmlns:p14="http://schemas.microsoft.com/office/powerpoint/2010/main" val="320980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Inclusion</a:t>
            </a:r>
            <a:endParaRPr lang="en-US" dirty="0"/>
          </a:p>
        </p:txBody>
      </p:sp>
      <p:sp>
        <p:nvSpPr>
          <p:cNvPr id="5" name="AutoShape 4" descr="Image result for danger zone"/>
          <p:cNvSpPr>
            <a:spLocks noGrp="1" noChangeAspect="1" noChangeArrowheads="1"/>
          </p:cNvSpPr>
          <p:nvPr>
            <p:ph idx="1"/>
          </p:nvPr>
        </p:nvSpPr>
        <p:spPr bwMode="auto">
          <a:xfrm>
            <a:off x="818712" y="5163671"/>
            <a:ext cx="10554574" cy="6951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danger zone"/>
          <p:cNvSpPr>
            <a:spLocks noChangeAspect="1" noChangeArrowheads="1"/>
          </p:cNvSpPr>
          <p:nvPr/>
        </p:nvSpPr>
        <p:spPr bwMode="auto">
          <a:xfrm>
            <a:off x="155575" y="-144463"/>
            <a:ext cx="1888378" cy="18883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danger zon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9124"/>
            <a:ext cx="12219439" cy="6838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43952" y="220427"/>
            <a:ext cx="3992471" cy="3046988"/>
          </a:xfrm>
          <a:prstGeom prst="rect">
            <a:avLst/>
          </a:prstGeom>
          <a:noFill/>
        </p:spPr>
        <p:txBody>
          <a:bodyPr wrap="square" rtlCol="0">
            <a:spAutoFit/>
          </a:bodyPr>
          <a:lstStyle/>
          <a:p>
            <a:r>
              <a:rPr lang="en-US" sz="4800" b="1" dirty="0">
                <a:solidFill>
                  <a:srgbClr val="FF0000"/>
                </a:solidFill>
                <a:latin typeface="+mj-lt"/>
                <a:ea typeface="+mj-ea"/>
                <a:cs typeface="+mj-cs"/>
              </a:rPr>
              <a:t>Barriers and Pitfalls to Achieving Inclusion</a:t>
            </a:r>
          </a:p>
        </p:txBody>
      </p:sp>
    </p:spTree>
    <p:extLst>
      <p:ext uri="{BB962C8B-B14F-4D97-AF65-F5344CB8AC3E}">
        <p14:creationId xmlns:p14="http://schemas.microsoft.com/office/powerpoint/2010/main" val="2185382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36E47F-9615-427B-A8AF-F2044F50B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07FE6-F3A1-4DF8-A915-6F00F21B0B27}">
  <ds:schemaRefs>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16c05727-aa75-4e4a-9b5f-8a80a1165891"/>
    <ds:schemaRef ds:uri="71af3243-3dd4-4a8d-8c0d-dd76da1f02a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AA7694F-727A-4E93-AD9E-902B06C163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Agency Quotable design</Template>
  <TotalTime>0</TotalTime>
  <Words>700</Words>
  <Application>Microsoft Office PowerPoint</Application>
  <PresentationFormat>Widescreen</PresentationFormat>
  <Paragraphs>111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Century Gothic</vt:lpstr>
      <vt:lpstr>Wingdings 2</vt:lpstr>
      <vt:lpstr>Quotable</vt:lpstr>
      <vt:lpstr>Workplace Diversity &amp; Inclusion</vt:lpstr>
      <vt:lpstr>What Does Your Workplace Value?</vt:lpstr>
      <vt:lpstr>How Diverse is Your Universe?</vt:lpstr>
      <vt:lpstr>What Is Diversity? </vt:lpstr>
      <vt:lpstr>What Is Inclusion?</vt:lpstr>
      <vt:lpstr>Diversity vs. Inclusion?</vt:lpstr>
      <vt:lpstr>What Are The Benefits Of Diversity &amp; Inclusion?</vt:lpstr>
      <vt:lpstr>What Happens If You Don’t Have Both???</vt:lpstr>
      <vt:lpstr>Barriers to Inclusion</vt:lpstr>
      <vt:lpstr>PowerPoint Presentation</vt:lpstr>
      <vt:lpstr>DANGER!  Microaggressions</vt:lpstr>
      <vt:lpstr>DANGER: Unconscious Bias</vt:lpstr>
      <vt:lpstr>DANGER: Monoculture</vt:lpstr>
      <vt:lpstr>PowerPoint Presentation</vt:lpstr>
      <vt:lpstr>Moving Towards Mastery</vt:lpstr>
      <vt:lpstr>Qualities of an Inclusive Workplace</vt:lpstr>
      <vt:lpstr>How To Get There…</vt:lpstr>
      <vt:lpstr>PowerPoint Presentation</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2019-04-11T18:21:11Z</dcterms:created>
  <dcterms:modified xsi:type="dcterms:W3CDTF">2019-07-10T14:04:14Z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