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7" r:id="rId5"/>
    <p:sldId id="272" r:id="rId6"/>
    <p:sldId id="277" r:id="rId7"/>
    <p:sldId id="265" r:id="rId8"/>
    <p:sldId id="273" r:id="rId9"/>
    <p:sldId id="275" r:id="rId10"/>
    <p:sldId id="267" r:id="rId11"/>
    <p:sldId id="264" r:id="rId12"/>
    <p:sldId id="269" r:id="rId13"/>
    <p:sldId id="287" r:id="rId14"/>
    <p:sldId id="276" r:id="rId15"/>
    <p:sldId id="262" r:id="rId16"/>
    <p:sldId id="286" r:id="rId17"/>
    <p:sldId id="278" r:id="rId18"/>
    <p:sldId id="296" r:id="rId19"/>
    <p:sldId id="280" r:id="rId20"/>
    <p:sldId id="293" r:id="rId21"/>
    <p:sldId id="295" r:id="rId22"/>
    <p:sldId id="294" r:id="rId23"/>
    <p:sldId id="279" r:id="rId24"/>
    <p:sldId id="283" r:id="rId25"/>
    <p:sldId id="284" r:id="rId26"/>
    <p:sldId id="282" r:id="rId27"/>
    <p:sldId id="285" r:id="rId28"/>
    <p:sldId id="288" r:id="rId29"/>
    <p:sldId id="289" r:id="rId30"/>
    <p:sldId id="290" r:id="rId31"/>
    <p:sldId id="291" r:id="rId32"/>
    <p:sldId id="299" r:id="rId33"/>
    <p:sldId id="292" r:id="rId34"/>
    <p:sldId id="298" r:id="rId35"/>
    <p:sldId id="297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280" autoAdjust="0"/>
  </p:normalViewPr>
  <p:slideViewPr>
    <p:cSldViewPr>
      <p:cViewPr varScale="1">
        <p:scale>
          <a:sx n="89" d="100"/>
          <a:sy n="89" d="100"/>
        </p:scale>
        <p:origin x="120" y="12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7/25/2019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7/25/2019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xkeBWPhdI#action=shar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chologytoday.com/us/blog/cutting-edge-leadership/201210/don-t-let-life-s-hassles-become-stressors" TargetMode="External"/><Relationship Id="rId13" Type="http://schemas.openxmlformats.org/officeDocument/2006/relationships/hyperlink" Target="https://www.nami.org/Find-Support/Living-with-a-Mental-Health-Condition/Managing-Stress" TargetMode="External"/><Relationship Id="rId18" Type="http://schemas.openxmlformats.org/officeDocument/2006/relationships/hyperlink" Target="https://www.ccohs.ca/oshanswers/psychosocial/violence_warning_signs.html" TargetMode="External"/><Relationship Id="rId3" Type="http://schemas.openxmlformats.org/officeDocument/2006/relationships/hyperlink" Target="https://www.psychologytoday.com/us/blog/what-mentally-strong-people-dont-do/201504/7-scientifically-proven-benefits-gratitude" TargetMode="External"/><Relationship Id="rId7" Type="http://schemas.openxmlformats.org/officeDocument/2006/relationships/hyperlink" Target="https://www.mindtools.com/pages/article/avoiding-burnout.htm" TargetMode="External"/><Relationship Id="rId12" Type="http://schemas.openxmlformats.org/officeDocument/2006/relationships/hyperlink" Target="https://www.slideshare.net/chandanahewa/lets-manage-our-stress-ppt-chandana-j-hewawasam-costi-share" TargetMode="External"/><Relationship Id="rId17" Type="http://schemas.openxmlformats.org/officeDocument/2006/relationships/hyperlink" Target="https://www.verywellmind.com/the-importance-of-hobbies-for-stress-relief-3144574" TargetMode="External"/><Relationship Id="rId2" Type="http://schemas.openxmlformats.org/officeDocument/2006/relationships/hyperlink" Target="http://www.psychologyofhumor.com/2017/04/19/5-ways-humour-reduces-stress-and-anxiety-guest-article-by-marcus-clarke/" TargetMode="External"/><Relationship Id="rId16" Type="http://schemas.openxmlformats.org/officeDocument/2006/relationships/hyperlink" Target="https://www.psycom.net/stress-vs-anxiety-difference" TargetMode="External"/><Relationship Id="rId20" Type="http://schemas.openxmlformats.org/officeDocument/2006/relationships/hyperlink" Target="https://www.slideshare.net/bishwa/stress-in-work-presentation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verywellmind.com/tips-to-reduce-stress-3145195" TargetMode="External"/><Relationship Id="rId11" Type="http://schemas.openxmlformats.org/officeDocument/2006/relationships/hyperlink" Target="https://universityhealthnews.com/daily/stress-anxiety/how-does-stress-affect-the-body-even-daily-hassles-can-hurt-your-health/" TargetMode="External"/><Relationship Id="rId5" Type="http://schemas.openxmlformats.org/officeDocument/2006/relationships/hyperlink" Target="https://www.bustle.com/articles/159102-11-daily-habits-of-people-who-dont-get-stressed" TargetMode="External"/><Relationship Id="rId15" Type="http://schemas.openxmlformats.org/officeDocument/2006/relationships/hyperlink" Target="https://slideplayer.com/slide/6875379/" TargetMode="External"/><Relationship Id="rId10" Type="http://schemas.openxmlformats.org/officeDocument/2006/relationships/hyperlink" Target="https://mayoclinichealthsystem.org/hometown-health/speaking-of-health/helping-people-changing-lives-the-6-health-benefits-of-volunteering" TargetMode="External"/><Relationship Id="rId19" Type="http://schemas.openxmlformats.org/officeDocument/2006/relationships/hyperlink" Target="https://www.shrm.org/resourcesandtools/hr-topics/employee-relations/pages/employeebehaviorchanges.aspx" TargetMode="External"/><Relationship Id="rId4" Type="http://schemas.openxmlformats.org/officeDocument/2006/relationships/hyperlink" Target="https://www.psychologytoday.com/us/blog/design-your-path/201305/10-traits-emotionally-resilient-people" TargetMode="External"/><Relationship Id="rId9" Type="http://schemas.openxmlformats.org/officeDocument/2006/relationships/hyperlink" Target="http://med.stanford.edu/content/dam/sm/hrg/documents/training/RecognizingandManagingStress.ppt" TargetMode="External"/><Relationship Id="rId14" Type="http://schemas.openxmlformats.org/officeDocument/2006/relationships/hyperlink" Target="https://www.simplypsychology.org/SRR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ss.org/test/the-holmes-rahe-life-stress-inventor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Stress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UConn Health Employee Assistance Program</a:t>
            </a:r>
          </a:p>
          <a:p>
            <a:r>
              <a:rPr lang="en-US" dirty="0" smtClean="0"/>
              <a:t>Karen Annis, LCSW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12" y="533400"/>
            <a:ext cx="9829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  <a:ea typeface="+mj-ea"/>
                <a:cs typeface="+mj-cs"/>
              </a:rPr>
              <a:t>Causes of Work Related Stress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1412" y="1676400"/>
            <a:ext cx="4572000" cy="427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Long Hours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Heavy Work Load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Changes within the Organization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Lack of Job Security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Office Politics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Poor/Inadequate Supervision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Lack of Decision Making and Control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Lack of </a:t>
            </a:r>
            <a:r>
              <a:rPr lang="en-US" sz="2200" dirty="0" smtClean="0"/>
              <a:t>Acknowledgement</a:t>
            </a:r>
            <a:endParaRPr lang="en-US" sz="2200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28" y="1828800"/>
            <a:ext cx="571082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effects of st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42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7996" y="914400"/>
            <a:ext cx="518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  <a:ea typeface="+mj-ea"/>
                <a:cs typeface="+mj-cs"/>
              </a:rPr>
              <a:t>Effects of Stress</a:t>
            </a:r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ypes of stres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r="1914"/>
          <a:stretch>
            <a:fillRect/>
          </a:stretch>
        </p:blipFill>
        <p:spPr bwMode="auto">
          <a:xfrm>
            <a:off x="1522413" y="533400"/>
            <a:ext cx="929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81000"/>
            <a:ext cx="10210800" cy="990600"/>
          </a:xfrm>
        </p:spPr>
        <p:txBody>
          <a:bodyPr/>
          <a:lstStyle/>
          <a:p>
            <a:r>
              <a:rPr lang="en-US" dirty="0" smtClean="0"/>
              <a:t>Impact in the Workplace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1676400"/>
            <a:ext cx="6553200" cy="4038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Tardiness or Absenteeism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personnel turnover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Decreased performance/productivity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Decreased quality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unsafe work practices/accidents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complaints from clients/customers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anger and violence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cost to company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676400"/>
            <a:ext cx="4562475" cy="31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pic" idx="1"/>
          </p:nvPr>
        </p:nvSpPr>
        <p:spPr>
          <a:xfrm>
            <a:off x="1522413" y="1371600"/>
            <a:ext cx="990599" cy="5486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716206"/>
            <a:ext cx="9386887" cy="41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8125" y="533400"/>
            <a:ext cx="88534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latin typeface="+mj-lt"/>
                <a:ea typeface="+mj-ea"/>
                <a:cs typeface="+mj-cs"/>
              </a:rPr>
              <a:t>Stress’s Long Term Effects</a:t>
            </a:r>
          </a:p>
        </p:txBody>
      </p:sp>
    </p:spTree>
    <p:extLst>
      <p:ext uri="{BB962C8B-B14F-4D97-AF65-F5344CB8AC3E}">
        <p14:creationId xmlns:p14="http://schemas.microsoft.com/office/powerpoint/2010/main" val="6585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ress burnou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7" y="0"/>
            <a:ext cx="12266612" cy="69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6212" y="5755771"/>
            <a:ext cx="3962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  <a:ea typeface="+mj-ea"/>
                <a:cs typeface="+mj-cs"/>
              </a:rPr>
              <a:t>When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Stress Is Too Much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66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012" y="533400"/>
            <a:ext cx="9601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Unhealthy Ways To Manage Stress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0012" y="1828800"/>
            <a:ext cx="8458200" cy="3966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Procrastinating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Denying/Avoiding Problems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Zoning Out (large amounts of time with TV, internet, </a:t>
            </a:r>
            <a:r>
              <a:rPr lang="en-US" sz="2200" dirty="0" smtClean="0"/>
              <a:t>etc.)</a:t>
            </a:r>
            <a:endParaRPr lang="en-US" sz="2200" dirty="0"/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Not Sleeping/Sleeping Too Much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Overeating/Not Eating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Withdrawing from Activities, Family and Friends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Lashing Out in Anger or Violence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Substance Use</a:t>
            </a:r>
          </a:p>
        </p:txBody>
      </p:sp>
      <p:pic>
        <p:nvPicPr>
          <p:cNvPr id="2050" name="Picture 2" descr="Image result for zoning out watching 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472440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lcoh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43" y="304800"/>
            <a:ext cx="2754965" cy="20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leeping too mu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743" y="2755637"/>
            <a:ext cx="2544562" cy="169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515600" cy="838200"/>
          </a:xfrm>
        </p:spPr>
        <p:txBody>
          <a:bodyPr/>
          <a:lstStyle/>
          <a:p>
            <a:r>
              <a:rPr lang="en-US" dirty="0" smtClean="0"/>
              <a:t>Troubled Employees: Warning Signs Can Include…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1447800"/>
            <a:ext cx="10515600" cy="48768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in behavioral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 Tantrums/Outbursts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Frequency and Intensity of Behaviors are Disruptive to the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Blaming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Complaints of Unfairness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Stalking/Unreciprocated Romantic Interest/Obsessions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Property Destruction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Holds Grudges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Sudden/Unpredictable Change in Energy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Swearing/Inappropriate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History of Violence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4176140"/>
            <a:ext cx="5029200" cy="23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2400"/>
            <a:ext cx="10287000" cy="1219200"/>
          </a:xfrm>
        </p:spPr>
        <p:txBody>
          <a:bodyPr/>
          <a:lstStyle/>
          <a:p>
            <a:r>
              <a:rPr lang="en-US" dirty="0" smtClean="0"/>
              <a:t>What To Do? (and not do)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12" y="1676400"/>
            <a:ext cx="10363200" cy="4038600"/>
          </a:xfrm>
        </p:spPr>
        <p:txBody>
          <a:bodyPr/>
          <a:lstStyle/>
          <a:p>
            <a:r>
              <a:rPr lang="en-US" dirty="0" smtClean="0"/>
              <a:t>DO….						DON’T….	</a:t>
            </a:r>
          </a:p>
          <a:p>
            <a:r>
              <a:rPr lang="en-US" dirty="0" smtClean="0"/>
              <a:t>Report as soon as you become concerned		Be accusatory or harsh</a:t>
            </a:r>
          </a:p>
          <a:p>
            <a:r>
              <a:rPr lang="en-US" dirty="0" smtClean="0"/>
              <a:t>Get supervisors/HR involved			Attempt to diagnose the problem</a:t>
            </a:r>
          </a:p>
          <a:p>
            <a:r>
              <a:rPr lang="en-US" dirty="0" smtClean="0"/>
              <a:t>Focus on the specific concerns			Intervene on your own</a:t>
            </a:r>
          </a:p>
          <a:p>
            <a:r>
              <a:rPr lang="en-US" dirty="0" smtClean="0"/>
              <a:t>Be consistent with company policy			Violate an employee’s confidentiality/ADA 							rights</a:t>
            </a:r>
          </a:p>
          <a:p>
            <a:r>
              <a:rPr lang="en-US" dirty="0" smtClean="0"/>
              <a:t>Ensure everyone’s safety</a:t>
            </a:r>
          </a:p>
          <a:p>
            <a:r>
              <a:rPr lang="en-US" dirty="0" smtClean="0"/>
              <a:t>Use EAP!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4267200"/>
            <a:ext cx="3698734" cy="24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body" sz="half" idx="2"/>
          </p:nvPr>
        </p:nvSpPr>
        <p:spPr>
          <a:xfrm>
            <a:off x="1293812" y="533400"/>
            <a:ext cx="10287001" cy="5181600"/>
          </a:xfrm>
        </p:spPr>
        <p:txBody>
          <a:bodyPr>
            <a:normAutofit/>
          </a:bodyPr>
          <a:lstStyle/>
          <a:p>
            <a:r>
              <a:rPr lang="en-US" sz="2000" dirty="0"/>
              <a:t>“The time to deal with a potentially serious problem is when the issue is first noticed,” said Janet Flewelling, director of human resource operations for Insperity, a provider of HR and business performance solutions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“If you are concerned that the situation could become volatile and the well-being of the individual or others is jeopardized, you should seek assistance from your supervisor or HR immediately,” Flewelling added. “You cannot sit idly by and watch a co-worker hurt himself, cause a threat to others and/or damage the organization.”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3810000"/>
            <a:ext cx="4914900" cy="27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828800"/>
            <a:ext cx="9601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What is Stress? </a:t>
            </a:r>
          </a:p>
          <a:p>
            <a:pPr lvl="1"/>
            <a:r>
              <a:rPr lang="en-US" dirty="0" smtClean="0"/>
              <a:t>Healthy vs. Unhealthy</a:t>
            </a:r>
          </a:p>
          <a:p>
            <a:pPr lvl="1"/>
            <a:r>
              <a:rPr lang="en-US" dirty="0" smtClean="0"/>
              <a:t>Mental, Physical, Behavioral Characteristics</a:t>
            </a:r>
          </a:p>
          <a:p>
            <a:pPr lvl="1"/>
            <a:r>
              <a:rPr lang="en-US" dirty="0" smtClean="0"/>
              <a:t>Effects of Stress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Unhealthy Stress Management and Warning Signs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to Cope and Where to Seek Help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12700"/>
            <a:ext cx="123412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5212" y="2438400"/>
            <a:ext cx="54864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  <a:ea typeface="+mj-ea"/>
                <a:cs typeface="+mj-cs"/>
              </a:rPr>
              <a:t>How to Cope with Stress</a:t>
            </a:r>
          </a:p>
        </p:txBody>
      </p:sp>
    </p:spTree>
    <p:extLst>
      <p:ext uri="{BB962C8B-B14F-4D97-AF65-F5344CB8AC3E}">
        <p14:creationId xmlns:p14="http://schemas.microsoft.com/office/powerpoint/2010/main" val="11695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762000"/>
            <a:ext cx="10058400" cy="990600"/>
          </a:xfrm>
        </p:spPr>
        <p:txBody>
          <a:bodyPr/>
          <a:lstStyle/>
          <a:p>
            <a:r>
              <a:rPr lang="en-US" dirty="0" smtClean="0"/>
              <a:t>How to Build Resilience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Tackle Challenges!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12" y="2133600"/>
            <a:ext cx="8915400" cy="3886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Assertive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Respect Yourself and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Accept Responsibility for Your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Actively Seek to Resolve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Ask for What You Want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Disappointed if your “Want” is Denied without Losing Self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Stop Relying on Others’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212" y="609600"/>
            <a:ext cx="8610600" cy="510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  <a:ea typeface="+mj-ea"/>
                <a:cs typeface="+mj-cs"/>
              </a:rPr>
              <a:t>Organize and Manage Your Time</a:t>
            </a:r>
          </a:p>
          <a:p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6" y="1447800"/>
            <a:ext cx="335280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55" y="1524000"/>
            <a:ext cx="3720703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733800"/>
            <a:ext cx="25908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3768762"/>
            <a:ext cx="2425693" cy="24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ere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38100"/>
            <a:ext cx="12266612" cy="75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6812" y="6096000"/>
            <a:ext cx="701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www.youtube.com/watch?v=4ixkeBWPhdI#action=share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12" y="762000"/>
            <a:ext cx="103632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  <a:ea typeface="+mj-ea"/>
                <a:cs typeface="+mj-cs"/>
              </a:rPr>
              <a:t>Use Humor</a:t>
            </a:r>
          </a:p>
          <a:p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544" y="1828800"/>
            <a:ext cx="5486400" cy="356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dirty="0"/>
              <a:t>A Good Laugh….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Stimulates your heart, lungs and muscles and increases endorphins released from your brain.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Cools down your stress response, decreases your heart rate and blood pressure.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Can improve your immune system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Decreases pain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Increases personal satisfaction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Improves Mood</a:t>
            </a:r>
          </a:p>
        </p:txBody>
      </p:sp>
      <p:pic>
        <p:nvPicPr>
          <p:cNvPr id="6146" name="Picture 2" descr="Image result for work h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27" y="228600"/>
            <a:ext cx="334296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2895600"/>
            <a:ext cx="3651250" cy="2578984"/>
          </a:xfrm>
          <a:prstGeom prst="rect">
            <a:avLst/>
          </a:prstGeom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856190"/>
            <a:ext cx="2711316" cy="27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624" y="228600"/>
            <a:ext cx="105156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  <a:ea typeface="+mj-ea"/>
                <a:cs typeface="+mj-cs"/>
              </a:rPr>
              <a:t>Divert, Distract </a:t>
            </a:r>
            <a:r>
              <a:rPr lang="en-US" sz="3200" dirty="0">
                <a:latin typeface="+mj-lt"/>
                <a:ea typeface="+mj-ea"/>
                <a:cs typeface="+mj-cs"/>
              </a:rPr>
              <a:t>and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Find Meaning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1412" y="945776"/>
            <a:ext cx="6477000" cy="638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 the Short Term…</a:t>
            </a: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dirty="0"/>
              <a:t>Taking a time out or stepping away from the problem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Gives you a chance to ‘catch your breath’ and think more logically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Doesn’t solve the problem, but can reduce your stress level</a:t>
            </a: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dirty="0" smtClean="0"/>
              <a:t>In </a:t>
            </a:r>
            <a:r>
              <a:rPr lang="en-US" dirty="0"/>
              <a:t>the Long </a:t>
            </a:r>
            <a:r>
              <a:rPr lang="en-US" dirty="0" smtClean="0"/>
              <a:t>Term…</a:t>
            </a:r>
            <a:endParaRPr lang="en-US" dirty="0"/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dirty="0"/>
              <a:t>Finding Meaningful Activities and Hobbies</a:t>
            </a:r>
          </a:p>
          <a:p>
            <a:pPr marL="2857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Provides a “break with a purpose”</a:t>
            </a:r>
          </a:p>
          <a:p>
            <a:pPr marL="2857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Enhances eustress and feelings of excitement</a:t>
            </a:r>
          </a:p>
          <a:p>
            <a:pPr marL="2857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Increases social connections</a:t>
            </a:r>
          </a:p>
          <a:p>
            <a:pPr marL="2857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Minimizes effects of chronic stress and staves off burnout</a:t>
            </a:r>
          </a:p>
          <a:p>
            <a:pPr marL="2857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Health benefits include lowered blood pressure and decreased likelihood of depression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143000"/>
            <a:ext cx="3693711" cy="180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457065"/>
            <a:ext cx="4931176" cy="32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212" y="762000"/>
            <a:ext cx="10210800" cy="502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  <a:ea typeface="+mj-ea"/>
                <a:cs typeface="+mj-cs"/>
              </a:rPr>
              <a:t>Practice Healthy </a:t>
            </a:r>
            <a:r>
              <a:rPr lang="en-US" sz="3200" dirty="0">
                <a:latin typeface="+mj-lt"/>
                <a:ea typeface="+mj-ea"/>
                <a:cs typeface="+mj-cs"/>
              </a:rPr>
              <a:t>Self Care Habits</a:t>
            </a:r>
          </a:p>
        </p:txBody>
      </p:sp>
      <p:pic>
        <p:nvPicPr>
          <p:cNvPr id="4098" name="Picture 2" descr="Image result for healthy life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828800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ealthy life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812264"/>
            <a:ext cx="3200400" cy="16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healthy lifesty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55" y="1828800"/>
            <a:ext cx="3636818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sle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44" y="35814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54" y="3576918"/>
            <a:ext cx="3636819" cy="1833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98" y="3576918"/>
            <a:ext cx="3155156" cy="1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12" y="762000"/>
            <a:ext cx="10363200" cy="495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  <a:ea typeface="+mj-ea"/>
                <a:cs typeface="+mj-cs"/>
              </a:rPr>
              <a:t>Exercise and Relax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057400"/>
            <a:ext cx="4486883" cy="3514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8212" y="2069951"/>
            <a:ext cx="5257800" cy="352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Deep Breathing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Guided Imagery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Mindfulness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Stretch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Meditation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Journaling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Music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Muscle Relaxation</a:t>
            </a:r>
          </a:p>
        </p:txBody>
      </p:sp>
      <p:pic>
        <p:nvPicPr>
          <p:cNvPr id="5122" name="Picture 2" descr="Image result for practice relax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29" y="3048000"/>
            <a:ext cx="3691466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228600"/>
            <a:ext cx="103632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  <a:ea typeface="+mj-ea"/>
                <a:cs typeface="+mj-cs"/>
              </a:rPr>
              <a:t>Practice Gratitude </a:t>
            </a:r>
            <a:r>
              <a:rPr lang="en-US" sz="3200" dirty="0">
                <a:latin typeface="+mj-lt"/>
                <a:ea typeface="+mj-ea"/>
                <a:cs typeface="+mj-cs"/>
              </a:rPr>
              <a:t>and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Giving Back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0012" y="3103999"/>
            <a:ext cx="5181600" cy="331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Gratitude: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Improves physical and emotional health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Opens to the door to more and better relationships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Increases self esteem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Improves sleep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Improves empathy and reduces aggression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Increases mental strength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3789" y="762000"/>
            <a:ext cx="5029200" cy="377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Service to Others: 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Decreases risk of depression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Gives a sense of purpose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Increases eustress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Helps meet others and fosters new relationships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Helps decrease stress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Increases physical and mental activity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Increases life expectancy</a:t>
            </a:r>
          </a:p>
        </p:txBody>
      </p:sp>
      <p:pic>
        <p:nvPicPr>
          <p:cNvPr id="7170" name="Picture 2" descr="Image result for helping oth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4632939"/>
            <a:ext cx="3291395" cy="18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9906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12" y="304800"/>
            <a:ext cx="10439400" cy="914400"/>
          </a:xfrm>
        </p:spPr>
        <p:txBody>
          <a:bodyPr/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There’s an App For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That!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Image result for breathe to relax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143000"/>
            <a:ext cx="43696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ocket yoga a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16" y="3772889"/>
            <a:ext cx="167344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ay it forward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85" y="3798886"/>
            <a:ext cx="1753149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pps for heal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4034631"/>
            <a:ext cx="457402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appify a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11" y="3473413"/>
            <a:ext cx="1510938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eetup ap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30" y="762000"/>
            <a:ext cx="3672418" cy="27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1" r="-660"/>
          <a:stretch/>
        </p:blipFill>
        <p:spPr bwMode="auto">
          <a:xfrm>
            <a:off x="5904058" y="669322"/>
            <a:ext cx="186334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str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0812" y="1905000"/>
            <a:ext cx="41148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  <a:ea typeface="+mj-ea"/>
                <a:cs typeface="+mj-cs"/>
              </a:rPr>
              <a:t>What Is Stress? </a:t>
            </a:r>
          </a:p>
        </p:txBody>
      </p:sp>
    </p:spTree>
    <p:extLst>
      <p:ext uri="{BB962C8B-B14F-4D97-AF65-F5344CB8AC3E}">
        <p14:creationId xmlns:p14="http://schemas.microsoft.com/office/powerpoint/2010/main" val="42016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212" y="533400"/>
            <a:ext cx="10134600" cy="762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Increase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212" y="1265635"/>
            <a:ext cx="403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Enlist Family and Friends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Utilize colleagues and supervisory support</a:t>
            </a:r>
          </a:p>
          <a:p>
            <a:pPr marL="285750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Employee Assistance </a:t>
            </a:r>
            <a:r>
              <a:rPr lang="en-US" dirty="0" smtClean="0"/>
              <a:t>Program</a:t>
            </a:r>
          </a:p>
          <a:p>
            <a:pPr marL="7429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Free and Confidential</a:t>
            </a:r>
          </a:p>
          <a:p>
            <a:pPr marL="7429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Affiliates Statewide</a:t>
            </a:r>
          </a:p>
          <a:p>
            <a:pPr marL="7429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Brief Counseling and Help Connecting to Long Term Support</a:t>
            </a:r>
          </a:p>
          <a:p>
            <a:pPr marL="742950" lvl="1" indent="-2857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194" name="Picture 2" descr="uconnhealth_eap_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44" y="1252935"/>
            <a:ext cx="4326991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39340" y="43434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US" b="1" dirty="0"/>
              <a:t>To speak to a counselor, </a:t>
            </a:r>
            <a:endParaRPr lang="en-US" dirty="0"/>
          </a:p>
          <a:p>
            <a:pPr algn="ctr" hangingPunct="0"/>
            <a:r>
              <a:rPr lang="en-US" b="1" dirty="0"/>
              <a:t>call 860-679-2877 </a:t>
            </a:r>
            <a:endParaRPr lang="en-US" dirty="0"/>
          </a:p>
          <a:p>
            <a:pPr algn="ctr" hangingPunct="0"/>
            <a:r>
              <a:rPr lang="en-US" b="1" dirty="0"/>
              <a:t>or </a:t>
            </a:r>
            <a:endParaRPr lang="en-US" dirty="0"/>
          </a:p>
          <a:p>
            <a:pPr algn="ctr" hangingPunct="0"/>
            <a:r>
              <a:rPr lang="en-US" b="1" dirty="0"/>
              <a:t>800-852-4392 </a:t>
            </a:r>
            <a:endParaRPr lang="en-US" dirty="0"/>
          </a:p>
          <a:p>
            <a:pPr algn="ctr"/>
            <a:r>
              <a:rPr lang="en-US" b="1" dirty="0"/>
              <a:t>(Connecticut toll-free)</a:t>
            </a:r>
            <a:endParaRPr lang="en-US" dirty="0"/>
          </a:p>
        </p:txBody>
      </p:sp>
      <p:pic>
        <p:nvPicPr>
          <p:cNvPr id="8196" name="Picture 4" descr="Image result for you are not al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40" y="4876800"/>
            <a:ext cx="35737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0"/>
            <a:ext cx="122459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04800"/>
            <a:ext cx="10287000" cy="4572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2812" y="838200"/>
            <a:ext cx="11049000" cy="57912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000" dirty="0" smtClean="0"/>
              <a:t>5 Ways Humor Reduces Stress and Anxiety.  Psychology of Humor. </a:t>
            </a:r>
            <a:r>
              <a:rPr lang="en-US" sz="1000" u="sng" dirty="0">
                <a:hlinkClick r:id="rId2"/>
              </a:rPr>
              <a:t>http://www.psychologyofhumor.com/2017/04/19/5-ways-humour-reduces-stress-and-anxiety-guest-article-by-marcus-clarke/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7 Scientifically Proven Benefits Of Gratitude.  Psychology Today. </a:t>
            </a:r>
            <a:r>
              <a:rPr lang="en-US" sz="1000" u="sng" dirty="0">
                <a:hlinkClick r:id="rId3"/>
              </a:rPr>
              <a:t>https://www.psychologytoday.com/us/blog/what-mentally-strong-people-dont-do/201504/7-scientifically-proven-benefits-gratitude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10 Traits of Emotionally Resilient People.  Psychology Today. </a:t>
            </a:r>
            <a:r>
              <a:rPr lang="en-US" sz="1000" u="sng" dirty="0">
                <a:hlinkClick r:id="rId4"/>
              </a:rPr>
              <a:t>https://</a:t>
            </a:r>
            <a:r>
              <a:rPr lang="en-US" sz="1000" u="sng" dirty="0" smtClean="0">
                <a:hlinkClick r:id="rId4"/>
              </a:rPr>
              <a:t>www.psychologytoday.com/us/blog/design-your-path/201305/10-traits-emotionally-resilient-people</a:t>
            </a:r>
            <a:endParaRPr lang="en-US" sz="1000" u="sng" dirty="0" smtClean="0"/>
          </a:p>
          <a:p>
            <a:pPr>
              <a:spcBef>
                <a:spcPts val="1000"/>
              </a:spcBef>
            </a:pPr>
            <a:r>
              <a:rPr lang="en-US" sz="1000" dirty="0" smtClean="0"/>
              <a:t>11 Daily Habits of People Who Don’t Get Stressed. </a:t>
            </a:r>
            <a:r>
              <a:rPr lang="en-US" sz="1000" dirty="0" err="1" smtClean="0"/>
              <a:t>Bustle.Com</a:t>
            </a:r>
            <a:r>
              <a:rPr lang="en-US" sz="1000" dirty="0" smtClean="0"/>
              <a:t>. </a:t>
            </a:r>
            <a:r>
              <a:rPr lang="en-US" sz="1000" u="sng" dirty="0">
                <a:hlinkClick r:id="rId5"/>
              </a:rPr>
              <a:t>https://www.bustle.com/articles/159102-11-daily-habits-of-people-who-dont-get-stressed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17 Highly Effective Stress Relievers. Very Well Mind. </a:t>
            </a:r>
            <a:r>
              <a:rPr lang="en-US" sz="1000" u="sng" dirty="0">
                <a:hlinkClick r:id="rId6"/>
              </a:rPr>
              <a:t>https://www.verywellmind.com/tips-to-reduce-stress-3145195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Avoiding Burnout: Maintaining a Healthy, Successful Career. Mind Tools. </a:t>
            </a:r>
            <a:r>
              <a:rPr lang="en-US" sz="1000" u="sng" dirty="0">
                <a:hlinkClick r:id="rId7"/>
              </a:rPr>
              <a:t>https://</a:t>
            </a:r>
            <a:r>
              <a:rPr lang="en-US" sz="1000" u="sng" dirty="0" smtClean="0">
                <a:hlinkClick r:id="rId7"/>
              </a:rPr>
              <a:t>www.mindtools.com/pages/article/avoiding-burnout.htm</a:t>
            </a:r>
            <a:endParaRPr lang="en-US" sz="1000" u="sng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Don’t Let Life’s Hassles Become Stressors:  Learn to Cope with Everyday Stresses.  Psychology Today. </a:t>
            </a:r>
            <a:r>
              <a:rPr lang="en-US" sz="1000" u="sng" dirty="0">
                <a:hlinkClick r:id="rId8"/>
              </a:rPr>
              <a:t>https://www.psychologytoday.com/us/blog/cutting-edge-leadership/201210/don-t-let-life-s-hassles-become-stressors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err="1" smtClean="0"/>
              <a:t>Gomperts</a:t>
            </a:r>
            <a:r>
              <a:rPr lang="en-US" sz="1000" dirty="0" smtClean="0"/>
              <a:t>, R.  Recognizing and Managing Stress.  </a:t>
            </a:r>
            <a:r>
              <a:rPr lang="en-US" sz="1000" dirty="0"/>
              <a:t>Stanford. </a:t>
            </a:r>
            <a:r>
              <a:rPr lang="en-US" sz="1000" dirty="0">
                <a:hlinkClick r:id="rId9"/>
              </a:rPr>
              <a:t>http://</a:t>
            </a:r>
            <a:r>
              <a:rPr lang="en-US" sz="1000" dirty="0" smtClean="0">
                <a:hlinkClick r:id="rId9"/>
              </a:rPr>
              <a:t>med.stanford.edu/content/dam/sm/hrg/documents/training/RecognizingandManagingStress.ppt</a:t>
            </a:r>
            <a:endParaRPr lang="en-US" sz="1000" dirty="0" smtClean="0"/>
          </a:p>
          <a:p>
            <a:pPr>
              <a:spcBef>
                <a:spcPts val="1000"/>
              </a:spcBef>
            </a:pPr>
            <a:r>
              <a:rPr lang="en-US" sz="1000" dirty="0" smtClean="0"/>
              <a:t>Helping People, Changing Lives: The 6 Health Benefits of Volunteering. Mayo Clinic Health System. </a:t>
            </a:r>
            <a:r>
              <a:rPr lang="en-US" sz="1000" u="sng" dirty="0">
                <a:hlinkClick r:id="rId10"/>
              </a:rPr>
              <a:t>https://mayoclinichealthsystem.org/hometown-health/speaking-of-health/helping-people-changing-lives-the-6-health-benefits-of-volunteering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How Does Stress Affect the Body? Even Daily Hassles Can Hurt Your Health. University Health News. </a:t>
            </a:r>
            <a:r>
              <a:rPr lang="en-US" sz="1000" u="sng" dirty="0">
                <a:hlinkClick r:id="rId11"/>
              </a:rPr>
              <a:t>https://universityhealthnews.com/daily/stress-anxiety/how-does-stress-affect-the-body-even-daily-hassles-can-hurt-your-health/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Let’s Manage Our Stress.  </a:t>
            </a:r>
            <a:r>
              <a:rPr lang="en-US" sz="1000" dirty="0" err="1" smtClean="0"/>
              <a:t>Slideshare</a:t>
            </a:r>
            <a:r>
              <a:rPr lang="en-US" sz="1000" dirty="0" smtClean="0"/>
              <a:t>. </a:t>
            </a:r>
            <a:r>
              <a:rPr lang="en-US" sz="1000" u="sng" dirty="0">
                <a:hlinkClick r:id="rId12"/>
              </a:rPr>
              <a:t>https://www.slideshare.net/chandanahewa/lets-manage-our-stress-ppt-chandana-j-hewawasam-costi-share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Managing Stress.  National Alliance on Mental Illness. </a:t>
            </a:r>
            <a:r>
              <a:rPr lang="en-US" sz="1000" u="sng" dirty="0">
                <a:hlinkClick r:id="rId13"/>
              </a:rPr>
              <a:t>https://www.nami.org/Find-Support/Living-with-a-Mental-Health-Condition/Managing-Stress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Stress and Life Events. Simply Psychology. </a:t>
            </a:r>
            <a:r>
              <a:rPr lang="en-US" sz="1000" u="sng" dirty="0">
                <a:hlinkClick r:id="rId14"/>
              </a:rPr>
              <a:t>https://</a:t>
            </a:r>
            <a:r>
              <a:rPr lang="en-US" sz="1000" u="sng" dirty="0" smtClean="0">
                <a:hlinkClick r:id="rId14"/>
              </a:rPr>
              <a:t>www.simplypsychology.org/SRRS.html</a:t>
            </a:r>
            <a:endParaRPr lang="en-US" sz="1000" u="sng" dirty="0" smtClean="0"/>
          </a:p>
          <a:p>
            <a:pPr>
              <a:spcBef>
                <a:spcPts val="1000"/>
              </a:spcBef>
            </a:pPr>
            <a:r>
              <a:rPr lang="en-US" sz="1000" dirty="0" smtClean="0"/>
              <a:t>Stress Management.  Trio Workshop. </a:t>
            </a:r>
            <a:r>
              <a:rPr lang="en-US" sz="1000" dirty="0">
                <a:hlinkClick r:id="rId15"/>
              </a:rPr>
              <a:t>https://slideplayer.com/slide/6875379/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Stress vs. Anxiety: How to tell the Difference.  Vertical Health, LLC. </a:t>
            </a:r>
            <a:r>
              <a:rPr lang="en-US" sz="1000" u="sng" dirty="0">
                <a:hlinkClick r:id="rId16"/>
              </a:rPr>
              <a:t>https://www.psycom.net/stress-vs-anxiety-difference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The Importance of Hobbies for Stress Relief.  Very Well Mind. </a:t>
            </a:r>
            <a:r>
              <a:rPr lang="en-US" sz="1000" u="sng" dirty="0">
                <a:hlinkClick r:id="rId17"/>
              </a:rPr>
              <a:t>https://www.verywellmind.com/the-importance-of-hobbies-for-stress-relief-3144574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Violence in the Workplace: Warning Signs. Canadian Center for Occupational Health and Safety.</a:t>
            </a:r>
            <a:r>
              <a:rPr lang="en-US" sz="1000" dirty="0"/>
              <a:t> </a:t>
            </a:r>
            <a:r>
              <a:rPr lang="en-US" sz="1000" u="sng" dirty="0">
                <a:hlinkClick r:id="rId18"/>
              </a:rPr>
              <a:t>https://www.ccohs.ca/oshanswers/psychosocial/violence_warning_signs.html</a:t>
            </a:r>
            <a:endParaRPr lang="en-US" sz="1000" dirty="0"/>
          </a:p>
          <a:p>
            <a:pPr>
              <a:spcBef>
                <a:spcPts val="1000"/>
              </a:spcBef>
            </a:pPr>
            <a:r>
              <a:rPr lang="en-US" sz="1000" dirty="0" smtClean="0"/>
              <a:t>What to do When an Employee’s Behavior Changes:  SHRM:  Better Workplaces, Better World. </a:t>
            </a:r>
            <a:r>
              <a:rPr lang="en-US" sz="1000" u="sng" dirty="0">
                <a:hlinkClick r:id="rId19"/>
              </a:rPr>
              <a:t>https://</a:t>
            </a:r>
            <a:r>
              <a:rPr lang="en-US" sz="1000" u="sng" dirty="0" smtClean="0">
                <a:hlinkClick r:id="rId19"/>
              </a:rPr>
              <a:t>www.shrm.org/resourcesandtools/hr-topics/employee-relations/pages/employeebehaviorchanges.aspx</a:t>
            </a:r>
            <a:endParaRPr lang="en-US" sz="1000" u="sng" dirty="0" smtClean="0"/>
          </a:p>
          <a:p>
            <a:pPr>
              <a:spcBef>
                <a:spcPts val="1000"/>
              </a:spcBef>
            </a:pPr>
            <a:r>
              <a:rPr lang="en-US" sz="1000" dirty="0" smtClean="0"/>
              <a:t>Work Stress.  </a:t>
            </a:r>
            <a:r>
              <a:rPr lang="en-US" sz="1000" dirty="0" err="1" smtClean="0"/>
              <a:t>Slideshare</a:t>
            </a:r>
            <a:r>
              <a:rPr lang="en-US" sz="1000" dirty="0" smtClean="0"/>
              <a:t>.  </a:t>
            </a:r>
            <a:r>
              <a:rPr lang="en-US" sz="1000" u="sng" dirty="0" smtClean="0">
                <a:hlinkClick r:id="rId20"/>
              </a:rPr>
              <a:t>https</a:t>
            </a:r>
            <a:r>
              <a:rPr lang="en-US" sz="1000" u="sng" dirty="0">
                <a:hlinkClick r:id="rId20"/>
              </a:rPr>
              <a:t>://</a:t>
            </a:r>
            <a:r>
              <a:rPr lang="en-US" sz="1000" u="sng" dirty="0" smtClean="0">
                <a:hlinkClick r:id="rId20"/>
              </a:rPr>
              <a:t>www.slideshare.net/bishwa/stress-in-work-presentation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1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533400"/>
            <a:ext cx="10058399" cy="5334000"/>
          </a:xfrm>
        </p:spPr>
        <p:txBody>
          <a:bodyPr/>
          <a:lstStyle/>
          <a:p>
            <a:r>
              <a:rPr lang="en-US" dirty="0" smtClean="0"/>
              <a:t>The balance between what you have to do and the resources with which you have to do it. </a:t>
            </a:r>
          </a:p>
          <a:p>
            <a:r>
              <a:rPr lang="en-US" dirty="0" smtClean="0"/>
              <a:t>The mind and body’s reaction to a real or imagined threat, event, or change. </a:t>
            </a:r>
          </a:p>
          <a:p>
            <a:r>
              <a:rPr lang="en-US" dirty="0" smtClean="0"/>
              <a:t>Something that threatens the body’s state of equilibrium or homeostasis. </a:t>
            </a:r>
          </a:p>
          <a:p>
            <a:r>
              <a:rPr lang="en-US" dirty="0" smtClean="0"/>
              <a:t>A state of psychological tension or strain.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3962400"/>
            <a:ext cx="5109210" cy="261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76200"/>
            <a:ext cx="9601200" cy="990600"/>
          </a:xfrm>
        </p:spPr>
        <p:txBody>
          <a:bodyPr/>
          <a:lstStyle/>
          <a:p>
            <a:r>
              <a:rPr lang="en-US" dirty="0" smtClean="0"/>
              <a:t>Healthy vs. Unhealthy Stress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19172" y="1284195"/>
            <a:ext cx="4700016" cy="4495800"/>
          </a:xfrm>
        </p:spPr>
        <p:txBody>
          <a:bodyPr/>
          <a:lstStyle/>
          <a:p>
            <a:r>
              <a:rPr lang="en-US" dirty="0" smtClean="0"/>
              <a:t>Eustress</a:t>
            </a:r>
          </a:p>
          <a:p>
            <a:pPr lvl="1"/>
            <a:r>
              <a:rPr lang="en-US" dirty="0" smtClean="0"/>
              <a:t>Positive stress</a:t>
            </a:r>
          </a:p>
          <a:p>
            <a:pPr lvl="1"/>
            <a:r>
              <a:rPr lang="en-US" dirty="0" smtClean="0"/>
              <a:t>Challenges that can contribute to growth and development</a:t>
            </a:r>
          </a:p>
          <a:p>
            <a:pPr lvl="1"/>
            <a:r>
              <a:rPr lang="en-US" dirty="0" smtClean="0"/>
              <a:t>Motivating</a:t>
            </a:r>
          </a:p>
          <a:p>
            <a:pPr lvl="1"/>
            <a:r>
              <a:rPr lang="en-US" dirty="0" smtClean="0"/>
              <a:t>Can improve performance</a:t>
            </a:r>
          </a:p>
          <a:p>
            <a:pPr lvl="1"/>
            <a:r>
              <a:rPr lang="en-US" dirty="0" smtClean="0"/>
              <a:t>Can increase self confidence</a:t>
            </a:r>
          </a:p>
          <a:p>
            <a:pPr lvl="1"/>
            <a:r>
              <a:rPr lang="en-US" dirty="0" smtClean="0"/>
              <a:t>Examples:  completing a project, buying a house, running a 5K, speaking in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6412" y="1259991"/>
            <a:ext cx="4953000" cy="4520004"/>
          </a:xfrm>
        </p:spPr>
        <p:txBody>
          <a:bodyPr/>
          <a:lstStyle/>
          <a:p>
            <a:r>
              <a:rPr lang="en-US" dirty="0" smtClean="0"/>
              <a:t>Distress</a:t>
            </a:r>
          </a:p>
          <a:p>
            <a:pPr lvl="1"/>
            <a:r>
              <a:rPr lang="en-US" dirty="0" smtClean="0"/>
              <a:t>Pressures that are perceived to be difficult or insurmountable</a:t>
            </a:r>
          </a:p>
          <a:p>
            <a:pPr lvl="1"/>
            <a:r>
              <a:rPr lang="en-US" dirty="0" smtClean="0"/>
              <a:t>Has a negative effect on person’s physical or emotional state</a:t>
            </a:r>
          </a:p>
          <a:p>
            <a:pPr lvl="1"/>
            <a:r>
              <a:rPr lang="en-US" dirty="0" smtClean="0"/>
              <a:t>Person feels ill-equipped to meet demand</a:t>
            </a:r>
          </a:p>
          <a:p>
            <a:pPr lvl="1"/>
            <a:r>
              <a:rPr lang="en-US" dirty="0" smtClean="0"/>
              <a:t>Decreases performance</a:t>
            </a:r>
          </a:p>
          <a:p>
            <a:pPr lvl="1"/>
            <a:r>
              <a:rPr lang="en-US" dirty="0" smtClean="0"/>
              <a:t>Examples:  illness, relationship problems, financial strain</a:t>
            </a:r>
            <a:endParaRPr lang="en-US" dirty="0"/>
          </a:p>
        </p:txBody>
      </p:sp>
      <p:pic>
        <p:nvPicPr>
          <p:cNvPr id="2050" name="Picture 2" descr="Image result for public spe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4840912"/>
            <a:ext cx="298026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llness waiting for test resul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4840912"/>
            <a:ext cx="2742299" cy="18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3" y="685800"/>
            <a:ext cx="8762999" cy="5777218"/>
          </a:xfr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Something Stressful?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1981201"/>
            <a:ext cx="9220199" cy="4191000"/>
          </a:xfrm>
        </p:spPr>
        <p:txBody>
          <a:bodyPr/>
          <a:lstStyle/>
          <a:p>
            <a:r>
              <a:rPr lang="en-US" dirty="0" smtClean="0"/>
              <a:t>Situations with Strong Demands</a:t>
            </a:r>
          </a:p>
          <a:p>
            <a:r>
              <a:rPr lang="en-US" dirty="0" smtClean="0"/>
              <a:t>Situations that are Imminent</a:t>
            </a:r>
          </a:p>
          <a:p>
            <a:r>
              <a:rPr lang="en-US" dirty="0" smtClean="0"/>
              <a:t>Life Transitions</a:t>
            </a:r>
          </a:p>
          <a:p>
            <a:r>
              <a:rPr lang="en-US" dirty="0" smtClean="0"/>
              <a:t>Ambiguity</a:t>
            </a:r>
          </a:p>
          <a:p>
            <a:r>
              <a:rPr lang="en-US" dirty="0" smtClean="0"/>
              <a:t>Desire-ability</a:t>
            </a:r>
          </a:p>
          <a:p>
            <a:r>
              <a:rPr lang="en-US" dirty="0" smtClean="0"/>
              <a:t>Control-ability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993901"/>
            <a:ext cx="4677503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2" y="3810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Your Life Stressors Adding Up?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33" b="17968"/>
          <a:stretch/>
        </p:blipFill>
        <p:spPr>
          <a:xfrm>
            <a:off x="912811" y="101212"/>
            <a:ext cx="5130587" cy="6604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5424" y="2743200"/>
            <a:ext cx="38862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What’s Your Score?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150 or less:  Relatively low amount of life chance and low susceptibility to stress induced health breakdown.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150-300: Implies about a 50% chance of major health breakdown within 2 years.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Over 300: Raises the odds to 80%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79910" y="586740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https://www.stress.org/test/the-holmes-rahe-life-stress-inventory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Image result for long 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9" y="4450342"/>
            <a:ext cx="3119437" cy="23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5212" y="838200"/>
            <a:ext cx="9372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  <a:ea typeface="+mj-ea"/>
                <a:cs typeface="+mj-cs"/>
              </a:rPr>
              <a:t>Daily Hassles Count Too!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212" y="2286000"/>
            <a:ext cx="6248400" cy="294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Traffic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Running Late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Misplacing phone or keys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Long Lines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Argument with a partner</a:t>
            </a:r>
          </a:p>
          <a:p>
            <a:pPr marL="223838" indent="-228600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/>
              <a:t>Parent/Child conflict</a:t>
            </a:r>
          </a:p>
        </p:txBody>
      </p:sp>
      <p:sp>
        <p:nvSpPr>
          <p:cNvPr id="5" name="AutoShape 4" descr="Image result for lost ke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8" name="Picture 6" descr="Image result for lost ke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504518"/>
            <a:ext cx="3424237" cy="22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traffic j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1644698"/>
            <a:ext cx="3905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46" y="3593473"/>
            <a:ext cx="3505903" cy="21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3249</TotalTime>
  <Words>1178</Words>
  <Application>Microsoft Office PowerPoint</Application>
  <PresentationFormat>Custom</PresentationFormat>
  <Paragraphs>198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Euphemia</vt:lpstr>
      <vt:lpstr>Serenity 16x9</vt:lpstr>
      <vt:lpstr>Stress Management</vt:lpstr>
      <vt:lpstr>Learning Objectives:</vt:lpstr>
      <vt:lpstr>PowerPoint Presentation</vt:lpstr>
      <vt:lpstr>PowerPoint Presentation</vt:lpstr>
      <vt:lpstr>Healthy vs. Unhealthy Stress</vt:lpstr>
      <vt:lpstr>PowerPoint Presentation</vt:lpstr>
      <vt:lpstr>What Makes Something Stressful? </vt:lpstr>
      <vt:lpstr>Are Your Life Stressors Adding Up?</vt:lpstr>
      <vt:lpstr>PowerPoint Presentation</vt:lpstr>
      <vt:lpstr>PowerPoint Presentation</vt:lpstr>
      <vt:lpstr>PowerPoint Presentation</vt:lpstr>
      <vt:lpstr>PowerPoint Presentation</vt:lpstr>
      <vt:lpstr>Impact in the Workplace</vt:lpstr>
      <vt:lpstr>PowerPoint Presentation</vt:lpstr>
      <vt:lpstr>PowerPoint Presentation</vt:lpstr>
      <vt:lpstr>PowerPoint Presentation</vt:lpstr>
      <vt:lpstr>Troubled Employees: Warning Signs Can Include…</vt:lpstr>
      <vt:lpstr>What To Do? (and not do)</vt:lpstr>
      <vt:lpstr>PowerPoint Presentation</vt:lpstr>
      <vt:lpstr>PowerPoint Presentation</vt:lpstr>
      <vt:lpstr>How to Build Resilience  Tackle Challenges!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UConn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</dc:title>
  <dc:creator>Annis,Karen</dc:creator>
  <cp:lastModifiedBy>Huffman,Kelly</cp:lastModifiedBy>
  <cp:revision>56</cp:revision>
  <dcterms:created xsi:type="dcterms:W3CDTF">2019-05-28T14:38:09Z</dcterms:created>
  <dcterms:modified xsi:type="dcterms:W3CDTF">2019-07-25T19:57:21Z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