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7" r:id="rId10"/>
    <p:sldId id="265" r:id="rId11"/>
    <p:sldId id="280" r:id="rId12"/>
    <p:sldId id="281" r:id="rId13"/>
    <p:sldId id="271" r:id="rId14"/>
    <p:sldId id="270" r:id="rId15"/>
    <p:sldId id="268" r:id="rId16"/>
    <p:sldId id="269" r:id="rId17"/>
    <p:sldId id="279" r:id="rId18"/>
    <p:sldId id="272" r:id="rId19"/>
    <p:sldId id="278" r:id="rId20"/>
    <p:sldId id="273" r:id="rId21"/>
    <p:sldId id="274" r:id="rId22"/>
    <p:sldId id="282" r:id="rId23"/>
    <p:sldId id="283" r:id="rId24"/>
    <p:sldId id="275" r:id="rId25"/>
    <p:sldId id="276" r:id="rId26"/>
  </p:sldIdLst>
  <p:sldSz cx="9144000" cy="6858000" type="screen4x3"/>
  <p:notesSz cx="7023100" cy="9309100"/>
  <p:embeddedFontLst>
    <p:embeddedFont>
      <p:font typeface="Corbel" panose="020B0503020204020204" pitchFamily="34" charset="0"/>
      <p:regular r:id="rId29"/>
      <p:bold r:id="rId30"/>
      <p:italic r:id="rId31"/>
      <p:boldItalic r:id="rId32"/>
    </p:embeddedFont>
    <p:embeddedFont>
      <p:font typeface="Garamond" panose="02020404030301010803" pitchFamily="18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000000"/>
          </p15:clr>
        </p15:guide>
        <p15:guide id="2" pos="2212" userDrawn="1">
          <p15:clr>
            <a:srgbClr val="000000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15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000"/>
    </p:cViewPr>
  </p:sorter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2.fntdata"/><Relationship Id="rId35" Type="http://schemas.openxmlformats.org/officeDocument/2006/relationships/font" Target="fonts/font7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979" cy="46736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7531" y="0"/>
            <a:ext cx="3043979" cy="46736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B96885CC-B432-445C-873E-C905A5497787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1738"/>
            <a:ext cx="3043979" cy="46736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7531" y="8841738"/>
            <a:ext cx="3043979" cy="46736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F6896BCA-9010-4B9D-AC67-04F39EB7D3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7366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1" y="1"/>
            <a:ext cx="3043979" cy="465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15" tIns="46645" rIns="93315" bIns="4664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7530" y="1"/>
            <a:ext cx="3043979" cy="465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15" tIns="46645" rIns="93315" bIns="4664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2946" y="4422458"/>
            <a:ext cx="5617208" cy="4188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15" tIns="46645" rIns="93315" bIns="4664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1" y="8841738"/>
            <a:ext cx="3043979" cy="465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15" tIns="46645" rIns="93315" bIns="4664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7530" y="8841738"/>
            <a:ext cx="3043979" cy="465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15" tIns="46645" rIns="93315" bIns="46645" anchor="b" anchorCtr="0">
            <a:noAutofit/>
          </a:bodyPr>
          <a:lstStyle/>
          <a:p>
            <a:pPr algn="r">
              <a:buSzPts val="1200"/>
            </a:pPr>
            <a:fld id="{00000000-1234-1234-1234-123412341234}" type="slidenum">
              <a:rPr lang="en-US" sz="1200" smtClean="0"/>
              <a:pPr algn="r">
                <a:buSzPts val="1200"/>
              </a:pPr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:notes"/>
          <p:cNvSpPr txBox="1"/>
          <p:nvPr/>
        </p:nvSpPr>
        <p:spPr>
          <a:xfrm>
            <a:off x="3977530" y="8841738"/>
            <a:ext cx="3043979" cy="465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15" tIns="46645" rIns="93315" bIns="46645" anchor="b" anchorCtr="0">
            <a:noAutofit/>
          </a:bodyPr>
          <a:lstStyle/>
          <a:p>
            <a:pPr algn="r">
              <a:buSzPts val="1200"/>
            </a:pPr>
            <a:fld id="{00000000-1234-1234-1234-123412341234}" type="slidenum">
              <a:rPr lang="en-US" sz="1200"/>
              <a:pPr algn="r">
                <a:buSzPts val="1200"/>
              </a:pPr>
              <a:t>1</a:t>
            </a:fld>
            <a:endParaRPr/>
          </a:p>
        </p:txBody>
      </p:sp>
      <p:sp>
        <p:nvSpPr>
          <p:cNvPr id="110" name="Google Shape;11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1" name="Google Shape;111;p1:notes"/>
          <p:cNvSpPr txBox="1">
            <a:spLocks noGrp="1"/>
          </p:cNvSpPr>
          <p:nvPr>
            <p:ph type="body" idx="1"/>
          </p:nvPr>
        </p:nvSpPr>
        <p:spPr>
          <a:xfrm>
            <a:off x="702946" y="4422458"/>
            <a:ext cx="5617208" cy="4188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15" tIns="46645" rIns="93315" bIns="46645" anchor="t" anchorCtr="0">
            <a:noAutofit/>
          </a:bodyPr>
          <a:lstStyle/>
          <a:p>
            <a:pPr marL="0" indent="0"/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7042" y="4349334"/>
            <a:ext cx="5496339" cy="4120421"/>
          </a:xfrm>
          <a:prstGeom prst="rect">
            <a:avLst/>
          </a:prstGeom>
        </p:spPr>
        <p:txBody>
          <a:bodyPr spcFirstLastPara="1" wrap="square" lIns="91562" tIns="91562" rIns="91562" bIns="91562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6175" y="687388"/>
            <a:ext cx="4578350" cy="34337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445974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6:notes"/>
          <p:cNvSpPr txBox="1">
            <a:spLocks noGrp="1"/>
          </p:cNvSpPr>
          <p:nvPr>
            <p:ph type="body" idx="1"/>
          </p:nvPr>
        </p:nvSpPr>
        <p:spPr>
          <a:xfrm>
            <a:off x="687042" y="4349334"/>
            <a:ext cx="5496339" cy="4120421"/>
          </a:xfrm>
          <a:prstGeom prst="rect">
            <a:avLst/>
          </a:prstGeom>
        </p:spPr>
        <p:txBody>
          <a:bodyPr spcFirstLastPara="1" wrap="square" lIns="91562" tIns="91562" rIns="91562" bIns="91562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82" name="Google Shape;18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6175" y="687388"/>
            <a:ext cx="4578350" cy="34337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708738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4:notes"/>
          <p:cNvSpPr txBox="1">
            <a:spLocks noGrp="1"/>
          </p:cNvSpPr>
          <p:nvPr>
            <p:ph type="body" idx="1"/>
          </p:nvPr>
        </p:nvSpPr>
        <p:spPr>
          <a:xfrm>
            <a:off x="702946" y="4422458"/>
            <a:ext cx="5617208" cy="4188777"/>
          </a:xfrm>
          <a:prstGeom prst="rect">
            <a:avLst/>
          </a:prstGeom>
        </p:spPr>
        <p:txBody>
          <a:bodyPr spcFirstLastPara="1" wrap="square" lIns="93315" tIns="46645" rIns="93315" bIns="46645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47" name="Google Shape;24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3c3b3be4b9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3c3b3be4b9_1_0:notes"/>
          <p:cNvSpPr txBox="1">
            <a:spLocks noGrp="1"/>
          </p:cNvSpPr>
          <p:nvPr>
            <p:ph type="body" idx="1"/>
          </p:nvPr>
        </p:nvSpPr>
        <p:spPr>
          <a:xfrm>
            <a:off x="702946" y="4422458"/>
            <a:ext cx="5617158" cy="4188915"/>
          </a:xfrm>
          <a:prstGeom prst="rect">
            <a:avLst/>
          </a:prstGeom>
        </p:spPr>
        <p:txBody>
          <a:bodyPr spcFirstLastPara="1" wrap="square" lIns="93315" tIns="46645" rIns="93315" bIns="46645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42" name="Google Shape;242;g3c3b3be4b9_1_0:notes"/>
          <p:cNvSpPr txBox="1">
            <a:spLocks noGrp="1"/>
          </p:cNvSpPr>
          <p:nvPr>
            <p:ph type="sldNum" idx="12"/>
          </p:nvPr>
        </p:nvSpPr>
        <p:spPr>
          <a:xfrm>
            <a:off x="3977530" y="8841738"/>
            <a:ext cx="3043904" cy="465635"/>
          </a:xfrm>
          <a:prstGeom prst="rect">
            <a:avLst/>
          </a:prstGeom>
        </p:spPr>
        <p:txBody>
          <a:bodyPr spcFirstLastPara="1" wrap="square" lIns="93315" tIns="46645" rIns="93315" bIns="46645" anchor="b" anchorCtr="0">
            <a:noAutofit/>
          </a:bodyPr>
          <a:lstStyle/>
          <a:p>
            <a:pPr algn="r">
              <a:buSzPts val="1200"/>
            </a:pPr>
            <a:fld id="{00000000-1234-1234-1234-123412341234}" type="slidenum">
              <a:rPr lang="en-US"/>
              <a:pPr algn="r">
                <a:buSzPts val="1200"/>
              </a:pPr>
              <a:t>14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2:notes"/>
          <p:cNvSpPr txBox="1"/>
          <p:nvPr/>
        </p:nvSpPr>
        <p:spPr>
          <a:xfrm>
            <a:off x="3977530" y="8841738"/>
            <a:ext cx="3043979" cy="465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15" tIns="46645" rIns="93315" bIns="46645" anchor="b" anchorCtr="0">
            <a:noAutofit/>
          </a:bodyPr>
          <a:lstStyle/>
          <a:p>
            <a:pPr algn="r">
              <a:buSzPts val="1200"/>
            </a:pPr>
            <a:fld id="{00000000-1234-1234-1234-123412341234}" type="slidenum">
              <a:rPr lang="en-US" sz="1200"/>
              <a:pPr algn="r">
                <a:buSzPts val="1200"/>
              </a:pPr>
              <a:t>15</a:t>
            </a:fld>
            <a:endParaRPr/>
          </a:p>
        </p:txBody>
      </p:sp>
      <p:sp>
        <p:nvSpPr>
          <p:cNvPr id="213" name="Google Shape;21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4" name="Google Shape;214;p12:notes"/>
          <p:cNvSpPr txBox="1">
            <a:spLocks noGrp="1"/>
          </p:cNvSpPr>
          <p:nvPr>
            <p:ph type="body" idx="1"/>
          </p:nvPr>
        </p:nvSpPr>
        <p:spPr>
          <a:xfrm>
            <a:off x="702946" y="4422458"/>
            <a:ext cx="5617208" cy="4188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15" tIns="46645" rIns="93315" bIns="46645" anchor="t" anchorCtr="0">
            <a:noAutofit/>
          </a:bodyPr>
          <a:lstStyle/>
          <a:p>
            <a:pPr marL="0" indent="0"/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3:notes"/>
          <p:cNvSpPr txBox="1"/>
          <p:nvPr/>
        </p:nvSpPr>
        <p:spPr>
          <a:xfrm>
            <a:off x="3977530" y="8841738"/>
            <a:ext cx="3043979" cy="465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15" tIns="46645" rIns="93315" bIns="46645" anchor="b" anchorCtr="0">
            <a:noAutofit/>
          </a:bodyPr>
          <a:lstStyle/>
          <a:p>
            <a:pPr algn="r">
              <a:buSzPts val="1200"/>
            </a:pPr>
            <a:fld id="{00000000-1234-1234-1234-123412341234}" type="slidenum">
              <a:rPr lang="en-US" sz="1200"/>
              <a:pPr algn="r">
                <a:buSzPts val="1200"/>
              </a:pPr>
              <a:t>16</a:t>
            </a:fld>
            <a:endParaRPr/>
          </a:p>
        </p:txBody>
      </p:sp>
      <p:sp>
        <p:nvSpPr>
          <p:cNvPr id="233" name="Google Shape;23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4" name="Google Shape;234;p13:notes"/>
          <p:cNvSpPr txBox="1">
            <a:spLocks noGrp="1"/>
          </p:cNvSpPr>
          <p:nvPr>
            <p:ph type="body" idx="1"/>
          </p:nvPr>
        </p:nvSpPr>
        <p:spPr>
          <a:xfrm>
            <a:off x="702946" y="4422458"/>
            <a:ext cx="5617208" cy="4188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15" tIns="46645" rIns="93315" bIns="46645" anchor="t" anchorCtr="0">
            <a:noAutofit/>
          </a:bodyPr>
          <a:lstStyle/>
          <a:p>
            <a:pPr marL="0" indent="0"/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2:notes"/>
          <p:cNvSpPr txBox="1">
            <a:spLocks noGrp="1"/>
          </p:cNvSpPr>
          <p:nvPr>
            <p:ph type="body" idx="1"/>
          </p:nvPr>
        </p:nvSpPr>
        <p:spPr>
          <a:xfrm>
            <a:off x="687042" y="4349334"/>
            <a:ext cx="5496339" cy="4120421"/>
          </a:xfrm>
          <a:prstGeom prst="rect">
            <a:avLst/>
          </a:prstGeom>
        </p:spPr>
        <p:txBody>
          <a:bodyPr spcFirstLastPara="1" wrap="square" lIns="91562" tIns="91562" rIns="91562" bIns="91562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29" name="Google Shape;229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6175" y="687388"/>
            <a:ext cx="4578350" cy="34337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678005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5:notes"/>
          <p:cNvSpPr txBox="1">
            <a:spLocks noGrp="1"/>
          </p:cNvSpPr>
          <p:nvPr>
            <p:ph type="body" idx="1"/>
          </p:nvPr>
        </p:nvSpPr>
        <p:spPr>
          <a:xfrm>
            <a:off x="702946" y="4422458"/>
            <a:ext cx="5617208" cy="4188777"/>
          </a:xfrm>
          <a:prstGeom prst="rect">
            <a:avLst/>
          </a:prstGeom>
        </p:spPr>
        <p:txBody>
          <a:bodyPr spcFirstLastPara="1" wrap="square" lIns="93315" tIns="46645" rIns="93315" bIns="46645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53" name="Google Shape;25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6:notes"/>
          <p:cNvSpPr txBox="1"/>
          <p:nvPr/>
        </p:nvSpPr>
        <p:spPr>
          <a:xfrm>
            <a:off x="3977530" y="8841738"/>
            <a:ext cx="3043979" cy="465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15" tIns="46645" rIns="93315" bIns="46645" anchor="b" anchorCtr="0">
            <a:noAutofit/>
          </a:bodyPr>
          <a:lstStyle/>
          <a:p>
            <a:pPr algn="r">
              <a:buSzPts val="1200"/>
            </a:pPr>
            <a:fld id="{00000000-1234-1234-1234-123412341234}" type="slidenum">
              <a:rPr lang="en-US" sz="1200"/>
              <a:pPr algn="r">
                <a:buSzPts val="1200"/>
              </a:pPr>
              <a:t>20</a:t>
            </a:fld>
            <a:endParaRPr/>
          </a:p>
        </p:txBody>
      </p:sp>
      <p:sp>
        <p:nvSpPr>
          <p:cNvPr id="262" name="Google Shape;26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3" name="Google Shape;263;p16:notes"/>
          <p:cNvSpPr txBox="1">
            <a:spLocks noGrp="1"/>
          </p:cNvSpPr>
          <p:nvPr>
            <p:ph type="body" idx="1"/>
          </p:nvPr>
        </p:nvSpPr>
        <p:spPr>
          <a:xfrm>
            <a:off x="702946" y="4422458"/>
            <a:ext cx="5617208" cy="4188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15" tIns="46645" rIns="93315" bIns="46645" anchor="t" anchorCtr="0">
            <a:noAutofit/>
          </a:bodyPr>
          <a:lstStyle/>
          <a:p>
            <a:pPr marL="0" indent="0"/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7:notes"/>
          <p:cNvSpPr txBox="1">
            <a:spLocks noGrp="1"/>
          </p:cNvSpPr>
          <p:nvPr>
            <p:ph type="body" idx="1"/>
          </p:nvPr>
        </p:nvSpPr>
        <p:spPr>
          <a:xfrm>
            <a:off x="702946" y="4422458"/>
            <a:ext cx="5617208" cy="4188777"/>
          </a:xfrm>
          <a:prstGeom prst="rect">
            <a:avLst/>
          </a:prstGeom>
        </p:spPr>
        <p:txBody>
          <a:bodyPr spcFirstLastPara="1" wrap="square" lIns="93315" tIns="46645" rIns="93315" bIns="46645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70" name="Google Shape;27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:notes"/>
          <p:cNvSpPr txBox="1"/>
          <p:nvPr/>
        </p:nvSpPr>
        <p:spPr>
          <a:xfrm>
            <a:off x="3977530" y="8841738"/>
            <a:ext cx="3043979" cy="465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15" tIns="46645" rIns="93315" bIns="46645" anchor="b" anchorCtr="0">
            <a:noAutofit/>
          </a:bodyPr>
          <a:lstStyle/>
          <a:p>
            <a:pPr algn="r">
              <a:buSzPts val="1200"/>
            </a:pPr>
            <a:fld id="{00000000-1234-1234-1234-123412341234}" type="slidenum">
              <a:rPr lang="en-US" sz="1200"/>
              <a:pPr algn="r">
                <a:buSzPts val="1200"/>
              </a:pPr>
              <a:t>2</a:t>
            </a:fld>
            <a:endParaRPr/>
          </a:p>
        </p:txBody>
      </p:sp>
      <p:sp>
        <p:nvSpPr>
          <p:cNvPr id="119" name="Google Shape;11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0" name="Google Shape;120;p2:notes"/>
          <p:cNvSpPr txBox="1">
            <a:spLocks noGrp="1"/>
          </p:cNvSpPr>
          <p:nvPr>
            <p:ph type="body" idx="1"/>
          </p:nvPr>
        </p:nvSpPr>
        <p:spPr>
          <a:xfrm>
            <a:off x="702946" y="4422458"/>
            <a:ext cx="5617208" cy="4188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15" tIns="46645" rIns="93315" bIns="46645" anchor="t" anchorCtr="0">
            <a:noAutofit/>
          </a:bodyPr>
          <a:lstStyle/>
          <a:p>
            <a:pPr marL="0" indent="0"/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0:notes"/>
          <p:cNvSpPr txBox="1">
            <a:spLocks noGrp="1"/>
          </p:cNvSpPr>
          <p:nvPr>
            <p:ph type="body" idx="1"/>
          </p:nvPr>
        </p:nvSpPr>
        <p:spPr>
          <a:xfrm>
            <a:off x="702946" y="4422458"/>
            <a:ext cx="5617208" cy="4188777"/>
          </a:xfrm>
          <a:prstGeom prst="rect">
            <a:avLst/>
          </a:prstGeom>
        </p:spPr>
        <p:txBody>
          <a:bodyPr spcFirstLastPara="1" wrap="square" lIns="93315" tIns="46645" rIns="93315" bIns="46645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183" name="Google Shape;18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766621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1:notes"/>
          <p:cNvSpPr txBox="1">
            <a:spLocks noGrp="1"/>
          </p:cNvSpPr>
          <p:nvPr>
            <p:ph type="body" idx="1"/>
          </p:nvPr>
        </p:nvSpPr>
        <p:spPr>
          <a:xfrm>
            <a:off x="702946" y="4422458"/>
            <a:ext cx="5617208" cy="4188777"/>
          </a:xfrm>
          <a:prstGeom prst="rect">
            <a:avLst/>
          </a:prstGeom>
        </p:spPr>
        <p:txBody>
          <a:bodyPr spcFirstLastPara="1" wrap="square" lIns="93315" tIns="46645" rIns="93315" bIns="46645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91" name="Google Shape;19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747057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6" name="Google Shape;276;p18:notes"/>
          <p:cNvSpPr txBox="1">
            <a:spLocks noGrp="1"/>
          </p:cNvSpPr>
          <p:nvPr>
            <p:ph type="body" idx="1"/>
          </p:nvPr>
        </p:nvSpPr>
        <p:spPr>
          <a:xfrm>
            <a:off x="702946" y="4422458"/>
            <a:ext cx="5617208" cy="4188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15" tIns="46645" rIns="93315" bIns="46645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77" name="Google Shape;277;p18:notes"/>
          <p:cNvSpPr txBox="1"/>
          <p:nvPr/>
        </p:nvSpPr>
        <p:spPr>
          <a:xfrm>
            <a:off x="3977530" y="8841738"/>
            <a:ext cx="3043979" cy="465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15" tIns="46645" rIns="93315" bIns="46645" anchor="b" anchorCtr="0">
            <a:noAutofit/>
          </a:bodyPr>
          <a:lstStyle/>
          <a:p>
            <a:pPr algn="r">
              <a:buSzPts val="1200"/>
            </a:pPr>
            <a:fld id="{00000000-1234-1234-1234-123412341234}" type="slidenum">
              <a:rPr lang="en-US" sz="1200"/>
              <a:pPr algn="r">
                <a:buSzPts val="1200"/>
              </a:pPr>
              <a:t>24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9:notes"/>
          <p:cNvSpPr txBox="1">
            <a:spLocks noGrp="1"/>
          </p:cNvSpPr>
          <p:nvPr>
            <p:ph type="body" idx="1"/>
          </p:nvPr>
        </p:nvSpPr>
        <p:spPr>
          <a:xfrm>
            <a:off x="702946" y="4422458"/>
            <a:ext cx="5617208" cy="4188777"/>
          </a:xfrm>
          <a:prstGeom prst="rect">
            <a:avLst/>
          </a:prstGeom>
        </p:spPr>
        <p:txBody>
          <a:bodyPr spcFirstLastPara="1" wrap="square" lIns="93315" tIns="46645" rIns="93315" bIns="46645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83" name="Google Shape;28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:notes"/>
          <p:cNvSpPr txBox="1">
            <a:spLocks noGrp="1"/>
          </p:cNvSpPr>
          <p:nvPr>
            <p:ph type="body" idx="1"/>
          </p:nvPr>
        </p:nvSpPr>
        <p:spPr>
          <a:xfrm>
            <a:off x="702946" y="4422458"/>
            <a:ext cx="5617208" cy="4188777"/>
          </a:xfrm>
          <a:prstGeom prst="rect">
            <a:avLst/>
          </a:prstGeom>
        </p:spPr>
        <p:txBody>
          <a:bodyPr spcFirstLastPara="1" wrap="square" lIns="93315" tIns="46645" rIns="93315" bIns="46645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26" name="Google Shape;12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:notes"/>
          <p:cNvSpPr txBox="1">
            <a:spLocks noGrp="1"/>
          </p:cNvSpPr>
          <p:nvPr>
            <p:ph type="body" idx="1"/>
          </p:nvPr>
        </p:nvSpPr>
        <p:spPr>
          <a:xfrm>
            <a:off x="702946" y="4422458"/>
            <a:ext cx="5617208" cy="4188777"/>
          </a:xfrm>
          <a:prstGeom prst="rect">
            <a:avLst/>
          </a:prstGeom>
        </p:spPr>
        <p:txBody>
          <a:bodyPr spcFirstLastPara="1" wrap="square" lIns="93315" tIns="46645" rIns="93315" bIns="46645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33" name="Google Shape;13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:notes"/>
          <p:cNvSpPr txBox="1">
            <a:spLocks noGrp="1"/>
          </p:cNvSpPr>
          <p:nvPr>
            <p:ph type="body" idx="1"/>
          </p:nvPr>
        </p:nvSpPr>
        <p:spPr>
          <a:xfrm>
            <a:off x="702946" y="4422458"/>
            <a:ext cx="5617208" cy="4188777"/>
          </a:xfrm>
          <a:prstGeom prst="rect">
            <a:avLst/>
          </a:prstGeom>
        </p:spPr>
        <p:txBody>
          <a:bodyPr spcFirstLastPara="1" wrap="square" lIns="93315" tIns="46645" rIns="93315" bIns="46645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39" name="Google Shape;13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:notes"/>
          <p:cNvSpPr txBox="1">
            <a:spLocks noGrp="1"/>
          </p:cNvSpPr>
          <p:nvPr>
            <p:ph type="body" idx="1"/>
          </p:nvPr>
        </p:nvSpPr>
        <p:spPr>
          <a:xfrm>
            <a:off x="702946" y="4422458"/>
            <a:ext cx="5617208" cy="4188777"/>
          </a:xfrm>
          <a:prstGeom prst="rect">
            <a:avLst/>
          </a:prstGeom>
        </p:spPr>
        <p:txBody>
          <a:bodyPr spcFirstLastPara="1" wrap="square" lIns="93315" tIns="46645" rIns="93315" bIns="46645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45" name="Google Shape;14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7:notes"/>
          <p:cNvSpPr txBox="1">
            <a:spLocks noGrp="1"/>
          </p:cNvSpPr>
          <p:nvPr>
            <p:ph type="body" idx="1"/>
          </p:nvPr>
        </p:nvSpPr>
        <p:spPr>
          <a:xfrm>
            <a:off x="702946" y="4422458"/>
            <a:ext cx="5617208" cy="4188777"/>
          </a:xfrm>
          <a:prstGeom prst="rect">
            <a:avLst/>
          </a:prstGeom>
        </p:spPr>
        <p:txBody>
          <a:bodyPr spcFirstLastPara="1" wrap="square" lIns="93315" tIns="46645" rIns="93315" bIns="46645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57" name="Google Shape;15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c3b3be7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3c3b3be73e_0_0:notes"/>
          <p:cNvSpPr txBox="1">
            <a:spLocks noGrp="1"/>
          </p:cNvSpPr>
          <p:nvPr>
            <p:ph type="body" idx="1"/>
          </p:nvPr>
        </p:nvSpPr>
        <p:spPr>
          <a:xfrm>
            <a:off x="702946" y="4422458"/>
            <a:ext cx="5617158" cy="4188915"/>
          </a:xfrm>
          <a:prstGeom prst="rect">
            <a:avLst/>
          </a:prstGeom>
        </p:spPr>
        <p:txBody>
          <a:bodyPr spcFirstLastPara="1" wrap="square" lIns="93315" tIns="46645" rIns="93315" bIns="46645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63" name="Google Shape;163;g3c3b3be73e_0_0:notes"/>
          <p:cNvSpPr txBox="1">
            <a:spLocks noGrp="1"/>
          </p:cNvSpPr>
          <p:nvPr>
            <p:ph type="sldNum" idx="12"/>
          </p:nvPr>
        </p:nvSpPr>
        <p:spPr>
          <a:xfrm>
            <a:off x="3977530" y="8841738"/>
            <a:ext cx="3043904" cy="465635"/>
          </a:xfrm>
          <a:prstGeom prst="rect">
            <a:avLst/>
          </a:prstGeom>
        </p:spPr>
        <p:txBody>
          <a:bodyPr spcFirstLastPara="1" wrap="square" lIns="93315" tIns="46645" rIns="93315" bIns="46645" anchor="b" anchorCtr="0">
            <a:noAutofit/>
          </a:bodyPr>
          <a:lstStyle/>
          <a:p>
            <a:pPr algn="r">
              <a:buSzPts val="1200"/>
            </a:pPr>
            <a:fld id="{00000000-1234-1234-1234-123412341234}" type="slidenum">
              <a:rPr lang="en-US"/>
              <a:pPr algn="r">
                <a:buSzPts val="1200"/>
              </a:pPr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9:notes"/>
          <p:cNvSpPr txBox="1">
            <a:spLocks noGrp="1"/>
          </p:cNvSpPr>
          <p:nvPr>
            <p:ph type="body" idx="1"/>
          </p:nvPr>
        </p:nvSpPr>
        <p:spPr>
          <a:xfrm>
            <a:off x="702946" y="4422458"/>
            <a:ext cx="5617208" cy="4188777"/>
          </a:xfrm>
          <a:prstGeom prst="rect">
            <a:avLst/>
          </a:prstGeom>
        </p:spPr>
        <p:txBody>
          <a:bodyPr spcFirstLastPara="1" wrap="square" lIns="93315" tIns="46645" rIns="93315" bIns="46645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77" name="Google Shape;17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30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320878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51033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48232687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709583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785835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5015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007472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432954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35831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922027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48845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52028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00398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377032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779517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920698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431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XIJYO4u5iug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4"/>
          <p:cNvSpPr txBox="1">
            <a:spLocks noGrp="1"/>
          </p:cNvSpPr>
          <p:nvPr>
            <p:ph type="ctrTitle"/>
          </p:nvPr>
        </p:nvSpPr>
        <p:spPr>
          <a:xfrm>
            <a:off x="727075" y="609600"/>
            <a:ext cx="7772400" cy="1539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Font typeface="Garamond"/>
              <a:buNone/>
            </a:pPr>
            <a:r>
              <a:rPr lang="en-US" sz="60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Managing Conflict</a:t>
            </a:r>
            <a:endParaRPr/>
          </a:p>
        </p:txBody>
      </p:sp>
      <p:sp>
        <p:nvSpPr>
          <p:cNvPr id="114" name="Google Shape;114;p14"/>
          <p:cNvSpPr txBox="1">
            <a:spLocks noGrp="1"/>
          </p:cNvSpPr>
          <p:nvPr>
            <p:ph type="subTitle" idx="1"/>
          </p:nvPr>
        </p:nvSpPr>
        <p:spPr>
          <a:xfrm>
            <a:off x="1412874" y="4619819"/>
            <a:ext cx="64008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None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Kelly Huffman, LPC, </a:t>
            </a:r>
            <a:r>
              <a:rPr lang="en-US" sz="2800" b="0" i="0" u="none" strike="noStrike" cap="none" dirty="0" smtClean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CEAP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None/>
            </a:pPr>
            <a:r>
              <a:rPr lang="en-US" sz="2800" dirty="0" smtClean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Employee Assistance Program</a:t>
            </a:r>
            <a:endParaRPr lang="en-US" sz="2800" b="0" i="0" u="none" strike="noStrike" cap="none" dirty="0" smtClean="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None/>
            </a:pPr>
            <a:endParaRPr dirty="0"/>
          </a:p>
        </p:txBody>
      </p:sp>
      <p:pic>
        <p:nvPicPr>
          <p:cNvPr id="115" name="Google Shape;115;p14" descr="C:\Users\e12625\AppData\Local\Microsoft\Windows\Temporary Internet Files\Content.IE5\1T0OW8GM\chng_mngmt_tug_war[1]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60649" y="2149475"/>
            <a:ext cx="3905250" cy="220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2325" y="5720576"/>
            <a:ext cx="1761897" cy="6706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3"/>
          <p:cNvSpPr txBox="1">
            <a:spLocks noGrp="1"/>
          </p:cNvSpPr>
          <p:nvPr>
            <p:ph type="title"/>
          </p:nvPr>
        </p:nvSpPr>
        <p:spPr>
          <a:xfrm>
            <a:off x="457200" y="134357"/>
            <a:ext cx="5012676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aramond"/>
              <a:buNone/>
            </a:pPr>
            <a:r>
              <a:rPr lang="en-US" sz="4400" b="1" i="0" u="none" strike="noStrike" cap="none" dirty="0" smtClean="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Which one is best?</a:t>
            </a:r>
            <a:endParaRPr dirty="0"/>
          </a:p>
        </p:txBody>
      </p:sp>
      <p:sp>
        <p:nvSpPr>
          <p:cNvPr id="180" name="Google Shape;180;p23"/>
          <p:cNvSpPr txBox="1">
            <a:spLocks noGrp="1"/>
          </p:cNvSpPr>
          <p:nvPr>
            <p:ph idx="1"/>
          </p:nvPr>
        </p:nvSpPr>
        <p:spPr>
          <a:xfrm>
            <a:off x="4226312" y="1734557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85800" lvl="1" indent="-342900">
              <a:lnSpc>
                <a:spcPct val="100000"/>
              </a:lnSpc>
              <a:spcBef>
                <a:spcPts val="600"/>
              </a:spcBef>
              <a:buClr>
                <a:schemeClr val="hlink"/>
              </a:buClr>
              <a:buSzPts val="2100"/>
              <a:buFont typeface="Noto Sans Symbols"/>
              <a:buNone/>
            </a:pPr>
            <a:r>
              <a:rPr lang="en-US" sz="2400" b="0" i="0" u="none" dirty="0" smtClean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“Two heads are better than one.” (Collaborating)</a:t>
            </a:r>
            <a:endParaRPr sz="2400" dirty="0" smtClean="0"/>
          </a:p>
          <a:p>
            <a:pPr marL="685800" lvl="1" indent="-342900">
              <a:lnSpc>
                <a:spcPct val="100000"/>
              </a:lnSpc>
              <a:spcBef>
                <a:spcPts val="600"/>
              </a:spcBef>
              <a:buClr>
                <a:schemeClr val="hlink"/>
              </a:buClr>
              <a:buSzPts val="2100"/>
              <a:buFont typeface="Noto Sans Symbols"/>
              <a:buNone/>
            </a:pPr>
            <a:r>
              <a:rPr lang="en-US" sz="2400" b="0" i="0" u="none" dirty="0" smtClean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“Kill your enemies with kindness.” (Accommodating)</a:t>
            </a:r>
            <a:endParaRPr sz="2400" dirty="0" smtClean="0"/>
          </a:p>
          <a:p>
            <a:pPr marL="685800" lvl="1" indent="-342900">
              <a:lnSpc>
                <a:spcPct val="100000"/>
              </a:lnSpc>
              <a:spcBef>
                <a:spcPts val="600"/>
              </a:spcBef>
              <a:buClr>
                <a:schemeClr val="hlink"/>
              </a:buClr>
              <a:buSzPts val="2100"/>
              <a:buFont typeface="Noto Sans Symbols"/>
              <a:buNone/>
            </a:pPr>
            <a:r>
              <a:rPr lang="en-US" sz="2400" b="0" i="0" u="none" dirty="0" smtClean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“Split the difference.” (Compromising)</a:t>
            </a:r>
            <a:endParaRPr sz="2400" dirty="0" smtClean="0"/>
          </a:p>
          <a:p>
            <a:pPr marL="685800" lvl="1" indent="-342900">
              <a:lnSpc>
                <a:spcPct val="100000"/>
              </a:lnSpc>
              <a:spcBef>
                <a:spcPts val="600"/>
              </a:spcBef>
              <a:buClr>
                <a:schemeClr val="hlink"/>
              </a:buClr>
              <a:buSzPts val="2100"/>
              <a:buFont typeface="Noto Sans Symbols"/>
              <a:buNone/>
            </a:pPr>
            <a:r>
              <a:rPr lang="en-US" sz="2400" b="0" i="0" u="none" dirty="0" smtClean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“Leave well enough alone.” (Avoiding)</a:t>
            </a:r>
            <a:endParaRPr sz="2400" dirty="0" smtClean="0"/>
          </a:p>
          <a:p>
            <a:pPr marL="685800" lvl="1" indent="-342900">
              <a:lnSpc>
                <a:spcPct val="100000"/>
              </a:lnSpc>
              <a:spcBef>
                <a:spcPts val="600"/>
              </a:spcBef>
              <a:buClr>
                <a:schemeClr val="hlink"/>
              </a:buClr>
              <a:buSzPts val="2100"/>
              <a:buFont typeface="Noto Sans Symbols"/>
              <a:buNone/>
            </a:pPr>
            <a:r>
              <a:rPr lang="en-US" sz="2400" b="0" i="0" u="none" dirty="0" smtClean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“Might makes right.” (Competing)</a:t>
            </a:r>
            <a:endParaRPr sz="2400" dirty="0" smtClean="0"/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hlink"/>
              </a:buClr>
              <a:buSzPts val="2100"/>
              <a:buFont typeface="Noto Sans Symbols"/>
              <a:buNone/>
            </a:pPr>
            <a:endParaRPr sz="3000" b="0" i="0" u="none" dirty="0" smtClean="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42900" marR="0" lvl="0" indent="-209550" algn="l" rtl="0">
              <a:spcBef>
                <a:spcPts val="600"/>
              </a:spcBef>
              <a:spcAft>
                <a:spcPts val="0"/>
              </a:spcAft>
              <a:buClr>
                <a:schemeClr val="hlink"/>
              </a:buClr>
              <a:buSzPts val="2100"/>
              <a:buFont typeface="Noto Sans Symbols"/>
              <a:buNone/>
            </a:pPr>
            <a:endParaRPr sz="3000" b="0" i="0" u="none" dirty="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8" name="Picture 7" descr="About Work-based Learn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491" y="4447749"/>
            <a:ext cx="1917821" cy="1604382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814600" y="1866900"/>
            <a:ext cx="2739019" cy="3811588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There is no BEST way to handle conflict.  Every situation is different and therefore may require a different response.  </a:t>
            </a:r>
            <a:endParaRPr lang="en-US" sz="240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7"/>
          <p:cNvSpPr txBox="1"/>
          <p:nvPr/>
        </p:nvSpPr>
        <p:spPr>
          <a:xfrm>
            <a:off x="4940300" y="762000"/>
            <a:ext cx="184150" cy="17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imes New Roman"/>
              <a:buNone/>
            </a:pPr>
            <a:r>
              <a:rPr lang="en-US" sz="3600" b="1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3600" b="1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600" b="1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3600" b="1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/>
          </a:p>
        </p:txBody>
      </p:sp>
      <p:sp>
        <p:nvSpPr>
          <p:cNvPr id="130" name="Google Shape;130;p17"/>
          <p:cNvSpPr txBox="1"/>
          <p:nvPr/>
        </p:nvSpPr>
        <p:spPr>
          <a:xfrm>
            <a:off x="457200" y="457200"/>
            <a:ext cx="8229600" cy="70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Garamond"/>
              <a:buNone/>
            </a:pPr>
            <a:r>
              <a:rPr lang="en-US" sz="4000" b="1" i="0" u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Communication</a:t>
            </a:r>
            <a:endParaRPr/>
          </a:p>
        </p:txBody>
      </p:sp>
      <p:sp>
        <p:nvSpPr>
          <p:cNvPr id="131" name="Google Shape;131;p17"/>
          <p:cNvSpPr txBox="1"/>
          <p:nvPr/>
        </p:nvSpPr>
        <p:spPr>
          <a:xfrm>
            <a:off x="1066800" y="1524000"/>
            <a:ext cx="7010400" cy="946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</a:pPr>
            <a:r>
              <a:rPr lang="en-US" sz="2800" b="0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Communication is the process used to send and 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</a:pPr>
            <a:r>
              <a:rPr lang="en-US" sz="2800" b="0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interpret messages so that they are understood.</a:t>
            </a:r>
            <a:endParaRPr/>
          </a:p>
        </p:txBody>
      </p:sp>
      <p:pic>
        <p:nvPicPr>
          <p:cNvPr id="132" name="Google Shape;132;p17" descr="j0304299[1]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62200" y="2743200"/>
            <a:ext cx="4343400" cy="22002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785446" y="5357446"/>
            <a:ext cx="7584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Many conflicts can be resolved with respectful communication</a:t>
            </a:r>
            <a:endParaRPr lang="en-US" sz="240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27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5"/>
          <p:cNvSpPr txBox="1"/>
          <p:nvPr/>
        </p:nvSpPr>
        <p:spPr>
          <a:xfrm>
            <a:off x="381000" y="838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Garamond"/>
              <a:buNone/>
            </a:pPr>
            <a:r>
              <a:rPr lang="en-US" sz="4400" b="1" i="0" u="none" dirty="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Elements of Communication</a:t>
            </a:r>
            <a:endParaRPr dirty="0"/>
          </a:p>
        </p:txBody>
      </p:sp>
      <p:sp>
        <p:nvSpPr>
          <p:cNvPr id="185" name="Google Shape;185;p25"/>
          <p:cNvSpPr txBox="1"/>
          <p:nvPr/>
        </p:nvSpPr>
        <p:spPr>
          <a:xfrm>
            <a:off x="1981200" y="2362200"/>
            <a:ext cx="5638800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240"/>
              <a:buFont typeface="Noto Sans Symbols"/>
              <a:buChar char="■"/>
            </a:pPr>
            <a:r>
              <a:rPr lang="en-US" sz="3200" b="0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Words (7%)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C000"/>
              </a:buClr>
              <a:buSzPts val="2240"/>
              <a:buFont typeface="Noto Sans Symbols"/>
              <a:buChar char="■"/>
            </a:pPr>
            <a:r>
              <a:rPr lang="en-US" sz="3200" b="0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Tone/Volume/Tempo(38%)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C000"/>
              </a:buClr>
              <a:buSzPts val="2240"/>
              <a:buFont typeface="Noto Sans Symbols"/>
              <a:buChar char="■"/>
            </a:pPr>
            <a:r>
              <a:rPr lang="en-US" sz="3200" b="0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Body Language (55%)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86" name="Google Shape;186;p25"/>
          <p:cNvSpPr txBox="1"/>
          <p:nvPr/>
        </p:nvSpPr>
        <p:spPr>
          <a:xfrm>
            <a:off x="2057400" y="4876800"/>
            <a:ext cx="4419600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87" name="Google Shape;187;p25"/>
          <p:cNvSpPr txBox="1"/>
          <p:nvPr/>
        </p:nvSpPr>
        <p:spPr>
          <a:xfrm>
            <a:off x="1219200" y="5029200"/>
            <a:ext cx="6705600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</a:pPr>
            <a:r>
              <a:rPr lang="en-US" sz="3200" b="0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It’s not what you say, it’s how you say it!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4941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9"/>
          <p:cNvSpPr txBox="1">
            <a:spLocks noGrp="1"/>
          </p:cNvSpPr>
          <p:nvPr>
            <p:ph type="title"/>
          </p:nvPr>
        </p:nvSpPr>
        <p:spPr>
          <a:xfrm>
            <a:off x="293154" y="219588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aramond"/>
              <a:buNone/>
            </a:pPr>
            <a:r>
              <a:rPr lang="en-US" sz="4400" b="1" i="0" u="none" strike="noStrike" cap="none" dirty="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Validation, then Resolution</a:t>
            </a:r>
            <a:endParaRPr dirty="0"/>
          </a:p>
        </p:txBody>
      </p:sp>
      <p:sp>
        <p:nvSpPr>
          <p:cNvPr id="250" name="Google Shape;250;p29"/>
          <p:cNvSpPr txBox="1">
            <a:spLocks noGrp="1"/>
          </p:cNvSpPr>
          <p:nvPr>
            <p:ph idx="1"/>
          </p:nvPr>
        </p:nvSpPr>
        <p:spPr>
          <a:xfrm>
            <a:off x="293154" y="1322700"/>
            <a:ext cx="8330145" cy="28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•"/>
            </a:pPr>
            <a:r>
              <a:rPr lang="en-US" sz="28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Basic human need:  I am of worth, my feelings matter, and someone really cares about me</a:t>
            </a:r>
            <a:endParaRPr sz="2800" dirty="0"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•"/>
            </a:pPr>
            <a:r>
              <a:rPr lang="en-US" sz="28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If you take time to validate someone’s </a:t>
            </a:r>
            <a:r>
              <a:rPr lang="en-US" sz="2800" b="0" i="0" u="none" dirty="0" smtClean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experience, it </a:t>
            </a:r>
            <a:r>
              <a:rPr lang="en-US" sz="28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will </a:t>
            </a:r>
            <a:r>
              <a:rPr lang="en-US" sz="2800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dirty="0" smtClean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  </a:t>
            </a:r>
            <a:r>
              <a:rPr lang="en-US" sz="2800" b="0" i="0" u="none" dirty="0" smtClean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likely </a:t>
            </a:r>
            <a:r>
              <a:rPr lang="en-US" sz="28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make your </a:t>
            </a:r>
            <a:r>
              <a:rPr lang="en-US" sz="2800" b="0" i="0" u="none" dirty="0" smtClean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interaction much </a:t>
            </a:r>
            <a:r>
              <a:rPr lang="en-US" sz="28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more positive</a:t>
            </a:r>
            <a:endParaRPr sz="2800" dirty="0"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•"/>
            </a:pPr>
            <a:r>
              <a:rPr lang="en-US" sz="28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Requires </a:t>
            </a:r>
            <a:r>
              <a:rPr lang="en-US" sz="2800" b="0" i="0" u="none" dirty="0" smtClean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excellent </a:t>
            </a:r>
            <a:r>
              <a:rPr lang="en-US" sz="28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listening skills</a:t>
            </a:r>
            <a:endParaRPr sz="2800" dirty="0"/>
          </a:p>
          <a:p>
            <a:pPr marL="342900" marR="0" lvl="0" indent="-20066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None/>
            </a:pPr>
            <a:endParaRPr sz="2800" b="0" i="0" u="none" dirty="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179" y="3900448"/>
            <a:ext cx="3964094" cy="23778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28" title="It's Not About The Nail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07400" y="1383325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6"/>
          <p:cNvSpPr txBox="1">
            <a:spLocks noGrp="1"/>
          </p:cNvSpPr>
          <p:nvPr>
            <p:ph type="title" idx="4294967295"/>
          </p:nvPr>
        </p:nvSpPr>
        <p:spPr>
          <a:xfrm>
            <a:off x="0" y="152400"/>
            <a:ext cx="8229600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Garamond"/>
              <a:buNone/>
            </a:pPr>
            <a:r>
              <a:rPr lang="en-US" sz="40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Assertive Problem Solving</a:t>
            </a:r>
            <a:endParaRPr/>
          </a:p>
        </p:txBody>
      </p:sp>
      <p:sp>
        <p:nvSpPr>
          <p:cNvPr id="217" name="Google Shape;217;p26"/>
          <p:cNvSpPr txBox="1"/>
          <p:nvPr/>
        </p:nvSpPr>
        <p:spPr>
          <a:xfrm>
            <a:off x="3276600" y="914400"/>
            <a:ext cx="2133600" cy="12192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18" name="Google Shape;218;p26"/>
          <p:cNvSpPr txBox="1"/>
          <p:nvPr/>
        </p:nvSpPr>
        <p:spPr>
          <a:xfrm>
            <a:off x="3276600" y="1066800"/>
            <a:ext cx="2057400" cy="912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aramond"/>
              <a:buNone/>
            </a:pPr>
            <a:r>
              <a:rPr lang="en-US" sz="2400" b="1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Assertive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aramond"/>
              <a:buNone/>
            </a:pPr>
            <a:r>
              <a:rPr lang="en-US" sz="2400" b="1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Expressing</a:t>
            </a:r>
            <a:endParaRPr/>
          </a:p>
        </p:txBody>
      </p:sp>
      <p:sp>
        <p:nvSpPr>
          <p:cNvPr id="219" name="Google Shape;219;p26"/>
          <p:cNvSpPr txBox="1"/>
          <p:nvPr/>
        </p:nvSpPr>
        <p:spPr>
          <a:xfrm>
            <a:off x="990600" y="3200400"/>
            <a:ext cx="1981200" cy="8382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20" name="Google Shape;220;p26"/>
          <p:cNvSpPr txBox="1"/>
          <p:nvPr/>
        </p:nvSpPr>
        <p:spPr>
          <a:xfrm>
            <a:off x="1143000" y="3352800"/>
            <a:ext cx="1752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aramond"/>
              <a:buNone/>
            </a:pPr>
            <a:r>
              <a:rPr lang="en-US" sz="2400" b="1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Listening</a:t>
            </a:r>
            <a:endParaRPr/>
          </a:p>
        </p:txBody>
      </p:sp>
      <p:sp>
        <p:nvSpPr>
          <p:cNvPr id="221" name="Google Shape;221;p26"/>
          <p:cNvSpPr txBox="1"/>
          <p:nvPr/>
        </p:nvSpPr>
        <p:spPr>
          <a:xfrm>
            <a:off x="5257800" y="2743200"/>
            <a:ext cx="2743200" cy="10668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22" name="Google Shape;222;p26"/>
          <p:cNvSpPr txBox="1"/>
          <p:nvPr/>
        </p:nvSpPr>
        <p:spPr>
          <a:xfrm>
            <a:off x="5257800" y="2743200"/>
            <a:ext cx="2667000" cy="1004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aramond"/>
              <a:buNone/>
            </a:pPr>
            <a:r>
              <a:rPr lang="en-US" sz="2400" b="1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Mutual Solution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aramond"/>
              <a:buNone/>
            </a:pPr>
            <a:r>
              <a:rPr lang="en-US" sz="2400" b="1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Finding</a:t>
            </a:r>
            <a:endParaRPr/>
          </a:p>
        </p:txBody>
      </p:sp>
      <p:sp>
        <p:nvSpPr>
          <p:cNvPr id="223" name="Google Shape;223;p26"/>
          <p:cNvSpPr txBox="1"/>
          <p:nvPr/>
        </p:nvSpPr>
        <p:spPr>
          <a:xfrm>
            <a:off x="3124200" y="3810000"/>
            <a:ext cx="2362200" cy="176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Garamond"/>
              <a:buNone/>
            </a:pPr>
            <a:r>
              <a:rPr lang="en-US" sz="2000" b="1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3-Part “I” Message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Garamond"/>
              <a:buNone/>
            </a:pPr>
            <a:r>
              <a:rPr lang="en-US" sz="2000" b="1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  1.  Behavior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Garamond"/>
              <a:buNone/>
            </a:pPr>
            <a:r>
              <a:rPr lang="en-US" sz="2000" b="1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  2.  Feeling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Garamond"/>
              <a:buNone/>
            </a:pPr>
            <a:r>
              <a:rPr lang="en-US" sz="2000" b="1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  3.  Effects</a:t>
            </a:r>
            <a:endParaRPr/>
          </a:p>
        </p:txBody>
      </p:sp>
      <p:sp>
        <p:nvSpPr>
          <p:cNvPr id="224" name="Google Shape;224;p26"/>
          <p:cNvSpPr txBox="1"/>
          <p:nvPr/>
        </p:nvSpPr>
        <p:spPr>
          <a:xfrm>
            <a:off x="927100" y="5578475"/>
            <a:ext cx="7239000" cy="1160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aramond"/>
              <a:buNone/>
            </a:pPr>
            <a:r>
              <a:rPr lang="en-US" sz="2800" b="1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“When I See…I Feel…Because…”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aramond"/>
              <a:buNone/>
            </a:pPr>
            <a:r>
              <a:rPr lang="en-US" sz="2800" b="1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Or “I Feel…When…and I Need….”</a:t>
            </a:r>
            <a:endParaRPr/>
          </a:p>
        </p:txBody>
      </p:sp>
      <p:cxnSp>
        <p:nvCxnSpPr>
          <p:cNvPr id="225" name="Google Shape;225;p26"/>
          <p:cNvCxnSpPr/>
          <p:nvPr/>
        </p:nvCxnSpPr>
        <p:spPr>
          <a:xfrm flipH="1">
            <a:off x="2057400" y="2133600"/>
            <a:ext cx="1219200" cy="9906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26" name="Google Shape;226;p26"/>
          <p:cNvCxnSpPr/>
          <p:nvPr/>
        </p:nvCxnSpPr>
        <p:spPr>
          <a:xfrm rot="10800000" flipH="1">
            <a:off x="2971800" y="2971800"/>
            <a:ext cx="152400" cy="1524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227" name="Google Shape;227;p26"/>
          <p:cNvCxnSpPr/>
          <p:nvPr/>
        </p:nvCxnSpPr>
        <p:spPr>
          <a:xfrm rot="10800000" flipH="1">
            <a:off x="3200400" y="2743200"/>
            <a:ext cx="152400" cy="1524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228" name="Google Shape;228;p26"/>
          <p:cNvCxnSpPr/>
          <p:nvPr/>
        </p:nvCxnSpPr>
        <p:spPr>
          <a:xfrm rot="10800000" flipH="1">
            <a:off x="3429000" y="2514600"/>
            <a:ext cx="152400" cy="1524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229" name="Google Shape;229;p26"/>
          <p:cNvCxnSpPr/>
          <p:nvPr/>
        </p:nvCxnSpPr>
        <p:spPr>
          <a:xfrm rot="10800000" flipH="1">
            <a:off x="3657600" y="2209800"/>
            <a:ext cx="228600" cy="2286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30" name="Google Shape;230;p26"/>
          <p:cNvCxnSpPr/>
          <p:nvPr/>
        </p:nvCxnSpPr>
        <p:spPr>
          <a:xfrm>
            <a:off x="5410200" y="2133600"/>
            <a:ext cx="1219200" cy="5334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7"/>
          <p:cNvSpPr txBox="1"/>
          <p:nvPr/>
        </p:nvSpPr>
        <p:spPr>
          <a:xfrm>
            <a:off x="381000" y="457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Garamond"/>
              <a:buNone/>
            </a:pPr>
            <a:r>
              <a:rPr lang="en-US" sz="3600" b="1" i="0" u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Guidelines for Giving and </a:t>
            </a:r>
            <a:br>
              <a:rPr lang="en-US" sz="3600" b="1" i="0" u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en-US" sz="3600" b="1" i="0" u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Receiving Feedback</a:t>
            </a:r>
            <a:endParaRPr/>
          </a:p>
        </p:txBody>
      </p:sp>
      <p:sp>
        <p:nvSpPr>
          <p:cNvPr id="237" name="Google Shape;237;p27"/>
          <p:cNvSpPr txBox="1"/>
          <p:nvPr/>
        </p:nvSpPr>
        <p:spPr>
          <a:xfrm>
            <a:off x="381000" y="1828800"/>
            <a:ext cx="38862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aramond"/>
              <a:buNone/>
            </a:pPr>
            <a:r>
              <a:rPr lang="en-US" sz="2400" b="1" i="0" u="sng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Giving Feedback</a:t>
            </a:r>
            <a:endParaRPr dirty="0"/>
          </a:p>
          <a:p>
            <a:pPr marL="342900" marR="0" lvl="0" indent="-34290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Garamond"/>
              <a:buChar char="•"/>
            </a:pPr>
            <a:r>
              <a:rPr lang="en-US" sz="22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Use “I” statements</a:t>
            </a:r>
            <a:endParaRPr dirty="0"/>
          </a:p>
          <a:p>
            <a:pPr marL="342900" marR="0" lvl="0" indent="-34290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Garamond"/>
              <a:buChar char="•"/>
            </a:pPr>
            <a:r>
              <a:rPr lang="en-US" sz="22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Be specific</a:t>
            </a:r>
            <a:endParaRPr dirty="0"/>
          </a:p>
          <a:p>
            <a:pPr marL="342900" marR="0" lvl="0" indent="-34290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Garamond"/>
              <a:buChar char="•"/>
            </a:pPr>
            <a:r>
              <a:rPr lang="en-US" sz="22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Address one issue at a time</a:t>
            </a:r>
            <a:endParaRPr dirty="0"/>
          </a:p>
          <a:p>
            <a:pPr marL="342900" marR="0" lvl="0" indent="-34290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Garamond"/>
              <a:buChar char="•"/>
            </a:pPr>
            <a:r>
              <a:rPr lang="en-US" sz="22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Be honest</a:t>
            </a:r>
            <a:endParaRPr dirty="0"/>
          </a:p>
          <a:p>
            <a:pPr marL="342900" marR="0" lvl="0" indent="-34290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Garamond"/>
              <a:buChar char="•"/>
            </a:pPr>
            <a:r>
              <a:rPr lang="en-US" sz="22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Consider time and place</a:t>
            </a:r>
            <a:endParaRPr dirty="0"/>
          </a:p>
          <a:p>
            <a:pPr marL="342900" marR="0" lvl="0" indent="-34290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Garamond"/>
              <a:buChar char="•"/>
            </a:pPr>
            <a:r>
              <a:rPr lang="en-US" sz="22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Focus on behavior, not person</a:t>
            </a:r>
            <a:endParaRPr dirty="0"/>
          </a:p>
          <a:p>
            <a:pPr marL="342900" marR="0" lvl="0" indent="-34290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Garamond"/>
              <a:buChar char="•"/>
            </a:pPr>
            <a:r>
              <a:rPr lang="en-US" sz="22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Give both positive and constructive feedback</a:t>
            </a:r>
            <a:endParaRPr dirty="0"/>
          </a:p>
          <a:p>
            <a:pPr marL="342900" marR="0" lvl="0" indent="-34290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Garamond"/>
              <a:buChar char="•"/>
            </a:pPr>
            <a:r>
              <a:rPr lang="en-US" sz="22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Be aware of your non-verbal messages</a:t>
            </a:r>
            <a:endParaRPr dirty="0"/>
          </a:p>
        </p:txBody>
      </p:sp>
      <p:sp>
        <p:nvSpPr>
          <p:cNvPr id="238" name="Google Shape;238;p27"/>
          <p:cNvSpPr txBox="1"/>
          <p:nvPr/>
        </p:nvSpPr>
        <p:spPr>
          <a:xfrm>
            <a:off x="4495800" y="1828800"/>
            <a:ext cx="42672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aramond"/>
              <a:buNone/>
            </a:pPr>
            <a:r>
              <a:rPr lang="en-US" sz="2400" b="1" i="0" u="sng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Receiving Feedback</a:t>
            </a:r>
            <a:endParaRPr dirty="0"/>
          </a:p>
          <a:p>
            <a:pPr marL="342900" marR="0" lvl="0" indent="-34290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Garamond"/>
              <a:buChar char="•"/>
            </a:pPr>
            <a:r>
              <a:rPr lang="en-US" sz="22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Listen actively (make eye contact, resist distractions, </a:t>
            </a:r>
            <a:r>
              <a:rPr lang="en-US" sz="2200" b="0" i="0" u="none" dirty="0" smtClean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etc.)</a:t>
            </a:r>
            <a:endParaRPr dirty="0"/>
          </a:p>
          <a:p>
            <a:pPr marL="342900" marR="0" lvl="0" indent="-34290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Garamond"/>
              <a:buChar char="•"/>
            </a:pPr>
            <a:r>
              <a:rPr lang="en-US" sz="22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Acknowledge/encourage the speaker</a:t>
            </a:r>
            <a:endParaRPr dirty="0"/>
          </a:p>
          <a:p>
            <a:pPr marL="342900" marR="0" lvl="0" indent="-34290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Garamond"/>
              <a:buChar char="•"/>
            </a:pPr>
            <a:r>
              <a:rPr lang="en-US" sz="22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Observe non-verbal cues</a:t>
            </a:r>
            <a:endParaRPr dirty="0"/>
          </a:p>
          <a:p>
            <a:pPr marL="342900" marR="0" lvl="0" indent="-34290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Garamond"/>
              <a:buChar char="•"/>
            </a:pPr>
            <a:r>
              <a:rPr lang="en-US" sz="22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Ask questions for clarification</a:t>
            </a:r>
            <a:endParaRPr dirty="0"/>
          </a:p>
          <a:p>
            <a:pPr marL="342900" marR="0" lvl="0" indent="-34290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Garamond"/>
              <a:buChar char="•"/>
            </a:pPr>
            <a:r>
              <a:rPr lang="en-US" sz="22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Check out your understanding</a:t>
            </a:r>
            <a:endParaRPr dirty="0"/>
          </a:p>
          <a:p>
            <a:pPr marL="342900" marR="0" lvl="0" indent="-34290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Garamond"/>
              <a:buChar char="•"/>
            </a:pPr>
            <a:r>
              <a:rPr lang="en-US" sz="22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Seek to understand before being understood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Garamond"/>
              <a:buNone/>
            </a:pPr>
            <a:r>
              <a:rPr lang="en-US" sz="40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Proactive versus Reactive Language</a:t>
            </a:r>
            <a:endParaRPr/>
          </a:p>
        </p:txBody>
      </p:sp>
      <p:sp>
        <p:nvSpPr>
          <p:cNvPr id="232" name="Google Shape;232;p32"/>
          <p:cNvSpPr txBox="1">
            <a:spLocks noGrp="1"/>
          </p:cNvSpPr>
          <p:nvPr>
            <p:ph type="body" idx="1"/>
          </p:nvPr>
        </p:nvSpPr>
        <p:spPr>
          <a:xfrm>
            <a:off x="533400" y="1676400"/>
            <a:ext cx="32766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</a:pPr>
            <a:r>
              <a:rPr lang="en-US" sz="2500" b="1" i="0" u="sng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REACTIVE</a:t>
            </a:r>
            <a:endParaRPr/>
          </a:p>
          <a:p>
            <a:pPr marL="342900" marR="0" lvl="0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</a:pPr>
            <a:r>
              <a:rPr lang="en-US" sz="2500" b="0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You</a:t>
            </a:r>
            <a:endParaRPr/>
          </a:p>
          <a:p>
            <a:pPr marL="342900" marR="0" lvl="0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</a:pPr>
            <a:r>
              <a:rPr lang="en-US" sz="2500" b="0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Have to</a:t>
            </a:r>
            <a:endParaRPr/>
          </a:p>
          <a:p>
            <a:pPr marL="342900" marR="0" lvl="0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</a:pPr>
            <a:r>
              <a:rPr lang="en-US" sz="2500" b="0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Need</a:t>
            </a:r>
            <a:endParaRPr/>
          </a:p>
          <a:p>
            <a:pPr marL="342900" marR="0" lvl="0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</a:pPr>
            <a:r>
              <a:rPr lang="en-US" sz="2500" b="0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You make me</a:t>
            </a:r>
            <a:endParaRPr/>
          </a:p>
          <a:p>
            <a:pPr marL="342900" marR="0" lvl="0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</a:pPr>
            <a:r>
              <a:rPr lang="en-US" sz="2500" b="0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They are getting me</a:t>
            </a:r>
            <a:endParaRPr/>
          </a:p>
          <a:p>
            <a:pPr marL="342900" marR="0" lvl="0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</a:pPr>
            <a:r>
              <a:rPr lang="en-US" sz="2500" b="0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They cause it to be</a:t>
            </a:r>
            <a:endParaRPr/>
          </a:p>
          <a:p>
            <a:pPr marL="342900" marR="0" lvl="0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</a:pPr>
            <a:r>
              <a:rPr lang="en-US" sz="2500" b="0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Can’t</a:t>
            </a:r>
            <a:endParaRPr/>
          </a:p>
          <a:p>
            <a:pPr marL="342900" marR="0" lvl="0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</a:pPr>
            <a:r>
              <a:rPr lang="en-US" sz="2500" b="0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Should have</a:t>
            </a:r>
            <a:endParaRPr/>
          </a:p>
          <a:p>
            <a:pPr marL="342900" marR="0" lvl="0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</a:pPr>
            <a:r>
              <a:rPr lang="en-US" sz="2500" b="0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Ought to</a:t>
            </a:r>
            <a:endParaRPr/>
          </a:p>
        </p:txBody>
      </p:sp>
      <p:sp>
        <p:nvSpPr>
          <p:cNvPr id="233" name="Google Shape;233;p32"/>
          <p:cNvSpPr txBox="1">
            <a:spLocks noGrp="1"/>
          </p:cNvSpPr>
          <p:nvPr>
            <p:ph type="body" idx="1"/>
          </p:nvPr>
        </p:nvSpPr>
        <p:spPr>
          <a:xfrm>
            <a:off x="4876800" y="1676400"/>
            <a:ext cx="3276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</a:pPr>
            <a:r>
              <a:rPr lang="en-US" sz="2500" b="1" i="0" u="sng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PROACTIVE</a:t>
            </a:r>
            <a:endParaRPr dirty="0"/>
          </a:p>
          <a:p>
            <a:pPr marL="342900" marR="0" lvl="0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</a:pPr>
            <a:r>
              <a:rPr lang="en-US" sz="25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I</a:t>
            </a:r>
            <a:endParaRPr dirty="0"/>
          </a:p>
          <a:p>
            <a:pPr marL="342900" marR="0" lvl="0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</a:pPr>
            <a:r>
              <a:rPr lang="en-US" sz="25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Choose to</a:t>
            </a:r>
            <a:endParaRPr dirty="0"/>
          </a:p>
          <a:p>
            <a:pPr marL="342900" marR="0" lvl="0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</a:pPr>
            <a:r>
              <a:rPr lang="en-US" sz="25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Want</a:t>
            </a:r>
            <a:endParaRPr dirty="0"/>
          </a:p>
          <a:p>
            <a:pPr marL="342900" marR="0" lvl="0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</a:pPr>
            <a:r>
              <a:rPr lang="en-US" sz="25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I make me</a:t>
            </a:r>
            <a:endParaRPr dirty="0"/>
          </a:p>
          <a:p>
            <a:pPr marL="342900" marR="0" lvl="0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</a:pPr>
            <a:r>
              <a:rPr lang="en-US" sz="25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I am getting (myself)</a:t>
            </a:r>
            <a:endParaRPr dirty="0"/>
          </a:p>
          <a:p>
            <a:pPr marL="342900" marR="0" lvl="0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</a:pPr>
            <a:r>
              <a:rPr lang="en-US" sz="25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I let it be</a:t>
            </a:r>
            <a:endParaRPr dirty="0"/>
          </a:p>
          <a:p>
            <a:pPr marL="342900" marR="0" lvl="0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</a:pPr>
            <a:r>
              <a:rPr lang="en-US" sz="25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Won’t</a:t>
            </a:r>
            <a:endParaRPr dirty="0"/>
          </a:p>
          <a:p>
            <a:pPr marL="342900" marR="0" lvl="0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</a:pPr>
            <a:r>
              <a:rPr lang="en-US" sz="25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Didn’t</a:t>
            </a:r>
            <a:endParaRPr dirty="0"/>
          </a:p>
          <a:p>
            <a:pPr marL="342900" marR="0" lvl="0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</a:pPr>
            <a:r>
              <a:rPr lang="en-US" sz="25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Want to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4340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0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aramond"/>
              <a:buNone/>
            </a:pPr>
            <a:r>
              <a:rPr lang="en-US" sz="4400" b="1" i="0" u="none" strike="noStrike" cap="none" dirty="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Positive Language</a:t>
            </a:r>
            <a:endParaRPr dirty="0"/>
          </a:p>
        </p:txBody>
      </p:sp>
      <p:sp>
        <p:nvSpPr>
          <p:cNvPr id="256" name="Google Shape;256;p30"/>
          <p:cNvSpPr txBox="1">
            <a:spLocks noGrp="1"/>
          </p:cNvSpPr>
          <p:nvPr>
            <p:ph sz="half" idx="1"/>
          </p:nvPr>
        </p:nvSpPr>
        <p:spPr>
          <a:xfrm>
            <a:off x="381000" y="1676400"/>
            <a:ext cx="40386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0"/>
            </a:pPr>
            <a:r>
              <a:rPr lang="en-US" sz="20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No, I can’t do that.  Can’t you see I’m busy??</a:t>
            </a:r>
            <a:endParaRPr dirty="0"/>
          </a:p>
          <a:p>
            <a:pPr marR="0" lvl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</a:pPr>
            <a:endParaRPr sz="2000" b="0" i="0" u="none" dirty="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R="0" lvl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</a:pPr>
            <a:r>
              <a:rPr lang="en-US" sz="20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Why are you asking me?  Carol is just sitting around.</a:t>
            </a:r>
            <a:endParaRPr dirty="0"/>
          </a:p>
          <a:p>
            <a:pPr marR="0" lvl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</a:pPr>
            <a:endParaRPr sz="2000" b="0" i="0" u="none" dirty="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R="0" lvl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</a:pPr>
            <a:r>
              <a:rPr lang="en-US" sz="20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The support staff should have done that.  It’s not my problem.</a:t>
            </a:r>
            <a:endParaRPr dirty="0"/>
          </a:p>
          <a:p>
            <a:pPr marR="0" lvl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</a:pPr>
            <a:endParaRPr sz="2000" b="0" i="0" u="none" dirty="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R="0" lvl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</a:pPr>
            <a:r>
              <a:rPr lang="en-US" sz="20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There’s nothing I can do.</a:t>
            </a:r>
            <a:endParaRPr dirty="0"/>
          </a:p>
          <a:p>
            <a: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0"/>
            </a:pPr>
            <a:endParaRPr sz="2000" b="0" i="0" u="none" dirty="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R="0" lvl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</a:pPr>
            <a:r>
              <a:rPr lang="en-US" sz="20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Stop taking out your stress on me.  I can only do so much in one day.</a:t>
            </a:r>
            <a:endParaRPr dirty="0"/>
          </a:p>
          <a:p>
            <a:pPr marR="0" lvl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</a:pPr>
            <a:r>
              <a:rPr lang="en-US" sz="20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Sarah is so lazy.  She never helps us out when we need her.</a:t>
            </a:r>
            <a:endParaRPr dirty="0"/>
          </a:p>
          <a:p>
            <a:pPr marL="342900" marR="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</a:pPr>
            <a:endParaRPr sz="2000" b="0" i="0" u="none" dirty="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42900" marR="0" lvl="0" indent="-23622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None/>
            </a:pPr>
            <a:endParaRPr sz="2400" b="0" i="0" u="none" dirty="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42900" marR="0" lvl="0" indent="-23622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None/>
            </a:pPr>
            <a:endParaRPr sz="2400" b="0" i="0" u="none" dirty="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42900" marR="0" lvl="0" indent="-23622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None/>
            </a:pPr>
            <a:endParaRPr sz="2400" b="0" i="0" u="none" dirty="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57" name="Google Shape;257;p30"/>
          <p:cNvSpPr txBox="1">
            <a:spLocks noGrp="1"/>
          </p:cNvSpPr>
          <p:nvPr>
            <p:ph type="body" idx="4294967295"/>
          </p:nvPr>
        </p:nvSpPr>
        <p:spPr>
          <a:xfrm>
            <a:off x="4709746" y="1658815"/>
            <a:ext cx="4152900" cy="51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0"/>
            </a:pPr>
            <a:r>
              <a:rPr lang="en-US" sz="20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I’ll be glad to do that as soon as I finish with…</a:t>
            </a:r>
            <a:endParaRPr dirty="0"/>
          </a:p>
          <a:p>
            <a:pPr marR="0" lvl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</a:pPr>
            <a:endParaRPr sz="2000" b="0" i="0" u="none" dirty="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R="0" lvl="0" algn="l" rtl="0">
              <a:lnSpc>
                <a:spcPct val="90000"/>
              </a:lnSpc>
              <a:spcBef>
                <a:spcPts val="400"/>
              </a:spcBef>
              <a:spcAft>
                <a:spcPts val="600"/>
              </a:spcAft>
              <a:buClr>
                <a:schemeClr val="hlink"/>
              </a:buClr>
              <a:buSzPts val="1400"/>
            </a:pPr>
            <a:r>
              <a:rPr lang="en-US" sz="20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Would you mind checking to see if Carol has time to help you?  I’m involved in …. right now</a:t>
            </a:r>
            <a:r>
              <a:rPr lang="en-US" sz="2000" b="0" i="0" u="none" dirty="0" smtClean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.</a:t>
            </a:r>
          </a:p>
          <a:p>
            <a:pPr marR="0" lvl="0" algn="l" rtl="0">
              <a:lnSpc>
                <a:spcPct val="90000"/>
              </a:lnSpc>
              <a:spcBef>
                <a:spcPts val="600"/>
              </a:spcBef>
              <a:spcAft>
                <a:spcPts val="1800"/>
              </a:spcAft>
              <a:buClr>
                <a:schemeClr val="hlink"/>
              </a:buClr>
              <a:buSzPts val="1400"/>
            </a:pPr>
            <a:r>
              <a:rPr lang="en-US" sz="2000" b="0" i="0" u="none" dirty="0" smtClean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Let </a:t>
            </a:r>
            <a:r>
              <a:rPr lang="en-US" sz="20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me see how we can get that done.  We’ll talk with the secretaries later. </a:t>
            </a:r>
            <a:endParaRPr dirty="0"/>
          </a:p>
          <a:p>
            <a:pPr marR="0" lvl="0" algn="l" rtl="0">
              <a:lnSpc>
                <a:spcPct val="70000"/>
              </a:lnSpc>
              <a:spcBef>
                <a:spcPts val="700"/>
              </a:spcBef>
              <a:spcAft>
                <a:spcPts val="1200"/>
              </a:spcAft>
              <a:buClr>
                <a:schemeClr val="hlink"/>
              </a:buClr>
              <a:buSzPts val="1400"/>
            </a:pPr>
            <a:r>
              <a:rPr lang="en-US" sz="2000" b="0" i="0" u="none" dirty="0" smtClean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There </a:t>
            </a:r>
            <a:r>
              <a:rPr lang="en-US" sz="20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must be something we can do.</a:t>
            </a:r>
            <a:endParaRPr dirty="0"/>
          </a:p>
          <a:p>
            <a:pPr marL="685800" marR="0" lvl="0" indent="-342900" algn="l" rtl="0">
              <a:lnSpc>
                <a:spcPct val="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0"/>
            </a:pPr>
            <a:endParaRPr sz="2000" b="0" i="0" u="none" dirty="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R="0" lvl="0" algn="l" rtl="0">
              <a:lnSpc>
                <a:spcPct val="80000"/>
              </a:lnSpc>
              <a:spcBef>
                <a:spcPts val="700"/>
              </a:spcBef>
              <a:spcAft>
                <a:spcPts val="600"/>
              </a:spcAft>
              <a:buClr>
                <a:schemeClr val="hlink"/>
              </a:buClr>
              <a:buSzPts val="1400"/>
            </a:pPr>
            <a:r>
              <a:rPr lang="en-US" sz="20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It’s really busy today.  Can we take a few minutes to prioritize what needs to be done?</a:t>
            </a:r>
            <a:endParaRPr dirty="0"/>
          </a:p>
          <a:p>
            <a:pPr marR="0" lvl="0" algn="l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hlink"/>
              </a:buClr>
              <a:buSzPts val="1400"/>
            </a:pPr>
            <a:r>
              <a:rPr lang="en-US" sz="20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Sarah, I would really appreciate it if you volunteered to help when we are busy.</a:t>
            </a:r>
            <a:endParaRPr dirty="0"/>
          </a:p>
          <a:p>
            <a:pPr marL="4318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</a:pPr>
            <a:endParaRPr sz="2000" b="0" i="0" u="none" dirty="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42900" marR="0" lvl="0" indent="-2540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</a:pPr>
            <a:endParaRPr sz="2000" b="0" i="0" u="none" dirty="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58" name="Google Shape;258;p30"/>
          <p:cNvSpPr txBox="1"/>
          <p:nvPr/>
        </p:nvSpPr>
        <p:spPr>
          <a:xfrm>
            <a:off x="838200" y="1143000"/>
            <a:ext cx="3200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aramond"/>
              <a:buNone/>
            </a:pPr>
            <a:r>
              <a:rPr lang="en-US" sz="2400" b="1" i="0" u="sng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Instead of…</a:t>
            </a:r>
            <a:endParaRPr/>
          </a:p>
        </p:txBody>
      </p:sp>
      <p:sp>
        <p:nvSpPr>
          <p:cNvPr id="259" name="Google Shape;259;p30"/>
          <p:cNvSpPr txBox="1"/>
          <p:nvPr/>
        </p:nvSpPr>
        <p:spPr>
          <a:xfrm>
            <a:off x="5054600" y="11430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aramond"/>
              <a:buNone/>
            </a:pPr>
            <a:r>
              <a:rPr lang="en-US" sz="2400" b="1" i="0" u="sng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Try this…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chemeClr val="tx2"/>
                </a:solidFill>
                <a:latin typeface="Garamond" panose="02020404030301010803" pitchFamily="18" charset="0"/>
              </a:rPr>
              <a:t>Use Safety </a:t>
            </a:r>
            <a:r>
              <a:rPr lang="en-US" sz="3600" b="1" dirty="0">
                <a:solidFill>
                  <a:schemeClr val="tx2"/>
                </a:solidFill>
                <a:latin typeface="Garamond" panose="02020404030301010803" pitchFamily="18" charset="0"/>
              </a:rPr>
              <a:t>Net Phrases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0000" y="1690689"/>
            <a:ext cx="7675350" cy="3263504"/>
          </a:xfrm>
        </p:spPr>
        <p:txBody>
          <a:bodyPr>
            <a:normAutofit/>
          </a:bodyPr>
          <a:lstStyle/>
          <a:p>
            <a:pPr lvl="1" eaLnBrk="1" hangingPunct="1">
              <a:defRPr/>
            </a:pPr>
            <a:r>
              <a:rPr lang="en-US" sz="3200" dirty="0">
                <a:solidFill>
                  <a:schemeClr val="tx1"/>
                </a:solidFill>
                <a:latin typeface="Garamond" panose="02020404030301010803" pitchFamily="18" charset="0"/>
              </a:rPr>
              <a:t>“This is obviously very important to you.”</a:t>
            </a:r>
          </a:p>
          <a:p>
            <a:pPr lvl="1" eaLnBrk="1" hangingPunct="1">
              <a:defRPr/>
            </a:pPr>
            <a:r>
              <a:rPr lang="en-US" sz="3200" dirty="0">
                <a:solidFill>
                  <a:schemeClr val="tx1"/>
                </a:solidFill>
                <a:latin typeface="Garamond" panose="02020404030301010803" pitchFamily="18" charset="0"/>
              </a:rPr>
              <a:t>“Here’s what we can do.”</a:t>
            </a:r>
          </a:p>
          <a:p>
            <a:pPr lvl="1" eaLnBrk="1" hangingPunct="1">
              <a:defRPr/>
            </a:pPr>
            <a:r>
              <a:rPr lang="en-US" sz="3200" dirty="0">
                <a:solidFill>
                  <a:schemeClr val="tx1"/>
                </a:solidFill>
                <a:latin typeface="Garamond" panose="02020404030301010803" pitchFamily="18" charset="0"/>
              </a:rPr>
              <a:t> “I’m sorry you feel this way. </a:t>
            </a:r>
          </a:p>
          <a:p>
            <a:pPr lvl="1" eaLnBrk="1" hangingPunct="1">
              <a:defRPr/>
            </a:pPr>
            <a:r>
              <a:rPr lang="en-US" sz="3200" dirty="0">
                <a:solidFill>
                  <a:schemeClr val="tx1"/>
                </a:solidFill>
                <a:latin typeface="Garamond" panose="02020404030301010803" pitchFamily="18" charset="0"/>
              </a:rPr>
              <a:t>“Let’s take a break and think this through </a:t>
            </a:r>
            <a:r>
              <a:rPr lang="en-US" sz="32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                	before </a:t>
            </a:r>
            <a:r>
              <a:rPr lang="en-US" sz="3200" dirty="0">
                <a:solidFill>
                  <a:schemeClr val="tx1"/>
                </a:solidFill>
                <a:latin typeface="Garamond" panose="02020404030301010803" pitchFamily="18" charset="0"/>
              </a:rPr>
              <a:t>figuring out next steps.”</a:t>
            </a:r>
          </a:p>
          <a:p>
            <a:pPr lvl="1" eaLnBrk="1" hangingPunct="1">
              <a:defRPr/>
            </a:pPr>
            <a:r>
              <a:rPr lang="en-US" sz="3200" dirty="0">
                <a:solidFill>
                  <a:schemeClr val="tx1"/>
                </a:solidFill>
                <a:latin typeface="Garamond" panose="02020404030301010803" pitchFamily="18" charset="0"/>
              </a:rPr>
              <a:t> “Perhaps we need to agree to disagree.”</a:t>
            </a:r>
          </a:p>
        </p:txBody>
      </p:sp>
      <p:pic>
        <p:nvPicPr>
          <p:cNvPr id="4" name="Picture 3" descr="Voices of Glass | One man's journey through Paranoid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4922417"/>
            <a:ext cx="1986352" cy="135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75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5"/>
          <p:cNvSpPr txBox="1">
            <a:spLocks noGrp="1"/>
          </p:cNvSpPr>
          <p:nvPr>
            <p:ph type="title"/>
          </p:nvPr>
        </p:nvSpPr>
        <p:spPr>
          <a:xfrm>
            <a:off x="551770" y="1307785"/>
            <a:ext cx="5073805" cy="868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aramond"/>
              <a:buNone/>
            </a:pPr>
            <a:r>
              <a:rPr lang="en-US" sz="4400" b="1" i="0" strike="noStrike" cap="none" dirty="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Agenda</a:t>
            </a:r>
            <a:endParaRPr dirty="0"/>
          </a:p>
        </p:txBody>
      </p:sp>
      <p:sp>
        <p:nvSpPr>
          <p:cNvPr id="123" name="Google Shape;123;p15"/>
          <p:cNvSpPr txBox="1">
            <a:spLocks noGrp="1"/>
          </p:cNvSpPr>
          <p:nvPr>
            <p:ph idx="1"/>
          </p:nvPr>
        </p:nvSpPr>
        <p:spPr>
          <a:xfrm>
            <a:off x="1449658" y="2271132"/>
            <a:ext cx="5798633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39725" marR="0" lvl="0" indent="-33972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240"/>
            </a:pPr>
            <a:r>
              <a:rPr lang="en-US" sz="3200" b="1" i="0" u="none" strike="noStrike" cap="none" dirty="0" smtClean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Introduction</a:t>
            </a:r>
            <a:endParaRPr dirty="0"/>
          </a:p>
          <a:p>
            <a:pPr marL="339725" marR="0" lvl="0" indent="-339725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240"/>
            </a:pPr>
            <a:r>
              <a:rPr lang="en-US" sz="3200" b="1" i="0" u="none" strike="noStrike" cap="none" dirty="0" smtClean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Overview </a:t>
            </a:r>
            <a:r>
              <a:rPr lang="en-US" sz="3200" b="1" i="0" u="none" strike="noStrike" cap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of Conflict</a:t>
            </a:r>
            <a:endParaRPr dirty="0"/>
          </a:p>
          <a:p>
            <a:pPr marL="339725" marR="0" lvl="0" indent="-339725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240"/>
            </a:pPr>
            <a:r>
              <a:rPr lang="en-US" sz="3200" b="1" i="0" u="none" strike="noStrike" cap="none" dirty="0" smtClean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Conflict </a:t>
            </a:r>
            <a:r>
              <a:rPr lang="en-US" sz="3200" b="1" i="0" u="none" strike="noStrike" cap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Management Styles</a:t>
            </a:r>
            <a:endParaRPr dirty="0"/>
          </a:p>
          <a:p>
            <a:pPr marL="339725" marR="0" lvl="0" indent="-339725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240"/>
            </a:pPr>
            <a:r>
              <a:rPr lang="en-US" sz="3200" b="1" i="0" u="none" strike="noStrike" cap="none" dirty="0" smtClean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Tips </a:t>
            </a:r>
            <a:r>
              <a:rPr lang="en-US" sz="3200" b="1" i="0" u="none" strike="noStrike" cap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for Resolving Conflict</a:t>
            </a:r>
            <a:endParaRPr dirty="0"/>
          </a:p>
          <a:p>
            <a:pPr marL="339725" marR="0" lvl="0" indent="-339725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240"/>
            </a:pPr>
            <a:r>
              <a:rPr lang="en-US" sz="3200" b="1" i="0" u="none" strike="noStrike" cap="none" dirty="0" smtClean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Summary</a:t>
            </a:r>
            <a:endParaRPr dirty="0"/>
          </a:p>
          <a:p>
            <a:pPr marL="342900" marR="0" lvl="0" indent="-20066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None/>
            </a:pPr>
            <a:endParaRPr sz="3200" b="1" i="0" u="none" strike="noStrike" cap="none" dirty="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4" name="Picture 3" descr="10 Reasons to follow European approach - Afro-I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133" y="735980"/>
            <a:ext cx="2046869" cy="1535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1"/>
          <p:cNvSpPr txBox="1">
            <a:spLocks noGrp="1"/>
          </p:cNvSpPr>
          <p:nvPr>
            <p:ph type="title" idx="4294967295"/>
          </p:nvPr>
        </p:nvSpPr>
        <p:spPr>
          <a:xfrm>
            <a:off x="-633761" y="430756"/>
            <a:ext cx="630973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aramond"/>
              <a:buNone/>
            </a:pPr>
            <a:r>
              <a:rPr lang="en-US" sz="4400" b="1" i="0" u="none" strike="noStrike" cap="none" dirty="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Fouls in Conflict</a:t>
            </a:r>
            <a:endParaRPr dirty="0"/>
          </a:p>
        </p:txBody>
      </p:sp>
      <p:sp>
        <p:nvSpPr>
          <p:cNvPr id="266" name="Google Shape;266;p31"/>
          <p:cNvSpPr txBox="1">
            <a:spLocks noGrp="1"/>
          </p:cNvSpPr>
          <p:nvPr>
            <p:ph type="body" idx="4294967295"/>
          </p:nvPr>
        </p:nvSpPr>
        <p:spPr>
          <a:xfrm>
            <a:off x="301082" y="1676400"/>
            <a:ext cx="4038600" cy="4678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Arial"/>
              <a:buChar char="•"/>
            </a:pPr>
            <a:r>
              <a:rPr lang="en-US" sz="32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Putting down the other person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Arial"/>
              <a:buChar char="•"/>
            </a:pPr>
            <a:r>
              <a:rPr lang="en-US" sz="32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Threatening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Arial"/>
              <a:buChar char="•"/>
            </a:pPr>
            <a:r>
              <a:rPr lang="en-US" sz="32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Bossing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Arial"/>
              <a:buChar char="•"/>
            </a:pPr>
            <a:r>
              <a:rPr lang="en-US" sz="32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Making excuses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Arial"/>
              <a:buChar char="•"/>
            </a:pPr>
            <a:r>
              <a:rPr lang="en-US" sz="3200" dirty="0" smtClean="0">
                <a:solidFill>
                  <a:schemeClr val="lt1"/>
                </a:solidFill>
                <a:latin typeface="Garamond"/>
                <a:sym typeface="Garamond"/>
              </a:rPr>
              <a:t>Blaming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Arial"/>
              <a:buChar char="•"/>
            </a:pPr>
            <a:r>
              <a:rPr lang="en-US" sz="3200" dirty="0" smtClean="0">
                <a:solidFill>
                  <a:schemeClr val="lt1"/>
                </a:solidFill>
                <a:latin typeface="Garamond"/>
                <a:sym typeface="Garamond"/>
              </a:rPr>
              <a:t>Getting even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Arial"/>
              <a:buChar char="•"/>
            </a:pPr>
            <a:r>
              <a:rPr lang="en-US" sz="3200" dirty="0" smtClean="0">
                <a:solidFill>
                  <a:schemeClr val="lt1"/>
                </a:solidFill>
                <a:latin typeface="Garamond"/>
                <a:sym typeface="Garamond"/>
              </a:rPr>
              <a:t>Name calling</a:t>
            </a:r>
            <a:endParaRPr dirty="0"/>
          </a:p>
          <a:p>
            <a:pPr marL="342900" marR="0" lvl="0" indent="-20066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None/>
            </a:pPr>
            <a:endParaRPr sz="3200" b="0" i="0" u="none" dirty="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67" name="Google Shape;267;p31"/>
          <p:cNvSpPr txBox="1">
            <a:spLocks noGrp="1"/>
          </p:cNvSpPr>
          <p:nvPr>
            <p:ph type="body" idx="4294967295"/>
          </p:nvPr>
        </p:nvSpPr>
        <p:spPr>
          <a:xfrm>
            <a:off x="4339682" y="2490440"/>
            <a:ext cx="4724400" cy="4983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Arial"/>
              <a:buChar char="•"/>
            </a:pPr>
            <a:r>
              <a:rPr lang="en-US" sz="3200" b="0" i="0" u="none" dirty="0" smtClean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Not </a:t>
            </a:r>
            <a:r>
              <a:rPr lang="en-US" sz="32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taking responsibility for your own behavior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Arial"/>
              <a:buChar char="•"/>
            </a:pPr>
            <a:r>
              <a:rPr lang="en-US" sz="3200" b="0" i="0" u="none" dirty="0" smtClean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Not </a:t>
            </a:r>
            <a:r>
              <a:rPr lang="en-US" sz="32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listening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Arial"/>
              <a:buChar char="•"/>
            </a:pPr>
            <a:r>
              <a:rPr lang="en-US" sz="3200" b="0" i="0" u="none" dirty="0" smtClean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Bringing </a:t>
            </a:r>
            <a:r>
              <a:rPr lang="en-US" sz="32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up the </a:t>
            </a:r>
            <a:r>
              <a:rPr lang="en-US" sz="3200" b="0" i="0" u="none" dirty="0" smtClean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past</a:t>
            </a:r>
          </a:p>
          <a:p>
            <a:pPr marL="342900" lvl="0" indent="-342900">
              <a:lnSpc>
                <a:spcPct val="100000"/>
              </a:lnSpc>
              <a:spcBef>
                <a:spcPts val="640"/>
              </a:spcBef>
              <a:buClr>
                <a:srgbClr val="FBCA98"/>
              </a:buClr>
              <a:buSzPts val="2240"/>
              <a:buFont typeface="Arial"/>
              <a:buChar char="•"/>
            </a:pPr>
            <a:r>
              <a:rPr lang="en-US" sz="3200" dirty="0">
                <a:solidFill>
                  <a:prstClr val="white"/>
                </a:solidFill>
                <a:latin typeface="Garamond"/>
                <a:ea typeface="Garamond"/>
                <a:cs typeface="Garamond"/>
                <a:sym typeface="Garamond"/>
              </a:rPr>
              <a:t>Physical contact i.e. hitting, pushing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Arial"/>
              <a:buChar char="•"/>
            </a:pPr>
            <a:endParaRPr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897" y="341546"/>
            <a:ext cx="2521552" cy="20596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aramond"/>
              <a:buNone/>
            </a:pPr>
            <a:r>
              <a:rPr lang="en-US" sz="4400" b="1" i="0" u="none" strike="noStrike" cap="none" dirty="0" smtClean="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Trouble Words</a:t>
            </a:r>
            <a:endParaRPr dirty="0"/>
          </a:p>
        </p:txBody>
      </p:sp>
      <p:sp>
        <p:nvSpPr>
          <p:cNvPr id="273" name="Google Shape;273;p32"/>
          <p:cNvSpPr txBox="1">
            <a:spLocks noGrp="1"/>
          </p:cNvSpPr>
          <p:nvPr>
            <p:ph idx="1"/>
          </p:nvPr>
        </p:nvSpPr>
        <p:spPr>
          <a:xfrm>
            <a:off x="840000" y="1690689"/>
            <a:ext cx="76753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39725" marR="0" lvl="0" indent="-33972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240"/>
            </a:pPr>
            <a:r>
              <a:rPr lang="en-US" sz="32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Threatening others by saying “if” followed by “you.”</a:t>
            </a:r>
            <a:endParaRPr dirty="0"/>
          </a:p>
          <a:p>
            <a:pPr marL="339725" marR="0" lvl="0" indent="-339725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240"/>
            </a:pPr>
            <a:r>
              <a:rPr lang="en-US" sz="32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Blaming and shaming others by asking “why” followed by “can’t, won’t or don’t.”</a:t>
            </a:r>
            <a:endParaRPr dirty="0"/>
          </a:p>
          <a:p>
            <a:pPr marL="339725" marR="0" lvl="0" indent="-339725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240"/>
            </a:pPr>
            <a:r>
              <a:rPr lang="en-US" sz="32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Using “never, ever, or always” to describe other people’s behavior.</a:t>
            </a:r>
            <a:endParaRPr dirty="0"/>
          </a:p>
          <a:p>
            <a:pPr marL="339725" marR="0" lvl="0" indent="-339725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240"/>
            </a:pPr>
            <a:r>
              <a:rPr lang="en-US" sz="32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Making global statements about a person’s character by saying “you” followed by a negative noun, adjective, or phrase.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24" descr="pe01529_[1]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62600" y="914400"/>
            <a:ext cx="2590800" cy="259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4" descr="pe01528_[1]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600" y="990600"/>
            <a:ext cx="2362200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4"/>
          <p:cNvSpPr txBox="1"/>
          <p:nvPr/>
        </p:nvSpPr>
        <p:spPr>
          <a:xfrm>
            <a:off x="304800" y="3657600"/>
            <a:ext cx="8458200" cy="3384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</a:pPr>
            <a:r>
              <a:rPr lang="en-US" sz="2000" b="0" i="0" u="none" dirty="0">
                <a:solidFill>
                  <a:schemeClr val="lt1"/>
                </a:solidFill>
                <a:latin typeface="Garamond" panose="02020404030301010803" pitchFamily="18" charset="0"/>
                <a:ea typeface="Times New Roman"/>
                <a:cs typeface="Times New Roman"/>
                <a:sym typeface="Times New Roman"/>
              </a:rPr>
              <a:t>Every behavior leads to either a step up or a step down the conflict escalator.</a:t>
            </a:r>
            <a:endParaRPr dirty="0">
              <a:latin typeface="Garamond" panose="02020404030301010803" pitchFamily="18" charset="0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</a:pPr>
            <a:r>
              <a:rPr lang="en-US" sz="2000" b="0" i="0" u="none" dirty="0">
                <a:solidFill>
                  <a:schemeClr val="lt1"/>
                </a:solidFill>
                <a:latin typeface="Garamond" panose="02020404030301010803" pitchFamily="18" charset="0"/>
                <a:ea typeface="Times New Roman"/>
                <a:cs typeface="Times New Roman"/>
                <a:sym typeface="Times New Roman"/>
              </a:rPr>
              <a:t>Behavior that makes the conflict worse will take it another step up the escalator.</a:t>
            </a:r>
            <a:endParaRPr dirty="0">
              <a:latin typeface="Garamond" panose="02020404030301010803" pitchFamily="18" charset="0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</a:pPr>
            <a:r>
              <a:rPr lang="en-US" sz="2000" b="0" i="0" u="none" dirty="0">
                <a:solidFill>
                  <a:schemeClr val="lt1"/>
                </a:solidFill>
                <a:latin typeface="Garamond" panose="02020404030301010803" pitchFamily="18" charset="0"/>
                <a:ea typeface="Times New Roman"/>
                <a:cs typeface="Times New Roman"/>
                <a:sym typeface="Times New Roman"/>
              </a:rPr>
              <a:t>Every step up the conflict escalator has feelings that go with it.  </a:t>
            </a:r>
            <a:endParaRPr dirty="0">
              <a:latin typeface="Garamond" panose="02020404030301010803" pitchFamily="18" charset="0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</a:pPr>
            <a:r>
              <a:rPr lang="en-US" sz="2000" b="0" i="0" u="none" dirty="0">
                <a:solidFill>
                  <a:schemeClr val="lt1"/>
                </a:solidFill>
                <a:latin typeface="Garamond" panose="02020404030301010803" pitchFamily="18" charset="0"/>
                <a:ea typeface="Times New Roman"/>
                <a:cs typeface="Times New Roman"/>
                <a:sym typeface="Times New Roman"/>
              </a:rPr>
              <a:t>As the conflict escalates, so do the feelings.</a:t>
            </a:r>
            <a:endParaRPr dirty="0">
              <a:latin typeface="Garamond" panose="02020404030301010803" pitchFamily="18" charset="0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</a:pPr>
            <a:r>
              <a:rPr lang="en-US" sz="2000" b="0" i="0" u="none" dirty="0">
                <a:solidFill>
                  <a:schemeClr val="lt1"/>
                </a:solidFill>
                <a:latin typeface="Garamond" panose="02020404030301010803" pitchFamily="18" charset="0"/>
                <a:ea typeface="Times New Roman"/>
                <a:cs typeface="Times New Roman"/>
                <a:sym typeface="Times New Roman"/>
              </a:rPr>
              <a:t>No one gets on the escalator empty handed.  They always have a suitcase. </a:t>
            </a:r>
            <a:endParaRPr dirty="0">
              <a:latin typeface="Garamond" panose="02020404030301010803" pitchFamily="18" charset="0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</a:pPr>
            <a:r>
              <a:rPr lang="en-US" sz="2000" b="0" i="0" u="none" dirty="0">
                <a:solidFill>
                  <a:schemeClr val="lt1"/>
                </a:solidFill>
                <a:latin typeface="Garamond" panose="02020404030301010803" pitchFamily="18" charset="0"/>
                <a:ea typeface="Times New Roman"/>
                <a:cs typeface="Times New Roman"/>
                <a:sym typeface="Times New Roman"/>
              </a:rPr>
              <a:t>That’s the baggage they bring to the conflict.</a:t>
            </a:r>
            <a:endParaRPr dirty="0">
              <a:latin typeface="Garamond" panose="02020404030301010803" pitchFamily="18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Garamond"/>
              <a:buNone/>
            </a:pPr>
            <a:endParaRPr sz="2000" b="0" i="0" u="none" dirty="0">
              <a:solidFill>
                <a:schemeClr val="lt1"/>
              </a:solidFill>
              <a:latin typeface="Garamond" panose="02020404030301010803" pitchFamily="18" charset="0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chemeClr val="lt1"/>
                </a:solidFill>
                <a:latin typeface="Garamond" panose="02020404030301010803" pitchFamily="18" charset="0"/>
                <a:ea typeface="Times New Roman"/>
                <a:cs typeface="Times New Roman"/>
                <a:sym typeface="Times New Roman"/>
              </a:rPr>
              <a:t>The higher you go on the escalator, the harder it is to come down.</a:t>
            </a:r>
            <a:endParaRPr dirty="0">
              <a:latin typeface="Garamond" panose="02020404030301010803" pitchFamily="18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Garamond"/>
              <a:buNone/>
            </a:pPr>
            <a:endParaRPr sz="2000" b="0" i="0" u="none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aramond"/>
              <a:buNone/>
            </a:pPr>
            <a:endParaRPr sz="1800" b="0" i="0" u="none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8" name="Google Shape;188;p24"/>
          <p:cNvSpPr txBox="1"/>
          <p:nvPr/>
        </p:nvSpPr>
        <p:spPr>
          <a:xfrm>
            <a:off x="1447800" y="228600"/>
            <a:ext cx="6400800" cy="70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Garamond"/>
              <a:buNone/>
            </a:pPr>
            <a:r>
              <a:rPr lang="en-US" sz="4000" b="1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The Conflict Escalator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5947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None/>
            </a:pPr>
            <a:r>
              <a:rPr lang="en-US" sz="3200" b="0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				</a:t>
            </a:r>
            <a:endParaRPr/>
          </a:p>
        </p:txBody>
      </p:sp>
      <p:sp>
        <p:nvSpPr>
          <p:cNvPr id="194" name="Google Shape;194;p25"/>
          <p:cNvSpPr txBox="1"/>
          <p:nvPr/>
        </p:nvSpPr>
        <p:spPr>
          <a:xfrm>
            <a:off x="381000" y="304800"/>
            <a:ext cx="8534400" cy="64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aramond"/>
              <a:buNone/>
            </a:pPr>
            <a:r>
              <a:rPr lang="en-US" sz="3600" b="1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Coming down the Conflict Escalator</a:t>
            </a:r>
            <a:r>
              <a:rPr lang="en-US" sz="2800" b="1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   </a:t>
            </a:r>
            <a:endParaRPr/>
          </a:p>
        </p:txBody>
      </p:sp>
      <p:cxnSp>
        <p:nvCxnSpPr>
          <p:cNvPr id="195" name="Google Shape;195;p25"/>
          <p:cNvCxnSpPr/>
          <p:nvPr/>
        </p:nvCxnSpPr>
        <p:spPr>
          <a:xfrm>
            <a:off x="3352800" y="1295400"/>
            <a:ext cx="533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96" name="Google Shape;196;p25"/>
          <p:cNvCxnSpPr/>
          <p:nvPr/>
        </p:nvCxnSpPr>
        <p:spPr>
          <a:xfrm>
            <a:off x="3886200" y="1295400"/>
            <a:ext cx="0" cy="3810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97" name="Google Shape;197;p25"/>
          <p:cNvSpPr txBox="1"/>
          <p:nvPr/>
        </p:nvSpPr>
        <p:spPr>
          <a:xfrm>
            <a:off x="3886200" y="1295400"/>
            <a:ext cx="457200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Garamond"/>
              <a:buNone/>
            </a:pPr>
            <a:r>
              <a:rPr lang="en-US" sz="2000" b="1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C</a:t>
            </a:r>
            <a:endParaRPr/>
          </a:p>
        </p:txBody>
      </p:sp>
      <p:cxnSp>
        <p:nvCxnSpPr>
          <p:cNvPr id="198" name="Google Shape;198;p25"/>
          <p:cNvCxnSpPr/>
          <p:nvPr/>
        </p:nvCxnSpPr>
        <p:spPr>
          <a:xfrm>
            <a:off x="4267200" y="1676400"/>
            <a:ext cx="0" cy="3048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99" name="Google Shape;199;p25"/>
          <p:cNvCxnSpPr/>
          <p:nvPr/>
        </p:nvCxnSpPr>
        <p:spPr>
          <a:xfrm>
            <a:off x="4267200" y="1981200"/>
            <a:ext cx="3810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200" name="Google Shape;200;p25"/>
          <p:cNvSpPr txBox="1"/>
          <p:nvPr/>
        </p:nvSpPr>
        <p:spPr>
          <a:xfrm>
            <a:off x="4267200" y="1600200"/>
            <a:ext cx="304800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Garamond"/>
              <a:buNone/>
            </a:pPr>
            <a:r>
              <a:rPr lang="en-US" sz="2000" b="1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A</a:t>
            </a:r>
            <a:endParaRPr/>
          </a:p>
        </p:txBody>
      </p:sp>
      <p:cxnSp>
        <p:nvCxnSpPr>
          <p:cNvPr id="201" name="Google Shape;201;p25"/>
          <p:cNvCxnSpPr/>
          <p:nvPr/>
        </p:nvCxnSpPr>
        <p:spPr>
          <a:xfrm>
            <a:off x="4648200" y="1981200"/>
            <a:ext cx="0" cy="2286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202" name="Google Shape;202;p25"/>
          <p:cNvCxnSpPr/>
          <p:nvPr/>
        </p:nvCxnSpPr>
        <p:spPr>
          <a:xfrm>
            <a:off x="4648200" y="2209800"/>
            <a:ext cx="3810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203" name="Google Shape;203;p25"/>
          <p:cNvSpPr txBox="1"/>
          <p:nvPr/>
        </p:nvSpPr>
        <p:spPr>
          <a:xfrm>
            <a:off x="4648200" y="1828800"/>
            <a:ext cx="381000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Garamond"/>
              <a:buNone/>
            </a:pPr>
            <a:r>
              <a:rPr lang="en-US" sz="2000" b="1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P</a:t>
            </a:r>
            <a:endParaRPr/>
          </a:p>
        </p:txBody>
      </p:sp>
      <p:cxnSp>
        <p:nvCxnSpPr>
          <p:cNvPr id="204" name="Google Shape;204;p25"/>
          <p:cNvCxnSpPr/>
          <p:nvPr/>
        </p:nvCxnSpPr>
        <p:spPr>
          <a:xfrm>
            <a:off x="5029200" y="2209800"/>
            <a:ext cx="0" cy="2286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205" name="Google Shape;205;p25"/>
          <p:cNvCxnSpPr/>
          <p:nvPr/>
        </p:nvCxnSpPr>
        <p:spPr>
          <a:xfrm>
            <a:off x="5029200" y="2438400"/>
            <a:ext cx="3810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206" name="Google Shape;206;p25"/>
          <p:cNvCxnSpPr/>
          <p:nvPr/>
        </p:nvCxnSpPr>
        <p:spPr>
          <a:xfrm>
            <a:off x="5410200" y="2438400"/>
            <a:ext cx="0" cy="3048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207" name="Google Shape;207;p25"/>
          <p:cNvCxnSpPr/>
          <p:nvPr/>
        </p:nvCxnSpPr>
        <p:spPr>
          <a:xfrm>
            <a:off x="5410200" y="2743200"/>
            <a:ext cx="3810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208" name="Google Shape;208;p25"/>
          <p:cNvSpPr txBox="1"/>
          <p:nvPr/>
        </p:nvSpPr>
        <p:spPr>
          <a:xfrm>
            <a:off x="5029200" y="2057400"/>
            <a:ext cx="381000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Garamond"/>
              <a:buNone/>
            </a:pPr>
            <a:r>
              <a:rPr lang="en-US" sz="2000" b="1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S</a:t>
            </a:r>
            <a:endParaRPr/>
          </a:p>
        </p:txBody>
      </p:sp>
      <p:sp>
        <p:nvSpPr>
          <p:cNvPr id="209" name="Google Shape;209;p25"/>
          <p:cNvSpPr txBox="1"/>
          <p:nvPr/>
        </p:nvSpPr>
        <p:spPr>
          <a:xfrm>
            <a:off x="1567961" y="3143250"/>
            <a:ext cx="6008077" cy="2774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aramond"/>
              <a:buNone/>
            </a:pPr>
            <a:r>
              <a:rPr lang="en-US" sz="3200" b="1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C=C</a:t>
            </a:r>
            <a:r>
              <a:rPr lang="en-US" sz="320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ool </a:t>
            </a:r>
            <a:r>
              <a:rPr lang="en-US" sz="3200" i="0" u="none" dirty="0" smtClean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Off/Take a Time Out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aramond"/>
              <a:buNone/>
            </a:pPr>
            <a:r>
              <a:rPr lang="en-US" sz="3200" b="1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A=A</a:t>
            </a:r>
            <a:r>
              <a:rPr lang="en-US" sz="320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gree to Work It Out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aramond"/>
              <a:buNone/>
            </a:pPr>
            <a:r>
              <a:rPr lang="en-US" sz="3200" b="1" i="0" u="none" dirty="0" smtClean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P</a:t>
            </a:r>
            <a:r>
              <a:rPr lang="en-US" sz="3200" i="0" u="none" dirty="0" smtClean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=Share </a:t>
            </a:r>
            <a:r>
              <a:rPr lang="en-US" sz="3200" b="1" i="0" u="none" dirty="0" smtClean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P</a:t>
            </a:r>
            <a:r>
              <a:rPr lang="en-US" sz="3200" i="0" u="none" dirty="0" smtClean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oint of View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aramond"/>
              <a:buNone/>
            </a:pPr>
            <a:r>
              <a:rPr lang="en-US" sz="3200" b="1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S</a:t>
            </a:r>
            <a:r>
              <a:rPr lang="en-US" sz="3200" b="1" i="0" u="none" dirty="0" smtClean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= </a:t>
            </a:r>
            <a:r>
              <a:rPr lang="en-US" sz="3200" i="0" u="none" dirty="0" smtClean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Brainstorm </a:t>
            </a:r>
            <a:r>
              <a:rPr lang="en-US" sz="3200" b="1" i="0" u="none" dirty="0" smtClean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S</a:t>
            </a:r>
            <a:r>
              <a:rPr lang="en-US" sz="3200" i="0" u="none" dirty="0" smtClean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olutions</a:t>
            </a:r>
            <a:endParaRPr dirty="0"/>
          </a:p>
        </p:txBody>
      </p:sp>
      <p:cxnSp>
        <p:nvCxnSpPr>
          <p:cNvPr id="210" name="Google Shape;210;p25"/>
          <p:cNvCxnSpPr/>
          <p:nvPr/>
        </p:nvCxnSpPr>
        <p:spPr>
          <a:xfrm rot="10800000">
            <a:off x="3886200" y="1676400"/>
            <a:ext cx="3810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99560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3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8534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Garamond"/>
              <a:buNone/>
            </a:pPr>
            <a:r>
              <a:rPr lang="en-US" sz="3600" b="1" i="0" u="none" strike="noStrike" cap="none" dirty="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Helpful Attitudes in Conflict </a:t>
            </a:r>
            <a:r>
              <a:rPr lang="en-US" sz="3600" b="1" i="0" u="none" strike="noStrike" cap="none" dirty="0" smtClean="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Management</a:t>
            </a:r>
            <a:endParaRPr dirty="0"/>
          </a:p>
        </p:txBody>
      </p:sp>
      <p:sp>
        <p:nvSpPr>
          <p:cNvPr id="280" name="Google Shape;280;p33"/>
          <p:cNvSpPr txBox="1">
            <a:spLocks noGrp="1"/>
          </p:cNvSpPr>
          <p:nvPr>
            <p:ph idx="1"/>
          </p:nvPr>
        </p:nvSpPr>
        <p:spPr>
          <a:xfrm>
            <a:off x="457200" y="1524000"/>
            <a:ext cx="82296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39725" marR="0" lvl="0" indent="-33972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80000"/>
            </a:pPr>
            <a:r>
              <a:rPr lang="en-US" sz="32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Accept that conflict is normal.</a:t>
            </a:r>
            <a:endParaRPr dirty="0"/>
          </a:p>
          <a:p>
            <a:pPr marL="339725" marR="0" lvl="0" indent="-339725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80000"/>
            </a:pPr>
            <a:r>
              <a:rPr lang="en-US" sz="32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Take responsibility for your own feelings and behaviors.</a:t>
            </a:r>
            <a:endParaRPr dirty="0"/>
          </a:p>
          <a:p>
            <a:pPr marL="339725" marR="0" lvl="0" indent="-339725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80000"/>
            </a:pPr>
            <a:r>
              <a:rPr lang="en-US" sz="32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Treat everyone with respect, even if you don’t like their behavior.</a:t>
            </a:r>
            <a:endParaRPr dirty="0"/>
          </a:p>
          <a:p>
            <a:pPr marL="339725" marR="0" lvl="0" indent="-339725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80000"/>
            </a:pPr>
            <a:r>
              <a:rPr lang="en-US" sz="32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Try to understand the other person’s side by listening carefully and hearing them out.</a:t>
            </a:r>
            <a:endParaRPr dirty="0"/>
          </a:p>
          <a:p>
            <a:pPr marL="339725" marR="0" lvl="0" indent="-339725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80000"/>
            </a:pPr>
            <a:r>
              <a:rPr lang="en-US" sz="32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Understand that avoiding conflict can be more stressful than confronting it.</a:t>
            </a:r>
            <a:endParaRPr dirty="0"/>
          </a:p>
          <a:p>
            <a:pPr marR="0" lvl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80000"/>
            </a:pPr>
            <a:endParaRPr sz="3200" b="0" i="0" u="none" dirty="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42900" marR="0" lvl="0" indent="-20066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None/>
            </a:pPr>
            <a:endParaRPr sz="3200" b="0" i="0" u="none" dirty="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oogle Shape;286;p34" descr="MPj04331930000[1]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662" y="100361"/>
            <a:ext cx="8909825" cy="6646127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34"/>
          <p:cNvSpPr txBox="1"/>
          <p:nvPr/>
        </p:nvSpPr>
        <p:spPr>
          <a:xfrm>
            <a:off x="337509" y="574288"/>
            <a:ext cx="6248400" cy="2043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None/>
            </a:pPr>
            <a:r>
              <a:rPr lang="en-US" sz="2600" b="1" i="1" u="none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Alone we can do so little;</a:t>
            </a:r>
            <a:endParaRPr sz="2600" dirty="0">
              <a:solidFill>
                <a:schemeClr val="bg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None/>
            </a:pPr>
            <a:r>
              <a:rPr lang="en-US" sz="2600" b="1" i="1" u="none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Together we can do so much.</a:t>
            </a:r>
            <a:endParaRPr sz="2600" dirty="0">
              <a:solidFill>
                <a:schemeClr val="bg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None/>
            </a:pPr>
            <a:r>
              <a:rPr lang="en-US" sz="2600" b="1" i="1" u="none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Helen Keller</a:t>
            </a:r>
            <a:endParaRPr sz="2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6"/>
          <p:cNvSpPr txBox="1">
            <a:spLocks noGrp="1"/>
          </p:cNvSpPr>
          <p:nvPr>
            <p:ph type="title" idx="4294967295"/>
          </p:nvPr>
        </p:nvSpPr>
        <p:spPr>
          <a:xfrm>
            <a:off x="0" y="381000"/>
            <a:ext cx="8229600" cy="790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aramond"/>
              <a:buNone/>
            </a:pPr>
            <a:r>
              <a:rPr lang="en-US" sz="4400" b="1" i="0" strike="noStrike" cap="none" dirty="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Conflict</a:t>
            </a:r>
            <a:endParaRPr dirty="0"/>
          </a:p>
        </p:txBody>
      </p:sp>
      <p:sp>
        <p:nvSpPr>
          <p:cNvPr id="129" name="Google Shape;129;p16"/>
          <p:cNvSpPr txBox="1">
            <a:spLocks noGrp="1"/>
          </p:cNvSpPr>
          <p:nvPr>
            <p:ph type="body" idx="4294967295"/>
          </p:nvPr>
        </p:nvSpPr>
        <p:spPr>
          <a:xfrm>
            <a:off x="747131" y="1447800"/>
            <a:ext cx="7750098" cy="54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None/>
            </a:pPr>
            <a:r>
              <a:rPr lang="en-US" sz="2800" b="1" i="1" u="none" strike="noStrike" cap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Definition:</a:t>
            </a:r>
            <a:r>
              <a:rPr lang="en-US" sz="2800" b="0" i="0" u="none" strike="noStrike" cap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 Fight, battle, struggle, controversy</a:t>
            </a:r>
            <a:endParaRPr sz="2800" dirty="0"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None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Conflict can be internal, interpersonal, inter-group, or intra-group.</a:t>
            </a:r>
            <a:endParaRPr sz="2800" dirty="0"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None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While conflict may be uncomfortable, much of the conflict we have is healthy.</a:t>
            </a:r>
            <a:endParaRPr sz="2800" dirty="0"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None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It is not conflict that tears people apart, it is the way in which conflict is handled.</a:t>
            </a:r>
            <a:endParaRPr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362" y="4635073"/>
            <a:ext cx="1914525" cy="1914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7"/>
          <p:cNvSpPr txBox="1">
            <a:spLocks noGrp="1"/>
          </p:cNvSpPr>
          <p:nvPr>
            <p:ph type="title" idx="4294967295"/>
          </p:nvPr>
        </p:nvSpPr>
        <p:spPr>
          <a:xfrm>
            <a:off x="434897" y="363848"/>
            <a:ext cx="713678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aramond"/>
              <a:buNone/>
            </a:pPr>
            <a:r>
              <a:rPr lang="en-US" sz="4400" b="1" i="0" u="none" strike="noStrike" cap="none" dirty="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Why is Conflict a Problem?</a:t>
            </a:r>
            <a:endParaRPr dirty="0"/>
          </a:p>
        </p:txBody>
      </p:sp>
      <p:sp>
        <p:nvSpPr>
          <p:cNvPr id="136" name="Google Shape;136;p17"/>
          <p:cNvSpPr txBox="1">
            <a:spLocks noGrp="1"/>
          </p:cNvSpPr>
          <p:nvPr>
            <p:ph type="body" idx="4294967295"/>
          </p:nvPr>
        </p:nvSpPr>
        <p:spPr>
          <a:xfrm>
            <a:off x="613316" y="1393690"/>
            <a:ext cx="8229600" cy="3650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Creates stress and tension in the workplace that leads to lowered productivity</a:t>
            </a:r>
            <a:endParaRPr sz="2800" dirty="0"/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Interferes with effective teamwork (i.e. others feel as if they must take sides)</a:t>
            </a:r>
            <a:endParaRPr sz="2800" dirty="0"/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Can lead to unprofessional behavior in front of customers and colleagues</a:t>
            </a:r>
            <a:endParaRPr sz="2800" dirty="0"/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If ignored, conflict can escalate into behaviors which violate policies on harassment and workplace violence</a:t>
            </a:r>
            <a:endParaRPr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912" y="4949679"/>
            <a:ext cx="2416911" cy="14269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aramond"/>
              <a:buNone/>
            </a:pPr>
            <a:r>
              <a:rPr lang="en-US" sz="4400" b="1" i="0" u="none" strike="noStrike" cap="none" dirty="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Goals of Conflict Management</a:t>
            </a:r>
            <a:endParaRPr dirty="0"/>
          </a:p>
        </p:txBody>
      </p:sp>
      <p:sp>
        <p:nvSpPr>
          <p:cNvPr id="142" name="Google Shape;142;p18"/>
          <p:cNvSpPr txBox="1">
            <a:spLocks noGrp="1"/>
          </p:cNvSpPr>
          <p:nvPr>
            <p:ph idx="1"/>
          </p:nvPr>
        </p:nvSpPr>
        <p:spPr>
          <a:xfrm>
            <a:off x="628650" y="1489968"/>
            <a:ext cx="76753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39725" marR="0" lvl="0" indent="-33972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240"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Helping all parties to feel heard and respected</a:t>
            </a:r>
            <a:endParaRPr sz="2800" dirty="0"/>
          </a:p>
          <a:p>
            <a:pPr marL="339725" marR="0" lvl="0" indent="-339725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240"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Increased tolerance and valuing of differences</a:t>
            </a:r>
            <a:endParaRPr sz="2800" dirty="0"/>
          </a:p>
          <a:p>
            <a:pPr marL="339725" marR="0" lvl="0" indent="-339725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240"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Reducing aggressive, passive, covert or manipulative behavior</a:t>
            </a:r>
            <a:endParaRPr sz="2800" dirty="0"/>
          </a:p>
          <a:p>
            <a:pPr marL="339725" marR="0" lvl="0" indent="-339725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240"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Making clear decisions</a:t>
            </a:r>
            <a:endParaRPr sz="2800" dirty="0"/>
          </a:p>
          <a:p>
            <a:pPr marL="339725" marR="0" lvl="0" indent="-339725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240"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Helping to arrive at an agreement with the best possible outcome for everyone</a:t>
            </a:r>
            <a:endParaRPr sz="2800" dirty="0"/>
          </a:p>
          <a:p>
            <a:pPr marL="342900" marR="0" lvl="0" indent="-20066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None/>
            </a:pPr>
            <a:endParaRPr sz="3200" b="0" i="0" u="none" strike="noStrike" cap="none" dirty="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0" y="3313192"/>
            <a:ext cx="4514850" cy="4514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9"/>
          <p:cNvSpPr txBox="1"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aramond"/>
              <a:buNone/>
            </a:pPr>
            <a:r>
              <a:rPr lang="en-US"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Tip of the Iceberg</a:t>
            </a:r>
            <a:endParaRPr/>
          </a:p>
        </p:txBody>
      </p:sp>
      <p:pic>
        <p:nvPicPr>
          <p:cNvPr id="148" name="Google Shape;148;p19" descr="j0407808[1]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609850" y="2024062"/>
            <a:ext cx="3886200" cy="3332163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9"/>
          <p:cNvSpPr txBox="1"/>
          <p:nvPr/>
        </p:nvSpPr>
        <p:spPr>
          <a:xfrm>
            <a:off x="6867525" y="4095750"/>
            <a:ext cx="2081212" cy="178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Garamond"/>
              <a:buNone/>
            </a:pPr>
            <a:r>
              <a:rPr lang="en-US" sz="2000" b="0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Past experience with conflict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Garamond"/>
              <a:buNone/>
            </a:pPr>
            <a:endParaRPr sz="2000" b="0" i="0" u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Garamond"/>
              <a:buNone/>
            </a:pPr>
            <a:r>
              <a:rPr lang="en-US" sz="2000" b="0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Past experience with this person</a:t>
            </a:r>
            <a:endParaRPr/>
          </a:p>
        </p:txBody>
      </p:sp>
      <p:sp>
        <p:nvSpPr>
          <p:cNvPr id="150" name="Google Shape;150;p19"/>
          <p:cNvSpPr txBox="1"/>
          <p:nvPr/>
        </p:nvSpPr>
        <p:spPr>
          <a:xfrm>
            <a:off x="3276600" y="5943600"/>
            <a:ext cx="28194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1" name="Google Shape;151;p19"/>
          <p:cNvSpPr txBox="1"/>
          <p:nvPr/>
        </p:nvSpPr>
        <p:spPr>
          <a:xfrm>
            <a:off x="3597429" y="5649912"/>
            <a:ext cx="2514600" cy="95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Garamond"/>
              <a:buNone/>
            </a:pPr>
            <a:r>
              <a:rPr lang="en-US" sz="20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Worldviews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dirty="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2" name="Google Shape;152;p19"/>
          <p:cNvSpPr txBox="1"/>
          <p:nvPr/>
        </p:nvSpPr>
        <p:spPr>
          <a:xfrm>
            <a:off x="3505200" y="1600200"/>
            <a:ext cx="3200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aramond"/>
              <a:buNone/>
            </a:pPr>
            <a:r>
              <a:rPr lang="en-US" sz="2400" b="1" i="1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CONFLICT</a:t>
            </a:r>
            <a:endParaRPr/>
          </a:p>
        </p:txBody>
      </p:sp>
      <p:sp>
        <p:nvSpPr>
          <p:cNvPr id="153" name="Google Shape;153;p19"/>
          <p:cNvSpPr txBox="1"/>
          <p:nvPr/>
        </p:nvSpPr>
        <p:spPr>
          <a:xfrm>
            <a:off x="377825" y="3817938"/>
            <a:ext cx="2046287" cy="1169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Garamond"/>
              <a:buNone/>
            </a:pPr>
            <a:r>
              <a:rPr lang="en-US" sz="20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Goals</a:t>
            </a:r>
            <a:endParaRPr dirty="0"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Garamond"/>
              <a:buNone/>
            </a:pPr>
            <a:r>
              <a:rPr lang="en-US" sz="20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    </a:t>
            </a:r>
            <a:r>
              <a:rPr lang="en-US" sz="2000" b="0" i="0" u="none" dirty="0" smtClean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Styles</a:t>
            </a:r>
            <a:endParaRPr dirty="0"/>
          </a:p>
        </p:txBody>
      </p:sp>
      <p:sp>
        <p:nvSpPr>
          <p:cNvPr id="154" name="Google Shape;154;p19"/>
          <p:cNvSpPr txBox="1"/>
          <p:nvPr/>
        </p:nvSpPr>
        <p:spPr>
          <a:xfrm>
            <a:off x="1111405" y="5249862"/>
            <a:ext cx="2057400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Garamond"/>
              <a:buNone/>
            </a:pPr>
            <a:r>
              <a:rPr lang="en-US" sz="20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Values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0"/>
          <p:cNvSpPr txBox="1"/>
          <p:nvPr/>
        </p:nvSpPr>
        <p:spPr>
          <a:xfrm>
            <a:off x="1600200" y="2743200"/>
            <a:ext cx="6248400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Garamond"/>
              <a:buNone/>
            </a:pPr>
            <a:r>
              <a:rPr lang="en-US" sz="40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Conflict Management Styles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1"/>
          <p:cNvSpPr txBox="1"/>
          <p:nvPr/>
        </p:nvSpPr>
        <p:spPr>
          <a:xfrm>
            <a:off x="300000" y="415566"/>
            <a:ext cx="8844000" cy="53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lt1"/>
                </a:solidFill>
                <a:latin typeface="Garamond" panose="02020404030301010803" pitchFamily="18" charset="0"/>
              </a:rPr>
              <a:t>In small group:</a:t>
            </a:r>
            <a:endParaRPr sz="2800" dirty="0">
              <a:solidFill>
                <a:schemeClr val="lt1"/>
              </a:solidFill>
              <a:latin typeface="Garamond" panose="02020404030301010803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lt1"/>
              </a:solidFill>
              <a:latin typeface="Garamond" panose="02020404030301010803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lt1"/>
                </a:solidFill>
                <a:latin typeface="Garamond" panose="02020404030301010803" pitchFamily="18" charset="0"/>
              </a:rPr>
              <a:t>Describe the approach this animal represents.</a:t>
            </a:r>
            <a:endParaRPr sz="2800" dirty="0">
              <a:solidFill>
                <a:schemeClr val="lt1"/>
              </a:solidFill>
              <a:latin typeface="Garamond" panose="02020404030301010803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lt1"/>
              </a:solidFill>
              <a:latin typeface="Garamond" panose="02020404030301010803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lt1"/>
                </a:solidFill>
                <a:latin typeface="Garamond" panose="02020404030301010803" pitchFamily="18" charset="0"/>
              </a:rPr>
              <a:t>What are the advantages/disadvantages of this style?</a:t>
            </a:r>
            <a:endParaRPr sz="2800" dirty="0">
              <a:solidFill>
                <a:schemeClr val="lt1"/>
              </a:solidFill>
              <a:latin typeface="Garamond" panose="02020404030301010803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lt1"/>
              </a:solidFill>
              <a:latin typeface="Garamond" panose="02020404030301010803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lt1"/>
                </a:solidFill>
                <a:latin typeface="Garamond" panose="02020404030301010803" pitchFamily="18" charset="0"/>
              </a:rPr>
              <a:t>When might be an appropriate time to use this style?</a:t>
            </a:r>
            <a:endParaRPr sz="2800" dirty="0">
              <a:solidFill>
                <a:schemeClr val="lt1"/>
              </a:solidFill>
              <a:latin typeface="Garamond" panose="02020404030301010803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lt1"/>
              </a:solidFill>
              <a:latin typeface="Garamond" panose="02020404030301010803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lt1"/>
                </a:solidFill>
                <a:latin typeface="Garamond" panose="02020404030301010803" pitchFamily="18" charset="0"/>
              </a:rPr>
              <a:t>Which style might be most challenging for you to work with?  What could you do to work better with this style?</a:t>
            </a:r>
            <a:endParaRPr sz="2800" dirty="0">
              <a:solidFill>
                <a:schemeClr val="lt1"/>
              </a:solidFill>
              <a:latin typeface="Garamond" panose="020204040303010108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9" r="8699"/>
          <a:stretch/>
        </p:blipFill>
        <p:spPr>
          <a:xfrm>
            <a:off x="903249" y="1235345"/>
            <a:ext cx="7348654" cy="45434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418516" y="6230185"/>
            <a:ext cx="30796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Thomas-</a:t>
            </a:r>
            <a:r>
              <a:rPr lang="en-US" dirty="0" err="1">
                <a:solidFill>
                  <a:schemeClr val="tx1"/>
                </a:solidFill>
              </a:rPr>
              <a:t>Kilmann</a:t>
            </a:r>
            <a:r>
              <a:rPr lang="en-US" dirty="0">
                <a:solidFill>
                  <a:schemeClr val="tx1"/>
                </a:solidFill>
              </a:rPr>
              <a:t> Conflict Instrument</a:t>
            </a:r>
          </a:p>
        </p:txBody>
      </p:sp>
      <p:sp>
        <p:nvSpPr>
          <p:cNvPr id="4" name="Rectangle 3"/>
          <p:cNvSpPr/>
          <p:nvPr/>
        </p:nvSpPr>
        <p:spPr>
          <a:xfrm>
            <a:off x="1259669" y="363306"/>
            <a:ext cx="71433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Five Styles of Conflict Management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1830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</TotalTime>
  <Words>1132</Words>
  <Application>Microsoft Office PowerPoint</Application>
  <PresentationFormat>On-screen Show (4:3)</PresentationFormat>
  <Paragraphs>201</Paragraphs>
  <Slides>25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Times New Roman</vt:lpstr>
      <vt:lpstr>Corbel</vt:lpstr>
      <vt:lpstr>Garamond</vt:lpstr>
      <vt:lpstr>Noto Sans Symbols</vt:lpstr>
      <vt:lpstr>Arial</vt:lpstr>
      <vt:lpstr>Depth</vt:lpstr>
      <vt:lpstr>Managing Conflict</vt:lpstr>
      <vt:lpstr>Agenda</vt:lpstr>
      <vt:lpstr>Conflict</vt:lpstr>
      <vt:lpstr>Why is Conflict a Problem?</vt:lpstr>
      <vt:lpstr>Goals of Conflict Management</vt:lpstr>
      <vt:lpstr>Tip of the Iceberg</vt:lpstr>
      <vt:lpstr>PowerPoint Presentation</vt:lpstr>
      <vt:lpstr>PowerPoint Presentation</vt:lpstr>
      <vt:lpstr>PowerPoint Presentation</vt:lpstr>
      <vt:lpstr>Which one is best?</vt:lpstr>
      <vt:lpstr>PowerPoint Presentation</vt:lpstr>
      <vt:lpstr>PowerPoint Presentation</vt:lpstr>
      <vt:lpstr>Validation, then Resolution</vt:lpstr>
      <vt:lpstr>PowerPoint Presentation</vt:lpstr>
      <vt:lpstr>Assertive Problem Solving</vt:lpstr>
      <vt:lpstr>PowerPoint Presentation</vt:lpstr>
      <vt:lpstr>Proactive versus Reactive Language</vt:lpstr>
      <vt:lpstr>Positive Language</vt:lpstr>
      <vt:lpstr>Use Safety Net Phrases</vt:lpstr>
      <vt:lpstr>Fouls in Conflict</vt:lpstr>
      <vt:lpstr>Trouble Words</vt:lpstr>
      <vt:lpstr>PowerPoint Presentation</vt:lpstr>
      <vt:lpstr>PowerPoint Presentation</vt:lpstr>
      <vt:lpstr>Helpful Attitudes in Conflict Management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Managing Conflict</dc:title>
  <cp:lastModifiedBy>Huffman,Kelly</cp:lastModifiedBy>
  <cp:revision>28</cp:revision>
  <cp:lastPrinted>2019-11-15T20:39:56Z</cp:lastPrinted>
  <dcterms:modified xsi:type="dcterms:W3CDTF">2019-11-15T20:42:57Z</dcterms:modified>
</cp:coreProperties>
</file>