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3" r:id="rId5"/>
    <p:sldId id="264" r:id="rId6"/>
    <p:sldId id="260" r:id="rId7"/>
    <p:sldId id="261" r:id="rId8"/>
    <p:sldId id="275" r:id="rId9"/>
    <p:sldId id="294" r:id="rId10"/>
    <p:sldId id="293" r:id="rId11"/>
    <p:sldId id="276" r:id="rId12"/>
    <p:sldId id="277" r:id="rId13"/>
    <p:sldId id="278" r:id="rId14"/>
    <p:sldId id="279" r:id="rId15"/>
    <p:sldId id="280" r:id="rId16"/>
    <p:sldId id="290" r:id="rId17"/>
    <p:sldId id="289" r:id="rId18"/>
    <p:sldId id="282" r:id="rId19"/>
    <p:sldId id="291" r:id="rId20"/>
    <p:sldId id="281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EB196-ED54-4132-9E19-1450D8F5BB3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95BF2-A594-4876-B9A0-185A42DF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Google Shape;2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408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01616a0d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01616a0d6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401616a0d6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805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214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0108cb28b_0_2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40108cb28b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Google Shape;303;g40108cb28b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9167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0108cb28b_0_2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40108cb28b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1" name="Google Shape;311;g40108cb28b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304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508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Google Shape;2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8789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Google Shape;40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913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A5A-A638-47B5-979C-E18A562FF2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5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A5A-A638-47B5-979C-E18A562FF2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4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A5A-A638-47B5-979C-E18A562FF2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2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A5A-A638-47B5-979C-E18A562FF2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6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A5A-A638-47B5-979C-E18A562FF2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A5A-A638-47B5-979C-E18A562FF2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0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A5A-A638-47B5-979C-E18A562FF2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1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A5A-A638-47B5-979C-E18A562FF2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1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A5A-A638-47B5-979C-E18A562FF2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9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A5A-A638-47B5-979C-E18A562FF2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A5A-A638-47B5-979C-E18A562FF2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3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77A5A-A638-47B5-979C-E18A562FF2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5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/>
          <p:nvPr/>
        </p:nvSpPr>
        <p:spPr>
          <a:xfrm>
            <a:off x="3276600" y="3962401"/>
            <a:ext cx="56388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5055" y="5271986"/>
            <a:ext cx="3685309" cy="132343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i="1" dirty="0"/>
              <a:t>Leading Others Through Change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82251" y="5448963"/>
            <a:ext cx="176189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Reflecting/Anticipating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5512"/>
          </a:xfrm>
        </p:spPr>
        <p:txBody>
          <a:bodyPr/>
          <a:lstStyle/>
          <a:p>
            <a:r>
              <a:rPr lang="en-US" dirty="0" smtClean="0"/>
              <a:t>Identify workplace changes that have occurred over the past year</a:t>
            </a:r>
          </a:p>
          <a:p>
            <a:pPr marL="457200" lvl="1" indent="0">
              <a:buNone/>
            </a:pPr>
            <a:r>
              <a:rPr lang="en-US" dirty="0" smtClean="0"/>
              <a:t>Staffing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Roles/responsibilities</a:t>
            </a:r>
          </a:p>
          <a:p>
            <a:pPr marL="457200" lvl="1" indent="0">
              <a:buNone/>
            </a:pPr>
            <a:r>
              <a:rPr lang="en-US" dirty="0"/>
              <a:t>Quantity of work</a:t>
            </a:r>
          </a:p>
          <a:p>
            <a:pPr marL="457200" lvl="1" indent="0">
              <a:buNone/>
            </a:pPr>
            <a:r>
              <a:rPr lang="en-US" dirty="0"/>
              <a:t>Type/methods of work</a:t>
            </a:r>
          </a:p>
          <a:p>
            <a:pPr marL="457200" lvl="1" indent="0">
              <a:buNone/>
            </a:pPr>
            <a:r>
              <a:rPr lang="en-US" dirty="0"/>
              <a:t>Technological changes</a:t>
            </a:r>
          </a:p>
          <a:p>
            <a:pPr marL="457200" lvl="1" indent="0">
              <a:buNone/>
            </a:pPr>
            <a:r>
              <a:rPr lang="en-US" dirty="0"/>
              <a:t>Challenging events</a:t>
            </a:r>
          </a:p>
          <a:p>
            <a:pPr marL="457200" lvl="1" indent="0">
              <a:buNone/>
            </a:pPr>
            <a:r>
              <a:rPr lang="en-US" dirty="0"/>
              <a:t>Celebrations/accomplishments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changes do you anticipate in the next 6 months?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 in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as each person has his/her own individual reaction to change, the team is going through a similar transition</a:t>
            </a:r>
          </a:p>
          <a:p>
            <a:r>
              <a:rPr lang="en-US" dirty="0" smtClean="0"/>
              <a:t>The four main stages of teams in transition are: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b="1" dirty="0" smtClean="0"/>
              <a:t>Denial, Resistance, Exploration, </a:t>
            </a:r>
            <a:r>
              <a:rPr lang="en-US" dirty="0" smtClean="0"/>
              <a:t>and </a:t>
            </a:r>
            <a:r>
              <a:rPr lang="en-US" b="1" dirty="0" smtClean="0"/>
              <a:t>Commitment</a:t>
            </a:r>
          </a:p>
          <a:p>
            <a:r>
              <a:rPr lang="en-US" dirty="0" smtClean="0"/>
              <a:t>People on the team may be in different stages at the same time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The unseen but perhaps decisive grand alignment of th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4" y="4348512"/>
            <a:ext cx="2617851" cy="19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7824"/>
            <a:ext cx="10515600" cy="4351338"/>
          </a:xfrm>
        </p:spPr>
        <p:txBody>
          <a:bodyPr/>
          <a:lstStyle/>
          <a:p>
            <a:r>
              <a:rPr lang="en-US" dirty="0" smtClean="0"/>
              <a:t>Employees attempt to deny or minimize the impact of the change</a:t>
            </a:r>
          </a:p>
          <a:p>
            <a:r>
              <a:rPr lang="en-US" dirty="0" smtClean="0"/>
              <a:t>Signs of denial may include people avoiding the topic, going through the motions, pretending nothing is happening</a:t>
            </a:r>
          </a:p>
          <a:p>
            <a:r>
              <a:rPr lang="en-US" dirty="0" smtClean="0"/>
              <a:t>You may hear:</a:t>
            </a:r>
          </a:p>
          <a:p>
            <a:pPr marL="457200" lvl="1" indent="0">
              <a:buNone/>
            </a:pPr>
            <a:r>
              <a:rPr lang="en-US" dirty="0" smtClean="0"/>
              <a:t>“They don’t really mean it”</a:t>
            </a:r>
          </a:p>
          <a:p>
            <a:pPr marL="457200" lvl="1" indent="0">
              <a:buNone/>
            </a:pPr>
            <a:r>
              <a:rPr lang="en-US" dirty="0" smtClean="0"/>
              <a:t>“They’ll go back to the old way”</a:t>
            </a:r>
          </a:p>
          <a:p>
            <a:pPr marL="457200" lvl="1" indent="0">
              <a:buNone/>
            </a:pPr>
            <a:r>
              <a:rPr lang="en-US" dirty="0" smtClean="0"/>
              <a:t>“It’s no big deal; everything will be fine”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84" y="3844886"/>
            <a:ext cx="4123081" cy="20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Denial is often followed by a period of resistance, when things seem to get worse, and people may feel increasingly apprehensive and irritated</a:t>
            </a:r>
          </a:p>
          <a:p>
            <a:r>
              <a:rPr lang="en-US" dirty="0" smtClean="0"/>
              <a:t>Signs of Resistance may include mistakes, careless work, anger, low energy, distraction</a:t>
            </a:r>
          </a:p>
          <a:p>
            <a:r>
              <a:rPr lang="en-US" dirty="0" smtClean="0"/>
              <a:t>You may hear:</a:t>
            </a:r>
          </a:p>
          <a:p>
            <a:pPr marL="457200" lvl="1" indent="0">
              <a:buNone/>
            </a:pPr>
            <a:r>
              <a:rPr lang="en-US" dirty="0" smtClean="0"/>
              <a:t>“They can’t do this to me!  It isn’t fair!”</a:t>
            </a:r>
          </a:p>
          <a:p>
            <a:pPr marL="457200" lvl="1" indent="0">
              <a:buNone/>
            </a:pPr>
            <a:r>
              <a:rPr lang="en-US" dirty="0" smtClean="0"/>
              <a:t>“This should never have happened.”</a:t>
            </a:r>
          </a:p>
          <a:p>
            <a:pPr marL="457200" lvl="1" indent="0">
              <a:buNone/>
            </a:pPr>
            <a:r>
              <a:rPr lang="en-US" dirty="0" smtClean="0"/>
              <a:t>“I’m afraid I won’t be able to do this”</a:t>
            </a:r>
            <a:endParaRPr lang="en-US" dirty="0"/>
          </a:p>
        </p:txBody>
      </p:sp>
      <p:pic>
        <p:nvPicPr>
          <p:cNvPr id="4" name="Picture 3" descr="newtonian mechanics - The best way in which a man can pull ...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88" y="3473877"/>
            <a:ext cx="3817918" cy="270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begin to shift to a more positive, optimistic phase and feel more confident that they will survive the change.  They feel more motivated to explore new possibilities</a:t>
            </a:r>
          </a:p>
          <a:p>
            <a:r>
              <a:rPr lang="en-US" dirty="0" smtClean="0"/>
              <a:t>Signs of Exploration may include confusion, increased training, trying new things</a:t>
            </a:r>
          </a:p>
          <a:p>
            <a:r>
              <a:rPr lang="en-US" dirty="0" smtClean="0"/>
              <a:t>You may hear</a:t>
            </a:r>
          </a:p>
          <a:p>
            <a:pPr marL="457200" lvl="1" indent="0">
              <a:buNone/>
            </a:pPr>
            <a:r>
              <a:rPr lang="en-US" dirty="0" smtClean="0"/>
              <a:t>“I’ve got an idea to try.”</a:t>
            </a:r>
          </a:p>
          <a:p>
            <a:pPr marL="457200" lvl="1" indent="0">
              <a:buNone/>
            </a:pPr>
            <a:r>
              <a:rPr lang="en-US" dirty="0" smtClean="0"/>
              <a:t>“Maybe this will work out after all.”</a:t>
            </a:r>
          </a:p>
          <a:p>
            <a:pPr marL="457200" lvl="1" indent="0">
              <a:buNone/>
            </a:pPr>
            <a:r>
              <a:rPr lang="en-US" dirty="0" smtClean="0"/>
              <a:t>“This works better than the old way.” </a:t>
            </a:r>
            <a:endParaRPr lang="en-US" dirty="0"/>
          </a:p>
        </p:txBody>
      </p:sp>
      <p:pic>
        <p:nvPicPr>
          <p:cNvPr id="4" name="Picture 3" descr="12/16/07 - 12/23/07 | ScLoHo's Collective Wisd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99" y="4088520"/>
            <a:ext cx="45720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ltivate a Diverse Team With the Drive of a Cli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35" y="784952"/>
            <a:ext cx="10614752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this final stage, a new sense of cohesion starts to emerge.  People are ready to work together to create new stability.  There is a sense of pride in having mastered the challenge</a:t>
            </a:r>
          </a:p>
          <a:p>
            <a:r>
              <a:rPr lang="en-US" sz="2400" dirty="0" smtClean="0"/>
              <a:t>Signs of Commitment may include independent decision making, cooperation and improved teamwork</a:t>
            </a:r>
          </a:p>
          <a:p>
            <a:r>
              <a:rPr lang="en-US" sz="2400" dirty="0" smtClean="0"/>
              <a:t>You may hear:	</a:t>
            </a:r>
          </a:p>
          <a:p>
            <a:pPr marL="457200" lvl="1" indent="0">
              <a:buNone/>
            </a:pPr>
            <a:r>
              <a:rPr lang="en-US" dirty="0" smtClean="0"/>
              <a:t>“We’ve come a long way.”</a:t>
            </a:r>
          </a:p>
          <a:p>
            <a:pPr marL="457200" lvl="1" indent="0">
              <a:buNone/>
            </a:pPr>
            <a:r>
              <a:rPr lang="en-US" dirty="0" smtClean="0"/>
              <a:t>“How can we work together on this?”</a:t>
            </a:r>
          </a:p>
          <a:p>
            <a:pPr marL="457200" lvl="1" indent="0">
              <a:buNone/>
            </a:pPr>
            <a:r>
              <a:rPr lang="en-US" dirty="0" smtClean="0"/>
              <a:t>“We’re going to be the best team around.”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87277" y="77066"/>
            <a:ext cx="525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Commitment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571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22"/>
          <a:stretch/>
        </p:blipFill>
        <p:spPr bwMode="auto">
          <a:xfrm>
            <a:off x="1085850" y="716810"/>
            <a:ext cx="9270371" cy="531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450268"/>
            <a:ext cx="5676899" cy="5640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6776" y="381000"/>
            <a:ext cx="2038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employees need in each stage…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15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Employees Through Change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Provide information – Communicate, communicate, communicate!</a:t>
            </a:r>
          </a:p>
          <a:p>
            <a:r>
              <a:rPr lang="en-US" dirty="0" smtClean="0"/>
              <a:t>Explain how the change fits into the overall mission</a:t>
            </a:r>
          </a:p>
          <a:p>
            <a:r>
              <a:rPr lang="en-US" dirty="0" smtClean="0"/>
              <a:t>Ask for questions, concerns, feelings, opinions</a:t>
            </a:r>
          </a:p>
          <a:p>
            <a:r>
              <a:rPr lang="en-US" dirty="0" smtClean="0"/>
              <a:t>Resist becoming defensive</a:t>
            </a:r>
          </a:p>
          <a:p>
            <a:r>
              <a:rPr lang="en-US" dirty="0" smtClean="0"/>
              <a:t>Be visible and involved</a:t>
            </a:r>
          </a:p>
          <a:p>
            <a:r>
              <a:rPr lang="en-US" dirty="0" smtClean="0"/>
              <a:t>Look for opportunities for employee input</a:t>
            </a:r>
          </a:p>
          <a:p>
            <a:r>
              <a:rPr lang="en-US" dirty="0" smtClean="0"/>
              <a:t>Recognize individual differences</a:t>
            </a:r>
          </a:p>
          <a:p>
            <a:r>
              <a:rPr lang="en-US" dirty="0" smtClean="0"/>
              <a:t>Be patient!</a:t>
            </a:r>
          </a:p>
          <a:p>
            <a:endParaRPr lang="en-US" dirty="0"/>
          </a:p>
        </p:txBody>
      </p:sp>
      <p:pic>
        <p:nvPicPr>
          <p:cNvPr id="5" name="Picture 4" descr="Leading So People Will Follow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4" b="89850" l="5765" r="89800">
                        <a14:foregroundMark x1="72506" y1="31579" x2="72506" y2="31579"/>
                        <a14:foregroundMark x1="8537" y1="71053" x2="8537" y2="7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683" y="3016251"/>
            <a:ext cx="7238045" cy="42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Avoid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Autocratic behavior</a:t>
            </a:r>
          </a:p>
          <a:p>
            <a:r>
              <a:rPr lang="en-US" dirty="0" smtClean="0"/>
              <a:t>Avoiding employees</a:t>
            </a:r>
          </a:p>
          <a:p>
            <a:r>
              <a:rPr lang="en-US" dirty="0" smtClean="0"/>
              <a:t>Dismissing other’s concerns</a:t>
            </a:r>
          </a:p>
          <a:p>
            <a:r>
              <a:rPr lang="en-US" dirty="0" smtClean="0"/>
              <a:t>Rah! Rah! Jumping ahead too quickly</a:t>
            </a:r>
          </a:p>
          <a:p>
            <a:r>
              <a:rPr lang="en-US" dirty="0" smtClean="0"/>
              <a:t>Assuming others will react the same way you do to change</a:t>
            </a:r>
          </a:p>
          <a:p>
            <a:r>
              <a:rPr lang="en-US" dirty="0" smtClean="0"/>
              <a:t>Ignoring your own needs</a:t>
            </a:r>
          </a:p>
          <a:p>
            <a:r>
              <a:rPr lang="en-US" dirty="0" smtClean="0"/>
              <a:t>Going it alone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855" y="738188"/>
            <a:ext cx="3524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0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267" name="Google Shape;267;p35"/>
          <p:cNvSpPr txBox="1">
            <a:spLocks noGrp="1"/>
          </p:cNvSpPr>
          <p:nvPr>
            <p:ph type="body" idx="1"/>
          </p:nvPr>
        </p:nvSpPr>
        <p:spPr>
          <a:xfrm>
            <a:off x="1620982" y="1309255"/>
            <a:ext cx="8229600" cy="4526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543560" indent="-457200">
              <a:lnSpc>
                <a:spcPct val="150000"/>
              </a:lnSpc>
              <a:spcBef>
                <a:spcPts val="640"/>
              </a:spcBef>
              <a:buSzPts val="2240"/>
            </a:pPr>
            <a:r>
              <a:rPr lang="en-US" sz="3600" dirty="0"/>
              <a:t>Overview of Change</a:t>
            </a:r>
            <a:endParaRPr sz="3600" dirty="0"/>
          </a:p>
          <a:p>
            <a:pPr marL="543560" indent="-457200">
              <a:lnSpc>
                <a:spcPct val="150000"/>
              </a:lnSpc>
              <a:spcBef>
                <a:spcPts val="0"/>
              </a:spcBef>
              <a:buSzPts val="2240"/>
            </a:pPr>
            <a:r>
              <a:rPr lang="en-US" sz="3600" dirty="0"/>
              <a:t>Change versus Transition</a:t>
            </a:r>
            <a:endParaRPr sz="3600" dirty="0"/>
          </a:p>
          <a:p>
            <a:pPr marL="543560" indent="-457200">
              <a:lnSpc>
                <a:spcPct val="150000"/>
              </a:lnSpc>
              <a:spcBef>
                <a:spcPts val="0"/>
              </a:spcBef>
              <a:buSzPts val="2240"/>
            </a:pPr>
            <a:r>
              <a:rPr lang="en-US" sz="3600" dirty="0" smtClean="0"/>
              <a:t>Teams in Transition</a:t>
            </a:r>
            <a:endParaRPr sz="3600" dirty="0"/>
          </a:p>
          <a:p>
            <a:pPr marL="543560" indent="-457200">
              <a:lnSpc>
                <a:spcPct val="150000"/>
              </a:lnSpc>
              <a:spcBef>
                <a:spcPts val="0"/>
              </a:spcBef>
              <a:buSzPts val="2240"/>
            </a:pPr>
            <a:r>
              <a:rPr lang="en-US" sz="3600" dirty="0"/>
              <a:t>Approach to Change</a:t>
            </a:r>
            <a:endParaRPr sz="3600" dirty="0"/>
          </a:p>
          <a:p>
            <a:pPr marL="543560" indent="-457200">
              <a:lnSpc>
                <a:spcPct val="150000"/>
              </a:lnSpc>
              <a:spcBef>
                <a:spcPts val="0"/>
              </a:spcBef>
              <a:buSzPts val="2240"/>
            </a:pPr>
            <a:r>
              <a:rPr lang="en-US" sz="3600" dirty="0"/>
              <a:t>Summary</a:t>
            </a:r>
            <a:endParaRPr sz="3600" dirty="0"/>
          </a:p>
        </p:txBody>
      </p:sp>
      <p:pic>
        <p:nvPicPr>
          <p:cNvPr id="268" name="Google Shape;26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3099">
            <a:off x="8193826" y="2499910"/>
            <a:ext cx="1898438" cy="2498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5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13" y="213624"/>
            <a:ext cx="10515600" cy="1325563"/>
          </a:xfrm>
        </p:spPr>
        <p:txBody>
          <a:bodyPr/>
          <a:lstStyle/>
          <a:p>
            <a:r>
              <a:rPr lang="en-US" dirty="0" smtClean="0"/>
              <a:t>As you face changes in your life…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187"/>
            <a:ext cx="10515600" cy="4351338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SzPts val="1960"/>
            </a:pPr>
            <a:r>
              <a:rPr lang="en-US" dirty="0"/>
              <a:t>Look at what’s ending and acknowledge your losses</a:t>
            </a:r>
          </a:p>
          <a:p>
            <a:pPr marL="342900" indent="-342900">
              <a:spcBef>
                <a:spcPts val="560"/>
              </a:spcBef>
              <a:buSzPts val="1960"/>
            </a:pPr>
            <a:r>
              <a:rPr lang="en-US" dirty="0"/>
              <a:t>Understand and try to accept that there will be periods of uncertainty and heightened emotion</a:t>
            </a:r>
          </a:p>
          <a:p>
            <a:pPr marL="342900" indent="-342900">
              <a:spcBef>
                <a:spcPts val="560"/>
              </a:spcBef>
              <a:buSzPts val="1960"/>
            </a:pPr>
            <a:r>
              <a:rPr lang="en-US" dirty="0"/>
              <a:t>Look to your experience in dealing with change in the past to help deal with present changes</a:t>
            </a:r>
          </a:p>
          <a:p>
            <a:pPr marL="342900" indent="-342900">
              <a:spcBef>
                <a:spcPts val="560"/>
              </a:spcBef>
              <a:buSzPts val="1960"/>
            </a:pPr>
            <a:r>
              <a:rPr lang="en-US" dirty="0" smtClean="0"/>
              <a:t>Adopt </a:t>
            </a:r>
            <a:r>
              <a:rPr lang="en-US" dirty="0"/>
              <a:t>the attitudes and behaviors that can help you move forward in a positive direction</a:t>
            </a:r>
          </a:p>
          <a:p>
            <a:pPr marL="342900" indent="-342900">
              <a:spcBef>
                <a:spcPts val="560"/>
              </a:spcBef>
              <a:buSzPts val="1960"/>
            </a:pPr>
            <a:r>
              <a:rPr lang="en-US" dirty="0"/>
              <a:t>Identify what you can control and what you cannot</a:t>
            </a:r>
          </a:p>
          <a:p>
            <a:pPr marL="342900" indent="-342900">
              <a:spcBef>
                <a:spcPts val="560"/>
              </a:spcBef>
              <a:buSzPts val="1960"/>
            </a:pPr>
            <a:r>
              <a:rPr lang="en-US" dirty="0"/>
              <a:t>Choose to take action on the things you can, and let go of the things you can’t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Garamond"/>
              </a:rPr>
              <a:t>Remember. . .</a:t>
            </a:r>
            <a:endParaRPr lang="en-US"/>
          </a:p>
        </p:txBody>
      </p:sp>
      <p:sp>
        <p:nvSpPr>
          <p:cNvPr id="411" name="Google Shape;411;p51"/>
          <p:cNvSpPr txBox="1"/>
          <p:nvPr/>
        </p:nvSpPr>
        <p:spPr>
          <a:xfrm>
            <a:off x="1676400" y="1752600"/>
            <a:ext cx="8991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4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Smooth seas do not make skillful sailors. </a:t>
            </a:r>
            <a:endParaRPr/>
          </a:p>
          <a:p>
            <a:pPr algn="ctr">
              <a:spcBef>
                <a:spcPts val="1200"/>
              </a:spcBef>
            </a:pPr>
            <a:r>
              <a:rPr lang="en-US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~African Proverb</a:t>
            </a:r>
            <a:r>
              <a:rPr lang="en-US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12" name="Google Shape;412;p51" descr="MCj0338156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3352800"/>
            <a:ext cx="3124200" cy="244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8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 txBox="1">
            <a:spLocks noGrp="1"/>
          </p:cNvSpPr>
          <p:nvPr>
            <p:ph type="title"/>
          </p:nvPr>
        </p:nvSpPr>
        <p:spPr>
          <a:xfrm>
            <a:off x="1488195" y="365125"/>
            <a:ext cx="10515600" cy="1325563"/>
          </a:xfrm>
        </p:spPr>
        <p:txBody>
          <a:bodyPr/>
          <a:lstStyle/>
          <a:p>
            <a:r>
              <a:rPr lang="en-US" dirty="0" smtClean="0">
                <a:sym typeface="Garamond"/>
              </a:rPr>
              <a:t>Change . . .</a:t>
            </a:r>
            <a:endParaRPr lang="en-US" dirty="0"/>
          </a:p>
        </p:txBody>
      </p:sp>
      <p:sp>
        <p:nvSpPr>
          <p:cNvPr id="275" name="Google Shape;275;p36"/>
          <p:cNvSpPr txBox="1">
            <a:spLocks noGrp="1"/>
          </p:cNvSpPr>
          <p:nvPr>
            <p:ph type="body" idx="1"/>
          </p:nvPr>
        </p:nvSpPr>
        <p:spPr>
          <a:xfrm>
            <a:off x="1895819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ym typeface="Garamond"/>
              </a:rPr>
              <a:t>Part of life</a:t>
            </a:r>
            <a:endParaRPr lang="en-US" sz="3600" dirty="0" smtClean="0"/>
          </a:p>
          <a:p>
            <a:r>
              <a:rPr lang="en-US" sz="3600" dirty="0" smtClean="0">
                <a:sym typeface="Garamond"/>
              </a:rPr>
              <a:t>Impossible to avoid</a:t>
            </a:r>
            <a:endParaRPr lang="en-US" sz="3600" dirty="0" smtClean="0"/>
          </a:p>
          <a:p>
            <a:r>
              <a:rPr lang="en-US" sz="3600" dirty="0" smtClean="0">
                <a:sym typeface="Garamond"/>
              </a:rPr>
              <a:t>Creates stress</a:t>
            </a:r>
            <a:endParaRPr lang="en-US" sz="3600" dirty="0" smtClean="0"/>
          </a:p>
          <a:p>
            <a:r>
              <a:rPr lang="en-US" sz="3600" dirty="0" smtClean="0">
                <a:sym typeface="Garamond"/>
              </a:rPr>
              <a:t>Involves both loss and growth</a:t>
            </a:r>
            <a:endParaRPr lang="en-US" sz="3600" dirty="0" smtClean="0"/>
          </a:p>
          <a:p>
            <a:r>
              <a:rPr lang="en-US" sz="3600" dirty="0" smtClean="0">
                <a:sym typeface="Garamond"/>
              </a:rPr>
              <a:t>Can be a crisis and an opportunity</a:t>
            </a:r>
            <a:endParaRPr lang="en-US" sz="3600" dirty="0" smtClean="0"/>
          </a:p>
          <a:p>
            <a:endParaRPr lang="en-US" sz="3600" dirty="0">
              <a:sym typeface="Garamond"/>
            </a:endParaRPr>
          </a:p>
        </p:txBody>
      </p:sp>
      <p:sp>
        <p:nvSpPr>
          <p:cNvPr id="276" name="Google Shape;276;p36"/>
          <p:cNvSpPr txBox="1"/>
          <p:nvPr/>
        </p:nvSpPr>
        <p:spPr>
          <a:xfrm>
            <a:off x="2496239" y="1604829"/>
            <a:ext cx="800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	</a:t>
            </a:r>
            <a:endParaRPr sz="2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77" name="Google Shape;277;p36" descr="MC900250524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1" y="838200"/>
            <a:ext cx="1901825" cy="250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9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Garamond"/>
              </a:rPr>
              <a:t>Change versus Transition</a:t>
            </a:r>
            <a:endParaRPr lang="en-US" dirty="0"/>
          </a:p>
        </p:txBody>
      </p:sp>
      <p:sp>
        <p:nvSpPr>
          <p:cNvPr id="306" name="Google Shape;306;p4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Garamond"/>
              </a:rPr>
              <a:t>Change is situational and is external to us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ym typeface="Garamond"/>
              </a:rPr>
              <a:t>	</a:t>
            </a:r>
            <a:r>
              <a:rPr lang="en-US" dirty="0" smtClean="0">
                <a:sym typeface="Garamond"/>
              </a:rPr>
              <a:t>i.e. new job/boss, marriage, death of a loved one, divorce, birth 	of a child, downturn in economy, move to a new place, illness</a:t>
            </a:r>
          </a:p>
          <a:p>
            <a:r>
              <a:rPr lang="en-US" dirty="0" smtClean="0">
                <a:sym typeface="Garamond"/>
              </a:rPr>
              <a:t>Transition is the process of adapting</a:t>
            </a:r>
            <a:r>
              <a:rPr lang="en-US" dirty="0" smtClean="0"/>
              <a:t> </a:t>
            </a:r>
            <a:r>
              <a:rPr lang="en-US" dirty="0" smtClean="0">
                <a:sym typeface="Garamond"/>
              </a:rPr>
              <a:t>to the change</a:t>
            </a:r>
            <a:endParaRPr lang="en-US" dirty="0" smtClean="0"/>
          </a:p>
          <a:p>
            <a:endParaRPr lang="en-US" dirty="0" smtClean="0">
              <a:sym typeface="Garamond"/>
            </a:endParaRPr>
          </a:p>
          <a:p>
            <a:endParaRPr lang="en-US" dirty="0" smtClean="0">
              <a:sym typeface="Garamond"/>
            </a:endParaRPr>
          </a:p>
          <a:p>
            <a:endParaRPr lang="en-US" dirty="0">
              <a:sym typeface="Garamond"/>
            </a:endParaRPr>
          </a:p>
        </p:txBody>
      </p:sp>
      <p:pic>
        <p:nvPicPr>
          <p:cNvPr id="307" name="Google Shape;307;p40" descr="Emerging monar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364" y="3969333"/>
            <a:ext cx="3386017" cy="2342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8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Garamond"/>
              </a:rPr>
              <a:t>Think about the times you’ve moved</a:t>
            </a:r>
            <a:endParaRPr lang="en-US"/>
          </a:p>
        </p:txBody>
      </p:sp>
      <p:sp>
        <p:nvSpPr>
          <p:cNvPr id="313" name="Google Shape;313;p41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Garamond"/>
              </a:rPr>
              <a:t>How long did it take for you to move your “stuff” from point A to point B?</a:t>
            </a:r>
            <a:endParaRPr lang="en-US" dirty="0" smtClean="0"/>
          </a:p>
          <a:p>
            <a:r>
              <a:rPr lang="en-US" dirty="0" smtClean="0">
                <a:sym typeface="Garamond"/>
              </a:rPr>
              <a:t>How long did it take you to feel at </a:t>
            </a:r>
            <a:r>
              <a:rPr lang="en-US" i="1" dirty="0" smtClean="0">
                <a:sym typeface="Garamond"/>
              </a:rPr>
              <a:t>home</a:t>
            </a:r>
            <a:r>
              <a:rPr lang="en-US" dirty="0" smtClean="0">
                <a:sym typeface="Garamond"/>
              </a:rPr>
              <a:t>?</a:t>
            </a:r>
            <a:endParaRPr lang="en-US" dirty="0">
              <a:sym typeface="Garamond"/>
            </a:endParaRPr>
          </a:p>
          <a:p>
            <a:pPr marL="0" indent="0">
              <a:buNone/>
            </a:pPr>
            <a:r>
              <a:rPr lang="en-US" dirty="0" smtClean="0">
                <a:sym typeface="Garamond"/>
              </a:rPr>
              <a:t>		</a:t>
            </a:r>
            <a:r>
              <a:rPr lang="en-US" i="1" dirty="0" smtClean="0">
                <a:sym typeface="Garamond"/>
              </a:rPr>
              <a:t>Change is an event;  Transition is a process</a:t>
            </a:r>
            <a:endParaRPr lang="en-US" i="1" dirty="0"/>
          </a:p>
        </p:txBody>
      </p:sp>
      <p:pic>
        <p:nvPicPr>
          <p:cNvPr id="315" name="Google Shape;315;p41" descr="MC900014487[1]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7879" y="4093938"/>
            <a:ext cx="2978440" cy="2459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08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Garamond"/>
              </a:rPr>
              <a:t>Common Reactions to Change</a:t>
            </a:r>
            <a:endParaRPr lang="en-US" dirty="0"/>
          </a:p>
        </p:txBody>
      </p:sp>
      <p:sp>
        <p:nvSpPr>
          <p:cNvPr id="284" name="Google Shape;284;p37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Garamond"/>
              </a:rPr>
              <a:t>Denial</a:t>
            </a:r>
            <a:endParaRPr lang="en-US" dirty="0" smtClean="0"/>
          </a:p>
          <a:p>
            <a:r>
              <a:rPr lang="en-US" dirty="0" smtClean="0">
                <a:sym typeface="Garamond"/>
              </a:rPr>
              <a:t>Resistance</a:t>
            </a:r>
            <a:endParaRPr lang="en-US" dirty="0" smtClean="0"/>
          </a:p>
          <a:p>
            <a:r>
              <a:rPr lang="en-US" dirty="0" smtClean="0">
                <a:sym typeface="Garamond"/>
              </a:rPr>
              <a:t>Isolation</a:t>
            </a:r>
            <a:endParaRPr lang="en-US" dirty="0" smtClean="0"/>
          </a:p>
          <a:p>
            <a:r>
              <a:rPr lang="en-US" dirty="0" smtClean="0">
                <a:sym typeface="Garamond"/>
              </a:rPr>
              <a:t>Sadness</a:t>
            </a:r>
            <a:endParaRPr lang="en-US" dirty="0" smtClean="0"/>
          </a:p>
          <a:p>
            <a:r>
              <a:rPr lang="en-US" dirty="0" smtClean="0">
                <a:sym typeface="Garamond"/>
              </a:rPr>
              <a:t>Detachment</a:t>
            </a:r>
            <a:endParaRPr lang="en-US" dirty="0" smtClean="0"/>
          </a:p>
          <a:p>
            <a:r>
              <a:rPr lang="en-US" dirty="0" smtClean="0">
                <a:sym typeface="Garamond"/>
              </a:rPr>
              <a:t>Anger</a:t>
            </a:r>
            <a:endParaRPr lang="en-US" dirty="0"/>
          </a:p>
        </p:txBody>
      </p:sp>
      <p:sp>
        <p:nvSpPr>
          <p:cNvPr id="285" name="Google Shape;285;p37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mtClean="0">
                <a:sym typeface="Garamond"/>
              </a:rPr>
              <a:t>Interpersonal conflicts</a:t>
            </a:r>
            <a:endParaRPr lang="en-US" smtClean="0"/>
          </a:p>
          <a:p>
            <a:r>
              <a:rPr lang="en-US" smtClean="0">
                <a:sym typeface="Garamond"/>
              </a:rPr>
              <a:t>Communication issues</a:t>
            </a:r>
            <a:endParaRPr lang="en-US" smtClean="0"/>
          </a:p>
          <a:p>
            <a:r>
              <a:rPr lang="en-US" smtClean="0">
                <a:sym typeface="Garamond"/>
              </a:rPr>
              <a:t>Insecurity</a:t>
            </a:r>
            <a:endParaRPr lang="en-US" smtClean="0"/>
          </a:p>
          <a:p>
            <a:r>
              <a:rPr lang="en-US" smtClean="0">
                <a:sym typeface="Garamond"/>
              </a:rPr>
              <a:t>Loss of Control</a:t>
            </a:r>
            <a:endParaRPr lang="en-US" smtClean="0"/>
          </a:p>
          <a:p>
            <a:r>
              <a:rPr lang="en-US" smtClean="0">
                <a:sym typeface="Garamond"/>
              </a:rPr>
              <a:t>Decreased motivation</a:t>
            </a:r>
            <a:endParaRPr lang="en-US" smtClean="0"/>
          </a:p>
          <a:p>
            <a:r>
              <a:rPr lang="en-US" smtClean="0">
                <a:sym typeface="Garamond"/>
              </a:rPr>
              <a:t>Wish for things to go back to how they were</a:t>
            </a:r>
            <a:endParaRPr lang="en-US"/>
          </a:p>
        </p:txBody>
      </p:sp>
      <p:sp>
        <p:nvSpPr>
          <p:cNvPr id="286" name="Google Shape;286;p37"/>
          <p:cNvSpPr txBox="1"/>
          <p:nvPr/>
        </p:nvSpPr>
        <p:spPr>
          <a:xfrm>
            <a:off x="412173" y="5396346"/>
            <a:ext cx="10768446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dirty="0">
                <a:latin typeface="+mj-lt"/>
                <a:ea typeface="Garamond"/>
                <a:cs typeface="Garamond"/>
                <a:sym typeface="Garamond"/>
              </a:rPr>
              <a:t>Reactions to change are individual and depend on a variety of factors, such as life experience, personal values, cultural background, gender influences, personality style, and stage of life</a:t>
            </a: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72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Garamond"/>
              </a:rPr>
              <a:t>Dynamics of Change</a:t>
            </a:r>
            <a:endParaRPr lang="en-US"/>
          </a:p>
        </p:txBody>
      </p:sp>
      <p:sp>
        <p:nvSpPr>
          <p:cNvPr id="293" name="Google Shape;293;p38"/>
          <p:cNvSpPr txBox="1">
            <a:spLocks noGrp="1"/>
          </p:cNvSpPr>
          <p:nvPr>
            <p:ph type="body" idx="1"/>
          </p:nvPr>
        </p:nvSpPr>
        <p:spPr>
          <a:xfrm>
            <a:off x="838200" y="1593273"/>
            <a:ext cx="10515600" cy="4583690"/>
          </a:xfrm>
        </p:spPr>
        <p:txBody>
          <a:bodyPr/>
          <a:lstStyle/>
          <a:p>
            <a:r>
              <a:rPr lang="en-US" dirty="0" smtClean="0">
                <a:sym typeface="Garamond"/>
              </a:rPr>
              <a:t>No matter how exciting or necessary the change…. </a:t>
            </a:r>
          </a:p>
          <a:p>
            <a:pPr marL="0" indent="0">
              <a:buNone/>
            </a:pPr>
            <a:r>
              <a:rPr lang="en-US" dirty="0">
                <a:sym typeface="Garamond"/>
              </a:rPr>
              <a:t>	</a:t>
            </a:r>
            <a:r>
              <a:rPr lang="en-US" i="1" dirty="0" smtClean="0">
                <a:sym typeface="Garamond"/>
              </a:rPr>
              <a:t>There is a sense of Loss</a:t>
            </a:r>
            <a:endParaRPr lang="en-US" i="1" dirty="0" smtClean="0"/>
          </a:p>
          <a:p>
            <a:r>
              <a:rPr lang="en-US" dirty="0" smtClean="0">
                <a:sym typeface="Garamond"/>
              </a:rPr>
              <a:t>No matter how skilled people are….</a:t>
            </a:r>
          </a:p>
          <a:p>
            <a:pPr marL="0" indent="0">
              <a:buNone/>
            </a:pPr>
            <a:r>
              <a:rPr lang="en-US" dirty="0">
                <a:sym typeface="Garamond"/>
              </a:rPr>
              <a:t>	</a:t>
            </a:r>
            <a:r>
              <a:rPr lang="en-US" i="1" dirty="0" smtClean="0">
                <a:sym typeface="Garamond"/>
              </a:rPr>
              <a:t>There is a sense of Confusion and Uncertainty</a:t>
            </a:r>
            <a:endParaRPr lang="en-US" i="1" dirty="0" smtClean="0"/>
          </a:p>
          <a:p>
            <a:r>
              <a:rPr lang="en-US" dirty="0" smtClean="0">
                <a:sym typeface="Garamond"/>
              </a:rPr>
              <a:t>To varying degrees and at various stages….</a:t>
            </a:r>
          </a:p>
          <a:p>
            <a:pPr marL="0" indent="0">
              <a:buNone/>
            </a:pPr>
            <a:r>
              <a:rPr lang="en-US" dirty="0">
                <a:sym typeface="Garamond"/>
              </a:rPr>
              <a:t>	</a:t>
            </a:r>
            <a:r>
              <a:rPr lang="en-US" i="1" dirty="0" smtClean="0">
                <a:sym typeface="Garamond"/>
              </a:rPr>
              <a:t>Expect Resistance</a:t>
            </a:r>
            <a:endParaRPr lang="en-US" i="1" dirty="0" smtClean="0"/>
          </a:p>
          <a:p>
            <a:r>
              <a:rPr lang="en-US" dirty="0" smtClean="0">
                <a:sym typeface="Garamond"/>
              </a:rPr>
              <a:t>No matter how carefully the change was implemented ...     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ym typeface="Garamond"/>
              </a:rPr>
              <a:t>	</a:t>
            </a:r>
            <a:r>
              <a:rPr lang="en-US" i="1" dirty="0" smtClean="0">
                <a:sym typeface="Garamond"/>
              </a:rPr>
              <a:t>People will feel a loss of control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741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Associated with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655" y="1867189"/>
            <a:ext cx="6463145" cy="4351338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0"/>
              </a:spcBef>
            </a:pPr>
            <a:r>
              <a:rPr lang="en-US" dirty="0"/>
              <a:t>Loss of the Known and Tried</a:t>
            </a:r>
          </a:p>
          <a:p>
            <a:pPr marL="342900" indent="-342900"/>
            <a:r>
              <a:rPr lang="en-US" dirty="0"/>
              <a:t>Loss of Control</a:t>
            </a:r>
          </a:p>
          <a:p>
            <a:pPr marL="342900" indent="-342900"/>
            <a:r>
              <a:rPr lang="en-US" dirty="0"/>
              <a:t>Loss of </a:t>
            </a:r>
            <a:r>
              <a:rPr lang="en-US" dirty="0" smtClean="0"/>
              <a:t>Structure</a:t>
            </a:r>
          </a:p>
          <a:p>
            <a:pPr marL="342900" indent="-342900"/>
            <a:r>
              <a:rPr lang="en-US" dirty="0" smtClean="0"/>
              <a:t>Loss of Predictable/Comfortable</a:t>
            </a:r>
            <a:endParaRPr lang="en-US" dirty="0"/>
          </a:p>
          <a:p>
            <a:pPr marL="342900" indent="-342900"/>
            <a:r>
              <a:rPr lang="en-US" dirty="0"/>
              <a:t>Loss of Future</a:t>
            </a:r>
          </a:p>
          <a:p>
            <a:pPr marL="342900" indent="-342900"/>
            <a:r>
              <a:rPr lang="en-US" dirty="0"/>
              <a:t>Loss of Attachments</a:t>
            </a:r>
          </a:p>
          <a:p>
            <a:pPr marL="342900" indent="-342900"/>
            <a:r>
              <a:rPr lang="en-US" dirty="0"/>
              <a:t>Loss of Turf</a:t>
            </a:r>
          </a:p>
          <a:p>
            <a:pPr marL="342900" indent="-342900"/>
            <a:r>
              <a:rPr lang="en-US" dirty="0"/>
              <a:t>Loss of </a:t>
            </a:r>
            <a:r>
              <a:rPr lang="en-US" dirty="0" smtClean="0"/>
              <a:t>Meaning</a:t>
            </a:r>
          </a:p>
          <a:p>
            <a:pPr marL="342900" indent="-342900"/>
            <a:r>
              <a:rPr lang="en-US" dirty="0" smtClean="0"/>
              <a:t>Loss of Future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transition curve | Trans* Jerse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4" y="307038"/>
            <a:ext cx="8936182" cy="632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737</Words>
  <Application>Microsoft Office PowerPoint</Application>
  <PresentationFormat>Widescreen</PresentationFormat>
  <Paragraphs>136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Office Theme</vt:lpstr>
      <vt:lpstr>PowerPoint Presentation</vt:lpstr>
      <vt:lpstr>Agenda</vt:lpstr>
      <vt:lpstr>Change . . .</vt:lpstr>
      <vt:lpstr>Change versus Transition</vt:lpstr>
      <vt:lpstr>Think about the times you’ve moved</vt:lpstr>
      <vt:lpstr>Common Reactions to Change</vt:lpstr>
      <vt:lpstr>Dynamics of Change</vt:lpstr>
      <vt:lpstr>Losses Associated with Change</vt:lpstr>
      <vt:lpstr>PowerPoint Presentation</vt:lpstr>
      <vt:lpstr>Reflecting/Anticipating Changes</vt:lpstr>
      <vt:lpstr>Teams in Transition</vt:lpstr>
      <vt:lpstr>Denial</vt:lpstr>
      <vt:lpstr>Resistance</vt:lpstr>
      <vt:lpstr>Exploration</vt:lpstr>
      <vt:lpstr>PowerPoint Presentation</vt:lpstr>
      <vt:lpstr>PowerPoint Presentation</vt:lpstr>
      <vt:lpstr>PowerPoint Presentation</vt:lpstr>
      <vt:lpstr>Helping Employees Through Change  </vt:lpstr>
      <vt:lpstr>What to Avoid </vt:lpstr>
      <vt:lpstr>As you face changes in your life…</vt:lpstr>
      <vt:lpstr>Remember. . .</vt:lpstr>
    </vt:vector>
  </TitlesOfParts>
  <Company>UConn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Huffman,Kelly</dc:creator>
  <cp:lastModifiedBy>Huffman,Kelly</cp:lastModifiedBy>
  <cp:revision>28</cp:revision>
  <dcterms:created xsi:type="dcterms:W3CDTF">2019-12-02T20:12:30Z</dcterms:created>
  <dcterms:modified xsi:type="dcterms:W3CDTF">2019-12-10T13:40:01Z</dcterms:modified>
</cp:coreProperties>
</file>