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269" r:id="rId5"/>
    <p:sldId id="270" r:id="rId6"/>
    <p:sldId id="261" r:id="rId7"/>
    <p:sldId id="294" r:id="rId8"/>
    <p:sldId id="293" r:id="rId9"/>
    <p:sldId id="298" r:id="rId10"/>
    <p:sldId id="262" r:id="rId11"/>
    <p:sldId id="286" r:id="rId12"/>
    <p:sldId id="282" r:id="rId13"/>
    <p:sldId id="287" r:id="rId14"/>
    <p:sldId id="288" r:id="rId15"/>
    <p:sldId id="289" r:id="rId16"/>
    <p:sldId id="290" r:id="rId17"/>
    <p:sldId id="29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6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1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77B80-2396-4948-ABB9-5D48DF2FA05C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ED5F5-8617-4785-94ED-6531FE6E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7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c3b3be4b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c3b3be4b9_1_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3c3b3be4b9_1_0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01352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50AB4BBA-BD0B-4EE8-98F6-BFA6B12DDBB1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1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IJYO4u5iu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-35000"/>
                    </a14:imgEffect>
                  </a14:imgLayer>
                </a14:imgProps>
              </a:ext>
            </a:extLst>
          </a:blip>
          <a:srcRect/>
          <a:stretch>
            <a:fillRect t="-7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970" y="185059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Dealing with Difficult Behaviors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22" y="5650919"/>
            <a:ext cx="1761897" cy="670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5951" y="4890704"/>
            <a:ext cx="657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Employee Assistance Program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86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Dealing with Anger:  De-Escalate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523" y="1506137"/>
            <a:ext cx="8563827" cy="49497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3400" dirty="0" smtClean="0"/>
              <a:t>Move to a quiet, more private area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400" dirty="0" smtClean="0"/>
              <a:t>Keep your voice even/calm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400" dirty="0" smtClean="0"/>
              <a:t>Express your desire to work on the issue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100" dirty="0" smtClean="0"/>
              <a:t>Refrain from: </a:t>
            </a:r>
          </a:p>
          <a:p>
            <a:pPr>
              <a:spcBef>
                <a:spcPts val="0"/>
              </a:spcBef>
            </a:pPr>
            <a:r>
              <a:rPr lang="en-US" sz="3100" dirty="0" smtClean="0"/>
              <a:t>Minimizing the concern</a:t>
            </a:r>
          </a:p>
          <a:p>
            <a:pPr>
              <a:spcBef>
                <a:spcPts val="0"/>
              </a:spcBef>
            </a:pPr>
            <a:r>
              <a:rPr lang="en-US" sz="3100" dirty="0" smtClean="0"/>
              <a:t>Patronizing/talking down</a:t>
            </a:r>
          </a:p>
          <a:p>
            <a:pPr>
              <a:spcBef>
                <a:spcPts val="0"/>
              </a:spcBef>
            </a:pPr>
            <a:r>
              <a:rPr lang="en-US" sz="3100" dirty="0" smtClean="0"/>
              <a:t>Ramping up/yelling</a:t>
            </a:r>
          </a:p>
          <a:p>
            <a:pPr>
              <a:spcBef>
                <a:spcPts val="0"/>
              </a:spcBef>
            </a:pPr>
            <a:r>
              <a:rPr lang="en-US" sz="3100" dirty="0" smtClean="0"/>
              <a:t>Becoming defensive</a:t>
            </a:r>
            <a:endParaRPr lang="en-US" sz="3100" dirty="0"/>
          </a:p>
        </p:txBody>
      </p:sp>
      <p:pic>
        <p:nvPicPr>
          <p:cNvPr id="8" name="Picture 7" descr="Feel the Fear and Birth Anyway | MidwifeThink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46" y="718650"/>
            <a:ext cx="2348861" cy="36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71600" y="553432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Assertive Problem Solving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2057400" y="1524000"/>
            <a:ext cx="2133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2057400" y="1676400"/>
            <a:ext cx="205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/>
              <a:t>Assertive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/>
              <a:t>Expressing</a:t>
            </a: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4876800" y="1600200"/>
            <a:ext cx="1981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4953000" y="1752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/>
              <a:t>Listening</a:t>
            </a: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7391400" y="1524000"/>
            <a:ext cx="2743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7391400" y="1524001"/>
            <a:ext cx="2667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/>
              <a:t>Mutual Solution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/>
              <a:t>Finding</a:t>
            </a:r>
          </a:p>
        </p:txBody>
      </p:sp>
      <p:sp>
        <p:nvSpPr>
          <p:cNvPr id="49161" name="Text Box 18"/>
          <p:cNvSpPr txBox="1">
            <a:spLocks noChangeArrowheads="1"/>
          </p:cNvSpPr>
          <p:nvPr/>
        </p:nvSpPr>
        <p:spPr bwMode="auto">
          <a:xfrm>
            <a:off x="1526754" y="3069848"/>
            <a:ext cx="89098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000" dirty="0"/>
              <a:t>Use a three part “I” Message</a:t>
            </a:r>
          </a:p>
          <a:p>
            <a:r>
              <a:rPr lang="en-US" altLang="en-US" sz="2000" dirty="0"/>
              <a:t>   1.  Describe behavior of </a:t>
            </a:r>
            <a:r>
              <a:rPr lang="en-US" altLang="en-US" sz="2000" dirty="0" smtClean="0"/>
              <a:t>concern.  Connect to work performance/environment.</a:t>
            </a:r>
            <a:endParaRPr lang="en-US" altLang="en-US" sz="2000" dirty="0"/>
          </a:p>
          <a:p>
            <a:r>
              <a:rPr lang="en-US" altLang="en-US" sz="2000" dirty="0"/>
              <a:t>   2. </a:t>
            </a:r>
            <a:r>
              <a:rPr lang="en-US" altLang="en-US" sz="2000" dirty="0" smtClean="0"/>
              <a:t> Explain how </a:t>
            </a:r>
            <a:r>
              <a:rPr lang="en-US" altLang="en-US" sz="2000" dirty="0"/>
              <a:t>the behavior makes you feel</a:t>
            </a:r>
          </a:p>
          <a:p>
            <a:r>
              <a:rPr lang="en-US" altLang="en-US" sz="2000" dirty="0"/>
              <a:t>   3.  Explain the effects of the </a:t>
            </a:r>
            <a:r>
              <a:rPr lang="en-US" altLang="en-US" sz="2000" dirty="0" smtClean="0"/>
              <a:t>behavior and express </a:t>
            </a:r>
            <a:r>
              <a:rPr lang="en-US" altLang="en-US" sz="2000" dirty="0"/>
              <a:t>what you </a:t>
            </a:r>
            <a:r>
              <a:rPr lang="en-US" altLang="en-US" sz="2000" dirty="0" smtClean="0"/>
              <a:t>need </a:t>
            </a:r>
            <a:r>
              <a:rPr lang="en-US" altLang="en-US" sz="2000" dirty="0"/>
              <a:t>from the person</a:t>
            </a:r>
          </a:p>
        </p:txBody>
      </p:sp>
      <p:sp>
        <p:nvSpPr>
          <p:cNvPr id="49162" name="Text Box 19"/>
          <p:cNvSpPr txBox="1">
            <a:spLocks noChangeArrowheads="1"/>
          </p:cNvSpPr>
          <p:nvPr/>
        </p:nvSpPr>
        <p:spPr bwMode="auto">
          <a:xfrm>
            <a:off x="2362200" y="4516412"/>
            <a:ext cx="7239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2400" b="1" dirty="0"/>
              <a:t>“When I See…I Feel…Because…”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/>
              <a:t>Or “I Feel…When I See…and I Need</a:t>
            </a:r>
            <a:r>
              <a:rPr lang="en-US" altLang="en-US" sz="2400" b="1" dirty="0" smtClean="0"/>
              <a:t>….”</a:t>
            </a:r>
          </a:p>
        </p:txBody>
      </p:sp>
      <p:sp>
        <p:nvSpPr>
          <p:cNvPr id="49163" name="Line 29"/>
          <p:cNvSpPr>
            <a:spLocks noChangeShapeType="1"/>
          </p:cNvSpPr>
          <p:nvPr/>
        </p:nvSpPr>
        <p:spPr bwMode="auto">
          <a:xfrm flipV="1">
            <a:off x="4267200" y="2057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Line 29"/>
          <p:cNvSpPr>
            <a:spLocks noChangeShapeType="1"/>
          </p:cNvSpPr>
          <p:nvPr/>
        </p:nvSpPr>
        <p:spPr bwMode="auto">
          <a:xfrm flipV="1">
            <a:off x="6858000" y="205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91408" y="5655200"/>
            <a:ext cx="8675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“When you come in late for our staff meetings, I feel frustrated, because it delays the meeting or I have to repeat things to you later.  I’d really like for you to be on time for the meetings.  How can we resolve this issue?”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Safety Net Phrases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000" y="1539186"/>
            <a:ext cx="10233800" cy="4351338"/>
          </a:xfrm>
        </p:spPr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en-US" sz="3200" dirty="0" smtClean="0"/>
              <a:t>“This is obviously very important to you.”</a:t>
            </a:r>
          </a:p>
          <a:p>
            <a:pPr lvl="1" eaLnBrk="1" hangingPunct="1">
              <a:defRPr/>
            </a:pPr>
            <a:r>
              <a:rPr lang="en-US" sz="3200" dirty="0" smtClean="0"/>
              <a:t>“Here’s what we can do.”</a:t>
            </a:r>
          </a:p>
          <a:p>
            <a:pPr lvl="1" eaLnBrk="1" hangingPunct="1">
              <a:defRPr/>
            </a:pPr>
            <a:r>
              <a:rPr lang="en-US" sz="3200" dirty="0" smtClean="0"/>
              <a:t> “I’m sorry you feel this way. </a:t>
            </a:r>
          </a:p>
          <a:p>
            <a:pPr lvl="1" eaLnBrk="1" hangingPunct="1">
              <a:defRPr/>
            </a:pPr>
            <a:r>
              <a:rPr lang="en-US" sz="3200" dirty="0" smtClean="0"/>
              <a:t>“Let’s take a break and think this through before figuring out next steps.”</a:t>
            </a:r>
          </a:p>
          <a:p>
            <a:pPr lvl="1" eaLnBrk="1" hangingPunct="1">
              <a:defRPr/>
            </a:pPr>
            <a:r>
              <a:rPr lang="en-US" sz="3200" dirty="0" smtClean="0"/>
              <a:t> “Perhaps we need to agree to disagree.”</a:t>
            </a:r>
          </a:p>
        </p:txBody>
      </p:sp>
      <p:pic>
        <p:nvPicPr>
          <p:cNvPr id="4" name="Picture 3" descr="Voices of Glass | One man's journey through Paranoi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47" y="4787450"/>
            <a:ext cx="2357906" cy="16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97" y="865313"/>
            <a:ext cx="6606231" cy="14507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the EAP Offers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963" y="1813460"/>
            <a:ext cx="8466268" cy="429380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Calibri" panose="020F0502020204030204" pitchFamily="34" charset="0"/>
              </a:rPr>
              <a:t>Service for any problem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Calibri" panose="020F0502020204030204" pitchFamily="34" charset="0"/>
              </a:rPr>
              <a:t>Free, confidential counseling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Calibri" panose="020F0502020204030204" pitchFamily="34" charset="0"/>
              </a:rPr>
              <a:t>Quick, convenient appointments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Calibri" panose="020F0502020204030204" pitchFamily="34" charset="0"/>
              </a:rPr>
              <a:t>Availability to family members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Calibri" panose="020F0502020204030204" pitchFamily="34" charset="0"/>
              </a:rPr>
              <a:t>Consultation/Training for Managers</a:t>
            </a:r>
          </a:p>
          <a:p>
            <a:pPr marL="201168" lvl="1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431"/>
          <a:stretch/>
        </p:blipFill>
        <p:spPr>
          <a:xfrm>
            <a:off x="8511158" y="705078"/>
            <a:ext cx="3108741" cy="37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dirty="0" smtClean="0"/>
              <a:t>Types of Referrals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544520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b="1" dirty="0" smtClean="0"/>
              <a:t>Self-referrals</a:t>
            </a:r>
            <a:r>
              <a:rPr lang="en-US" altLang="en-US" sz="2800" dirty="0"/>
              <a:t>:</a:t>
            </a:r>
            <a:r>
              <a:rPr lang="en-US" altLang="en-US" sz="2800" dirty="0" smtClean="0"/>
              <a:t> employees call the EAP for assistance on their own.  </a:t>
            </a:r>
          </a:p>
          <a:p>
            <a:pPr eaLnBrk="1" hangingPunct="1">
              <a:defRPr/>
            </a:pPr>
            <a:r>
              <a:rPr lang="en-US" altLang="en-US" sz="2800" b="1" dirty="0" smtClean="0"/>
              <a:t>Management referrals</a:t>
            </a:r>
            <a:r>
              <a:rPr lang="en-US" altLang="en-US" sz="2800" dirty="0" smtClean="0"/>
              <a:t>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i="1" dirty="0" smtClean="0"/>
              <a:t>	</a:t>
            </a:r>
            <a:r>
              <a:rPr lang="en-US" altLang="en-US" sz="2800" b="1" i="1" dirty="0"/>
              <a:t>Informal</a:t>
            </a:r>
            <a:r>
              <a:rPr lang="en-US" altLang="en-US" sz="2800" i="1" dirty="0"/>
              <a:t> </a:t>
            </a:r>
            <a:r>
              <a:rPr lang="en-US" altLang="en-US" sz="2800" dirty="0"/>
              <a:t>– Manager or Supervisor suggests the EAP </a:t>
            </a:r>
            <a:r>
              <a:rPr lang="en-US" altLang="en-US" sz="2800" dirty="0" smtClean="0"/>
              <a:t>when </a:t>
            </a:r>
            <a:r>
              <a:rPr lang="en-US" altLang="en-US" sz="2800" dirty="0"/>
              <a:t>aware that an employee is going through a difficult situation.  The employee does not have performance or attendance issues.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b="1" i="1" dirty="0"/>
              <a:t>Formal</a:t>
            </a:r>
            <a:r>
              <a:rPr lang="en-US" altLang="en-US" sz="2800" dirty="0"/>
              <a:t> – </a:t>
            </a:r>
            <a:r>
              <a:rPr lang="en-US" altLang="en-US" sz="2800" dirty="0" smtClean="0"/>
              <a:t>Manager or Supervisor refers an employee </a:t>
            </a:r>
            <a:r>
              <a:rPr lang="en-US" altLang="en-US" sz="2800" dirty="0"/>
              <a:t>during the course of a discussion about performance or attendance problems.</a:t>
            </a:r>
          </a:p>
          <a:p>
            <a:pPr eaLnBrk="1" hangingPunct="1"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910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51627" y="308119"/>
            <a:ext cx="10058400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dirty="0" smtClean="0"/>
              <a:t>Signs and Symptoms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0430" y="1874240"/>
            <a:ext cx="4648200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200" dirty="0" smtClean="0"/>
              <a:t>Attendance</a:t>
            </a:r>
          </a:p>
          <a:p>
            <a:pPr eaLnBrk="1" hangingPunct="1">
              <a:defRPr/>
            </a:pPr>
            <a:r>
              <a:rPr lang="en-US" altLang="en-US" sz="3200" dirty="0" smtClean="0"/>
              <a:t>Quantity of work</a:t>
            </a:r>
          </a:p>
          <a:p>
            <a:pPr eaLnBrk="1" hangingPunct="1">
              <a:defRPr/>
            </a:pPr>
            <a:r>
              <a:rPr lang="en-US" altLang="en-US" sz="3200" dirty="0" smtClean="0"/>
              <a:t>Quality of work</a:t>
            </a:r>
          </a:p>
          <a:p>
            <a:pPr eaLnBrk="1" hangingPunct="1">
              <a:defRPr/>
            </a:pPr>
            <a:r>
              <a:rPr lang="en-US" altLang="en-US" sz="3200" dirty="0" smtClean="0"/>
              <a:t>Concentration/Memory</a:t>
            </a:r>
          </a:p>
          <a:p>
            <a:pPr eaLnBrk="1" hangingPunct="1">
              <a:defRPr/>
            </a:pPr>
            <a:r>
              <a:rPr lang="en-US" altLang="en-US" sz="3200" dirty="0" smtClean="0"/>
              <a:t>Work Relationships</a:t>
            </a:r>
          </a:p>
          <a:p>
            <a:pPr eaLnBrk="1" hangingPunct="1">
              <a:defRPr/>
            </a:pPr>
            <a:r>
              <a:rPr lang="en-US" altLang="en-US" sz="3200" dirty="0" smtClean="0"/>
              <a:t>Mood/Behavior</a:t>
            </a:r>
          </a:p>
          <a:p>
            <a:pPr eaLnBrk="1" hangingPunct="1">
              <a:defRPr/>
            </a:pPr>
            <a:r>
              <a:rPr lang="en-US" altLang="en-US" sz="3200" dirty="0" smtClean="0"/>
              <a:t>Safety</a:t>
            </a:r>
          </a:p>
        </p:txBody>
      </p:sp>
      <p:pic>
        <p:nvPicPr>
          <p:cNvPr id="3" name="Picture 2" descr="Jean Guegant's Blog – Meta Crush Saga: a C++17 compil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85" y="2027525"/>
            <a:ext cx="3725732" cy="210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dirty="0" smtClean="0"/>
              <a:t>Steps for a Formal Referral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538" y="1982039"/>
            <a:ext cx="3276600" cy="33322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dirty="0" smtClean="0"/>
              <a:t>Observe</a:t>
            </a:r>
          </a:p>
          <a:p>
            <a:pPr eaLnBrk="1" hangingPunct="1">
              <a:defRPr/>
            </a:pPr>
            <a:r>
              <a:rPr lang="en-US" altLang="en-US" sz="3200" dirty="0" smtClean="0"/>
              <a:t>Document</a:t>
            </a:r>
          </a:p>
          <a:p>
            <a:pPr eaLnBrk="1" hangingPunct="1">
              <a:defRPr/>
            </a:pPr>
            <a:r>
              <a:rPr lang="en-US" altLang="en-US" sz="3200" dirty="0" smtClean="0"/>
              <a:t>Discuss</a:t>
            </a:r>
          </a:p>
          <a:p>
            <a:pPr eaLnBrk="1" hangingPunct="1">
              <a:defRPr/>
            </a:pPr>
            <a:r>
              <a:rPr lang="en-US" altLang="en-US" sz="3200" dirty="0" smtClean="0"/>
              <a:t>Refer*</a:t>
            </a:r>
          </a:p>
          <a:p>
            <a:pPr eaLnBrk="1" hangingPunct="1">
              <a:defRPr/>
            </a:pPr>
            <a:r>
              <a:rPr lang="en-US" altLang="en-US" sz="3200" dirty="0" smtClean="0"/>
              <a:t>Follow-up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83" y="2244132"/>
            <a:ext cx="2737045" cy="219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8188" y="5690795"/>
            <a:ext cx="101874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*If </a:t>
            </a:r>
            <a:r>
              <a:rPr lang="en-US" altLang="en-US" dirty="0"/>
              <a:t>you have made a formal referral to the EAP, please call us and let us </a:t>
            </a:r>
            <a:r>
              <a:rPr lang="en-US" altLang="en-US" dirty="0" smtClean="0"/>
              <a:t>know.  For </a:t>
            </a:r>
            <a:r>
              <a:rPr lang="en-US" altLang="en-US" dirty="0"/>
              <a:t>formal referrals, we will let you know whether the </a:t>
            </a:r>
            <a:r>
              <a:rPr lang="en-US" altLang="en-US" dirty="0" smtClean="0"/>
              <a:t>employee contacts us and keeps his/her EAP appointments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3627" y="647870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Summary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422" y="2084406"/>
            <a:ext cx="9918853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Take steps to address behaviors that affect work performance</a:t>
            </a:r>
          </a:p>
          <a:p>
            <a:pPr lvl="0">
              <a:defRPr/>
            </a:pP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Remember </a:t>
            </a: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everyone has certain strengths; 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be sure to acknowledge those:  “Catch </a:t>
            </a:r>
            <a:r>
              <a:rPr lang="en-US" dirty="0" err="1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em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doing something right”</a:t>
            </a:r>
          </a:p>
          <a:p>
            <a:pPr lvl="0">
              <a:defRPr/>
            </a:pPr>
            <a:r>
              <a:rPr lang="en-US" dirty="0" smtClean="0"/>
              <a:t>Treat </a:t>
            </a:r>
            <a:r>
              <a:rPr lang="en-US" dirty="0"/>
              <a:t>everyone with respect, even if you don’t like their behavior</a:t>
            </a:r>
          </a:p>
          <a:p>
            <a:r>
              <a:rPr lang="en-US" dirty="0"/>
              <a:t>Model the behavior and attitude you expect from others</a:t>
            </a:r>
          </a:p>
          <a:p>
            <a:r>
              <a:rPr lang="en-US" dirty="0"/>
              <a:t>Seek support/guidance when </a:t>
            </a:r>
            <a:r>
              <a:rPr lang="en-US" dirty="0" smtClean="0"/>
              <a:t>necessary</a:t>
            </a:r>
            <a:endParaRPr lang="en-US" dirty="0"/>
          </a:p>
        </p:txBody>
      </p:sp>
      <p:pic>
        <p:nvPicPr>
          <p:cNvPr id="4" name="Google Shape;286;p34" descr="MPj04331930000[1]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51415" y="259259"/>
            <a:ext cx="2547651" cy="1714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2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Overview of Difficult Behavior</a:t>
            </a:r>
          </a:p>
          <a:p>
            <a:r>
              <a:rPr lang="en-US" sz="4400" dirty="0" smtClean="0"/>
              <a:t>Common Types of Difficult Behavior</a:t>
            </a:r>
          </a:p>
          <a:p>
            <a:r>
              <a:rPr lang="en-US" sz="4400" dirty="0" smtClean="0"/>
              <a:t>Tips for Handling</a:t>
            </a:r>
          </a:p>
          <a:p>
            <a:r>
              <a:rPr lang="en-US" sz="4400" dirty="0" smtClean="0"/>
              <a:t>EAP as a resource</a:t>
            </a:r>
          </a:p>
          <a:p>
            <a:r>
              <a:rPr lang="en-US" sz="4400" dirty="0" smtClean="0"/>
              <a:t>Summary/Questions</a:t>
            </a:r>
            <a:endParaRPr lang="en-US" sz="4400" dirty="0"/>
          </a:p>
        </p:txBody>
      </p:sp>
      <p:pic>
        <p:nvPicPr>
          <p:cNvPr id="4" name="Picture 3" descr="10 Reasons to follow European approach - Afro-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68" y="3701955"/>
            <a:ext cx="2752299" cy="20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Challenges in Managing People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52" y="1632056"/>
            <a:ext cx="10103229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Conflict is a </a:t>
            </a:r>
            <a:r>
              <a:rPr lang="en-US" sz="4000" b="1" dirty="0" smtClean="0"/>
              <a:t>natural</a:t>
            </a:r>
            <a:r>
              <a:rPr lang="en-US" sz="4000" dirty="0" smtClean="0"/>
              <a:t> part of life</a:t>
            </a:r>
          </a:p>
          <a:p>
            <a:r>
              <a:rPr lang="en-US" sz="4000" dirty="0"/>
              <a:t>Avoiding conflict usually makes things worse</a:t>
            </a:r>
          </a:p>
          <a:p>
            <a:r>
              <a:rPr lang="en-US" sz="4000" dirty="0" smtClean="0"/>
              <a:t>Managers spend 20-40% of their time on interpersonal issues</a:t>
            </a:r>
          </a:p>
          <a:p>
            <a:r>
              <a:rPr lang="en-US" sz="4000" dirty="0" smtClean="0"/>
              <a:t>Requires skill and patience!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espond (Pause), Don’t React to Conflict in Business and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" r="5446"/>
          <a:stretch/>
        </p:blipFill>
        <p:spPr>
          <a:xfrm>
            <a:off x="7465192" y="3999123"/>
            <a:ext cx="2372871" cy="24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What is Difficult Behavior??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1"/>
            <a:ext cx="9372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Difficult…hard to endure, comprehend, satisfy, manage, persuade</a:t>
            </a:r>
          </a:p>
          <a:p>
            <a:pPr eaLnBrk="1" hangingPunct="1">
              <a:defRPr/>
            </a:pPr>
            <a:r>
              <a:rPr lang="en-US" sz="3600" dirty="0" smtClean="0"/>
              <a:t>Usually ingrained and inflexible</a:t>
            </a:r>
          </a:p>
          <a:p>
            <a:pPr eaLnBrk="1" hangingPunct="1">
              <a:defRPr/>
            </a:pPr>
            <a:r>
              <a:rPr lang="en-US" sz="3600" dirty="0" smtClean="0"/>
              <a:t>Repeated, patterns of behavior which interferes with relationships</a:t>
            </a:r>
          </a:p>
          <a:p>
            <a:pPr eaLnBrk="1" hangingPunct="1">
              <a:defRPr/>
            </a:pPr>
            <a:r>
              <a:rPr lang="en-US" sz="3600" dirty="0" smtClean="0"/>
              <a:t>Matter of Perception…difficult or different??</a:t>
            </a:r>
          </a:p>
        </p:txBody>
      </p:sp>
    </p:spTree>
    <p:extLst>
      <p:ext uri="{BB962C8B-B14F-4D97-AF65-F5344CB8AC3E}">
        <p14:creationId xmlns:p14="http://schemas.microsoft.com/office/powerpoint/2010/main" val="41097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What Causes Difficult Behavior??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91440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Learned Behavior, has been reinforced </a:t>
            </a:r>
          </a:p>
          <a:p>
            <a:pPr eaLnBrk="1" hangingPunct="1">
              <a:defRPr/>
            </a:pPr>
            <a:r>
              <a:rPr lang="en-US" sz="3600" dirty="0" smtClean="0"/>
              <a:t>Person doesn’t know any other way to get needs met (need to be in control, recognized, valued, etc.)</a:t>
            </a:r>
          </a:p>
          <a:p>
            <a:pPr eaLnBrk="1" hangingPunct="1">
              <a:defRPr/>
            </a:pPr>
            <a:r>
              <a:rPr lang="en-US" sz="3600" dirty="0" smtClean="0"/>
              <a:t>Unaware of how behavior affects others</a:t>
            </a:r>
          </a:p>
          <a:p>
            <a:pPr eaLnBrk="1" hangingPunct="1">
              <a:defRPr/>
            </a:pPr>
            <a:r>
              <a:rPr lang="en-US" sz="3600" dirty="0" smtClean="0"/>
              <a:t>The cause may not always be clear</a:t>
            </a:r>
          </a:p>
        </p:txBody>
      </p:sp>
    </p:spTree>
    <p:extLst>
      <p:ext uri="{BB962C8B-B14F-4D97-AF65-F5344CB8AC3E}">
        <p14:creationId xmlns:p14="http://schemas.microsoft.com/office/powerpoint/2010/main" val="21277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Types of Difficult Behavior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2226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Aggressive/hostile</a:t>
            </a:r>
            <a:endParaRPr lang="en-US" sz="3600" dirty="0"/>
          </a:p>
          <a:p>
            <a:pPr>
              <a:defRPr/>
            </a:pPr>
            <a:r>
              <a:rPr lang="en-US" sz="3600" dirty="0" smtClean="0"/>
              <a:t>Negative/pessimistic</a:t>
            </a:r>
            <a:endParaRPr lang="en-US" sz="3600" dirty="0"/>
          </a:p>
          <a:p>
            <a:pPr>
              <a:defRPr/>
            </a:pPr>
            <a:r>
              <a:rPr lang="en-US" sz="3600" dirty="0" smtClean="0"/>
              <a:t>Withdrawn/passive</a:t>
            </a:r>
            <a:endParaRPr lang="en-US" sz="3600" dirty="0"/>
          </a:p>
          <a:p>
            <a:pPr>
              <a:defRPr/>
            </a:pPr>
            <a:r>
              <a:rPr lang="en-US" sz="3600" dirty="0"/>
              <a:t>Opinionated and defensive</a:t>
            </a:r>
          </a:p>
          <a:p>
            <a:pPr>
              <a:defRPr/>
            </a:pPr>
            <a:r>
              <a:rPr lang="en-US" sz="3600" dirty="0"/>
              <a:t>Overly agreeable but does not </a:t>
            </a:r>
            <a:r>
              <a:rPr lang="en-US" sz="3600" dirty="0" smtClean="0"/>
              <a:t>deliver</a:t>
            </a:r>
            <a:endParaRPr lang="en-US" sz="3600" dirty="0"/>
          </a:p>
        </p:txBody>
      </p:sp>
      <p:pic>
        <p:nvPicPr>
          <p:cNvPr id="4" name="Picture 3" descr="Eight Strategies for Handling Disruptive Situation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98" y="781536"/>
            <a:ext cx="4297680" cy="28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Addressing Behavior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100" y="1586973"/>
            <a:ext cx="10233800" cy="4773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Be honest and direct</a:t>
            </a:r>
          </a:p>
          <a:p>
            <a:pPr marL="0" indent="0">
              <a:buNone/>
            </a:pPr>
            <a:r>
              <a:rPr lang="en-US" sz="3200" dirty="0" smtClean="0"/>
              <a:t>Be specific </a:t>
            </a:r>
          </a:p>
          <a:p>
            <a:pPr marL="0" indent="0">
              <a:buNone/>
            </a:pPr>
            <a:r>
              <a:rPr lang="en-US" sz="3200" dirty="0" smtClean="0"/>
              <a:t>Be aware of your non-verbal messages</a:t>
            </a:r>
          </a:p>
          <a:p>
            <a:pPr marL="0" indent="0">
              <a:buNone/>
            </a:pPr>
            <a:r>
              <a:rPr lang="en-US" sz="3200" dirty="0" smtClean="0"/>
              <a:t>Listen carefully</a:t>
            </a:r>
          </a:p>
          <a:p>
            <a:pPr marL="0" indent="0">
              <a:buNone/>
            </a:pPr>
            <a:r>
              <a:rPr lang="en-US" sz="3200" dirty="0" smtClean="0"/>
              <a:t>Validate their point of view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Google Shape;199;p27"/>
          <p:cNvPicPr preferRelativeResize="0"/>
          <p:nvPr/>
        </p:nvPicPr>
        <p:blipFill rotWithShape="1">
          <a:blip r:embed="rId2">
            <a:alphaModFix/>
          </a:blip>
          <a:srcRect t="10752" b="5800"/>
          <a:stretch/>
        </p:blipFill>
        <p:spPr>
          <a:xfrm>
            <a:off x="6224730" y="3683353"/>
            <a:ext cx="3956934" cy="2577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8" title="It's Not About The Nai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8795" y="760164"/>
            <a:ext cx="6422833" cy="5221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4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sz="36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Addressing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063" y="1825625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Stay focused</a:t>
            </a:r>
          </a:p>
          <a:p>
            <a:pPr marL="0" indent="0">
              <a:buNone/>
            </a:pPr>
            <a:r>
              <a:rPr lang="en-US" sz="3200" dirty="0"/>
              <a:t>Talk about their strengths</a:t>
            </a:r>
          </a:p>
          <a:p>
            <a:pPr marL="0" indent="0">
              <a:buNone/>
            </a:pPr>
            <a:r>
              <a:rPr lang="en-US" sz="3200" dirty="0" smtClean="0"/>
              <a:t>Ask open-ended questions</a:t>
            </a:r>
          </a:p>
          <a:p>
            <a:pPr marL="0" indent="0">
              <a:buNone/>
            </a:pPr>
            <a:r>
              <a:rPr lang="en-US" sz="3200" dirty="0" smtClean="0"/>
              <a:t>Describe your expectations</a:t>
            </a:r>
          </a:p>
          <a:p>
            <a:pPr marL="0" indent="0">
              <a:buNone/>
            </a:pPr>
            <a:r>
              <a:rPr lang="en-US" sz="3200" dirty="0" smtClean="0"/>
              <a:t>Close/document the meeting</a:t>
            </a:r>
          </a:p>
          <a:p>
            <a:pPr marL="0" indent="0">
              <a:buNone/>
            </a:pPr>
            <a:r>
              <a:rPr lang="en-US" sz="3200" dirty="0" smtClean="0"/>
              <a:t>Follow HR policies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655" y="2145114"/>
            <a:ext cx="3590855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570</Words>
  <Application>Microsoft Office PowerPoint</Application>
  <PresentationFormat>Widescreen</PresentationFormat>
  <Paragraphs>108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Garamond</vt:lpstr>
      <vt:lpstr>Wingdings</vt:lpstr>
      <vt:lpstr>Depth</vt:lpstr>
      <vt:lpstr>Dealing with Difficult Behaviors</vt:lpstr>
      <vt:lpstr>Agenda</vt:lpstr>
      <vt:lpstr>Challenges in Managing People</vt:lpstr>
      <vt:lpstr>What is Difficult Behavior??</vt:lpstr>
      <vt:lpstr>What Causes Difficult Behavior??</vt:lpstr>
      <vt:lpstr>Types of Difficult Behavior</vt:lpstr>
      <vt:lpstr>Addressing Behavior </vt:lpstr>
      <vt:lpstr>PowerPoint Presentation</vt:lpstr>
      <vt:lpstr>Addressing Behavior</vt:lpstr>
      <vt:lpstr>Dealing with Anger:  De-Escalate</vt:lpstr>
      <vt:lpstr>Assertive Problem Solving</vt:lpstr>
      <vt:lpstr>Safety Net Phrases</vt:lpstr>
      <vt:lpstr>What the EAP Offers</vt:lpstr>
      <vt:lpstr>Types of Referrals </vt:lpstr>
      <vt:lpstr>Signs and Symptoms</vt:lpstr>
      <vt:lpstr>Steps for a Formal Referral</vt:lpstr>
      <vt:lpstr>Summary</vt:lpstr>
    </vt:vector>
  </TitlesOfParts>
  <Company>UConn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Difficult Behaviors</dc:title>
  <dc:creator>Huffman,Kelly</dc:creator>
  <cp:lastModifiedBy>Huffman,Kelly</cp:lastModifiedBy>
  <cp:revision>42</cp:revision>
  <dcterms:created xsi:type="dcterms:W3CDTF">2019-09-25T19:10:05Z</dcterms:created>
  <dcterms:modified xsi:type="dcterms:W3CDTF">2019-10-11T18:05:09Z</dcterms:modified>
</cp:coreProperties>
</file>