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70" r:id="rId2"/>
    <p:sldId id="277" r:id="rId3"/>
    <p:sldId id="268" r:id="rId4"/>
    <p:sldId id="271" r:id="rId5"/>
    <p:sldId id="269" r:id="rId6"/>
    <p:sldId id="282" r:id="rId7"/>
    <p:sldId id="285" r:id="rId8"/>
    <p:sldId id="286" r:id="rId9"/>
    <p:sldId id="287" r:id="rId10"/>
    <p:sldId id="288" r:id="rId11"/>
    <p:sldId id="281" r:id="rId12"/>
    <p:sldId id="280" r:id="rId13"/>
    <p:sldId id="273" r:id="rId14"/>
    <p:sldId id="259" r:id="rId15"/>
    <p:sldId id="274" r:id="rId16"/>
    <p:sldId id="291" r:id="rId17"/>
    <p:sldId id="290" r:id="rId18"/>
    <p:sldId id="284" r:id="rId19"/>
    <p:sldId id="293" r:id="rId20"/>
    <p:sldId id="294" r:id="rId21"/>
    <p:sldId id="295" r:id="rId22"/>
    <p:sldId id="267" r:id="rId23"/>
    <p:sldId id="279" r:id="rId24"/>
    <p:sldId id="292" r:id="rId25"/>
    <p:sldId id="283" r:id="rId26"/>
    <p:sldId id="276" r:id="rId27"/>
    <p:sldId id="278" r:id="rId28"/>
    <p:sldId id="289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92" autoAdjust="0"/>
    <p:restoredTop sz="94660"/>
  </p:normalViewPr>
  <p:slideViewPr>
    <p:cSldViewPr snapToGrid="0">
      <p:cViewPr varScale="1">
        <p:scale>
          <a:sx n="82" d="100"/>
          <a:sy n="82" d="100"/>
        </p:scale>
        <p:origin x="27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9" d="100"/>
          <a:sy n="69" d="100"/>
        </p:scale>
        <p:origin x="2784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5A785B-D11D-476E-8FE3-B9A32AAEF3ED}" type="datetimeFigureOut">
              <a:rPr lang="en-US" smtClean="0"/>
              <a:t>2/26/2020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5BAD6D-9C3B-46AE-9ED7-53C2ADD3C8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4199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46EEAB-DFFE-48A0-95F8-1347266830D1}" type="datetimeFigureOut">
              <a:rPr lang="en-US" smtClean="0"/>
              <a:t>2/26/2020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6C1AB1-D682-4F2C-8579-D9DF0DCC07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7587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6C1AB1-D682-4F2C-8579-D9DF0DCC073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7279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>
            <a:off x="2513012" y="1371600"/>
            <a:ext cx="7162800" cy="4114800"/>
          </a:xfrm>
          <a:prstGeom prst="rect">
            <a:avLst/>
          </a:prstGeom>
          <a:gradFill>
            <a:gsLst>
              <a:gs pos="417">
                <a:schemeClr val="bg2">
                  <a:lumMod val="35000"/>
                  <a:lumOff val="65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solidFill>
              <a:srgbClr val="FFFFFF"/>
            </a:solidFill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04160" y="1557867"/>
            <a:ext cx="6583680" cy="2560320"/>
          </a:xfrm>
        </p:spPr>
        <p:txBody>
          <a:bodyPr anchor="b">
            <a:normAutofit/>
          </a:bodyPr>
          <a:lstStyle>
            <a:lvl1pPr algn="ctr">
              <a:lnSpc>
                <a:spcPct val="80000"/>
              </a:lnSpc>
              <a:defRPr sz="6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04160" y="4185919"/>
            <a:ext cx="6583680" cy="1097278"/>
          </a:xfrm>
        </p:spPr>
        <p:txBody>
          <a:bodyPr>
            <a:normAutofit/>
          </a:bodyPr>
          <a:lstStyle>
            <a:lvl1pPr marL="0" indent="0" algn="ctr">
              <a:spcBef>
                <a:spcPts val="1200"/>
              </a:spcBef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8490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D3024-A370-4736-A073-CFE51D74BDB4}" type="datetimeFigureOut">
              <a:rPr lang="en-US" smtClean="0"/>
              <a:t>2/26/2020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DCFCC-8C7B-4574-91B2-C3342261C6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24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1067" y="1143000"/>
            <a:ext cx="3471334" cy="2285999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982132"/>
            <a:ext cx="6995160" cy="507492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11067" y="3513665"/>
            <a:ext cx="3471333" cy="2103120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D3024-A370-4736-A073-CFE51D74BDB4}" type="datetimeFigureOut">
              <a:rPr lang="en-US" smtClean="0"/>
              <a:t>2/26/2020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DCFCC-8C7B-4574-91B2-C3342261C6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454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1067" y="1143000"/>
            <a:ext cx="3471334" cy="2285999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 bwMode="ltGray">
          <a:xfrm>
            <a:off x="694265" y="1051560"/>
            <a:ext cx="6858000" cy="4937760"/>
          </a:xfrm>
          <a:prstGeom prst="rect">
            <a:avLst/>
          </a:prstGeom>
          <a:solidFill>
            <a:schemeClr val="bg1"/>
          </a:solidFill>
          <a:ln w="152400">
            <a:solidFill>
              <a:srgbClr val="FFFFFF"/>
            </a:solidFill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772051" y="1143000"/>
            <a:ext cx="6686024" cy="4754880"/>
          </a:xfrm>
          <a:solidFill>
            <a:schemeClr val="bg2">
              <a:lumMod val="40000"/>
              <a:lumOff val="60000"/>
            </a:schemeClr>
          </a:solidFill>
        </p:spPr>
        <p:txBody>
          <a:bodyPr tIns="27432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11067" y="3513665"/>
            <a:ext cx="3471333" cy="2103120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D3024-A370-4736-A073-CFE51D74BDB4}" type="datetimeFigureOut">
              <a:rPr lang="en-US" smtClean="0"/>
              <a:pPr/>
              <a:t>2/26/2020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DCFCC-8C7B-4574-91B2-C3342261C6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925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>
            <a:off x="-1" y="457200"/>
            <a:ext cx="12188826" cy="1270000"/>
          </a:xfrm>
          <a:prstGeom prst="rect">
            <a:avLst/>
          </a:prstGeom>
          <a:gradFill>
            <a:gsLst>
              <a:gs pos="417">
                <a:schemeClr val="bg2">
                  <a:lumMod val="20000"/>
                  <a:lumOff val="80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noFill/>
            <a:miter lim="800000"/>
          </a:ln>
          <a:scene3d>
            <a:camera prst="orthographicFront"/>
            <a:lightRig rig="threePt" dir="t"/>
          </a:scene3d>
          <a:sp3d>
            <a:contourClr>
              <a:srgbClr val="B0BCBC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0" y="1697736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 bwMode="ltGray">
          <a:xfrm>
            <a:off x="0" y="457200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D3024-A370-4736-A073-CFE51D74BDB4}" type="datetimeFigureOut">
              <a:rPr lang="en-US" smtClean="0"/>
              <a:t>2/26/2020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DCFCC-8C7B-4574-91B2-C3342261C6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079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6400" y="846666"/>
            <a:ext cx="1828800" cy="55541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798" y="846666"/>
            <a:ext cx="7863840" cy="5554133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D3024-A370-4736-A073-CFE51D74BDB4}" type="datetimeFigureOut">
              <a:rPr lang="en-US" smtClean="0"/>
              <a:t>2/26/2020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DCFCC-8C7B-4574-91B2-C3342261C6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007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>
            <a:off x="-1" y="457200"/>
            <a:ext cx="12188826" cy="1270000"/>
          </a:xfrm>
          <a:prstGeom prst="rect">
            <a:avLst/>
          </a:prstGeom>
          <a:gradFill>
            <a:gsLst>
              <a:gs pos="417">
                <a:schemeClr val="bg2">
                  <a:lumMod val="20000"/>
                  <a:lumOff val="80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noFill/>
            <a:miter lim="800000"/>
          </a:ln>
          <a:scene3d>
            <a:camera prst="orthographicFront"/>
            <a:lightRig rig="threePt" dir="t"/>
          </a:scene3d>
          <a:sp3d>
            <a:contourClr>
              <a:srgbClr val="B0BCBC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0" y="1697736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 bwMode="ltGray">
          <a:xfrm>
            <a:off x="0" y="457200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D3024-A370-4736-A073-CFE51D74BDB4}" type="datetimeFigureOut">
              <a:rPr lang="en-US" smtClean="0"/>
              <a:t>2/26/2020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DCFCC-8C7B-4574-91B2-C3342261C6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529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 bwMode="gray"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>
            <a:off x="5334000" y="762000"/>
            <a:ext cx="6400800" cy="3340100"/>
          </a:xfrm>
          <a:prstGeom prst="rect">
            <a:avLst/>
          </a:prstGeom>
          <a:gradFill>
            <a:gsLst>
              <a:gs pos="417">
                <a:schemeClr val="bg2">
                  <a:lumMod val="35000"/>
                  <a:lumOff val="65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solidFill>
              <a:srgbClr val="FFFFFF"/>
            </a:solidFill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54040" y="1016001"/>
            <a:ext cx="5760720" cy="1828800"/>
          </a:xfrm>
        </p:spPr>
        <p:txBody>
          <a:bodyPr anchor="b">
            <a:normAutofit/>
          </a:bodyPr>
          <a:lstStyle>
            <a:lvl1pPr algn="ctr">
              <a:lnSpc>
                <a:spcPct val="80000"/>
              </a:lnSpc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54040" y="2980267"/>
            <a:ext cx="5760720" cy="914400"/>
          </a:xfrm>
        </p:spPr>
        <p:txBody>
          <a:bodyPr>
            <a:normAutofit/>
          </a:bodyPr>
          <a:lstStyle>
            <a:lvl1pPr marL="0" indent="0" algn="ctr">
              <a:spcBef>
                <a:spcPts val="120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71674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ummer Section Header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>
            <a:off x="5334000" y="762000"/>
            <a:ext cx="6400800" cy="3340100"/>
          </a:xfrm>
          <a:prstGeom prst="rect">
            <a:avLst/>
          </a:prstGeom>
          <a:gradFill>
            <a:gsLst>
              <a:gs pos="417">
                <a:schemeClr val="bg2">
                  <a:lumMod val="35000"/>
                  <a:lumOff val="65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solidFill>
              <a:srgbClr val="FFFFFF"/>
            </a:solidFill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54040" y="1016001"/>
            <a:ext cx="5760720" cy="1828800"/>
          </a:xfrm>
        </p:spPr>
        <p:txBody>
          <a:bodyPr anchor="b">
            <a:normAutofit/>
          </a:bodyPr>
          <a:lstStyle>
            <a:lvl1pPr algn="ctr">
              <a:lnSpc>
                <a:spcPct val="80000"/>
              </a:lnSpc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54040" y="2980267"/>
            <a:ext cx="5760720" cy="914400"/>
          </a:xfrm>
        </p:spPr>
        <p:txBody>
          <a:bodyPr>
            <a:normAutofit/>
          </a:bodyPr>
          <a:lstStyle>
            <a:lvl1pPr marL="0" indent="0" algn="ctr">
              <a:spcBef>
                <a:spcPts val="120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92129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utumn Section Header">
    <p:bg bwMode="gray"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>
            <a:off x="5334000" y="762000"/>
            <a:ext cx="6400800" cy="3340100"/>
          </a:xfrm>
          <a:prstGeom prst="rect">
            <a:avLst/>
          </a:prstGeom>
          <a:gradFill>
            <a:gsLst>
              <a:gs pos="417">
                <a:schemeClr val="bg2">
                  <a:lumMod val="35000"/>
                  <a:lumOff val="65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solidFill>
              <a:srgbClr val="FFFFFF"/>
            </a:solidFill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54040" y="1016001"/>
            <a:ext cx="5760720" cy="1828800"/>
          </a:xfrm>
        </p:spPr>
        <p:txBody>
          <a:bodyPr anchor="b">
            <a:normAutofit/>
          </a:bodyPr>
          <a:lstStyle>
            <a:lvl1pPr algn="ctr">
              <a:lnSpc>
                <a:spcPct val="80000"/>
              </a:lnSpc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54040" y="2980267"/>
            <a:ext cx="5760720" cy="914400"/>
          </a:xfrm>
        </p:spPr>
        <p:txBody>
          <a:bodyPr>
            <a:normAutofit/>
          </a:bodyPr>
          <a:lstStyle>
            <a:lvl1pPr marL="0" indent="0" algn="ctr">
              <a:spcBef>
                <a:spcPts val="120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454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Winter Section Header">
    <p:bg bwMode="gray"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>
            <a:off x="5334000" y="762000"/>
            <a:ext cx="6400800" cy="3340100"/>
          </a:xfrm>
          <a:prstGeom prst="rect">
            <a:avLst/>
          </a:prstGeom>
          <a:gradFill>
            <a:gsLst>
              <a:gs pos="417">
                <a:schemeClr val="bg2">
                  <a:lumMod val="35000"/>
                  <a:lumOff val="65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solidFill>
              <a:srgbClr val="FFFFFF"/>
            </a:solidFill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54040" y="1016001"/>
            <a:ext cx="5760720" cy="1828800"/>
          </a:xfrm>
        </p:spPr>
        <p:txBody>
          <a:bodyPr anchor="b">
            <a:normAutofit/>
          </a:bodyPr>
          <a:lstStyle>
            <a:lvl1pPr algn="ctr">
              <a:lnSpc>
                <a:spcPct val="80000"/>
              </a:lnSpc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54040" y="2980267"/>
            <a:ext cx="5760720" cy="914400"/>
          </a:xfrm>
        </p:spPr>
        <p:txBody>
          <a:bodyPr>
            <a:normAutofit/>
          </a:bodyPr>
          <a:lstStyle>
            <a:lvl1pPr marL="0" indent="0" algn="ctr">
              <a:spcBef>
                <a:spcPts val="120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05349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ltGray">
          <a:xfrm>
            <a:off x="-1" y="457200"/>
            <a:ext cx="12188826" cy="1270000"/>
          </a:xfrm>
          <a:prstGeom prst="rect">
            <a:avLst/>
          </a:prstGeom>
          <a:gradFill>
            <a:gsLst>
              <a:gs pos="417">
                <a:schemeClr val="bg2">
                  <a:lumMod val="20000"/>
                  <a:lumOff val="80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noFill/>
            <a:miter lim="800000"/>
          </a:ln>
          <a:scene3d>
            <a:camera prst="orthographicFront"/>
            <a:lightRig rig="threePt" dir="t"/>
          </a:scene3d>
          <a:sp3d>
            <a:contourClr>
              <a:srgbClr val="B0BCBC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 bwMode="ltGray">
          <a:xfrm>
            <a:off x="0" y="1697736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 bwMode="ltGray">
          <a:xfrm>
            <a:off x="0" y="457200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057399"/>
            <a:ext cx="4846320" cy="434340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8880" y="2057399"/>
            <a:ext cx="4846320" cy="434340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D3024-A370-4736-A073-CFE51D74BDB4}" type="datetimeFigureOut">
              <a:rPr lang="en-US" smtClean="0"/>
              <a:t>2/26/2020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DCFCC-8C7B-4574-91B2-C3342261C6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792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ltGray">
          <a:xfrm>
            <a:off x="-1" y="457200"/>
            <a:ext cx="12188826" cy="1270000"/>
          </a:xfrm>
          <a:prstGeom prst="rect">
            <a:avLst/>
          </a:prstGeom>
          <a:gradFill>
            <a:gsLst>
              <a:gs pos="417">
                <a:schemeClr val="bg2">
                  <a:lumMod val="20000"/>
                  <a:lumOff val="80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noFill/>
            <a:miter lim="800000"/>
          </a:ln>
          <a:scene3d>
            <a:camera prst="orthographicFront"/>
            <a:lightRig rig="threePt" dir="t"/>
          </a:scene3d>
          <a:sp3d>
            <a:contourClr>
              <a:srgbClr val="B0BCBC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 bwMode="ltGray">
          <a:xfrm>
            <a:off x="0" y="1697736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 bwMode="ltGray">
          <a:xfrm>
            <a:off x="0" y="457200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57399"/>
            <a:ext cx="4846320" cy="868681"/>
          </a:xfrm>
        </p:spPr>
        <p:txBody>
          <a:bodyPr anchor="ctr"/>
          <a:lstStyle>
            <a:lvl1pPr marL="0" indent="0">
              <a:buNone/>
              <a:defRPr sz="2400" b="0" cap="sm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6800" y="2926080"/>
            <a:ext cx="4846320" cy="347472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78880" y="2057399"/>
            <a:ext cx="4846320" cy="868681"/>
          </a:xfrm>
        </p:spPr>
        <p:txBody>
          <a:bodyPr anchor="ctr"/>
          <a:lstStyle>
            <a:lvl1pPr marL="0" indent="0">
              <a:buNone/>
              <a:defRPr sz="2400" b="0" cap="sm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78880" y="2926080"/>
            <a:ext cx="4846320" cy="347472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D3024-A370-4736-A073-CFE51D74BDB4}" type="datetimeFigureOut">
              <a:rPr lang="en-US" smtClean="0"/>
              <a:t>2/26/2020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DCFCC-8C7B-4574-91B2-C3342261C6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3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ltGray">
          <a:xfrm>
            <a:off x="-1" y="457200"/>
            <a:ext cx="12188826" cy="1270000"/>
          </a:xfrm>
          <a:prstGeom prst="rect">
            <a:avLst/>
          </a:prstGeom>
          <a:gradFill>
            <a:gsLst>
              <a:gs pos="417">
                <a:schemeClr val="bg2">
                  <a:lumMod val="20000"/>
                  <a:lumOff val="80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noFill/>
            <a:miter lim="800000"/>
          </a:ln>
          <a:scene3d>
            <a:camera prst="orthographicFront"/>
            <a:lightRig rig="threePt" dir="t"/>
          </a:scene3d>
          <a:sp3d>
            <a:contourClr>
              <a:srgbClr val="B0BCBC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1697736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0" y="457200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D3024-A370-4736-A073-CFE51D74BDB4}" type="datetimeFigureOut">
              <a:rPr lang="en-US" smtClean="0"/>
              <a:t>2/26/2020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DCFCC-8C7B-4574-91B2-C3342261C6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949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952" cy="455411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ltGray">
          <a:xfrm>
            <a:off x="0" y="457200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562302"/>
            <a:ext cx="10058400" cy="109728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57400"/>
            <a:ext cx="100584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519333"/>
            <a:ext cx="7086600" cy="2021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0" y="6519333"/>
            <a:ext cx="1600200" cy="2021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B1BD3024-A370-4736-A073-CFE51D74BDB4}" type="datetimeFigureOut">
              <a:rPr lang="en-US" smtClean="0"/>
              <a:pPr/>
              <a:t>2/26/2020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10800" y="6519333"/>
            <a:ext cx="914400" cy="2021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5E3DCFCC-8C7B-4574-91B2-C3342261C6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578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61" r:id="rId5"/>
    <p:sldLayoutId id="2147483662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sm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12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5156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87452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2316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ideserve.com/cullen-head/personal-change" TargetMode="External"/><Relationship Id="rId2" Type="http://schemas.openxmlformats.org/officeDocument/2006/relationships/hyperlink" Target="https://business.tutsplus.com/tutorials/dealing-with-changes--cms-32333" TargetMode="External"/><Relationship Id="rId1" Type="http://schemas.openxmlformats.org/officeDocument/2006/relationships/slideLayout" Target="../slideLayouts/slideLayout10.xml"/><Relationship Id="rId4" Type="http://schemas.openxmlformats.org/officeDocument/2006/relationships/hyperlink" Target="https://insights.lamarsh.com/the-7-emotional-phases-employees-go-through-during-change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04160" y="1557867"/>
            <a:ext cx="6583680" cy="1903790"/>
          </a:xfrm>
        </p:spPr>
        <p:txBody>
          <a:bodyPr/>
          <a:lstStyle/>
          <a:p>
            <a:r>
              <a:rPr lang="en-US" dirty="0" smtClean="0"/>
              <a:t>Coping with Change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Subtitle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0311" y="3629608"/>
            <a:ext cx="2431377" cy="1567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072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Commitment and Growth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Sees positive attributes to the change</a:t>
            </a:r>
          </a:p>
          <a:p>
            <a:r>
              <a:rPr lang="en-US" dirty="0" smtClean="0"/>
              <a:t>Feels a sense of accomplishment</a:t>
            </a:r>
          </a:p>
          <a:p>
            <a:r>
              <a:rPr lang="en-US" dirty="0" smtClean="0"/>
              <a:t>Support resource to others going through a similar change</a:t>
            </a:r>
          </a:p>
          <a:p>
            <a:r>
              <a:rPr lang="en-US" dirty="0" smtClean="0"/>
              <a:t>Identifying new opportunities that may arise as a result of the change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683" y="4262171"/>
            <a:ext cx="3203510" cy="2465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536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We Resist….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06490" y="2267339"/>
            <a:ext cx="5756988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 smtClean="0"/>
              <a:t>Lack of Information: We don’t see the need for change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20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 smtClean="0"/>
              <a:t>Confusion: Unclear how to change/lack direction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20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 smtClean="0"/>
              <a:t>Loss: We don’t want to lose power, security or comfort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20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 smtClean="0"/>
              <a:t>Fear of Inadequacy: We are afraid we can’t do what is needed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20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 smtClean="0"/>
              <a:t>Overwhelm: Feels like change is too big and we won’t be successful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7240555" y="2500604"/>
            <a:ext cx="4422711" cy="323165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We Fear Losing: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/>
              <a:t>‘Turf’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/>
              <a:t>Status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/>
              <a:t>Power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/>
              <a:t>Responsibility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/>
              <a:t>Entitlement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/>
              <a:t>Meaning or Purpose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/>
              <a:t>Structure and Routine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/>
              <a:t>Control, Choice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/>
              <a:t>Relationships, group memberships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/>
              <a:t>Familiarity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3195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254" y="2575249"/>
            <a:ext cx="5673290" cy="3247053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Change Versus Transition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671803" y="2575249"/>
            <a:ext cx="6288833" cy="29177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85000"/>
              </a:lnSpc>
              <a:buClr>
                <a:schemeClr val="hlink"/>
              </a:buClr>
              <a:buSzPts val="2240"/>
              <a:buFont typeface="Noto Sans Symbols"/>
              <a:buChar char="■"/>
            </a:pPr>
            <a:r>
              <a:rPr lang="en-US" sz="2400" dirty="0">
                <a:ea typeface="Garamond"/>
                <a:cs typeface="Garamond"/>
                <a:sym typeface="Garamond"/>
              </a:rPr>
              <a:t>Change is situational and is external to us </a:t>
            </a:r>
            <a:endParaRPr lang="en-US" sz="2400" dirty="0"/>
          </a:p>
          <a:p>
            <a:pPr marL="342900" lvl="0" indent="-342900">
              <a:lnSpc>
                <a:spcPct val="85000"/>
              </a:lnSpc>
              <a:buClr>
                <a:schemeClr val="hlink"/>
              </a:buClr>
              <a:buSzPts val="2240"/>
            </a:pPr>
            <a:r>
              <a:rPr lang="en-US" sz="2400" dirty="0">
                <a:ea typeface="Garamond"/>
                <a:cs typeface="Garamond"/>
                <a:sym typeface="Garamond"/>
              </a:rPr>
              <a:t>	i.e. new job/boss, marriage, death of a loved one, divorce, birth of a child, immigrating to a new country, downturn in economy, move to a new place, illness, etc</a:t>
            </a:r>
            <a:r>
              <a:rPr lang="en-US" sz="2400" dirty="0" smtClean="0">
                <a:ea typeface="Garamond"/>
                <a:cs typeface="Garamond"/>
                <a:sym typeface="Garamond"/>
              </a:rPr>
              <a:t>.</a:t>
            </a:r>
          </a:p>
          <a:p>
            <a:pPr marL="342900" lvl="0" indent="-342900">
              <a:lnSpc>
                <a:spcPct val="85000"/>
              </a:lnSpc>
              <a:buClr>
                <a:schemeClr val="hlink"/>
              </a:buClr>
              <a:buSzPts val="2240"/>
            </a:pPr>
            <a:endParaRPr lang="en-US" sz="2400" dirty="0"/>
          </a:p>
          <a:p>
            <a:pPr marL="342900" lvl="0" indent="-342900">
              <a:lnSpc>
                <a:spcPct val="85000"/>
              </a:lnSpc>
              <a:buClr>
                <a:schemeClr val="hlink"/>
              </a:buClr>
              <a:buSzPts val="2240"/>
            </a:pPr>
            <a:endParaRPr lang="en-US" sz="2400" dirty="0">
              <a:ea typeface="Garamond"/>
              <a:cs typeface="Garamond"/>
              <a:sym typeface="Garamond"/>
            </a:endParaRPr>
          </a:p>
          <a:p>
            <a:pPr marL="342900" lvl="0" indent="-342900">
              <a:lnSpc>
                <a:spcPct val="85000"/>
              </a:lnSpc>
              <a:buClr>
                <a:schemeClr val="hlink"/>
              </a:buClr>
              <a:buSzPts val="2240"/>
              <a:buFont typeface="Noto Sans Symbols"/>
              <a:buChar char="■"/>
            </a:pPr>
            <a:r>
              <a:rPr lang="en-US" sz="2400" dirty="0">
                <a:ea typeface="Garamond"/>
                <a:cs typeface="Garamond"/>
                <a:sym typeface="Garamond"/>
              </a:rPr>
              <a:t>Transition is the process of adapting</a:t>
            </a:r>
            <a:r>
              <a:rPr lang="en-US" sz="2400" dirty="0"/>
              <a:t> </a:t>
            </a:r>
            <a:r>
              <a:rPr lang="en-US" sz="2400" dirty="0">
                <a:ea typeface="Garamond"/>
                <a:cs typeface="Garamond"/>
                <a:sym typeface="Garamond"/>
              </a:rPr>
              <a:t>to the change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23573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Google Shape;321;p4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87236" y="662473"/>
            <a:ext cx="10440127" cy="591560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1202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Coping In Times Of Change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2651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54963" y="982132"/>
            <a:ext cx="4049796" cy="507492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Coping with Change Exercise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2770" y="1650470"/>
            <a:ext cx="7057500" cy="3966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204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Ask Yourself…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42392" y="2202024"/>
            <a:ext cx="6475445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 smtClean="0"/>
              <a:t>Why am I resisting this change? What’s my biggest fear?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 smtClean="0"/>
              <a:t>Have I ever experienced something like this before?  How did I get through it then?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 smtClean="0"/>
              <a:t>What do I need to do now to manage this change?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 smtClean="0"/>
              <a:t>What can I control?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 smtClean="0"/>
              <a:t>What is out of my control?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 smtClean="0"/>
              <a:t>What do I need to learn?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5703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 Self Care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66800" y="2509935"/>
            <a:ext cx="610222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 smtClean="0"/>
              <a:t>Maintain good habits – exercise, rest, nutrition, relaxation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 smtClean="0"/>
              <a:t>Connect with your support network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 smtClean="0"/>
              <a:t>Take a break from the change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 smtClean="0"/>
              <a:t>Use Humor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 smtClean="0"/>
              <a:t>Keep a journal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 smtClean="0"/>
              <a:t>At the end of each day, focus on something positive that happened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6518" y="2160554"/>
            <a:ext cx="3608837" cy="4210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327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Building Resilience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03854" y="1931436"/>
            <a:ext cx="8574832" cy="138499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Self Assurance: 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2000" dirty="0" smtClean="0"/>
              <a:t>Seeing the world as complex and challenging but filled with opportunity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2000" dirty="0" smtClean="0"/>
              <a:t>Positive self perception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2000" dirty="0" smtClean="0"/>
              <a:t>Confidence in ability to meet challenges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623456" y="3510974"/>
            <a:ext cx="7448939" cy="138499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Personal Vision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2000" dirty="0" smtClean="0"/>
              <a:t>Knowing what you believe in &amp; what you want to accomplish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2000" dirty="0" smtClean="0"/>
              <a:t>Being hopeful in adversity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2000" dirty="0" smtClean="0"/>
              <a:t>Having a purpose which carries you forward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4226768" y="5090513"/>
            <a:ext cx="7464490" cy="138499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Flexibility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2000" dirty="0" smtClean="0"/>
              <a:t>Sensitive to the need to change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2000" dirty="0" smtClean="0"/>
              <a:t>Able to shift gears in response to what is happening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2000" dirty="0" smtClean="0"/>
              <a:t>Remaining true to yourself while making room for others’ ideas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955585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Building Resilience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33264" y="1821468"/>
            <a:ext cx="8042988" cy="138499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Organized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2000" dirty="0" smtClean="0"/>
              <a:t>Creating structure and methods for achieving goals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2000" dirty="0" smtClean="0"/>
              <a:t>Setting realistic goals for yourself and others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2000" dirty="0" smtClean="0"/>
              <a:t>Managing tasks with calm and clarity of purpose</a:t>
            </a:r>
            <a:r>
              <a:rPr lang="en-US" dirty="0"/>
              <a:t>	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71057" y="3296670"/>
            <a:ext cx="7249885" cy="169277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Problem Solver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2000" dirty="0" smtClean="0"/>
              <a:t>Thinking critically and creatively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2000" dirty="0" smtClean="0"/>
              <a:t>Collaborating with others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2000" dirty="0" smtClean="0"/>
              <a:t>Anticipating setbacks and planning for missteps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2000" dirty="0" smtClean="0"/>
              <a:t>Viewing failures as opportunities for future growth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4040156" y="5079648"/>
            <a:ext cx="7753738" cy="169277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Interpersonal Competence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2000" dirty="0" smtClean="0"/>
              <a:t>Demonstrating empathy for others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2000" dirty="0" smtClean="0"/>
              <a:t>Displaying self-awareness, self control, and social awareness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2000" dirty="0" smtClean="0"/>
              <a:t>Ability to laugh at oneself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2000" dirty="0" smtClean="0"/>
              <a:t>Ability to forgive others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942859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Objectives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222310" y="2407298"/>
            <a:ext cx="5421086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800" dirty="0" smtClean="0"/>
              <a:t>Defining Change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800" dirty="0" smtClean="0"/>
              <a:t>Identifying the Emotional States of Change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800" dirty="0" smtClean="0"/>
              <a:t>Learning why we resist Change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800" dirty="0" smtClean="0"/>
              <a:t>Understanding Change vs. Transition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800" dirty="0" smtClean="0"/>
              <a:t>Coping and Resilience Building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0597" y="2779939"/>
            <a:ext cx="4286250" cy="3257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718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Building Resilience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94522" y="2136710"/>
            <a:ext cx="8920066" cy="138499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Socially Connected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2000" dirty="0" smtClean="0"/>
              <a:t>Can reach out to others for support and problem solving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2000" dirty="0" smtClean="0"/>
              <a:t>Can build bridges and develop common ground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2000" dirty="0" smtClean="0"/>
              <a:t>Contributes to the welfare of others – giving of yourself</a:t>
            </a: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3601616" y="3769567"/>
            <a:ext cx="7361853" cy="261610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Proactive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2000" dirty="0" smtClean="0"/>
              <a:t>Focusing on actions you can take rather than waiting for others to act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2000" dirty="0" smtClean="0"/>
              <a:t>Asks for information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2000" dirty="0" smtClean="0"/>
              <a:t>Expresses needs and concerns in a positive way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2000" dirty="0" smtClean="0"/>
              <a:t>Generates a list of personal options in times of change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2000" dirty="0" smtClean="0"/>
              <a:t>Assessed personal skills and future needed skills that could be developed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069542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Self Assessment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212980" y="2397967"/>
            <a:ext cx="942391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/>
              <a:t>What Characteristics of Resilience do I Recognize in Myself?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/>
              <a:t>What Characteristics Would I Like to Cultivate?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/>
              <a:t>What Qualities Can I Apply as Part of My Current Action Plan?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/>
              <a:t>What Self Care/Coping Skills Could Help Me Move Forward?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2174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Growth In Change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17845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Adaptation and Growth – How Will I Know When I’m There? 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699796" y="2062065"/>
            <a:ext cx="877077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 smtClean="0"/>
              <a:t>More willing to take a risk and try something new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 smtClean="0"/>
              <a:t>Higher energy level, feeling more positive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 smtClean="0"/>
              <a:t>Better attitude/morale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 smtClean="0"/>
              <a:t>Envisioning the future and its possibilities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 smtClean="0"/>
              <a:t>Renewed productivity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 smtClean="0"/>
              <a:t>Increased feelings of pride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 smtClean="0"/>
              <a:t>Decreased stress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1123559" y="4920808"/>
            <a:ext cx="2323322" cy="1298377"/>
          </a:xfrm>
          <a:prstGeom prst="wedgeEllipse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“I think I can make this work if I…”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189167" y="2164643"/>
            <a:ext cx="2817845" cy="1405533"/>
          </a:xfrm>
          <a:prstGeom prst="cloud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“Let’s see what can be done about this”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434873" y="4298259"/>
            <a:ext cx="2071396" cy="1687890"/>
          </a:xfrm>
          <a:prstGeom prst="wedgeEllipseCallo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“This might be a good thing after all”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897015" y="4391992"/>
            <a:ext cx="2146041" cy="1827193"/>
          </a:xfrm>
          <a:prstGeom prst="cloud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“I have some ideas about how this could go”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99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7641" y="1940767"/>
            <a:ext cx="7696718" cy="4329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591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Summarize, When Things Change….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836" y="2146040"/>
            <a:ext cx="11290041" cy="4245429"/>
          </a:xfrm>
        </p:spPr>
        <p:txBody>
          <a:bodyPr>
            <a:normAutofit/>
          </a:bodyPr>
          <a:lstStyle/>
          <a:p>
            <a:pPr marL="342900" lvl="0" indent="-342900">
              <a:lnSpc>
                <a:spcPct val="100000"/>
              </a:lnSpc>
              <a:spcBef>
                <a:spcPts val="0"/>
              </a:spcBef>
              <a:buClr>
                <a:schemeClr val="hlink"/>
              </a:buClr>
              <a:buSzPts val="1960"/>
              <a:buFont typeface="Noto Sans Symbols"/>
              <a:buChar char="■"/>
            </a:pPr>
            <a:r>
              <a:rPr lang="en-US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Look at what’s ending and acknowledge your losses</a:t>
            </a:r>
            <a:endParaRPr lang="en-US" dirty="0"/>
          </a:p>
          <a:p>
            <a:pPr marL="342900" lvl="0" indent="-342900">
              <a:lnSpc>
                <a:spcPct val="100000"/>
              </a:lnSpc>
              <a:spcBef>
                <a:spcPts val="560"/>
              </a:spcBef>
              <a:buClr>
                <a:schemeClr val="hlink"/>
              </a:buClr>
              <a:buSzPts val="1960"/>
              <a:buFont typeface="Noto Sans Symbols"/>
              <a:buChar char="■"/>
            </a:pPr>
            <a:r>
              <a:rPr lang="en-US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Understand and try to accept that there will be periods of uncertainty and heightened emotion</a:t>
            </a:r>
            <a:endParaRPr lang="en-US" dirty="0"/>
          </a:p>
          <a:p>
            <a:pPr marL="342900" lvl="0" indent="-342900">
              <a:lnSpc>
                <a:spcPct val="100000"/>
              </a:lnSpc>
              <a:spcBef>
                <a:spcPts val="560"/>
              </a:spcBef>
              <a:buClr>
                <a:schemeClr val="hlink"/>
              </a:buClr>
              <a:buSzPts val="1960"/>
              <a:buFont typeface="Noto Sans Symbols"/>
              <a:buChar char="■"/>
            </a:pPr>
            <a:r>
              <a:rPr lang="en-US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Look to your experience in dealing with change in the past to help deal with present changes</a:t>
            </a:r>
            <a:endParaRPr lang="en-US" dirty="0"/>
          </a:p>
          <a:p>
            <a:pPr marL="342900" lvl="0" indent="-342900">
              <a:lnSpc>
                <a:spcPct val="100000"/>
              </a:lnSpc>
              <a:spcBef>
                <a:spcPts val="560"/>
              </a:spcBef>
              <a:buClr>
                <a:schemeClr val="hlink"/>
              </a:buClr>
              <a:buSzPts val="1960"/>
              <a:buFont typeface="Noto Sans Symbols"/>
              <a:buChar char="■"/>
            </a:pPr>
            <a:r>
              <a:rPr lang="en-US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Realize the attitudes and behaviors that can help you move forward in a positive direction</a:t>
            </a:r>
            <a:endParaRPr lang="en-US" dirty="0"/>
          </a:p>
          <a:p>
            <a:pPr marL="342900" lvl="0" indent="-342900">
              <a:lnSpc>
                <a:spcPct val="100000"/>
              </a:lnSpc>
              <a:spcBef>
                <a:spcPts val="560"/>
              </a:spcBef>
              <a:buClr>
                <a:schemeClr val="hlink"/>
              </a:buClr>
              <a:buSzPts val="1960"/>
              <a:buFont typeface="Noto Sans Symbols"/>
              <a:buChar char="■"/>
            </a:pPr>
            <a:r>
              <a:rPr lang="en-US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Identify what you can control and what you cannot</a:t>
            </a:r>
            <a:endParaRPr lang="en-US" dirty="0"/>
          </a:p>
          <a:p>
            <a:pPr marL="342900" lvl="0" indent="-342900">
              <a:lnSpc>
                <a:spcPct val="100000"/>
              </a:lnSpc>
              <a:spcBef>
                <a:spcPts val="560"/>
              </a:spcBef>
              <a:buClr>
                <a:schemeClr val="hlink"/>
              </a:buClr>
              <a:buSzPts val="1960"/>
              <a:buFont typeface="Noto Sans Symbols"/>
              <a:buChar char="■"/>
            </a:pPr>
            <a:r>
              <a:rPr lang="en-US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Choose to take action on the things you can, and let go of the things you can’t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1549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569167" y="562302"/>
            <a:ext cx="10556033" cy="1097280"/>
          </a:xfrm>
        </p:spPr>
        <p:txBody>
          <a:bodyPr/>
          <a:lstStyle/>
          <a:p>
            <a:r>
              <a:rPr lang="en-US" dirty="0" smtClean="0"/>
              <a:t>Struggling with change?  The EAP can help!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6497217" y="2394068"/>
            <a:ext cx="4846320" cy="868681"/>
          </a:xfr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Remember the </a:t>
            </a:r>
            <a:r>
              <a:rPr lang="en-US" dirty="0" err="1" smtClean="0"/>
              <a:t>eap</a:t>
            </a:r>
            <a:r>
              <a:rPr lang="en-US" dirty="0" smtClean="0"/>
              <a:t> is: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852196" y="2394068"/>
            <a:ext cx="4846320" cy="3474720"/>
          </a:xfrm>
        </p:spPr>
        <p:txBody>
          <a:bodyPr>
            <a:normAutofit/>
          </a:bodyPr>
          <a:lstStyle/>
          <a:p>
            <a:r>
              <a:rPr lang="en-US" dirty="0" smtClean="0"/>
              <a:t>Manage emotional conflicts,  feelings and grief regarding change.</a:t>
            </a:r>
          </a:p>
          <a:p>
            <a:r>
              <a:rPr lang="en-US" dirty="0" smtClean="0"/>
              <a:t>Assist you in finding coping strategies, ways to increase resilience and to thrive!</a:t>
            </a:r>
          </a:p>
          <a:p>
            <a:r>
              <a:rPr lang="en-US" dirty="0" smtClean="0"/>
              <a:t>Be a resource to help you make a successful transition through change!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4"/>
          </p:nvPr>
        </p:nvSpPr>
        <p:spPr>
          <a:xfrm>
            <a:off x="6497217" y="3262749"/>
            <a:ext cx="4846319" cy="231399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Confidential</a:t>
            </a:r>
          </a:p>
          <a:p>
            <a:r>
              <a:rPr lang="en-US" dirty="0" smtClean="0"/>
              <a:t>Available at no charge</a:t>
            </a:r>
          </a:p>
          <a:p>
            <a:r>
              <a:rPr lang="en-US" dirty="0" smtClean="0"/>
              <a:t>Available to you and your immediate family members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069772" y="6083560"/>
            <a:ext cx="6130212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To Make a Confidential Appointment, Call: 860-679-2877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7533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375" y="1285875"/>
            <a:ext cx="9239250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130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42392" y="2379306"/>
            <a:ext cx="981580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Blackman, Andrew.  10 Tips for Dealing with Difficult Changes in Work &amp; Life.  Tuts+. December 31, 2018. </a:t>
            </a:r>
            <a:r>
              <a:rPr lang="en-US" sz="1600" dirty="0">
                <a:hlinkClick r:id="rId2"/>
              </a:rPr>
              <a:t>https://business.tutsplus.com/tutorials/dealing-with-changes--cms-32333</a:t>
            </a:r>
            <a:endParaRPr lang="en-US" sz="1600" dirty="0" smtClean="0"/>
          </a:p>
          <a:p>
            <a:r>
              <a:rPr lang="en-US" sz="1600" dirty="0" smtClean="0"/>
              <a:t>Hartley, Jeanne.  Personal Change. </a:t>
            </a:r>
            <a:r>
              <a:rPr lang="en-US" sz="1600" dirty="0" err="1" smtClean="0"/>
              <a:t>Slideserve</a:t>
            </a:r>
            <a:r>
              <a:rPr lang="en-US" sz="1600" dirty="0" smtClean="0"/>
              <a:t>. </a:t>
            </a:r>
            <a:r>
              <a:rPr lang="en-US" sz="1600" dirty="0">
                <a:hlinkClick r:id="rId3"/>
              </a:rPr>
              <a:t>https://</a:t>
            </a:r>
            <a:r>
              <a:rPr lang="en-US" sz="1600" dirty="0" smtClean="0">
                <a:hlinkClick r:id="rId3"/>
              </a:rPr>
              <a:t>www.slideserve.com/cullen-head/personal-change</a:t>
            </a:r>
            <a:endParaRPr lang="en-US" sz="1600" dirty="0" smtClean="0"/>
          </a:p>
          <a:p>
            <a:r>
              <a:rPr lang="en-US" sz="1600" dirty="0" smtClean="0"/>
              <a:t>Russell, Jeffery.  Developing Your Resilience.  </a:t>
            </a:r>
            <a:r>
              <a:rPr lang="en-US" sz="1600" dirty="0" err="1" smtClean="0"/>
              <a:t>Slideshare</a:t>
            </a:r>
            <a:r>
              <a:rPr lang="en-US" sz="1600" dirty="0" smtClean="0"/>
              <a:t>. November 24, 2009. </a:t>
            </a:r>
          </a:p>
          <a:p>
            <a:r>
              <a:rPr lang="en-US" sz="1600" dirty="0" smtClean="0"/>
              <a:t>The </a:t>
            </a:r>
            <a:r>
              <a:rPr lang="en-US" sz="1600" dirty="0"/>
              <a:t>7 Emotional Phases Employees Go Through During </a:t>
            </a:r>
            <a:r>
              <a:rPr lang="en-US" sz="1600" dirty="0" smtClean="0"/>
              <a:t>Change.  </a:t>
            </a:r>
            <a:r>
              <a:rPr lang="en-US" sz="1600" dirty="0" err="1" smtClean="0"/>
              <a:t>LaMarsh</a:t>
            </a:r>
            <a:r>
              <a:rPr lang="en-US" sz="1600" dirty="0" smtClean="0"/>
              <a:t> Global.  December 12, 2018.</a:t>
            </a:r>
            <a:endParaRPr lang="en-US" sz="1600" dirty="0"/>
          </a:p>
          <a:p>
            <a:r>
              <a:rPr lang="en-US" sz="1600" dirty="0" smtClean="0">
                <a:hlinkClick r:id="rId4"/>
              </a:rPr>
              <a:t>https</a:t>
            </a:r>
            <a:r>
              <a:rPr lang="en-US" sz="1600" dirty="0">
                <a:hlinkClick r:id="rId4"/>
              </a:rPr>
              <a:t>://</a:t>
            </a:r>
            <a:r>
              <a:rPr lang="en-US" sz="1600" dirty="0" smtClean="0">
                <a:hlinkClick r:id="rId4"/>
              </a:rPr>
              <a:t>insights.lamarsh.com/the-7-emotional-phases-employees-go-through-during-change</a:t>
            </a:r>
            <a:endParaRPr lang="en-US" sz="1600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219060" y="961054"/>
            <a:ext cx="48892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References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31254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Is Change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326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Change....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Is a normal part of everyone’s life</a:t>
            </a:r>
          </a:p>
          <a:p>
            <a:r>
              <a:rPr lang="en-US" dirty="0" smtClean="0"/>
              <a:t>Makes things more difficult in the short run</a:t>
            </a:r>
          </a:p>
          <a:p>
            <a:r>
              <a:rPr lang="en-US" dirty="0" smtClean="0"/>
              <a:t>Disrupts our comfort zone</a:t>
            </a:r>
          </a:p>
          <a:p>
            <a:r>
              <a:rPr lang="en-US" dirty="0" smtClean="0"/>
              <a:t>Can undermine our need to feel valued or in control</a:t>
            </a:r>
          </a:p>
          <a:p>
            <a:r>
              <a:rPr lang="en-US" dirty="0" smtClean="0"/>
              <a:t>Involves both loss and growth</a:t>
            </a:r>
          </a:p>
          <a:p>
            <a:r>
              <a:rPr lang="en-US" dirty="0" smtClean="0"/>
              <a:t>Is normal to resist</a:t>
            </a:r>
            <a:endParaRPr lang="en-US" dirty="0"/>
          </a:p>
          <a:p>
            <a:r>
              <a:rPr lang="en-US" dirty="0" smtClean="0"/>
              <a:t>Can be an opportunity for immense growth</a:t>
            </a:r>
          </a:p>
        </p:txBody>
      </p:sp>
    </p:spTree>
    <p:extLst>
      <p:ext uri="{BB962C8B-B14F-4D97-AF65-F5344CB8AC3E}">
        <p14:creationId xmlns:p14="http://schemas.microsoft.com/office/powerpoint/2010/main" val="1526534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Emotional Stages Of Change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917668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Immobilization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066800" y="2547256"/>
            <a:ext cx="5063412" cy="3853543"/>
          </a:xfrm>
        </p:spPr>
        <p:txBody>
          <a:bodyPr/>
          <a:lstStyle/>
          <a:p>
            <a:r>
              <a:rPr lang="en-US" dirty="0" smtClean="0"/>
              <a:t>Difficulty Focusing</a:t>
            </a:r>
          </a:p>
          <a:p>
            <a:r>
              <a:rPr lang="en-US" dirty="0" smtClean="0"/>
              <a:t>Nothing seems to ‘sink in’</a:t>
            </a:r>
          </a:p>
          <a:p>
            <a:r>
              <a:rPr lang="en-US" dirty="0" smtClean="0"/>
              <a:t>Feelings of Disbelief</a:t>
            </a:r>
          </a:p>
          <a:p>
            <a:r>
              <a:rPr lang="en-US" dirty="0" smtClean="0"/>
              <a:t>Not knowing what to do next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1287" y="2234293"/>
            <a:ext cx="3721100" cy="369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088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Denial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5859624" cy="4343400"/>
          </a:xfrm>
        </p:spPr>
        <p:txBody>
          <a:bodyPr>
            <a:normAutofit/>
          </a:bodyPr>
          <a:lstStyle/>
          <a:p>
            <a:r>
              <a:rPr lang="en-US" dirty="0" smtClean="0"/>
              <a:t>“This Will Never Happen”</a:t>
            </a:r>
          </a:p>
          <a:p>
            <a:r>
              <a:rPr lang="en-US" dirty="0" smtClean="0"/>
              <a:t>“They might start this, but it will never be implemented”</a:t>
            </a:r>
          </a:p>
          <a:p>
            <a:r>
              <a:rPr lang="en-US" dirty="0" smtClean="0"/>
              <a:t>“I won’t really have to do this”</a:t>
            </a:r>
          </a:p>
          <a:p>
            <a:r>
              <a:rPr lang="en-US" dirty="0" smtClean="0"/>
              <a:t>Ignoring discussions pertaining to change</a:t>
            </a:r>
          </a:p>
          <a:p>
            <a:r>
              <a:rPr lang="en-US" dirty="0" smtClean="0"/>
              <a:t>Not participating</a:t>
            </a:r>
          </a:p>
          <a:p>
            <a:r>
              <a:rPr lang="en-US" dirty="0" smtClean="0"/>
              <a:t>Focusing on the way things were</a:t>
            </a:r>
          </a:p>
          <a:p>
            <a:r>
              <a:rPr lang="en-US" dirty="0" smtClean="0"/>
              <a:t>Fearing the future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8465" y="2816096"/>
            <a:ext cx="5243658" cy="2642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404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Anger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Inability to see anything positive about the change</a:t>
            </a:r>
          </a:p>
          <a:p>
            <a:r>
              <a:rPr lang="en-US" dirty="0" smtClean="0"/>
              <a:t>Sharing negative perceptions publicly or privately</a:t>
            </a:r>
          </a:p>
          <a:p>
            <a:r>
              <a:rPr lang="en-US" dirty="0" smtClean="0"/>
              <a:t>Resistance</a:t>
            </a:r>
          </a:p>
          <a:p>
            <a:r>
              <a:rPr lang="en-US" dirty="0" smtClean="0"/>
              <a:t>Strained relationships</a:t>
            </a:r>
          </a:p>
          <a:p>
            <a:r>
              <a:rPr lang="en-US" dirty="0" smtClean="0"/>
              <a:t>Communication Problems</a:t>
            </a:r>
          </a:p>
          <a:p>
            <a:r>
              <a:rPr lang="en-US" dirty="0" smtClean="0"/>
              <a:t>Illnesses, Accidents, Mistakes</a:t>
            </a:r>
          </a:p>
          <a:p>
            <a:r>
              <a:rPr lang="en-US" dirty="0" smtClean="0"/>
              <a:t>Decrease in productivity</a:t>
            </a:r>
          </a:p>
          <a:p>
            <a:r>
              <a:rPr lang="en-US" dirty="0" smtClean="0"/>
              <a:t>Blames others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1273" y="3293705"/>
            <a:ext cx="4823927" cy="3215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700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Reluctant Acceptance and Exploration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2309327"/>
            <a:ext cx="6295053" cy="4343400"/>
          </a:xfrm>
        </p:spPr>
        <p:txBody>
          <a:bodyPr/>
          <a:lstStyle/>
          <a:p>
            <a:r>
              <a:rPr lang="en-US" dirty="0" smtClean="0"/>
              <a:t>Beginning to ask questions about future and how we fit</a:t>
            </a:r>
          </a:p>
          <a:p>
            <a:r>
              <a:rPr lang="en-US" dirty="0" smtClean="0"/>
              <a:t>Increased participation and information sharing</a:t>
            </a:r>
          </a:p>
          <a:p>
            <a:r>
              <a:rPr lang="en-US" dirty="0" smtClean="0"/>
              <a:t>Accepting the change is inevitable</a:t>
            </a:r>
          </a:p>
          <a:p>
            <a:r>
              <a:rPr lang="en-US" dirty="0" smtClean="0"/>
              <a:t>Shifting away from feeling victimized</a:t>
            </a:r>
          </a:p>
          <a:p>
            <a:r>
              <a:rPr lang="en-US" dirty="0" smtClean="0"/>
              <a:t>Change is a reality to be faced, rather than a danger to be avoided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163" y="2424056"/>
            <a:ext cx="2809037" cy="3745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196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our Seasons 16x9">
  <a:themeElements>
    <a:clrScheme name="Four Seasons">
      <a:dk1>
        <a:sysClr val="windowText" lastClr="000000"/>
      </a:dk1>
      <a:lt1>
        <a:sysClr val="window" lastClr="FFFFFF"/>
      </a:lt1>
      <a:dk2>
        <a:srgbClr val="6B7F7F"/>
      </a:dk2>
      <a:lt2>
        <a:srgbClr val="B0BCBC"/>
      </a:lt2>
      <a:accent1>
        <a:srgbClr val="7DB41B"/>
      </a:accent1>
      <a:accent2>
        <a:srgbClr val="ED8A05"/>
      </a:accent2>
      <a:accent3>
        <a:srgbClr val="288DFC"/>
      </a:accent3>
      <a:accent4>
        <a:srgbClr val="36D2B8"/>
      </a:accent4>
      <a:accent5>
        <a:srgbClr val="F5B605"/>
      </a:accent5>
      <a:accent6>
        <a:srgbClr val="E75524"/>
      </a:accent6>
      <a:hlink>
        <a:srgbClr val="ED8A05"/>
      </a:hlink>
      <a:folHlink>
        <a:srgbClr val="B0BCBC"/>
      </a:folHlink>
    </a:clrScheme>
    <a:fontScheme name="Constantia-Calibri">
      <a:majorFont>
        <a:latin typeface="Constantia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easonal celebrations presentation.potx" id="{BD9AEA96-E390-41F9-9661-0C671905DB2C}" vid="{E3974F56-9D26-4D1A-896F-E22CFE04D790}"/>
    </a:ext>
  </a:extLst>
</a:theme>
</file>

<file path=ppt/theme/theme2.xml><?xml version="1.0" encoding="utf-8"?>
<a:theme xmlns:a="http://schemas.openxmlformats.org/drawingml/2006/main" name="Office Theme">
  <a:themeElements>
    <a:clrScheme name="Four Seasons">
      <a:dk1>
        <a:sysClr val="windowText" lastClr="000000"/>
      </a:dk1>
      <a:lt1>
        <a:sysClr val="window" lastClr="FFFFFF"/>
      </a:lt1>
      <a:dk2>
        <a:srgbClr val="6B7F7F"/>
      </a:dk2>
      <a:lt2>
        <a:srgbClr val="B0BCBC"/>
      </a:lt2>
      <a:accent1>
        <a:srgbClr val="7DB41B"/>
      </a:accent1>
      <a:accent2>
        <a:srgbClr val="ED8A05"/>
      </a:accent2>
      <a:accent3>
        <a:srgbClr val="288DFC"/>
      </a:accent3>
      <a:accent4>
        <a:srgbClr val="36D2B8"/>
      </a:accent4>
      <a:accent5>
        <a:srgbClr val="F5B605"/>
      </a:accent5>
      <a:accent6>
        <a:srgbClr val="E75524"/>
      </a:accent6>
      <a:hlink>
        <a:srgbClr val="ED8A05"/>
      </a:hlink>
      <a:folHlink>
        <a:srgbClr val="B0BCBC"/>
      </a:folHlink>
    </a:clrScheme>
    <a:fontScheme name="Constantia-Calibri">
      <a:majorFont>
        <a:latin typeface="Constantia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Four Seasons">
      <a:dk1>
        <a:sysClr val="windowText" lastClr="000000"/>
      </a:dk1>
      <a:lt1>
        <a:sysClr val="window" lastClr="FFFFFF"/>
      </a:lt1>
      <a:dk2>
        <a:srgbClr val="6B7F7F"/>
      </a:dk2>
      <a:lt2>
        <a:srgbClr val="B0BCBC"/>
      </a:lt2>
      <a:accent1>
        <a:srgbClr val="7DB41B"/>
      </a:accent1>
      <a:accent2>
        <a:srgbClr val="ED8A05"/>
      </a:accent2>
      <a:accent3>
        <a:srgbClr val="288DFC"/>
      </a:accent3>
      <a:accent4>
        <a:srgbClr val="36D2B8"/>
      </a:accent4>
      <a:accent5>
        <a:srgbClr val="F5B605"/>
      </a:accent5>
      <a:accent6>
        <a:srgbClr val="E75524"/>
      </a:accent6>
      <a:hlink>
        <a:srgbClr val="ED8A05"/>
      </a:hlink>
      <a:folHlink>
        <a:srgbClr val="B0BCBC"/>
      </a:folHlink>
    </a:clrScheme>
    <a:fontScheme name="Constantia-Calibri">
      <a:majorFont>
        <a:latin typeface="Constantia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tf04001541 (2)</Template>
  <TotalTime>7565</TotalTime>
  <Words>1118</Words>
  <Application>Microsoft Office PowerPoint</Application>
  <PresentationFormat>Widescreen</PresentationFormat>
  <Paragraphs>179</Paragraphs>
  <Slides>28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Calibri</vt:lpstr>
      <vt:lpstr>Constantia</vt:lpstr>
      <vt:lpstr>Garamond</vt:lpstr>
      <vt:lpstr>Noto Sans Symbols</vt:lpstr>
      <vt:lpstr>Wingdings</vt:lpstr>
      <vt:lpstr>Four Seasons 16x9</vt:lpstr>
      <vt:lpstr>Coping with Change</vt:lpstr>
      <vt:lpstr>Learning Objectives</vt:lpstr>
      <vt:lpstr>What Is Change</vt:lpstr>
      <vt:lpstr>Change....</vt:lpstr>
      <vt:lpstr>Emotional Stages Of Change</vt:lpstr>
      <vt:lpstr>Immobilization</vt:lpstr>
      <vt:lpstr>Denial</vt:lpstr>
      <vt:lpstr>Anger</vt:lpstr>
      <vt:lpstr>Reluctant Acceptance and Exploration</vt:lpstr>
      <vt:lpstr>Commitment and Growth</vt:lpstr>
      <vt:lpstr>Why We Resist….</vt:lpstr>
      <vt:lpstr>Change Versus Transition</vt:lpstr>
      <vt:lpstr>PowerPoint Presentation</vt:lpstr>
      <vt:lpstr>Coping In Times Of Change</vt:lpstr>
      <vt:lpstr>PowerPoint Presentation</vt:lpstr>
      <vt:lpstr>Ask Yourself…</vt:lpstr>
      <vt:lpstr>Practice Self Care</vt:lpstr>
      <vt:lpstr>Building Resilience</vt:lpstr>
      <vt:lpstr>Building Resilience</vt:lpstr>
      <vt:lpstr>Building Resilience</vt:lpstr>
      <vt:lpstr>Self Assessment</vt:lpstr>
      <vt:lpstr>Growth In Change</vt:lpstr>
      <vt:lpstr>Adaptation and Growth – How Will I Know When I’m There? </vt:lpstr>
      <vt:lpstr>PowerPoint Presentation</vt:lpstr>
      <vt:lpstr>To Summarize, When Things Change….</vt:lpstr>
      <vt:lpstr>Struggling with change?  The EAP can help!</vt:lpstr>
      <vt:lpstr>PowerPoint Presentation</vt:lpstr>
      <vt:lpstr>PowerPoint Presentation</vt:lpstr>
    </vt:vector>
  </TitlesOfParts>
  <Company>UConn Health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Slide Layout</dc:title>
  <dc:creator>Annis,Karen</dc:creator>
  <cp:lastModifiedBy>Huffman,Kelly</cp:lastModifiedBy>
  <cp:revision>21</cp:revision>
  <dcterms:created xsi:type="dcterms:W3CDTF">2020-02-20T16:50:10Z</dcterms:created>
  <dcterms:modified xsi:type="dcterms:W3CDTF">2020-02-26T19:02:25Z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