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Override8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3" r:id="rId2"/>
  </p:sldMasterIdLst>
  <p:notesMasterIdLst>
    <p:notesMasterId r:id="rId27"/>
  </p:notesMasterIdLst>
  <p:handoutMasterIdLst>
    <p:handoutMasterId r:id="rId28"/>
  </p:handoutMasterIdLst>
  <p:sldIdLst>
    <p:sldId id="278" r:id="rId3"/>
    <p:sldId id="279" r:id="rId4"/>
    <p:sldId id="309" r:id="rId5"/>
    <p:sldId id="284" r:id="rId6"/>
    <p:sldId id="285" r:id="rId7"/>
    <p:sldId id="286" r:id="rId8"/>
    <p:sldId id="283" r:id="rId9"/>
    <p:sldId id="336" r:id="rId10"/>
    <p:sldId id="337" r:id="rId11"/>
    <p:sldId id="338" r:id="rId12"/>
    <p:sldId id="318" r:id="rId13"/>
    <p:sldId id="315" r:id="rId14"/>
    <p:sldId id="333" r:id="rId15"/>
    <p:sldId id="334" r:id="rId16"/>
    <p:sldId id="319" r:id="rId17"/>
    <p:sldId id="316" r:id="rId18"/>
    <p:sldId id="324" r:id="rId19"/>
    <p:sldId id="289" r:id="rId20"/>
    <p:sldId id="325" r:id="rId21"/>
    <p:sldId id="290" r:id="rId22"/>
    <p:sldId id="291" r:id="rId23"/>
    <p:sldId id="294" r:id="rId24"/>
    <p:sldId id="295" r:id="rId25"/>
    <p:sldId id="335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</p:showPr>
  <p:clrMru>
    <a:srgbClr val="FFFF00"/>
    <a:srgbClr val="0066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56" autoAdjust="0"/>
    <p:restoredTop sz="94660"/>
  </p:normalViewPr>
  <p:slideViewPr>
    <p:cSldViewPr>
      <p:cViewPr>
        <p:scale>
          <a:sx n="110" d="100"/>
          <a:sy n="110" d="100"/>
        </p:scale>
        <p:origin x="-25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75E2DCC-CD24-4533-AE9B-A4D780D0D1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F35CE6-827F-482B-8D0B-A7FB44445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2B2BE-C34B-4FBA-9B8F-5BD630E90C2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21C4CF-DD9F-453E-B538-F73DC3B84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959B-1FA9-41F5-B9E7-8816F9B5B7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7FDE-93F4-4AA4-89E0-B5BB00DB9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0C9144-C5D5-4D48-A866-29D3AD4256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0" hangingPunct="0">
                <a:defRPr/>
              </a:pPr>
              <a:endParaRPr lang="en-US" sz="1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B1E19F4A-54D2-499C-8BD8-DED769F3F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ECF73C9F-54A3-43C3-8726-C33596ADD05A}" type="datetimeFigureOut">
              <a:rPr lang="en-US"/>
              <a:pPr>
                <a:defRPr/>
              </a:pPr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9FB33053-2CA4-4973-B7BB-626693F6A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DF8FA01D-23AC-42C3-A965-78D81CC06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0D75ABB8-A049-4E60-B9F5-A7CB17A6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7B34694A-5E04-49A6-8AFE-5B61D9A0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C1B128B0-3E59-43FB-BCA4-AF177B9B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43DAE-DCE2-4408-9A4C-DF668E7A1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E0542D56-8AF8-4C5D-9FE0-E5CBA737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32B139B2-D697-40C4-A3A8-31B49EBB9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sz="1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white"/>
                </a:solidFill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8AE23D8F-45A7-402D-8C45-186950CDA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8EC1791C-D7C4-4DA2-9539-E2017FB41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pPr>
              <a:defRPr/>
            </a:pPr>
            <a:fld id="{DD46F6C7-08E5-4474-A79B-FD8B4BE9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>
                <a:latin typeface="Garamond" pitchFamily="18" charset="0"/>
              </a:defRPr>
            </a:lvl1pPr>
          </a:lstStyle>
          <a:p>
            <a:pPr>
              <a:defRPr/>
            </a:pPr>
            <a:fld id="{FE0B230E-0E66-42ED-9E9A-5A75B3A01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prstClr val="black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D90B7565-1CA6-4D13-923A-F0635353B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F2DBAF-042A-40AA-8DD8-CF489AA52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066BEC-809F-48DD-8D21-F32F2DC8E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B63F15-253F-4E40-8544-219F0656D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2E8506-66D1-4FCB-9C93-A1D74BA39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2794-59D4-4588-8F23-6F98364CF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07A608-60C3-4830-A688-6DCDF9E78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B455BD-1A5E-4C86-B6AD-8CE3BDD2C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7BB1AD-54D6-4BE2-9DC8-F5313C82A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62" r:id="rId3"/>
    <p:sldLayoutId id="2147483763" r:id="rId4"/>
    <p:sldLayoutId id="2147483764" r:id="rId5"/>
    <p:sldLayoutId id="2147483765" r:id="rId6"/>
    <p:sldLayoutId id="2147483759" r:id="rId7"/>
    <p:sldLayoutId id="2147483766" r:id="rId8"/>
    <p:sldLayoutId id="2147483767" r:id="rId9"/>
    <p:sldLayoutId id="2147483758" r:id="rId10"/>
    <p:sldLayoutId id="2147483757" r:id="rId11"/>
    <p:sldLayoutId id="2147483768" r:id="rId12"/>
    <p:sldLayoutId id="21474837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prstClr val="black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80148A91-A20C-4E2E-B8F0-21C8CDF85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robinson@nso.uchc.edu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4381211"/>
            <a:ext cx="7772400" cy="7423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Dealing  with Difficult Behaviors</a:t>
            </a:r>
          </a:p>
        </p:txBody>
      </p:sp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3549650" y="5867400"/>
            <a:ext cx="5135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3200">
                <a:solidFill>
                  <a:schemeClr val="bg1"/>
                </a:solidFill>
              </a:rPr>
              <a:t>Employee Assistance Program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"/>
            <a:ext cx="5365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C:\Users\pah02003\AppData\Local\Temp\$$_678\Left UpLow\Small\HC_Left_UC_black_s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6200"/>
            <a:ext cx="3657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900" y="1143000"/>
            <a:ext cx="31273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90713"/>
            <a:ext cx="7391400" cy="381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4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Try </a:t>
            </a:r>
            <a:r>
              <a:rPr lang="en-US" dirty="0">
                <a:latin typeface="+mj-lt"/>
              </a:rPr>
              <a:t>to hear them out and get them involved in reaching </a:t>
            </a:r>
            <a:r>
              <a:rPr lang="en-US" dirty="0" smtClean="0">
                <a:latin typeface="+mj-lt"/>
              </a:rPr>
              <a:t>resolution.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Listen </a:t>
            </a:r>
            <a:r>
              <a:rPr lang="en-US" dirty="0" smtClean="0">
                <a:latin typeface="+mj-lt"/>
              </a:rPr>
              <a:t>openly-use </a:t>
            </a:r>
            <a:r>
              <a:rPr lang="en-US" dirty="0">
                <a:latin typeface="+mj-lt"/>
              </a:rPr>
              <a:t>active listening </a:t>
            </a:r>
            <a:r>
              <a:rPr lang="en-US" dirty="0" smtClean="0">
                <a:latin typeface="+mj-lt"/>
              </a:rPr>
              <a:t>techniques.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Don’t pass </a:t>
            </a:r>
            <a:r>
              <a:rPr lang="en-US" dirty="0" smtClean="0">
                <a:latin typeface="+mj-lt"/>
              </a:rPr>
              <a:t>judgment.  Make </a:t>
            </a:r>
            <a:r>
              <a:rPr lang="en-US" dirty="0">
                <a:latin typeface="+mj-lt"/>
              </a:rPr>
              <a:t>sure you </a:t>
            </a:r>
            <a:r>
              <a:rPr lang="en-US" dirty="0" smtClean="0">
                <a:latin typeface="+mj-lt"/>
              </a:rPr>
              <a:t>understand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j-lt"/>
              </a:rPr>
              <a:t>     </a:t>
            </a:r>
            <a:r>
              <a:rPr lang="en-US" dirty="0">
                <a:latin typeface="+mj-lt"/>
              </a:rPr>
              <a:t>the complainer’s point of </a:t>
            </a:r>
            <a:r>
              <a:rPr lang="en-US" dirty="0" smtClean="0">
                <a:latin typeface="+mj-lt"/>
              </a:rPr>
              <a:t>view.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Engage them in the problem solving process. 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Determine the mutual desired outcome.</a:t>
            </a: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200" y="152400"/>
            <a:ext cx="638333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Dealing with Difficult Behaviors</a:t>
            </a:r>
            <a:br>
              <a:rPr lang="en-US" sz="40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Complainer Behavior</a:t>
            </a:r>
          </a:p>
        </p:txBody>
      </p:sp>
      <p:pic>
        <p:nvPicPr>
          <p:cNvPr id="43011" name="Picture 4" descr="Compl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1413" y="228600"/>
            <a:ext cx="1679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017713"/>
            <a:ext cx="6553200" cy="3243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Ask them the steps that are necessary to solve this problem.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Be patient with the silence and wait for their response.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ilence may be uncomfortable. 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304800"/>
            <a:ext cx="69342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 Dealing with Difficult Behaviors </a:t>
            </a:r>
            <a:br>
              <a:rPr lang="en-US" sz="4000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Silent Behavior</a:t>
            </a:r>
          </a:p>
        </p:txBody>
      </p:sp>
      <p:pic>
        <p:nvPicPr>
          <p:cNvPr id="44035" name="Picture 9" descr="j043780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1066800"/>
            <a:ext cx="1860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82625" y="1295400"/>
            <a:ext cx="7162800" cy="3962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Make it clear that disagreement is ok.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Ask for help in solving the problem.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Stay focused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and be careful not to challenge too strongly.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Value and encourage any differences.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Respectfully listen to their input “That’s a good point.  I hadn’t thought about that”.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+mj-lt"/>
              </a:rPr>
              <a:t>Remember this type of behavior  may indicate the person’s greatest discomfort is interpersonal conflict.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/>
          </a:p>
        </p:txBody>
      </p:sp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65532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Dealing with Difficult Behaviors</a:t>
            </a:r>
            <a:br>
              <a:rPr lang="en-US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Passive Aggressive Behavior</a:t>
            </a: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endParaRPr lang="en-US" sz="3100" dirty="0" smtClean="0">
              <a:solidFill>
                <a:srgbClr val="FF0000"/>
              </a:solidFill>
            </a:endParaRPr>
          </a:p>
        </p:txBody>
      </p:sp>
      <p:pic>
        <p:nvPicPr>
          <p:cNvPr id="46083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133600"/>
            <a:ext cx="4495800" cy="26336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400" b="1" i="1" dirty="0" smtClean="0">
                <a:latin typeface="+mj-lt"/>
              </a:rPr>
              <a:t>Strategies: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sz="2400" b="1" i="1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Highlight benefits of the change.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Support the resistance.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Redirect to the sought after goal.</a:t>
            </a:r>
          </a:p>
          <a:p>
            <a:pPr marL="365760" indent="-25603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04800"/>
            <a:ext cx="7315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Dealing with Difficult Behaviors </a:t>
            </a:r>
            <a:br>
              <a:rPr lang="en-US" dirty="0" smtClean="0"/>
            </a:br>
            <a:r>
              <a:rPr lang="en-US" sz="2800" i="1" dirty="0" smtClean="0">
                <a:solidFill>
                  <a:srgbClr val="FF0000"/>
                </a:solidFill>
                <a:effectLst/>
              </a:rPr>
              <a:t>Naysayer Behavior</a:t>
            </a:r>
          </a:p>
        </p:txBody>
      </p:sp>
      <p:pic>
        <p:nvPicPr>
          <p:cNvPr id="47107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09800"/>
            <a:ext cx="2286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5791200" cy="3505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42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latin typeface="+mj-lt"/>
              </a:rPr>
              <a:t>Assign clear task responsibility with deadlines.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latin typeface="+mj-lt"/>
              </a:rPr>
              <a:t>Break larger project into smaller steps and measure progress on these goals.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latin typeface="+mj-lt"/>
              </a:rPr>
              <a:t>Maintain regularly scheduled supervision sessions.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400" dirty="0" smtClean="0">
                <a:latin typeface="+mj-lt"/>
              </a:rPr>
              <a:t>Assign specific leadership tasks to this person with accountability for results.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9342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Dealing with Difficult Behaviors </a:t>
            </a:r>
            <a:r>
              <a:rPr lang="en-US" sz="3100" i="1" dirty="0">
                <a:solidFill>
                  <a:srgbClr val="FF0000"/>
                </a:solidFill>
                <a:effectLst/>
              </a:rPr>
              <a:t/>
            </a:r>
            <a:br>
              <a:rPr lang="en-US" sz="3100" i="1" dirty="0">
                <a:solidFill>
                  <a:srgbClr val="FF0000"/>
                </a:solidFill>
                <a:effectLst/>
              </a:rPr>
            </a:br>
            <a:r>
              <a:rPr lang="en-US" sz="3100" i="1" dirty="0" smtClean="0">
                <a:solidFill>
                  <a:srgbClr val="FF0000"/>
                </a:solidFill>
                <a:effectLst/>
              </a:rPr>
              <a:t>Procrastinator Behavior</a:t>
            </a:r>
            <a:endParaRPr lang="en-US" sz="310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48131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088" y="2971800"/>
            <a:ext cx="2551112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6096000" cy="434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700" b="1" i="1" dirty="0" smtClean="0">
                <a:latin typeface="+mj-lt"/>
              </a:rPr>
              <a:t>Strategies</a:t>
            </a:r>
            <a:r>
              <a:rPr lang="en-US" sz="2800" b="1" i="1" dirty="0" smtClean="0">
                <a:latin typeface="+mj-lt"/>
              </a:rPr>
              <a:t>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Be prepared and make sure you have your facts right.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Practice active listening including paraphrasing to confirm your understanding.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>
                <a:latin typeface="+mj-lt"/>
              </a:rPr>
              <a:t>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Try not to be confrontational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smtClean="0">
                <a:latin typeface="+mj-lt"/>
              </a:rPr>
              <a:t>Explore </a:t>
            </a:r>
            <a:r>
              <a:rPr lang="en-US" sz="2800" dirty="0">
                <a:latin typeface="+mj-lt"/>
              </a:rPr>
              <a:t>options with </a:t>
            </a:r>
            <a:r>
              <a:rPr lang="en-US" sz="2800" dirty="0" smtClean="0">
                <a:latin typeface="+mj-lt"/>
              </a:rPr>
              <a:t>them.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Be careful. .. “Know It </a:t>
            </a:r>
            <a:r>
              <a:rPr lang="en-US" sz="2800" dirty="0" smtClean="0">
                <a:latin typeface="+mj-lt"/>
              </a:rPr>
              <a:t>All’s</a:t>
            </a:r>
            <a:r>
              <a:rPr lang="en-US" sz="2800" dirty="0">
                <a:latin typeface="+mj-lt"/>
              </a:rPr>
              <a:t>” can take criticism personally and go on the </a:t>
            </a:r>
            <a:r>
              <a:rPr lang="en-US" sz="2800" dirty="0" smtClean="0">
                <a:latin typeface="+mj-lt"/>
              </a:rPr>
              <a:t>attack.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latin typeface="+mj-lt"/>
              </a:rPr>
              <a:t>Deal with this person alone, when possible.  Ego is the Know-It-All’s main asset. 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</a:endParaRPr>
          </a:p>
        </p:txBody>
      </p:sp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59379" y="0"/>
            <a:ext cx="6858000" cy="1417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Dealing with Difficult Behaviors </a:t>
            </a:r>
            <a:br>
              <a:rPr lang="en-US" sz="4000" dirty="0" smtClean="0"/>
            </a:br>
            <a:r>
              <a:rPr lang="en-US" sz="2800" i="1" dirty="0" smtClean="0">
                <a:solidFill>
                  <a:srgbClr val="FF0000"/>
                </a:solidFill>
                <a:effectLst/>
              </a:rPr>
              <a:t>The Know It All</a:t>
            </a:r>
          </a:p>
        </p:txBody>
      </p:sp>
      <p:pic>
        <p:nvPicPr>
          <p:cNvPr id="49155" name="Picture 5" descr="arrog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0574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6629400" cy="381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Remember, they are usually not interested in a direct confrontation. Be direct when the behavior takes place.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Use declarative statements to verify or acknowledge your perception of the remark: “That sounded like a dig to me”. Then move on.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Don’t fight back. If the tactic was a sarcastic remark, try not to respond in kind.  Remember it takes two to keep the conflict going.</a:t>
            </a:r>
          </a:p>
        </p:txBody>
      </p:sp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304800"/>
            <a:ext cx="6477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Dealing with Difficult Behaviors </a:t>
            </a:r>
            <a:br>
              <a:rPr lang="en-US" sz="4000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Backstabber</a:t>
            </a:r>
            <a:br>
              <a:rPr lang="en-US" sz="3100" i="1" dirty="0" smtClean="0">
                <a:solidFill>
                  <a:srgbClr val="FF0000"/>
                </a:solidFill>
              </a:rPr>
            </a:br>
            <a:endParaRPr lang="en-US" sz="3100" i="1" dirty="0" smtClean="0">
              <a:solidFill>
                <a:srgbClr val="FF0000"/>
              </a:solidFill>
            </a:endParaRPr>
          </a:p>
        </p:txBody>
      </p:sp>
      <p:pic>
        <p:nvPicPr>
          <p:cNvPr id="50179" name="Picture 16" descr="MCPE06908_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17938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6705600" cy="3733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Stay focused on the problems to be addressed.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Talk about the problem, issue, etc. not the person.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Keep redirecting to the subject at hand.  Communicate on one point at a time. 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000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+mj-lt"/>
              </a:rPr>
              <a:t>Resist temptations to get off the subject even issues that seem related can be distracting.</a:t>
            </a:r>
          </a:p>
        </p:txBody>
      </p:sp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95400" y="152400"/>
            <a:ext cx="708660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Dealing with Difficult Behaviors </a:t>
            </a:r>
            <a:br>
              <a:rPr lang="en-US" sz="4000" dirty="0" smtClean="0"/>
            </a:br>
            <a:r>
              <a:rPr lang="en-US" sz="2800" i="1" dirty="0" smtClean="0">
                <a:solidFill>
                  <a:srgbClr val="FF0000"/>
                </a:solidFill>
              </a:rPr>
              <a:t>Gunny sackers</a:t>
            </a:r>
            <a:endParaRPr lang="en-US" sz="2800" b="0" dirty="0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5120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1660525"/>
            <a:ext cx="1943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 i="1" smtClean="0">
                <a:solidFill>
                  <a:srgbClr val="FF0000"/>
                </a:solidFill>
              </a:rPr>
              <a:t>Use Active listening techniques</a:t>
            </a:r>
          </a:p>
          <a:p>
            <a:pPr>
              <a:buFont typeface="Wingdings" pitchFamily="2" charset="2"/>
              <a:buNone/>
            </a:pPr>
            <a:endParaRPr lang="en-US" i="1" smtClean="0">
              <a:solidFill>
                <a:srgbClr val="FFFF00"/>
              </a:solidFill>
            </a:endParaRPr>
          </a:p>
        </p:txBody>
      </p:sp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304800"/>
            <a:ext cx="7086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Other Tips</a:t>
            </a:r>
            <a:br>
              <a:rPr lang="en-US" dirty="0" smtClean="0"/>
            </a:br>
            <a:r>
              <a:rPr lang="en-US" dirty="0" smtClean="0"/>
              <a:t>on Dealing with Difficult Behavior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438400" y="2220913"/>
            <a:ext cx="6215063" cy="3540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Give </a:t>
            </a:r>
            <a:r>
              <a:rPr lang="en-US" dirty="0">
                <a:latin typeface="+mj-lt"/>
              </a:rPr>
              <a:t>your full and undivided </a:t>
            </a:r>
            <a:r>
              <a:rPr lang="en-US" dirty="0">
                <a:latin typeface="+mj-lt"/>
              </a:rPr>
              <a:t>attention.</a:t>
            </a:r>
            <a:endParaRPr lang="en-US" dirty="0">
              <a:latin typeface="+mj-lt"/>
            </a:endParaRPr>
          </a:p>
          <a:p>
            <a:pPr marL="457200" indent="-457200"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Use their </a:t>
            </a:r>
            <a:r>
              <a:rPr lang="en-US" dirty="0">
                <a:latin typeface="+mj-lt"/>
              </a:rPr>
              <a:t>name.</a:t>
            </a:r>
            <a:endParaRPr lang="en-US" dirty="0">
              <a:latin typeface="+mj-lt"/>
            </a:endParaRPr>
          </a:p>
          <a:p>
            <a:pPr marL="457200" indent="-457200"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Face and look at the </a:t>
            </a:r>
            <a:r>
              <a:rPr lang="en-US" dirty="0">
                <a:latin typeface="+mj-lt"/>
              </a:rPr>
              <a:t>person.</a:t>
            </a:r>
          </a:p>
          <a:p>
            <a:pPr marL="457200" indent="-457200"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Listen.</a:t>
            </a:r>
            <a:endParaRPr lang="en-US" dirty="0">
              <a:latin typeface="+mj-lt"/>
            </a:endParaRPr>
          </a:p>
          <a:p>
            <a:pPr marL="457200" indent="-457200"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Remain neutral.</a:t>
            </a:r>
            <a:endParaRPr lang="en-US" dirty="0">
              <a:latin typeface="+mj-lt"/>
            </a:endParaRPr>
          </a:p>
          <a:p>
            <a:pPr lvl="1" indent="-457200">
              <a:buClr>
                <a:srgbClr val="6699FF"/>
              </a:buClr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Reflect what you </a:t>
            </a:r>
            <a:r>
              <a:rPr lang="en-US" dirty="0">
                <a:latin typeface="+mj-lt"/>
              </a:rPr>
              <a:t>heard; get </a:t>
            </a:r>
            <a:r>
              <a:rPr lang="en-US" dirty="0">
                <a:latin typeface="+mj-lt"/>
              </a:rPr>
              <a:t>confirmation that the message </a:t>
            </a:r>
            <a:r>
              <a:rPr lang="en-US" dirty="0">
                <a:latin typeface="+mj-lt"/>
              </a:rPr>
              <a:t>you received </a:t>
            </a:r>
            <a:r>
              <a:rPr lang="en-US" dirty="0">
                <a:latin typeface="+mj-lt"/>
              </a:rPr>
              <a:t>is </a:t>
            </a:r>
            <a:r>
              <a:rPr lang="en-US" dirty="0">
                <a:latin typeface="+mj-lt"/>
              </a:rPr>
              <a:t>correct.</a:t>
            </a:r>
            <a:endParaRPr lang="en-US" dirty="0">
              <a:latin typeface="+mj-lt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2514600"/>
            <a:ext cx="18367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848600" cy="381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Use “I” statements.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Focus on behavior, not person.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Clearly, honestly and directly describe behavior of concern.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Express your needs and expectations.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Establish clear limits and consequences.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j-lt"/>
              </a:rPr>
              <a:t>Be aware of your non-verbal messages.</a:t>
            </a:r>
          </a:p>
        </p:txBody>
      </p:sp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54137" y="228600"/>
            <a:ext cx="7620000" cy="1295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Other Tips (cont.) </a:t>
            </a:r>
            <a:br>
              <a:rPr lang="en-US" sz="3600" dirty="0" smtClean="0"/>
            </a:br>
            <a:r>
              <a:rPr lang="en-US" sz="3100" i="1" dirty="0" smtClean="0">
                <a:solidFill>
                  <a:srgbClr val="FF0000"/>
                </a:solidFill>
              </a:rPr>
              <a:t>Assertive Communication</a:t>
            </a:r>
            <a:endParaRPr lang="en-US" sz="3100" dirty="0" smtClean="0">
              <a:solidFill>
                <a:srgbClr val="FF0000"/>
              </a:solidFill>
            </a:endParaRPr>
          </a:p>
        </p:txBody>
      </p:sp>
      <p:pic>
        <p:nvPicPr>
          <p:cNvPr id="5325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195388"/>
            <a:ext cx="1358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5"/>
          <p:cNvSpPr>
            <a:spLocks noGrp="1" noChangeArrowheads="1"/>
          </p:cNvSpPr>
          <p:nvPr>
            <p:ph idx="1"/>
          </p:nvPr>
        </p:nvSpPr>
        <p:spPr>
          <a:xfrm>
            <a:off x="700088" y="2362200"/>
            <a:ext cx="8229600" cy="3581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Usually ingrained and inflexible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Is frequently learned, repeated, patterned behavior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Matter of perception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Often a defense for fear, feeling out of control, feeling disrespected</a:t>
            </a:r>
          </a:p>
        </p:txBody>
      </p:sp>
      <p:sp>
        <p:nvSpPr>
          <p:cNvPr id="870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62400" y="685800"/>
            <a:ext cx="494147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Facts </a:t>
            </a:r>
            <a:br>
              <a:rPr lang="en-US" dirty="0" smtClean="0"/>
            </a:br>
            <a:r>
              <a:rPr lang="en-US" dirty="0" smtClean="0"/>
              <a:t>about Difficult Behavior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2233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524000"/>
            <a:ext cx="6553200" cy="35480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“This is obviously very important to you.”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latin typeface="+mj-lt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“Here’s what we can do.”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latin typeface="+mj-lt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 “I’m sorry you feel this way.  What can we do to change that?”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>
              <a:latin typeface="+mj-lt"/>
            </a:endParaRP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 “Perhaps we need to agree to disagree.”</a:t>
            </a:r>
          </a:p>
        </p:txBody>
      </p:sp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62200" y="304800"/>
            <a:ext cx="46482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Other Tips (cont.)</a:t>
            </a:r>
            <a:br>
              <a:rPr lang="en-US" dirty="0" smtClean="0"/>
            </a:br>
            <a:r>
              <a:rPr lang="en-US" sz="3600" i="1" dirty="0">
                <a:solidFill>
                  <a:srgbClr val="FF0000"/>
                </a:solidFill>
              </a:rPr>
              <a:t>Use “Safety Net” Phrases</a:t>
            </a:r>
            <a:br>
              <a:rPr lang="en-US" sz="3600" i="1" dirty="0">
                <a:solidFill>
                  <a:srgbClr val="FF0000"/>
                </a:solidFill>
              </a:rPr>
            </a:br>
            <a:endParaRPr lang="en-US" sz="3600" dirty="0" smtClean="0"/>
          </a:p>
        </p:txBody>
      </p:sp>
      <p:pic>
        <p:nvPicPr>
          <p:cNvPr id="542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5181600"/>
            <a:ext cx="2286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42338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Use the “feel, felt, found” technique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“I think I understand how you </a:t>
            </a:r>
            <a:r>
              <a:rPr lang="en-US" i="1" dirty="0" smtClean="0">
                <a:latin typeface="+mj-lt"/>
              </a:rPr>
              <a:t>feel.”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“Other people have told me they </a:t>
            </a:r>
            <a:r>
              <a:rPr lang="en-US" i="1" dirty="0" smtClean="0">
                <a:latin typeface="+mj-lt"/>
              </a:rPr>
              <a:t>felt</a:t>
            </a:r>
            <a:r>
              <a:rPr lang="en-US" dirty="0" smtClean="0">
                <a:latin typeface="+mj-lt"/>
              </a:rPr>
              <a:t> that way too.”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“I’ve </a:t>
            </a:r>
            <a:r>
              <a:rPr lang="en-US" i="1" dirty="0" smtClean="0">
                <a:latin typeface="+mj-lt"/>
              </a:rPr>
              <a:t>felt</a:t>
            </a:r>
            <a:r>
              <a:rPr lang="en-US" dirty="0" smtClean="0">
                <a:latin typeface="+mj-lt"/>
              </a:rPr>
              <a:t> that way too when…”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And “what they </a:t>
            </a:r>
            <a:r>
              <a:rPr lang="en-US" i="1" dirty="0" smtClean="0">
                <a:latin typeface="+mj-lt"/>
              </a:rPr>
              <a:t>found … “</a:t>
            </a:r>
            <a:r>
              <a:rPr lang="en-US" dirty="0" smtClean="0">
                <a:latin typeface="+mj-lt"/>
              </a:rPr>
              <a:t>what I</a:t>
            </a:r>
            <a:r>
              <a:rPr lang="en-US" i="1" dirty="0" smtClean="0">
                <a:latin typeface="+mj-lt"/>
              </a:rPr>
              <a:t> found was ...”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i="1" dirty="0" smtClean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Change the physical setting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Offer a drink of water.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Move to a quiet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and private area.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Ask person to sit down.</a:t>
            </a:r>
          </a:p>
        </p:txBody>
      </p:sp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43200" y="304800"/>
            <a:ext cx="4648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 tips (cont.)</a:t>
            </a:r>
          </a:p>
        </p:txBody>
      </p:sp>
      <p:pic>
        <p:nvPicPr>
          <p:cNvPr id="55299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05800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Each person is responsible for their own behavior.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Everyone is someone’s difficult person at one time or another.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Remember everyone has certain strengths; try to focus on those rather than the difficult behaviors.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Accept what you can’t change;  change what you can;  know the difference.</a:t>
            </a:r>
          </a:p>
        </p:txBody>
      </p:sp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0" y="457200"/>
            <a:ext cx="2514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  <p:pic>
        <p:nvPicPr>
          <p:cNvPr id="56323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78038"/>
            <a:ext cx="7315200" cy="3560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u="sng" dirty="0" smtClean="0"/>
              <a:t>Dealing with People You Can’t Stand</a:t>
            </a:r>
          </a:p>
          <a:p>
            <a:pPr marL="109728" indent="0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 smtClean="0"/>
              <a:t>	</a:t>
            </a:r>
            <a:r>
              <a:rPr lang="en-US" sz="2000" dirty="0" smtClean="0"/>
              <a:t>Dr. Rick Brinkman and Dr. Rick Kirschner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u="sng" dirty="0" smtClean="0"/>
              <a:t>Thank You for Being Such a Pain</a:t>
            </a:r>
          </a:p>
          <a:p>
            <a:pPr marL="109728" indent="0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/>
              <a:t>	Mark Rosen, PhD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u="sng" dirty="0" smtClean="0"/>
              <a:t>Dealing with Difficult People</a:t>
            </a:r>
          </a:p>
          <a:p>
            <a:pPr marL="109728" indent="0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/>
              <a:t>	Roberta Cava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u="sng" dirty="0" smtClean="0"/>
              <a:t>The Complete Idiot’s Guide to Dealing with Difficult Employees</a:t>
            </a:r>
          </a:p>
          <a:p>
            <a:pPr marL="109728" indent="0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Robert Bacal</a:t>
            </a:r>
          </a:p>
        </p:txBody>
      </p:sp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3600" y="304800"/>
            <a:ext cx="2590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Resources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1354138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 descr="http://www4.uwsp.edu/education/lwilson/newstuff/graphics/MCj03825740000%5b1%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-7620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590800"/>
            <a:ext cx="5867400" cy="2308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3600" dirty="0">
                <a:latin typeface="+mj-lt"/>
              </a:rPr>
              <a:t>Elizabeth </a:t>
            </a:r>
            <a:r>
              <a:rPr lang="en-US" sz="3600" dirty="0" smtClean="0">
                <a:latin typeface="+mj-lt"/>
              </a:rPr>
              <a:t>Robinson, Manager</a:t>
            </a: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  <a:hlinkClick r:id="rId2"/>
              </a:rPr>
              <a:t>robinson@nso.uchc.edu</a:t>
            </a: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or </a:t>
            </a:r>
            <a:r>
              <a:rPr lang="en-US" sz="3600" dirty="0" smtClean="0">
                <a:latin typeface="+mj-lt"/>
              </a:rPr>
              <a:t>call 860-679-2877</a:t>
            </a:r>
            <a:r>
              <a:rPr lang="en-US" sz="3600" dirty="0">
                <a:latin typeface="+mj-lt"/>
              </a:rPr>
              <a:t/>
            </a:r>
            <a:br>
              <a:rPr lang="en-US" sz="3600" dirty="0">
                <a:latin typeface="+mj-lt"/>
              </a:rPr>
            </a:br>
            <a:r>
              <a:rPr lang="en-US" sz="3600" dirty="0">
                <a:latin typeface="+mj-lt"/>
              </a:rPr>
              <a:t>Ct toll free: 800-852-4392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086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 more information, contact…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611" y="1508798"/>
            <a:ext cx="8737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39639D">
                        <a:shade val="20000"/>
                        <a:satMod val="245000"/>
                      </a:srgbClr>
                    </a:gs>
                    <a:gs pos="43000">
                      <a:srgbClr val="39639D">
                        <a:satMod val="255000"/>
                      </a:srgbClr>
                    </a:gs>
                    <a:gs pos="48000">
                      <a:srgbClr val="39639D">
                        <a:shade val="85000"/>
                        <a:satMod val="255000"/>
                      </a:srgbClr>
                    </a:gs>
                    <a:gs pos="100000">
                      <a:srgbClr val="39639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UCHC Employee Assistance Program</a:t>
            </a:r>
          </a:p>
        </p:txBody>
      </p:sp>
      <p:pic>
        <p:nvPicPr>
          <p:cNvPr id="58372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752600"/>
            <a:ext cx="4848225" cy="419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They don’t know what to expect in a situation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They feel ignored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They feel they are being treated unfairly or rudely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They feel that they have no control over a situation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They feel no one cares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They feel that </a:t>
            </a:r>
            <a:r>
              <a:rPr lang="en-US" sz="2800" i="1" dirty="0" smtClean="0"/>
              <a:t>you</a:t>
            </a:r>
            <a:r>
              <a:rPr lang="en-US" sz="2800" dirty="0" smtClean="0"/>
              <a:t> don’t care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/>
              <a:t>They feel afraid</a:t>
            </a:r>
          </a:p>
        </p:txBody>
      </p:sp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52600" y="304800"/>
            <a:ext cx="6858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are some people difficult?</a:t>
            </a:r>
          </a:p>
        </p:txBody>
      </p:sp>
      <p:pic>
        <p:nvPicPr>
          <p:cNvPr id="35843" name="Picture 3" descr="C:\Users\pah02003\AppData\Local\Temp\$$_77D2\Business People Vector Icon Set\Business People Vector Icon Set.jpg"/>
          <p:cNvPicPr>
            <a:picLocks noChangeAspect="1" noChangeArrowheads="1"/>
          </p:cNvPicPr>
          <p:nvPr/>
        </p:nvPicPr>
        <p:blipFill>
          <a:blip r:embed="rId2"/>
          <a:srcRect l="60022" b="23865"/>
          <a:stretch>
            <a:fillRect/>
          </a:stretch>
        </p:blipFill>
        <p:spPr bwMode="auto">
          <a:xfrm>
            <a:off x="6019800" y="2133600"/>
            <a:ext cx="22479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292100" y="1752600"/>
            <a:ext cx="4953000" cy="3390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Angry/Hostile -</a:t>
            </a:r>
            <a:r>
              <a:rPr lang="en-US" sz="2400" dirty="0" smtClean="0">
                <a:latin typeface="+mj-lt"/>
              </a:rPr>
              <a:t>responds in anger, sarcasm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Bullies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intimidating, aggressive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Complainers-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gripe about things they don’t like, but rarely try to change the situation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Silent types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- don’t say much; rarely say more than “yes” or “no”</a:t>
            </a:r>
          </a:p>
        </p:txBody>
      </p:sp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381000"/>
            <a:ext cx="75438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100" dirty="0" smtClean="0"/>
              <a:t>Common Types of Behaviors of “Difficult People”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6867" name="Picture 4" descr="pe07006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371600"/>
            <a:ext cx="18272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ompl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74850"/>
            <a:ext cx="16795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9" descr="j043780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2013" y="4419600"/>
            <a:ext cx="1860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43100"/>
            <a:ext cx="5486400" cy="2819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Passive Aggressive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- seem to agree with everyone, but don’t do what they say they will 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Naysayers</a:t>
            </a:r>
            <a:r>
              <a:rPr lang="en-US" sz="2400" dirty="0" smtClean="0">
                <a:latin typeface="+mj-lt"/>
              </a:rPr>
              <a:t>– always negative, respond to new ideas with “that won’t work”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Procrastinators</a:t>
            </a:r>
            <a:r>
              <a:rPr lang="en-US" sz="2400" dirty="0" smtClean="0">
                <a:latin typeface="+mj-lt"/>
              </a:rPr>
              <a:t>- stall, unable to make a decision</a:t>
            </a:r>
          </a:p>
        </p:txBody>
      </p:sp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04800"/>
            <a:ext cx="73152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>Common Types of Behaviors of “Difficult People”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7891" name="Picture 8" descr="Pass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388" y="2362200"/>
            <a:ext cx="20288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5105400" cy="3505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Know-it-Alls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-  are condescending and full of themselves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Backstabbers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underground communicators, gossip, water cooler conversations “indirect”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400" b="1" i="1" dirty="0" smtClean="0">
                <a:latin typeface="+mj-lt"/>
              </a:rPr>
              <a:t>Gunny Sackers-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hold “laundry list” past resentments, then fight about everything in past, laundry list of complaints</a:t>
            </a:r>
          </a:p>
        </p:txBody>
      </p:sp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7800" y="457200"/>
            <a:ext cx="7315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700" dirty="0" smtClean="0"/>
              <a:t>Common Types of Behaviors of “Difficult People”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8915" name="Picture 5" descr="arrog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371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6" descr="MCPE06908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0163" y="4343400"/>
            <a:ext cx="17938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229600" cy="3624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Consider the type of person you have the most difficulty with.  How do you feel when and/or act when dealing with this person?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/>
              <a:t>Reflect about the type of person that has the most difficulty with you.  What are some of the cues that this person is frustrated with about your style?</a:t>
            </a:r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73152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Who is the most difficult for you?</a:t>
            </a:r>
          </a:p>
        </p:txBody>
      </p:sp>
      <p:pic>
        <p:nvPicPr>
          <p:cNvPr id="39939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2057400"/>
            <a:ext cx="8229600" cy="3733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09728" indent="0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31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Reframe </a:t>
            </a:r>
            <a:r>
              <a:rPr lang="en-US" dirty="0">
                <a:latin typeface="+mj-lt"/>
              </a:rPr>
              <a:t>hostility as fear to depersonalize </a:t>
            </a:r>
            <a:r>
              <a:rPr lang="en-US" dirty="0" smtClean="0">
                <a:latin typeface="+mj-lt"/>
              </a:rPr>
              <a:t>it.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Remain calm and polite.  Keep your own temper in check. Use “reflective </a:t>
            </a:r>
            <a:r>
              <a:rPr lang="en-US" dirty="0" smtClean="0">
                <a:latin typeface="+mj-lt"/>
              </a:rPr>
              <a:t>listening”.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Don’t disagree, </a:t>
            </a:r>
            <a:r>
              <a:rPr lang="en-US" dirty="0" smtClean="0">
                <a:latin typeface="+mj-lt"/>
              </a:rPr>
              <a:t>and </a:t>
            </a:r>
            <a:r>
              <a:rPr lang="en-US" dirty="0">
                <a:latin typeface="+mj-lt"/>
              </a:rPr>
              <a:t>build on what has been </a:t>
            </a:r>
            <a:r>
              <a:rPr lang="en-US" dirty="0" smtClean="0">
                <a:latin typeface="+mj-lt"/>
              </a:rPr>
              <a:t>said.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Maintain eye contact while you </a:t>
            </a:r>
            <a:r>
              <a:rPr lang="en-US" dirty="0" smtClean="0">
                <a:latin typeface="+mj-lt"/>
              </a:rPr>
              <a:t>speak.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Always allow </a:t>
            </a:r>
            <a:r>
              <a:rPr lang="en-US" dirty="0" smtClean="0">
                <a:latin typeface="+mj-lt"/>
              </a:rPr>
              <a:t>the other person a graceful retreat </a:t>
            </a:r>
            <a:r>
              <a:rPr lang="en-US" dirty="0">
                <a:latin typeface="+mj-lt"/>
              </a:rPr>
              <a:t>a </a:t>
            </a:r>
            <a:r>
              <a:rPr lang="en-US" dirty="0" smtClean="0">
                <a:latin typeface="+mj-lt"/>
              </a:rPr>
              <a:t>way </a:t>
            </a:r>
            <a:r>
              <a:rPr lang="en-US" dirty="0">
                <a:latin typeface="+mj-lt"/>
              </a:rPr>
              <a:t>from the </a:t>
            </a:r>
            <a:r>
              <a:rPr lang="en-US" dirty="0" smtClean="0">
                <a:latin typeface="+mj-lt"/>
              </a:rPr>
              <a:t>interaction.</a:t>
            </a:r>
            <a:endParaRPr lang="en-US" dirty="0">
              <a:latin typeface="+mj-lt"/>
            </a:endParaRPr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6705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Dealing with Difficult Behaviors</a:t>
            </a:r>
            <a:br>
              <a:rPr lang="en-US" sz="40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Angry/Hostile Behavior</a:t>
            </a:r>
          </a:p>
        </p:txBody>
      </p:sp>
      <p:pic>
        <p:nvPicPr>
          <p:cNvPr id="40963" name="Picture 4" descr="pe07006_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762000"/>
            <a:ext cx="18272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639763" y="2057400"/>
            <a:ext cx="8229600" cy="3810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i="1" dirty="0" smtClean="0">
                <a:latin typeface="+mj-lt"/>
              </a:rPr>
              <a:t>Strategies: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Be Prepared   </a:t>
            </a:r>
            <a:r>
              <a:rPr lang="en-US" dirty="0">
                <a:latin typeface="+mj-lt"/>
              </a:rPr>
              <a:t>(research, anticipate questions etc. </a:t>
            </a:r>
            <a:r>
              <a:rPr lang="en-US" dirty="0" smtClean="0">
                <a:latin typeface="+mj-lt"/>
              </a:rPr>
              <a:t>).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+mj-lt"/>
              </a:rPr>
              <a:t>                   </a:t>
            </a: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Deflect </a:t>
            </a:r>
            <a:r>
              <a:rPr lang="en-US" dirty="0">
                <a:latin typeface="+mj-lt"/>
              </a:rPr>
              <a:t>the </a:t>
            </a:r>
            <a:r>
              <a:rPr lang="en-US" dirty="0" smtClean="0">
                <a:latin typeface="+mj-lt"/>
              </a:rPr>
              <a:t>attack.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+mj-lt"/>
              </a:rPr>
              <a:t>Stand firm and hold your ground, verbally and visually.  </a:t>
            </a:r>
            <a:r>
              <a:rPr lang="en-US" dirty="0" smtClean="0">
                <a:latin typeface="+mj-lt"/>
              </a:rPr>
              <a:t>Try and use the person’s name.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+mj-lt"/>
            </a:endParaRP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+mj-lt"/>
              </a:rPr>
              <a:t>Remember</a:t>
            </a:r>
            <a:r>
              <a:rPr lang="en-US" dirty="0">
                <a:latin typeface="+mj-lt"/>
              </a:rPr>
              <a:t>, when the </a:t>
            </a:r>
            <a:r>
              <a:rPr lang="en-US" dirty="0" smtClean="0">
                <a:latin typeface="+mj-lt"/>
              </a:rPr>
              <a:t>bully </a:t>
            </a:r>
            <a:r>
              <a:rPr lang="en-US" dirty="0">
                <a:latin typeface="+mj-lt"/>
              </a:rPr>
              <a:t>is done talking, the conversation is over (in their eyes</a:t>
            </a:r>
            <a:r>
              <a:rPr lang="en-US" dirty="0" smtClean="0">
                <a:latin typeface="+mj-lt"/>
              </a:rPr>
              <a:t>).</a:t>
            </a:r>
            <a:endParaRPr lang="en-US" dirty="0">
              <a:latin typeface="+mj-lt"/>
            </a:endParaRPr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52400"/>
            <a:ext cx="6705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/>
              <a:t>Dealing with Difficult Behaviors</a:t>
            </a:r>
            <a:br>
              <a:rPr lang="en-US" sz="4000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Demanding/Bullying Behavior</a:t>
            </a:r>
          </a:p>
        </p:txBody>
      </p:sp>
      <p:pic>
        <p:nvPicPr>
          <p:cNvPr id="41987" name="Picture 3" descr="MCj0232446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9600" y="762000"/>
            <a:ext cx="1930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 descr="C:\Users\pah02003\AppData\Local\Microsoft\Windows\Temporary Internet Files\Content.Outlook\LRHHYR4D\e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181100" cy="5715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2976</TotalTime>
  <Words>908</Words>
  <Application>Microsoft Office PowerPoint</Application>
  <PresentationFormat>On-screen Show (4:3)</PresentationFormat>
  <Paragraphs>161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25</vt:i4>
      </vt:variant>
      <vt:variant>
        <vt:lpstr>Slide Titles</vt:lpstr>
      </vt:variant>
      <vt:variant>
        <vt:i4>24</vt:i4>
      </vt:variant>
    </vt:vector>
  </HeadingPairs>
  <TitlesOfParts>
    <vt:vector size="57" baseType="lpstr">
      <vt:lpstr>Garamond</vt:lpstr>
      <vt:lpstr>Arial</vt:lpstr>
      <vt:lpstr>Calibri</vt:lpstr>
      <vt:lpstr>Cambria</vt:lpstr>
      <vt:lpstr>Wingdings 3</vt:lpstr>
      <vt:lpstr>Verdana</vt:lpstr>
      <vt:lpstr>Wingdings 2</vt:lpstr>
      <vt:lpstr>Wingdings</vt:lpstr>
      <vt:lpstr>Theme1</vt:lpstr>
      <vt:lpstr>1_Theme1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1_Theme1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UCHC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ECS</dc:creator>
  <cp:lastModifiedBy>ECS</cp:lastModifiedBy>
  <cp:revision>164</cp:revision>
  <dcterms:created xsi:type="dcterms:W3CDTF">2005-12-21T18:41:02Z</dcterms:created>
  <dcterms:modified xsi:type="dcterms:W3CDTF">2013-11-15T20:22:37Z</dcterms:modified>
</cp:coreProperties>
</file>