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04292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Rounded Rectangle 27"/>
          <p:cNvGrpSpPr/>
          <p:nvPr/>
        </p:nvGrpSpPr>
        <p:grpSpPr>
          <a:xfrm>
            <a:off x="7563545" y="2207483"/>
            <a:ext cx="659682" cy="320041"/>
            <a:chOff x="0" y="0"/>
            <a:chExt cx="659681" cy="320040"/>
          </a:xfrm>
        </p:grpSpPr>
        <p:sp>
          <p:nvSpPr>
            <p:cNvPr id="94" name="Rounded Rectangle"/>
            <p:cNvSpPr/>
            <p:nvPr/>
          </p:nvSpPr>
          <p:spPr>
            <a:xfrm>
              <a:off x="0" y="0"/>
              <a:ext cx="659682" cy="320041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5" name="conf"/>
            <p:cNvSpPr txBox="1"/>
            <p:nvPr/>
          </p:nvSpPr>
          <p:spPr>
            <a:xfrm>
              <a:off x="67693" y="25400"/>
              <a:ext cx="524295" cy="269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/>
              </a:lvl1pPr>
            </a:lstStyle>
            <a:p>
              <a:r>
                <a:t>conf</a:t>
              </a:r>
            </a:p>
          </p:txBody>
        </p:sp>
      </p:grpSp>
      <p:sp>
        <p:nvSpPr>
          <p:cNvPr id="184" name="Straight Arrow Connector 75"/>
          <p:cNvSpPr/>
          <p:nvPr/>
        </p:nvSpPr>
        <p:spPr>
          <a:xfrm>
            <a:off x="9623186" y="1223007"/>
            <a:ext cx="566646" cy="978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0800" cap="rnd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185" name="Straight Arrow Connector 76"/>
          <p:cNvSpPr/>
          <p:nvPr/>
        </p:nvSpPr>
        <p:spPr>
          <a:xfrm>
            <a:off x="6405780" y="1609643"/>
            <a:ext cx="1179230" cy="6007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0800" cap="rnd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186" name="Straight Arrow Connector 66"/>
          <p:cNvSpPr/>
          <p:nvPr/>
        </p:nvSpPr>
        <p:spPr>
          <a:xfrm>
            <a:off x="5929547" y="1609643"/>
            <a:ext cx="117078" cy="591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50800" cap="rnd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187" name="Straight Arrow Connector 62"/>
          <p:cNvSpPr/>
          <p:nvPr/>
        </p:nvSpPr>
        <p:spPr>
          <a:xfrm>
            <a:off x="3918766" y="1223007"/>
            <a:ext cx="829263" cy="978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0800" cap="rnd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188" name="Straight Arrow Connector 63"/>
          <p:cNvSpPr/>
          <p:nvPr/>
        </p:nvSpPr>
        <p:spPr>
          <a:xfrm>
            <a:off x="9720313" y="1223007"/>
            <a:ext cx="1138222" cy="9781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0800" cap="rnd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102" name="Rounded Rectangle 8"/>
          <p:cNvSpPr/>
          <p:nvPr/>
        </p:nvSpPr>
        <p:spPr>
          <a:xfrm>
            <a:off x="304591" y="498621"/>
            <a:ext cx="11727354" cy="320041"/>
          </a:xfrm>
          <a:prstGeom prst="roundRect">
            <a:avLst>
              <a:gd name="adj" fmla="val 16667"/>
            </a:avLst>
          </a:prstGeom>
          <a:solidFill>
            <a:srgbClr val="BFBFBF"/>
          </a:solidFill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3" name="TextBox 7"/>
          <p:cNvSpPr txBox="1"/>
          <p:nvPr/>
        </p:nvSpPr>
        <p:spPr>
          <a:xfrm>
            <a:off x="350311" y="520143"/>
            <a:ext cx="501958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r>
              <a:t>Fall 16</a:t>
            </a:r>
          </a:p>
        </p:txBody>
      </p:sp>
      <p:sp>
        <p:nvSpPr>
          <p:cNvPr id="104" name="TextBox 12"/>
          <p:cNvSpPr txBox="1"/>
          <p:nvPr/>
        </p:nvSpPr>
        <p:spPr>
          <a:xfrm>
            <a:off x="972123" y="520143"/>
            <a:ext cx="68308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r>
              <a:t>Spring 17</a:t>
            </a:r>
          </a:p>
        </p:txBody>
      </p:sp>
      <p:sp>
        <p:nvSpPr>
          <p:cNvPr id="105" name="TextBox 13"/>
          <p:cNvSpPr txBox="1"/>
          <p:nvPr/>
        </p:nvSpPr>
        <p:spPr>
          <a:xfrm>
            <a:off x="1773471" y="520143"/>
            <a:ext cx="815614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r>
              <a:t>Summer 17</a:t>
            </a:r>
          </a:p>
        </p:txBody>
      </p:sp>
      <p:grpSp>
        <p:nvGrpSpPr>
          <p:cNvPr id="111" name="Rounded Rectangle 26"/>
          <p:cNvGrpSpPr/>
          <p:nvPr/>
        </p:nvGrpSpPr>
        <p:grpSpPr>
          <a:xfrm>
            <a:off x="5569049" y="2207483"/>
            <a:ext cx="655134" cy="320041"/>
            <a:chOff x="0" y="0"/>
            <a:chExt cx="655132" cy="320040"/>
          </a:xfrm>
        </p:grpSpPr>
        <p:sp>
          <p:nvSpPr>
            <p:cNvPr id="109" name="Rounded Rectangle"/>
            <p:cNvSpPr/>
            <p:nvPr/>
          </p:nvSpPr>
          <p:spPr>
            <a:xfrm>
              <a:off x="0" y="0"/>
              <a:ext cx="655133" cy="320041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0" name="conf"/>
            <p:cNvSpPr txBox="1"/>
            <p:nvPr/>
          </p:nvSpPr>
          <p:spPr>
            <a:xfrm>
              <a:off x="67693" y="25400"/>
              <a:ext cx="519747" cy="269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/>
              </a:lvl1pPr>
            </a:lstStyle>
            <a:p>
              <a:r>
                <a:t>conf</a:t>
              </a:r>
            </a:p>
          </p:txBody>
        </p:sp>
      </p:grpSp>
      <p:grpSp>
        <p:nvGrpSpPr>
          <p:cNvPr id="114" name="Rounded Rectangle 28"/>
          <p:cNvGrpSpPr/>
          <p:nvPr/>
        </p:nvGrpSpPr>
        <p:grpSpPr>
          <a:xfrm>
            <a:off x="9956371" y="2207483"/>
            <a:ext cx="659682" cy="320041"/>
            <a:chOff x="0" y="0"/>
            <a:chExt cx="659681" cy="320040"/>
          </a:xfrm>
        </p:grpSpPr>
        <p:sp>
          <p:nvSpPr>
            <p:cNvPr id="112" name="Rounded Rectangle"/>
            <p:cNvSpPr/>
            <p:nvPr/>
          </p:nvSpPr>
          <p:spPr>
            <a:xfrm>
              <a:off x="0" y="0"/>
              <a:ext cx="659682" cy="320041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3" name="conf"/>
            <p:cNvSpPr txBox="1"/>
            <p:nvPr/>
          </p:nvSpPr>
          <p:spPr>
            <a:xfrm>
              <a:off x="67693" y="25400"/>
              <a:ext cx="524295" cy="269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/>
              </a:lvl1pPr>
            </a:lstStyle>
            <a:p>
              <a:r>
                <a:t>conf</a:t>
              </a:r>
            </a:p>
          </p:txBody>
        </p:sp>
      </p:grpSp>
      <p:sp>
        <p:nvSpPr>
          <p:cNvPr id="115" name="TextBox 31"/>
          <p:cNvSpPr txBox="1"/>
          <p:nvPr/>
        </p:nvSpPr>
        <p:spPr>
          <a:xfrm>
            <a:off x="317670" y="4488141"/>
            <a:ext cx="1625946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Project 1: short title</a:t>
            </a:r>
          </a:p>
        </p:txBody>
      </p:sp>
      <p:sp>
        <p:nvSpPr>
          <p:cNvPr id="116" name="TextBox 32"/>
          <p:cNvSpPr txBox="1"/>
          <p:nvPr/>
        </p:nvSpPr>
        <p:spPr>
          <a:xfrm>
            <a:off x="317670" y="4828726"/>
            <a:ext cx="1625946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Project 2: short title</a:t>
            </a:r>
          </a:p>
        </p:txBody>
      </p:sp>
      <p:sp>
        <p:nvSpPr>
          <p:cNvPr id="117" name="TextBox 33"/>
          <p:cNvSpPr txBox="1"/>
          <p:nvPr/>
        </p:nvSpPr>
        <p:spPr>
          <a:xfrm>
            <a:off x="317670" y="5169313"/>
            <a:ext cx="1625946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Project 3: short title</a:t>
            </a:r>
          </a:p>
        </p:txBody>
      </p:sp>
      <p:sp>
        <p:nvSpPr>
          <p:cNvPr id="118" name="TextBox 36"/>
          <p:cNvSpPr txBox="1"/>
          <p:nvPr/>
        </p:nvSpPr>
        <p:spPr>
          <a:xfrm>
            <a:off x="2698250" y="520143"/>
            <a:ext cx="501959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r>
              <a:t>Fall 17</a:t>
            </a:r>
          </a:p>
        </p:txBody>
      </p:sp>
      <p:sp>
        <p:nvSpPr>
          <p:cNvPr id="119" name="TextBox 37"/>
          <p:cNvSpPr txBox="1"/>
          <p:nvPr/>
        </p:nvSpPr>
        <p:spPr>
          <a:xfrm>
            <a:off x="3320063" y="520143"/>
            <a:ext cx="68308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r>
              <a:t>Spring 18</a:t>
            </a:r>
          </a:p>
        </p:txBody>
      </p:sp>
      <p:sp>
        <p:nvSpPr>
          <p:cNvPr id="120" name="TextBox 38"/>
          <p:cNvSpPr txBox="1"/>
          <p:nvPr/>
        </p:nvSpPr>
        <p:spPr>
          <a:xfrm>
            <a:off x="4121411" y="520143"/>
            <a:ext cx="815614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r>
              <a:t>Summer 18</a:t>
            </a:r>
          </a:p>
        </p:txBody>
      </p:sp>
      <p:sp>
        <p:nvSpPr>
          <p:cNvPr id="121" name="TextBox 39"/>
          <p:cNvSpPr txBox="1"/>
          <p:nvPr/>
        </p:nvSpPr>
        <p:spPr>
          <a:xfrm>
            <a:off x="5046191" y="520143"/>
            <a:ext cx="501958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r>
              <a:t>Fall 18</a:t>
            </a:r>
          </a:p>
        </p:txBody>
      </p:sp>
      <p:sp>
        <p:nvSpPr>
          <p:cNvPr id="122" name="TextBox 40"/>
          <p:cNvSpPr txBox="1"/>
          <p:nvPr/>
        </p:nvSpPr>
        <p:spPr>
          <a:xfrm>
            <a:off x="5668003" y="520143"/>
            <a:ext cx="68308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r>
              <a:t>Spring 19</a:t>
            </a:r>
          </a:p>
        </p:txBody>
      </p:sp>
      <p:sp>
        <p:nvSpPr>
          <p:cNvPr id="123" name="TextBox 41"/>
          <p:cNvSpPr txBox="1"/>
          <p:nvPr/>
        </p:nvSpPr>
        <p:spPr>
          <a:xfrm>
            <a:off x="6469352" y="520143"/>
            <a:ext cx="815613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r>
              <a:t>Summer 19</a:t>
            </a:r>
          </a:p>
        </p:txBody>
      </p:sp>
      <p:sp>
        <p:nvSpPr>
          <p:cNvPr id="124" name="TextBox 42"/>
          <p:cNvSpPr txBox="1"/>
          <p:nvPr/>
        </p:nvSpPr>
        <p:spPr>
          <a:xfrm>
            <a:off x="7394130" y="520143"/>
            <a:ext cx="501959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r>
              <a:t>Fall 19</a:t>
            </a:r>
          </a:p>
        </p:txBody>
      </p:sp>
      <p:sp>
        <p:nvSpPr>
          <p:cNvPr id="125" name="TextBox 43"/>
          <p:cNvSpPr txBox="1"/>
          <p:nvPr/>
        </p:nvSpPr>
        <p:spPr>
          <a:xfrm>
            <a:off x="8015942" y="520143"/>
            <a:ext cx="68308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r>
              <a:t>Spring 20</a:t>
            </a:r>
          </a:p>
        </p:txBody>
      </p:sp>
      <p:sp>
        <p:nvSpPr>
          <p:cNvPr id="126" name="TextBox 44"/>
          <p:cNvSpPr txBox="1"/>
          <p:nvPr/>
        </p:nvSpPr>
        <p:spPr>
          <a:xfrm>
            <a:off x="8817292" y="520143"/>
            <a:ext cx="815613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r>
              <a:t>Summer 20</a:t>
            </a:r>
          </a:p>
        </p:txBody>
      </p:sp>
      <p:sp>
        <p:nvSpPr>
          <p:cNvPr id="127" name="TextBox 45"/>
          <p:cNvSpPr txBox="1"/>
          <p:nvPr/>
        </p:nvSpPr>
        <p:spPr>
          <a:xfrm>
            <a:off x="9742070" y="520143"/>
            <a:ext cx="501959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r>
              <a:t>Fall 20</a:t>
            </a:r>
          </a:p>
        </p:txBody>
      </p:sp>
      <p:sp>
        <p:nvSpPr>
          <p:cNvPr id="128" name="TextBox 46"/>
          <p:cNvSpPr txBox="1"/>
          <p:nvPr/>
        </p:nvSpPr>
        <p:spPr>
          <a:xfrm>
            <a:off x="10363882" y="520143"/>
            <a:ext cx="683083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r>
              <a:t>Spring 21</a:t>
            </a:r>
          </a:p>
        </p:txBody>
      </p:sp>
      <p:sp>
        <p:nvSpPr>
          <p:cNvPr id="129" name="TextBox 47"/>
          <p:cNvSpPr txBox="1"/>
          <p:nvPr/>
        </p:nvSpPr>
        <p:spPr>
          <a:xfrm>
            <a:off x="11165234" y="527837"/>
            <a:ext cx="826175" cy="239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Summer 21</a:t>
            </a:r>
          </a:p>
        </p:txBody>
      </p:sp>
      <p:sp>
        <p:nvSpPr>
          <p:cNvPr id="130" name="TextBox 48"/>
          <p:cNvSpPr txBox="1"/>
          <p:nvPr/>
        </p:nvSpPr>
        <p:spPr>
          <a:xfrm>
            <a:off x="317670" y="3466382"/>
            <a:ext cx="1863302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Rotation 1: PI / project</a:t>
            </a:r>
          </a:p>
        </p:txBody>
      </p:sp>
      <p:sp>
        <p:nvSpPr>
          <p:cNvPr id="131" name="TextBox 49"/>
          <p:cNvSpPr txBox="1"/>
          <p:nvPr/>
        </p:nvSpPr>
        <p:spPr>
          <a:xfrm>
            <a:off x="317670" y="3806969"/>
            <a:ext cx="1863302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Rotation 2: PI / project</a:t>
            </a:r>
          </a:p>
        </p:txBody>
      </p:sp>
      <p:sp>
        <p:nvSpPr>
          <p:cNvPr id="132" name="TextBox 50"/>
          <p:cNvSpPr txBox="1"/>
          <p:nvPr/>
        </p:nvSpPr>
        <p:spPr>
          <a:xfrm>
            <a:off x="317670" y="4147554"/>
            <a:ext cx="1863302" cy="288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Rotation 3: PI / project</a:t>
            </a:r>
          </a:p>
        </p:txBody>
      </p:sp>
      <p:grpSp>
        <p:nvGrpSpPr>
          <p:cNvPr id="135" name="Group"/>
          <p:cNvGrpSpPr/>
          <p:nvPr/>
        </p:nvGrpSpPr>
        <p:grpSpPr>
          <a:xfrm>
            <a:off x="307897" y="896775"/>
            <a:ext cx="618506" cy="320041"/>
            <a:chOff x="0" y="0"/>
            <a:chExt cx="618505" cy="320040"/>
          </a:xfrm>
        </p:grpSpPr>
        <p:sp>
          <p:nvSpPr>
            <p:cNvPr id="133" name="Rounded Rectangle"/>
            <p:cNvSpPr/>
            <p:nvPr/>
          </p:nvSpPr>
          <p:spPr>
            <a:xfrm>
              <a:off x="0" y="0"/>
              <a:ext cx="618506" cy="320041"/>
            </a:xfrm>
            <a:prstGeom prst="roundRect">
              <a:avLst>
                <a:gd name="adj" fmla="val 16667"/>
              </a:avLst>
            </a:prstGeom>
            <a:solidFill>
              <a:srgbClr val="F4B183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4" name="Rot #1"/>
            <p:cNvSpPr txBox="1"/>
            <p:nvPr/>
          </p:nvSpPr>
          <p:spPr>
            <a:xfrm>
              <a:off x="25949" y="25399"/>
              <a:ext cx="566608" cy="269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</a:defRPr>
              </a:lvl1pPr>
            </a:lstStyle>
            <a:p>
              <a:r>
                <a:t>Rot #1</a:t>
              </a:r>
            </a:p>
          </p:txBody>
        </p:sp>
      </p:grpSp>
      <p:grpSp>
        <p:nvGrpSpPr>
          <p:cNvPr id="138" name="Group"/>
          <p:cNvGrpSpPr/>
          <p:nvPr/>
        </p:nvGrpSpPr>
        <p:grpSpPr>
          <a:xfrm>
            <a:off x="1847077" y="896775"/>
            <a:ext cx="618507" cy="320041"/>
            <a:chOff x="0" y="0"/>
            <a:chExt cx="618505" cy="320040"/>
          </a:xfrm>
        </p:grpSpPr>
        <p:sp>
          <p:nvSpPr>
            <p:cNvPr id="136" name="Rounded Rectangle"/>
            <p:cNvSpPr/>
            <p:nvPr/>
          </p:nvSpPr>
          <p:spPr>
            <a:xfrm>
              <a:off x="0" y="0"/>
              <a:ext cx="618506" cy="320041"/>
            </a:xfrm>
            <a:prstGeom prst="roundRect">
              <a:avLst>
                <a:gd name="adj" fmla="val 16667"/>
              </a:avLst>
            </a:prstGeom>
            <a:solidFill>
              <a:srgbClr val="F4B183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7" name="Rot #3"/>
            <p:cNvSpPr txBox="1"/>
            <p:nvPr/>
          </p:nvSpPr>
          <p:spPr>
            <a:xfrm>
              <a:off x="40248" y="25399"/>
              <a:ext cx="538010" cy="269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</a:defRPr>
              </a:lvl1pPr>
            </a:lstStyle>
            <a:p>
              <a:r>
                <a:t>Rot #3</a:t>
              </a:r>
            </a:p>
          </p:txBody>
        </p:sp>
      </p:grpSp>
      <p:grpSp>
        <p:nvGrpSpPr>
          <p:cNvPr id="141" name="Group"/>
          <p:cNvGrpSpPr/>
          <p:nvPr/>
        </p:nvGrpSpPr>
        <p:grpSpPr>
          <a:xfrm>
            <a:off x="1043546" y="896775"/>
            <a:ext cx="659717" cy="320041"/>
            <a:chOff x="0" y="0"/>
            <a:chExt cx="659716" cy="320040"/>
          </a:xfrm>
        </p:grpSpPr>
        <p:sp>
          <p:nvSpPr>
            <p:cNvPr id="139" name="Rounded Rectangle"/>
            <p:cNvSpPr/>
            <p:nvPr/>
          </p:nvSpPr>
          <p:spPr>
            <a:xfrm>
              <a:off x="20605" y="0"/>
              <a:ext cx="618507" cy="320041"/>
            </a:xfrm>
            <a:prstGeom prst="roundRect">
              <a:avLst>
                <a:gd name="adj" fmla="val 16667"/>
              </a:avLst>
            </a:prstGeom>
            <a:solidFill>
              <a:srgbClr val="F4B183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0" name="Rot #2"/>
            <p:cNvSpPr txBox="1"/>
            <p:nvPr/>
          </p:nvSpPr>
          <p:spPr>
            <a:xfrm>
              <a:off x="0" y="25399"/>
              <a:ext cx="659717" cy="269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</a:defRPr>
              </a:lvl1pPr>
            </a:lstStyle>
            <a:p>
              <a:r>
                <a:t>Rot #2</a:t>
              </a:r>
            </a:p>
          </p:txBody>
        </p:sp>
      </p:grpSp>
      <p:grpSp>
        <p:nvGrpSpPr>
          <p:cNvPr id="144" name="Rounded Rectangle 53"/>
          <p:cNvGrpSpPr/>
          <p:nvPr/>
        </p:nvGrpSpPr>
        <p:grpSpPr>
          <a:xfrm>
            <a:off x="8056612" y="896775"/>
            <a:ext cx="2940573" cy="320041"/>
            <a:chOff x="0" y="0"/>
            <a:chExt cx="2940572" cy="320040"/>
          </a:xfrm>
        </p:grpSpPr>
        <p:sp>
          <p:nvSpPr>
            <p:cNvPr id="142" name="Rounded Rectangle"/>
            <p:cNvSpPr/>
            <p:nvPr/>
          </p:nvSpPr>
          <p:spPr>
            <a:xfrm>
              <a:off x="0" y="0"/>
              <a:ext cx="2940573" cy="32004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3" name="Project #3"/>
            <p:cNvSpPr txBox="1"/>
            <p:nvPr/>
          </p:nvSpPr>
          <p:spPr>
            <a:xfrm>
              <a:off x="67692" y="25400"/>
              <a:ext cx="2805188" cy="269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</a:defRPr>
              </a:lvl1pPr>
            </a:lstStyle>
            <a:p>
              <a:r>
                <a:t>Project #3</a:t>
              </a:r>
            </a:p>
          </p:txBody>
        </p:sp>
      </p:grpSp>
      <p:grpSp>
        <p:nvGrpSpPr>
          <p:cNvPr id="147" name="Rounded Rectangle 54"/>
          <p:cNvGrpSpPr/>
          <p:nvPr/>
        </p:nvGrpSpPr>
        <p:grpSpPr>
          <a:xfrm>
            <a:off x="4188824" y="1283411"/>
            <a:ext cx="3781399" cy="320041"/>
            <a:chOff x="0" y="0"/>
            <a:chExt cx="3781397" cy="320040"/>
          </a:xfrm>
        </p:grpSpPr>
        <p:sp>
          <p:nvSpPr>
            <p:cNvPr id="145" name="Rounded Rectangle"/>
            <p:cNvSpPr/>
            <p:nvPr/>
          </p:nvSpPr>
          <p:spPr>
            <a:xfrm>
              <a:off x="0" y="0"/>
              <a:ext cx="3781398" cy="32004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6" name="Project #2"/>
            <p:cNvSpPr txBox="1"/>
            <p:nvPr/>
          </p:nvSpPr>
          <p:spPr>
            <a:xfrm>
              <a:off x="67693" y="25400"/>
              <a:ext cx="3646011" cy="269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</a:defRPr>
              </a:lvl1pPr>
            </a:lstStyle>
            <a:p>
              <a:r>
                <a:t>Project #2</a:t>
              </a:r>
            </a:p>
          </p:txBody>
        </p:sp>
      </p:grpSp>
      <p:grpSp>
        <p:nvGrpSpPr>
          <p:cNvPr id="150" name="Rounded Rectangle 55"/>
          <p:cNvGrpSpPr/>
          <p:nvPr/>
        </p:nvGrpSpPr>
        <p:grpSpPr>
          <a:xfrm>
            <a:off x="2666623" y="896775"/>
            <a:ext cx="2222457" cy="320041"/>
            <a:chOff x="0" y="0"/>
            <a:chExt cx="2222456" cy="320040"/>
          </a:xfrm>
        </p:grpSpPr>
        <p:sp>
          <p:nvSpPr>
            <p:cNvPr id="148" name="Rounded Rectangle"/>
            <p:cNvSpPr/>
            <p:nvPr/>
          </p:nvSpPr>
          <p:spPr>
            <a:xfrm>
              <a:off x="0" y="0"/>
              <a:ext cx="2222457" cy="32004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9" name="Project #1"/>
            <p:cNvSpPr txBox="1"/>
            <p:nvPr/>
          </p:nvSpPr>
          <p:spPr>
            <a:xfrm>
              <a:off x="67692" y="25400"/>
              <a:ext cx="2087072" cy="269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</a:defRPr>
              </a:lvl1pPr>
            </a:lstStyle>
            <a:p>
              <a:r>
                <a:t>Project #1</a:t>
              </a:r>
            </a:p>
          </p:txBody>
        </p:sp>
      </p:grpSp>
      <p:sp>
        <p:nvSpPr>
          <p:cNvPr id="151" name="TextBox 57"/>
          <p:cNvSpPr txBox="1"/>
          <p:nvPr/>
        </p:nvSpPr>
        <p:spPr>
          <a:xfrm>
            <a:off x="53466" y="72691"/>
            <a:ext cx="2602994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t>Student Name (PI)</a:t>
            </a:r>
          </a:p>
        </p:txBody>
      </p:sp>
      <p:grpSp>
        <p:nvGrpSpPr>
          <p:cNvPr id="154" name="Rounded Rectangle 58"/>
          <p:cNvGrpSpPr/>
          <p:nvPr/>
        </p:nvGrpSpPr>
        <p:grpSpPr>
          <a:xfrm>
            <a:off x="4534063" y="2207483"/>
            <a:ext cx="710032" cy="320041"/>
            <a:chOff x="0" y="0"/>
            <a:chExt cx="710030" cy="320040"/>
          </a:xfrm>
        </p:grpSpPr>
        <p:sp>
          <p:nvSpPr>
            <p:cNvPr id="152" name="Rounded Rectangle"/>
            <p:cNvSpPr/>
            <p:nvPr/>
          </p:nvSpPr>
          <p:spPr>
            <a:xfrm>
              <a:off x="0" y="0"/>
              <a:ext cx="710031" cy="320041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3" name="Pub #1"/>
            <p:cNvSpPr txBox="1"/>
            <p:nvPr/>
          </p:nvSpPr>
          <p:spPr>
            <a:xfrm>
              <a:off x="67692" y="25400"/>
              <a:ext cx="574646" cy="269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/>
              </a:lvl1pPr>
            </a:lstStyle>
            <a:p>
              <a:r>
                <a:t>Pub #1</a:t>
              </a:r>
            </a:p>
          </p:txBody>
        </p:sp>
      </p:grpSp>
      <p:grpSp>
        <p:nvGrpSpPr>
          <p:cNvPr id="157" name="Rounded Rectangle 59"/>
          <p:cNvGrpSpPr/>
          <p:nvPr/>
        </p:nvGrpSpPr>
        <p:grpSpPr>
          <a:xfrm>
            <a:off x="10697119" y="2207483"/>
            <a:ext cx="710032" cy="320041"/>
            <a:chOff x="0" y="0"/>
            <a:chExt cx="710030" cy="320040"/>
          </a:xfrm>
        </p:grpSpPr>
        <p:sp>
          <p:nvSpPr>
            <p:cNvPr id="155" name="Rounded Rectangle"/>
            <p:cNvSpPr/>
            <p:nvPr/>
          </p:nvSpPr>
          <p:spPr>
            <a:xfrm>
              <a:off x="0" y="0"/>
              <a:ext cx="710031" cy="320041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6" name="Pub #3"/>
            <p:cNvSpPr txBox="1"/>
            <p:nvPr/>
          </p:nvSpPr>
          <p:spPr>
            <a:xfrm>
              <a:off x="67692" y="25400"/>
              <a:ext cx="574646" cy="269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/>
              </a:lvl1pPr>
            </a:lstStyle>
            <a:p>
              <a:r>
                <a:t>Pub #3</a:t>
              </a:r>
            </a:p>
          </p:txBody>
        </p:sp>
      </p:grpSp>
      <p:sp>
        <p:nvSpPr>
          <p:cNvPr id="158" name="TextBox 81"/>
          <p:cNvSpPr txBox="1"/>
          <p:nvPr/>
        </p:nvSpPr>
        <p:spPr>
          <a:xfrm>
            <a:off x="317671" y="5509898"/>
            <a:ext cx="3466653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Publication 1</a:t>
            </a:r>
            <a:r>
              <a:rPr lang="en-US" dirty="0"/>
              <a:t>: [author position]</a:t>
            </a:r>
            <a:r>
              <a:rPr dirty="0"/>
              <a:t> DOI / URL</a:t>
            </a:r>
          </a:p>
        </p:txBody>
      </p:sp>
      <p:sp>
        <p:nvSpPr>
          <p:cNvPr id="159" name="TextBox 82"/>
          <p:cNvSpPr txBox="1"/>
          <p:nvPr/>
        </p:nvSpPr>
        <p:spPr>
          <a:xfrm>
            <a:off x="317671" y="5850485"/>
            <a:ext cx="3416959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Publication 2</a:t>
            </a:r>
            <a:r>
              <a:rPr lang="en-US" dirty="0"/>
              <a:t>: [author position]</a:t>
            </a:r>
            <a:r>
              <a:rPr dirty="0"/>
              <a:t> DOI / URL</a:t>
            </a:r>
          </a:p>
        </p:txBody>
      </p:sp>
      <p:sp>
        <p:nvSpPr>
          <p:cNvPr id="160" name="TextBox 96"/>
          <p:cNvSpPr txBox="1"/>
          <p:nvPr/>
        </p:nvSpPr>
        <p:spPr>
          <a:xfrm>
            <a:off x="317671" y="6191069"/>
            <a:ext cx="3416959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Publication 3</a:t>
            </a:r>
            <a:r>
              <a:rPr lang="en-US" dirty="0"/>
              <a:t>: [author position]</a:t>
            </a:r>
            <a:r>
              <a:rPr dirty="0"/>
              <a:t> DOI / URL</a:t>
            </a:r>
          </a:p>
        </p:txBody>
      </p:sp>
      <p:grpSp>
        <p:nvGrpSpPr>
          <p:cNvPr id="175" name="Group 112"/>
          <p:cNvGrpSpPr/>
          <p:nvPr/>
        </p:nvGrpSpPr>
        <p:grpSpPr>
          <a:xfrm>
            <a:off x="9753427" y="4445201"/>
            <a:ext cx="2392729" cy="2391966"/>
            <a:chOff x="0" y="0"/>
            <a:chExt cx="2392727" cy="2391965"/>
          </a:xfrm>
        </p:grpSpPr>
        <p:sp>
          <p:nvSpPr>
            <p:cNvPr id="161" name="Rounded Rectangle 111"/>
            <p:cNvSpPr/>
            <p:nvPr/>
          </p:nvSpPr>
          <p:spPr>
            <a:xfrm>
              <a:off x="0" y="0"/>
              <a:ext cx="2392728" cy="2391966"/>
            </a:xfrm>
            <a:prstGeom prst="roundRect">
              <a:avLst>
                <a:gd name="adj" fmla="val 4944"/>
              </a:avLst>
            </a:prstGeom>
            <a:solidFill>
              <a:srgbClr val="D9D9D9"/>
            </a:solidFill>
            <a:ln w="254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2" name="TextBox 97"/>
            <p:cNvSpPr txBox="1"/>
            <p:nvPr/>
          </p:nvSpPr>
          <p:spPr>
            <a:xfrm>
              <a:off x="45718" y="40794"/>
              <a:ext cx="782240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/>
              </a:lvl1pPr>
            </a:lstStyle>
            <a:p>
              <a:r>
                <a:t>Legend</a:t>
              </a:r>
            </a:p>
          </p:txBody>
        </p:sp>
        <p:grpSp>
          <p:nvGrpSpPr>
            <p:cNvPr id="165" name="Group 109"/>
            <p:cNvGrpSpPr/>
            <p:nvPr/>
          </p:nvGrpSpPr>
          <p:grpSpPr>
            <a:xfrm>
              <a:off x="96651" y="1431088"/>
              <a:ext cx="1822688" cy="370841"/>
              <a:chOff x="0" y="0"/>
              <a:chExt cx="1822686" cy="370840"/>
            </a:xfrm>
          </p:grpSpPr>
          <p:sp>
            <p:nvSpPr>
              <p:cNvPr id="163" name="Rounded Rectangle 98"/>
              <p:cNvSpPr/>
              <p:nvPr/>
            </p:nvSpPr>
            <p:spPr>
              <a:xfrm>
                <a:off x="0" y="24646"/>
                <a:ext cx="640081" cy="320041"/>
              </a:xfrm>
              <a:prstGeom prst="roundRect">
                <a:avLst>
                  <a:gd name="adj" fmla="val 16667"/>
                </a:avLst>
              </a:prstGeom>
              <a:solidFill>
                <a:schemeClr val="accent4"/>
              </a:solidFill>
              <a:ln w="12700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200"/>
                </a:pPr>
                <a:endParaRPr/>
              </a:p>
            </p:txBody>
          </p:sp>
          <p:sp>
            <p:nvSpPr>
              <p:cNvPr id="164" name="TextBox 100"/>
              <p:cNvSpPr txBox="1"/>
              <p:nvPr/>
            </p:nvSpPr>
            <p:spPr>
              <a:xfrm>
                <a:off x="685717" y="0"/>
                <a:ext cx="1136970" cy="370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r>
                  <a:t>conference</a:t>
                </a:r>
              </a:p>
            </p:txBody>
          </p:sp>
        </p:grpSp>
        <p:grpSp>
          <p:nvGrpSpPr>
            <p:cNvPr id="168" name="Group 110"/>
            <p:cNvGrpSpPr/>
            <p:nvPr/>
          </p:nvGrpSpPr>
          <p:grpSpPr>
            <a:xfrm>
              <a:off x="96651" y="1894518"/>
              <a:ext cx="1826930" cy="370841"/>
              <a:chOff x="0" y="0"/>
              <a:chExt cx="1826928" cy="370840"/>
            </a:xfrm>
          </p:grpSpPr>
          <p:sp>
            <p:nvSpPr>
              <p:cNvPr id="166" name="Rounded Rectangle 99"/>
              <p:cNvSpPr/>
              <p:nvPr/>
            </p:nvSpPr>
            <p:spPr>
              <a:xfrm>
                <a:off x="0" y="24646"/>
                <a:ext cx="640081" cy="320041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12700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200"/>
                </a:pPr>
                <a:endParaRPr/>
              </a:p>
            </p:txBody>
          </p:sp>
          <p:sp>
            <p:nvSpPr>
              <p:cNvPr id="167" name="TextBox 101"/>
              <p:cNvSpPr txBox="1"/>
              <p:nvPr/>
            </p:nvSpPr>
            <p:spPr>
              <a:xfrm>
                <a:off x="685717" y="0"/>
                <a:ext cx="1141212" cy="370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r>
                  <a:t>publication</a:t>
                </a:r>
              </a:p>
            </p:txBody>
          </p:sp>
        </p:grpSp>
        <p:grpSp>
          <p:nvGrpSpPr>
            <p:cNvPr id="171" name="Group 107"/>
            <p:cNvGrpSpPr/>
            <p:nvPr/>
          </p:nvGrpSpPr>
          <p:grpSpPr>
            <a:xfrm>
              <a:off x="96651" y="504225"/>
              <a:ext cx="1537273" cy="370842"/>
              <a:chOff x="0" y="0"/>
              <a:chExt cx="1537271" cy="370840"/>
            </a:xfrm>
          </p:grpSpPr>
          <p:sp>
            <p:nvSpPr>
              <p:cNvPr id="169" name="Rounded Rectangle 102"/>
              <p:cNvSpPr/>
              <p:nvPr/>
            </p:nvSpPr>
            <p:spPr>
              <a:xfrm>
                <a:off x="0" y="24646"/>
                <a:ext cx="640081" cy="320041"/>
              </a:xfrm>
              <a:prstGeom prst="roundRect">
                <a:avLst>
                  <a:gd name="adj" fmla="val 16667"/>
                </a:avLst>
              </a:prstGeom>
              <a:solidFill>
                <a:srgbClr val="F4B183"/>
              </a:solidFill>
              <a:ln w="12700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0" name="TextBox 104"/>
              <p:cNvSpPr txBox="1"/>
              <p:nvPr/>
            </p:nvSpPr>
            <p:spPr>
              <a:xfrm>
                <a:off x="685717" y="0"/>
                <a:ext cx="851555" cy="370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r>
                  <a:t>rotation</a:t>
                </a:r>
              </a:p>
            </p:txBody>
          </p:sp>
        </p:grpSp>
        <p:grpSp>
          <p:nvGrpSpPr>
            <p:cNvPr id="174" name="Group 108"/>
            <p:cNvGrpSpPr/>
            <p:nvPr/>
          </p:nvGrpSpPr>
          <p:grpSpPr>
            <a:xfrm>
              <a:off x="96651" y="967657"/>
              <a:ext cx="2296073" cy="370841"/>
              <a:chOff x="0" y="0"/>
              <a:chExt cx="2296071" cy="370840"/>
            </a:xfrm>
          </p:grpSpPr>
          <p:sp>
            <p:nvSpPr>
              <p:cNvPr id="172" name="Rounded Rectangle 105"/>
              <p:cNvSpPr/>
              <p:nvPr/>
            </p:nvSpPr>
            <p:spPr>
              <a:xfrm>
                <a:off x="0" y="24646"/>
                <a:ext cx="640081" cy="32004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solidFill>
                  <a:srgbClr val="000000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>
                  <a:defRPr sz="12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3" name="TextBox 106"/>
              <p:cNvSpPr txBox="1"/>
              <p:nvPr/>
            </p:nvSpPr>
            <p:spPr>
              <a:xfrm>
                <a:off x="685716" y="0"/>
                <a:ext cx="1610356" cy="3708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r>
                  <a:t>research project</a:t>
                </a:r>
              </a:p>
            </p:txBody>
          </p:sp>
        </p:grpSp>
      </p:grpSp>
      <p:sp>
        <p:nvSpPr>
          <p:cNvPr id="176" name="Straight Connector 114"/>
          <p:cNvSpPr/>
          <p:nvPr/>
        </p:nvSpPr>
        <p:spPr>
          <a:xfrm flipV="1">
            <a:off x="2632166" y="498622"/>
            <a:ext cx="1" cy="32004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7" name="Straight Connector 115"/>
          <p:cNvSpPr/>
          <p:nvPr/>
        </p:nvSpPr>
        <p:spPr>
          <a:xfrm flipV="1">
            <a:off x="4980106" y="498622"/>
            <a:ext cx="1" cy="32004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8" name="Straight Connector 116"/>
          <p:cNvSpPr/>
          <p:nvPr/>
        </p:nvSpPr>
        <p:spPr>
          <a:xfrm flipV="1">
            <a:off x="7348411" y="498622"/>
            <a:ext cx="1" cy="32004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9" name="Straight Connector 117"/>
          <p:cNvSpPr/>
          <p:nvPr/>
        </p:nvSpPr>
        <p:spPr>
          <a:xfrm flipV="1">
            <a:off x="9696351" y="498622"/>
            <a:ext cx="1" cy="320041"/>
          </a:xfrm>
          <a:prstGeom prst="line">
            <a:avLst/>
          </a:prstGeom>
          <a:ln w="127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182" name="Rounded Rectangle 120"/>
          <p:cNvGrpSpPr/>
          <p:nvPr/>
        </p:nvGrpSpPr>
        <p:grpSpPr>
          <a:xfrm>
            <a:off x="8281351" y="2202263"/>
            <a:ext cx="710032" cy="320041"/>
            <a:chOff x="0" y="0"/>
            <a:chExt cx="710030" cy="320040"/>
          </a:xfrm>
        </p:grpSpPr>
        <p:sp>
          <p:nvSpPr>
            <p:cNvPr id="180" name="Rounded Rectangle"/>
            <p:cNvSpPr/>
            <p:nvPr/>
          </p:nvSpPr>
          <p:spPr>
            <a:xfrm>
              <a:off x="0" y="0"/>
              <a:ext cx="710031" cy="320041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1" name="Pub #2"/>
            <p:cNvSpPr txBox="1"/>
            <p:nvPr/>
          </p:nvSpPr>
          <p:spPr>
            <a:xfrm>
              <a:off x="67692" y="25400"/>
              <a:ext cx="574646" cy="269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/>
              </a:lvl1pPr>
            </a:lstStyle>
            <a:p>
              <a:r>
                <a:t>Pub #2</a:t>
              </a:r>
            </a:p>
          </p:txBody>
        </p:sp>
      </p:grpSp>
      <p:sp>
        <p:nvSpPr>
          <p:cNvPr id="189" name="Straight Arrow Connector 121"/>
          <p:cNvSpPr/>
          <p:nvPr/>
        </p:nvSpPr>
        <p:spPr>
          <a:xfrm>
            <a:off x="6542031" y="1609643"/>
            <a:ext cx="1737126" cy="624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 w="50800" cap="rnd">
            <a:solidFill>
              <a:srgbClr val="000000"/>
            </a:solidFill>
            <a:miter/>
            <a:tailEnd type="triangle"/>
          </a:ln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Macintosh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Schuyler,Adam</cp:lastModifiedBy>
  <cp:revision>2</cp:revision>
  <dcterms:modified xsi:type="dcterms:W3CDTF">2023-08-28T23:57:53Z</dcterms:modified>
</cp:coreProperties>
</file>