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</p:sldMasterIdLst>
  <p:notesMasterIdLst>
    <p:notesMasterId r:id="rId35"/>
  </p:notesMasterIdLst>
  <p:handoutMasterIdLst>
    <p:handoutMasterId r:id="rId36"/>
  </p:handoutMasterIdLst>
  <p:sldIdLst>
    <p:sldId id="265" r:id="rId6"/>
    <p:sldId id="393" r:id="rId7"/>
    <p:sldId id="297" r:id="rId8"/>
    <p:sldId id="272" r:id="rId9"/>
    <p:sldId id="276" r:id="rId10"/>
    <p:sldId id="405" r:id="rId11"/>
    <p:sldId id="398" r:id="rId12"/>
    <p:sldId id="299" r:id="rId13"/>
    <p:sldId id="278" r:id="rId14"/>
    <p:sldId id="279" r:id="rId15"/>
    <p:sldId id="397" r:id="rId16"/>
    <p:sldId id="396" r:id="rId17"/>
    <p:sldId id="394" r:id="rId18"/>
    <p:sldId id="391" r:id="rId19"/>
    <p:sldId id="392" r:id="rId20"/>
    <p:sldId id="399" r:id="rId21"/>
    <p:sldId id="400" r:id="rId22"/>
    <p:sldId id="401" r:id="rId23"/>
    <p:sldId id="402" r:id="rId24"/>
    <p:sldId id="403" r:id="rId25"/>
    <p:sldId id="390" r:id="rId26"/>
    <p:sldId id="404" r:id="rId27"/>
    <p:sldId id="294" r:id="rId28"/>
    <p:sldId id="293" r:id="rId29"/>
    <p:sldId id="292" r:id="rId30"/>
    <p:sldId id="284" r:id="rId31"/>
    <p:sldId id="406" r:id="rId32"/>
    <p:sldId id="289" r:id="rId33"/>
    <p:sldId id="296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orient="horz" pos="1663">
          <p15:clr>
            <a:srgbClr val="A4A3A4"/>
          </p15:clr>
        </p15:guide>
        <p15:guide id="3" pos="346">
          <p15:clr>
            <a:srgbClr val="A4A3A4"/>
          </p15:clr>
        </p15:guide>
        <p15:guide id="4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E42"/>
    <a:srgbClr val="002868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726"/>
  </p:normalViewPr>
  <p:slideViewPr>
    <p:cSldViewPr snapToGrid="0" snapToObjects="1">
      <p:cViewPr varScale="1">
        <p:scale>
          <a:sx n="160" d="100"/>
          <a:sy n="160" d="100"/>
        </p:scale>
        <p:origin x="1008" y="176"/>
      </p:cViewPr>
      <p:guideLst>
        <p:guide orient="horz" pos="3097"/>
        <p:guide orient="horz" pos="1663"/>
        <p:guide pos="34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361-BCFB-C645-AB20-1942CE599D08}" type="datetimeFigureOut">
              <a:rPr lang="en-US" smtClean="0"/>
              <a:t>1/13/25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9DCE-0100-B047-B263-C910E4E93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7416-84E8-6745-8BE3-E516E5F20B1E}" type="datetimeFigureOut">
              <a:rPr lang="en-US" smtClean="0"/>
              <a:t>1/13/25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1DDC-7030-EA4B-B77F-4ADE91E90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82750"/>
            <a:ext cx="8401050" cy="14541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/>
            </a:lvl1pPr>
          </a:lstStyle>
          <a:p>
            <a:pPr lvl="0"/>
            <a:r>
              <a:rPr lang="en-US" dirty="0"/>
              <a:t>Headline 1 here</a:t>
            </a:r>
          </a:p>
          <a:p>
            <a:pPr lvl="0"/>
            <a:r>
              <a:rPr lang="en-US" dirty="0"/>
              <a:t>Headline 2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323528"/>
            <a:ext cx="8401050" cy="4674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848100"/>
            <a:ext cx="4019550" cy="2984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57300"/>
            <a:ext cx="82296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0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600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098AFC2-6C70-5741-9524-AA5F422D61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054852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0718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582333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582333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32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  <p:sldLayoutId id="21474934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00E42"/>
          </a:solidFill>
          <a:latin typeface="Aptos" panose="020B0004020202020204" pitchFamily="34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00E42"/>
          </a:solidFill>
          <a:latin typeface="Aptos" panose="020B000402020202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ptos" panose="020B000402020202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ptos" panose="020B0004020202020204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ptos" panose="020B000402020202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ptos" panose="020B000402020202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06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clleap-prod2.its.uconn.edu/apps/landing/org/app/b6ab10ed-3a7a-4181-904b-25597c3bce65/launch/index.html?form=F_DegreeAuditProces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.uconn.edu/form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conn.edu/graduate-school/current/" TargetMode="External"/><Relationship Id="rId2" Type="http://schemas.openxmlformats.org/officeDocument/2006/relationships/hyperlink" Target="mailto:sarah.wojiski@jax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eam@uchc.ed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onn.edu/forms/" TargetMode="External"/><Relationship Id="rId2" Type="http://schemas.openxmlformats.org/officeDocument/2006/relationships/hyperlink" Target="https://registrar.uconn.edu/academic-calenda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gistrar.uconn.edu/graduation/doctoral-degrees/" TargetMode="External"/><Relationship Id="rId4" Type="http://schemas.openxmlformats.org/officeDocument/2006/relationships/hyperlink" Target="https://health.uconn.edu/graduate-school/curren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rowland@uchc.edu" TargetMode="External"/><Relationship Id="rId7" Type="http://schemas.openxmlformats.org/officeDocument/2006/relationships/hyperlink" Target="mailto:jenn.horan@uconn.edu" TargetMode="External"/><Relationship Id="rId2" Type="http://schemas.openxmlformats.org/officeDocument/2006/relationships/hyperlink" Target="mailto:rauch@uch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gan.petsa@uconn.edu" TargetMode="External"/><Relationship Id="rId5" Type="http://schemas.openxmlformats.org/officeDocument/2006/relationships/hyperlink" Target="mailto:dornenburg@uchc.edu" TargetMode="External"/><Relationship Id="rId4" Type="http://schemas.openxmlformats.org/officeDocument/2006/relationships/hyperlink" Target="mailto:registrar@uch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egistrar.uconn.edu/graduation/doctoral-degre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cteezy.com/vector-art/56102-graduation-cap-vect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uconn.edu/graduate-school/curren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uconn.edu/graduation/doctoral-degrees/#dissertation-inform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uconn.edu/graduation/doctoral-degre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1A188-8D6F-4544-943E-E75194F5A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4" descr="PatientTower_JGelineau6269s.jpg">
            <a:extLst>
              <a:ext uri="{FF2B5EF4-FFF2-40B4-BE49-F238E27FC236}">
                <a16:creationId xmlns:a16="http://schemas.microsoft.com/office/drawing/2014/main" id="{EC11CFB0-A691-084F-B7AB-92D7BCB79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649"/>
          <a:stretch>
            <a:fillRect/>
          </a:stretch>
        </p:blipFill>
        <p:spPr>
          <a:xfrm>
            <a:off x="-679000" y="-196482"/>
            <a:ext cx="10046334" cy="5143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2083" y="-42244"/>
            <a:ext cx="6199833" cy="1145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PhD Completion Workshop</a:t>
            </a:r>
            <a:br>
              <a:rPr lang="en-US" dirty="0"/>
            </a:br>
            <a:r>
              <a:rPr lang="en-US" dirty="0"/>
              <a:t>January 13, 2025</a:t>
            </a:r>
          </a:p>
        </p:txBody>
      </p:sp>
    </p:spTree>
    <p:extLst>
      <p:ext uri="{BB962C8B-B14F-4D97-AF65-F5344CB8AC3E}">
        <p14:creationId xmlns:p14="http://schemas.microsoft.com/office/powerpoint/2010/main" val="128127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Examination (Public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At least 5 faculty members including </a:t>
            </a:r>
            <a:r>
              <a:rPr lang="en-US" sz="2000" dirty="0">
                <a:solidFill>
                  <a:schemeClr val="tx1"/>
                </a:solidFill>
              </a:rPr>
              <a:t>all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/>
              <a:t>members of the Advisory Committee must attend the public defense</a:t>
            </a:r>
          </a:p>
          <a:p>
            <a:r>
              <a:rPr lang="en-US" sz="2000" dirty="0"/>
              <a:t>The public defense can be in person, hybrid or virtual (consult with your advisor and AoC)</a:t>
            </a:r>
          </a:p>
          <a:p>
            <a:r>
              <a:rPr lang="en-US" sz="2000" dirty="0"/>
              <a:t>The dissertation and public defense are approved using a single, online webform </a:t>
            </a:r>
            <a:r>
              <a:rPr lang="en-US" sz="2000" u="sng" dirty="0">
                <a:hlinkClick r:id="rId2"/>
              </a:rPr>
              <a:t>Defense and Final Thesis/Dissertation Approval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4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87C6-E38D-4262-DA47-CA2DC81C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Conferral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FC6F3-95E1-36E4-C2CB-6EB1E26A5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May, August, December</a:t>
            </a:r>
          </a:p>
          <a:p>
            <a:r>
              <a:rPr lang="en-US" sz="2000" dirty="0"/>
              <a:t>Each has a deadline for submission of dissertation and final paperwork</a:t>
            </a:r>
          </a:p>
          <a:p>
            <a:r>
              <a:rPr lang="en-US" sz="2000" dirty="0"/>
              <a:t>Consult the Academic Calendar for these dates</a:t>
            </a:r>
          </a:p>
        </p:txBody>
      </p:sp>
    </p:spTree>
    <p:extLst>
      <p:ext uri="{BB962C8B-B14F-4D97-AF65-F5344CB8AC3E}">
        <p14:creationId xmlns:p14="http://schemas.microsoft.com/office/powerpoint/2010/main" val="175005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3565-3089-68B8-8AD5-14EA3CF3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72B60-5AB8-0825-3DAF-78E2D5727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only one commencement ceremony (May)</a:t>
            </a:r>
          </a:p>
          <a:p>
            <a:r>
              <a:rPr lang="en-US" sz="2000" dirty="0"/>
              <a:t>You are invited to walk at the ceremony if you are a:</a:t>
            </a:r>
          </a:p>
          <a:p>
            <a:pPr lvl="1"/>
            <a:r>
              <a:rPr lang="en-US" sz="2000" dirty="0"/>
              <a:t>A December 2024 graduate</a:t>
            </a:r>
          </a:p>
          <a:p>
            <a:pPr lvl="1"/>
            <a:r>
              <a:rPr lang="en-US" sz="2000" dirty="0"/>
              <a:t>A May 2025 graduate</a:t>
            </a:r>
          </a:p>
          <a:p>
            <a:pPr lvl="1"/>
            <a:r>
              <a:rPr lang="en-US" sz="2000" dirty="0"/>
              <a:t>A prospective August 2025 graduate*</a:t>
            </a:r>
          </a:p>
        </p:txBody>
      </p:sp>
    </p:spTree>
    <p:extLst>
      <p:ext uri="{BB962C8B-B14F-4D97-AF65-F5344CB8AC3E}">
        <p14:creationId xmlns:p14="http://schemas.microsoft.com/office/powerpoint/2010/main" val="309771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67B3-EF2F-ECA9-86A4-37CEB080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Completion Date?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5974-1F74-5B19-6754-0D81519BE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57299"/>
            <a:ext cx="8360875" cy="301997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000" b="1" dirty="0"/>
              <a:t>The day you submit your dissertation and final paperwork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completing within an </a:t>
            </a:r>
            <a:r>
              <a:rPr lang="en-US" sz="2000" u="sng" dirty="0"/>
              <a:t>academic semester</a:t>
            </a:r>
            <a:r>
              <a:rPr lang="en-US" sz="2000" dirty="0"/>
              <a:t>, file a </a:t>
            </a:r>
            <a:r>
              <a:rPr lang="en-US" sz="2000" i="1" dirty="0">
                <a:solidFill>
                  <a:srgbClr val="FF0000"/>
                </a:solidFill>
              </a:rPr>
              <a:t>Request for an Alternate Completion Date</a:t>
            </a:r>
            <a:r>
              <a:rPr lang="en-US" sz="2000" dirty="0"/>
              <a:t> form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in the “Forms for All Graduate Students” section on </a:t>
            </a:r>
            <a:r>
              <a:rPr lang="en-US" sz="2000" dirty="0">
                <a:ea typeface="ＭＳ Ｐゴシック" charset="0"/>
                <a:cs typeface="ＭＳ Ｐゴシック" charset="0"/>
                <a:hlinkClick r:id="rId2"/>
              </a:rPr>
              <a:t>https://grad.uconn.edu/forms/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/>
              <a:t>listing the date of submission of your dissertation and final paperwork as your completion date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completing during the </a:t>
            </a:r>
            <a:r>
              <a:rPr lang="en-US" sz="2000" u="sng" dirty="0"/>
              <a:t>winter intersession or summer</a:t>
            </a:r>
            <a:r>
              <a:rPr lang="en-US" sz="2000" dirty="0"/>
              <a:t>, your completion date will </a:t>
            </a:r>
            <a:r>
              <a:rPr lang="en-US" sz="2000" dirty="0">
                <a:solidFill>
                  <a:srgbClr val="FF0000"/>
                </a:solidFill>
              </a:rPr>
              <a:t>automatically</a:t>
            </a:r>
            <a:r>
              <a:rPr lang="en-US" sz="2000" dirty="0"/>
              <a:t> be the date you submit your thesis and final paperwork. Therefore, </a:t>
            </a:r>
            <a:r>
              <a:rPr lang="en-US" sz="2000" u="sng" dirty="0"/>
              <a:t>do not file </a:t>
            </a:r>
            <a:r>
              <a:rPr lang="en-US" sz="2000" dirty="0"/>
              <a:t>an alternate completion date form.</a:t>
            </a:r>
          </a:p>
        </p:txBody>
      </p:sp>
    </p:spTree>
    <p:extLst>
      <p:ext uri="{BB962C8B-B14F-4D97-AF65-F5344CB8AC3E}">
        <p14:creationId xmlns:p14="http://schemas.microsoft.com/office/powerpoint/2010/main" val="253452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E655-0674-E755-18A6-95467145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78CF6-D236-FDF4-D23F-CE0489A6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Please contact the international office well in advance of graduation to apply for OPT</a:t>
            </a:r>
          </a:p>
          <a:p>
            <a:r>
              <a:rPr lang="en-US" sz="2000" dirty="0"/>
              <a:t>You will need to need to indicate a completion date in the OPT paperwork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201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9A1-0B17-6169-3A47-93252348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D4D0D-5322-4140-1454-C89DD61A5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Your GA will end on your completion date (the day you submit your dissertation) </a:t>
            </a:r>
          </a:p>
          <a:p>
            <a:r>
              <a:rPr lang="en-US" sz="2000" dirty="0"/>
              <a:t>Please notify Charley Rowland </a:t>
            </a:r>
            <a:r>
              <a:rPr lang="en-US" sz="2000" u="sng" dirty="0"/>
              <a:t>as soon as possible </a:t>
            </a:r>
            <a:r>
              <a:rPr lang="en-US" sz="2000" dirty="0"/>
              <a:t>when you know what the submission date will be, and notify him again </a:t>
            </a:r>
            <a:r>
              <a:rPr lang="en-US" sz="2000" u="sng" dirty="0"/>
              <a:t>on the date of submission</a:t>
            </a:r>
          </a:p>
          <a:p>
            <a:pPr lvl="1"/>
            <a:r>
              <a:rPr lang="en-US" sz="2000" dirty="0"/>
              <a:t>Notifying Charley after the fact may result in an overpayment that you must return to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2649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27A3-1543-DD7E-72DE-32F4D395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Graduate Assistant Payments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8CE6-8324-C2EE-8EC4-C7018D3CF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final GA paycheck will be issued 2 weeks and 1 day after the last day of the pay period in which you complete.  </a:t>
            </a:r>
          </a:p>
          <a:p>
            <a:pPr lvl="1"/>
            <a:r>
              <a:rPr lang="en-US" sz="2000" dirty="0"/>
              <a:t>It will be for the number of days from the first day of the pay period in which you complete up to and including your completion date</a:t>
            </a:r>
          </a:p>
          <a:p>
            <a:r>
              <a:rPr lang="en-US" sz="2000" dirty="0"/>
              <a:t>A hardcopy (paper) check will be mailed to your mailing address on file in the Human Resources record; </a:t>
            </a:r>
            <a:r>
              <a:rPr lang="en-US" sz="2000" dirty="0">
                <a:solidFill>
                  <a:srgbClr val="FF0000"/>
                </a:solidFill>
              </a:rPr>
              <a:t>the last check will not be direct deposited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1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3471-BFE1-2AD3-4931-A0D7389F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BC59-7839-762D-9B2B-B903B6A38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FE953-91F4-00A0-ACF9-B5F7891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36"/>
            <a:ext cx="8229599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126-7D23-DF49-E9EE-34D3765C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626534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Paycheck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7A5E-7624-DED7-C232-0A3AB5516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Three pay periods shown: 8/12 – 8/25, 8/26 – 9/8, and 9/9 – 9/22</a:t>
            </a:r>
          </a:p>
          <a:p>
            <a:r>
              <a:rPr lang="en-US" sz="2000" dirty="0"/>
              <a:t>First day on payroll (start of Orientation): 08/22/2022</a:t>
            </a:r>
          </a:p>
          <a:p>
            <a:r>
              <a:rPr lang="en-US" sz="2000" dirty="0"/>
              <a:t>First paycheck received: 9/9/2022 (for 4 days, 8/22 – 8/25)</a:t>
            </a:r>
          </a:p>
          <a:p>
            <a:r>
              <a:rPr lang="en-US" sz="2000" dirty="0"/>
              <a:t>First full paycheck received: 09/23/2022 (for 2 weeks, 08/26 – 09/08)</a:t>
            </a:r>
          </a:p>
        </p:txBody>
      </p:sp>
    </p:spTree>
    <p:extLst>
      <p:ext uri="{BB962C8B-B14F-4D97-AF65-F5344CB8AC3E}">
        <p14:creationId xmlns:p14="http://schemas.microsoft.com/office/powerpoint/2010/main" val="102537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F7E1-B5D7-F0CF-5B3E-0684BBB5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51D8-B8B7-C57B-CD1D-2D709939F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B88C9-66EB-FFA2-2BAF-F2617492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36"/>
            <a:ext cx="8229599" cy="39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DB93-27DF-51AC-E462-E588BEA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069B-7B2D-0FA1-81DC-16C2EBC94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Earn the minimum number of required course and research credits</a:t>
            </a:r>
          </a:p>
          <a:p>
            <a:r>
              <a:rPr lang="en-US" sz="2000" dirty="0"/>
              <a:t>Have an overall GPA of at least 3.0</a:t>
            </a:r>
          </a:p>
          <a:p>
            <a:r>
              <a:rPr lang="en-US" sz="2000" dirty="0"/>
              <a:t>Complete non-credit milestones (Plan of Study, General Exam, Dissertation Proposal)</a:t>
            </a:r>
          </a:p>
          <a:p>
            <a:r>
              <a:rPr lang="en-US" sz="2000" dirty="0"/>
              <a:t>Research accomplishments (advisory committee)</a:t>
            </a:r>
          </a:p>
          <a:p>
            <a:r>
              <a:rPr lang="en-US" sz="2000" dirty="0"/>
              <a:t>Pass the public defense</a:t>
            </a:r>
          </a:p>
          <a:p>
            <a:r>
              <a:rPr lang="en-US" sz="2000" dirty="0"/>
              <a:t>Submit the written dissertation</a:t>
            </a:r>
          </a:p>
        </p:txBody>
      </p:sp>
    </p:spTree>
    <p:extLst>
      <p:ext uri="{BB962C8B-B14F-4D97-AF65-F5344CB8AC3E}">
        <p14:creationId xmlns:p14="http://schemas.microsoft.com/office/powerpoint/2010/main" val="202627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DBCF-40DC-D4E4-6A38-23CC82BA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626534"/>
          </a:xfrm>
        </p:spPr>
        <p:txBody>
          <a:bodyPr>
            <a:normAutofit fontScale="90000"/>
          </a:bodyPr>
          <a:lstStyle/>
          <a:p>
            <a:r>
              <a:rPr lang="en-US" dirty="0"/>
              <a:t>Ending Paycheck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D580-BC98-C8D5-DC85-EF1BFFD30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pay periods shown: 10/4 – 10/17, 10/18 – 10/31, and 11/1 – 11/14</a:t>
            </a:r>
          </a:p>
          <a:p>
            <a:r>
              <a:rPr lang="en-US" dirty="0"/>
              <a:t>Last day on payroll (submission date): 10/24/2024</a:t>
            </a:r>
          </a:p>
          <a:p>
            <a:r>
              <a:rPr lang="en-US" dirty="0"/>
              <a:t>Last paycheck mailed (paper check to mailing address): 11/15/2024                                    for 5 days 10/18 – 10/24</a:t>
            </a:r>
          </a:p>
          <a:p>
            <a:r>
              <a:rPr lang="en-US" dirty="0"/>
              <a:t>Last day covered under the Graduate Assistant Health Plan: 10/31/2024</a:t>
            </a:r>
          </a:p>
          <a:p>
            <a:r>
              <a:rPr lang="en-US" dirty="0"/>
              <a:t>COBRA Notice mailed from Anthem after the last paycheck on 11/15/2024</a:t>
            </a:r>
          </a:p>
        </p:txBody>
      </p:sp>
    </p:spTree>
    <p:extLst>
      <p:ext uri="{BB962C8B-B14F-4D97-AF65-F5344CB8AC3E}">
        <p14:creationId xmlns:p14="http://schemas.microsoft.com/office/powerpoint/2010/main" val="228153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Mailing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Keep your mailing address up-to-date in the Student Admin System </a:t>
            </a:r>
          </a:p>
          <a:p>
            <a:r>
              <a:rPr lang="en-US" sz="20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If you move, update your mailing address promptly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In the Student Administration System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With Human Resources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With your department administrator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5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E0C2-4BC0-C9D8-F486-05ABE289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Other Things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439B-35AD-748A-821B-8E13A5578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you are at JAXGM, please discuss your completion plans with Sarah Wojiski (</a:t>
            </a:r>
            <a:r>
              <a:rPr lang="en-US" sz="2000" dirty="0">
                <a:hlinkClick r:id="rId2"/>
              </a:rPr>
              <a:t>sarah.wojiski@jax.org</a:t>
            </a:r>
            <a:r>
              <a:rPr lang="en-US" sz="2000" dirty="0"/>
              <a:t>) </a:t>
            </a:r>
          </a:p>
          <a:p>
            <a:r>
              <a:rPr lang="en-US" sz="2000" dirty="0"/>
              <a:t>Please complete the electronic exit interview form on the Student page </a:t>
            </a:r>
            <a:r>
              <a:rPr lang="en-US" sz="2000" dirty="0">
                <a:hlinkClick r:id="rId3"/>
              </a:rPr>
              <a:t>https://health.uconn.edu/graduate-school/current/</a:t>
            </a:r>
            <a:r>
              <a:rPr lang="en-US" sz="2000" dirty="0"/>
              <a:t> </a:t>
            </a:r>
          </a:p>
          <a:p>
            <a:r>
              <a:rPr lang="en-US" sz="2000" dirty="0"/>
              <a:t>Contact Dr. Kream directly at </a:t>
            </a:r>
            <a:r>
              <a:rPr lang="en-US" sz="2000" dirty="0">
                <a:hlinkClick r:id="rId4"/>
              </a:rPr>
              <a:t>kream@uchc.edu</a:t>
            </a:r>
            <a:r>
              <a:rPr lang="en-US" sz="2000" dirty="0"/>
              <a:t> if you wish to schedule an in-person exit interview</a:t>
            </a:r>
          </a:p>
        </p:txBody>
      </p:sp>
    </p:spTree>
    <p:extLst>
      <p:ext uri="{BB962C8B-B14F-4D97-AF65-F5344CB8AC3E}">
        <p14:creationId xmlns:p14="http://schemas.microsoft.com/office/powerpoint/2010/main" val="78234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F8EA-30B1-E944-ADD0-D8B8E4B9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Approvals for Non-Credit Milestones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FA0C1-731D-CF40-8CFF-1BC29B5D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57299"/>
            <a:ext cx="8229600" cy="2941907"/>
          </a:xfrm>
        </p:spPr>
        <p:txBody>
          <a:bodyPr>
            <a:normAutofit/>
          </a:bodyPr>
          <a:lstStyle/>
          <a:p>
            <a:r>
              <a:rPr lang="en-US" sz="2000" dirty="0"/>
              <a:t>All members of a student’s advisory committee must provide an original signature in one of the ways (signatures may be on different pages and/or come from multiple faculty emails)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Wet ink (signed, scanned and emailed to </a:t>
            </a:r>
            <a:r>
              <a:rPr lang="en-US" sz="2000" dirty="0">
                <a:hlinkClick r:id="rId2"/>
              </a:rPr>
              <a:t>jenn.horan@uconn.edu</a:t>
            </a:r>
            <a:r>
              <a:rPr lang="en-US" sz="20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Electronic signatures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Email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 not submit any hard copies to the Registrar’s Office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927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95F9-B7D4-2F42-A88D-5A81E1AA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2BFB-1FBC-F44A-87A2-8E33744DF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Attach completed document in an email to the advisory committee members and copy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jenn.horan@uconn.edu</a:t>
            </a:r>
            <a:endParaRPr lang="en-US" sz="2000" dirty="0"/>
          </a:p>
          <a:p>
            <a:r>
              <a:rPr lang="en-US" sz="2000" dirty="0"/>
              <a:t>Electronic signatures can be via DocuSign or an Adobe Verified Signature</a:t>
            </a:r>
          </a:p>
          <a:p>
            <a:r>
              <a:rPr lang="en-US" sz="2000" dirty="0"/>
              <a:t>Approvals typed with a Microsoft font should be accompanied by a reply all email noting advisor’s approval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39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3DFE-ACCA-A842-AC45-C1DF9714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54847-857D-7349-9B63-4EECC9DD7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-285750"/>
            <a:r>
              <a:rPr lang="en-US" sz="2000" dirty="0"/>
              <a:t>Attach completed document in an email to the advisory committee members, copy</a:t>
            </a:r>
            <a:r>
              <a:rPr lang="en-US" sz="2000" b="1" dirty="0"/>
              <a:t> </a:t>
            </a:r>
            <a:r>
              <a:rPr lang="en-US" sz="2000" dirty="0">
                <a:hlinkClick r:id="rId2" tooltip="mailto:jenn.horan@uconn.edu"/>
              </a:rPr>
              <a:t>jenn.horan@uconn.edu</a:t>
            </a:r>
            <a:r>
              <a:rPr lang="en-US" sz="2000" b="1" dirty="0"/>
              <a:t> </a:t>
            </a:r>
            <a:r>
              <a:rPr lang="en-US" sz="2000" dirty="0"/>
              <a:t>and request that the committee </a:t>
            </a:r>
            <a:r>
              <a:rPr lang="en-US" sz="2000" dirty="0">
                <a:solidFill>
                  <a:srgbClr val="FF0000"/>
                </a:solidFill>
              </a:rPr>
              <a:t>reply all </a:t>
            </a:r>
            <a:r>
              <a:rPr lang="en-US" sz="2000" dirty="0"/>
              <a:t>on their approval</a:t>
            </a:r>
          </a:p>
          <a:p>
            <a:pPr indent="-285750"/>
            <a:r>
              <a:rPr lang="en-US" sz="2000" dirty="0">
                <a:solidFill>
                  <a:srgbClr val="FF0000"/>
                </a:solidFill>
              </a:rPr>
              <a:t>Approval emails must come from the advisor’s university email</a:t>
            </a:r>
          </a:p>
          <a:p>
            <a:pPr indent="-285750"/>
            <a:r>
              <a:rPr lang="en-US" sz="2000" dirty="0"/>
              <a:t>External advisors should </a:t>
            </a:r>
            <a:r>
              <a:rPr lang="en-US" sz="2000" dirty="0">
                <a:solidFill>
                  <a:srgbClr val="FF0000"/>
                </a:solidFill>
              </a:rPr>
              <a:t>reply all </a:t>
            </a:r>
            <a:r>
              <a:rPr lang="en-US" sz="2000" dirty="0"/>
              <a:t>from their university email 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67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Save</a:t>
            </a:r>
            <a:r>
              <a:rPr lang="en-US" dirty="0">
                <a:latin typeface="Aptos" panose="020B0004020202020204" pitchFamily="34" charset="0"/>
              </a:rPr>
              <a:t> copies of all forms and materials you submit</a:t>
            </a:r>
          </a:p>
          <a:p>
            <a:r>
              <a:rPr lang="en-US" dirty="0">
                <a:latin typeface="Aptos" panose="020B0004020202020204" pitchFamily="34" charset="0"/>
              </a:rPr>
              <a:t>Check your transcript </a:t>
            </a:r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often</a:t>
            </a:r>
            <a:r>
              <a:rPr lang="en-US" dirty="0">
                <a:latin typeface="Aptos" panose="020B0004020202020204" pitchFamily="34" charset="0"/>
              </a:rPr>
              <a:t> for completion of milestones and missing grades </a:t>
            </a:r>
          </a:p>
          <a:p>
            <a:r>
              <a:rPr lang="en-US" dirty="0">
                <a:latin typeface="Aptos" panose="020B0004020202020204" pitchFamily="34" charset="0"/>
              </a:rPr>
              <a:t>Reach out to your advisor and instructors if you are missing grades</a:t>
            </a:r>
          </a:p>
          <a:p>
            <a:r>
              <a:rPr lang="en-US" dirty="0">
                <a:latin typeface="Aptos" panose="020B0004020202020204" pitchFamily="34" charset="0"/>
              </a:rPr>
              <a:t>Carefully review the instructions for preparing the dissertation</a:t>
            </a:r>
          </a:p>
          <a:p>
            <a:r>
              <a:rPr lang="en-US" dirty="0">
                <a:latin typeface="Aptos" panose="020B0004020202020204" pitchFamily="34" charset="0"/>
              </a:rPr>
              <a:t>Be familiar with the completion steps and submission deadlines</a:t>
            </a:r>
          </a:p>
          <a:p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Read your emails </a:t>
            </a:r>
            <a:r>
              <a:rPr lang="en-US" dirty="0">
                <a:latin typeface="Aptos" panose="020B0004020202020204" pitchFamily="34" charset="0"/>
              </a:rPr>
              <a:t>for any changes to processes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0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204F-7496-9070-926C-98F719CF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Degree Completion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62F4-BE5D-E125-ABDD-AB5EAD70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tudents who have accepted a post-doctoral fellow position (or job) are required to show proof of completion doctoral degree program requirements before the beginning of employment.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During the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degree audit process, you can request an “enrollment verification letter including the completion date and the degree conferral date” by sending an e-mail request to </a:t>
            </a:r>
            <a:r>
              <a:rPr lang="en-US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jenn.horan@uconn.edu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request is submitted </a:t>
            </a:r>
            <a:r>
              <a:rPr lang="en-US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submission of your dissertation and is usually received within 7 to 10 business days after the request is made.</a:t>
            </a:r>
          </a:p>
        </p:txBody>
      </p:sp>
    </p:spTree>
    <p:extLst>
      <p:ext uri="{BB962C8B-B14F-4D97-AF65-F5344CB8AC3E}">
        <p14:creationId xmlns:p14="http://schemas.microsoft.com/office/powerpoint/2010/main" val="1799967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AFF0-2856-2D43-9C43-A990F4A1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0513-586D-B444-90BB-76A966505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Academic Calendar</a:t>
            </a:r>
          </a:p>
          <a:p>
            <a:pPr lvl="1"/>
            <a:r>
              <a:rPr lang="en-US" sz="2000" dirty="0">
                <a:latin typeface="Aptos" panose="020B0004020202020204" pitchFamily="34" charset="0"/>
                <a:hlinkClick r:id="rId2"/>
              </a:rPr>
              <a:t>https://registrar.uconn.edu/academic-calendar/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r>
              <a:rPr lang="en-US" sz="2000" dirty="0">
                <a:latin typeface="Aptos" panose="020B0004020202020204" pitchFamily="34" charset="0"/>
              </a:rPr>
              <a:t>Forms</a:t>
            </a:r>
          </a:p>
          <a:p>
            <a:pPr lvl="1"/>
            <a:r>
              <a:rPr lang="en-US" sz="2000" dirty="0">
                <a:latin typeface="Aptos" panose="020B0004020202020204" pitchFamily="34" charset="0"/>
                <a:hlinkClick r:id="rId3"/>
              </a:rPr>
              <a:t>https://grad.uconn.edu/forms/</a:t>
            </a:r>
            <a:endParaRPr lang="en-US" sz="2000" dirty="0">
              <a:latin typeface="Aptos" panose="020B0004020202020204" pitchFamily="34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  <a:hlinkClick r:id="rId4"/>
              </a:rPr>
              <a:t>https://health.uconn.edu/graduate-school/current/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indent="-285750"/>
            <a:r>
              <a:rPr lang="en-US" sz="2000" dirty="0">
                <a:latin typeface="Aptos" panose="020B0004020202020204" pitchFamily="34" charset="0"/>
              </a:rPr>
              <a:t>Steps to Graduation</a:t>
            </a:r>
          </a:p>
          <a:p>
            <a:pPr lvl="1"/>
            <a:r>
              <a:rPr lang="en-US" sz="2000" dirty="0">
                <a:latin typeface="Aptos" panose="020B0004020202020204" pitchFamily="34" charset="0"/>
                <a:hlinkClick r:id="rId5"/>
              </a:rPr>
              <a:t>https://registrar.uconn.edu/graduation/doctoral-degrees/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lvl="1"/>
            <a:endParaRPr lang="en-US" sz="2000" dirty="0">
              <a:latin typeface="Aptos" panose="020B0004020202020204" pitchFamily="34" charset="0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2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C2D8-F9BF-8F48-8A84-C1274382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lots of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E93C-F5F8-C54C-A00E-051B60B28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Graduate Office</a:t>
            </a:r>
          </a:p>
          <a:p>
            <a:r>
              <a:rPr lang="en-US" dirty="0"/>
              <a:t>Advisors and mentors</a:t>
            </a:r>
          </a:p>
          <a:p>
            <a:r>
              <a:rPr lang="en-US" dirty="0"/>
              <a:t>Stephanie Rauch, Student Affairs Officer </a:t>
            </a:r>
            <a:r>
              <a:rPr lang="en-US" dirty="0">
                <a:hlinkClick r:id="rId2"/>
              </a:rPr>
              <a:t>rauch@uchc.edu</a:t>
            </a:r>
            <a:r>
              <a:rPr lang="en-US" dirty="0"/>
              <a:t> </a:t>
            </a:r>
          </a:p>
          <a:p>
            <a:r>
              <a:rPr lang="en-US" dirty="0"/>
              <a:t>Charley Rowland, UConn Health Bursar Representative </a:t>
            </a:r>
            <a:r>
              <a:rPr lang="en-US" dirty="0">
                <a:hlinkClick r:id="rId3"/>
              </a:rPr>
              <a:t>chrowland@uchc.edu</a:t>
            </a:r>
            <a:endParaRPr lang="en-US" dirty="0"/>
          </a:p>
          <a:p>
            <a:r>
              <a:rPr lang="en-US" dirty="0"/>
              <a:t>UConn Health Registrars, </a:t>
            </a:r>
            <a:r>
              <a:rPr lang="en-US" dirty="0">
                <a:hlinkClick r:id="rId4"/>
              </a:rPr>
              <a:t>registrar@uchc.edu</a:t>
            </a:r>
            <a:endParaRPr lang="en-US" dirty="0"/>
          </a:p>
          <a:p>
            <a:r>
              <a:rPr lang="en-US" dirty="0"/>
              <a:t>Kailtin Dornenburg, UConn Health International Office </a:t>
            </a:r>
            <a:r>
              <a:rPr lang="en-US" dirty="0">
                <a:hlinkClick r:id="rId5"/>
              </a:rPr>
              <a:t>dornenburg@uchc.edu</a:t>
            </a:r>
            <a:r>
              <a:rPr lang="en-US" dirty="0"/>
              <a:t> </a:t>
            </a:r>
          </a:p>
          <a:p>
            <a:r>
              <a:rPr lang="en-US" dirty="0"/>
              <a:t>Megan Petsa, UConn Director of Graduate Student Admin Support, </a:t>
            </a:r>
            <a:r>
              <a:rPr lang="en-US" dirty="0">
                <a:hlinkClick r:id="rId6"/>
              </a:rPr>
              <a:t>megan.petsa@uconn.edu</a:t>
            </a:r>
            <a:endParaRPr lang="en-US" dirty="0"/>
          </a:p>
          <a:p>
            <a:r>
              <a:rPr lang="en-US" dirty="0"/>
              <a:t>Jenn Horan, UConn PhD degree auditor, </a:t>
            </a:r>
            <a:r>
              <a:rPr lang="en-US" dirty="0">
                <a:hlinkClick r:id="rId7"/>
              </a:rPr>
              <a:t>jenn.horan@uconn.edu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3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28EF-4817-DF4B-8985-00098DCB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Graduation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180-024F-984B-957A-284100F83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2971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 helpful step-by-step guide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hlinkClick r:id="rId2"/>
              </a:rPr>
              <a:t>https://registrar.uconn.edu/graduation/doctoral-degrees/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98559-3FCA-C142-9E57-50551E6C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4113" y="2674620"/>
            <a:ext cx="222068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in the Final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451669" cy="326943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If you complete </a:t>
            </a:r>
            <a:r>
              <a:rPr lang="en-US" sz="2000" u="sng" dirty="0">
                <a:latin typeface="Aptos" panose="020B0004020202020204" pitchFamily="34" charset="0"/>
              </a:rPr>
              <a:t>within</a:t>
            </a:r>
            <a:r>
              <a:rPr lang="en-US" sz="2000" dirty="0">
                <a:latin typeface="Aptos" panose="020B0004020202020204" pitchFamily="34" charset="0"/>
              </a:rPr>
              <a:t> a semester, you must still maintain full-time registration in the Graduate School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At least 6 credits per semester for a Graduate Assistant (GA)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At least 9 credits per semester for a T32/90 or F30/31 student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Consult your AoC for their journal club guidelines in the final semester</a:t>
            </a:r>
          </a:p>
          <a:p>
            <a:r>
              <a:rPr lang="en-US" sz="2000" dirty="0">
                <a:latin typeface="Aptos" panose="020B0004020202020204" pitchFamily="34" charset="0"/>
              </a:rPr>
              <a:t>If you complete </a:t>
            </a:r>
            <a:r>
              <a:rPr lang="en-US" sz="2000" u="sng" dirty="0">
                <a:latin typeface="Aptos" panose="020B0004020202020204" pitchFamily="34" charset="0"/>
              </a:rPr>
              <a:t>before the 10</a:t>
            </a:r>
            <a:r>
              <a:rPr lang="en-US" sz="2000" u="sng" baseline="30000" dirty="0">
                <a:latin typeface="Aptos" panose="020B0004020202020204" pitchFamily="34" charset="0"/>
              </a:rPr>
              <a:t>th</a:t>
            </a:r>
            <a:r>
              <a:rPr lang="en-US" sz="2000" u="sng" dirty="0">
                <a:latin typeface="Aptos" panose="020B0004020202020204" pitchFamily="34" charset="0"/>
              </a:rPr>
              <a:t> day of the spring 2025 or fall 2025 semester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</a:rPr>
              <a:t>do not </a:t>
            </a:r>
            <a:r>
              <a:rPr lang="en-US" sz="2000" dirty="0">
                <a:latin typeface="Aptos" panose="020B0004020202020204" pitchFamily="34" charset="0"/>
              </a:rPr>
              <a:t>enroll in classes for that semester</a:t>
            </a:r>
          </a:p>
        </p:txBody>
      </p:sp>
    </p:spTree>
    <p:extLst>
      <p:ext uri="{BB962C8B-B14F-4D97-AF65-F5344CB8AC3E}">
        <p14:creationId xmlns:p14="http://schemas.microsoft.com/office/powerpoint/2010/main" val="235826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Dissertation Proposal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The Dissertation Proposal is a brief description of your project</a:t>
            </a:r>
          </a:p>
          <a:p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Approvals are required for animal subjects (IACUC), human subjects (IRB) and/or human stem cells (SCRO)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Instructions are found on our Graduate School Student Page in the “For All Graduate Students” section under “Milestones/Completing Your Degree”. The form is found under “Graduate School Forms”</a:t>
            </a:r>
          </a:p>
          <a:p>
            <a:pPr lvl="1"/>
            <a:r>
              <a:rPr lang="en-US" dirty="0">
                <a:latin typeface="Aptos" panose="020B0004020202020204" pitchFamily="34" charset="0"/>
                <a:hlinkClick r:id="rId2"/>
              </a:rPr>
              <a:t>https://health.uconn.edu/graduate-school/current/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The approved </a:t>
            </a:r>
            <a:r>
              <a:rPr lang="en-US" u="sng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Dissertation Proposal</a:t>
            </a:r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u="sng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Form</a:t>
            </a:r>
            <a:r>
              <a:rPr lang="en-US" dirty="0"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 must be filed in the UConn Registrar’s office 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by the time you announce the Public Defense date</a:t>
            </a:r>
          </a:p>
        </p:txBody>
      </p:sp>
    </p:spTree>
    <p:extLst>
      <p:ext uri="{BB962C8B-B14F-4D97-AF65-F5344CB8AC3E}">
        <p14:creationId xmlns:p14="http://schemas.microsoft.com/office/powerpoint/2010/main" val="283105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5F3B-204E-5CD0-A2CA-1176011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5D3FC8D-91ED-458D-FBA5-B2DB4A33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5" t="11157" r="42986" b="13456"/>
          <a:stretch/>
        </p:blipFill>
        <p:spPr>
          <a:xfrm>
            <a:off x="2361358" y="640080"/>
            <a:ext cx="4116476" cy="42062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95D588-46DE-68E1-7E4B-8098D676FC4F}"/>
              </a:ext>
            </a:extLst>
          </p:cNvPr>
          <p:cNvCxnSpPr>
            <a:cxnSpLocks/>
          </p:cNvCxnSpPr>
          <p:nvPr/>
        </p:nvCxnSpPr>
        <p:spPr>
          <a:xfrm>
            <a:off x="2100281" y="1055797"/>
            <a:ext cx="516048" cy="188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6DC657-11E4-696E-127C-781D42FC5D64}"/>
              </a:ext>
            </a:extLst>
          </p:cNvPr>
          <p:cNvCxnSpPr>
            <a:cxnSpLocks/>
          </p:cNvCxnSpPr>
          <p:nvPr/>
        </p:nvCxnSpPr>
        <p:spPr>
          <a:xfrm flipH="1">
            <a:off x="6216756" y="940995"/>
            <a:ext cx="522155" cy="63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1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9759-EC65-5FBC-39A8-E42C4D61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Notations for Dissertation Proposal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8EC79-BBE4-D7EC-483A-699EACA49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03604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/>
              <a:t>Completed – You’re all set</a:t>
            </a:r>
          </a:p>
          <a:p>
            <a:r>
              <a:rPr lang="en-US" sz="2400" dirty="0"/>
              <a:t>In Progress – Something may still be needed (such as approvals for animals, stem cells, human subjects) or it still has to be reviewed</a:t>
            </a:r>
          </a:p>
        </p:txBody>
      </p:sp>
    </p:spTree>
    <p:extLst>
      <p:ext uri="{BB962C8B-B14F-4D97-AF65-F5344CB8AC3E}">
        <p14:creationId xmlns:p14="http://schemas.microsoft.com/office/powerpoint/2010/main" val="169943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A45F-ECE0-E34A-9D48-1975A784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FC24E-2535-314A-8B1D-79C0EE2AC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Instructions for preparing the written dissertation</a:t>
            </a:r>
          </a:p>
          <a:p>
            <a:pPr lvl="1"/>
            <a:r>
              <a:rPr lang="en-US" sz="2400" dirty="0">
                <a:hlinkClick r:id="rId3"/>
              </a:rPr>
              <a:t>https://registrar.uconn.edu/graduation/doctoral-degrees/#dissertation-information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8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Examination (Public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After the </a:t>
            </a:r>
            <a:r>
              <a:rPr lang="en-US" sz="2000" u="sng" dirty="0"/>
              <a:t>private defense</a:t>
            </a:r>
            <a:r>
              <a:rPr lang="en-US" sz="2000" dirty="0"/>
              <a:t>, announce the public defense in the </a:t>
            </a:r>
            <a:r>
              <a:rPr lang="en-US" sz="2000" i="1" dirty="0"/>
              <a:t>University Events Calendar </a:t>
            </a:r>
            <a:r>
              <a:rPr lang="en-US" sz="2000" dirty="0"/>
              <a:t>at least 2 weeks in advance, </a:t>
            </a:r>
            <a:r>
              <a:rPr lang="en-US" sz="2000" b="1" dirty="0"/>
              <a:t>Step 6</a:t>
            </a:r>
            <a:r>
              <a:rPr lang="en-US" sz="2000" dirty="0"/>
              <a:t> at </a:t>
            </a:r>
            <a:r>
              <a:rPr lang="en-US" sz="2000" dirty="0">
                <a:hlinkClick r:id="rId2"/>
              </a:rPr>
              <a:t>https://registrar.uconn.edu/graduation/doctoral-degrees/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posting the defense, make it sharable and/or add </a:t>
            </a:r>
            <a:r>
              <a:rPr lang="en-US" sz="2000" i="1" dirty="0"/>
              <a:t>UConn Health Graduate School </a:t>
            </a:r>
            <a:r>
              <a:rPr lang="en-US" sz="2000" dirty="0"/>
              <a:t>as an additional calendar for posting </a:t>
            </a:r>
          </a:p>
        </p:txBody>
      </p:sp>
    </p:spTree>
    <p:extLst>
      <p:ext uri="{BB962C8B-B14F-4D97-AF65-F5344CB8AC3E}">
        <p14:creationId xmlns:p14="http://schemas.microsoft.com/office/powerpoint/2010/main" val="1421224325"/>
      </p:ext>
    </p:extLst>
  </p:cSld>
  <p:clrMapOvr>
    <a:masterClrMapping/>
  </p:clrMapOvr>
</p:sld>
</file>

<file path=ppt/theme/theme1.xml><?xml version="1.0" encoding="utf-8"?>
<a:theme xmlns:a="http://schemas.openxmlformats.org/drawingml/2006/main" name="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ED3FED6-D9D8-9442-A20A-6C09B7636AEE}">
  <we:reference id="wa200006038" version="1.0.0.2" store="en-US" storeType="OMEX"/>
  <we:alternateReferences>
    <we:reference id="wa200006038" version="1.0.0.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BOT-white-template.potx</Template>
  <TotalTime>24253</TotalTime>
  <Words>1486</Words>
  <Application>Microsoft Macintosh PowerPoint</Application>
  <PresentationFormat>On-screen Show (16:9)</PresentationFormat>
  <Paragraphs>129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Aptos</vt:lpstr>
      <vt:lpstr>Arial</vt:lpstr>
      <vt:lpstr>Calibri</vt:lpstr>
      <vt:lpstr>Lucida Grande</vt:lpstr>
      <vt:lpstr>BOT-white-template</vt:lpstr>
      <vt:lpstr>1_Custom Design</vt:lpstr>
      <vt:lpstr>PhD Completion Workshop January 13, 2025</vt:lpstr>
      <vt:lpstr>Degree Requirements</vt:lpstr>
      <vt:lpstr>Steps to Graduation</vt:lpstr>
      <vt:lpstr>Registration in the Final Semester</vt:lpstr>
      <vt:lpstr>Dissertation Proposal</vt:lpstr>
      <vt:lpstr>PowerPoint Presentation</vt:lpstr>
      <vt:lpstr>Notations for Dissertation Proposal </vt:lpstr>
      <vt:lpstr>Dissertation Specifications</vt:lpstr>
      <vt:lpstr>Final Examination (Public Defense)</vt:lpstr>
      <vt:lpstr>Final Examination (Public Defense)</vt:lpstr>
      <vt:lpstr>Degree Conferral Dates</vt:lpstr>
      <vt:lpstr>Commencement</vt:lpstr>
      <vt:lpstr>What is Your Completion Date?</vt:lpstr>
      <vt:lpstr>International Students</vt:lpstr>
      <vt:lpstr>Your GA</vt:lpstr>
      <vt:lpstr>Final Graduate Assistant Payments</vt:lpstr>
      <vt:lpstr>PowerPoint Presentation</vt:lpstr>
      <vt:lpstr>Starting Paycheck – Example </vt:lpstr>
      <vt:lpstr>PowerPoint Presentation</vt:lpstr>
      <vt:lpstr>Ending Paycheck – Example </vt:lpstr>
      <vt:lpstr>Mailing Address</vt:lpstr>
      <vt:lpstr>A Few Other Things </vt:lpstr>
      <vt:lpstr>Approvals for Non-Credit Milestones</vt:lpstr>
      <vt:lpstr>Electronic Signatures</vt:lpstr>
      <vt:lpstr>Email Approval</vt:lpstr>
      <vt:lpstr>Helpful Hints</vt:lpstr>
      <vt:lpstr>Degree Completion Letter</vt:lpstr>
      <vt:lpstr>Helpful Links</vt:lpstr>
      <vt:lpstr>You have lots of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Kream,Barbara</cp:lastModifiedBy>
  <cp:revision>153</cp:revision>
  <dcterms:created xsi:type="dcterms:W3CDTF">2010-04-12T23:12:02Z</dcterms:created>
  <dcterms:modified xsi:type="dcterms:W3CDTF">2025-01-13T18:43:06Z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