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79" r:id="rId5"/>
  </p:sldMasterIdLst>
  <p:notesMasterIdLst>
    <p:notesMasterId r:id="rId34"/>
  </p:notesMasterIdLst>
  <p:handoutMasterIdLst>
    <p:handoutMasterId r:id="rId35"/>
  </p:handoutMasterIdLst>
  <p:sldIdLst>
    <p:sldId id="265" r:id="rId6"/>
    <p:sldId id="272" r:id="rId7"/>
    <p:sldId id="297" r:id="rId8"/>
    <p:sldId id="393" r:id="rId9"/>
    <p:sldId id="270" r:id="rId10"/>
    <p:sldId id="276" r:id="rId11"/>
    <p:sldId id="398" r:id="rId12"/>
    <p:sldId id="299" r:id="rId13"/>
    <p:sldId id="278" r:id="rId14"/>
    <p:sldId id="279" r:id="rId15"/>
    <p:sldId id="397" r:id="rId16"/>
    <p:sldId id="396" r:id="rId17"/>
    <p:sldId id="394" r:id="rId18"/>
    <p:sldId id="391" r:id="rId19"/>
    <p:sldId id="392" r:id="rId20"/>
    <p:sldId id="399" r:id="rId21"/>
    <p:sldId id="400" r:id="rId22"/>
    <p:sldId id="401" r:id="rId23"/>
    <p:sldId id="402" r:id="rId24"/>
    <p:sldId id="403" r:id="rId25"/>
    <p:sldId id="390" r:id="rId26"/>
    <p:sldId id="404" r:id="rId27"/>
    <p:sldId id="294" r:id="rId28"/>
    <p:sldId id="293" r:id="rId29"/>
    <p:sldId id="292" r:id="rId30"/>
    <p:sldId id="284" r:id="rId31"/>
    <p:sldId id="289" r:id="rId32"/>
    <p:sldId id="296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7">
          <p15:clr>
            <a:srgbClr val="A4A3A4"/>
          </p15:clr>
        </p15:guide>
        <p15:guide id="2" orient="horz" pos="1663">
          <p15:clr>
            <a:srgbClr val="A4A3A4"/>
          </p15:clr>
        </p15:guide>
        <p15:guide id="3" pos="346">
          <p15:clr>
            <a:srgbClr val="A4A3A4"/>
          </p15:clr>
        </p15:guide>
        <p15:guide id="4" pos="37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E42"/>
    <a:srgbClr val="002868"/>
    <a:srgbClr val="10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3" autoAdjust="0"/>
    <p:restoredTop sz="94782"/>
  </p:normalViewPr>
  <p:slideViewPr>
    <p:cSldViewPr snapToGrid="0" snapToObjects="1">
      <p:cViewPr varScale="1">
        <p:scale>
          <a:sx n="132" d="100"/>
          <a:sy n="132" d="100"/>
        </p:scale>
        <p:origin x="176" y="296"/>
      </p:cViewPr>
      <p:guideLst>
        <p:guide orient="horz" pos="3097"/>
        <p:guide orient="horz" pos="1663"/>
        <p:guide pos="346"/>
        <p:guide pos="37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03361-BCFB-C645-AB20-1942CE599D08}" type="datetimeFigureOut">
              <a:rPr lang="en-US" smtClean="0"/>
              <a:t>1/24/24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D9DCE-0100-B047-B263-C910E4E93E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53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D7416-84E8-6745-8BE3-E516E5F20B1E}" type="datetimeFigureOut">
              <a:rPr lang="en-US" smtClean="0"/>
              <a:t>1/24/24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21DDC-7030-EA4B-B77F-4ADE91E903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21DDC-7030-EA4B-B77F-4ADE91E903C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21DDC-7030-EA4B-B77F-4ADE91E903C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65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21DDC-7030-EA4B-B77F-4ADE91E903C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4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682750"/>
            <a:ext cx="8401050" cy="14541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400"/>
            </a:lvl1pPr>
          </a:lstStyle>
          <a:p>
            <a:pPr lvl="0"/>
            <a:r>
              <a:rPr lang="en-US" dirty="0"/>
              <a:t>Headline 1 here</a:t>
            </a:r>
          </a:p>
          <a:p>
            <a:pPr lvl="0"/>
            <a:r>
              <a:rPr lang="en-US" dirty="0"/>
              <a:t>Headline 2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323528"/>
            <a:ext cx="8401050" cy="46742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848100"/>
            <a:ext cx="4019550" cy="29845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374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87866"/>
            <a:ext cx="8229600" cy="880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57300"/>
            <a:ext cx="8229600" cy="2971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340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6002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 algn="l">
              <a:defRPr/>
            </a:lvl1pPr>
          </a:lstStyle>
          <a:p>
            <a:fld id="{B098AFC2-6C70-5741-9524-AA5F422D61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3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4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457200" y="1335025"/>
            <a:ext cx="4038600" cy="3054852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5025"/>
            <a:ext cx="4038600" cy="307187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4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86405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00E4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267"/>
            <a:ext cx="4040188" cy="2582333"/>
          </a:xfrm>
        </p:spPr>
        <p:txBody>
          <a:bodyPr>
            <a:normAutofit/>
          </a:bodyPr>
          <a:lstStyle>
            <a:lvl1pPr marL="228600" indent="-228600"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86405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00E4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7267"/>
            <a:ext cx="4041775" cy="2582333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6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6"/>
            <a:ext cx="8229600" cy="880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8229600" cy="3273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5" r:id="rId1"/>
    <p:sldLayoutId id="2147493486" r:id="rId2"/>
    <p:sldLayoutId id="214749348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100E4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100E4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100E4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100E4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100E4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100E4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775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7733"/>
            <a:ext cx="8229600" cy="3062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1646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83" r:id="rId2"/>
    <p:sldLayoutId id="2147493484" r:id="rId3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00E42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clleap-prod2.its.uconn.edu/apps/landing/org/app/b6ab10ed-3a7a-4181-904b-25597c3bce65/launch/index.html?form=F_DegreeAuditProces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rad.uconn.edu/form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uconn.edu/graduate-school/current/" TargetMode="External"/><Relationship Id="rId2" Type="http://schemas.openxmlformats.org/officeDocument/2006/relationships/hyperlink" Target="mailto:sarah.wojiski@jax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ream@uchc.edu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jenn.horan@uconn.ed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jenn.horan@uconn.edu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jenn.horan@uconn.ed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.uconn.edu/forms/" TargetMode="External"/><Relationship Id="rId2" Type="http://schemas.openxmlformats.org/officeDocument/2006/relationships/hyperlink" Target="https://registrar.uconn.edu/academic-calendar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registrar.uconn.edu/graduation/doctoral-degrees/" TargetMode="External"/><Relationship Id="rId4" Type="http://schemas.openxmlformats.org/officeDocument/2006/relationships/hyperlink" Target="https://health.uconn.edu/graduate-school/current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hrowland@uchc.edu" TargetMode="External"/><Relationship Id="rId7" Type="http://schemas.openxmlformats.org/officeDocument/2006/relationships/hyperlink" Target="mailto:jenn.horan@uconn.edu" TargetMode="External"/><Relationship Id="rId2" Type="http://schemas.openxmlformats.org/officeDocument/2006/relationships/hyperlink" Target="mailto:rauch@uchc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egan.petsa@uconn.edu" TargetMode="External"/><Relationship Id="rId5" Type="http://schemas.openxmlformats.org/officeDocument/2006/relationships/hyperlink" Target="mailto:dornenburg@uchc.edu" TargetMode="External"/><Relationship Id="rId4" Type="http://schemas.openxmlformats.org/officeDocument/2006/relationships/hyperlink" Target="mailto:rstraub@uchc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registrar.uconn.edu/graduation/doctoral-degre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ecteezy.com/vector-art/56102-graduation-cap-vecto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uconn.edu/graduate-school/current/" TargetMode="External"/><Relationship Id="rId2" Type="http://schemas.openxmlformats.org/officeDocument/2006/relationships/hyperlink" Target="https://registrar.uconn.edu/wp-content/uploads/sites/1604/2018/02/Dissertation-Proposal-for-Doctoral-Degree.pdf?_gl=1*1nwrg7b*_gcl_au*MTUwNjMwNTIxNi4xNzA1MzQzNjk4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ar.uconn.edu/graduation/doctoral-degrees/#dissertation-inform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egistrar.uconn.edu/graduation/doctoral-degre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D1A188-8D6F-4544-943E-E75194F5A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4" descr="PatientTower_JGelineau6269s.jpg">
            <a:extLst>
              <a:ext uri="{FF2B5EF4-FFF2-40B4-BE49-F238E27FC236}">
                <a16:creationId xmlns:a16="http://schemas.microsoft.com/office/drawing/2014/main" id="{EC11CFB0-A691-084F-B7AB-92D7BCB790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9" b="11649"/>
          <a:stretch>
            <a:fillRect/>
          </a:stretch>
        </p:blipFill>
        <p:spPr>
          <a:xfrm>
            <a:off x="-679000" y="-196482"/>
            <a:ext cx="10046334" cy="5143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2083" y="-42244"/>
            <a:ext cx="6199833" cy="11453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PhD Completion Workshop</a:t>
            </a:r>
            <a:br>
              <a:rPr lang="en-US" dirty="0"/>
            </a:br>
            <a:r>
              <a:rPr lang="en-US" dirty="0"/>
              <a:t>January 22, 2024</a:t>
            </a:r>
          </a:p>
        </p:txBody>
      </p:sp>
    </p:spTree>
    <p:extLst>
      <p:ext uri="{BB962C8B-B14F-4D97-AF65-F5344CB8AC3E}">
        <p14:creationId xmlns:p14="http://schemas.microsoft.com/office/powerpoint/2010/main" val="1281275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Examination (Public Defense)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At least 5 faculty members including </a:t>
            </a:r>
            <a:r>
              <a:rPr lang="en-US" sz="2000" dirty="0">
                <a:solidFill>
                  <a:schemeClr val="tx1"/>
                </a:solidFill>
              </a:rPr>
              <a:t>all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dirty="0"/>
              <a:t>members of the Advisory Committee must attend the public defense</a:t>
            </a:r>
          </a:p>
          <a:p>
            <a:r>
              <a:rPr lang="en-US" sz="2000" dirty="0"/>
              <a:t>The public defense can be in person, hybrid or virtual (consult with your advisor and AoC)</a:t>
            </a:r>
          </a:p>
          <a:p>
            <a:r>
              <a:rPr lang="en-US" sz="2000" dirty="0"/>
              <a:t>The dissertation and public defense are approved using a single, online webform </a:t>
            </a:r>
            <a:r>
              <a:rPr lang="en-US" sz="2000" u="sng" dirty="0">
                <a:hlinkClick r:id="rId2"/>
              </a:rPr>
              <a:t>Defense and Final Thesis/Dissertation Approval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54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A87C6-E38D-4262-DA47-CA2DC81C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Conferral 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FC6F3-95E1-36E4-C2CB-6EB1E26A57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May, August, December</a:t>
            </a:r>
          </a:p>
          <a:p>
            <a:r>
              <a:rPr lang="en-US" sz="2000" dirty="0"/>
              <a:t>Each has a deadline for submission of dissertation and final paperwork</a:t>
            </a:r>
          </a:p>
          <a:p>
            <a:r>
              <a:rPr lang="en-US" sz="2000" dirty="0"/>
              <a:t>Consult the Academic Calendar for these dates</a:t>
            </a:r>
          </a:p>
        </p:txBody>
      </p:sp>
    </p:spTree>
    <p:extLst>
      <p:ext uri="{BB962C8B-B14F-4D97-AF65-F5344CB8AC3E}">
        <p14:creationId xmlns:p14="http://schemas.microsoft.com/office/powerpoint/2010/main" val="175005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3565-3089-68B8-8AD5-14EA3CF31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Commencement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72B60-5AB8-0825-3DAF-78E2D57275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There is only one commencement ceremony (May)</a:t>
            </a:r>
          </a:p>
          <a:p>
            <a:r>
              <a:rPr lang="en-US" sz="2000" dirty="0"/>
              <a:t>You are invited to walk at the ceremony if you are a:</a:t>
            </a:r>
          </a:p>
          <a:p>
            <a:pPr lvl="1"/>
            <a:r>
              <a:rPr lang="en-US" sz="2000" dirty="0"/>
              <a:t>May degree conferral</a:t>
            </a:r>
          </a:p>
          <a:p>
            <a:pPr lvl="1"/>
            <a:r>
              <a:rPr lang="en-US" sz="2000" dirty="0"/>
              <a:t>Previous December degree conferral</a:t>
            </a:r>
          </a:p>
          <a:p>
            <a:pPr lvl="1"/>
            <a:r>
              <a:rPr lang="en-US" sz="2000" dirty="0"/>
              <a:t>Prospective August degree conferral</a:t>
            </a:r>
          </a:p>
        </p:txBody>
      </p:sp>
    </p:spTree>
    <p:extLst>
      <p:ext uri="{BB962C8B-B14F-4D97-AF65-F5344CB8AC3E}">
        <p14:creationId xmlns:p14="http://schemas.microsoft.com/office/powerpoint/2010/main" val="3097710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67B3-EF2F-ECA9-86A4-37CEB080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Completion Date?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95974-1F74-5B19-6754-0D81519BED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257299"/>
            <a:ext cx="8360875" cy="3019977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2000" b="1" dirty="0"/>
              <a:t>The day you submit your dissertation and final paperwork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If completing within an </a:t>
            </a:r>
            <a:r>
              <a:rPr lang="en-US" sz="2000" u="sng" dirty="0"/>
              <a:t>academic semester</a:t>
            </a:r>
            <a:r>
              <a:rPr lang="en-US" sz="2000" dirty="0"/>
              <a:t>, file a </a:t>
            </a:r>
            <a:r>
              <a:rPr lang="en-US" sz="2000" i="1" dirty="0">
                <a:solidFill>
                  <a:srgbClr val="FF0000"/>
                </a:solidFill>
              </a:rPr>
              <a:t>Request for an Alternate Completion Date</a:t>
            </a:r>
            <a:r>
              <a:rPr lang="en-US" sz="2000" dirty="0"/>
              <a:t> form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in the “Forms for All Graduate Students” section on </a:t>
            </a:r>
            <a:r>
              <a:rPr lang="en-US" sz="2000" dirty="0">
                <a:ea typeface="ＭＳ Ｐゴシック" charset="0"/>
                <a:cs typeface="ＭＳ Ｐゴシック" charset="0"/>
                <a:hlinkClick r:id="rId2"/>
              </a:rPr>
              <a:t>https://grad.uconn.edu/forms/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/>
              <a:t>listing the date of submission of your dissertation and final paperwork as your completion date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If completing during the </a:t>
            </a:r>
            <a:r>
              <a:rPr lang="en-US" sz="2000" u="sng" dirty="0"/>
              <a:t>winter intersession or summer</a:t>
            </a:r>
            <a:r>
              <a:rPr lang="en-US" sz="2000" dirty="0"/>
              <a:t>, your completion date will </a:t>
            </a:r>
            <a:r>
              <a:rPr lang="en-US" sz="2000" dirty="0">
                <a:solidFill>
                  <a:srgbClr val="FF0000"/>
                </a:solidFill>
              </a:rPr>
              <a:t>automatically</a:t>
            </a:r>
            <a:r>
              <a:rPr lang="en-US" sz="2000" dirty="0"/>
              <a:t> be the date you submit your thesis and final paperwork. Therefore, do not file an alternate completion date form.</a:t>
            </a:r>
          </a:p>
        </p:txBody>
      </p:sp>
    </p:spTree>
    <p:extLst>
      <p:ext uri="{BB962C8B-B14F-4D97-AF65-F5344CB8AC3E}">
        <p14:creationId xmlns:p14="http://schemas.microsoft.com/office/powerpoint/2010/main" val="2534528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4E655-0674-E755-18A6-954671454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78CF6-D236-FDF4-D23F-CE0489A63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Please contact the international office well in advance of graduation to apply for OPT</a:t>
            </a:r>
          </a:p>
          <a:p>
            <a:r>
              <a:rPr lang="en-US" sz="2000" dirty="0"/>
              <a:t>You will need to need to indicate a completion date in the OPT paperwork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2019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E9A1-0B17-6169-3A47-93252348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GA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D4D0D-5322-4140-1454-C89DD61A5D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Your GA will end on your completion date (the day you submit your dissertation) </a:t>
            </a:r>
          </a:p>
          <a:p>
            <a:r>
              <a:rPr lang="en-US" sz="2000" dirty="0"/>
              <a:t>Please notify Charley Rowland </a:t>
            </a:r>
            <a:r>
              <a:rPr lang="en-US" sz="2000" u="sng" dirty="0"/>
              <a:t>as soon as possible </a:t>
            </a:r>
            <a:r>
              <a:rPr lang="en-US" sz="2000" dirty="0"/>
              <a:t>when you know what the submission date will be, and notify him again </a:t>
            </a:r>
            <a:r>
              <a:rPr lang="en-US" sz="2000" u="sng" dirty="0"/>
              <a:t>on the date of submission</a:t>
            </a:r>
          </a:p>
          <a:p>
            <a:r>
              <a:rPr lang="en-US" sz="2000" dirty="0"/>
              <a:t>Notifying Charley after the fact may result in an overpayment that you must return to the university</a:t>
            </a:r>
          </a:p>
        </p:txBody>
      </p:sp>
    </p:spTree>
    <p:extLst>
      <p:ext uri="{BB962C8B-B14F-4D97-AF65-F5344CB8AC3E}">
        <p14:creationId xmlns:p14="http://schemas.microsoft.com/office/powerpoint/2010/main" val="126495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D27A3-1543-DD7E-72DE-32F4D395D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Graduate Assistant Payments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F8CE6-8324-C2EE-8EC4-C7018D3CF2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final GA paycheck will be issued 2 weeks and 1 day after the last day of the pay period in which you complete.  </a:t>
            </a:r>
          </a:p>
          <a:p>
            <a:pPr lvl="1"/>
            <a:r>
              <a:rPr lang="en-US" sz="2000" dirty="0"/>
              <a:t>It will be for the number of days from the first day of the pay period in which you complete up to and including your completion date</a:t>
            </a:r>
          </a:p>
          <a:p>
            <a:r>
              <a:rPr lang="en-US" sz="2000" dirty="0"/>
              <a:t>A hardcopy (paper) check will be mailed to your mailing address on file in the Human Resources record; </a:t>
            </a:r>
            <a:r>
              <a:rPr lang="en-US" sz="2000" dirty="0">
                <a:solidFill>
                  <a:srgbClr val="FF0000"/>
                </a:solidFill>
              </a:rPr>
              <a:t>the last check will not be direct deposited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518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3471-BFE1-2AD3-4931-A0D7389FE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ABC59-7839-762D-9B2B-B903B6A38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AFE953-91F4-00A0-ACF9-B5F7891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8836"/>
            <a:ext cx="8229599" cy="40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7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69126-7D23-DF49-E9EE-34D3765C5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626534"/>
          </a:xfrm>
        </p:spPr>
        <p:txBody>
          <a:bodyPr>
            <a:normAutofit fontScale="90000"/>
          </a:bodyPr>
          <a:lstStyle/>
          <a:p>
            <a:r>
              <a:rPr lang="en-US" dirty="0"/>
              <a:t>Starting Paycheck – Example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77A5E-7624-DED7-C232-0A3AB55162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Three pay periods shown: 8/12 – 8/25, 8/26 – 9/8, and 9/9 – 9/22</a:t>
            </a:r>
          </a:p>
          <a:p>
            <a:r>
              <a:rPr lang="en-US" dirty="0"/>
              <a:t>First day on payroll (start of Orientation): 08/22/2022</a:t>
            </a:r>
          </a:p>
          <a:p>
            <a:r>
              <a:rPr lang="en-US" dirty="0"/>
              <a:t>First paycheck received: 9/9/2022 (for 4 days, 8/22 – 8/25)</a:t>
            </a:r>
          </a:p>
          <a:p>
            <a:r>
              <a:rPr lang="en-US" dirty="0"/>
              <a:t>First full paycheck received: 09/23/2022 (for 2 weeks, 08/26 – 09/08)</a:t>
            </a:r>
          </a:p>
        </p:txBody>
      </p:sp>
    </p:spTree>
    <p:extLst>
      <p:ext uri="{BB962C8B-B14F-4D97-AF65-F5344CB8AC3E}">
        <p14:creationId xmlns:p14="http://schemas.microsoft.com/office/powerpoint/2010/main" val="1025378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F7E1-B5D7-F0CF-5B3E-0684BBB5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851D8-B8B7-C57B-CD1D-2D709939F9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B88C9-66EB-FFA2-2BAF-F26174926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8836"/>
            <a:ext cx="8229599" cy="399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Registration in the Final Semester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451669" cy="3269436"/>
          </a:xfrm>
        </p:spPr>
        <p:txBody>
          <a:bodyPr>
            <a:normAutofit/>
          </a:bodyPr>
          <a:lstStyle/>
          <a:p>
            <a:r>
              <a:rPr lang="en-US" sz="2000" dirty="0"/>
              <a:t>If you complete </a:t>
            </a:r>
            <a:r>
              <a:rPr lang="en-US" sz="2000" u="sng" dirty="0"/>
              <a:t>within</a:t>
            </a:r>
            <a:r>
              <a:rPr lang="en-US" sz="2000" dirty="0"/>
              <a:t> a semester, you must still maintain full-time registration in the Graduate School</a:t>
            </a:r>
          </a:p>
          <a:p>
            <a:pPr lvl="1"/>
            <a:r>
              <a:rPr lang="en-US" sz="2000" dirty="0"/>
              <a:t>At least 6 credits per semester for a Graduate Assistant</a:t>
            </a:r>
          </a:p>
          <a:p>
            <a:pPr lvl="1"/>
            <a:r>
              <a:rPr lang="en-US" sz="2000" dirty="0"/>
              <a:t>At least 9 credits per semester for a T32 or F30 student</a:t>
            </a:r>
          </a:p>
          <a:p>
            <a:pPr lvl="1"/>
            <a:r>
              <a:rPr lang="en-US" sz="2000" dirty="0"/>
              <a:t>Consult your AoC for their journal club requirement in the final semester</a:t>
            </a:r>
          </a:p>
          <a:p>
            <a:r>
              <a:rPr lang="en-US" sz="2000" dirty="0"/>
              <a:t>If you complete </a:t>
            </a:r>
            <a:r>
              <a:rPr lang="en-US" sz="2000" u="sng" dirty="0"/>
              <a:t>before the 10</a:t>
            </a:r>
            <a:r>
              <a:rPr lang="en-US" sz="2000" u="sng" baseline="30000" dirty="0"/>
              <a:t>th</a:t>
            </a:r>
            <a:r>
              <a:rPr lang="en-US" sz="2000" u="sng" dirty="0"/>
              <a:t> day of the fall or spring semester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do not </a:t>
            </a:r>
            <a:r>
              <a:rPr lang="en-US" sz="2000" dirty="0"/>
              <a:t>enroll in classes for that semester</a:t>
            </a:r>
          </a:p>
        </p:txBody>
      </p:sp>
    </p:spTree>
    <p:extLst>
      <p:ext uri="{BB962C8B-B14F-4D97-AF65-F5344CB8AC3E}">
        <p14:creationId xmlns:p14="http://schemas.microsoft.com/office/powerpoint/2010/main" val="2358262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7DBCF-40DC-D4E4-6A38-23CC82BA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626534"/>
          </a:xfrm>
        </p:spPr>
        <p:txBody>
          <a:bodyPr>
            <a:normAutofit fontScale="90000"/>
          </a:bodyPr>
          <a:lstStyle/>
          <a:p>
            <a:r>
              <a:rPr lang="en-US" dirty="0"/>
              <a:t>Ending Paycheck – Example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1D580-BC98-C8D5-DC85-EF1BFFD308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pay periods shown: 10/4 – 10/17, 10/18 – 10/31, and 11/1 – 11/14</a:t>
            </a:r>
          </a:p>
          <a:p>
            <a:r>
              <a:rPr lang="en-US" dirty="0"/>
              <a:t>Last day on payroll (submission date): 10/24/2024</a:t>
            </a:r>
          </a:p>
          <a:p>
            <a:r>
              <a:rPr lang="en-US" dirty="0"/>
              <a:t>Last paycheck mailed (paper check to mailing address): 11/15/2024                                    for 5 days 10/18 – 10/24</a:t>
            </a:r>
          </a:p>
          <a:p>
            <a:r>
              <a:rPr lang="en-US" dirty="0"/>
              <a:t>Last day covered under the Graduate Assistant Health Plan: 10/31/2024</a:t>
            </a:r>
          </a:p>
          <a:p>
            <a:r>
              <a:rPr lang="en-US" dirty="0"/>
              <a:t>COBRA Notice mailed from Anthem after the last paycheck on 11/15/2024</a:t>
            </a:r>
          </a:p>
        </p:txBody>
      </p:sp>
    </p:spTree>
    <p:extLst>
      <p:ext uri="{BB962C8B-B14F-4D97-AF65-F5344CB8AC3E}">
        <p14:creationId xmlns:p14="http://schemas.microsoft.com/office/powerpoint/2010/main" val="2281537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Mailing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Keep your mailing address up-to-date in the Student Admin System 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If you move, update your mailing address promptly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the Student Administration System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With Human Resources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With your department administrator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55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1E0C2-4BC0-C9D8-F486-05ABE289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Other Things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4439B-35AD-748A-821B-8E13A55789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If you are at JAXGM, please discuss your completion plans with Sarah Wojiski (</a:t>
            </a:r>
            <a:r>
              <a:rPr lang="en-US" sz="2000" dirty="0">
                <a:hlinkClick r:id="rId2"/>
              </a:rPr>
              <a:t>sarah.wojiski@jax.org</a:t>
            </a:r>
            <a:r>
              <a:rPr lang="en-US" sz="2000" dirty="0"/>
              <a:t>) </a:t>
            </a:r>
          </a:p>
          <a:p>
            <a:r>
              <a:rPr lang="en-US" sz="2000" dirty="0"/>
              <a:t>Please complete the electronic exit interview form on the Current Student page </a:t>
            </a:r>
            <a:r>
              <a:rPr lang="en-US" sz="2000" dirty="0">
                <a:hlinkClick r:id="rId3"/>
              </a:rPr>
              <a:t>https://health.uconn.edu/graduate-school/current/</a:t>
            </a:r>
            <a:r>
              <a:rPr lang="en-US" sz="2000" dirty="0"/>
              <a:t> </a:t>
            </a:r>
          </a:p>
          <a:p>
            <a:r>
              <a:rPr lang="en-US" sz="2000" dirty="0"/>
              <a:t>Contact Dr. Kream directly at </a:t>
            </a:r>
            <a:r>
              <a:rPr lang="en-US" sz="2000" dirty="0">
                <a:hlinkClick r:id="rId4"/>
              </a:rPr>
              <a:t>kream@uchc.edu</a:t>
            </a:r>
            <a:r>
              <a:rPr lang="en-US" sz="2000" dirty="0"/>
              <a:t> to schedule an in person exit interview</a:t>
            </a:r>
          </a:p>
        </p:txBody>
      </p:sp>
    </p:spTree>
    <p:extLst>
      <p:ext uri="{BB962C8B-B14F-4D97-AF65-F5344CB8AC3E}">
        <p14:creationId xmlns:p14="http://schemas.microsoft.com/office/powerpoint/2010/main" val="782344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F8EA-30B1-E944-ADD0-D8B8E4B9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Approvals for Non-Credit Milestones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FA0C1-731D-CF40-8CFF-1BC29B5D1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257299"/>
            <a:ext cx="8229600" cy="2941907"/>
          </a:xfrm>
        </p:spPr>
        <p:txBody>
          <a:bodyPr>
            <a:normAutofit/>
          </a:bodyPr>
          <a:lstStyle/>
          <a:p>
            <a:r>
              <a:rPr lang="en-US" sz="2000" dirty="0"/>
              <a:t>All members of a student’s advisory committee must provide an original signature in one of the ways (signatures may be on different pages and/or come from multiple faculty emails)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Wet ink (signed, scanned and emailed to </a:t>
            </a:r>
            <a:r>
              <a:rPr lang="en-US" sz="2000" dirty="0">
                <a:hlinkClick r:id="rId2"/>
              </a:rPr>
              <a:t>jenn.horan@uconn.edu</a:t>
            </a:r>
            <a:r>
              <a:rPr lang="en-US" sz="2000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Electronic signatures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Email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Do not submit any hard copies to the Registrar’s Office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9273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95F9-B7D4-2F42-A88D-5A81E1AA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Signatures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52BFB-1FBC-F44A-87A2-8E33744DF5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Attach completed document in an email to the advisory committee members and copy</a:t>
            </a:r>
            <a:r>
              <a:rPr lang="en-US" sz="2000" b="1" dirty="0"/>
              <a:t> </a:t>
            </a:r>
            <a:r>
              <a:rPr lang="en-US" sz="2000" dirty="0">
                <a:hlinkClick r:id="rId2"/>
              </a:rPr>
              <a:t>jenn.horan@uconn.edu</a:t>
            </a:r>
            <a:endParaRPr lang="en-US" sz="2000" dirty="0"/>
          </a:p>
          <a:p>
            <a:r>
              <a:rPr lang="en-US" sz="2000" dirty="0"/>
              <a:t>Electronic signatures can be via DocuSign or an Adobe Verified Signature</a:t>
            </a:r>
          </a:p>
          <a:p>
            <a:r>
              <a:rPr lang="en-US" sz="2000" dirty="0"/>
              <a:t>Approvals typed with a Microsoft font should be accompanied by a reply all email noting advisor’s approval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6397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73DFE-ACCA-A842-AC45-C1DF97149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Approval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54847-857D-7349-9B63-4EECC9DD7D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indent="-285750"/>
            <a:r>
              <a:rPr lang="en-US" sz="2000" dirty="0"/>
              <a:t>Attach completed document in an email to the advisory committee members, copy</a:t>
            </a:r>
            <a:r>
              <a:rPr lang="en-US" sz="2000" b="1" dirty="0"/>
              <a:t> </a:t>
            </a:r>
            <a:r>
              <a:rPr lang="en-US" sz="2000" dirty="0">
                <a:hlinkClick r:id="rId2" tooltip="mailto:jenn.horan@uconn.edu"/>
              </a:rPr>
              <a:t>jenn.horan@uconn.edu</a:t>
            </a:r>
            <a:r>
              <a:rPr lang="en-US" sz="2000" b="1" dirty="0"/>
              <a:t> </a:t>
            </a:r>
            <a:r>
              <a:rPr lang="en-US" sz="2000" dirty="0"/>
              <a:t>and request that the committee </a:t>
            </a:r>
            <a:r>
              <a:rPr lang="en-US" sz="2000" dirty="0">
                <a:solidFill>
                  <a:srgbClr val="FF0000"/>
                </a:solidFill>
              </a:rPr>
              <a:t>reply all </a:t>
            </a:r>
            <a:r>
              <a:rPr lang="en-US" sz="2000" dirty="0"/>
              <a:t>on their approval</a:t>
            </a:r>
          </a:p>
          <a:p>
            <a:pPr indent="-285750"/>
            <a:r>
              <a:rPr lang="en-US" sz="2000" dirty="0">
                <a:solidFill>
                  <a:srgbClr val="FF0000"/>
                </a:solidFill>
              </a:rPr>
              <a:t>Approval emails must come from the advisor’s university email</a:t>
            </a:r>
          </a:p>
          <a:p>
            <a:pPr indent="-285750"/>
            <a:r>
              <a:rPr lang="en-US" sz="2000" dirty="0"/>
              <a:t>External advisors should </a:t>
            </a:r>
            <a:r>
              <a:rPr lang="en-US" sz="2000" dirty="0">
                <a:solidFill>
                  <a:srgbClr val="FF0000"/>
                </a:solidFill>
              </a:rPr>
              <a:t>reply all </a:t>
            </a:r>
            <a:r>
              <a:rPr lang="en-US" sz="2000" dirty="0"/>
              <a:t>from their university email  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0670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Hints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Save</a:t>
            </a:r>
            <a:r>
              <a:rPr lang="en-US" dirty="0"/>
              <a:t> copies of all forms and materials submitted to the registrar or degree auditor</a:t>
            </a:r>
          </a:p>
          <a:p>
            <a:r>
              <a:rPr lang="en-US" dirty="0"/>
              <a:t>Check your transcript </a:t>
            </a:r>
            <a:r>
              <a:rPr lang="en-US" dirty="0">
                <a:solidFill>
                  <a:srgbClr val="FF0000"/>
                </a:solidFill>
              </a:rPr>
              <a:t>often</a:t>
            </a:r>
            <a:r>
              <a:rPr lang="en-US" dirty="0"/>
              <a:t> for completion of milestones and missing grades </a:t>
            </a:r>
          </a:p>
          <a:p>
            <a:r>
              <a:rPr lang="en-US" dirty="0"/>
              <a:t>Reach out to your advisor and instructors if you are missing grades on your transcript</a:t>
            </a:r>
          </a:p>
          <a:p>
            <a:r>
              <a:rPr lang="en-US" dirty="0"/>
              <a:t>Carefully review the instructions for preparing the dissertation</a:t>
            </a:r>
          </a:p>
          <a:p>
            <a:r>
              <a:rPr lang="en-US" dirty="0"/>
              <a:t>Be familiar with the completion steps and submission deadlines</a:t>
            </a:r>
          </a:p>
          <a:p>
            <a:r>
              <a:rPr lang="en-US" dirty="0">
                <a:solidFill>
                  <a:srgbClr val="FF0000"/>
                </a:solidFill>
              </a:rPr>
              <a:t>Read your emails </a:t>
            </a:r>
            <a:r>
              <a:rPr lang="en-US" dirty="0"/>
              <a:t>for any changes to processes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03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7AFF0-2856-2D43-9C43-A990F4A1D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D0513-586D-B444-90BB-76A966505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Academic Calendar</a:t>
            </a:r>
          </a:p>
          <a:p>
            <a:pPr lvl="1"/>
            <a:r>
              <a:rPr lang="en-US" sz="2000" dirty="0">
                <a:hlinkClick r:id="rId2"/>
              </a:rPr>
              <a:t>https://registrar.uconn.edu/academic-calendar/</a:t>
            </a:r>
            <a:r>
              <a:rPr lang="en-US" sz="2000" dirty="0"/>
              <a:t> </a:t>
            </a:r>
          </a:p>
          <a:p>
            <a:r>
              <a:rPr lang="en-US" sz="2000" dirty="0"/>
              <a:t>Forms</a:t>
            </a:r>
          </a:p>
          <a:p>
            <a:pPr lvl="1"/>
            <a:r>
              <a:rPr lang="en-US" sz="2000" dirty="0">
                <a:hlinkClick r:id="rId3"/>
              </a:rPr>
              <a:t>https://grad.uconn.edu/forms/</a:t>
            </a:r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https://health.uconn.edu/graduate-school/current/</a:t>
            </a:r>
            <a:r>
              <a:rPr lang="en-US" sz="2000" dirty="0"/>
              <a:t> </a:t>
            </a:r>
          </a:p>
          <a:p>
            <a:pPr indent="-285750"/>
            <a:r>
              <a:rPr lang="en-US" sz="2000" dirty="0"/>
              <a:t>Steps to Graduation</a:t>
            </a:r>
          </a:p>
          <a:p>
            <a:pPr lvl="1"/>
            <a:r>
              <a:rPr lang="en-US" sz="2000" dirty="0">
                <a:hlinkClick r:id="rId5"/>
              </a:rPr>
              <a:t>https://registrar.uconn.edu/graduation/doctoral-degrees/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9926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1C2D8-F9BF-8F48-8A84-C1274382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have lots of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CE93C-F5F8-C54C-A00E-051B60B28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Graduate Office</a:t>
            </a:r>
          </a:p>
          <a:p>
            <a:r>
              <a:rPr lang="en-US" dirty="0"/>
              <a:t>Advisors and mentors</a:t>
            </a:r>
          </a:p>
          <a:p>
            <a:r>
              <a:rPr lang="en-US" dirty="0"/>
              <a:t>Stephanie Rauch, Student Affairs Officer </a:t>
            </a:r>
            <a:r>
              <a:rPr lang="en-US" dirty="0">
                <a:hlinkClick r:id="rId2"/>
              </a:rPr>
              <a:t>rauch@uchc.edu</a:t>
            </a:r>
            <a:r>
              <a:rPr lang="en-US" dirty="0"/>
              <a:t> </a:t>
            </a:r>
          </a:p>
          <a:p>
            <a:r>
              <a:rPr lang="en-US" dirty="0"/>
              <a:t>Charley Rowland, UConn Health Bursar Representative </a:t>
            </a:r>
            <a:r>
              <a:rPr lang="en-US" dirty="0">
                <a:hlinkClick r:id="rId3"/>
              </a:rPr>
              <a:t>chrowland@uchc.edu</a:t>
            </a:r>
            <a:endParaRPr lang="en-US" dirty="0"/>
          </a:p>
          <a:p>
            <a:r>
              <a:rPr lang="en-US" dirty="0"/>
              <a:t>Becky Straub, UConn Health Registrar, </a:t>
            </a:r>
            <a:r>
              <a:rPr lang="en-US" dirty="0">
                <a:hlinkClick r:id="rId4"/>
              </a:rPr>
              <a:t>rstraub@uchc.edu</a:t>
            </a:r>
            <a:endParaRPr lang="en-US" dirty="0"/>
          </a:p>
          <a:p>
            <a:r>
              <a:rPr lang="en-US" dirty="0"/>
              <a:t>Kailtin Dornenburg, UConn Health International Office </a:t>
            </a:r>
            <a:r>
              <a:rPr lang="en-US" dirty="0">
                <a:hlinkClick r:id="rId5"/>
              </a:rPr>
              <a:t>dornenburg@uchc.edu</a:t>
            </a:r>
            <a:r>
              <a:rPr lang="en-US" dirty="0"/>
              <a:t> </a:t>
            </a:r>
          </a:p>
          <a:p>
            <a:r>
              <a:rPr lang="en-US" dirty="0"/>
              <a:t>Megan Petsa, UConn Director of Graduate Student Admin Support, </a:t>
            </a:r>
            <a:r>
              <a:rPr lang="en-US" dirty="0">
                <a:hlinkClick r:id="rId6"/>
              </a:rPr>
              <a:t>megan.petsa@uconn.edu</a:t>
            </a:r>
            <a:endParaRPr lang="en-US" dirty="0"/>
          </a:p>
          <a:p>
            <a:r>
              <a:rPr lang="en-US" dirty="0"/>
              <a:t>Jenn Horan, UConn PhD degree auditor, </a:t>
            </a:r>
            <a:r>
              <a:rPr lang="en-US" dirty="0">
                <a:hlinkClick r:id="rId7"/>
              </a:rPr>
              <a:t>jenn.horan@uconn.edu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3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128EF-4817-DF4B-8985-00098DCB6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Graduation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180-024F-984B-957A-284100F83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257300"/>
            <a:ext cx="8229600" cy="2971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Helpful step-by-step guide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hlinkClick r:id="rId2"/>
              </a:rPr>
              <a:t>https://registrar.uconn.edu/graduation/doctoral-degrees/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D98559-3FCA-C142-9E57-50551E6CC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34113" y="2674620"/>
            <a:ext cx="2220685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2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DB93-27DF-51AC-E462-E588BEA5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069B-7B2D-0FA1-81DC-16C2EBC94E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Completion of all required coursework on the Plan of Study</a:t>
            </a:r>
          </a:p>
          <a:p>
            <a:r>
              <a:rPr lang="en-US" sz="2000" dirty="0"/>
              <a:t>A sufficient number of course and research credits</a:t>
            </a:r>
          </a:p>
          <a:p>
            <a:r>
              <a:rPr lang="en-US" sz="2000" dirty="0"/>
              <a:t>An overall GPA of at least 3.0</a:t>
            </a:r>
          </a:p>
          <a:p>
            <a:r>
              <a:rPr lang="en-US" sz="2000" dirty="0"/>
              <a:t>Completion of all non-credit milestones (Plan of Study, General Exam, Dissertation Proposal)</a:t>
            </a:r>
          </a:p>
          <a:p>
            <a:r>
              <a:rPr lang="en-US" sz="2000" dirty="0"/>
              <a:t>Completion of the public defense</a:t>
            </a:r>
          </a:p>
          <a:p>
            <a:r>
              <a:rPr lang="en-US" sz="2000" dirty="0"/>
              <a:t>Submission of the dissertation</a:t>
            </a:r>
          </a:p>
        </p:txBody>
      </p:sp>
    </p:spTree>
    <p:extLst>
      <p:ext uri="{BB962C8B-B14F-4D97-AF65-F5344CB8AC3E}">
        <p14:creationId xmlns:p14="http://schemas.microsoft.com/office/powerpoint/2010/main" val="202627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PhD Non-Credit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indent="-285750"/>
            <a:r>
              <a:rPr lang="en-US" sz="2400" dirty="0">
                <a:solidFill>
                  <a:schemeClr val="tx1"/>
                </a:solidFill>
              </a:rPr>
              <a:t>Documented on your transcript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Plan of Study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General Examination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Dissertation Proposal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275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Dissertation Proposal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ea typeface="ＭＳ Ｐゴシック" charset="0"/>
                <a:cs typeface="ＭＳ Ｐゴシック" charset="0"/>
                <a:hlinkClick r:id="rId2"/>
              </a:rPr>
              <a:t>Dissertation Proposal </a:t>
            </a:r>
            <a:r>
              <a:rPr lang="en-US" dirty="0">
                <a:ea typeface="ＭＳ Ｐゴシック" charset="0"/>
                <a:cs typeface="ＭＳ Ｐゴシック" charset="0"/>
              </a:rPr>
              <a:t>must be filed in the UConn Registrar’s office </a:t>
            </a:r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by the time you announce the Public Defense date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Brief description of your research project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Approvals are needed for any animal subjects, human subjects or human stem cells (IACUC, IRB or SCRO)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Approvals of the proposal include your Advisory Committee and the GPC Chair (review committee)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Instructions are posted on our Graduate School Current Student Page in the “For All Graduate Students” section under “Forms”</a:t>
            </a:r>
          </a:p>
          <a:p>
            <a:pPr lvl="1"/>
            <a:r>
              <a:rPr lang="en-US" dirty="0">
                <a:hlinkClick r:id="rId3"/>
              </a:rPr>
              <a:t>https://health.uconn.edu/graduate-school/current/</a:t>
            </a:r>
            <a:r>
              <a:rPr lang="en-US" dirty="0"/>
              <a:t> </a:t>
            </a:r>
          </a:p>
          <a:p>
            <a:pPr lvl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5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9759-EC65-5FBC-39A8-E42C4D61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Notations for Dissertation Proposal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8EC79-BBE4-D7EC-483A-699EACA49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403604"/>
            <a:ext cx="8229600" cy="2971800"/>
          </a:xfrm>
        </p:spPr>
        <p:txBody>
          <a:bodyPr>
            <a:normAutofit/>
          </a:bodyPr>
          <a:lstStyle/>
          <a:p>
            <a:r>
              <a:rPr lang="en-US" sz="2400" dirty="0"/>
              <a:t>Completed – You’re all set</a:t>
            </a:r>
          </a:p>
          <a:p>
            <a:r>
              <a:rPr lang="en-US" sz="2400" dirty="0"/>
              <a:t>In Progress – Something may still be needed (such as approvals for animals, stem cells, human subjects) or it still has to be reviewed</a:t>
            </a:r>
          </a:p>
        </p:txBody>
      </p:sp>
    </p:spTree>
    <p:extLst>
      <p:ext uri="{BB962C8B-B14F-4D97-AF65-F5344CB8AC3E}">
        <p14:creationId xmlns:p14="http://schemas.microsoft.com/office/powerpoint/2010/main" val="169943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1A45F-ECE0-E34A-9D48-1975A7845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Dissertation Specifications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FC24E-2535-314A-8B1D-79C0EE2AC2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Instructions for preparing the written dissertation</a:t>
            </a:r>
          </a:p>
          <a:p>
            <a:pPr lvl="1"/>
            <a:r>
              <a:rPr lang="en-US" sz="2400" dirty="0">
                <a:hlinkClick r:id="rId3"/>
              </a:rPr>
              <a:t>https://registrar.uconn.edu/graduation/doctoral-degrees/#dissertation-information</a:t>
            </a: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38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Examination (Public Defense)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After the private defense, announce the public defense in the </a:t>
            </a:r>
            <a:r>
              <a:rPr lang="en-US" sz="2000" i="1" dirty="0"/>
              <a:t>University Events Calendar </a:t>
            </a:r>
            <a:r>
              <a:rPr lang="en-US" sz="2000" dirty="0"/>
              <a:t>at least 2 weeks in advance, </a:t>
            </a:r>
            <a:r>
              <a:rPr lang="en-US" sz="2000" b="1" dirty="0"/>
              <a:t>Step 6</a:t>
            </a:r>
            <a:r>
              <a:rPr lang="en-US" sz="2000" dirty="0"/>
              <a:t> at </a:t>
            </a:r>
            <a:r>
              <a:rPr lang="en-US" sz="2000" dirty="0">
                <a:hlinkClick r:id="rId2"/>
              </a:rPr>
              <a:t>https://registrar.uconn.edu/graduation/doctoral-degrees/</a:t>
            </a:r>
            <a:endParaRPr lang="en-US" sz="2000" dirty="0"/>
          </a:p>
          <a:p>
            <a:r>
              <a:rPr lang="en-US" sz="2000" dirty="0"/>
              <a:t>When posting the defense, be sure to make the event sharable and/or add </a:t>
            </a:r>
            <a:r>
              <a:rPr lang="en-US" sz="2000" i="1" dirty="0"/>
              <a:t>UConn Health Graduate School </a:t>
            </a:r>
            <a:r>
              <a:rPr lang="en-US" sz="2000" dirty="0"/>
              <a:t>as an additional calendar for posting </a:t>
            </a:r>
          </a:p>
        </p:txBody>
      </p:sp>
    </p:spTree>
    <p:extLst>
      <p:ext uri="{BB962C8B-B14F-4D97-AF65-F5344CB8AC3E}">
        <p14:creationId xmlns:p14="http://schemas.microsoft.com/office/powerpoint/2010/main" val="1421224325"/>
      </p:ext>
    </p:extLst>
  </p:cSld>
  <p:clrMapOvr>
    <a:masterClrMapping/>
  </p:clrMapOvr>
</p:sld>
</file>

<file path=ppt/theme/theme1.xml><?xml version="1.0" encoding="utf-8"?>
<a:theme xmlns:a="http://schemas.openxmlformats.org/drawingml/2006/main" name="BOT-whit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ED3FED6-D9D8-9442-A20A-6C09B7636AEE}">
  <we:reference id="wa200006038" version="1.0.0.2" store="en-US" storeType="OMEX"/>
  <we:alternateReferences>
    <we:reference id="wa200006038" version="1.0.0.2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sharepoint/v3/field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BOT-white-template.potx</Template>
  <TotalTime>21484</TotalTime>
  <Words>1409</Words>
  <Application>Microsoft Macintosh PowerPoint</Application>
  <PresentationFormat>On-screen Show (16:9)</PresentationFormat>
  <Paragraphs>131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ＭＳ Ｐゴシック</vt:lpstr>
      <vt:lpstr>Arial</vt:lpstr>
      <vt:lpstr>Calibri</vt:lpstr>
      <vt:lpstr>Lucida Grande</vt:lpstr>
      <vt:lpstr>BOT-white-template</vt:lpstr>
      <vt:lpstr>1_Custom Design</vt:lpstr>
      <vt:lpstr>PhD Completion Workshop January 22, 2024</vt:lpstr>
      <vt:lpstr>Registration in the Final Semester</vt:lpstr>
      <vt:lpstr>Steps to Graduation</vt:lpstr>
      <vt:lpstr>Degree Requirements</vt:lpstr>
      <vt:lpstr>PhD Non-Credit Milestones</vt:lpstr>
      <vt:lpstr>Dissertation Proposal</vt:lpstr>
      <vt:lpstr>Notations for Dissertation Proposal </vt:lpstr>
      <vt:lpstr>Dissertation Specifications</vt:lpstr>
      <vt:lpstr>Final Examination (Public Defense)</vt:lpstr>
      <vt:lpstr>Final Examination (Public Defense)</vt:lpstr>
      <vt:lpstr>Degree Conferral Dates</vt:lpstr>
      <vt:lpstr>Commencement</vt:lpstr>
      <vt:lpstr>What is Your Completion Date?</vt:lpstr>
      <vt:lpstr>International Students</vt:lpstr>
      <vt:lpstr>Your GA</vt:lpstr>
      <vt:lpstr>Final Graduate Assistant Payments</vt:lpstr>
      <vt:lpstr>PowerPoint Presentation</vt:lpstr>
      <vt:lpstr>Starting Paycheck – Example </vt:lpstr>
      <vt:lpstr>PowerPoint Presentation</vt:lpstr>
      <vt:lpstr>Ending Paycheck – Example </vt:lpstr>
      <vt:lpstr>Mailing Address</vt:lpstr>
      <vt:lpstr>A Few Other Things </vt:lpstr>
      <vt:lpstr>Approvals for Non-Credit Milestones</vt:lpstr>
      <vt:lpstr>Electronic Signatures</vt:lpstr>
      <vt:lpstr>Email Approval</vt:lpstr>
      <vt:lpstr>Helpful Hints</vt:lpstr>
      <vt:lpstr>Helpful Links</vt:lpstr>
      <vt:lpstr>You have lots of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Kream,Barbara</cp:lastModifiedBy>
  <cp:revision>145</cp:revision>
  <dcterms:created xsi:type="dcterms:W3CDTF">2010-04-12T23:12:02Z</dcterms:created>
  <dcterms:modified xsi:type="dcterms:W3CDTF">2024-01-24T13:42:24Z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