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302" r:id="rId12"/>
    <p:sldId id="303" r:id="rId13"/>
    <p:sldId id="292" r:id="rId14"/>
    <p:sldId id="293" r:id="rId15"/>
    <p:sldId id="294" r:id="rId16"/>
    <p:sldId id="306" r:id="rId17"/>
    <p:sldId id="305" r:id="rId18"/>
    <p:sldId id="295" r:id="rId19"/>
    <p:sldId id="307" r:id="rId20"/>
    <p:sldId id="296" r:id="rId21"/>
    <p:sldId id="308" r:id="rId22"/>
    <p:sldId id="309" r:id="rId23"/>
    <p:sldId id="297" r:id="rId24"/>
    <p:sldId id="310" r:id="rId25"/>
    <p:sldId id="337" r:id="rId26"/>
    <p:sldId id="298" r:id="rId27"/>
    <p:sldId id="311" r:id="rId28"/>
    <p:sldId id="312" r:id="rId29"/>
    <p:sldId id="313" r:id="rId30"/>
    <p:sldId id="299" r:id="rId31"/>
    <p:sldId id="314" r:id="rId32"/>
    <p:sldId id="315" r:id="rId33"/>
    <p:sldId id="316" r:id="rId34"/>
    <p:sldId id="317" r:id="rId35"/>
    <p:sldId id="318" r:id="rId36"/>
    <p:sldId id="300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9" r:id="rId45"/>
    <p:sldId id="330" r:id="rId46"/>
    <p:sldId id="327" r:id="rId47"/>
    <p:sldId id="328" r:id="rId48"/>
    <p:sldId id="331" r:id="rId49"/>
    <p:sldId id="332" r:id="rId50"/>
    <p:sldId id="338" r:id="rId51"/>
    <p:sldId id="333" r:id="rId52"/>
    <p:sldId id="335" r:id="rId53"/>
    <p:sldId id="336" r:id="rId5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-252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Headline</a:t>
            </a:r>
            <a:br>
              <a:rPr lang="en-US" dirty="0" smtClean="0"/>
            </a:br>
            <a:r>
              <a:rPr lang="en-US" dirty="0" err="1" smtClean="0"/>
              <a:t>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451433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6015" y="4767263"/>
            <a:ext cx="2133600" cy="273844"/>
          </a:xfrm>
        </p:spPr>
        <p:txBody>
          <a:bodyPr/>
          <a:lstStyle>
            <a:lvl1pPr algn="l">
              <a:defRPr/>
            </a:lvl1pPr>
          </a:lstStyle>
          <a:p>
            <a:fld id="{B098AFC2-6C70-5741-9524-AA5F422D61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442098"/>
            <a:ext cx="6400800" cy="45839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90077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16049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160492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 algn="l">
              <a:defRPr/>
            </a:lvl1pPr>
          </a:lstStyle>
          <a:p>
            <a:fld id="{B098AFC2-6C70-5741-9524-AA5F422D61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53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 algn="l">
              <a:defRPr/>
            </a:lvl1pPr>
          </a:lstStyle>
          <a:p>
            <a:fld id="{B098AFC2-6C70-5741-9524-AA5F422D61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95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14115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14115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 algn="l">
              <a:defRPr/>
            </a:lvl1pPr>
          </a:lstStyle>
          <a:p>
            <a:fld id="{B098AFC2-6C70-5741-9524-AA5F422D61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7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7038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7038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 algn="l">
              <a:defRPr/>
            </a:lvl1pPr>
          </a:lstStyle>
          <a:p>
            <a:fld id="{B098AFC2-6C70-5741-9524-AA5F422D61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3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78903" y="4767263"/>
            <a:ext cx="2133600" cy="273844"/>
          </a:xfrm>
        </p:spPr>
        <p:txBody>
          <a:bodyPr/>
          <a:lstStyle>
            <a:lvl1pPr algn="l">
              <a:defRPr/>
            </a:lvl1pPr>
          </a:lstStyle>
          <a:p>
            <a:fld id="{B098AFC2-6C70-5741-9524-AA5F422D61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4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12459" y="4767263"/>
            <a:ext cx="2133600" cy="273844"/>
          </a:xfrm>
        </p:spPr>
        <p:txBody>
          <a:bodyPr/>
          <a:lstStyle>
            <a:lvl1pPr algn="l">
              <a:defRPr/>
            </a:lvl1pPr>
          </a:lstStyle>
          <a:p>
            <a:fld id="{B098AFC2-6C70-5741-9524-AA5F422D61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78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1679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34048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 algn="l">
              <a:defRPr/>
            </a:lvl1pPr>
          </a:lstStyle>
          <a:p>
            <a:fld id="{B098AFC2-6C70-5741-9524-AA5F422D61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3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40226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29379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827314"/>
            <a:ext cx="5486400" cy="5391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0180" y="4767263"/>
            <a:ext cx="2133600" cy="273844"/>
          </a:xfrm>
        </p:spPr>
        <p:txBody>
          <a:bodyPr/>
          <a:lstStyle>
            <a:lvl1pPr algn="l">
              <a:defRPr/>
            </a:lvl1pPr>
          </a:lstStyle>
          <a:p>
            <a:fld id="{B098AFC2-6C70-5741-9524-AA5F422D61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153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 algn="l">
              <a:defRPr/>
            </a:lvl1pPr>
          </a:lstStyle>
          <a:p>
            <a:fld id="{B098AFC2-6C70-5741-9524-AA5F422D61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7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4A301-1DC3-6F43-B92A-8E746F3328C4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2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BR15:  I’m a Great Coordinator!  How Can I Share My Ideas?</a:t>
            </a:r>
          </a:p>
          <a:p>
            <a:endParaRPr lang="en-US" sz="3600" dirty="0">
              <a:solidFill>
                <a:schemeClr val="bg1">
                  <a:lumMod val="9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Martha Wilkie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					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Melissa Demetro</a:t>
            </a:r>
          </a:p>
          <a:p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Program Manager			Program Coordinator</a:t>
            </a:r>
          </a:p>
          <a:p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GME Office						GME Office</a:t>
            </a:r>
          </a:p>
        </p:txBody>
      </p:sp>
    </p:spTree>
    <p:extLst>
      <p:ext uri="{BB962C8B-B14F-4D97-AF65-F5344CB8AC3E}">
        <p14:creationId xmlns:p14="http://schemas.microsoft.com/office/powerpoint/2010/main" val="101941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Coordinator Training &amp; Mentoring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Coordinator timeline</a:t>
            </a:r>
          </a:p>
          <a:p>
            <a:pPr lvl="1"/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  <a:cs typeface="Courier New"/>
              </a:rPr>
              <a:t>	▫	Institutional dates and deadlines</a:t>
            </a:r>
          </a:p>
          <a:p>
            <a:pPr lvl="1"/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  <a:cs typeface="Courier New"/>
              </a:rPr>
              <a:t>	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ourier New"/>
                <a:cs typeface="Courier New"/>
              </a:rPr>
              <a:t>▫	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  <a:cs typeface="Courier New"/>
              </a:rPr>
              <a:t>Editable, so coordinator can add 				    		program-specific dates</a:t>
            </a:r>
          </a:p>
          <a:p>
            <a:pPr lvl="1"/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  <a:cs typeface="Courier New"/>
              </a:rPr>
              <a:t>	▫	Coordinator Timeline is on our website</a:t>
            </a:r>
            <a:endParaRPr lang="en-US" sz="32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sz="36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20361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Coordinator Training &amp; Mentoring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One-on-one mentoring with veteran coordinators</a:t>
            </a:r>
          </a:p>
          <a:p>
            <a:pPr lvl="1"/>
            <a:endParaRPr lang="en-US" sz="36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0"/>
          <a:stretch/>
        </p:blipFill>
        <p:spPr>
          <a:xfrm>
            <a:off x="2656045" y="1670943"/>
            <a:ext cx="3831910" cy="317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55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Coordinator Training &amp; Mentoring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Coordinator Blackboard page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Quarterly Coordinator meetings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GMEC coordinator representative</a:t>
            </a:r>
          </a:p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73708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Coordinator Training &amp; Mentoring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Did your GME office train you when you started?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What was the most helpful thing someone trained you on when you started?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What do you wish someone taught you when you started?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Maybe you can start a coordinator group for your state	</a:t>
            </a:r>
          </a:p>
        </p:txBody>
      </p:sp>
    </p:spTree>
    <p:extLst>
      <p:ext uri="{BB962C8B-B14F-4D97-AF65-F5344CB8AC3E}">
        <p14:creationId xmlns:p14="http://schemas.microsoft.com/office/powerpoint/2010/main" val="3547825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Tracking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“Numbers”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Vacation/Time Off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Resident stipend/travel allowance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Scholarly Activity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Demographic Information</a:t>
            </a:r>
          </a:p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7166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Tracking Numbers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Our GME office tracks controlled substance, Medicare, and CT-specific numbers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Initially, we had residents complete their own enrollments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We sent detailed instructions with screenshots, but there were still difficulties</a:t>
            </a:r>
          </a:p>
        </p:txBody>
      </p:sp>
    </p:spTree>
    <p:extLst>
      <p:ext uri="{BB962C8B-B14F-4D97-AF65-F5344CB8AC3E}">
        <p14:creationId xmlns:p14="http://schemas.microsoft.com/office/powerpoint/2010/main" val="297166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Tracking Numbers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Now, the GME office enrolls everyone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Tedious to complete multiple applications for 225 incoming residents every year, but saves time in the long run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sz="36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51" y="2888479"/>
            <a:ext cx="4132698" cy="206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69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Tracking Numbers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Do you enroll your residents on a program level?  Or GME office level?  Or do they complete their own enrollments?</a:t>
            </a:r>
          </a:p>
        </p:txBody>
      </p:sp>
    </p:spTree>
    <p:extLst>
      <p:ext uri="{BB962C8B-B14F-4D97-AF65-F5344CB8AC3E}">
        <p14:creationId xmlns:p14="http://schemas.microsoft.com/office/powerpoint/2010/main" val="1715907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Tracking Vacation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Done at the program level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Vacation tracking template (this template is available on our website)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sz="36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t="20193" r="60589" b="3672"/>
          <a:stretch/>
        </p:blipFill>
        <p:spPr bwMode="auto">
          <a:xfrm>
            <a:off x="1112524" y="2375730"/>
            <a:ext cx="6065515" cy="269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66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Tracking Vacation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Do you have a vacation tracking template?  For a large program? 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Or do you have a different way of tracking vacation time?	</a:t>
            </a:r>
          </a:p>
        </p:txBody>
      </p:sp>
    </p:spTree>
    <p:extLst>
      <p:ext uri="{BB962C8B-B14F-4D97-AF65-F5344CB8AC3E}">
        <p14:creationId xmlns:p14="http://schemas.microsoft.com/office/powerpoint/2010/main" val="2614197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Disclosure</a:t>
            </a:r>
          </a:p>
          <a:p>
            <a:endParaRPr lang="en-US" sz="3600" dirty="0">
              <a:solidFill>
                <a:schemeClr val="bg1">
                  <a:lumMod val="9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No conflicts of interest to report</a:t>
            </a:r>
            <a:endParaRPr lang="en-US" sz="3200" dirty="0" smtClean="0">
              <a:solidFill>
                <a:schemeClr val="bg1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42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Tracking resident stipend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Done at both the program level and GME office level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Programs use their own preferred method to track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Most coordinators have a separate spreadsheet for each resident and/or a separate spreadsheet for each academic year</a:t>
            </a:r>
          </a:p>
        </p:txBody>
      </p:sp>
    </p:spTree>
    <p:extLst>
      <p:ext uri="{BB962C8B-B14F-4D97-AF65-F5344CB8AC3E}">
        <p14:creationId xmlns:p14="http://schemas.microsoft.com/office/powerpoint/2010/main" val="297166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Tracking resident stipend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GME office uses one larger spreadsheet to track all book and travel expenses for all programs and residents .  This template is available on our website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sz="36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03"/>
          <a:stretch/>
        </p:blipFill>
        <p:spPr>
          <a:xfrm>
            <a:off x="0" y="2992359"/>
            <a:ext cx="9144000" cy="72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8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Tracking resident stipend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How do you track resident expenditures?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Does your GME office also track resident expenses?</a:t>
            </a:r>
          </a:p>
        </p:txBody>
      </p:sp>
    </p:spTree>
    <p:extLst>
      <p:ext uri="{BB962C8B-B14F-4D97-AF65-F5344CB8AC3E}">
        <p14:creationId xmlns:p14="http://schemas.microsoft.com/office/powerpoint/2010/main" val="1062478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Tracking Scholarly Activity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Done at both the program level and GME office level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Most programs use the scholarly activity-tracking template provided by the ACGME</a:t>
            </a:r>
          </a:p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7166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Tracking Scholarly Activity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However, our GME office tracks research (resident, fellow, and faculty) for all of our programs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We use a spreadsheet similar to the resident expenditure spreadsheet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2381"/>
            <a:ext cx="9144000" cy="127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91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Tracking resident scholarly activity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Do you have a different way of tracking resident scholarly activity?  What about faculty scholarly activity?</a:t>
            </a:r>
          </a:p>
        </p:txBody>
      </p:sp>
    </p:spTree>
    <p:extLst>
      <p:ext uri="{BB962C8B-B14F-4D97-AF65-F5344CB8AC3E}">
        <p14:creationId xmlns:p14="http://schemas.microsoft.com/office/powerpoint/2010/main" val="33166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Tracking Demographics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Hard to track demographic information for current and previous residents/fellows, based on the sheer magnitude of information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We have had over 7,000 graduates since we began in the 1970s</a:t>
            </a:r>
          </a:p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7166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Tracking Demographics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We initially started tracking data in an Excel spreadsheet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sz="36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5" t="24039" r="15746" b="15866"/>
          <a:stretch/>
        </p:blipFill>
        <p:spPr bwMode="auto">
          <a:xfrm>
            <a:off x="683664" y="1807675"/>
            <a:ext cx="6482947" cy="296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454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Tracking Demographics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Then we switched to an Access database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sz="32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" t="13642" r="55295" b="12680"/>
          <a:stretch/>
        </p:blipFill>
        <p:spPr bwMode="auto">
          <a:xfrm>
            <a:off x="375551" y="1281869"/>
            <a:ext cx="8392898" cy="372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866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Tracking Demographics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We are still not happy with our method of tracking resident demographics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What does your program use to track this information?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Does your GME office use something different than you do?</a:t>
            </a:r>
          </a:p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89287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Session Outline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Introduction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Coordinator Training and Mentoring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Tracking (numbers, vacation time, resident stipend, scholarly activity, demographics)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Resident wellness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We want to hear your ideas during this </a:t>
            </a:r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session!</a:t>
            </a:r>
          </a:p>
        </p:txBody>
      </p:sp>
    </p:spTree>
    <p:extLst>
      <p:ext uri="{BB962C8B-B14F-4D97-AF65-F5344CB8AC3E}">
        <p14:creationId xmlns:p14="http://schemas.microsoft.com/office/powerpoint/2010/main" val="64320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Resident Wellness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Addressed at both the program level and the GME office level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First, we will discuss what we have done for resident wellness via the GME office</a:t>
            </a:r>
          </a:p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7166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Welcome Picnic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For incoming residents/fellows, program directors, and program coordinators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9"/>
          <a:stretch/>
        </p:blipFill>
        <p:spPr>
          <a:xfrm>
            <a:off x="4400550" y="2072191"/>
            <a:ext cx="4491990" cy="2250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3" t="16099" r="18036"/>
          <a:stretch/>
        </p:blipFill>
        <p:spPr>
          <a:xfrm>
            <a:off x="102870" y="2072191"/>
            <a:ext cx="4034790" cy="269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57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GME Office Facebook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9615" r="58008" b="3607"/>
          <a:stretch/>
        </p:blipFill>
        <p:spPr bwMode="auto">
          <a:xfrm>
            <a:off x="1740990" y="703384"/>
            <a:ext cx="5662021" cy="370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484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GME Quarterly Newsletter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2" t="19231" r="17149" b="16707"/>
          <a:stretch/>
        </p:blipFill>
        <p:spPr bwMode="auto">
          <a:xfrm>
            <a:off x="2561179" y="830997"/>
            <a:ext cx="4021642" cy="405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318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Resident Appreciation Week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  <p:pic>
        <p:nvPicPr>
          <p:cNvPr id="3074" name="Picture 2" descr="Image result for visa gift car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2443" r="1710" b="2510"/>
          <a:stretch/>
        </p:blipFill>
        <p:spPr bwMode="auto">
          <a:xfrm>
            <a:off x="566906" y="1494878"/>
            <a:ext cx="3634740" cy="169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bagel and fruit buff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715" y="1494878"/>
            <a:ext cx="2247900" cy="252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560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Resident Town Hall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098" name="Picture 2" descr="Image result for keller auditorium uco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57" y="1028938"/>
            <a:ext cx="7524086" cy="270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403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University Sports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  <p:pic>
        <p:nvPicPr>
          <p:cNvPr id="5122" name="Picture 2" descr="Image result for uconn women's basketball championship 2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58" y="830997"/>
            <a:ext cx="6903084" cy="345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66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Resident Lounge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4" y="991312"/>
            <a:ext cx="4029316" cy="4029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16" y="1834515"/>
            <a:ext cx="4248254" cy="160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44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Resident Birthdays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0" t="17507" r="53710" b="57592"/>
          <a:stretch/>
        </p:blipFill>
        <p:spPr bwMode="auto">
          <a:xfrm>
            <a:off x="195775" y="1037273"/>
            <a:ext cx="8752450" cy="188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6448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Wellness Center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725805"/>
            <a:ext cx="42291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44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About Us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Martha Wilkie</a:t>
            </a:r>
          </a:p>
          <a:p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	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ourier New"/>
                <a:cs typeface="Courier New"/>
              </a:rPr>
              <a:t>▫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GME Office Program Manager</a:t>
            </a:r>
          </a:p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Courier New"/>
                <a:cs typeface="Courier New"/>
              </a:rPr>
              <a:t>▫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Previous coordinator for Radiology</a:t>
            </a:r>
          </a:p>
          <a:p>
            <a:endParaRPr lang="en-US" sz="3200" dirty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Melissa Demetro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	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Courier New"/>
                <a:cs typeface="Courier New"/>
              </a:rPr>
              <a:t>▫ 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GME Office Program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Coordinator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	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Courier New"/>
                <a:cs typeface="Courier New"/>
              </a:rPr>
              <a:t>▫ 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Previous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program assistant for</a:t>
            </a:r>
          </a:p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             GI and IM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endParaRPr lang="en-US" sz="32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58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Dave &amp; Buster’s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830998"/>
            <a:ext cx="6286500" cy="3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44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Dinner at Comedy Club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" y="830997"/>
            <a:ext cx="8275320" cy="35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44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Movie Mondays - FAIL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830997"/>
            <a:ext cx="6743700" cy="355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44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Coffee Cup - FAIL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3501"/>
          <a:stretch/>
        </p:blipFill>
        <p:spPr>
          <a:xfrm>
            <a:off x="1611948" y="951548"/>
            <a:ext cx="5531485" cy="332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14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Resident Wellness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Does your institution sponsor wellness activities at the GME office level?</a:t>
            </a:r>
          </a:p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820216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Resident Wellness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Now we will discuss wellness at the program level	</a:t>
            </a:r>
          </a:p>
        </p:txBody>
      </p:sp>
    </p:spTree>
    <p:extLst>
      <p:ext uri="{BB962C8B-B14F-4D97-AF65-F5344CB8AC3E}">
        <p14:creationId xmlns:p14="http://schemas.microsoft.com/office/powerpoint/2010/main" val="26697664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Wellness during didactic sessions</a:t>
            </a:r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65" y="1100375"/>
            <a:ext cx="4674870" cy="306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149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Weekly Luncheons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38" y="830996"/>
            <a:ext cx="6232525" cy="35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149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Wellness Chief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09" y="746343"/>
            <a:ext cx="6489382" cy="365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30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Cocoa!</a:t>
            </a:r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 t="26414" b="12638"/>
          <a:stretch/>
        </p:blipFill>
        <p:spPr bwMode="auto">
          <a:xfrm>
            <a:off x="339838" y="1047934"/>
            <a:ext cx="8464323" cy="298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43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Also in our GME Office…</a:t>
            </a:r>
          </a:p>
          <a:p>
            <a:endParaRPr lang="en-US" sz="36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20" y="976709"/>
            <a:ext cx="1438044" cy="1838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" y="2926080"/>
            <a:ext cx="1542758" cy="17820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2974" y="885825"/>
            <a:ext cx="27590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Dr. Kiki </a:t>
            </a:r>
            <a:r>
              <a:rPr lang="en-US" sz="2800" dirty="0" err="1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Nissen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, MD, FACP</a:t>
            </a:r>
          </a:p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Associate Dean for GME</a:t>
            </a:r>
            <a:endParaRPr lang="en-US" sz="2800" dirty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4974" y="885826"/>
            <a:ext cx="2759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Dr. Steven Angus, MD</a:t>
            </a:r>
          </a:p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DIO</a:t>
            </a:r>
            <a:endParaRPr lang="en-US" sz="2800" dirty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2974" y="2908811"/>
            <a:ext cx="2759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Dr. Wendy Miller, MD, FACP</a:t>
            </a:r>
          </a:p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Assistant DIO</a:t>
            </a:r>
            <a:endParaRPr lang="en-US" sz="2800" dirty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84974" y="2829930"/>
            <a:ext cx="2759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Mark Siraco</a:t>
            </a:r>
          </a:p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Director of GME Finance</a:t>
            </a:r>
            <a:endParaRPr lang="en-US" sz="2800" dirty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25601" r="71358" b="39221"/>
          <a:stretch/>
        </p:blipFill>
        <p:spPr bwMode="auto">
          <a:xfrm>
            <a:off x="83820" y="976709"/>
            <a:ext cx="1542757" cy="183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21" y="2908811"/>
            <a:ext cx="1443732" cy="20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8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Matching Gear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830997"/>
            <a:ext cx="6343650" cy="356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17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Other Activities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6" t="27164" r="28778" b="18630"/>
          <a:stretch/>
        </p:blipFill>
        <p:spPr bwMode="auto">
          <a:xfrm>
            <a:off x="2124542" y="737014"/>
            <a:ext cx="4894916" cy="37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430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Resident Wellness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What does your program do for wellness activities?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Any barriers you have encountered?  Attendance?  Financial?</a:t>
            </a:r>
          </a:p>
        </p:txBody>
      </p:sp>
    </p:spTree>
    <p:extLst>
      <p:ext uri="{BB962C8B-B14F-4D97-AF65-F5344CB8AC3E}">
        <p14:creationId xmlns:p14="http://schemas.microsoft.com/office/powerpoint/2010/main" val="33398177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Thank you!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9" y="830998"/>
            <a:ext cx="8406882" cy="353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84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Also in our GME Office…</a:t>
            </a:r>
          </a:p>
          <a:p>
            <a:endParaRPr lang="en-US" sz="36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2974" y="1100706"/>
            <a:ext cx="2759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Jill Goldsmith</a:t>
            </a:r>
          </a:p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Program Coordinator</a:t>
            </a:r>
            <a:endParaRPr lang="en-US" sz="2800" dirty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4966" y="993265"/>
            <a:ext cx="27590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Kathy </a:t>
            </a:r>
            <a:r>
              <a:rPr lang="en-US" sz="2800" dirty="0" err="1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Mikulak</a:t>
            </a:r>
            <a:endParaRPr lang="en-US" sz="2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Administrative Program Assistant</a:t>
            </a:r>
            <a:endParaRPr lang="en-US" sz="2800" dirty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3360" y="2809147"/>
            <a:ext cx="3257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Bethany Dumez</a:t>
            </a:r>
          </a:p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Administrative Program Assistant</a:t>
            </a:r>
            <a:endParaRPr lang="en-US" sz="2800" dirty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14" y="2809147"/>
            <a:ext cx="1578515" cy="20659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3333" r="58333" b="66000"/>
          <a:stretch/>
        </p:blipFill>
        <p:spPr>
          <a:xfrm>
            <a:off x="201344" y="1100706"/>
            <a:ext cx="1611630" cy="16010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 t="19922" r="67794" b="36231"/>
          <a:stretch/>
        </p:blipFill>
        <p:spPr bwMode="auto">
          <a:xfrm>
            <a:off x="4697530" y="1093334"/>
            <a:ext cx="1687436" cy="161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15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Our Programs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sz="36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20 Residency Programs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40 Fellowship programs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665 residents and fellows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Rotating at upwards of 25 sites, but 5 main hospitals</a:t>
            </a:r>
            <a:endParaRPr lang="en-US" sz="3600" dirty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endParaRPr lang="en-US" sz="36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280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Coordinator Training &amp; Mentoring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New coordinators meet with the GME office staff when they start</a:t>
            </a:r>
          </a:p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90" y="1888622"/>
            <a:ext cx="4378416" cy="284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20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Coordinator Training &amp; Mentoring</a:t>
            </a:r>
            <a:endParaRPr lang="en-US" sz="4800" dirty="0" smtClean="0">
              <a:solidFill>
                <a:schemeClr val="bg1">
                  <a:lumMod val="85000"/>
                </a:schemeClr>
              </a:solidFill>
              <a:latin typeface="Franklin Gothic Book" panose="020B05030201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Martha discusses what GME is, what the ACGME is, common program requirements vs. program requirements, FMLA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Mark discusses finance, specifically book and travel allowances for residents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Melissa discusses our online residency management system (MyEvaluations)</a:t>
            </a:r>
          </a:p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35333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820</Words>
  <Application>Microsoft Office PowerPoint</Application>
  <PresentationFormat>On-screen Show (16:9)</PresentationFormat>
  <Paragraphs>169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CBallestrini</dc:creator>
  <cp:lastModifiedBy>Rosen,Sheryl L.</cp:lastModifiedBy>
  <cp:revision>58</cp:revision>
  <dcterms:created xsi:type="dcterms:W3CDTF">2013-10-10T18:53:03Z</dcterms:created>
  <dcterms:modified xsi:type="dcterms:W3CDTF">2018-03-06T21:19:25Z</dcterms:modified>
</cp:coreProperties>
</file>