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58" r:id="rId4"/>
    <p:sldId id="262" r:id="rId5"/>
    <p:sldId id="259" r:id="rId6"/>
    <p:sldId id="260" r:id="rId7"/>
    <p:sldId id="263"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1C564-AB76-0779-E3F1-2F757BA86C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F4F6D2-DA35-A5FF-A449-3EA43E82C3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722BE1-F44C-7934-C2A0-F847A956C567}"/>
              </a:ext>
            </a:extLst>
          </p:cNvPr>
          <p:cNvSpPr>
            <a:spLocks noGrp="1"/>
          </p:cNvSpPr>
          <p:nvPr>
            <p:ph type="dt" sz="half" idx="10"/>
          </p:nvPr>
        </p:nvSpPr>
        <p:spPr/>
        <p:txBody>
          <a:bodyPr/>
          <a:lstStyle/>
          <a:p>
            <a:fld id="{3EFDC2F3-9A33-6C4F-B140-7BCE01082E00}" type="datetimeFigureOut">
              <a:rPr lang="en-US" smtClean="0"/>
              <a:t>4/18/23</a:t>
            </a:fld>
            <a:endParaRPr lang="en-US"/>
          </a:p>
        </p:txBody>
      </p:sp>
      <p:sp>
        <p:nvSpPr>
          <p:cNvPr id="5" name="Footer Placeholder 4">
            <a:extLst>
              <a:ext uri="{FF2B5EF4-FFF2-40B4-BE49-F238E27FC236}">
                <a16:creationId xmlns:a16="http://schemas.microsoft.com/office/drawing/2014/main" id="{47B553B3-D2BA-3F0C-528C-3D73801E39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24C24E-DA1C-1940-468D-9D75D387F0DB}"/>
              </a:ext>
            </a:extLst>
          </p:cNvPr>
          <p:cNvSpPr>
            <a:spLocks noGrp="1"/>
          </p:cNvSpPr>
          <p:nvPr>
            <p:ph type="sldNum" sz="quarter" idx="12"/>
          </p:nvPr>
        </p:nvSpPr>
        <p:spPr/>
        <p:txBody>
          <a:bodyPr/>
          <a:lstStyle/>
          <a:p>
            <a:fld id="{4CFB134F-1C71-514F-A03C-7264DDF57EF8}" type="slidenum">
              <a:rPr lang="en-US" smtClean="0"/>
              <a:t>‹#›</a:t>
            </a:fld>
            <a:endParaRPr lang="en-US"/>
          </a:p>
        </p:txBody>
      </p:sp>
    </p:spTree>
    <p:extLst>
      <p:ext uri="{BB962C8B-B14F-4D97-AF65-F5344CB8AC3E}">
        <p14:creationId xmlns:p14="http://schemas.microsoft.com/office/powerpoint/2010/main" val="2830280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093CC-75C0-4F52-633A-E3A681D668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1F5F87-74FB-8DAC-6994-6F9BE73F99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A7D8DF-3853-BBC6-47B6-BD41C1277F5C}"/>
              </a:ext>
            </a:extLst>
          </p:cNvPr>
          <p:cNvSpPr>
            <a:spLocks noGrp="1"/>
          </p:cNvSpPr>
          <p:nvPr>
            <p:ph type="dt" sz="half" idx="10"/>
          </p:nvPr>
        </p:nvSpPr>
        <p:spPr/>
        <p:txBody>
          <a:bodyPr/>
          <a:lstStyle/>
          <a:p>
            <a:fld id="{3EFDC2F3-9A33-6C4F-B140-7BCE01082E00}" type="datetimeFigureOut">
              <a:rPr lang="en-US" smtClean="0"/>
              <a:t>4/18/23</a:t>
            </a:fld>
            <a:endParaRPr lang="en-US"/>
          </a:p>
        </p:txBody>
      </p:sp>
      <p:sp>
        <p:nvSpPr>
          <p:cNvPr id="5" name="Footer Placeholder 4">
            <a:extLst>
              <a:ext uri="{FF2B5EF4-FFF2-40B4-BE49-F238E27FC236}">
                <a16:creationId xmlns:a16="http://schemas.microsoft.com/office/drawing/2014/main" id="{D6983B2C-B555-F259-F451-2C059B727F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1879F9-6BFD-4F13-43EC-F369D63C5BF2}"/>
              </a:ext>
            </a:extLst>
          </p:cNvPr>
          <p:cNvSpPr>
            <a:spLocks noGrp="1"/>
          </p:cNvSpPr>
          <p:nvPr>
            <p:ph type="sldNum" sz="quarter" idx="12"/>
          </p:nvPr>
        </p:nvSpPr>
        <p:spPr/>
        <p:txBody>
          <a:bodyPr/>
          <a:lstStyle/>
          <a:p>
            <a:fld id="{4CFB134F-1C71-514F-A03C-7264DDF57EF8}" type="slidenum">
              <a:rPr lang="en-US" smtClean="0"/>
              <a:t>‹#›</a:t>
            </a:fld>
            <a:endParaRPr lang="en-US"/>
          </a:p>
        </p:txBody>
      </p:sp>
    </p:spTree>
    <p:extLst>
      <p:ext uri="{BB962C8B-B14F-4D97-AF65-F5344CB8AC3E}">
        <p14:creationId xmlns:p14="http://schemas.microsoft.com/office/powerpoint/2010/main" val="1232277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37244C-9E84-6E21-7990-48FDBC20AC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5127C2-CC22-5381-27B3-3E6B35902A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64F377-0CD2-BFC1-B7E9-442465E25B42}"/>
              </a:ext>
            </a:extLst>
          </p:cNvPr>
          <p:cNvSpPr>
            <a:spLocks noGrp="1"/>
          </p:cNvSpPr>
          <p:nvPr>
            <p:ph type="dt" sz="half" idx="10"/>
          </p:nvPr>
        </p:nvSpPr>
        <p:spPr/>
        <p:txBody>
          <a:bodyPr/>
          <a:lstStyle/>
          <a:p>
            <a:fld id="{3EFDC2F3-9A33-6C4F-B140-7BCE01082E00}" type="datetimeFigureOut">
              <a:rPr lang="en-US" smtClean="0"/>
              <a:t>4/18/23</a:t>
            </a:fld>
            <a:endParaRPr lang="en-US"/>
          </a:p>
        </p:txBody>
      </p:sp>
      <p:sp>
        <p:nvSpPr>
          <p:cNvPr id="5" name="Footer Placeholder 4">
            <a:extLst>
              <a:ext uri="{FF2B5EF4-FFF2-40B4-BE49-F238E27FC236}">
                <a16:creationId xmlns:a16="http://schemas.microsoft.com/office/drawing/2014/main" id="{A60C4A34-BA9B-AEB6-5288-DD6D31DE63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02E359-ACCA-3D64-FAE1-83D928DB2A17}"/>
              </a:ext>
            </a:extLst>
          </p:cNvPr>
          <p:cNvSpPr>
            <a:spLocks noGrp="1"/>
          </p:cNvSpPr>
          <p:nvPr>
            <p:ph type="sldNum" sz="quarter" idx="12"/>
          </p:nvPr>
        </p:nvSpPr>
        <p:spPr/>
        <p:txBody>
          <a:bodyPr/>
          <a:lstStyle/>
          <a:p>
            <a:fld id="{4CFB134F-1C71-514F-A03C-7264DDF57EF8}" type="slidenum">
              <a:rPr lang="en-US" smtClean="0"/>
              <a:t>‹#›</a:t>
            </a:fld>
            <a:endParaRPr lang="en-US"/>
          </a:p>
        </p:txBody>
      </p:sp>
    </p:spTree>
    <p:extLst>
      <p:ext uri="{BB962C8B-B14F-4D97-AF65-F5344CB8AC3E}">
        <p14:creationId xmlns:p14="http://schemas.microsoft.com/office/powerpoint/2010/main" val="1159551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6F042-FEE5-C1A5-D4B3-B3E4C49A22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7964B1-16CC-132F-D24D-BD9539FA1D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BF47F1-3044-0EC7-D12C-11AF64396F36}"/>
              </a:ext>
            </a:extLst>
          </p:cNvPr>
          <p:cNvSpPr>
            <a:spLocks noGrp="1"/>
          </p:cNvSpPr>
          <p:nvPr>
            <p:ph type="dt" sz="half" idx="10"/>
          </p:nvPr>
        </p:nvSpPr>
        <p:spPr/>
        <p:txBody>
          <a:bodyPr/>
          <a:lstStyle/>
          <a:p>
            <a:fld id="{3EFDC2F3-9A33-6C4F-B140-7BCE01082E00}" type="datetimeFigureOut">
              <a:rPr lang="en-US" smtClean="0"/>
              <a:t>4/18/23</a:t>
            </a:fld>
            <a:endParaRPr lang="en-US"/>
          </a:p>
        </p:txBody>
      </p:sp>
      <p:sp>
        <p:nvSpPr>
          <p:cNvPr id="5" name="Footer Placeholder 4">
            <a:extLst>
              <a:ext uri="{FF2B5EF4-FFF2-40B4-BE49-F238E27FC236}">
                <a16:creationId xmlns:a16="http://schemas.microsoft.com/office/drawing/2014/main" id="{F07CBF5D-D5F1-367B-9246-EBE898C637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5D860-839E-C912-A2B8-510610D081E8}"/>
              </a:ext>
            </a:extLst>
          </p:cNvPr>
          <p:cNvSpPr>
            <a:spLocks noGrp="1"/>
          </p:cNvSpPr>
          <p:nvPr>
            <p:ph type="sldNum" sz="quarter" idx="12"/>
          </p:nvPr>
        </p:nvSpPr>
        <p:spPr/>
        <p:txBody>
          <a:bodyPr/>
          <a:lstStyle/>
          <a:p>
            <a:fld id="{4CFB134F-1C71-514F-A03C-7264DDF57EF8}" type="slidenum">
              <a:rPr lang="en-US" smtClean="0"/>
              <a:t>‹#›</a:t>
            </a:fld>
            <a:endParaRPr lang="en-US"/>
          </a:p>
        </p:txBody>
      </p:sp>
    </p:spTree>
    <p:extLst>
      <p:ext uri="{BB962C8B-B14F-4D97-AF65-F5344CB8AC3E}">
        <p14:creationId xmlns:p14="http://schemas.microsoft.com/office/powerpoint/2010/main" val="1213786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16848-8058-CF9A-E0C9-876515A688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6570FA-2ABF-BF81-9314-9E8D7EFE1B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7B6588-94E1-FD6F-E570-AE617F0DB2A7}"/>
              </a:ext>
            </a:extLst>
          </p:cNvPr>
          <p:cNvSpPr>
            <a:spLocks noGrp="1"/>
          </p:cNvSpPr>
          <p:nvPr>
            <p:ph type="dt" sz="half" idx="10"/>
          </p:nvPr>
        </p:nvSpPr>
        <p:spPr/>
        <p:txBody>
          <a:bodyPr/>
          <a:lstStyle/>
          <a:p>
            <a:fld id="{3EFDC2F3-9A33-6C4F-B140-7BCE01082E00}" type="datetimeFigureOut">
              <a:rPr lang="en-US" smtClean="0"/>
              <a:t>4/18/23</a:t>
            </a:fld>
            <a:endParaRPr lang="en-US"/>
          </a:p>
        </p:txBody>
      </p:sp>
      <p:sp>
        <p:nvSpPr>
          <p:cNvPr id="5" name="Footer Placeholder 4">
            <a:extLst>
              <a:ext uri="{FF2B5EF4-FFF2-40B4-BE49-F238E27FC236}">
                <a16:creationId xmlns:a16="http://schemas.microsoft.com/office/drawing/2014/main" id="{3C7A3F9D-4072-DBF5-CB9C-ECBF4436E9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C60FFA-CE22-B97A-FCFC-734468695D6B}"/>
              </a:ext>
            </a:extLst>
          </p:cNvPr>
          <p:cNvSpPr>
            <a:spLocks noGrp="1"/>
          </p:cNvSpPr>
          <p:nvPr>
            <p:ph type="sldNum" sz="quarter" idx="12"/>
          </p:nvPr>
        </p:nvSpPr>
        <p:spPr/>
        <p:txBody>
          <a:bodyPr/>
          <a:lstStyle/>
          <a:p>
            <a:fld id="{4CFB134F-1C71-514F-A03C-7264DDF57EF8}" type="slidenum">
              <a:rPr lang="en-US" smtClean="0"/>
              <a:t>‹#›</a:t>
            </a:fld>
            <a:endParaRPr lang="en-US"/>
          </a:p>
        </p:txBody>
      </p:sp>
    </p:spTree>
    <p:extLst>
      <p:ext uri="{BB962C8B-B14F-4D97-AF65-F5344CB8AC3E}">
        <p14:creationId xmlns:p14="http://schemas.microsoft.com/office/powerpoint/2010/main" val="2008125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28A34-E6C4-2A6F-4DD1-A7D2047E1F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10A99B-905C-0643-26A3-3FF6EF0EDA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9A6A9E-50F2-F842-8343-E64D435E09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E4914B-735B-8132-A412-DAF11AF48D8B}"/>
              </a:ext>
            </a:extLst>
          </p:cNvPr>
          <p:cNvSpPr>
            <a:spLocks noGrp="1"/>
          </p:cNvSpPr>
          <p:nvPr>
            <p:ph type="dt" sz="half" idx="10"/>
          </p:nvPr>
        </p:nvSpPr>
        <p:spPr/>
        <p:txBody>
          <a:bodyPr/>
          <a:lstStyle/>
          <a:p>
            <a:fld id="{3EFDC2F3-9A33-6C4F-B140-7BCE01082E00}" type="datetimeFigureOut">
              <a:rPr lang="en-US" smtClean="0"/>
              <a:t>4/18/23</a:t>
            </a:fld>
            <a:endParaRPr lang="en-US"/>
          </a:p>
        </p:txBody>
      </p:sp>
      <p:sp>
        <p:nvSpPr>
          <p:cNvPr id="6" name="Footer Placeholder 5">
            <a:extLst>
              <a:ext uri="{FF2B5EF4-FFF2-40B4-BE49-F238E27FC236}">
                <a16:creationId xmlns:a16="http://schemas.microsoft.com/office/drawing/2014/main" id="{0F6718D1-9165-EE0B-70AC-B165BAFBB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B9C0C7-B349-B4C1-ADAC-CD1C739836B7}"/>
              </a:ext>
            </a:extLst>
          </p:cNvPr>
          <p:cNvSpPr>
            <a:spLocks noGrp="1"/>
          </p:cNvSpPr>
          <p:nvPr>
            <p:ph type="sldNum" sz="quarter" idx="12"/>
          </p:nvPr>
        </p:nvSpPr>
        <p:spPr/>
        <p:txBody>
          <a:bodyPr/>
          <a:lstStyle/>
          <a:p>
            <a:fld id="{4CFB134F-1C71-514F-A03C-7264DDF57EF8}" type="slidenum">
              <a:rPr lang="en-US" smtClean="0"/>
              <a:t>‹#›</a:t>
            </a:fld>
            <a:endParaRPr lang="en-US"/>
          </a:p>
        </p:txBody>
      </p:sp>
    </p:spTree>
    <p:extLst>
      <p:ext uri="{BB962C8B-B14F-4D97-AF65-F5344CB8AC3E}">
        <p14:creationId xmlns:p14="http://schemas.microsoft.com/office/powerpoint/2010/main" val="2862053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185A0-2857-F548-4504-BDE27B0C64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6BCCFD-9466-8153-2DF2-2EDC5C39F5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7B98FD-19D4-F0BE-0893-7830284383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05BE21-453C-F29D-7BD4-D379AAA60C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5FEE49-C898-C95E-18ED-983805CE37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6DF35-BD19-F929-DF3F-4CFAFF3AEED9}"/>
              </a:ext>
            </a:extLst>
          </p:cNvPr>
          <p:cNvSpPr>
            <a:spLocks noGrp="1"/>
          </p:cNvSpPr>
          <p:nvPr>
            <p:ph type="dt" sz="half" idx="10"/>
          </p:nvPr>
        </p:nvSpPr>
        <p:spPr/>
        <p:txBody>
          <a:bodyPr/>
          <a:lstStyle/>
          <a:p>
            <a:fld id="{3EFDC2F3-9A33-6C4F-B140-7BCE01082E00}" type="datetimeFigureOut">
              <a:rPr lang="en-US" smtClean="0"/>
              <a:t>4/18/23</a:t>
            </a:fld>
            <a:endParaRPr lang="en-US"/>
          </a:p>
        </p:txBody>
      </p:sp>
      <p:sp>
        <p:nvSpPr>
          <p:cNvPr id="8" name="Footer Placeholder 7">
            <a:extLst>
              <a:ext uri="{FF2B5EF4-FFF2-40B4-BE49-F238E27FC236}">
                <a16:creationId xmlns:a16="http://schemas.microsoft.com/office/drawing/2014/main" id="{A17F3F3A-AC9A-D22A-9B13-614E68A6AE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FBD0B6-40A1-8FCC-B38E-8D5494302775}"/>
              </a:ext>
            </a:extLst>
          </p:cNvPr>
          <p:cNvSpPr>
            <a:spLocks noGrp="1"/>
          </p:cNvSpPr>
          <p:nvPr>
            <p:ph type="sldNum" sz="quarter" idx="12"/>
          </p:nvPr>
        </p:nvSpPr>
        <p:spPr/>
        <p:txBody>
          <a:bodyPr/>
          <a:lstStyle/>
          <a:p>
            <a:fld id="{4CFB134F-1C71-514F-A03C-7264DDF57EF8}" type="slidenum">
              <a:rPr lang="en-US" smtClean="0"/>
              <a:t>‹#›</a:t>
            </a:fld>
            <a:endParaRPr lang="en-US"/>
          </a:p>
        </p:txBody>
      </p:sp>
    </p:spTree>
    <p:extLst>
      <p:ext uri="{BB962C8B-B14F-4D97-AF65-F5344CB8AC3E}">
        <p14:creationId xmlns:p14="http://schemas.microsoft.com/office/powerpoint/2010/main" val="732005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57FC3-8BF4-EF59-D8E1-53BE51F83C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A23502-E344-BCB5-467D-9722251FF92A}"/>
              </a:ext>
            </a:extLst>
          </p:cNvPr>
          <p:cNvSpPr>
            <a:spLocks noGrp="1"/>
          </p:cNvSpPr>
          <p:nvPr>
            <p:ph type="dt" sz="half" idx="10"/>
          </p:nvPr>
        </p:nvSpPr>
        <p:spPr/>
        <p:txBody>
          <a:bodyPr/>
          <a:lstStyle/>
          <a:p>
            <a:fld id="{3EFDC2F3-9A33-6C4F-B140-7BCE01082E00}" type="datetimeFigureOut">
              <a:rPr lang="en-US" smtClean="0"/>
              <a:t>4/18/23</a:t>
            </a:fld>
            <a:endParaRPr lang="en-US"/>
          </a:p>
        </p:txBody>
      </p:sp>
      <p:sp>
        <p:nvSpPr>
          <p:cNvPr id="4" name="Footer Placeholder 3">
            <a:extLst>
              <a:ext uri="{FF2B5EF4-FFF2-40B4-BE49-F238E27FC236}">
                <a16:creationId xmlns:a16="http://schemas.microsoft.com/office/drawing/2014/main" id="{AA3CB891-8DA1-6B8F-5E47-A3FA292F9B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2A03EF-E87D-2A1C-0F60-0A2FC204A5F0}"/>
              </a:ext>
            </a:extLst>
          </p:cNvPr>
          <p:cNvSpPr>
            <a:spLocks noGrp="1"/>
          </p:cNvSpPr>
          <p:nvPr>
            <p:ph type="sldNum" sz="quarter" idx="12"/>
          </p:nvPr>
        </p:nvSpPr>
        <p:spPr/>
        <p:txBody>
          <a:bodyPr/>
          <a:lstStyle/>
          <a:p>
            <a:fld id="{4CFB134F-1C71-514F-A03C-7264DDF57EF8}" type="slidenum">
              <a:rPr lang="en-US" smtClean="0"/>
              <a:t>‹#›</a:t>
            </a:fld>
            <a:endParaRPr lang="en-US"/>
          </a:p>
        </p:txBody>
      </p:sp>
    </p:spTree>
    <p:extLst>
      <p:ext uri="{BB962C8B-B14F-4D97-AF65-F5344CB8AC3E}">
        <p14:creationId xmlns:p14="http://schemas.microsoft.com/office/powerpoint/2010/main" val="3512113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EA87A0-7F12-B0D9-EE9A-639EACBA6FF1}"/>
              </a:ext>
            </a:extLst>
          </p:cNvPr>
          <p:cNvSpPr>
            <a:spLocks noGrp="1"/>
          </p:cNvSpPr>
          <p:nvPr>
            <p:ph type="dt" sz="half" idx="10"/>
          </p:nvPr>
        </p:nvSpPr>
        <p:spPr/>
        <p:txBody>
          <a:bodyPr/>
          <a:lstStyle/>
          <a:p>
            <a:fld id="{3EFDC2F3-9A33-6C4F-B140-7BCE01082E00}" type="datetimeFigureOut">
              <a:rPr lang="en-US" smtClean="0"/>
              <a:t>4/18/23</a:t>
            </a:fld>
            <a:endParaRPr lang="en-US"/>
          </a:p>
        </p:txBody>
      </p:sp>
      <p:sp>
        <p:nvSpPr>
          <p:cNvPr id="3" name="Footer Placeholder 2">
            <a:extLst>
              <a:ext uri="{FF2B5EF4-FFF2-40B4-BE49-F238E27FC236}">
                <a16:creationId xmlns:a16="http://schemas.microsoft.com/office/drawing/2014/main" id="{172A0ECD-EED9-918B-CB0D-662A24A104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747643-2E17-F289-3056-75B5CC4E5C8A}"/>
              </a:ext>
            </a:extLst>
          </p:cNvPr>
          <p:cNvSpPr>
            <a:spLocks noGrp="1"/>
          </p:cNvSpPr>
          <p:nvPr>
            <p:ph type="sldNum" sz="quarter" idx="12"/>
          </p:nvPr>
        </p:nvSpPr>
        <p:spPr/>
        <p:txBody>
          <a:bodyPr/>
          <a:lstStyle/>
          <a:p>
            <a:fld id="{4CFB134F-1C71-514F-A03C-7264DDF57EF8}" type="slidenum">
              <a:rPr lang="en-US" smtClean="0"/>
              <a:t>‹#›</a:t>
            </a:fld>
            <a:endParaRPr lang="en-US"/>
          </a:p>
        </p:txBody>
      </p:sp>
    </p:spTree>
    <p:extLst>
      <p:ext uri="{BB962C8B-B14F-4D97-AF65-F5344CB8AC3E}">
        <p14:creationId xmlns:p14="http://schemas.microsoft.com/office/powerpoint/2010/main" val="3919270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C8B5E-CD11-2508-436B-9FBAF77678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4FCF36-AA0D-20F7-62BB-2BDD7D8C4E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ACD1D9-C3DA-1BE3-E4F4-84A0778F3F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B9B06D-B066-D9FF-4278-60616C0688AF}"/>
              </a:ext>
            </a:extLst>
          </p:cNvPr>
          <p:cNvSpPr>
            <a:spLocks noGrp="1"/>
          </p:cNvSpPr>
          <p:nvPr>
            <p:ph type="dt" sz="half" idx="10"/>
          </p:nvPr>
        </p:nvSpPr>
        <p:spPr/>
        <p:txBody>
          <a:bodyPr/>
          <a:lstStyle/>
          <a:p>
            <a:fld id="{3EFDC2F3-9A33-6C4F-B140-7BCE01082E00}" type="datetimeFigureOut">
              <a:rPr lang="en-US" smtClean="0"/>
              <a:t>4/18/23</a:t>
            </a:fld>
            <a:endParaRPr lang="en-US"/>
          </a:p>
        </p:txBody>
      </p:sp>
      <p:sp>
        <p:nvSpPr>
          <p:cNvPr id="6" name="Footer Placeholder 5">
            <a:extLst>
              <a:ext uri="{FF2B5EF4-FFF2-40B4-BE49-F238E27FC236}">
                <a16:creationId xmlns:a16="http://schemas.microsoft.com/office/drawing/2014/main" id="{DEB50489-A01A-A451-B692-AA88E5AE19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8E8DFB-5B50-6C30-2539-6C07E5848004}"/>
              </a:ext>
            </a:extLst>
          </p:cNvPr>
          <p:cNvSpPr>
            <a:spLocks noGrp="1"/>
          </p:cNvSpPr>
          <p:nvPr>
            <p:ph type="sldNum" sz="quarter" idx="12"/>
          </p:nvPr>
        </p:nvSpPr>
        <p:spPr/>
        <p:txBody>
          <a:bodyPr/>
          <a:lstStyle/>
          <a:p>
            <a:fld id="{4CFB134F-1C71-514F-A03C-7264DDF57EF8}" type="slidenum">
              <a:rPr lang="en-US" smtClean="0"/>
              <a:t>‹#›</a:t>
            </a:fld>
            <a:endParaRPr lang="en-US"/>
          </a:p>
        </p:txBody>
      </p:sp>
    </p:spTree>
    <p:extLst>
      <p:ext uri="{BB962C8B-B14F-4D97-AF65-F5344CB8AC3E}">
        <p14:creationId xmlns:p14="http://schemas.microsoft.com/office/powerpoint/2010/main" val="746923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A29F0-ACB3-C4D0-EB5F-61B7AF0E4D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1F31AC-585E-F173-8E30-314FFF0088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73B1FA-1D93-C317-2A6F-75ED7BD751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08A12D-A877-57C4-961D-ED7C0BEFEF76}"/>
              </a:ext>
            </a:extLst>
          </p:cNvPr>
          <p:cNvSpPr>
            <a:spLocks noGrp="1"/>
          </p:cNvSpPr>
          <p:nvPr>
            <p:ph type="dt" sz="half" idx="10"/>
          </p:nvPr>
        </p:nvSpPr>
        <p:spPr/>
        <p:txBody>
          <a:bodyPr/>
          <a:lstStyle/>
          <a:p>
            <a:fld id="{3EFDC2F3-9A33-6C4F-B140-7BCE01082E00}" type="datetimeFigureOut">
              <a:rPr lang="en-US" smtClean="0"/>
              <a:t>4/18/23</a:t>
            </a:fld>
            <a:endParaRPr lang="en-US"/>
          </a:p>
        </p:txBody>
      </p:sp>
      <p:sp>
        <p:nvSpPr>
          <p:cNvPr id="6" name="Footer Placeholder 5">
            <a:extLst>
              <a:ext uri="{FF2B5EF4-FFF2-40B4-BE49-F238E27FC236}">
                <a16:creationId xmlns:a16="http://schemas.microsoft.com/office/drawing/2014/main" id="{36A7AF12-A980-63A2-F710-51477D75A5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056763-4ABC-98CD-AD4E-DB0D3DD941B2}"/>
              </a:ext>
            </a:extLst>
          </p:cNvPr>
          <p:cNvSpPr>
            <a:spLocks noGrp="1"/>
          </p:cNvSpPr>
          <p:nvPr>
            <p:ph type="sldNum" sz="quarter" idx="12"/>
          </p:nvPr>
        </p:nvSpPr>
        <p:spPr/>
        <p:txBody>
          <a:bodyPr/>
          <a:lstStyle/>
          <a:p>
            <a:fld id="{4CFB134F-1C71-514F-A03C-7264DDF57EF8}" type="slidenum">
              <a:rPr lang="en-US" smtClean="0"/>
              <a:t>‹#›</a:t>
            </a:fld>
            <a:endParaRPr lang="en-US"/>
          </a:p>
        </p:txBody>
      </p:sp>
    </p:spTree>
    <p:extLst>
      <p:ext uri="{BB962C8B-B14F-4D97-AF65-F5344CB8AC3E}">
        <p14:creationId xmlns:p14="http://schemas.microsoft.com/office/powerpoint/2010/main" val="3556385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58F910-00CD-E709-77E6-B93B145742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801DDD-A523-1348-D6C9-A8AE6E67C7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A426C2-35B0-7DB6-CC52-F8A6578D80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DC2F3-9A33-6C4F-B140-7BCE01082E00}" type="datetimeFigureOut">
              <a:rPr lang="en-US" smtClean="0"/>
              <a:t>4/18/23</a:t>
            </a:fld>
            <a:endParaRPr lang="en-US"/>
          </a:p>
        </p:txBody>
      </p:sp>
      <p:sp>
        <p:nvSpPr>
          <p:cNvPr id="5" name="Footer Placeholder 4">
            <a:extLst>
              <a:ext uri="{FF2B5EF4-FFF2-40B4-BE49-F238E27FC236}">
                <a16:creationId xmlns:a16="http://schemas.microsoft.com/office/drawing/2014/main" id="{CA5279EB-7312-52BD-CFB5-7E5C7E2F85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1EE1056-6923-F902-7A24-CCE84C6D8B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B134F-1C71-514F-A03C-7264DDF57EF8}" type="slidenum">
              <a:rPr lang="en-US" smtClean="0"/>
              <a:t>‹#›</a:t>
            </a:fld>
            <a:endParaRPr lang="en-US"/>
          </a:p>
        </p:txBody>
      </p:sp>
    </p:spTree>
    <p:extLst>
      <p:ext uri="{BB962C8B-B14F-4D97-AF65-F5344CB8AC3E}">
        <p14:creationId xmlns:p14="http://schemas.microsoft.com/office/powerpoint/2010/main" val="1796646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63BD29-41AA-BA77-F6D9-554739CE20D4}"/>
              </a:ext>
            </a:extLst>
          </p:cNvPr>
          <p:cNvSpPr>
            <a:spLocks noGrp="1"/>
          </p:cNvSpPr>
          <p:nvPr>
            <p:ph type="title"/>
          </p:nvPr>
        </p:nvSpPr>
        <p:spPr>
          <a:xfrm>
            <a:off x="8643193" y="489507"/>
            <a:ext cx="3091607" cy="1655483"/>
          </a:xfrm>
        </p:spPr>
        <p:txBody>
          <a:bodyPr vert="horz" lIns="91440" tIns="45720" rIns="91440" bIns="45720" rtlCol="0" anchor="b">
            <a:normAutofit/>
          </a:bodyPr>
          <a:lstStyle/>
          <a:p>
            <a:r>
              <a:rPr lang="en-US" sz="4000"/>
              <a:t>NHGRI Meeting</a:t>
            </a:r>
          </a:p>
        </p:txBody>
      </p:sp>
      <p:pic>
        <p:nvPicPr>
          <p:cNvPr id="6" name="Picture Placeholder 5" descr="A group of people sitting around a table&#10;&#10;Description automatically generated">
            <a:extLst>
              <a:ext uri="{FF2B5EF4-FFF2-40B4-BE49-F238E27FC236}">
                <a16:creationId xmlns:a16="http://schemas.microsoft.com/office/drawing/2014/main" id="{4AE06FDD-5ED8-3A8C-B543-FEE78DA76E8F}"/>
              </a:ext>
            </a:extLst>
          </p:cNvPr>
          <p:cNvPicPr>
            <a:picLocks noGrp="1" noChangeAspect="1"/>
          </p:cNvPicPr>
          <p:nvPr>
            <p:ph type="pic" idx="1"/>
          </p:nvPr>
        </p:nvPicPr>
        <p:blipFill rotWithShape="1">
          <a:blip r:embed="rId2"/>
          <a:srcRect t="33735" b="7041"/>
          <a:stretch/>
        </p:blipFill>
        <p:spPr>
          <a:xfrm>
            <a:off x="20" y="431"/>
            <a:ext cx="8115280" cy="6408311"/>
          </a:xfrm>
          <a:prstGeom prst="rect">
            <a:avLst/>
          </a:prstGeom>
        </p:spPr>
      </p:pic>
      <p:sp>
        <p:nvSpPr>
          <p:cNvPr id="4" name="Text Placeholder 3">
            <a:extLst>
              <a:ext uri="{FF2B5EF4-FFF2-40B4-BE49-F238E27FC236}">
                <a16:creationId xmlns:a16="http://schemas.microsoft.com/office/drawing/2014/main" id="{6E5D503A-53A8-013A-0410-DF16EDE89FD8}"/>
              </a:ext>
            </a:extLst>
          </p:cNvPr>
          <p:cNvSpPr>
            <a:spLocks noGrp="1"/>
          </p:cNvSpPr>
          <p:nvPr>
            <p:ph type="body" sz="half" idx="2"/>
          </p:nvPr>
        </p:nvSpPr>
        <p:spPr>
          <a:xfrm>
            <a:off x="8643193" y="2418408"/>
            <a:ext cx="2942813" cy="3540265"/>
          </a:xfrm>
        </p:spPr>
        <p:txBody>
          <a:bodyPr vert="horz" lIns="91440" tIns="45720" rIns="91440" bIns="45720" rtlCol="0">
            <a:normAutofit/>
          </a:bodyPr>
          <a:lstStyle/>
          <a:p>
            <a:pPr indent="-228600">
              <a:buFont typeface="Arial" panose="020B0604020202020204" pitchFamily="34" charset="0"/>
              <a:buChar char="•"/>
            </a:pPr>
            <a:r>
              <a:rPr lang="en-US" dirty="0"/>
              <a:t>April 2, 2023 – April 4, 2023</a:t>
            </a:r>
          </a:p>
          <a:p>
            <a:pPr indent="-228600">
              <a:buFont typeface="Arial" panose="020B0604020202020204" pitchFamily="34" charset="0"/>
              <a:buChar char="•"/>
            </a:pPr>
            <a:endParaRPr lang="en-US" sz="2000" dirty="0"/>
          </a:p>
          <a:p>
            <a:pPr indent="-228600">
              <a:buFont typeface="Arial" panose="020B0604020202020204" pitchFamily="34" charset="0"/>
              <a:buChar char="•"/>
            </a:pPr>
            <a:r>
              <a:rPr lang="en-US" sz="2000" dirty="0"/>
              <a:t>Salt Lake City, Utah</a:t>
            </a:r>
          </a:p>
        </p:txBody>
      </p:sp>
      <p:sp>
        <p:nvSpPr>
          <p:cNvPr id="13" name="Rectangle 12">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6980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17AFF93-2FA7-2DD1-0761-CE63ECFEDB2A}"/>
              </a:ext>
            </a:extLst>
          </p:cNvPr>
          <p:cNvSpPr>
            <a:spLocks noGrp="1"/>
          </p:cNvSpPr>
          <p:nvPr>
            <p:ph type="title"/>
          </p:nvPr>
        </p:nvSpPr>
        <p:spPr>
          <a:xfrm>
            <a:off x="466722" y="586855"/>
            <a:ext cx="3201366" cy="5344388"/>
          </a:xfrm>
        </p:spPr>
        <p:txBody>
          <a:bodyPr vert="horz" lIns="91440" tIns="45720" rIns="91440" bIns="45720" rtlCol="0" anchor="b">
            <a:normAutofit/>
          </a:bodyPr>
          <a:lstStyle/>
          <a:p>
            <a:pPr algn="ctr"/>
            <a:r>
              <a:rPr lang="en-US" sz="4000" kern="1200" dirty="0">
                <a:solidFill>
                  <a:srgbClr val="FFFFFF"/>
                </a:solidFill>
                <a:latin typeface="+mj-lt"/>
                <a:ea typeface="+mj-ea"/>
                <a:cs typeface="+mj-cs"/>
              </a:rPr>
              <a:t>Monica Dave</a:t>
            </a: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iPSC-derived primitive syncytium: a model of developmental senescence</a:t>
            </a:r>
            <a:r>
              <a:rPr lang="en-US" sz="2400" dirty="0">
                <a:solidFill>
                  <a:schemeClr val="bg1"/>
                </a:solidFill>
                <a:effectLst/>
              </a:rPr>
              <a:t> </a:t>
            </a:r>
            <a:br>
              <a:rPr lang="en-US" sz="2400" dirty="0">
                <a:solidFill>
                  <a:schemeClr val="bg1"/>
                </a:solidFill>
                <a:effectLst/>
              </a:rPr>
            </a:br>
            <a:br>
              <a:rPr lang="en-US" sz="2400" dirty="0">
                <a:solidFill>
                  <a:schemeClr val="bg1"/>
                </a:solidFill>
                <a:effectLst/>
              </a:rPr>
            </a:b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Monica Davé</a:t>
            </a:r>
            <a:r>
              <a:rPr lang="en-US" sz="1400"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1,2</a:t>
            </a: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Zukai</a:t>
            </a: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Liu</a:t>
            </a:r>
            <a:r>
              <a:rPr lang="en-US" sz="1400"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1,2</a:t>
            </a: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Brian Hoffmann</a:t>
            </a:r>
            <a:r>
              <a:rPr lang="en-US" sz="1400"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a:t>
            </a: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Paul Robson</a:t>
            </a:r>
            <a:r>
              <a:rPr lang="en-US" sz="1400"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1,2</a:t>
            </a:r>
            <a:b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1400"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a:t>
            </a: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Department of Genetics and Developmental Biology, UConn Health Center, Farmington, CT</a:t>
            </a:r>
            <a:b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1400"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a:t>
            </a: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Jackson Laboratory for Genomic Medicine, Farmington, CT</a:t>
            </a:r>
            <a:b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1400"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a:t>
            </a: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Jackson Laboratory for Mammalian Genetics, Bar Harbor, ME</a:t>
            </a:r>
            <a:b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n-US" sz="1400" kern="1200" dirty="0">
              <a:solidFill>
                <a:schemeClr val="bg1"/>
              </a:solidFill>
              <a:latin typeface="+mj-lt"/>
              <a:ea typeface="+mj-ea"/>
              <a:cs typeface="+mj-cs"/>
            </a:endParaRPr>
          </a:p>
        </p:txBody>
      </p:sp>
      <p:sp>
        <p:nvSpPr>
          <p:cNvPr id="6" name="Text Placeholder 5">
            <a:extLst>
              <a:ext uri="{FF2B5EF4-FFF2-40B4-BE49-F238E27FC236}">
                <a16:creationId xmlns:a16="http://schemas.microsoft.com/office/drawing/2014/main" id="{53FFBB19-BC0B-35BF-4BAB-752F379A5B27}"/>
              </a:ext>
            </a:extLst>
          </p:cNvPr>
          <p:cNvSpPr>
            <a:spLocks noGrp="1"/>
          </p:cNvSpPr>
          <p:nvPr>
            <p:ph type="body" sz="half" idx="2"/>
          </p:nvPr>
        </p:nvSpPr>
        <p:spPr>
          <a:xfrm>
            <a:off x="4835711" y="586855"/>
            <a:ext cx="6555347" cy="5922258"/>
          </a:xfrm>
        </p:spPr>
        <p:txBody>
          <a:bodyPr vert="horz" lIns="91440" tIns="45720" rIns="91440" bIns="45720" rtlCol="0" anchor="ctr">
            <a:normAutofit fontScale="92500" lnSpcReduction="20000"/>
          </a:bodyPr>
          <a:lstStyle/>
          <a:p>
            <a:pPr indent="-22860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Peri-implantation failure of fertilized human embryos is common, yet poorly understood. To study this stage of development </a:t>
            </a:r>
            <a:r>
              <a:rPr lang="en-US" sz="1800" i="1" dirty="0">
                <a:effectLst/>
                <a:latin typeface="Calibri" panose="020F0502020204030204" pitchFamily="34" charset="0"/>
                <a:ea typeface="Calibri" panose="020F0502020204030204" pitchFamily="34" charset="0"/>
                <a:cs typeface="Calibri" panose="020F0502020204030204" pitchFamily="34" charset="0"/>
              </a:rPr>
              <a:t>in vivo</a:t>
            </a:r>
            <a:r>
              <a:rPr lang="en-US" sz="1800" dirty="0">
                <a:effectLst/>
                <a:latin typeface="Calibri" panose="020F0502020204030204" pitchFamily="34" charset="0"/>
                <a:ea typeface="Calibri" panose="020F0502020204030204" pitchFamily="34" charset="0"/>
                <a:cs typeface="Calibri" panose="020F0502020204030204" pitchFamily="34" charset="0"/>
              </a:rPr>
              <a:t> is unethical, leading to a black box concealing the reasons why many couples struggle to pass the implantation stage of development even when </a:t>
            </a:r>
            <a:r>
              <a:rPr lang="en-US" sz="1800" i="1" dirty="0">
                <a:effectLst/>
                <a:latin typeface="Calibri" panose="020F0502020204030204" pitchFamily="34" charset="0"/>
                <a:ea typeface="Calibri" panose="020F0502020204030204" pitchFamily="34" charset="0"/>
                <a:cs typeface="Calibri" panose="020F0502020204030204" pitchFamily="34" charset="0"/>
              </a:rPr>
              <a:t>in vitro</a:t>
            </a:r>
            <a:r>
              <a:rPr lang="en-US" sz="1800" dirty="0">
                <a:effectLst/>
                <a:latin typeface="Calibri" panose="020F0502020204030204" pitchFamily="34" charset="0"/>
                <a:ea typeface="Calibri" panose="020F0502020204030204" pitchFamily="34" charset="0"/>
                <a:cs typeface="Calibri" panose="020F0502020204030204" pitchFamily="34" charset="0"/>
              </a:rPr>
              <a:t> fertilization controls for other factors. To address fundamental questions about the mechanisms of implantation that might also underlie embryo mortality, human-based </a:t>
            </a:r>
            <a:r>
              <a:rPr lang="en-US" sz="1800" i="1" dirty="0">
                <a:effectLst/>
                <a:latin typeface="Calibri" panose="020F0502020204030204" pitchFamily="34" charset="0"/>
                <a:ea typeface="Calibri" panose="020F0502020204030204" pitchFamily="34" charset="0"/>
                <a:cs typeface="Calibri" panose="020F0502020204030204" pitchFamily="34" charset="0"/>
              </a:rPr>
              <a:t>in vitro</a:t>
            </a:r>
            <a:r>
              <a:rPr lang="en-US" sz="1800" dirty="0">
                <a:effectLst/>
                <a:latin typeface="Calibri" panose="020F0502020204030204" pitchFamily="34" charset="0"/>
                <a:ea typeface="Calibri" panose="020F0502020204030204" pitchFamily="34" charset="0"/>
                <a:cs typeface="Calibri" panose="020F0502020204030204" pitchFamily="34" charset="0"/>
              </a:rPr>
              <a:t> models are necessary, but currently lacking. Primitive syncytium (</a:t>
            </a:r>
            <a:r>
              <a:rPr lang="en-US" sz="1800" dirty="0" err="1">
                <a:effectLst/>
                <a:latin typeface="Calibri" panose="020F0502020204030204" pitchFamily="34" charset="0"/>
                <a:ea typeface="Calibri" panose="020F0502020204030204" pitchFamily="34" charset="0"/>
                <a:cs typeface="Calibri" panose="020F0502020204030204" pitchFamily="34" charset="0"/>
              </a:rPr>
              <a:t>PrSyn</a:t>
            </a:r>
            <a:r>
              <a:rPr lang="en-US" sz="1800" dirty="0">
                <a:effectLst/>
                <a:latin typeface="Calibri" panose="020F0502020204030204" pitchFamily="34" charset="0"/>
                <a:ea typeface="Calibri" panose="020F0502020204030204" pitchFamily="34" charset="0"/>
                <a:cs typeface="Calibri" panose="020F0502020204030204" pitchFamily="34" charset="0"/>
              </a:rPr>
              <a:t>) is an extra-embryonic trophoblast cell type which emerges from the trophectoderm of the blastocyst during implantation. Our lab has developed a protocol to differentiate human induced pluripotent stem cells (iPSCs) to </a:t>
            </a:r>
            <a:r>
              <a:rPr lang="en-US" sz="1800" dirty="0" err="1">
                <a:effectLst/>
                <a:latin typeface="Calibri" panose="020F0502020204030204" pitchFamily="34" charset="0"/>
                <a:ea typeface="Calibri" panose="020F0502020204030204" pitchFamily="34" charset="0"/>
                <a:cs typeface="Calibri" panose="020F0502020204030204" pitchFamily="34" charset="0"/>
              </a:rPr>
              <a:t>PrSyn</a:t>
            </a:r>
            <a:r>
              <a:rPr lang="en-US" sz="1800" dirty="0">
                <a:effectLst/>
                <a:latin typeface="Calibri" panose="020F0502020204030204" pitchFamily="34" charset="0"/>
                <a:ea typeface="Calibri" panose="020F0502020204030204" pitchFamily="34" charset="0"/>
                <a:cs typeface="Calibri" panose="020F0502020204030204" pitchFamily="34" charset="0"/>
              </a:rPr>
              <a:t>, which will be utilized to elucidate the role of </a:t>
            </a:r>
            <a:r>
              <a:rPr lang="en-US" sz="1800" dirty="0" err="1">
                <a:effectLst/>
                <a:latin typeface="Calibri" panose="020F0502020204030204" pitchFamily="34" charset="0"/>
                <a:ea typeface="Calibri" panose="020F0502020204030204" pitchFamily="34" charset="0"/>
                <a:cs typeface="Calibri" panose="020F0502020204030204" pitchFamily="34" charset="0"/>
              </a:rPr>
              <a:t>PrSyn</a:t>
            </a:r>
            <a:r>
              <a:rPr lang="en-US" sz="1800" dirty="0">
                <a:effectLst/>
                <a:latin typeface="Calibri" panose="020F0502020204030204" pitchFamily="34" charset="0"/>
                <a:ea typeface="Calibri" panose="020F0502020204030204" pitchFamily="34" charset="0"/>
                <a:cs typeface="Calibri" panose="020F0502020204030204" pitchFamily="34" charset="0"/>
              </a:rPr>
              <a:t> during implantation. Further, </a:t>
            </a:r>
            <a:r>
              <a:rPr lang="en-US" sz="1800" dirty="0" err="1">
                <a:effectLst/>
                <a:latin typeface="Calibri" panose="020F0502020204030204" pitchFamily="34" charset="0"/>
                <a:ea typeface="Calibri" panose="020F0502020204030204" pitchFamily="34" charset="0"/>
                <a:cs typeface="Calibri" panose="020F0502020204030204" pitchFamily="34" charset="0"/>
              </a:rPr>
              <a:t>PrSyn</a:t>
            </a:r>
            <a:r>
              <a:rPr lang="en-US" sz="1800" dirty="0">
                <a:effectLst/>
                <a:latin typeface="Calibri" panose="020F0502020204030204" pitchFamily="34" charset="0"/>
                <a:ea typeface="Calibri" panose="020F0502020204030204" pitchFamily="34" charset="0"/>
                <a:cs typeface="Calibri" panose="020F0502020204030204" pitchFamily="34" charset="0"/>
              </a:rPr>
              <a:t> exhibits a senescent transcriptional signature, though little has been described about developmental senescence since senescence is typically associated with aging. Our lab seeks to utilize the iPSC-derived </a:t>
            </a:r>
            <a:r>
              <a:rPr lang="en-US" sz="1800" dirty="0" err="1">
                <a:effectLst/>
                <a:latin typeface="Calibri" panose="020F0502020204030204" pitchFamily="34" charset="0"/>
                <a:ea typeface="Calibri" panose="020F0502020204030204" pitchFamily="34" charset="0"/>
                <a:cs typeface="Calibri" panose="020F0502020204030204" pitchFamily="34" charset="0"/>
              </a:rPr>
              <a:t>PrSyn</a:t>
            </a:r>
            <a:r>
              <a:rPr lang="en-US" sz="1800" dirty="0">
                <a:effectLst/>
                <a:latin typeface="Calibri" panose="020F0502020204030204" pitchFamily="34" charset="0"/>
                <a:ea typeface="Calibri" panose="020F0502020204030204" pitchFamily="34" charset="0"/>
                <a:cs typeface="Calibri" panose="020F0502020204030204" pitchFamily="34" charset="0"/>
              </a:rPr>
              <a:t> as a model of developmental senescence. This novel model is accessible and quick to achieve, with differentiation to </a:t>
            </a:r>
            <a:r>
              <a:rPr lang="en-US" sz="1800" dirty="0" err="1">
                <a:effectLst/>
                <a:latin typeface="Calibri" panose="020F0502020204030204" pitchFamily="34" charset="0"/>
                <a:ea typeface="Calibri" panose="020F0502020204030204" pitchFamily="34" charset="0"/>
                <a:cs typeface="Calibri" panose="020F0502020204030204" pitchFamily="34" charset="0"/>
              </a:rPr>
              <a:t>PrSyn</a:t>
            </a:r>
            <a:r>
              <a:rPr lang="en-US" sz="1800" dirty="0">
                <a:effectLst/>
                <a:latin typeface="Calibri" panose="020F0502020204030204" pitchFamily="34" charset="0"/>
                <a:ea typeface="Calibri" panose="020F0502020204030204" pitchFamily="34" charset="0"/>
                <a:cs typeface="Calibri" panose="020F0502020204030204" pitchFamily="34" charset="0"/>
              </a:rPr>
              <a:t> occurring within 6 days. Bulk-RNA sequencing results suggest a senescent signature in </a:t>
            </a:r>
            <a:r>
              <a:rPr lang="en-US" sz="1800" dirty="0" err="1">
                <a:effectLst/>
                <a:latin typeface="Calibri" panose="020F0502020204030204" pitchFamily="34" charset="0"/>
                <a:ea typeface="Calibri" panose="020F0502020204030204" pitchFamily="34" charset="0"/>
                <a:cs typeface="Calibri" panose="020F0502020204030204" pitchFamily="34" charset="0"/>
              </a:rPr>
              <a:t>PrSyn</a:t>
            </a:r>
            <a:r>
              <a:rPr lang="en-US" sz="1800" dirty="0">
                <a:effectLst/>
                <a:latin typeface="Calibri" panose="020F0502020204030204" pitchFamily="34" charset="0"/>
                <a:ea typeface="Calibri" panose="020F0502020204030204" pitchFamily="34" charset="0"/>
                <a:cs typeface="Calibri" panose="020F0502020204030204" pitchFamily="34" charset="0"/>
              </a:rPr>
              <a:t> via the increased expression of various senescence-associated genes. To further confirm the senescent phenotype of </a:t>
            </a:r>
            <a:r>
              <a:rPr lang="en-US" sz="1800" dirty="0" err="1">
                <a:effectLst/>
                <a:latin typeface="Calibri" panose="020F0502020204030204" pitchFamily="34" charset="0"/>
                <a:ea typeface="Calibri" panose="020F0502020204030204" pitchFamily="34" charset="0"/>
                <a:cs typeface="Calibri" panose="020F0502020204030204" pitchFamily="34" charset="0"/>
              </a:rPr>
              <a:t>PrSyn</a:t>
            </a:r>
            <a:r>
              <a:rPr lang="en-US" sz="1800" dirty="0">
                <a:effectLst/>
                <a:latin typeface="Calibri" panose="020F0502020204030204" pitchFamily="34" charset="0"/>
                <a:ea typeface="Calibri" panose="020F0502020204030204" pitchFamily="34" charset="0"/>
                <a:cs typeface="Calibri" panose="020F0502020204030204" pitchFamily="34" charset="0"/>
              </a:rPr>
              <a:t> and utility of this model for studying senescence, we also conducted immunofluorescence staining and </a:t>
            </a:r>
            <a:r>
              <a:rPr lang="en-US" sz="1800" dirty="0" err="1">
                <a:effectLst/>
                <a:latin typeface="Calibri" panose="020F0502020204030204" pitchFamily="34" charset="0"/>
                <a:ea typeface="Calibri" panose="020F0502020204030204" pitchFamily="34" charset="0"/>
                <a:cs typeface="Calibri" panose="020F0502020204030204" pitchFamily="34" charset="0"/>
              </a:rPr>
              <a:t>secretome</a:t>
            </a:r>
            <a:r>
              <a:rPr lang="en-US" sz="1800" dirty="0">
                <a:effectLst/>
                <a:latin typeface="Calibri" panose="020F0502020204030204" pitchFamily="34" charset="0"/>
                <a:ea typeface="Calibri" panose="020F0502020204030204" pitchFamily="34" charset="0"/>
                <a:cs typeface="Calibri" panose="020F0502020204030204" pitchFamily="34" charset="0"/>
              </a:rPr>
              <a:t> analysis. Results from these analyses confirm senescent markers are present in </a:t>
            </a:r>
            <a:r>
              <a:rPr lang="en-US" sz="1800" dirty="0" err="1">
                <a:effectLst/>
                <a:latin typeface="Calibri" panose="020F0502020204030204" pitchFamily="34" charset="0"/>
                <a:ea typeface="Calibri" panose="020F0502020204030204" pitchFamily="34" charset="0"/>
                <a:cs typeface="Calibri" panose="020F0502020204030204" pitchFamily="34" charset="0"/>
              </a:rPr>
              <a:t>PrSyn</a:t>
            </a:r>
            <a:r>
              <a:rPr lang="en-US" sz="1800" dirty="0">
                <a:effectLst/>
                <a:latin typeface="Calibri" panose="020F0502020204030204" pitchFamily="34" charset="0"/>
                <a:ea typeface="Calibri" panose="020F0502020204030204" pitchFamily="34" charset="0"/>
                <a:cs typeface="Calibri" panose="020F0502020204030204" pitchFamily="34" charset="0"/>
              </a:rPr>
              <a:t> and there is a senescence associated secretory phenotype (SASP) in </a:t>
            </a:r>
            <a:r>
              <a:rPr lang="en-US" sz="1800" dirty="0" err="1">
                <a:effectLst/>
                <a:latin typeface="Calibri" panose="020F0502020204030204" pitchFamily="34" charset="0"/>
                <a:ea typeface="Calibri" panose="020F0502020204030204" pitchFamily="34" charset="0"/>
                <a:cs typeface="Calibri" panose="020F0502020204030204" pitchFamily="34" charset="0"/>
              </a:rPr>
              <a:t>PrSyn</a:t>
            </a:r>
            <a:r>
              <a:rPr lang="en-US" sz="1800" dirty="0">
                <a:effectLst/>
                <a:latin typeface="Calibri" panose="020F0502020204030204" pitchFamily="34" charset="0"/>
                <a:ea typeface="Calibri" panose="020F0502020204030204" pitchFamily="34" charset="0"/>
                <a:cs typeface="Calibri" panose="020F0502020204030204" pitchFamily="34" charset="0"/>
              </a:rPr>
              <a:t>. Additionally, the results confirm that </a:t>
            </a:r>
            <a:r>
              <a:rPr lang="en-US" sz="1800" dirty="0" err="1">
                <a:effectLst/>
                <a:latin typeface="Calibri" panose="020F0502020204030204" pitchFamily="34" charset="0"/>
                <a:ea typeface="Calibri" panose="020F0502020204030204" pitchFamily="34" charset="0"/>
                <a:cs typeface="Calibri" panose="020F0502020204030204" pitchFamily="34" charset="0"/>
              </a:rPr>
              <a:t>PrSyn</a:t>
            </a:r>
            <a:r>
              <a:rPr lang="en-US" sz="1800" dirty="0">
                <a:effectLst/>
                <a:latin typeface="Calibri" panose="020F0502020204030204" pitchFamily="34" charset="0"/>
                <a:ea typeface="Calibri" panose="020F0502020204030204" pitchFamily="34" charset="0"/>
                <a:cs typeface="Calibri" panose="020F0502020204030204" pitchFamily="34" charset="0"/>
              </a:rPr>
              <a:t> secretes human chorionic gonadotropin, an important hormone present during implantation. From this combination of transcriptome, </a:t>
            </a:r>
            <a:r>
              <a:rPr lang="en-US" sz="1800" dirty="0" err="1">
                <a:effectLst/>
                <a:latin typeface="Calibri" panose="020F0502020204030204" pitchFamily="34" charset="0"/>
                <a:ea typeface="Calibri" panose="020F0502020204030204" pitchFamily="34" charset="0"/>
                <a:cs typeface="Calibri" panose="020F0502020204030204" pitchFamily="34" charset="0"/>
              </a:rPr>
              <a:t>secretome</a:t>
            </a:r>
            <a:r>
              <a:rPr lang="en-US" sz="1800" dirty="0">
                <a:effectLst/>
                <a:latin typeface="Calibri" panose="020F0502020204030204" pitchFamily="34" charset="0"/>
                <a:ea typeface="Calibri" panose="020F0502020204030204" pitchFamily="34" charset="0"/>
                <a:cs typeface="Calibri" panose="020F0502020204030204" pitchFamily="34" charset="0"/>
              </a:rPr>
              <a:t>, and immunofluorescence data, we conclude that iPSC-derived </a:t>
            </a:r>
            <a:r>
              <a:rPr lang="en-US" sz="1800" dirty="0" err="1">
                <a:effectLst/>
                <a:latin typeface="Calibri" panose="020F0502020204030204" pitchFamily="34" charset="0"/>
                <a:ea typeface="Calibri" panose="020F0502020204030204" pitchFamily="34" charset="0"/>
                <a:cs typeface="Calibri" panose="020F0502020204030204" pitchFamily="34" charset="0"/>
              </a:rPr>
              <a:t>PrSyn</a:t>
            </a:r>
            <a:r>
              <a:rPr lang="en-US" sz="1800" dirty="0">
                <a:effectLst/>
                <a:latin typeface="Calibri" panose="020F0502020204030204" pitchFamily="34" charset="0"/>
                <a:ea typeface="Calibri" panose="020F0502020204030204" pitchFamily="34" charset="0"/>
                <a:cs typeface="Calibri" panose="020F0502020204030204" pitchFamily="34" charset="0"/>
              </a:rPr>
              <a:t> is a good model to investigate developmental senescence and its role in human implantation.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5041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17AFF93-2FA7-2DD1-0761-CE63ECFEDB2A}"/>
              </a:ext>
            </a:extLst>
          </p:cNvPr>
          <p:cNvSpPr>
            <a:spLocks noGrp="1"/>
          </p:cNvSpPr>
          <p:nvPr>
            <p:ph type="title"/>
          </p:nvPr>
        </p:nvSpPr>
        <p:spPr>
          <a:xfrm>
            <a:off x="466722" y="586855"/>
            <a:ext cx="3201366" cy="5521401"/>
          </a:xfrm>
        </p:spPr>
        <p:txBody>
          <a:bodyPr vert="horz" lIns="91440" tIns="45720" rIns="91440" bIns="45720" rtlCol="0" anchor="b">
            <a:normAutofit fontScale="90000"/>
          </a:bodyPr>
          <a:lstStyle/>
          <a:p>
            <a:pPr marL="0" marR="0">
              <a:spcBef>
                <a:spcPts val="0"/>
              </a:spcBef>
              <a:spcAft>
                <a:spcPts val="0"/>
              </a:spcAft>
            </a:pPr>
            <a:r>
              <a:rPr lang="en-US" sz="4000" kern="1200" dirty="0">
                <a:solidFill>
                  <a:srgbClr val="FFFFFF"/>
                </a:solidFill>
                <a:latin typeface="+mj-lt"/>
                <a:ea typeface="+mj-ea"/>
                <a:cs typeface="+mj-cs"/>
              </a:rPr>
              <a:t>Eden Francoeur</a:t>
            </a: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r>
              <a:rPr lang="en-US" sz="1800" dirty="0">
                <a:solidFill>
                  <a:schemeClr val="bg1"/>
                </a:solidFill>
                <a:effectLst/>
                <a:latin typeface="Calibri" panose="020F0502020204030204" pitchFamily="34" charset="0"/>
                <a:ea typeface="Calibri" panose="020F0502020204030204" pitchFamily="34" charset="0"/>
              </a:rPr>
              <a:t>Segmental duplication-mediated rearrangements in diverse mouse genomes</a:t>
            </a:r>
            <a:r>
              <a:rPr lang="en-US" sz="1100" dirty="0">
                <a:solidFill>
                  <a:schemeClr val="bg1"/>
                </a:solidFill>
                <a:effectLst/>
              </a:rPr>
              <a:t> </a:t>
            </a:r>
            <a:br>
              <a:rPr lang="en-US" sz="1100" dirty="0">
                <a:solidFill>
                  <a:schemeClr val="bg1"/>
                </a:solidFill>
                <a:effectLst/>
              </a:rPr>
            </a:br>
            <a:br>
              <a:rPr lang="en-US" sz="1100" dirty="0">
                <a:solidFill>
                  <a:schemeClr val="bg1"/>
                </a:solidFill>
                <a:effectLst/>
              </a:rPr>
            </a:br>
            <a:br>
              <a:rPr lang="en-US" sz="1100" dirty="0">
                <a:solidFill>
                  <a:schemeClr val="bg1"/>
                </a:solidFill>
                <a:effectLst/>
              </a:rPr>
            </a:b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Eden Francoeur</a:t>
            </a:r>
            <a:r>
              <a:rPr lang="en-US" sz="1800"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1,2</a:t>
            </a: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Ardian Ferraj</a:t>
            </a:r>
            <a:r>
              <a:rPr lang="en-US" sz="1800"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1,2</a:t>
            </a: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Peter A. Audano</a:t>
            </a:r>
            <a:r>
              <a:rPr lang="en-US" sz="1800"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a:t>
            </a: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Parithi</a:t>
            </a: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Balachandran</a:t>
            </a:r>
            <a:r>
              <a:rPr lang="en-US" sz="1800"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a:t>
            </a: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Christine R. Beck</a:t>
            </a:r>
            <a:r>
              <a:rPr lang="en-US" sz="1800"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1,2</a:t>
            </a:r>
            <a:b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1800"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a:t>
            </a: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Department of Genetics and Developmental Biology, UConn Health</a:t>
            </a:r>
            <a:b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1800"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a:t>
            </a: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 Jackson Laboratory for Genomic Medicine</a:t>
            </a:r>
            <a:b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n-US" sz="4000" kern="1200" dirty="0">
              <a:solidFill>
                <a:schemeClr val="bg1"/>
              </a:solidFill>
              <a:latin typeface="+mj-lt"/>
              <a:ea typeface="+mj-ea"/>
              <a:cs typeface="+mj-cs"/>
            </a:endParaRPr>
          </a:p>
        </p:txBody>
      </p:sp>
      <p:sp>
        <p:nvSpPr>
          <p:cNvPr id="6" name="Text Placeholder 5">
            <a:extLst>
              <a:ext uri="{FF2B5EF4-FFF2-40B4-BE49-F238E27FC236}">
                <a16:creationId xmlns:a16="http://schemas.microsoft.com/office/drawing/2014/main" id="{53FFBB19-BC0B-35BF-4BAB-752F379A5B27}"/>
              </a:ext>
            </a:extLst>
          </p:cNvPr>
          <p:cNvSpPr>
            <a:spLocks noGrp="1"/>
          </p:cNvSpPr>
          <p:nvPr>
            <p:ph type="body" sz="half" idx="2"/>
          </p:nvPr>
        </p:nvSpPr>
        <p:spPr>
          <a:xfrm>
            <a:off x="4835711" y="586855"/>
            <a:ext cx="6555347" cy="5922258"/>
          </a:xfrm>
        </p:spPr>
        <p:txBody>
          <a:bodyPr vert="horz" lIns="91440" tIns="45720" rIns="91440" bIns="45720" rtlCol="0" anchor="ctr">
            <a:normAutofit fontScale="92500" lnSpcReduction="20000"/>
          </a:bodyPr>
          <a:lstStyle/>
          <a:p>
            <a:pPr marL="0" marR="0" algn="just">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Segmental duplications (SDs) are amongst the most rapidly evolving regions of mammalian genomes, and often contain genes. SDs make up over 5% of both human and mouse genomes and are large (&gt;1kb), highly homologous sequences (&gt;90% similarity) that are present in multiple copies. Prior studies show that SDs mediate rearrangements in humans and mice that result in large structural variants (SVs) that are responsible for human diseases; These rearrangements have been shown to be implicated in sensory, behavioral changes, and reproductive success differences. Inbred mice are an ideal model to study how SD-mediated rearrangements contribute to both genotypic and phenotypic variation as genetically diverse reference populations are readily available, the evolutionary pressure in captivity is smaller, and there is a plethora of phenotypic abnormalities linked to genotype. SD-mediated rearrangements are less understood in mice than in human genomes and the extent to which SDs recombine diverse mice is unknown. We predicted regions of the mouse reference genome that are susceptible to SD-mediated rearrangement based on parameters from the literature and determined that 22-24% of direct and indirect SDs can recombine using our predetermined criteria. In parallel, we examined orthogonal datasets of short-read sequencing, long-read sequencing, and optical mapping from 10 diverse strains, and generated a catalog of SD-mediated SVs. With our predictions and experimentally determined SD-mediated variants, we are investigating how SDs affect the landscape of variation and gene expression in mouse strains, and how the requirements for SD-mediated recombination vary within and between species. From this, we have identified 9 inversions, 155 duplications, and 321 deletion variants. Interestingly, we find there is a significant enrichment for LINE transposable elements flanking SDs in mice, analogous to human SDs where </a:t>
            </a:r>
            <a:r>
              <a:rPr lang="en-US" sz="1800" i="1" dirty="0">
                <a:effectLst/>
                <a:latin typeface="Calibri" panose="020F0502020204030204" pitchFamily="34" charset="0"/>
                <a:ea typeface="Calibri" panose="020F0502020204030204" pitchFamily="34" charset="0"/>
                <a:cs typeface="Calibri" panose="020F0502020204030204" pitchFamily="34" charset="0"/>
              </a:rPr>
              <a:t>Alu </a:t>
            </a:r>
            <a:r>
              <a:rPr lang="en-US" sz="1800" dirty="0">
                <a:effectLst/>
                <a:latin typeface="Calibri" panose="020F0502020204030204" pitchFamily="34" charset="0"/>
                <a:ea typeface="Calibri" panose="020F0502020204030204" pitchFamily="34" charset="0"/>
                <a:cs typeface="Calibri" panose="020F0502020204030204" pitchFamily="34" charset="0"/>
              </a:rPr>
              <a:t>elements are enriched at the flanks.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1960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Placeholder 5" descr="A group of people looking at a poster on a wall&#10;&#10;Description automatically generated with medium confidence">
            <a:extLst>
              <a:ext uri="{FF2B5EF4-FFF2-40B4-BE49-F238E27FC236}">
                <a16:creationId xmlns:a16="http://schemas.microsoft.com/office/drawing/2014/main" id="{AFB72726-C4A7-A144-CE29-0A6350CB2DF5}"/>
              </a:ext>
            </a:extLst>
          </p:cNvPr>
          <p:cNvPicPr>
            <a:picLocks noGrp="1" noChangeAspect="1"/>
          </p:cNvPicPr>
          <p:nvPr>
            <p:ph type="pic" idx="1"/>
          </p:nvPr>
        </p:nvPicPr>
        <p:blipFill rotWithShape="1">
          <a:blip r:embed="rId2"/>
          <a:srcRect t="12777" b="12237"/>
          <a:stretch/>
        </p:blipFill>
        <p:spPr>
          <a:xfrm>
            <a:off x="20" y="1282"/>
            <a:ext cx="12191980" cy="6856718"/>
          </a:xfrm>
          <a:prstGeom prst="rect">
            <a:avLst/>
          </a:prstGeom>
        </p:spPr>
      </p:pic>
    </p:spTree>
    <p:extLst>
      <p:ext uri="{BB962C8B-B14F-4D97-AF65-F5344CB8AC3E}">
        <p14:creationId xmlns:p14="http://schemas.microsoft.com/office/powerpoint/2010/main" val="3296643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17AFF93-2FA7-2DD1-0761-CE63ECFEDB2A}"/>
              </a:ext>
            </a:extLst>
          </p:cNvPr>
          <p:cNvSpPr>
            <a:spLocks noGrp="1"/>
          </p:cNvSpPr>
          <p:nvPr>
            <p:ph type="title"/>
          </p:nvPr>
        </p:nvSpPr>
        <p:spPr>
          <a:xfrm>
            <a:off x="466722" y="586855"/>
            <a:ext cx="3201366" cy="5406172"/>
          </a:xfrm>
        </p:spPr>
        <p:txBody>
          <a:bodyPr vert="horz" lIns="91440" tIns="45720" rIns="91440" bIns="45720" rtlCol="0" anchor="b">
            <a:normAutofit fontScale="90000"/>
          </a:bodyPr>
          <a:lstStyle/>
          <a:p>
            <a:pPr marL="0" marR="0">
              <a:spcBef>
                <a:spcPts val="0"/>
              </a:spcBef>
              <a:spcAft>
                <a:spcPts val="0"/>
              </a:spcAft>
            </a:pPr>
            <a:r>
              <a:rPr lang="en-US" sz="4000" kern="1200" dirty="0">
                <a:solidFill>
                  <a:srgbClr val="FFFFFF"/>
                </a:solidFill>
                <a:latin typeface="+mj-lt"/>
                <a:ea typeface="+mj-ea"/>
                <a:cs typeface="+mj-cs"/>
              </a:rPr>
              <a:t>Mian Horvath</a:t>
            </a: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Transcriptional Profiling of 3D Lower Airway Tissue Culture Model Exposed to Genetically Diverse Microbes</a:t>
            </a:r>
            <a:b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br>
            <a:b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b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Mian Horvath</a:t>
            </a:r>
            <a:r>
              <a:rPr lang="en-US" sz="1800" baseline="30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1,2</a:t>
            </a: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Elizabeth Fleming</a:t>
            </a:r>
            <a:r>
              <a:rPr lang="en-US" sz="1800" baseline="30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1</a:t>
            </a: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Ruoyu</a:t>
            </a: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Yang</a:t>
            </a:r>
            <a:r>
              <a:rPr lang="en-US" sz="1800" baseline="30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1,2</a:t>
            </a: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José</a:t>
            </a: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Fachi</a:t>
            </a:r>
            <a:r>
              <a:rPr lang="en-US" sz="1800" baseline="30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3</a:t>
            </a: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Diana Cadena Castaneda</a:t>
            </a:r>
            <a:r>
              <a:rPr lang="en-US" sz="1800" baseline="30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1</a:t>
            </a: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Megan Callendar</a:t>
            </a:r>
            <a:r>
              <a:rPr lang="en-US" sz="1800" baseline="30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1</a:t>
            </a: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Matthew Coxe</a:t>
            </a:r>
            <a:r>
              <a:rPr lang="en-US" sz="1800" baseline="30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1</a:t>
            </a: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Marco Colonna</a:t>
            </a:r>
            <a:r>
              <a:rPr lang="en-US" sz="1800" baseline="30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3</a:t>
            </a: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Karolina Palucka</a:t>
            </a:r>
            <a:r>
              <a:rPr lang="en-US" sz="1800" baseline="30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1</a:t>
            </a: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Julia Oh</a:t>
            </a:r>
            <a:r>
              <a:rPr lang="en-US" sz="1800" baseline="30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1</a:t>
            </a:r>
            <a:b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1800" baseline="30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1</a:t>
            </a: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The Jackson Laboratory, Farmington, CT, USA</a:t>
            </a:r>
            <a:b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1800" baseline="30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2</a:t>
            </a: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University of Connecticut Health, Farmington, CT, USA</a:t>
            </a:r>
            <a:b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1800" baseline="30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3</a:t>
            </a: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Washington University School of Medicine, St Louis, MO, USA</a:t>
            </a:r>
            <a:endParaRPr lang="en-US" sz="4000" kern="1200" dirty="0">
              <a:solidFill>
                <a:schemeClr val="bg1"/>
              </a:solidFill>
              <a:latin typeface="+mj-lt"/>
              <a:ea typeface="+mj-ea"/>
              <a:cs typeface="+mj-cs"/>
            </a:endParaRPr>
          </a:p>
        </p:txBody>
      </p:sp>
      <p:sp>
        <p:nvSpPr>
          <p:cNvPr id="6" name="Text Placeholder 5">
            <a:extLst>
              <a:ext uri="{FF2B5EF4-FFF2-40B4-BE49-F238E27FC236}">
                <a16:creationId xmlns:a16="http://schemas.microsoft.com/office/drawing/2014/main" id="{53FFBB19-BC0B-35BF-4BAB-752F379A5B27}"/>
              </a:ext>
            </a:extLst>
          </p:cNvPr>
          <p:cNvSpPr>
            <a:spLocks noGrp="1"/>
          </p:cNvSpPr>
          <p:nvPr>
            <p:ph type="body" sz="half" idx="2"/>
          </p:nvPr>
        </p:nvSpPr>
        <p:spPr>
          <a:xfrm>
            <a:off x="4835711" y="586855"/>
            <a:ext cx="6555347" cy="5922258"/>
          </a:xfrm>
        </p:spPr>
        <p:txBody>
          <a:bodyPr vert="horz" lIns="91440" tIns="45720" rIns="91440" bIns="45720" rtlCol="0" anchor="ctr">
            <a:normAutofit fontScale="92500" lnSpcReduction="20000"/>
          </a:bodyPr>
          <a:lstStyle/>
          <a:p>
            <a:pPr marL="0" marR="0">
              <a:spcBef>
                <a:spcPts val="0"/>
              </a:spcBef>
              <a:spcAft>
                <a:spcPts val="0"/>
              </a:spcAft>
            </a:pPr>
            <a:r>
              <a:rPr lang="en-US" sz="1800" dirty="0">
                <a:effectLst/>
                <a:latin typeface="Arial" panose="020B0604020202020204" pitchFamily="34" charset="0"/>
                <a:ea typeface="Arial" panose="020B0604020202020204" pitchFamily="34" charset="0"/>
                <a:cs typeface="Times New Roman" panose="02020603050405020304" pitchFamily="18" charset="0"/>
              </a:rPr>
              <a:t>Respiratory viral infections are a major international public health concern, but there are few therapies. One contributor to respiratory health and immune defense is the respiratory microbiome, making it an attractive target. However, the interactions between different microbes and the host are poorly understood due to extensive biodiversity. My goal is to characterize how microbial colonization of the respiratory tract affects host epithelial gene expression. My hypothesis is that different respiratory tract-associated microbial isolates will cause unique transcriptional changes in the host epithelium and that those transcriptional changes will result in altered response to viral infections. Genetically diverse respiratory tract derived microbes were applied to tracheal/bronchial air-liquid interface (ALI) tissue cultures, which are a 3D epithelial tissue culture model. Bulk RNA-seq of the ALI cultures revealed gene expression changes in innate immunity and barrier integrity pathways. Phylogenetically similar microbes did not necessarily induce similar gene expression changes. A subset of the microbes will be selected for co-infection with influenza in ALI cultures. Quantity of infection will be tracked using fluorescence microscopy. We anticipate that some microbes will protect against influenza infection while others will increase infection. Future steps include dual RNA-seq of host and microbe, metabolomics, and cytokine assays to elucidate how the microbes are inducing gene expression changes in the host. Single cell sequencing and fluorescent in-situ sequencing will allow us to determine cell type specific responses to microbial colonization. Characterization of the effects of different microbial species and strains on the respiratory epithelium will allow us to elucidate biomarkers for infection susceptibility/progression and provides an attractive target for modulation.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8951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17AFF93-2FA7-2DD1-0761-CE63ECFEDB2A}"/>
              </a:ext>
            </a:extLst>
          </p:cNvPr>
          <p:cNvSpPr>
            <a:spLocks noGrp="1"/>
          </p:cNvSpPr>
          <p:nvPr>
            <p:ph type="title"/>
          </p:nvPr>
        </p:nvSpPr>
        <p:spPr>
          <a:xfrm>
            <a:off x="466722" y="586855"/>
            <a:ext cx="3201366" cy="6085794"/>
          </a:xfrm>
        </p:spPr>
        <p:txBody>
          <a:bodyPr vert="horz" lIns="91440" tIns="45720" rIns="91440" bIns="45720" rtlCol="0" anchor="b">
            <a:normAutofit fontScale="90000"/>
          </a:bodyPr>
          <a:lstStyle/>
          <a:p>
            <a:pPr marL="0" marR="0">
              <a:spcBef>
                <a:spcPts val="0"/>
              </a:spcBef>
              <a:spcAft>
                <a:spcPts val="0"/>
              </a:spcAft>
            </a:pPr>
            <a:r>
              <a:rPr lang="en-US" sz="4000" kern="1200" dirty="0">
                <a:solidFill>
                  <a:srgbClr val="FFFFFF"/>
                </a:solidFill>
                <a:latin typeface="+mj-lt"/>
                <a:ea typeface="+mj-ea"/>
                <a:cs typeface="+mj-cs"/>
              </a:rPr>
              <a:t>Christopher </a:t>
            </a:r>
            <a:r>
              <a:rPr lang="en-US" sz="4000" kern="1200" dirty="0" err="1">
                <a:solidFill>
                  <a:srgbClr val="FFFFFF"/>
                </a:solidFill>
                <a:latin typeface="+mj-lt"/>
                <a:ea typeface="+mj-ea"/>
                <a:cs typeface="+mj-cs"/>
              </a:rPr>
              <a:t>Pathoulas</a:t>
            </a: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Single nucleus endothelial cell sequencing in acute rejection of human cardiac transplants</a:t>
            </a:r>
            <a:b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br>
            <a:b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br>
            <a:r>
              <a:rPr lang="en-US" sz="1300" dirty="0">
                <a:solidFill>
                  <a:schemeClr val="bg1"/>
                </a:solidFill>
                <a:effectLst/>
                <a:latin typeface="Arial" panose="020B0604020202020204" pitchFamily="34" charset="0"/>
                <a:ea typeface="Calibri" panose="020F0502020204030204" pitchFamily="34" charset="0"/>
              </a:rPr>
              <a:t>Christopher Pathoulas</a:t>
            </a:r>
            <a:r>
              <a:rPr lang="en-US" sz="1300" baseline="30000" dirty="0">
                <a:solidFill>
                  <a:schemeClr val="bg1"/>
                </a:solidFill>
                <a:effectLst/>
                <a:latin typeface="Arial" panose="020B0604020202020204" pitchFamily="34" charset="0"/>
                <a:ea typeface="Calibri" panose="020F0502020204030204" pitchFamily="34" charset="0"/>
              </a:rPr>
              <a:t>1</a:t>
            </a:r>
            <a:r>
              <a:rPr lang="en-US" sz="1300" dirty="0">
                <a:solidFill>
                  <a:schemeClr val="bg1"/>
                </a:solidFill>
                <a:effectLst/>
                <a:latin typeface="Arial" panose="020B0604020202020204" pitchFamily="34" charset="0"/>
                <a:ea typeface="Calibri" panose="020F0502020204030204" pitchFamily="34" charset="0"/>
              </a:rPr>
              <a:t>, Amy Kimble</a:t>
            </a:r>
            <a:r>
              <a:rPr lang="en-US" sz="1300" baseline="30000" dirty="0">
                <a:solidFill>
                  <a:schemeClr val="bg1"/>
                </a:solidFill>
                <a:effectLst/>
                <a:latin typeface="Arial" panose="020B0604020202020204" pitchFamily="34" charset="0"/>
                <a:ea typeface="Calibri" panose="020F0502020204030204" pitchFamily="34" charset="0"/>
              </a:rPr>
              <a:t>1</a:t>
            </a:r>
            <a:r>
              <a:rPr lang="en-US" sz="1300" dirty="0">
                <a:solidFill>
                  <a:schemeClr val="bg1"/>
                </a:solidFill>
                <a:effectLst/>
                <a:latin typeface="Arial" panose="020B0604020202020204" pitchFamily="34" charset="0"/>
                <a:ea typeface="Calibri" panose="020F0502020204030204" pitchFamily="34" charset="0"/>
              </a:rPr>
              <a:t>, Omar Omar</a:t>
            </a:r>
            <a:r>
              <a:rPr lang="en-US" sz="1300" baseline="30000" dirty="0">
                <a:solidFill>
                  <a:schemeClr val="bg1"/>
                </a:solidFill>
                <a:effectLst/>
                <a:latin typeface="Arial" panose="020B0604020202020204" pitchFamily="34" charset="0"/>
                <a:ea typeface="Calibri" panose="020F0502020204030204" pitchFamily="34" charset="0"/>
              </a:rPr>
              <a:t>1</a:t>
            </a:r>
            <a:r>
              <a:rPr lang="en-US" sz="1300" dirty="0">
                <a:solidFill>
                  <a:schemeClr val="bg1"/>
                </a:solidFill>
                <a:effectLst/>
                <a:latin typeface="Arial" panose="020B0604020202020204" pitchFamily="34" charset="0"/>
                <a:ea typeface="Calibri" panose="020F0502020204030204" pitchFamily="34" charset="0"/>
              </a:rPr>
              <a:t>, Giulia Protti</a:t>
            </a:r>
            <a:r>
              <a:rPr lang="en-US" sz="1300" baseline="30000" dirty="0">
                <a:solidFill>
                  <a:schemeClr val="bg1"/>
                </a:solidFill>
                <a:effectLst/>
                <a:latin typeface="Arial" panose="020B0604020202020204" pitchFamily="34" charset="0"/>
                <a:ea typeface="Calibri" panose="020F0502020204030204" pitchFamily="34" charset="0"/>
              </a:rPr>
              <a:t>2,3</a:t>
            </a:r>
            <a:r>
              <a:rPr lang="en-US" sz="1300" dirty="0">
                <a:solidFill>
                  <a:schemeClr val="bg1"/>
                </a:solidFill>
                <a:effectLst/>
                <a:latin typeface="Arial" panose="020B0604020202020204" pitchFamily="34" charset="0"/>
                <a:ea typeface="Calibri" panose="020F0502020204030204" pitchFamily="34" charset="0"/>
              </a:rPr>
              <a:t>, Ryan Lau</a:t>
            </a:r>
            <a:r>
              <a:rPr lang="en-US" sz="1300" baseline="30000" dirty="0">
                <a:solidFill>
                  <a:schemeClr val="bg1"/>
                </a:solidFill>
                <a:effectLst/>
                <a:latin typeface="Arial" panose="020B0604020202020204" pitchFamily="34" charset="0"/>
                <a:ea typeface="Calibri" panose="020F0502020204030204" pitchFamily="34" charset="0"/>
              </a:rPr>
              <a:t>4</a:t>
            </a:r>
            <a:r>
              <a:rPr lang="en-US" sz="1300" dirty="0">
                <a:solidFill>
                  <a:schemeClr val="bg1"/>
                </a:solidFill>
                <a:effectLst/>
                <a:latin typeface="Arial" panose="020B0604020202020204" pitchFamily="34" charset="0"/>
                <a:ea typeface="Calibri" panose="020F0502020204030204" pitchFamily="34" charset="0"/>
              </a:rPr>
              <a:t>, Gregory Fishbein</a:t>
            </a:r>
            <a:r>
              <a:rPr lang="en-US" sz="1300" baseline="30000" dirty="0">
                <a:solidFill>
                  <a:schemeClr val="bg1"/>
                </a:solidFill>
                <a:effectLst/>
                <a:latin typeface="Arial" panose="020B0604020202020204" pitchFamily="34" charset="0"/>
                <a:ea typeface="Calibri" panose="020F0502020204030204" pitchFamily="34" charset="0"/>
              </a:rPr>
              <a:t>4</a:t>
            </a:r>
            <a:r>
              <a:rPr lang="en-US" sz="1300" dirty="0">
                <a:solidFill>
                  <a:schemeClr val="bg1"/>
                </a:solidFill>
                <a:effectLst/>
                <a:latin typeface="Arial" panose="020B0604020202020204" pitchFamily="34" charset="0"/>
                <a:ea typeface="Calibri" panose="020F0502020204030204" pitchFamily="34" charset="0"/>
              </a:rPr>
              <a:t>, Matteo Pellegrini</a:t>
            </a:r>
            <a:r>
              <a:rPr lang="en-US" sz="1300" baseline="30000" dirty="0">
                <a:solidFill>
                  <a:schemeClr val="bg1"/>
                </a:solidFill>
                <a:effectLst/>
                <a:latin typeface="Arial" panose="020B0604020202020204" pitchFamily="34" charset="0"/>
                <a:ea typeface="Calibri" panose="020F0502020204030204" pitchFamily="34" charset="0"/>
              </a:rPr>
              <a:t>5</a:t>
            </a:r>
            <a:r>
              <a:rPr lang="en-US" sz="1300" dirty="0">
                <a:solidFill>
                  <a:schemeClr val="bg1"/>
                </a:solidFill>
                <a:effectLst/>
                <a:latin typeface="Arial" panose="020B0604020202020204" pitchFamily="34" charset="0"/>
                <a:ea typeface="Calibri" panose="020F0502020204030204" pitchFamily="34" charset="0"/>
              </a:rPr>
              <a:t>, Patrick Murphy</a:t>
            </a:r>
            <a:r>
              <a:rPr lang="en-US" sz="1300" baseline="30000" dirty="0">
                <a:solidFill>
                  <a:schemeClr val="bg1"/>
                </a:solidFill>
                <a:effectLst/>
                <a:latin typeface="Arial" panose="020B0604020202020204" pitchFamily="34" charset="0"/>
                <a:ea typeface="Calibri" panose="020F0502020204030204" pitchFamily="34" charset="0"/>
              </a:rPr>
              <a:t>1</a:t>
            </a:r>
            <a:r>
              <a:rPr lang="en-US" sz="1300" dirty="0">
                <a:solidFill>
                  <a:schemeClr val="bg1"/>
                </a:solidFill>
                <a:effectLst/>
                <a:latin typeface="Arial" panose="020B0604020202020204" pitchFamily="34" charset="0"/>
                <a:ea typeface="Calibri" panose="020F0502020204030204" pitchFamily="34" charset="0"/>
              </a:rPr>
              <a:t>*, Nicole M Valenzuela</a:t>
            </a:r>
            <a:r>
              <a:rPr lang="en-US" sz="1300" baseline="30000" dirty="0">
                <a:solidFill>
                  <a:schemeClr val="bg1"/>
                </a:solidFill>
                <a:effectLst/>
                <a:latin typeface="Arial" panose="020B0604020202020204" pitchFamily="34" charset="0"/>
                <a:ea typeface="Calibri" panose="020F0502020204030204" pitchFamily="34" charset="0"/>
              </a:rPr>
              <a:t>4</a:t>
            </a:r>
            <a:r>
              <a:rPr lang="en-US" sz="1300" dirty="0">
                <a:solidFill>
                  <a:schemeClr val="bg1"/>
                </a:solidFill>
                <a:effectLst/>
                <a:latin typeface="Arial" panose="020B0604020202020204" pitchFamily="34" charset="0"/>
                <a:ea typeface="Calibri" panose="020F0502020204030204" pitchFamily="34" charset="0"/>
              </a:rPr>
              <a:t>*</a:t>
            </a:r>
            <a:br>
              <a:rPr lang="en-US" sz="1300" dirty="0">
                <a:solidFill>
                  <a:schemeClr val="bg1"/>
                </a:solidFill>
                <a:effectLst/>
                <a:latin typeface="Arial" panose="020B0604020202020204" pitchFamily="34" charset="0"/>
                <a:ea typeface="Calibri" panose="020F0502020204030204" pitchFamily="34" charset="0"/>
              </a:rPr>
            </a:br>
            <a:r>
              <a:rPr lang="en-US" sz="1300" dirty="0">
                <a:solidFill>
                  <a:schemeClr val="bg1"/>
                </a:solidFill>
                <a:effectLst/>
                <a:latin typeface="Arial" panose="020B0604020202020204" pitchFamily="34" charset="0"/>
                <a:ea typeface="Calibri" panose="020F0502020204030204" pitchFamily="34" charset="0"/>
              </a:rPr>
              <a:t> </a:t>
            </a:r>
            <a:br>
              <a:rPr lang="en-US" sz="1300" dirty="0">
                <a:solidFill>
                  <a:schemeClr val="bg1"/>
                </a:solidFill>
                <a:effectLst/>
                <a:latin typeface="Arial" panose="020B0604020202020204" pitchFamily="34" charset="0"/>
                <a:ea typeface="Calibri" panose="020F0502020204030204" pitchFamily="34" charset="0"/>
              </a:rPr>
            </a:br>
            <a:r>
              <a:rPr lang="en-US" sz="1300" dirty="0">
                <a:solidFill>
                  <a:schemeClr val="bg1"/>
                </a:solidFill>
                <a:effectLst/>
                <a:latin typeface="Arial" panose="020B0604020202020204" pitchFamily="34" charset="0"/>
                <a:ea typeface="Calibri" panose="020F0502020204030204" pitchFamily="34" charset="0"/>
              </a:rPr>
              <a:t>University of Connecticut Health Center, Farmington, CT</a:t>
            </a:r>
            <a:br>
              <a:rPr lang="en-US" sz="1300" dirty="0">
                <a:solidFill>
                  <a:schemeClr val="bg1"/>
                </a:solidFill>
                <a:effectLst/>
                <a:latin typeface="Arial" panose="020B0604020202020204" pitchFamily="34" charset="0"/>
                <a:ea typeface="Calibri" panose="020F0502020204030204" pitchFamily="34" charset="0"/>
              </a:rPr>
            </a:br>
            <a:r>
              <a:rPr lang="en-US" sz="1300" dirty="0">
                <a:solidFill>
                  <a:schemeClr val="bg1"/>
                </a:solidFill>
                <a:effectLst/>
                <a:latin typeface="Arial" panose="020B0604020202020204" pitchFamily="34" charset="0"/>
                <a:ea typeface="Times New Roman" panose="02020603050405020304" pitchFamily="18" charset="0"/>
              </a:rPr>
              <a:t>Institute for Quantitative and Computational Biosciences, University of California, Los Angeles,</a:t>
            </a:r>
            <a:r>
              <a:rPr lang="en-US" sz="1300" dirty="0">
                <a:solidFill>
                  <a:schemeClr val="bg1"/>
                </a:solidFill>
                <a:effectLst/>
                <a:latin typeface="Arial" panose="020B0604020202020204" pitchFamily="34" charset="0"/>
                <a:ea typeface="Calibri" panose="020F0502020204030204" pitchFamily="34" charset="0"/>
              </a:rPr>
              <a:t> Los Angeles, CA</a:t>
            </a:r>
            <a:br>
              <a:rPr lang="en-US" sz="1300" dirty="0">
                <a:solidFill>
                  <a:schemeClr val="bg1"/>
                </a:solidFill>
                <a:effectLst/>
                <a:latin typeface="Arial" panose="020B0604020202020204" pitchFamily="34" charset="0"/>
                <a:ea typeface="Calibri" panose="020F0502020204030204" pitchFamily="34" charset="0"/>
              </a:rPr>
            </a:br>
            <a:r>
              <a:rPr lang="en-US" sz="1300" dirty="0">
                <a:solidFill>
                  <a:schemeClr val="bg1"/>
                </a:solidFill>
                <a:effectLst/>
                <a:latin typeface="Arial" panose="020B0604020202020204" pitchFamily="34" charset="0"/>
                <a:ea typeface="Times New Roman" panose="02020603050405020304" pitchFamily="18" charset="0"/>
              </a:rPr>
              <a:t>Department of Biotechnology and Biosciences, University of Milano-Bicocca, Milan, Italy</a:t>
            </a:r>
            <a:br>
              <a:rPr lang="en-US" sz="1300" dirty="0">
                <a:solidFill>
                  <a:schemeClr val="bg1"/>
                </a:solidFill>
                <a:effectLst/>
                <a:latin typeface="Arial" panose="020B0604020202020204" pitchFamily="34" charset="0"/>
                <a:ea typeface="Calibri" panose="020F0502020204030204" pitchFamily="34" charset="0"/>
              </a:rPr>
            </a:br>
            <a:r>
              <a:rPr lang="en-US" sz="1300" dirty="0">
                <a:solidFill>
                  <a:schemeClr val="bg1"/>
                </a:solidFill>
                <a:effectLst/>
                <a:latin typeface="Arial" panose="020B0604020202020204" pitchFamily="34" charset="0"/>
                <a:ea typeface="Calibri" panose="020F0502020204030204" pitchFamily="34" charset="0"/>
              </a:rPr>
              <a:t>Department of Pathology and Laboratory Medicine, David Geffen School of Medicine, University of California, Los Angeles, Los Angeles, CA</a:t>
            </a:r>
            <a:br>
              <a:rPr lang="en-US" sz="1300" dirty="0">
                <a:solidFill>
                  <a:schemeClr val="bg1"/>
                </a:solidFill>
                <a:effectLst/>
                <a:latin typeface="Arial" panose="020B0604020202020204" pitchFamily="34" charset="0"/>
                <a:ea typeface="Calibri" panose="020F0502020204030204" pitchFamily="34" charset="0"/>
              </a:rPr>
            </a:br>
            <a:r>
              <a:rPr lang="en-US" sz="1300" dirty="0">
                <a:solidFill>
                  <a:schemeClr val="bg1"/>
                </a:solidFill>
                <a:effectLst/>
                <a:latin typeface="Arial" panose="020B0604020202020204" pitchFamily="34" charset="0"/>
                <a:ea typeface="Calibri" panose="020F0502020204030204" pitchFamily="34" charset="0"/>
              </a:rPr>
              <a:t>Department of Molecular, Cell and Developmental Biology, University of California, Los Angeles, Los Angeles, CA</a:t>
            </a:r>
            <a:br>
              <a:rPr lang="en-US" sz="1300" dirty="0">
                <a:solidFill>
                  <a:schemeClr val="bg1"/>
                </a:solidFill>
                <a:effectLst/>
                <a:latin typeface="Arial" panose="020B0604020202020204" pitchFamily="34" charset="0"/>
                <a:ea typeface="Calibri" panose="020F0502020204030204" pitchFamily="34" charset="0"/>
              </a:rPr>
            </a:br>
            <a:r>
              <a:rPr lang="en-US" sz="1300" dirty="0">
                <a:solidFill>
                  <a:schemeClr val="bg1"/>
                </a:solidFill>
                <a:effectLst/>
                <a:latin typeface="Arial" panose="020B0604020202020204" pitchFamily="34" charset="0"/>
                <a:ea typeface="Calibri" panose="020F0502020204030204" pitchFamily="34" charset="0"/>
              </a:rPr>
              <a:t>*authors contributed equally</a:t>
            </a:r>
            <a:br>
              <a:rPr lang="en-US" sz="1300" dirty="0">
                <a:solidFill>
                  <a:schemeClr val="bg1"/>
                </a:solidFill>
                <a:effectLst/>
                <a:latin typeface="Arial" panose="020B0604020202020204" pitchFamily="34" charset="0"/>
                <a:ea typeface="Calibri" panose="020F0502020204030204" pitchFamily="34" charset="0"/>
              </a:rPr>
            </a:br>
            <a:endParaRPr lang="en-US" sz="1300" kern="1200" dirty="0">
              <a:solidFill>
                <a:schemeClr val="bg1"/>
              </a:solidFill>
              <a:latin typeface="+mj-lt"/>
              <a:ea typeface="+mj-ea"/>
              <a:cs typeface="+mj-cs"/>
            </a:endParaRPr>
          </a:p>
        </p:txBody>
      </p:sp>
      <p:sp>
        <p:nvSpPr>
          <p:cNvPr id="6" name="Text Placeholder 5">
            <a:extLst>
              <a:ext uri="{FF2B5EF4-FFF2-40B4-BE49-F238E27FC236}">
                <a16:creationId xmlns:a16="http://schemas.microsoft.com/office/drawing/2014/main" id="{53FFBB19-BC0B-35BF-4BAB-752F379A5B27}"/>
              </a:ext>
            </a:extLst>
          </p:cNvPr>
          <p:cNvSpPr>
            <a:spLocks noGrp="1"/>
          </p:cNvSpPr>
          <p:nvPr>
            <p:ph type="body" sz="half" idx="2"/>
          </p:nvPr>
        </p:nvSpPr>
        <p:spPr>
          <a:xfrm>
            <a:off x="4835711" y="586855"/>
            <a:ext cx="6555347" cy="5922258"/>
          </a:xfrm>
        </p:spPr>
        <p:txBody>
          <a:bodyPr vert="horz" lIns="91440" tIns="45720" rIns="91440" bIns="45720" rtlCol="0" anchor="ctr">
            <a:normAutofit fontScale="85000" lnSpcReduction="20000"/>
          </a:bodyPr>
          <a:lstStyle/>
          <a:p>
            <a:pPr marL="0" marR="0" algn="just">
              <a:spcBef>
                <a:spcPts val="0"/>
              </a:spcBef>
              <a:spcAft>
                <a:spcPts val="0"/>
              </a:spcAft>
            </a:pPr>
            <a:r>
              <a:rPr lang="en-US" sz="1800" dirty="0">
                <a:effectLst/>
                <a:latin typeface="Arial" panose="020B0604020202020204" pitchFamily="34" charset="0"/>
                <a:ea typeface="Calibri" panose="020F0502020204030204" pitchFamily="34" charset="0"/>
              </a:rPr>
              <a:t>Bulk RNA analyses of endomyocardial biopsies from cardiac transplants identified a diagnostic signature of rejection. Such signatures can improve diagnosis, reveal mechanistic insight, and support the development of novel therapeutics. Cardiac endothelial cells (EC) form an interface with the host immune system and play an important role in immune cell recruitment. However, their specific contribution to rejection has not been investigated. Here, we develop methods for the single nuclei analysis of EC from frozen biopsy remnants, to study EC-specific gene expression changes during rejection of cardiac allografts.</a:t>
            </a:r>
          </a:p>
          <a:p>
            <a:pPr marL="0" marR="0" indent="228600" algn="just">
              <a:spcBef>
                <a:spcPts val="0"/>
              </a:spcBef>
              <a:spcAft>
                <a:spcPts val="0"/>
              </a:spcAft>
            </a:pPr>
            <a:r>
              <a:rPr lang="en-US" sz="1800" dirty="0">
                <a:effectLst/>
                <a:latin typeface="Arial" panose="020B0604020202020204" pitchFamily="34" charset="0"/>
                <a:ea typeface="Calibri" panose="020F0502020204030204" pitchFamily="34" charset="0"/>
              </a:rPr>
              <a:t> </a:t>
            </a:r>
          </a:p>
          <a:p>
            <a:pPr marL="0" marR="0" algn="just">
              <a:spcBef>
                <a:spcPts val="0"/>
              </a:spcBef>
              <a:spcAft>
                <a:spcPts val="0"/>
              </a:spcAft>
            </a:pPr>
            <a:r>
              <a:rPr lang="en-US" sz="1800" dirty="0">
                <a:effectLst/>
                <a:latin typeface="Arial" panose="020B0604020202020204" pitchFamily="34" charset="0"/>
                <a:ea typeface="Calibri" panose="020F0502020204030204" pitchFamily="34" charset="0"/>
              </a:rPr>
              <a:t>Using murine cardiac tissue to model frozen tissue remnants, we developed an antibody-based method for isolating and hash-tagging EC nuclei from frozen tissue biopsies. We applied these methods to a set of five cardiac transplant cases with sequential biopsies in the UCLA Translational Pathology Core Laboratory biorepository. Cases include both stable and rejected grafts. Combining our method with a published 10x NEAT-Seq (Nuclear protein Epitope abundance, chromatin Accessibility and the Transcriptome) provided longitudinal EC transcriptional changes from the same patients before and after rejection.</a:t>
            </a:r>
          </a:p>
          <a:p>
            <a:pPr marL="0" marR="0" indent="228600" algn="just">
              <a:spcBef>
                <a:spcPts val="0"/>
              </a:spcBef>
              <a:spcAft>
                <a:spcPts val="0"/>
              </a:spcAft>
            </a:pPr>
            <a:r>
              <a:rPr lang="en-US" sz="1800" dirty="0">
                <a:effectLst/>
                <a:latin typeface="Arial" panose="020B0604020202020204" pitchFamily="34" charset="0"/>
                <a:ea typeface="Calibri" panose="020F0502020204030204" pitchFamily="34" charset="0"/>
              </a:rPr>
              <a:t> </a:t>
            </a:r>
          </a:p>
          <a:p>
            <a:pPr marL="0" marR="0" algn="just">
              <a:spcBef>
                <a:spcPts val="0"/>
              </a:spcBef>
              <a:spcAft>
                <a:spcPts val="0"/>
              </a:spcAft>
            </a:pPr>
            <a:r>
              <a:rPr lang="en-US" sz="1800" dirty="0">
                <a:effectLst/>
                <a:latin typeface="Arial" panose="020B0604020202020204" pitchFamily="34" charset="0"/>
                <a:ea typeface="Calibri" panose="020F0502020204030204" pitchFamily="34" charset="0"/>
              </a:rPr>
              <a:t>Using flow cytometry, we found that free-oligo hashtags remained bound to nuclei during processing, providing a cheap and effective solution for combination of many samples. Erg-based antibody enrichment also effectively enriched EC transcripts. Application of these methods to human biopsy remnants allowed for the extraction of an average of 1800 Erg+ nuclei per frozen tissue sample of &lt;5mg. Using Erg+ cells isolated from 9 samples, UMAP clustering and cell type analysis identified ~1700 EC nuclei. Comparative analysis of these EC nuclei during rejection revealed upregulation of canonical pathways in graft rejection, including the “Interferon Gamma Response.”</a:t>
            </a:r>
          </a:p>
          <a:p>
            <a:pPr marL="0" marR="0" algn="just">
              <a:spcBef>
                <a:spcPts val="0"/>
              </a:spcBef>
              <a:spcAft>
                <a:spcPts val="0"/>
              </a:spcAft>
            </a:pPr>
            <a:r>
              <a:rPr lang="en-US" sz="1800" i="1" dirty="0">
                <a:effectLst/>
                <a:latin typeface="Arial" panose="020B0604020202020204" pitchFamily="34" charset="0"/>
                <a:ea typeface="Calibri" panose="020F0502020204030204" pitchFamily="34" charset="0"/>
              </a:rPr>
              <a:t> </a:t>
            </a:r>
            <a:endParaRPr lang="en-US" sz="1800" dirty="0">
              <a:effectLst/>
              <a:latin typeface="Arial" panose="020B0604020202020204" pitchFamily="34" charset="0"/>
              <a:ea typeface="Calibri" panose="020F0502020204030204" pitchFamily="34" charset="0"/>
            </a:endParaRPr>
          </a:p>
          <a:p>
            <a:pPr marL="0" marR="0" algn="just">
              <a:spcBef>
                <a:spcPts val="0"/>
              </a:spcBef>
              <a:spcAft>
                <a:spcPts val="0"/>
              </a:spcAft>
            </a:pPr>
            <a:r>
              <a:rPr lang="en-US" sz="1800" dirty="0">
                <a:effectLst/>
                <a:latin typeface="Arial" panose="020B0604020202020204" pitchFamily="34" charset="0"/>
                <a:ea typeface="Calibri" panose="020F0502020204030204" pitchFamily="34" charset="0"/>
              </a:rPr>
              <a:t>These data demonstrate the feasibility of high through-put </a:t>
            </a:r>
            <a:r>
              <a:rPr lang="en-US" sz="1800" dirty="0">
                <a:solidFill>
                  <a:srgbClr val="000000"/>
                </a:solidFill>
                <a:effectLst/>
                <a:latin typeface="Arial" panose="020B0604020202020204" pitchFamily="34" charset="0"/>
                <a:ea typeface="Calibri" panose="020F0502020204030204" pitchFamily="34" charset="0"/>
              </a:rPr>
              <a:t>multi-omics </a:t>
            </a:r>
            <a:r>
              <a:rPr lang="en-US" sz="1800" dirty="0">
                <a:effectLst/>
                <a:latin typeface="Arial" panose="020B0604020202020204" pitchFamily="34" charset="0"/>
                <a:ea typeface="Calibri" panose="020F0502020204030204" pitchFamily="34" charset="0"/>
              </a:rPr>
              <a:t>on archived frozen endomyocardial transplant biopsies. Our approach increases the resolution of EC transcription and pinpoints an interferon signature of rejection to ECs.</a:t>
            </a:r>
          </a:p>
        </p:txBody>
      </p:sp>
    </p:spTree>
    <p:extLst>
      <p:ext uri="{BB962C8B-B14F-4D97-AF65-F5344CB8AC3E}">
        <p14:creationId xmlns:p14="http://schemas.microsoft.com/office/powerpoint/2010/main" val="1916421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Placeholder 5" descr="Christopher Pathoulas">
            <a:extLst>
              <a:ext uri="{FF2B5EF4-FFF2-40B4-BE49-F238E27FC236}">
                <a16:creationId xmlns:a16="http://schemas.microsoft.com/office/drawing/2014/main" id="{85C7EC8D-A382-4A50-7687-5D595DA0B9FD}"/>
              </a:ext>
            </a:extLst>
          </p:cNvPr>
          <p:cNvPicPr>
            <a:picLocks noGrp="1" noChangeAspect="1"/>
          </p:cNvPicPr>
          <p:nvPr>
            <p:ph type="pic" idx="1"/>
          </p:nvPr>
        </p:nvPicPr>
        <p:blipFill rotWithShape="1">
          <a:blip r:embed="rId2"/>
          <a:srcRect t="12507" b="12507"/>
          <a:stretch/>
        </p:blipFill>
        <p:spPr>
          <a:xfrm>
            <a:off x="20" y="1282"/>
            <a:ext cx="12191980" cy="6856718"/>
          </a:xfrm>
          <a:prstGeom prst="rect">
            <a:avLst/>
          </a:prstGeom>
        </p:spPr>
      </p:pic>
    </p:spTree>
    <p:extLst>
      <p:ext uri="{BB962C8B-B14F-4D97-AF65-F5344CB8AC3E}">
        <p14:creationId xmlns:p14="http://schemas.microsoft.com/office/powerpoint/2010/main" val="229162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17AFF93-2FA7-2DD1-0761-CE63ECFEDB2A}"/>
              </a:ext>
            </a:extLst>
          </p:cNvPr>
          <p:cNvSpPr>
            <a:spLocks noGrp="1"/>
          </p:cNvSpPr>
          <p:nvPr>
            <p:ph type="title"/>
          </p:nvPr>
        </p:nvSpPr>
        <p:spPr>
          <a:xfrm>
            <a:off x="466722" y="586854"/>
            <a:ext cx="3201366" cy="5521401"/>
          </a:xfrm>
        </p:spPr>
        <p:txBody>
          <a:bodyPr vert="horz" lIns="91440" tIns="45720" rIns="91440" bIns="45720" rtlCol="0" anchor="b">
            <a:normAutofit/>
          </a:bodyPr>
          <a:lstStyle/>
          <a:p>
            <a:pPr>
              <a:spcBef>
                <a:spcPts val="0"/>
              </a:spcBef>
            </a:pPr>
            <a:r>
              <a:rPr lang="en-US" sz="4000" kern="1200" dirty="0">
                <a:solidFill>
                  <a:srgbClr val="FFFFFF"/>
                </a:solidFill>
                <a:latin typeface="+mj-lt"/>
                <a:ea typeface="+mj-ea"/>
                <a:cs typeface="+mj-cs"/>
              </a:rPr>
              <a:t>Elizabeth Szabo</a:t>
            </a: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Functional Analysis of Variants of the </a:t>
            </a:r>
            <a:r>
              <a:rPr lang="en-US"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MSH6</a:t>
            </a: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Mismatch Repair Gene</a:t>
            </a:r>
            <a:b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b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Elizabeth Szabo, Emily Blackburn, Alexander Radecki, Abhijit Rath, Christopher Heinen</a:t>
            </a:r>
            <a:endParaRPr lang="en-US" sz="4000" kern="1200" dirty="0">
              <a:solidFill>
                <a:schemeClr val="bg1"/>
              </a:solidFill>
              <a:latin typeface="+mj-lt"/>
              <a:ea typeface="+mj-ea"/>
              <a:cs typeface="+mj-cs"/>
            </a:endParaRPr>
          </a:p>
        </p:txBody>
      </p:sp>
      <p:sp>
        <p:nvSpPr>
          <p:cNvPr id="6" name="Text Placeholder 5">
            <a:extLst>
              <a:ext uri="{FF2B5EF4-FFF2-40B4-BE49-F238E27FC236}">
                <a16:creationId xmlns:a16="http://schemas.microsoft.com/office/drawing/2014/main" id="{53FFBB19-BC0B-35BF-4BAB-752F379A5B27}"/>
              </a:ext>
            </a:extLst>
          </p:cNvPr>
          <p:cNvSpPr>
            <a:spLocks noGrp="1"/>
          </p:cNvSpPr>
          <p:nvPr>
            <p:ph type="body" sz="half" idx="2"/>
          </p:nvPr>
        </p:nvSpPr>
        <p:spPr>
          <a:xfrm>
            <a:off x="4835711" y="586855"/>
            <a:ext cx="6555347" cy="5922258"/>
          </a:xfrm>
        </p:spPr>
        <p:txBody>
          <a:bodyPr vert="horz" lIns="91440" tIns="45720" rIns="91440" bIns="45720" rtlCol="0" anchor="ctr">
            <a:normAutofit fontScale="92500" lnSpcReduction="20000"/>
          </a:bodyPr>
          <a:lstStyle/>
          <a:p>
            <a:pPr marL="0" marR="0" algn="just">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Lynch syndrome (LS) is a hereditary condition that increases patients’ lifetime risk of cancer, primarily colorectal cancer. LS is caused by germline mutations in mismatch repair (MMR) genes,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MLH1, MSH2, MSH6</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PMS2</a:t>
            </a:r>
            <a:r>
              <a:rPr lang="en-US" sz="1800" dirty="0">
                <a:effectLst/>
                <a:latin typeface="Calibri" panose="020F0502020204030204" pitchFamily="34" charset="0"/>
                <a:ea typeface="Calibri" panose="020F0502020204030204" pitchFamily="34" charset="0"/>
                <a:cs typeface="Times New Roman" panose="02020603050405020304" pitchFamily="18" charset="0"/>
              </a:rPr>
              <a:t>. Identification of these mutations is important in LS diagnosis in order to guide treatment plans and preventative care for patients’ and their families. However, the consequences of some variants in these genes are not immediately obvious, granting them classification as variants of uncertain significance (VUS). Half of known variants in the MMR gene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MSH6</a:t>
            </a:r>
            <a:r>
              <a:rPr lang="en-US" sz="1800" dirty="0">
                <a:effectLst/>
                <a:latin typeface="Calibri" panose="020F0502020204030204" pitchFamily="34" charset="0"/>
                <a:ea typeface="Calibri" panose="020F0502020204030204" pitchFamily="34" charset="0"/>
                <a:cs typeface="Times New Roman" panose="02020603050405020304" pitchFamily="18" charset="0"/>
              </a:rPr>
              <a:t> are VUS and, thus, the goal of my project is to provide evidence for a subset of these variants to help better determine their pathogenic significance. Laboratory functional analysis to determine whether these variants disrupt MMR function in human cells can provide important evidence toward this goal. We will be validating and calibrating functional assays for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MSH6</a:t>
            </a:r>
            <a:r>
              <a:rPr lang="en-US" sz="1800" dirty="0">
                <a:effectLst/>
                <a:latin typeface="Calibri" panose="020F0502020204030204" pitchFamily="34" charset="0"/>
                <a:ea typeface="Calibri" panose="020F0502020204030204" pitchFamily="34" charset="0"/>
                <a:cs typeface="Times New Roman" panose="02020603050405020304" pitchFamily="18" charset="0"/>
              </a:rPr>
              <a:t> variants, which our lab have previously validated for MMR genes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MSH2</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MLH1</a:t>
            </a:r>
            <a:r>
              <a:rPr lang="en-US" sz="1800" dirty="0">
                <a:effectLst/>
                <a:latin typeface="Calibri" panose="020F0502020204030204" pitchFamily="34" charset="0"/>
                <a:ea typeface="Calibri" panose="020F0502020204030204" pitchFamily="34" charset="0"/>
                <a:cs typeface="Times New Roman" panose="02020603050405020304" pitchFamily="18" charset="0"/>
              </a:rPr>
              <a:t>. This will be done using known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MSH6</a:t>
            </a:r>
            <a:r>
              <a:rPr lang="en-US" sz="1800" dirty="0">
                <a:effectLst/>
                <a:latin typeface="Calibri" panose="020F0502020204030204" pitchFamily="34" charset="0"/>
                <a:ea typeface="Calibri" panose="020F0502020204030204" pitchFamily="34" charset="0"/>
                <a:cs typeface="Times New Roman" panose="02020603050405020304" pitchFamily="18" charset="0"/>
              </a:rPr>
              <a:t> pathogenic and benign controls. We will then test 35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MSH6</a:t>
            </a:r>
            <a:r>
              <a:rPr lang="en-US" sz="1800" dirty="0">
                <a:effectLst/>
                <a:latin typeface="Calibri" panose="020F0502020204030204" pitchFamily="34" charset="0"/>
                <a:ea typeface="Calibri" panose="020F0502020204030204" pitchFamily="34" charset="0"/>
                <a:cs typeface="Times New Roman" panose="02020603050405020304" pitchFamily="18" charset="0"/>
              </a:rPr>
              <a:t> VUS identified in patients as reported in the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InSiGHT</a:t>
            </a:r>
            <a:r>
              <a:rPr lang="en-US" sz="1800" dirty="0">
                <a:effectLst/>
                <a:latin typeface="Calibri" panose="020F0502020204030204" pitchFamily="34" charset="0"/>
                <a:ea typeface="Calibri" panose="020F0502020204030204" pitchFamily="34" charset="0"/>
                <a:cs typeface="Times New Roman" panose="02020603050405020304" pitchFamily="18" charset="0"/>
              </a:rPr>
              <a:t> database,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ClinVar</a:t>
            </a:r>
            <a:r>
              <a:rPr lang="en-US" sz="1800" dirty="0">
                <a:effectLst/>
                <a:latin typeface="Calibri" panose="020F0502020204030204" pitchFamily="34" charset="0"/>
                <a:ea typeface="Calibri" panose="020F0502020204030204" pitchFamily="34" charset="0"/>
                <a:cs typeface="Times New Roman" panose="02020603050405020304" pitchFamily="18" charset="0"/>
              </a:rPr>
              <a:t> database, and current literature. We are using CRISPR gene editing to recreate these variants in the endogenous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MSH6</a:t>
            </a:r>
            <a:r>
              <a:rPr lang="en-US" sz="1800" dirty="0">
                <a:effectLst/>
                <a:latin typeface="Calibri" panose="020F0502020204030204" pitchFamily="34" charset="0"/>
                <a:ea typeface="Calibri" panose="020F0502020204030204" pitchFamily="34" charset="0"/>
                <a:cs typeface="Times New Roman" panose="02020603050405020304" pitchFamily="18" charset="0"/>
              </a:rPr>
              <a:t> loci in human embryonic stem cells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hESC</a:t>
            </a:r>
            <a:r>
              <a:rPr lang="en-US" sz="1800" dirty="0">
                <a:effectLst/>
                <a:latin typeface="Calibri" panose="020F0502020204030204" pitchFamily="34" charset="0"/>
                <a:ea typeface="Calibri" panose="020F0502020204030204" pitchFamily="34" charset="0"/>
                <a:cs typeface="Times New Roman" panose="02020603050405020304" pitchFamily="18" charset="0"/>
              </a:rPr>
              <a:t>). Using these edited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hESC</a:t>
            </a:r>
            <a:r>
              <a:rPr lang="en-US" sz="1800" dirty="0">
                <a:effectLst/>
                <a:latin typeface="Calibri" panose="020F0502020204030204" pitchFamily="34" charset="0"/>
                <a:ea typeface="Calibri" panose="020F0502020204030204" pitchFamily="34" charset="0"/>
                <a:cs typeface="Times New Roman" panose="02020603050405020304" pitchFamily="18" charset="0"/>
              </a:rPr>
              <a:t> lines we are examining the impact of the variants on RNA and protein stability, repair of DNA microsatellites, which is a hallmark of normal MMR function, and induction of the MMR-dependent DNA damage response. With this compilation of data, we will convert the results into a quantitative Odds of Pathogenicity value. This Odds of Pathogenicity score can be used by expert variant interpretation committees to help readily reclassify these variants, and provide a clearer diagnosis for these suspected Lynch syndrome patients.</a:t>
            </a:r>
            <a:r>
              <a:rPr lang="en-US" sz="2000" dirty="0">
                <a:effectLst/>
              </a:rPr>
              <a:t> </a:t>
            </a:r>
            <a:endParaRPr lang="en-US" sz="18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9134339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1986</Words>
  <Application>Microsoft Macintosh PowerPoint</Application>
  <PresentationFormat>Widescreen</PresentationFormat>
  <Paragraphs>20</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NHGRI Meeting</vt:lpstr>
      <vt:lpstr>Monica Dave  iPSC-derived primitive syncytium: a model of developmental senescence   Monica Davé1,2, Zukai Liu1,2, Brian Hoffmann3, Paul Robson1,2 1Department of Genetics and Developmental Biology, UConn Health Center, Farmington, CT 2The Jackson Laboratory for Genomic Medicine, Farmington, CT 3The Jackson Laboratory for Mammalian Genetics, Bar Harbor, ME </vt:lpstr>
      <vt:lpstr>Eden Francoeur  Segmental duplication-mediated rearrangements in diverse mouse genomes    Eden Francoeur1,2, Ardian Ferraj1,2, Peter A. Audano2, Parithi Balachandran2, Christine R. Beck1,2 1Department of Genetics and Developmental Biology, UConn Health 2The Jackson Laboratory for Genomic Medicine </vt:lpstr>
      <vt:lpstr>PowerPoint Presentation</vt:lpstr>
      <vt:lpstr>Mian Horvath  Transcriptional Profiling of 3D Lower Airway Tissue Culture Model Exposed to Genetically Diverse Microbes  Mian Horvath1,2, Elizabeth Fleming1, Ruoyu Yang1,2, José Fachi3, Diana Cadena Castaneda1, Megan Callendar1, Matthew Coxe1, Marco Colonna3, Karolina Palucka1, Julia Oh1 1 The Jackson Laboratory, Farmington, CT, USA 2 University of Connecticut Health, Farmington, CT, USA 3 Washington University School of Medicine, St Louis, MO, USA</vt:lpstr>
      <vt:lpstr>Christopher Pathoulas  Single nucleus endothelial cell sequencing in acute rejection of human cardiac transplants  Christopher Pathoulas1, Amy Kimble1, Omar Omar1, Giulia Protti2,3, Ryan Lau4, Gregory Fishbein4, Matteo Pellegrini5, Patrick Murphy1*, Nicole M Valenzuela4*   University of Connecticut Health Center, Farmington, CT Institute for Quantitative and Computational Biosciences, University of California, Los Angeles, Los Angeles, CA Department of Biotechnology and Biosciences, University of Milano-Bicocca, Milan, Italy Department of Pathology and Laboratory Medicine, David Geffen School of Medicine, University of California, Los Angeles, Los Angeles, CA Department of Molecular, Cell and Developmental Biology, University of California, Los Angeles, Los Angeles, CA *authors contributed equally </vt:lpstr>
      <vt:lpstr>PowerPoint Presentation</vt:lpstr>
      <vt:lpstr>Elizabeth Szabo  Functional Analysis of Variants of the MSH6 Mismatch Repair Gene  Elizabeth Szabo, Emily Blackburn, Alexander Radecki, Abhijit Rath, Christopher Heinen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NHGRI Meeting</dc:title>
  <dc:creator>Lacouture,Jackie K.</dc:creator>
  <cp:lastModifiedBy>Lacouture,Jackie K.</cp:lastModifiedBy>
  <cp:revision>1</cp:revision>
  <dcterms:created xsi:type="dcterms:W3CDTF">2023-04-14T19:47:34Z</dcterms:created>
  <dcterms:modified xsi:type="dcterms:W3CDTF">2023-04-18T13:44:12Z</dcterms:modified>
</cp:coreProperties>
</file>