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80"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embeddedFontLs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4MUe1Cf5lyu5Ads+53GXFSgHm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6"/>
  </p:normalViewPr>
  <p:slideViewPr>
    <p:cSldViewPr snapToGrid="0">
      <p:cViewPr varScale="1">
        <p:scale>
          <a:sx n="83" d="100"/>
          <a:sy n="83" d="100"/>
        </p:scale>
        <p:origin x="4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c-sped.org/ei-ecse-standard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Today we will review the 2020 Initial Practice-Based Professional Standards for Early Interventionists/Early Childhood Special Educators. Yes, it is a long title so as we move forward we will refer to them as EI/ECSE Standards. Today we will look at the importance of having standards, the themes that connect them, and the standards themselves. </a:t>
            </a:r>
            <a:endParaRPr dirty="0">
              <a:solidFill>
                <a:srgbClr val="222222"/>
              </a:solidFill>
              <a:highlight>
                <a:srgbClr val="FFFFFF"/>
              </a:highlight>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[This PowerPoint presentation was designed by the DEC Personnel Preparation Committee (PPC) EI/ECSE </a:t>
            </a:r>
            <a:r>
              <a:rPr lang="en-US" dirty="0">
                <a:solidFill>
                  <a:schemeClr val="dk1"/>
                </a:solidFill>
              </a:rPr>
              <a:t>Standards Products Development Workgroup. The PowerPoint is meant to provide an </a:t>
            </a:r>
            <a:r>
              <a:rPr lang="en-US" i="1" dirty="0">
                <a:solidFill>
                  <a:schemeClr val="dk1"/>
                </a:solidFill>
              </a:rPr>
              <a:t>initial introduction and overview</a:t>
            </a:r>
            <a:r>
              <a:rPr lang="en-US" dirty="0">
                <a:solidFill>
                  <a:schemeClr val="dk1"/>
                </a:solidFill>
              </a:rPr>
              <a:t> of the EI/ECSE professional preparation standards. </a:t>
            </a:r>
            <a:r>
              <a:rPr lang="en-US" dirty="0"/>
              <a:t>These presenter notes are meant to guide presenters. They include the vital information that should be provided as an introduction to the EI/ECSE standards.]</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7d3fd8af9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d7d3fd8af9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Partnering with families is so important that it is both a theme and a stand-alone standard - Standard 2. </a:t>
            </a:r>
            <a:r>
              <a:rPr lang="en-US">
                <a:solidFill>
                  <a:schemeClr val="dk1"/>
                </a:solidFill>
              </a:rPr>
              <a:t>The importance of partnering with families when making decisions is reflected in all standards. For example, educators should collaborate with families and recognize them as an  important source of knowledge about their children throughout the process of selecting, implementing, and interpreting assessments to determine eligibility, develop child and family-based outcomes/goals, plan for interventions and instruction, and monitor progress, as described in Standard 4.4 (Standard 4, component 4). EI/ECSE professionals should also partner with families when identifying curriculum and learning opportunities because families can offer important information about children’s abilities and support needs, and should be included in decisions about what their children learn and how they should be supported. That is reflected in Standard 5.1 (Standard 5, component 1), which states that professionals should partner with families to design and facilitate meaningful learning opportunities, and Standard 6.1 (Standard 6, component 1), which states that professionals should partner with families to identify systematic, responsive, and intentional evidence-based practices.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86c219cdc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e86c219cdc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How do you support EI/ECSE professionals’ ability to partner with families in your role or work? Participants can share resources, learning activities or assignments, field experience activities, etc. </a:t>
            </a:r>
            <a:r>
              <a:rPr lang="en-US">
                <a:solidFill>
                  <a:schemeClr val="dk1"/>
                </a:solidFill>
              </a:rPr>
              <a:t>(discussion or, if the presentation is delivered online, participants can use a chat function).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7d3fd8af9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d7d3fd8af9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Again, all EI/ECSE professionals should demonstrate </a:t>
            </a:r>
            <a:r>
              <a:rPr lang="en-US" b="1">
                <a:solidFill>
                  <a:schemeClr val="dk1"/>
                </a:solidFill>
              </a:rPr>
              <a:t>respect for the diversity</a:t>
            </a:r>
            <a:r>
              <a:rPr lang="en-US">
                <a:solidFill>
                  <a:schemeClr val="dk1"/>
                </a:solidFill>
              </a:rPr>
              <a:t> of cultural and linguistic backgrounds, and socioeconomic conditions of families, staff, and programs. Additionally, EI/ECSE educators should respect the many ways children may develop and approach children and families from a strength-based perspective.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In the standards, we see the importance of respecting diversity and how that informs practice in all of the standards. EI/ECSE educators should recognize that development happens within a social, cultural, and linguistic context, which is apparent in Standard 1.2 (Standard 1, component 2). For example, the language of a child who is a dual language learner develops differently from a child who is monolingual. Those differences should not be viewed as deficits or as a disability. Additionally, EI/ECSE educators should pay attention to children’s and families’ strengths, cultural values and priorities when trying to understand the child’s abilities and support needs. Some differences in development between the child’s abilities and educator expectations may be because of cultural differences that shape how the family supports their child’s development and what their expectations and priorities are.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Respect for diversity is also important when selecting assessment tools. Standards 4.1 (Standard 4, component 1) emphasizes that EI/ECSE educators should select assessment tools and methods that are culturally- and linguistically-appropriate in order to get an accurate picture of the child’s and families’ support needs. When educators understand that, they may select assessment tools that have been translated to the child or family’s home language, mode and style of communication, and/or use an assessment that accounts for differences in development when a child is a dual language learner or comes from a certain cultural background. The educator should also make sure to select assessment tools that have been normed on a population that is similar to the child in terms of their racial, social, and cultural background.</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As a final example (though this themes shows up in other standards), EI/ECSE professionals should be careful to partner with families in ways that are culturally- and linguistically-responsive and affirming, as addressed in Standard 2.1 (Standard 2, component 1). This may mean having conversations with families about what respectful and good communication looks and sounds like to them, and interacting with them accordingly. It also means that educators should respect and follow a family’s priorities for their children’s development, even if the educator disagrees, as long as it is not found to be harmful to the child. When educators respect diversity, it is important that they approach all families from a strength-based perspective that recognizes that all families want the best of their children, even if they support them in ways that are different from the educator ideas.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e86c219cdc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e86c219cdc_1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How do you support EI/ECSE professionals’ respect for diversity and their ability to be culturally responsive? </a:t>
            </a:r>
            <a:r>
              <a:rPr lang="en-US">
                <a:solidFill>
                  <a:schemeClr val="dk1"/>
                </a:solidFill>
              </a:rPr>
              <a:t>Participants can share resources, learning activities or assignments, field experience activities, etc. (discussion or, if the presentation is delivered online, participants can use a chat function).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76bc7fbbf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d76bc7fbbf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We’re going to shift to reviewing the actual standards. There are 7 content standards and one field/experience clinical standard for a total of 8. The standards are built upon the underlying foundational themes previously discussed, which are elevated within and integrated across all standards.</a:t>
            </a:r>
            <a:endParaRPr sz="105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Each standard has two or more components for a total of 27 components across the standards.  The components align with the standard statement and further explain the standard. Each component has a </a:t>
            </a:r>
            <a:r>
              <a:rPr lang="en-US" sz="1050" u="sng">
                <a:solidFill>
                  <a:schemeClr val="hlink"/>
                </a:solidFill>
                <a:highlight>
                  <a:srgbClr val="FFFFFF"/>
                </a:highlight>
                <a:latin typeface="Roboto"/>
                <a:ea typeface="Roboto"/>
                <a:cs typeface="Roboto"/>
                <a:sym typeface="Roboto"/>
                <a:hlinkClick r:id="rId3"/>
              </a:rPr>
              <a:t>supporting explanation</a:t>
            </a:r>
            <a:r>
              <a:rPr lang="en-US" sz="1050">
                <a:solidFill>
                  <a:srgbClr val="3C4043"/>
                </a:solidFill>
                <a:highlight>
                  <a:srgbClr val="FFFFFF"/>
                </a:highlight>
                <a:latin typeface="Roboto"/>
                <a:ea typeface="Roboto"/>
                <a:cs typeface="Roboto"/>
                <a:sym typeface="Roboto"/>
              </a:rPr>
              <a:t> that discusses actual application with examples of the component in a preservice preparation program or professional development content.   </a:t>
            </a:r>
            <a:endParaRPr sz="105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[As you shift into the individual standard slides, make sure to pause for questions and check for understanding after each standard slide. You can also ask participants to share ideas about how they support the knowledge and skills reflected in each standard at the end of each slide.]</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latin typeface="Calibri"/>
                <a:ea typeface="Calibri"/>
                <a:cs typeface="Calibri"/>
                <a:sym typeface="Calibri"/>
              </a:rPr>
              <a:t>Standard 1, Child Development and Learning,</a:t>
            </a:r>
            <a:r>
              <a:rPr lang="en-US">
                <a:solidFill>
                  <a:schemeClr val="dk1"/>
                </a:solidFill>
                <a:latin typeface="Calibri"/>
                <a:ea typeface="Calibri"/>
                <a:cs typeface="Calibri"/>
                <a:sym typeface="Calibri"/>
              </a:rPr>
              <a:t> has four components. Standard 1 emphasizes the importance of knowledge of relevant theoretical perspectives (e.g., Piaget, Vygotsky), developmental sequences, and individual differences in development and learning based on biological and environmental conditions. It also addresses etiologies , characteristics, and individual differences across a range of abilities, including developmental delays and disabilities, and their impact on development and learning. A key aspect of Standard 1 is educators being able to apply and translate knowledge about child development and early learning to assessment, curriculum, instruction, and intervention.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217" name="Google Shape;2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latin typeface="Calibri"/>
                <a:ea typeface="Calibri"/>
                <a:cs typeface="Calibri"/>
                <a:sym typeface="Calibri"/>
              </a:rPr>
              <a:t>Standard 2, Partnering with Families,</a:t>
            </a:r>
            <a:r>
              <a:rPr lang="en-US">
                <a:solidFill>
                  <a:schemeClr val="dk1"/>
                </a:solidFill>
                <a:latin typeface="Calibri"/>
                <a:ea typeface="Calibri"/>
                <a:cs typeface="Calibri"/>
                <a:sym typeface="Calibri"/>
              </a:rPr>
              <a:t> has three components. Standard 2 focuses on using knowledge of family systems theory and family-centered practices to build partnerships with families, apply family capacity building practices to support informed decision-making and advocacy, and engage families as active team members in planning and implementing assessment, intervention, instruction, and transition. Collaboration with families should be culturally- and linguistically-responsive, be based on family strengths, priorities, and concerns, and promote family competence, confidence, and advocacy.</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231" name="Google Shape;2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latin typeface="Calibri"/>
                <a:ea typeface="Calibri"/>
                <a:cs typeface="Calibri"/>
                <a:sym typeface="Calibri"/>
              </a:rPr>
              <a:t>Standard 3, Collaboration and Teaming,</a:t>
            </a:r>
            <a:r>
              <a:rPr lang="en-US">
                <a:solidFill>
                  <a:schemeClr val="dk1"/>
                </a:solidFill>
                <a:latin typeface="Calibri"/>
                <a:ea typeface="Calibri"/>
                <a:cs typeface="Calibri"/>
                <a:sym typeface="Calibri"/>
              </a:rPr>
              <a:t> has three component. Standard 3 centers around applying teaming and collaboration models (e.g., interdisciplinary, transdisciplinary) , skills, processes, and strategies (e.g., coaching, consultation) with families and other professionals (e.g., physical therapists, speech/language therapists) to engage in individualized intervention and transition plan development. Collaboration strategies should be evidence-based, appropriate to a task, and culturally- and linguistically-responsive to team members, including families.</a:t>
            </a:r>
            <a:endParaRPr/>
          </a:p>
        </p:txBody>
      </p:sp>
      <p:sp>
        <p:nvSpPr>
          <p:cNvPr id="245" name="Google Shape;2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latin typeface="Calibri"/>
                <a:ea typeface="Calibri"/>
                <a:cs typeface="Calibri"/>
                <a:sym typeface="Calibri"/>
              </a:rPr>
              <a:t>Standard 4, Assessment Processes,</a:t>
            </a:r>
            <a:r>
              <a:rPr lang="en-US">
                <a:solidFill>
                  <a:schemeClr val="dk1"/>
                </a:solidFill>
                <a:latin typeface="Calibri"/>
                <a:ea typeface="Calibri"/>
                <a:cs typeface="Calibri"/>
                <a:sym typeface="Calibri"/>
              </a:rPr>
              <a:t> has four components.  Standard 4 reflects the importance of understanding assessment purposes (e.g., eligibility, identifying appropriate assessments), and choosing and administering appropriate informal and formal assessment measures and methods that are reliable and valid. It also addresses interpreting, documenting, and sharing assessment results using a strength-based approach when collaborating with families to determine eligibility, develop child and family-based outcomes/goals, plan intervention/instruction, and monitor progress. </a:t>
            </a:r>
            <a:endParaRPr/>
          </a:p>
        </p:txBody>
      </p:sp>
      <p:sp>
        <p:nvSpPr>
          <p:cNvPr id="259" name="Google Shape;2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solidFill>
                  <a:schemeClr val="dk1"/>
                </a:solidFill>
                <a:latin typeface="Calibri"/>
                <a:ea typeface="Calibri"/>
                <a:cs typeface="Calibri"/>
                <a:sym typeface="Calibri"/>
              </a:rPr>
              <a:t>Standard 5, Application of Curriculum Frameworks in the Planning and Facilitation of Meaningful Learning Experience,</a:t>
            </a:r>
            <a:r>
              <a:rPr lang="en-US">
                <a:solidFill>
                  <a:schemeClr val="dk1"/>
                </a:solidFill>
                <a:latin typeface="Calibri"/>
                <a:ea typeface="Calibri"/>
                <a:cs typeface="Calibri"/>
                <a:sym typeface="Calibri"/>
              </a:rPr>
              <a:t> has two components. Standard 5 focuses on understanding and applying curriculum frameworks that address developmental and content domains (e.g. literacy, numeracy)  to create and facilitate high quality, equitable, meaningful, and culturally responsive  learning opportunities across natural and inclusive environments. This standard emphasizes the importance of developing learning experiences that are challenging, developmentally appropriate, and universally designed. </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273" name="Google Shape;27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3d688914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d3d688914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latin typeface="Calibri"/>
                <a:ea typeface="Calibri"/>
                <a:cs typeface="Calibri"/>
                <a:sym typeface="Calibri"/>
              </a:rPr>
              <a:t>Standard 6, Using Responsive and Reciprocal Interactions, Interventions, and Instruction</a:t>
            </a:r>
            <a:r>
              <a:rPr lang="en-US">
                <a:solidFill>
                  <a:schemeClr val="dk1"/>
                </a:solidFill>
                <a:latin typeface="Calibri"/>
                <a:ea typeface="Calibri"/>
                <a:cs typeface="Calibri"/>
                <a:sym typeface="Calibri"/>
              </a:rPr>
              <a:t>, has seven components. Standard 6  addresses planning and implementing systematic, responsive, evidence-based practices, with fidelity and in partnership with families and other professionals. This standard emphasizes designing natural and inclusive learning environments to integrate a range of evidence-based practices, including flexible and embedded instruction, practices to promote social and emotional competence, and opportunities for young children to learn play skills and engage in meaningful play independently and with others. EI/ECSE professionals should be able to implement interactions, interventions, and instruction with sufficient intensity and types of support across activities, routines, and environments to promote child learning and development and facilitate access, participation, and engagement in natural environments and inclusive settings. Finally, this standard emphasizes that EI/ECSE professionals should use data-based decision making in planning, implementing, and adapting intervention and instruction. </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287" name="Google Shape;28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latin typeface="Calibri"/>
                <a:ea typeface="Calibri"/>
                <a:cs typeface="Calibri"/>
                <a:sym typeface="Calibri"/>
              </a:rPr>
              <a:t>Standard 7</a:t>
            </a:r>
            <a:r>
              <a:rPr lang="en-US">
                <a:solidFill>
                  <a:schemeClr val="dk1"/>
                </a:solidFill>
                <a:latin typeface="Calibri"/>
                <a:ea typeface="Calibri"/>
                <a:cs typeface="Calibri"/>
                <a:sym typeface="Calibri"/>
              </a:rPr>
              <a:t>, </a:t>
            </a:r>
            <a:r>
              <a:rPr lang="en-US" b="1">
                <a:solidFill>
                  <a:schemeClr val="dk1"/>
                </a:solidFill>
                <a:latin typeface="Calibri"/>
                <a:ea typeface="Calibri"/>
                <a:cs typeface="Calibri"/>
                <a:sym typeface="Calibri"/>
              </a:rPr>
              <a:t>Professionalism and Ethical Practice,</a:t>
            </a:r>
            <a:r>
              <a:rPr lang="en-US">
                <a:solidFill>
                  <a:schemeClr val="dk1"/>
                </a:solidFill>
                <a:latin typeface="Calibri"/>
                <a:ea typeface="Calibri"/>
                <a:cs typeface="Calibri"/>
                <a:sym typeface="Calibri"/>
              </a:rPr>
              <a:t> has four components. Standard 7 captures the importance of engaging in professional activities and reflective practices; accessing evidence-based information for professional growth; advocating for improved outcomes for children, families, and the profession; and understanding and adhering to ethical and legal policies and procedures. </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
        <p:nvSpPr>
          <p:cNvPr id="301" name="Google Shape;3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76bc7fbbf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d76bc7fbbf_2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In addition to the seven content standards, professional associations may also include a standard that provides guidance on field work and more intensive clinical experiences (e.g., internships, student teaching). This standard does not have components, however, it does have a supporting explanation that explains its core guidelines.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a:t>
            </a:r>
            <a:r>
              <a:rPr lang="en-US" b="1">
                <a:solidFill>
                  <a:schemeClr val="dk1"/>
                </a:solidFill>
                <a:latin typeface="Calibri"/>
                <a:ea typeface="Calibri"/>
                <a:cs typeface="Calibri"/>
                <a:sym typeface="Calibri"/>
              </a:rPr>
              <a:t>EI/ECSE Field and Clinical Experience Standard</a:t>
            </a:r>
            <a:r>
              <a:rPr lang="en-US">
                <a:solidFill>
                  <a:schemeClr val="dk1"/>
                </a:solidFill>
                <a:latin typeface="Calibri"/>
                <a:ea typeface="Calibri"/>
                <a:cs typeface="Calibri"/>
                <a:sym typeface="Calibri"/>
              </a:rPr>
              <a:t> reflects the ways field experiences should be designed and supported to help EI/ECSE professionals link EI/ECSE research and theory to practice. Field experiences should provide rich, scaffolded, developmental, and graduated experiences with increasing responsibilities for prospective early interventionists and early childhood special educators. The licensure should determine what age bands, child abilities, and settings field and clinical experiences take place in. In particular, clinical experiences should take place in the same age ranges covered by the license. If the license covers all three early childhood age ranges, the program must provide clinical experiences in at least two of the three age ranges and a field experience in the third age range. Field and clinical experiences should be supervised by qualified professionals who have expertise and experience in serving young children with disabilities and their families in the role that for which the EI/ECSE professional is being prepared.</a:t>
            </a:r>
            <a:endParaRPr>
              <a:solidFill>
                <a:schemeClr val="dk1"/>
              </a:solidFill>
              <a:latin typeface="Calibri"/>
              <a:ea typeface="Calibri"/>
              <a:cs typeface="Calibri"/>
              <a:sym typeface="Calibri"/>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As the nationally validated professional standards for early interventionists and early childhood special educators, DEC policy views these standards as having multiple purposes/applications.  </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AutoNum type="arabicPeriod"/>
            </a:pPr>
            <a:r>
              <a:rPr lang="en-US"/>
              <a:t>Higher education programs submitting for accreditation through the Council for Accreditation of Educator Preparation Programs (CAEP) must align their initial preparation programs of study with these standards. The EI/ECSE Standards may be used for this purpose beginning in spring 2021.  All initial preparation programs seeking CAEP accreditation must use these standards beginning in winter/spring 2023. All standards and components must be reflected in the program of study. </a:t>
            </a:r>
            <a:endParaRPr/>
          </a:p>
          <a:p>
            <a:pPr marL="457200" lvl="0" indent="-298450" algn="l" rtl="0">
              <a:lnSpc>
                <a:spcPct val="100000"/>
              </a:lnSpc>
              <a:spcBef>
                <a:spcPts val="0"/>
              </a:spcBef>
              <a:spcAft>
                <a:spcPts val="0"/>
              </a:spcAft>
              <a:buSzPts val="1100"/>
              <a:buAutoNum type="arabicPeriod"/>
            </a:pPr>
            <a:r>
              <a:rPr lang="en-US"/>
              <a:t>As the national professional standards in EI/ECSE, the expectation is that all higher education preservice programs preparing early interventionists and early childhood special educators align their curriculum/program of study with the knowledge and skills reflected in these standards.</a:t>
            </a:r>
            <a:endParaRPr/>
          </a:p>
          <a:p>
            <a:pPr marL="457200" lvl="0" indent="-298450" algn="l" rtl="0">
              <a:lnSpc>
                <a:spcPct val="100000"/>
              </a:lnSpc>
              <a:spcBef>
                <a:spcPts val="0"/>
              </a:spcBef>
              <a:spcAft>
                <a:spcPts val="0"/>
              </a:spcAft>
              <a:buSzPts val="1100"/>
              <a:buAutoNum type="arabicPeriod"/>
            </a:pPr>
            <a:r>
              <a:rPr lang="en-US"/>
              <a:t>The EI/ECSE Standards provide guidance for professional development content and technical assistance. PD/TA providers can ensure they are supporting EI/ECSE professionals’ continued growth in the knowledge and skills represented by the standards.</a:t>
            </a:r>
            <a:endParaRPr/>
          </a:p>
          <a:p>
            <a:pPr marL="457200" lvl="0" indent="-298450" algn="l" rtl="0">
              <a:lnSpc>
                <a:spcPct val="100000"/>
              </a:lnSpc>
              <a:spcBef>
                <a:spcPts val="0"/>
              </a:spcBef>
              <a:spcAft>
                <a:spcPts val="0"/>
              </a:spcAft>
              <a:buSzPts val="1100"/>
              <a:buAutoNum type="arabicPeriod"/>
            </a:pPr>
            <a:r>
              <a:rPr lang="en-US"/>
              <a:t>The EI/ECSE Standards can also provide guidance for the development of states’ certification/licensure standards for the preparation of EI/ECSE professionals. States may adopt the EI/ECSE Standards as their state standards or crosswalk the standards with their state standards to ensure EI/ECSE professionals are being prepared in these essential knowledge and skills.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Depending on the audience, the presenter should pose a reflection/discussion question asking how the participants could use the standards in these ways based on their role and work. For example, if the audience is primarily IHE faculty, the presenter should ask them what it may look like to use the standards to develop or revise their program curriculum? How might they do that? If the audience is mixed, the presenter may ask participants what using the standards for multiple/all these purposes may look like.]</a:t>
            </a:r>
            <a:endParaRPr/>
          </a:p>
        </p:txBody>
      </p:sp>
      <p:sp>
        <p:nvSpPr>
          <p:cNvPr id="329" name="Google Shape;32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Multiple resources can be found at each of these sites to assist higher education faculty and professional development providers in using the EI/ECSE standards. In addition, resources should be beneficial as individuals advocate for state and local policies that adhere to the EI/ECSE Standards.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first link will take you to the DEC web page for the EI/ECSE standards. That page includes more information about how the standards were developed and resources you can use for pre-service preparation and in-service PD that applies the standards. For example, the webpage includes the knowledge bases for the standards, which describe key literature that supports the standards, program evaluation rubrics, and concrete examples of learning activities that EI/ECSE professionals can engage in to gain the knowledge and skills reflected in the standards.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The second link will take you to the ECPC website. ECPC is an OSEP-funded technical assistance center that supports pre-service preparation in EI/ECSE. Their website includes a variety of curriculum development resources, including crosswalks juxtaposing the EI/ECSE standards with the DEC recommended practices and NAEYC ECE personnel preparation standards, sample syllabi based on the standards, case studies, a curriculum planning tool, and a curriculum module for each of the seven content standards.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Make sure to check out these great resources and more are to come!</a:t>
            </a:r>
            <a:endParaRPr/>
          </a:p>
          <a:p>
            <a:pPr marL="0" lvl="0" indent="0" algn="l" rtl="0">
              <a:lnSpc>
                <a:spcPct val="100000"/>
              </a:lnSpc>
              <a:spcBef>
                <a:spcPts val="0"/>
              </a:spcBef>
              <a:spcAft>
                <a:spcPts val="0"/>
              </a:spcAft>
              <a:buSzPts val="1100"/>
              <a:buNone/>
            </a:pPr>
            <a:r>
              <a:rPr lang="en-US"/>
              <a:t>Are there any additional questions about the EI/ECSE personnel preparation standards, the ways you can use them, or resources to support their use?</a:t>
            </a:r>
            <a:endParaRPr/>
          </a:p>
        </p:txBody>
      </p:sp>
      <p:sp>
        <p:nvSpPr>
          <p:cNvPr id="358" name="Google Shape;35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586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dirty="0">
                <a:solidFill>
                  <a:schemeClr val="dk1"/>
                </a:solidFill>
              </a:rPr>
              <a:t>The EI/ECSE Standards define the unique and essential knowledge, skills, and dispositions required of early intervention/early childhood special education professionals at the completion of an initial educator preparation program. The standards are applicable across the early childhood age-range (B-8), settings, and child support needs. There are 7 content standards plus a field/clinical experience standard for a total of 8 standards.</a:t>
            </a:r>
            <a:endParaRPr dirty="0">
              <a:solidFill>
                <a:schemeClr val="dk1"/>
              </a:solidFill>
            </a:endParaRPr>
          </a:p>
          <a:p>
            <a:pPr marL="0" lvl="0" indent="0" algn="l" rtl="0">
              <a:lnSpc>
                <a:spcPct val="115000"/>
              </a:lnSpc>
              <a:spcBef>
                <a:spcPts val="0"/>
              </a:spcBef>
              <a:spcAft>
                <a:spcPts val="0"/>
              </a:spcAft>
              <a:buSzPts val="1100"/>
              <a:buNone/>
            </a:pPr>
            <a:endParaRPr dirty="0">
              <a:solidFill>
                <a:schemeClr val="dk1"/>
              </a:solidFill>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100"/>
              <a:buNone/>
            </a:pPr>
            <a:r>
              <a:rPr lang="en-US" sz="12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a:t>
            </a:r>
            <a:r>
              <a:rPr lang="en-US" sz="1200" dirty="0">
                <a:solidFill>
                  <a:schemeClr val="dk1"/>
                </a:solidFill>
                <a:latin typeface="Calibri"/>
                <a:ea typeface="Calibri"/>
                <a:cs typeface="Calibri"/>
                <a:sym typeface="Calibri"/>
              </a:rPr>
              <a:t> high-quality workforce is essential to ensuring positive outcomes for children and families. Developing agreed upon standards helps identify how educator preparation programs, and professional development and technical assistance providers can help ensure such a workforce. The standards can be used to develop and revise curriculum, learning activities, and field experiences for educators. Therefore, the standards can help ensure recipients of EI/ECSE services receive competent care aligned with outcomes that families want for their child and family. Additionally, because the standards identify the unique knowledge areas for EI/ECSE professionals, they help identify where and how practitioners can collaborate with others to better serve children and families. </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SzPts val="1100"/>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SzPts val="1100"/>
              <a:buNone/>
            </a:pPr>
            <a:r>
              <a:rPr lang="en-US" sz="1200" dirty="0">
                <a:solidFill>
                  <a:schemeClr val="dk1"/>
                </a:solidFill>
                <a:latin typeface="Calibri"/>
                <a:ea typeface="Calibri"/>
                <a:cs typeface="Calibri"/>
                <a:sym typeface="Calibri"/>
              </a:rPr>
              <a:t>Finally, the standards reflect the required knowledge and skills that EI/ECSE educator preparation programs at institutes of higher education must align with when seeking CAEP accreditation. CAEP is an independent organization that aims to support excellence in educator preparation thr</a:t>
            </a:r>
            <a:r>
              <a:rPr lang="en-US" dirty="0"/>
              <a:t>ough accreditation of educator preparation programs that reflect certain established quality standards. CAEP accreditation requires that programs show alignment with the standards across their curriculum and assessment measures. Whether a preservice program seeks CAEP accreditation or some other accreditation, it is useful for preparation programs to align their curriculum with the knowledge and skills reflected by these standards to help ensure their pre-service educators receive adequate preparation. </a:t>
            </a:r>
            <a:endParaRPr dirty="0"/>
          </a:p>
        </p:txBody>
      </p:sp>
      <p:sp>
        <p:nvSpPr>
          <p:cNvPr id="118" name="Google Shape;1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150" dirty="0">
                <a:solidFill>
                  <a:srgbClr val="152635"/>
                </a:solidFill>
              </a:rPr>
              <a:t>The EI/ECSE standards reflect the best available empirical evidence in EI/ECSE as well as current supporting legislation and the wisdom and experience of the field. DEC, with support from CEC and the Early Childhood Personnel Center (ECPC) convened an Early Intervention/Early Childhood Special Education Standards Development Task Force that included professionals in a variety of roles, including institute of higher education (IHE) faculty, researchers, professional development and technical assistance providers, and accreditation specialists. Individuals on the task force also came from a variety of backgrounds and experiences. The taskforce used multiple sources of information, literature, and resources throughout the iterative standards development process in order to represent the specialized knowledge and skills required of beginning EI/ECSE professionals. The standards are informed by guiding principles found in the DEC Recommended Practices (DEC, 2014) and NAEYC Developmentally Appropriate Practices (DAP) (Copple &amp; Bredekamp, 2009). The development process was also informed by previous sets of standards, including those of CEC and NAEYC, as well as by the </a:t>
            </a:r>
            <a:r>
              <a:rPr lang="en-US" sz="1150" dirty="0" err="1">
                <a:solidFill>
                  <a:srgbClr val="152635"/>
                </a:solidFill>
              </a:rPr>
              <a:t>InTASC</a:t>
            </a:r>
            <a:r>
              <a:rPr lang="en-US" sz="1150" dirty="0">
                <a:solidFill>
                  <a:srgbClr val="152635"/>
                </a:solidFill>
              </a:rPr>
              <a:t> Core Teaching Standards and CAEP Elementary Education standards. Additional resources consulted in developing each standard also included the DEC Specialty Sets within the CEC standards, CEC's High Leverage Practices (</a:t>
            </a:r>
            <a:r>
              <a:rPr lang="en-US" sz="1150" dirty="0" err="1">
                <a:solidFill>
                  <a:srgbClr val="152635"/>
                </a:solidFill>
              </a:rPr>
              <a:t>McLeskey</a:t>
            </a:r>
            <a:r>
              <a:rPr lang="en-US" sz="1150" dirty="0">
                <a:solidFill>
                  <a:srgbClr val="152635"/>
                </a:solidFill>
              </a:rPr>
              <a:t> et al., 2017), professional association position statements and codes of ethics, research studies, and descriptions of practice in recent literature.</a:t>
            </a:r>
            <a:endParaRPr sz="1150" dirty="0">
              <a:solidFill>
                <a:srgbClr val="152635"/>
              </a:solidFill>
            </a:endParaRPr>
          </a:p>
          <a:p>
            <a:pPr marL="0" lvl="0" indent="0" algn="l" rtl="0">
              <a:lnSpc>
                <a:spcPct val="115000"/>
              </a:lnSpc>
              <a:spcBef>
                <a:spcPts val="0"/>
              </a:spcBef>
              <a:spcAft>
                <a:spcPts val="0"/>
              </a:spcAft>
              <a:buSzPts val="1100"/>
              <a:buNone/>
            </a:pPr>
            <a:endParaRPr sz="1150" dirty="0">
              <a:solidFill>
                <a:srgbClr val="152635"/>
              </a:solidFill>
            </a:endParaRPr>
          </a:p>
          <a:p>
            <a:pPr marL="0" lvl="0" indent="0" algn="l" rtl="0">
              <a:lnSpc>
                <a:spcPct val="115000"/>
              </a:lnSpc>
              <a:spcBef>
                <a:spcPts val="0"/>
              </a:spcBef>
              <a:spcAft>
                <a:spcPts val="0"/>
              </a:spcAft>
              <a:buSzPts val="1100"/>
              <a:buNone/>
            </a:pPr>
            <a:r>
              <a:rPr lang="en-US" sz="1150" dirty="0">
                <a:solidFill>
                  <a:srgbClr val="152635"/>
                </a:solidFill>
              </a:rPr>
              <a:t>Public input and feedback was solicited at multiple points during the standards development process and through multiple means, including in-person listening sessions at national conferences, an online webinar, and a survey. The task force reviewed all public feedback and documented how they incorporated the input throughout the standards development process.</a:t>
            </a:r>
            <a:endParaRPr sz="1150" dirty="0">
              <a:solidFill>
                <a:srgbClr val="152635"/>
              </a:solidFill>
            </a:endParaRPr>
          </a:p>
          <a:p>
            <a:pPr marL="0" lvl="0" indent="0" algn="l" rtl="0">
              <a:lnSpc>
                <a:spcPct val="115000"/>
              </a:lnSpc>
              <a:spcBef>
                <a:spcPts val="0"/>
              </a:spcBef>
              <a:spcAft>
                <a:spcPts val="0"/>
              </a:spcAft>
              <a:buSzPts val="1100"/>
              <a:buNone/>
            </a:pPr>
            <a:endParaRPr sz="1150" dirty="0">
              <a:solidFill>
                <a:srgbClr val="152635"/>
              </a:solidFill>
            </a:endParaRPr>
          </a:p>
          <a:p>
            <a:pPr marL="0" lvl="0" indent="0" algn="l" rtl="0">
              <a:lnSpc>
                <a:spcPct val="115000"/>
              </a:lnSpc>
              <a:spcBef>
                <a:spcPts val="0"/>
              </a:spcBef>
              <a:spcAft>
                <a:spcPts val="0"/>
              </a:spcAft>
              <a:buSzPts val="1100"/>
              <a:buNone/>
            </a:pPr>
            <a:r>
              <a:rPr lang="en-US" sz="1150" dirty="0">
                <a:solidFill>
                  <a:srgbClr val="152635"/>
                </a:solidFill>
              </a:rPr>
              <a:t>A more detailed discussion of the standards development process can be found in the </a:t>
            </a:r>
            <a:r>
              <a:rPr lang="en-US" sz="1150" u="sng" dirty="0">
                <a:solidFill>
                  <a:schemeClr val="hlink"/>
                </a:solidFill>
                <a:hlinkClick r:id="rId3"/>
              </a:rPr>
              <a:t>ECPC Data Report 7</a:t>
            </a:r>
            <a:r>
              <a:rPr lang="en-US" sz="1150" dirty="0">
                <a:solidFill>
                  <a:srgbClr val="152635"/>
                </a:solidFill>
              </a:rPr>
              <a:t> at </a:t>
            </a:r>
            <a:r>
              <a:rPr lang="en-US" sz="1150" u="sng" dirty="0">
                <a:solidFill>
                  <a:schemeClr val="hlink"/>
                </a:solidFill>
                <a:hlinkClick r:id="rId3"/>
              </a:rPr>
              <a:t>https://ecpcta.org</a:t>
            </a:r>
            <a:r>
              <a:rPr lang="en-US" sz="1150" dirty="0">
                <a:solidFill>
                  <a:srgbClr val="152635"/>
                </a:solidFill>
              </a:rPr>
              <a:t>.</a:t>
            </a:r>
            <a:endParaRPr sz="1150" dirty="0">
              <a:solidFill>
                <a:srgbClr val="152635"/>
              </a:solidFill>
            </a:endParaRPr>
          </a:p>
          <a:p>
            <a:pPr marL="0" lvl="0" indent="0" algn="l" rtl="0">
              <a:lnSpc>
                <a:spcPct val="115000"/>
              </a:lnSpc>
              <a:spcBef>
                <a:spcPts val="0"/>
              </a:spcBef>
              <a:spcAft>
                <a:spcPts val="0"/>
              </a:spcAft>
              <a:buSzPts val="1100"/>
              <a:buNone/>
            </a:pPr>
            <a:endParaRPr dirty="0">
              <a:solidFill>
                <a:schemeClr val="dk1"/>
              </a:solidFill>
            </a:endParaRPr>
          </a:p>
        </p:txBody>
      </p:sp>
      <p:sp>
        <p:nvSpPr>
          <p:cNvPr id="129" name="Google Shape;12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There are six themes that are common across all the standards. The themes reflect underlying values and priorities in the EI/ECSE field. </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First, </a:t>
            </a:r>
            <a:r>
              <a:rPr lang="en-US" b="1">
                <a:solidFill>
                  <a:schemeClr val="dk1"/>
                </a:solidFill>
              </a:rPr>
              <a:t>families should be seen as partners in decision making</a:t>
            </a:r>
            <a:r>
              <a:rPr lang="en-US">
                <a:solidFill>
                  <a:schemeClr val="dk1"/>
                </a:solidFill>
              </a:rPr>
              <a:t>, meaning that educators should collaborate with families in ways that strengthen family capacity, support family priorities, and promote children's development and learning.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Additionally, all EI/ECSE educators should demonstrate </a:t>
            </a:r>
            <a:r>
              <a:rPr lang="en-US" b="1">
                <a:solidFill>
                  <a:schemeClr val="dk1"/>
                </a:solidFill>
              </a:rPr>
              <a:t>respect for the diversity</a:t>
            </a:r>
            <a:r>
              <a:rPr lang="en-US">
                <a:solidFill>
                  <a:schemeClr val="dk1"/>
                </a:solidFill>
              </a:rPr>
              <a:t> of cultural and linguistic backgrounds, and socioeconomic conditions of families, staff, and programs. Additionally, EI/ECSE educators should respect the many ways children may develop and approach children and families in strengths-based ways, regardless of their cultural or linguistic backgrounds, socioeconomic conditions, or developmental delays and disabilities.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Relatedly, EI/ECSE educators should help advance </a:t>
            </a:r>
            <a:r>
              <a:rPr lang="en-US" b="1">
                <a:solidFill>
                  <a:schemeClr val="dk1"/>
                </a:solidFill>
              </a:rPr>
              <a:t>equity for all children and families</a:t>
            </a:r>
            <a:r>
              <a:rPr lang="en-US">
                <a:solidFill>
                  <a:schemeClr val="dk1"/>
                </a:solidFill>
              </a:rPr>
              <a:t>, with an emphasis on supporting children and families’ full access to, participation in, and support from programs and professionals. Supporting equity requires educators to be cognizant of the ways that children and families may differ in their support needs and be willing and able to provide supports in line with their expertise in individualized ways, including considerations of children and families’ culture, language, socioeconomic status, or other identities or backgrounds. Finally, supporting equity entails educators advocating for the inclusion and belonging of young children with disabilities and their families, particularly those who may be experiencing disadvantages due to their race, culture, language, socioeconomic status, nationality, sexuality, or other identities and backgrounds.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 fourth theme is that EI/ECSE educators provide </a:t>
            </a:r>
            <a:r>
              <a:rPr lang="en-US" b="1">
                <a:solidFill>
                  <a:schemeClr val="dk1"/>
                </a:solidFill>
              </a:rPr>
              <a:t>individually, developmentally, age, and functionally appropriate intervention and instruction</a:t>
            </a:r>
            <a:r>
              <a:rPr lang="en-US">
                <a:solidFill>
                  <a:schemeClr val="dk1"/>
                </a:solidFill>
              </a:rPr>
              <a:t> based on sound knowledge of each child's and each family's assets, needs, and preferences for services.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Next, it is important that EI/ECSE educators recognize that </a:t>
            </a:r>
            <a:r>
              <a:rPr lang="en-US" b="1">
                <a:solidFill>
                  <a:schemeClr val="dk1"/>
                </a:solidFill>
              </a:rPr>
              <a:t>partnerships, collaboration and team interaction </a:t>
            </a:r>
            <a:r>
              <a:rPr lang="en-US">
                <a:solidFill>
                  <a:schemeClr val="dk1"/>
                </a:solidFill>
              </a:rPr>
              <a:t>are essential to effective service provision. EI/ECSE professionals should collaborate with families and other professionals to support the availability and quality of services for children and families. That requires using various team structures and processes for collaboration within and across programs and service systems.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Finally, the last theme is that EI/ECSE professionals should use </a:t>
            </a:r>
            <a:r>
              <a:rPr lang="en-US" b="1">
                <a:solidFill>
                  <a:schemeClr val="dk1"/>
                </a:solidFill>
              </a:rPr>
              <a:t>multi-faceted technology and interactive media </a:t>
            </a:r>
            <a:r>
              <a:rPr lang="en-US">
                <a:solidFill>
                  <a:schemeClr val="dk1"/>
                </a:solidFill>
              </a:rPr>
              <a:t>to support and enhance education and communication at every level of program practices. Technology and interactive media is also be helpful when used by children, families, and staff.</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Two of these themes -families as partners in decision-making &amp; partnerships, collaboration, and team interaction -are both themes across the standards and stand-alone standards, reflecting their centrality to EI/ECSE practice. Partnering with families is Standard 2 and the use of collaboration and teaming processes is Standard 3.</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You can find three statements that align with several of these themes on the DEC Standards website -they explain how the standards support </a:t>
            </a:r>
            <a:r>
              <a:rPr lang="en-US" u="sng">
                <a:solidFill>
                  <a:schemeClr val="hlink"/>
                </a:solidFill>
                <a:hlinkClick r:id="rId3"/>
              </a:rPr>
              <a:t>inclusion, technology, and respect for cultural and linguistic diversity</a:t>
            </a:r>
            <a:r>
              <a:rPr lang="en-US">
                <a:solidFill>
                  <a:schemeClr val="dk1"/>
                </a:solidFill>
              </a:rPr>
              <a:t>.</a:t>
            </a:r>
            <a:endParaRPr>
              <a:solidFill>
                <a:schemeClr val="dk1"/>
              </a:solidFill>
            </a:endParaRPr>
          </a:p>
        </p:txBody>
      </p:sp>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86c219cdc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How do you see these themes play out in their specific role or work?</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Why do you think they are important?</a:t>
            </a:r>
            <a:endParaRPr>
              <a:solidFill>
                <a:schemeClr val="dk1"/>
              </a:solidFill>
            </a:endParaRPr>
          </a:p>
        </p:txBody>
      </p:sp>
      <p:sp>
        <p:nvSpPr>
          <p:cNvPr id="151" name="Google Shape;151;ge86c219cdc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Here are a few examples to illustrate the application and importance of the themes across the standards and EI/ECSE practice.</a:t>
            </a:r>
            <a:endParaRPr/>
          </a:p>
        </p:txBody>
      </p:sp>
      <p:sp>
        <p:nvSpPr>
          <p:cNvPr id="161" name="Google Shape;16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about:blan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85" name="Google Shape;85;p1" descr="A picture containing text&#10;&#10;Description automatically generated"/>
          <p:cNvPicPr preferRelativeResize="0"/>
          <p:nvPr/>
        </p:nvPicPr>
        <p:blipFill rotWithShape="1">
          <a:blip r:embed="rId3">
            <a:alphaModFix/>
          </a:blip>
          <a:srcRect/>
          <a:stretch/>
        </p:blipFill>
        <p:spPr>
          <a:xfrm>
            <a:off x="236050" y="696513"/>
            <a:ext cx="2382025" cy="1190200"/>
          </a:xfrm>
          <a:prstGeom prst="rect">
            <a:avLst/>
          </a:prstGeom>
          <a:noFill/>
          <a:ln>
            <a:noFill/>
          </a:ln>
        </p:spPr>
      </p:pic>
      <p:sp>
        <p:nvSpPr>
          <p:cNvPr id="86" name="Google Shape;86;p1"/>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7" name="Google Shape;87;p1"/>
          <p:cNvSpPr/>
          <p:nvPr/>
        </p:nvSpPr>
        <p:spPr>
          <a:xfrm>
            <a:off x="5059252" y="625063"/>
            <a:ext cx="6581700" cy="5607900"/>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8" name="Google Shape;88;p1"/>
          <p:cNvSpPr txBox="1">
            <a:spLocks noGrp="1"/>
          </p:cNvSpPr>
          <p:nvPr>
            <p:ph type="ctrTitle"/>
          </p:nvPr>
        </p:nvSpPr>
        <p:spPr>
          <a:xfrm>
            <a:off x="5450209" y="4291232"/>
            <a:ext cx="5799900" cy="5622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75438"/>
              <a:buFont typeface="Calibri"/>
              <a:buNone/>
            </a:pPr>
            <a:r>
              <a:rPr lang="en-US" sz="3800" b="1" dirty="0">
                <a:highlight>
                  <a:srgbClr val="FFFFFF"/>
                </a:highlight>
                <a:latin typeface="Calibri"/>
                <a:ea typeface="Calibri"/>
                <a:cs typeface="Calibri"/>
                <a:sym typeface="Calibri"/>
              </a:rPr>
              <a:t>An Introduction</a:t>
            </a:r>
            <a:endParaRPr sz="3800" b="1" dirty="0">
              <a:latin typeface="Calibri"/>
              <a:ea typeface="Calibri"/>
              <a:cs typeface="Calibri"/>
              <a:sym typeface="Calibri"/>
            </a:endParaRPr>
          </a:p>
        </p:txBody>
      </p:sp>
      <p:sp>
        <p:nvSpPr>
          <p:cNvPr id="89" name="Google Shape;89;p1"/>
          <p:cNvSpPr txBox="1">
            <a:spLocks noGrp="1"/>
          </p:cNvSpPr>
          <p:nvPr>
            <p:ph type="subTitle" idx="1"/>
          </p:nvPr>
        </p:nvSpPr>
        <p:spPr>
          <a:xfrm>
            <a:off x="5450225" y="4905773"/>
            <a:ext cx="5799900" cy="1066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700"/>
              <a:buNone/>
            </a:pPr>
            <a:endParaRPr sz="1700" dirty="0"/>
          </a:p>
          <a:p>
            <a:pPr marL="0" lvl="0" indent="0" algn="l" rtl="0">
              <a:lnSpc>
                <a:spcPct val="90000"/>
              </a:lnSpc>
              <a:spcBef>
                <a:spcPts val="600"/>
              </a:spcBef>
              <a:spcAft>
                <a:spcPts val="0"/>
              </a:spcAft>
              <a:buClr>
                <a:schemeClr val="dk1"/>
              </a:buClr>
              <a:buSzPts val="1700"/>
              <a:buNone/>
            </a:pPr>
            <a:r>
              <a:rPr lang="en-US" sz="1700" u="sng" dirty="0">
                <a:solidFill>
                  <a:schemeClr val="hlink"/>
                </a:solidFill>
                <a:hlinkClick r:id="rId4"/>
              </a:rPr>
              <a:t>Initial Practice-Based Professional Standards for Early Interventionists/Early Childhood Special Educators (EI/ECSE)</a:t>
            </a:r>
            <a:endParaRPr sz="1700" dirty="0"/>
          </a:p>
          <a:p>
            <a:pPr marL="0" lvl="0" indent="0" algn="l" rtl="0">
              <a:lnSpc>
                <a:spcPct val="90000"/>
              </a:lnSpc>
              <a:spcBef>
                <a:spcPts val="600"/>
              </a:spcBef>
              <a:spcAft>
                <a:spcPts val="600"/>
              </a:spcAft>
              <a:buClr>
                <a:schemeClr val="dk1"/>
              </a:buClr>
              <a:buSzPts val="1103"/>
              <a:buNone/>
            </a:pPr>
            <a:endParaRPr sz="1700" dirty="0"/>
          </a:p>
        </p:txBody>
      </p:sp>
      <p:pic>
        <p:nvPicPr>
          <p:cNvPr id="90" name="Google Shape;90;p1" descr="A person and a child looking at a book&#10;&#10;Description automatically generated with low confidence"/>
          <p:cNvPicPr preferRelativeResize="0"/>
          <p:nvPr/>
        </p:nvPicPr>
        <p:blipFill rotWithShape="1">
          <a:blip r:embed="rId5">
            <a:alphaModFix/>
          </a:blip>
          <a:srcRect l="8427" r="8809"/>
          <a:stretch/>
        </p:blipFill>
        <p:spPr>
          <a:xfrm>
            <a:off x="1051126" y="2249827"/>
            <a:ext cx="3080550" cy="3722150"/>
          </a:xfrm>
          <a:prstGeom prst="rect">
            <a:avLst/>
          </a:prstGeom>
          <a:noFill/>
          <a:ln>
            <a:noFill/>
          </a:ln>
        </p:spPr>
      </p:pic>
      <p:pic>
        <p:nvPicPr>
          <p:cNvPr id="91" name="Google Shape;91;p1"/>
          <p:cNvPicPr preferRelativeResize="0"/>
          <p:nvPr/>
        </p:nvPicPr>
        <p:blipFill rotWithShape="1">
          <a:blip r:embed="rId6">
            <a:alphaModFix/>
          </a:blip>
          <a:srcRect t="17368" b="19998"/>
          <a:stretch/>
        </p:blipFill>
        <p:spPr>
          <a:xfrm>
            <a:off x="5701045" y="886000"/>
            <a:ext cx="5109730" cy="3200400"/>
          </a:xfrm>
          <a:prstGeom prst="rect">
            <a:avLst/>
          </a:prstGeom>
          <a:noFill/>
          <a:ln>
            <a:noFill/>
          </a:ln>
        </p:spPr>
      </p:pic>
      <p:pic>
        <p:nvPicPr>
          <p:cNvPr id="92" name="Google Shape;92;p1"/>
          <p:cNvPicPr preferRelativeResize="0"/>
          <p:nvPr/>
        </p:nvPicPr>
        <p:blipFill rotWithShape="1">
          <a:blip r:embed="rId7">
            <a:alphaModFix/>
          </a:blip>
          <a:srcRect/>
          <a:stretch/>
        </p:blipFill>
        <p:spPr>
          <a:xfrm>
            <a:off x="2647660" y="550013"/>
            <a:ext cx="2382025" cy="1336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Google Shape;173;gd7d3fd8af9_0_14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 name="Google Shape;174;gd7d3fd8af9_0_145"/>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d7d3fd8af9_0_145"/>
          <p:cNvSpPr/>
          <p:nvPr/>
        </p:nvSpPr>
        <p:spPr>
          <a:xfrm>
            <a:off x="6217700" y="623275"/>
            <a:ext cx="5329200" cy="5607900"/>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 name="Google Shape;176;gd7d3fd8af9_0_145"/>
          <p:cNvSpPr txBox="1">
            <a:spLocks noGrp="1"/>
          </p:cNvSpPr>
          <p:nvPr>
            <p:ph type="title"/>
          </p:nvPr>
        </p:nvSpPr>
        <p:spPr>
          <a:xfrm>
            <a:off x="6773233" y="885337"/>
            <a:ext cx="4218000" cy="1597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sz="3800"/>
              <a:t>Families as Partners in Decision-Making</a:t>
            </a:r>
            <a:endParaRPr/>
          </a:p>
        </p:txBody>
      </p:sp>
      <p:sp>
        <p:nvSpPr>
          <p:cNvPr id="177" name="Google Shape;177;gd7d3fd8af9_0_145"/>
          <p:cNvSpPr txBox="1">
            <a:spLocks noGrp="1"/>
          </p:cNvSpPr>
          <p:nvPr>
            <p:ph type="body" idx="1"/>
          </p:nvPr>
        </p:nvSpPr>
        <p:spPr>
          <a:xfrm>
            <a:off x="6589325" y="2427425"/>
            <a:ext cx="4531800" cy="3242100"/>
          </a:xfrm>
          <a:prstGeom prst="rect">
            <a:avLst/>
          </a:prstGeom>
          <a:noFill/>
          <a:ln>
            <a:noFill/>
          </a:ln>
        </p:spPr>
        <p:txBody>
          <a:bodyPr spcFirstLastPara="1" wrap="square" lIns="91425" tIns="45700" rIns="91425" bIns="45700" anchor="t" anchorCtr="0">
            <a:noAutofit/>
          </a:bodyPr>
          <a:lstStyle/>
          <a:p>
            <a:pPr marL="457200" lvl="0" indent="-241300" algn="l" rtl="0">
              <a:lnSpc>
                <a:spcPct val="90000"/>
              </a:lnSpc>
              <a:spcBef>
                <a:spcPts val="1000"/>
              </a:spcBef>
              <a:spcAft>
                <a:spcPts val="0"/>
              </a:spcAft>
              <a:buClr>
                <a:schemeClr val="dk1"/>
              </a:buClr>
              <a:buSzPts val="2000"/>
              <a:buChar char="•"/>
            </a:pPr>
            <a:r>
              <a:rPr lang="en-US" sz="2000"/>
              <a:t>Standard 2: Partnering with Families</a:t>
            </a:r>
            <a:endParaRPr sz="2000"/>
          </a:p>
          <a:p>
            <a:pPr marL="457200" lvl="0" indent="-241300" algn="l" rtl="0">
              <a:lnSpc>
                <a:spcPct val="90000"/>
              </a:lnSpc>
              <a:spcBef>
                <a:spcPts val="1000"/>
              </a:spcBef>
              <a:spcAft>
                <a:spcPts val="0"/>
              </a:spcAft>
              <a:buClr>
                <a:schemeClr val="dk1"/>
              </a:buClr>
              <a:buSzPts val="2000"/>
              <a:buChar char="•"/>
            </a:pPr>
            <a:r>
              <a:rPr lang="en-US" sz="2000"/>
              <a:t>Families are essential sources of knowledge about their children during assessment processes (Standard 4.4)</a:t>
            </a:r>
            <a:endParaRPr sz="2000"/>
          </a:p>
          <a:p>
            <a:pPr marL="457200" lvl="0" indent="-241300" algn="l" rtl="0">
              <a:lnSpc>
                <a:spcPct val="90000"/>
              </a:lnSpc>
              <a:spcBef>
                <a:spcPts val="1000"/>
              </a:spcBef>
              <a:spcAft>
                <a:spcPts val="0"/>
              </a:spcAft>
              <a:buClr>
                <a:schemeClr val="dk1"/>
              </a:buClr>
              <a:buSzPts val="2000"/>
              <a:buChar char="•"/>
            </a:pPr>
            <a:r>
              <a:rPr lang="en-US" sz="2000"/>
              <a:t>Families should contribute to decisions about curriculum &amp; individualized supports (Standard 5.1; Standard 6.1)</a:t>
            </a:r>
            <a:endParaRPr sz="2000"/>
          </a:p>
        </p:txBody>
      </p:sp>
      <p:pic>
        <p:nvPicPr>
          <p:cNvPr id="178" name="Google Shape;178;gd7d3fd8af9_0_145" descr="A picture containing text, person, wall, posing&#10;&#10;Description automatically generated"/>
          <p:cNvPicPr preferRelativeResize="0"/>
          <p:nvPr/>
        </p:nvPicPr>
        <p:blipFill rotWithShape="1">
          <a:blip r:embed="rId3">
            <a:alphaModFix/>
          </a:blip>
          <a:srcRect/>
          <a:stretch/>
        </p:blipFill>
        <p:spPr>
          <a:xfrm>
            <a:off x="373999" y="661463"/>
            <a:ext cx="5535050" cy="5535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ge86c219cdc_1_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ge86c219cdc_1_41"/>
          <p:cNvSpPr/>
          <p:nvPr/>
        </p:nvSpPr>
        <p:spPr>
          <a:xfrm flipH="1">
            <a:off x="8576660" y="3335867"/>
            <a:ext cx="329190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ge86c219cdc_1_41"/>
          <p:cNvSpPr/>
          <p:nvPr/>
        </p:nvSpPr>
        <p:spPr>
          <a:xfrm>
            <a:off x="912750" y="2000500"/>
            <a:ext cx="10366500" cy="1920300"/>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ge86c219cdc_1_41"/>
          <p:cNvSpPr txBox="1">
            <a:spLocks noGrp="1"/>
          </p:cNvSpPr>
          <p:nvPr>
            <p:ph type="title"/>
          </p:nvPr>
        </p:nvSpPr>
        <p:spPr>
          <a:xfrm>
            <a:off x="1710592" y="2119899"/>
            <a:ext cx="8770800" cy="1681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sz="3800"/>
              <a:t>How can you support EI/ECSE professionals’ ability to partner with families?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gd7d3fd8af9_0_1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d7d3fd8af9_0_140"/>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gd7d3fd8af9_0_140"/>
          <p:cNvSpPr/>
          <p:nvPr/>
        </p:nvSpPr>
        <p:spPr>
          <a:xfrm>
            <a:off x="5880700" y="623275"/>
            <a:ext cx="5666100" cy="5607900"/>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gd7d3fd8af9_0_140"/>
          <p:cNvSpPr txBox="1">
            <a:spLocks noGrp="1"/>
          </p:cNvSpPr>
          <p:nvPr>
            <p:ph type="title"/>
          </p:nvPr>
        </p:nvSpPr>
        <p:spPr>
          <a:xfrm>
            <a:off x="6419900" y="1053825"/>
            <a:ext cx="4637400" cy="125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3800"/>
              <a:t>Respect for Diversity</a:t>
            </a:r>
            <a:endParaRPr sz="3800"/>
          </a:p>
        </p:txBody>
      </p:sp>
      <p:sp>
        <p:nvSpPr>
          <p:cNvPr id="195" name="Google Shape;195;gd7d3fd8af9_0_140"/>
          <p:cNvSpPr txBox="1">
            <a:spLocks noGrp="1"/>
          </p:cNvSpPr>
          <p:nvPr>
            <p:ph type="body" idx="1"/>
          </p:nvPr>
        </p:nvSpPr>
        <p:spPr>
          <a:xfrm>
            <a:off x="6369350" y="2493825"/>
            <a:ext cx="4738500" cy="3297600"/>
          </a:xfrm>
          <a:prstGeom prst="rect">
            <a:avLst/>
          </a:prstGeom>
          <a:noFill/>
          <a:ln>
            <a:noFill/>
          </a:ln>
        </p:spPr>
        <p:txBody>
          <a:bodyPr spcFirstLastPara="1" wrap="square" lIns="91425" tIns="45700" rIns="91425" bIns="45700" anchor="t" anchorCtr="0">
            <a:noAutofit/>
          </a:bodyPr>
          <a:lstStyle/>
          <a:p>
            <a:pPr marL="457200" lvl="0" indent="-241300" algn="l" rtl="0">
              <a:lnSpc>
                <a:spcPct val="90000"/>
              </a:lnSpc>
              <a:spcBef>
                <a:spcPts val="1000"/>
              </a:spcBef>
              <a:spcAft>
                <a:spcPts val="0"/>
              </a:spcAft>
              <a:buClr>
                <a:schemeClr val="dk1"/>
              </a:buClr>
              <a:buSzPts val="2000"/>
              <a:buChar char="•"/>
            </a:pPr>
            <a:r>
              <a:rPr lang="en-US" sz="2000"/>
              <a:t>Understand development occurs within a social, cultural, &amp; linguistic context; refrain from deficit perspectives (Standard 1.2)</a:t>
            </a:r>
            <a:endParaRPr sz="2000"/>
          </a:p>
          <a:p>
            <a:pPr marL="457200" lvl="0" indent="-241300" algn="l" rtl="0">
              <a:lnSpc>
                <a:spcPct val="90000"/>
              </a:lnSpc>
              <a:spcBef>
                <a:spcPts val="1000"/>
              </a:spcBef>
              <a:spcAft>
                <a:spcPts val="0"/>
              </a:spcAft>
              <a:buClr>
                <a:schemeClr val="dk1"/>
              </a:buClr>
              <a:buSzPts val="2000"/>
              <a:buChar char="•"/>
            </a:pPr>
            <a:r>
              <a:rPr lang="en-US" sz="2000"/>
              <a:t>Select assessment tools that are culturally- and linguistically- appropriate (Standard 4.1)</a:t>
            </a:r>
            <a:endParaRPr sz="2000"/>
          </a:p>
          <a:p>
            <a:pPr marL="457200" lvl="0" indent="-241300" algn="l" rtl="0">
              <a:lnSpc>
                <a:spcPct val="90000"/>
              </a:lnSpc>
              <a:spcBef>
                <a:spcPts val="1000"/>
              </a:spcBef>
              <a:spcAft>
                <a:spcPts val="0"/>
              </a:spcAft>
              <a:buClr>
                <a:schemeClr val="dk1"/>
              </a:buClr>
              <a:buSzPts val="2000"/>
              <a:buChar char="•"/>
            </a:pPr>
            <a:r>
              <a:rPr lang="en-US" sz="2000"/>
              <a:t>Partner with families in ways that are culturally- and linguistically-responsive (Standard 2.1)</a:t>
            </a:r>
            <a:endParaRPr sz="2000"/>
          </a:p>
        </p:txBody>
      </p:sp>
      <p:pic>
        <p:nvPicPr>
          <p:cNvPr id="196" name="Google Shape;196;gd7d3fd8af9_0_140" descr="Text&#10;&#10;Description automatically generated"/>
          <p:cNvPicPr preferRelativeResize="0"/>
          <p:nvPr/>
        </p:nvPicPr>
        <p:blipFill rotWithShape="1">
          <a:blip r:embed="rId3">
            <a:alphaModFix/>
          </a:blip>
          <a:srcRect/>
          <a:stretch/>
        </p:blipFill>
        <p:spPr>
          <a:xfrm>
            <a:off x="1084029" y="1266207"/>
            <a:ext cx="4325586" cy="43255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ge86c219cdc_1_5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ge86c219cdc_1_59"/>
          <p:cNvSpPr/>
          <p:nvPr/>
        </p:nvSpPr>
        <p:spPr>
          <a:xfrm flipH="1">
            <a:off x="8576660" y="3335867"/>
            <a:ext cx="329190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ge86c219cdc_1_59"/>
          <p:cNvSpPr/>
          <p:nvPr/>
        </p:nvSpPr>
        <p:spPr>
          <a:xfrm>
            <a:off x="912750" y="2000500"/>
            <a:ext cx="10366500" cy="1920300"/>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ge86c219cdc_1_59"/>
          <p:cNvSpPr txBox="1">
            <a:spLocks noGrp="1"/>
          </p:cNvSpPr>
          <p:nvPr>
            <p:ph type="title"/>
          </p:nvPr>
        </p:nvSpPr>
        <p:spPr>
          <a:xfrm>
            <a:off x="1332000" y="2119900"/>
            <a:ext cx="9528000" cy="1681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sz="3800"/>
              <a:t>How can you support EI/ECSE professionals’ respect for diversity and ability to be culturally responsive?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gd76bc7fbbf_2_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gd76bc7fbbf_2_2"/>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gd76bc7fbbf_2_2"/>
          <p:cNvSpPr/>
          <p:nvPr/>
        </p:nvSpPr>
        <p:spPr>
          <a:xfrm>
            <a:off x="643474" y="625063"/>
            <a:ext cx="10905000" cy="5607900"/>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2" name="Google Shape;212;gd76bc7fbbf_2_2" descr="Division for Early Childhood"/>
          <p:cNvPicPr preferRelativeResize="0"/>
          <p:nvPr/>
        </p:nvPicPr>
        <p:blipFill rotWithShape="1">
          <a:blip r:embed="rId3">
            <a:alphaModFix/>
          </a:blip>
          <a:srcRect/>
          <a:stretch/>
        </p:blipFill>
        <p:spPr>
          <a:xfrm>
            <a:off x="5903777" y="1227207"/>
            <a:ext cx="2438975" cy="1109733"/>
          </a:xfrm>
          <a:prstGeom prst="rect">
            <a:avLst/>
          </a:prstGeom>
          <a:noFill/>
          <a:ln>
            <a:noFill/>
          </a:ln>
        </p:spPr>
      </p:pic>
      <p:pic>
        <p:nvPicPr>
          <p:cNvPr id="213" name="Google Shape;213;gd76bc7fbbf_2_2" descr="Council for Exceptional Children"/>
          <p:cNvPicPr preferRelativeResize="0"/>
          <p:nvPr/>
        </p:nvPicPr>
        <p:blipFill rotWithShape="1">
          <a:blip r:embed="rId4">
            <a:alphaModFix/>
          </a:blip>
          <a:srcRect/>
          <a:stretch/>
        </p:blipFill>
        <p:spPr>
          <a:xfrm>
            <a:off x="3541124" y="1195368"/>
            <a:ext cx="2281090" cy="1173400"/>
          </a:xfrm>
          <a:prstGeom prst="rect">
            <a:avLst/>
          </a:prstGeom>
          <a:noFill/>
          <a:ln>
            <a:noFill/>
          </a:ln>
        </p:spPr>
      </p:pic>
      <p:pic>
        <p:nvPicPr>
          <p:cNvPr id="214" name="Google Shape;214;gd76bc7fbbf_2_2"/>
          <p:cNvPicPr preferRelativeResize="0"/>
          <p:nvPr/>
        </p:nvPicPr>
        <p:blipFill rotWithShape="1">
          <a:blip r:embed="rId5">
            <a:alphaModFix/>
          </a:blip>
          <a:srcRect t="17368" b="19998"/>
          <a:stretch/>
        </p:blipFill>
        <p:spPr>
          <a:xfrm>
            <a:off x="3541137" y="2562730"/>
            <a:ext cx="5109730" cy="3200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6"/>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20" name="Google Shape;220;p6"/>
          <p:cNvGrpSpPr/>
          <p:nvPr/>
        </p:nvGrpSpPr>
        <p:grpSpPr>
          <a:xfrm>
            <a:off x="4" y="1062849"/>
            <a:ext cx="731521" cy="673460"/>
            <a:chOff x="3940602" y="308034"/>
            <a:chExt cx="2116791" cy="3428999"/>
          </a:xfrm>
        </p:grpSpPr>
        <p:sp>
          <p:nvSpPr>
            <p:cNvPr id="221" name="Google Shape;221;p6"/>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6"/>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6"/>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24" name="Google Shape;224;p6"/>
          <p:cNvSpPr/>
          <p:nvPr/>
        </p:nvSpPr>
        <p:spPr>
          <a:xfrm>
            <a:off x="640080" y="656150"/>
            <a:ext cx="5590787" cy="1431591"/>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p6"/>
          <p:cNvSpPr txBox="1">
            <a:spLocks noGrp="1"/>
          </p:cNvSpPr>
          <p:nvPr>
            <p:ph type="title"/>
          </p:nvPr>
        </p:nvSpPr>
        <p:spPr>
          <a:xfrm>
            <a:off x="1043625" y="873950"/>
            <a:ext cx="4928400" cy="100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Standard 1: Child Development and Learning</a:t>
            </a:r>
            <a:endParaRPr sz="3300"/>
          </a:p>
        </p:txBody>
      </p:sp>
      <p:sp>
        <p:nvSpPr>
          <p:cNvPr id="226" name="Google Shape;226;p6"/>
          <p:cNvSpPr txBox="1">
            <a:spLocks noGrp="1"/>
          </p:cNvSpPr>
          <p:nvPr>
            <p:ph type="body" idx="1"/>
          </p:nvPr>
        </p:nvSpPr>
        <p:spPr>
          <a:xfrm>
            <a:off x="731650" y="2334900"/>
            <a:ext cx="5304900" cy="3867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None/>
            </a:pPr>
            <a:r>
              <a:rPr lang="en-US" sz="1800"/>
              <a:t>Emphasizes using knowledge of child development and learning, including: </a:t>
            </a:r>
            <a:endParaRPr sz="1800"/>
          </a:p>
          <a:p>
            <a:pPr marL="457200" lvl="0" indent="0" algn="l" rtl="0">
              <a:lnSpc>
                <a:spcPct val="90000"/>
              </a:lnSpc>
              <a:spcBef>
                <a:spcPts val="0"/>
              </a:spcBef>
              <a:spcAft>
                <a:spcPts val="0"/>
              </a:spcAft>
              <a:buClr>
                <a:schemeClr val="dk1"/>
              </a:buClr>
              <a:buSzPts val="1700"/>
              <a:buNone/>
            </a:pPr>
            <a:endParaRPr sz="1800"/>
          </a:p>
          <a:p>
            <a:pPr marL="857250" lvl="0" indent="-228600" algn="l" rtl="0">
              <a:lnSpc>
                <a:spcPct val="90000"/>
              </a:lnSpc>
              <a:spcBef>
                <a:spcPts val="0"/>
              </a:spcBef>
              <a:spcAft>
                <a:spcPts val="0"/>
              </a:spcAft>
              <a:buClr>
                <a:srgbClr val="152635"/>
              </a:buClr>
              <a:buSzPts val="1800"/>
              <a:buFont typeface="Arial"/>
              <a:buChar char="•"/>
            </a:pPr>
            <a:r>
              <a:rPr lang="en-US" sz="1800"/>
              <a:t>r</a:t>
            </a:r>
            <a:r>
              <a:rPr lang="en-US" sz="1800" b="0" i="0" u="none" strike="noStrike">
                <a:latin typeface="Calibri"/>
                <a:ea typeface="Calibri"/>
                <a:cs typeface="Calibri"/>
                <a:sym typeface="Calibri"/>
              </a:rPr>
              <a:t>elevant theoretical perspectives</a:t>
            </a:r>
            <a:endParaRPr sz="1800"/>
          </a:p>
          <a:p>
            <a:pPr marL="628650" lvl="0" indent="0" algn="l" rtl="0">
              <a:lnSpc>
                <a:spcPct val="90000"/>
              </a:lnSpc>
              <a:spcBef>
                <a:spcPts val="0"/>
              </a:spcBef>
              <a:spcAft>
                <a:spcPts val="0"/>
              </a:spcAft>
              <a:buClr>
                <a:schemeClr val="dk1"/>
              </a:buClr>
              <a:buSzPts val="1800"/>
              <a:buNone/>
            </a:pPr>
            <a:endParaRPr sz="1800" b="0" i="0" u="none" strike="noStrike">
              <a:latin typeface="Calibri"/>
              <a:ea typeface="Calibri"/>
              <a:cs typeface="Calibri"/>
              <a:sym typeface="Calibri"/>
            </a:endParaRPr>
          </a:p>
          <a:p>
            <a:pPr marL="857250" lvl="0" indent="-228600" algn="l" rtl="0">
              <a:lnSpc>
                <a:spcPct val="90000"/>
              </a:lnSpc>
              <a:spcBef>
                <a:spcPts val="0"/>
              </a:spcBef>
              <a:spcAft>
                <a:spcPts val="0"/>
              </a:spcAft>
              <a:buClr>
                <a:srgbClr val="152635"/>
              </a:buClr>
              <a:buSzPts val="1800"/>
              <a:buFont typeface="Arial"/>
              <a:buChar char="•"/>
            </a:pPr>
            <a:r>
              <a:rPr lang="en-US" sz="1800"/>
              <a:t>d</a:t>
            </a:r>
            <a:r>
              <a:rPr lang="en-US" sz="1800" b="0" i="0" u="none" strike="noStrike">
                <a:latin typeface="Calibri"/>
                <a:ea typeface="Calibri"/>
                <a:cs typeface="Calibri"/>
                <a:sym typeface="Calibri"/>
              </a:rPr>
              <a:t>evelopmental sequences, and individual differences in development and learning based on biological and environmental conditions </a:t>
            </a:r>
            <a:endParaRPr sz="1800"/>
          </a:p>
          <a:p>
            <a:pPr marL="457200" lvl="0" indent="0" algn="l" rtl="0">
              <a:lnSpc>
                <a:spcPct val="90000"/>
              </a:lnSpc>
              <a:spcBef>
                <a:spcPts val="0"/>
              </a:spcBef>
              <a:spcAft>
                <a:spcPts val="0"/>
              </a:spcAft>
              <a:buClr>
                <a:schemeClr val="dk1"/>
              </a:buClr>
              <a:buSzPts val="1700"/>
              <a:buNone/>
            </a:pPr>
            <a:endParaRPr sz="1800"/>
          </a:p>
          <a:p>
            <a:pPr marL="857250" lvl="0" indent="-228600" algn="l" rtl="0">
              <a:lnSpc>
                <a:spcPct val="90000"/>
              </a:lnSpc>
              <a:spcBef>
                <a:spcPts val="0"/>
              </a:spcBef>
              <a:spcAft>
                <a:spcPts val="0"/>
              </a:spcAft>
              <a:buClr>
                <a:srgbClr val="152635"/>
              </a:buClr>
              <a:buSzPts val="1800"/>
              <a:buFont typeface="Arial"/>
              <a:buChar char="•"/>
            </a:pPr>
            <a:r>
              <a:rPr lang="en-US" sz="1800"/>
              <a:t>etiologies, characteristics, and individual differences across a range of abilities</a:t>
            </a:r>
            <a:endParaRPr sz="1800"/>
          </a:p>
          <a:p>
            <a:pPr marL="628650" lvl="0" indent="0" algn="l" rtl="0">
              <a:lnSpc>
                <a:spcPct val="90000"/>
              </a:lnSpc>
              <a:spcBef>
                <a:spcPts val="0"/>
              </a:spcBef>
              <a:spcAft>
                <a:spcPts val="0"/>
              </a:spcAft>
              <a:buClr>
                <a:schemeClr val="dk1"/>
              </a:buClr>
              <a:buSzPts val="1800"/>
              <a:buNone/>
            </a:pPr>
            <a:endParaRPr sz="1800" b="0" i="0" u="none" strike="noStrike">
              <a:latin typeface="Calibri"/>
              <a:ea typeface="Calibri"/>
              <a:cs typeface="Calibri"/>
              <a:sym typeface="Calibri"/>
            </a:endParaRPr>
          </a:p>
          <a:p>
            <a:pPr marL="857250" lvl="0" indent="-228600" algn="l" rtl="0">
              <a:lnSpc>
                <a:spcPct val="90000"/>
              </a:lnSpc>
              <a:spcBef>
                <a:spcPts val="0"/>
              </a:spcBef>
              <a:spcAft>
                <a:spcPts val="0"/>
              </a:spcAft>
              <a:buClr>
                <a:srgbClr val="152635"/>
              </a:buClr>
              <a:buSzPts val="1800"/>
              <a:buFont typeface="Arial"/>
              <a:buChar char="•"/>
            </a:pPr>
            <a:r>
              <a:rPr lang="en-US" sz="1800"/>
              <a:t>implications for</a:t>
            </a:r>
            <a:r>
              <a:rPr lang="en-US" sz="1800" b="0" i="0" u="none" strike="noStrike">
                <a:latin typeface="Calibri"/>
                <a:ea typeface="Calibri"/>
                <a:cs typeface="Calibri"/>
                <a:sym typeface="Calibri"/>
              </a:rPr>
              <a:t> assessment, curriculum, instruction, and intervention</a:t>
            </a:r>
            <a:endParaRPr sz="1800"/>
          </a:p>
          <a:p>
            <a:pPr marL="228600" lvl="0" indent="-50800" algn="l" rtl="0">
              <a:lnSpc>
                <a:spcPct val="90000"/>
              </a:lnSpc>
              <a:spcBef>
                <a:spcPts val="1000"/>
              </a:spcBef>
              <a:spcAft>
                <a:spcPts val="0"/>
              </a:spcAft>
              <a:buClr>
                <a:schemeClr val="dk1"/>
              </a:buClr>
              <a:buSzPts val="2800"/>
              <a:buNone/>
            </a:pPr>
            <a:endParaRPr sz="1800"/>
          </a:p>
        </p:txBody>
      </p:sp>
      <p:pic>
        <p:nvPicPr>
          <p:cNvPr id="227" name="Google Shape;227;p6" descr="A picture containing person, orange&#10;&#10;Description automatically generated"/>
          <p:cNvPicPr preferRelativeResize="0"/>
          <p:nvPr/>
        </p:nvPicPr>
        <p:blipFill rotWithShape="1">
          <a:blip r:embed="rId3">
            <a:alphaModFix/>
          </a:blip>
          <a:srcRect l="5815" r="12567" b="3"/>
          <a:stretch/>
        </p:blipFill>
        <p:spPr>
          <a:xfrm>
            <a:off x="6788383" y="613147"/>
            <a:ext cx="4565417" cy="5593443"/>
          </a:xfrm>
          <a:prstGeom prst="rect">
            <a:avLst/>
          </a:prstGeom>
          <a:noFill/>
          <a:ln>
            <a:noFill/>
          </a:ln>
        </p:spPr>
      </p:pic>
      <p:cxnSp>
        <p:nvCxnSpPr>
          <p:cNvPr id="228" name="Google Shape;228;p6"/>
          <p:cNvCxnSpPr/>
          <p:nvPr/>
        </p:nvCxnSpPr>
        <p:spPr>
          <a:xfrm rot="10800000">
            <a:off x="838200" y="6492240"/>
            <a:ext cx="10515600"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p7"/>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34" name="Google Shape;234;p7"/>
          <p:cNvGrpSpPr/>
          <p:nvPr/>
        </p:nvGrpSpPr>
        <p:grpSpPr>
          <a:xfrm>
            <a:off x="4" y="1062849"/>
            <a:ext cx="731521" cy="673460"/>
            <a:chOff x="3940602" y="308034"/>
            <a:chExt cx="2116791" cy="3428999"/>
          </a:xfrm>
        </p:grpSpPr>
        <p:sp>
          <p:nvSpPr>
            <p:cNvPr id="235" name="Google Shape;235;p7"/>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7"/>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 name="Google Shape;237;p7"/>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38" name="Google Shape;238;p7"/>
          <p:cNvSpPr/>
          <p:nvPr/>
        </p:nvSpPr>
        <p:spPr>
          <a:xfrm>
            <a:off x="640080" y="656150"/>
            <a:ext cx="5590787" cy="1431591"/>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7"/>
          <p:cNvSpPr txBox="1">
            <a:spLocks noGrp="1"/>
          </p:cNvSpPr>
          <p:nvPr>
            <p:ph type="title"/>
          </p:nvPr>
        </p:nvSpPr>
        <p:spPr>
          <a:xfrm>
            <a:off x="1043631" y="873940"/>
            <a:ext cx="4928291" cy="10357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Standard 2: Partnering with Families</a:t>
            </a:r>
            <a:endParaRPr sz="3300"/>
          </a:p>
        </p:txBody>
      </p:sp>
      <p:sp>
        <p:nvSpPr>
          <p:cNvPr id="240" name="Google Shape;240;p7"/>
          <p:cNvSpPr txBox="1">
            <a:spLocks noGrp="1"/>
          </p:cNvSpPr>
          <p:nvPr>
            <p:ph type="body" idx="1"/>
          </p:nvPr>
        </p:nvSpPr>
        <p:spPr>
          <a:xfrm>
            <a:off x="838200" y="2524725"/>
            <a:ext cx="5198400" cy="3677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None/>
            </a:pPr>
            <a:r>
              <a:rPr lang="en-US" sz="2000"/>
              <a:t>Focuses on using knowledge of:</a:t>
            </a:r>
            <a:endParaRPr sz="2000"/>
          </a:p>
          <a:p>
            <a:pPr marL="457200" lvl="0" indent="0" algn="l" rtl="0">
              <a:lnSpc>
                <a:spcPct val="90000"/>
              </a:lnSpc>
              <a:spcBef>
                <a:spcPts val="0"/>
              </a:spcBef>
              <a:spcAft>
                <a:spcPts val="0"/>
              </a:spcAft>
              <a:buClr>
                <a:schemeClr val="dk1"/>
              </a:buClr>
              <a:buSzPts val="1800"/>
              <a:buNone/>
            </a:pPr>
            <a:endParaRPr sz="2000"/>
          </a:p>
          <a:p>
            <a:pPr marL="857250" lvl="0" indent="-241300" algn="l" rtl="0">
              <a:lnSpc>
                <a:spcPct val="90000"/>
              </a:lnSpc>
              <a:spcBef>
                <a:spcPts val="0"/>
              </a:spcBef>
              <a:spcAft>
                <a:spcPts val="0"/>
              </a:spcAft>
              <a:buClr>
                <a:srgbClr val="152635"/>
              </a:buClr>
              <a:buSzPts val="2000"/>
              <a:buFont typeface="Arial"/>
              <a:buChar char="•"/>
            </a:pPr>
            <a:r>
              <a:rPr lang="en-US" sz="2000"/>
              <a:t>f</a:t>
            </a:r>
            <a:r>
              <a:rPr lang="en-US" sz="2000" b="0" i="0" u="none" strike="noStrike">
                <a:latin typeface="Calibri"/>
                <a:ea typeface="Calibri"/>
                <a:cs typeface="Calibri"/>
                <a:sym typeface="Calibri"/>
              </a:rPr>
              <a:t>amily systems theory</a:t>
            </a:r>
            <a:r>
              <a:rPr lang="en-US" sz="2000"/>
              <a:t>, </a:t>
            </a:r>
            <a:r>
              <a:rPr lang="en-US" sz="2000" b="0" i="0" u="none" strike="noStrike">
                <a:latin typeface="Calibri"/>
                <a:ea typeface="Calibri"/>
                <a:cs typeface="Calibri"/>
                <a:sym typeface="Calibri"/>
              </a:rPr>
              <a:t>family-centered practices</a:t>
            </a:r>
            <a:r>
              <a:rPr lang="en-US" sz="2000"/>
              <a:t>, and f</a:t>
            </a:r>
            <a:r>
              <a:rPr lang="en-US" sz="2000" b="0" i="0" u="none" strike="noStrike">
                <a:latin typeface="Calibri"/>
                <a:ea typeface="Calibri"/>
                <a:cs typeface="Calibri"/>
                <a:sym typeface="Calibri"/>
              </a:rPr>
              <a:t>amily capacity building practices</a:t>
            </a:r>
            <a:endParaRPr sz="2000" b="0" i="0" u="none" strike="noStrike">
              <a:latin typeface="Calibri"/>
              <a:ea typeface="Calibri"/>
              <a:cs typeface="Calibri"/>
              <a:sym typeface="Calibri"/>
            </a:endParaRPr>
          </a:p>
          <a:p>
            <a:pPr marL="228600" lvl="0" indent="0" algn="l" rtl="0">
              <a:lnSpc>
                <a:spcPct val="90000"/>
              </a:lnSpc>
              <a:spcBef>
                <a:spcPts val="0"/>
              </a:spcBef>
              <a:spcAft>
                <a:spcPts val="0"/>
              </a:spcAft>
              <a:buSzPts val="1800"/>
              <a:buNone/>
            </a:pPr>
            <a:endParaRPr sz="2000"/>
          </a:p>
          <a:p>
            <a:pPr marL="857250" lvl="0" indent="-241300" algn="l" rtl="0">
              <a:lnSpc>
                <a:spcPct val="90000"/>
              </a:lnSpc>
              <a:spcBef>
                <a:spcPts val="0"/>
              </a:spcBef>
              <a:spcAft>
                <a:spcPts val="0"/>
              </a:spcAft>
              <a:buSzPts val="2000"/>
              <a:buChar char="•"/>
            </a:pPr>
            <a:r>
              <a:rPr lang="en-US" sz="2000"/>
              <a:t>strategies to support clear and comprehensive communication</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a:t>strategies to identify family strengths and priorities, and engage</a:t>
            </a:r>
            <a:r>
              <a:rPr lang="en-US" sz="2000" b="0" i="0" u="none" strike="noStrike">
                <a:latin typeface="Calibri"/>
                <a:ea typeface="Calibri"/>
                <a:cs typeface="Calibri"/>
                <a:sym typeface="Calibri"/>
              </a:rPr>
              <a:t> families as active team members</a:t>
            </a:r>
            <a:endParaRPr sz="2000"/>
          </a:p>
          <a:p>
            <a:pPr marL="228600" lvl="0" indent="-50800" algn="l" rtl="0">
              <a:lnSpc>
                <a:spcPct val="90000"/>
              </a:lnSpc>
              <a:spcBef>
                <a:spcPts val="1000"/>
              </a:spcBef>
              <a:spcAft>
                <a:spcPts val="0"/>
              </a:spcAft>
              <a:buClr>
                <a:schemeClr val="dk1"/>
              </a:buClr>
              <a:buSzPts val="2800"/>
              <a:buNone/>
            </a:pPr>
            <a:endParaRPr sz="1800"/>
          </a:p>
        </p:txBody>
      </p:sp>
      <p:pic>
        <p:nvPicPr>
          <p:cNvPr id="241" name="Google Shape;241;p7" descr="A person playing with a baby&#10;&#10;Description automatically generated with medium confidence"/>
          <p:cNvPicPr preferRelativeResize="0"/>
          <p:nvPr/>
        </p:nvPicPr>
        <p:blipFill rotWithShape="1">
          <a:blip r:embed="rId3">
            <a:alphaModFix/>
          </a:blip>
          <a:srcRect l="13187" r="5193" b="3"/>
          <a:stretch/>
        </p:blipFill>
        <p:spPr>
          <a:xfrm>
            <a:off x="6788383" y="613147"/>
            <a:ext cx="4565417" cy="5593443"/>
          </a:xfrm>
          <a:prstGeom prst="rect">
            <a:avLst/>
          </a:prstGeom>
          <a:noFill/>
          <a:ln>
            <a:noFill/>
          </a:ln>
        </p:spPr>
      </p:pic>
      <p:cxnSp>
        <p:nvCxnSpPr>
          <p:cNvPr id="242" name="Google Shape;242;p7"/>
          <p:cNvCxnSpPr/>
          <p:nvPr/>
        </p:nvCxnSpPr>
        <p:spPr>
          <a:xfrm rot="10800000">
            <a:off x="838200" y="6492240"/>
            <a:ext cx="10515600"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8"/>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48" name="Google Shape;248;p8"/>
          <p:cNvGrpSpPr/>
          <p:nvPr/>
        </p:nvGrpSpPr>
        <p:grpSpPr>
          <a:xfrm>
            <a:off x="4" y="1062849"/>
            <a:ext cx="731521" cy="673460"/>
            <a:chOff x="3940602" y="308034"/>
            <a:chExt cx="2116791" cy="3428999"/>
          </a:xfrm>
        </p:grpSpPr>
        <p:sp>
          <p:nvSpPr>
            <p:cNvPr id="249" name="Google Shape;249;p8"/>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p8"/>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8"/>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52" name="Google Shape;252;p8"/>
          <p:cNvSpPr/>
          <p:nvPr/>
        </p:nvSpPr>
        <p:spPr>
          <a:xfrm>
            <a:off x="640080" y="656150"/>
            <a:ext cx="5590787" cy="1431591"/>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p8"/>
          <p:cNvSpPr txBox="1">
            <a:spLocks noGrp="1"/>
          </p:cNvSpPr>
          <p:nvPr>
            <p:ph type="title"/>
          </p:nvPr>
        </p:nvSpPr>
        <p:spPr>
          <a:xfrm>
            <a:off x="1043631" y="873940"/>
            <a:ext cx="4928291" cy="10357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Standard 3: Collaboration and Teaming</a:t>
            </a:r>
            <a:endParaRPr sz="3300"/>
          </a:p>
        </p:txBody>
      </p:sp>
      <p:sp>
        <p:nvSpPr>
          <p:cNvPr id="254" name="Google Shape;254;p8"/>
          <p:cNvSpPr txBox="1">
            <a:spLocks noGrp="1"/>
          </p:cNvSpPr>
          <p:nvPr>
            <p:ph type="body" idx="1"/>
          </p:nvPr>
        </p:nvSpPr>
        <p:spPr>
          <a:xfrm>
            <a:off x="1045029" y="2524721"/>
            <a:ext cx="4991629" cy="36771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None/>
            </a:pPr>
            <a:r>
              <a:rPr lang="en-US" sz="2000"/>
              <a:t>Centers around:</a:t>
            </a:r>
            <a:endParaRPr sz="2000"/>
          </a:p>
          <a:p>
            <a:pPr marL="457200" lvl="0" indent="0" algn="l" rtl="0">
              <a:lnSpc>
                <a:spcPct val="90000"/>
              </a:lnSpc>
              <a:spcBef>
                <a:spcPts val="0"/>
              </a:spcBef>
              <a:spcAft>
                <a:spcPts val="0"/>
              </a:spcAft>
              <a:buClr>
                <a:schemeClr val="dk1"/>
              </a:buClr>
              <a:buSzPts val="1800"/>
              <a:buNone/>
            </a:pPr>
            <a:endParaRPr sz="2000"/>
          </a:p>
          <a:p>
            <a:pPr marL="857250" lvl="0" indent="-241300" algn="l" rtl="0">
              <a:lnSpc>
                <a:spcPct val="90000"/>
              </a:lnSpc>
              <a:spcBef>
                <a:spcPts val="0"/>
              </a:spcBef>
              <a:spcAft>
                <a:spcPts val="0"/>
              </a:spcAft>
              <a:buClr>
                <a:srgbClr val="152635"/>
              </a:buClr>
              <a:buSzPts val="2000"/>
              <a:buFont typeface="Arial"/>
              <a:buChar char="•"/>
            </a:pPr>
            <a:r>
              <a:rPr lang="en-US" sz="2000"/>
              <a:t>a</a:t>
            </a:r>
            <a:r>
              <a:rPr lang="en-US" sz="2000" b="0" i="0" u="none" strike="noStrike">
                <a:latin typeface="Calibri"/>
                <a:ea typeface="Calibri"/>
                <a:cs typeface="Calibri"/>
                <a:sym typeface="Calibri"/>
              </a:rPr>
              <a:t>pplying teaming and collaboration models, skills, processes, and strategies </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a:t>using collaboration strategies that are evidence-based and culturally and linguistically responsive</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a:t>collaboratively d</a:t>
            </a:r>
            <a:r>
              <a:rPr lang="en-US" sz="2000" b="0" i="0" u="none" strike="noStrike">
                <a:latin typeface="Calibri"/>
                <a:ea typeface="Calibri"/>
                <a:cs typeface="Calibri"/>
                <a:sym typeface="Calibri"/>
              </a:rPr>
              <a:t>eveloping </a:t>
            </a:r>
            <a:r>
              <a:rPr lang="en-US" sz="2000"/>
              <a:t>individualized</a:t>
            </a:r>
            <a:r>
              <a:rPr lang="en-US" sz="2000" b="0" i="0" u="none" strike="noStrike">
                <a:latin typeface="Calibri"/>
                <a:ea typeface="Calibri"/>
                <a:cs typeface="Calibri"/>
                <a:sym typeface="Calibri"/>
              </a:rPr>
              <a:t> plans, including transition plans</a:t>
            </a:r>
            <a:endParaRPr sz="2000"/>
          </a:p>
          <a:p>
            <a:pPr marL="228600" lvl="0" indent="-50800" algn="l" rtl="0">
              <a:lnSpc>
                <a:spcPct val="90000"/>
              </a:lnSpc>
              <a:spcBef>
                <a:spcPts val="1000"/>
              </a:spcBef>
              <a:spcAft>
                <a:spcPts val="0"/>
              </a:spcAft>
              <a:buClr>
                <a:schemeClr val="dk1"/>
              </a:buClr>
              <a:buSzPts val="2800"/>
              <a:buNone/>
            </a:pPr>
            <a:endParaRPr sz="2000"/>
          </a:p>
        </p:txBody>
      </p:sp>
      <p:pic>
        <p:nvPicPr>
          <p:cNvPr id="255" name="Google Shape;255;p8" descr="A group of people sitting around a table with laptops&#10;&#10;Description automatically generated with medium confidence"/>
          <p:cNvPicPr preferRelativeResize="0"/>
          <p:nvPr/>
        </p:nvPicPr>
        <p:blipFill rotWithShape="1">
          <a:blip r:embed="rId3">
            <a:alphaModFix/>
          </a:blip>
          <a:srcRect l="11317" t="-331" r="7065" b="337"/>
          <a:stretch/>
        </p:blipFill>
        <p:spPr>
          <a:xfrm>
            <a:off x="6788383" y="613147"/>
            <a:ext cx="4565417" cy="5593443"/>
          </a:xfrm>
          <a:prstGeom prst="rect">
            <a:avLst/>
          </a:prstGeom>
          <a:noFill/>
          <a:ln>
            <a:noFill/>
          </a:ln>
        </p:spPr>
      </p:pic>
      <p:cxnSp>
        <p:nvCxnSpPr>
          <p:cNvPr id="256" name="Google Shape;256;p8"/>
          <p:cNvCxnSpPr/>
          <p:nvPr/>
        </p:nvCxnSpPr>
        <p:spPr>
          <a:xfrm rot="10800000">
            <a:off x="838200" y="6492240"/>
            <a:ext cx="10515600"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9"/>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62" name="Google Shape;262;p9"/>
          <p:cNvGrpSpPr/>
          <p:nvPr/>
        </p:nvGrpSpPr>
        <p:grpSpPr>
          <a:xfrm>
            <a:off x="4" y="1062849"/>
            <a:ext cx="731521" cy="673460"/>
            <a:chOff x="3940602" y="308034"/>
            <a:chExt cx="2116791" cy="3428999"/>
          </a:xfrm>
        </p:grpSpPr>
        <p:sp>
          <p:nvSpPr>
            <p:cNvPr id="263" name="Google Shape;263;p9"/>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9"/>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9"/>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6" name="Google Shape;266;p9"/>
          <p:cNvSpPr/>
          <p:nvPr/>
        </p:nvSpPr>
        <p:spPr>
          <a:xfrm>
            <a:off x="640080" y="656150"/>
            <a:ext cx="5590787" cy="1431591"/>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9"/>
          <p:cNvSpPr txBox="1">
            <a:spLocks noGrp="1"/>
          </p:cNvSpPr>
          <p:nvPr>
            <p:ph type="title"/>
          </p:nvPr>
        </p:nvSpPr>
        <p:spPr>
          <a:xfrm>
            <a:off x="1043631" y="873940"/>
            <a:ext cx="4928291" cy="10357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Standard 4: Assessment Processes</a:t>
            </a:r>
            <a:endParaRPr sz="3300"/>
          </a:p>
        </p:txBody>
      </p:sp>
      <p:sp>
        <p:nvSpPr>
          <p:cNvPr id="268" name="Google Shape;268;p9"/>
          <p:cNvSpPr txBox="1">
            <a:spLocks noGrp="1"/>
          </p:cNvSpPr>
          <p:nvPr>
            <p:ph type="body" idx="1"/>
          </p:nvPr>
        </p:nvSpPr>
        <p:spPr>
          <a:xfrm>
            <a:off x="712375" y="2378350"/>
            <a:ext cx="5590800" cy="4113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None/>
            </a:pPr>
            <a:r>
              <a:rPr lang="en-US" sz="2000"/>
              <a:t>Reflects the importance of: </a:t>
            </a:r>
            <a:endParaRPr sz="2000"/>
          </a:p>
          <a:p>
            <a:pPr marL="457200" lvl="0" indent="0" algn="l" rtl="0">
              <a:lnSpc>
                <a:spcPct val="90000"/>
              </a:lnSpc>
              <a:spcBef>
                <a:spcPts val="0"/>
              </a:spcBef>
              <a:spcAft>
                <a:spcPts val="0"/>
              </a:spcAft>
              <a:buClr>
                <a:schemeClr val="dk1"/>
              </a:buClr>
              <a:buSzPts val="1700"/>
              <a:buNone/>
            </a:pPr>
            <a:endParaRPr sz="2000"/>
          </a:p>
          <a:p>
            <a:pPr marL="857250" lvl="0" indent="-241300" algn="l" rtl="0">
              <a:lnSpc>
                <a:spcPct val="90000"/>
              </a:lnSpc>
              <a:spcBef>
                <a:spcPts val="0"/>
              </a:spcBef>
              <a:spcAft>
                <a:spcPts val="0"/>
              </a:spcAft>
              <a:buClr>
                <a:srgbClr val="152635"/>
              </a:buClr>
              <a:buSzPts val="2000"/>
              <a:buFont typeface="Arial"/>
              <a:buChar char="•"/>
            </a:pPr>
            <a:r>
              <a:rPr lang="en-US" sz="2000"/>
              <a:t>u</a:t>
            </a:r>
            <a:r>
              <a:rPr lang="en-US" sz="2000" b="0" i="0" u="none" strike="noStrike">
                <a:latin typeface="Calibri"/>
                <a:ea typeface="Calibri"/>
                <a:cs typeface="Calibri"/>
                <a:sym typeface="Calibri"/>
              </a:rPr>
              <a:t>nderstanding assessment purposes</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choosing appropriate assessment tools and methods</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administering, interpreting, sharing, and utilizing assessment results</a:t>
            </a:r>
            <a:endParaRPr sz="2000"/>
          </a:p>
          <a:p>
            <a:pPr marL="457200" lvl="0" indent="0" algn="l" rtl="0">
              <a:lnSpc>
                <a:spcPct val="90000"/>
              </a:lnSpc>
              <a:spcBef>
                <a:spcPts val="0"/>
              </a:spcBef>
              <a:spcAft>
                <a:spcPts val="0"/>
              </a:spcAft>
              <a:buClr>
                <a:schemeClr val="dk1"/>
              </a:buClr>
              <a:buSzPts val="1700"/>
              <a:buNone/>
            </a:pPr>
            <a:endParaRPr sz="2000"/>
          </a:p>
          <a:p>
            <a:pPr marL="857250" lvl="0" indent="-241300" algn="l" rtl="0">
              <a:lnSpc>
                <a:spcPct val="90000"/>
              </a:lnSpc>
              <a:spcBef>
                <a:spcPts val="0"/>
              </a:spcBef>
              <a:spcAft>
                <a:spcPts val="0"/>
              </a:spcAft>
              <a:buClr>
                <a:srgbClr val="152635"/>
              </a:buClr>
              <a:buSzPts val="2000"/>
              <a:buFont typeface="Arial"/>
              <a:buChar char="•"/>
            </a:pPr>
            <a:r>
              <a:rPr lang="en-US" sz="2000"/>
              <a:t>collaborating with families and other professionals during &amp; after assessment processes</a:t>
            </a:r>
            <a:endParaRPr sz="2000">
              <a:latin typeface="Arial"/>
              <a:ea typeface="Arial"/>
              <a:cs typeface="Arial"/>
              <a:sym typeface="Arial"/>
            </a:endParaRPr>
          </a:p>
          <a:p>
            <a:pPr marL="457200" lvl="0" indent="0" algn="l" rtl="0">
              <a:lnSpc>
                <a:spcPct val="90000"/>
              </a:lnSpc>
              <a:spcBef>
                <a:spcPts val="0"/>
              </a:spcBef>
              <a:spcAft>
                <a:spcPts val="0"/>
              </a:spcAft>
              <a:buClr>
                <a:schemeClr val="dk1"/>
              </a:buClr>
              <a:buSzPts val="1700"/>
              <a:buNone/>
            </a:pPr>
            <a:endParaRPr sz="2000"/>
          </a:p>
          <a:p>
            <a:pPr marL="228600" lvl="0" indent="-50800" algn="l" rtl="0">
              <a:lnSpc>
                <a:spcPct val="90000"/>
              </a:lnSpc>
              <a:spcBef>
                <a:spcPts val="1000"/>
              </a:spcBef>
              <a:spcAft>
                <a:spcPts val="0"/>
              </a:spcAft>
              <a:buClr>
                <a:schemeClr val="dk1"/>
              </a:buClr>
              <a:buSzPts val="2800"/>
              <a:buNone/>
            </a:pPr>
            <a:endParaRPr sz="1700"/>
          </a:p>
        </p:txBody>
      </p:sp>
      <p:pic>
        <p:nvPicPr>
          <p:cNvPr id="269" name="Google Shape;269;p9" descr="A group of people sitting around a table&#10;&#10;Description automatically generated with medium confidence"/>
          <p:cNvPicPr preferRelativeResize="0"/>
          <p:nvPr/>
        </p:nvPicPr>
        <p:blipFill rotWithShape="1">
          <a:blip r:embed="rId3">
            <a:alphaModFix/>
          </a:blip>
          <a:srcRect l="7846" r="10532" b="3"/>
          <a:stretch/>
        </p:blipFill>
        <p:spPr>
          <a:xfrm>
            <a:off x="6788383" y="613147"/>
            <a:ext cx="4565417" cy="5593443"/>
          </a:xfrm>
          <a:prstGeom prst="rect">
            <a:avLst/>
          </a:prstGeom>
          <a:noFill/>
          <a:ln>
            <a:noFill/>
          </a:ln>
        </p:spPr>
      </p:pic>
      <p:cxnSp>
        <p:nvCxnSpPr>
          <p:cNvPr id="270" name="Google Shape;270;p9"/>
          <p:cNvCxnSpPr/>
          <p:nvPr/>
        </p:nvCxnSpPr>
        <p:spPr>
          <a:xfrm rot="10800000">
            <a:off x="838200" y="6492240"/>
            <a:ext cx="10515600"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10"/>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76" name="Google Shape;276;p10"/>
          <p:cNvGrpSpPr/>
          <p:nvPr/>
        </p:nvGrpSpPr>
        <p:grpSpPr>
          <a:xfrm>
            <a:off x="4" y="1062849"/>
            <a:ext cx="731521" cy="673460"/>
            <a:chOff x="3940602" y="308034"/>
            <a:chExt cx="2116791" cy="3428999"/>
          </a:xfrm>
        </p:grpSpPr>
        <p:sp>
          <p:nvSpPr>
            <p:cNvPr id="277" name="Google Shape;277;p10"/>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10"/>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p10"/>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0" name="Google Shape;280;p10"/>
          <p:cNvSpPr/>
          <p:nvPr/>
        </p:nvSpPr>
        <p:spPr>
          <a:xfrm>
            <a:off x="640080" y="656150"/>
            <a:ext cx="5590787" cy="1431591"/>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10"/>
          <p:cNvSpPr txBox="1">
            <a:spLocks noGrp="1"/>
          </p:cNvSpPr>
          <p:nvPr>
            <p:ph type="title"/>
          </p:nvPr>
        </p:nvSpPr>
        <p:spPr>
          <a:xfrm>
            <a:off x="1043625" y="478126"/>
            <a:ext cx="4928400" cy="1431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378"/>
              <a:buFont typeface="Calibri"/>
              <a:buNone/>
            </a:pPr>
            <a:r>
              <a:rPr lang="en-US" sz="2400"/>
              <a:t>Standard 5: Application of Curriculum Frameworks in the Planning and Facilitation of Meaningful Learning Experiences</a:t>
            </a:r>
            <a:endParaRPr sz="2400"/>
          </a:p>
        </p:txBody>
      </p:sp>
      <p:sp>
        <p:nvSpPr>
          <p:cNvPr id="282" name="Google Shape;282;p10"/>
          <p:cNvSpPr txBox="1">
            <a:spLocks noGrp="1"/>
          </p:cNvSpPr>
          <p:nvPr>
            <p:ph type="body" idx="1"/>
          </p:nvPr>
        </p:nvSpPr>
        <p:spPr>
          <a:xfrm>
            <a:off x="731649" y="2524725"/>
            <a:ext cx="5304900" cy="367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None/>
            </a:pPr>
            <a:r>
              <a:rPr lang="en-US" sz="2000"/>
              <a:t>Focuses on:</a:t>
            </a:r>
            <a:endParaRPr sz="2000"/>
          </a:p>
          <a:p>
            <a:pPr marL="457200" lvl="0" indent="0" algn="l" rtl="0">
              <a:lnSpc>
                <a:spcPct val="90000"/>
              </a:lnSpc>
              <a:spcBef>
                <a:spcPts val="0"/>
              </a:spcBef>
              <a:spcAft>
                <a:spcPts val="0"/>
              </a:spcAft>
              <a:buClr>
                <a:schemeClr val="dk1"/>
              </a:buClr>
              <a:buSzPts val="1800"/>
              <a:buNone/>
            </a:pPr>
            <a:endParaRPr sz="2000"/>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understanding and applying curriculum frameworks that address developmental and content domains </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a:t>designing and facilitating </a:t>
            </a:r>
            <a:r>
              <a:rPr lang="en-US" sz="2000" b="0" i="0" u="none" strike="noStrike">
                <a:latin typeface="Calibri"/>
                <a:ea typeface="Calibri"/>
                <a:cs typeface="Calibri"/>
                <a:sym typeface="Calibri"/>
              </a:rPr>
              <a:t>equitable and meaningful learning opportunities</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a:t>planning learning experiences in </a:t>
            </a:r>
            <a:r>
              <a:rPr lang="en-US" sz="2000" b="0" i="0" u="none" strike="noStrike">
                <a:latin typeface="Calibri"/>
                <a:ea typeface="Calibri"/>
                <a:cs typeface="Calibri"/>
                <a:sym typeface="Calibri"/>
              </a:rPr>
              <a:t>natural and inclusive environments</a:t>
            </a:r>
            <a:endParaRPr sz="2000"/>
          </a:p>
          <a:p>
            <a:pPr marL="228600" lvl="0" indent="-50800" algn="l" rtl="0">
              <a:lnSpc>
                <a:spcPct val="90000"/>
              </a:lnSpc>
              <a:spcBef>
                <a:spcPts val="1000"/>
              </a:spcBef>
              <a:spcAft>
                <a:spcPts val="0"/>
              </a:spcAft>
              <a:buClr>
                <a:schemeClr val="dk1"/>
              </a:buClr>
              <a:buSzPts val="2800"/>
              <a:buNone/>
            </a:pPr>
            <a:endParaRPr sz="1800"/>
          </a:p>
        </p:txBody>
      </p:sp>
      <p:pic>
        <p:nvPicPr>
          <p:cNvPr id="283" name="Google Shape;283;p10" descr="A picture containing text, person, posing, screenshot&#10;&#10;Description automatically generated"/>
          <p:cNvPicPr preferRelativeResize="0"/>
          <p:nvPr/>
        </p:nvPicPr>
        <p:blipFill rotWithShape="1">
          <a:blip r:embed="rId3">
            <a:alphaModFix/>
          </a:blip>
          <a:srcRect l="9966" t="-768" r="8415" b="770"/>
          <a:stretch/>
        </p:blipFill>
        <p:spPr>
          <a:xfrm>
            <a:off x="6777497" y="613147"/>
            <a:ext cx="4565417" cy="5593443"/>
          </a:xfrm>
          <a:prstGeom prst="rect">
            <a:avLst/>
          </a:prstGeom>
          <a:noFill/>
          <a:ln>
            <a:noFill/>
          </a:ln>
        </p:spPr>
      </p:pic>
      <p:cxnSp>
        <p:nvCxnSpPr>
          <p:cNvPr id="284" name="Google Shape;284;p10"/>
          <p:cNvCxnSpPr/>
          <p:nvPr/>
        </p:nvCxnSpPr>
        <p:spPr>
          <a:xfrm rot="10800000">
            <a:off x="838200" y="6492240"/>
            <a:ext cx="10515600"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gd3d6889146_0_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8" name="Google Shape;98;gd3d6889146_0_1"/>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9" name="Google Shape;99;gd3d6889146_0_1"/>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0" name="Google Shape;100;gd3d6889146_0_1"/>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5100"/>
              <a:buFont typeface="Calibri"/>
              <a:buNone/>
            </a:pPr>
            <a:r>
              <a:rPr lang="en-US" sz="51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Objectives</a:t>
            </a:r>
            <a:endParaRPr sz="5100" dirty="0"/>
          </a:p>
        </p:txBody>
      </p:sp>
      <p:cxnSp>
        <p:nvCxnSpPr>
          <p:cNvPr id="101" name="Google Shape;101;gd3d6889146_0_1"/>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102" name="Google Shape;102;gd3d6889146_0_1"/>
          <p:cNvSpPr txBox="1">
            <a:spLocks noGrp="1"/>
          </p:cNvSpPr>
          <p:nvPr>
            <p:ph type="body" idx="1"/>
          </p:nvPr>
        </p:nvSpPr>
        <p:spPr>
          <a:xfrm>
            <a:off x="5255250" y="1381700"/>
            <a:ext cx="5427600" cy="3976800"/>
          </a:xfrm>
          <a:prstGeom prst="rect">
            <a:avLst/>
          </a:prstGeom>
          <a:noFill/>
          <a:ln>
            <a:noFill/>
          </a:ln>
        </p:spPr>
        <p:txBody>
          <a:bodyPr spcFirstLastPara="1" wrap="square" lIns="91425" tIns="45700" rIns="91425" bIns="45700" anchor="ctr" anchorCtr="0">
            <a:noAutofit/>
          </a:bodyPr>
          <a:lstStyle/>
          <a:p>
            <a:pPr marL="457200" lvl="0" indent="-368300" algn="l" rtl="0">
              <a:lnSpc>
                <a:spcPct val="90000"/>
              </a:lnSpc>
              <a:spcBef>
                <a:spcPts val="1000"/>
              </a:spcBef>
              <a:spcAft>
                <a:spcPts val="0"/>
              </a:spcAft>
              <a:buClr>
                <a:schemeClr val="dk1"/>
              </a:buClr>
              <a:buSzPts val="2200"/>
              <a:buChar char="•"/>
            </a:pPr>
            <a:r>
              <a:rPr lang="en-US" sz="2200" dirty="0"/>
              <a:t>Define EI/ECSE Standards</a:t>
            </a:r>
            <a:endParaRPr sz="2200" dirty="0"/>
          </a:p>
          <a:p>
            <a:pPr marL="457200" lvl="0" indent="-368300" algn="l" rtl="0">
              <a:lnSpc>
                <a:spcPct val="90000"/>
              </a:lnSpc>
              <a:spcBef>
                <a:spcPts val="0"/>
              </a:spcBef>
              <a:spcAft>
                <a:spcPts val="0"/>
              </a:spcAft>
              <a:buClr>
                <a:schemeClr val="dk1"/>
              </a:buClr>
              <a:buSzPts val="2200"/>
              <a:buChar char="•"/>
            </a:pPr>
            <a:r>
              <a:rPr lang="en-US" sz="2200" dirty="0"/>
              <a:t>Discuss the rationale for and development of the EI/ECSE Standards </a:t>
            </a:r>
            <a:endParaRPr sz="2200" dirty="0"/>
          </a:p>
          <a:p>
            <a:pPr marL="457200" lvl="0" indent="-368300" algn="l" rtl="0">
              <a:lnSpc>
                <a:spcPct val="90000"/>
              </a:lnSpc>
              <a:spcBef>
                <a:spcPts val="0"/>
              </a:spcBef>
              <a:spcAft>
                <a:spcPts val="0"/>
              </a:spcAft>
              <a:buClr>
                <a:schemeClr val="dk1"/>
              </a:buClr>
              <a:buSzPts val="2200"/>
              <a:buChar char="•"/>
            </a:pPr>
            <a:r>
              <a:rPr lang="en-US" sz="2200" dirty="0"/>
              <a:t>Identify themes associated with the EI/ECSE Standards</a:t>
            </a:r>
            <a:endParaRPr sz="2200" dirty="0"/>
          </a:p>
          <a:p>
            <a:pPr marL="457200" lvl="0" indent="-368300" algn="l" rtl="0">
              <a:lnSpc>
                <a:spcPct val="90000"/>
              </a:lnSpc>
              <a:spcBef>
                <a:spcPts val="0"/>
              </a:spcBef>
              <a:spcAft>
                <a:spcPts val="0"/>
              </a:spcAft>
              <a:buClr>
                <a:schemeClr val="dk1"/>
              </a:buClr>
              <a:buSzPts val="2200"/>
              <a:buChar char="•"/>
            </a:pPr>
            <a:r>
              <a:rPr lang="en-US" sz="2200" dirty="0"/>
              <a:t>Provide an overview of the knowledge and skills included in the EI/ECSE Standards</a:t>
            </a:r>
            <a:endParaRPr sz="2200" dirty="0"/>
          </a:p>
          <a:p>
            <a:pPr marL="457200" lvl="0" indent="-368300" algn="l" rtl="0">
              <a:lnSpc>
                <a:spcPct val="90000"/>
              </a:lnSpc>
              <a:spcBef>
                <a:spcPts val="0"/>
              </a:spcBef>
              <a:spcAft>
                <a:spcPts val="0"/>
              </a:spcAft>
              <a:buClr>
                <a:schemeClr val="dk1"/>
              </a:buClr>
              <a:buSzPts val="2200"/>
              <a:buChar char="•"/>
            </a:pPr>
            <a:r>
              <a:rPr lang="en-US" sz="2200" dirty="0"/>
              <a:t>Identify uses for the EI/ECSE Standards</a:t>
            </a:r>
            <a:endParaRPr sz="2200" dirty="0"/>
          </a:p>
          <a:p>
            <a:pPr marL="457200" lvl="0" indent="-368300" algn="l" rtl="0">
              <a:lnSpc>
                <a:spcPct val="90000"/>
              </a:lnSpc>
              <a:spcBef>
                <a:spcPts val="0"/>
              </a:spcBef>
              <a:spcAft>
                <a:spcPts val="0"/>
              </a:spcAft>
              <a:buClr>
                <a:schemeClr val="dk1"/>
              </a:buClr>
              <a:buSzPts val="2200"/>
              <a:buChar char="•"/>
            </a:pPr>
            <a:r>
              <a:rPr lang="en-US" sz="2200" dirty="0"/>
              <a:t>Share resources for understanding and using the EI/ECSE Standards</a:t>
            </a:r>
            <a:endParaRPr sz="2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11"/>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90" name="Google Shape;290;p11"/>
          <p:cNvGrpSpPr/>
          <p:nvPr/>
        </p:nvGrpSpPr>
        <p:grpSpPr>
          <a:xfrm>
            <a:off x="4" y="1062849"/>
            <a:ext cx="731521" cy="673460"/>
            <a:chOff x="3940602" y="308034"/>
            <a:chExt cx="2116791" cy="3428999"/>
          </a:xfrm>
        </p:grpSpPr>
        <p:sp>
          <p:nvSpPr>
            <p:cNvPr id="291" name="Google Shape;291;p11"/>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p11"/>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p11"/>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94" name="Google Shape;294;p11"/>
          <p:cNvSpPr/>
          <p:nvPr/>
        </p:nvSpPr>
        <p:spPr>
          <a:xfrm>
            <a:off x="640080" y="656150"/>
            <a:ext cx="5590787" cy="1431591"/>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p11"/>
          <p:cNvSpPr txBox="1">
            <a:spLocks noGrp="1"/>
          </p:cNvSpPr>
          <p:nvPr>
            <p:ph type="title"/>
          </p:nvPr>
        </p:nvSpPr>
        <p:spPr>
          <a:xfrm>
            <a:off x="1043625" y="378975"/>
            <a:ext cx="5187300" cy="156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Standard 6: Using Responsive and Reciprocal Interactions, Interventions, and Instruction</a:t>
            </a:r>
            <a:endParaRPr sz="3000"/>
          </a:p>
        </p:txBody>
      </p:sp>
      <p:sp>
        <p:nvSpPr>
          <p:cNvPr id="296" name="Google Shape;296;p11"/>
          <p:cNvSpPr txBox="1">
            <a:spLocks noGrp="1"/>
          </p:cNvSpPr>
          <p:nvPr>
            <p:ph type="body" idx="1"/>
          </p:nvPr>
        </p:nvSpPr>
        <p:spPr>
          <a:xfrm>
            <a:off x="640075" y="2087751"/>
            <a:ext cx="6253800" cy="4114200"/>
          </a:xfrm>
          <a:prstGeom prst="rect">
            <a:avLst/>
          </a:prstGeom>
          <a:noFill/>
          <a:ln>
            <a:noFill/>
          </a:ln>
        </p:spPr>
        <p:txBody>
          <a:bodyPr spcFirstLastPara="1" wrap="square" lIns="91425" tIns="45700" rIns="91425" bIns="45700" anchor="ctr" anchorCtr="0">
            <a:normAutofit/>
          </a:bodyPr>
          <a:lstStyle/>
          <a:p>
            <a:pPr marL="457200" lvl="0" indent="0" algn="l" rtl="0">
              <a:lnSpc>
                <a:spcPct val="90000"/>
              </a:lnSpc>
              <a:spcBef>
                <a:spcPts val="0"/>
              </a:spcBef>
              <a:spcAft>
                <a:spcPts val="0"/>
              </a:spcAft>
              <a:buClr>
                <a:schemeClr val="dk1"/>
              </a:buClr>
              <a:buSzPts val="1700"/>
              <a:buNone/>
            </a:pPr>
            <a:r>
              <a:rPr lang="en-US" sz="1700" b="0" i="0" u="none" strike="noStrike">
                <a:latin typeface="Calibri"/>
                <a:ea typeface="Calibri"/>
                <a:cs typeface="Calibri"/>
                <a:sym typeface="Calibri"/>
              </a:rPr>
              <a:t> </a:t>
            </a:r>
            <a:endParaRPr/>
          </a:p>
          <a:p>
            <a:pPr marL="0" lvl="0" indent="0" algn="l" rtl="0">
              <a:lnSpc>
                <a:spcPct val="90000"/>
              </a:lnSpc>
              <a:spcBef>
                <a:spcPts val="0"/>
              </a:spcBef>
              <a:spcAft>
                <a:spcPts val="0"/>
              </a:spcAft>
              <a:buClr>
                <a:srgbClr val="152635"/>
              </a:buClr>
              <a:buSzPts val="3200"/>
              <a:buNone/>
            </a:pPr>
            <a:r>
              <a:rPr lang="en-US" sz="2000" b="0" i="0" u="none" strike="noStrike">
                <a:latin typeface="Calibri"/>
                <a:ea typeface="Calibri"/>
                <a:cs typeface="Calibri"/>
                <a:sym typeface="Calibri"/>
              </a:rPr>
              <a:t>Addresses planning and implementation of evidence-based practices</a:t>
            </a:r>
            <a:r>
              <a:rPr lang="en-US" sz="2000"/>
              <a:t>,</a:t>
            </a:r>
            <a:r>
              <a:rPr lang="en-US" sz="2000" b="0" i="0" u="none" strike="noStrike">
                <a:latin typeface="Calibri"/>
                <a:ea typeface="Calibri"/>
                <a:cs typeface="Calibri"/>
                <a:sym typeface="Calibri"/>
              </a:rPr>
              <a:t> with fidelity, and in partnership with families and other professionals, including</a:t>
            </a:r>
            <a:r>
              <a:rPr lang="en-US" sz="2000"/>
              <a:t>:</a:t>
            </a:r>
            <a:endParaRPr sz="2000" b="0" i="0" u="none" strike="noStrike">
              <a:latin typeface="Calibri"/>
              <a:ea typeface="Calibri"/>
              <a:cs typeface="Calibri"/>
              <a:sym typeface="Calibri"/>
            </a:endParaRPr>
          </a:p>
          <a:p>
            <a:pPr marL="457200" lvl="0" indent="0" algn="l" rtl="0">
              <a:lnSpc>
                <a:spcPct val="90000"/>
              </a:lnSpc>
              <a:spcBef>
                <a:spcPts val="0"/>
              </a:spcBef>
              <a:spcAft>
                <a:spcPts val="0"/>
              </a:spcAft>
              <a:buClr>
                <a:schemeClr val="dk1"/>
              </a:buClr>
              <a:buSzPts val="1700"/>
              <a:buNone/>
            </a:pPr>
            <a:endParaRPr sz="2000"/>
          </a:p>
          <a:p>
            <a:pPr marL="857250" lvl="0" indent="-241300" algn="l" rtl="0">
              <a:lnSpc>
                <a:spcPct val="90000"/>
              </a:lnSpc>
              <a:spcBef>
                <a:spcPts val="0"/>
              </a:spcBef>
              <a:spcAft>
                <a:spcPts val="0"/>
              </a:spcAft>
              <a:buClr>
                <a:srgbClr val="152635"/>
              </a:buClr>
              <a:buSzPts val="2000"/>
              <a:buFont typeface="Arial"/>
              <a:buChar char="•"/>
            </a:pPr>
            <a:r>
              <a:rPr lang="en-US" sz="2000"/>
              <a:t>systematic, responsive, and intentional practice</a:t>
            </a:r>
            <a:endParaRPr sz="2000"/>
          </a:p>
          <a:p>
            <a:pPr marL="228600" lvl="0" indent="0" algn="l" rtl="0">
              <a:lnSpc>
                <a:spcPct val="90000"/>
              </a:lnSpc>
              <a:spcBef>
                <a:spcPts val="0"/>
              </a:spcBef>
              <a:spcAft>
                <a:spcPts val="0"/>
              </a:spcAft>
              <a:buSzPts val="1800"/>
              <a:buNone/>
            </a:pPr>
            <a:endParaRPr sz="2000"/>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embedded instruction</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practices to promote social and emotional competence, and play</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data-based decision making</a:t>
            </a:r>
            <a:endParaRPr sz="2000"/>
          </a:p>
          <a:p>
            <a:pPr marL="228600" lvl="0" indent="-50800" algn="l" rtl="0">
              <a:lnSpc>
                <a:spcPct val="90000"/>
              </a:lnSpc>
              <a:spcBef>
                <a:spcPts val="1000"/>
              </a:spcBef>
              <a:spcAft>
                <a:spcPts val="0"/>
              </a:spcAft>
              <a:buClr>
                <a:schemeClr val="dk1"/>
              </a:buClr>
              <a:buSzPts val="2800"/>
              <a:buNone/>
            </a:pPr>
            <a:endParaRPr sz="1700"/>
          </a:p>
        </p:txBody>
      </p:sp>
      <p:pic>
        <p:nvPicPr>
          <p:cNvPr id="297" name="Google Shape;297;p11" descr="A picture containing text, person, child&#10;&#10;Description automatically generated"/>
          <p:cNvPicPr preferRelativeResize="0"/>
          <p:nvPr/>
        </p:nvPicPr>
        <p:blipFill rotWithShape="1">
          <a:blip r:embed="rId3">
            <a:alphaModFix/>
          </a:blip>
          <a:srcRect l="9574" t="87" r="8806" b="-83"/>
          <a:stretch/>
        </p:blipFill>
        <p:spPr>
          <a:xfrm>
            <a:off x="7239650" y="1166024"/>
            <a:ext cx="4114150" cy="5040575"/>
          </a:xfrm>
          <a:prstGeom prst="rect">
            <a:avLst/>
          </a:prstGeom>
          <a:noFill/>
          <a:ln>
            <a:noFill/>
          </a:ln>
        </p:spPr>
      </p:pic>
      <p:cxnSp>
        <p:nvCxnSpPr>
          <p:cNvPr id="298" name="Google Shape;298;p11"/>
          <p:cNvCxnSpPr/>
          <p:nvPr/>
        </p:nvCxnSpPr>
        <p:spPr>
          <a:xfrm rot="10800000">
            <a:off x="838200" y="6492240"/>
            <a:ext cx="10515600"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p12"/>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04" name="Google Shape;304;p12"/>
          <p:cNvGrpSpPr/>
          <p:nvPr/>
        </p:nvGrpSpPr>
        <p:grpSpPr>
          <a:xfrm>
            <a:off x="4" y="1062849"/>
            <a:ext cx="731521" cy="673460"/>
            <a:chOff x="3940602" y="308034"/>
            <a:chExt cx="2116791" cy="3428999"/>
          </a:xfrm>
        </p:grpSpPr>
        <p:sp>
          <p:nvSpPr>
            <p:cNvPr id="305" name="Google Shape;305;p12"/>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12"/>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12"/>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8" name="Google Shape;308;p12"/>
          <p:cNvSpPr/>
          <p:nvPr/>
        </p:nvSpPr>
        <p:spPr>
          <a:xfrm>
            <a:off x="640080" y="656150"/>
            <a:ext cx="5590787" cy="1431591"/>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12"/>
          <p:cNvSpPr txBox="1">
            <a:spLocks noGrp="1"/>
          </p:cNvSpPr>
          <p:nvPr>
            <p:ph type="title"/>
          </p:nvPr>
        </p:nvSpPr>
        <p:spPr>
          <a:xfrm>
            <a:off x="1043631" y="873940"/>
            <a:ext cx="4928291" cy="10357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Standard 7: Professionalism and Ethical Practice</a:t>
            </a:r>
            <a:endParaRPr sz="3300"/>
          </a:p>
        </p:txBody>
      </p:sp>
      <p:sp>
        <p:nvSpPr>
          <p:cNvPr id="310" name="Google Shape;310;p12"/>
          <p:cNvSpPr txBox="1">
            <a:spLocks noGrp="1"/>
          </p:cNvSpPr>
          <p:nvPr>
            <p:ph type="body" idx="1"/>
          </p:nvPr>
        </p:nvSpPr>
        <p:spPr>
          <a:xfrm>
            <a:off x="640075" y="2360175"/>
            <a:ext cx="5396700" cy="384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None/>
            </a:pPr>
            <a:r>
              <a:rPr lang="en-US" sz="2000"/>
              <a:t>Captures the importance of:</a:t>
            </a:r>
            <a:endParaRPr sz="2000"/>
          </a:p>
          <a:p>
            <a:pPr marL="457200" lvl="0" indent="0" algn="l" rtl="0">
              <a:lnSpc>
                <a:spcPct val="90000"/>
              </a:lnSpc>
              <a:spcBef>
                <a:spcPts val="0"/>
              </a:spcBef>
              <a:spcAft>
                <a:spcPts val="0"/>
              </a:spcAft>
              <a:buClr>
                <a:schemeClr val="dk1"/>
              </a:buClr>
              <a:buSzPts val="1800"/>
              <a:buNone/>
            </a:pPr>
            <a:endParaRPr sz="2000"/>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engaging in professional activities and reflective practices </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accessing evidence-based information for professional growt</a:t>
            </a:r>
            <a:r>
              <a:rPr lang="en-US" sz="2000"/>
              <a:t>h</a:t>
            </a:r>
            <a:r>
              <a:rPr lang="en-US" sz="2000" b="0" i="0" u="none" strike="noStrike">
                <a:latin typeface="Calibri"/>
                <a:ea typeface="Calibri"/>
                <a:cs typeface="Calibri"/>
                <a:sym typeface="Calibri"/>
              </a:rPr>
              <a:t> </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advocating for improved outcomes for children, families, and the profession</a:t>
            </a:r>
            <a:endParaRPr sz="2000"/>
          </a:p>
          <a:p>
            <a:pPr marL="857250" lvl="0" indent="-114300" algn="l" rtl="0">
              <a:lnSpc>
                <a:spcPct val="90000"/>
              </a:lnSpc>
              <a:spcBef>
                <a:spcPts val="0"/>
              </a:spcBef>
              <a:spcAft>
                <a:spcPts val="0"/>
              </a:spcAft>
              <a:buClr>
                <a:schemeClr val="dk1"/>
              </a:buClr>
              <a:buSzPts val="1800"/>
              <a:buFont typeface="Arial"/>
              <a:buNone/>
            </a:pPr>
            <a:endParaRPr sz="2000" b="0" i="0" u="none" strike="noStrike">
              <a:latin typeface="Calibri"/>
              <a:ea typeface="Calibri"/>
              <a:cs typeface="Calibri"/>
              <a:sym typeface="Calibri"/>
            </a:endParaRPr>
          </a:p>
          <a:p>
            <a:pPr marL="857250" lvl="0" indent="-241300" algn="l" rtl="0">
              <a:lnSpc>
                <a:spcPct val="90000"/>
              </a:lnSpc>
              <a:spcBef>
                <a:spcPts val="0"/>
              </a:spcBef>
              <a:spcAft>
                <a:spcPts val="0"/>
              </a:spcAft>
              <a:buClr>
                <a:srgbClr val="152635"/>
              </a:buClr>
              <a:buSzPts val="2000"/>
              <a:buFont typeface="Arial"/>
              <a:buChar char="•"/>
            </a:pPr>
            <a:r>
              <a:rPr lang="en-US" sz="2000" b="0" i="0" u="none" strike="noStrike">
                <a:latin typeface="Calibri"/>
                <a:ea typeface="Calibri"/>
                <a:cs typeface="Calibri"/>
                <a:sym typeface="Calibri"/>
              </a:rPr>
              <a:t>understanding and adhering to ethical and legal policies and procedures</a:t>
            </a:r>
            <a:endParaRPr sz="2000"/>
          </a:p>
          <a:p>
            <a:pPr marL="228600" lvl="0" indent="-50800" algn="l" rtl="0">
              <a:lnSpc>
                <a:spcPct val="90000"/>
              </a:lnSpc>
              <a:spcBef>
                <a:spcPts val="1000"/>
              </a:spcBef>
              <a:spcAft>
                <a:spcPts val="0"/>
              </a:spcAft>
              <a:buClr>
                <a:schemeClr val="dk1"/>
              </a:buClr>
              <a:buSzPts val="2800"/>
              <a:buNone/>
            </a:pPr>
            <a:endParaRPr sz="1800"/>
          </a:p>
        </p:txBody>
      </p:sp>
      <p:pic>
        <p:nvPicPr>
          <p:cNvPr id="311" name="Google Shape;311;p12"/>
          <p:cNvPicPr preferRelativeResize="0"/>
          <p:nvPr/>
        </p:nvPicPr>
        <p:blipFill rotWithShape="1">
          <a:blip r:embed="rId3">
            <a:alphaModFix/>
          </a:blip>
          <a:srcRect l="13438" t="83" r="4939" b="-82"/>
          <a:stretch/>
        </p:blipFill>
        <p:spPr>
          <a:xfrm>
            <a:off x="6788383" y="613147"/>
            <a:ext cx="4565417" cy="5593443"/>
          </a:xfrm>
          <a:prstGeom prst="rect">
            <a:avLst/>
          </a:prstGeom>
          <a:noFill/>
          <a:ln>
            <a:noFill/>
          </a:ln>
        </p:spPr>
      </p:pic>
      <p:cxnSp>
        <p:nvCxnSpPr>
          <p:cNvPr id="312" name="Google Shape;312;p12"/>
          <p:cNvCxnSpPr/>
          <p:nvPr/>
        </p:nvCxnSpPr>
        <p:spPr>
          <a:xfrm rot="10800000">
            <a:off x="838200" y="6492240"/>
            <a:ext cx="10515600"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gd76bc7fbbf_2_8"/>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18" name="Google Shape;318;gd76bc7fbbf_2_8"/>
          <p:cNvGrpSpPr/>
          <p:nvPr/>
        </p:nvGrpSpPr>
        <p:grpSpPr>
          <a:xfrm>
            <a:off x="4" y="1062849"/>
            <a:ext cx="731521" cy="673460"/>
            <a:chOff x="3940602" y="308034"/>
            <a:chExt cx="2116791" cy="3428999"/>
          </a:xfrm>
        </p:grpSpPr>
        <p:sp>
          <p:nvSpPr>
            <p:cNvPr id="319" name="Google Shape;319;gd76bc7fbbf_2_8"/>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0" name="Google Shape;320;gd76bc7fbbf_2_8"/>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gd76bc7fbbf_2_8"/>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22" name="Google Shape;322;gd76bc7fbbf_2_8"/>
          <p:cNvSpPr/>
          <p:nvPr/>
        </p:nvSpPr>
        <p:spPr>
          <a:xfrm>
            <a:off x="640080" y="656150"/>
            <a:ext cx="5590787" cy="1431591"/>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gd76bc7fbbf_2_8"/>
          <p:cNvSpPr txBox="1">
            <a:spLocks noGrp="1"/>
          </p:cNvSpPr>
          <p:nvPr>
            <p:ph type="title"/>
          </p:nvPr>
        </p:nvSpPr>
        <p:spPr>
          <a:xfrm>
            <a:off x="1043625" y="873950"/>
            <a:ext cx="5097900" cy="1035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Field and Clinical Experience Standard</a:t>
            </a:r>
            <a:endParaRPr sz="3300"/>
          </a:p>
        </p:txBody>
      </p:sp>
      <p:sp>
        <p:nvSpPr>
          <p:cNvPr id="324" name="Google Shape;324;gd76bc7fbbf_2_8"/>
          <p:cNvSpPr txBox="1">
            <a:spLocks noGrp="1"/>
          </p:cNvSpPr>
          <p:nvPr>
            <p:ph type="body" idx="1"/>
          </p:nvPr>
        </p:nvSpPr>
        <p:spPr>
          <a:xfrm>
            <a:off x="939625" y="2386050"/>
            <a:ext cx="4991700" cy="363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Clr>
                <a:schemeClr val="dk1"/>
              </a:buClr>
              <a:buSzPts val="2200"/>
              <a:buNone/>
            </a:pPr>
            <a:r>
              <a:rPr lang="en-US" sz="2000"/>
              <a:t>Field and clinical experiences are:</a:t>
            </a:r>
            <a:endParaRPr sz="2000"/>
          </a:p>
          <a:p>
            <a:pPr marL="914400" lvl="1" indent="-355600" algn="l" rtl="0">
              <a:lnSpc>
                <a:spcPct val="90000"/>
              </a:lnSpc>
              <a:spcBef>
                <a:spcPts val="500"/>
              </a:spcBef>
              <a:spcAft>
                <a:spcPts val="0"/>
              </a:spcAft>
              <a:buClr>
                <a:schemeClr val="dk1"/>
              </a:buClr>
              <a:buSzPts val="2000"/>
              <a:buChar char="•"/>
            </a:pPr>
            <a:r>
              <a:rPr lang="en-US" sz="2000"/>
              <a:t>sequenced to facilitate increasing responsibilities</a:t>
            </a:r>
            <a:endParaRPr sz="2000"/>
          </a:p>
          <a:p>
            <a:pPr marL="0" lvl="0" indent="0" algn="l" rtl="0">
              <a:lnSpc>
                <a:spcPct val="90000"/>
              </a:lnSpc>
              <a:spcBef>
                <a:spcPts val="500"/>
              </a:spcBef>
              <a:spcAft>
                <a:spcPts val="0"/>
              </a:spcAft>
              <a:buSzPts val="1800"/>
              <a:buNone/>
            </a:pPr>
            <a:endParaRPr sz="2000"/>
          </a:p>
          <a:p>
            <a:pPr marL="914400" lvl="1" indent="-355600" algn="l" rtl="0">
              <a:lnSpc>
                <a:spcPct val="90000"/>
              </a:lnSpc>
              <a:spcBef>
                <a:spcPts val="0"/>
              </a:spcBef>
              <a:spcAft>
                <a:spcPts val="0"/>
              </a:spcAft>
              <a:buClr>
                <a:schemeClr val="dk1"/>
              </a:buClr>
              <a:buSzPts val="2000"/>
              <a:buChar char="•"/>
            </a:pPr>
            <a:r>
              <a:rPr lang="en-US" sz="2000"/>
              <a:t>based on licensure, reflecting a range of ages (B-3, 3-5, 5-8), abilities, natural and inclusive settings</a:t>
            </a:r>
            <a:endParaRPr sz="2000"/>
          </a:p>
          <a:p>
            <a:pPr marL="685800" lvl="0" indent="0" algn="l" rtl="0">
              <a:lnSpc>
                <a:spcPct val="90000"/>
              </a:lnSpc>
              <a:spcBef>
                <a:spcPts val="0"/>
              </a:spcBef>
              <a:spcAft>
                <a:spcPts val="0"/>
              </a:spcAft>
              <a:buSzPts val="1800"/>
              <a:buNone/>
            </a:pPr>
            <a:endParaRPr sz="2000"/>
          </a:p>
          <a:p>
            <a:pPr marL="914400" lvl="1" indent="-355600" algn="l" rtl="0">
              <a:lnSpc>
                <a:spcPct val="90000"/>
              </a:lnSpc>
              <a:spcBef>
                <a:spcPts val="0"/>
              </a:spcBef>
              <a:spcAft>
                <a:spcPts val="0"/>
              </a:spcAft>
              <a:buClr>
                <a:schemeClr val="dk1"/>
              </a:buClr>
              <a:buSzPts val="2000"/>
              <a:buChar char="•"/>
            </a:pPr>
            <a:r>
              <a:rPr lang="en-US" sz="2000"/>
              <a:t>supervised by qualified professionals</a:t>
            </a:r>
            <a:endParaRPr sz="2000"/>
          </a:p>
        </p:txBody>
      </p:sp>
      <p:pic>
        <p:nvPicPr>
          <p:cNvPr id="325" name="Google Shape;325;gd76bc7fbbf_2_8"/>
          <p:cNvPicPr preferRelativeResize="0"/>
          <p:nvPr/>
        </p:nvPicPr>
        <p:blipFill rotWithShape="1">
          <a:blip r:embed="rId3">
            <a:alphaModFix/>
          </a:blip>
          <a:srcRect l="13198" r="5183" b="3"/>
          <a:stretch/>
        </p:blipFill>
        <p:spPr>
          <a:xfrm>
            <a:off x="6788383" y="613147"/>
            <a:ext cx="4565417" cy="5593443"/>
          </a:xfrm>
          <a:prstGeom prst="rect">
            <a:avLst/>
          </a:prstGeom>
          <a:noFill/>
          <a:ln>
            <a:noFill/>
          </a:ln>
        </p:spPr>
      </p:pic>
      <p:cxnSp>
        <p:nvCxnSpPr>
          <p:cNvPr id="326" name="Google Shape;326;gd76bc7fbbf_2_8"/>
          <p:cNvCxnSpPr/>
          <p:nvPr/>
        </p:nvCxnSpPr>
        <p:spPr>
          <a:xfrm rot="10800000">
            <a:off x="838200" y="6492240"/>
            <a:ext cx="10515600"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13"/>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32" name="Google Shape;332;p13"/>
          <p:cNvGrpSpPr/>
          <p:nvPr/>
        </p:nvGrpSpPr>
        <p:grpSpPr>
          <a:xfrm>
            <a:off x="4" y="1216597"/>
            <a:ext cx="731521" cy="673460"/>
            <a:chOff x="3940602" y="308034"/>
            <a:chExt cx="2116791" cy="3428999"/>
          </a:xfrm>
        </p:grpSpPr>
        <p:sp>
          <p:nvSpPr>
            <p:cNvPr id="333" name="Google Shape;333;p13"/>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 name="Google Shape;334;p13"/>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p13"/>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36" name="Google Shape;336;p13"/>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 name="Google Shape;337;p13"/>
          <p:cNvSpPr txBox="1">
            <a:spLocks noGrp="1"/>
          </p:cNvSpPr>
          <p:nvPr>
            <p:ph type="title"/>
          </p:nvPr>
        </p:nvSpPr>
        <p:spPr>
          <a:xfrm>
            <a:off x="1043631" y="809898"/>
            <a:ext cx="10173010" cy="15544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800"/>
              <a:t>Using the EI/ECSE Standards </a:t>
            </a:r>
            <a:endParaRPr/>
          </a:p>
        </p:txBody>
      </p:sp>
      <p:cxnSp>
        <p:nvCxnSpPr>
          <p:cNvPr id="338" name="Google Shape;338;p13"/>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grpSp>
        <p:nvGrpSpPr>
          <p:cNvPr id="339" name="Google Shape;339;p13"/>
          <p:cNvGrpSpPr/>
          <p:nvPr/>
        </p:nvGrpSpPr>
        <p:grpSpPr>
          <a:xfrm>
            <a:off x="1093684" y="3025714"/>
            <a:ext cx="10000275" cy="3193510"/>
            <a:chOff x="189082" y="8195"/>
            <a:chExt cx="10000275" cy="3193510"/>
          </a:xfrm>
        </p:grpSpPr>
        <p:sp>
          <p:nvSpPr>
            <p:cNvPr id="340" name="Google Shape;340;p13"/>
            <p:cNvSpPr/>
            <p:nvPr/>
          </p:nvSpPr>
          <p:spPr>
            <a:xfrm>
              <a:off x="189082" y="8195"/>
              <a:ext cx="1323913" cy="1323913"/>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13"/>
            <p:cNvSpPr/>
            <p:nvPr/>
          </p:nvSpPr>
          <p:spPr>
            <a:xfrm>
              <a:off x="467104" y="286217"/>
              <a:ext cx="767869" cy="767869"/>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3"/>
            <p:cNvSpPr/>
            <p:nvPr/>
          </p:nvSpPr>
          <p:spPr>
            <a:xfrm>
              <a:off x="1796691" y="8195"/>
              <a:ext cx="3120653" cy="13239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3"/>
            <p:cNvSpPr txBox="1"/>
            <p:nvPr/>
          </p:nvSpPr>
          <p:spPr>
            <a:xfrm>
              <a:off x="1796691" y="8195"/>
              <a:ext cx="3120653" cy="132391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Apply for accreditation, </a:t>
              </a:r>
              <a:endParaRPr sz="2100" b="0" i="0" u="none" strike="noStrike" cap="none">
                <a:solidFill>
                  <a:schemeClr val="dk1"/>
                </a:solidFill>
                <a:latin typeface="Calibri"/>
                <a:ea typeface="Calibri"/>
                <a:cs typeface="Calibri"/>
                <a:sym typeface="Calibri"/>
              </a:endParaRPr>
            </a:p>
          </p:txBody>
        </p:sp>
        <p:sp>
          <p:nvSpPr>
            <p:cNvPr id="344" name="Google Shape;344;p13"/>
            <p:cNvSpPr/>
            <p:nvPr/>
          </p:nvSpPr>
          <p:spPr>
            <a:xfrm>
              <a:off x="5461095" y="8195"/>
              <a:ext cx="1323913" cy="1323913"/>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3"/>
            <p:cNvSpPr/>
            <p:nvPr/>
          </p:nvSpPr>
          <p:spPr>
            <a:xfrm>
              <a:off x="5739116" y="286217"/>
              <a:ext cx="767869" cy="767869"/>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3"/>
            <p:cNvSpPr/>
            <p:nvPr/>
          </p:nvSpPr>
          <p:spPr>
            <a:xfrm>
              <a:off x="7068704" y="8195"/>
              <a:ext cx="3120653" cy="13239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3"/>
            <p:cNvSpPr txBox="1"/>
            <p:nvPr/>
          </p:nvSpPr>
          <p:spPr>
            <a:xfrm>
              <a:off x="7068704" y="8195"/>
              <a:ext cx="3120653" cy="132391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Develop/revise initial preservice program curricula/programs of study,</a:t>
              </a:r>
              <a:endParaRPr sz="1400" b="0" i="0" u="none" strike="noStrike" cap="none">
                <a:solidFill>
                  <a:srgbClr val="000000"/>
                </a:solidFill>
                <a:latin typeface="Arial"/>
                <a:ea typeface="Arial"/>
                <a:cs typeface="Arial"/>
                <a:sym typeface="Arial"/>
              </a:endParaRPr>
            </a:p>
          </p:txBody>
        </p:sp>
        <p:sp>
          <p:nvSpPr>
            <p:cNvPr id="348" name="Google Shape;348;p13"/>
            <p:cNvSpPr/>
            <p:nvPr/>
          </p:nvSpPr>
          <p:spPr>
            <a:xfrm>
              <a:off x="189082" y="1877792"/>
              <a:ext cx="1323913" cy="1323913"/>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13"/>
            <p:cNvSpPr/>
            <p:nvPr/>
          </p:nvSpPr>
          <p:spPr>
            <a:xfrm>
              <a:off x="467104" y="2155814"/>
              <a:ext cx="767869" cy="767869"/>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3"/>
            <p:cNvSpPr/>
            <p:nvPr/>
          </p:nvSpPr>
          <p:spPr>
            <a:xfrm>
              <a:off x="1796691" y="1877792"/>
              <a:ext cx="3120653" cy="13239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3"/>
            <p:cNvSpPr txBox="1"/>
            <p:nvPr/>
          </p:nvSpPr>
          <p:spPr>
            <a:xfrm>
              <a:off x="1796691" y="1877792"/>
              <a:ext cx="3120653" cy="132391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Design professional development systems to build on/compliment preservice preparation, and</a:t>
              </a:r>
              <a:endParaRPr sz="2100" b="0" i="0" u="none" strike="noStrike" cap="none">
                <a:solidFill>
                  <a:schemeClr val="dk1"/>
                </a:solidFill>
                <a:latin typeface="Calibri"/>
                <a:ea typeface="Calibri"/>
                <a:cs typeface="Calibri"/>
                <a:sym typeface="Calibri"/>
              </a:endParaRPr>
            </a:p>
          </p:txBody>
        </p:sp>
        <p:sp>
          <p:nvSpPr>
            <p:cNvPr id="352" name="Google Shape;352;p13"/>
            <p:cNvSpPr/>
            <p:nvPr/>
          </p:nvSpPr>
          <p:spPr>
            <a:xfrm>
              <a:off x="5461095" y="1877792"/>
              <a:ext cx="1323913" cy="1323913"/>
            </a:xfrm>
            <a:prstGeom prst="ellipse">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3"/>
            <p:cNvSpPr/>
            <p:nvPr/>
          </p:nvSpPr>
          <p:spPr>
            <a:xfrm>
              <a:off x="5739116" y="2155814"/>
              <a:ext cx="767869" cy="767869"/>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3"/>
            <p:cNvSpPr/>
            <p:nvPr/>
          </p:nvSpPr>
          <p:spPr>
            <a:xfrm>
              <a:off x="7068704" y="1877792"/>
              <a:ext cx="3120653" cy="13239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13"/>
            <p:cNvSpPr txBox="1"/>
            <p:nvPr/>
          </p:nvSpPr>
          <p:spPr>
            <a:xfrm>
              <a:off x="7068704" y="1877792"/>
              <a:ext cx="3120653" cy="132391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Provide guidance for certification/licensure requirements.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p14"/>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61" name="Google Shape;361;p14"/>
          <p:cNvGrpSpPr/>
          <p:nvPr/>
        </p:nvGrpSpPr>
        <p:grpSpPr>
          <a:xfrm>
            <a:off x="4" y="1216597"/>
            <a:ext cx="731521" cy="673460"/>
            <a:chOff x="3940602" y="308034"/>
            <a:chExt cx="2116791" cy="3428999"/>
          </a:xfrm>
        </p:grpSpPr>
        <p:sp>
          <p:nvSpPr>
            <p:cNvPr id="362" name="Google Shape;362;p14"/>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3" name="Google Shape;363;p14"/>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14"/>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65" name="Google Shape;365;p14"/>
          <p:cNvSpPr/>
          <p:nvPr/>
        </p:nvSpPr>
        <p:spPr>
          <a:xfrm>
            <a:off x="640079" y="613954"/>
            <a:ext cx="10907487" cy="1894116"/>
          </a:xfrm>
          <a:prstGeom prst="rect">
            <a:avLst/>
          </a:prstGeom>
          <a:solidFill>
            <a:schemeClr val="lt1"/>
          </a:solidFill>
          <a:ln>
            <a:noFill/>
          </a:ln>
          <a:effectLst>
            <a:outerShdw blurRad="139700" dist="127000" dir="5400000" algn="t"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p14"/>
          <p:cNvSpPr txBox="1">
            <a:spLocks noGrp="1"/>
          </p:cNvSpPr>
          <p:nvPr>
            <p:ph type="title"/>
          </p:nvPr>
        </p:nvSpPr>
        <p:spPr>
          <a:xfrm>
            <a:off x="1043631" y="809898"/>
            <a:ext cx="10173010" cy="15544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800"/>
              <a:t>Resources </a:t>
            </a:r>
            <a:endParaRPr/>
          </a:p>
        </p:txBody>
      </p:sp>
      <p:cxnSp>
        <p:nvCxnSpPr>
          <p:cNvPr id="367" name="Google Shape;367;p14"/>
          <p:cNvCxnSpPr/>
          <p:nvPr/>
        </p:nvCxnSpPr>
        <p:spPr>
          <a:xfrm rot="10800000">
            <a:off x="838200" y="6485313"/>
            <a:ext cx="10515600" cy="0"/>
          </a:xfrm>
          <a:prstGeom prst="straightConnector1">
            <a:avLst/>
          </a:prstGeom>
          <a:noFill/>
          <a:ln w="57150" cap="flat" cmpd="sng">
            <a:solidFill>
              <a:schemeClr val="accent4"/>
            </a:solidFill>
            <a:prstDash val="solid"/>
            <a:miter lim="800000"/>
            <a:headEnd type="none" w="sm" len="sm"/>
            <a:tailEnd type="none" w="sm" len="sm"/>
          </a:ln>
        </p:spPr>
      </p:cxnSp>
      <p:grpSp>
        <p:nvGrpSpPr>
          <p:cNvPr id="368" name="Google Shape;368;p14"/>
          <p:cNvGrpSpPr/>
          <p:nvPr/>
        </p:nvGrpSpPr>
        <p:grpSpPr>
          <a:xfrm>
            <a:off x="1038893" y="3018131"/>
            <a:ext cx="10109856" cy="3208676"/>
            <a:chOff x="134291" y="612"/>
            <a:chExt cx="10109856" cy="3208676"/>
          </a:xfrm>
        </p:grpSpPr>
        <p:sp>
          <p:nvSpPr>
            <p:cNvPr id="369" name="Google Shape;369;p14"/>
            <p:cNvSpPr/>
            <p:nvPr/>
          </p:nvSpPr>
          <p:spPr>
            <a:xfrm>
              <a:off x="134291" y="612"/>
              <a:ext cx="4332795" cy="2751325"/>
            </a:xfrm>
            <a:prstGeom prst="roundRect">
              <a:avLst>
                <a:gd name="adj" fmla="val 10000"/>
              </a:avLst>
            </a:prstGeom>
            <a:solidFill>
              <a:schemeClr val="accent4"/>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4"/>
            <p:cNvSpPr/>
            <p:nvPr/>
          </p:nvSpPr>
          <p:spPr>
            <a:xfrm>
              <a:off x="615713" y="457963"/>
              <a:ext cx="4332795" cy="2751325"/>
            </a:xfrm>
            <a:prstGeom prst="roundRect">
              <a:avLst>
                <a:gd name="adj" fmla="val 10000"/>
              </a:avLst>
            </a:prstGeom>
            <a:solidFill>
              <a:schemeClr val="lt2">
                <a:alpha val="89019"/>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4"/>
            <p:cNvSpPr txBox="1"/>
            <p:nvPr/>
          </p:nvSpPr>
          <p:spPr>
            <a:xfrm>
              <a:off x="696297" y="538547"/>
              <a:ext cx="4171627" cy="2590157"/>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rgbClr val="000000"/>
                  </a:solidFill>
                  <a:latin typeface="Calibri"/>
                  <a:ea typeface="Calibri"/>
                  <a:cs typeface="Calibri"/>
                  <a:sym typeface="Calibri"/>
                </a:rPr>
                <a:t>DEC EI/ECSE Standards Website: </a:t>
              </a:r>
              <a:r>
                <a:rPr lang="en-US" sz="2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Initial Practice-Based Professional Standards for Early Interventionists/Early Childhood Special Educators (EI/ECSE)</a:t>
              </a:r>
              <a:endParaRPr sz="2800" b="0" i="0" u="none" strike="noStrike" cap="none">
                <a:solidFill>
                  <a:schemeClr val="dk1"/>
                </a:solidFill>
                <a:latin typeface="Calibri"/>
                <a:ea typeface="Calibri"/>
                <a:cs typeface="Calibri"/>
                <a:sym typeface="Calibri"/>
              </a:endParaRPr>
            </a:p>
          </p:txBody>
        </p:sp>
        <p:sp>
          <p:nvSpPr>
            <p:cNvPr id="372" name="Google Shape;372;p14"/>
            <p:cNvSpPr/>
            <p:nvPr/>
          </p:nvSpPr>
          <p:spPr>
            <a:xfrm>
              <a:off x="5429930" y="612"/>
              <a:ext cx="4332795" cy="2751325"/>
            </a:xfrm>
            <a:prstGeom prst="roundRect">
              <a:avLst>
                <a:gd name="adj" fmla="val 10000"/>
              </a:avLst>
            </a:prstGeom>
            <a:solidFill>
              <a:schemeClr val="accent4"/>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4"/>
            <p:cNvSpPr/>
            <p:nvPr/>
          </p:nvSpPr>
          <p:spPr>
            <a:xfrm>
              <a:off x="5911352" y="457963"/>
              <a:ext cx="4332795" cy="2751325"/>
            </a:xfrm>
            <a:prstGeom prst="roundRect">
              <a:avLst>
                <a:gd name="adj" fmla="val 10000"/>
              </a:avLst>
            </a:prstGeom>
            <a:solidFill>
              <a:schemeClr val="lt2">
                <a:alpha val="89019"/>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4"/>
            <p:cNvSpPr txBox="1"/>
            <p:nvPr/>
          </p:nvSpPr>
          <p:spPr>
            <a:xfrm>
              <a:off x="5991936" y="538547"/>
              <a:ext cx="4171627" cy="2590157"/>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Calibri"/>
                <a:buNone/>
              </a:pPr>
              <a:r>
                <a:rPr lang="en-US" sz="2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Early Childhood Personnel Center (ECPC)</a:t>
              </a:r>
              <a:endParaRPr sz="2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ins in a map">
            <a:extLst>
              <a:ext uri="{FF2B5EF4-FFF2-40B4-BE49-F238E27FC236}">
                <a16:creationId xmlns:a16="http://schemas.microsoft.com/office/drawing/2014/main" id="{D2973C91-8C92-CF5D-C90C-1BD9F7CFAA3F}"/>
              </a:ext>
            </a:extLst>
          </p:cNvPr>
          <p:cNvPicPr>
            <a:picLocks noChangeAspect="1"/>
          </p:cNvPicPr>
          <p:nvPr/>
        </p:nvPicPr>
        <p:blipFill rotWithShape="1">
          <a:blip r:embed="rId2"/>
          <a:srcRect l="24609" r="22732" b="-2"/>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5A5F0D-E859-B9AC-2D81-4B1A5F48E659}"/>
              </a:ext>
            </a:extLst>
          </p:cNvPr>
          <p:cNvSpPr txBox="1"/>
          <p:nvPr/>
        </p:nvSpPr>
        <p:spPr>
          <a:xfrm>
            <a:off x="6115317" y="2743200"/>
            <a:ext cx="5247340" cy="3496878"/>
          </a:xfrm>
          <a:prstGeom prst="rect">
            <a:avLst/>
          </a:prstGeom>
        </p:spPr>
        <p:txBody>
          <a:bodyPr vert="horz" lIns="91440" tIns="45720" rIns="91440" bIns="45720" rtlCol="0" anchor="ctr">
            <a:normAutofit/>
          </a:bodyPr>
          <a:lstStyle/>
          <a:p>
            <a:pPr>
              <a:lnSpc>
                <a:spcPct val="90000"/>
              </a:lnSpc>
              <a:spcAft>
                <a:spcPts val="600"/>
              </a:spcAft>
            </a:pPr>
            <a:r>
              <a:rPr lang="en-US" sz="2000" kern="1200" dirty="0">
                <a:solidFill>
                  <a:schemeClr val="tx1"/>
                </a:solidFill>
                <a:latin typeface="+mn-lt"/>
                <a:ea typeface="+mn-ea"/>
                <a:cs typeface="+mn-cs"/>
              </a:rPr>
              <a:t>CEC Accreditation w/Equity </a:t>
            </a:r>
          </a:p>
          <a:p>
            <a:pPr>
              <a:lnSpc>
                <a:spcPct val="90000"/>
              </a:lnSpc>
              <a:spcAft>
                <a:spcPts val="600"/>
              </a:spcAft>
            </a:pPr>
            <a:endParaRPr lang="en-US" sz="2000" kern="1200" dirty="0">
              <a:solidFill>
                <a:schemeClr val="tx1"/>
              </a:solidFill>
              <a:latin typeface="+mn-lt"/>
              <a:ea typeface="+mn-ea"/>
              <a:cs typeface="+mn-cs"/>
            </a:endParaRPr>
          </a:p>
          <a:p>
            <a:pPr>
              <a:lnSpc>
                <a:spcPct val="90000"/>
              </a:lnSpc>
              <a:spcAft>
                <a:spcPts val="600"/>
              </a:spcAft>
            </a:pPr>
            <a:r>
              <a:rPr lang="en-US" sz="2000" kern="1200" dirty="0">
                <a:solidFill>
                  <a:schemeClr val="tx1"/>
                </a:solidFill>
                <a:latin typeface="+mn-lt"/>
                <a:ea typeface="+mn-ea"/>
                <a:cs typeface="+mn-cs"/>
                <a:hlinkClick r:id="rId3"/>
              </a:rPr>
              <a:t>https://exceptionalchildren.org/accreditation</a:t>
            </a:r>
            <a:endParaRPr lang="en-US" sz="2000" kern="1200" dirty="0">
              <a:solidFill>
                <a:schemeClr val="tx1"/>
              </a:solidFill>
              <a:latin typeface="+mn-lt"/>
              <a:ea typeface="+mn-ea"/>
              <a:cs typeface="+mn-cs"/>
            </a:endParaRPr>
          </a:p>
          <a:p>
            <a:pPr>
              <a:lnSpc>
                <a:spcPct val="90000"/>
              </a:lnSpc>
              <a:spcAft>
                <a:spcPts val="600"/>
              </a:spcAft>
            </a:pPr>
            <a:endParaRPr lang="en-US" sz="2000" kern="1200" dirty="0">
              <a:solidFill>
                <a:schemeClr val="tx1"/>
              </a:solidFill>
              <a:latin typeface="+mn-lt"/>
              <a:ea typeface="+mn-ea"/>
              <a:cs typeface="+mn-cs"/>
            </a:endParaRPr>
          </a:p>
          <a:p>
            <a:pPr>
              <a:lnSpc>
                <a:spcPct val="90000"/>
              </a:lnSpc>
              <a:spcAft>
                <a:spcPts val="600"/>
              </a:spcAft>
            </a:pPr>
            <a:r>
              <a:rPr lang="en-US" sz="2000" kern="1200" dirty="0">
                <a:solidFill>
                  <a:schemeClr val="tx1"/>
                </a:solidFill>
                <a:latin typeface="+mn-lt"/>
                <a:ea typeface="+mn-ea"/>
                <a:cs typeface="+mn-cs"/>
              </a:rPr>
              <a:t>NAEYC Accreditation</a:t>
            </a:r>
          </a:p>
          <a:p>
            <a:pPr>
              <a:lnSpc>
                <a:spcPct val="90000"/>
              </a:lnSpc>
              <a:spcAft>
                <a:spcPts val="600"/>
              </a:spcAft>
            </a:pPr>
            <a:r>
              <a:rPr lang="en-US" sz="1800" b="0" i="0" dirty="0">
                <a:solidFill>
                  <a:srgbClr val="00264A"/>
                </a:solidFill>
                <a:effectLst/>
                <a:highlight>
                  <a:srgbClr val="FFFFFF"/>
                </a:highlight>
                <a:latin typeface="Arvo"/>
              </a:rPr>
              <a:t>Early Learning Program Accreditation</a:t>
            </a:r>
          </a:p>
          <a:p>
            <a:pPr>
              <a:lnSpc>
                <a:spcPct val="90000"/>
              </a:lnSpc>
              <a:spcAft>
                <a:spcPts val="600"/>
              </a:spcAft>
            </a:pPr>
            <a:endParaRPr lang="en-US" sz="1800" b="0" i="0" dirty="0">
              <a:solidFill>
                <a:srgbClr val="00264A"/>
              </a:solidFill>
              <a:effectLst/>
              <a:highlight>
                <a:srgbClr val="FFFFFF"/>
              </a:highlight>
              <a:latin typeface="Arvo"/>
            </a:endParaRPr>
          </a:p>
          <a:p>
            <a:pPr>
              <a:lnSpc>
                <a:spcPct val="90000"/>
              </a:lnSpc>
              <a:spcAft>
                <a:spcPts val="600"/>
              </a:spcAft>
            </a:pPr>
            <a:r>
              <a:rPr lang="en-US" sz="1800" b="0" i="0" dirty="0">
                <a:solidFill>
                  <a:srgbClr val="00264A"/>
                </a:solidFill>
                <a:effectLst/>
                <a:highlight>
                  <a:srgbClr val="FFFFFF"/>
                </a:highlight>
                <a:latin typeface="Arvo"/>
              </a:rPr>
              <a:t>https://</a:t>
            </a:r>
            <a:r>
              <a:rPr lang="en-US" sz="1800" b="0" i="0" dirty="0" err="1">
                <a:solidFill>
                  <a:srgbClr val="00264A"/>
                </a:solidFill>
                <a:effectLst/>
                <a:highlight>
                  <a:srgbClr val="FFFFFF"/>
                </a:highlight>
                <a:latin typeface="Arvo"/>
              </a:rPr>
              <a:t>www.naeyc.org</a:t>
            </a:r>
            <a:r>
              <a:rPr lang="en-US" sz="1800" b="0" i="0" dirty="0">
                <a:solidFill>
                  <a:srgbClr val="00264A"/>
                </a:solidFill>
                <a:effectLst/>
                <a:highlight>
                  <a:srgbClr val="FFFFFF"/>
                </a:highlight>
                <a:latin typeface="Arvo"/>
              </a:rPr>
              <a:t>/accreditation/early-learning-program-accreditation</a:t>
            </a:r>
          </a:p>
          <a:p>
            <a:pPr>
              <a:lnSpc>
                <a:spcPct val="90000"/>
              </a:lnSpc>
              <a:spcAft>
                <a:spcPts val="600"/>
              </a:spcAft>
            </a:pPr>
            <a:endParaRPr lang="en-US" sz="2000" kern="1200" dirty="0">
              <a:solidFill>
                <a:schemeClr val="tx1"/>
              </a:solidFill>
              <a:latin typeface="+mn-lt"/>
              <a:ea typeface="+mn-ea"/>
              <a:cs typeface="+mn-cs"/>
            </a:endParaRPr>
          </a:p>
        </p:txBody>
      </p:sp>
      <p:sp>
        <p:nvSpPr>
          <p:cNvPr id="2" name="AutoShape 2">
            <a:extLst>
              <a:ext uri="{FF2B5EF4-FFF2-40B4-BE49-F238E27FC236}">
                <a16:creationId xmlns:a16="http://schemas.microsoft.com/office/drawing/2014/main" id="{F0599B57-20CE-BDB0-D511-08B314651F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88649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A baby in a hospital&#10;&#10;Description automatically generated">
            <a:extLst>
              <a:ext uri="{FF2B5EF4-FFF2-40B4-BE49-F238E27FC236}">
                <a16:creationId xmlns:a16="http://schemas.microsoft.com/office/drawing/2014/main" id="{3F5FDC90-7961-1207-17E9-986522107EB4}"/>
              </a:ext>
            </a:extLst>
          </p:cNvPr>
          <p:cNvPicPr>
            <a:picLocks noChangeAspect="1"/>
          </p:cNvPicPr>
          <p:nvPr/>
        </p:nvPicPr>
        <p:blipFill rotWithShape="1">
          <a:blip r:embed="rId3"/>
          <a:srcRect t="7598" b="502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951FBB0-550B-E541-6F7C-9D969CA37C55}"/>
              </a:ext>
            </a:extLst>
          </p:cNvPr>
          <p:cNvSpPr txBox="1"/>
          <p:nvPr/>
        </p:nvSpPr>
        <p:spPr>
          <a:xfrm>
            <a:off x="528638" y="900113"/>
            <a:ext cx="3845925" cy="523220"/>
          </a:xfrm>
          <a:prstGeom prst="rect">
            <a:avLst/>
          </a:prstGeom>
          <a:noFill/>
        </p:spPr>
        <p:txBody>
          <a:bodyPr wrap="none" rtlCol="0">
            <a:spAutoFit/>
          </a:bodyPr>
          <a:lstStyle/>
          <a:p>
            <a:r>
              <a:rPr lang="en-US" dirty="0">
                <a:solidFill>
                  <a:schemeClr val="bg1"/>
                </a:solidFill>
              </a:rPr>
              <a:t>MILO</a:t>
            </a:r>
          </a:p>
          <a:p>
            <a:r>
              <a:rPr lang="en-US" dirty="0">
                <a:solidFill>
                  <a:schemeClr val="bg1"/>
                </a:solidFill>
              </a:rPr>
              <a:t>Multiple, Individualized Learning Opportunities</a:t>
            </a:r>
          </a:p>
        </p:txBody>
      </p:sp>
    </p:spTree>
    <p:extLst>
      <p:ext uri="{BB962C8B-B14F-4D97-AF65-F5344CB8AC3E}">
        <p14:creationId xmlns:p14="http://schemas.microsoft.com/office/powerpoint/2010/main" val="1676327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08" name="Google Shape;108;p3"/>
          <p:cNvPicPr preferRelativeResize="0"/>
          <p:nvPr/>
        </p:nvPicPr>
        <p:blipFill rotWithShape="1">
          <a:blip r:embed="rId3">
            <a:alphaModFix/>
          </a:blip>
          <a:srcRect/>
          <a:stretch/>
        </p:blipFill>
        <p:spPr>
          <a:xfrm>
            <a:off x="1067683" y="1357109"/>
            <a:ext cx="1765371" cy="1765371"/>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3636819" y="1357109"/>
            <a:ext cx="1765372" cy="1765372"/>
          </a:xfrm>
          <a:prstGeom prst="rect">
            <a:avLst/>
          </a:prstGeom>
          <a:noFill/>
          <a:ln>
            <a:noFill/>
          </a:ln>
        </p:spPr>
      </p:pic>
      <p:pic>
        <p:nvPicPr>
          <p:cNvPr id="110" name="Google Shape;110;p3"/>
          <p:cNvPicPr preferRelativeResize="0"/>
          <p:nvPr/>
        </p:nvPicPr>
        <p:blipFill rotWithShape="1">
          <a:blip r:embed="rId5">
            <a:alphaModFix/>
          </a:blip>
          <a:srcRect/>
          <a:stretch/>
        </p:blipFill>
        <p:spPr>
          <a:xfrm>
            <a:off x="3636819" y="3553359"/>
            <a:ext cx="1765372" cy="1765372"/>
          </a:xfrm>
          <a:prstGeom prst="rect">
            <a:avLst/>
          </a:prstGeom>
          <a:noFill/>
          <a:ln>
            <a:noFill/>
          </a:ln>
        </p:spPr>
      </p:pic>
      <p:pic>
        <p:nvPicPr>
          <p:cNvPr id="111" name="Google Shape;111;p3"/>
          <p:cNvPicPr preferRelativeResize="0"/>
          <p:nvPr/>
        </p:nvPicPr>
        <p:blipFill rotWithShape="1">
          <a:blip r:embed="rId6">
            <a:alphaModFix/>
          </a:blip>
          <a:srcRect/>
          <a:stretch/>
        </p:blipFill>
        <p:spPr>
          <a:xfrm>
            <a:off x="1067683" y="3553360"/>
            <a:ext cx="1765371" cy="1765371"/>
          </a:xfrm>
          <a:prstGeom prst="rect">
            <a:avLst/>
          </a:prstGeom>
          <a:noFill/>
          <a:ln>
            <a:noFill/>
          </a:ln>
        </p:spPr>
      </p:pic>
      <p:sp>
        <p:nvSpPr>
          <p:cNvPr id="112" name="Google Shape;112;p3"/>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13" name="Google Shape;113;p3"/>
          <p:cNvSpPr/>
          <p:nvPr/>
        </p:nvSpPr>
        <p:spPr>
          <a:xfrm>
            <a:off x="6405201" y="623275"/>
            <a:ext cx="5141626"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14" name="Google Shape;114;p3"/>
          <p:cNvSpPr txBox="1">
            <a:spLocks noGrp="1"/>
          </p:cNvSpPr>
          <p:nvPr>
            <p:ph type="title"/>
          </p:nvPr>
        </p:nvSpPr>
        <p:spPr>
          <a:xfrm>
            <a:off x="6889833" y="1056639"/>
            <a:ext cx="4360324" cy="227922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US" sz="5400" dirty="0"/>
              <a:t>What are the EI/ECSE Standards?</a:t>
            </a:r>
            <a:endParaRPr dirty="0"/>
          </a:p>
        </p:txBody>
      </p:sp>
      <p:sp>
        <p:nvSpPr>
          <p:cNvPr id="115" name="Google Shape;115;p3"/>
          <p:cNvSpPr txBox="1">
            <a:spLocks noGrp="1"/>
          </p:cNvSpPr>
          <p:nvPr>
            <p:ph type="body" idx="1"/>
          </p:nvPr>
        </p:nvSpPr>
        <p:spPr>
          <a:xfrm>
            <a:off x="6889832" y="3335866"/>
            <a:ext cx="4159168" cy="25596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600"/>
              </a:spcAft>
              <a:buClr>
                <a:srgbClr val="000000"/>
              </a:buClr>
              <a:buSzPts val="4800"/>
              <a:buNone/>
            </a:pPr>
            <a:r>
              <a:rPr lang="en-US" b="0" i="0" u="none" strike="noStrike" dirty="0"/>
              <a:t>The knowledge, skills, and dispositions professionals need to practice competently</a:t>
            </a:r>
            <a:r>
              <a:rPr lang="en-US" dirty="0"/>
              <a:t>.</a:t>
            </a:r>
            <a:endParaRPr b="0" i="0" u="none" strike="noStrik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1" name="Google Shape;121;p2"/>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2" name="Google Shape;122;p2"/>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23" name="Google Shape;123;p2"/>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sz="4600" dirty="0"/>
              <a:t>Why EI/ECSE Standards? </a:t>
            </a:r>
            <a:endParaRPr dirty="0"/>
          </a:p>
        </p:txBody>
      </p:sp>
      <p:cxnSp>
        <p:nvCxnSpPr>
          <p:cNvPr id="124" name="Google Shape;124;p2"/>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125" name="Google Shape;125;p2"/>
          <p:cNvSpPr txBox="1">
            <a:spLocks noGrp="1"/>
          </p:cNvSpPr>
          <p:nvPr>
            <p:ph type="body" idx="1"/>
          </p:nvPr>
        </p:nvSpPr>
        <p:spPr>
          <a:xfrm>
            <a:off x="5255260" y="1648870"/>
            <a:ext cx="4702848" cy="3560260"/>
          </a:xfrm>
          <a:prstGeom prst="rect">
            <a:avLst/>
          </a:prstGeom>
          <a:noFill/>
          <a:ln>
            <a:noFill/>
          </a:ln>
        </p:spPr>
        <p:txBody>
          <a:bodyPr spcFirstLastPara="1" wrap="square" lIns="91425" tIns="45700" rIns="91425" bIns="45700" anchor="ctr" anchorCtr="0">
            <a:normAutofit/>
          </a:bodyPr>
          <a:lstStyle/>
          <a:p>
            <a:pPr marL="457200" lvl="0" indent="-434975" algn="l" rtl="0">
              <a:lnSpc>
                <a:spcPct val="90000"/>
              </a:lnSpc>
              <a:spcBef>
                <a:spcPts val="1000"/>
              </a:spcBef>
              <a:spcAft>
                <a:spcPts val="0"/>
              </a:spcAft>
              <a:buClr>
                <a:schemeClr val="dk1"/>
              </a:buClr>
              <a:buSzPts val="3250"/>
              <a:buChar char="•"/>
            </a:pPr>
            <a:r>
              <a:rPr lang="en-US" sz="2400" dirty="0"/>
              <a:t>Prepare the EI/ECSE workforce to support positive outcomes for children and families</a:t>
            </a:r>
            <a:endParaRPr dirty="0"/>
          </a:p>
          <a:p>
            <a:pPr marL="457200" lvl="0" indent="-390525" algn="l" rtl="0">
              <a:lnSpc>
                <a:spcPct val="90000"/>
              </a:lnSpc>
              <a:spcBef>
                <a:spcPts val="1000"/>
              </a:spcBef>
              <a:spcAft>
                <a:spcPts val="0"/>
              </a:spcAft>
              <a:buClr>
                <a:schemeClr val="dk1"/>
              </a:buClr>
              <a:buSzPts val="2550"/>
              <a:buChar char="•"/>
            </a:pPr>
            <a:r>
              <a:rPr lang="en-US" sz="2400" dirty="0"/>
              <a:t>Specify the knowledge and skills IHE programs must include in programs of study</a:t>
            </a:r>
            <a:endParaRPr dirty="0"/>
          </a:p>
        </p:txBody>
      </p:sp>
      <p:sp>
        <p:nvSpPr>
          <p:cNvPr id="126" name="Google Shape;126;p2"/>
          <p:cNvSpPr txBox="1"/>
          <p:nvPr/>
        </p:nvSpPr>
        <p:spPr>
          <a:xfrm>
            <a:off x="4338125" y="704025"/>
            <a:ext cx="1971600" cy="24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32" name="Google Shape;132;p15" descr="Chat outline"/>
          <p:cNvPicPr preferRelativeResize="0"/>
          <p:nvPr/>
        </p:nvPicPr>
        <p:blipFill rotWithShape="1">
          <a:blip r:embed="rId3">
            <a:alphaModFix/>
          </a:blip>
          <a:srcRect/>
          <a:stretch/>
        </p:blipFill>
        <p:spPr>
          <a:xfrm>
            <a:off x="2283005" y="3490276"/>
            <a:ext cx="2185835" cy="2185835"/>
          </a:xfrm>
          <a:prstGeom prst="rect">
            <a:avLst/>
          </a:prstGeom>
          <a:noFill/>
          <a:ln>
            <a:noFill/>
          </a:ln>
        </p:spPr>
      </p:pic>
      <p:sp>
        <p:nvSpPr>
          <p:cNvPr id="133" name="Google Shape;133;p15"/>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34" name="Google Shape;134;p15"/>
          <p:cNvSpPr/>
          <p:nvPr/>
        </p:nvSpPr>
        <p:spPr>
          <a:xfrm>
            <a:off x="6405201" y="623275"/>
            <a:ext cx="5141626"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35" name="Google Shape;135;p15"/>
          <p:cNvSpPr txBox="1">
            <a:spLocks noGrp="1"/>
          </p:cNvSpPr>
          <p:nvPr>
            <p:ph type="title"/>
          </p:nvPr>
        </p:nvSpPr>
        <p:spPr>
          <a:xfrm>
            <a:off x="6889833" y="1188637"/>
            <a:ext cx="4218138" cy="15972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400" dirty="0"/>
              <a:t>How Were the Standards Developed? </a:t>
            </a:r>
            <a:endParaRPr dirty="0"/>
          </a:p>
        </p:txBody>
      </p:sp>
      <p:pic>
        <p:nvPicPr>
          <p:cNvPr id="136" name="Google Shape;136;p15" descr="Books on shelf outline"/>
          <p:cNvPicPr preferRelativeResize="0"/>
          <p:nvPr/>
        </p:nvPicPr>
        <p:blipFill rotWithShape="1">
          <a:blip r:embed="rId4">
            <a:alphaModFix/>
          </a:blip>
          <a:srcRect/>
          <a:stretch/>
        </p:blipFill>
        <p:spPr>
          <a:xfrm>
            <a:off x="3730123" y="1280048"/>
            <a:ext cx="2056677" cy="2056677"/>
          </a:xfrm>
          <a:prstGeom prst="rect">
            <a:avLst/>
          </a:prstGeom>
          <a:noFill/>
          <a:ln>
            <a:noFill/>
          </a:ln>
        </p:spPr>
      </p:pic>
      <p:sp>
        <p:nvSpPr>
          <p:cNvPr id="137" name="Google Shape;137;p15"/>
          <p:cNvSpPr txBox="1">
            <a:spLocks noGrp="1"/>
          </p:cNvSpPr>
          <p:nvPr>
            <p:ph type="body" idx="1"/>
          </p:nvPr>
        </p:nvSpPr>
        <p:spPr>
          <a:xfrm>
            <a:off x="6889824" y="2600696"/>
            <a:ext cx="4218300" cy="25833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000"/>
              <a:buNone/>
            </a:pPr>
            <a:r>
              <a:rPr lang="en-US" sz="2200" dirty="0"/>
              <a:t>ECPC &amp; DEC Partnership</a:t>
            </a:r>
          </a:p>
          <a:p>
            <a:pPr marL="0" lvl="0" indent="0" algn="l" rtl="0">
              <a:lnSpc>
                <a:spcPct val="90000"/>
              </a:lnSpc>
              <a:spcBef>
                <a:spcPts val="1000"/>
              </a:spcBef>
              <a:spcAft>
                <a:spcPts val="0"/>
              </a:spcAft>
              <a:buClr>
                <a:schemeClr val="dk1"/>
              </a:buClr>
              <a:buSzPts val="2000"/>
              <a:buNone/>
            </a:pPr>
            <a:r>
              <a:rPr lang="en-US" sz="2200" dirty="0"/>
              <a:t>OSEP Funding for Facilitation/TA and Meeting Space</a:t>
            </a:r>
          </a:p>
          <a:p>
            <a:pPr marL="0" lvl="0" indent="0" algn="l" rtl="0">
              <a:lnSpc>
                <a:spcPct val="90000"/>
              </a:lnSpc>
              <a:spcBef>
                <a:spcPts val="1000"/>
              </a:spcBef>
              <a:spcAft>
                <a:spcPts val="0"/>
              </a:spcAft>
              <a:buClr>
                <a:schemeClr val="dk1"/>
              </a:buClr>
              <a:buSzPts val="2000"/>
              <a:buNone/>
            </a:pPr>
            <a:r>
              <a:rPr lang="en-US" sz="2200" dirty="0"/>
              <a:t>CEC/DEC task force which used:</a:t>
            </a:r>
            <a:endParaRPr sz="2200" dirty="0"/>
          </a:p>
          <a:p>
            <a:pPr marL="228600" lvl="0" indent="-228600" algn="l" rtl="0">
              <a:lnSpc>
                <a:spcPct val="90000"/>
              </a:lnSpc>
              <a:spcBef>
                <a:spcPts val="1000"/>
              </a:spcBef>
              <a:spcAft>
                <a:spcPts val="0"/>
              </a:spcAft>
              <a:buClr>
                <a:schemeClr val="dk1"/>
              </a:buClr>
              <a:buSzPts val="2200"/>
              <a:buChar char="•"/>
            </a:pPr>
            <a:r>
              <a:rPr lang="en-US" sz="2200" dirty="0"/>
              <a:t>Iterative Process </a:t>
            </a:r>
            <a:endParaRPr sz="2200" dirty="0"/>
          </a:p>
          <a:p>
            <a:pPr marL="228600" lvl="0" indent="-228600" algn="l" rtl="0">
              <a:lnSpc>
                <a:spcPct val="90000"/>
              </a:lnSpc>
              <a:spcBef>
                <a:spcPts val="1000"/>
              </a:spcBef>
              <a:spcAft>
                <a:spcPts val="0"/>
              </a:spcAft>
              <a:buClr>
                <a:schemeClr val="dk1"/>
              </a:buClr>
              <a:buSzPts val="2200"/>
              <a:buChar char="•"/>
            </a:pPr>
            <a:r>
              <a:rPr lang="en-US" sz="2200" dirty="0"/>
              <a:t>Established Resources</a:t>
            </a:r>
            <a:endParaRPr sz="2200" dirty="0"/>
          </a:p>
          <a:p>
            <a:pPr marL="228600" lvl="0" indent="-228600" algn="l" rtl="0">
              <a:lnSpc>
                <a:spcPct val="90000"/>
              </a:lnSpc>
              <a:spcBef>
                <a:spcPts val="1000"/>
              </a:spcBef>
              <a:spcAft>
                <a:spcPts val="0"/>
              </a:spcAft>
              <a:buClr>
                <a:schemeClr val="dk1"/>
              </a:buClr>
              <a:buSzPts val="2200"/>
              <a:buChar char="•"/>
            </a:pPr>
            <a:r>
              <a:rPr lang="en-US" sz="2200" dirty="0"/>
              <a:t>Public Input and Feedback</a:t>
            </a:r>
          </a:p>
          <a:p>
            <a:pPr marL="228600" lvl="0" indent="-228600" algn="l" rtl="0">
              <a:lnSpc>
                <a:spcPct val="90000"/>
              </a:lnSpc>
              <a:spcBef>
                <a:spcPts val="1000"/>
              </a:spcBef>
              <a:spcAft>
                <a:spcPts val="0"/>
              </a:spcAft>
              <a:buClr>
                <a:schemeClr val="dk1"/>
              </a:buClr>
              <a:buSzPts val="2200"/>
              <a:buChar char="•"/>
            </a:pPr>
            <a:r>
              <a:rPr lang="en-US" sz="2200" dirty="0"/>
              <a:t>By the Field – For the Field</a:t>
            </a:r>
            <a:endParaRPr sz="2200" dirty="0"/>
          </a:p>
        </p:txBody>
      </p:sp>
      <p:pic>
        <p:nvPicPr>
          <p:cNvPr id="138" name="Google Shape;138;p15"/>
          <p:cNvPicPr preferRelativeResize="0"/>
          <p:nvPr/>
        </p:nvPicPr>
        <p:blipFill rotWithShape="1">
          <a:blip r:embed="rId5">
            <a:alphaModFix/>
          </a:blip>
          <a:srcRect l="26175" r="25627"/>
          <a:stretch/>
        </p:blipFill>
        <p:spPr>
          <a:xfrm>
            <a:off x="1194046" y="1345835"/>
            <a:ext cx="1342031" cy="1857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4"/>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4"/>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4"/>
          <p:cNvSpPr txBox="1">
            <a:spLocks noGrp="1"/>
          </p:cNvSpPr>
          <p:nvPr>
            <p:ph type="title"/>
          </p:nvPr>
        </p:nvSpPr>
        <p:spPr>
          <a:xfrm>
            <a:off x="1075767" y="1188637"/>
            <a:ext cx="2988234" cy="4480726"/>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sz="5100"/>
              <a:t>Six Themes within the Standards</a:t>
            </a:r>
            <a:endParaRPr/>
          </a:p>
        </p:txBody>
      </p:sp>
      <p:cxnSp>
        <p:nvCxnSpPr>
          <p:cNvPr id="147" name="Google Shape;147;p4"/>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148" name="Google Shape;148;p4"/>
          <p:cNvSpPr txBox="1">
            <a:spLocks noGrp="1"/>
          </p:cNvSpPr>
          <p:nvPr>
            <p:ph type="body" idx="1"/>
          </p:nvPr>
        </p:nvSpPr>
        <p:spPr>
          <a:xfrm>
            <a:off x="5244600" y="1370575"/>
            <a:ext cx="5352000" cy="4213800"/>
          </a:xfrm>
          <a:prstGeom prst="rect">
            <a:avLst/>
          </a:prstGeom>
          <a:noFill/>
          <a:ln>
            <a:noFill/>
          </a:ln>
        </p:spPr>
        <p:txBody>
          <a:bodyPr spcFirstLastPara="1" wrap="square" lIns="91425" tIns="45700" rIns="91425" bIns="45700" anchor="ctr" anchorCtr="0">
            <a:normAutofit/>
          </a:bodyPr>
          <a:lstStyle/>
          <a:p>
            <a:pPr marL="228600" lvl="0" indent="-152400" algn="l" rtl="0">
              <a:lnSpc>
                <a:spcPct val="90000"/>
              </a:lnSpc>
              <a:spcBef>
                <a:spcPts val="0"/>
              </a:spcBef>
              <a:spcAft>
                <a:spcPts val="0"/>
              </a:spcAft>
              <a:buClr>
                <a:schemeClr val="dk1"/>
              </a:buClr>
              <a:buSzPts val="2000"/>
              <a:buChar char="•"/>
            </a:pPr>
            <a:r>
              <a:rPr lang="en-US" sz="2000"/>
              <a:t>Families as partners in decision making</a:t>
            </a:r>
            <a:endParaRPr sz="2000"/>
          </a:p>
          <a:p>
            <a:pPr marL="228600" lvl="0" indent="-152400" algn="l" rtl="0">
              <a:lnSpc>
                <a:spcPct val="90000"/>
              </a:lnSpc>
              <a:spcBef>
                <a:spcPts val="1000"/>
              </a:spcBef>
              <a:spcAft>
                <a:spcPts val="0"/>
              </a:spcAft>
              <a:buClr>
                <a:schemeClr val="dk1"/>
              </a:buClr>
              <a:buSzPts val="2000"/>
              <a:buChar char="•"/>
            </a:pPr>
            <a:r>
              <a:rPr lang="en-US" sz="2000"/>
              <a:t>Respect for diversity</a:t>
            </a:r>
            <a:endParaRPr sz="2000"/>
          </a:p>
          <a:p>
            <a:pPr marL="228600" lvl="0" indent="-152400" algn="l" rtl="0">
              <a:lnSpc>
                <a:spcPct val="90000"/>
              </a:lnSpc>
              <a:spcBef>
                <a:spcPts val="1000"/>
              </a:spcBef>
              <a:spcAft>
                <a:spcPts val="0"/>
              </a:spcAft>
              <a:buClr>
                <a:schemeClr val="dk1"/>
              </a:buClr>
              <a:buSzPts val="2000"/>
              <a:buChar char="•"/>
            </a:pPr>
            <a:r>
              <a:rPr lang="en-US" sz="2000"/>
              <a:t>Equity for all children and families</a:t>
            </a:r>
            <a:endParaRPr sz="2000"/>
          </a:p>
          <a:p>
            <a:pPr marL="228600" lvl="0" indent="-152400" algn="l" rtl="0">
              <a:lnSpc>
                <a:spcPct val="90000"/>
              </a:lnSpc>
              <a:spcBef>
                <a:spcPts val="1000"/>
              </a:spcBef>
              <a:spcAft>
                <a:spcPts val="0"/>
              </a:spcAft>
              <a:buClr>
                <a:schemeClr val="dk1"/>
              </a:buClr>
              <a:buSzPts val="2000"/>
              <a:buChar char="•"/>
            </a:pPr>
            <a:r>
              <a:rPr lang="en-US" sz="2000"/>
              <a:t>Individually, developmentally, age, and functionally appropriate intervention, and instruction</a:t>
            </a:r>
            <a:endParaRPr sz="2000"/>
          </a:p>
          <a:p>
            <a:pPr marL="228600" lvl="0" indent="-152400" algn="l" rtl="0">
              <a:lnSpc>
                <a:spcPct val="90000"/>
              </a:lnSpc>
              <a:spcBef>
                <a:spcPts val="1000"/>
              </a:spcBef>
              <a:spcAft>
                <a:spcPts val="0"/>
              </a:spcAft>
              <a:buClr>
                <a:schemeClr val="dk1"/>
              </a:buClr>
              <a:buSzPts val="2000"/>
              <a:buChar char="•"/>
            </a:pPr>
            <a:r>
              <a:rPr lang="en-US" sz="2000"/>
              <a:t>Partnerships, collaboration, and team interaction</a:t>
            </a:r>
            <a:endParaRPr sz="2000"/>
          </a:p>
          <a:p>
            <a:pPr marL="228600" lvl="0" indent="-152400" algn="l" rtl="0">
              <a:lnSpc>
                <a:spcPct val="90000"/>
              </a:lnSpc>
              <a:spcBef>
                <a:spcPts val="1000"/>
              </a:spcBef>
              <a:spcAft>
                <a:spcPts val="0"/>
              </a:spcAft>
              <a:buClr>
                <a:schemeClr val="dk1"/>
              </a:buClr>
              <a:buSzPts val="2000"/>
              <a:buChar char="•"/>
            </a:pPr>
            <a:r>
              <a:rPr lang="en-US" sz="2000"/>
              <a:t>Multi-faceted use of technology and interactive media</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ge86c219cdc_1_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ge86c219cdc_1_26"/>
          <p:cNvSpPr/>
          <p:nvPr/>
        </p:nvSpPr>
        <p:spPr>
          <a:xfrm flipH="1">
            <a:off x="8576660" y="3335867"/>
            <a:ext cx="329190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ge86c219cdc_1_26"/>
          <p:cNvSpPr/>
          <p:nvPr/>
        </p:nvSpPr>
        <p:spPr>
          <a:xfrm>
            <a:off x="641774" y="623275"/>
            <a:ext cx="10905000" cy="5607900"/>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ge86c219cdc_1_26"/>
          <p:cNvSpPr txBox="1">
            <a:spLocks noGrp="1"/>
          </p:cNvSpPr>
          <p:nvPr>
            <p:ph type="title"/>
          </p:nvPr>
        </p:nvSpPr>
        <p:spPr>
          <a:xfrm>
            <a:off x="716725" y="1188625"/>
            <a:ext cx="4188000" cy="44808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sz="5100"/>
              <a:t>How do you see these themes in your work?</a:t>
            </a:r>
            <a:endParaRPr/>
          </a:p>
        </p:txBody>
      </p:sp>
      <p:cxnSp>
        <p:nvCxnSpPr>
          <p:cNvPr id="157" name="Google Shape;157;ge86c219cdc_1_26"/>
          <p:cNvCxnSpPr/>
          <p:nvPr/>
        </p:nvCxnSpPr>
        <p:spPr>
          <a:xfrm>
            <a:off x="5005621" y="1859263"/>
            <a:ext cx="0" cy="3236400"/>
          </a:xfrm>
          <a:prstGeom prst="straightConnector1">
            <a:avLst/>
          </a:prstGeom>
          <a:noFill/>
          <a:ln w="19050" cap="sq" cmpd="sng">
            <a:solidFill>
              <a:srgbClr val="3F3F3F"/>
            </a:solidFill>
            <a:prstDash val="solid"/>
            <a:miter lim="800000"/>
            <a:headEnd type="none" w="sm" len="sm"/>
            <a:tailEnd type="none" w="sm" len="sm"/>
          </a:ln>
        </p:spPr>
      </p:cxnSp>
      <p:sp>
        <p:nvSpPr>
          <p:cNvPr id="158" name="Google Shape;158;ge86c219cdc_1_26"/>
          <p:cNvSpPr txBox="1">
            <a:spLocks noGrp="1"/>
          </p:cNvSpPr>
          <p:nvPr>
            <p:ph type="body" idx="1"/>
          </p:nvPr>
        </p:nvSpPr>
        <p:spPr>
          <a:xfrm>
            <a:off x="5244600" y="1370575"/>
            <a:ext cx="5352000" cy="4213800"/>
          </a:xfrm>
          <a:prstGeom prst="rect">
            <a:avLst/>
          </a:prstGeom>
          <a:noFill/>
          <a:ln>
            <a:noFill/>
          </a:ln>
        </p:spPr>
        <p:txBody>
          <a:bodyPr spcFirstLastPara="1" wrap="square" lIns="91425" tIns="45700" rIns="91425" bIns="45700" anchor="ctr" anchorCtr="0">
            <a:normAutofit/>
          </a:bodyPr>
          <a:lstStyle/>
          <a:p>
            <a:pPr marL="228600" lvl="0" indent="-152400" algn="l" rtl="0">
              <a:lnSpc>
                <a:spcPct val="90000"/>
              </a:lnSpc>
              <a:spcBef>
                <a:spcPts val="0"/>
              </a:spcBef>
              <a:spcAft>
                <a:spcPts val="0"/>
              </a:spcAft>
              <a:buClr>
                <a:schemeClr val="dk1"/>
              </a:buClr>
              <a:buSzPts val="2000"/>
              <a:buChar char="•"/>
            </a:pPr>
            <a:r>
              <a:rPr lang="en-US" sz="2000"/>
              <a:t>Families as partners in decision making</a:t>
            </a:r>
            <a:endParaRPr sz="2000"/>
          </a:p>
          <a:p>
            <a:pPr marL="228600" lvl="0" indent="-152400" algn="l" rtl="0">
              <a:lnSpc>
                <a:spcPct val="90000"/>
              </a:lnSpc>
              <a:spcBef>
                <a:spcPts val="1000"/>
              </a:spcBef>
              <a:spcAft>
                <a:spcPts val="0"/>
              </a:spcAft>
              <a:buClr>
                <a:schemeClr val="dk1"/>
              </a:buClr>
              <a:buSzPts val="2000"/>
              <a:buChar char="•"/>
            </a:pPr>
            <a:r>
              <a:rPr lang="en-US" sz="2000"/>
              <a:t>Respect for diversity</a:t>
            </a:r>
            <a:endParaRPr sz="2000"/>
          </a:p>
          <a:p>
            <a:pPr marL="228600" lvl="0" indent="-152400" algn="l" rtl="0">
              <a:lnSpc>
                <a:spcPct val="90000"/>
              </a:lnSpc>
              <a:spcBef>
                <a:spcPts val="1000"/>
              </a:spcBef>
              <a:spcAft>
                <a:spcPts val="0"/>
              </a:spcAft>
              <a:buClr>
                <a:schemeClr val="dk1"/>
              </a:buClr>
              <a:buSzPts val="2000"/>
              <a:buChar char="•"/>
            </a:pPr>
            <a:r>
              <a:rPr lang="en-US" sz="2000"/>
              <a:t>Equity for all children and families</a:t>
            </a:r>
            <a:endParaRPr sz="2000"/>
          </a:p>
          <a:p>
            <a:pPr marL="228600" lvl="0" indent="-152400" algn="l" rtl="0">
              <a:lnSpc>
                <a:spcPct val="90000"/>
              </a:lnSpc>
              <a:spcBef>
                <a:spcPts val="1000"/>
              </a:spcBef>
              <a:spcAft>
                <a:spcPts val="0"/>
              </a:spcAft>
              <a:buClr>
                <a:schemeClr val="dk1"/>
              </a:buClr>
              <a:buSzPts val="2000"/>
              <a:buChar char="•"/>
            </a:pPr>
            <a:r>
              <a:rPr lang="en-US" sz="2000"/>
              <a:t>Individually, developmentally, age, and functionally appropriate intervention, and instruction</a:t>
            </a:r>
            <a:endParaRPr sz="2000"/>
          </a:p>
          <a:p>
            <a:pPr marL="228600" lvl="0" indent="-152400" algn="l" rtl="0">
              <a:lnSpc>
                <a:spcPct val="90000"/>
              </a:lnSpc>
              <a:spcBef>
                <a:spcPts val="1000"/>
              </a:spcBef>
              <a:spcAft>
                <a:spcPts val="0"/>
              </a:spcAft>
              <a:buClr>
                <a:schemeClr val="dk1"/>
              </a:buClr>
              <a:buSzPts val="2000"/>
              <a:buChar char="•"/>
            </a:pPr>
            <a:r>
              <a:rPr lang="en-US" sz="2000"/>
              <a:t>Partnerships, collaboration and team interaction</a:t>
            </a:r>
            <a:endParaRPr sz="2000"/>
          </a:p>
          <a:p>
            <a:pPr marL="228600" lvl="0" indent="-152400" algn="l" rtl="0">
              <a:lnSpc>
                <a:spcPct val="90000"/>
              </a:lnSpc>
              <a:spcBef>
                <a:spcPts val="1000"/>
              </a:spcBef>
              <a:spcAft>
                <a:spcPts val="0"/>
              </a:spcAft>
              <a:buClr>
                <a:schemeClr val="dk1"/>
              </a:buClr>
              <a:buSzPts val="2000"/>
              <a:buChar char="•"/>
            </a:pPr>
            <a:r>
              <a:rPr lang="en-US" sz="2000"/>
              <a:t>Multi-faceted use of technology and interactive media</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5"/>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
          <p:cNvSpPr/>
          <p:nvPr/>
        </p:nvSpPr>
        <p:spPr>
          <a:xfrm>
            <a:off x="641774" y="623275"/>
            <a:ext cx="10905053" cy="5607882"/>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
          <p:cNvSpPr txBox="1">
            <a:spLocks noGrp="1"/>
          </p:cNvSpPr>
          <p:nvPr>
            <p:ph type="title"/>
          </p:nvPr>
        </p:nvSpPr>
        <p:spPr>
          <a:xfrm>
            <a:off x="4544742" y="1581326"/>
            <a:ext cx="6705067" cy="37795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72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Examples of Themes</a:t>
            </a:r>
            <a:endParaRPr sz="7200">
              <a:solidFill>
                <a:schemeClr val="dk1"/>
              </a:solidFill>
            </a:endParaRPr>
          </a:p>
        </p:txBody>
      </p:sp>
      <p:cxnSp>
        <p:nvCxnSpPr>
          <p:cNvPr id="167" name="Google Shape;167;p5"/>
          <p:cNvCxnSpPr/>
          <p:nvPr/>
        </p:nvCxnSpPr>
        <p:spPr>
          <a:xfrm>
            <a:off x="4056347" y="1852863"/>
            <a:ext cx="0" cy="3236495"/>
          </a:xfrm>
          <a:prstGeom prst="straightConnector1">
            <a:avLst/>
          </a:prstGeom>
          <a:noFill/>
          <a:ln w="19050" cap="sq" cmpd="sng">
            <a:solidFill>
              <a:srgbClr val="3F3F3F"/>
            </a:solidFill>
            <a:prstDash val="solid"/>
            <a:miter lim="800000"/>
            <a:headEnd type="none" w="sm" len="sm"/>
            <a:tailEnd type="none" w="sm" len="sm"/>
          </a:ln>
        </p:spPr>
      </p:cxnSp>
      <p:pic>
        <p:nvPicPr>
          <p:cNvPr id="168" name="Google Shape;168;p5" descr="A group of people playing with a child&#10;&#10;Description automatically generated with low confidence"/>
          <p:cNvPicPr preferRelativeResize="0"/>
          <p:nvPr/>
        </p:nvPicPr>
        <p:blipFill rotWithShape="1">
          <a:blip r:embed="rId3">
            <a:alphaModFix/>
          </a:blip>
          <a:srcRect/>
          <a:stretch/>
        </p:blipFill>
        <p:spPr>
          <a:xfrm>
            <a:off x="871053" y="1914742"/>
            <a:ext cx="3028516" cy="302851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4777</Words>
  <Application>Microsoft Office PowerPoint</Application>
  <PresentationFormat>Widescreen</PresentationFormat>
  <Paragraphs>210</Paragraphs>
  <Slides>25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Arial</vt:lpstr>
      <vt:lpstr>Arvo</vt:lpstr>
      <vt:lpstr>Roboto</vt:lpstr>
      <vt:lpstr>Office Theme</vt:lpstr>
      <vt:lpstr>An Introduction</vt:lpstr>
      <vt:lpstr>Objectives</vt:lpstr>
      <vt:lpstr>PowerPoint Presentation</vt:lpstr>
      <vt:lpstr>What are the EI/ECSE Standards?</vt:lpstr>
      <vt:lpstr>Why EI/ECSE Standards? </vt:lpstr>
      <vt:lpstr>How Were the Standards Developed? </vt:lpstr>
      <vt:lpstr>Six Themes within the Standards</vt:lpstr>
      <vt:lpstr>How do you see these themes in your work?</vt:lpstr>
      <vt:lpstr>Examples of Themes</vt:lpstr>
      <vt:lpstr>Families as Partners in Decision-Making</vt:lpstr>
      <vt:lpstr>How can you support EI/ECSE professionals’ ability to partner with families?</vt:lpstr>
      <vt:lpstr>Respect for Diversity</vt:lpstr>
      <vt:lpstr>How can you support EI/ECSE professionals’ respect for diversity and ability to be culturally responsive?</vt:lpstr>
      <vt:lpstr>PowerPoint Presentation</vt:lpstr>
      <vt:lpstr>Standard 1: Child Development and Learning</vt:lpstr>
      <vt:lpstr>Standard 2: Partnering with Families</vt:lpstr>
      <vt:lpstr>Standard 3: Collaboration and Teaming</vt:lpstr>
      <vt:lpstr>Standard 4: Assessment Processes</vt:lpstr>
      <vt:lpstr>Standard 5: Application of Curriculum Frameworks in the Planning and Facilitation of Meaningful Learning Experiences</vt:lpstr>
      <vt:lpstr>Standard 6: Using Responsive and Reciprocal Interactions, Interventions, and Instruction</vt:lpstr>
      <vt:lpstr>Standard 7: Professionalism and Ethical Practice</vt:lpstr>
      <vt:lpstr>Field and Clinical Experience Standard</vt:lpstr>
      <vt:lpstr>Using the EI/ECSE Standards </vt:lpstr>
      <vt:lpstr>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dc:title>
  <dc:creator>LaShorage Shaffer</dc:creator>
  <cp:lastModifiedBy>Darla Gundler</cp:lastModifiedBy>
  <cp:revision>2</cp:revision>
  <dcterms:created xsi:type="dcterms:W3CDTF">2021-04-20T14:41:05Z</dcterms:created>
  <dcterms:modified xsi:type="dcterms:W3CDTF">2024-05-31T14:54:00Z</dcterms:modified>
</cp:coreProperties>
</file>