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  <p:sldMasterId id="2147483648" r:id="rId2"/>
  </p:sldMasterIdLst>
  <p:notesMasterIdLst>
    <p:notesMasterId r:id="rId28"/>
  </p:notesMasterIdLst>
  <p:sldIdLst>
    <p:sldId id="260" r:id="rId3"/>
    <p:sldId id="323" r:id="rId4"/>
    <p:sldId id="261" r:id="rId5"/>
    <p:sldId id="259" r:id="rId6"/>
    <p:sldId id="344" r:id="rId7"/>
    <p:sldId id="347" r:id="rId8"/>
    <p:sldId id="346" r:id="rId9"/>
    <p:sldId id="325" r:id="rId10"/>
    <p:sldId id="345" r:id="rId11"/>
    <p:sldId id="327" r:id="rId12"/>
    <p:sldId id="328" r:id="rId13"/>
    <p:sldId id="329" r:id="rId14"/>
    <p:sldId id="330" r:id="rId15"/>
    <p:sldId id="331" r:id="rId16"/>
    <p:sldId id="332" r:id="rId17"/>
    <p:sldId id="334" r:id="rId18"/>
    <p:sldId id="336" r:id="rId19"/>
    <p:sldId id="337" r:id="rId20"/>
    <p:sldId id="338" r:id="rId21"/>
    <p:sldId id="340" r:id="rId22"/>
    <p:sldId id="353" r:id="rId23"/>
    <p:sldId id="341" r:id="rId24"/>
    <p:sldId id="342" r:id="rId25"/>
    <p:sldId id="354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8CBFE-F22B-4001-A709-6C6C53C1688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4B0985-B469-42EB-97B6-18A2BB6FBF67}">
      <dgm:prSet phldrT="[Text]" custT="1"/>
      <dgm:spPr/>
      <dgm:t>
        <a:bodyPr/>
        <a:lstStyle/>
        <a:p>
          <a:r>
            <a:rPr lang="en-US" sz="2400" dirty="0">
              <a:solidFill>
                <a:srgbClr val="000066"/>
              </a:solidFill>
            </a:rPr>
            <a:t>Take 4 minutes to respond to the questions </a:t>
          </a:r>
        </a:p>
      </dgm:t>
    </dgm:pt>
    <dgm:pt modelId="{454EC44C-68D9-48DB-B4FB-10C9F9222A41}" type="parTrans" cxnId="{EA6C11C8-A543-4C54-94BE-F3DBEE26EE90}">
      <dgm:prSet/>
      <dgm:spPr/>
      <dgm:t>
        <a:bodyPr/>
        <a:lstStyle/>
        <a:p>
          <a:endParaRPr lang="en-US"/>
        </a:p>
      </dgm:t>
    </dgm:pt>
    <dgm:pt modelId="{2D915F11-DFAA-4BD7-8153-74939C5C8377}" type="sibTrans" cxnId="{EA6C11C8-A543-4C54-94BE-F3DBEE26EE90}">
      <dgm:prSet/>
      <dgm:spPr/>
      <dgm:t>
        <a:bodyPr/>
        <a:lstStyle/>
        <a:p>
          <a:endParaRPr lang="en-US"/>
        </a:p>
      </dgm:t>
    </dgm:pt>
    <dgm:pt modelId="{5EF499F9-EA83-4A89-91B7-3DAD98FB55DB}">
      <dgm:prSet phldrT="[Text]" custT="1"/>
      <dgm:spPr/>
      <dgm:t>
        <a:bodyPr/>
        <a:lstStyle/>
        <a:p>
          <a:r>
            <a:rPr lang="en-US" sz="2400" dirty="0">
              <a:solidFill>
                <a:srgbClr val="000066"/>
              </a:solidFill>
            </a:rPr>
            <a:t>Pair up with a partner and share your thoughts with each other.  </a:t>
          </a:r>
        </a:p>
        <a:p>
          <a:r>
            <a:rPr lang="en-US" sz="2400" dirty="0">
              <a:solidFill>
                <a:srgbClr val="000066"/>
              </a:solidFill>
            </a:rPr>
            <a:t>Try someone you don’t know or don’t know well.  4 minutes </a:t>
          </a:r>
        </a:p>
      </dgm:t>
    </dgm:pt>
    <dgm:pt modelId="{1DAAB069-711C-410A-A0DF-15A9B80CB977}" type="parTrans" cxnId="{711D0488-3F4A-4739-ADB6-EEC894807C57}">
      <dgm:prSet/>
      <dgm:spPr/>
      <dgm:t>
        <a:bodyPr/>
        <a:lstStyle/>
        <a:p>
          <a:endParaRPr lang="en-US"/>
        </a:p>
      </dgm:t>
    </dgm:pt>
    <dgm:pt modelId="{3AECF58C-C607-4D31-AFB9-A9DAC33B506C}" type="sibTrans" cxnId="{711D0488-3F4A-4739-ADB6-EEC894807C57}">
      <dgm:prSet/>
      <dgm:spPr/>
      <dgm:t>
        <a:bodyPr/>
        <a:lstStyle/>
        <a:p>
          <a:endParaRPr lang="en-US"/>
        </a:p>
      </dgm:t>
    </dgm:pt>
    <dgm:pt modelId="{B10E49A7-A729-4F54-B137-DE5CD11D41AF}">
      <dgm:prSet phldrT="[Text]" custT="1"/>
      <dgm:spPr/>
      <dgm:t>
        <a:bodyPr/>
        <a:lstStyle/>
        <a:p>
          <a:r>
            <a:rPr lang="en-US" sz="2400" dirty="0">
              <a:solidFill>
                <a:srgbClr val="000066"/>
              </a:solidFill>
            </a:rPr>
            <a:t>Get into groups of 4 (pair with a pair) and share. Look for similarities and differences. What are you learning about yourself and others?  </a:t>
          </a:r>
        </a:p>
      </dgm:t>
    </dgm:pt>
    <dgm:pt modelId="{E00C1225-5D1D-47DC-B95D-2BE248C8C353}" type="parTrans" cxnId="{E8C5D5BB-2B74-4AE7-B075-CB46B445CB22}">
      <dgm:prSet/>
      <dgm:spPr/>
      <dgm:t>
        <a:bodyPr/>
        <a:lstStyle/>
        <a:p>
          <a:endParaRPr lang="en-US"/>
        </a:p>
      </dgm:t>
    </dgm:pt>
    <dgm:pt modelId="{DD9E2902-628E-4668-AD6E-BBAF118963EB}" type="sibTrans" cxnId="{E8C5D5BB-2B74-4AE7-B075-CB46B445CB22}">
      <dgm:prSet/>
      <dgm:spPr/>
      <dgm:t>
        <a:bodyPr/>
        <a:lstStyle/>
        <a:p>
          <a:endParaRPr lang="en-US"/>
        </a:p>
      </dgm:t>
    </dgm:pt>
    <dgm:pt modelId="{D40ED20D-7135-4DDE-8430-6DA82D8F8D37}">
      <dgm:prSet phldrT="[Text]" custT="1"/>
      <dgm:spPr/>
      <dgm:t>
        <a:bodyPr/>
        <a:lstStyle/>
        <a:p>
          <a:r>
            <a:rPr lang="en-US" sz="2400" b="0" dirty="0">
              <a:solidFill>
                <a:srgbClr val="000066"/>
              </a:solidFill>
            </a:rPr>
            <a:t>All ─ come back together and offer one insight from your quad. </a:t>
          </a:r>
        </a:p>
      </dgm:t>
    </dgm:pt>
    <dgm:pt modelId="{33CAF14C-9CBC-439B-886B-8B91046EC431}" type="parTrans" cxnId="{A6C77BB8-840B-43F1-80FE-C38CE35BE9A0}">
      <dgm:prSet/>
      <dgm:spPr/>
      <dgm:t>
        <a:bodyPr/>
        <a:lstStyle/>
        <a:p>
          <a:endParaRPr lang="en-US"/>
        </a:p>
      </dgm:t>
    </dgm:pt>
    <dgm:pt modelId="{20F19829-6BEE-4667-99C9-0E6D291CE3D8}" type="sibTrans" cxnId="{A6C77BB8-840B-43F1-80FE-C38CE35BE9A0}">
      <dgm:prSet/>
      <dgm:spPr/>
      <dgm:t>
        <a:bodyPr/>
        <a:lstStyle/>
        <a:p>
          <a:endParaRPr lang="en-US"/>
        </a:p>
      </dgm:t>
    </dgm:pt>
    <dgm:pt modelId="{2C7F3F99-EC9B-4EA3-861C-D3208412E77B}" type="pres">
      <dgm:prSet presAssocID="{3FC8CBFE-F22B-4001-A709-6C6C53C1688E}" presName="Name0" presStyleCnt="0">
        <dgm:presLayoutVars>
          <dgm:chMax val="7"/>
          <dgm:chPref val="7"/>
          <dgm:dir/>
        </dgm:presLayoutVars>
      </dgm:prSet>
      <dgm:spPr/>
    </dgm:pt>
    <dgm:pt modelId="{B5E84CEF-A7F1-4119-A3A5-97CBBA184032}" type="pres">
      <dgm:prSet presAssocID="{3FC8CBFE-F22B-4001-A709-6C6C53C1688E}" presName="Name1" presStyleCnt="0"/>
      <dgm:spPr/>
    </dgm:pt>
    <dgm:pt modelId="{2730DA80-14A7-493A-910A-07945F3E6C06}" type="pres">
      <dgm:prSet presAssocID="{3FC8CBFE-F22B-4001-A709-6C6C53C1688E}" presName="cycle" presStyleCnt="0"/>
      <dgm:spPr/>
    </dgm:pt>
    <dgm:pt modelId="{C1D9192E-AB70-4F09-B33F-B6CEBBD86EC4}" type="pres">
      <dgm:prSet presAssocID="{3FC8CBFE-F22B-4001-A709-6C6C53C1688E}" presName="srcNode" presStyleLbl="node1" presStyleIdx="0" presStyleCnt="4"/>
      <dgm:spPr/>
    </dgm:pt>
    <dgm:pt modelId="{034CBB25-A1FA-4CA0-8384-E678398E1E4D}" type="pres">
      <dgm:prSet presAssocID="{3FC8CBFE-F22B-4001-A709-6C6C53C1688E}" presName="conn" presStyleLbl="parChTrans1D2" presStyleIdx="0" presStyleCnt="1"/>
      <dgm:spPr/>
    </dgm:pt>
    <dgm:pt modelId="{38C41870-D5B4-4E70-BDAC-A408B19C8219}" type="pres">
      <dgm:prSet presAssocID="{3FC8CBFE-F22B-4001-A709-6C6C53C1688E}" presName="extraNode" presStyleLbl="node1" presStyleIdx="0" presStyleCnt="4"/>
      <dgm:spPr/>
    </dgm:pt>
    <dgm:pt modelId="{E9DF0836-5F94-49FA-ABCA-DCF52B9A38D6}" type="pres">
      <dgm:prSet presAssocID="{3FC8CBFE-F22B-4001-A709-6C6C53C1688E}" presName="dstNode" presStyleLbl="node1" presStyleIdx="0" presStyleCnt="4"/>
      <dgm:spPr/>
    </dgm:pt>
    <dgm:pt modelId="{42551FCD-AFDE-4A81-888E-7B25185FB7EE}" type="pres">
      <dgm:prSet presAssocID="{C34B0985-B469-42EB-97B6-18A2BB6FBF67}" presName="text_1" presStyleLbl="node1" presStyleIdx="0" presStyleCnt="4">
        <dgm:presLayoutVars>
          <dgm:bulletEnabled val="1"/>
        </dgm:presLayoutVars>
      </dgm:prSet>
      <dgm:spPr/>
    </dgm:pt>
    <dgm:pt modelId="{2EF5BCD3-27AA-406D-B384-9754F401B0CE}" type="pres">
      <dgm:prSet presAssocID="{C34B0985-B469-42EB-97B6-18A2BB6FBF67}" presName="accent_1" presStyleCnt="0"/>
      <dgm:spPr/>
    </dgm:pt>
    <dgm:pt modelId="{515C9ECB-865C-4082-8B1F-B3AFA2B14F0F}" type="pres">
      <dgm:prSet presAssocID="{C34B0985-B469-42EB-97B6-18A2BB6FBF67}" presName="accentRepeatNode" presStyleLbl="solidFgAcc1" presStyleIdx="0" presStyleCnt="4"/>
      <dgm:spPr/>
    </dgm:pt>
    <dgm:pt modelId="{6605ED29-5CB8-4B7C-B236-EAC1129663AF}" type="pres">
      <dgm:prSet presAssocID="{5EF499F9-EA83-4A89-91B7-3DAD98FB55DB}" presName="text_2" presStyleLbl="node1" presStyleIdx="1" presStyleCnt="4">
        <dgm:presLayoutVars>
          <dgm:bulletEnabled val="1"/>
        </dgm:presLayoutVars>
      </dgm:prSet>
      <dgm:spPr/>
    </dgm:pt>
    <dgm:pt modelId="{B0536D31-118D-4224-868D-983E96E38D8B}" type="pres">
      <dgm:prSet presAssocID="{5EF499F9-EA83-4A89-91B7-3DAD98FB55DB}" presName="accent_2" presStyleCnt="0"/>
      <dgm:spPr/>
    </dgm:pt>
    <dgm:pt modelId="{C3ADDD48-10C0-4255-898C-2FAA305B82FA}" type="pres">
      <dgm:prSet presAssocID="{5EF499F9-EA83-4A89-91B7-3DAD98FB55DB}" presName="accentRepeatNode" presStyleLbl="solidFgAcc1" presStyleIdx="1" presStyleCnt="4"/>
      <dgm:spPr/>
    </dgm:pt>
    <dgm:pt modelId="{F22AEF0A-92F7-4B1F-A802-9BFC7EC049BA}" type="pres">
      <dgm:prSet presAssocID="{B10E49A7-A729-4F54-B137-DE5CD11D41AF}" presName="text_3" presStyleLbl="node1" presStyleIdx="2" presStyleCnt="4">
        <dgm:presLayoutVars>
          <dgm:bulletEnabled val="1"/>
        </dgm:presLayoutVars>
      </dgm:prSet>
      <dgm:spPr/>
    </dgm:pt>
    <dgm:pt modelId="{F75BCFEF-40C2-4718-B688-DEEDC6B41364}" type="pres">
      <dgm:prSet presAssocID="{B10E49A7-A729-4F54-B137-DE5CD11D41AF}" presName="accent_3" presStyleCnt="0"/>
      <dgm:spPr/>
    </dgm:pt>
    <dgm:pt modelId="{DC93BC1F-C22F-4317-945C-9C1649E65F9D}" type="pres">
      <dgm:prSet presAssocID="{B10E49A7-A729-4F54-B137-DE5CD11D41AF}" presName="accentRepeatNode" presStyleLbl="solidFgAcc1" presStyleIdx="2" presStyleCnt="4"/>
      <dgm:spPr/>
    </dgm:pt>
    <dgm:pt modelId="{C4F52A89-8B00-4F9E-9243-6203861186BD}" type="pres">
      <dgm:prSet presAssocID="{D40ED20D-7135-4DDE-8430-6DA82D8F8D37}" presName="text_4" presStyleLbl="node1" presStyleIdx="3" presStyleCnt="4">
        <dgm:presLayoutVars>
          <dgm:bulletEnabled val="1"/>
        </dgm:presLayoutVars>
      </dgm:prSet>
      <dgm:spPr/>
    </dgm:pt>
    <dgm:pt modelId="{31F61E3E-8343-4105-A29A-920A750E9031}" type="pres">
      <dgm:prSet presAssocID="{D40ED20D-7135-4DDE-8430-6DA82D8F8D37}" presName="accent_4" presStyleCnt="0"/>
      <dgm:spPr/>
    </dgm:pt>
    <dgm:pt modelId="{652D7271-F304-49A4-A544-470DAFE1A269}" type="pres">
      <dgm:prSet presAssocID="{D40ED20D-7135-4DDE-8430-6DA82D8F8D37}" presName="accentRepeatNode" presStyleLbl="solidFgAcc1" presStyleIdx="3" presStyleCnt="4"/>
      <dgm:spPr/>
    </dgm:pt>
  </dgm:ptLst>
  <dgm:cxnLst>
    <dgm:cxn modelId="{13362236-0F47-49E0-8C11-9712BFEA2AD4}" type="presOf" srcId="{B10E49A7-A729-4F54-B137-DE5CD11D41AF}" destId="{F22AEF0A-92F7-4B1F-A802-9BFC7EC049BA}" srcOrd="0" destOrd="0" presId="urn:microsoft.com/office/officeart/2008/layout/VerticalCurvedList"/>
    <dgm:cxn modelId="{86039042-8950-4E73-9543-B7F7A4CCB565}" type="presOf" srcId="{3FC8CBFE-F22B-4001-A709-6C6C53C1688E}" destId="{2C7F3F99-EC9B-4EA3-861C-D3208412E77B}" srcOrd="0" destOrd="0" presId="urn:microsoft.com/office/officeart/2008/layout/VerticalCurvedList"/>
    <dgm:cxn modelId="{2280C453-FB95-44BE-98C9-0202629BEEC7}" type="presOf" srcId="{5EF499F9-EA83-4A89-91B7-3DAD98FB55DB}" destId="{6605ED29-5CB8-4B7C-B236-EAC1129663AF}" srcOrd="0" destOrd="0" presId="urn:microsoft.com/office/officeart/2008/layout/VerticalCurvedList"/>
    <dgm:cxn modelId="{711D0488-3F4A-4739-ADB6-EEC894807C57}" srcId="{3FC8CBFE-F22B-4001-A709-6C6C53C1688E}" destId="{5EF499F9-EA83-4A89-91B7-3DAD98FB55DB}" srcOrd="1" destOrd="0" parTransId="{1DAAB069-711C-410A-A0DF-15A9B80CB977}" sibTransId="{3AECF58C-C607-4D31-AFB9-A9DAC33B506C}"/>
    <dgm:cxn modelId="{08685CAD-CE43-4FD1-ACC0-5499B91CDC86}" type="presOf" srcId="{C34B0985-B469-42EB-97B6-18A2BB6FBF67}" destId="{42551FCD-AFDE-4A81-888E-7B25185FB7EE}" srcOrd="0" destOrd="0" presId="urn:microsoft.com/office/officeart/2008/layout/VerticalCurvedList"/>
    <dgm:cxn modelId="{A6C77BB8-840B-43F1-80FE-C38CE35BE9A0}" srcId="{3FC8CBFE-F22B-4001-A709-6C6C53C1688E}" destId="{D40ED20D-7135-4DDE-8430-6DA82D8F8D37}" srcOrd="3" destOrd="0" parTransId="{33CAF14C-9CBC-439B-886B-8B91046EC431}" sibTransId="{20F19829-6BEE-4667-99C9-0E6D291CE3D8}"/>
    <dgm:cxn modelId="{E8C5D5BB-2B74-4AE7-B075-CB46B445CB22}" srcId="{3FC8CBFE-F22B-4001-A709-6C6C53C1688E}" destId="{B10E49A7-A729-4F54-B137-DE5CD11D41AF}" srcOrd="2" destOrd="0" parTransId="{E00C1225-5D1D-47DC-B95D-2BE248C8C353}" sibTransId="{DD9E2902-628E-4668-AD6E-BBAF118963EB}"/>
    <dgm:cxn modelId="{EA6C11C8-A543-4C54-94BE-F3DBEE26EE90}" srcId="{3FC8CBFE-F22B-4001-A709-6C6C53C1688E}" destId="{C34B0985-B469-42EB-97B6-18A2BB6FBF67}" srcOrd="0" destOrd="0" parTransId="{454EC44C-68D9-48DB-B4FB-10C9F9222A41}" sibTransId="{2D915F11-DFAA-4BD7-8153-74939C5C8377}"/>
    <dgm:cxn modelId="{3BE4BBD1-EF67-4BD9-A920-DF26B9D7189D}" type="presOf" srcId="{2D915F11-DFAA-4BD7-8153-74939C5C8377}" destId="{034CBB25-A1FA-4CA0-8384-E678398E1E4D}" srcOrd="0" destOrd="0" presId="urn:microsoft.com/office/officeart/2008/layout/VerticalCurvedList"/>
    <dgm:cxn modelId="{DC4FA1D2-795A-4E3B-B5A0-A0F4EF6B3F3C}" type="presOf" srcId="{D40ED20D-7135-4DDE-8430-6DA82D8F8D37}" destId="{C4F52A89-8B00-4F9E-9243-6203861186BD}" srcOrd="0" destOrd="0" presId="urn:microsoft.com/office/officeart/2008/layout/VerticalCurvedList"/>
    <dgm:cxn modelId="{74F189C9-7977-44CF-95DD-DCCBDF238823}" type="presParOf" srcId="{2C7F3F99-EC9B-4EA3-861C-D3208412E77B}" destId="{B5E84CEF-A7F1-4119-A3A5-97CBBA184032}" srcOrd="0" destOrd="0" presId="urn:microsoft.com/office/officeart/2008/layout/VerticalCurvedList"/>
    <dgm:cxn modelId="{9A61018D-63DE-4466-8421-DA25B14D5357}" type="presParOf" srcId="{B5E84CEF-A7F1-4119-A3A5-97CBBA184032}" destId="{2730DA80-14A7-493A-910A-07945F3E6C06}" srcOrd="0" destOrd="0" presId="urn:microsoft.com/office/officeart/2008/layout/VerticalCurvedList"/>
    <dgm:cxn modelId="{643DD58A-9C39-4F3B-A4BB-6CFB4360F571}" type="presParOf" srcId="{2730DA80-14A7-493A-910A-07945F3E6C06}" destId="{C1D9192E-AB70-4F09-B33F-B6CEBBD86EC4}" srcOrd="0" destOrd="0" presId="urn:microsoft.com/office/officeart/2008/layout/VerticalCurvedList"/>
    <dgm:cxn modelId="{6CF0AD43-669C-49CA-B363-ECFAC5B292DA}" type="presParOf" srcId="{2730DA80-14A7-493A-910A-07945F3E6C06}" destId="{034CBB25-A1FA-4CA0-8384-E678398E1E4D}" srcOrd="1" destOrd="0" presId="urn:microsoft.com/office/officeart/2008/layout/VerticalCurvedList"/>
    <dgm:cxn modelId="{71FBF316-A895-4DA4-9660-91A79EE9354D}" type="presParOf" srcId="{2730DA80-14A7-493A-910A-07945F3E6C06}" destId="{38C41870-D5B4-4E70-BDAC-A408B19C8219}" srcOrd="2" destOrd="0" presId="urn:microsoft.com/office/officeart/2008/layout/VerticalCurvedList"/>
    <dgm:cxn modelId="{58681ED0-A1E5-4CC6-B300-96CF4500A2B3}" type="presParOf" srcId="{2730DA80-14A7-493A-910A-07945F3E6C06}" destId="{E9DF0836-5F94-49FA-ABCA-DCF52B9A38D6}" srcOrd="3" destOrd="0" presId="urn:microsoft.com/office/officeart/2008/layout/VerticalCurvedList"/>
    <dgm:cxn modelId="{D2818E5D-7C91-4FC9-82E6-64606475833E}" type="presParOf" srcId="{B5E84CEF-A7F1-4119-A3A5-97CBBA184032}" destId="{42551FCD-AFDE-4A81-888E-7B25185FB7EE}" srcOrd="1" destOrd="0" presId="urn:microsoft.com/office/officeart/2008/layout/VerticalCurvedList"/>
    <dgm:cxn modelId="{07BF76B9-82E5-4BD7-A942-8541FAC8B817}" type="presParOf" srcId="{B5E84CEF-A7F1-4119-A3A5-97CBBA184032}" destId="{2EF5BCD3-27AA-406D-B384-9754F401B0CE}" srcOrd="2" destOrd="0" presId="urn:microsoft.com/office/officeart/2008/layout/VerticalCurvedList"/>
    <dgm:cxn modelId="{7F231FF8-3D8F-4CE5-8C28-ED2FE7F8C5C2}" type="presParOf" srcId="{2EF5BCD3-27AA-406D-B384-9754F401B0CE}" destId="{515C9ECB-865C-4082-8B1F-B3AFA2B14F0F}" srcOrd="0" destOrd="0" presId="urn:microsoft.com/office/officeart/2008/layout/VerticalCurvedList"/>
    <dgm:cxn modelId="{4DBD5C20-E028-4CC0-889A-1FA0D93F2996}" type="presParOf" srcId="{B5E84CEF-A7F1-4119-A3A5-97CBBA184032}" destId="{6605ED29-5CB8-4B7C-B236-EAC1129663AF}" srcOrd="3" destOrd="0" presId="urn:microsoft.com/office/officeart/2008/layout/VerticalCurvedList"/>
    <dgm:cxn modelId="{E8A04C37-56BE-4CDC-A7D6-D957888D3E0F}" type="presParOf" srcId="{B5E84CEF-A7F1-4119-A3A5-97CBBA184032}" destId="{B0536D31-118D-4224-868D-983E96E38D8B}" srcOrd="4" destOrd="0" presId="urn:microsoft.com/office/officeart/2008/layout/VerticalCurvedList"/>
    <dgm:cxn modelId="{1F526273-E0EC-40D4-B777-9C24B472D0A0}" type="presParOf" srcId="{B0536D31-118D-4224-868D-983E96E38D8B}" destId="{C3ADDD48-10C0-4255-898C-2FAA305B82FA}" srcOrd="0" destOrd="0" presId="urn:microsoft.com/office/officeart/2008/layout/VerticalCurvedList"/>
    <dgm:cxn modelId="{AF774B3A-6F1F-4FD8-9181-F835B2E6B171}" type="presParOf" srcId="{B5E84CEF-A7F1-4119-A3A5-97CBBA184032}" destId="{F22AEF0A-92F7-4B1F-A802-9BFC7EC049BA}" srcOrd="5" destOrd="0" presId="urn:microsoft.com/office/officeart/2008/layout/VerticalCurvedList"/>
    <dgm:cxn modelId="{6A621DE9-B942-4725-B6CE-77C6546D66F7}" type="presParOf" srcId="{B5E84CEF-A7F1-4119-A3A5-97CBBA184032}" destId="{F75BCFEF-40C2-4718-B688-DEEDC6B41364}" srcOrd="6" destOrd="0" presId="urn:microsoft.com/office/officeart/2008/layout/VerticalCurvedList"/>
    <dgm:cxn modelId="{C42E6019-C615-4453-838C-891B99BA9A63}" type="presParOf" srcId="{F75BCFEF-40C2-4718-B688-DEEDC6B41364}" destId="{DC93BC1F-C22F-4317-945C-9C1649E65F9D}" srcOrd="0" destOrd="0" presId="urn:microsoft.com/office/officeart/2008/layout/VerticalCurvedList"/>
    <dgm:cxn modelId="{72F1E952-BAA2-4ED4-8EFD-E8B2F8788541}" type="presParOf" srcId="{B5E84CEF-A7F1-4119-A3A5-97CBBA184032}" destId="{C4F52A89-8B00-4F9E-9243-6203861186BD}" srcOrd="7" destOrd="0" presId="urn:microsoft.com/office/officeart/2008/layout/VerticalCurvedList"/>
    <dgm:cxn modelId="{247CD8E6-0471-4AA2-A7FB-6AB9B77DE90B}" type="presParOf" srcId="{B5E84CEF-A7F1-4119-A3A5-97CBBA184032}" destId="{31F61E3E-8343-4105-A29A-920A750E9031}" srcOrd="8" destOrd="0" presId="urn:microsoft.com/office/officeart/2008/layout/VerticalCurvedList"/>
    <dgm:cxn modelId="{AB671A96-7A91-490C-B231-2185E1D55E3D}" type="presParOf" srcId="{31F61E3E-8343-4105-A29A-920A750E9031}" destId="{652D7271-F304-49A4-A544-470DAFE1A2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96CA1D-A846-4F6F-BE5F-ECDB295CC51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19B6E7-3877-4693-AFAC-5A5A121CECCD}">
      <dgm:prSet phldrT="[Text]" custT="1"/>
      <dgm:spPr/>
      <dgm:t>
        <a:bodyPr/>
        <a:lstStyle/>
        <a:p>
          <a:r>
            <a:rPr lang="en-US" sz="4400" dirty="0">
              <a:solidFill>
                <a:srgbClr val="000066"/>
              </a:solidFill>
            </a:rPr>
            <a:t>Management  </a:t>
          </a:r>
        </a:p>
      </dgm:t>
    </dgm:pt>
    <dgm:pt modelId="{736DFEEE-A55A-4B1F-9029-6825CD50AEC1}" type="parTrans" cxnId="{90B8824A-AF00-49B4-9511-274B4EF7F04E}">
      <dgm:prSet/>
      <dgm:spPr/>
      <dgm:t>
        <a:bodyPr/>
        <a:lstStyle/>
        <a:p>
          <a:endParaRPr lang="en-US"/>
        </a:p>
      </dgm:t>
    </dgm:pt>
    <dgm:pt modelId="{E7E185FA-3A59-4F1E-A651-BAE43CF8D3F6}" type="sibTrans" cxnId="{90B8824A-AF00-49B4-9511-274B4EF7F04E}">
      <dgm:prSet/>
      <dgm:spPr/>
      <dgm:t>
        <a:bodyPr/>
        <a:lstStyle/>
        <a:p>
          <a:endParaRPr lang="en-US"/>
        </a:p>
      </dgm:t>
    </dgm:pt>
    <dgm:pt modelId="{7B9E1343-A266-4348-B21F-16B449F00FEA}">
      <dgm:prSet phldrT="[Text]" custT="1"/>
      <dgm:spPr/>
      <dgm:t>
        <a:bodyPr/>
        <a:lstStyle/>
        <a:p>
          <a:r>
            <a:rPr lang="en-US" sz="4400" dirty="0">
              <a:solidFill>
                <a:srgbClr val="000066"/>
              </a:solidFill>
            </a:rPr>
            <a:t>Authority </a:t>
          </a:r>
        </a:p>
      </dgm:t>
    </dgm:pt>
    <dgm:pt modelId="{45349A66-E08F-4384-9933-C149429A25B9}" type="parTrans" cxnId="{3171FA32-087D-4017-B44E-B94AF7865CCD}">
      <dgm:prSet/>
      <dgm:spPr/>
      <dgm:t>
        <a:bodyPr/>
        <a:lstStyle/>
        <a:p>
          <a:endParaRPr lang="en-US"/>
        </a:p>
      </dgm:t>
    </dgm:pt>
    <dgm:pt modelId="{97F0528A-5A83-4C71-9B45-7053B637C3AE}" type="sibTrans" cxnId="{3171FA32-087D-4017-B44E-B94AF7865CCD}">
      <dgm:prSet/>
      <dgm:spPr/>
      <dgm:t>
        <a:bodyPr/>
        <a:lstStyle/>
        <a:p>
          <a:endParaRPr lang="en-US"/>
        </a:p>
      </dgm:t>
    </dgm:pt>
    <dgm:pt modelId="{8DD216E9-89E4-4EF4-A3AF-5D9A888FD15C}">
      <dgm:prSet phldrT="[Text]" custT="1"/>
      <dgm:spPr/>
      <dgm:t>
        <a:bodyPr/>
        <a:lstStyle/>
        <a:p>
          <a:r>
            <a:rPr lang="en-US" sz="4400" dirty="0">
              <a:solidFill>
                <a:srgbClr val="000066"/>
              </a:solidFill>
            </a:rPr>
            <a:t>Advocacy </a:t>
          </a:r>
        </a:p>
      </dgm:t>
    </dgm:pt>
    <dgm:pt modelId="{D6ADC4CD-E003-4EE9-A471-BBEAFD36AB52}" type="parTrans" cxnId="{0D52F5DE-596B-4A40-A2A3-FC35DDA66E1A}">
      <dgm:prSet/>
      <dgm:spPr/>
      <dgm:t>
        <a:bodyPr/>
        <a:lstStyle/>
        <a:p>
          <a:endParaRPr lang="en-US"/>
        </a:p>
      </dgm:t>
    </dgm:pt>
    <dgm:pt modelId="{48955F91-D6E4-467D-BB4E-50876ADD7F8A}" type="sibTrans" cxnId="{0D52F5DE-596B-4A40-A2A3-FC35DDA66E1A}">
      <dgm:prSet/>
      <dgm:spPr/>
      <dgm:t>
        <a:bodyPr/>
        <a:lstStyle/>
        <a:p>
          <a:endParaRPr lang="en-US"/>
        </a:p>
      </dgm:t>
    </dgm:pt>
    <dgm:pt modelId="{7969285E-3571-4B22-9163-28774E771EC3}" type="pres">
      <dgm:prSet presAssocID="{C896CA1D-A846-4F6F-BE5F-ECDB295CC512}" presName="Name0" presStyleCnt="0">
        <dgm:presLayoutVars>
          <dgm:chMax val="7"/>
          <dgm:chPref val="7"/>
          <dgm:dir/>
        </dgm:presLayoutVars>
      </dgm:prSet>
      <dgm:spPr/>
    </dgm:pt>
    <dgm:pt modelId="{13D4DD09-9A38-47B0-93C5-83D6E6DFDA64}" type="pres">
      <dgm:prSet presAssocID="{C896CA1D-A846-4F6F-BE5F-ECDB295CC512}" presName="Name1" presStyleCnt="0"/>
      <dgm:spPr/>
    </dgm:pt>
    <dgm:pt modelId="{60A8DA85-3E17-4BB4-AB6D-EFE2BCE5AD53}" type="pres">
      <dgm:prSet presAssocID="{C896CA1D-A846-4F6F-BE5F-ECDB295CC512}" presName="cycle" presStyleCnt="0"/>
      <dgm:spPr/>
    </dgm:pt>
    <dgm:pt modelId="{90AB6F84-719E-4709-8E1A-4DDC5C8BE052}" type="pres">
      <dgm:prSet presAssocID="{C896CA1D-A846-4F6F-BE5F-ECDB295CC512}" presName="srcNode" presStyleLbl="node1" presStyleIdx="0" presStyleCnt="3"/>
      <dgm:spPr/>
    </dgm:pt>
    <dgm:pt modelId="{5EDF879D-3756-43CF-A277-0E0DC62A3AFF}" type="pres">
      <dgm:prSet presAssocID="{C896CA1D-A846-4F6F-BE5F-ECDB295CC512}" presName="conn" presStyleLbl="parChTrans1D2" presStyleIdx="0" presStyleCnt="1"/>
      <dgm:spPr/>
    </dgm:pt>
    <dgm:pt modelId="{77D5DA51-1014-40CA-AADC-28B68B6A3FAA}" type="pres">
      <dgm:prSet presAssocID="{C896CA1D-A846-4F6F-BE5F-ECDB295CC512}" presName="extraNode" presStyleLbl="node1" presStyleIdx="0" presStyleCnt="3"/>
      <dgm:spPr/>
    </dgm:pt>
    <dgm:pt modelId="{BB993BE8-78DA-42F1-AC96-C5F14F4EB4D1}" type="pres">
      <dgm:prSet presAssocID="{C896CA1D-A846-4F6F-BE5F-ECDB295CC512}" presName="dstNode" presStyleLbl="node1" presStyleIdx="0" presStyleCnt="3"/>
      <dgm:spPr/>
    </dgm:pt>
    <dgm:pt modelId="{C92097BE-D586-46E4-B5BF-D0EFF5B32C01}" type="pres">
      <dgm:prSet presAssocID="{2319B6E7-3877-4693-AFAC-5A5A121CECCD}" presName="text_1" presStyleLbl="node1" presStyleIdx="0" presStyleCnt="3">
        <dgm:presLayoutVars>
          <dgm:bulletEnabled val="1"/>
        </dgm:presLayoutVars>
      </dgm:prSet>
      <dgm:spPr/>
    </dgm:pt>
    <dgm:pt modelId="{C1258896-1582-4FA7-96A3-CB4791984EC8}" type="pres">
      <dgm:prSet presAssocID="{2319B6E7-3877-4693-AFAC-5A5A121CECCD}" presName="accent_1" presStyleCnt="0"/>
      <dgm:spPr/>
    </dgm:pt>
    <dgm:pt modelId="{54494A77-414C-4276-BE39-5FD9770D8EB6}" type="pres">
      <dgm:prSet presAssocID="{2319B6E7-3877-4693-AFAC-5A5A121CECCD}" presName="accentRepeatNode" presStyleLbl="solidFgAcc1" presStyleIdx="0" presStyleCnt="3"/>
      <dgm:spPr/>
    </dgm:pt>
    <dgm:pt modelId="{94B2356B-87A9-4D14-8988-468E14ABCF89}" type="pres">
      <dgm:prSet presAssocID="{7B9E1343-A266-4348-B21F-16B449F00FEA}" presName="text_2" presStyleLbl="node1" presStyleIdx="1" presStyleCnt="3">
        <dgm:presLayoutVars>
          <dgm:bulletEnabled val="1"/>
        </dgm:presLayoutVars>
      </dgm:prSet>
      <dgm:spPr/>
    </dgm:pt>
    <dgm:pt modelId="{8302881B-F5CD-45AF-93D6-C59FCFB7B88C}" type="pres">
      <dgm:prSet presAssocID="{7B9E1343-A266-4348-B21F-16B449F00FEA}" presName="accent_2" presStyleCnt="0"/>
      <dgm:spPr/>
    </dgm:pt>
    <dgm:pt modelId="{E134B631-0B17-4293-A623-BF21CDF65BC7}" type="pres">
      <dgm:prSet presAssocID="{7B9E1343-A266-4348-B21F-16B449F00FEA}" presName="accentRepeatNode" presStyleLbl="solidFgAcc1" presStyleIdx="1" presStyleCnt="3"/>
      <dgm:spPr/>
    </dgm:pt>
    <dgm:pt modelId="{432036BD-0419-4952-9660-3D8F05720D58}" type="pres">
      <dgm:prSet presAssocID="{8DD216E9-89E4-4EF4-A3AF-5D9A888FD15C}" presName="text_3" presStyleLbl="node1" presStyleIdx="2" presStyleCnt="3">
        <dgm:presLayoutVars>
          <dgm:bulletEnabled val="1"/>
        </dgm:presLayoutVars>
      </dgm:prSet>
      <dgm:spPr/>
    </dgm:pt>
    <dgm:pt modelId="{56D72B9B-D707-40A6-A92B-DBD9E6A287D4}" type="pres">
      <dgm:prSet presAssocID="{8DD216E9-89E4-4EF4-A3AF-5D9A888FD15C}" presName="accent_3" presStyleCnt="0"/>
      <dgm:spPr/>
    </dgm:pt>
    <dgm:pt modelId="{4B4F33A4-FB6D-4A6B-8D48-1D2FCDF97622}" type="pres">
      <dgm:prSet presAssocID="{8DD216E9-89E4-4EF4-A3AF-5D9A888FD15C}" presName="accentRepeatNode" presStyleLbl="solidFgAcc1" presStyleIdx="2" presStyleCnt="3"/>
      <dgm:spPr/>
    </dgm:pt>
  </dgm:ptLst>
  <dgm:cxnLst>
    <dgm:cxn modelId="{C169C115-5201-4FB1-A9D5-2505F07CC3B2}" type="presOf" srcId="{7B9E1343-A266-4348-B21F-16B449F00FEA}" destId="{94B2356B-87A9-4D14-8988-468E14ABCF89}" srcOrd="0" destOrd="0" presId="urn:microsoft.com/office/officeart/2008/layout/VerticalCurvedList"/>
    <dgm:cxn modelId="{3171FA32-087D-4017-B44E-B94AF7865CCD}" srcId="{C896CA1D-A846-4F6F-BE5F-ECDB295CC512}" destId="{7B9E1343-A266-4348-B21F-16B449F00FEA}" srcOrd="1" destOrd="0" parTransId="{45349A66-E08F-4384-9933-C149429A25B9}" sibTransId="{97F0528A-5A83-4C71-9B45-7053B637C3AE}"/>
    <dgm:cxn modelId="{90B8824A-AF00-49B4-9511-274B4EF7F04E}" srcId="{C896CA1D-A846-4F6F-BE5F-ECDB295CC512}" destId="{2319B6E7-3877-4693-AFAC-5A5A121CECCD}" srcOrd="0" destOrd="0" parTransId="{736DFEEE-A55A-4B1F-9029-6825CD50AEC1}" sibTransId="{E7E185FA-3A59-4F1E-A651-BAE43CF8D3F6}"/>
    <dgm:cxn modelId="{F7961F95-B2B9-410E-A0E2-4209ADE11DE9}" type="presOf" srcId="{C896CA1D-A846-4F6F-BE5F-ECDB295CC512}" destId="{7969285E-3571-4B22-9163-28774E771EC3}" srcOrd="0" destOrd="0" presId="urn:microsoft.com/office/officeart/2008/layout/VerticalCurvedList"/>
    <dgm:cxn modelId="{1FEE57AE-4B06-4E62-8975-9C8414C7666D}" type="presOf" srcId="{2319B6E7-3877-4693-AFAC-5A5A121CECCD}" destId="{C92097BE-D586-46E4-B5BF-D0EFF5B32C01}" srcOrd="0" destOrd="0" presId="urn:microsoft.com/office/officeart/2008/layout/VerticalCurvedList"/>
    <dgm:cxn modelId="{5E2C39B7-2D3E-4B11-B53B-673A31EDF46D}" type="presOf" srcId="{E7E185FA-3A59-4F1E-A651-BAE43CF8D3F6}" destId="{5EDF879D-3756-43CF-A277-0E0DC62A3AFF}" srcOrd="0" destOrd="0" presId="urn:microsoft.com/office/officeart/2008/layout/VerticalCurvedList"/>
    <dgm:cxn modelId="{06D09EBF-C43C-4292-8C03-3939EA8BA0D5}" type="presOf" srcId="{8DD216E9-89E4-4EF4-A3AF-5D9A888FD15C}" destId="{432036BD-0419-4952-9660-3D8F05720D58}" srcOrd="0" destOrd="0" presId="urn:microsoft.com/office/officeart/2008/layout/VerticalCurvedList"/>
    <dgm:cxn modelId="{0D52F5DE-596B-4A40-A2A3-FC35DDA66E1A}" srcId="{C896CA1D-A846-4F6F-BE5F-ECDB295CC512}" destId="{8DD216E9-89E4-4EF4-A3AF-5D9A888FD15C}" srcOrd="2" destOrd="0" parTransId="{D6ADC4CD-E003-4EE9-A471-BBEAFD36AB52}" sibTransId="{48955F91-D6E4-467D-BB4E-50876ADD7F8A}"/>
    <dgm:cxn modelId="{2A83EC84-110D-4392-B986-E87F7E1051CF}" type="presParOf" srcId="{7969285E-3571-4B22-9163-28774E771EC3}" destId="{13D4DD09-9A38-47B0-93C5-83D6E6DFDA64}" srcOrd="0" destOrd="0" presId="urn:microsoft.com/office/officeart/2008/layout/VerticalCurvedList"/>
    <dgm:cxn modelId="{DBAB819E-B6C5-410F-A23B-FD6FE2EF1A04}" type="presParOf" srcId="{13D4DD09-9A38-47B0-93C5-83D6E6DFDA64}" destId="{60A8DA85-3E17-4BB4-AB6D-EFE2BCE5AD53}" srcOrd="0" destOrd="0" presId="urn:microsoft.com/office/officeart/2008/layout/VerticalCurvedList"/>
    <dgm:cxn modelId="{98CE89E6-46C0-4693-9159-1558EC54DAC6}" type="presParOf" srcId="{60A8DA85-3E17-4BB4-AB6D-EFE2BCE5AD53}" destId="{90AB6F84-719E-4709-8E1A-4DDC5C8BE052}" srcOrd="0" destOrd="0" presId="urn:microsoft.com/office/officeart/2008/layout/VerticalCurvedList"/>
    <dgm:cxn modelId="{49FF09B5-B069-48F7-B7A7-BD2B9E9EB9FD}" type="presParOf" srcId="{60A8DA85-3E17-4BB4-AB6D-EFE2BCE5AD53}" destId="{5EDF879D-3756-43CF-A277-0E0DC62A3AFF}" srcOrd="1" destOrd="0" presId="urn:microsoft.com/office/officeart/2008/layout/VerticalCurvedList"/>
    <dgm:cxn modelId="{DE1A09CF-2DF4-4BC6-97B9-CBE99BF91F9A}" type="presParOf" srcId="{60A8DA85-3E17-4BB4-AB6D-EFE2BCE5AD53}" destId="{77D5DA51-1014-40CA-AADC-28B68B6A3FAA}" srcOrd="2" destOrd="0" presId="urn:microsoft.com/office/officeart/2008/layout/VerticalCurvedList"/>
    <dgm:cxn modelId="{B86F3CA3-0C45-4B33-9D1E-75D1AC057A79}" type="presParOf" srcId="{60A8DA85-3E17-4BB4-AB6D-EFE2BCE5AD53}" destId="{BB993BE8-78DA-42F1-AC96-C5F14F4EB4D1}" srcOrd="3" destOrd="0" presId="urn:microsoft.com/office/officeart/2008/layout/VerticalCurvedList"/>
    <dgm:cxn modelId="{B8FC2C6B-078C-468B-AF5F-2E40AC648268}" type="presParOf" srcId="{13D4DD09-9A38-47B0-93C5-83D6E6DFDA64}" destId="{C92097BE-D586-46E4-B5BF-D0EFF5B32C01}" srcOrd="1" destOrd="0" presId="urn:microsoft.com/office/officeart/2008/layout/VerticalCurvedList"/>
    <dgm:cxn modelId="{AFD332C2-67CC-4115-8262-BDDC96FD89EA}" type="presParOf" srcId="{13D4DD09-9A38-47B0-93C5-83D6E6DFDA64}" destId="{C1258896-1582-4FA7-96A3-CB4791984EC8}" srcOrd="2" destOrd="0" presId="urn:microsoft.com/office/officeart/2008/layout/VerticalCurvedList"/>
    <dgm:cxn modelId="{1C732E3A-79C8-451A-AEBD-F3704B88CDE1}" type="presParOf" srcId="{C1258896-1582-4FA7-96A3-CB4791984EC8}" destId="{54494A77-414C-4276-BE39-5FD9770D8EB6}" srcOrd="0" destOrd="0" presId="urn:microsoft.com/office/officeart/2008/layout/VerticalCurvedList"/>
    <dgm:cxn modelId="{498B8FD0-B798-45D0-8A5D-2E24155869CA}" type="presParOf" srcId="{13D4DD09-9A38-47B0-93C5-83D6E6DFDA64}" destId="{94B2356B-87A9-4D14-8988-468E14ABCF89}" srcOrd="3" destOrd="0" presId="urn:microsoft.com/office/officeart/2008/layout/VerticalCurvedList"/>
    <dgm:cxn modelId="{CDFBCDB2-EF7C-4890-BBB1-BC77EEACB40A}" type="presParOf" srcId="{13D4DD09-9A38-47B0-93C5-83D6E6DFDA64}" destId="{8302881B-F5CD-45AF-93D6-C59FCFB7B88C}" srcOrd="4" destOrd="0" presId="urn:microsoft.com/office/officeart/2008/layout/VerticalCurvedList"/>
    <dgm:cxn modelId="{1D113AE5-C95F-455F-80ED-438836559E11}" type="presParOf" srcId="{8302881B-F5CD-45AF-93D6-C59FCFB7B88C}" destId="{E134B631-0B17-4293-A623-BF21CDF65BC7}" srcOrd="0" destOrd="0" presId="urn:microsoft.com/office/officeart/2008/layout/VerticalCurvedList"/>
    <dgm:cxn modelId="{DE060735-ED0D-4D43-8AA7-032F446D3216}" type="presParOf" srcId="{13D4DD09-9A38-47B0-93C5-83D6E6DFDA64}" destId="{432036BD-0419-4952-9660-3D8F05720D58}" srcOrd="5" destOrd="0" presId="urn:microsoft.com/office/officeart/2008/layout/VerticalCurvedList"/>
    <dgm:cxn modelId="{19EE6B57-D12B-46E3-A9E4-E03EB0E3B5D7}" type="presParOf" srcId="{13D4DD09-9A38-47B0-93C5-83D6E6DFDA64}" destId="{56D72B9B-D707-40A6-A92B-DBD9E6A287D4}" srcOrd="6" destOrd="0" presId="urn:microsoft.com/office/officeart/2008/layout/VerticalCurvedList"/>
    <dgm:cxn modelId="{43478B7F-413F-4D1D-A57C-B3FBD3D72D45}" type="presParOf" srcId="{56D72B9B-D707-40A6-A92B-DBD9E6A287D4}" destId="{4B4F33A4-FB6D-4A6B-8D48-1D2FCDF976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7E9D0A-38CC-4D42-BABD-CF0A4F5362E9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221B23-AEFA-4069-BC44-2F9FCDEA5095}">
      <dgm:prSet phldrT="[Text]"/>
      <dgm:spPr/>
      <dgm:t>
        <a:bodyPr/>
        <a:lstStyle/>
        <a:p>
          <a:r>
            <a:rPr lang="en-US" dirty="0">
              <a:solidFill>
                <a:srgbClr val="000066"/>
              </a:solidFill>
            </a:rPr>
            <a:t>Managers</a:t>
          </a:r>
        </a:p>
      </dgm:t>
    </dgm:pt>
    <dgm:pt modelId="{5E74EEDA-B750-40E3-B1F1-FCB6FF0B6B32}" type="parTrans" cxnId="{13EF9CD8-7AC1-4905-B412-E4D4012A94F5}">
      <dgm:prSet/>
      <dgm:spPr/>
      <dgm:t>
        <a:bodyPr/>
        <a:lstStyle/>
        <a:p>
          <a:endParaRPr lang="en-US"/>
        </a:p>
      </dgm:t>
    </dgm:pt>
    <dgm:pt modelId="{E53D9591-6FC6-422E-9C97-F582FD50A788}" type="sibTrans" cxnId="{13EF9CD8-7AC1-4905-B412-E4D4012A94F5}">
      <dgm:prSet/>
      <dgm:spPr/>
      <dgm:t>
        <a:bodyPr/>
        <a:lstStyle/>
        <a:p>
          <a:endParaRPr lang="en-US"/>
        </a:p>
      </dgm:t>
    </dgm:pt>
    <dgm:pt modelId="{50C1887D-9080-4C18-9EF2-15C74801747B}">
      <dgm:prSet phldrT="[Text]"/>
      <dgm:spPr/>
      <dgm:t>
        <a:bodyPr/>
        <a:lstStyle/>
        <a:p>
          <a:r>
            <a:rPr lang="en-US" dirty="0">
              <a:solidFill>
                <a:srgbClr val="000066"/>
              </a:solidFill>
            </a:rPr>
            <a:t>Managers manage things. </a:t>
          </a:r>
        </a:p>
      </dgm:t>
    </dgm:pt>
    <dgm:pt modelId="{1736C56B-7AEE-4E37-8A6F-317A222962A7}" type="parTrans" cxnId="{8CB597BA-4D43-44B9-911A-314837271FA7}">
      <dgm:prSet/>
      <dgm:spPr/>
      <dgm:t>
        <a:bodyPr/>
        <a:lstStyle/>
        <a:p>
          <a:endParaRPr lang="en-US"/>
        </a:p>
      </dgm:t>
    </dgm:pt>
    <dgm:pt modelId="{7DC6AF26-64D7-4B14-961D-B1073E6A4081}" type="sibTrans" cxnId="{8CB597BA-4D43-44B9-911A-314837271FA7}">
      <dgm:prSet/>
      <dgm:spPr/>
      <dgm:t>
        <a:bodyPr/>
        <a:lstStyle/>
        <a:p>
          <a:endParaRPr lang="en-US"/>
        </a:p>
      </dgm:t>
    </dgm:pt>
    <dgm:pt modelId="{1EE674E3-95AD-4E2B-9EF9-D1E0F4A1FACE}">
      <dgm:prSet phldrT="[Text]"/>
      <dgm:spPr/>
      <dgm:t>
        <a:bodyPr/>
        <a:lstStyle/>
        <a:p>
          <a:r>
            <a:rPr lang="en-US" dirty="0">
              <a:solidFill>
                <a:srgbClr val="000066"/>
              </a:solidFill>
            </a:rPr>
            <a:t>Managers are needed to improve and maintain the status quo</a:t>
          </a:r>
        </a:p>
      </dgm:t>
    </dgm:pt>
    <dgm:pt modelId="{FD0C3C34-956B-4AFD-8AC6-5EFB777D30B7}" type="parTrans" cxnId="{5FC53EF0-71A1-4201-B105-FCD23AED311E}">
      <dgm:prSet/>
      <dgm:spPr/>
      <dgm:t>
        <a:bodyPr/>
        <a:lstStyle/>
        <a:p>
          <a:endParaRPr lang="en-US"/>
        </a:p>
      </dgm:t>
    </dgm:pt>
    <dgm:pt modelId="{C760FA2E-8CEE-4287-94F5-E8693A154C51}" type="sibTrans" cxnId="{5FC53EF0-71A1-4201-B105-FCD23AED311E}">
      <dgm:prSet/>
      <dgm:spPr/>
      <dgm:t>
        <a:bodyPr/>
        <a:lstStyle/>
        <a:p>
          <a:endParaRPr lang="en-US"/>
        </a:p>
      </dgm:t>
    </dgm:pt>
    <dgm:pt modelId="{4D428F88-7E55-490D-B225-E8DF99051016}">
      <dgm:prSet phldrT="[Text]"/>
      <dgm:spPr/>
      <dgm:t>
        <a:bodyPr/>
        <a:lstStyle/>
        <a:p>
          <a:r>
            <a:rPr lang="en-US" dirty="0">
              <a:solidFill>
                <a:srgbClr val="000066"/>
              </a:solidFill>
            </a:rPr>
            <a:t>Leaders </a:t>
          </a:r>
        </a:p>
      </dgm:t>
    </dgm:pt>
    <dgm:pt modelId="{3CB0FFA6-4D23-4C25-8C82-0CB48DF4CCD6}" type="parTrans" cxnId="{A3D8D8E5-0C60-4603-A82D-746B87B272EA}">
      <dgm:prSet/>
      <dgm:spPr/>
      <dgm:t>
        <a:bodyPr/>
        <a:lstStyle/>
        <a:p>
          <a:endParaRPr lang="en-US"/>
        </a:p>
      </dgm:t>
    </dgm:pt>
    <dgm:pt modelId="{6FD9E5C1-BFB7-43C4-924C-4EB2F80CC9CF}" type="sibTrans" cxnId="{A3D8D8E5-0C60-4603-A82D-746B87B272EA}">
      <dgm:prSet/>
      <dgm:spPr/>
      <dgm:t>
        <a:bodyPr/>
        <a:lstStyle/>
        <a:p>
          <a:endParaRPr lang="en-US"/>
        </a:p>
      </dgm:t>
    </dgm:pt>
    <dgm:pt modelId="{6B567AA0-5AD7-45A7-AE7F-01385627D959}">
      <dgm:prSet phldrT="[Text]"/>
      <dgm:spPr/>
      <dgm:t>
        <a:bodyPr/>
        <a:lstStyle/>
        <a:p>
          <a:r>
            <a:rPr lang="en-US" dirty="0">
              <a:solidFill>
                <a:srgbClr val="000066"/>
              </a:solidFill>
            </a:rPr>
            <a:t>Leaders lead people.</a:t>
          </a:r>
        </a:p>
      </dgm:t>
    </dgm:pt>
    <dgm:pt modelId="{F252D024-2C36-448C-BDA8-42A6BE71D3C6}" type="parTrans" cxnId="{A4288687-4A5A-4FE9-8B63-6DB68BB32458}">
      <dgm:prSet/>
      <dgm:spPr/>
      <dgm:t>
        <a:bodyPr/>
        <a:lstStyle/>
        <a:p>
          <a:endParaRPr lang="en-US"/>
        </a:p>
      </dgm:t>
    </dgm:pt>
    <dgm:pt modelId="{B02C3F87-7180-4FB1-871B-B8319AFEFE03}" type="sibTrans" cxnId="{A4288687-4A5A-4FE9-8B63-6DB68BB32458}">
      <dgm:prSet/>
      <dgm:spPr/>
      <dgm:t>
        <a:bodyPr/>
        <a:lstStyle/>
        <a:p>
          <a:endParaRPr lang="en-US"/>
        </a:p>
      </dgm:t>
    </dgm:pt>
    <dgm:pt modelId="{0D2B385F-0B52-4F37-956C-3BC9D341B44B}">
      <dgm:prSet phldrT="[Text]"/>
      <dgm:spPr/>
      <dgm:t>
        <a:bodyPr/>
        <a:lstStyle/>
        <a:p>
          <a:r>
            <a:rPr lang="en-US" dirty="0">
              <a:solidFill>
                <a:srgbClr val="000066"/>
              </a:solidFill>
            </a:rPr>
            <a:t>Leaders are needed in times of change and transformation.</a:t>
          </a:r>
        </a:p>
      </dgm:t>
    </dgm:pt>
    <dgm:pt modelId="{DB7E22DC-61F6-41B1-AC18-1F0A4B9C2FEF}" type="parTrans" cxnId="{52F9F993-D415-432E-9177-02F3DFFBB2ED}">
      <dgm:prSet/>
      <dgm:spPr/>
      <dgm:t>
        <a:bodyPr/>
        <a:lstStyle/>
        <a:p>
          <a:endParaRPr lang="en-US"/>
        </a:p>
      </dgm:t>
    </dgm:pt>
    <dgm:pt modelId="{206BBEA3-10FE-4B55-BFA6-93BA333C1D5E}" type="sibTrans" cxnId="{52F9F993-D415-432E-9177-02F3DFFBB2ED}">
      <dgm:prSet/>
      <dgm:spPr/>
      <dgm:t>
        <a:bodyPr/>
        <a:lstStyle/>
        <a:p>
          <a:endParaRPr lang="en-US"/>
        </a:p>
      </dgm:t>
    </dgm:pt>
    <dgm:pt modelId="{6327F0C5-BCB2-4213-B424-BE017C9B4240}" type="pres">
      <dgm:prSet presAssocID="{6D7E9D0A-38CC-4D42-BABD-CF0A4F5362E9}" presName="Name0" presStyleCnt="0">
        <dgm:presLayoutVars>
          <dgm:dir/>
          <dgm:animLvl val="lvl"/>
          <dgm:resizeHandles/>
        </dgm:presLayoutVars>
      </dgm:prSet>
      <dgm:spPr/>
    </dgm:pt>
    <dgm:pt modelId="{6F5DAF87-3ABF-4FF5-A56E-674B5F7F4492}" type="pres">
      <dgm:prSet presAssocID="{E4221B23-AEFA-4069-BC44-2F9FCDEA5095}" presName="linNode" presStyleCnt="0"/>
      <dgm:spPr/>
    </dgm:pt>
    <dgm:pt modelId="{718DD71C-1790-4CC6-8CE9-212FB750B485}" type="pres">
      <dgm:prSet presAssocID="{E4221B23-AEFA-4069-BC44-2F9FCDEA5095}" presName="parentShp" presStyleLbl="node1" presStyleIdx="0" presStyleCnt="2">
        <dgm:presLayoutVars>
          <dgm:bulletEnabled val="1"/>
        </dgm:presLayoutVars>
      </dgm:prSet>
      <dgm:spPr/>
    </dgm:pt>
    <dgm:pt modelId="{BCB1403B-3AB4-4069-BF0F-A35BCFC4FA61}" type="pres">
      <dgm:prSet presAssocID="{E4221B23-AEFA-4069-BC44-2F9FCDEA5095}" presName="childShp" presStyleLbl="bgAccFollowNode1" presStyleIdx="0" presStyleCnt="2">
        <dgm:presLayoutVars>
          <dgm:bulletEnabled val="1"/>
        </dgm:presLayoutVars>
      </dgm:prSet>
      <dgm:spPr/>
    </dgm:pt>
    <dgm:pt modelId="{414683D6-1BF5-4777-95F8-A418BB579E0D}" type="pres">
      <dgm:prSet presAssocID="{E53D9591-6FC6-422E-9C97-F582FD50A788}" presName="spacing" presStyleCnt="0"/>
      <dgm:spPr/>
    </dgm:pt>
    <dgm:pt modelId="{EF68E32D-A6E3-43D7-8344-71CB646A4925}" type="pres">
      <dgm:prSet presAssocID="{4D428F88-7E55-490D-B225-E8DF99051016}" presName="linNode" presStyleCnt="0"/>
      <dgm:spPr/>
    </dgm:pt>
    <dgm:pt modelId="{23553F02-946F-49E7-A292-3A50CD5748C7}" type="pres">
      <dgm:prSet presAssocID="{4D428F88-7E55-490D-B225-E8DF99051016}" presName="parentShp" presStyleLbl="node1" presStyleIdx="1" presStyleCnt="2">
        <dgm:presLayoutVars>
          <dgm:bulletEnabled val="1"/>
        </dgm:presLayoutVars>
      </dgm:prSet>
      <dgm:spPr/>
    </dgm:pt>
    <dgm:pt modelId="{FA5A4841-4FF6-43DF-AF78-EA8C2349E12B}" type="pres">
      <dgm:prSet presAssocID="{4D428F88-7E55-490D-B225-E8DF9905101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8C1212E-BFD0-4928-8D01-2604D0A65B9B}" type="presOf" srcId="{50C1887D-9080-4C18-9EF2-15C74801747B}" destId="{BCB1403B-3AB4-4069-BF0F-A35BCFC4FA61}" srcOrd="0" destOrd="0" presId="urn:microsoft.com/office/officeart/2005/8/layout/vList6"/>
    <dgm:cxn modelId="{AB250040-DCEE-4842-A655-5775647EF14C}" type="presOf" srcId="{6D7E9D0A-38CC-4D42-BABD-CF0A4F5362E9}" destId="{6327F0C5-BCB2-4213-B424-BE017C9B4240}" srcOrd="0" destOrd="0" presId="urn:microsoft.com/office/officeart/2005/8/layout/vList6"/>
    <dgm:cxn modelId="{2216F561-BE77-402A-BEA5-90C434F7E548}" type="presOf" srcId="{0D2B385F-0B52-4F37-956C-3BC9D341B44B}" destId="{FA5A4841-4FF6-43DF-AF78-EA8C2349E12B}" srcOrd="0" destOrd="1" presId="urn:microsoft.com/office/officeart/2005/8/layout/vList6"/>
    <dgm:cxn modelId="{BB620966-0476-41C1-97F4-CCF6BBADFBC4}" type="presOf" srcId="{6B567AA0-5AD7-45A7-AE7F-01385627D959}" destId="{FA5A4841-4FF6-43DF-AF78-EA8C2349E12B}" srcOrd="0" destOrd="0" presId="urn:microsoft.com/office/officeart/2005/8/layout/vList6"/>
    <dgm:cxn modelId="{A4288687-4A5A-4FE9-8B63-6DB68BB32458}" srcId="{4D428F88-7E55-490D-B225-E8DF99051016}" destId="{6B567AA0-5AD7-45A7-AE7F-01385627D959}" srcOrd="0" destOrd="0" parTransId="{F252D024-2C36-448C-BDA8-42A6BE71D3C6}" sibTransId="{B02C3F87-7180-4FB1-871B-B8319AFEFE03}"/>
    <dgm:cxn modelId="{52F9F993-D415-432E-9177-02F3DFFBB2ED}" srcId="{4D428F88-7E55-490D-B225-E8DF99051016}" destId="{0D2B385F-0B52-4F37-956C-3BC9D341B44B}" srcOrd="1" destOrd="0" parTransId="{DB7E22DC-61F6-41B1-AC18-1F0A4B9C2FEF}" sibTransId="{206BBEA3-10FE-4B55-BFA6-93BA333C1D5E}"/>
    <dgm:cxn modelId="{8CB597BA-4D43-44B9-911A-314837271FA7}" srcId="{E4221B23-AEFA-4069-BC44-2F9FCDEA5095}" destId="{50C1887D-9080-4C18-9EF2-15C74801747B}" srcOrd="0" destOrd="0" parTransId="{1736C56B-7AEE-4E37-8A6F-317A222962A7}" sibTransId="{7DC6AF26-64D7-4B14-961D-B1073E6A4081}"/>
    <dgm:cxn modelId="{07890CC0-35F5-42B6-B1FF-60A01032D706}" type="presOf" srcId="{E4221B23-AEFA-4069-BC44-2F9FCDEA5095}" destId="{718DD71C-1790-4CC6-8CE9-212FB750B485}" srcOrd="0" destOrd="0" presId="urn:microsoft.com/office/officeart/2005/8/layout/vList6"/>
    <dgm:cxn modelId="{13EF9CD8-7AC1-4905-B412-E4D4012A94F5}" srcId="{6D7E9D0A-38CC-4D42-BABD-CF0A4F5362E9}" destId="{E4221B23-AEFA-4069-BC44-2F9FCDEA5095}" srcOrd="0" destOrd="0" parTransId="{5E74EEDA-B750-40E3-B1F1-FCB6FF0B6B32}" sibTransId="{E53D9591-6FC6-422E-9C97-F582FD50A788}"/>
    <dgm:cxn modelId="{A3D8D8E5-0C60-4603-A82D-746B87B272EA}" srcId="{6D7E9D0A-38CC-4D42-BABD-CF0A4F5362E9}" destId="{4D428F88-7E55-490D-B225-E8DF99051016}" srcOrd="1" destOrd="0" parTransId="{3CB0FFA6-4D23-4C25-8C82-0CB48DF4CCD6}" sibTransId="{6FD9E5C1-BFB7-43C4-924C-4EB2F80CC9CF}"/>
    <dgm:cxn modelId="{5FC53EF0-71A1-4201-B105-FCD23AED311E}" srcId="{E4221B23-AEFA-4069-BC44-2F9FCDEA5095}" destId="{1EE674E3-95AD-4E2B-9EF9-D1E0F4A1FACE}" srcOrd="1" destOrd="0" parTransId="{FD0C3C34-956B-4AFD-8AC6-5EFB777D30B7}" sibTransId="{C760FA2E-8CEE-4287-94F5-E8693A154C51}"/>
    <dgm:cxn modelId="{286791F1-0B1D-420A-8A60-F377A57B8203}" type="presOf" srcId="{1EE674E3-95AD-4E2B-9EF9-D1E0F4A1FACE}" destId="{BCB1403B-3AB4-4069-BF0F-A35BCFC4FA61}" srcOrd="0" destOrd="1" presId="urn:microsoft.com/office/officeart/2005/8/layout/vList6"/>
    <dgm:cxn modelId="{4C332EF4-3F81-4C84-A321-04382F249621}" type="presOf" srcId="{4D428F88-7E55-490D-B225-E8DF99051016}" destId="{23553F02-946F-49E7-A292-3A50CD5748C7}" srcOrd="0" destOrd="0" presId="urn:microsoft.com/office/officeart/2005/8/layout/vList6"/>
    <dgm:cxn modelId="{6F37FA06-0200-4FC3-85C0-D006E5E4B05F}" type="presParOf" srcId="{6327F0C5-BCB2-4213-B424-BE017C9B4240}" destId="{6F5DAF87-3ABF-4FF5-A56E-674B5F7F4492}" srcOrd="0" destOrd="0" presId="urn:microsoft.com/office/officeart/2005/8/layout/vList6"/>
    <dgm:cxn modelId="{4CE0EF4A-047B-49EE-9E95-11946D03ABCD}" type="presParOf" srcId="{6F5DAF87-3ABF-4FF5-A56E-674B5F7F4492}" destId="{718DD71C-1790-4CC6-8CE9-212FB750B485}" srcOrd="0" destOrd="0" presId="urn:microsoft.com/office/officeart/2005/8/layout/vList6"/>
    <dgm:cxn modelId="{76BEEE5A-AFD5-467E-86A9-3F97D8461548}" type="presParOf" srcId="{6F5DAF87-3ABF-4FF5-A56E-674B5F7F4492}" destId="{BCB1403B-3AB4-4069-BF0F-A35BCFC4FA61}" srcOrd="1" destOrd="0" presId="urn:microsoft.com/office/officeart/2005/8/layout/vList6"/>
    <dgm:cxn modelId="{472EEA1F-11C6-4E0E-8F45-86C0EB974F77}" type="presParOf" srcId="{6327F0C5-BCB2-4213-B424-BE017C9B4240}" destId="{414683D6-1BF5-4777-95F8-A418BB579E0D}" srcOrd="1" destOrd="0" presId="urn:microsoft.com/office/officeart/2005/8/layout/vList6"/>
    <dgm:cxn modelId="{2BCEBF9D-377F-4DF0-BF3C-48BC0241954D}" type="presParOf" srcId="{6327F0C5-BCB2-4213-B424-BE017C9B4240}" destId="{EF68E32D-A6E3-43D7-8344-71CB646A4925}" srcOrd="2" destOrd="0" presId="urn:microsoft.com/office/officeart/2005/8/layout/vList6"/>
    <dgm:cxn modelId="{C1896905-A4B6-4E0D-8FFA-A292437844E2}" type="presParOf" srcId="{EF68E32D-A6E3-43D7-8344-71CB646A4925}" destId="{23553F02-946F-49E7-A292-3A50CD5748C7}" srcOrd="0" destOrd="0" presId="urn:microsoft.com/office/officeart/2005/8/layout/vList6"/>
    <dgm:cxn modelId="{2B92A82E-917C-41F7-B20A-8F8A941E44BA}" type="presParOf" srcId="{EF68E32D-A6E3-43D7-8344-71CB646A4925}" destId="{FA5A4841-4FF6-43DF-AF78-EA8C2349E12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4AEB94-5138-44C6-B9DB-4F2F96F2234D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0"/>
      <dgm:spPr/>
    </dgm:pt>
    <dgm:pt modelId="{9FE5CD95-C73B-4A8F-911A-35833967F8FD}" type="pres">
      <dgm:prSet presAssocID="{F94AEB94-5138-44C6-B9DB-4F2F96F2234D}" presName="Name0" presStyleCnt="0">
        <dgm:presLayoutVars>
          <dgm:resizeHandles/>
        </dgm:presLayoutVars>
      </dgm:prSet>
      <dgm:spPr/>
    </dgm:pt>
  </dgm:ptLst>
  <dgm:cxnLst>
    <dgm:cxn modelId="{CA1D96BD-94BE-4487-882C-22E033083163}" type="presOf" srcId="{F94AEB94-5138-44C6-B9DB-4F2F96F2234D}" destId="{9FE5CD95-C73B-4A8F-911A-35833967F8FD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CBB25-A1FA-4CA0-8384-E678398E1E4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1FCD-AFDE-4A81-888E-7B25185FB7EE}">
      <dsp:nvSpPr>
        <dsp:cNvPr id="0" name=""/>
        <dsp:cNvSpPr/>
      </dsp:nvSpPr>
      <dsp:spPr>
        <a:xfrm>
          <a:off x="610504" y="416587"/>
          <a:ext cx="10391286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66"/>
              </a:solidFill>
            </a:rPr>
            <a:t>Take 4 minutes to respond to the questions </a:t>
          </a:r>
        </a:p>
      </dsp:txBody>
      <dsp:txXfrm>
        <a:off x="610504" y="416587"/>
        <a:ext cx="10391286" cy="833607"/>
      </dsp:txXfrm>
    </dsp:sp>
    <dsp:sp modelId="{515C9ECB-865C-4082-8B1F-B3AFA2B14F0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5ED29-5CB8-4B7C-B236-EAC1129663AF}">
      <dsp:nvSpPr>
        <dsp:cNvPr id="0" name=""/>
        <dsp:cNvSpPr/>
      </dsp:nvSpPr>
      <dsp:spPr>
        <a:xfrm>
          <a:off x="1088431" y="1667215"/>
          <a:ext cx="9913359" cy="833607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66"/>
              </a:solidFill>
            </a:rPr>
            <a:t>Pair up with a partner and share your thoughts with each other.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66"/>
              </a:solidFill>
            </a:rPr>
            <a:t>Try someone you don’t know or don’t know well.  4 minutes </a:t>
          </a:r>
        </a:p>
      </dsp:txBody>
      <dsp:txXfrm>
        <a:off x="1088431" y="1667215"/>
        <a:ext cx="9913359" cy="833607"/>
      </dsp:txXfrm>
    </dsp:sp>
    <dsp:sp modelId="{C3ADDD48-10C0-4255-898C-2FAA305B82FA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AEF0A-92F7-4B1F-A802-9BFC7EC049BA}">
      <dsp:nvSpPr>
        <dsp:cNvPr id="0" name=""/>
        <dsp:cNvSpPr/>
      </dsp:nvSpPr>
      <dsp:spPr>
        <a:xfrm>
          <a:off x="1088431" y="2917843"/>
          <a:ext cx="9913359" cy="833607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66"/>
              </a:solidFill>
            </a:rPr>
            <a:t>Get into groups of 4 (pair with a pair) and share. Look for similarities and differences. What are you learning about yourself and others?  </a:t>
          </a:r>
        </a:p>
      </dsp:txBody>
      <dsp:txXfrm>
        <a:off x="1088431" y="2917843"/>
        <a:ext cx="9913359" cy="833607"/>
      </dsp:txXfrm>
    </dsp:sp>
    <dsp:sp modelId="{DC93BC1F-C22F-4317-945C-9C1649E65F9D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52A89-8B00-4F9E-9243-6203861186BD}">
      <dsp:nvSpPr>
        <dsp:cNvPr id="0" name=""/>
        <dsp:cNvSpPr/>
      </dsp:nvSpPr>
      <dsp:spPr>
        <a:xfrm>
          <a:off x="610504" y="4168472"/>
          <a:ext cx="10391286" cy="83360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0066"/>
              </a:solidFill>
            </a:rPr>
            <a:t>All ─ come back together and offer one insight from your quad. </a:t>
          </a:r>
        </a:p>
      </dsp:txBody>
      <dsp:txXfrm>
        <a:off x="610504" y="4168472"/>
        <a:ext cx="10391286" cy="833607"/>
      </dsp:txXfrm>
    </dsp:sp>
    <dsp:sp modelId="{652D7271-F304-49A4-A544-470DAFE1A269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F879D-3756-43CF-A277-0E0DC62A3AFF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097BE-D586-46E4-B5BF-D0EFF5B32C01}">
      <dsp:nvSpPr>
        <dsp:cNvPr id="0" name=""/>
        <dsp:cNvSpPr/>
      </dsp:nvSpPr>
      <dsp:spPr>
        <a:xfrm>
          <a:off x="752110" y="541866"/>
          <a:ext cx="5476929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0066"/>
              </a:solidFill>
            </a:rPr>
            <a:t>Management  </a:t>
          </a:r>
        </a:p>
      </dsp:txBody>
      <dsp:txXfrm>
        <a:off x="752110" y="541866"/>
        <a:ext cx="5476929" cy="1083733"/>
      </dsp:txXfrm>
    </dsp:sp>
    <dsp:sp modelId="{54494A77-414C-4276-BE39-5FD9770D8EB6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2356B-87A9-4D14-8988-468E14ABCF89}">
      <dsp:nvSpPr>
        <dsp:cNvPr id="0" name=""/>
        <dsp:cNvSpPr/>
      </dsp:nvSpPr>
      <dsp:spPr>
        <a:xfrm>
          <a:off x="1146048" y="2167466"/>
          <a:ext cx="5082992" cy="108373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0066"/>
              </a:solidFill>
            </a:rPr>
            <a:t>Authority </a:t>
          </a:r>
        </a:p>
      </dsp:txBody>
      <dsp:txXfrm>
        <a:off x="1146048" y="2167466"/>
        <a:ext cx="5082992" cy="1083733"/>
      </dsp:txXfrm>
    </dsp:sp>
    <dsp:sp modelId="{E134B631-0B17-4293-A623-BF21CDF65BC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036BD-0419-4952-9660-3D8F05720D58}">
      <dsp:nvSpPr>
        <dsp:cNvPr id="0" name=""/>
        <dsp:cNvSpPr/>
      </dsp:nvSpPr>
      <dsp:spPr>
        <a:xfrm>
          <a:off x="752110" y="3793066"/>
          <a:ext cx="5476929" cy="10837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0066"/>
              </a:solidFill>
            </a:rPr>
            <a:t>Advocacy </a:t>
          </a:r>
        </a:p>
      </dsp:txBody>
      <dsp:txXfrm>
        <a:off x="752110" y="3793066"/>
        <a:ext cx="5476929" cy="1083733"/>
      </dsp:txXfrm>
    </dsp:sp>
    <dsp:sp modelId="{4B4F33A4-FB6D-4A6B-8D48-1D2FCDF97622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1403B-3AB4-4069-BF0F-A35BCFC4FA61}">
      <dsp:nvSpPr>
        <dsp:cNvPr id="0" name=""/>
        <dsp:cNvSpPr/>
      </dsp:nvSpPr>
      <dsp:spPr>
        <a:xfrm>
          <a:off x="3670611" y="453"/>
          <a:ext cx="5505916" cy="1767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000066"/>
              </a:solidFill>
            </a:rPr>
            <a:t>Managers manage things.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000066"/>
              </a:solidFill>
            </a:rPr>
            <a:t>Managers are needed to improve and maintain the status quo</a:t>
          </a:r>
        </a:p>
      </dsp:txBody>
      <dsp:txXfrm>
        <a:off x="3670611" y="221412"/>
        <a:ext cx="4843039" cy="1325754"/>
      </dsp:txXfrm>
    </dsp:sp>
    <dsp:sp modelId="{718DD71C-1790-4CC6-8CE9-212FB750B485}">
      <dsp:nvSpPr>
        <dsp:cNvPr id="0" name=""/>
        <dsp:cNvSpPr/>
      </dsp:nvSpPr>
      <dsp:spPr>
        <a:xfrm>
          <a:off x="0" y="453"/>
          <a:ext cx="3670611" cy="17676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solidFill>
                <a:srgbClr val="000066"/>
              </a:solidFill>
            </a:rPr>
            <a:t>Managers</a:t>
          </a:r>
        </a:p>
      </dsp:txBody>
      <dsp:txXfrm>
        <a:off x="86291" y="86744"/>
        <a:ext cx="3498029" cy="1595090"/>
      </dsp:txXfrm>
    </dsp:sp>
    <dsp:sp modelId="{FA5A4841-4FF6-43DF-AF78-EA8C2349E12B}">
      <dsp:nvSpPr>
        <dsp:cNvPr id="0" name=""/>
        <dsp:cNvSpPr/>
      </dsp:nvSpPr>
      <dsp:spPr>
        <a:xfrm>
          <a:off x="3670611" y="1944892"/>
          <a:ext cx="5505916" cy="1767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000066"/>
              </a:solidFill>
            </a:rPr>
            <a:t>Leaders lead people.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000066"/>
              </a:solidFill>
            </a:rPr>
            <a:t>Leaders are needed in times of change and transformation.</a:t>
          </a:r>
        </a:p>
      </dsp:txBody>
      <dsp:txXfrm>
        <a:off x="3670611" y="2165851"/>
        <a:ext cx="4843039" cy="1325754"/>
      </dsp:txXfrm>
    </dsp:sp>
    <dsp:sp modelId="{23553F02-946F-49E7-A292-3A50CD5748C7}">
      <dsp:nvSpPr>
        <dsp:cNvPr id="0" name=""/>
        <dsp:cNvSpPr/>
      </dsp:nvSpPr>
      <dsp:spPr>
        <a:xfrm>
          <a:off x="0" y="1944892"/>
          <a:ext cx="3670611" cy="176767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solidFill>
                <a:srgbClr val="000066"/>
              </a:solidFill>
            </a:rPr>
            <a:t>Leaders </a:t>
          </a:r>
        </a:p>
      </dsp:txBody>
      <dsp:txXfrm>
        <a:off x="86291" y="2031183"/>
        <a:ext cx="3498029" cy="1595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6CD96-91DC-4316-B8DC-1830312D15E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C91DA-A44A-499A-AC32-1BF313C97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217"/>
            <a:fld id="{D19664D3-2DE9-420C-9C3E-71E72AA19BE3}" type="slidenum">
              <a:rPr lang="en-US" smtClean="0">
                <a:solidFill>
                  <a:prstClr val="black"/>
                </a:solidFill>
              </a:rPr>
              <a:pPr defTabSz="922217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40"/>
            <a:ext cx="5029200" cy="412115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98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/>
              <a:t>17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2" name="Google Shape;792;p45:notes"/>
          <p:cNvSpPr txBox="1">
            <a:spLocks noGrp="1"/>
          </p:cNvSpPr>
          <p:nvPr>
            <p:ph type="body" idx="1"/>
          </p:nvPr>
        </p:nvSpPr>
        <p:spPr>
          <a:xfrm>
            <a:off x="1040384" y="4872207"/>
            <a:ext cx="5722112" cy="462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880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0777-FDC4-4220-AADF-0A3EC84F09A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32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0777-FDC4-4220-AADF-0A3EC84F09A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19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2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22AB9-4E3C-42BC-B7D7-B4A78A5537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71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C91DA-A44A-499A-AC32-1BF313C97E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69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/>
              <a:t>22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2" name="Google Shape;792;p45:notes"/>
          <p:cNvSpPr txBox="1">
            <a:spLocks noGrp="1"/>
          </p:cNvSpPr>
          <p:nvPr>
            <p:ph type="body" idx="1"/>
          </p:nvPr>
        </p:nvSpPr>
        <p:spPr>
          <a:xfrm>
            <a:off x="1040384" y="4872207"/>
            <a:ext cx="5722112" cy="462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904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CA5C8-6509-4630-8F89-DA59CF81380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5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04741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9326" indent="-311279" defTabSz="10047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45118" indent="-249023" defTabSz="100474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43164" indent="-249023" defTabSz="100474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41212" indent="-249023" defTabSz="100474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39258" indent="-249023" defTabSz="10047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37305" indent="-249023" defTabSz="10047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35353" indent="-249023" defTabSz="10047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33399" indent="-249023" defTabSz="100474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099AC-EC8B-4135-818F-D9F9327D989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0130" y="4764257"/>
            <a:ext cx="5555714" cy="45254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69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C91DA-A44A-499A-AC32-1BF313C97E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0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/>
              <a:t>9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2" name="Google Shape;792;p45:notes"/>
          <p:cNvSpPr txBox="1">
            <a:spLocks noGrp="1"/>
          </p:cNvSpPr>
          <p:nvPr>
            <p:ph type="body" idx="1"/>
          </p:nvPr>
        </p:nvSpPr>
        <p:spPr>
          <a:xfrm>
            <a:off x="1040384" y="4872207"/>
            <a:ext cx="5722112" cy="462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99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125791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17892" indent="-353035" defTabSz="11257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412142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976999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541857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106712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671570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236427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801283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164B95-08BD-48F7-A1DB-77622E6E69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6600" y="835025"/>
            <a:ext cx="7407275" cy="4167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3726" y="5273644"/>
            <a:ext cx="6510492" cy="50092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952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125791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17892" indent="-353035" defTabSz="11257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412142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976999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541857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106712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671570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236427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801283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164B95-08BD-48F7-A1DB-77622E6E69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6600" y="835025"/>
            <a:ext cx="7407275" cy="4167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3726" y="5273644"/>
            <a:ext cx="6510492" cy="50092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74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125791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17892" indent="-353035" defTabSz="11257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412142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976999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541857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106712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671570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236427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801283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164B95-08BD-48F7-A1DB-77622E6E69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6600" y="835025"/>
            <a:ext cx="7407275" cy="4167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3726" y="5273644"/>
            <a:ext cx="6510492" cy="50092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3857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125791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17892" indent="-353035" defTabSz="11257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412142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976999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541857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106712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671570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236427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801283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164B95-08BD-48F7-A1DB-77622E6E69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6600" y="835025"/>
            <a:ext cx="7407275" cy="4167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3726" y="5273644"/>
            <a:ext cx="6510492" cy="50092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479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125791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17892" indent="-353035" defTabSz="11257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412142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976999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541857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106712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671570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236427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801283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164B95-08BD-48F7-A1DB-77622E6E69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6600" y="835025"/>
            <a:ext cx="7407275" cy="4167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3726" y="5273644"/>
            <a:ext cx="6510492" cy="50092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711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125791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17892" indent="-353035" defTabSz="11257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412142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976999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541857" indent="-282429" defTabSz="112579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106712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671570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236427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801283" indent="-282429" defTabSz="11257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164B95-08BD-48F7-A1DB-77622E6E69A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6600" y="835025"/>
            <a:ext cx="7407275" cy="4167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3726" y="5273644"/>
            <a:ext cx="6510492" cy="50092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812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38C20D7-698E-4528-AFE4-38F6E054D6D5}" type="datetimeFigureOut">
              <a:rPr lang="en-US" smtClean="0">
                <a:solidFill>
                  <a:prstClr val="black"/>
                </a:solidFill>
              </a:rPr>
              <a:pPr/>
              <a:t>5/29/2024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FE84A75-380D-49D2-A87F-182FC7068D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24000"/>
            <a:ext cx="10515600" cy="4351338"/>
          </a:xfrm>
        </p:spPr>
        <p:txBody>
          <a:bodyPr/>
          <a:lstStyle>
            <a:lvl2pPr marL="800100" indent="-342900">
              <a:buFont typeface="Calibri" panose="020F050202020403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7810-E0A4-4000-A99B-BABB9A8F401B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9ADE-0007-405C-822F-158A7580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7810-E0A4-4000-A99B-BABB9A8F401B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9ADE-0007-405C-822F-158A7580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7810-E0A4-4000-A99B-BABB9A8F401B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9ADE-0007-405C-822F-158A7580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9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7E4D6-ED74-73A0-BED1-A88468CF1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5638801"/>
            <a:ext cx="10842256" cy="106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0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34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7810-E0A4-4000-A99B-BABB9A8F401B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9ADE-0007-405C-822F-158A7580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7913-FBBE-627A-E6AB-C2681DDB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52" y="391886"/>
            <a:ext cx="9685837" cy="1197428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B1886"/>
                </a:solidFill>
              </a:rPr>
            </a:br>
            <a:r>
              <a:rPr lang="en-US" dirty="0">
                <a:solidFill>
                  <a:srgbClr val="0B1886"/>
                </a:solidFill>
              </a:rPr>
              <a:t>Leading Change in Institutions of Higher Education</a:t>
            </a:r>
            <a:br>
              <a:rPr lang="en-US" dirty="0">
                <a:solidFill>
                  <a:srgbClr val="0B1886"/>
                </a:solidFill>
              </a:rPr>
            </a:br>
            <a:r>
              <a:rPr lang="en-US" dirty="0">
                <a:solidFill>
                  <a:srgbClr val="0B1886"/>
                </a:solidFill>
              </a:rPr>
              <a:t>to Advance Early Childhood Intervention Programs of Study    </a:t>
            </a:r>
            <a:br>
              <a:rPr lang="en-US" dirty="0">
                <a:solidFill>
                  <a:srgbClr val="0B1886"/>
                </a:solidFill>
              </a:rPr>
            </a:br>
            <a:endParaRPr lang="en-US" dirty="0">
              <a:solidFill>
                <a:srgbClr val="0B1886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2EB1A7-2A75-929D-729F-52A7F998E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30" y="1789514"/>
            <a:ext cx="5626662" cy="3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5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54" y="1631996"/>
            <a:ext cx="3336013" cy="222261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238F3E-F047-7A44-BDC7-D53F1467F5AB}"/>
              </a:ext>
            </a:extLst>
          </p:cNvPr>
          <p:cNvSpPr txBox="1">
            <a:spLocks/>
          </p:cNvSpPr>
          <p:nvPr/>
        </p:nvSpPr>
        <p:spPr>
          <a:xfrm>
            <a:off x="1216563" y="352035"/>
            <a:ext cx="9666108" cy="1453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A96A2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en-US" sz="4800" dirty="0">
                <a:solidFill>
                  <a:srgbClr val="000066"/>
                </a:solidFill>
                <a:latin typeface="+mn-lt"/>
              </a:rPr>
              <a:t>Exploring leadership and leaders and differentiating between the two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92765" y="6248400"/>
            <a:ext cx="12284765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622234" y="6446457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rgbClr val="000066"/>
                </a:solidFill>
                <a:cs typeface="Arial" pitchFamily="34" charset="0"/>
              </a:rPr>
              <a:t>Slide Source:© 2024-  Georgetown University National Center  for Cultural Competence</a:t>
            </a:r>
          </a:p>
        </p:txBody>
      </p:sp>
      <p:pic>
        <p:nvPicPr>
          <p:cNvPr id="10" name="Picture 4" descr="N:\NCCC\Logos-Descriptions\logos\nccc\Nccc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653" y="6378031"/>
            <a:ext cx="595313" cy="3984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FE295C-5CD4-E482-4F7B-523C21CBB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0" y="2893239"/>
            <a:ext cx="2239364" cy="2505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1272B5-C095-7FBF-70AB-86B969C3E7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29" y="3311409"/>
            <a:ext cx="2448301" cy="2145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FEDC84-54E7-38B6-EB7B-B325018EDE13}"/>
              </a:ext>
            </a:extLst>
          </p:cNvPr>
          <p:cNvSpPr txBox="1"/>
          <p:nvPr/>
        </p:nvSpPr>
        <p:spPr>
          <a:xfrm>
            <a:off x="7887629" y="2726634"/>
            <a:ext cx="241628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>
                <a:solidFill>
                  <a:srgbClr val="000066"/>
                </a:solidFill>
              </a:rPr>
              <a:t>leader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6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-92765" y="6248400"/>
            <a:ext cx="12284765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5061" name="Picture 4" descr="N:\NCCC\Logos-Descriptions\logos\nccc\Nccc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653" y="6378031"/>
            <a:ext cx="595313" cy="3984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22234" y="6446457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rgbClr val="000066"/>
                </a:solidFill>
                <a:cs typeface="Arial" pitchFamily="34" charset="0"/>
              </a:rPr>
              <a:t>Slide Source:© 2024-  Georgetown University National Center  for Cultural Competence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5324" y="441794"/>
            <a:ext cx="1031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66"/>
                </a:solidFill>
              </a:rPr>
              <a:t>Differentiating Leadership, Management, &amp; Advocacy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36" y="1395216"/>
            <a:ext cx="4955309" cy="330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9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-92765" y="6248400"/>
            <a:ext cx="12284765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5061" name="Picture 4" descr="N:\NCCC\Logos-Descriptions\logos\nccc\Nccc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653" y="6378031"/>
            <a:ext cx="595313" cy="3984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898073" y="273989"/>
            <a:ext cx="82296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2D50"/>
                </a:solidFill>
                <a:latin typeface="Georgia"/>
                <a:ea typeface="+mj-ea"/>
                <a:cs typeface="Georgia"/>
              </a:defRPr>
            </a:lvl1pPr>
          </a:lstStyle>
          <a:p>
            <a:pPr>
              <a:defRPr/>
            </a:pPr>
            <a:r>
              <a:rPr lang="en-US" altLang="en-US" sz="5000" b="1" dirty="0">
                <a:solidFill>
                  <a:srgbClr val="000066"/>
                </a:solidFill>
                <a:latin typeface="+mn-lt"/>
              </a:rPr>
              <a:t>Leadership is NOT …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897708" y="996526"/>
          <a:ext cx="63038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31417" y="6399311"/>
            <a:ext cx="788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Slide source: © Georgetown University Leadership Academy, National Center for Cultural Competence</a:t>
            </a:r>
          </a:p>
        </p:txBody>
      </p:sp>
    </p:spTree>
    <p:extLst>
      <p:ext uri="{BB962C8B-B14F-4D97-AF65-F5344CB8AC3E}">
        <p14:creationId xmlns:p14="http://schemas.microsoft.com/office/powerpoint/2010/main" val="27778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4" descr="N:\NCCC\Logos-Descriptions\logos\nccc\Nccc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399" y="5999019"/>
            <a:ext cx="802303" cy="53700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868948" y="177597"/>
            <a:ext cx="10380012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2D50"/>
                </a:solidFill>
                <a:latin typeface="Georgia"/>
                <a:ea typeface="+mj-ea"/>
                <a:cs typeface="Georgia"/>
              </a:defRPr>
            </a:lvl1pPr>
          </a:lstStyle>
          <a:p>
            <a:pPr>
              <a:defRPr/>
            </a:pPr>
            <a:r>
              <a:rPr lang="en-US" altLang="en-US" sz="4800" dirty="0">
                <a:solidFill>
                  <a:srgbClr val="000066"/>
                </a:solidFill>
                <a:latin typeface="+mn-lt"/>
              </a:rPr>
              <a:t>Leadership is different than management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535145" y="1174088"/>
          <a:ext cx="9176528" cy="371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65163" y="6184396"/>
            <a:ext cx="788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Slide source: © Georgetown University Leadership Academy, National Center for Cultural Competence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0690" y="5537710"/>
            <a:ext cx="92409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indent="-179388" algn="ctr">
              <a:buNone/>
            </a:pPr>
            <a:r>
              <a:rPr lang="en-US" altLang="en-US" dirty="0"/>
              <a:t> </a:t>
            </a:r>
            <a:r>
              <a:rPr lang="en-US" altLang="en-US" b="1" i="1" dirty="0">
                <a:solidFill>
                  <a:srgbClr val="000066"/>
                </a:solidFill>
              </a:rPr>
              <a:t>Understanding the difference is one of the first steps to understanding one’s role as a leader.</a:t>
            </a:r>
          </a:p>
        </p:txBody>
      </p:sp>
    </p:spTree>
    <p:extLst>
      <p:ext uri="{BB962C8B-B14F-4D97-AF65-F5344CB8AC3E}">
        <p14:creationId xmlns:p14="http://schemas.microsoft.com/office/powerpoint/2010/main" val="264750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4" descr="N:\NCCC\Logos-Descriptions\logos\nccc\Nccc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399" y="5999019"/>
            <a:ext cx="802303" cy="53700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868948" y="177597"/>
            <a:ext cx="10380012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2D50"/>
                </a:solidFill>
                <a:latin typeface="Georgia"/>
                <a:ea typeface="+mj-ea"/>
                <a:cs typeface="Georgia"/>
              </a:defRPr>
            </a:lvl1pPr>
          </a:lstStyle>
          <a:p>
            <a:pPr>
              <a:defRPr/>
            </a:pPr>
            <a:r>
              <a:rPr lang="en-US" altLang="en-US" sz="4800" dirty="0">
                <a:solidFill>
                  <a:srgbClr val="000066"/>
                </a:solidFill>
                <a:latin typeface="+mn-lt"/>
              </a:rPr>
              <a:t>Leadership is different than advocacy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5163" y="6184396"/>
            <a:ext cx="7883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Slide source: © Georgetown University Leadership Academy, National Center for Cultural Competence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71093" y="1295399"/>
            <a:ext cx="5408453" cy="4703620"/>
            <a:chOff x="7408000" y="641832"/>
            <a:chExt cx="720000" cy="2643187"/>
          </a:xfrm>
          <a:solidFill>
            <a:srgbClr val="99FF66"/>
          </a:solidFill>
        </p:grpSpPr>
        <p:sp>
          <p:nvSpPr>
            <p:cNvPr id="19" name="Rectangle 18"/>
            <p:cNvSpPr/>
            <p:nvPr/>
          </p:nvSpPr>
          <p:spPr>
            <a:xfrm>
              <a:off x="7408000" y="641832"/>
              <a:ext cx="720000" cy="26431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08000" y="641832"/>
              <a:ext cx="720000" cy="26431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70092" y="1295399"/>
            <a:ext cx="5351213" cy="4615086"/>
            <a:chOff x="7408000" y="641832"/>
            <a:chExt cx="720000" cy="2643187"/>
          </a:xfrm>
          <a:solidFill>
            <a:srgbClr val="CCECFF"/>
          </a:solidFill>
        </p:grpSpPr>
        <p:sp>
          <p:nvSpPr>
            <p:cNvPr id="23" name="Rectangle 22"/>
            <p:cNvSpPr/>
            <p:nvPr/>
          </p:nvSpPr>
          <p:spPr>
            <a:xfrm>
              <a:off x="7408000" y="641832"/>
              <a:ext cx="720000" cy="26431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08000" y="641832"/>
              <a:ext cx="720000" cy="26431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71093" y="2116878"/>
            <a:ext cx="536559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Provides focus and attention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800" dirty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Tells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800" dirty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Argues</a:t>
            </a: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800" dirty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Persuades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601" y="1438803"/>
            <a:ext cx="386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</a:rPr>
              <a:t>Advocacy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15891" y="2116878"/>
            <a:ext cx="5407161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Provides focus and attention</a:t>
            </a:r>
          </a:p>
          <a:p>
            <a:pPr marL="914400" lvl="1" indent="-4572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800" dirty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Brings people together</a:t>
            </a:r>
          </a:p>
          <a:p>
            <a:pPr marL="914400" lvl="1" indent="-4572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800" dirty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Mobilizes resources</a:t>
            </a:r>
          </a:p>
          <a:p>
            <a:pPr marL="914400" lvl="1" indent="-4572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800" dirty="0">
              <a:solidFill>
                <a:srgbClr val="0000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Asks and reflects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78087" y="1395147"/>
            <a:ext cx="386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</a:rPr>
              <a:t>Leadership  </a:t>
            </a:r>
          </a:p>
        </p:txBody>
      </p:sp>
    </p:spTree>
    <p:extLst>
      <p:ext uri="{BB962C8B-B14F-4D97-AF65-F5344CB8AC3E}">
        <p14:creationId xmlns:p14="http://schemas.microsoft.com/office/powerpoint/2010/main" val="97981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5061" name="Picture 4" descr="N:\NCCC\Logos-Descriptions\logos\nccc\Nccc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653" y="6378031"/>
            <a:ext cx="595313" cy="3984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22234" y="6446457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Slide Source:© 2024  Georgetown University National Center  for Cultural Competence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6205" y="1088631"/>
            <a:ext cx="5592419" cy="3754874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300" dirty="0"/>
          </a:p>
          <a:p>
            <a:r>
              <a:rPr lang="en-US" sz="2400" dirty="0">
                <a:latin typeface="Aptos" panose="020B0004020202020204" pitchFamily="34" charset="0"/>
              </a:rPr>
              <a:t>Leadership is a set of personal attributes, qualities, and skills either intuitive and/or acquired that rouses and motivates others (Northouse, 2001). One can demonstrate leadership by position and by influence ─ both are necessary to advance equity in HBCUs and MSIs. </a:t>
            </a:r>
          </a:p>
          <a:p>
            <a:r>
              <a:rPr lang="en-US" sz="2400" dirty="0">
                <a:solidFill>
                  <a:srgbClr val="000066"/>
                </a:solidFill>
                <a:latin typeface="Aptos" panose="020B00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2" y="1056293"/>
            <a:ext cx="5635833" cy="3754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05860"/>
            <a:ext cx="543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Adapted from Goode &amp; Jackson. NCCC CLC Leadership Academy  </a:t>
            </a:r>
          </a:p>
        </p:txBody>
      </p:sp>
    </p:spTree>
    <p:extLst>
      <p:ext uri="{BB962C8B-B14F-4D97-AF65-F5344CB8AC3E}">
        <p14:creationId xmlns:p14="http://schemas.microsoft.com/office/powerpoint/2010/main" val="200325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5061" name="Picture 4" descr="N:\NCCC\Logos-Descriptions\logos\nccc\Nccc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653" y="6378031"/>
            <a:ext cx="595313" cy="3984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22234" y="6446457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Slide Source:© 2024-  Georgetown University National Center  for Cultural Competence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541" y="66365"/>
            <a:ext cx="30025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ptos" panose="020B0004020202020204" pitchFamily="34" charset="0"/>
              </a:rPr>
              <a:t>Assertion-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559" y="977670"/>
            <a:ext cx="918209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ptos" panose="020B0004020202020204" pitchFamily="34" charset="0"/>
              </a:rPr>
              <a:t>A leader: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>
                <a:latin typeface="Aptos" panose="020B0004020202020204" pitchFamily="34" charset="0"/>
              </a:rPr>
              <a:t>is a person who inspires and engenders trust in others;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>
                <a:latin typeface="Aptos" panose="020B0004020202020204" pitchFamily="34" charset="0"/>
              </a:rPr>
              <a:t>uses and shares power to achieve a desired outcome or goal;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>
                <a:latin typeface="Aptos" panose="020B0004020202020204" pitchFamily="34" charset="0"/>
              </a:rPr>
              <a:t>is conscious and aware of the influence of cultural values, beliefs, and behaviors─ their own, those of others, and those embedded in the fabric of society and its institutions; and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>
                <a:latin typeface="Aptos" panose="020B0004020202020204" pitchFamily="34" charset="0"/>
              </a:rPr>
              <a:t> is an in influential person. </a:t>
            </a:r>
          </a:p>
          <a:p>
            <a:endParaRPr lang="en-US" sz="23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latin typeface="Aptos" panose="020B0004020202020204" pitchFamily="34" charset="0"/>
              </a:rPr>
              <a:t>Change always takes place within the socio-cultural, political, and economic environment.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300" dirty="0"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dirty="0">
                <a:latin typeface="Aptos" panose="020B0004020202020204" pitchFamily="34" charset="0"/>
              </a:rPr>
              <a:t>Leadership for change in HBCUs and MSIs requires the capacity to identify and effectively address the adaptive challenges ─ for self and for others.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4" y="1072697"/>
            <a:ext cx="1296185" cy="863583"/>
          </a:xfrm>
          <a:prstGeom prst="rect">
            <a:avLst/>
          </a:prstGeom>
        </p:spPr>
      </p:pic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0" y="827737"/>
            <a:ext cx="12279086" cy="69625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05860"/>
            <a:ext cx="543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Adapted from Goode &amp; Jackson. NCCC CLC Leadership Academy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CB729-E3E4-0063-7150-0ECABAA34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5" y="2121408"/>
            <a:ext cx="1296185" cy="86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569BA-D0A8-52C2-4997-FCC63C2C1A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4" y="3170119"/>
            <a:ext cx="1296185" cy="863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285107-D5D6-2041-B0DC-3374121FF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3" y="4239033"/>
            <a:ext cx="1296185" cy="863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15A82C-127F-C7CF-76FE-A6FD6E4D0EBC}"/>
              </a:ext>
            </a:extLst>
          </p:cNvPr>
          <p:cNvSpPr txBox="1"/>
          <p:nvPr/>
        </p:nvSpPr>
        <p:spPr>
          <a:xfrm>
            <a:off x="3039026" y="223992"/>
            <a:ext cx="89243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Anyone can be a leader at any time and in any context</a:t>
            </a:r>
            <a:r>
              <a:rPr lang="en-US" sz="2800" dirty="0">
                <a:latin typeface="Aptos" panose="020B0004020202020204" pitchFamily="34" charset="0"/>
              </a:rPr>
              <a:t>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763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79"/>
          <p:cNvSpPr txBox="1"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6" name="Google Shape;796;p79" descr="N:\NCCC\Logos-Descriptions\logos\nccc\Ncccp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0089" y="6353969"/>
            <a:ext cx="595313" cy="398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797" name="Google Shape;797;p79"/>
          <p:cNvSpPr txBox="1"/>
          <p:nvPr/>
        </p:nvSpPr>
        <p:spPr>
          <a:xfrm>
            <a:off x="5741831" y="6422395"/>
            <a:ext cx="5334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Source:© 2024 -  Georgetown University National Center  for Cultural Competence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5610603" y="1547924"/>
            <a:ext cx="57990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66"/>
                </a:solidFill>
              </a:rPr>
              <a:t>Personal or individual and organizational or institutional change  requires the capacity to differentiate between and meet the challenges of </a:t>
            </a:r>
            <a:r>
              <a:rPr lang="en-US" sz="3000" i="1" dirty="0">
                <a:solidFill>
                  <a:srgbClr val="000066"/>
                </a:solidFill>
              </a:rPr>
              <a:t>both</a:t>
            </a:r>
            <a:r>
              <a:rPr lang="en-US" sz="3000" dirty="0">
                <a:solidFill>
                  <a:srgbClr val="000066"/>
                </a:solidFill>
              </a:rPr>
              <a:t> technical and adaptive work.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1" y="1789514"/>
            <a:ext cx="4447012" cy="2746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" y="371537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Advancing Change in HBCUs and IHEs  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A28736-9F41-04EC-5D42-3D48B56AF251}"/>
              </a:ext>
            </a:extLst>
          </p:cNvPr>
          <p:cNvCxnSpPr/>
          <p:nvPr/>
        </p:nvCxnSpPr>
        <p:spPr>
          <a:xfrm>
            <a:off x="477055" y="1001486"/>
            <a:ext cx="11081657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53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981200" y="1295400"/>
            <a:ext cx="8077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893050" y="28956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911842" y="190201"/>
            <a:ext cx="1029211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Equity within the Context of  Personal and </a:t>
            </a:r>
            <a:r>
              <a:rPr lang="en-US" sz="2800" b="1" dirty="0">
                <a:solidFill>
                  <a:srgbClr val="010000"/>
                </a:solidFill>
              </a:rPr>
              <a:t>Organizational</a:t>
            </a:r>
            <a:r>
              <a:rPr lang="en-US" sz="2800" b="1" dirty="0">
                <a:solidFill>
                  <a:srgbClr val="000000"/>
                </a:solidFill>
              </a:rPr>
              <a:t> Change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352800" y="3810600"/>
            <a:ext cx="5791200" cy="15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Monotype Sorts" pitchFamily="2" charset="2"/>
              <a:buNone/>
            </a:pPr>
            <a:r>
              <a:rPr lang="en-US" sz="2600" dirty="0">
                <a:solidFill>
                  <a:srgbClr val="000000"/>
                </a:solidFill>
              </a:rPr>
              <a:t>Does making progress require  </a:t>
            </a:r>
          </a:p>
          <a:p>
            <a:pPr algn="ctr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Monotype Sorts" pitchFamily="2" charset="2"/>
              <a:buNone/>
            </a:pPr>
            <a:r>
              <a:rPr lang="en-US" sz="2600" dirty="0">
                <a:solidFill>
                  <a:srgbClr val="000000"/>
                </a:solidFill>
              </a:rPr>
              <a:t>changes in people’s values, attitudes,</a:t>
            </a:r>
          </a:p>
          <a:p>
            <a:pPr algn="ctr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Font typeface="Monotype Sorts" pitchFamily="2" charset="2"/>
              <a:buNone/>
            </a:pPr>
            <a:r>
              <a:rPr lang="en-US" sz="2600" dirty="0">
                <a:solidFill>
                  <a:srgbClr val="000000"/>
                </a:solidFill>
              </a:rPr>
              <a:t>and behaviors?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96400" y="3200400"/>
            <a:ext cx="990600" cy="2057400"/>
            <a:chOff x="4738" y="2023"/>
            <a:chExt cx="916" cy="2296"/>
          </a:xfrm>
        </p:grpSpPr>
        <p:sp>
          <p:nvSpPr>
            <p:cNvPr id="44048" name="Freeform 11"/>
            <p:cNvSpPr>
              <a:spLocks/>
            </p:cNvSpPr>
            <p:nvPr/>
          </p:nvSpPr>
          <p:spPr bwMode="auto">
            <a:xfrm>
              <a:off x="4971" y="2113"/>
              <a:ext cx="538" cy="525"/>
            </a:xfrm>
            <a:custGeom>
              <a:avLst/>
              <a:gdLst>
                <a:gd name="T0" fmla="*/ 164 w 538"/>
                <a:gd name="T1" fmla="*/ 222 h 525"/>
                <a:gd name="T2" fmla="*/ 211 w 538"/>
                <a:gd name="T3" fmla="*/ 152 h 525"/>
                <a:gd name="T4" fmla="*/ 263 w 538"/>
                <a:gd name="T5" fmla="*/ 100 h 525"/>
                <a:gd name="T6" fmla="*/ 316 w 538"/>
                <a:gd name="T7" fmla="*/ 35 h 525"/>
                <a:gd name="T8" fmla="*/ 380 w 538"/>
                <a:gd name="T9" fmla="*/ 6 h 525"/>
                <a:gd name="T10" fmla="*/ 432 w 538"/>
                <a:gd name="T11" fmla="*/ 0 h 525"/>
                <a:gd name="T12" fmla="*/ 485 w 538"/>
                <a:gd name="T13" fmla="*/ 17 h 525"/>
                <a:gd name="T14" fmla="*/ 514 w 538"/>
                <a:gd name="T15" fmla="*/ 59 h 525"/>
                <a:gd name="T16" fmla="*/ 538 w 538"/>
                <a:gd name="T17" fmla="*/ 135 h 525"/>
                <a:gd name="T18" fmla="*/ 531 w 538"/>
                <a:gd name="T19" fmla="*/ 216 h 525"/>
                <a:gd name="T20" fmla="*/ 508 w 538"/>
                <a:gd name="T21" fmla="*/ 286 h 525"/>
                <a:gd name="T22" fmla="*/ 450 w 538"/>
                <a:gd name="T23" fmla="*/ 368 h 525"/>
                <a:gd name="T24" fmla="*/ 386 w 538"/>
                <a:gd name="T25" fmla="*/ 426 h 525"/>
                <a:gd name="T26" fmla="*/ 316 w 538"/>
                <a:gd name="T27" fmla="*/ 478 h 525"/>
                <a:gd name="T28" fmla="*/ 240 w 538"/>
                <a:gd name="T29" fmla="*/ 513 h 525"/>
                <a:gd name="T30" fmla="*/ 176 w 538"/>
                <a:gd name="T31" fmla="*/ 525 h 525"/>
                <a:gd name="T32" fmla="*/ 147 w 538"/>
                <a:gd name="T33" fmla="*/ 508 h 525"/>
                <a:gd name="T34" fmla="*/ 123 w 538"/>
                <a:gd name="T35" fmla="*/ 438 h 525"/>
                <a:gd name="T36" fmla="*/ 129 w 538"/>
                <a:gd name="T37" fmla="*/ 345 h 525"/>
                <a:gd name="T38" fmla="*/ 17 w 538"/>
                <a:gd name="T39" fmla="*/ 350 h 525"/>
                <a:gd name="T40" fmla="*/ 0 w 538"/>
                <a:gd name="T41" fmla="*/ 333 h 525"/>
                <a:gd name="T42" fmla="*/ 17 w 538"/>
                <a:gd name="T43" fmla="*/ 298 h 525"/>
                <a:gd name="T44" fmla="*/ 135 w 538"/>
                <a:gd name="T45" fmla="*/ 292 h 525"/>
                <a:gd name="T46" fmla="*/ 164 w 538"/>
                <a:gd name="T47" fmla="*/ 222 h 5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8"/>
                <a:gd name="T73" fmla="*/ 0 h 525"/>
                <a:gd name="T74" fmla="*/ 538 w 538"/>
                <a:gd name="T75" fmla="*/ 525 h 5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8" h="525">
                  <a:moveTo>
                    <a:pt x="164" y="222"/>
                  </a:moveTo>
                  <a:lnTo>
                    <a:pt x="211" y="152"/>
                  </a:lnTo>
                  <a:lnTo>
                    <a:pt x="263" y="100"/>
                  </a:lnTo>
                  <a:lnTo>
                    <a:pt x="316" y="35"/>
                  </a:lnTo>
                  <a:lnTo>
                    <a:pt x="380" y="6"/>
                  </a:lnTo>
                  <a:lnTo>
                    <a:pt x="432" y="0"/>
                  </a:lnTo>
                  <a:lnTo>
                    <a:pt x="485" y="17"/>
                  </a:lnTo>
                  <a:lnTo>
                    <a:pt x="514" y="59"/>
                  </a:lnTo>
                  <a:lnTo>
                    <a:pt x="538" y="135"/>
                  </a:lnTo>
                  <a:lnTo>
                    <a:pt x="531" y="216"/>
                  </a:lnTo>
                  <a:lnTo>
                    <a:pt x="508" y="286"/>
                  </a:lnTo>
                  <a:lnTo>
                    <a:pt x="450" y="368"/>
                  </a:lnTo>
                  <a:lnTo>
                    <a:pt x="386" y="426"/>
                  </a:lnTo>
                  <a:lnTo>
                    <a:pt x="316" y="478"/>
                  </a:lnTo>
                  <a:lnTo>
                    <a:pt x="240" y="513"/>
                  </a:lnTo>
                  <a:lnTo>
                    <a:pt x="176" y="525"/>
                  </a:lnTo>
                  <a:lnTo>
                    <a:pt x="147" y="508"/>
                  </a:lnTo>
                  <a:lnTo>
                    <a:pt x="123" y="438"/>
                  </a:lnTo>
                  <a:lnTo>
                    <a:pt x="129" y="345"/>
                  </a:lnTo>
                  <a:lnTo>
                    <a:pt x="17" y="350"/>
                  </a:lnTo>
                  <a:lnTo>
                    <a:pt x="0" y="333"/>
                  </a:lnTo>
                  <a:lnTo>
                    <a:pt x="17" y="298"/>
                  </a:lnTo>
                  <a:lnTo>
                    <a:pt x="135" y="292"/>
                  </a:lnTo>
                  <a:lnTo>
                    <a:pt x="164" y="22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</a:endParaRPr>
            </a:p>
          </p:txBody>
        </p:sp>
        <p:sp>
          <p:nvSpPr>
            <p:cNvPr id="44049" name="Freeform 12"/>
            <p:cNvSpPr>
              <a:spLocks/>
            </p:cNvSpPr>
            <p:nvPr/>
          </p:nvSpPr>
          <p:spPr bwMode="auto">
            <a:xfrm>
              <a:off x="4942" y="2666"/>
              <a:ext cx="373" cy="772"/>
            </a:xfrm>
            <a:custGeom>
              <a:avLst/>
              <a:gdLst>
                <a:gd name="T0" fmla="*/ 106 w 373"/>
                <a:gd name="T1" fmla="*/ 65 h 772"/>
                <a:gd name="T2" fmla="*/ 158 w 373"/>
                <a:gd name="T3" fmla="*/ 18 h 772"/>
                <a:gd name="T4" fmla="*/ 239 w 373"/>
                <a:gd name="T5" fmla="*/ 0 h 772"/>
                <a:gd name="T6" fmla="*/ 309 w 373"/>
                <a:gd name="T7" fmla="*/ 12 h 772"/>
                <a:gd name="T8" fmla="*/ 361 w 373"/>
                <a:gd name="T9" fmla="*/ 59 h 772"/>
                <a:gd name="T10" fmla="*/ 373 w 373"/>
                <a:gd name="T11" fmla="*/ 94 h 772"/>
                <a:gd name="T12" fmla="*/ 373 w 373"/>
                <a:gd name="T13" fmla="*/ 141 h 772"/>
                <a:gd name="T14" fmla="*/ 350 w 373"/>
                <a:gd name="T15" fmla="*/ 182 h 772"/>
                <a:gd name="T16" fmla="*/ 309 w 373"/>
                <a:gd name="T17" fmla="*/ 252 h 772"/>
                <a:gd name="T18" fmla="*/ 292 w 373"/>
                <a:gd name="T19" fmla="*/ 334 h 772"/>
                <a:gd name="T20" fmla="*/ 286 w 373"/>
                <a:gd name="T21" fmla="*/ 403 h 772"/>
                <a:gd name="T22" fmla="*/ 303 w 373"/>
                <a:gd name="T23" fmla="*/ 479 h 772"/>
                <a:gd name="T24" fmla="*/ 350 w 373"/>
                <a:gd name="T25" fmla="*/ 549 h 772"/>
                <a:gd name="T26" fmla="*/ 367 w 373"/>
                <a:gd name="T27" fmla="*/ 619 h 772"/>
                <a:gd name="T28" fmla="*/ 361 w 373"/>
                <a:gd name="T29" fmla="*/ 683 h 772"/>
                <a:gd name="T30" fmla="*/ 327 w 373"/>
                <a:gd name="T31" fmla="*/ 737 h 772"/>
                <a:gd name="T32" fmla="*/ 280 w 373"/>
                <a:gd name="T33" fmla="*/ 766 h 772"/>
                <a:gd name="T34" fmla="*/ 222 w 373"/>
                <a:gd name="T35" fmla="*/ 772 h 772"/>
                <a:gd name="T36" fmla="*/ 152 w 373"/>
                <a:gd name="T37" fmla="*/ 772 h 772"/>
                <a:gd name="T38" fmla="*/ 100 w 373"/>
                <a:gd name="T39" fmla="*/ 742 h 772"/>
                <a:gd name="T40" fmla="*/ 46 w 373"/>
                <a:gd name="T41" fmla="*/ 654 h 772"/>
                <a:gd name="T42" fmla="*/ 12 w 373"/>
                <a:gd name="T43" fmla="*/ 578 h 772"/>
                <a:gd name="T44" fmla="*/ 0 w 373"/>
                <a:gd name="T45" fmla="*/ 462 h 772"/>
                <a:gd name="T46" fmla="*/ 12 w 373"/>
                <a:gd name="T47" fmla="*/ 357 h 772"/>
                <a:gd name="T48" fmla="*/ 35 w 373"/>
                <a:gd name="T49" fmla="*/ 246 h 772"/>
                <a:gd name="T50" fmla="*/ 71 w 373"/>
                <a:gd name="T51" fmla="*/ 135 h 772"/>
                <a:gd name="T52" fmla="*/ 106 w 373"/>
                <a:gd name="T53" fmla="*/ 65 h 7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3"/>
                <a:gd name="T82" fmla="*/ 0 h 772"/>
                <a:gd name="T83" fmla="*/ 373 w 373"/>
                <a:gd name="T84" fmla="*/ 772 h 7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3" h="772">
                  <a:moveTo>
                    <a:pt x="106" y="65"/>
                  </a:moveTo>
                  <a:lnTo>
                    <a:pt x="158" y="18"/>
                  </a:lnTo>
                  <a:lnTo>
                    <a:pt x="239" y="0"/>
                  </a:lnTo>
                  <a:lnTo>
                    <a:pt x="309" y="12"/>
                  </a:lnTo>
                  <a:lnTo>
                    <a:pt x="361" y="59"/>
                  </a:lnTo>
                  <a:lnTo>
                    <a:pt x="373" y="94"/>
                  </a:lnTo>
                  <a:lnTo>
                    <a:pt x="373" y="141"/>
                  </a:lnTo>
                  <a:lnTo>
                    <a:pt x="350" y="182"/>
                  </a:lnTo>
                  <a:lnTo>
                    <a:pt x="309" y="252"/>
                  </a:lnTo>
                  <a:lnTo>
                    <a:pt x="292" y="334"/>
                  </a:lnTo>
                  <a:lnTo>
                    <a:pt x="286" y="403"/>
                  </a:lnTo>
                  <a:lnTo>
                    <a:pt x="303" y="479"/>
                  </a:lnTo>
                  <a:lnTo>
                    <a:pt x="350" y="549"/>
                  </a:lnTo>
                  <a:lnTo>
                    <a:pt x="367" y="619"/>
                  </a:lnTo>
                  <a:lnTo>
                    <a:pt x="361" y="683"/>
                  </a:lnTo>
                  <a:lnTo>
                    <a:pt x="327" y="737"/>
                  </a:lnTo>
                  <a:lnTo>
                    <a:pt x="280" y="766"/>
                  </a:lnTo>
                  <a:lnTo>
                    <a:pt x="222" y="772"/>
                  </a:lnTo>
                  <a:lnTo>
                    <a:pt x="152" y="772"/>
                  </a:lnTo>
                  <a:lnTo>
                    <a:pt x="100" y="742"/>
                  </a:lnTo>
                  <a:lnTo>
                    <a:pt x="46" y="654"/>
                  </a:lnTo>
                  <a:lnTo>
                    <a:pt x="12" y="578"/>
                  </a:lnTo>
                  <a:lnTo>
                    <a:pt x="0" y="462"/>
                  </a:lnTo>
                  <a:lnTo>
                    <a:pt x="12" y="357"/>
                  </a:lnTo>
                  <a:lnTo>
                    <a:pt x="35" y="246"/>
                  </a:lnTo>
                  <a:lnTo>
                    <a:pt x="71" y="13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</a:endParaRPr>
            </a:p>
          </p:txBody>
        </p:sp>
        <p:sp>
          <p:nvSpPr>
            <p:cNvPr id="44050" name="Freeform 13"/>
            <p:cNvSpPr>
              <a:spLocks/>
            </p:cNvSpPr>
            <p:nvPr/>
          </p:nvSpPr>
          <p:spPr bwMode="auto">
            <a:xfrm>
              <a:off x="5240" y="2691"/>
              <a:ext cx="414" cy="694"/>
            </a:xfrm>
            <a:custGeom>
              <a:avLst/>
              <a:gdLst>
                <a:gd name="T0" fmla="*/ 0 w 414"/>
                <a:gd name="T1" fmla="*/ 34 h 694"/>
                <a:gd name="T2" fmla="*/ 5 w 414"/>
                <a:gd name="T3" fmla="*/ 5 h 694"/>
                <a:gd name="T4" fmla="*/ 69 w 414"/>
                <a:gd name="T5" fmla="*/ 0 h 694"/>
                <a:gd name="T6" fmla="*/ 104 w 414"/>
                <a:gd name="T7" fmla="*/ 29 h 694"/>
                <a:gd name="T8" fmla="*/ 157 w 414"/>
                <a:gd name="T9" fmla="*/ 105 h 694"/>
                <a:gd name="T10" fmla="*/ 226 w 414"/>
                <a:gd name="T11" fmla="*/ 204 h 694"/>
                <a:gd name="T12" fmla="*/ 291 w 414"/>
                <a:gd name="T13" fmla="*/ 274 h 694"/>
                <a:gd name="T14" fmla="*/ 408 w 414"/>
                <a:gd name="T15" fmla="*/ 402 h 694"/>
                <a:gd name="T16" fmla="*/ 414 w 414"/>
                <a:gd name="T17" fmla="*/ 431 h 694"/>
                <a:gd name="T18" fmla="*/ 390 w 414"/>
                <a:gd name="T19" fmla="*/ 449 h 694"/>
                <a:gd name="T20" fmla="*/ 332 w 414"/>
                <a:gd name="T21" fmla="*/ 472 h 694"/>
                <a:gd name="T22" fmla="*/ 250 w 414"/>
                <a:gd name="T23" fmla="*/ 490 h 694"/>
                <a:gd name="T24" fmla="*/ 151 w 414"/>
                <a:gd name="T25" fmla="*/ 496 h 694"/>
                <a:gd name="T26" fmla="*/ 116 w 414"/>
                <a:gd name="T27" fmla="*/ 501 h 694"/>
                <a:gd name="T28" fmla="*/ 104 w 414"/>
                <a:gd name="T29" fmla="*/ 525 h 694"/>
                <a:gd name="T30" fmla="*/ 127 w 414"/>
                <a:gd name="T31" fmla="*/ 565 h 694"/>
                <a:gd name="T32" fmla="*/ 209 w 414"/>
                <a:gd name="T33" fmla="*/ 635 h 694"/>
                <a:gd name="T34" fmla="*/ 268 w 414"/>
                <a:gd name="T35" fmla="*/ 653 h 694"/>
                <a:gd name="T36" fmla="*/ 280 w 414"/>
                <a:gd name="T37" fmla="*/ 676 h 694"/>
                <a:gd name="T38" fmla="*/ 255 w 414"/>
                <a:gd name="T39" fmla="*/ 694 h 694"/>
                <a:gd name="T40" fmla="*/ 203 w 414"/>
                <a:gd name="T41" fmla="*/ 694 h 694"/>
                <a:gd name="T42" fmla="*/ 133 w 414"/>
                <a:gd name="T43" fmla="*/ 653 h 694"/>
                <a:gd name="T44" fmla="*/ 75 w 414"/>
                <a:gd name="T45" fmla="*/ 595 h 694"/>
                <a:gd name="T46" fmla="*/ 40 w 414"/>
                <a:gd name="T47" fmla="*/ 542 h 694"/>
                <a:gd name="T48" fmla="*/ 40 w 414"/>
                <a:gd name="T49" fmla="*/ 501 h 694"/>
                <a:gd name="T50" fmla="*/ 63 w 414"/>
                <a:gd name="T51" fmla="*/ 472 h 694"/>
                <a:gd name="T52" fmla="*/ 98 w 414"/>
                <a:gd name="T53" fmla="*/ 461 h 694"/>
                <a:gd name="T54" fmla="*/ 151 w 414"/>
                <a:gd name="T55" fmla="*/ 455 h 694"/>
                <a:gd name="T56" fmla="*/ 209 w 414"/>
                <a:gd name="T57" fmla="*/ 455 h 694"/>
                <a:gd name="T58" fmla="*/ 280 w 414"/>
                <a:gd name="T59" fmla="*/ 443 h 694"/>
                <a:gd name="T60" fmla="*/ 315 w 414"/>
                <a:gd name="T61" fmla="*/ 431 h 694"/>
                <a:gd name="T62" fmla="*/ 332 w 414"/>
                <a:gd name="T63" fmla="*/ 414 h 694"/>
                <a:gd name="T64" fmla="*/ 326 w 414"/>
                <a:gd name="T65" fmla="*/ 397 h 694"/>
                <a:gd name="T66" fmla="*/ 274 w 414"/>
                <a:gd name="T67" fmla="*/ 350 h 694"/>
                <a:gd name="T68" fmla="*/ 191 w 414"/>
                <a:gd name="T69" fmla="*/ 268 h 694"/>
                <a:gd name="T70" fmla="*/ 116 w 414"/>
                <a:gd name="T71" fmla="*/ 199 h 694"/>
                <a:gd name="T72" fmla="*/ 34 w 414"/>
                <a:gd name="T73" fmla="*/ 123 h 694"/>
                <a:gd name="T74" fmla="*/ 5 w 414"/>
                <a:gd name="T75" fmla="*/ 69 h 694"/>
                <a:gd name="T76" fmla="*/ 0 w 414"/>
                <a:gd name="T77" fmla="*/ 34 h 6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4"/>
                <a:gd name="T118" fmla="*/ 0 h 694"/>
                <a:gd name="T119" fmla="*/ 414 w 414"/>
                <a:gd name="T120" fmla="*/ 694 h 6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4" h="694">
                  <a:moveTo>
                    <a:pt x="0" y="34"/>
                  </a:moveTo>
                  <a:lnTo>
                    <a:pt x="5" y="5"/>
                  </a:lnTo>
                  <a:lnTo>
                    <a:pt x="69" y="0"/>
                  </a:lnTo>
                  <a:lnTo>
                    <a:pt x="104" y="29"/>
                  </a:lnTo>
                  <a:lnTo>
                    <a:pt x="157" y="105"/>
                  </a:lnTo>
                  <a:lnTo>
                    <a:pt x="226" y="204"/>
                  </a:lnTo>
                  <a:lnTo>
                    <a:pt x="291" y="274"/>
                  </a:lnTo>
                  <a:lnTo>
                    <a:pt x="408" y="402"/>
                  </a:lnTo>
                  <a:lnTo>
                    <a:pt x="414" y="431"/>
                  </a:lnTo>
                  <a:lnTo>
                    <a:pt x="390" y="449"/>
                  </a:lnTo>
                  <a:lnTo>
                    <a:pt x="332" y="472"/>
                  </a:lnTo>
                  <a:lnTo>
                    <a:pt x="250" y="490"/>
                  </a:lnTo>
                  <a:lnTo>
                    <a:pt x="151" y="496"/>
                  </a:lnTo>
                  <a:lnTo>
                    <a:pt x="116" y="501"/>
                  </a:lnTo>
                  <a:lnTo>
                    <a:pt x="104" y="525"/>
                  </a:lnTo>
                  <a:lnTo>
                    <a:pt x="127" y="565"/>
                  </a:lnTo>
                  <a:lnTo>
                    <a:pt x="209" y="635"/>
                  </a:lnTo>
                  <a:lnTo>
                    <a:pt x="268" y="653"/>
                  </a:lnTo>
                  <a:lnTo>
                    <a:pt x="280" y="676"/>
                  </a:lnTo>
                  <a:lnTo>
                    <a:pt x="255" y="694"/>
                  </a:lnTo>
                  <a:lnTo>
                    <a:pt x="203" y="694"/>
                  </a:lnTo>
                  <a:lnTo>
                    <a:pt x="133" y="653"/>
                  </a:lnTo>
                  <a:lnTo>
                    <a:pt x="75" y="595"/>
                  </a:lnTo>
                  <a:lnTo>
                    <a:pt x="40" y="542"/>
                  </a:lnTo>
                  <a:lnTo>
                    <a:pt x="40" y="501"/>
                  </a:lnTo>
                  <a:lnTo>
                    <a:pt x="63" y="472"/>
                  </a:lnTo>
                  <a:lnTo>
                    <a:pt x="98" y="461"/>
                  </a:lnTo>
                  <a:lnTo>
                    <a:pt x="151" y="455"/>
                  </a:lnTo>
                  <a:lnTo>
                    <a:pt x="209" y="455"/>
                  </a:lnTo>
                  <a:lnTo>
                    <a:pt x="280" y="443"/>
                  </a:lnTo>
                  <a:lnTo>
                    <a:pt x="315" y="431"/>
                  </a:lnTo>
                  <a:lnTo>
                    <a:pt x="332" y="414"/>
                  </a:lnTo>
                  <a:lnTo>
                    <a:pt x="326" y="397"/>
                  </a:lnTo>
                  <a:lnTo>
                    <a:pt x="274" y="350"/>
                  </a:lnTo>
                  <a:lnTo>
                    <a:pt x="191" y="268"/>
                  </a:lnTo>
                  <a:lnTo>
                    <a:pt x="116" y="199"/>
                  </a:lnTo>
                  <a:lnTo>
                    <a:pt x="34" y="123"/>
                  </a:lnTo>
                  <a:lnTo>
                    <a:pt x="5" y="6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</a:endParaRPr>
            </a:p>
          </p:txBody>
        </p:sp>
        <p:sp>
          <p:nvSpPr>
            <p:cNvPr id="44051" name="Freeform 14"/>
            <p:cNvSpPr>
              <a:spLocks/>
            </p:cNvSpPr>
            <p:nvPr/>
          </p:nvSpPr>
          <p:spPr bwMode="auto">
            <a:xfrm>
              <a:off x="4971" y="3273"/>
              <a:ext cx="449" cy="1046"/>
            </a:xfrm>
            <a:custGeom>
              <a:avLst/>
              <a:gdLst>
                <a:gd name="T0" fmla="*/ 222 w 449"/>
                <a:gd name="T1" fmla="*/ 0 h 1046"/>
                <a:gd name="T2" fmla="*/ 286 w 449"/>
                <a:gd name="T3" fmla="*/ 12 h 1046"/>
                <a:gd name="T4" fmla="*/ 315 w 449"/>
                <a:gd name="T5" fmla="*/ 59 h 1046"/>
                <a:gd name="T6" fmla="*/ 309 w 449"/>
                <a:gd name="T7" fmla="*/ 170 h 1046"/>
                <a:gd name="T8" fmla="*/ 298 w 449"/>
                <a:gd name="T9" fmla="*/ 287 h 1046"/>
                <a:gd name="T10" fmla="*/ 298 w 449"/>
                <a:gd name="T11" fmla="*/ 409 h 1046"/>
                <a:gd name="T12" fmla="*/ 356 w 449"/>
                <a:gd name="T13" fmla="*/ 555 h 1046"/>
                <a:gd name="T14" fmla="*/ 402 w 449"/>
                <a:gd name="T15" fmla="*/ 660 h 1046"/>
                <a:gd name="T16" fmla="*/ 426 w 449"/>
                <a:gd name="T17" fmla="*/ 766 h 1046"/>
                <a:gd name="T18" fmla="*/ 420 w 449"/>
                <a:gd name="T19" fmla="*/ 859 h 1046"/>
                <a:gd name="T20" fmla="*/ 420 w 449"/>
                <a:gd name="T21" fmla="*/ 894 h 1046"/>
                <a:gd name="T22" fmla="*/ 443 w 449"/>
                <a:gd name="T23" fmla="*/ 929 h 1046"/>
                <a:gd name="T24" fmla="*/ 449 w 449"/>
                <a:gd name="T25" fmla="*/ 964 h 1046"/>
                <a:gd name="T26" fmla="*/ 432 w 449"/>
                <a:gd name="T27" fmla="*/ 981 h 1046"/>
                <a:gd name="T28" fmla="*/ 385 w 449"/>
                <a:gd name="T29" fmla="*/ 970 h 1046"/>
                <a:gd name="T30" fmla="*/ 298 w 449"/>
                <a:gd name="T31" fmla="*/ 958 h 1046"/>
                <a:gd name="T32" fmla="*/ 193 w 449"/>
                <a:gd name="T33" fmla="*/ 981 h 1046"/>
                <a:gd name="T34" fmla="*/ 123 w 449"/>
                <a:gd name="T35" fmla="*/ 1022 h 1046"/>
                <a:gd name="T36" fmla="*/ 88 w 449"/>
                <a:gd name="T37" fmla="*/ 1046 h 1046"/>
                <a:gd name="T38" fmla="*/ 53 w 449"/>
                <a:gd name="T39" fmla="*/ 1046 h 1046"/>
                <a:gd name="T40" fmla="*/ 0 w 449"/>
                <a:gd name="T41" fmla="*/ 970 h 1046"/>
                <a:gd name="T42" fmla="*/ 6 w 449"/>
                <a:gd name="T43" fmla="*/ 958 h 1046"/>
                <a:gd name="T44" fmla="*/ 112 w 449"/>
                <a:gd name="T45" fmla="*/ 923 h 1046"/>
                <a:gd name="T46" fmla="*/ 234 w 449"/>
                <a:gd name="T47" fmla="*/ 906 h 1046"/>
                <a:gd name="T48" fmla="*/ 321 w 449"/>
                <a:gd name="T49" fmla="*/ 900 h 1046"/>
                <a:gd name="T50" fmla="*/ 373 w 449"/>
                <a:gd name="T51" fmla="*/ 900 h 1046"/>
                <a:gd name="T52" fmla="*/ 385 w 449"/>
                <a:gd name="T53" fmla="*/ 865 h 1046"/>
                <a:gd name="T54" fmla="*/ 368 w 449"/>
                <a:gd name="T55" fmla="*/ 766 h 1046"/>
                <a:gd name="T56" fmla="*/ 327 w 449"/>
                <a:gd name="T57" fmla="*/ 660 h 1046"/>
                <a:gd name="T58" fmla="*/ 263 w 449"/>
                <a:gd name="T59" fmla="*/ 526 h 1046"/>
                <a:gd name="T60" fmla="*/ 210 w 449"/>
                <a:gd name="T61" fmla="*/ 409 h 1046"/>
                <a:gd name="T62" fmla="*/ 187 w 449"/>
                <a:gd name="T63" fmla="*/ 304 h 1046"/>
                <a:gd name="T64" fmla="*/ 181 w 449"/>
                <a:gd name="T65" fmla="*/ 188 h 1046"/>
                <a:gd name="T66" fmla="*/ 181 w 449"/>
                <a:gd name="T67" fmla="*/ 76 h 1046"/>
                <a:gd name="T68" fmla="*/ 205 w 449"/>
                <a:gd name="T69" fmla="*/ 30 h 1046"/>
                <a:gd name="T70" fmla="*/ 222 w 449"/>
                <a:gd name="T71" fmla="*/ 0 h 10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046"/>
                <a:gd name="T110" fmla="*/ 449 w 449"/>
                <a:gd name="T111" fmla="*/ 1046 h 10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046">
                  <a:moveTo>
                    <a:pt x="222" y="0"/>
                  </a:moveTo>
                  <a:lnTo>
                    <a:pt x="286" y="12"/>
                  </a:lnTo>
                  <a:lnTo>
                    <a:pt x="315" y="59"/>
                  </a:lnTo>
                  <a:lnTo>
                    <a:pt x="309" y="170"/>
                  </a:lnTo>
                  <a:lnTo>
                    <a:pt x="298" y="287"/>
                  </a:lnTo>
                  <a:lnTo>
                    <a:pt x="298" y="409"/>
                  </a:lnTo>
                  <a:lnTo>
                    <a:pt x="356" y="555"/>
                  </a:lnTo>
                  <a:lnTo>
                    <a:pt x="402" y="660"/>
                  </a:lnTo>
                  <a:lnTo>
                    <a:pt x="426" y="766"/>
                  </a:lnTo>
                  <a:lnTo>
                    <a:pt x="420" y="859"/>
                  </a:lnTo>
                  <a:lnTo>
                    <a:pt x="420" y="894"/>
                  </a:lnTo>
                  <a:lnTo>
                    <a:pt x="443" y="929"/>
                  </a:lnTo>
                  <a:lnTo>
                    <a:pt x="449" y="964"/>
                  </a:lnTo>
                  <a:lnTo>
                    <a:pt x="432" y="981"/>
                  </a:lnTo>
                  <a:lnTo>
                    <a:pt x="385" y="970"/>
                  </a:lnTo>
                  <a:lnTo>
                    <a:pt x="298" y="958"/>
                  </a:lnTo>
                  <a:lnTo>
                    <a:pt x="193" y="981"/>
                  </a:lnTo>
                  <a:lnTo>
                    <a:pt x="123" y="1022"/>
                  </a:lnTo>
                  <a:lnTo>
                    <a:pt x="88" y="1046"/>
                  </a:lnTo>
                  <a:lnTo>
                    <a:pt x="53" y="1046"/>
                  </a:lnTo>
                  <a:lnTo>
                    <a:pt x="0" y="970"/>
                  </a:lnTo>
                  <a:lnTo>
                    <a:pt x="6" y="958"/>
                  </a:lnTo>
                  <a:lnTo>
                    <a:pt x="112" y="923"/>
                  </a:lnTo>
                  <a:lnTo>
                    <a:pt x="234" y="906"/>
                  </a:lnTo>
                  <a:lnTo>
                    <a:pt x="321" y="900"/>
                  </a:lnTo>
                  <a:lnTo>
                    <a:pt x="373" y="900"/>
                  </a:lnTo>
                  <a:lnTo>
                    <a:pt x="385" y="865"/>
                  </a:lnTo>
                  <a:lnTo>
                    <a:pt x="368" y="766"/>
                  </a:lnTo>
                  <a:lnTo>
                    <a:pt x="327" y="660"/>
                  </a:lnTo>
                  <a:lnTo>
                    <a:pt x="263" y="526"/>
                  </a:lnTo>
                  <a:lnTo>
                    <a:pt x="210" y="409"/>
                  </a:lnTo>
                  <a:lnTo>
                    <a:pt x="187" y="304"/>
                  </a:lnTo>
                  <a:lnTo>
                    <a:pt x="181" y="188"/>
                  </a:lnTo>
                  <a:lnTo>
                    <a:pt x="181" y="76"/>
                  </a:lnTo>
                  <a:lnTo>
                    <a:pt x="205" y="3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</a:endParaRPr>
            </a:p>
          </p:txBody>
        </p:sp>
        <p:sp>
          <p:nvSpPr>
            <p:cNvPr id="44052" name="Freeform 15"/>
            <p:cNvSpPr>
              <a:spLocks/>
            </p:cNvSpPr>
            <p:nvPr/>
          </p:nvSpPr>
          <p:spPr bwMode="auto">
            <a:xfrm>
              <a:off x="4750" y="3303"/>
              <a:ext cx="373" cy="870"/>
            </a:xfrm>
            <a:custGeom>
              <a:avLst/>
              <a:gdLst>
                <a:gd name="T0" fmla="*/ 280 w 373"/>
                <a:gd name="T1" fmla="*/ 0 h 870"/>
                <a:gd name="T2" fmla="*/ 332 w 373"/>
                <a:gd name="T3" fmla="*/ 0 h 870"/>
                <a:gd name="T4" fmla="*/ 350 w 373"/>
                <a:gd name="T5" fmla="*/ 35 h 870"/>
                <a:gd name="T6" fmla="*/ 361 w 373"/>
                <a:gd name="T7" fmla="*/ 112 h 870"/>
                <a:gd name="T8" fmla="*/ 350 w 373"/>
                <a:gd name="T9" fmla="*/ 193 h 870"/>
                <a:gd name="T10" fmla="*/ 321 w 373"/>
                <a:gd name="T11" fmla="*/ 356 h 870"/>
                <a:gd name="T12" fmla="*/ 326 w 373"/>
                <a:gd name="T13" fmla="*/ 426 h 870"/>
                <a:gd name="T14" fmla="*/ 361 w 373"/>
                <a:gd name="T15" fmla="*/ 566 h 870"/>
                <a:gd name="T16" fmla="*/ 373 w 373"/>
                <a:gd name="T17" fmla="*/ 665 h 870"/>
                <a:gd name="T18" fmla="*/ 373 w 373"/>
                <a:gd name="T19" fmla="*/ 742 h 870"/>
                <a:gd name="T20" fmla="*/ 356 w 373"/>
                <a:gd name="T21" fmla="*/ 759 h 870"/>
                <a:gd name="T22" fmla="*/ 303 w 373"/>
                <a:gd name="T23" fmla="*/ 771 h 870"/>
                <a:gd name="T24" fmla="*/ 232 w 373"/>
                <a:gd name="T25" fmla="*/ 788 h 870"/>
                <a:gd name="T26" fmla="*/ 163 w 373"/>
                <a:gd name="T27" fmla="*/ 823 h 870"/>
                <a:gd name="T28" fmla="*/ 93 w 373"/>
                <a:gd name="T29" fmla="*/ 870 h 870"/>
                <a:gd name="T30" fmla="*/ 64 w 373"/>
                <a:gd name="T31" fmla="*/ 870 h 870"/>
                <a:gd name="T32" fmla="*/ 0 w 373"/>
                <a:gd name="T33" fmla="*/ 818 h 870"/>
                <a:gd name="T34" fmla="*/ 6 w 373"/>
                <a:gd name="T35" fmla="*/ 794 h 870"/>
                <a:gd name="T36" fmla="*/ 87 w 373"/>
                <a:gd name="T37" fmla="*/ 759 h 870"/>
                <a:gd name="T38" fmla="*/ 227 w 373"/>
                <a:gd name="T39" fmla="*/ 724 h 870"/>
                <a:gd name="T40" fmla="*/ 292 w 373"/>
                <a:gd name="T41" fmla="*/ 700 h 870"/>
                <a:gd name="T42" fmla="*/ 303 w 373"/>
                <a:gd name="T43" fmla="*/ 677 h 870"/>
                <a:gd name="T44" fmla="*/ 303 w 373"/>
                <a:gd name="T45" fmla="*/ 578 h 870"/>
                <a:gd name="T46" fmla="*/ 280 w 373"/>
                <a:gd name="T47" fmla="*/ 450 h 870"/>
                <a:gd name="T48" fmla="*/ 268 w 373"/>
                <a:gd name="T49" fmla="*/ 368 h 870"/>
                <a:gd name="T50" fmla="*/ 257 w 373"/>
                <a:gd name="T51" fmla="*/ 240 h 870"/>
                <a:gd name="T52" fmla="*/ 251 w 373"/>
                <a:gd name="T53" fmla="*/ 100 h 870"/>
                <a:gd name="T54" fmla="*/ 257 w 373"/>
                <a:gd name="T55" fmla="*/ 35 h 870"/>
                <a:gd name="T56" fmla="*/ 280 w 373"/>
                <a:gd name="T57" fmla="*/ 0 h 8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3"/>
                <a:gd name="T88" fmla="*/ 0 h 870"/>
                <a:gd name="T89" fmla="*/ 373 w 373"/>
                <a:gd name="T90" fmla="*/ 870 h 8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3" h="870">
                  <a:moveTo>
                    <a:pt x="280" y="0"/>
                  </a:moveTo>
                  <a:lnTo>
                    <a:pt x="332" y="0"/>
                  </a:lnTo>
                  <a:lnTo>
                    <a:pt x="350" y="35"/>
                  </a:lnTo>
                  <a:lnTo>
                    <a:pt x="361" y="112"/>
                  </a:lnTo>
                  <a:lnTo>
                    <a:pt x="350" y="193"/>
                  </a:lnTo>
                  <a:lnTo>
                    <a:pt x="321" y="356"/>
                  </a:lnTo>
                  <a:lnTo>
                    <a:pt x="326" y="426"/>
                  </a:lnTo>
                  <a:lnTo>
                    <a:pt x="361" y="566"/>
                  </a:lnTo>
                  <a:lnTo>
                    <a:pt x="373" y="665"/>
                  </a:lnTo>
                  <a:lnTo>
                    <a:pt x="373" y="742"/>
                  </a:lnTo>
                  <a:lnTo>
                    <a:pt x="356" y="759"/>
                  </a:lnTo>
                  <a:lnTo>
                    <a:pt x="303" y="771"/>
                  </a:lnTo>
                  <a:lnTo>
                    <a:pt x="232" y="788"/>
                  </a:lnTo>
                  <a:lnTo>
                    <a:pt x="163" y="823"/>
                  </a:lnTo>
                  <a:lnTo>
                    <a:pt x="93" y="870"/>
                  </a:lnTo>
                  <a:lnTo>
                    <a:pt x="64" y="870"/>
                  </a:lnTo>
                  <a:lnTo>
                    <a:pt x="0" y="818"/>
                  </a:lnTo>
                  <a:lnTo>
                    <a:pt x="6" y="794"/>
                  </a:lnTo>
                  <a:lnTo>
                    <a:pt x="87" y="759"/>
                  </a:lnTo>
                  <a:lnTo>
                    <a:pt x="227" y="724"/>
                  </a:lnTo>
                  <a:lnTo>
                    <a:pt x="292" y="700"/>
                  </a:lnTo>
                  <a:lnTo>
                    <a:pt x="303" y="677"/>
                  </a:lnTo>
                  <a:lnTo>
                    <a:pt x="303" y="578"/>
                  </a:lnTo>
                  <a:lnTo>
                    <a:pt x="280" y="450"/>
                  </a:lnTo>
                  <a:lnTo>
                    <a:pt x="268" y="368"/>
                  </a:lnTo>
                  <a:lnTo>
                    <a:pt x="257" y="240"/>
                  </a:lnTo>
                  <a:lnTo>
                    <a:pt x="251" y="100"/>
                  </a:lnTo>
                  <a:lnTo>
                    <a:pt x="257" y="3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</a:endParaRPr>
            </a:p>
          </p:txBody>
        </p:sp>
        <p:sp>
          <p:nvSpPr>
            <p:cNvPr id="44053" name="Freeform 16"/>
            <p:cNvSpPr>
              <a:spLocks/>
            </p:cNvSpPr>
            <p:nvPr/>
          </p:nvSpPr>
          <p:spPr bwMode="auto">
            <a:xfrm>
              <a:off x="4738" y="2023"/>
              <a:ext cx="612" cy="776"/>
            </a:xfrm>
            <a:custGeom>
              <a:avLst/>
              <a:gdLst>
                <a:gd name="T0" fmla="*/ 326 w 612"/>
                <a:gd name="T1" fmla="*/ 776 h 776"/>
                <a:gd name="T2" fmla="*/ 355 w 612"/>
                <a:gd name="T3" fmla="*/ 740 h 776"/>
                <a:gd name="T4" fmla="*/ 344 w 612"/>
                <a:gd name="T5" fmla="*/ 688 h 776"/>
                <a:gd name="T6" fmla="*/ 321 w 612"/>
                <a:gd name="T7" fmla="*/ 618 h 776"/>
                <a:gd name="T8" fmla="*/ 232 w 612"/>
                <a:gd name="T9" fmla="*/ 536 h 776"/>
                <a:gd name="T10" fmla="*/ 145 w 612"/>
                <a:gd name="T11" fmla="*/ 461 h 776"/>
                <a:gd name="T12" fmla="*/ 104 w 612"/>
                <a:gd name="T13" fmla="*/ 379 h 776"/>
                <a:gd name="T14" fmla="*/ 87 w 612"/>
                <a:gd name="T15" fmla="*/ 251 h 776"/>
                <a:gd name="T16" fmla="*/ 186 w 612"/>
                <a:gd name="T17" fmla="*/ 216 h 776"/>
                <a:gd name="T18" fmla="*/ 344 w 612"/>
                <a:gd name="T19" fmla="*/ 199 h 776"/>
                <a:gd name="T20" fmla="*/ 408 w 612"/>
                <a:gd name="T21" fmla="*/ 205 h 776"/>
                <a:gd name="T22" fmla="*/ 425 w 612"/>
                <a:gd name="T23" fmla="*/ 222 h 776"/>
                <a:gd name="T24" fmla="*/ 454 w 612"/>
                <a:gd name="T25" fmla="*/ 193 h 776"/>
                <a:gd name="T26" fmla="*/ 443 w 612"/>
                <a:gd name="T27" fmla="*/ 164 h 776"/>
                <a:gd name="T28" fmla="*/ 460 w 612"/>
                <a:gd name="T29" fmla="*/ 111 h 776"/>
                <a:gd name="T30" fmla="*/ 507 w 612"/>
                <a:gd name="T31" fmla="*/ 64 h 776"/>
                <a:gd name="T32" fmla="*/ 542 w 612"/>
                <a:gd name="T33" fmla="*/ 52 h 776"/>
                <a:gd name="T34" fmla="*/ 588 w 612"/>
                <a:gd name="T35" fmla="*/ 81 h 776"/>
                <a:gd name="T36" fmla="*/ 612 w 612"/>
                <a:gd name="T37" fmla="*/ 52 h 776"/>
                <a:gd name="T38" fmla="*/ 571 w 612"/>
                <a:gd name="T39" fmla="*/ 0 h 776"/>
                <a:gd name="T40" fmla="*/ 518 w 612"/>
                <a:gd name="T41" fmla="*/ 0 h 776"/>
                <a:gd name="T42" fmla="*/ 454 w 612"/>
                <a:gd name="T43" fmla="*/ 29 h 776"/>
                <a:gd name="T44" fmla="*/ 414 w 612"/>
                <a:gd name="T45" fmla="*/ 105 h 776"/>
                <a:gd name="T46" fmla="*/ 361 w 612"/>
                <a:gd name="T47" fmla="*/ 141 h 776"/>
                <a:gd name="T48" fmla="*/ 280 w 612"/>
                <a:gd name="T49" fmla="*/ 152 h 776"/>
                <a:gd name="T50" fmla="*/ 133 w 612"/>
                <a:gd name="T51" fmla="*/ 170 h 776"/>
                <a:gd name="T52" fmla="*/ 17 w 612"/>
                <a:gd name="T53" fmla="*/ 205 h 776"/>
                <a:gd name="T54" fmla="*/ 0 w 612"/>
                <a:gd name="T55" fmla="*/ 234 h 776"/>
                <a:gd name="T56" fmla="*/ 11 w 612"/>
                <a:gd name="T57" fmla="*/ 327 h 776"/>
                <a:gd name="T58" fmla="*/ 52 w 612"/>
                <a:gd name="T59" fmla="*/ 455 h 776"/>
                <a:gd name="T60" fmla="*/ 110 w 612"/>
                <a:gd name="T61" fmla="*/ 560 h 776"/>
                <a:gd name="T62" fmla="*/ 168 w 612"/>
                <a:gd name="T63" fmla="*/ 653 h 776"/>
                <a:gd name="T64" fmla="*/ 221 w 612"/>
                <a:gd name="T65" fmla="*/ 717 h 776"/>
                <a:gd name="T66" fmla="*/ 274 w 612"/>
                <a:gd name="T67" fmla="*/ 764 h 776"/>
                <a:gd name="T68" fmla="*/ 326 w 612"/>
                <a:gd name="T69" fmla="*/ 776 h 7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2"/>
                <a:gd name="T106" fmla="*/ 0 h 776"/>
                <a:gd name="T107" fmla="*/ 612 w 612"/>
                <a:gd name="T108" fmla="*/ 776 h 7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2" h="776">
                  <a:moveTo>
                    <a:pt x="326" y="776"/>
                  </a:moveTo>
                  <a:lnTo>
                    <a:pt x="355" y="740"/>
                  </a:lnTo>
                  <a:lnTo>
                    <a:pt x="344" y="688"/>
                  </a:lnTo>
                  <a:lnTo>
                    <a:pt x="321" y="618"/>
                  </a:lnTo>
                  <a:lnTo>
                    <a:pt x="232" y="536"/>
                  </a:lnTo>
                  <a:lnTo>
                    <a:pt x="145" y="461"/>
                  </a:lnTo>
                  <a:lnTo>
                    <a:pt x="104" y="379"/>
                  </a:lnTo>
                  <a:lnTo>
                    <a:pt x="87" y="251"/>
                  </a:lnTo>
                  <a:lnTo>
                    <a:pt x="186" y="216"/>
                  </a:lnTo>
                  <a:lnTo>
                    <a:pt x="344" y="199"/>
                  </a:lnTo>
                  <a:lnTo>
                    <a:pt x="408" y="205"/>
                  </a:lnTo>
                  <a:lnTo>
                    <a:pt x="425" y="222"/>
                  </a:lnTo>
                  <a:lnTo>
                    <a:pt x="454" y="193"/>
                  </a:lnTo>
                  <a:lnTo>
                    <a:pt x="443" y="164"/>
                  </a:lnTo>
                  <a:lnTo>
                    <a:pt x="460" y="111"/>
                  </a:lnTo>
                  <a:lnTo>
                    <a:pt x="507" y="64"/>
                  </a:lnTo>
                  <a:lnTo>
                    <a:pt x="542" y="52"/>
                  </a:lnTo>
                  <a:lnTo>
                    <a:pt x="588" y="81"/>
                  </a:lnTo>
                  <a:lnTo>
                    <a:pt x="612" y="52"/>
                  </a:lnTo>
                  <a:lnTo>
                    <a:pt x="571" y="0"/>
                  </a:lnTo>
                  <a:lnTo>
                    <a:pt x="518" y="0"/>
                  </a:lnTo>
                  <a:lnTo>
                    <a:pt x="454" y="29"/>
                  </a:lnTo>
                  <a:lnTo>
                    <a:pt x="414" y="105"/>
                  </a:lnTo>
                  <a:lnTo>
                    <a:pt x="361" y="141"/>
                  </a:lnTo>
                  <a:lnTo>
                    <a:pt x="280" y="152"/>
                  </a:lnTo>
                  <a:lnTo>
                    <a:pt x="133" y="170"/>
                  </a:lnTo>
                  <a:lnTo>
                    <a:pt x="17" y="205"/>
                  </a:lnTo>
                  <a:lnTo>
                    <a:pt x="0" y="234"/>
                  </a:lnTo>
                  <a:lnTo>
                    <a:pt x="11" y="327"/>
                  </a:lnTo>
                  <a:lnTo>
                    <a:pt x="52" y="455"/>
                  </a:lnTo>
                  <a:lnTo>
                    <a:pt x="110" y="560"/>
                  </a:lnTo>
                  <a:lnTo>
                    <a:pt x="168" y="653"/>
                  </a:lnTo>
                  <a:lnTo>
                    <a:pt x="221" y="717"/>
                  </a:lnTo>
                  <a:lnTo>
                    <a:pt x="274" y="764"/>
                  </a:lnTo>
                  <a:lnTo>
                    <a:pt x="326" y="77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9906001" y="2590800"/>
            <a:ext cx="333375" cy="419100"/>
            <a:chOff x="5549" y="1842"/>
            <a:chExt cx="210" cy="264"/>
          </a:xfrm>
        </p:grpSpPr>
        <p:sp>
          <p:nvSpPr>
            <p:cNvPr id="44046" name="Freeform 18"/>
            <p:cNvSpPr>
              <a:spLocks/>
            </p:cNvSpPr>
            <p:nvPr/>
          </p:nvSpPr>
          <p:spPr bwMode="auto">
            <a:xfrm>
              <a:off x="5590" y="1842"/>
              <a:ext cx="169" cy="192"/>
            </a:xfrm>
            <a:custGeom>
              <a:avLst/>
              <a:gdLst>
                <a:gd name="T0" fmla="*/ 52 w 169"/>
                <a:gd name="T1" fmla="*/ 12 h 192"/>
                <a:gd name="T2" fmla="*/ 99 w 169"/>
                <a:gd name="T3" fmla="*/ 0 h 192"/>
                <a:gd name="T4" fmla="*/ 157 w 169"/>
                <a:gd name="T5" fmla="*/ 17 h 192"/>
                <a:gd name="T6" fmla="*/ 169 w 169"/>
                <a:gd name="T7" fmla="*/ 58 h 192"/>
                <a:gd name="T8" fmla="*/ 163 w 169"/>
                <a:gd name="T9" fmla="*/ 111 h 192"/>
                <a:gd name="T10" fmla="*/ 134 w 169"/>
                <a:gd name="T11" fmla="*/ 145 h 192"/>
                <a:gd name="T12" fmla="*/ 93 w 169"/>
                <a:gd name="T13" fmla="*/ 151 h 192"/>
                <a:gd name="T14" fmla="*/ 52 w 169"/>
                <a:gd name="T15" fmla="*/ 151 h 192"/>
                <a:gd name="T16" fmla="*/ 34 w 169"/>
                <a:gd name="T17" fmla="*/ 169 h 192"/>
                <a:gd name="T18" fmla="*/ 34 w 169"/>
                <a:gd name="T19" fmla="*/ 180 h 192"/>
                <a:gd name="T20" fmla="*/ 23 w 169"/>
                <a:gd name="T21" fmla="*/ 192 h 192"/>
                <a:gd name="T22" fmla="*/ 0 w 169"/>
                <a:gd name="T23" fmla="*/ 186 h 192"/>
                <a:gd name="T24" fmla="*/ 5 w 169"/>
                <a:gd name="T25" fmla="*/ 157 h 192"/>
                <a:gd name="T26" fmla="*/ 23 w 169"/>
                <a:gd name="T27" fmla="*/ 134 h 192"/>
                <a:gd name="T28" fmla="*/ 58 w 169"/>
                <a:gd name="T29" fmla="*/ 116 h 192"/>
                <a:gd name="T30" fmla="*/ 93 w 169"/>
                <a:gd name="T31" fmla="*/ 122 h 192"/>
                <a:gd name="T32" fmla="*/ 122 w 169"/>
                <a:gd name="T33" fmla="*/ 116 h 192"/>
                <a:gd name="T34" fmla="*/ 139 w 169"/>
                <a:gd name="T35" fmla="*/ 87 h 192"/>
                <a:gd name="T36" fmla="*/ 139 w 169"/>
                <a:gd name="T37" fmla="*/ 52 h 192"/>
                <a:gd name="T38" fmla="*/ 122 w 169"/>
                <a:gd name="T39" fmla="*/ 35 h 192"/>
                <a:gd name="T40" fmla="*/ 99 w 169"/>
                <a:gd name="T41" fmla="*/ 35 h 192"/>
                <a:gd name="T42" fmla="*/ 75 w 169"/>
                <a:gd name="T43" fmla="*/ 41 h 192"/>
                <a:gd name="T44" fmla="*/ 58 w 169"/>
                <a:gd name="T45" fmla="*/ 52 h 192"/>
                <a:gd name="T46" fmla="*/ 40 w 169"/>
                <a:gd name="T47" fmla="*/ 41 h 192"/>
                <a:gd name="T48" fmla="*/ 52 w 169"/>
                <a:gd name="T49" fmla="*/ 12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9"/>
                <a:gd name="T76" fmla="*/ 0 h 192"/>
                <a:gd name="T77" fmla="*/ 169 w 169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9" h="192">
                  <a:moveTo>
                    <a:pt x="52" y="12"/>
                  </a:moveTo>
                  <a:lnTo>
                    <a:pt x="99" y="0"/>
                  </a:lnTo>
                  <a:lnTo>
                    <a:pt x="157" y="17"/>
                  </a:lnTo>
                  <a:lnTo>
                    <a:pt x="169" y="58"/>
                  </a:lnTo>
                  <a:lnTo>
                    <a:pt x="163" y="111"/>
                  </a:lnTo>
                  <a:lnTo>
                    <a:pt x="134" y="145"/>
                  </a:lnTo>
                  <a:lnTo>
                    <a:pt x="93" y="151"/>
                  </a:lnTo>
                  <a:lnTo>
                    <a:pt x="52" y="151"/>
                  </a:lnTo>
                  <a:lnTo>
                    <a:pt x="34" y="169"/>
                  </a:lnTo>
                  <a:lnTo>
                    <a:pt x="34" y="180"/>
                  </a:lnTo>
                  <a:lnTo>
                    <a:pt x="23" y="192"/>
                  </a:lnTo>
                  <a:lnTo>
                    <a:pt x="0" y="186"/>
                  </a:lnTo>
                  <a:lnTo>
                    <a:pt x="5" y="157"/>
                  </a:lnTo>
                  <a:lnTo>
                    <a:pt x="23" y="134"/>
                  </a:lnTo>
                  <a:lnTo>
                    <a:pt x="58" y="116"/>
                  </a:lnTo>
                  <a:lnTo>
                    <a:pt x="93" y="122"/>
                  </a:lnTo>
                  <a:lnTo>
                    <a:pt x="122" y="116"/>
                  </a:lnTo>
                  <a:lnTo>
                    <a:pt x="139" y="87"/>
                  </a:lnTo>
                  <a:lnTo>
                    <a:pt x="139" y="52"/>
                  </a:lnTo>
                  <a:lnTo>
                    <a:pt x="122" y="35"/>
                  </a:lnTo>
                  <a:lnTo>
                    <a:pt x="99" y="35"/>
                  </a:lnTo>
                  <a:lnTo>
                    <a:pt x="75" y="41"/>
                  </a:lnTo>
                  <a:lnTo>
                    <a:pt x="58" y="52"/>
                  </a:lnTo>
                  <a:lnTo>
                    <a:pt x="40" y="41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</a:endParaRPr>
            </a:p>
          </p:txBody>
        </p:sp>
        <p:sp>
          <p:nvSpPr>
            <p:cNvPr id="44047" name="Oval 19"/>
            <p:cNvSpPr>
              <a:spLocks noChangeArrowheads="1"/>
            </p:cNvSpPr>
            <p:nvPr/>
          </p:nvSpPr>
          <p:spPr bwMode="auto">
            <a:xfrm>
              <a:off x="5549" y="2058"/>
              <a:ext cx="49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600">
                <a:solidFill>
                  <a:srgbClr val="000000"/>
                </a:solidFill>
              </a:endParaRPr>
            </a:p>
          </p:txBody>
        </p:sp>
      </p:grpSp>
      <p:sp>
        <p:nvSpPr>
          <p:cNvPr id="44044" name="Text Box 20"/>
          <p:cNvSpPr txBox="1">
            <a:spLocks noChangeArrowheads="1"/>
          </p:cNvSpPr>
          <p:nvPr/>
        </p:nvSpPr>
        <p:spPr bwMode="auto">
          <a:xfrm>
            <a:off x="1524000" y="5842084"/>
            <a:ext cx="9067800" cy="2539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Reference: Heifetz, R.A. (1994). </a:t>
            </a:r>
            <a:r>
              <a:rPr lang="en-US" sz="1050" u="sng" dirty="0">
                <a:solidFill>
                  <a:srgbClr val="000000"/>
                </a:solidFill>
              </a:rPr>
              <a:t>Leadership Without Easy Answers.</a:t>
            </a:r>
            <a:r>
              <a:rPr lang="en-US" sz="1050" dirty="0">
                <a:solidFill>
                  <a:srgbClr val="000000"/>
                </a:solidFill>
              </a:rPr>
              <a:t>  Cambridge, MA: The Belknap Press of Harvard University Press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57600" y="1447801"/>
            <a:ext cx="5334000" cy="2171402"/>
            <a:chOff x="916483" y="1984"/>
            <a:chExt cx="2030015" cy="1218009"/>
          </a:xfr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100000">
                <a:srgbClr val="B2B2B2">
                  <a:shade val="67500"/>
                  <a:satMod val="115000"/>
                </a:srgbClr>
              </a:gs>
              <a:gs pos="1000">
                <a:srgbClr val="B2B2B2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5" name="Rectangle 24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algn="ctr" defTabSz="2355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0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6483" y="55329"/>
              <a:ext cx="2030015" cy="111131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rgbClr val="000000"/>
                  </a:solidFill>
                </a:rPr>
                <a:t>technical challenge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rgbClr val="000000"/>
                  </a:solidFill>
                </a:rPr>
                <a:t>vs.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rgbClr val="000000"/>
                  </a:solidFill>
                </a:rPr>
                <a:t>adaptive challenge</a:t>
              </a:r>
            </a:p>
          </p:txBody>
        </p:sp>
      </p:grpSp>
      <p:pic>
        <p:nvPicPr>
          <p:cNvPr id="26" name="Picture 4" descr="N:\NCCC\Logos-Descriptions\logos\nccc\Nccc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225" y="6354618"/>
            <a:ext cx="595745" cy="397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7" y="1690795"/>
            <a:ext cx="2226252" cy="3377762"/>
          </a:xfrm>
          <a:prstGeom prst="rect">
            <a:avLst/>
          </a:prstGeom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172739" y="6393234"/>
            <a:ext cx="58089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cs typeface="Arial" pitchFamily="34" charset="0"/>
              </a:rPr>
              <a:t>Slide Source:© 2024  -  Georgetown University National Center  for Cultural Competence</a:t>
            </a:r>
          </a:p>
        </p:txBody>
      </p:sp>
    </p:spTree>
    <p:extLst>
      <p:ext uri="{BB962C8B-B14F-4D97-AF65-F5344CB8AC3E}">
        <p14:creationId xmlns:p14="http://schemas.microsoft.com/office/powerpoint/2010/main" val="42392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906589" y="1050701"/>
            <a:ext cx="8077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893050" y="28956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977478" y="120612"/>
            <a:ext cx="9731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Differentiating Technical and Adaptive Work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4044" name="Text Box 20"/>
          <p:cNvSpPr txBox="1">
            <a:spLocks noChangeArrowheads="1"/>
          </p:cNvSpPr>
          <p:nvPr/>
        </p:nvSpPr>
        <p:spPr bwMode="auto">
          <a:xfrm>
            <a:off x="1524000" y="5842084"/>
            <a:ext cx="9067800" cy="2539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Reference: Heifetz, R.A. (1994). </a:t>
            </a:r>
            <a:r>
              <a:rPr lang="en-US" sz="1050" u="sng" dirty="0">
                <a:solidFill>
                  <a:srgbClr val="000000"/>
                </a:solidFill>
              </a:rPr>
              <a:t>Leadership Without Easy Answers.</a:t>
            </a:r>
            <a:r>
              <a:rPr lang="en-US" sz="1050" dirty="0">
                <a:solidFill>
                  <a:srgbClr val="000000"/>
                </a:solidFill>
              </a:rPr>
              <a:t>  Cambridge, MA: The Belknap Press of Harvard University Press</a:t>
            </a:r>
          </a:p>
        </p:txBody>
      </p:sp>
      <p:pic>
        <p:nvPicPr>
          <p:cNvPr id="26" name="Picture 4" descr="N:\NCCC\Logos-Descriptions\logos\nccc\Nccc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225" y="6354618"/>
            <a:ext cx="595745" cy="397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39" y="1997893"/>
            <a:ext cx="1340540" cy="2033922"/>
          </a:xfrm>
          <a:prstGeom prst="rect">
            <a:avLst/>
          </a:prstGeom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988589" y="6404838"/>
            <a:ext cx="58089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cs typeface="Arial" pitchFamily="34" charset="0"/>
              </a:rPr>
              <a:t>Slide Source:© 2024  -  Georgetown University National Center  for Cultural Competence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026" y="1296045"/>
            <a:ext cx="3992451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TECHNICAL WORK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Perspectives are aligned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Definition of the problem is clear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Solution to and implementation to address the problem is clear</a:t>
            </a:r>
          </a:p>
          <a:p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Primary responsibility for organizing the work lies with the formal or appointed leader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89209" y="1346872"/>
            <a:ext cx="4245016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ADAPTIVE WORK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Legitimate yet competing perspectives 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Definition of the problem is unclear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Solution and implementation require learning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Primary locus of responsibility is not the formal or appointed leader  </a:t>
            </a:r>
          </a:p>
        </p:txBody>
      </p:sp>
    </p:spTree>
    <p:extLst>
      <p:ext uri="{BB962C8B-B14F-4D97-AF65-F5344CB8AC3E}">
        <p14:creationId xmlns:p14="http://schemas.microsoft.com/office/powerpoint/2010/main" val="351851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6980" y="3006775"/>
            <a:ext cx="7178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Mary Beth </a:t>
            </a:r>
            <a:r>
              <a:rPr lang="en-US" sz="5400" dirty="0" err="1">
                <a:solidFill>
                  <a:schemeClr val="bg1"/>
                </a:solidFill>
              </a:rPr>
              <a:t>Bruder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will set the stage for us </a:t>
            </a:r>
          </a:p>
        </p:txBody>
      </p:sp>
    </p:spTree>
    <p:extLst>
      <p:ext uri="{BB962C8B-B14F-4D97-AF65-F5344CB8AC3E}">
        <p14:creationId xmlns:p14="http://schemas.microsoft.com/office/powerpoint/2010/main" val="3194193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N:\NCCC\Logos-Descriptions\logos\nccc\Nccc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936" y="6354618"/>
            <a:ext cx="595745" cy="397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815867" y="644899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Slide Source:© 2024  -  Georgetown University National Center  for Cultural Competence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70776"/>
              </p:ext>
            </p:extLst>
          </p:nvPr>
        </p:nvGraphicFramePr>
        <p:xfrm>
          <a:off x="317016" y="380399"/>
          <a:ext cx="11557967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5590">
                  <a:extLst>
                    <a:ext uri="{9D8B030D-6E8A-4147-A177-3AD203B41FA5}">
                      <a16:colId xmlns:a16="http://schemas.microsoft.com/office/drawing/2014/main" val="2950890425"/>
                    </a:ext>
                  </a:extLst>
                </a:gridCol>
                <a:gridCol w="5762377">
                  <a:extLst>
                    <a:ext uri="{9D8B030D-6E8A-4147-A177-3AD203B41FA5}">
                      <a16:colId xmlns:a16="http://schemas.microsoft.com/office/drawing/2014/main" val="666045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66"/>
                          </a:solidFill>
                        </a:rPr>
                        <a:t>TECHNICAL</a:t>
                      </a: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 WORK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33333"/>
                          </a:solidFill>
                        </a:rPr>
                        <a:t>ADAPTIVE WORK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89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66"/>
                          </a:solidFill>
                        </a:rPr>
                        <a:t>Establishing</a:t>
                      </a:r>
                      <a:r>
                        <a:rPr lang="en-US" b="1" baseline="0" dirty="0">
                          <a:solidFill>
                            <a:srgbClr val="000066"/>
                          </a:solidFill>
                        </a:rPr>
                        <a:t> an early childhood education and intervention work group</a:t>
                      </a:r>
                      <a:endParaRPr lang="en-US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66"/>
                          </a:solidFill>
                        </a:rPr>
                        <a:t>Doing</a:t>
                      </a:r>
                      <a:r>
                        <a:rPr lang="en-US" b="1" baseline="0" dirty="0">
                          <a:solidFill>
                            <a:srgbClr val="000066"/>
                          </a:solidFill>
                        </a:rPr>
                        <a:t> the ongoing work of an equity or EDI work group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Establishing a clear and compelling vision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Staying the course to achieve stated goals &amp; objectives to achieve personal and institutional change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Ensuring access to resources (personnel &amp; fiscal)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Responding to the dynamics of difference yet maintaining a cohesive group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Engaging all voices including the “indispensable opposition” and naysayers </a:t>
                      </a:r>
                    </a:p>
                    <a:p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01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66"/>
                          </a:solidFill>
                        </a:rPr>
                        <a:t>Developing subject</a:t>
                      </a:r>
                      <a:r>
                        <a:rPr lang="en-US" b="1" baseline="0" dirty="0">
                          <a:solidFill>
                            <a:srgbClr val="000066"/>
                          </a:solidFill>
                        </a:rPr>
                        <a:t> matter and curricula content inclusive of early childhood education and intervention  </a:t>
                      </a:r>
                      <a:endParaRPr lang="en-US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66"/>
                          </a:solidFill>
                        </a:rPr>
                        <a:t>Ensuring</a:t>
                      </a:r>
                      <a:r>
                        <a:rPr lang="en-US" b="1" baseline="0" dirty="0">
                          <a:solidFill>
                            <a:srgbClr val="000066"/>
                          </a:solidFill>
                        </a:rPr>
                        <a:t> faculty and staff embrace the principles of equity in their respective roles and responsibilities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Pedagogy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Practice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Scholarship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Research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Community engagement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Mentoring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</a:rPr>
                        <a:t>Recruitment</a:t>
                      </a:r>
                      <a:endParaRPr lang="en-US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2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554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094" y="209185"/>
            <a:ext cx="10238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66"/>
                </a:solidFill>
              </a:rPr>
              <a:t>Listening and Sharing… Leading Change in IHEs   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057400" y="969493"/>
            <a:ext cx="80772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Experienced educator Ocasio-Stoutenburg ready to highligh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96" y="1790694"/>
            <a:ext cx="2056761" cy="2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55AD5-2D6B-4E6B-4E79-0F67BB5B3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98" y="2113687"/>
            <a:ext cx="3084009" cy="237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53074"/>
            <a:ext cx="2906077" cy="2175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4946A5-6356-4093-173A-F464CC508F41}"/>
              </a:ext>
            </a:extLst>
          </p:cNvPr>
          <p:cNvSpPr txBox="1"/>
          <p:nvPr/>
        </p:nvSpPr>
        <p:spPr>
          <a:xfrm>
            <a:off x="3004457" y="3712579"/>
            <a:ext cx="607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93776">
              <a:spcAft>
                <a:spcPts val="600"/>
              </a:spcAft>
            </a:pPr>
            <a:r>
              <a:rPr lang="en-US" sz="2400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The road ahead is rarely straight! 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144" y="4830758"/>
            <a:ext cx="33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93776">
              <a:spcAft>
                <a:spcPts val="600"/>
              </a:spcAft>
            </a:pPr>
            <a:r>
              <a:rPr lang="en-US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Lydia Ocasio-</a:t>
            </a:r>
            <a:r>
              <a:rPr lang="en-US" kern="1200" dirty="0" err="1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Stoutenburg</a:t>
            </a:r>
            <a:r>
              <a:rPr lang="en-US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, PhD 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A90DB-DE13-BCE0-5026-3075604B827E}"/>
              </a:ext>
            </a:extLst>
          </p:cNvPr>
          <p:cNvSpPr txBox="1"/>
          <p:nvPr/>
        </p:nvSpPr>
        <p:spPr>
          <a:xfrm>
            <a:off x="9127954" y="4744313"/>
            <a:ext cx="199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93776">
              <a:spcAft>
                <a:spcPts val="600"/>
              </a:spcAft>
            </a:pPr>
            <a:r>
              <a:rPr lang="en-US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Karen Brown, Ph.D.  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38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79"/>
          <p:cNvSpPr txBox="1"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6" name="Google Shape;796;p79" descr="N:\NCCC\Logos-Descriptions\logos\nccc\Ncccp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0089" y="6353969"/>
            <a:ext cx="595313" cy="398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797" name="Google Shape;797;p79"/>
          <p:cNvSpPr txBox="1"/>
          <p:nvPr/>
        </p:nvSpPr>
        <p:spPr>
          <a:xfrm>
            <a:off x="5741831" y="6422395"/>
            <a:ext cx="5334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Source:© 2024 -  Georgetown University National Center  for Cultural Competence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5359976" y="1421907"/>
            <a:ext cx="55366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66"/>
                </a:solidFill>
                <a:latin typeface="Aptos" panose="020B0004020202020204" pitchFamily="34" charset="0"/>
              </a:rPr>
              <a:t>What is the socio-cultural and political environment in which you are advancing change in your HBCU or MSI?</a:t>
            </a:r>
          </a:p>
          <a:p>
            <a:endParaRPr lang="en-US" sz="2800" dirty="0">
              <a:solidFill>
                <a:srgbClr val="000066"/>
              </a:solidFill>
              <a:latin typeface="Aptos" panose="020B0004020202020204" pitchFamily="34" charset="0"/>
            </a:endParaRPr>
          </a:p>
          <a:p>
            <a:r>
              <a:rPr lang="en-US" sz="2800" dirty="0">
                <a:solidFill>
                  <a:srgbClr val="000066"/>
                </a:solidFill>
                <a:latin typeface="Aptos" panose="020B0004020202020204" pitchFamily="34" charset="0"/>
              </a:rPr>
              <a:t>How will you address the adaptive challenges that will invariably come your way?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01107"/>
              </p:ext>
            </p:extLst>
          </p:nvPr>
        </p:nvGraphicFramePr>
        <p:xfrm>
          <a:off x="0" y="0"/>
          <a:ext cx="3574473" cy="7040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74473">
                  <a:extLst>
                    <a:ext uri="{9D8B030D-6E8A-4147-A177-3AD203B41FA5}">
                      <a16:colId xmlns:a16="http://schemas.microsoft.com/office/drawing/2014/main" val="2277795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ptos" panose="020B0004020202020204" pitchFamily="34" charset="0"/>
                        </a:rPr>
                        <a:t>College, School, Department </a:t>
                      </a:r>
                      <a:r>
                        <a:rPr lang="en-US" sz="3200" baseline="0" dirty="0">
                          <a:latin typeface="Aptos" panose="020B0004020202020204" pitchFamily="34" charset="0"/>
                        </a:rPr>
                        <a:t>  </a:t>
                      </a:r>
                      <a:endParaRPr lang="en-US" sz="3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2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Buy-in and investment of: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‒"/>
                      </a:pPr>
                      <a:r>
                        <a:rPr lang="en-US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Faculty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‒"/>
                      </a:pPr>
                      <a:r>
                        <a:rPr lang="en-US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Staff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‒"/>
                      </a:pPr>
                      <a:r>
                        <a:rPr lang="en-US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Students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‒"/>
                      </a:pPr>
                      <a:r>
                        <a:rPr lang="en-US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Communities</a:t>
                      </a:r>
                      <a:r>
                        <a:rPr lang="en-US" baseline="0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 and their members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‒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Dedicated leadership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‒"/>
                      </a:pPr>
                      <a:endParaRPr lang="en-US" dirty="0">
                        <a:solidFill>
                          <a:srgbClr val="000066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3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lvl="1" indent="0">
                        <a:buFont typeface="Calibri" panose="020F0502020204030204" pitchFamily="34" charset="0"/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University </a:t>
                      </a:r>
                    </a:p>
                    <a:p>
                      <a:pPr marL="457200" lvl="1" indent="0">
                        <a:buFont typeface="Calibri" panose="020F0502020204030204" pitchFamily="34" charset="0"/>
                        <a:buNone/>
                      </a:pPr>
                      <a:endParaRPr lang="en-US" dirty="0">
                        <a:solidFill>
                          <a:srgbClr val="000066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40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lvl="1" indent="0">
                        <a:buFont typeface="Calibri" panose="020F0502020204030204" pitchFamily="34" charset="0"/>
                        <a:buNone/>
                      </a:pPr>
                      <a:endParaRPr lang="en-US" dirty="0">
                        <a:solidFill>
                          <a:srgbClr val="000066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Visible high-level</a:t>
                      </a:r>
                      <a:r>
                        <a:rPr lang="en-US" baseline="0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leadership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Dedicated fiscal resources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Institutional policy</a:t>
                      </a:r>
                      <a:r>
                        <a:rPr lang="en-US" baseline="0" dirty="0">
                          <a:solidFill>
                            <a:srgbClr val="000066"/>
                          </a:solidFill>
                          <a:latin typeface="Aptos" panose="020B0004020202020204" pitchFamily="34" charset="0"/>
                        </a:rPr>
                        <a:t> and structural change initiatives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baseline="0" dirty="0">
                        <a:solidFill>
                          <a:srgbClr val="000066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457200" lvl="1" indent="0">
                        <a:buFont typeface="Calibri" panose="020F0502020204030204" pitchFamily="34" charset="0"/>
                        <a:buNone/>
                      </a:pPr>
                      <a:endParaRPr lang="en-US" dirty="0">
                        <a:solidFill>
                          <a:srgbClr val="000066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457200" lvl="1" indent="0">
                        <a:buFont typeface="Calibri" panose="020F0502020204030204" pitchFamily="34" charset="0"/>
                        <a:buNone/>
                      </a:pPr>
                      <a:endParaRPr lang="en-US" dirty="0">
                        <a:solidFill>
                          <a:srgbClr val="000066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457200" lvl="1" indent="0">
                        <a:buFont typeface="Calibri" panose="020F0502020204030204" pitchFamily="34" charset="0"/>
                        <a:buNone/>
                      </a:pPr>
                      <a:endParaRPr lang="en-US" dirty="0">
                        <a:solidFill>
                          <a:srgbClr val="000066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457200" lvl="1" indent="0">
                        <a:buFont typeface="Calibri" panose="020F0502020204030204" pitchFamily="34" charset="0"/>
                        <a:buNone/>
                      </a:pPr>
                      <a:endParaRPr lang="en-US" dirty="0">
                        <a:solidFill>
                          <a:srgbClr val="000066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22757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39E089-6ED0-26F2-08B4-00D09760793F}"/>
              </a:ext>
            </a:extLst>
          </p:cNvPr>
          <p:cNvSpPr txBox="1"/>
          <p:nvPr/>
        </p:nvSpPr>
        <p:spPr>
          <a:xfrm>
            <a:off x="4386943" y="92561"/>
            <a:ext cx="6688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66"/>
                </a:solidFill>
                <a:latin typeface="Aptos" panose="020B0004020202020204" pitchFamily="34" charset="0"/>
              </a:rPr>
              <a:t>Small Group Dialogue</a:t>
            </a: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B73AB95D-B030-0D33-962B-6B3F7A26C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787" y="800447"/>
            <a:ext cx="80772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6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7422" y="6248400"/>
            <a:ext cx="12192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590350" y="6422394"/>
            <a:ext cx="58089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Calibri" panose="020F0502020204030204" pitchFamily="34" charset="0"/>
                <a:cs typeface="Arial" pitchFamily="34" charset="0"/>
              </a:rPr>
              <a:t>Slide Source:© 2024 -  Georgetown University National Center  for Cultural Competence</a:t>
            </a:r>
          </a:p>
        </p:txBody>
      </p:sp>
      <p:pic>
        <p:nvPicPr>
          <p:cNvPr id="5" name="Picture 4" descr="N:\NCCC\Logos-Descriptions\logos\nccc\Nccc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763" y="6354618"/>
            <a:ext cx="595745" cy="397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9726" y="230532"/>
            <a:ext cx="2650336" cy="30022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Arial" charset="0"/>
              </a:rPr>
              <a:t>YOU ARE LEADING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cs typeface="Arial" charset="0"/>
              </a:rPr>
              <a:t>WITH OR WITHOUT</a:t>
            </a:r>
          </a:p>
        </p:txBody>
      </p:sp>
      <p:sp>
        <p:nvSpPr>
          <p:cNvPr id="2" name="Flowchart: Connector 1"/>
          <p:cNvSpPr/>
          <p:nvPr/>
        </p:nvSpPr>
        <p:spPr>
          <a:xfrm>
            <a:off x="721514" y="3161790"/>
            <a:ext cx="1496618" cy="1413986"/>
          </a:xfrm>
          <a:prstGeom prst="flowChartConnector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FORMAL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AUTHORITY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0062" y="301659"/>
            <a:ext cx="5969192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Model the way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Inspire a shared vision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Challenge the process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Enable others to act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Encourage the heart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</a:rPr>
              <a:t>Five Practices of Exemplary Leadership </a:t>
            </a:r>
            <a:r>
              <a:rPr lang="en-US" sz="1400" dirty="0">
                <a:latin typeface="Calibri" panose="020F0502020204030204" pitchFamily="34" charset="0"/>
                <a:sym typeface="Symbol" panose="05050102010706020507" pitchFamily="18" charset="2"/>
              </a:rPr>
              <a:t></a:t>
            </a:r>
            <a:r>
              <a:rPr lang="en-US" sz="1400" dirty="0">
                <a:latin typeface="Calibri" panose="020F0502020204030204" pitchFamily="34" charset="0"/>
              </a:rPr>
              <a:t> Leadership Practices Inventory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0061" y="2965861"/>
            <a:ext cx="5969193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Get on the balcony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Identify the adaptive challenge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Regulate distress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Maintain disciplined attention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Involve all of the people in the work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Protect all voices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Heifetz, R. (1996). Leadership without Easy Answers.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726" y="502355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WHEN YOU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21514" y="2705268"/>
            <a:ext cx="1752600" cy="39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93523" y="4628205"/>
            <a:ext cx="1752600" cy="39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16" y="0"/>
            <a:ext cx="1817584" cy="1210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08" y="1532766"/>
            <a:ext cx="1817584" cy="12109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38" y="3336817"/>
            <a:ext cx="1817584" cy="12109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94" y="5017622"/>
            <a:ext cx="1817584" cy="12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73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measuring tape and wooden blocks with letters&#10;&#10;Description automatically generated">
            <a:extLst>
              <a:ext uri="{FF2B5EF4-FFF2-40B4-BE49-F238E27FC236}">
                <a16:creationId xmlns:a16="http://schemas.microsoft.com/office/drawing/2014/main" id="{F316648F-F185-8480-9DB5-ED8619FCE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4" y="344010"/>
            <a:ext cx="2487168" cy="1660184"/>
          </a:xfrm>
          <a:prstGeom prst="rect">
            <a:avLst/>
          </a:prstGeom>
        </p:spPr>
      </p:pic>
      <p:pic>
        <p:nvPicPr>
          <p:cNvPr id="10" name="Picture 9" descr="A measuring tape and wooden blocks with letters&#10;&#10;Description automatically generated">
            <a:extLst>
              <a:ext uri="{FF2B5EF4-FFF2-40B4-BE49-F238E27FC236}">
                <a16:creationId xmlns:a16="http://schemas.microsoft.com/office/drawing/2014/main" id="{4F639D9A-619A-F10B-D208-96F6EEDF8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43" y="399661"/>
            <a:ext cx="2487168" cy="1660184"/>
          </a:xfrm>
          <a:prstGeom prst="rect">
            <a:avLst/>
          </a:prstGeom>
        </p:spPr>
      </p:pic>
      <p:pic>
        <p:nvPicPr>
          <p:cNvPr id="11" name="Picture 10" descr="A measuring tape and wooden blocks with letters&#10;&#10;Description automatically generated">
            <a:extLst>
              <a:ext uri="{FF2B5EF4-FFF2-40B4-BE49-F238E27FC236}">
                <a16:creationId xmlns:a16="http://schemas.microsoft.com/office/drawing/2014/main" id="{793BBC9B-70A6-C350-6C1F-00F583D8B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06" y="2403855"/>
            <a:ext cx="2487168" cy="1660184"/>
          </a:xfrm>
          <a:prstGeom prst="rect">
            <a:avLst/>
          </a:prstGeom>
        </p:spPr>
      </p:pic>
      <p:pic>
        <p:nvPicPr>
          <p:cNvPr id="8" name="Picture 7" descr="A measuring tape and wooden blocks with letters&#10;&#10;Description automatically generated">
            <a:extLst>
              <a:ext uri="{FF2B5EF4-FFF2-40B4-BE49-F238E27FC236}">
                <a16:creationId xmlns:a16="http://schemas.microsoft.com/office/drawing/2014/main" id="{EED9931E-AE37-3A49-5368-6B9DDBDA3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7" y="4551038"/>
            <a:ext cx="2487168" cy="1660184"/>
          </a:xfrm>
          <a:prstGeom prst="rect">
            <a:avLst/>
          </a:prstGeom>
        </p:spPr>
      </p:pic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89833" y="1056640"/>
            <a:ext cx="4360324" cy="34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What are one-two outcomes you want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as  result of your participation in this change opportunity? </a:t>
            </a:r>
          </a:p>
        </p:txBody>
      </p:sp>
      <p:pic>
        <p:nvPicPr>
          <p:cNvPr id="2" name="Picture 1" descr="A measuring tape and wooden blocks with letters&#10;&#10;Description automatically generated">
            <a:extLst>
              <a:ext uri="{FF2B5EF4-FFF2-40B4-BE49-F238E27FC236}">
                <a16:creationId xmlns:a16="http://schemas.microsoft.com/office/drawing/2014/main" id="{2115AE06-78C3-E326-472B-411421508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16" y="4611224"/>
            <a:ext cx="2487168" cy="16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22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9028" name="Rectangle 10"/>
          <p:cNvSpPr>
            <a:spLocks noChangeArrowheads="1"/>
          </p:cNvSpPr>
          <p:nvPr/>
        </p:nvSpPr>
        <p:spPr bwMode="auto">
          <a:xfrm>
            <a:off x="1214438" y="872177"/>
            <a:ext cx="10629899" cy="11387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marR="0" lvl="1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Georgetown University National Center for Cultural Competence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hlinkClick r:id="rId3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http://nccc.georgetown.edu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cultural@georgetown.edu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29029" name="Picture 3" descr="Ncc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6" y="784902"/>
            <a:ext cx="1752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Rectangle 10"/>
          <p:cNvSpPr>
            <a:spLocks noChangeArrowheads="1"/>
          </p:cNvSpPr>
          <p:nvPr/>
        </p:nvSpPr>
        <p:spPr bwMode="auto">
          <a:xfrm>
            <a:off x="940157" y="2362201"/>
            <a:ext cx="10522039" cy="289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content of and this PowerPoint presentation are copyrighted and are protected by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Georgetown University's copyright policies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Permission is granted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to use this PowerPoint presentation in its entirety and/or individual slides for non-commercial purposes if: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the material is not to be altered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proper credit is given to the author(s) and to the National Center for Cultural Competence.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Permission is required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if the material is to be: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modified in any way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used in broad distribution.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 request permission and for more information, contact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cultural@georgetown.edu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84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4905" y="1520785"/>
            <a:ext cx="101307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66"/>
                </a:solidFill>
              </a:rPr>
              <a:t>Learn about each other and the HBCUs and MSIs you represent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66"/>
                </a:solidFill>
              </a:rPr>
              <a:t>Divide into affinity groups of HBCUs and MSIs to explore opportunities and challenges in the early childhood education and intervention space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66"/>
                </a:solidFill>
              </a:rPr>
              <a:t>Explore the concepts of leadership and leaders and differentiate between the two</a:t>
            </a:r>
          </a:p>
          <a:p>
            <a:endParaRPr lang="en-US" sz="2200" dirty="0">
              <a:solidFill>
                <a:srgbClr val="0000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66"/>
                </a:solidFill>
              </a:rPr>
              <a:t>Listen and share … lessons of the journey leading change in HBCUs and MSIs </a:t>
            </a:r>
          </a:p>
          <a:p>
            <a:endParaRPr lang="en-US" sz="2200" dirty="0">
              <a:solidFill>
                <a:srgbClr val="0000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66"/>
                </a:solidFill>
              </a:rPr>
              <a:t>Identify the adaptive challenges and work of leadership and leading change in HBCUs and MSIs in general and to advance new programs of study in particular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4323" y="261607"/>
            <a:ext cx="924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66"/>
                </a:solidFill>
              </a:rPr>
              <a:t>What we will do together today 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057400" y="983710"/>
            <a:ext cx="80772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0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0AC7085-AA48-D7AF-E526-E05262DC7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0" y="1485128"/>
            <a:ext cx="4994031" cy="3887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16DDCC-D4E7-459E-2106-1CE620E05ED8}"/>
              </a:ext>
            </a:extLst>
          </p:cNvPr>
          <p:cNvSpPr txBox="1"/>
          <p:nvPr/>
        </p:nvSpPr>
        <p:spPr>
          <a:xfrm>
            <a:off x="407769" y="375752"/>
            <a:ext cx="4994031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</a:rPr>
              <a:t>Introductions in 3 minutes…</a:t>
            </a:r>
          </a:p>
          <a:p>
            <a:pPr algn="ctr"/>
            <a:r>
              <a:rPr lang="en-US" sz="3200" b="1" dirty="0">
                <a:solidFill>
                  <a:srgbClr val="000066"/>
                </a:solidFill>
              </a:rPr>
              <a:t>or less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CA795-1BA8-E96E-A609-5F976E53A89C}"/>
              </a:ext>
            </a:extLst>
          </p:cNvPr>
          <p:cNvSpPr txBox="1"/>
          <p:nvPr/>
        </p:nvSpPr>
        <p:spPr>
          <a:xfrm>
            <a:off x="6019800" y="272396"/>
            <a:ext cx="5562601" cy="5293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66"/>
                </a:solidFill>
              </a:rPr>
              <a:t>Share: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66"/>
                </a:solidFill>
              </a:rPr>
              <a:t>your name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66"/>
                </a:solidFill>
              </a:rPr>
              <a:t>what state, tribal nation, or territory in which you reside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66"/>
                </a:solidFill>
              </a:rPr>
              <a:t>your HBCU or MSI affiliation</a:t>
            </a:r>
          </a:p>
          <a:p>
            <a:endParaRPr lang="en-US" sz="2600" dirty="0">
              <a:solidFill>
                <a:srgbClr val="000066"/>
              </a:solidFill>
            </a:endParaRPr>
          </a:p>
          <a:p>
            <a:r>
              <a:rPr lang="en-US" sz="2600" b="1" dirty="0">
                <a:solidFill>
                  <a:srgbClr val="000066"/>
                </a:solidFill>
              </a:rPr>
              <a:t>Respond to this question:</a:t>
            </a:r>
          </a:p>
          <a:p>
            <a:pPr algn="ctr"/>
            <a:endParaRPr lang="en-US" sz="2600" i="1" dirty="0">
              <a:solidFill>
                <a:srgbClr val="000066"/>
              </a:solidFill>
            </a:endParaRPr>
          </a:p>
          <a:p>
            <a:r>
              <a:rPr lang="en-US" sz="2600" dirty="0">
                <a:solidFill>
                  <a:srgbClr val="000066"/>
                </a:solidFill>
              </a:rPr>
              <a:t>Other than this amazing venue, what is your primary motivation to participate in this early childhood intervention systems change opportunity for HBCUs and MSIs? </a:t>
            </a:r>
          </a:p>
        </p:txBody>
      </p:sp>
    </p:spTree>
    <p:extLst>
      <p:ext uri="{BB962C8B-B14F-4D97-AF65-F5344CB8AC3E}">
        <p14:creationId xmlns:p14="http://schemas.microsoft.com/office/powerpoint/2010/main" val="350566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6578" y="1394969"/>
            <a:ext cx="97991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66"/>
                </a:solidFill>
              </a:rPr>
              <a:t>What are the primary benefits to you see in starting or expanding an early childhood education or early childhood intervention program of study at you HBCU or MSI?</a:t>
            </a:r>
          </a:p>
          <a:p>
            <a:endParaRPr lang="en-US" sz="2400" dirty="0">
              <a:solidFill>
                <a:srgbClr val="0000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66"/>
                </a:solidFill>
              </a:rPr>
              <a:t>Consider the current socio-cultural, political, and economic environments in your HBCU or MSI and state/territory. What are the primary  challenges you envision to gain “buy in,” and support to start or expand an early childhood education or early childhood intervention program of study? </a:t>
            </a:r>
            <a:endParaRPr lang="en-US" sz="2200" dirty="0">
              <a:solidFill>
                <a:srgbClr val="000066"/>
              </a:solidFill>
            </a:endParaRPr>
          </a:p>
          <a:p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323" y="261607"/>
            <a:ext cx="924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66"/>
                </a:solidFill>
              </a:rPr>
              <a:t>Small Group Dialogue  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057400" y="969493"/>
            <a:ext cx="80772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10" name="Picture 9" descr="A white ball with blue text&#10;&#10;Description automatically generated">
            <a:extLst>
              <a:ext uri="{FF2B5EF4-FFF2-40B4-BE49-F238E27FC236}">
                <a16:creationId xmlns:a16="http://schemas.microsoft.com/office/drawing/2014/main" id="{944408B6-19E8-98F4-8B7F-A05DCCC10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1162050"/>
            <a:ext cx="1420368" cy="1420368"/>
          </a:xfrm>
          <a:prstGeom prst="rect">
            <a:avLst/>
          </a:prstGeom>
        </p:spPr>
      </p:pic>
      <p:pic>
        <p:nvPicPr>
          <p:cNvPr id="11" name="Picture 10" descr="A white ball with blue text&#10;&#10;Description automatically generated">
            <a:extLst>
              <a:ext uri="{FF2B5EF4-FFF2-40B4-BE49-F238E27FC236}">
                <a16:creationId xmlns:a16="http://schemas.microsoft.com/office/drawing/2014/main" id="{90CA6E87-1112-A935-97E9-31D4A51A0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3272406"/>
            <a:ext cx="1420368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7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4323" y="261607"/>
            <a:ext cx="924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66"/>
                </a:solidFill>
              </a:rPr>
              <a:t>One reason why change is so hard </a:t>
            </a:r>
          </a:p>
        </p:txBody>
      </p:sp>
      <p:pic>
        <p:nvPicPr>
          <p:cNvPr id="6" name="Picture 5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D894E369-7F54-FF2C-BF7D-ED2673629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8" y="1108710"/>
            <a:ext cx="10355036" cy="43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1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4322" y="261607"/>
            <a:ext cx="986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66"/>
                </a:solidFill>
              </a:rPr>
              <a:t>Assuming the role of leader to effect change 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106636" y="1180077"/>
            <a:ext cx="80772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8" name="Picture 7" descr="A close-up of a compass&#10;&#10;Description automatically generated">
            <a:extLst>
              <a:ext uri="{FF2B5EF4-FFF2-40B4-BE49-F238E27FC236}">
                <a16:creationId xmlns:a16="http://schemas.microsoft.com/office/drawing/2014/main" id="{A6C284BC-2DAA-7F16-1BE6-06C92BCA0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59" y="1531620"/>
            <a:ext cx="7212354" cy="36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3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04431" y="3948253"/>
            <a:ext cx="6484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66"/>
                </a:solidFill>
              </a:rPr>
              <a:t>How do you see yourself in leadership?</a:t>
            </a:r>
          </a:p>
        </p:txBody>
      </p:sp>
      <p:sp>
        <p:nvSpPr>
          <p:cNvPr id="7" name="Rectangle 6"/>
          <p:cNvSpPr/>
          <p:nvPr/>
        </p:nvSpPr>
        <p:spPr>
          <a:xfrm>
            <a:off x="5421085" y="2067513"/>
            <a:ext cx="6297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66"/>
                </a:solidFill>
              </a:rPr>
              <a:t>How do you see yourself as a leader? </a:t>
            </a:r>
          </a:p>
        </p:txBody>
      </p:sp>
      <p:sp>
        <p:nvSpPr>
          <p:cNvPr id="9" name="Google Shape;794;p79"/>
          <p:cNvSpPr txBox="1"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797;p79"/>
          <p:cNvSpPr txBox="1"/>
          <p:nvPr/>
        </p:nvSpPr>
        <p:spPr>
          <a:xfrm>
            <a:off x="5741831" y="6422395"/>
            <a:ext cx="5334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Slide Source:© 2024 -  Georgetown University National Center  for Cultural Competence</a:t>
            </a:r>
            <a:endParaRPr dirty="0">
              <a:solidFill>
                <a:srgbClr val="000066"/>
              </a:solidFill>
            </a:endParaRPr>
          </a:p>
        </p:txBody>
      </p:sp>
      <p:pic>
        <p:nvPicPr>
          <p:cNvPr id="11" name="Google Shape;796;p79" descr="N:\NCCC\Logos-Descriptions\logos\nccc\Ncccp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0089" y="6353969"/>
            <a:ext cx="595313" cy="398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83630" y="264701"/>
            <a:ext cx="5796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</a:t>
            </a:r>
          </a:p>
          <a:p>
            <a:r>
              <a:rPr lang="en-US" sz="5400" dirty="0">
                <a:solidFill>
                  <a:srgbClr val="000066"/>
                </a:solidFill>
              </a:rPr>
              <a:t>Think  about … </a:t>
            </a:r>
          </a:p>
        </p:txBody>
      </p:sp>
      <p:pic>
        <p:nvPicPr>
          <p:cNvPr id="8" name="Picture 7" descr="A white ball with blue text&#10;&#10;Description automatically generated">
            <a:extLst>
              <a:ext uri="{FF2B5EF4-FFF2-40B4-BE49-F238E27FC236}">
                <a16:creationId xmlns:a16="http://schemas.microsoft.com/office/drawing/2014/main" id="{CCA97C8A-0322-A099-771C-9D6CCAA7B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3" y="1678888"/>
            <a:ext cx="4141797" cy="41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2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79" descr="N:\NCCC\Logos-Descriptions\logos\nccc\Ncccp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0089" y="6353969"/>
            <a:ext cx="595313" cy="398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797" name="Google Shape;797;p79"/>
          <p:cNvSpPr txBox="1"/>
          <p:nvPr/>
        </p:nvSpPr>
        <p:spPr>
          <a:xfrm>
            <a:off x="5741831" y="6422395"/>
            <a:ext cx="5334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Slide Source:© 2024 -  Georgetown University National Center  for Cultural Competence</a:t>
            </a:r>
            <a:endParaRPr dirty="0">
              <a:solidFill>
                <a:srgbClr val="000066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787028" y="1003728"/>
          <a:ext cx="110783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41340" y="164641"/>
            <a:ext cx="8384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66"/>
                </a:solidFill>
              </a:rPr>
              <a:t>1, 2, 4  FOR  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78E8A-117E-57FE-1D34-CC6797B73EA7}"/>
              </a:ext>
            </a:extLst>
          </p:cNvPr>
          <p:cNvSpPr txBox="1"/>
          <p:nvPr/>
        </p:nvSpPr>
        <p:spPr>
          <a:xfrm>
            <a:off x="365760" y="6353969"/>
            <a:ext cx="30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Change Matrix </a:t>
            </a:r>
          </a:p>
        </p:txBody>
      </p:sp>
    </p:spTree>
    <p:extLst>
      <p:ext uri="{BB962C8B-B14F-4D97-AF65-F5344CB8AC3E}">
        <p14:creationId xmlns:p14="http://schemas.microsoft.com/office/powerpoint/2010/main" val="20833658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1485</Words>
  <Application>Microsoft Office PowerPoint</Application>
  <PresentationFormat>Widescreen</PresentationFormat>
  <Paragraphs>229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Monotype Sorts</vt:lpstr>
      <vt:lpstr>Wingdings</vt:lpstr>
      <vt:lpstr>1_Office Theme</vt:lpstr>
      <vt:lpstr>Office Theme</vt:lpstr>
      <vt:lpstr> Leading Change in Institutions of Higher Education to Advance Early Childhood Intervention Programs of Study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Change in Institutions of Higher Education to Advance Early Childhood Intervention Programs of Study</dc:title>
  <dc:creator>Tawara Denise Goode</dc:creator>
  <cp:lastModifiedBy>Darla Gundler</cp:lastModifiedBy>
  <cp:revision>2</cp:revision>
  <dcterms:created xsi:type="dcterms:W3CDTF">2024-05-29T21:40:33Z</dcterms:created>
  <dcterms:modified xsi:type="dcterms:W3CDTF">2024-05-30T02:28:30Z</dcterms:modified>
</cp:coreProperties>
</file>