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Lst>
  <p:notesMasterIdLst>
    <p:notesMasterId r:id="rId77"/>
  </p:notesMasterIdLst>
  <p:sldIdLst>
    <p:sldId id="256" r:id="rId3"/>
    <p:sldId id="264" r:id="rId4"/>
    <p:sldId id="1328" r:id="rId5"/>
    <p:sldId id="1329" r:id="rId6"/>
    <p:sldId id="1330" r:id="rId7"/>
    <p:sldId id="1331" r:id="rId8"/>
    <p:sldId id="1297" r:id="rId9"/>
    <p:sldId id="265" r:id="rId10"/>
    <p:sldId id="1387" r:id="rId11"/>
    <p:sldId id="1388" r:id="rId12"/>
    <p:sldId id="1389" r:id="rId13"/>
    <p:sldId id="1332" r:id="rId14"/>
    <p:sldId id="1333" r:id="rId15"/>
    <p:sldId id="1238" r:id="rId16"/>
    <p:sldId id="1239" r:id="rId17"/>
    <p:sldId id="1240" r:id="rId18"/>
    <p:sldId id="1370" r:id="rId19"/>
    <p:sldId id="1392" r:id="rId20"/>
    <p:sldId id="1393" r:id="rId21"/>
    <p:sldId id="1394" r:id="rId22"/>
    <p:sldId id="1378" r:id="rId23"/>
    <p:sldId id="1308" r:id="rId24"/>
    <p:sldId id="1395" r:id="rId25"/>
    <p:sldId id="1380" r:id="rId26"/>
    <p:sldId id="334" r:id="rId27"/>
    <p:sldId id="268" r:id="rId28"/>
    <p:sldId id="269" r:id="rId29"/>
    <p:sldId id="1263" r:id="rId30"/>
    <p:sldId id="1396" r:id="rId31"/>
    <p:sldId id="1397" r:id="rId32"/>
    <p:sldId id="1398" r:id="rId33"/>
    <p:sldId id="1399" r:id="rId34"/>
    <p:sldId id="1400" r:id="rId35"/>
    <p:sldId id="1401" r:id="rId36"/>
    <p:sldId id="1402" r:id="rId37"/>
    <p:sldId id="1280" r:id="rId38"/>
    <p:sldId id="1281" r:id="rId39"/>
    <p:sldId id="1283" r:id="rId40"/>
    <p:sldId id="1284" r:id="rId41"/>
    <p:sldId id="1285" r:id="rId42"/>
    <p:sldId id="1403" r:id="rId43"/>
    <p:sldId id="398" r:id="rId44"/>
    <p:sldId id="408" r:id="rId45"/>
    <p:sldId id="409" r:id="rId46"/>
    <p:sldId id="410" r:id="rId47"/>
    <p:sldId id="411" r:id="rId48"/>
    <p:sldId id="412" r:id="rId49"/>
    <p:sldId id="413" r:id="rId50"/>
    <p:sldId id="414" r:id="rId51"/>
    <p:sldId id="415" r:id="rId52"/>
    <p:sldId id="416" r:id="rId53"/>
    <p:sldId id="417" r:id="rId54"/>
    <p:sldId id="418" r:id="rId55"/>
    <p:sldId id="419" r:id="rId56"/>
    <p:sldId id="420" r:id="rId57"/>
    <p:sldId id="263" r:id="rId58"/>
    <p:sldId id="261" r:id="rId59"/>
    <p:sldId id="287" r:id="rId60"/>
    <p:sldId id="260" r:id="rId61"/>
    <p:sldId id="257" r:id="rId62"/>
    <p:sldId id="290" r:id="rId63"/>
    <p:sldId id="288" r:id="rId64"/>
    <p:sldId id="289" r:id="rId65"/>
    <p:sldId id="406" r:id="rId66"/>
    <p:sldId id="1404" r:id="rId67"/>
    <p:sldId id="274" r:id="rId68"/>
    <p:sldId id="275" r:id="rId69"/>
    <p:sldId id="276" r:id="rId70"/>
    <p:sldId id="277" r:id="rId71"/>
    <p:sldId id="278" r:id="rId72"/>
    <p:sldId id="279" r:id="rId73"/>
    <p:sldId id="285" r:id="rId74"/>
    <p:sldId id="1361" r:id="rId75"/>
    <p:sldId id="1352" r:id="rId7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4660"/>
  </p:normalViewPr>
  <p:slideViewPr>
    <p:cSldViewPr snapToGrid="0">
      <p:cViewPr varScale="1">
        <p:scale>
          <a:sx n="88" d="100"/>
          <a:sy n="88" d="100"/>
        </p:scale>
        <p:origin x="1095" y="57"/>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28D456-599F-4534-B17D-704A8E8561CA}" type="doc">
      <dgm:prSet loTypeId="urn:microsoft.com/office/officeart/2005/8/layout/cycle5" loCatId="cycle" qsTypeId="urn:microsoft.com/office/officeart/2005/8/quickstyle/simple5" qsCatId="simple" csTypeId="urn:microsoft.com/office/officeart/2005/8/colors/accent0_1" csCatId="mainScheme" phldr="1"/>
      <dgm:spPr/>
      <dgm:t>
        <a:bodyPr/>
        <a:lstStyle/>
        <a:p>
          <a:endParaRPr lang="en-US"/>
        </a:p>
      </dgm:t>
    </dgm:pt>
    <dgm:pt modelId="{5CE9FEA3-EB75-4756-A5A4-8086FC846B73}">
      <dgm:prSet phldrT="[Text]" custT="1"/>
      <dgm:spPr/>
      <dgm:t>
        <a:bodyPr/>
        <a:lstStyle/>
        <a:p>
          <a:r>
            <a:rPr lang="en-US" sz="1100" dirty="0"/>
            <a:t>Screening</a:t>
          </a:r>
        </a:p>
      </dgm:t>
    </dgm:pt>
    <dgm:pt modelId="{2EC49872-9AE5-4B4C-9E9F-52B0BF2EBD4F}" type="parTrans" cxnId="{BAD9D8DB-27DB-41D0-84D9-39677A731AB6}">
      <dgm:prSet/>
      <dgm:spPr/>
      <dgm:t>
        <a:bodyPr/>
        <a:lstStyle/>
        <a:p>
          <a:endParaRPr lang="en-US"/>
        </a:p>
      </dgm:t>
    </dgm:pt>
    <dgm:pt modelId="{3A68B431-4FF1-45B0-864B-083322C6EA98}" type="sibTrans" cxnId="{BAD9D8DB-27DB-41D0-84D9-39677A731AB6}">
      <dgm:prSet/>
      <dgm:spPr>
        <a:ln w="28575">
          <a:solidFill>
            <a:schemeClr val="bg1"/>
          </a:solidFill>
        </a:ln>
      </dgm:spPr>
      <dgm:t>
        <a:bodyPr/>
        <a:lstStyle/>
        <a:p>
          <a:endParaRPr lang="en-US"/>
        </a:p>
      </dgm:t>
    </dgm:pt>
    <dgm:pt modelId="{E77E7C09-2B74-4EA8-A678-316182BC000A}">
      <dgm:prSet phldrT="[Text]" custT="1"/>
      <dgm:spPr/>
      <dgm:t>
        <a:bodyPr/>
        <a:lstStyle/>
        <a:p>
          <a:r>
            <a:rPr lang="en-US" sz="1100" dirty="0"/>
            <a:t>IFSP/IEP</a:t>
          </a:r>
        </a:p>
      </dgm:t>
    </dgm:pt>
    <dgm:pt modelId="{EB2F518F-9FD0-4367-86A2-62CD43AC8203}" type="parTrans" cxnId="{15689238-9B3B-4EF3-9555-56F2330E5F08}">
      <dgm:prSet/>
      <dgm:spPr/>
      <dgm:t>
        <a:bodyPr/>
        <a:lstStyle/>
        <a:p>
          <a:endParaRPr lang="en-US"/>
        </a:p>
      </dgm:t>
    </dgm:pt>
    <dgm:pt modelId="{000DDD5D-046F-4E19-AB3C-65BF536EDA3E}" type="sibTrans" cxnId="{15689238-9B3B-4EF3-9555-56F2330E5F08}">
      <dgm:prSet/>
      <dgm:spPr>
        <a:ln w="28575">
          <a:solidFill>
            <a:schemeClr val="bg1"/>
          </a:solidFill>
        </a:ln>
      </dgm:spPr>
      <dgm:t>
        <a:bodyPr/>
        <a:lstStyle/>
        <a:p>
          <a:endParaRPr lang="en-US"/>
        </a:p>
      </dgm:t>
    </dgm:pt>
    <dgm:pt modelId="{528DE1C4-9416-440C-B521-62983E4D08EC}">
      <dgm:prSet phldrT="[Text]" custT="1"/>
      <dgm:spPr/>
      <dgm:t>
        <a:bodyPr/>
        <a:lstStyle/>
        <a:p>
          <a:pPr marL="0" indent="0">
            <a:spcAft>
              <a:spcPts val="0"/>
            </a:spcAft>
          </a:pPr>
          <a:r>
            <a:rPr lang="en-US" sz="1100" spc="-10" baseline="0" dirty="0"/>
            <a:t>Intervention</a:t>
          </a:r>
        </a:p>
      </dgm:t>
    </dgm:pt>
    <dgm:pt modelId="{776F2363-D52B-42A9-AFA1-CFC555D05EEE}" type="parTrans" cxnId="{72735C77-3503-44D3-9489-DE4E4BC6A05C}">
      <dgm:prSet/>
      <dgm:spPr/>
      <dgm:t>
        <a:bodyPr/>
        <a:lstStyle/>
        <a:p>
          <a:endParaRPr lang="en-US"/>
        </a:p>
      </dgm:t>
    </dgm:pt>
    <dgm:pt modelId="{8F327768-1DE5-458F-B3F7-7DBC2298E29C}" type="sibTrans" cxnId="{72735C77-3503-44D3-9489-DE4E4BC6A05C}">
      <dgm:prSet/>
      <dgm:spPr>
        <a:ln w="28575">
          <a:solidFill>
            <a:schemeClr val="bg1"/>
          </a:solidFill>
        </a:ln>
      </dgm:spPr>
      <dgm:t>
        <a:bodyPr/>
        <a:lstStyle/>
        <a:p>
          <a:endParaRPr lang="en-US"/>
        </a:p>
      </dgm:t>
    </dgm:pt>
    <dgm:pt modelId="{9660F4FB-C91E-4182-835A-EB36528C0036}">
      <dgm:prSet phldrT="[Text]" custT="1"/>
      <dgm:spPr/>
      <dgm:t>
        <a:bodyPr/>
        <a:lstStyle/>
        <a:p>
          <a:r>
            <a:rPr lang="en-US" sz="1100" dirty="0"/>
            <a:t>Monitoring</a:t>
          </a:r>
        </a:p>
      </dgm:t>
    </dgm:pt>
    <dgm:pt modelId="{87BFEC68-FC36-4C3A-B1E4-EE398F9831A1}" type="parTrans" cxnId="{B9AD223F-88EF-4E4A-92F5-40A50BD8544D}">
      <dgm:prSet/>
      <dgm:spPr/>
      <dgm:t>
        <a:bodyPr/>
        <a:lstStyle/>
        <a:p>
          <a:endParaRPr lang="en-US"/>
        </a:p>
      </dgm:t>
    </dgm:pt>
    <dgm:pt modelId="{38909CC8-6085-4D7A-8386-D36281A78666}" type="sibTrans" cxnId="{B9AD223F-88EF-4E4A-92F5-40A50BD8544D}">
      <dgm:prSet/>
      <dgm:spPr>
        <a:ln w="28575">
          <a:solidFill>
            <a:schemeClr val="bg1"/>
          </a:solidFill>
        </a:ln>
      </dgm:spPr>
      <dgm:t>
        <a:bodyPr/>
        <a:lstStyle/>
        <a:p>
          <a:endParaRPr lang="en-US"/>
        </a:p>
      </dgm:t>
    </dgm:pt>
    <dgm:pt modelId="{92EE531F-E397-4755-95FE-A98D87967836}">
      <dgm:prSet phldrT="[Text]" custT="1"/>
      <dgm:spPr/>
      <dgm:t>
        <a:bodyPr/>
        <a:lstStyle/>
        <a:p>
          <a:r>
            <a:rPr lang="en-US" sz="1100" dirty="0"/>
            <a:t>Transitions</a:t>
          </a:r>
          <a:endParaRPr lang="en-US" sz="1000" dirty="0"/>
        </a:p>
      </dgm:t>
    </dgm:pt>
    <dgm:pt modelId="{80435FA5-89E9-4EA9-856A-464B424A108A}" type="parTrans" cxnId="{FBFA3F3F-EF0C-46A5-942B-9C01C5BE9319}">
      <dgm:prSet/>
      <dgm:spPr/>
      <dgm:t>
        <a:bodyPr/>
        <a:lstStyle/>
        <a:p>
          <a:endParaRPr lang="en-US"/>
        </a:p>
      </dgm:t>
    </dgm:pt>
    <dgm:pt modelId="{CCD48792-7EC8-41C9-B21E-516912DEA970}" type="sibTrans" cxnId="{FBFA3F3F-EF0C-46A5-942B-9C01C5BE9319}">
      <dgm:prSet/>
      <dgm:spPr>
        <a:ln w="28575">
          <a:solidFill>
            <a:schemeClr val="bg1"/>
          </a:solidFill>
        </a:ln>
      </dgm:spPr>
      <dgm:t>
        <a:bodyPr/>
        <a:lstStyle/>
        <a:p>
          <a:endParaRPr lang="en-US"/>
        </a:p>
      </dgm:t>
    </dgm:pt>
    <dgm:pt modelId="{9D6452B4-7A1F-4C9E-B530-A647A18D2448}">
      <dgm:prSet phldrT="[Text]" custT="1"/>
      <dgm:spPr/>
      <dgm:t>
        <a:bodyPr/>
        <a:lstStyle/>
        <a:p>
          <a:r>
            <a:rPr lang="en-US" sz="1100" dirty="0"/>
            <a:t>Assessment</a:t>
          </a:r>
        </a:p>
      </dgm:t>
    </dgm:pt>
    <dgm:pt modelId="{D1B78951-73A5-4E2F-AE91-645E6F295830}" type="parTrans" cxnId="{D7D74ACB-CADA-4FCE-9170-F328027EBAFA}">
      <dgm:prSet/>
      <dgm:spPr/>
      <dgm:t>
        <a:bodyPr/>
        <a:lstStyle/>
        <a:p>
          <a:endParaRPr lang="en-US"/>
        </a:p>
      </dgm:t>
    </dgm:pt>
    <dgm:pt modelId="{0FD26BE8-8AA9-4F81-A06C-03622AF9E634}" type="sibTrans" cxnId="{D7D74ACB-CADA-4FCE-9170-F328027EBAFA}">
      <dgm:prSet/>
      <dgm:spPr>
        <a:ln w="28575">
          <a:solidFill>
            <a:schemeClr val="bg1"/>
          </a:solidFill>
        </a:ln>
      </dgm:spPr>
      <dgm:t>
        <a:bodyPr/>
        <a:lstStyle/>
        <a:p>
          <a:endParaRPr lang="en-US"/>
        </a:p>
      </dgm:t>
    </dgm:pt>
    <dgm:pt modelId="{1584D0EA-C2F4-4461-A8C2-D7CA7430B87D}" type="pres">
      <dgm:prSet presAssocID="{7428D456-599F-4534-B17D-704A8E8561CA}" presName="cycle" presStyleCnt="0">
        <dgm:presLayoutVars>
          <dgm:dir/>
          <dgm:resizeHandles val="exact"/>
        </dgm:presLayoutVars>
      </dgm:prSet>
      <dgm:spPr/>
    </dgm:pt>
    <dgm:pt modelId="{3EEAC41F-0AED-4793-8338-7984500771F9}" type="pres">
      <dgm:prSet presAssocID="{5CE9FEA3-EB75-4756-A5A4-8086FC846B73}" presName="node" presStyleLbl="node1" presStyleIdx="0" presStyleCnt="6" custScaleX="59888" custScaleY="51187" custRadScaleRad="98344">
        <dgm:presLayoutVars>
          <dgm:bulletEnabled val="1"/>
        </dgm:presLayoutVars>
      </dgm:prSet>
      <dgm:spPr/>
    </dgm:pt>
    <dgm:pt modelId="{48A4FF23-5B48-4FDC-B2D5-B4B9C25C9755}" type="pres">
      <dgm:prSet presAssocID="{5CE9FEA3-EB75-4756-A5A4-8086FC846B73}" presName="spNode" presStyleCnt="0"/>
      <dgm:spPr/>
    </dgm:pt>
    <dgm:pt modelId="{F421B20B-720B-4CCD-9204-8200420F7304}" type="pres">
      <dgm:prSet presAssocID="{3A68B431-4FF1-45B0-864B-083322C6EA98}" presName="sibTrans" presStyleLbl="sibTrans1D1" presStyleIdx="0" presStyleCnt="6"/>
      <dgm:spPr/>
    </dgm:pt>
    <dgm:pt modelId="{842D2048-31C4-4E70-8F23-52937368F9E7}" type="pres">
      <dgm:prSet presAssocID="{9D6452B4-7A1F-4C9E-B530-A647A18D2448}" presName="node" presStyleLbl="node1" presStyleIdx="1" presStyleCnt="6" custScaleX="59888" custScaleY="51187">
        <dgm:presLayoutVars>
          <dgm:bulletEnabled val="1"/>
        </dgm:presLayoutVars>
      </dgm:prSet>
      <dgm:spPr/>
    </dgm:pt>
    <dgm:pt modelId="{E94C8F64-34A5-4CB6-9330-2983C9C4DF27}" type="pres">
      <dgm:prSet presAssocID="{9D6452B4-7A1F-4C9E-B530-A647A18D2448}" presName="spNode" presStyleCnt="0"/>
      <dgm:spPr/>
    </dgm:pt>
    <dgm:pt modelId="{D667417F-8F5C-46B1-B3F7-66A29763C675}" type="pres">
      <dgm:prSet presAssocID="{0FD26BE8-8AA9-4F81-A06C-03622AF9E634}" presName="sibTrans" presStyleLbl="sibTrans1D1" presStyleIdx="1" presStyleCnt="6"/>
      <dgm:spPr/>
    </dgm:pt>
    <dgm:pt modelId="{7F767EA2-922A-45E6-8770-62AC67E37C85}" type="pres">
      <dgm:prSet presAssocID="{E77E7C09-2B74-4EA8-A678-316182BC000A}" presName="node" presStyleLbl="node1" presStyleIdx="2" presStyleCnt="6" custScaleX="59888" custScaleY="51187">
        <dgm:presLayoutVars>
          <dgm:bulletEnabled val="1"/>
        </dgm:presLayoutVars>
      </dgm:prSet>
      <dgm:spPr/>
    </dgm:pt>
    <dgm:pt modelId="{6C177C9A-445A-48B3-B93A-F34884F18957}" type="pres">
      <dgm:prSet presAssocID="{E77E7C09-2B74-4EA8-A678-316182BC000A}" presName="spNode" presStyleCnt="0"/>
      <dgm:spPr/>
    </dgm:pt>
    <dgm:pt modelId="{A1010C7B-0846-4623-BBBB-A27DF24CD05D}" type="pres">
      <dgm:prSet presAssocID="{000DDD5D-046F-4E19-AB3C-65BF536EDA3E}" presName="sibTrans" presStyleLbl="sibTrans1D1" presStyleIdx="2" presStyleCnt="6"/>
      <dgm:spPr/>
    </dgm:pt>
    <dgm:pt modelId="{249729B3-9907-476C-B51B-EFD2BFD29E9F}" type="pres">
      <dgm:prSet presAssocID="{528DE1C4-9416-440C-B521-62983E4D08EC}" presName="node" presStyleLbl="node1" presStyleIdx="3" presStyleCnt="6" custScaleX="59888" custScaleY="51187" custRadScaleRad="100000">
        <dgm:presLayoutVars>
          <dgm:bulletEnabled val="1"/>
        </dgm:presLayoutVars>
      </dgm:prSet>
      <dgm:spPr/>
    </dgm:pt>
    <dgm:pt modelId="{89B8F323-0D09-4ACC-B8ED-0B19FEDBD6FC}" type="pres">
      <dgm:prSet presAssocID="{528DE1C4-9416-440C-B521-62983E4D08EC}" presName="spNode" presStyleCnt="0"/>
      <dgm:spPr/>
    </dgm:pt>
    <dgm:pt modelId="{4FCF744A-25E8-410E-A8A9-5119246CCFF5}" type="pres">
      <dgm:prSet presAssocID="{8F327768-1DE5-458F-B3F7-7DBC2298E29C}" presName="sibTrans" presStyleLbl="sibTrans1D1" presStyleIdx="3" presStyleCnt="6"/>
      <dgm:spPr/>
    </dgm:pt>
    <dgm:pt modelId="{090B6354-868F-473E-9F9E-7D6CB85266F0}" type="pres">
      <dgm:prSet presAssocID="{9660F4FB-C91E-4182-835A-EB36528C0036}" presName="node" presStyleLbl="node1" presStyleIdx="4" presStyleCnt="6" custScaleX="59888" custScaleY="51187" custRadScaleRad="97525" custRadScaleInc="-1216">
        <dgm:presLayoutVars>
          <dgm:bulletEnabled val="1"/>
        </dgm:presLayoutVars>
      </dgm:prSet>
      <dgm:spPr/>
    </dgm:pt>
    <dgm:pt modelId="{AF6E46C9-FB3E-4973-A8BB-39C6DF836237}" type="pres">
      <dgm:prSet presAssocID="{9660F4FB-C91E-4182-835A-EB36528C0036}" presName="spNode" presStyleCnt="0"/>
      <dgm:spPr/>
    </dgm:pt>
    <dgm:pt modelId="{4A367A7A-D78E-46C7-A606-4AC4BD1B1E27}" type="pres">
      <dgm:prSet presAssocID="{38909CC8-6085-4D7A-8386-D36281A78666}" presName="sibTrans" presStyleLbl="sibTrans1D1" presStyleIdx="4" presStyleCnt="6"/>
      <dgm:spPr/>
    </dgm:pt>
    <dgm:pt modelId="{18FE4F6C-924A-409B-A26A-778EF70F3BB2}" type="pres">
      <dgm:prSet presAssocID="{92EE531F-E397-4755-95FE-A98D87967836}" presName="node" presStyleLbl="node1" presStyleIdx="5" presStyleCnt="6" custScaleX="59888" custScaleY="51187" custRadScaleRad="97727" custRadScaleInc="-1770">
        <dgm:presLayoutVars>
          <dgm:bulletEnabled val="1"/>
        </dgm:presLayoutVars>
      </dgm:prSet>
      <dgm:spPr/>
    </dgm:pt>
    <dgm:pt modelId="{0EDC438C-3E4A-41D4-B4CD-495D75F1CC17}" type="pres">
      <dgm:prSet presAssocID="{92EE531F-E397-4755-95FE-A98D87967836}" presName="spNode" presStyleCnt="0"/>
      <dgm:spPr/>
    </dgm:pt>
    <dgm:pt modelId="{B49F272F-AAF0-4C66-87E8-3436C734890B}" type="pres">
      <dgm:prSet presAssocID="{CCD48792-7EC8-41C9-B21E-516912DEA970}" presName="sibTrans" presStyleLbl="sibTrans1D1" presStyleIdx="5" presStyleCnt="6"/>
      <dgm:spPr/>
    </dgm:pt>
  </dgm:ptLst>
  <dgm:cxnLst>
    <dgm:cxn modelId="{D617D233-E313-4CC2-AFE0-B00F120ADD34}" type="presOf" srcId="{CCD48792-7EC8-41C9-B21E-516912DEA970}" destId="{B49F272F-AAF0-4C66-87E8-3436C734890B}" srcOrd="0" destOrd="0" presId="urn:microsoft.com/office/officeart/2005/8/layout/cycle5"/>
    <dgm:cxn modelId="{15689238-9B3B-4EF3-9555-56F2330E5F08}" srcId="{7428D456-599F-4534-B17D-704A8E8561CA}" destId="{E77E7C09-2B74-4EA8-A678-316182BC000A}" srcOrd="2" destOrd="0" parTransId="{EB2F518F-9FD0-4367-86A2-62CD43AC8203}" sibTransId="{000DDD5D-046F-4E19-AB3C-65BF536EDA3E}"/>
    <dgm:cxn modelId="{B9AD223F-88EF-4E4A-92F5-40A50BD8544D}" srcId="{7428D456-599F-4534-B17D-704A8E8561CA}" destId="{9660F4FB-C91E-4182-835A-EB36528C0036}" srcOrd="4" destOrd="0" parTransId="{87BFEC68-FC36-4C3A-B1E4-EE398F9831A1}" sibTransId="{38909CC8-6085-4D7A-8386-D36281A78666}"/>
    <dgm:cxn modelId="{FBFA3F3F-EF0C-46A5-942B-9C01C5BE9319}" srcId="{7428D456-599F-4534-B17D-704A8E8561CA}" destId="{92EE531F-E397-4755-95FE-A98D87967836}" srcOrd="5" destOrd="0" parTransId="{80435FA5-89E9-4EA9-856A-464B424A108A}" sibTransId="{CCD48792-7EC8-41C9-B21E-516912DEA970}"/>
    <dgm:cxn modelId="{05E31342-056C-4C7E-BC11-633E2F96F46B}" type="presOf" srcId="{92EE531F-E397-4755-95FE-A98D87967836}" destId="{18FE4F6C-924A-409B-A26A-778EF70F3BB2}" srcOrd="0" destOrd="0" presId="urn:microsoft.com/office/officeart/2005/8/layout/cycle5"/>
    <dgm:cxn modelId="{5F22814B-FABE-45FD-8E5F-276BE66B557E}" type="presOf" srcId="{000DDD5D-046F-4E19-AB3C-65BF536EDA3E}" destId="{A1010C7B-0846-4623-BBBB-A27DF24CD05D}" srcOrd="0" destOrd="0" presId="urn:microsoft.com/office/officeart/2005/8/layout/cycle5"/>
    <dgm:cxn modelId="{D7CD4D4D-A429-4AEF-BE00-EEAEC1477B2E}" type="presOf" srcId="{E77E7C09-2B74-4EA8-A678-316182BC000A}" destId="{7F767EA2-922A-45E6-8770-62AC67E37C85}" srcOrd="0" destOrd="0" presId="urn:microsoft.com/office/officeart/2005/8/layout/cycle5"/>
    <dgm:cxn modelId="{0B5F7174-CE16-4055-B359-316075E8601F}" type="presOf" srcId="{38909CC8-6085-4D7A-8386-D36281A78666}" destId="{4A367A7A-D78E-46C7-A606-4AC4BD1B1E27}" srcOrd="0" destOrd="0" presId="urn:microsoft.com/office/officeart/2005/8/layout/cycle5"/>
    <dgm:cxn modelId="{72735C77-3503-44D3-9489-DE4E4BC6A05C}" srcId="{7428D456-599F-4534-B17D-704A8E8561CA}" destId="{528DE1C4-9416-440C-B521-62983E4D08EC}" srcOrd="3" destOrd="0" parTransId="{776F2363-D52B-42A9-AFA1-CFC555D05EEE}" sibTransId="{8F327768-1DE5-458F-B3F7-7DBC2298E29C}"/>
    <dgm:cxn modelId="{62263480-BA11-40A0-8786-7251B6182E37}" type="presOf" srcId="{3A68B431-4FF1-45B0-864B-083322C6EA98}" destId="{F421B20B-720B-4CCD-9204-8200420F7304}" srcOrd="0" destOrd="0" presId="urn:microsoft.com/office/officeart/2005/8/layout/cycle5"/>
    <dgm:cxn modelId="{C6B5FC8E-70B5-48A1-9603-47996803B854}" type="presOf" srcId="{9D6452B4-7A1F-4C9E-B530-A647A18D2448}" destId="{842D2048-31C4-4E70-8F23-52937368F9E7}" srcOrd="0" destOrd="0" presId="urn:microsoft.com/office/officeart/2005/8/layout/cycle5"/>
    <dgm:cxn modelId="{0B66AB8F-C12C-4041-9127-2D47B8A3FED5}" type="presOf" srcId="{8F327768-1DE5-458F-B3F7-7DBC2298E29C}" destId="{4FCF744A-25E8-410E-A8A9-5119246CCFF5}" srcOrd="0" destOrd="0" presId="urn:microsoft.com/office/officeart/2005/8/layout/cycle5"/>
    <dgm:cxn modelId="{A38B9BB3-89FA-4339-AA4A-AC47406A9684}" type="presOf" srcId="{528DE1C4-9416-440C-B521-62983E4D08EC}" destId="{249729B3-9907-476C-B51B-EFD2BFD29E9F}" srcOrd="0" destOrd="0" presId="urn:microsoft.com/office/officeart/2005/8/layout/cycle5"/>
    <dgm:cxn modelId="{64BA0CC2-334C-485B-B756-99DBED4D50F6}" type="presOf" srcId="{9660F4FB-C91E-4182-835A-EB36528C0036}" destId="{090B6354-868F-473E-9F9E-7D6CB85266F0}" srcOrd="0" destOrd="0" presId="urn:microsoft.com/office/officeart/2005/8/layout/cycle5"/>
    <dgm:cxn modelId="{E6E8F8C6-FB32-49D6-84CB-D333799BFEB7}" type="presOf" srcId="{7428D456-599F-4534-B17D-704A8E8561CA}" destId="{1584D0EA-C2F4-4461-A8C2-D7CA7430B87D}" srcOrd="0" destOrd="0" presId="urn:microsoft.com/office/officeart/2005/8/layout/cycle5"/>
    <dgm:cxn modelId="{D7D74ACB-CADA-4FCE-9170-F328027EBAFA}" srcId="{7428D456-599F-4534-B17D-704A8E8561CA}" destId="{9D6452B4-7A1F-4C9E-B530-A647A18D2448}" srcOrd="1" destOrd="0" parTransId="{D1B78951-73A5-4E2F-AE91-645E6F295830}" sibTransId="{0FD26BE8-8AA9-4F81-A06C-03622AF9E634}"/>
    <dgm:cxn modelId="{BAD9D8DB-27DB-41D0-84D9-39677A731AB6}" srcId="{7428D456-599F-4534-B17D-704A8E8561CA}" destId="{5CE9FEA3-EB75-4756-A5A4-8086FC846B73}" srcOrd="0" destOrd="0" parTransId="{2EC49872-9AE5-4B4C-9E9F-52B0BF2EBD4F}" sibTransId="{3A68B431-4FF1-45B0-864B-083322C6EA98}"/>
    <dgm:cxn modelId="{FB647AE6-2D0C-4006-B92B-D0F57F615AC3}" type="presOf" srcId="{5CE9FEA3-EB75-4756-A5A4-8086FC846B73}" destId="{3EEAC41F-0AED-4793-8338-7984500771F9}" srcOrd="0" destOrd="0" presId="urn:microsoft.com/office/officeart/2005/8/layout/cycle5"/>
    <dgm:cxn modelId="{C1A210EF-E1C3-4587-BD01-AB2F150BBF51}" type="presOf" srcId="{0FD26BE8-8AA9-4F81-A06C-03622AF9E634}" destId="{D667417F-8F5C-46B1-B3F7-66A29763C675}" srcOrd="0" destOrd="0" presId="urn:microsoft.com/office/officeart/2005/8/layout/cycle5"/>
    <dgm:cxn modelId="{91D6EED4-08C8-4F34-B19A-B12D461E2829}" type="presParOf" srcId="{1584D0EA-C2F4-4461-A8C2-D7CA7430B87D}" destId="{3EEAC41F-0AED-4793-8338-7984500771F9}" srcOrd="0" destOrd="0" presId="urn:microsoft.com/office/officeart/2005/8/layout/cycle5"/>
    <dgm:cxn modelId="{8ED724D1-C8AA-49B1-890B-2544DED382F1}" type="presParOf" srcId="{1584D0EA-C2F4-4461-A8C2-D7CA7430B87D}" destId="{48A4FF23-5B48-4FDC-B2D5-B4B9C25C9755}" srcOrd="1" destOrd="0" presId="urn:microsoft.com/office/officeart/2005/8/layout/cycle5"/>
    <dgm:cxn modelId="{3F84D24B-4435-41C1-81EC-719DC4DEEB5D}" type="presParOf" srcId="{1584D0EA-C2F4-4461-A8C2-D7CA7430B87D}" destId="{F421B20B-720B-4CCD-9204-8200420F7304}" srcOrd="2" destOrd="0" presId="urn:microsoft.com/office/officeart/2005/8/layout/cycle5"/>
    <dgm:cxn modelId="{D82341D0-63DB-4E22-BB98-1AA8D523A7B6}" type="presParOf" srcId="{1584D0EA-C2F4-4461-A8C2-D7CA7430B87D}" destId="{842D2048-31C4-4E70-8F23-52937368F9E7}" srcOrd="3" destOrd="0" presId="urn:microsoft.com/office/officeart/2005/8/layout/cycle5"/>
    <dgm:cxn modelId="{F13B277C-B820-409D-A264-EC11B8C7B6DC}" type="presParOf" srcId="{1584D0EA-C2F4-4461-A8C2-D7CA7430B87D}" destId="{E94C8F64-34A5-4CB6-9330-2983C9C4DF27}" srcOrd="4" destOrd="0" presId="urn:microsoft.com/office/officeart/2005/8/layout/cycle5"/>
    <dgm:cxn modelId="{E1772C4C-17FF-4DDF-A85C-F737C6ED1F8B}" type="presParOf" srcId="{1584D0EA-C2F4-4461-A8C2-D7CA7430B87D}" destId="{D667417F-8F5C-46B1-B3F7-66A29763C675}" srcOrd="5" destOrd="0" presId="urn:microsoft.com/office/officeart/2005/8/layout/cycle5"/>
    <dgm:cxn modelId="{98811806-C9C7-4664-8004-5DCDB334C2E5}" type="presParOf" srcId="{1584D0EA-C2F4-4461-A8C2-D7CA7430B87D}" destId="{7F767EA2-922A-45E6-8770-62AC67E37C85}" srcOrd="6" destOrd="0" presId="urn:microsoft.com/office/officeart/2005/8/layout/cycle5"/>
    <dgm:cxn modelId="{44541D03-BB5B-465E-84E5-66BD758BC838}" type="presParOf" srcId="{1584D0EA-C2F4-4461-A8C2-D7CA7430B87D}" destId="{6C177C9A-445A-48B3-B93A-F34884F18957}" srcOrd="7" destOrd="0" presId="urn:microsoft.com/office/officeart/2005/8/layout/cycle5"/>
    <dgm:cxn modelId="{39160AE4-5D4F-4B15-AC2F-2F32B791E71E}" type="presParOf" srcId="{1584D0EA-C2F4-4461-A8C2-D7CA7430B87D}" destId="{A1010C7B-0846-4623-BBBB-A27DF24CD05D}" srcOrd="8" destOrd="0" presId="urn:microsoft.com/office/officeart/2005/8/layout/cycle5"/>
    <dgm:cxn modelId="{8DF0DAE4-15E7-4FCF-ADCB-C7B85284FB9C}" type="presParOf" srcId="{1584D0EA-C2F4-4461-A8C2-D7CA7430B87D}" destId="{249729B3-9907-476C-B51B-EFD2BFD29E9F}" srcOrd="9" destOrd="0" presId="urn:microsoft.com/office/officeart/2005/8/layout/cycle5"/>
    <dgm:cxn modelId="{5288E245-A90D-4A1C-9CD8-7FF5A8A1DF4C}" type="presParOf" srcId="{1584D0EA-C2F4-4461-A8C2-D7CA7430B87D}" destId="{89B8F323-0D09-4ACC-B8ED-0B19FEDBD6FC}" srcOrd="10" destOrd="0" presId="urn:microsoft.com/office/officeart/2005/8/layout/cycle5"/>
    <dgm:cxn modelId="{BC53774C-1B30-4BF2-A671-4D676B8E2442}" type="presParOf" srcId="{1584D0EA-C2F4-4461-A8C2-D7CA7430B87D}" destId="{4FCF744A-25E8-410E-A8A9-5119246CCFF5}" srcOrd="11" destOrd="0" presId="urn:microsoft.com/office/officeart/2005/8/layout/cycle5"/>
    <dgm:cxn modelId="{6A288934-33A9-4DFF-8D7B-F08026335625}" type="presParOf" srcId="{1584D0EA-C2F4-4461-A8C2-D7CA7430B87D}" destId="{090B6354-868F-473E-9F9E-7D6CB85266F0}" srcOrd="12" destOrd="0" presId="urn:microsoft.com/office/officeart/2005/8/layout/cycle5"/>
    <dgm:cxn modelId="{F2AB2304-C310-4A67-88F1-FA9DF4053910}" type="presParOf" srcId="{1584D0EA-C2F4-4461-A8C2-D7CA7430B87D}" destId="{AF6E46C9-FB3E-4973-A8BB-39C6DF836237}" srcOrd="13" destOrd="0" presId="urn:microsoft.com/office/officeart/2005/8/layout/cycle5"/>
    <dgm:cxn modelId="{6AB0F4D4-1057-47F9-B580-7166009A3ED6}" type="presParOf" srcId="{1584D0EA-C2F4-4461-A8C2-D7CA7430B87D}" destId="{4A367A7A-D78E-46C7-A606-4AC4BD1B1E27}" srcOrd="14" destOrd="0" presId="urn:microsoft.com/office/officeart/2005/8/layout/cycle5"/>
    <dgm:cxn modelId="{D6BBF7A3-2D98-4E13-9A50-A9E3985751A1}" type="presParOf" srcId="{1584D0EA-C2F4-4461-A8C2-D7CA7430B87D}" destId="{18FE4F6C-924A-409B-A26A-778EF70F3BB2}" srcOrd="15" destOrd="0" presId="urn:microsoft.com/office/officeart/2005/8/layout/cycle5"/>
    <dgm:cxn modelId="{6CEAC513-1F07-43FD-8A01-1087F165B52E}" type="presParOf" srcId="{1584D0EA-C2F4-4461-A8C2-D7CA7430B87D}" destId="{0EDC438C-3E4A-41D4-B4CD-495D75F1CC17}" srcOrd="16" destOrd="0" presId="urn:microsoft.com/office/officeart/2005/8/layout/cycle5"/>
    <dgm:cxn modelId="{9400D8A0-B8E3-4AA6-9314-957C2167822F}" type="presParOf" srcId="{1584D0EA-C2F4-4461-A8C2-D7CA7430B87D}" destId="{B49F272F-AAF0-4C66-87E8-3436C734890B}" srcOrd="17" destOrd="0" presId="urn:microsoft.com/office/officeart/2005/8/layout/cycle5"/>
  </dgm:cxnLst>
  <dgm:bg>
    <a:noFill/>
  </dgm:bg>
  <dgm:whole>
    <a:ln>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15D87B0-3D2D-4E75-A0FF-E703796D232D}"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09C6106E-FF91-44B6-8CB4-D0B8D0040643}">
      <dgm:prSet phldrT="[Text]"/>
      <dgm:spPr/>
      <dgm:t>
        <a:bodyPr/>
        <a:lstStyle/>
        <a:p>
          <a:r>
            <a:rPr lang="en-US" dirty="0"/>
            <a:t>Equity in ECI</a:t>
          </a:r>
        </a:p>
      </dgm:t>
    </dgm:pt>
    <dgm:pt modelId="{F9410B1E-09DE-4ED2-88A1-6457B1F10A93}" type="parTrans" cxnId="{32A91D68-7169-4CBC-A94D-2301E06E9896}">
      <dgm:prSet/>
      <dgm:spPr/>
      <dgm:t>
        <a:bodyPr/>
        <a:lstStyle/>
        <a:p>
          <a:endParaRPr lang="en-US"/>
        </a:p>
      </dgm:t>
    </dgm:pt>
    <dgm:pt modelId="{D835E82C-2DF2-4F18-B93E-90416BC5C531}" type="sibTrans" cxnId="{32A91D68-7169-4CBC-A94D-2301E06E9896}">
      <dgm:prSet/>
      <dgm:spPr/>
      <dgm:t>
        <a:bodyPr/>
        <a:lstStyle/>
        <a:p>
          <a:endParaRPr lang="en-US"/>
        </a:p>
      </dgm:t>
    </dgm:pt>
    <dgm:pt modelId="{5E892B35-6151-4BE2-BA7E-1A2EDA569BF1}">
      <dgm:prSet phldrT="[Text]"/>
      <dgm:spPr/>
      <dgm:t>
        <a:bodyPr/>
        <a:lstStyle/>
        <a:p>
          <a:r>
            <a:rPr lang="en-US" dirty="0"/>
            <a:t>Policy</a:t>
          </a:r>
        </a:p>
      </dgm:t>
    </dgm:pt>
    <dgm:pt modelId="{D4635702-01C0-4E69-8524-E6A1A3BCA16A}" type="parTrans" cxnId="{B47970B2-93A2-4C4B-971C-10648B7CC402}">
      <dgm:prSet/>
      <dgm:spPr/>
      <dgm:t>
        <a:bodyPr/>
        <a:lstStyle/>
        <a:p>
          <a:endParaRPr lang="en-US"/>
        </a:p>
      </dgm:t>
    </dgm:pt>
    <dgm:pt modelId="{1C33A949-DC4D-4F42-B763-19A6C59D77AE}" type="sibTrans" cxnId="{B47970B2-93A2-4C4B-971C-10648B7CC402}">
      <dgm:prSet/>
      <dgm:spPr/>
      <dgm:t>
        <a:bodyPr/>
        <a:lstStyle/>
        <a:p>
          <a:endParaRPr lang="en-US"/>
        </a:p>
      </dgm:t>
    </dgm:pt>
    <dgm:pt modelId="{F79FD34C-690A-460E-8C79-68FEAB2664F6}">
      <dgm:prSet phldrT="[Text]"/>
      <dgm:spPr/>
      <dgm:t>
        <a:bodyPr/>
        <a:lstStyle/>
        <a:p>
          <a:r>
            <a:rPr lang="en-US" dirty="0"/>
            <a:t>Practice</a:t>
          </a:r>
        </a:p>
      </dgm:t>
    </dgm:pt>
    <dgm:pt modelId="{239EA315-F8C9-456B-B3D7-56E7652D488B}" type="parTrans" cxnId="{1F1120E9-CDFA-4822-95B9-A25A731C4F94}">
      <dgm:prSet/>
      <dgm:spPr/>
      <dgm:t>
        <a:bodyPr/>
        <a:lstStyle/>
        <a:p>
          <a:endParaRPr lang="en-US"/>
        </a:p>
      </dgm:t>
    </dgm:pt>
    <dgm:pt modelId="{4FCA228A-78E0-41C5-82B2-56C42C20E1BD}" type="sibTrans" cxnId="{1F1120E9-CDFA-4822-95B9-A25A731C4F94}">
      <dgm:prSet/>
      <dgm:spPr/>
      <dgm:t>
        <a:bodyPr/>
        <a:lstStyle/>
        <a:p>
          <a:endParaRPr lang="en-US"/>
        </a:p>
      </dgm:t>
    </dgm:pt>
    <dgm:pt modelId="{3041CFAB-035A-46C0-AFAA-688893BC3D51}">
      <dgm:prSet phldrT="[Text]"/>
      <dgm:spPr/>
      <dgm:t>
        <a:bodyPr/>
        <a:lstStyle/>
        <a:p>
          <a:r>
            <a:rPr lang="en-US" dirty="0"/>
            <a:t>Outcomes</a:t>
          </a:r>
        </a:p>
      </dgm:t>
    </dgm:pt>
    <dgm:pt modelId="{911E4523-BE19-425F-AEA7-104331CA655F}" type="parTrans" cxnId="{648D2DBD-8E62-4D1A-9F54-6D5D04AA99A1}">
      <dgm:prSet/>
      <dgm:spPr/>
      <dgm:t>
        <a:bodyPr/>
        <a:lstStyle/>
        <a:p>
          <a:endParaRPr lang="en-US"/>
        </a:p>
      </dgm:t>
    </dgm:pt>
    <dgm:pt modelId="{A7D3D4AA-E4A5-497A-A2BB-97CFBAD8BFFA}" type="sibTrans" cxnId="{648D2DBD-8E62-4D1A-9F54-6D5D04AA99A1}">
      <dgm:prSet/>
      <dgm:spPr/>
      <dgm:t>
        <a:bodyPr/>
        <a:lstStyle/>
        <a:p>
          <a:endParaRPr lang="en-US"/>
        </a:p>
      </dgm:t>
    </dgm:pt>
    <dgm:pt modelId="{7829C489-6DEA-44F6-A536-B2C3F09C56C4}" type="pres">
      <dgm:prSet presAssocID="{E15D87B0-3D2D-4E75-A0FF-E703796D232D}" presName="Name0" presStyleCnt="0">
        <dgm:presLayoutVars>
          <dgm:chPref val="1"/>
          <dgm:dir/>
          <dgm:animOne val="branch"/>
          <dgm:animLvl val="lvl"/>
          <dgm:resizeHandles val="exact"/>
        </dgm:presLayoutVars>
      </dgm:prSet>
      <dgm:spPr/>
    </dgm:pt>
    <dgm:pt modelId="{5ACB6074-0208-46C4-93AB-495DA96DADCC}" type="pres">
      <dgm:prSet presAssocID="{09C6106E-FF91-44B6-8CB4-D0B8D0040643}" presName="root1" presStyleCnt="0"/>
      <dgm:spPr/>
    </dgm:pt>
    <dgm:pt modelId="{77C08F0F-37CE-4AE7-9995-40AC9FEA4AC8}" type="pres">
      <dgm:prSet presAssocID="{09C6106E-FF91-44B6-8CB4-D0B8D0040643}" presName="LevelOneTextNode" presStyleLbl="node0" presStyleIdx="0" presStyleCnt="1" custAng="5400000" custScaleY="39491" custLinFactX="-8474" custLinFactNeighborX="-100000" custLinFactNeighborY="-3652">
        <dgm:presLayoutVars>
          <dgm:chPref val="3"/>
        </dgm:presLayoutVars>
      </dgm:prSet>
      <dgm:spPr/>
    </dgm:pt>
    <dgm:pt modelId="{4AA3C92A-9BCF-4806-9989-7023CF48B370}" type="pres">
      <dgm:prSet presAssocID="{09C6106E-FF91-44B6-8CB4-D0B8D0040643}" presName="level2hierChild" presStyleCnt="0"/>
      <dgm:spPr/>
    </dgm:pt>
    <dgm:pt modelId="{C9C58C9C-EA3F-4B5F-8757-60DB304573C4}" type="pres">
      <dgm:prSet presAssocID="{D4635702-01C0-4E69-8524-E6A1A3BCA16A}" presName="conn2-1" presStyleLbl="parChTrans1D2" presStyleIdx="0" presStyleCnt="3"/>
      <dgm:spPr/>
    </dgm:pt>
    <dgm:pt modelId="{DEDF7507-6B80-4A8B-9640-A8AE7C6E1FEC}" type="pres">
      <dgm:prSet presAssocID="{D4635702-01C0-4E69-8524-E6A1A3BCA16A}" presName="connTx" presStyleLbl="parChTrans1D2" presStyleIdx="0" presStyleCnt="3"/>
      <dgm:spPr/>
    </dgm:pt>
    <dgm:pt modelId="{0B98EC80-E860-423A-83B2-356264E82EE8}" type="pres">
      <dgm:prSet presAssocID="{5E892B35-6151-4BE2-BA7E-1A2EDA569BF1}" presName="root2" presStyleCnt="0"/>
      <dgm:spPr/>
    </dgm:pt>
    <dgm:pt modelId="{7EA38D27-6C78-4716-8761-F26447997038}" type="pres">
      <dgm:prSet presAssocID="{5E892B35-6151-4BE2-BA7E-1A2EDA569BF1}" presName="LevelTwoTextNode" presStyleLbl="node2" presStyleIdx="0" presStyleCnt="3">
        <dgm:presLayoutVars>
          <dgm:chPref val="3"/>
        </dgm:presLayoutVars>
      </dgm:prSet>
      <dgm:spPr/>
    </dgm:pt>
    <dgm:pt modelId="{207BE5DD-045C-4FA5-A0F6-4E9719C7985F}" type="pres">
      <dgm:prSet presAssocID="{5E892B35-6151-4BE2-BA7E-1A2EDA569BF1}" presName="level3hierChild" presStyleCnt="0"/>
      <dgm:spPr/>
    </dgm:pt>
    <dgm:pt modelId="{514AA631-D2EB-480A-8935-F3D6A7A51F5C}" type="pres">
      <dgm:prSet presAssocID="{239EA315-F8C9-456B-B3D7-56E7652D488B}" presName="conn2-1" presStyleLbl="parChTrans1D2" presStyleIdx="1" presStyleCnt="3"/>
      <dgm:spPr/>
    </dgm:pt>
    <dgm:pt modelId="{0F797BDC-E5D7-4731-AB7A-22685CFBE06C}" type="pres">
      <dgm:prSet presAssocID="{239EA315-F8C9-456B-B3D7-56E7652D488B}" presName="connTx" presStyleLbl="parChTrans1D2" presStyleIdx="1" presStyleCnt="3"/>
      <dgm:spPr/>
    </dgm:pt>
    <dgm:pt modelId="{44F5105B-770E-41BE-ACCB-3C08403021F9}" type="pres">
      <dgm:prSet presAssocID="{F79FD34C-690A-460E-8C79-68FEAB2664F6}" presName="root2" presStyleCnt="0"/>
      <dgm:spPr/>
    </dgm:pt>
    <dgm:pt modelId="{A0CF7C8A-D802-438E-BA55-739127872A03}" type="pres">
      <dgm:prSet presAssocID="{F79FD34C-690A-460E-8C79-68FEAB2664F6}" presName="LevelTwoTextNode" presStyleLbl="node2" presStyleIdx="1" presStyleCnt="3">
        <dgm:presLayoutVars>
          <dgm:chPref val="3"/>
        </dgm:presLayoutVars>
      </dgm:prSet>
      <dgm:spPr/>
    </dgm:pt>
    <dgm:pt modelId="{50B26A81-4CFD-42E0-B32C-FC4F75459804}" type="pres">
      <dgm:prSet presAssocID="{F79FD34C-690A-460E-8C79-68FEAB2664F6}" presName="level3hierChild" presStyleCnt="0"/>
      <dgm:spPr/>
    </dgm:pt>
    <dgm:pt modelId="{6653BA12-6469-408D-AFD1-B4E2613A680F}" type="pres">
      <dgm:prSet presAssocID="{911E4523-BE19-425F-AEA7-104331CA655F}" presName="conn2-1" presStyleLbl="parChTrans1D2" presStyleIdx="2" presStyleCnt="3"/>
      <dgm:spPr/>
    </dgm:pt>
    <dgm:pt modelId="{E8F4ED4A-DF39-4FC0-8683-FBBD80E047F6}" type="pres">
      <dgm:prSet presAssocID="{911E4523-BE19-425F-AEA7-104331CA655F}" presName="connTx" presStyleLbl="parChTrans1D2" presStyleIdx="2" presStyleCnt="3"/>
      <dgm:spPr/>
    </dgm:pt>
    <dgm:pt modelId="{4CC8F856-CF97-4FDA-8491-5A01BE4D7B49}" type="pres">
      <dgm:prSet presAssocID="{3041CFAB-035A-46C0-AFAA-688893BC3D51}" presName="root2" presStyleCnt="0"/>
      <dgm:spPr/>
    </dgm:pt>
    <dgm:pt modelId="{D41BDDFA-9E11-4A38-B12D-8C1A726B2B2D}" type="pres">
      <dgm:prSet presAssocID="{3041CFAB-035A-46C0-AFAA-688893BC3D51}" presName="LevelTwoTextNode" presStyleLbl="node2" presStyleIdx="2" presStyleCnt="3">
        <dgm:presLayoutVars>
          <dgm:chPref val="3"/>
        </dgm:presLayoutVars>
      </dgm:prSet>
      <dgm:spPr/>
    </dgm:pt>
    <dgm:pt modelId="{9EA3E5AF-0B3F-4277-AE02-0A6BBFFC767E}" type="pres">
      <dgm:prSet presAssocID="{3041CFAB-035A-46C0-AFAA-688893BC3D51}" presName="level3hierChild" presStyleCnt="0"/>
      <dgm:spPr/>
    </dgm:pt>
  </dgm:ptLst>
  <dgm:cxnLst>
    <dgm:cxn modelId="{DE3D6517-D37E-43D5-B26C-42CA1783CAF3}" type="presOf" srcId="{239EA315-F8C9-456B-B3D7-56E7652D488B}" destId="{0F797BDC-E5D7-4731-AB7A-22685CFBE06C}" srcOrd="1" destOrd="0" presId="urn:microsoft.com/office/officeart/2008/layout/HorizontalMultiLevelHierarchy"/>
    <dgm:cxn modelId="{828C541B-E75C-42AE-8641-9E5CC2BFB37F}" type="presOf" srcId="{E15D87B0-3D2D-4E75-A0FF-E703796D232D}" destId="{7829C489-6DEA-44F6-A536-B2C3F09C56C4}" srcOrd="0" destOrd="0" presId="urn:microsoft.com/office/officeart/2008/layout/HorizontalMultiLevelHierarchy"/>
    <dgm:cxn modelId="{1EFCCC5E-AFF3-4910-BEA8-D9F1AB084EB5}" type="presOf" srcId="{D4635702-01C0-4E69-8524-E6A1A3BCA16A}" destId="{C9C58C9C-EA3F-4B5F-8757-60DB304573C4}" srcOrd="0" destOrd="0" presId="urn:microsoft.com/office/officeart/2008/layout/HorizontalMultiLevelHierarchy"/>
    <dgm:cxn modelId="{32A91D68-7169-4CBC-A94D-2301E06E9896}" srcId="{E15D87B0-3D2D-4E75-A0FF-E703796D232D}" destId="{09C6106E-FF91-44B6-8CB4-D0B8D0040643}" srcOrd="0" destOrd="0" parTransId="{F9410B1E-09DE-4ED2-88A1-6457B1F10A93}" sibTransId="{D835E82C-2DF2-4F18-B93E-90416BC5C531}"/>
    <dgm:cxn modelId="{8A37BB4E-26E7-4510-A940-75513EC58DB8}" type="presOf" srcId="{3041CFAB-035A-46C0-AFAA-688893BC3D51}" destId="{D41BDDFA-9E11-4A38-B12D-8C1A726B2B2D}" srcOrd="0" destOrd="0" presId="urn:microsoft.com/office/officeart/2008/layout/HorizontalMultiLevelHierarchy"/>
    <dgm:cxn modelId="{2765417C-E8A3-4AB5-AD26-805F54A68909}" type="presOf" srcId="{09C6106E-FF91-44B6-8CB4-D0B8D0040643}" destId="{77C08F0F-37CE-4AE7-9995-40AC9FEA4AC8}" srcOrd="0" destOrd="0" presId="urn:microsoft.com/office/officeart/2008/layout/HorizontalMultiLevelHierarchy"/>
    <dgm:cxn modelId="{D222A28A-6676-4A73-9EF4-14A5C6825053}" type="presOf" srcId="{F79FD34C-690A-460E-8C79-68FEAB2664F6}" destId="{A0CF7C8A-D802-438E-BA55-739127872A03}" srcOrd="0" destOrd="0" presId="urn:microsoft.com/office/officeart/2008/layout/HorizontalMultiLevelHierarchy"/>
    <dgm:cxn modelId="{96BE378B-4689-4807-844C-26B8AA0AC9C4}" type="presOf" srcId="{239EA315-F8C9-456B-B3D7-56E7652D488B}" destId="{514AA631-D2EB-480A-8935-F3D6A7A51F5C}" srcOrd="0" destOrd="0" presId="urn:microsoft.com/office/officeart/2008/layout/HorizontalMultiLevelHierarchy"/>
    <dgm:cxn modelId="{84EBD99C-D0E8-48CE-805F-9DFC46EDBB37}" type="presOf" srcId="{D4635702-01C0-4E69-8524-E6A1A3BCA16A}" destId="{DEDF7507-6B80-4A8B-9640-A8AE7C6E1FEC}" srcOrd="1" destOrd="0" presId="urn:microsoft.com/office/officeart/2008/layout/HorizontalMultiLevelHierarchy"/>
    <dgm:cxn modelId="{10A62AA5-3B72-43B2-9652-64CC0A62B8FE}" type="presOf" srcId="{911E4523-BE19-425F-AEA7-104331CA655F}" destId="{6653BA12-6469-408D-AFD1-B4E2613A680F}" srcOrd="0" destOrd="0" presId="urn:microsoft.com/office/officeart/2008/layout/HorizontalMultiLevelHierarchy"/>
    <dgm:cxn modelId="{B47970B2-93A2-4C4B-971C-10648B7CC402}" srcId="{09C6106E-FF91-44B6-8CB4-D0B8D0040643}" destId="{5E892B35-6151-4BE2-BA7E-1A2EDA569BF1}" srcOrd="0" destOrd="0" parTransId="{D4635702-01C0-4E69-8524-E6A1A3BCA16A}" sibTransId="{1C33A949-DC4D-4F42-B763-19A6C59D77AE}"/>
    <dgm:cxn modelId="{648D2DBD-8E62-4D1A-9F54-6D5D04AA99A1}" srcId="{09C6106E-FF91-44B6-8CB4-D0B8D0040643}" destId="{3041CFAB-035A-46C0-AFAA-688893BC3D51}" srcOrd="2" destOrd="0" parTransId="{911E4523-BE19-425F-AEA7-104331CA655F}" sibTransId="{A7D3D4AA-E4A5-497A-A2BB-97CFBAD8BFFA}"/>
    <dgm:cxn modelId="{F5A212CC-301A-423E-8CE1-A3D101AFEEAB}" type="presOf" srcId="{5E892B35-6151-4BE2-BA7E-1A2EDA569BF1}" destId="{7EA38D27-6C78-4716-8761-F26447997038}" srcOrd="0" destOrd="0" presId="urn:microsoft.com/office/officeart/2008/layout/HorizontalMultiLevelHierarchy"/>
    <dgm:cxn modelId="{036C51DA-BDE5-40B2-9409-222A053EB1A1}" type="presOf" srcId="{911E4523-BE19-425F-AEA7-104331CA655F}" destId="{E8F4ED4A-DF39-4FC0-8683-FBBD80E047F6}" srcOrd="1" destOrd="0" presId="urn:microsoft.com/office/officeart/2008/layout/HorizontalMultiLevelHierarchy"/>
    <dgm:cxn modelId="{1F1120E9-CDFA-4822-95B9-A25A731C4F94}" srcId="{09C6106E-FF91-44B6-8CB4-D0B8D0040643}" destId="{F79FD34C-690A-460E-8C79-68FEAB2664F6}" srcOrd="1" destOrd="0" parTransId="{239EA315-F8C9-456B-B3D7-56E7652D488B}" sibTransId="{4FCA228A-78E0-41C5-82B2-56C42C20E1BD}"/>
    <dgm:cxn modelId="{B4AAEBCB-F598-4CD4-9982-B775BB5CFD4E}" type="presParOf" srcId="{7829C489-6DEA-44F6-A536-B2C3F09C56C4}" destId="{5ACB6074-0208-46C4-93AB-495DA96DADCC}" srcOrd="0" destOrd="0" presId="urn:microsoft.com/office/officeart/2008/layout/HorizontalMultiLevelHierarchy"/>
    <dgm:cxn modelId="{96B4A85F-014E-45EF-863B-59921F4259BD}" type="presParOf" srcId="{5ACB6074-0208-46C4-93AB-495DA96DADCC}" destId="{77C08F0F-37CE-4AE7-9995-40AC9FEA4AC8}" srcOrd="0" destOrd="0" presId="urn:microsoft.com/office/officeart/2008/layout/HorizontalMultiLevelHierarchy"/>
    <dgm:cxn modelId="{509904D9-39D3-4E8A-99A6-BE2123FCABE5}" type="presParOf" srcId="{5ACB6074-0208-46C4-93AB-495DA96DADCC}" destId="{4AA3C92A-9BCF-4806-9989-7023CF48B370}" srcOrd="1" destOrd="0" presId="urn:microsoft.com/office/officeart/2008/layout/HorizontalMultiLevelHierarchy"/>
    <dgm:cxn modelId="{6D4C90F4-173E-467B-8504-4878E199274D}" type="presParOf" srcId="{4AA3C92A-9BCF-4806-9989-7023CF48B370}" destId="{C9C58C9C-EA3F-4B5F-8757-60DB304573C4}" srcOrd="0" destOrd="0" presId="urn:microsoft.com/office/officeart/2008/layout/HorizontalMultiLevelHierarchy"/>
    <dgm:cxn modelId="{445778B2-D0BD-4790-A9D2-A4A0A0F404BA}" type="presParOf" srcId="{C9C58C9C-EA3F-4B5F-8757-60DB304573C4}" destId="{DEDF7507-6B80-4A8B-9640-A8AE7C6E1FEC}" srcOrd="0" destOrd="0" presId="urn:microsoft.com/office/officeart/2008/layout/HorizontalMultiLevelHierarchy"/>
    <dgm:cxn modelId="{6BC0AEA9-16A3-45E4-9EB0-86FFD6064806}" type="presParOf" srcId="{4AA3C92A-9BCF-4806-9989-7023CF48B370}" destId="{0B98EC80-E860-423A-83B2-356264E82EE8}" srcOrd="1" destOrd="0" presId="urn:microsoft.com/office/officeart/2008/layout/HorizontalMultiLevelHierarchy"/>
    <dgm:cxn modelId="{A7AE1763-A96B-48EE-9651-29ADB00414BD}" type="presParOf" srcId="{0B98EC80-E860-423A-83B2-356264E82EE8}" destId="{7EA38D27-6C78-4716-8761-F26447997038}" srcOrd="0" destOrd="0" presId="urn:microsoft.com/office/officeart/2008/layout/HorizontalMultiLevelHierarchy"/>
    <dgm:cxn modelId="{86BCB603-ADEB-4736-9AD1-C9D7F356BBA6}" type="presParOf" srcId="{0B98EC80-E860-423A-83B2-356264E82EE8}" destId="{207BE5DD-045C-4FA5-A0F6-4E9719C7985F}" srcOrd="1" destOrd="0" presId="urn:microsoft.com/office/officeart/2008/layout/HorizontalMultiLevelHierarchy"/>
    <dgm:cxn modelId="{42CF67EA-8A40-4EEF-A377-1F1BBA86198E}" type="presParOf" srcId="{4AA3C92A-9BCF-4806-9989-7023CF48B370}" destId="{514AA631-D2EB-480A-8935-F3D6A7A51F5C}" srcOrd="2" destOrd="0" presId="urn:microsoft.com/office/officeart/2008/layout/HorizontalMultiLevelHierarchy"/>
    <dgm:cxn modelId="{2DC31DA4-2519-486D-B7AD-EFE0537F832C}" type="presParOf" srcId="{514AA631-D2EB-480A-8935-F3D6A7A51F5C}" destId="{0F797BDC-E5D7-4731-AB7A-22685CFBE06C}" srcOrd="0" destOrd="0" presId="urn:microsoft.com/office/officeart/2008/layout/HorizontalMultiLevelHierarchy"/>
    <dgm:cxn modelId="{3150EC62-D3A6-40F7-AB89-0615B2A366D7}" type="presParOf" srcId="{4AA3C92A-9BCF-4806-9989-7023CF48B370}" destId="{44F5105B-770E-41BE-ACCB-3C08403021F9}" srcOrd="3" destOrd="0" presId="urn:microsoft.com/office/officeart/2008/layout/HorizontalMultiLevelHierarchy"/>
    <dgm:cxn modelId="{C17A71C5-CA9B-4B53-9195-F9751B0089CC}" type="presParOf" srcId="{44F5105B-770E-41BE-ACCB-3C08403021F9}" destId="{A0CF7C8A-D802-438E-BA55-739127872A03}" srcOrd="0" destOrd="0" presId="urn:microsoft.com/office/officeart/2008/layout/HorizontalMultiLevelHierarchy"/>
    <dgm:cxn modelId="{F8693492-2D52-4D87-AE32-A7C2053CEC85}" type="presParOf" srcId="{44F5105B-770E-41BE-ACCB-3C08403021F9}" destId="{50B26A81-4CFD-42E0-B32C-FC4F75459804}" srcOrd="1" destOrd="0" presId="urn:microsoft.com/office/officeart/2008/layout/HorizontalMultiLevelHierarchy"/>
    <dgm:cxn modelId="{ED485946-B803-4F8B-AAB9-1B812A635312}" type="presParOf" srcId="{4AA3C92A-9BCF-4806-9989-7023CF48B370}" destId="{6653BA12-6469-408D-AFD1-B4E2613A680F}" srcOrd="4" destOrd="0" presId="urn:microsoft.com/office/officeart/2008/layout/HorizontalMultiLevelHierarchy"/>
    <dgm:cxn modelId="{AC5EBAAD-4477-46B7-BDF1-B15129BCC57D}" type="presParOf" srcId="{6653BA12-6469-408D-AFD1-B4E2613A680F}" destId="{E8F4ED4A-DF39-4FC0-8683-FBBD80E047F6}" srcOrd="0" destOrd="0" presId="urn:microsoft.com/office/officeart/2008/layout/HorizontalMultiLevelHierarchy"/>
    <dgm:cxn modelId="{DAB5F954-1E12-4E5A-B2DE-1FF33974EF05}" type="presParOf" srcId="{4AA3C92A-9BCF-4806-9989-7023CF48B370}" destId="{4CC8F856-CF97-4FDA-8491-5A01BE4D7B49}" srcOrd="5" destOrd="0" presId="urn:microsoft.com/office/officeart/2008/layout/HorizontalMultiLevelHierarchy"/>
    <dgm:cxn modelId="{30F60F97-27E4-4061-A34C-05D1E026D1CC}" type="presParOf" srcId="{4CC8F856-CF97-4FDA-8491-5A01BE4D7B49}" destId="{D41BDDFA-9E11-4A38-B12D-8C1A726B2B2D}" srcOrd="0" destOrd="0" presId="urn:microsoft.com/office/officeart/2008/layout/HorizontalMultiLevelHierarchy"/>
    <dgm:cxn modelId="{8D3F7E01-3A45-4BBA-9272-87C397CD65D9}" type="presParOf" srcId="{4CC8F856-CF97-4FDA-8491-5A01BE4D7B49}" destId="{9EA3E5AF-0B3F-4277-AE02-0A6BBFFC767E}"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6A326C-F5E6-49BD-99E0-CA354DF5E0F2}"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en-US"/>
        </a:p>
      </dgm:t>
    </dgm:pt>
    <dgm:pt modelId="{EC4931CD-71AB-49B5-AD6E-F6D5EEB26A9A}">
      <dgm:prSet phldrT="[Text]"/>
      <dgm:spPr/>
      <dgm:t>
        <a:bodyPr/>
        <a:lstStyle/>
        <a:p>
          <a:r>
            <a:rPr lang="en-US" dirty="0"/>
            <a:t>Equitable Policies</a:t>
          </a:r>
        </a:p>
      </dgm:t>
    </dgm:pt>
    <dgm:pt modelId="{E87BD9A7-9CA2-4ED1-91B2-68DFDA7C340E}" type="parTrans" cxnId="{6F477B66-D047-4E8A-AB84-A40A9B846873}">
      <dgm:prSet/>
      <dgm:spPr/>
      <dgm:t>
        <a:bodyPr/>
        <a:lstStyle/>
        <a:p>
          <a:endParaRPr lang="en-US"/>
        </a:p>
      </dgm:t>
    </dgm:pt>
    <dgm:pt modelId="{C234A3B3-DF00-4C55-8D8B-27D33A8A5A9B}" type="sibTrans" cxnId="{6F477B66-D047-4E8A-AB84-A40A9B846873}">
      <dgm:prSet/>
      <dgm:spPr/>
      <dgm:t>
        <a:bodyPr/>
        <a:lstStyle/>
        <a:p>
          <a:endParaRPr lang="en-US"/>
        </a:p>
      </dgm:t>
    </dgm:pt>
    <dgm:pt modelId="{E15DE031-9425-43F9-942D-19C99DF74752}">
      <dgm:prSet phldrT="[Text]" custT="1"/>
      <dgm:spPr/>
      <dgm:t>
        <a:bodyPr/>
        <a:lstStyle/>
        <a:p>
          <a:r>
            <a:rPr lang="en-US" sz="1200" dirty="0"/>
            <a:t>National and State Personnel Standards that Reflect Equity for the Early Childhood Intervention Workforce Providing Services under IDEA</a:t>
          </a:r>
        </a:p>
      </dgm:t>
    </dgm:pt>
    <dgm:pt modelId="{44B9510B-0279-4C78-B22B-3B92C303ABCF}" type="parTrans" cxnId="{44F34991-D626-4987-BB8B-275804C66D07}">
      <dgm:prSet/>
      <dgm:spPr/>
      <dgm:t>
        <a:bodyPr/>
        <a:lstStyle/>
        <a:p>
          <a:endParaRPr lang="en-US"/>
        </a:p>
      </dgm:t>
    </dgm:pt>
    <dgm:pt modelId="{70DE29B6-9CD1-4A07-985A-420467BB4413}" type="sibTrans" cxnId="{44F34991-D626-4987-BB8B-275804C66D07}">
      <dgm:prSet/>
      <dgm:spPr/>
      <dgm:t>
        <a:bodyPr/>
        <a:lstStyle/>
        <a:p>
          <a:endParaRPr lang="en-US"/>
        </a:p>
      </dgm:t>
    </dgm:pt>
    <dgm:pt modelId="{3EBE9F64-7C0E-4FD9-980B-296D5E7CA802}">
      <dgm:prSet phldrT="[Text]" custT="1"/>
      <dgm:spPr/>
      <dgm:t>
        <a:bodyPr/>
        <a:lstStyle/>
        <a:p>
          <a:pPr algn="ctr"/>
          <a:r>
            <a:rPr lang="en-US" sz="1200" dirty="0"/>
            <a:t>Equitable National and  State Early Childhood Intervention Program  Requirements  under IDEA for Infants, Young Children and their Families</a:t>
          </a:r>
        </a:p>
      </dgm:t>
    </dgm:pt>
    <dgm:pt modelId="{4D6C11AC-8E76-48B0-B86A-8F5F407BBD00}" type="parTrans" cxnId="{CF600B1B-7FF2-4181-B1BD-56268548E382}">
      <dgm:prSet/>
      <dgm:spPr/>
      <dgm:t>
        <a:bodyPr/>
        <a:lstStyle/>
        <a:p>
          <a:endParaRPr lang="en-US"/>
        </a:p>
      </dgm:t>
    </dgm:pt>
    <dgm:pt modelId="{152E0F3B-B449-47A7-B116-B1037252600E}" type="sibTrans" cxnId="{CF600B1B-7FF2-4181-B1BD-56268548E382}">
      <dgm:prSet/>
      <dgm:spPr/>
      <dgm:t>
        <a:bodyPr/>
        <a:lstStyle/>
        <a:p>
          <a:endParaRPr lang="en-US"/>
        </a:p>
      </dgm:t>
    </dgm:pt>
    <dgm:pt modelId="{29510C95-F30F-486B-A055-6C84D4FF6E79}">
      <dgm:prSet phldrT="[Text]"/>
      <dgm:spPr/>
      <dgm:t>
        <a:bodyPr/>
        <a:lstStyle/>
        <a:p>
          <a:r>
            <a:rPr lang="en-US" dirty="0"/>
            <a:t>Equitable Practices</a:t>
          </a:r>
        </a:p>
      </dgm:t>
    </dgm:pt>
    <dgm:pt modelId="{F5B48BB7-CE9C-42A0-843C-94EA36122808}" type="parTrans" cxnId="{8E17E281-37A8-4C20-9162-1E1C05469BF3}">
      <dgm:prSet/>
      <dgm:spPr/>
      <dgm:t>
        <a:bodyPr/>
        <a:lstStyle/>
        <a:p>
          <a:endParaRPr lang="en-US"/>
        </a:p>
      </dgm:t>
    </dgm:pt>
    <dgm:pt modelId="{E53410B4-B717-4B5E-8993-DA6D6764DF86}" type="sibTrans" cxnId="{8E17E281-37A8-4C20-9162-1E1C05469BF3}">
      <dgm:prSet/>
      <dgm:spPr/>
      <dgm:t>
        <a:bodyPr/>
        <a:lstStyle/>
        <a:p>
          <a:endParaRPr lang="en-US"/>
        </a:p>
      </dgm:t>
    </dgm:pt>
    <dgm:pt modelId="{8A99B589-71FD-4CBF-94A4-5BFD7664324B}">
      <dgm:prSet phldrT="[Text]" custT="1"/>
      <dgm:spPr/>
      <dgm:t>
        <a:bodyPr/>
        <a:lstStyle/>
        <a:p>
          <a:r>
            <a:rPr lang="en-US" sz="1100" dirty="0"/>
            <a:t> IHE Programs of Study, Syllabi and Curriculum Reflect Equity in ECI </a:t>
          </a:r>
        </a:p>
      </dgm:t>
    </dgm:pt>
    <dgm:pt modelId="{4337025A-08B1-4299-A063-2459A36C2265}" type="parTrans" cxnId="{7038A0CC-761F-46A5-ACF3-2A43E0C3F552}">
      <dgm:prSet/>
      <dgm:spPr/>
      <dgm:t>
        <a:bodyPr/>
        <a:lstStyle/>
        <a:p>
          <a:endParaRPr lang="en-US"/>
        </a:p>
      </dgm:t>
    </dgm:pt>
    <dgm:pt modelId="{4C4EC33B-0972-4A82-9484-1F43F15D58E8}" type="sibTrans" cxnId="{7038A0CC-761F-46A5-ACF3-2A43E0C3F552}">
      <dgm:prSet/>
      <dgm:spPr/>
      <dgm:t>
        <a:bodyPr/>
        <a:lstStyle/>
        <a:p>
          <a:endParaRPr lang="en-US"/>
        </a:p>
      </dgm:t>
    </dgm:pt>
    <dgm:pt modelId="{7DFF03B2-E0AE-4300-A6DB-757743C30D2B}">
      <dgm:prSet phldrT="[Text]" custT="1"/>
      <dgm:spPr/>
      <dgm:t>
        <a:bodyPr/>
        <a:lstStyle/>
        <a:p>
          <a:r>
            <a:rPr lang="en-US" sz="1100" dirty="0"/>
            <a:t>Recruitment and Retention of Diverse ECI Faculty, Students, and Service Providers</a:t>
          </a:r>
        </a:p>
      </dgm:t>
    </dgm:pt>
    <dgm:pt modelId="{0CC7AEE6-6E31-437D-AE8E-B6C43CFA9602}" type="parTrans" cxnId="{8B8EF2A4-BC45-4148-96AE-756216A82914}">
      <dgm:prSet/>
      <dgm:spPr/>
      <dgm:t>
        <a:bodyPr/>
        <a:lstStyle/>
        <a:p>
          <a:endParaRPr lang="en-US"/>
        </a:p>
      </dgm:t>
    </dgm:pt>
    <dgm:pt modelId="{957D0EFD-500F-4B86-A2FC-941179CBC735}" type="sibTrans" cxnId="{8B8EF2A4-BC45-4148-96AE-756216A82914}">
      <dgm:prSet/>
      <dgm:spPr/>
      <dgm:t>
        <a:bodyPr/>
        <a:lstStyle/>
        <a:p>
          <a:endParaRPr lang="en-US"/>
        </a:p>
      </dgm:t>
    </dgm:pt>
    <dgm:pt modelId="{C3912CE2-18ED-4AC7-AB0B-6172E6CC5E18}">
      <dgm:prSet phldrT="[Text]"/>
      <dgm:spPr/>
      <dgm:t>
        <a:bodyPr/>
        <a:lstStyle/>
        <a:p>
          <a:r>
            <a:rPr lang="en-US" dirty="0"/>
            <a:t>Equitable Outcomes</a:t>
          </a:r>
        </a:p>
      </dgm:t>
    </dgm:pt>
    <dgm:pt modelId="{AFD97C62-E262-41F6-B0EC-3282FDBD9DCD}" type="parTrans" cxnId="{38E0BBEF-B69F-4ACE-91D5-CC1942898E49}">
      <dgm:prSet/>
      <dgm:spPr/>
      <dgm:t>
        <a:bodyPr/>
        <a:lstStyle/>
        <a:p>
          <a:endParaRPr lang="en-US"/>
        </a:p>
      </dgm:t>
    </dgm:pt>
    <dgm:pt modelId="{98E4F53B-4D3C-48A9-91C6-A83519AD14A9}" type="sibTrans" cxnId="{38E0BBEF-B69F-4ACE-91D5-CC1942898E49}">
      <dgm:prSet/>
      <dgm:spPr/>
      <dgm:t>
        <a:bodyPr/>
        <a:lstStyle/>
        <a:p>
          <a:endParaRPr lang="en-US"/>
        </a:p>
      </dgm:t>
    </dgm:pt>
    <dgm:pt modelId="{ED48F8BA-6951-487E-8BEB-218D70CFFAA7}">
      <dgm:prSet phldrT="[Text]" custT="1"/>
      <dgm:spPr/>
      <dgm:t>
        <a:bodyPr/>
        <a:lstStyle/>
        <a:p>
          <a:r>
            <a:rPr lang="en-US" sz="1200" dirty="0"/>
            <a:t>Each Child and Family has Access to a Diverse, Competent, and Effective Early Childhood Intervention Workforce</a:t>
          </a:r>
        </a:p>
      </dgm:t>
    </dgm:pt>
    <dgm:pt modelId="{6BBC6C4D-8D5C-493B-BFB9-A43140E4A479}" type="parTrans" cxnId="{73DF6F8C-0CA5-4C57-ADBA-E0BF1A7665AC}">
      <dgm:prSet/>
      <dgm:spPr/>
      <dgm:t>
        <a:bodyPr/>
        <a:lstStyle/>
        <a:p>
          <a:endParaRPr lang="en-US"/>
        </a:p>
      </dgm:t>
    </dgm:pt>
    <dgm:pt modelId="{66485CAD-C128-4A47-9457-34750DB6188B}" type="sibTrans" cxnId="{73DF6F8C-0CA5-4C57-ADBA-E0BF1A7665AC}">
      <dgm:prSet/>
      <dgm:spPr/>
      <dgm:t>
        <a:bodyPr/>
        <a:lstStyle/>
        <a:p>
          <a:endParaRPr lang="en-US"/>
        </a:p>
      </dgm:t>
    </dgm:pt>
    <dgm:pt modelId="{DA791208-283D-42B0-9923-96257A3B5B88}">
      <dgm:prSet phldrT="[Text]" custT="1"/>
      <dgm:spPr/>
      <dgm:t>
        <a:bodyPr/>
        <a:lstStyle/>
        <a:p>
          <a:r>
            <a:rPr lang="en-US" sz="1200" dirty="0"/>
            <a:t>Each Child and Family Participates in Appropriate, Responsive, and Effective Early Childhood Intervention </a:t>
          </a:r>
        </a:p>
      </dgm:t>
    </dgm:pt>
    <dgm:pt modelId="{B6EDC6B8-67B6-4057-A27F-E0D22FA4A620}" type="parTrans" cxnId="{59C3DA13-991B-42A5-8266-144F38641E06}">
      <dgm:prSet/>
      <dgm:spPr/>
      <dgm:t>
        <a:bodyPr/>
        <a:lstStyle/>
        <a:p>
          <a:endParaRPr lang="en-US"/>
        </a:p>
      </dgm:t>
    </dgm:pt>
    <dgm:pt modelId="{1BDD7F25-8467-4CCD-B340-03EB08B3B6DA}" type="sibTrans" cxnId="{59C3DA13-991B-42A5-8266-144F38641E06}">
      <dgm:prSet/>
      <dgm:spPr/>
      <dgm:t>
        <a:bodyPr/>
        <a:lstStyle/>
        <a:p>
          <a:endParaRPr lang="en-US"/>
        </a:p>
      </dgm:t>
    </dgm:pt>
    <dgm:pt modelId="{E1237C37-EDE7-47BE-B5F7-4A21C5DD34DB}">
      <dgm:prSet phldrT="[Text]" custT="1"/>
      <dgm:spPr/>
      <dgm:t>
        <a:bodyPr/>
        <a:lstStyle/>
        <a:p>
          <a:r>
            <a:rPr lang="en-US" sz="1100" dirty="0"/>
            <a:t>Equitable,  Individualized and Responsive ECI Service Delivery</a:t>
          </a:r>
        </a:p>
      </dgm:t>
    </dgm:pt>
    <dgm:pt modelId="{38DDE72C-2F5C-4BC5-91CD-4679E8A6DE10}" type="parTrans" cxnId="{DA37BA0B-0BE7-40FC-B43D-5D9BB30EB075}">
      <dgm:prSet/>
      <dgm:spPr/>
      <dgm:t>
        <a:bodyPr/>
        <a:lstStyle/>
        <a:p>
          <a:endParaRPr lang="en-US"/>
        </a:p>
      </dgm:t>
    </dgm:pt>
    <dgm:pt modelId="{333FD599-AF45-4704-AB0B-6E4B06F46085}" type="sibTrans" cxnId="{DA37BA0B-0BE7-40FC-B43D-5D9BB30EB075}">
      <dgm:prSet/>
      <dgm:spPr/>
      <dgm:t>
        <a:bodyPr/>
        <a:lstStyle/>
        <a:p>
          <a:endParaRPr lang="en-US"/>
        </a:p>
      </dgm:t>
    </dgm:pt>
    <dgm:pt modelId="{E3959B7E-8C64-4BD6-9E25-736E5A00A558}" type="pres">
      <dgm:prSet presAssocID="{106A326C-F5E6-49BD-99E0-CA354DF5E0F2}" presName="Name0" presStyleCnt="0">
        <dgm:presLayoutVars>
          <dgm:chMax val="3"/>
          <dgm:chPref val="1"/>
          <dgm:dir/>
          <dgm:animLvl val="lvl"/>
          <dgm:resizeHandles/>
        </dgm:presLayoutVars>
      </dgm:prSet>
      <dgm:spPr/>
    </dgm:pt>
    <dgm:pt modelId="{7667B30E-17B0-4A52-B7A2-23AAFBE5DE1D}" type="pres">
      <dgm:prSet presAssocID="{106A326C-F5E6-49BD-99E0-CA354DF5E0F2}" presName="outerBox" presStyleCnt="0"/>
      <dgm:spPr/>
    </dgm:pt>
    <dgm:pt modelId="{17C51DE6-04EE-40BA-BBA1-7DDACCBBAA91}" type="pres">
      <dgm:prSet presAssocID="{106A326C-F5E6-49BD-99E0-CA354DF5E0F2}" presName="outerBoxParent" presStyleLbl="node1" presStyleIdx="0" presStyleCnt="3"/>
      <dgm:spPr/>
    </dgm:pt>
    <dgm:pt modelId="{7B53AB52-18F3-4F30-9283-F39ACDC85AB3}" type="pres">
      <dgm:prSet presAssocID="{106A326C-F5E6-49BD-99E0-CA354DF5E0F2}" presName="outerBoxChildren" presStyleCnt="0"/>
      <dgm:spPr/>
    </dgm:pt>
    <dgm:pt modelId="{A3C8FA08-491F-4ADE-865F-C90C227D1487}" type="pres">
      <dgm:prSet presAssocID="{E15DE031-9425-43F9-942D-19C99DF74752}" presName="oChild" presStyleLbl="fgAcc1" presStyleIdx="0" presStyleCnt="7">
        <dgm:presLayoutVars>
          <dgm:bulletEnabled val="1"/>
        </dgm:presLayoutVars>
      </dgm:prSet>
      <dgm:spPr/>
    </dgm:pt>
    <dgm:pt modelId="{61688FBD-CEAF-4CE8-B7C6-C205BD7AE705}" type="pres">
      <dgm:prSet presAssocID="{70DE29B6-9CD1-4A07-985A-420467BB4413}" presName="outerSibTrans" presStyleCnt="0"/>
      <dgm:spPr/>
    </dgm:pt>
    <dgm:pt modelId="{AFC9983D-7456-4181-868C-7B34C0BDBC8F}" type="pres">
      <dgm:prSet presAssocID="{3EBE9F64-7C0E-4FD9-980B-296D5E7CA802}" presName="oChild" presStyleLbl="fgAcc1" presStyleIdx="1" presStyleCnt="7">
        <dgm:presLayoutVars>
          <dgm:bulletEnabled val="1"/>
        </dgm:presLayoutVars>
      </dgm:prSet>
      <dgm:spPr/>
    </dgm:pt>
    <dgm:pt modelId="{D8233351-F603-469B-AA29-20F04AA173C1}" type="pres">
      <dgm:prSet presAssocID="{106A326C-F5E6-49BD-99E0-CA354DF5E0F2}" presName="middleBox" presStyleCnt="0"/>
      <dgm:spPr/>
    </dgm:pt>
    <dgm:pt modelId="{3CF4B97A-8268-4FC3-BD27-377FEC81B4AF}" type="pres">
      <dgm:prSet presAssocID="{106A326C-F5E6-49BD-99E0-CA354DF5E0F2}" presName="middleBoxParent" presStyleLbl="node1" presStyleIdx="1" presStyleCnt="3"/>
      <dgm:spPr/>
    </dgm:pt>
    <dgm:pt modelId="{7CA20D8A-CD93-4796-9872-E47B1B9A77AB}" type="pres">
      <dgm:prSet presAssocID="{106A326C-F5E6-49BD-99E0-CA354DF5E0F2}" presName="middleBoxChildren" presStyleCnt="0"/>
      <dgm:spPr/>
    </dgm:pt>
    <dgm:pt modelId="{19234495-4048-4EBB-A223-06615EB7E717}" type="pres">
      <dgm:prSet presAssocID="{8A99B589-71FD-4CBF-94A4-5BFD7664324B}" presName="mChild" presStyleLbl="fgAcc1" presStyleIdx="2" presStyleCnt="7" custScaleX="98806" custScaleY="115281" custLinFactNeighborX="0" custLinFactNeighborY="72049">
        <dgm:presLayoutVars>
          <dgm:bulletEnabled val="1"/>
        </dgm:presLayoutVars>
      </dgm:prSet>
      <dgm:spPr/>
    </dgm:pt>
    <dgm:pt modelId="{7F226068-58BC-4E14-811B-2528D3B0A358}" type="pres">
      <dgm:prSet presAssocID="{4C4EC33B-0972-4A82-9484-1F43F15D58E8}" presName="middleSibTrans" presStyleCnt="0"/>
      <dgm:spPr/>
    </dgm:pt>
    <dgm:pt modelId="{C72C94A5-B1F1-4EE1-8538-1F164098DBAE}" type="pres">
      <dgm:prSet presAssocID="{7DFF03B2-E0AE-4300-A6DB-757743C30D2B}" presName="mChild" presStyleLbl="fgAcc1" presStyleIdx="3" presStyleCnt="7" custScaleY="133344" custLinFactY="1593" custLinFactNeighborY="100000">
        <dgm:presLayoutVars>
          <dgm:bulletEnabled val="1"/>
        </dgm:presLayoutVars>
      </dgm:prSet>
      <dgm:spPr/>
    </dgm:pt>
    <dgm:pt modelId="{60C0E477-25C4-454F-B82C-689460357CF8}" type="pres">
      <dgm:prSet presAssocID="{957D0EFD-500F-4B86-A2FC-941179CBC735}" presName="middleSibTrans" presStyleCnt="0"/>
      <dgm:spPr/>
    </dgm:pt>
    <dgm:pt modelId="{BB15889B-77A0-4568-9716-127AE3914023}" type="pres">
      <dgm:prSet presAssocID="{E1237C37-EDE7-47BE-B5F7-4A21C5DD34DB}" presName="mChild" presStyleLbl="fgAcc1" presStyleIdx="4" presStyleCnt="7" custScaleY="127381" custLinFactY="7574" custLinFactNeighborY="100000">
        <dgm:presLayoutVars>
          <dgm:bulletEnabled val="1"/>
        </dgm:presLayoutVars>
      </dgm:prSet>
      <dgm:spPr/>
    </dgm:pt>
    <dgm:pt modelId="{D7736EEB-16C2-48CD-97F1-F0686E6659B6}" type="pres">
      <dgm:prSet presAssocID="{106A326C-F5E6-49BD-99E0-CA354DF5E0F2}" presName="centerBox" presStyleCnt="0"/>
      <dgm:spPr/>
    </dgm:pt>
    <dgm:pt modelId="{C5BC2856-03CE-4F6B-A230-9034A012B702}" type="pres">
      <dgm:prSet presAssocID="{106A326C-F5E6-49BD-99E0-CA354DF5E0F2}" presName="centerBoxParent" presStyleLbl="node1" presStyleIdx="2" presStyleCnt="3"/>
      <dgm:spPr/>
    </dgm:pt>
    <dgm:pt modelId="{7CDF869E-CC6B-4594-B4DC-2E4552352C05}" type="pres">
      <dgm:prSet presAssocID="{106A326C-F5E6-49BD-99E0-CA354DF5E0F2}" presName="centerBoxChildren" presStyleCnt="0"/>
      <dgm:spPr/>
    </dgm:pt>
    <dgm:pt modelId="{0496F063-00E0-40D7-9914-61F92236F330}" type="pres">
      <dgm:prSet presAssocID="{ED48F8BA-6951-487E-8BEB-218D70CFFAA7}" presName="cChild" presStyleLbl="fgAcc1" presStyleIdx="5" presStyleCnt="7">
        <dgm:presLayoutVars>
          <dgm:bulletEnabled val="1"/>
        </dgm:presLayoutVars>
      </dgm:prSet>
      <dgm:spPr/>
    </dgm:pt>
    <dgm:pt modelId="{7F9634AF-A703-4B3C-BBD1-1B2B074A9CA6}" type="pres">
      <dgm:prSet presAssocID="{66485CAD-C128-4A47-9457-34750DB6188B}" presName="centerSibTrans" presStyleCnt="0"/>
      <dgm:spPr/>
    </dgm:pt>
    <dgm:pt modelId="{43078834-1254-46CA-B5F1-2CD1508E4CBD}" type="pres">
      <dgm:prSet presAssocID="{DA791208-283D-42B0-9923-96257A3B5B88}" presName="cChild" presStyleLbl="fgAcc1" presStyleIdx="6" presStyleCnt="7">
        <dgm:presLayoutVars>
          <dgm:bulletEnabled val="1"/>
        </dgm:presLayoutVars>
      </dgm:prSet>
      <dgm:spPr/>
    </dgm:pt>
  </dgm:ptLst>
  <dgm:cxnLst>
    <dgm:cxn modelId="{53A82A03-AEFC-4CEE-9F4E-44CA46BB0DBF}" type="presOf" srcId="{C3912CE2-18ED-4AC7-AB0B-6172E6CC5E18}" destId="{C5BC2856-03CE-4F6B-A230-9034A012B702}" srcOrd="0" destOrd="0" presId="urn:microsoft.com/office/officeart/2005/8/layout/target2"/>
    <dgm:cxn modelId="{DA37BA0B-0BE7-40FC-B43D-5D9BB30EB075}" srcId="{29510C95-F30F-486B-A055-6C84D4FF6E79}" destId="{E1237C37-EDE7-47BE-B5F7-4A21C5DD34DB}" srcOrd="2" destOrd="0" parTransId="{38DDE72C-2F5C-4BC5-91CD-4679E8A6DE10}" sibTransId="{333FD599-AF45-4704-AB0B-6E4B06F46085}"/>
    <dgm:cxn modelId="{59C3DA13-991B-42A5-8266-144F38641E06}" srcId="{C3912CE2-18ED-4AC7-AB0B-6172E6CC5E18}" destId="{DA791208-283D-42B0-9923-96257A3B5B88}" srcOrd="1" destOrd="0" parTransId="{B6EDC6B8-67B6-4057-A27F-E0D22FA4A620}" sibTransId="{1BDD7F25-8467-4CCD-B340-03EB08B3B6DA}"/>
    <dgm:cxn modelId="{CF600B1B-7FF2-4181-B1BD-56268548E382}" srcId="{EC4931CD-71AB-49B5-AD6E-F6D5EEB26A9A}" destId="{3EBE9F64-7C0E-4FD9-980B-296D5E7CA802}" srcOrd="1" destOrd="0" parTransId="{4D6C11AC-8E76-48B0-B86A-8F5F407BBD00}" sibTransId="{152E0F3B-B449-47A7-B116-B1037252600E}"/>
    <dgm:cxn modelId="{4B5C3034-3AF7-41BF-8C95-1B8EF248F413}" type="presOf" srcId="{ED48F8BA-6951-487E-8BEB-218D70CFFAA7}" destId="{0496F063-00E0-40D7-9914-61F92236F330}" srcOrd="0" destOrd="0" presId="urn:microsoft.com/office/officeart/2005/8/layout/target2"/>
    <dgm:cxn modelId="{8C30443F-ABC9-4254-A554-9531EDF6E596}" type="presOf" srcId="{E1237C37-EDE7-47BE-B5F7-4A21C5DD34DB}" destId="{BB15889B-77A0-4568-9716-127AE3914023}" srcOrd="0" destOrd="0" presId="urn:microsoft.com/office/officeart/2005/8/layout/target2"/>
    <dgm:cxn modelId="{6F477B66-D047-4E8A-AB84-A40A9B846873}" srcId="{106A326C-F5E6-49BD-99E0-CA354DF5E0F2}" destId="{EC4931CD-71AB-49B5-AD6E-F6D5EEB26A9A}" srcOrd="0" destOrd="0" parTransId="{E87BD9A7-9CA2-4ED1-91B2-68DFDA7C340E}" sibTransId="{C234A3B3-DF00-4C55-8D8B-27D33A8A5A9B}"/>
    <dgm:cxn modelId="{0A626468-1869-4BB5-85DE-053DDCFC0D50}" type="presOf" srcId="{29510C95-F30F-486B-A055-6C84D4FF6E79}" destId="{3CF4B97A-8268-4FC3-BD27-377FEC81B4AF}" srcOrd="0" destOrd="0" presId="urn:microsoft.com/office/officeart/2005/8/layout/target2"/>
    <dgm:cxn modelId="{8E17E281-37A8-4C20-9162-1E1C05469BF3}" srcId="{106A326C-F5E6-49BD-99E0-CA354DF5E0F2}" destId="{29510C95-F30F-486B-A055-6C84D4FF6E79}" srcOrd="1" destOrd="0" parTransId="{F5B48BB7-CE9C-42A0-843C-94EA36122808}" sibTransId="{E53410B4-B717-4B5E-8993-DA6D6764DF86}"/>
    <dgm:cxn modelId="{FAAD408A-7939-4FD1-89A2-5676949D4E1D}" type="presOf" srcId="{7DFF03B2-E0AE-4300-A6DB-757743C30D2B}" destId="{C72C94A5-B1F1-4EE1-8538-1F164098DBAE}" srcOrd="0" destOrd="0" presId="urn:microsoft.com/office/officeart/2005/8/layout/target2"/>
    <dgm:cxn modelId="{73DF6F8C-0CA5-4C57-ADBA-E0BF1A7665AC}" srcId="{C3912CE2-18ED-4AC7-AB0B-6172E6CC5E18}" destId="{ED48F8BA-6951-487E-8BEB-218D70CFFAA7}" srcOrd="0" destOrd="0" parTransId="{6BBC6C4D-8D5C-493B-BFB9-A43140E4A479}" sibTransId="{66485CAD-C128-4A47-9457-34750DB6188B}"/>
    <dgm:cxn modelId="{44F34991-D626-4987-BB8B-275804C66D07}" srcId="{EC4931CD-71AB-49B5-AD6E-F6D5EEB26A9A}" destId="{E15DE031-9425-43F9-942D-19C99DF74752}" srcOrd="0" destOrd="0" parTransId="{44B9510B-0279-4C78-B22B-3B92C303ABCF}" sibTransId="{70DE29B6-9CD1-4A07-985A-420467BB4413}"/>
    <dgm:cxn modelId="{8B8EF2A4-BC45-4148-96AE-756216A82914}" srcId="{29510C95-F30F-486B-A055-6C84D4FF6E79}" destId="{7DFF03B2-E0AE-4300-A6DB-757743C30D2B}" srcOrd="1" destOrd="0" parTransId="{0CC7AEE6-6E31-437D-AE8E-B6C43CFA9602}" sibTransId="{957D0EFD-500F-4B86-A2FC-941179CBC735}"/>
    <dgm:cxn modelId="{21F434AD-DCFF-4331-9DBF-98A8461B0F6D}" type="presOf" srcId="{EC4931CD-71AB-49B5-AD6E-F6D5EEB26A9A}" destId="{17C51DE6-04EE-40BA-BBA1-7DDACCBBAA91}" srcOrd="0" destOrd="0" presId="urn:microsoft.com/office/officeart/2005/8/layout/target2"/>
    <dgm:cxn modelId="{C88AD3CB-522C-4D8F-90A1-BAE747A0C30D}" type="presOf" srcId="{3EBE9F64-7C0E-4FD9-980B-296D5E7CA802}" destId="{AFC9983D-7456-4181-868C-7B34C0BDBC8F}" srcOrd="0" destOrd="0" presId="urn:microsoft.com/office/officeart/2005/8/layout/target2"/>
    <dgm:cxn modelId="{7038A0CC-761F-46A5-ACF3-2A43E0C3F552}" srcId="{29510C95-F30F-486B-A055-6C84D4FF6E79}" destId="{8A99B589-71FD-4CBF-94A4-5BFD7664324B}" srcOrd="0" destOrd="0" parTransId="{4337025A-08B1-4299-A063-2459A36C2265}" sibTransId="{4C4EC33B-0972-4A82-9484-1F43F15D58E8}"/>
    <dgm:cxn modelId="{CC7030D5-0770-45FD-9D63-401E5A247AEC}" type="presOf" srcId="{E15DE031-9425-43F9-942D-19C99DF74752}" destId="{A3C8FA08-491F-4ADE-865F-C90C227D1487}" srcOrd="0" destOrd="0" presId="urn:microsoft.com/office/officeart/2005/8/layout/target2"/>
    <dgm:cxn modelId="{A3CCB4DB-77C2-435A-B92B-193A6903DA6E}" type="presOf" srcId="{8A99B589-71FD-4CBF-94A4-5BFD7664324B}" destId="{19234495-4048-4EBB-A223-06615EB7E717}" srcOrd="0" destOrd="0" presId="urn:microsoft.com/office/officeart/2005/8/layout/target2"/>
    <dgm:cxn modelId="{C3705CDF-1FD4-46D1-9ED4-D1B5A5281736}" type="presOf" srcId="{DA791208-283D-42B0-9923-96257A3B5B88}" destId="{43078834-1254-46CA-B5F1-2CD1508E4CBD}" srcOrd="0" destOrd="0" presId="urn:microsoft.com/office/officeart/2005/8/layout/target2"/>
    <dgm:cxn modelId="{38E0BBEF-B69F-4ACE-91D5-CC1942898E49}" srcId="{106A326C-F5E6-49BD-99E0-CA354DF5E0F2}" destId="{C3912CE2-18ED-4AC7-AB0B-6172E6CC5E18}" srcOrd="2" destOrd="0" parTransId="{AFD97C62-E262-41F6-B0EC-3282FDBD9DCD}" sibTransId="{98E4F53B-4D3C-48A9-91C6-A83519AD14A9}"/>
    <dgm:cxn modelId="{4F948EF3-DEE2-4741-B6E3-54BCDF060114}" type="presOf" srcId="{106A326C-F5E6-49BD-99E0-CA354DF5E0F2}" destId="{E3959B7E-8C64-4BD6-9E25-736E5A00A558}" srcOrd="0" destOrd="0" presId="urn:microsoft.com/office/officeart/2005/8/layout/target2"/>
    <dgm:cxn modelId="{5B3A9043-E1A5-419C-9535-959D849783CD}" type="presParOf" srcId="{E3959B7E-8C64-4BD6-9E25-736E5A00A558}" destId="{7667B30E-17B0-4A52-B7A2-23AAFBE5DE1D}" srcOrd="0" destOrd="0" presId="urn:microsoft.com/office/officeart/2005/8/layout/target2"/>
    <dgm:cxn modelId="{53B5ACAA-9D96-4F05-B5F5-7C2E1380C97A}" type="presParOf" srcId="{7667B30E-17B0-4A52-B7A2-23AAFBE5DE1D}" destId="{17C51DE6-04EE-40BA-BBA1-7DDACCBBAA91}" srcOrd="0" destOrd="0" presId="urn:microsoft.com/office/officeart/2005/8/layout/target2"/>
    <dgm:cxn modelId="{67FCF88D-A9AA-4FE1-A7E8-B5222433B28D}" type="presParOf" srcId="{7667B30E-17B0-4A52-B7A2-23AAFBE5DE1D}" destId="{7B53AB52-18F3-4F30-9283-F39ACDC85AB3}" srcOrd="1" destOrd="0" presId="urn:microsoft.com/office/officeart/2005/8/layout/target2"/>
    <dgm:cxn modelId="{6B98257E-0B49-470C-A48E-F80D2D714CAE}" type="presParOf" srcId="{7B53AB52-18F3-4F30-9283-F39ACDC85AB3}" destId="{A3C8FA08-491F-4ADE-865F-C90C227D1487}" srcOrd="0" destOrd="0" presId="urn:microsoft.com/office/officeart/2005/8/layout/target2"/>
    <dgm:cxn modelId="{CB69319C-DF00-4ADD-92E2-C0C11ACEB600}" type="presParOf" srcId="{7B53AB52-18F3-4F30-9283-F39ACDC85AB3}" destId="{61688FBD-CEAF-4CE8-B7C6-C205BD7AE705}" srcOrd="1" destOrd="0" presId="urn:microsoft.com/office/officeart/2005/8/layout/target2"/>
    <dgm:cxn modelId="{371128B1-278A-4623-9AA9-993C44E54901}" type="presParOf" srcId="{7B53AB52-18F3-4F30-9283-F39ACDC85AB3}" destId="{AFC9983D-7456-4181-868C-7B34C0BDBC8F}" srcOrd="2" destOrd="0" presId="urn:microsoft.com/office/officeart/2005/8/layout/target2"/>
    <dgm:cxn modelId="{772CC203-B10D-44BB-A917-0EBA9669D015}" type="presParOf" srcId="{E3959B7E-8C64-4BD6-9E25-736E5A00A558}" destId="{D8233351-F603-469B-AA29-20F04AA173C1}" srcOrd="1" destOrd="0" presId="urn:microsoft.com/office/officeart/2005/8/layout/target2"/>
    <dgm:cxn modelId="{26139F99-F62A-4DA9-B0B5-D22FEE997842}" type="presParOf" srcId="{D8233351-F603-469B-AA29-20F04AA173C1}" destId="{3CF4B97A-8268-4FC3-BD27-377FEC81B4AF}" srcOrd="0" destOrd="0" presId="urn:microsoft.com/office/officeart/2005/8/layout/target2"/>
    <dgm:cxn modelId="{E27EF820-E7B9-4BB7-9B08-58CB21D7756A}" type="presParOf" srcId="{D8233351-F603-469B-AA29-20F04AA173C1}" destId="{7CA20D8A-CD93-4796-9872-E47B1B9A77AB}" srcOrd="1" destOrd="0" presId="urn:microsoft.com/office/officeart/2005/8/layout/target2"/>
    <dgm:cxn modelId="{90EFC01D-7809-46B9-B7A9-9D26559FAC75}" type="presParOf" srcId="{7CA20D8A-CD93-4796-9872-E47B1B9A77AB}" destId="{19234495-4048-4EBB-A223-06615EB7E717}" srcOrd="0" destOrd="0" presId="urn:microsoft.com/office/officeart/2005/8/layout/target2"/>
    <dgm:cxn modelId="{11F60FE6-C63B-478D-B989-9DB348E44C08}" type="presParOf" srcId="{7CA20D8A-CD93-4796-9872-E47B1B9A77AB}" destId="{7F226068-58BC-4E14-811B-2528D3B0A358}" srcOrd="1" destOrd="0" presId="urn:microsoft.com/office/officeart/2005/8/layout/target2"/>
    <dgm:cxn modelId="{C2637E3F-4C4D-4621-A2C9-29D7EC4571BC}" type="presParOf" srcId="{7CA20D8A-CD93-4796-9872-E47B1B9A77AB}" destId="{C72C94A5-B1F1-4EE1-8538-1F164098DBAE}" srcOrd="2" destOrd="0" presId="urn:microsoft.com/office/officeart/2005/8/layout/target2"/>
    <dgm:cxn modelId="{865D9EEA-2F9B-4FFD-AB44-3E054CDBA4B6}" type="presParOf" srcId="{7CA20D8A-CD93-4796-9872-E47B1B9A77AB}" destId="{60C0E477-25C4-454F-B82C-689460357CF8}" srcOrd="3" destOrd="0" presId="urn:microsoft.com/office/officeart/2005/8/layout/target2"/>
    <dgm:cxn modelId="{DBA85CD4-3072-4AC3-9769-F1078E705F34}" type="presParOf" srcId="{7CA20D8A-CD93-4796-9872-E47B1B9A77AB}" destId="{BB15889B-77A0-4568-9716-127AE3914023}" srcOrd="4" destOrd="0" presId="urn:microsoft.com/office/officeart/2005/8/layout/target2"/>
    <dgm:cxn modelId="{CFF699DE-B1AA-4D12-ACCC-2C90909850E1}" type="presParOf" srcId="{E3959B7E-8C64-4BD6-9E25-736E5A00A558}" destId="{D7736EEB-16C2-48CD-97F1-F0686E6659B6}" srcOrd="2" destOrd="0" presId="urn:microsoft.com/office/officeart/2005/8/layout/target2"/>
    <dgm:cxn modelId="{D22EDDB0-2CD5-4C14-BD23-3C471C153A8D}" type="presParOf" srcId="{D7736EEB-16C2-48CD-97F1-F0686E6659B6}" destId="{C5BC2856-03CE-4F6B-A230-9034A012B702}" srcOrd="0" destOrd="0" presId="urn:microsoft.com/office/officeart/2005/8/layout/target2"/>
    <dgm:cxn modelId="{A86A06C3-7A33-4B08-B539-B1268747697C}" type="presParOf" srcId="{D7736EEB-16C2-48CD-97F1-F0686E6659B6}" destId="{7CDF869E-CC6B-4594-B4DC-2E4552352C05}" srcOrd="1" destOrd="0" presId="urn:microsoft.com/office/officeart/2005/8/layout/target2"/>
    <dgm:cxn modelId="{49C73120-B7DA-4A63-8F7A-65144903A2AB}" type="presParOf" srcId="{7CDF869E-CC6B-4594-B4DC-2E4552352C05}" destId="{0496F063-00E0-40D7-9914-61F92236F330}" srcOrd="0" destOrd="0" presId="urn:microsoft.com/office/officeart/2005/8/layout/target2"/>
    <dgm:cxn modelId="{DC36ED36-3D8F-429A-8D7E-069750A60C7F}" type="presParOf" srcId="{7CDF869E-CC6B-4594-B4DC-2E4552352C05}" destId="{7F9634AF-A703-4B3C-BBD1-1B2B074A9CA6}" srcOrd="1" destOrd="0" presId="urn:microsoft.com/office/officeart/2005/8/layout/target2"/>
    <dgm:cxn modelId="{038722FE-EA0B-4D8D-B56F-448271484922}" type="presParOf" srcId="{7CDF869E-CC6B-4594-B4DC-2E4552352C05}" destId="{43078834-1254-46CA-B5F1-2CD1508E4CBD}" srcOrd="2"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28D456-599F-4534-B17D-704A8E8561CA}" type="doc">
      <dgm:prSet loTypeId="urn:microsoft.com/office/officeart/2005/8/layout/cycle5" loCatId="cycle" qsTypeId="urn:microsoft.com/office/officeart/2005/8/quickstyle/simple5" qsCatId="simple" csTypeId="urn:microsoft.com/office/officeart/2005/8/colors/accent0_1" csCatId="mainScheme" phldr="1"/>
      <dgm:spPr/>
      <dgm:t>
        <a:bodyPr/>
        <a:lstStyle/>
        <a:p>
          <a:endParaRPr lang="en-US"/>
        </a:p>
      </dgm:t>
    </dgm:pt>
    <dgm:pt modelId="{5CE9FEA3-EB75-4756-A5A4-8086FC846B73}">
      <dgm:prSet phldrT="[Text]" custT="1"/>
      <dgm:spPr/>
      <dgm:t>
        <a:bodyPr/>
        <a:lstStyle/>
        <a:p>
          <a:r>
            <a:rPr lang="en-US" sz="1100" dirty="0"/>
            <a:t>Screening</a:t>
          </a:r>
        </a:p>
      </dgm:t>
    </dgm:pt>
    <dgm:pt modelId="{2EC49872-9AE5-4B4C-9E9F-52B0BF2EBD4F}" type="parTrans" cxnId="{BAD9D8DB-27DB-41D0-84D9-39677A731AB6}">
      <dgm:prSet/>
      <dgm:spPr/>
      <dgm:t>
        <a:bodyPr/>
        <a:lstStyle/>
        <a:p>
          <a:endParaRPr lang="en-US"/>
        </a:p>
      </dgm:t>
    </dgm:pt>
    <dgm:pt modelId="{3A68B431-4FF1-45B0-864B-083322C6EA98}" type="sibTrans" cxnId="{BAD9D8DB-27DB-41D0-84D9-39677A731AB6}">
      <dgm:prSet/>
      <dgm:spPr>
        <a:ln w="28575">
          <a:solidFill>
            <a:schemeClr val="bg1"/>
          </a:solidFill>
        </a:ln>
      </dgm:spPr>
      <dgm:t>
        <a:bodyPr/>
        <a:lstStyle/>
        <a:p>
          <a:endParaRPr lang="en-US"/>
        </a:p>
      </dgm:t>
    </dgm:pt>
    <dgm:pt modelId="{E77E7C09-2B74-4EA8-A678-316182BC000A}">
      <dgm:prSet phldrT="[Text]" custT="1"/>
      <dgm:spPr/>
      <dgm:t>
        <a:bodyPr/>
        <a:lstStyle/>
        <a:p>
          <a:r>
            <a:rPr lang="en-US" sz="1100" dirty="0"/>
            <a:t>IFSP/IEP</a:t>
          </a:r>
        </a:p>
      </dgm:t>
    </dgm:pt>
    <dgm:pt modelId="{EB2F518F-9FD0-4367-86A2-62CD43AC8203}" type="parTrans" cxnId="{15689238-9B3B-4EF3-9555-56F2330E5F08}">
      <dgm:prSet/>
      <dgm:spPr/>
      <dgm:t>
        <a:bodyPr/>
        <a:lstStyle/>
        <a:p>
          <a:endParaRPr lang="en-US"/>
        </a:p>
      </dgm:t>
    </dgm:pt>
    <dgm:pt modelId="{000DDD5D-046F-4E19-AB3C-65BF536EDA3E}" type="sibTrans" cxnId="{15689238-9B3B-4EF3-9555-56F2330E5F08}">
      <dgm:prSet/>
      <dgm:spPr>
        <a:ln w="28575">
          <a:solidFill>
            <a:schemeClr val="bg1"/>
          </a:solidFill>
        </a:ln>
      </dgm:spPr>
      <dgm:t>
        <a:bodyPr/>
        <a:lstStyle/>
        <a:p>
          <a:endParaRPr lang="en-US"/>
        </a:p>
      </dgm:t>
    </dgm:pt>
    <dgm:pt modelId="{528DE1C4-9416-440C-B521-62983E4D08EC}">
      <dgm:prSet phldrT="[Text]" custT="1"/>
      <dgm:spPr/>
      <dgm:t>
        <a:bodyPr/>
        <a:lstStyle/>
        <a:p>
          <a:pPr marL="0" indent="0">
            <a:spcAft>
              <a:spcPts val="0"/>
            </a:spcAft>
          </a:pPr>
          <a:r>
            <a:rPr lang="en-US" sz="1100" spc="-10" baseline="0" dirty="0"/>
            <a:t>Intervention</a:t>
          </a:r>
        </a:p>
      </dgm:t>
    </dgm:pt>
    <dgm:pt modelId="{776F2363-D52B-42A9-AFA1-CFC555D05EEE}" type="parTrans" cxnId="{72735C77-3503-44D3-9489-DE4E4BC6A05C}">
      <dgm:prSet/>
      <dgm:spPr/>
      <dgm:t>
        <a:bodyPr/>
        <a:lstStyle/>
        <a:p>
          <a:endParaRPr lang="en-US"/>
        </a:p>
      </dgm:t>
    </dgm:pt>
    <dgm:pt modelId="{8F327768-1DE5-458F-B3F7-7DBC2298E29C}" type="sibTrans" cxnId="{72735C77-3503-44D3-9489-DE4E4BC6A05C}">
      <dgm:prSet/>
      <dgm:spPr>
        <a:ln w="28575">
          <a:solidFill>
            <a:schemeClr val="bg1"/>
          </a:solidFill>
        </a:ln>
      </dgm:spPr>
      <dgm:t>
        <a:bodyPr/>
        <a:lstStyle/>
        <a:p>
          <a:endParaRPr lang="en-US"/>
        </a:p>
      </dgm:t>
    </dgm:pt>
    <dgm:pt modelId="{9660F4FB-C91E-4182-835A-EB36528C0036}">
      <dgm:prSet phldrT="[Text]" custT="1"/>
      <dgm:spPr/>
      <dgm:t>
        <a:bodyPr/>
        <a:lstStyle/>
        <a:p>
          <a:r>
            <a:rPr lang="en-US" sz="1100" dirty="0"/>
            <a:t>Monitoring</a:t>
          </a:r>
        </a:p>
      </dgm:t>
    </dgm:pt>
    <dgm:pt modelId="{87BFEC68-FC36-4C3A-B1E4-EE398F9831A1}" type="parTrans" cxnId="{B9AD223F-88EF-4E4A-92F5-40A50BD8544D}">
      <dgm:prSet/>
      <dgm:spPr/>
      <dgm:t>
        <a:bodyPr/>
        <a:lstStyle/>
        <a:p>
          <a:endParaRPr lang="en-US"/>
        </a:p>
      </dgm:t>
    </dgm:pt>
    <dgm:pt modelId="{38909CC8-6085-4D7A-8386-D36281A78666}" type="sibTrans" cxnId="{B9AD223F-88EF-4E4A-92F5-40A50BD8544D}">
      <dgm:prSet/>
      <dgm:spPr>
        <a:ln w="28575">
          <a:solidFill>
            <a:schemeClr val="bg1"/>
          </a:solidFill>
        </a:ln>
      </dgm:spPr>
      <dgm:t>
        <a:bodyPr/>
        <a:lstStyle/>
        <a:p>
          <a:endParaRPr lang="en-US"/>
        </a:p>
      </dgm:t>
    </dgm:pt>
    <dgm:pt modelId="{92EE531F-E397-4755-95FE-A98D87967836}">
      <dgm:prSet phldrT="[Text]" custT="1"/>
      <dgm:spPr/>
      <dgm:t>
        <a:bodyPr/>
        <a:lstStyle/>
        <a:p>
          <a:r>
            <a:rPr lang="en-US" sz="1100" dirty="0"/>
            <a:t>Transitions</a:t>
          </a:r>
          <a:endParaRPr lang="en-US" sz="1000" dirty="0"/>
        </a:p>
      </dgm:t>
    </dgm:pt>
    <dgm:pt modelId="{80435FA5-89E9-4EA9-856A-464B424A108A}" type="parTrans" cxnId="{FBFA3F3F-EF0C-46A5-942B-9C01C5BE9319}">
      <dgm:prSet/>
      <dgm:spPr/>
      <dgm:t>
        <a:bodyPr/>
        <a:lstStyle/>
        <a:p>
          <a:endParaRPr lang="en-US"/>
        </a:p>
      </dgm:t>
    </dgm:pt>
    <dgm:pt modelId="{CCD48792-7EC8-41C9-B21E-516912DEA970}" type="sibTrans" cxnId="{FBFA3F3F-EF0C-46A5-942B-9C01C5BE9319}">
      <dgm:prSet/>
      <dgm:spPr>
        <a:ln w="28575">
          <a:solidFill>
            <a:schemeClr val="bg1"/>
          </a:solidFill>
        </a:ln>
      </dgm:spPr>
      <dgm:t>
        <a:bodyPr/>
        <a:lstStyle/>
        <a:p>
          <a:endParaRPr lang="en-US"/>
        </a:p>
      </dgm:t>
    </dgm:pt>
    <dgm:pt modelId="{9D6452B4-7A1F-4C9E-B530-A647A18D2448}">
      <dgm:prSet phldrT="[Text]" custT="1"/>
      <dgm:spPr/>
      <dgm:t>
        <a:bodyPr/>
        <a:lstStyle/>
        <a:p>
          <a:r>
            <a:rPr lang="en-US" sz="1100" dirty="0"/>
            <a:t>Assessment</a:t>
          </a:r>
        </a:p>
      </dgm:t>
    </dgm:pt>
    <dgm:pt modelId="{D1B78951-73A5-4E2F-AE91-645E6F295830}" type="parTrans" cxnId="{D7D74ACB-CADA-4FCE-9170-F328027EBAFA}">
      <dgm:prSet/>
      <dgm:spPr/>
      <dgm:t>
        <a:bodyPr/>
        <a:lstStyle/>
        <a:p>
          <a:endParaRPr lang="en-US"/>
        </a:p>
      </dgm:t>
    </dgm:pt>
    <dgm:pt modelId="{0FD26BE8-8AA9-4F81-A06C-03622AF9E634}" type="sibTrans" cxnId="{D7D74ACB-CADA-4FCE-9170-F328027EBAFA}">
      <dgm:prSet/>
      <dgm:spPr>
        <a:ln w="28575">
          <a:solidFill>
            <a:schemeClr val="bg1"/>
          </a:solidFill>
        </a:ln>
      </dgm:spPr>
      <dgm:t>
        <a:bodyPr/>
        <a:lstStyle/>
        <a:p>
          <a:endParaRPr lang="en-US"/>
        </a:p>
      </dgm:t>
    </dgm:pt>
    <dgm:pt modelId="{1584D0EA-C2F4-4461-A8C2-D7CA7430B87D}" type="pres">
      <dgm:prSet presAssocID="{7428D456-599F-4534-B17D-704A8E8561CA}" presName="cycle" presStyleCnt="0">
        <dgm:presLayoutVars>
          <dgm:dir/>
          <dgm:resizeHandles val="exact"/>
        </dgm:presLayoutVars>
      </dgm:prSet>
      <dgm:spPr/>
    </dgm:pt>
    <dgm:pt modelId="{3EEAC41F-0AED-4793-8338-7984500771F9}" type="pres">
      <dgm:prSet presAssocID="{5CE9FEA3-EB75-4756-A5A4-8086FC846B73}" presName="node" presStyleLbl="node1" presStyleIdx="0" presStyleCnt="6" custScaleX="59888" custScaleY="51187" custRadScaleRad="98344">
        <dgm:presLayoutVars>
          <dgm:bulletEnabled val="1"/>
        </dgm:presLayoutVars>
      </dgm:prSet>
      <dgm:spPr/>
    </dgm:pt>
    <dgm:pt modelId="{48A4FF23-5B48-4FDC-B2D5-B4B9C25C9755}" type="pres">
      <dgm:prSet presAssocID="{5CE9FEA3-EB75-4756-A5A4-8086FC846B73}" presName="spNode" presStyleCnt="0"/>
      <dgm:spPr/>
    </dgm:pt>
    <dgm:pt modelId="{F421B20B-720B-4CCD-9204-8200420F7304}" type="pres">
      <dgm:prSet presAssocID="{3A68B431-4FF1-45B0-864B-083322C6EA98}" presName="sibTrans" presStyleLbl="sibTrans1D1" presStyleIdx="0" presStyleCnt="6"/>
      <dgm:spPr/>
    </dgm:pt>
    <dgm:pt modelId="{842D2048-31C4-4E70-8F23-52937368F9E7}" type="pres">
      <dgm:prSet presAssocID="{9D6452B4-7A1F-4C9E-B530-A647A18D2448}" presName="node" presStyleLbl="node1" presStyleIdx="1" presStyleCnt="6" custScaleX="59888" custScaleY="51187">
        <dgm:presLayoutVars>
          <dgm:bulletEnabled val="1"/>
        </dgm:presLayoutVars>
      </dgm:prSet>
      <dgm:spPr/>
    </dgm:pt>
    <dgm:pt modelId="{E94C8F64-34A5-4CB6-9330-2983C9C4DF27}" type="pres">
      <dgm:prSet presAssocID="{9D6452B4-7A1F-4C9E-B530-A647A18D2448}" presName="spNode" presStyleCnt="0"/>
      <dgm:spPr/>
    </dgm:pt>
    <dgm:pt modelId="{D667417F-8F5C-46B1-B3F7-66A29763C675}" type="pres">
      <dgm:prSet presAssocID="{0FD26BE8-8AA9-4F81-A06C-03622AF9E634}" presName="sibTrans" presStyleLbl="sibTrans1D1" presStyleIdx="1" presStyleCnt="6"/>
      <dgm:spPr/>
    </dgm:pt>
    <dgm:pt modelId="{7F767EA2-922A-45E6-8770-62AC67E37C85}" type="pres">
      <dgm:prSet presAssocID="{E77E7C09-2B74-4EA8-A678-316182BC000A}" presName="node" presStyleLbl="node1" presStyleIdx="2" presStyleCnt="6" custScaleX="59888" custScaleY="51187">
        <dgm:presLayoutVars>
          <dgm:bulletEnabled val="1"/>
        </dgm:presLayoutVars>
      </dgm:prSet>
      <dgm:spPr/>
    </dgm:pt>
    <dgm:pt modelId="{6C177C9A-445A-48B3-B93A-F34884F18957}" type="pres">
      <dgm:prSet presAssocID="{E77E7C09-2B74-4EA8-A678-316182BC000A}" presName="spNode" presStyleCnt="0"/>
      <dgm:spPr/>
    </dgm:pt>
    <dgm:pt modelId="{A1010C7B-0846-4623-BBBB-A27DF24CD05D}" type="pres">
      <dgm:prSet presAssocID="{000DDD5D-046F-4E19-AB3C-65BF536EDA3E}" presName="sibTrans" presStyleLbl="sibTrans1D1" presStyleIdx="2" presStyleCnt="6"/>
      <dgm:spPr/>
    </dgm:pt>
    <dgm:pt modelId="{249729B3-9907-476C-B51B-EFD2BFD29E9F}" type="pres">
      <dgm:prSet presAssocID="{528DE1C4-9416-440C-B521-62983E4D08EC}" presName="node" presStyleLbl="node1" presStyleIdx="3" presStyleCnt="6" custScaleX="59888" custScaleY="51187" custRadScaleRad="100000">
        <dgm:presLayoutVars>
          <dgm:bulletEnabled val="1"/>
        </dgm:presLayoutVars>
      </dgm:prSet>
      <dgm:spPr/>
    </dgm:pt>
    <dgm:pt modelId="{89B8F323-0D09-4ACC-B8ED-0B19FEDBD6FC}" type="pres">
      <dgm:prSet presAssocID="{528DE1C4-9416-440C-B521-62983E4D08EC}" presName="spNode" presStyleCnt="0"/>
      <dgm:spPr/>
    </dgm:pt>
    <dgm:pt modelId="{4FCF744A-25E8-410E-A8A9-5119246CCFF5}" type="pres">
      <dgm:prSet presAssocID="{8F327768-1DE5-458F-B3F7-7DBC2298E29C}" presName="sibTrans" presStyleLbl="sibTrans1D1" presStyleIdx="3" presStyleCnt="6"/>
      <dgm:spPr/>
    </dgm:pt>
    <dgm:pt modelId="{090B6354-868F-473E-9F9E-7D6CB85266F0}" type="pres">
      <dgm:prSet presAssocID="{9660F4FB-C91E-4182-835A-EB36528C0036}" presName="node" presStyleLbl="node1" presStyleIdx="4" presStyleCnt="6" custScaleX="59888" custScaleY="51187" custRadScaleRad="97525" custRadScaleInc="-1216">
        <dgm:presLayoutVars>
          <dgm:bulletEnabled val="1"/>
        </dgm:presLayoutVars>
      </dgm:prSet>
      <dgm:spPr/>
    </dgm:pt>
    <dgm:pt modelId="{AF6E46C9-FB3E-4973-A8BB-39C6DF836237}" type="pres">
      <dgm:prSet presAssocID="{9660F4FB-C91E-4182-835A-EB36528C0036}" presName="spNode" presStyleCnt="0"/>
      <dgm:spPr/>
    </dgm:pt>
    <dgm:pt modelId="{4A367A7A-D78E-46C7-A606-4AC4BD1B1E27}" type="pres">
      <dgm:prSet presAssocID="{38909CC8-6085-4D7A-8386-D36281A78666}" presName="sibTrans" presStyleLbl="sibTrans1D1" presStyleIdx="4" presStyleCnt="6"/>
      <dgm:spPr/>
    </dgm:pt>
    <dgm:pt modelId="{18FE4F6C-924A-409B-A26A-778EF70F3BB2}" type="pres">
      <dgm:prSet presAssocID="{92EE531F-E397-4755-95FE-A98D87967836}" presName="node" presStyleLbl="node1" presStyleIdx="5" presStyleCnt="6" custScaleX="59888" custScaleY="51187" custRadScaleRad="97727" custRadScaleInc="-1770">
        <dgm:presLayoutVars>
          <dgm:bulletEnabled val="1"/>
        </dgm:presLayoutVars>
      </dgm:prSet>
      <dgm:spPr/>
    </dgm:pt>
    <dgm:pt modelId="{0EDC438C-3E4A-41D4-B4CD-495D75F1CC17}" type="pres">
      <dgm:prSet presAssocID="{92EE531F-E397-4755-95FE-A98D87967836}" presName="spNode" presStyleCnt="0"/>
      <dgm:spPr/>
    </dgm:pt>
    <dgm:pt modelId="{B49F272F-AAF0-4C66-87E8-3436C734890B}" type="pres">
      <dgm:prSet presAssocID="{CCD48792-7EC8-41C9-B21E-516912DEA970}" presName="sibTrans" presStyleLbl="sibTrans1D1" presStyleIdx="5" presStyleCnt="6"/>
      <dgm:spPr/>
    </dgm:pt>
  </dgm:ptLst>
  <dgm:cxnLst>
    <dgm:cxn modelId="{D617D233-E313-4CC2-AFE0-B00F120ADD34}" type="presOf" srcId="{CCD48792-7EC8-41C9-B21E-516912DEA970}" destId="{B49F272F-AAF0-4C66-87E8-3436C734890B}" srcOrd="0" destOrd="0" presId="urn:microsoft.com/office/officeart/2005/8/layout/cycle5"/>
    <dgm:cxn modelId="{15689238-9B3B-4EF3-9555-56F2330E5F08}" srcId="{7428D456-599F-4534-B17D-704A8E8561CA}" destId="{E77E7C09-2B74-4EA8-A678-316182BC000A}" srcOrd="2" destOrd="0" parTransId="{EB2F518F-9FD0-4367-86A2-62CD43AC8203}" sibTransId="{000DDD5D-046F-4E19-AB3C-65BF536EDA3E}"/>
    <dgm:cxn modelId="{B9AD223F-88EF-4E4A-92F5-40A50BD8544D}" srcId="{7428D456-599F-4534-B17D-704A8E8561CA}" destId="{9660F4FB-C91E-4182-835A-EB36528C0036}" srcOrd="4" destOrd="0" parTransId="{87BFEC68-FC36-4C3A-B1E4-EE398F9831A1}" sibTransId="{38909CC8-6085-4D7A-8386-D36281A78666}"/>
    <dgm:cxn modelId="{FBFA3F3F-EF0C-46A5-942B-9C01C5BE9319}" srcId="{7428D456-599F-4534-B17D-704A8E8561CA}" destId="{92EE531F-E397-4755-95FE-A98D87967836}" srcOrd="5" destOrd="0" parTransId="{80435FA5-89E9-4EA9-856A-464B424A108A}" sibTransId="{CCD48792-7EC8-41C9-B21E-516912DEA970}"/>
    <dgm:cxn modelId="{05E31342-056C-4C7E-BC11-633E2F96F46B}" type="presOf" srcId="{92EE531F-E397-4755-95FE-A98D87967836}" destId="{18FE4F6C-924A-409B-A26A-778EF70F3BB2}" srcOrd="0" destOrd="0" presId="urn:microsoft.com/office/officeart/2005/8/layout/cycle5"/>
    <dgm:cxn modelId="{5F22814B-FABE-45FD-8E5F-276BE66B557E}" type="presOf" srcId="{000DDD5D-046F-4E19-AB3C-65BF536EDA3E}" destId="{A1010C7B-0846-4623-BBBB-A27DF24CD05D}" srcOrd="0" destOrd="0" presId="urn:microsoft.com/office/officeart/2005/8/layout/cycle5"/>
    <dgm:cxn modelId="{D7CD4D4D-A429-4AEF-BE00-EEAEC1477B2E}" type="presOf" srcId="{E77E7C09-2B74-4EA8-A678-316182BC000A}" destId="{7F767EA2-922A-45E6-8770-62AC67E37C85}" srcOrd="0" destOrd="0" presId="urn:microsoft.com/office/officeart/2005/8/layout/cycle5"/>
    <dgm:cxn modelId="{0B5F7174-CE16-4055-B359-316075E8601F}" type="presOf" srcId="{38909CC8-6085-4D7A-8386-D36281A78666}" destId="{4A367A7A-D78E-46C7-A606-4AC4BD1B1E27}" srcOrd="0" destOrd="0" presId="urn:microsoft.com/office/officeart/2005/8/layout/cycle5"/>
    <dgm:cxn modelId="{72735C77-3503-44D3-9489-DE4E4BC6A05C}" srcId="{7428D456-599F-4534-B17D-704A8E8561CA}" destId="{528DE1C4-9416-440C-B521-62983E4D08EC}" srcOrd="3" destOrd="0" parTransId="{776F2363-D52B-42A9-AFA1-CFC555D05EEE}" sibTransId="{8F327768-1DE5-458F-B3F7-7DBC2298E29C}"/>
    <dgm:cxn modelId="{62263480-BA11-40A0-8786-7251B6182E37}" type="presOf" srcId="{3A68B431-4FF1-45B0-864B-083322C6EA98}" destId="{F421B20B-720B-4CCD-9204-8200420F7304}" srcOrd="0" destOrd="0" presId="urn:microsoft.com/office/officeart/2005/8/layout/cycle5"/>
    <dgm:cxn modelId="{C6B5FC8E-70B5-48A1-9603-47996803B854}" type="presOf" srcId="{9D6452B4-7A1F-4C9E-B530-A647A18D2448}" destId="{842D2048-31C4-4E70-8F23-52937368F9E7}" srcOrd="0" destOrd="0" presId="urn:microsoft.com/office/officeart/2005/8/layout/cycle5"/>
    <dgm:cxn modelId="{0B66AB8F-C12C-4041-9127-2D47B8A3FED5}" type="presOf" srcId="{8F327768-1DE5-458F-B3F7-7DBC2298E29C}" destId="{4FCF744A-25E8-410E-A8A9-5119246CCFF5}" srcOrd="0" destOrd="0" presId="urn:microsoft.com/office/officeart/2005/8/layout/cycle5"/>
    <dgm:cxn modelId="{A38B9BB3-89FA-4339-AA4A-AC47406A9684}" type="presOf" srcId="{528DE1C4-9416-440C-B521-62983E4D08EC}" destId="{249729B3-9907-476C-B51B-EFD2BFD29E9F}" srcOrd="0" destOrd="0" presId="urn:microsoft.com/office/officeart/2005/8/layout/cycle5"/>
    <dgm:cxn modelId="{64BA0CC2-334C-485B-B756-99DBED4D50F6}" type="presOf" srcId="{9660F4FB-C91E-4182-835A-EB36528C0036}" destId="{090B6354-868F-473E-9F9E-7D6CB85266F0}" srcOrd="0" destOrd="0" presId="urn:microsoft.com/office/officeart/2005/8/layout/cycle5"/>
    <dgm:cxn modelId="{E6E8F8C6-FB32-49D6-84CB-D333799BFEB7}" type="presOf" srcId="{7428D456-599F-4534-B17D-704A8E8561CA}" destId="{1584D0EA-C2F4-4461-A8C2-D7CA7430B87D}" srcOrd="0" destOrd="0" presId="urn:microsoft.com/office/officeart/2005/8/layout/cycle5"/>
    <dgm:cxn modelId="{D7D74ACB-CADA-4FCE-9170-F328027EBAFA}" srcId="{7428D456-599F-4534-B17D-704A8E8561CA}" destId="{9D6452B4-7A1F-4C9E-B530-A647A18D2448}" srcOrd="1" destOrd="0" parTransId="{D1B78951-73A5-4E2F-AE91-645E6F295830}" sibTransId="{0FD26BE8-8AA9-4F81-A06C-03622AF9E634}"/>
    <dgm:cxn modelId="{BAD9D8DB-27DB-41D0-84D9-39677A731AB6}" srcId="{7428D456-599F-4534-B17D-704A8E8561CA}" destId="{5CE9FEA3-EB75-4756-A5A4-8086FC846B73}" srcOrd="0" destOrd="0" parTransId="{2EC49872-9AE5-4B4C-9E9F-52B0BF2EBD4F}" sibTransId="{3A68B431-4FF1-45B0-864B-083322C6EA98}"/>
    <dgm:cxn modelId="{FB647AE6-2D0C-4006-B92B-D0F57F615AC3}" type="presOf" srcId="{5CE9FEA3-EB75-4756-A5A4-8086FC846B73}" destId="{3EEAC41F-0AED-4793-8338-7984500771F9}" srcOrd="0" destOrd="0" presId="urn:microsoft.com/office/officeart/2005/8/layout/cycle5"/>
    <dgm:cxn modelId="{C1A210EF-E1C3-4587-BD01-AB2F150BBF51}" type="presOf" srcId="{0FD26BE8-8AA9-4F81-A06C-03622AF9E634}" destId="{D667417F-8F5C-46B1-B3F7-66A29763C675}" srcOrd="0" destOrd="0" presId="urn:microsoft.com/office/officeart/2005/8/layout/cycle5"/>
    <dgm:cxn modelId="{91D6EED4-08C8-4F34-B19A-B12D461E2829}" type="presParOf" srcId="{1584D0EA-C2F4-4461-A8C2-D7CA7430B87D}" destId="{3EEAC41F-0AED-4793-8338-7984500771F9}" srcOrd="0" destOrd="0" presId="urn:microsoft.com/office/officeart/2005/8/layout/cycle5"/>
    <dgm:cxn modelId="{8ED724D1-C8AA-49B1-890B-2544DED382F1}" type="presParOf" srcId="{1584D0EA-C2F4-4461-A8C2-D7CA7430B87D}" destId="{48A4FF23-5B48-4FDC-B2D5-B4B9C25C9755}" srcOrd="1" destOrd="0" presId="urn:microsoft.com/office/officeart/2005/8/layout/cycle5"/>
    <dgm:cxn modelId="{3F84D24B-4435-41C1-81EC-719DC4DEEB5D}" type="presParOf" srcId="{1584D0EA-C2F4-4461-A8C2-D7CA7430B87D}" destId="{F421B20B-720B-4CCD-9204-8200420F7304}" srcOrd="2" destOrd="0" presId="urn:microsoft.com/office/officeart/2005/8/layout/cycle5"/>
    <dgm:cxn modelId="{D82341D0-63DB-4E22-BB98-1AA8D523A7B6}" type="presParOf" srcId="{1584D0EA-C2F4-4461-A8C2-D7CA7430B87D}" destId="{842D2048-31C4-4E70-8F23-52937368F9E7}" srcOrd="3" destOrd="0" presId="urn:microsoft.com/office/officeart/2005/8/layout/cycle5"/>
    <dgm:cxn modelId="{F13B277C-B820-409D-A264-EC11B8C7B6DC}" type="presParOf" srcId="{1584D0EA-C2F4-4461-A8C2-D7CA7430B87D}" destId="{E94C8F64-34A5-4CB6-9330-2983C9C4DF27}" srcOrd="4" destOrd="0" presId="urn:microsoft.com/office/officeart/2005/8/layout/cycle5"/>
    <dgm:cxn modelId="{E1772C4C-17FF-4DDF-A85C-F737C6ED1F8B}" type="presParOf" srcId="{1584D0EA-C2F4-4461-A8C2-D7CA7430B87D}" destId="{D667417F-8F5C-46B1-B3F7-66A29763C675}" srcOrd="5" destOrd="0" presId="urn:microsoft.com/office/officeart/2005/8/layout/cycle5"/>
    <dgm:cxn modelId="{98811806-C9C7-4664-8004-5DCDB334C2E5}" type="presParOf" srcId="{1584D0EA-C2F4-4461-A8C2-D7CA7430B87D}" destId="{7F767EA2-922A-45E6-8770-62AC67E37C85}" srcOrd="6" destOrd="0" presId="urn:microsoft.com/office/officeart/2005/8/layout/cycle5"/>
    <dgm:cxn modelId="{44541D03-BB5B-465E-84E5-66BD758BC838}" type="presParOf" srcId="{1584D0EA-C2F4-4461-A8C2-D7CA7430B87D}" destId="{6C177C9A-445A-48B3-B93A-F34884F18957}" srcOrd="7" destOrd="0" presId="urn:microsoft.com/office/officeart/2005/8/layout/cycle5"/>
    <dgm:cxn modelId="{39160AE4-5D4F-4B15-AC2F-2F32B791E71E}" type="presParOf" srcId="{1584D0EA-C2F4-4461-A8C2-D7CA7430B87D}" destId="{A1010C7B-0846-4623-BBBB-A27DF24CD05D}" srcOrd="8" destOrd="0" presId="urn:microsoft.com/office/officeart/2005/8/layout/cycle5"/>
    <dgm:cxn modelId="{8DF0DAE4-15E7-4FCF-ADCB-C7B85284FB9C}" type="presParOf" srcId="{1584D0EA-C2F4-4461-A8C2-D7CA7430B87D}" destId="{249729B3-9907-476C-B51B-EFD2BFD29E9F}" srcOrd="9" destOrd="0" presId="urn:microsoft.com/office/officeart/2005/8/layout/cycle5"/>
    <dgm:cxn modelId="{5288E245-A90D-4A1C-9CD8-7FF5A8A1DF4C}" type="presParOf" srcId="{1584D0EA-C2F4-4461-A8C2-D7CA7430B87D}" destId="{89B8F323-0D09-4ACC-B8ED-0B19FEDBD6FC}" srcOrd="10" destOrd="0" presId="urn:microsoft.com/office/officeart/2005/8/layout/cycle5"/>
    <dgm:cxn modelId="{BC53774C-1B30-4BF2-A671-4D676B8E2442}" type="presParOf" srcId="{1584D0EA-C2F4-4461-A8C2-D7CA7430B87D}" destId="{4FCF744A-25E8-410E-A8A9-5119246CCFF5}" srcOrd="11" destOrd="0" presId="urn:microsoft.com/office/officeart/2005/8/layout/cycle5"/>
    <dgm:cxn modelId="{6A288934-33A9-4DFF-8D7B-F08026335625}" type="presParOf" srcId="{1584D0EA-C2F4-4461-A8C2-D7CA7430B87D}" destId="{090B6354-868F-473E-9F9E-7D6CB85266F0}" srcOrd="12" destOrd="0" presId="urn:microsoft.com/office/officeart/2005/8/layout/cycle5"/>
    <dgm:cxn modelId="{F2AB2304-C310-4A67-88F1-FA9DF4053910}" type="presParOf" srcId="{1584D0EA-C2F4-4461-A8C2-D7CA7430B87D}" destId="{AF6E46C9-FB3E-4973-A8BB-39C6DF836237}" srcOrd="13" destOrd="0" presId="urn:microsoft.com/office/officeart/2005/8/layout/cycle5"/>
    <dgm:cxn modelId="{6AB0F4D4-1057-47F9-B580-7166009A3ED6}" type="presParOf" srcId="{1584D0EA-C2F4-4461-A8C2-D7CA7430B87D}" destId="{4A367A7A-D78E-46C7-A606-4AC4BD1B1E27}" srcOrd="14" destOrd="0" presId="urn:microsoft.com/office/officeart/2005/8/layout/cycle5"/>
    <dgm:cxn modelId="{D6BBF7A3-2D98-4E13-9A50-A9E3985751A1}" type="presParOf" srcId="{1584D0EA-C2F4-4461-A8C2-D7CA7430B87D}" destId="{18FE4F6C-924A-409B-A26A-778EF70F3BB2}" srcOrd="15" destOrd="0" presId="urn:microsoft.com/office/officeart/2005/8/layout/cycle5"/>
    <dgm:cxn modelId="{6CEAC513-1F07-43FD-8A01-1087F165B52E}" type="presParOf" srcId="{1584D0EA-C2F4-4461-A8C2-D7CA7430B87D}" destId="{0EDC438C-3E4A-41D4-B4CD-495D75F1CC17}" srcOrd="16" destOrd="0" presId="urn:microsoft.com/office/officeart/2005/8/layout/cycle5"/>
    <dgm:cxn modelId="{9400D8A0-B8E3-4AA6-9314-957C2167822F}" type="presParOf" srcId="{1584D0EA-C2F4-4461-A8C2-D7CA7430B87D}" destId="{B49F272F-AAF0-4C66-87E8-3436C734890B}" srcOrd="17" destOrd="0" presId="urn:microsoft.com/office/officeart/2005/8/layout/cycle5"/>
  </dgm:cxnLst>
  <dgm:bg>
    <a:noFill/>
  </dgm:bg>
  <dgm:whole>
    <a:ln>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7428D456-599F-4534-B17D-704A8E8561CA}" type="doc">
      <dgm:prSet loTypeId="urn:microsoft.com/office/officeart/2005/8/layout/cycle5" loCatId="cycle" qsTypeId="urn:microsoft.com/office/officeart/2005/8/quickstyle/simple5" qsCatId="simple" csTypeId="urn:microsoft.com/office/officeart/2005/8/colors/accent1_2" csCatId="accent1" phldr="1"/>
      <dgm:spPr/>
      <dgm:t>
        <a:bodyPr/>
        <a:lstStyle/>
        <a:p>
          <a:endParaRPr lang="en-US"/>
        </a:p>
      </dgm:t>
    </dgm:pt>
    <dgm:pt modelId="{5CE9FEA3-EB75-4756-A5A4-8086FC846B73}">
      <dgm:prSet phldrT="[Text]" custT="1"/>
      <dgm:spPr>
        <a:solidFill>
          <a:srgbClr val="203864"/>
        </a:solidFill>
      </dgm:spPr>
      <dgm:t>
        <a:bodyPr/>
        <a:lstStyle/>
        <a:p>
          <a:r>
            <a:rPr lang="en-US" sz="1100" dirty="0"/>
            <a:t>Screening</a:t>
          </a:r>
        </a:p>
      </dgm:t>
    </dgm:pt>
    <dgm:pt modelId="{2EC49872-9AE5-4B4C-9E9F-52B0BF2EBD4F}" type="parTrans" cxnId="{BAD9D8DB-27DB-41D0-84D9-39677A731AB6}">
      <dgm:prSet/>
      <dgm:spPr/>
      <dgm:t>
        <a:bodyPr/>
        <a:lstStyle/>
        <a:p>
          <a:endParaRPr lang="en-US"/>
        </a:p>
      </dgm:t>
    </dgm:pt>
    <dgm:pt modelId="{3A68B431-4FF1-45B0-864B-083322C6EA98}" type="sibTrans" cxnId="{BAD9D8DB-27DB-41D0-84D9-39677A731AB6}">
      <dgm:prSet/>
      <dgm:spPr/>
      <dgm:t>
        <a:bodyPr/>
        <a:lstStyle/>
        <a:p>
          <a:endParaRPr lang="en-US"/>
        </a:p>
      </dgm:t>
    </dgm:pt>
    <dgm:pt modelId="{E77E7C09-2B74-4EA8-A678-316182BC000A}">
      <dgm:prSet phldrT="[Text]" custT="1"/>
      <dgm:spPr>
        <a:solidFill>
          <a:srgbClr val="203864"/>
        </a:solidFill>
      </dgm:spPr>
      <dgm:t>
        <a:bodyPr/>
        <a:lstStyle/>
        <a:p>
          <a:r>
            <a:rPr lang="en-US" sz="1100" dirty="0"/>
            <a:t>IFSP/IEP</a:t>
          </a:r>
        </a:p>
      </dgm:t>
    </dgm:pt>
    <dgm:pt modelId="{EB2F518F-9FD0-4367-86A2-62CD43AC8203}" type="parTrans" cxnId="{15689238-9B3B-4EF3-9555-56F2330E5F08}">
      <dgm:prSet/>
      <dgm:spPr/>
      <dgm:t>
        <a:bodyPr/>
        <a:lstStyle/>
        <a:p>
          <a:endParaRPr lang="en-US"/>
        </a:p>
      </dgm:t>
    </dgm:pt>
    <dgm:pt modelId="{000DDD5D-046F-4E19-AB3C-65BF536EDA3E}" type="sibTrans" cxnId="{15689238-9B3B-4EF3-9555-56F2330E5F08}">
      <dgm:prSet/>
      <dgm:spPr/>
      <dgm:t>
        <a:bodyPr/>
        <a:lstStyle/>
        <a:p>
          <a:endParaRPr lang="en-US"/>
        </a:p>
      </dgm:t>
    </dgm:pt>
    <dgm:pt modelId="{528DE1C4-9416-440C-B521-62983E4D08EC}">
      <dgm:prSet phldrT="[Text]" custT="1"/>
      <dgm:spPr>
        <a:solidFill>
          <a:srgbClr val="203864"/>
        </a:solidFill>
      </dgm:spPr>
      <dgm:t>
        <a:bodyPr/>
        <a:lstStyle/>
        <a:p>
          <a:pPr marL="0" indent="0">
            <a:spcAft>
              <a:spcPts val="0"/>
            </a:spcAft>
          </a:pPr>
          <a:r>
            <a:rPr lang="en-US" sz="1100" dirty="0"/>
            <a:t>Intervention</a:t>
          </a:r>
        </a:p>
      </dgm:t>
    </dgm:pt>
    <dgm:pt modelId="{776F2363-D52B-42A9-AFA1-CFC555D05EEE}" type="parTrans" cxnId="{72735C77-3503-44D3-9489-DE4E4BC6A05C}">
      <dgm:prSet/>
      <dgm:spPr/>
      <dgm:t>
        <a:bodyPr/>
        <a:lstStyle/>
        <a:p>
          <a:endParaRPr lang="en-US"/>
        </a:p>
      </dgm:t>
    </dgm:pt>
    <dgm:pt modelId="{8F327768-1DE5-458F-B3F7-7DBC2298E29C}" type="sibTrans" cxnId="{72735C77-3503-44D3-9489-DE4E4BC6A05C}">
      <dgm:prSet/>
      <dgm:spPr/>
      <dgm:t>
        <a:bodyPr/>
        <a:lstStyle/>
        <a:p>
          <a:endParaRPr lang="en-US"/>
        </a:p>
      </dgm:t>
    </dgm:pt>
    <dgm:pt modelId="{9660F4FB-C91E-4182-835A-EB36528C0036}">
      <dgm:prSet phldrT="[Text]" custT="1"/>
      <dgm:spPr>
        <a:solidFill>
          <a:srgbClr val="203864"/>
        </a:solidFill>
      </dgm:spPr>
      <dgm:t>
        <a:bodyPr/>
        <a:lstStyle/>
        <a:p>
          <a:r>
            <a:rPr lang="en-US" sz="1100" dirty="0"/>
            <a:t>Monitoring</a:t>
          </a:r>
        </a:p>
      </dgm:t>
    </dgm:pt>
    <dgm:pt modelId="{87BFEC68-FC36-4C3A-B1E4-EE398F9831A1}" type="parTrans" cxnId="{B9AD223F-88EF-4E4A-92F5-40A50BD8544D}">
      <dgm:prSet/>
      <dgm:spPr/>
      <dgm:t>
        <a:bodyPr/>
        <a:lstStyle/>
        <a:p>
          <a:endParaRPr lang="en-US"/>
        </a:p>
      </dgm:t>
    </dgm:pt>
    <dgm:pt modelId="{38909CC8-6085-4D7A-8386-D36281A78666}" type="sibTrans" cxnId="{B9AD223F-88EF-4E4A-92F5-40A50BD8544D}">
      <dgm:prSet/>
      <dgm:spPr>
        <a:solidFill>
          <a:srgbClr val="203864"/>
        </a:solidFill>
      </dgm:spPr>
      <dgm:t>
        <a:bodyPr/>
        <a:lstStyle/>
        <a:p>
          <a:endParaRPr lang="en-US"/>
        </a:p>
      </dgm:t>
    </dgm:pt>
    <dgm:pt modelId="{92EE531F-E397-4755-95FE-A98D87967836}">
      <dgm:prSet phldrT="[Text]" custT="1"/>
      <dgm:spPr>
        <a:solidFill>
          <a:srgbClr val="203864"/>
        </a:solidFill>
      </dgm:spPr>
      <dgm:t>
        <a:bodyPr/>
        <a:lstStyle/>
        <a:p>
          <a:r>
            <a:rPr lang="en-US" sz="1100" dirty="0"/>
            <a:t>Transitions</a:t>
          </a:r>
          <a:endParaRPr lang="en-US" sz="1000" dirty="0"/>
        </a:p>
      </dgm:t>
    </dgm:pt>
    <dgm:pt modelId="{80435FA5-89E9-4EA9-856A-464B424A108A}" type="parTrans" cxnId="{FBFA3F3F-EF0C-46A5-942B-9C01C5BE9319}">
      <dgm:prSet/>
      <dgm:spPr/>
      <dgm:t>
        <a:bodyPr/>
        <a:lstStyle/>
        <a:p>
          <a:endParaRPr lang="en-US"/>
        </a:p>
      </dgm:t>
    </dgm:pt>
    <dgm:pt modelId="{CCD48792-7EC8-41C9-B21E-516912DEA970}" type="sibTrans" cxnId="{FBFA3F3F-EF0C-46A5-942B-9C01C5BE9319}">
      <dgm:prSet/>
      <dgm:spPr/>
      <dgm:t>
        <a:bodyPr/>
        <a:lstStyle/>
        <a:p>
          <a:endParaRPr lang="en-US"/>
        </a:p>
      </dgm:t>
    </dgm:pt>
    <dgm:pt modelId="{9D6452B4-7A1F-4C9E-B530-A647A18D2448}">
      <dgm:prSet phldrT="[Text]" custT="1"/>
      <dgm:spPr>
        <a:solidFill>
          <a:srgbClr val="203864"/>
        </a:solidFill>
      </dgm:spPr>
      <dgm:t>
        <a:bodyPr/>
        <a:lstStyle/>
        <a:p>
          <a:r>
            <a:rPr lang="en-US" sz="1100" dirty="0"/>
            <a:t>Assessment</a:t>
          </a:r>
        </a:p>
      </dgm:t>
    </dgm:pt>
    <dgm:pt modelId="{D1B78951-73A5-4E2F-AE91-645E6F295830}" type="parTrans" cxnId="{D7D74ACB-CADA-4FCE-9170-F328027EBAFA}">
      <dgm:prSet/>
      <dgm:spPr/>
      <dgm:t>
        <a:bodyPr/>
        <a:lstStyle/>
        <a:p>
          <a:endParaRPr lang="en-US"/>
        </a:p>
      </dgm:t>
    </dgm:pt>
    <dgm:pt modelId="{0FD26BE8-8AA9-4F81-A06C-03622AF9E634}" type="sibTrans" cxnId="{D7D74ACB-CADA-4FCE-9170-F328027EBAFA}">
      <dgm:prSet/>
      <dgm:spPr>
        <a:solidFill>
          <a:srgbClr val="0064FF"/>
        </a:solidFill>
      </dgm:spPr>
      <dgm:t>
        <a:bodyPr/>
        <a:lstStyle/>
        <a:p>
          <a:endParaRPr lang="en-US"/>
        </a:p>
      </dgm:t>
    </dgm:pt>
    <dgm:pt modelId="{1584D0EA-C2F4-4461-A8C2-D7CA7430B87D}" type="pres">
      <dgm:prSet presAssocID="{7428D456-599F-4534-B17D-704A8E8561CA}" presName="cycle" presStyleCnt="0">
        <dgm:presLayoutVars>
          <dgm:dir/>
          <dgm:resizeHandles val="exact"/>
        </dgm:presLayoutVars>
      </dgm:prSet>
      <dgm:spPr/>
    </dgm:pt>
    <dgm:pt modelId="{3EEAC41F-0AED-4793-8338-7984500771F9}" type="pres">
      <dgm:prSet presAssocID="{5CE9FEA3-EB75-4756-A5A4-8086FC846B73}" presName="node" presStyleLbl="node1" presStyleIdx="0" presStyleCnt="6" custScaleX="79228" custScaleY="72454">
        <dgm:presLayoutVars>
          <dgm:bulletEnabled val="1"/>
        </dgm:presLayoutVars>
      </dgm:prSet>
      <dgm:spPr/>
    </dgm:pt>
    <dgm:pt modelId="{48A4FF23-5B48-4FDC-B2D5-B4B9C25C9755}" type="pres">
      <dgm:prSet presAssocID="{5CE9FEA3-EB75-4756-A5A4-8086FC846B73}" presName="spNode" presStyleCnt="0"/>
      <dgm:spPr/>
    </dgm:pt>
    <dgm:pt modelId="{F421B20B-720B-4CCD-9204-8200420F7304}" type="pres">
      <dgm:prSet presAssocID="{3A68B431-4FF1-45B0-864B-083322C6EA98}" presName="sibTrans" presStyleLbl="sibTrans1D1" presStyleIdx="0" presStyleCnt="6"/>
      <dgm:spPr/>
    </dgm:pt>
    <dgm:pt modelId="{842D2048-31C4-4E70-8F23-52937368F9E7}" type="pres">
      <dgm:prSet presAssocID="{9D6452B4-7A1F-4C9E-B530-A647A18D2448}" presName="node" presStyleLbl="node1" presStyleIdx="1" presStyleCnt="6" custScaleX="79228" custScaleY="72454">
        <dgm:presLayoutVars>
          <dgm:bulletEnabled val="1"/>
        </dgm:presLayoutVars>
      </dgm:prSet>
      <dgm:spPr/>
    </dgm:pt>
    <dgm:pt modelId="{E94C8F64-34A5-4CB6-9330-2983C9C4DF27}" type="pres">
      <dgm:prSet presAssocID="{9D6452B4-7A1F-4C9E-B530-A647A18D2448}" presName="spNode" presStyleCnt="0"/>
      <dgm:spPr/>
    </dgm:pt>
    <dgm:pt modelId="{D667417F-8F5C-46B1-B3F7-66A29763C675}" type="pres">
      <dgm:prSet presAssocID="{0FD26BE8-8AA9-4F81-A06C-03622AF9E634}" presName="sibTrans" presStyleLbl="sibTrans1D1" presStyleIdx="1" presStyleCnt="6"/>
      <dgm:spPr/>
    </dgm:pt>
    <dgm:pt modelId="{7F767EA2-922A-45E6-8770-62AC67E37C85}" type="pres">
      <dgm:prSet presAssocID="{E77E7C09-2B74-4EA8-A678-316182BC000A}" presName="node" presStyleLbl="node1" presStyleIdx="2" presStyleCnt="6" custScaleX="79228" custScaleY="72454">
        <dgm:presLayoutVars>
          <dgm:bulletEnabled val="1"/>
        </dgm:presLayoutVars>
      </dgm:prSet>
      <dgm:spPr/>
    </dgm:pt>
    <dgm:pt modelId="{6C177C9A-445A-48B3-B93A-F34884F18957}" type="pres">
      <dgm:prSet presAssocID="{E77E7C09-2B74-4EA8-A678-316182BC000A}" presName="spNode" presStyleCnt="0"/>
      <dgm:spPr/>
    </dgm:pt>
    <dgm:pt modelId="{A1010C7B-0846-4623-BBBB-A27DF24CD05D}" type="pres">
      <dgm:prSet presAssocID="{000DDD5D-046F-4E19-AB3C-65BF536EDA3E}" presName="sibTrans" presStyleLbl="sibTrans1D1" presStyleIdx="2" presStyleCnt="6"/>
      <dgm:spPr/>
    </dgm:pt>
    <dgm:pt modelId="{249729B3-9907-476C-B51B-EFD2BFD29E9F}" type="pres">
      <dgm:prSet presAssocID="{528DE1C4-9416-440C-B521-62983E4D08EC}" presName="node" presStyleLbl="node1" presStyleIdx="3" presStyleCnt="6" custScaleX="88031" custScaleY="72454">
        <dgm:presLayoutVars>
          <dgm:bulletEnabled val="1"/>
        </dgm:presLayoutVars>
      </dgm:prSet>
      <dgm:spPr/>
    </dgm:pt>
    <dgm:pt modelId="{89B8F323-0D09-4ACC-B8ED-0B19FEDBD6FC}" type="pres">
      <dgm:prSet presAssocID="{528DE1C4-9416-440C-B521-62983E4D08EC}" presName="spNode" presStyleCnt="0"/>
      <dgm:spPr/>
    </dgm:pt>
    <dgm:pt modelId="{4FCF744A-25E8-410E-A8A9-5119246CCFF5}" type="pres">
      <dgm:prSet presAssocID="{8F327768-1DE5-458F-B3F7-7DBC2298E29C}" presName="sibTrans" presStyleLbl="sibTrans1D1" presStyleIdx="3" presStyleCnt="6"/>
      <dgm:spPr/>
    </dgm:pt>
    <dgm:pt modelId="{090B6354-868F-473E-9F9E-7D6CB85266F0}" type="pres">
      <dgm:prSet presAssocID="{9660F4FB-C91E-4182-835A-EB36528C0036}" presName="node" presStyleLbl="node1" presStyleIdx="4" presStyleCnt="6" custScaleX="79228" custScaleY="72454">
        <dgm:presLayoutVars>
          <dgm:bulletEnabled val="1"/>
        </dgm:presLayoutVars>
      </dgm:prSet>
      <dgm:spPr/>
    </dgm:pt>
    <dgm:pt modelId="{AF6E46C9-FB3E-4973-A8BB-39C6DF836237}" type="pres">
      <dgm:prSet presAssocID="{9660F4FB-C91E-4182-835A-EB36528C0036}" presName="spNode" presStyleCnt="0"/>
      <dgm:spPr/>
    </dgm:pt>
    <dgm:pt modelId="{4A367A7A-D78E-46C7-A606-4AC4BD1B1E27}" type="pres">
      <dgm:prSet presAssocID="{38909CC8-6085-4D7A-8386-D36281A78666}" presName="sibTrans" presStyleLbl="sibTrans1D1" presStyleIdx="4" presStyleCnt="6"/>
      <dgm:spPr/>
    </dgm:pt>
    <dgm:pt modelId="{18FE4F6C-924A-409B-A26A-778EF70F3BB2}" type="pres">
      <dgm:prSet presAssocID="{92EE531F-E397-4755-95FE-A98D87967836}" presName="node" presStyleLbl="node1" presStyleIdx="5" presStyleCnt="6" custScaleX="79228" custScaleY="72454">
        <dgm:presLayoutVars>
          <dgm:bulletEnabled val="1"/>
        </dgm:presLayoutVars>
      </dgm:prSet>
      <dgm:spPr/>
    </dgm:pt>
    <dgm:pt modelId="{0EDC438C-3E4A-41D4-B4CD-495D75F1CC17}" type="pres">
      <dgm:prSet presAssocID="{92EE531F-E397-4755-95FE-A98D87967836}" presName="spNode" presStyleCnt="0"/>
      <dgm:spPr/>
    </dgm:pt>
    <dgm:pt modelId="{B49F272F-AAF0-4C66-87E8-3436C734890B}" type="pres">
      <dgm:prSet presAssocID="{CCD48792-7EC8-41C9-B21E-516912DEA970}" presName="sibTrans" presStyleLbl="sibTrans1D1" presStyleIdx="5" presStyleCnt="6"/>
      <dgm:spPr/>
    </dgm:pt>
  </dgm:ptLst>
  <dgm:cxnLst>
    <dgm:cxn modelId="{D617D233-E313-4CC2-AFE0-B00F120ADD34}" type="presOf" srcId="{CCD48792-7EC8-41C9-B21E-516912DEA970}" destId="{B49F272F-AAF0-4C66-87E8-3436C734890B}" srcOrd="0" destOrd="0" presId="urn:microsoft.com/office/officeart/2005/8/layout/cycle5"/>
    <dgm:cxn modelId="{15689238-9B3B-4EF3-9555-56F2330E5F08}" srcId="{7428D456-599F-4534-B17D-704A8E8561CA}" destId="{E77E7C09-2B74-4EA8-A678-316182BC000A}" srcOrd="2" destOrd="0" parTransId="{EB2F518F-9FD0-4367-86A2-62CD43AC8203}" sibTransId="{000DDD5D-046F-4E19-AB3C-65BF536EDA3E}"/>
    <dgm:cxn modelId="{B9AD223F-88EF-4E4A-92F5-40A50BD8544D}" srcId="{7428D456-599F-4534-B17D-704A8E8561CA}" destId="{9660F4FB-C91E-4182-835A-EB36528C0036}" srcOrd="4" destOrd="0" parTransId="{87BFEC68-FC36-4C3A-B1E4-EE398F9831A1}" sibTransId="{38909CC8-6085-4D7A-8386-D36281A78666}"/>
    <dgm:cxn modelId="{FBFA3F3F-EF0C-46A5-942B-9C01C5BE9319}" srcId="{7428D456-599F-4534-B17D-704A8E8561CA}" destId="{92EE531F-E397-4755-95FE-A98D87967836}" srcOrd="5" destOrd="0" parTransId="{80435FA5-89E9-4EA9-856A-464B424A108A}" sibTransId="{CCD48792-7EC8-41C9-B21E-516912DEA970}"/>
    <dgm:cxn modelId="{05E31342-056C-4C7E-BC11-633E2F96F46B}" type="presOf" srcId="{92EE531F-E397-4755-95FE-A98D87967836}" destId="{18FE4F6C-924A-409B-A26A-778EF70F3BB2}" srcOrd="0" destOrd="0" presId="urn:microsoft.com/office/officeart/2005/8/layout/cycle5"/>
    <dgm:cxn modelId="{5F22814B-FABE-45FD-8E5F-276BE66B557E}" type="presOf" srcId="{000DDD5D-046F-4E19-AB3C-65BF536EDA3E}" destId="{A1010C7B-0846-4623-BBBB-A27DF24CD05D}" srcOrd="0" destOrd="0" presId="urn:microsoft.com/office/officeart/2005/8/layout/cycle5"/>
    <dgm:cxn modelId="{D7CD4D4D-A429-4AEF-BE00-EEAEC1477B2E}" type="presOf" srcId="{E77E7C09-2B74-4EA8-A678-316182BC000A}" destId="{7F767EA2-922A-45E6-8770-62AC67E37C85}" srcOrd="0" destOrd="0" presId="urn:microsoft.com/office/officeart/2005/8/layout/cycle5"/>
    <dgm:cxn modelId="{0B5F7174-CE16-4055-B359-316075E8601F}" type="presOf" srcId="{38909CC8-6085-4D7A-8386-D36281A78666}" destId="{4A367A7A-D78E-46C7-A606-4AC4BD1B1E27}" srcOrd="0" destOrd="0" presId="urn:microsoft.com/office/officeart/2005/8/layout/cycle5"/>
    <dgm:cxn modelId="{72735C77-3503-44D3-9489-DE4E4BC6A05C}" srcId="{7428D456-599F-4534-B17D-704A8E8561CA}" destId="{528DE1C4-9416-440C-B521-62983E4D08EC}" srcOrd="3" destOrd="0" parTransId="{776F2363-D52B-42A9-AFA1-CFC555D05EEE}" sibTransId="{8F327768-1DE5-458F-B3F7-7DBC2298E29C}"/>
    <dgm:cxn modelId="{62263480-BA11-40A0-8786-7251B6182E37}" type="presOf" srcId="{3A68B431-4FF1-45B0-864B-083322C6EA98}" destId="{F421B20B-720B-4CCD-9204-8200420F7304}" srcOrd="0" destOrd="0" presId="urn:microsoft.com/office/officeart/2005/8/layout/cycle5"/>
    <dgm:cxn modelId="{C6B5FC8E-70B5-48A1-9603-47996803B854}" type="presOf" srcId="{9D6452B4-7A1F-4C9E-B530-A647A18D2448}" destId="{842D2048-31C4-4E70-8F23-52937368F9E7}" srcOrd="0" destOrd="0" presId="urn:microsoft.com/office/officeart/2005/8/layout/cycle5"/>
    <dgm:cxn modelId="{0B66AB8F-C12C-4041-9127-2D47B8A3FED5}" type="presOf" srcId="{8F327768-1DE5-458F-B3F7-7DBC2298E29C}" destId="{4FCF744A-25E8-410E-A8A9-5119246CCFF5}" srcOrd="0" destOrd="0" presId="urn:microsoft.com/office/officeart/2005/8/layout/cycle5"/>
    <dgm:cxn modelId="{A38B9BB3-89FA-4339-AA4A-AC47406A9684}" type="presOf" srcId="{528DE1C4-9416-440C-B521-62983E4D08EC}" destId="{249729B3-9907-476C-B51B-EFD2BFD29E9F}" srcOrd="0" destOrd="0" presId="urn:microsoft.com/office/officeart/2005/8/layout/cycle5"/>
    <dgm:cxn modelId="{64BA0CC2-334C-485B-B756-99DBED4D50F6}" type="presOf" srcId="{9660F4FB-C91E-4182-835A-EB36528C0036}" destId="{090B6354-868F-473E-9F9E-7D6CB85266F0}" srcOrd="0" destOrd="0" presId="urn:microsoft.com/office/officeart/2005/8/layout/cycle5"/>
    <dgm:cxn modelId="{E6E8F8C6-FB32-49D6-84CB-D333799BFEB7}" type="presOf" srcId="{7428D456-599F-4534-B17D-704A8E8561CA}" destId="{1584D0EA-C2F4-4461-A8C2-D7CA7430B87D}" srcOrd="0" destOrd="0" presId="urn:microsoft.com/office/officeart/2005/8/layout/cycle5"/>
    <dgm:cxn modelId="{D7D74ACB-CADA-4FCE-9170-F328027EBAFA}" srcId="{7428D456-599F-4534-B17D-704A8E8561CA}" destId="{9D6452B4-7A1F-4C9E-B530-A647A18D2448}" srcOrd="1" destOrd="0" parTransId="{D1B78951-73A5-4E2F-AE91-645E6F295830}" sibTransId="{0FD26BE8-8AA9-4F81-A06C-03622AF9E634}"/>
    <dgm:cxn modelId="{BAD9D8DB-27DB-41D0-84D9-39677A731AB6}" srcId="{7428D456-599F-4534-B17D-704A8E8561CA}" destId="{5CE9FEA3-EB75-4756-A5A4-8086FC846B73}" srcOrd="0" destOrd="0" parTransId="{2EC49872-9AE5-4B4C-9E9F-52B0BF2EBD4F}" sibTransId="{3A68B431-4FF1-45B0-864B-083322C6EA98}"/>
    <dgm:cxn modelId="{FB647AE6-2D0C-4006-B92B-D0F57F615AC3}" type="presOf" srcId="{5CE9FEA3-EB75-4756-A5A4-8086FC846B73}" destId="{3EEAC41F-0AED-4793-8338-7984500771F9}" srcOrd="0" destOrd="0" presId="urn:microsoft.com/office/officeart/2005/8/layout/cycle5"/>
    <dgm:cxn modelId="{C1A210EF-E1C3-4587-BD01-AB2F150BBF51}" type="presOf" srcId="{0FD26BE8-8AA9-4F81-A06C-03622AF9E634}" destId="{D667417F-8F5C-46B1-B3F7-66A29763C675}" srcOrd="0" destOrd="0" presId="urn:microsoft.com/office/officeart/2005/8/layout/cycle5"/>
    <dgm:cxn modelId="{91D6EED4-08C8-4F34-B19A-B12D461E2829}" type="presParOf" srcId="{1584D0EA-C2F4-4461-A8C2-D7CA7430B87D}" destId="{3EEAC41F-0AED-4793-8338-7984500771F9}" srcOrd="0" destOrd="0" presId="urn:microsoft.com/office/officeart/2005/8/layout/cycle5"/>
    <dgm:cxn modelId="{8ED724D1-C8AA-49B1-890B-2544DED382F1}" type="presParOf" srcId="{1584D0EA-C2F4-4461-A8C2-D7CA7430B87D}" destId="{48A4FF23-5B48-4FDC-B2D5-B4B9C25C9755}" srcOrd="1" destOrd="0" presId="urn:microsoft.com/office/officeart/2005/8/layout/cycle5"/>
    <dgm:cxn modelId="{3F84D24B-4435-41C1-81EC-719DC4DEEB5D}" type="presParOf" srcId="{1584D0EA-C2F4-4461-A8C2-D7CA7430B87D}" destId="{F421B20B-720B-4CCD-9204-8200420F7304}" srcOrd="2" destOrd="0" presId="urn:microsoft.com/office/officeart/2005/8/layout/cycle5"/>
    <dgm:cxn modelId="{D82341D0-63DB-4E22-BB98-1AA8D523A7B6}" type="presParOf" srcId="{1584D0EA-C2F4-4461-A8C2-D7CA7430B87D}" destId="{842D2048-31C4-4E70-8F23-52937368F9E7}" srcOrd="3" destOrd="0" presId="urn:microsoft.com/office/officeart/2005/8/layout/cycle5"/>
    <dgm:cxn modelId="{F13B277C-B820-409D-A264-EC11B8C7B6DC}" type="presParOf" srcId="{1584D0EA-C2F4-4461-A8C2-D7CA7430B87D}" destId="{E94C8F64-34A5-4CB6-9330-2983C9C4DF27}" srcOrd="4" destOrd="0" presId="urn:microsoft.com/office/officeart/2005/8/layout/cycle5"/>
    <dgm:cxn modelId="{E1772C4C-17FF-4DDF-A85C-F737C6ED1F8B}" type="presParOf" srcId="{1584D0EA-C2F4-4461-A8C2-D7CA7430B87D}" destId="{D667417F-8F5C-46B1-B3F7-66A29763C675}" srcOrd="5" destOrd="0" presId="urn:microsoft.com/office/officeart/2005/8/layout/cycle5"/>
    <dgm:cxn modelId="{98811806-C9C7-4664-8004-5DCDB334C2E5}" type="presParOf" srcId="{1584D0EA-C2F4-4461-A8C2-D7CA7430B87D}" destId="{7F767EA2-922A-45E6-8770-62AC67E37C85}" srcOrd="6" destOrd="0" presId="urn:microsoft.com/office/officeart/2005/8/layout/cycle5"/>
    <dgm:cxn modelId="{44541D03-BB5B-465E-84E5-66BD758BC838}" type="presParOf" srcId="{1584D0EA-C2F4-4461-A8C2-D7CA7430B87D}" destId="{6C177C9A-445A-48B3-B93A-F34884F18957}" srcOrd="7" destOrd="0" presId="urn:microsoft.com/office/officeart/2005/8/layout/cycle5"/>
    <dgm:cxn modelId="{39160AE4-5D4F-4B15-AC2F-2F32B791E71E}" type="presParOf" srcId="{1584D0EA-C2F4-4461-A8C2-D7CA7430B87D}" destId="{A1010C7B-0846-4623-BBBB-A27DF24CD05D}" srcOrd="8" destOrd="0" presId="urn:microsoft.com/office/officeart/2005/8/layout/cycle5"/>
    <dgm:cxn modelId="{8DF0DAE4-15E7-4FCF-ADCB-C7B85284FB9C}" type="presParOf" srcId="{1584D0EA-C2F4-4461-A8C2-D7CA7430B87D}" destId="{249729B3-9907-476C-B51B-EFD2BFD29E9F}" srcOrd="9" destOrd="0" presId="urn:microsoft.com/office/officeart/2005/8/layout/cycle5"/>
    <dgm:cxn modelId="{5288E245-A90D-4A1C-9CD8-7FF5A8A1DF4C}" type="presParOf" srcId="{1584D0EA-C2F4-4461-A8C2-D7CA7430B87D}" destId="{89B8F323-0D09-4ACC-B8ED-0B19FEDBD6FC}" srcOrd="10" destOrd="0" presId="urn:microsoft.com/office/officeart/2005/8/layout/cycle5"/>
    <dgm:cxn modelId="{BC53774C-1B30-4BF2-A671-4D676B8E2442}" type="presParOf" srcId="{1584D0EA-C2F4-4461-A8C2-D7CA7430B87D}" destId="{4FCF744A-25E8-410E-A8A9-5119246CCFF5}" srcOrd="11" destOrd="0" presId="urn:microsoft.com/office/officeart/2005/8/layout/cycle5"/>
    <dgm:cxn modelId="{6A288934-33A9-4DFF-8D7B-F08026335625}" type="presParOf" srcId="{1584D0EA-C2F4-4461-A8C2-D7CA7430B87D}" destId="{090B6354-868F-473E-9F9E-7D6CB85266F0}" srcOrd="12" destOrd="0" presId="urn:microsoft.com/office/officeart/2005/8/layout/cycle5"/>
    <dgm:cxn modelId="{F2AB2304-C310-4A67-88F1-FA9DF4053910}" type="presParOf" srcId="{1584D0EA-C2F4-4461-A8C2-D7CA7430B87D}" destId="{AF6E46C9-FB3E-4973-A8BB-39C6DF836237}" srcOrd="13" destOrd="0" presId="urn:microsoft.com/office/officeart/2005/8/layout/cycle5"/>
    <dgm:cxn modelId="{6AB0F4D4-1057-47F9-B580-7166009A3ED6}" type="presParOf" srcId="{1584D0EA-C2F4-4461-A8C2-D7CA7430B87D}" destId="{4A367A7A-D78E-46C7-A606-4AC4BD1B1E27}" srcOrd="14" destOrd="0" presId="urn:microsoft.com/office/officeart/2005/8/layout/cycle5"/>
    <dgm:cxn modelId="{D6BBF7A3-2D98-4E13-9A50-A9E3985751A1}" type="presParOf" srcId="{1584D0EA-C2F4-4461-A8C2-D7CA7430B87D}" destId="{18FE4F6C-924A-409B-A26A-778EF70F3BB2}" srcOrd="15" destOrd="0" presId="urn:microsoft.com/office/officeart/2005/8/layout/cycle5"/>
    <dgm:cxn modelId="{6CEAC513-1F07-43FD-8A01-1087F165B52E}" type="presParOf" srcId="{1584D0EA-C2F4-4461-A8C2-D7CA7430B87D}" destId="{0EDC438C-3E4A-41D4-B4CD-495D75F1CC17}" srcOrd="16" destOrd="0" presId="urn:microsoft.com/office/officeart/2005/8/layout/cycle5"/>
    <dgm:cxn modelId="{9400D8A0-B8E3-4AA6-9314-957C2167822F}" type="presParOf" srcId="{1584D0EA-C2F4-4461-A8C2-D7CA7430B87D}" destId="{B49F272F-AAF0-4C66-87E8-3436C734890B}" srcOrd="17" destOrd="0" presId="urn:microsoft.com/office/officeart/2005/8/layout/cycle5"/>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AC41F-0AED-4793-8338-7984500771F9}">
      <dsp:nvSpPr>
        <dsp:cNvPr id="0" name=""/>
        <dsp:cNvSpPr/>
      </dsp:nvSpPr>
      <dsp:spPr>
        <a:xfrm>
          <a:off x="2096458" y="253993"/>
          <a:ext cx="822955" cy="45720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Screening</a:t>
          </a:r>
        </a:p>
      </dsp:txBody>
      <dsp:txXfrm>
        <a:off x="2118777" y="276312"/>
        <a:ext cx="778317" cy="412565"/>
      </dsp:txXfrm>
    </dsp:sp>
    <dsp:sp modelId="{F421B20B-720B-4CCD-9204-8200420F7304}">
      <dsp:nvSpPr>
        <dsp:cNvPr id="0" name=""/>
        <dsp:cNvSpPr/>
      </dsp:nvSpPr>
      <dsp:spPr>
        <a:xfrm>
          <a:off x="438616" y="489593"/>
          <a:ext cx="4204500" cy="4204500"/>
        </a:xfrm>
        <a:custGeom>
          <a:avLst/>
          <a:gdLst/>
          <a:ahLst/>
          <a:cxnLst/>
          <a:rect l="0" t="0" r="0" b="0"/>
          <a:pathLst>
            <a:path>
              <a:moveTo>
                <a:pt x="2763710" y="106773"/>
              </a:moveTo>
              <a:arcTo wR="2102250" hR="2102250" stAng="17300360" swAng="1484751"/>
            </a:path>
          </a:pathLst>
        </a:custGeom>
        <a:noFill/>
        <a:ln w="28575" cap="flat" cmpd="sng" algn="ctr">
          <a:solidFill>
            <a:schemeClr val="bg1"/>
          </a:solidFill>
          <a:prstDash val="solid"/>
          <a:miter lim="800000"/>
          <a:tailEnd type="arrow"/>
        </a:ln>
        <a:effectLst/>
      </dsp:spPr>
      <dsp:style>
        <a:lnRef idx="1">
          <a:scrgbClr r="0" g="0" b="0"/>
        </a:lnRef>
        <a:fillRef idx="0">
          <a:scrgbClr r="0" g="0" b="0"/>
        </a:fillRef>
        <a:effectRef idx="0">
          <a:scrgbClr r="0" g="0" b="0"/>
        </a:effectRef>
        <a:fontRef idx="minor"/>
      </dsp:style>
    </dsp:sp>
    <dsp:sp modelId="{842D2048-31C4-4E70-8F23-52937368F9E7}">
      <dsp:nvSpPr>
        <dsp:cNvPr id="0" name=""/>
        <dsp:cNvSpPr/>
      </dsp:nvSpPr>
      <dsp:spPr>
        <a:xfrm>
          <a:off x="3917060" y="1270305"/>
          <a:ext cx="822955" cy="45720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Assessment</a:t>
          </a:r>
        </a:p>
      </dsp:txBody>
      <dsp:txXfrm>
        <a:off x="3939379" y="1292624"/>
        <a:ext cx="778317" cy="412565"/>
      </dsp:txXfrm>
    </dsp:sp>
    <dsp:sp modelId="{D667417F-8F5C-46B1-B3F7-66A29763C675}">
      <dsp:nvSpPr>
        <dsp:cNvPr id="0" name=""/>
        <dsp:cNvSpPr/>
      </dsp:nvSpPr>
      <dsp:spPr>
        <a:xfrm>
          <a:off x="405685" y="447781"/>
          <a:ext cx="4204500" cy="4204500"/>
        </a:xfrm>
        <a:custGeom>
          <a:avLst/>
          <a:gdLst/>
          <a:ahLst/>
          <a:cxnLst/>
          <a:rect l="0" t="0" r="0" b="0"/>
          <a:pathLst>
            <a:path>
              <a:moveTo>
                <a:pt x="4141468" y="1591325"/>
              </a:moveTo>
              <a:arcTo wR="2102250" hR="2102250" stAng="20756049" swAng="1687902"/>
            </a:path>
          </a:pathLst>
        </a:custGeom>
        <a:noFill/>
        <a:ln w="28575" cap="flat" cmpd="sng" algn="ctr">
          <a:solidFill>
            <a:schemeClr val="bg1"/>
          </a:solidFill>
          <a:prstDash val="solid"/>
          <a:miter lim="800000"/>
          <a:tailEnd type="arrow"/>
        </a:ln>
        <a:effectLst/>
      </dsp:spPr>
      <dsp:style>
        <a:lnRef idx="1">
          <a:scrgbClr r="0" g="0" b="0"/>
        </a:lnRef>
        <a:fillRef idx="0">
          <a:scrgbClr r="0" g="0" b="0"/>
        </a:fillRef>
        <a:effectRef idx="0">
          <a:scrgbClr r="0" g="0" b="0"/>
        </a:effectRef>
        <a:fontRef idx="minor"/>
      </dsp:style>
    </dsp:sp>
    <dsp:sp modelId="{7F767EA2-922A-45E6-8770-62AC67E37C85}">
      <dsp:nvSpPr>
        <dsp:cNvPr id="0" name=""/>
        <dsp:cNvSpPr/>
      </dsp:nvSpPr>
      <dsp:spPr>
        <a:xfrm>
          <a:off x="3917060" y="3372555"/>
          <a:ext cx="822955" cy="45720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IFSP/IEP</a:t>
          </a:r>
        </a:p>
      </dsp:txBody>
      <dsp:txXfrm>
        <a:off x="3939379" y="3394874"/>
        <a:ext cx="778317" cy="412565"/>
      </dsp:txXfrm>
    </dsp:sp>
    <dsp:sp modelId="{A1010C7B-0846-4623-BBBB-A27DF24CD05D}">
      <dsp:nvSpPr>
        <dsp:cNvPr id="0" name=""/>
        <dsp:cNvSpPr/>
      </dsp:nvSpPr>
      <dsp:spPr>
        <a:xfrm>
          <a:off x="405685" y="447781"/>
          <a:ext cx="4204500" cy="4204500"/>
        </a:xfrm>
        <a:custGeom>
          <a:avLst/>
          <a:gdLst/>
          <a:ahLst/>
          <a:cxnLst/>
          <a:rect l="0" t="0" r="0" b="0"/>
          <a:pathLst>
            <a:path>
              <a:moveTo>
                <a:pt x="3574040" y="3603346"/>
              </a:moveTo>
              <a:arcTo wR="2102250" hR="2102250" stAng="2733887" swAng="1504890"/>
            </a:path>
          </a:pathLst>
        </a:custGeom>
        <a:noFill/>
        <a:ln w="28575" cap="flat" cmpd="sng" algn="ctr">
          <a:solidFill>
            <a:schemeClr val="bg1"/>
          </a:solidFill>
          <a:prstDash val="solid"/>
          <a:miter lim="800000"/>
          <a:tailEnd type="arrow"/>
        </a:ln>
        <a:effectLst/>
      </dsp:spPr>
      <dsp:style>
        <a:lnRef idx="1">
          <a:scrgbClr r="0" g="0" b="0"/>
        </a:lnRef>
        <a:fillRef idx="0">
          <a:scrgbClr r="0" g="0" b="0"/>
        </a:fillRef>
        <a:effectRef idx="0">
          <a:scrgbClr r="0" g="0" b="0"/>
        </a:effectRef>
        <a:fontRef idx="minor"/>
      </dsp:style>
    </dsp:sp>
    <dsp:sp modelId="{249729B3-9907-476C-B51B-EFD2BFD29E9F}">
      <dsp:nvSpPr>
        <dsp:cNvPr id="0" name=""/>
        <dsp:cNvSpPr/>
      </dsp:nvSpPr>
      <dsp:spPr>
        <a:xfrm>
          <a:off x="2096458" y="4423680"/>
          <a:ext cx="822955" cy="45720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ts val="0"/>
            </a:spcAft>
            <a:buNone/>
          </a:pPr>
          <a:r>
            <a:rPr lang="en-US" sz="1100" kern="1200" spc="-10" baseline="0" dirty="0"/>
            <a:t>Intervention</a:t>
          </a:r>
        </a:p>
      </dsp:txBody>
      <dsp:txXfrm>
        <a:off x="2118777" y="4445999"/>
        <a:ext cx="778317" cy="412565"/>
      </dsp:txXfrm>
    </dsp:sp>
    <dsp:sp modelId="{4FCF744A-25E8-410E-A8A9-5119246CCFF5}">
      <dsp:nvSpPr>
        <dsp:cNvPr id="0" name=""/>
        <dsp:cNvSpPr/>
      </dsp:nvSpPr>
      <dsp:spPr>
        <a:xfrm>
          <a:off x="483934" y="464956"/>
          <a:ext cx="4204500" cy="4204500"/>
        </a:xfrm>
        <a:custGeom>
          <a:avLst/>
          <a:gdLst/>
          <a:ahLst/>
          <a:cxnLst/>
          <a:rect l="0" t="0" r="0" b="0"/>
          <a:pathLst>
            <a:path>
              <a:moveTo>
                <a:pt x="1336701" y="4060154"/>
              </a:moveTo>
              <a:arcTo wR="2102250" hR="2102250" stAng="6681343" swAng="1468581"/>
            </a:path>
          </a:pathLst>
        </a:custGeom>
        <a:noFill/>
        <a:ln w="28575" cap="flat" cmpd="sng" algn="ctr">
          <a:solidFill>
            <a:schemeClr val="bg1"/>
          </a:solidFill>
          <a:prstDash val="solid"/>
          <a:miter lim="800000"/>
          <a:tailEnd type="arrow"/>
        </a:ln>
        <a:effectLst/>
      </dsp:spPr>
      <dsp:style>
        <a:lnRef idx="1">
          <a:scrgbClr r="0" g="0" b="0"/>
        </a:lnRef>
        <a:fillRef idx="0">
          <a:scrgbClr r="0" g="0" b="0"/>
        </a:fillRef>
        <a:effectRef idx="0">
          <a:scrgbClr r="0" g="0" b="0"/>
        </a:effectRef>
        <a:fontRef idx="minor"/>
      </dsp:style>
    </dsp:sp>
    <dsp:sp modelId="{090B6354-868F-473E-9F9E-7D6CB85266F0}">
      <dsp:nvSpPr>
        <dsp:cNvPr id="0" name=""/>
        <dsp:cNvSpPr/>
      </dsp:nvSpPr>
      <dsp:spPr>
        <a:xfrm>
          <a:off x="325283" y="3354067"/>
          <a:ext cx="822955" cy="45720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Monitoring</a:t>
          </a:r>
        </a:p>
      </dsp:txBody>
      <dsp:txXfrm>
        <a:off x="347602" y="3376386"/>
        <a:ext cx="778317" cy="412565"/>
      </dsp:txXfrm>
    </dsp:sp>
    <dsp:sp modelId="{4A367A7A-D78E-46C7-A606-4AC4BD1B1E27}">
      <dsp:nvSpPr>
        <dsp:cNvPr id="0" name=""/>
        <dsp:cNvSpPr/>
      </dsp:nvSpPr>
      <dsp:spPr>
        <a:xfrm>
          <a:off x="459682" y="441915"/>
          <a:ext cx="4204500" cy="4204500"/>
        </a:xfrm>
        <a:custGeom>
          <a:avLst/>
          <a:gdLst/>
          <a:ahLst/>
          <a:cxnLst/>
          <a:rect l="0" t="0" r="0" b="0"/>
          <a:pathLst>
            <a:path>
              <a:moveTo>
                <a:pt x="62298" y="2610238"/>
              </a:moveTo>
              <a:arcTo wR="2102250" hR="2102250" stAng="9960998" swAng="1628272"/>
            </a:path>
          </a:pathLst>
        </a:custGeom>
        <a:noFill/>
        <a:ln w="28575" cap="flat" cmpd="sng" algn="ctr">
          <a:solidFill>
            <a:schemeClr val="bg1"/>
          </a:solidFill>
          <a:prstDash val="solid"/>
          <a:miter lim="800000"/>
          <a:tailEnd type="arrow"/>
        </a:ln>
        <a:effectLst/>
      </dsp:spPr>
      <dsp:style>
        <a:lnRef idx="1">
          <a:scrgbClr r="0" g="0" b="0"/>
        </a:lnRef>
        <a:fillRef idx="0">
          <a:scrgbClr r="0" g="0" b="0"/>
        </a:fillRef>
        <a:effectRef idx="0">
          <a:scrgbClr r="0" g="0" b="0"/>
        </a:effectRef>
        <a:fontRef idx="minor"/>
      </dsp:style>
    </dsp:sp>
    <dsp:sp modelId="{18FE4F6C-924A-409B-A26A-778EF70F3BB2}">
      <dsp:nvSpPr>
        <dsp:cNvPr id="0" name=""/>
        <dsp:cNvSpPr/>
      </dsp:nvSpPr>
      <dsp:spPr>
        <a:xfrm>
          <a:off x="310925" y="1305209"/>
          <a:ext cx="822955" cy="45720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Transitions</a:t>
          </a:r>
          <a:endParaRPr lang="en-US" sz="1000" kern="1200" dirty="0"/>
        </a:p>
      </dsp:txBody>
      <dsp:txXfrm>
        <a:off x="333244" y="1327528"/>
        <a:ext cx="778317" cy="412565"/>
      </dsp:txXfrm>
    </dsp:sp>
    <dsp:sp modelId="{B49F272F-AAF0-4C66-87E8-3436C734890B}">
      <dsp:nvSpPr>
        <dsp:cNvPr id="0" name=""/>
        <dsp:cNvSpPr/>
      </dsp:nvSpPr>
      <dsp:spPr>
        <a:xfrm>
          <a:off x="444972" y="475061"/>
          <a:ext cx="4204500" cy="4204500"/>
        </a:xfrm>
        <a:custGeom>
          <a:avLst/>
          <a:gdLst/>
          <a:ahLst/>
          <a:cxnLst/>
          <a:rect l="0" t="0" r="0" b="0"/>
          <a:pathLst>
            <a:path>
              <a:moveTo>
                <a:pt x="619559" y="611919"/>
              </a:moveTo>
              <a:arcTo wR="2102250" hR="2102250" stAng="13508835" swAng="1473665"/>
            </a:path>
          </a:pathLst>
        </a:custGeom>
        <a:noFill/>
        <a:ln w="28575" cap="flat" cmpd="sng" algn="ctr">
          <a:solidFill>
            <a:schemeClr val="bg1"/>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3BA12-6469-408D-AFD1-B4E2613A680F}">
      <dsp:nvSpPr>
        <dsp:cNvPr id="0" name=""/>
        <dsp:cNvSpPr/>
      </dsp:nvSpPr>
      <dsp:spPr>
        <a:xfrm>
          <a:off x="3147311" y="2016758"/>
          <a:ext cx="1439164" cy="1192353"/>
        </a:xfrm>
        <a:custGeom>
          <a:avLst/>
          <a:gdLst/>
          <a:ahLst/>
          <a:cxnLst/>
          <a:rect l="0" t="0" r="0" b="0"/>
          <a:pathLst>
            <a:path>
              <a:moveTo>
                <a:pt x="0" y="0"/>
              </a:moveTo>
              <a:lnTo>
                <a:pt x="719582" y="0"/>
              </a:lnTo>
              <a:lnTo>
                <a:pt x="719582" y="1192353"/>
              </a:lnTo>
              <a:lnTo>
                <a:pt x="1439164" y="11923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820170" y="2566211"/>
        <a:ext cx="93446" cy="93446"/>
      </dsp:txXfrm>
    </dsp:sp>
    <dsp:sp modelId="{514AA631-D2EB-480A-8935-F3D6A7A51F5C}">
      <dsp:nvSpPr>
        <dsp:cNvPr id="0" name=""/>
        <dsp:cNvSpPr/>
      </dsp:nvSpPr>
      <dsp:spPr>
        <a:xfrm>
          <a:off x="3147311" y="2016758"/>
          <a:ext cx="1439164" cy="158910"/>
        </a:xfrm>
        <a:custGeom>
          <a:avLst/>
          <a:gdLst/>
          <a:ahLst/>
          <a:cxnLst/>
          <a:rect l="0" t="0" r="0" b="0"/>
          <a:pathLst>
            <a:path>
              <a:moveTo>
                <a:pt x="0" y="0"/>
              </a:moveTo>
              <a:lnTo>
                <a:pt x="719582" y="0"/>
              </a:lnTo>
              <a:lnTo>
                <a:pt x="719582" y="158910"/>
              </a:lnTo>
              <a:lnTo>
                <a:pt x="1439164" y="1589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30695" y="2060015"/>
        <a:ext cx="72395" cy="72395"/>
      </dsp:txXfrm>
    </dsp:sp>
    <dsp:sp modelId="{C9C58C9C-EA3F-4B5F-8757-60DB304573C4}">
      <dsp:nvSpPr>
        <dsp:cNvPr id="0" name=""/>
        <dsp:cNvSpPr/>
      </dsp:nvSpPr>
      <dsp:spPr>
        <a:xfrm>
          <a:off x="3147311" y="1142226"/>
          <a:ext cx="1439164" cy="874531"/>
        </a:xfrm>
        <a:custGeom>
          <a:avLst/>
          <a:gdLst/>
          <a:ahLst/>
          <a:cxnLst/>
          <a:rect l="0" t="0" r="0" b="0"/>
          <a:pathLst>
            <a:path>
              <a:moveTo>
                <a:pt x="0" y="874531"/>
              </a:moveTo>
              <a:lnTo>
                <a:pt x="719582" y="874531"/>
              </a:lnTo>
              <a:lnTo>
                <a:pt x="719582" y="0"/>
              </a:lnTo>
              <a:lnTo>
                <a:pt x="143916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824792" y="1537391"/>
        <a:ext cx="84202" cy="84202"/>
      </dsp:txXfrm>
    </dsp:sp>
    <dsp:sp modelId="{77C08F0F-37CE-4AE7-9995-40AC9FEA4AC8}">
      <dsp:nvSpPr>
        <dsp:cNvPr id="0" name=""/>
        <dsp:cNvSpPr/>
      </dsp:nvSpPr>
      <dsp:spPr>
        <a:xfrm>
          <a:off x="1874740" y="1603381"/>
          <a:ext cx="1718386" cy="8267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Equity in ECI</a:t>
          </a:r>
        </a:p>
      </dsp:txBody>
      <dsp:txXfrm>
        <a:off x="1874740" y="1603381"/>
        <a:ext cx="1718386" cy="826754"/>
      </dsp:txXfrm>
    </dsp:sp>
    <dsp:sp modelId="{7EA38D27-6C78-4716-8761-F26447997038}">
      <dsp:nvSpPr>
        <dsp:cNvPr id="0" name=""/>
        <dsp:cNvSpPr/>
      </dsp:nvSpPr>
      <dsp:spPr>
        <a:xfrm>
          <a:off x="4586475" y="728849"/>
          <a:ext cx="2711753" cy="8267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Policy</a:t>
          </a:r>
        </a:p>
      </dsp:txBody>
      <dsp:txXfrm>
        <a:off x="4586475" y="728849"/>
        <a:ext cx="2711753" cy="826754"/>
      </dsp:txXfrm>
    </dsp:sp>
    <dsp:sp modelId="{A0CF7C8A-D802-438E-BA55-739127872A03}">
      <dsp:nvSpPr>
        <dsp:cNvPr id="0" name=""/>
        <dsp:cNvSpPr/>
      </dsp:nvSpPr>
      <dsp:spPr>
        <a:xfrm>
          <a:off x="4586475" y="1762291"/>
          <a:ext cx="2711753" cy="8267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Practice</a:t>
          </a:r>
        </a:p>
      </dsp:txBody>
      <dsp:txXfrm>
        <a:off x="4586475" y="1762291"/>
        <a:ext cx="2711753" cy="826754"/>
      </dsp:txXfrm>
    </dsp:sp>
    <dsp:sp modelId="{D41BDDFA-9E11-4A38-B12D-8C1A726B2B2D}">
      <dsp:nvSpPr>
        <dsp:cNvPr id="0" name=""/>
        <dsp:cNvSpPr/>
      </dsp:nvSpPr>
      <dsp:spPr>
        <a:xfrm>
          <a:off x="4586475" y="2795734"/>
          <a:ext cx="2711753" cy="8267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Outcomes</a:t>
          </a:r>
        </a:p>
      </dsp:txBody>
      <dsp:txXfrm>
        <a:off x="4586475" y="2795734"/>
        <a:ext cx="2711753" cy="8267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51DE6-04EE-40BA-BBA1-7DDACCBBAA91}">
      <dsp:nvSpPr>
        <dsp:cNvPr id="0" name=""/>
        <dsp:cNvSpPr/>
      </dsp:nvSpPr>
      <dsp:spPr>
        <a:xfrm>
          <a:off x="0" y="0"/>
          <a:ext cx="8525753" cy="5583856"/>
        </a:xfrm>
        <a:prstGeom prst="roundRect">
          <a:avLst>
            <a:gd name="adj" fmla="val 8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4333693" numCol="1" spcCol="1270" anchor="t" anchorCtr="0">
          <a:noAutofit/>
        </a:bodyPr>
        <a:lstStyle/>
        <a:p>
          <a:pPr marL="0" lvl="0" indent="0" algn="l" defTabSz="1822450">
            <a:lnSpc>
              <a:spcPct val="90000"/>
            </a:lnSpc>
            <a:spcBef>
              <a:spcPct val="0"/>
            </a:spcBef>
            <a:spcAft>
              <a:spcPct val="35000"/>
            </a:spcAft>
            <a:buNone/>
          </a:pPr>
          <a:r>
            <a:rPr lang="en-US" sz="4100" kern="1200" dirty="0"/>
            <a:t>Equitable Policies</a:t>
          </a:r>
        </a:p>
      </dsp:txBody>
      <dsp:txXfrm>
        <a:off x="139014" y="139014"/>
        <a:ext cx="8247725" cy="5305828"/>
      </dsp:txXfrm>
    </dsp:sp>
    <dsp:sp modelId="{A3C8FA08-491F-4ADE-865F-C90C227D1487}">
      <dsp:nvSpPr>
        <dsp:cNvPr id="0" name=""/>
        <dsp:cNvSpPr/>
      </dsp:nvSpPr>
      <dsp:spPr>
        <a:xfrm>
          <a:off x="213143" y="1395964"/>
          <a:ext cx="1278862" cy="1921904"/>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National and State Personnel Standards that Reflect Equity for the Early Childhood Intervention Workforce Providing Services under IDEA</a:t>
          </a:r>
        </a:p>
      </dsp:txBody>
      <dsp:txXfrm>
        <a:off x="252472" y="1435293"/>
        <a:ext cx="1200204" cy="1843246"/>
      </dsp:txXfrm>
    </dsp:sp>
    <dsp:sp modelId="{AFC9983D-7456-4181-868C-7B34C0BDBC8F}">
      <dsp:nvSpPr>
        <dsp:cNvPr id="0" name=""/>
        <dsp:cNvSpPr/>
      </dsp:nvSpPr>
      <dsp:spPr>
        <a:xfrm>
          <a:off x="213143" y="3380749"/>
          <a:ext cx="1278862" cy="1921904"/>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Equitable National and  State Early Childhood Intervention Program  Requirements  under IDEA for Infants, Young Children and their Families</a:t>
          </a:r>
        </a:p>
      </dsp:txBody>
      <dsp:txXfrm>
        <a:off x="252472" y="3420078"/>
        <a:ext cx="1200204" cy="1843246"/>
      </dsp:txXfrm>
    </dsp:sp>
    <dsp:sp modelId="{3CF4B97A-8268-4FC3-BD27-377FEC81B4AF}">
      <dsp:nvSpPr>
        <dsp:cNvPr id="0" name=""/>
        <dsp:cNvSpPr/>
      </dsp:nvSpPr>
      <dsp:spPr>
        <a:xfrm>
          <a:off x="1705150" y="1395964"/>
          <a:ext cx="6607458" cy="3908699"/>
        </a:xfrm>
        <a:prstGeom prst="roundRect">
          <a:avLst>
            <a:gd name="adj" fmla="val 10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2482024" numCol="1" spcCol="1270" anchor="t" anchorCtr="0">
          <a:noAutofit/>
        </a:bodyPr>
        <a:lstStyle/>
        <a:p>
          <a:pPr marL="0" lvl="0" indent="0" algn="l" defTabSz="1822450">
            <a:lnSpc>
              <a:spcPct val="90000"/>
            </a:lnSpc>
            <a:spcBef>
              <a:spcPct val="0"/>
            </a:spcBef>
            <a:spcAft>
              <a:spcPct val="35000"/>
            </a:spcAft>
            <a:buNone/>
          </a:pPr>
          <a:r>
            <a:rPr lang="en-US" sz="4100" kern="1200" dirty="0"/>
            <a:t>Equitable Practices</a:t>
          </a:r>
        </a:p>
      </dsp:txBody>
      <dsp:txXfrm>
        <a:off x="1825356" y="1516170"/>
        <a:ext cx="6367046" cy="3668287"/>
      </dsp:txXfrm>
    </dsp:sp>
    <dsp:sp modelId="{19234495-4048-4EBB-A223-06615EB7E717}">
      <dsp:nvSpPr>
        <dsp:cNvPr id="0" name=""/>
        <dsp:cNvSpPr/>
      </dsp:nvSpPr>
      <dsp:spPr>
        <a:xfrm>
          <a:off x="1878226" y="2787763"/>
          <a:ext cx="1305713" cy="667977"/>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 IHE Programs of Study, Syllabi and Curriculum Reflect Equity in ECI </a:t>
          </a:r>
        </a:p>
      </dsp:txBody>
      <dsp:txXfrm>
        <a:off x="1898769" y="2808306"/>
        <a:ext cx="1264627" cy="626891"/>
      </dsp:txXfrm>
    </dsp:sp>
    <dsp:sp modelId="{C72C94A5-B1F1-4EE1-8538-1F164098DBAE}">
      <dsp:nvSpPr>
        <dsp:cNvPr id="0" name=""/>
        <dsp:cNvSpPr/>
      </dsp:nvSpPr>
      <dsp:spPr>
        <a:xfrm>
          <a:off x="1870337" y="3507157"/>
          <a:ext cx="1321491" cy="772640"/>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Recruitment and Retention of Diverse ECI Faculty, Students, and Service Providers</a:t>
          </a:r>
        </a:p>
      </dsp:txBody>
      <dsp:txXfrm>
        <a:off x="1894098" y="3530918"/>
        <a:ext cx="1273969" cy="725118"/>
      </dsp:txXfrm>
    </dsp:sp>
    <dsp:sp modelId="{BB15889B-77A0-4568-9716-127AE3914023}">
      <dsp:nvSpPr>
        <dsp:cNvPr id="0" name=""/>
        <dsp:cNvSpPr/>
      </dsp:nvSpPr>
      <dsp:spPr>
        <a:xfrm>
          <a:off x="1870337" y="4347425"/>
          <a:ext cx="1321491" cy="738088"/>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Equitable,  Individualized and Responsive ECI Service Delivery</a:t>
          </a:r>
        </a:p>
      </dsp:txBody>
      <dsp:txXfrm>
        <a:off x="1893036" y="4370124"/>
        <a:ext cx="1276093" cy="692690"/>
      </dsp:txXfrm>
    </dsp:sp>
    <dsp:sp modelId="{C5BC2856-03CE-4F6B-A230-9034A012B702}">
      <dsp:nvSpPr>
        <dsp:cNvPr id="0" name=""/>
        <dsp:cNvSpPr/>
      </dsp:nvSpPr>
      <dsp:spPr>
        <a:xfrm>
          <a:off x="3367672" y="2791928"/>
          <a:ext cx="4731792" cy="2233542"/>
        </a:xfrm>
        <a:prstGeom prst="roundRect">
          <a:avLst>
            <a:gd name="adj" fmla="val 10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260711" numCol="1" spcCol="1270" anchor="t" anchorCtr="0">
          <a:noAutofit/>
        </a:bodyPr>
        <a:lstStyle/>
        <a:p>
          <a:pPr marL="0" lvl="0" indent="0" algn="l" defTabSz="1822450">
            <a:lnSpc>
              <a:spcPct val="90000"/>
            </a:lnSpc>
            <a:spcBef>
              <a:spcPct val="0"/>
            </a:spcBef>
            <a:spcAft>
              <a:spcPct val="35000"/>
            </a:spcAft>
            <a:buNone/>
          </a:pPr>
          <a:r>
            <a:rPr lang="en-US" sz="4100" kern="1200" dirty="0"/>
            <a:t>Equitable Outcomes</a:t>
          </a:r>
        </a:p>
      </dsp:txBody>
      <dsp:txXfrm>
        <a:off x="3436361" y="2860617"/>
        <a:ext cx="4594414" cy="2096164"/>
      </dsp:txXfrm>
    </dsp:sp>
    <dsp:sp modelId="{0496F063-00E0-40D7-9914-61F92236F330}">
      <dsp:nvSpPr>
        <dsp:cNvPr id="0" name=""/>
        <dsp:cNvSpPr/>
      </dsp:nvSpPr>
      <dsp:spPr>
        <a:xfrm>
          <a:off x="3485967" y="3797022"/>
          <a:ext cx="2214677" cy="1005094"/>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Each Child and Family has Access to a Diverse, Competent, and Effective Early Childhood Intervention Workforce</a:t>
          </a:r>
        </a:p>
      </dsp:txBody>
      <dsp:txXfrm>
        <a:off x="3516877" y="3827932"/>
        <a:ext cx="2152857" cy="943274"/>
      </dsp:txXfrm>
    </dsp:sp>
    <dsp:sp modelId="{43078834-1254-46CA-B5F1-2CD1508E4CBD}">
      <dsp:nvSpPr>
        <dsp:cNvPr id="0" name=""/>
        <dsp:cNvSpPr/>
      </dsp:nvSpPr>
      <dsp:spPr>
        <a:xfrm>
          <a:off x="5763651" y="3797022"/>
          <a:ext cx="2214677" cy="1005094"/>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Each Child and Family Participates in Appropriate, Responsive, and Effective Early Childhood Intervention </a:t>
          </a:r>
        </a:p>
      </dsp:txBody>
      <dsp:txXfrm>
        <a:off x="5794561" y="3827932"/>
        <a:ext cx="2152857" cy="9432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AC41F-0AED-4793-8338-7984500771F9}">
      <dsp:nvSpPr>
        <dsp:cNvPr id="0" name=""/>
        <dsp:cNvSpPr/>
      </dsp:nvSpPr>
      <dsp:spPr>
        <a:xfrm>
          <a:off x="2096458" y="253993"/>
          <a:ext cx="822955" cy="45720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Screening</a:t>
          </a:r>
        </a:p>
      </dsp:txBody>
      <dsp:txXfrm>
        <a:off x="2118777" y="276312"/>
        <a:ext cx="778317" cy="412565"/>
      </dsp:txXfrm>
    </dsp:sp>
    <dsp:sp modelId="{F421B20B-720B-4CCD-9204-8200420F7304}">
      <dsp:nvSpPr>
        <dsp:cNvPr id="0" name=""/>
        <dsp:cNvSpPr/>
      </dsp:nvSpPr>
      <dsp:spPr>
        <a:xfrm>
          <a:off x="438616" y="489593"/>
          <a:ext cx="4204500" cy="4204500"/>
        </a:xfrm>
        <a:custGeom>
          <a:avLst/>
          <a:gdLst/>
          <a:ahLst/>
          <a:cxnLst/>
          <a:rect l="0" t="0" r="0" b="0"/>
          <a:pathLst>
            <a:path>
              <a:moveTo>
                <a:pt x="2763710" y="106773"/>
              </a:moveTo>
              <a:arcTo wR="2102250" hR="2102250" stAng="17300360" swAng="1484751"/>
            </a:path>
          </a:pathLst>
        </a:custGeom>
        <a:noFill/>
        <a:ln w="28575" cap="flat" cmpd="sng" algn="ctr">
          <a:solidFill>
            <a:schemeClr val="bg1"/>
          </a:solidFill>
          <a:prstDash val="solid"/>
          <a:miter lim="800000"/>
          <a:tailEnd type="arrow"/>
        </a:ln>
        <a:effectLst/>
      </dsp:spPr>
      <dsp:style>
        <a:lnRef idx="1">
          <a:scrgbClr r="0" g="0" b="0"/>
        </a:lnRef>
        <a:fillRef idx="0">
          <a:scrgbClr r="0" g="0" b="0"/>
        </a:fillRef>
        <a:effectRef idx="0">
          <a:scrgbClr r="0" g="0" b="0"/>
        </a:effectRef>
        <a:fontRef idx="minor"/>
      </dsp:style>
    </dsp:sp>
    <dsp:sp modelId="{842D2048-31C4-4E70-8F23-52937368F9E7}">
      <dsp:nvSpPr>
        <dsp:cNvPr id="0" name=""/>
        <dsp:cNvSpPr/>
      </dsp:nvSpPr>
      <dsp:spPr>
        <a:xfrm>
          <a:off x="3917060" y="1270305"/>
          <a:ext cx="822955" cy="45720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Assessment</a:t>
          </a:r>
        </a:p>
      </dsp:txBody>
      <dsp:txXfrm>
        <a:off x="3939379" y="1292624"/>
        <a:ext cx="778317" cy="412565"/>
      </dsp:txXfrm>
    </dsp:sp>
    <dsp:sp modelId="{D667417F-8F5C-46B1-B3F7-66A29763C675}">
      <dsp:nvSpPr>
        <dsp:cNvPr id="0" name=""/>
        <dsp:cNvSpPr/>
      </dsp:nvSpPr>
      <dsp:spPr>
        <a:xfrm>
          <a:off x="405685" y="447781"/>
          <a:ext cx="4204500" cy="4204500"/>
        </a:xfrm>
        <a:custGeom>
          <a:avLst/>
          <a:gdLst/>
          <a:ahLst/>
          <a:cxnLst/>
          <a:rect l="0" t="0" r="0" b="0"/>
          <a:pathLst>
            <a:path>
              <a:moveTo>
                <a:pt x="4141468" y="1591325"/>
              </a:moveTo>
              <a:arcTo wR="2102250" hR="2102250" stAng="20756049" swAng="1687902"/>
            </a:path>
          </a:pathLst>
        </a:custGeom>
        <a:noFill/>
        <a:ln w="28575" cap="flat" cmpd="sng" algn="ctr">
          <a:solidFill>
            <a:schemeClr val="bg1"/>
          </a:solidFill>
          <a:prstDash val="solid"/>
          <a:miter lim="800000"/>
          <a:tailEnd type="arrow"/>
        </a:ln>
        <a:effectLst/>
      </dsp:spPr>
      <dsp:style>
        <a:lnRef idx="1">
          <a:scrgbClr r="0" g="0" b="0"/>
        </a:lnRef>
        <a:fillRef idx="0">
          <a:scrgbClr r="0" g="0" b="0"/>
        </a:fillRef>
        <a:effectRef idx="0">
          <a:scrgbClr r="0" g="0" b="0"/>
        </a:effectRef>
        <a:fontRef idx="minor"/>
      </dsp:style>
    </dsp:sp>
    <dsp:sp modelId="{7F767EA2-922A-45E6-8770-62AC67E37C85}">
      <dsp:nvSpPr>
        <dsp:cNvPr id="0" name=""/>
        <dsp:cNvSpPr/>
      </dsp:nvSpPr>
      <dsp:spPr>
        <a:xfrm>
          <a:off x="3917060" y="3372555"/>
          <a:ext cx="822955" cy="45720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IFSP/IEP</a:t>
          </a:r>
        </a:p>
      </dsp:txBody>
      <dsp:txXfrm>
        <a:off x="3939379" y="3394874"/>
        <a:ext cx="778317" cy="412565"/>
      </dsp:txXfrm>
    </dsp:sp>
    <dsp:sp modelId="{A1010C7B-0846-4623-BBBB-A27DF24CD05D}">
      <dsp:nvSpPr>
        <dsp:cNvPr id="0" name=""/>
        <dsp:cNvSpPr/>
      </dsp:nvSpPr>
      <dsp:spPr>
        <a:xfrm>
          <a:off x="405685" y="447781"/>
          <a:ext cx="4204500" cy="4204500"/>
        </a:xfrm>
        <a:custGeom>
          <a:avLst/>
          <a:gdLst/>
          <a:ahLst/>
          <a:cxnLst/>
          <a:rect l="0" t="0" r="0" b="0"/>
          <a:pathLst>
            <a:path>
              <a:moveTo>
                <a:pt x="3574040" y="3603346"/>
              </a:moveTo>
              <a:arcTo wR="2102250" hR="2102250" stAng="2733887" swAng="1504890"/>
            </a:path>
          </a:pathLst>
        </a:custGeom>
        <a:noFill/>
        <a:ln w="28575" cap="flat" cmpd="sng" algn="ctr">
          <a:solidFill>
            <a:schemeClr val="bg1"/>
          </a:solidFill>
          <a:prstDash val="solid"/>
          <a:miter lim="800000"/>
          <a:tailEnd type="arrow"/>
        </a:ln>
        <a:effectLst/>
      </dsp:spPr>
      <dsp:style>
        <a:lnRef idx="1">
          <a:scrgbClr r="0" g="0" b="0"/>
        </a:lnRef>
        <a:fillRef idx="0">
          <a:scrgbClr r="0" g="0" b="0"/>
        </a:fillRef>
        <a:effectRef idx="0">
          <a:scrgbClr r="0" g="0" b="0"/>
        </a:effectRef>
        <a:fontRef idx="minor"/>
      </dsp:style>
    </dsp:sp>
    <dsp:sp modelId="{249729B3-9907-476C-B51B-EFD2BFD29E9F}">
      <dsp:nvSpPr>
        <dsp:cNvPr id="0" name=""/>
        <dsp:cNvSpPr/>
      </dsp:nvSpPr>
      <dsp:spPr>
        <a:xfrm>
          <a:off x="2096458" y="4423680"/>
          <a:ext cx="822955" cy="45720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ts val="0"/>
            </a:spcAft>
            <a:buNone/>
          </a:pPr>
          <a:r>
            <a:rPr lang="en-US" sz="1100" kern="1200" spc="-10" baseline="0" dirty="0"/>
            <a:t>Intervention</a:t>
          </a:r>
        </a:p>
      </dsp:txBody>
      <dsp:txXfrm>
        <a:off x="2118777" y="4445999"/>
        <a:ext cx="778317" cy="412565"/>
      </dsp:txXfrm>
    </dsp:sp>
    <dsp:sp modelId="{4FCF744A-25E8-410E-A8A9-5119246CCFF5}">
      <dsp:nvSpPr>
        <dsp:cNvPr id="0" name=""/>
        <dsp:cNvSpPr/>
      </dsp:nvSpPr>
      <dsp:spPr>
        <a:xfrm>
          <a:off x="483934" y="464956"/>
          <a:ext cx="4204500" cy="4204500"/>
        </a:xfrm>
        <a:custGeom>
          <a:avLst/>
          <a:gdLst/>
          <a:ahLst/>
          <a:cxnLst/>
          <a:rect l="0" t="0" r="0" b="0"/>
          <a:pathLst>
            <a:path>
              <a:moveTo>
                <a:pt x="1336701" y="4060154"/>
              </a:moveTo>
              <a:arcTo wR="2102250" hR="2102250" stAng="6681343" swAng="1468581"/>
            </a:path>
          </a:pathLst>
        </a:custGeom>
        <a:noFill/>
        <a:ln w="28575" cap="flat" cmpd="sng" algn="ctr">
          <a:solidFill>
            <a:schemeClr val="bg1"/>
          </a:solidFill>
          <a:prstDash val="solid"/>
          <a:miter lim="800000"/>
          <a:tailEnd type="arrow"/>
        </a:ln>
        <a:effectLst/>
      </dsp:spPr>
      <dsp:style>
        <a:lnRef idx="1">
          <a:scrgbClr r="0" g="0" b="0"/>
        </a:lnRef>
        <a:fillRef idx="0">
          <a:scrgbClr r="0" g="0" b="0"/>
        </a:fillRef>
        <a:effectRef idx="0">
          <a:scrgbClr r="0" g="0" b="0"/>
        </a:effectRef>
        <a:fontRef idx="minor"/>
      </dsp:style>
    </dsp:sp>
    <dsp:sp modelId="{090B6354-868F-473E-9F9E-7D6CB85266F0}">
      <dsp:nvSpPr>
        <dsp:cNvPr id="0" name=""/>
        <dsp:cNvSpPr/>
      </dsp:nvSpPr>
      <dsp:spPr>
        <a:xfrm>
          <a:off x="325283" y="3354067"/>
          <a:ext cx="822955" cy="45720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Monitoring</a:t>
          </a:r>
        </a:p>
      </dsp:txBody>
      <dsp:txXfrm>
        <a:off x="347602" y="3376386"/>
        <a:ext cx="778317" cy="412565"/>
      </dsp:txXfrm>
    </dsp:sp>
    <dsp:sp modelId="{4A367A7A-D78E-46C7-A606-4AC4BD1B1E27}">
      <dsp:nvSpPr>
        <dsp:cNvPr id="0" name=""/>
        <dsp:cNvSpPr/>
      </dsp:nvSpPr>
      <dsp:spPr>
        <a:xfrm>
          <a:off x="459682" y="441915"/>
          <a:ext cx="4204500" cy="4204500"/>
        </a:xfrm>
        <a:custGeom>
          <a:avLst/>
          <a:gdLst/>
          <a:ahLst/>
          <a:cxnLst/>
          <a:rect l="0" t="0" r="0" b="0"/>
          <a:pathLst>
            <a:path>
              <a:moveTo>
                <a:pt x="62298" y="2610238"/>
              </a:moveTo>
              <a:arcTo wR="2102250" hR="2102250" stAng="9960998" swAng="1628272"/>
            </a:path>
          </a:pathLst>
        </a:custGeom>
        <a:noFill/>
        <a:ln w="28575" cap="flat" cmpd="sng" algn="ctr">
          <a:solidFill>
            <a:schemeClr val="bg1"/>
          </a:solidFill>
          <a:prstDash val="solid"/>
          <a:miter lim="800000"/>
          <a:tailEnd type="arrow"/>
        </a:ln>
        <a:effectLst/>
      </dsp:spPr>
      <dsp:style>
        <a:lnRef idx="1">
          <a:scrgbClr r="0" g="0" b="0"/>
        </a:lnRef>
        <a:fillRef idx="0">
          <a:scrgbClr r="0" g="0" b="0"/>
        </a:fillRef>
        <a:effectRef idx="0">
          <a:scrgbClr r="0" g="0" b="0"/>
        </a:effectRef>
        <a:fontRef idx="minor"/>
      </dsp:style>
    </dsp:sp>
    <dsp:sp modelId="{18FE4F6C-924A-409B-A26A-778EF70F3BB2}">
      <dsp:nvSpPr>
        <dsp:cNvPr id="0" name=""/>
        <dsp:cNvSpPr/>
      </dsp:nvSpPr>
      <dsp:spPr>
        <a:xfrm>
          <a:off x="310925" y="1305209"/>
          <a:ext cx="822955" cy="45720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Transitions</a:t>
          </a:r>
          <a:endParaRPr lang="en-US" sz="1000" kern="1200" dirty="0"/>
        </a:p>
      </dsp:txBody>
      <dsp:txXfrm>
        <a:off x="333244" y="1327528"/>
        <a:ext cx="778317" cy="412565"/>
      </dsp:txXfrm>
    </dsp:sp>
    <dsp:sp modelId="{B49F272F-AAF0-4C66-87E8-3436C734890B}">
      <dsp:nvSpPr>
        <dsp:cNvPr id="0" name=""/>
        <dsp:cNvSpPr/>
      </dsp:nvSpPr>
      <dsp:spPr>
        <a:xfrm>
          <a:off x="444972" y="475061"/>
          <a:ext cx="4204500" cy="4204500"/>
        </a:xfrm>
        <a:custGeom>
          <a:avLst/>
          <a:gdLst/>
          <a:ahLst/>
          <a:cxnLst/>
          <a:rect l="0" t="0" r="0" b="0"/>
          <a:pathLst>
            <a:path>
              <a:moveTo>
                <a:pt x="619559" y="611919"/>
              </a:moveTo>
              <a:arcTo wR="2102250" hR="2102250" stAng="13508835" swAng="1473665"/>
            </a:path>
          </a:pathLst>
        </a:custGeom>
        <a:noFill/>
        <a:ln w="28575" cap="flat" cmpd="sng" algn="ctr">
          <a:solidFill>
            <a:schemeClr val="bg1"/>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AC41F-0AED-4793-8338-7984500771F9}">
      <dsp:nvSpPr>
        <dsp:cNvPr id="0" name=""/>
        <dsp:cNvSpPr/>
      </dsp:nvSpPr>
      <dsp:spPr>
        <a:xfrm>
          <a:off x="1485014" y="91999"/>
          <a:ext cx="806443" cy="479370"/>
        </a:xfrm>
        <a:prstGeom prst="roundRect">
          <a:avLst/>
        </a:prstGeom>
        <a:solidFill>
          <a:srgbClr val="20386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Screening</a:t>
          </a:r>
        </a:p>
      </dsp:txBody>
      <dsp:txXfrm>
        <a:off x="1508415" y="115400"/>
        <a:ext cx="759641" cy="432568"/>
      </dsp:txXfrm>
    </dsp:sp>
    <dsp:sp modelId="{F421B20B-720B-4CCD-9204-8200420F7304}">
      <dsp:nvSpPr>
        <dsp:cNvPr id="0" name=""/>
        <dsp:cNvSpPr/>
      </dsp:nvSpPr>
      <dsp:spPr>
        <a:xfrm>
          <a:off x="331039" y="331684"/>
          <a:ext cx="3114393" cy="3114393"/>
        </a:xfrm>
        <a:custGeom>
          <a:avLst/>
          <a:gdLst/>
          <a:ahLst/>
          <a:cxnLst/>
          <a:rect l="0" t="0" r="0" b="0"/>
          <a:pathLst>
            <a:path>
              <a:moveTo>
                <a:pt x="2133912" y="110731"/>
              </a:moveTo>
              <a:arcTo wR="1557196" hR="1557196" stAng="17504251" swAng="124165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42D2048-31C4-4E70-8F23-52937368F9E7}">
      <dsp:nvSpPr>
        <dsp:cNvPr id="0" name=""/>
        <dsp:cNvSpPr/>
      </dsp:nvSpPr>
      <dsp:spPr>
        <a:xfrm>
          <a:off x="2833586" y="870597"/>
          <a:ext cx="806443" cy="479370"/>
        </a:xfrm>
        <a:prstGeom prst="roundRect">
          <a:avLst/>
        </a:prstGeom>
        <a:solidFill>
          <a:srgbClr val="20386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Assessment</a:t>
          </a:r>
        </a:p>
      </dsp:txBody>
      <dsp:txXfrm>
        <a:off x="2856987" y="893998"/>
        <a:ext cx="759641" cy="432568"/>
      </dsp:txXfrm>
    </dsp:sp>
    <dsp:sp modelId="{D667417F-8F5C-46B1-B3F7-66A29763C675}">
      <dsp:nvSpPr>
        <dsp:cNvPr id="0" name=""/>
        <dsp:cNvSpPr/>
      </dsp:nvSpPr>
      <dsp:spPr>
        <a:xfrm>
          <a:off x="331039" y="331684"/>
          <a:ext cx="3114393" cy="3114393"/>
        </a:xfrm>
        <a:custGeom>
          <a:avLst/>
          <a:gdLst/>
          <a:ahLst/>
          <a:cxnLst/>
          <a:rect l="0" t="0" r="0" b="0"/>
          <a:pathLst>
            <a:path>
              <a:moveTo>
                <a:pt x="3078555" y="1225038"/>
              </a:moveTo>
              <a:arcTo wR="1557196" hR="1557196" stAng="20861032" swAng="147793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F767EA2-922A-45E6-8770-62AC67E37C85}">
      <dsp:nvSpPr>
        <dsp:cNvPr id="0" name=""/>
        <dsp:cNvSpPr/>
      </dsp:nvSpPr>
      <dsp:spPr>
        <a:xfrm>
          <a:off x="2833586" y="2427794"/>
          <a:ext cx="806443" cy="479370"/>
        </a:xfrm>
        <a:prstGeom prst="roundRect">
          <a:avLst/>
        </a:prstGeom>
        <a:solidFill>
          <a:srgbClr val="20386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IFSP/IEP</a:t>
          </a:r>
        </a:p>
      </dsp:txBody>
      <dsp:txXfrm>
        <a:off x="2856987" y="2451195"/>
        <a:ext cx="759641" cy="432568"/>
      </dsp:txXfrm>
    </dsp:sp>
    <dsp:sp modelId="{A1010C7B-0846-4623-BBBB-A27DF24CD05D}">
      <dsp:nvSpPr>
        <dsp:cNvPr id="0" name=""/>
        <dsp:cNvSpPr/>
      </dsp:nvSpPr>
      <dsp:spPr>
        <a:xfrm>
          <a:off x="331039" y="331684"/>
          <a:ext cx="3114393" cy="3114393"/>
        </a:xfrm>
        <a:custGeom>
          <a:avLst/>
          <a:gdLst/>
          <a:ahLst/>
          <a:cxnLst/>
          <a:rect l="0" t="0" r="0" b="0"/>
          <a:pathLst>
            <a:path>
              <a:moveTo>
                <a:pt x="2614426" y="2700492"/>
              </a:moveTo>
              <a:arcTo wR="1557196" hR="1557196" stAng="2834387" swAng="117823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49729B3-9907-476C-B51B-EFD2BFD29E9F}">
      <dsp:nvSpPr>
        <dsp:cNvPr id="0" name=""/>
        <dsp:cNvSpPr/>
      </dsp:nvSpPr>
      <dsp:spPr>
        <a:xfrm>
          <a:off x="1440212" y="3206393"/>
          <a:ext cx="896047" cy="479370"/>
        </a:xfrm>
        <a:prstGeom prst="roundRect">
          <a:avLst/>
        </a:prstGeom>
        <a:solidFill>
          <a:srgbClr val="20386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ts val="0"/>
            </a:spcAft>
            <a:buNone/>
          </a:pPr>
          <a:r>
            <a:rPr lang="en-US" sz="1100" kern="1200" dirty="0"/>
            <a:t>Intervention</a:t>
          </a:r>
        </a:p>
      </dsp:txBody>
      <dsp:txXfrm>
        <a:off x="1463613" y="3229794"/>
        <a:ext cx="849245" cy="432568"/>
      </dsp:txXfrm>
    </dsp:sp>
    <dsp:sp modelId="{4FCF744A-25E8-410E-A8A9-5119246CCFF5}">
      <dsp:nvSpPr>
        <dsp:cNvPr id="0" name=""/>
        <dsp:cNvSpPr/>
      </dsp:nvSpPr>
      <dsp:spPr>
        <a:xfrm>
          <a:off x="331039" y="331684"/>
          <a:ext cx="3114393" cy="3114393"/>
        </a:xfrm>
        <a:custGeom>
          <a:avLst/>
          <a:gdLst/>
          <a:ahLst/>
          <a:cxnLst/>
          <a:rect l="0" t="0" r="0" b="0"/>
          <a:pathLst>
            <a:path>
              <a:moveTo>
                <a:pt x="945677" y="2989295"/>
              </a:moveTo>
              <a:arcTo wR="1557196" hR="1557196" stAng="6787375" swAng="117823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90B6354-868F-473E-9F9E-7D6CB85266F0}">
      <dsp:nvSpPr>
        <dsp:cNvPr id="0" name=""/>
        <dsp:cNvSpPr/>
      </dsp:nvSpPr>
      <dsp:spPr>
        <a:xfrm>
          <a:off x="136442" y="2427794"/>
          <a:ext cx="806443" cy="479370"/>
        </a:xfrm>
        <a:prstGeom prst="roundRect">
          <a:avLst/>
        </a:prstGeom>
        <a:solidFill>
          <a:srgbClr val="20386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Monitoring</a:t>
          </a:r>
        </a:p>
      </dsp:txBody>
      <dsp:txXfrm>
        <a:off x="159843" y="2451195"/>
        <a:ext cx="759641" cy="432568"/>
      </dsp:txXfrm>
    </dsp:sp>
    <dsp:sp modelId="{4A367A7A-D78E-46C7-A606-4AC4BD1B1E27}">
      <dsp:nvSpPr>
        <dsp:cNvPr id="0" name=""/>
        <dsp:cNvSpPr/>
      </dsp:nvSpPr>
      <dsp:spPr>
        <a:xfrm>
          <a:off x="331039" y="331684"/>
          <a:ext cx="3114393" cy="3114393"/>
        </a:xfrm>
        <a:custGeom>
          <a:avLst/>
          <a:gdLst/>
          <a:ahLst/>
          <a:cxnLst/>
          <a:rect l="0" t="0" r="0" b="0"/>
          <a:pathLst>
            <a:path>
              <a:moveTo>
                <a:pt x="35838" y="1889355"/>
              </a:moveTo>
              <a:arcTo wR="1557196" hR="1557196" stAng="10061032" swAng="147793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8FE4F6C-924A-409B-A26A-778EF70F3BB2}">
      <dsp:nvSpPr>
        <dsp:cNvPr id="0" name=""/>
        <dsp:cNvSpPr/>
      </dsp:nvSpPr>
      <dsp:spPr>
        <a:xfrm>
          <a:off x="136442" y="870597"/>
          <a:ext cx="806443" cy="479370"/>
        </a:xfrm>
        <a:prstGeom prst="roundRect">
          <a:avLst/>
        </a:prstGeom>
        <a:solidFill>
          <a:srgbClr val="20386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Transitions</a:t>
          </a:r>
          <a:endParaRPr lang="en-US" sz="1000" kern="1200" dirty="0"/>
        </a:p>
      </dsp:txBody>
      <dsp:txXfrm>
        <a:off x="159843" y="893998"/>
        <a:ext cx="759641" cy="432568"/>
      </dsp:txXfrm>
    </dsp:sp>
    <dsp:sp modelId="{B49F272F-AAF0-4C66-87E8-3436C734890B}">
      <dsp:nvSpPr>
        <dsp:cNvPr id="0" name=""/>
        <dsp:cNvSpPr/>
      </dsp:nvSpPr>
      <dsp:spPr>
        <a:xfrm>
          <a:off x="331039" y="331684"/>
          <a:ext cx="3114393" cy="3114393"/>
        </a:xfrm>
        <a:custGeom>
          <a:avLst/>
          <a:gdLst/>
          <a:ahLst/>
          <a:cxnLst/>
          <a:rect l="0" t="0" r="0" b="0"/>
          <a:pathLst>
            <a:path>
              <a:moveTo>
                <a:pt x="506536" y="407860"/>
              </a:moveTo>
              <a:arcTo wR="1557196" hR="1557196" stAng="13654090" swAng="124165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ECC016-25D4-4DD6-AB77-5C6F2CF630B9}" type="datetimeFigureOut">
              <a:rPr lang="en-US" smtClean="0"/>
              <a:t>5/30/2024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D87F5A-65B6-4B8B-B1B9-D3641E2E3946}" type="slidenum">
              <a:rPr lang="en-US" smtClean="0"/>
              <a:t>‹#›</a:t>
            </a:fld>
            <a:endParaRPr lang="en-US"/>
          </a:p>
        </p:txBody>
      </p:sp>
    </p:spTree>
    <p:extLst>
      <p:ext uri="{BB962C8B-B14F-4D97-AF65-F5344CB8AC3E}">
        <p14:creationId xmlns:p14="http://schemas.microsoft.com/office/powerpoint/2010/main" val="106721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ACA4F-8A1F-440D-8FE8-BB54A840A629}" type="slidenum">
              <a:rPr lang="en-US" smtClean="0"/>
              <a:pPr/>
              <a:t>4</a:t>
            </a:fld>
            <a:endParaRPr lang="en-US"/>
          </a:p>
        </p:txBody>
      </p:sp>
    </p:spTree>
    <p:extLst>
      <p:ext uri="{BB962C8B-B14F-4D97-AF65-F5344CB8AC3E}">
        <p14:creationId xmlns:p14="http://schemas.microsoft.com/office/powerpoint/2010/main" val="1184355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37cd1ef41b_1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37cd1ef41b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507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31836e54b8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31836e54b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5617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37cd1ef41b_0_6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37cd1ef41b_0_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367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37cd1ef41b_1_52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37cd1ef41b_1_5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9521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237cd1ef41b_1_67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37cd1ef41b_1_6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2219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25c07bf7bcc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25c07bf7bc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8027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0" name="Google Shape;700;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9127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Levitt (2009)</a:t>
            </a:r>
          </a:p>
        </p:txBody>
      </p:sp>
      <p:sp>
        <p:nvSpPr>
          <p:cNvPr id="4" name="Slide Number Placeholder 3"/>
          <p:cNvSpPr>
            <a:spLocks noGrp="1"/>
          </p:cNvSpPr>
          <p:nvPr>
            <p:ph type="sldNum" sz="quarter" idx="10"/>
          </p:nvPr>
        </p:nvSpPr>
        <p:spPr/>
        <p:txBody>
          <a:bodyPr/>
          <a:lstStyle/>
          <a:p>
            <a:fld id="{8A0A152D-1BA9-48A6-A3B6-AAA1B9C4B470}" type="slidenum">
              <a:rPr lang="en-US" smtClean="0"/>
              <a:t>5</a:t>
            </a:fld>
            <a:endParaRPr lang="en-US"/>
          </a:p>
        </p:txBody>
      </p:sp>
    </p:spTree>
    <p:extLst>
      <p:ext uri="{BB962C8B-B14F-4D97-AF65-F5344CB8AC3E}">
        <p14:creationId xmlns:p14="http://schemas.microsoft.com/office/powerpoint/2010/main" val="860613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57DB51-264B-44AE-BB71-26BDC113C653}" type="slidenum">
              <a:rPr lang="en-US" smtClean="0"/>
              <a:pPr/>
              <a:t>13</a:t>
            </a:fld>
            <a:endParaRPr lang="en-US"/>
          </a:p>
        </p:txBody>
      </p:sp>
    </p:spTree>
    <p:extLst>
      <p:ext uri="{BB962C8B-B14F-4D97-AF65-F5344CB8AC3E}">
        <p14:creationId xmlns:p14="http://schemas.microsoft.com/office/powerpoint/2010/main" val="657096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CE534C-0711-4D58-B07E-0EFC0838F1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5463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8640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37cd1ef41b_1_57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37cd1ef41b_1_57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8744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37cd1ef41b_0_6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37cd1ef41b_0_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6663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37cd1ef41b_1_57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37cd1ef41b_1_5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4625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38C20D7-698E-4528-AFE4-38F6E054D6D5}" type="datetimeFigureOut">
              <a:rPr lang="en-US" smtClean="0"/>
              <a:t>5/30/2024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E84A75-380D-49D2-A87F-182FC7068D9D}" type="slidenum">
              <a:rPr lang="en-US" smtClean="0"/>
              <a:t>‹#›</a:t>
            </a:fld>
            <a:endParaRPr lang="en-US" dirty="0"/>
          </a:p>
        </p:txBody>
      </p:sp>
    </p:spTree>
    <p:extLst>
      <p:ext uri="{BB962C8B-B14F-4D97-AF65-F5344CB8AC3E}">
        <p14:creationId xmlns:p14="http://schemas.microsoft.com/office/powerpoint/2010/main" val="2731354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38C20D7-698E-4528-AFE4-38F6E054D6D5}" type="datetimeFigureOut">
              <a:rPr lang="en-US" smtClean="0"/>
              <a:t>5/30/2024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E84A75-380D-49D2-A87F-182FC7068D9D}" type="slidenum">
              <a:rPr lang="en-US" smtClean="0"/>
              <a:t>‹#›</a:t>
            </a:fld>
            <a:endParaRPr lang="en-US" dirty="0"/>
          </a:p>
        </p:txBody>
      </p:sp>
    </p:spTree>
    <p:extLst>
      <p:ext uri="{BB962C8B-B14F-4D97-AF65-F5344CB8AC3E}">
        <p14:creationId xmlns:p14="http://schemas.microsoft.com/office/powerpoint/2010/main" val="294279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38C20D7-698E-4528-AFE4-38F6E054D6D5}" type="datetimeFigureOut">
              <a:rPr lang="en-US" smtClean="0"/>
              <a:t>5/30/2024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E84A75-380D-49D2-A87F-182FC7068D9D}" type="slidenum">
              <a:rPr lang="en-US" smtClean="0"/>
              <a:t>‹#›</a:t>
            </a:fld>
            <a:endParaRPr lang="en-US" dirty="0"/>
          </a:p>
        </p:txBody>
      </p:sp>
    </p:spTree>
    <p:extLst>
      <p:ext uri="{BB962C8B-B14F-4D97-AF65-F5344CB8AC3E}">
        <p14:creationId xmlns:p14="http://schemas.microsoft.com/office/powerpoint/2010/main" val="892141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dirty="0"/>
              <a:t>Click to edit Master title style</a:t>
            </a:r>
          </a:p>
        </p:txBody>
      </p:sp>
      <p:sp>
        <p:nvSpPr>
          <p:cNvPr id="3" name="Text Placeholder 2"/>
          <p:cNvSpPr>
            <a:spLocks noGrp="1"/>
          </p:cNvSpPr>
          <p:nvPr>
            <p:ph type="body" sz="half" idx="1"/>
          </p:nvPr>
        </p:nvSpPr>
        <p:spPr>
          <a:xfrm>
            <a:off x="10668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xfrm>
            <a:off x="628650" y="6356351"/>
            <a:ext cx="2057400" cy="365125"/>
          </a:xfrm>
          <a:prstGeom prst="rect">
            <a:avLst/>
          </a:prstGeom>
        </p:spPr>
        <p:txBody>
          <a:bodyPr/>
          <a:lstStyle>
            <a:lvl1pPr fontAlgn="auto">
              <a:spcBef>
                <a:spcPts val="0"/>
              </a:spcBef>
              <a:spcAft>
                <a:spcPts val="0"/>
              </a:spcAft>
              <a:defRPr>
                <a:ea typeface="+mn-ea"/>
              </a:defRPr>
            </a:lvl1pPr>
          </a:lstStyle>
          <a:p>
            <a:pPr>
              <a:defRPr/>
            </a:pPr>
            <a:endParaRPr lang="en-US" dirty="0"/>
          </a:p>
        </p:txBody>
      </p:sp>
      <p:sp>
        <p:nvSpPr>
          <p:cNvPr id="6" name="Rectangle 18"/>
          <p:cNvSpPr>
            <a:spLocks noGrp="1" noChangeArrowheads="1"/>
          </p:cNvSpPr>
          <p:nvPr>
            <p:ph type="ftr" sz="quarter" idx="11"/>
          </p:nvPr>
        </p:nvSpPr>
        <p:spPr>
          <a:xfrm>
            <a:off x="3028950" y="6356351"/>
            <a:ext cx="3086100" cy="365125"/>
          </a:xfrm>
          <a:prstGeom prst="rect">
            <a:avLst/>
          </a:prstGeom>
        </p:spPr>
        <p:txBody>
          <a:bodyPr/>
          <a:lstStyle>
            <a:lvl1pPr>
              <a:defRPr/>
            </a:lvl1pPr>
          </a:lstStyle>
          <a:p>
            <a:pPr>
              <a:defRPr/>
            </a:pPr>
            <a:endParaRPr lang="en-US" dirty="0"/>
          </a:p>
        </p:txBody>
      </p:sp>
      <p:sp>
        <p:nvSpPr>
          <p:cNvPr id="7" name="Rectangle 19"/>
          <p:cNvSpPr>
            <a:spLocks noGrp="1" noChangeArrowheads="1"/>
          </p:cNvSpPr>
          <p:nvPr>
            <p:ph type="sldNum" sz="quarter" idx="12"/>
          </p:nvPr>
        </p:nvSpPr>
        <p:spPr>
          <a:xfrm>
            <a:off x="6457950" y="6356351"/>
            <a:ext cx="2057400" cy="365125"/>
          </a:xfrm>
          <a:prstGeom prst="rect">
            <a:avLst/>
          </a:prstGeom>
        </p:spPr>
        <p:txBody>
          <a:bodyPr/>
          <a:lstStyle>
            <a:lvl1pPr>
              <a:defRPr/>
            </a:lvl1pPr>
          </a:lstStyle>
          <a:p>
            <a:fld id="{0FB242CC-F919-4946-8729-5D7A23A1D69F}" type="slidenum">
              <a:rPr lang="en-US" altLang="en-US"/>
              <a:pPr/>
              <a:t>‹#›</a:t>
            </a:fld>
            <a:endParaRPr lang="en-US" altLang="en-US" dirty="0"/>
          </a:p>
        </p:txBody>
      </p:sp>
    </p:spTree>
    <p:extLst>
      <p:ext uri="{BB962C8B-B14F-4D97-AF65-F5344CB8AC3E}">
        <p14:creationId xmlns:p14="http://schemas.microsoft.com/office/powerpoint/2010/main" val="943409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189" lvl="0" indent="-342891">
              <a:spcBef>
                <a:spcPts val="0"/>
              </a:spcBef>
              <a:spcAft>
                <a:spcPts val="0"/>
              </a:spcAft>
              <a:buSzPts val="1800"/>
              <a:buChar char="●"/>
              <a:defRPr/>
            </a:lvl1pPr>
            <a:lvl2pPr marL="914377" lvl="1" indent="-317492">
              <a:spcBef>
                <a:spcPts val="0"/>
              </a:spcBef>
              <a:spcAft>
                <a:spcPts val="0"/>
              </a:spcAft>
              <a:buSzPts val="1400"/>
              <a:buChar char="○"/>
              <a:defRPr/>
            </a:lvl2pPr>
            <a:lvl3pPr marL="1371566" lvl="2" indent="-317492">
              <a:spcBef>
                <a:spcPts val="0"/>
              </a:spcBef>
              <a:spcAft>
                <a:spcPts val="0"/>
              </a:spcAft>
              <a:buSzPts val="1400"/>
              <a:buChar char="■"/>
              <a:defRPr/>
            </a:lvl3pPr>
            <a:lvl4pPr marL="1828754" lvl="3" indent="-317492">
              <a:spcBef>
                <a:spcPts val="0"/>
              </a:spcBef>
              <a:spcAft>
                <a:spcPts val="0"/>
              </a:spcAft>
              <a:buSzPts val="1400"/>
              <a:buChar char="●"/>
              <a:defRPr/>
            </a:lvl4pPr>
            <a:lvl5pPr marL="2285943" lvl="4" indent="-317492">
              <a:spcBef>
                <a:spcPts val="0"/>
              </a:spcBef>
              <a:spcAft>
                <a:spcPts val="0"/>
              </a:spcAft>
              <a:buSzPts val="1400"/>
              <a:buChar char="○"/>
              <a:defRPr/>
            </a:lvl5pPr>
            <a:lvl6pPr marL="2743131" lvl="5" indent="-317492">
              <a:spcBef>
                <a:spcPts val="0"/>
              </a:spcBef>
              <a:spcAft>
                <a:spcPts val="0"/>
              </a:spcAft>
              <a:buSzPts val="1400"/>
              <a:buChar char="■"/>
              <a:defRPr/>
            </a:lvl6pPr>
            <a:lvl7pPr marL="3200320" lvl="6" indent="-317492">
              <a:spcBef>
                <a:spcPts val="0"/>
              </a:spcBef>
              <a:spcAft>
                <a:spcPts val="0"/>
              </a:spcAft>
              <a:buSzPts val="1400"/>
              <a:buChar char="●"/>
              <a:defRPr/>
            </a:lvl7pPr>
            <a:lvl8pPr marL="3657509" lvl="7" indent="-317492">
              <a:spcBef>
                <a:spcPts val="0"/>
              </a:spcBef>
              <a:spcAft>
                <a:spcPts val="0"/>
              </a:spcAft>
              <a:buSzPts val="1400"/>
              <a:buChar char="○"/>
              <a:defRPr/>
            </a:lvl8pPr>
            <a:lvl9pPr marL="4114697" lvl="8" indent="-317492">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97055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28C9E133-74B7-0BC2-621E-60D79CDB3FA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507AEB1-E82C-015B-7C2B-45ABF9A01B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465AAC9-8CCE-789D-E03C-4C0683FF2810}"/>
              </a:ext>
            </a:extLst>
          </p:cNvPr>
          <p:cNvSpPr>
            <a:spLocks noGrp="1" noChangeArrowheads="1"/>
          </p:cNvSpPr>
          <p:nvPr>
            <p:ph type="sldNum" sz="quarter" idx="12"/>
          </p:nvPr>
        </p:nvSpPr>
        <p:spPr>
          <a:ln/>
        </p:spPr>
        <p:txBody>
          <a:bodyPr/>
          <a:lstStyle>
            <a:lvl1pPr>
              <a:defRPr/>
            </a:lvl1pPr>
          </a:lstStyle>
          <a:p>
            <a:pPr>
              <a:defRPr/>
            </a:pPr>
            <a:fld id="{8B4D0873-9494-46E5-B5B5-7340CE1406A2}" type="slidenum">
              <a:rPr lang="en-US" altLang="en-US"/>
              <a:pPr>
                <a:defRPr/>
              </a:pPr>
              <a:t>‹#›</a:t>
            </a:fld>
            <a:endParaRPr lang="en-US" altLang="en-US"/>
          </a:p>
        </p:txBody>
      </p:sp>
    </p:spTree>
    <p:extLst>
      <p:ext uri="{BB962C8B-B14F-4D97-AF65-F5344CB8AC3E}">
        <p14:creationId xmlns:p14="http://schemas.microsoft.com/office/powerpoint/2010/main" val="924991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2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254061"/>
                </a:solidFill>
                <a:latin typeface="Arial"/>
                <a:cs typeface="Arial"/>
              </a:defRPr>
            </a:lvl1pPr>
          </a:lstStyle>
          <a:p>
            <a:endParaRPr/>
          </a:p>
        </p:txBody>
      </p:sp>
      <p:sp>
        <p:nvSpPr>
          <p:cNvPr id="3" name="Holder 3"/>
          <p:cNvSpPr>
            <a:spLocks noGrp="1"/>
          </p:cNvSpPr>
          <p:nvPr>
            <p:ph sz="half" idx="2"/>
          </p:nvPr>
        </p:nvSpPr>
        <p:spPr>
          <a:xfrm>
            <a:off x="1606905" y="1597444"/>
            <a:ext cx="2025014" cy="290849"/>
          </a:xfrm>
          <a:prstGeom prst="rect">
            <a:avLst/>
          </a:prstGeom>
        </p:spPr>
        <p:txBody>
          <a:bodyPr wrap="square" lIns="0" tIns="0" rIns="0" bIns="0">
            <a:spAutoFit/>
          </a:bodyPr>
          <a:lstStyle>
            <a:lvl1pPr>
              <a:defRPr sz="2100" b="0" i="0">
                <a:solidFill>
                  <a:schemeClr val="tx1"/>
                </a:solidFill>
                <a:latin typeface="Arial"/>
                <a:cs typeface="Arial"/>
              </a:defRPr>
            </a:lvl1pPr>
          </a:lstStyle>
          <a:p>
            <a:endParaRPr/>
          </a:p>
        </p:txBody>
      </p:sp>
      <p:sp>
        <p:nvSpPr>
          <p:cNvPr id="4" name="Holder 4"/>
          <p:cNvSpPr>
            <a:spLocks noGrp="1"/>
          </p:cNvSpPr>
          <p:nvPr>
            <p:ph sz="half" idx="3"/>
          </p:nvPr>
        </p:nvSpPr>
        <p:spPr>
          <a:xfrm>
            <a:off x="5254410" y="1597799"/>
            <a:ext cx="2885440" cy="290849"/>
          </a:xfrm>
          <a:prstGeom prst="rect">
            <a:avLst/>
          </a:prstGeom>
        </p:spPr>
        <p:txBody>
          <a:bodyPr wrap="square" lIns="0" tIns="0" rIns="0" bIns="0">
            <a:spAutoFit/>
          </a:bodyPr>
          <a:lstStyle>
            <a:lvl1pPr>
              <a:defRPr sz="2100" b="0" i="0">
                <a:solidFill>
                  <a:schemeClr val="tx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41968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C30D2-747A-D044-8FF1-5ABFD9D283B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11B0E4-85CC-5847-FB9E-0CEF6080169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3E85EF-A731-9880-442C-711D6DB35296}"/>
              </a:ext>
            </a:extLst>
          </p:cNvPr>
          <p:cNvSpPr>
            <a:spLocks noGrp="1"/>
          </p:cNvSpPr>
          <p:nvPr>
            <p:ph type="dt" sz="half" idx="10"/>
          </p:nvPr>
        </p:nvSpPr>
        <p:spPr/>
        <p:txBody>
          <a:bodyPr/>
          <a:lstStyle/>
          <a:p>
            <a:fld id="{9E2796EB-8658-4AD7-BC49-12DE84303C27}" type="datetimeFigureOut">
              <a:rPr lang="en-US" smtClean="0"/>
              <a:t>5/30/2024</a:t>
            </a:fld>
            <a:endParaRPr lang="en-US"/>
          </a:p>
        </p:txBody>
      </p:sp>
      <p:sp>
        <p:nvSpPr>
          <p:cNvPr id="5" name="Footer Placeholder 4">
            <a:extLst>
              <a:ext uri="{FF2B5EF4-FFF2-40B4-BE49-F238E27FC236}">
                <a16:creationId xmlns:a16="http://schemas.microsoft.com/office/drawing/2014/main" id="{CF6626C1-FDE0-EB30-EA3F-55F9820EE6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4351C4-BF55-9D68-A6A3-3EC2BAB63A05}"/>
              </a:ext>
            </a:extLst>
          </p:cNvPr>
          <p:cNvSpPr>
            <a:spLocks noGrp="1"/>
          </p:cNvSpPr>
          <p:nvPr>
            <p:ph type="sldNum" sz="quarter" idx="12"/>
          </p:nvPr>
        </p:nvSpPr>
        <p:spPr/>
        <p:txBody>
          <a:bodyPr/>
          <a:lstStyle/>
          <a:p>
            <a:fld id="{0BE1CCB0-3B13-45AF-9EE0-FABD8D75DD88}" type="slidenum">
              <a:rPr lang="en-US" smtClean="0"/>
              <a:t>‹#›</a:t>
            </a:fld>
            <a:endParaRPr lang="en-US"/>
          </a:p>
        </p:txBody>
      </p:sp>
    </p:spTree>
    <p:extLst>
      <p:ext uri="{BB962C8B-B14F-4D97-AF65-F5344CB8AC3E}">
        <p14:creationId xmlns:p14="http://schemas.microsoft.com/office/powerpoint/2010/main" val="1370962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87099-CA9B-8694-92A3-5CB11D782F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18AA55-EC2A-21DC-1836-1B65CD8052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88E866-A28C-8648-7EBA-4A2217A64BFE}"/>
              </a:ext>
            </a:extLst>
          </p:cNvPr>
          <p:cNvSpPr>
            <a:spLocks noGrp="1"/>
          </p:cNvSpPr>
          <p:nvPr>
            <p:ph type="dt" sz="half" idx="10"/>
          </p:nvPr>
        </p:nvSpPr>
        <p:spPr/>
        <p:txBody>
          <a:bodyPr/>
          <a:lstStyle/>
          <a:p>
            <a:fld id="{9E2796EB-8658-4AD7-BC49-12DE84303C27}" type="datetimeFigureOut">
              <a:rPr lang="en-US" smtClean="0"/>
              <a:t>5/30/2024</a:t>
            </a:fld>
            <a:endParaRPr lang="en-US"/>
          </a:p>
        </p:txBody>
      </p:sp>
      <p:sp>
        <p:nvSpPr>
          <p:cNvPr id="5" name="Footer Placeholder 4">
            <a:extLst>
              <a:ext uri="{FF2B5EF4-FFF2-40B4-BE49-F238E27FC236}">
                <a16:creationId xmlns:a16="http://schemas.microsoft.com/office/drawing/2014/main" id="{3FACD5BC-61A2-1A74-7BEC-F57A116107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3B7FD5-C1EE-66AC-9B07-705580FD4B4B}"/>
              </a:ext>
            </a:extLst>
          </p:cNvPr>
          <p:cNvSpPr>
            <a:spLocks noGrp="1"/>
          </p:cNvSpPr>
          <p:nvPr>
            <p:ph type="sldNum" sz="quarter" idx="12"/>
          </p:nvPr>
        </p:nvSpPr>
        <p:spPr/>
        <p:txBody>
          <a:bodyPr/>
          <a:lstStyle/>
          <a:p>
            <a:fld id="{0BE1CCB0-3B13-45AF-9EE0-FABD8D75DD88}" type="slidenum">
              <a:rPr lang="en-US" smtClean="0"/>
              <a:t>‹#›</a:t>
            </a:fld>
            <a:endParaRPr lang="en-US"/>
          </a:p>
        </p:txBody>
      </p:sp>
    </p:spTree>
    <p:extLst>
      <p:ext uri="{BB962C8B-B14F-4D97-AF65-F5344CB8AC3E}">
        <p14:creationId xmlns:p14="http://schemas.microsoft.com/office/powerpoint/2010/main" val="2540185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3F44B-8A7D-3F7C-E1D4-6211385FF80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80F7B6-217B-3C8F-E46B-6E9C9BB2CF0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E58FC-C70C-BC9D-00D8-F0670FA89109}"/>
              </a:ext>
            </a:extLst>
          </p:cNvPr>
          <p:cNvSpPr>
            <a:spLocks noGrp="1"/>
          </p:cNvSpPr>
          <p:nvPr>
            <p:ph type="dt" sz="half" idx="10"/>
          </p:nvPr>
        </p:nvSpPr>
        <p:spPr/>
        <p:txBody>
          <a:bodyPr/>
          <a:lstStyle/>
          <a:p>
            <a:fld id="{9E2796EB-8658-4AD7-BC49-12DE84303C27}" type="datetimeFigureOut">
              <a:rPr lang="en-US" smtClean="0"/>
              <a:t>5/30/2024</a:t>
            </a:fld>
            <a:endParaRPr lang="en-US"/>
          </a:p>
        </p:txBody>
      </p:sp>
      <p:sp>
        <p:nvSpPr>
          <p:cNvPr id="5" name="Footer Placeholder 4">
            <a:extLst>
              <a:ext uri="{FF2B5EF4-FFF2-40B4-BE49-F238E27FC236}">
                <a16:creationId xmlns:a16="http://schemas.microsoft.com/office/drawing/2014/main" id="{1F147708-FFD9-127E-59F3-93697E26DA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E672A8-560F-97A0-F45C-C2CB24B0A885}"/>
              </a:ext>
            </a:extLst>
          </p:cNvPr>
          <p:cNvSpPr>
            <a:spLocks noGrp="1"/>
          </p:cNvSpPr>
          <p:nvPr>
            <p:ph type="sldNum" sz="quarter" idx="12"/>
          </p:nvPr>
        </p:nvSpPr>
        <p:spPr/>
        <p:txBody>
          <a:bodyPr/>
          <a:lstStyle/>
          <a:p>
            <a:fld id="{0BE1CCB0-3B13-45AF-9EE0-FABD8D75DD88}" type="slidenum">
              <a:rPr lang="en-US" smtClean="0"/>
              <a:t>‹#›</a:t>
            </a:fld>
            <a:endParaRPr lang="en-US"/>
          </a:p>
        </p:txBody>
      </p:sp>
    </p:spTree>
    <p:extLst>
      <p:ext uri="{BB962C8B-B14F-4D97-AF65-F5344CB8AC3E}">
        <p14:creationId xmlns:p14="http://schemas.microsoft.com/office/powerpoint/2010/main" val="3310675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572B6-AAB7-22A7-7D64-251DDA1E93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15C9C0-0E0D-4EDD-9CE6-BDB7CE80CBF3}"/>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221A8A-F9F5-E499-4039-4FDD00B26AA9}"/>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035AEB-CD60-7C6B-2C05-454D0BCCDC25}"/>
              </a:ext>
            </a:extLst>
          </p:cNvPr>
          <p:cNvSpPr>
            <a:spLocks noGrp="1"/>
          </p:cNvSpPr>
          <p:nvPr>
            <p:ph type="dt" sz="half" idx="10"/>
          </p:nvPr>
        </p:nvSpPr>
        <p:spPr/>
        <p:txBody>
          <a:bodyPr/>
          <a:lstStyle/>
          <a:p>
            <a:fld id="{9E2796EB-8658-4AD7-BC49-12DE84303C27}" type="datetimeFigureOut">
              <a:rPr lang="en-US" smtClean="0"/>
              <a:t>5/30/2024</a:t>
            </a:fld>
            <a:endParaRPr lang="en-US"/>
          </a:p>
        </p:txBody>
      </p:sp>
      <p:sp>
        <p:nvSpPr>
          <p:cNvPr id="6" name="Footer Placeholder 5">
            <a:extLst>
              <a:ext uri="{FF2B5EF4-FFF2-40B4-BE49-F238E27FC236}">
                <a16:creationId xmlns:a16="http://schemas.microsoft.com/office/drawing/2014/main" id="{24453E19-8EB3-F287-4A62-7906365605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C8206D-3BBD-8558-B027-3B7E1375DEC8}"/>
              </a:ext>
            </a:extLst>
          </p:cNvPr>
          <p:cNvSpPr>
            <a:spLocks noGrp="1"/>
          </p:cNvSpPr>
          <p:nvPr>
            <p:ph type="sldNum" sz="quarter" idx="12"/>
          </p:nvPr>
        </p:nvSpPr>
        <p:spPr/>
        <p:txBody>
          <a:bodyPr/>
          <a:lstStyle/>
          <a:p>
            <a:fld id="{0BE1CCB0-3B13-45AF-9EE0-FABD8D75DD88}" type="slidenum">
              <a:rPr lang="en-US" smtClean="0"/>
              <a:t>‹#›</a:t>
            </a:fld>
            <a:endParaRPr lang="en-US"/>
          </a:p>
        </p:txBody>
      </p:sp>
    </p:spTree>
    <p:extLst>
      <p:ext uri="{BB962C8B-B14F-4D97-AF65-F5344CB8AC3E}">
        <p14:creationId xmlns:p14="http://schemas.microsoft.com/office/powerpoint/2010/main" val="9011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533400" y="1524000"/>
            <a:ext cx="7886700" cy="4351338"/>
          </a:xfrm>
        </p:spPr>
        <p:txBody>
          <a:bodyPr/>
          <a:lstStyle>
            <a:lvl2pPr marL="800100" indent="-342900">
              <a:buFont typeface="Calibri" panose="020F050202020403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33345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486F9-B831-B882-F07A-8BD3146F4304}"/>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EA31EC-6192-D73F-FA49-7C2D71FB99D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AC7C96-F1AF-2693-37DB-F32E635D32DC}"/>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1CAB3C-E2CF-E0C5-86A7-6579A357040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9C1C82-D0BE-34C9-0854-98EB450E1A3E}"/>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3A8B42-08B8-58E8-A9AC-2A64A28E72C7}"/>
              </a:ext>
            </a:extLst>
          </p:cNvPr>
          <p:cNvSpPr>
            <a:spLocks noGrp="1"/>
          </p:cNvSpPr>
          <p:nvPr>
            <p:ph type="dt" sz="half" idx="10"/>
          </p:nvPr>
        </p:nvSpPr>
        <p:spPr/>
        <p:txBody>
          <a:bodyPr/>
          <a:lstStyle/>
          <a:p>
            <a:fld id="{9E2796EB-8658-4AD7-BC49-12DE84303C27}" type="datetimeFigureOut">
              <a:rPr lang="en-US" smtClean="0"/>
              <a:t>5/30/2024</a:t>
            </a:fld>
            <a:endParaRPr lang="en-US"/>
          </a:p>
        </p:txBody>
      </p:sp>
      <p:sp>
        <p:nvSpPr>
          <p:cNvPr id="8" name="Footer Placeholder 7">
            <a:extLst>
              <a:ext uri="{FF2B5EF4-FFF2-40B4-BE49-F238E27FC236}">
                <a16:creationId xmlns:a16="http://schemas.microsoft.com/office/drawing/2014/main" id="{D85130A1-E1FC-3DE7-AA99-45B780D726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37B927-0D12-BD31-B789-99EE55FC3ABF}"/>
              </a:ext>
            </a:extLst>
          </p:cNvPr>
          <p:cNvSpPr>
            <a:spLocks noGrp="1"/>
          </p:cNvSpPr>
          <p:nvPr>
            <p:ph type="sldNum" sz="quarter" idx="12"/>
          </p:nvPr>
        </p:nvSpPr>
        <p:spPr/>
        <p:txBody>
          <a:bodyPr/>
          <a:lstStyle/>
          <a:p>
            <a:fld id="{0BE1CCB0-3B13-45AF-9EE0-FABD8D75DD88}" type="slidenum">
              <a:rPr lang="en-US" smtClean="0"/>
              <a:t>‹#›</a:t>
            </a:fld>
            <a:endParaRPr lang="en-US"/>
          </a:p>
        </p:txBody>
      </p:sp>
    </p:spTree>
    <p:extLst>
      <p:ext uri="{BB962C8B-B14F-4D97-AF65-F5344CB8AC3E}">
        <p14:creationId xmlns:p14="http://schemas.microsoft.com/office/powerpoint/2010/main" val="792453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00937-A825-344C-A3B3-6838E70AEB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477EA1-4F15-302B-3ED3-C923FE147EE1}"/>
              </a:ext>
            </a:extLst>
          </p:cNvPr>
          <p:cNvSpPr>
            <a:spLocks noGrp="1"/>
          </p:cNvSpPr>
          <p:nvPr>
            <p:ph type="dt" sz="half" idx="10"/>
          </p:nvPr>
        </p:nvSpPr>
        <p:spPr/>
        <p:txBody>
          <a:bodyPr/>
          <a:lstStyle/>
          <a:p>
            <a:fld id="{9E2796EB-8658-4AD7-BC49-12DE84303C27}" type="datetimeFigureOut">
              <a:rPr lang="en-US" smtClean="0"/>
              <a:t>5/30/2024</a:t>
            </a:fld>
            <a:endParaRPr lang="en-US"/>
          </a:p>
        </p:txBody>
      </p:sp>
      <p:sp>
        <p:nvSpPr>
          <p:cNvPr id="4" name="Footer Placeholder 3">
            <a:extLst>
              <a:ext uri="{FF2B5EF4-FFF2-40B4-BE49-F238E27FC236}">
                <a16:creationId xmlns:a16="http://schemas.microsoft.com/office/drawing/2014/main" id="{D767E398-8A3B-48FB-4368-D3D432070D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AE2889-322B-79FD-D2AB-0D6DA548EBDE}"/>
              </a:ext>
            </a:extLst>
          </p:cNvPr>
          <p:cNvSpPr>
            <a:spLocks noGrp="1"/>
          </p:cNvSpPr>
          <p:nvPr>
            <p:ph type="sldNum" sz="quarter" idx="12"/>
          </p:nvPr>
        </p:nvSpPr>
        <p:spPr/>
        <p:txBody>
          <a:bodyPr/>
          <a:lstStyle/>
          <a:p>
            <a:fld id="{0BE1CCB0-3B13-45AF-9EE0-FABD8D75DD88}" type="slidenum">
              <a:rPr lang="en-US" smtClean="0"/>
              <a:t>‹#›</a:t>
            </a:fld>
            <a:endParaRPr lang="en-US"/>
          </a:p>
        </p:txBody>
      </p:sp>
    </p:spTree>
    <p:extLst>
      <p:ext uri="{BB962C8B-B14F-4D97-AF65-F5344CB8AC3E}">
        <p14:creationId xmlns:p14="http://schemas.microsoft.com/office/powerpoint/2010/main" val="2578041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A3F34B-0CF4-5998-AB37-22388AAFAAE6}"/>
              </a:ext>
            </a:extLst>
          </p:cNvPr>
          <p:cNvSpPr>
            <a:spLocks noGrp="1"/>
          </p:cNvSpPr>
          <p:nvPr>
            <p:ph type="dt" sz="half" idx="10"/>
          </p:nvPr>
        </p:nvSpPr>
        <p:spPr/>
        <p:txBody>
          <a:bodyPr/>
          <a:lstStyle/>
          <a:p>
            <a:fld id="{9E2796EB-8658-4AD7-BC49-12DE84303C27}" type="datetimeFigureOut">
              <a:rPr lang="en-US" smtClean="0"/>
              <a:t>5/30/2024</a:t>
            </a:fld>
            <a:endParaRPr lang="en-US"/>
          </a:p>
        </p:txBody>
      </p:sp>
      <p:sp>
        <p:nvSpPr>
          <p:cNvPr id="3" name="Footer Placeholder 2">
            <a:extLst>
              <a:ext uri="{FF2B5EF4-FFF2-40B4-BE49-F238E27FC236}">
                <a16:creationId xmlns:a16="http://schemas.microsoft.com/office/drawing/2014/main" id="{6EBB986C-95D8-C561-31A9-2FBCE03750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ECE41E-EA23-758B-ECBE-DF4F27B6AD80}"/>
              </a:ext>
            </a:extLst>
          </p:cNvPr>
          <p:cNvSpPr>
            <a:spLocks noGrp="1"/>
          </p:cNvSpPr>
          <p:nvPr>
            <p:ph type="sldNum" sz="quarter" idx="12"/>
          </p:nvPr>
        </p:nvSpPr>
        <p:spPr/>
        <p:txBody>
          <a:bodyPr/>
          <a:lstStyle/>
          <a:p>
            <a:fld id="{0BE1CCB0-3B13-45AF-9EE0-FABD8D75DD88}" type="slidenum">
              <a:rPr lang="en-US" smtClean="0"/>
              <a:t>‹#›</a:t>
            </a:fld>
            <a:endParaRPr lang="en-US"/>
          </a:p>
        </p:txBody>
      </p:sp>
    </p:spTree>
    <p:extLst>
      <p:ext uri="{BB962C8B-B14F-4D97-AF65-F5344CB8AC3E}">
        <p14:creationId xmlns:p14="http://schemas.microsoft.com/office/powerpoint/2010/main" val="42281122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8F727-B819-737E-AAD9-B486555D72D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FF7BB9-A92E-3C92-5B8A-FD2A1EAD999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3AEFFC-9625-0665-D2E5-4432D70D7CB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110EBF-7029-B060-F5A2-83297FECFA26}"/>
              </a:ext>
            </a:extLst>
          </p:cNvPr>
          <p:cNvSpPr>
            <a:spLocks noGrp="1"/>
          </p:cNvSpPr>
          <p:nvPr>
            <p:ph type="dt" sz="half" idx="10"/>
          </p:nvPr>
        </p:nvSpPr>
        <p:spPr/>
        <p:txBody>
          <a:bodyPr/>
          <a:lstStyle/>
          <a:p>
            <a:fld id="{9E2796EB-8658-4AD7-BC49-12DE84303C27}" type="datetimeFigureOut">
              <a:rPr lang="en-US" smtClean="0"/>
              <a:t>5/30/2024</a:t>
            </a:fld>
            <a:endParaRPr lang="en-US"/>
          </a:p>
        </p:txBody>
      </p:sp>
      <p:sp>
        <p:nvSpPr>
          <p:cNvPr id="6" name="Footer Placeholder 5">
            <a:extLst>
              <a:ext uri="{FF2B5EF4-FFF2-40B4-BE49-F238E27FC236}">
                <a16:creationId xmlns:a16="http://schemas.microsoft.com/office/drawing/2014/main" id="{360A7BA4-DE42-A246-FAFF-873EE3670A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27AB05-B6D1-F176-BA1B-823D1F3692DC}"/>
              </a:ext>
            </a:extLst>
          </p:cNvPr>
          <p:cNvSpPr>
            <a:spLocks noGrp="1"/>
          </p:cNvSpPr>
          <p:nvPr>
            <p:ph type="sldNum" sz="quarter" idx="12"/>
          </p:nvPr>
        </p:nvSpPr>
        <p:spPr/>
        <p:txBody>
          <a:bodyPr/>
          <a:lstStyle/>
          <a:p>
            <a:fld id="{0BE1CCB0-3B13-45AF-9EE0-FABD8D75DD88}" type="slidenum">
              <a:rPr lang="en-US" smtClean="0"/>
              <a:t>‹#›</a:t>
            </a:fld>
            <a:endParaRPr lang="en-US"/>
          </a:p>
        </p:txBody>
      </p:sp>
    </p:spTree>
    <p:extLst>
      <p:ext uri="{BB962C8B-B14F-4D97-AF65-F5344CB8AC3E}">
        <p14:creationId xmlns:p14="http://schemas.microsoft.com/office/powerpoint/2010/main" val="6400536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6A2CB-936A-1DFD-1318-3AC76887100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AD9A42-1A3F-3E49-7EC5-96A671A0531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8F22E9-6377-1631-93F5-1AACDCD4872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051627-F42C-8333-F839-74D5E0F007A2}"/>
              </a:ext>
            </a:extLst>
          </p:cNvPr>
          <p:cNvSpPr>
            <a:spLocks noGrp="1"/>
          </p:cNvSpPr>
          <p:nvPr>
            <p:ph type="dt" sz="half" idx="10"/>
          </p:nvPr>
        </p:nvSpPr>
        <p:spPr/>
        <p:txBody>
          <a:bodyPr/>
          <a:lstStyle/>
          <a:p>
            <a:fld id="{9E2796EB-8658-4AD7-BC49-12DE84303C27}" type="datetimeFigureOut">
              <a:rPr lang="en-US" smtClean="0"/>
              <a:t>5/30/2024</a:t>
            </a:fld>
            <a:endParaRPr lang="en-US"/>
          </a:p>
        </p:txBody>
      </p:sp>
      <p:sp>
        <p:nvSpPr>
          <p:cNvPr id="6" name="Footer Placeholder 5">
            <a:extLst>
              <a:ext uri="{FF2B5EF4-FFF2-40B4-BE49-F238E27FC236}">
                <a16:creationId xmlns:a16="http://schemas.microsoft.com/office/drawing/2014/main" id="{AD5C22E7-4CBD-D272-F46F-DDDEF41520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7778CE-BD2B-5852-264A-3643A5CD9A15}"/>
              </a:ext>
            </a:extLst>
          </p:cNvPr>
          <p:cNvSpPr>
            <a:spLocks noGrp="1"/>
          </p:cNvSpPr>
          <p:nvPr>
            <p:ph type="sldNum" sz="quarter" idx="12"/>
          </p:nvPr>
        </p:nvSpPr>
        <p:spPr/>
        <p:txBody>
          <a:bodyPr/>
          <a:lstStyle/>
          <a:p>
            <a:fld id="{0BE1CCB0-3B13-45AF-9EE0-FABD8D75DD88}" type="slidenum">
              <a:rPr lang="en-US" smtClean="0"/>
              <a:t>‹#›</a:t>
            </a:fld>
            <a:endParaRPr lang="en-US"/>
          </a:p>
        </p:txBody>
      </p:sp>
    </p:spTree>
    <p:extLst>
      <p:ext uri="{BB962C8B-B14F-4D97-AF65-F5344CB8AC3E}">
        <p14:creationId xmlns:p14="http://schemas.microsoft.com/office/powerpoint/2010/main" val="13951615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06D08-3144-4715-A831-FA25E437F2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95752F-CD4C-3442-534B-05591432C6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D7CCD0-7545-C3D3-0B9F-6952EDB0B5BD}"/>
              </a:ext>
            </a:extLst>
          </p:cNvPr>
          <p:cNvSpPr>
            <a:spLocks noGrp="1"/>
          </p:cNvSpPr>
          <p:nvPr>
            <p:ph type="dt" sz="half" idx="10"/>
          </p:nvPr>
        </p:nvSpPr>
        <p:spPr/>
        <p:txBody>
          <a:bodyPr/>
          <a:lstStyle/>
          <a:p>
            <a:fld id="{9E2796EB-8658-4AD7-BC49-12DE84303C27}" type="datetimeFigureOut">
              <a:rPr lang="en-US" smtClean="0"/>
              <a:t>5/30/2024</a:t>
            </a:fld>
            <a:endParaRPr lang="en-US"/>
          </a:p>
        </p:txBody>
      </p:sp>
      <p:sp>
        <p:nvSpPr>
          <p:cNvPr id="5" name="Footer Placeholder 4">
            <a:extLst>
              <a:ext uri="{FF2B5EF4-FFF2-40B4-BE49-F238E27FC236}">
                <a16:creationId xmlns:a16="http://schemas.microsoft.com/office/drawing/2014/main" id="{723DEEEB-4B1C-96DD-BAC9-365902FE7C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78F787-4996-1184-F3F3-2A6A5C424747}"/>
              </a:ext>
            </a:extLst>
          </p:cNvPr>
          <p:cNvSpPr>
            <a:spLocks noGrp="1"/>
          </p:cNvSpPr>
          <p:nvPr>
            <p:ph type="sldNum" sz="quarter" idx="12"/>
          </p:nvPr>
        </p:nvSpPr>
        <p:spPr/>
        <p:txBody>
          <a:bodyPr/>
          <a:lstStyle/>
          <a:p>
            <a:fld id="{0BE1CCB0-3B13-45AF-9EE0-FABD8D75DD88}" type="slidenum">
              <a:rPr lang="en-US" smtClean="0"/>
              <a:t>‹#›</a:t>
            </a:fld>
            <a:endParaRPr lang="en-US"/>
          </a:p>
        </p:txBody>
      </p:sp>
    </p:spTree>
    <p:extLst>
      <p:ext uri="{BB962C8B-B14F-4D97-AF65-F5344CB8AC3E}">
        <p14:creationId xmlns:p14="http://schemas.microsoft.com/office/powerpoint/2010/main" val="41961290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82B981-D80B-C95C-2B2A-58A7BCFA333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F235EE-CE1C-00F1-0938-5E54E1E0DE5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8E6457-E4CF-6909-12A2-5CD015A677F5}"/>
              </a:ext>
            </a:extLst>
          </p:cNvPr>
          <p:cNvSpPr>
            <a:spLocks noGrp="1"/>
          </p:cNvSpPr>
          <p:nvPr>
            <p:ph type="dt" sz="half" idx="10"/>
          </p:nvPr>
        </p:nvSpPr>
        <p:spPr/>
        <p:txBody>
          <a:bodyPr/>
          <a:lstStyle/>
          <a:p>
            <a:fld id="{9E2796EB-8658-4AD7-BC49-12DE84303C27}" type="datetimeFigureOut">
              <a:rPr lang="en-US" smtClean="0"/>
              <a:t>5/30/2024</a:t>
            </a:fld>
            <a:endParaRPr lang="en-US"/>
          </a:p>
        </p:txBody>
      </p:sp>
      <p:sp>
        <p:nvSpPr>
          <p:cNvPr id="5" name="Footer Placeholder 4">
            <a:extLst>
              <a:ext uri="{FF2B5EF4-FFF2-40B4-BE49-F238E27FC236}">
                <a16:creationId xmlns:a16="http://schemas.microsoft.com/office/drawing/2014/main" id="{B3422CB2-12EF-E2FC-A723-EC509679B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2A3BEA-FBAD-B837-4C6C-AB8761622213}"/>
              </a:ext>
            </a:extLst>
          </p:cNvPr>
          <p:cNvSpPr>
            <a:spLocks noGrp="1"/>
          </p:cNvSpPr>
          <p:nvPr>
            <p:ph type="sldNum" sz="quarter" idx="12"/>
          </p:nvPr>
        </p:nvSpPr>
        <p:spPr/>
        <p:txBody>
          <a:bodyPr/>
          <a:lstStyle/>
          <a:p>
            <a:fld id="{0BE1CCB0-3B13-45AF-9EE0-FABD8D75DD88}" type="slidenum">
              <a:rPr lang="en-US" smtClean="0"/>
              <a:t>‹#›</a:t>
            </a:fld>
            <a:endParaRPr lang="en-US"/>
          </a:p>
        </p:txBody>
      </p:sp>
    </p:spTree>
    <p:extLst>
      <p:ext uri="{BB962C8B-B14F-4D97-AF65-F5344CB8AC3E}">
        <p14:creationId xmlns:p14="http://schemas.microsoft.com/office/powerpoint/2010/main" val="1928461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38C20D7-698E-4528-AFE4-38F6E054D6D5}" type="datetimeFigureOut">
              <a:rPr lang="en-US" smtClean="0"/>
              <a:t>5/30/2024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E84A75-380D-49D2-A87F-182FC7068D9D}" type="slidenum">
              <a:rPr lang="en-US" smtClean="0"/>
              <a:t>‹#›</a:t>
            </a:fld>
            <a:endParaRPr lang="en-US" dirty="0"/>
          </a:p>
        </p:txBody>
      </p:sp>
    </p:spTree>
    <p:extLst>
      <p:ext uri="{BB962C8B-B14F-4D97-AF65-F5344CB8AC3E}">
        <p14:creationId xmlns:p14="http://schemas.microsoft.com/office/powerpoint/2010/main" val="524635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38C20D7-698E-4528-AFE4-38F6E054D6D5}" type="datetimeFigureOut">
              <a:rPr lang="en-US" smtClean="0"/>
              <a:t>5/30/2024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E84A75-380D-49D2-A87F-182FC7068D9D}" type="slidenum">
              <a:rPr lang="en-US" smtClean="0"/>
              <a:t>‹#›</a:t>
            </a:fld>
            <a:endParaRPr lang="en-US" dirty="0"/>
          </a:p>
        </p:txBody>
      </p:sp>
    </p:spTree>
    <p:extLst>
      <p:ext uri="{BB962C8B-B14F-4D97-AF65-F5344CB8AC3E}">
        <p14:creationId xmlns:p14="http://schemas.microsoft.com/office/powerpoint/2010/main" val="4203547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0FE84A75-380D-49D2-A87F-182FC7068D9D}" type="slidenum">
              <a:rPr lang="en-US" smtClean="0"/>
              <a:t>‹#›</a:t>
            </a:fld>
            <a:endParaRPr lang="en-US" dirty="0"/>
          </a:p>
        </p:txBody>
      </p:sp>
    </p:spTree>
    <p:extLst>
      <p:ext uri="{BB962C8B-B14F-4D97-AF65-F5344CB8AC3E}">
        <p14:creationId xmlns:p14="http://schemas.microsoft.com/office/powerpoint/2010/main" val="1146291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B38C20D7-698E-4528-AFE4-38F6E054D6D5}" type="datetimeFigureOut">
              <a:rPr lang="en-US" smtClean="0"/>
              <a:t>5/30/2024</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0FE84A75-380D-49D2-A87F-182FC7068D9D}" type="slidenum">
              <a:rPr lang="en-US" smtClean="0"/>
              <a:t>‹#›</a:t>
            </a:fld>
            <a:endParaRPr lang="en-US" dirty="0"/>
          </a:p>
        </p:txBody>
      </p:sp>
    </p:spTree>
    <p:extLst>
      <p:ext uri="{BB962C8B-B14F-4D97-AF65-F5344CB8AC3E}">
        <p14:creationId xmlns:p14="http://schemas.microsoft.com/office/powerpoint/2010/main" val="2720720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B38C20D7-698E-4528-AFE4-38F6E054D6D5}" type="datetimeFigureOut">
              <a:rPr lang="en-US" smtClean="0"/>
              <a:t>5/30/2024</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0FE84A75-380D-49D2-A87F-182FC7068D9D}" type="slidenum">
              <a:rPr lang="en-US" smtClean="0"/>
              <a:t>‹#›</a:t>
            </a:fld>
            <a:endParaRPr lang="en-US" dirty="0"/>
          </a:p>
        </p:txBody>
      </p:sp>
    </p:spTree>
    <p:extLst>
      <p:ext uri="{BB962C8B-B14F-4D97-AF65-F5344CB8AC3E}">
        <p14:creationId xmlns:p14="http://schemas.microsoft.com/office/powerpoint/2010/main" val="3703460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38C20D7-698E-4528-AFE4-38F6E054D6D5}" type="datetimeFigureOut">
              <a:rPr lang="en-US" smtClean="0"/>
              <a:t>5/30/2024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E84A75-380D-49D2-A87F-182FC7068D9D}" type="slidenum">
              <a:rPr lang="en-US" smtClean="0"/>
              <a:t>‹#›</a:t>
            </a:fld>
            <a:endParaRPr lang="en-US" dirty="0"/>
          </a:p>
        </p:txBody>
      </p:sp>
    </p:spTree>
    <p:extLst>
      <p:ext uri="{BB962C8B-B14F-4D97-AF65-F5344CB8AC3E}">
        <p14:creationId xmlns:p14="http://schemas.microsoft.com/office/powerpoint/2010/main" val="1754191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38C20D7-698E-4528-AFE4-38F6E054D6D5}" type="datetimeFigureOut">
              <a:rPr lang="en-US" smtClean="0"/>
              <a:t>5/30/2024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E84A75-380D-49D2-A87F-182FC7068D9D}" type="slidenum">
              <a:rPr lang="en-US" smtClean="0"/>
              <a:t>‹#›</a:t>
            </a:fld>
            <a:endParaRPr lang="en-US" dirty="0"/>
          </a:p>
        </p:txBody>
      </p:sp>
    </p:spTree>
    <p:extLst>
      <p:ext uri="{BB962C8B-B14F-4D97-AF65-F5344CB8AC3E}">
        <p14:creationId xmlns:p14="http://schemas.microsoft.com/office/powerpoint/2010/main" val="162822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E587E4D6-ED74-73A0-BED1-A88468CF1E6A}"/>
              </a:ext>
            </a:extLst>
          </p:cNvPr>
          <p:cNvPicPr>
            <a:picLocks noChangeAspect="1"/>
          </p:cNvPicPr>
          <p:nvPr userDrawn="1"/>
        </p:nvPicPr>
        <p:blipFill>
          <a:blip r:embed="rId17"/>
          <a:stretch>
            <a:fillRect/>
          </a:stretch>
        </p:blipFill>
        <p:spPr>
          <a:xfrm>
            <a:off x="628650" y="5638800"/>
            <a:ext cx="8131692" cy="1069959"/>
          </a:xfrm>
          <a:prstGeom prst="rect">
            <a:avLst/>
          </a:prstGeom>
        </p:spPr>
      </p:pic>
    </p:spTree>
    <p:extLst>
      <p:ext uri="{BB962C8B-B14F-4D97-AF65-F5344CB8AC3E}">
        <p14:creationId xmlns:p14="http://schemas.microsoft.com/office/powerpoint/2010/main" val="35101957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98" r:id="rId14"/>
    <p:sldLayoutId id="2147483699" r:id="rId15"/>
  </p:sldLayoutIdLst>
  <p:txStyles>
    <p:title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E2BFB7-3606-B9E3-61E0-5628546C3A1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4DFAAB-A35A-FF46-D08B-8CAF5288DF7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9913BF-E25D-3B2D-95DC-4084950745D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2796EB-8658-4AD7-BC49-12DE84303C27}" type="datetimeFigureOut">
              <a:rPr lang="en-US" smtClean="0"/>
              <a:t>5/30/2024</a:t>
            </a:fld>
            <a:endParaRPr lang="en-US"/>
          </a:p>
        </p:txBody>
      </p:sp>
      <p:sp>
        <p:nvSpPr>
          <p:cNvPr id="5" name="Footer Placeholder 4">
            <a:extLst>
              <a:ext uri="{FF2B5EF4-FFF2-40B4-BE49-F238E27FC236}">
                <a16:creationId xmlns:a16="http://schemas.microsoft.com/office/drawing/2014/main" id="{18FC23BC-42B9-43C9-5730-15D3D7771C6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510357-B31D-C0A0-8816-263DA3E88C5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E1CCB0-3B13-45AF-9EE0-FABD8D75DD88}" type="slidenum">
              <a:rPr lang="en-US" smtClean="0"/>
              <a:t>‹#›</a:t>
            </a:fld>
            <a:endParaRPr lang="en-US"/>
          </a:p>
        </p:txBody>
      </p:sp>
    </p:spTree>
    <p:extLst>
      <p:ext uri="{BB962C8B-B14F-4D97-AF65-F5344CB8AC3E}">
        <p14:creationId xmlns:p14="http://schemas.microsoft.com/office/powerpoint/2010/main" val="9728232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sign with blue text&#10;&#10;Description automatically generated">
            <a:extLst>
              <a:ext uri="{FF2B5EF4-FFF2-40B4-BE49-F238E27FC236}">
                <a16:creationId xmlns:a16="http://schemas.microsoft.com/office/drawing/2014/main" id="{8C267740-D0C0-35CE-DB8B-63E0F89E7E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43" y="1556993"/>
            <a:ext cx="9144000" cy="3863756"/>
          </a:xfrm>
          <a:prstGeom prst="rect">
            <a:avLst/>
          </a:prstGeom>
        </p:spPr>
      </p:pic>
    </p:spTree>
    <p:extLst>
      <p:ext uri="{BB962C8B-B14F-4D97-AF65-F5344CB8AC3E}">
        <p14:creationId xmlns:p14="http://schemas.microsoft.com/office/powerpoint/2010/main" val="1471152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3DDA7-1C00-BB7E-33D3-7D06425F7596}"/>
              </a:ext>
            </a:extLst>
          </p:cNvPr>
          <p:cNvSpPr>
            <a:spLocks noGrp="1"/>
          </p:cNvSpPr>
          <p:nvPr>
            <p:ph type="title"/>
          </p:nvPr>
        </p:nvSpPr>
        <p:spPr>
          <a:xfrm>
            <a:off x="628650" y="237330"/>
            <a:ext cx="7886700" cy="1325563"/>
          </a:xfrm>
        </p:spPr>
        <p:txBody>
          <a:bodyPr>
            <a:normAutofit/>
          </a:bodyPr>
          <a:lstStyle/>
          <a:p>
            <a:r>
              <a:rPr lang="en-US" sz="3600" b="1" dirty="0"/>
              <a:t>Personnel in Early Childhood Intervention</a:t>
            </a:r>
          </a:p>
        </p:txBody>
      </p:sp>
      <p:sp>
        <p:nvSpPr>
          <p:cNvPr id="3" name="Content Placeholder 2">
            <a:extLst>
              <a:ext uri="{FF2B5EF4-FFF2-40B4-BE49-F238E27FC236}">
                <a16:creationId xmlns:a16="http://schemas.microsoft.com/office/drawing/2014/main" id="{3F589697-C58B-F662-2578-42CE123A4774}"/>
              </a:ext>
            </a:extLst>
          </p:cNvPr>
          <p:cNvSpPr>
            <a:spLocks noGrp="1"/>
          </p:cNvSpPr>
          <p:nvPr>
            <p:ph idx="1"/>
          </p:nvPr>
        </p:nvSpPr>
        <p:spPr>
          <a:xfrm>
            <a:off x="628650" y="1462089"/>
            <a:ext cx="7886700" cy="4495799"/>
          </a:xfrm>
        </p:spPr>
        <p:txBody>
          <a:bodyPr>
            <a:normAutofit lnSpcReduction="10000"/>
          </a:bodyPr>
          <a:lstStyle/>
          <a:p>
            <a:pPr>
              <a:lnSpc>
                <a:spcPct val="100000"/>
              </a:lnSpc>
              <a:spcBef>
                <a:spcPts val="600"/>
              </a:spcBef>
            </a:pPr>
            <a:r>
              <a:rPr lang="en-US" sz="2400" dirty="0"/>
              <a:t>Special Educators</a:t>
            </a:r>
          </a:p>
          <a:p>
            <a:pPr>
              <a:lnSpc>
                <a:spcPct val="100000"/>
              </a:lnSpc>
              <a:spcBef>
                <a:spcPts val="600"/>
              </a:spcBef>
            </a:pPr>
            <a:r>
              <a:rPr lang="en-US" sz="2400" dirty="0"/>
              <a:t>Speech-Language Pathologists and Audiologists</a:t>
            </a:r>
          </a:p>
          <a:p>
            <a:pPr>
              <a:lnSpc>
                <a:spcPct val="100000"/>
              </a:lnSpc>
              <a:spcBef>
                <a:spcPts val="600"/>
              </a:spcBef>
            </a:pPr>
            <a:r>
              <a:rPr lang="en-US" sz="2400" dirty="0"/>
              <a:t>Occupational Therapists </a:t>
            </a:r>
          </a:p>
          <a:p>
            <a:pPr>
              <a:lnSpc>
                <a:spcPct val="100000"/>
              </a:lnSpc>
              <a:spcBef>
                <a:spcPts val="600"/>
              </a:spcBef>
            </a:pPr>
            <a:r>
              <a:rPr lang="en-US" sz="2400" dirty="0"/>
              <a:t>Physical Therapists </a:t>
            </a:r>
          </a:p>
          <a:p>
            <a:pPr>
              <a:lnSpc>
                <a:spcPct val="100000"/>
              </a:lnSpc>
              <a:spcBef>
                <a:spcPts val="600"/>
              </a:spcBef>
            </a:pPr>
            <a:r>
              <a:rPr lang="en-US" sz="2400" dirty="0"/>
              <a:t>Psychologists </a:t>
            </a:r>
          </a:p>
          <a:p>
            <a:pPr>
              <a:lnSpc>
                <a:spcPct val="100000"/>
              </a:lnSpc>
              <a:spcBef>
                <a:spcPts val="600"/>
              </a:spcBef>
            </a:pPr>
            <a:r>
              <a:rPr lang="en-US" sz="2400" dirty="0"/>
              <a:t>Social Workers</a:t>
            </a:r>
          </a:p>
          <a:p>
            <a:pPr>
              <a:lnSpc>
                <a:spcPct val="100000"/>
              </a:lnSpc>
              <a:spcBef>
                <a:spcPts val="600"/>
              </a:spcBef>
            </a:pPr>
            <a:r>
              <a:rPr lang="en-US" sz="2400" dirty="0"/>
              <a:t>Nurses</a:t>
            </a:r>
          </a:p>
          <a:p>
            <a:pPr>
              <a:lnSpc>
                <a:spcPct val="100000"/>
              </a:lnSpc>
              <a:spcBef>
                <a:spcPts val="600"/>
              </a:spcBef>
            </a:pPr>
            <a:r>
              <a:rPr lang="en-US" sz="2400" dirty="0"/>
              <a:t>Nutritionists </a:t>
            </a:r>
          </a:p>
          <a:p>
            <a:pPr>
              <a:lnSpc>
                <a:spcPct val="100000"/>
              </a:lnSpc>
              <a:spcBef>
                <a:spcPts val="600"/>
              </a:spcBef>
            </a:pPr>
            <a:r>
              <a:rPr lang="en-US" sz="2400" dirty="0"/>
              <a:t>Family Therapists </a:t>
            </a:r>
          </a:p>
          <a:p>
            <a:pPr>
              <a:lnSpc>
                <a:spcPct val="100000"/>
              </a:lnSpc>
              <a:spcBef>
                <a:spcPts val="600"/>
              </a:spcBef>
            </a:pPr>
            <a:r>
              <a:rPr lang="en-US" sz="2400" dirty="0"/>
              <a:t>Orientation and Mobility Specialists and </a:t>
            </a:r>
          </a:p>
          <a:p>
            <a:pPr>
              <a:lnSpc>
                <a:spcPct val="100000"/>
              </a:lnSpc>
              <a:spcBef>
                <a:spcPts val="600"/>
              </a:spcBef>
            </a:pPr>
            <a:r>
              <a:rPr lang="en-US" sz="2400" dirty="0"/>
              <a:t>Pediatricians and other Health Care Providers</a:t>
            </a:r>
          </a:p>
        </p:txBody>
      </p:sp>
    </p:spTree>
    <p:extLst>
      <p:ext uri="{BB962C8B-B14F-4D97-AF65-F5344CB8AC3E}">
        <p14:creationId xmlns:p14="http://schemas.microsoft.com/office/powerpoint/2010/main" val="3362122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AF120009-9D2C-6EFA-D422-CB7BBBC3FB7D}"/>
              </a:ext>
            </a:extLst>
          </p:cNvPr>
          <p:cNvSpPr>
            <a:spLocks noGrp="1" noChangeArrowheads="1"/>
          </p:cNvSpPr>
          <p:nvPr>
            <p:ph type="title"/>
          </p:nvPr>
        </p:nvSpPr>
        <p:spPr>
          <a:xfrm>
            <a:off x="685800" y="123825"/>
            <a:ext cx="7772400" cy="1143000"/>
          </a:xfrm>
        </p:spPr>
        <p:txBody>
          <a:bodyPr>
            <a:normAutofit/>
          </a:bodyPr>
          <a:lstStyle/>
          <a:p>
            <a:pPr algn="ctr"/>
            <a:r>
              <a:rPr lang="en-US" altLang="en-US" sz="3600" b="1" dirty="0"/>
              <a:t>Intervention Services</a:t>
            </a:r>
          </a:p>
        </p:txBody>
      </p:sp>
      <p:sp>
        <p:nvSpPr>
          <p:cNvPr id="9219" name="Content Placeholder 2">
            <a:extLst>
              <a:ext uri="{FF2B5EF4-FFF2-40B4-BE49-F238E27FC236}">
                <a16:creationId xmlns:a16="http://schemas.microsoft.com/office/drawing/2014/main" id="{BC9DA506-9A4F-104C-B4EE-27671EA769D6}"/>
              </a:ext>
            </a:extLst>
          </p:cNvPr>
          <p:cNvSpPr>
            <a:spLocks noGrp="1" noChangeArrowheads="1"/>
          </p:cNvSpPr>
          <p:nvPr>
            <p:ph sz="half" idx="1"/>
          </p:nvPr>
        </p:nvSpPr>
        <p:spPr>
          <a:xfrm>
            <a:off x="228600" y="1266825"/>
            <a:ext cx="4191000" cy="5257800"/>
          </a:xfrm>
        </p:spPr>
        <p:txBody>
          <a:bodyPr>
            <a:normAutofit lnSpcReduction="10000"/>
          </a:bodyPr>
          <a:lstStyle/>
          <a:p>
            <a:r>
              <a:rPr lang="en-US" altLang="en-US" sz="2400" dirty="0"/>
              <a:t>Special education/instruction</a:t>
            </a:r>
          </a:p>
          <a:p>
            <a:r>
              <a:rPr lang="en-US" altLang="en-US" sz="2400" dirty="0"/>
              <a:t>Speech pathology and audiology</a:t>
            </a:r>
          </a:p>
          <a:p>
            <a:r>
              <a:rPr lang="en-US" altLang="en-US" sz="2400" dirty="0"/>
              <a:t>Occupational therapy</a:t>
            </a:r>
          </a:p>
          <a:p>
            <a:r>
              <a:rPr lang="en-US" altLang="en-US" sz="2400" dirty="0"/>
              <a:t>Physical therapy</a:t>
            </a:r>
          </a:p>
          <a:p>
            <a:r>
              <a:rPr lang="en-US" altLang="en-US" sz="2400" dirty="0"/>
              <a:t>Psychological services</a:t>
            </a:r>
          </a:p>
          <a:p>
            <a:r>
              <a:rPr lang="en-US" altLang="en-US" sz="2400" dirty="0"/>
              <a:t>Case management services</a:t>
            </a:r>
          </a:p>
          <a:p>
            <a:r>
              <a:rPr lang="en-US" altLang="en-US" sz="2400" dirty="0"/>
              <a:t>Medical services only for diagnostic or evaluation purposes</a:t>
            </a:r>
          </a:p>
          <a:p>
            <a:r>
              <a:rPr lang="en-US" altLang="en-US" sz="2400" dirty="0"/>
              <a:t>Early intervention, screening, and assessment services</a:t>
            </a:r>
          </a:p>
          <a:p>
            <a:endParaRPr lang="en-US" altLang="en-US" sz="2200" dirty="0"/>
          </a:p>
        </p:txBody>
      </p:sp>
      <p:sp>
        <p:nvSpPr>
          <p:cNvPr id="9220" name="Content Placeholder 3">
            <a:extLst>
              <a:ext uri="{FF2B5EF4-FFF2-40B4-BE49-F238E27FC236}">
                <a16:creationId xmlns:a16="http://schemas.microsoft.com/office/drawing/2014/main" id="{A3813E9B-0804-EDF0-E24A-4C48DF5F84F2}"/>
              </a:ext>
            </a:extLst>
          </p:cNvPr>
          <p:cNvSpPr>
            <a:spLocks noGrp="1" noChangeArrowheads="1"/>
          </p:cNvSpPr>
          <p:nvPr>
            <p:ph sz="half" idx="2"/>
          </p:nvPr>
        </p:nvSpPr>
        <p:spPr>
          <a:xfrm>
            <a:off x="4495800" y="1266825"/>
            <a:ext cx="4419600" cy="5181600"/>
          </a:xfrm>
        </p:spPr>
        <p:txBody>
          <a:bodyPr>
            <a:normAutofit lnSpcReduction="10000"/>
          </a:bodyPr>
          <a:lstStyle/>
          <a:p>
            <a:r>
              <a:rPr lang="en-US" altLang="en-US" sz="2400" dirty="0"/>
              <a:t>Vison services</a:t>
            </a:r>
          </a:p>
          <a:p>
            <a:r>
              <a:rPr lang="en-US" altLang="en-US" sz="2400" dirty="0"/>
              <a:t>Health services necessary to enable the infant or toddler to benefit from the other early intervention services</a:t>
            </a:r>
          </a:p>
          <a:p>
            <a:r>
              <a:rPr lang="en-US" altLang="en-US" sz="2400" dirty="0"/>
              <a:t>Social work services</a:t>
            </a:r>
          </a:p>
          <a:p>
            <a:r>
              <a:rPr lang="en-US" altLang="en-US" sz="2400" dirty="0"/>
              <a:t>Assistive technology devices and assistive technology services</a:t>
            </a:r>
          </a:p>
          <a:p>
            <a:r>
              <a:rPr lang="en-US" altLang="en-US" sz="2400" dirty="0"/>
              <a:t>Transportation and related costs that are necessary to enable an infant or toddler or the infant’s or toddler’s family to receive early intervention services</a:t>
            </a:r>
          </a:p>
          <a:p>
            <a:endParaRPr lang="en-US" altLang="en-US" dirty="0"/>
          </a:p>
        </p:txBody>
      </p:sp>
    </p:spTree>
    <p:extLst>
      <p:ext uri="{BB962C8B-B14F-4D97-AF65-F5344CB8AC3E}">
        <p14:creationId xmlns:p14="http://schemas.microsoft.com/office/powerpoint/2010/main" val="3554895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6850"/>
            <a:ext cx="7886700" cy="425450"/>
          </a:xfrm>
        </p:spPr>
        <p:txBody>
          <a:bodyPr>
            <a:noAutofit/>
          </a:bodyPr>
          <a:lstStyle/>
          <a:p>
            <a:pPr algn="ctr"/>
            <a:r>
              <a:rPr lang="en-US" sz="3600" b="1" dirty="0"/>
              <a:t>ECI: Developmental </a:t>
            </a:r>
            <a:r>
              <a:rPr lang="en-US" sz="3600" b="1" u="sng" dirty="0"/>
              <a:t>Systems</a:t>
            </a:r>
            <a:r>
              <a:rPr lang="en-US" sz="3600" b="1" dirty="0"/>
              <a:t> Approach</a:t>
            </a:r>
          </a:p>
        </p:txBody>
      </p:sp>
      <p:grpSp>
        <p:nvGrpSpPr>
          <p:cNvPr id="91" name="Group 90">
            <a:extLst>
              <a:ext uri="{FF2B5EF4-FFF2-40B4-BE49-F238E27FC236}">
                <a16:creationId xmlns:a16="http://schemas.microsoft.com/office/drawing/2014/main" id="{5C171E0E-4D87-DF59-6832-D56941E2D1DF}"/>
              </a:ext>
            </a:extLst>
          </p:cNvPr>
          <p:cNvGrpSpPr/>
          <p:nvPr/>
        </p:nvGrpSpPr>
        <p:grpSpPr>
          <a:xfrm>
            <a:off x="-66675" y="866775"/>
            <a:ext cx="9211152" cy="6015038"/>
            <a:chOff x="-66675" y="866775"/>
            <a:chExt cx="9211152" cy="6015038"/>
          </a:xfrm>
        </p:grpSpPr>
        <p:sp>
          <p:nvSpPr>
            <p:cNvPr id="3" name="Rectangle 2">
              <a:extLst>
                <a:ext uri="{FF2B5EF4-FFF2-40B4-BE49-F238E27FC236}">
                  <a16:creationId xmlns:a16="http://schemas.microsoft.com/office/drawing/2014/main" id="{9EF3455E-1B73-84C1-A53D-081C03619EDE}"/>
                </a:ext>
              </a:extLst>
            </p:cNvPr>
            <p:cNvSpPr/>
            <p:nvPr/>
          </p:nvSpPr>
          <p:spPr>
            <a:xfrm>
              <a:off x="-66675" y="5813425"/>
              <a:ext cx="9210675" cy="10683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0" y="866775"/>
              <a:ext cx="9144477" cy="5991225"/>
              <a:chOff x="0" y="730250"/>
              <a:chExt cx="9245600" cy="5991225"/>
            </a:xfrm>
          </p:grpSpPr>
          <p:grpSp>
            <p:nvGrpSpPr>
              <p:cNvPr id="5" name="Group 1121"/>
              <p:cNvGrpSpPr>
                <a:grpSpLocks/>
              </p:cNvGrpSpPr>
              <p:nvPr/>
            </p:nvGrpSpPr>
            <p:grpSpPr bwMode="auto">
              <a:xfrm>
                <a:off x="6934200" y="2787649"/>
                <a:ext cx="2311400" cy="1736725"/>
                <a:chOff x="4368" y="1756"/>
                <a:chExt cx="1456" cy="1094"/>
              </a:xfrm>
            </p:grpSpPr>
            <p:sp>
              <p:nvSpPr>
                <p:cNvPr id="82" name="Line 1048"/>
                <p:cNvSpPr>
                  <a:spLocks noChangeShapeType="1"/>
                </p:cNvSpPr>
                <p:nvPr/>
              </p:nvSpPr>
              <p:spPr bwMode="auto">
                <a:xfrm>
                  <a:off x="4689" y="2550"/>
                  <a:ext cx="27" cy="1"/>
                </a:xfrm>
                <a:prstGeom prst="line">
                  <a:avLst/>
                </a:prstGeom>
                <a:noFill/>
                <a:ln w="19050">
                  <a:solidFill>
                    <a:srgbClr val="EAEAEA"/>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3" name="Line 1049"/>
                <p:cNvSpPr>
                  <a:spLocks noChangeShapeType="1"/>
                </p:cNvSpPr>
                <p:nvPr/>
              </p:nvSpPr>
              <p:spPr bwMode="auto">
                <a:xfrm>
                  <a:off x="4689" y="2324"/>
                  <a:ext cx="27" cy="1"/>
                </a:xfrm>
                <a:prstGeom prst="line">
                  <a:avLst/>
                </a:prstGeom>
                <a:noFill/>
                <a:ln w="19050">
                  <a:solidFill>
                    <a:srgbClr val="EAEAEA"/>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4" name="Line 1050"/>
                <p:cNvSpPr>
                  <a:spLocks noChangeShapeType="1"/>
                </p:cNvSpPr>
                <p:nvPr/>
              </p:nvSpPr>
              <p:spPr bwMode="auto">
                <a:xfrm>
                  <a:off x="4689" y="2212"/>
                  <a:ext cx="27" cy="1"/>
                </a:xfrm>
                <a:prstGeom prst="line">
                  <a:avLst/>
                </a:prstGeom>
                <a:noFill/>
                <a:ln w="19050">
                  <a:solidFill>
                    <a:srgbClr val="EAEAEA"/>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5" name="Freeform 1051"/>
                <p:cNvSpPr>
                  <a:spLocks/>
                </p:cNvSpPr>
                <p:nvPr/>
              </p:nvSpPr>
              <p:spPr bwMode="auto">
                <a:xfrm>
                  <a:off x="4689" y="2121"/>
                  <a:ext cx="27" cy="564"/>
                </a:xfrm>
                <a:custGeom>
                  <a:avLst/>
                  <a:gdLst>
                    <a:gd name="T0" fmla="*/ 0 w 30"/>
                    <a:gd name="T1" fmla="*/ 0 h 564"/>
                    <a:gd name="T2" fmla="*/ 0 w 30"/>
                    <a:gd name="T3" fmla="*/ 564 h 564"/>
                    <a:gd name="T4" fmla="*/ 27 w 30"/>
                    <a:gd name="T5" fmla="*/ 564 h 564"/>
                    <a:gd name="T6" fmla="*/ 0 60000 65536"/>
                    <a:gd name="T7" fmla="*/ 0 60000 65536"/>
                    <a:gd name="T8" fmla="*/ 0 60000 65536"/>
                    <a:gd name="T9" fmla="*/ 0 w 30"/>
                    <a:gd name="T10" fmla="*/ 0 h 564"/>
                    <a:gd name="T11" fmla="*/ 30 w 30"/>
                    <a:gd name="T12" fmla="*/ 564 h 564"/>
                  </a:gdLst>
                  <a:ahLst/>
                  <a:cxnLst>
                    <a:cxn ang="T6">
                      <a:pos x="T0" y="T1"/>
                    </a:cxn>
                    <a:cxn ang="T7">
                      <a:pos x="T2" y="T3"/>
                    </a:cxn>
                    <a:cxn ang="T8">
                      <a:pos x="T4" y="T5"/>
                    </a:cxn>
                  </a:cxnLst>
                  <a:rect l="T9" t="T10" r="T11" b="T12"/>
                  <a:pathLst>
                    <a:path w="30" h="564">
                      <a:moveTo>
                        <a:pt x="0" y="0"/>
                      </a:moveTo>
                      <a:lnTo>
                        <a:pt x="0" y="564"/>
                      </a:lnTo>
                      <a:lnTo>
                        <a:pt x="30" y="564"/>
                      </a:lnTo>
                    </a:path>
                  </a:pathLst>
                </a:custGeom>
                <a:noFill/>
                <a:ln w="19050">
                  <a:solidFill>
                    <a:srgbClr val="EAEAEA"/>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dirty="0"/>
                </a:p>
              </p:txBody>
            </p:sp>
            <p:sp>
              <p:nvSpPr>
                <p:cNvPr id="86" name="Freeform 1058"/>
                <p:cNvSpPr>
                  <a:spLocks/>
                </p:cNvSpPr>
                <p:nvPr/>
              </p:nvSpPr>
              <p:spPr bwMode="auto">
                <a:xfrm>
                  <a:off x="4636" y="2121"/>
                  <a:ext cx="27" cy="729"/>
                </a:xfrm>
                <a:custGeom>
                  <a:avLst/>
                  <a:gdLst>
                    <a:gd name="T0" fmla="*/ 0 w 30"/>
                    <a:gd name="T1" fmla="*/ 0 h 729"/>
                    <a:gd name="T2" fmla="*/ 0 w 30"/>
                    <a:gd name="T3" fmla="*/ 729 h 729"/>
                    <a:gd name="T4" fmla="*/ 27 w 30"/>
                    <a:gd name="T5" fmla="*/ 729 h 729"/>
                    <a:gd name="T6" fmla="*/ 0 60000 65536"/>
                    <a:gd name="T7" fmla="*/ 0 60000 65536"/>
                    <a:gd name="T8" fmla="*/ 0 60000 65536"/>
                    <a:gd name="T9" fmla="*/ 0 w 30"/>
                    <a:gd name="T10" fmla="*/ 0 h 729"/>
                    <a:gd name="T11" fmla="*/ 30 w 30"/>
                    <a:gd name="T12" fmla="*/ 729 h 729"/>
                  </a:gdLst>
                  <a:ahLst/>
                  <a:cxnLst>
                    <a:cxn ang="T6">
                      <a:pos x="T0" y="T1"/>
                    </a:cxn>
                    <a:cxn ang="T7">
                      <a:pos x="T2" y="T3"/>
                    </a:cxn>
                    <a:cxn ang="T8">
                      <a:pos x="T4" y="T5"/>
                    </a:cxn>
                  </a:cxnLst>
                  <a:rect l="T9" t="T10" r="T11" b="T12"/>
                  <a:pathLst>
                    <a:path w="30" h="729">
                      <a:moveTo>
                        <a:pt x="0" y="0"/>
                      </a:moveTo>
                      <a:lnTo>
                        <a:pt x="0" y="729"/>
                      </a:lnTo>
                      <a:lnTo>
                        <a:pt x="30" y="729"/>
                      </a:lnTo>
                    </a:path>
                  </a:pathLst>
                </a:custGeom>
                <a:noFill/>
                <a:ln w="19050">
                  <a:solidFill>
                    <a:srgbClr val="EAEAEA"/>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dirty="0"/>
                </a:p>
              </p:txBody>
            </p:sp>
            <p:sp>
              <p:nvSpPr>
                <p:cNvPr id="87" name="Line 1061"/>
                <p:cNvSpPr>
                  <a:spLocks noChangeShapeType="1"/>
                </p:cNvSpPr>
                <p:nvPr/>
              </p:nvSpPr>
              <p:spPr bwMode="auto">
                <a:xfrm flipH="1">
                  <a:off x="4368" y="1948"/>
                  <a:ext cx="240" cy="2"/>
                </a:xfrm>
                <a:prstGeom prst="line">
                  <a:avLst/>
                </a:prstGeom>
                <a:noFill/>
                <a:ln w="19050">
                  <a:solidFill>
                    <a:srgbClr val="EAEAEA"/>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p>
              </p:txBody>
            </p:sp>
            <p:sp>
              <p:nvSpPr>
                <p:cNvPr id="88" name="Rectangle 1079"/>
                <p:cNvSpPr>
                  <a:spLocks noChangeArrowheads="1"/>
                </p:cNvSpPr>
                <p:nvPr/>
              </p:nvSpPr>
              <p:spPr bwMode="auto">
                <a:xfrm>
                  <a:off x="4693" y="2637"/>
                  <a:ext cx="113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Aft>
                      <a:spcPct val="10000"/>
                    </a:spcAft>
                  </a:pPr>
                  <a:r>
                    <a:rPr lang="en-US" altLang="en-US" sz="1000" dirty="0">
                      <a:latin typeface="Arial" pitchFamily="34" charset="0"/>
                    </a:rPr>
                    <a:t>Family characteristics</a:t>
                  </a:r>
                </a:p>
              </p:txBody>
            </p:sp>
            <p:sp>
              <p:nvSpPr>
                <p:cNvPr id="89" name="Rectangle 1080"/>
                <p:cNvSpPr>
                  <a:spLocks noChangeArrowheads="1"/>
                </p:cNvSpPr>
                <p:nvPr/>
              </p:nvSpPr>
              <p:spPr bwMode="auto">
                <a:xfrm>
                  <a:off x="4704" y="2131"/>
                  <a:ext cx="9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Aft>
                      <a:spcPct val="10000"/>
                    </a:spcAft>
                  </a:pPr>
                  <a:r>
                    <a:rPr lang="en-US" altLang="en-US" sz="1000" dirty="0">
                      <a:latin typeface="Arial" pitchFamily="34" charset="0"/>
                    </a:rPr>
                    <a:t>Information needs</a:t>
                  </a:r>
                </a:p>
                <a:p>
                  <a:pPr>
                    <a:spcAft>
                      <a:spcPct val="10000"/>
                    </a:spcAft>
                  </a:pPr>
                  <a:r>
                    <a:rPr lang="en-US" altLang="en-US" sz="1000" dirty="0">
                      <a:latin typeface="Arial" pitchFamily="34" charset="0"/>
                    </a:rPr>
                    <a:t>Interpersonal and</a:t>
                  </a:r>
                </a:p>
                <a:p>
                  <a:pPr>
                    <a:spcAft>
                      <a:spcPct val="10000"/>
                    </a:spcAft>
                  </a:pPr>
                  <a:r>
                    <a:rPr lang="en-US" altLang="en-US" sz="1000" dirty="0">
                      <a:latin typeface="Arial" pitchFamily="34" charset="0"/>
                    </a:rPr>
                    <a:t>family distress</a:t>
                  </a:r>
                </a:p>
                <a:p>
                  <a:pPr>
                    <a:spcAft>
                      <a:spcPct val="10000"/>
                    </a:spcAft>
                  </a:pPr>
                  <a:r>
                    <a:rPr lang="en-US" altLang="en-US" sz="1000" dirty="0">
                      <a:latin typeface="Arial" pitchFamily="34" charset="0"/>
                    </a:rPr>
                    <a:t>Resource needs</a:t>
                  </a:r>
                </a:p>
                <a:p>
                  <a:pPr>
                    <a:spcAft>
                      <a:spcPct val="10000"/>
                    </a:spcAft>
                  </a:pPr>
                  <a:r>
                    <a:rPr lang="en-US" altLang="en-US" sz="1000" dirty="0">
                      <a:latin typeface="Arial" pitchFamily="34" charset="0"/>
                    </a:rPr>
                    <a:t>Confidence threats</a:t>
                  </a:r>
                </a:p>
              </p:txBody>
            </p:sp>
            <p:sp>
              <p:nvSpPr>
                <p:cNvPr id="90" name="Text Box 1101"/>
                <p:cNvSpPr txBox="1">
                  <a:spLocks noChangeArrowheads="1"/>
                </p:cNvSpPr>
                <p:nvPr/>
              </p:nvSpPr>
              <p:spPr bwMode="auto">
                <a:xfrm>
                  <a:off x="4610" y="1756"/>
                  <a:ext cx="687" cy="378"/>
                </a:xfrm>
                <a:prstGeom prst="rect">
                  <a:avLst/>
                </a:prstGeom>
                <a:solidFill>
                  <a:srgbClr val="DDDDDD"/>
                </a:solidFill>
                <a:ln w="38100">
                  <a:solidFill>
                    <a:schemeClr val="tx2"/>
                  </a:solidFill>
                  <a:miter lim="800000"/>
                  <a:headEnd/>
                  <a:tailEnd/>
                </a:ln>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90000"/>
                    </a:lnSpc>
                  </a:pPr>
                  <a:r>
                    <a:rPr lang="en-US" altLang="en-US" sz="1200" b="1" dirty="0">
                      <a:solidFill>
                        <a:srgbClr val="000000"/>
                      </a:solidFill>
                      <a:latin typeface="Arial" pitchFamily="34" charset="0"/>
                    </a:rPr>
                    <a:t>Assessment</a:t>
                  </a:r>
                </a:p>
                <a:p>
                  <a:pPr algn="ctr">
                    <a:lnSpc>
                      <a:spcPct val="90000"/>
                    </a:lnSpc>
                  </a:pPr>
                  <a:r>
                    <a:rPr lang="en-US" altLang="en-US" sz="1200" b="1" dirty="0">
                      <a:solidFill>
                        <a:srgbClr val="000000"/>
                      </a:solidFill>
                      <a:latin typeface="Arial" pitchFamily="34" charset="0"/>
                    </a:rPr>
                    <a:t>of</a:t>
                  </a:r>
                </a:p>
                <a:p>
                  <a:pPr algn="ctr">
                    <a:lnSpc>
                      <a:spcPct val="90000"/>
                    </a:lnSpc>
                  </a:pPr>
                  <a:r>
                    <a:rPr lang="en-US" altLang="en-US" sz="1200" b="1" dirty="0">
                      <a:solidFill>
                        <a:srgbClr val="000000"/>
                      </a:solidFill>
                      <a:latin typeface="Arial" pitchFamily="34" charset="0"/>
                    </a:rPr>
                    <a:t>Stressors</a:t>
                  </a:r>
                </a:p>
              </p:txBody>
            </p:sp>
          </p:grpSp>
          <p:grpSp>
            <p:nvGrpSpPr>
              <p:cNvPr id="6" name="Group 1105"/>
              <p:cNvGrpSpPr>
                <a:grpSpLocks/>
              </p:cNvGrpSpPr>
              <p:nvPr/>
            </p:nvGrpSpPr>
            <p:grpSpPr bwMode="auto">
              <a:xfrm>
                <a:off x="1025525" y="730250"/>
                <a:ext cx="3271838" cy="1898650"/>
                <a:chOff x="646" y="460"/>
                <a:chExt cx="2061" cy="1196"/>
              </a:xfrm>
            </p:grpSpPr>
            <p:sp>
              <p:nvSpPr>
                <p:cNvPr id="66" name="Text Box 1074"/>
                <p:cNvSpPr txBox="1">
                  <a:spLocks noChangeArrowheads="1"/>
                </p:cNvSpPr>
                <p:nvPr/>
              </p:nvSpPr>
              <p:spPr bwMode="auto">
                <a:xfrm>
                  <a:off x="2230" y="532"/>
                  <a:ext cx="4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130000"/>
                    </a:lnSpc>
                    <a:spcAft>
                      <a:spcPct val="10000"/>
                    </a:spcAft>
                  </a:pPr>
                  <a:r>
                    <a:rPr lang="en-US" altLang="en-US" sz="1200" dirty="0">
                      <a:latin typeface="Arial" pitchFamily="34" charset="0"/>
                    </a:rPr>
                    <a:t>Concern</a:t>
                  </a:r>
                </a:p>
                <a:p>
                  <a:pPr algn="ctr">
                    <a:lnSpc>
                      <a:spcPct val="130000"/>
                    </a:lnSpc>
                    <a:spcAft>
                      <a:spcPct val="10000"/>
                    </a:spcAft>
                  </a:pPr>
                  <a:r>
                    <a:rPr lang="en-US" altLang="en-US" sz="1200" dirty="0">
                      <a:latin typeface="Arial" pitchFamily="34" charset="0"/>
                    </a:rPr>
                    <a:t>Risk</a:t>
                  </a:r>
                </a:p>
              </p:txBody>
            </p:sp>
            <p:sp>
              <p:nvSpPr>
                <p:cNvPr id="67" name="Freeform 1036"/>
                <p:cNvSpPr>
                  <a:spLocks/>
                </p:cNvSpPr>
                <p:nvPr/>
              </p:nvSpPr>
              <p:spPr bwMode="auto">
                <a:xfrm>
                  <a:off x="1044" y="1100"/>
                  <a:ext cx="467" cy="526"/>
                </a:xfrm>
                <a:custGeom>
                  <a:avLst/>
                  <a:gdLst>
                    <a:gd name="T0" fmla="*/ 0 w 526"/>
                    <a:gd name="T1" fmla="*/ 263 h 526"/>
                    <a:gd name="T2" fmla="*/ 234 w 526"/>
                    <a:gd name="T3" fmla="*/ 0 h 526"/>
                    <a:gd name="T4" fmla="*/ 467 w 526"/>
                    <a:gd name="T5" fmla="*/ 263 h 526"/>
                    <a:gd name="T6" fmla="*/ 234 w 526"/>
                    <a:gd name="T7" fmla="*/ 526 h 526"/>
                    <a:gd name="T8" fmla="*/ 0 w 526"/>
                    <a:gd name="T9" fmla="*/ 263 h 526"/>
                    <a:gd name="T10" fmla="*/ 0 60000 65536"/>
                    <a:gd name="T11" fmla="*/ 0 60000 65536"/>
                    <a:gd name="T12" fmla="*/ 0 60000 65536"/>
                    <a:gd name="T13" fmla="*/ 0 60000 65536"/>
                    <a:gd name="T14" fmla="*/ 0 60000 65536"/>
                    <a:gd name="T15" fmla="*/ 0 w 526"/>
                    <a:gd name="T16" fmla="*/ 0 h 526"/>
                    <a:gd name="T17" fmla="*/ 526 w 526"/>
                    <a:gd name="T18" fmla="*/ 526 h 526"/>
                  </a:gdLst>
                  <a:ahLst/>
                  <a:cxnLst>
                    <a:cxn ang="T10">
                      <a:pos x="T0" y="T1"/>
                    </a:cxn>
                    <a:cxn ang="T11">
                      <a:pos x="T2" y="T3"/>
                    </a:cxn>
                    <a:cxn ang="T12">
                      <a:pos x="T4" y="T5"/>
                    </a:cxn>
                    <a:cxn ang="T13">
                      <a:pos x="T6" y="T7"/>
                    </a:cxn>
                    <a:cxn ang="T14">
                      <a:pos x="T8" y="T9"/>
                    </a:cxn>
                  </a:cxnLst>
                  <a:rect l="T15" t="T16" r="T17" b="T18"/>
                  <a:pathLst>
                    <a:path w="526" h="526">
                      <a:moveTo>
                        <a:pt x="0" y="263"/>
                      </a:moveTo>
                      <a:lnTo>
                        <a:pt x="263" y="0"/>
                      </a:lnTo>
                      <a:lnTo>
                        <a:pt x="526" y="263"/>
                      </a:lnTo>
                      <a:lnTo>
                        <a:pt x="263" y="526"/>
                      </a:lnTo>
                      <a:lnTo>
                        <a:pt x="0" y="263"/>
                      </a:lnTo>
                    </a:path>
                  </a:pathLst>
                </a:custGeom>
                <a:solidFill>
                  <a:srgbClr val="DDDDDD"/>
                </a:solidFill>
                <a:ln w="12700">
                  <a:solidFill>
                    <a:schemeClr val="tx2"/>
                  </a:solidFill>
                  <a:round/>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dirty="0"/>
                </a:p>
              </p:txBody>
            </p:sp>
            <p:sp>
              <p:nvSpPr>
                <p:cNvPr id="68" name="Text Box 1026"/>
                <p:cNvSpPr txBox="1">
                  <a:spLocks noChangeArrowheads="1"/>
                </p:cNvSpPr>
                <p:nvPr/>
              </p:nvSpPr>
              <p:spPr bwMode="auto">
                <a:xfrm>
                  <a:off x="1025" y="604"/>
                  <a:ext cx="480" cy="274"/>
                </a:xfrm>
                <a:prstGeom prst="rect">
                  <a:avLst/>
                </a:prstGeom>
                <a:solidFill>
                  <a:srgbClr val="DDDDDD"/>
                </a:solidFill>
                <a:ln w="12700">
                  <a:solidFill>
                    <a:schemeClr val="tx2"/>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90000"/>
                    </a:lnSpc>
                  </a:pPr>
                  <a:r>
                    <a:rPr lang="en-US" altLang="en-US" sz="1200" b="1" dirty="0">
                      <a:solidFill>
                        <a:srgbClr val="000000"/>
                      </a:solidFill>
                      <a:latin typeface="Arial" pitchFamily="34" charset="0"/>
                    </a:rPr>
                    <a:t>Exit</a:t>
                  </a:r>
                </a:p>
                <a:p>
                  <a:pPr algn="ctr">
                    <a:lnSpc>
                      <a:spcPct val="90000"/>
                    </a:lnSpc>
                  </a:pPr>
                  <a:r>
                    <a:rPr lang="en-US" altLang="en-US" sz="1200" b="1" dirty="0">
                      <a:solidFill>
                        <a:srgbClr val="000000"/>
                      </a:solidFill>
                      <a:latin typeface="Arial" pitchFamily="34" charset="0"/>
                    </a:rPr>
                    <a:t>System</a:t>
                  </a:r>
                </a:p>
              </p:txBody>
            </p:sp>
            <p:sp>
              <p:nvSpPr>
                <p:cNvPr id="69" name="Freeform 1033"/>
                <p:cNvSpPr>
                  <a:spLocks/>
                </p:cNvSpPr>
                <p:nvPr/>
              </p:nvSpPr>
              <p:spPr bwMode="auto">
                <a:xfrm>
                  <a:off x="1827" y="460"/>
                  <a:ext cx="455" cy="517"/>
                </a:xfrm>
                <a:custGeom>
                  <a:avLst/>
                  <a:gdLst>
                    <a:gd name="T0" fmla="*/ 0 w 481"/>
                    <a:gd name="T1" fmla="*/ 258 h 481"/>
                    <a:gd name="T2" fmla="*/ 227 w 481"/>
                    <a:gd name="T3" fmla="*/ 0 h 481"/>
                    <a:gd name="T4" fmla="*/ 455 w 481"/>
                    <a:gd name="T5" fmla="*/ 258 h 481"/>
                    <a:gd name="T6" fmla="*/ 227 w 481"/>
                    <a:gd name="T7" fmla="*/ 517 h 481"/>
                    <a:gd name="T8" fmla="*/ 0 w 481"/>
                    <a:gd name="T9" fmla="*/ 258 h 481"/>
                    <a:gd name="T10" fmla="*/ 0 60000 65536"/>
                    <a:gd name="T11" fmla="*/ 0 60000 65536"/>
                    <a:gd name="T12" fmla="*/ 0 60000 65536"/>
                    <a:gd name="T13" fmla="*/ 0 60000 65536"/>
                    <a:gd name="T14" fmla="*/ 0 60000 65536"/>
                    <a:gd name="T15" fmla="*/ 0 w 481"/>
                    <a:gd name="T16" fmla="*/ 0 h 481"/>
                    <a:gd name="T17" fmla="*/ 481 w 481"/>
                    <a:gd name="T18" fmla="*/ 481 h 481"/>
                  </a:gdLst>
                  <a:ahLst/>
                  <a:cxnLst>
                    <a:cxn ang="T10">
                      <a:pos x="T0" y="T1"/>
                    </a:cxn>
                    <a:cxn ang="T11">
                      <a:pos x="T2" y="T3"/>
                    </a:cxn>
                    <a:cxn ang="T12">
                      <a:pos x="T4" y="T5"/>
                    </a:cxn>
                    <a:cxn ang="T13">
                      <a:pos x="T6" y="T7"/>
                    </a:cxn>
                    <a:cxn ang="T14">
                      <a:pos x="T8" y="T9"/>
                    </a:cxn>
                  </a:cxnLst>
                  <a:rect l="T15" t="T16" r="T17" b="T18"/>
                  <a:pathLst>
                    <a:path w="481" h="481">
                      <a:moveTo>
                        <a:pt x="0" y="240"/>
                      </a:moveTo>
                      <a:lnTo>
                        <a:pt x="240" y="0"/>
                      </a:lnTo>
                      <a:lnTo>
                        <a:pt x="481" y="240"/>
                      </a:lnTo>
                      <a:lnTo>
                        <a:pt x="240" y="481"/>
                      </a:lnTo>
                      <a:lnTo>
                        <a:pt x="0" y="240"/>
                      </a:lnTo>
                    </a:path>
                  </a:pathLst>
                </a:custGeom>
                <a:solidFill>
                  <a:srgbClr val="DDDDDD"/>
                </a:solidFill>
                <a:ln w="12700">
                  <a:solidFill>
                    <a:schemeClr val="tx2"/>
                  </a:solidFill>
                  <a:round/>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dirty="0"/>
                </a:p>
              </p:txBody>
            </p:sp>
            <p:sp>
              <p:nvSpPr>
                <p:cNvPr id="70" name="Line 1034"/>
                <p:cNvSpPr>
                  <a:spLocks noChangeShapeType="1"/>
                </p:cNvSpPr>
                <p:nvPr/>
              </p:nvSpPr>
              <p:spPr bwMode="auto">
                <a:xfrm>
                  <a:off x="1516" y="724"/>
                  <a:ext cx="308" cy="1"/>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p>
              </p:txBody>
            </p:sp>
            <p:sp>
              <p:nvSpPr>
                <p:cNvPr id="71" name="Line 1035"/>
                <p:cNvSpPr>
                  <a:spLocks noChangeShapeType="1"/>
                </p:cNvSpPr>
                <p:nvPr/>
              </p:nvSpPr>
              <p:spPr bwMode="auto">
                <a:xfrm>
                  <a:off x="1277" y="890"/>
                  <a:ext cx="1" cy="210"/>
                </a:xfrm>
                <a:prstGeom prst="line">
                  <a:avLst/>
                </a:prstGeom>
                <a:noFill/>
                <a:ln w="19050">
                  <a:solidFill>
                    <a:srgbClr val="EAEAEA"/>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p>
              </p:txBody>
            </p:sp>
            <p:sp>
              <p:nvSpPr>
                <p:cNvPr id="72" name="Line 1037"/>
                <p:cNvSpPr>
                  <a:spLocks noChangeShapeType="1"/>
                </p:cNvSpPr>
                <p:nvPr/>
              </p:nvSpPr>
              <p:spPr bwMode="auto">
                <a:xfrm flipH="1">
                  <a:off x="1511" y="1363"/>
                  <a:ext cx="251" cy="1"/>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p>
              </p:txBody>
            </p:sp>
            <p:sp>
              <p:nvSpPr>
                <p:cNvPr id="73" name="Line 1038"/>
                <p:cNvSpPr>
                  <a:spLocks noChangeShapeType="1"/>
                </p:cNvSpPr>
                <p:nvPr/>
              </p:nvSpPr>
              <p:spPr bwMode="auto">
                <a:xfrm>
                  <a:off x="2051" y="987"/>
                  <a:ext cx="1" cy="233"/>
                </a:xfrm>
                <a:prstGeom prst="line">
                  <a:avLst/>
                </a:prstGeom>
                <a:noFill/>
                <a:ln w="19050">
                  <a:solidFill>
                    <a:srgbClr val="EAEAEA"/>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p>
              </p:txBody>
            </p:sp>
            <p:sp>
              <p:nvSpPr>
                <p:cNvPr id="74" name="Freeform 1039"/>
                <p:cNvSpPr>
                  <a:spLocks/>
                </p:cNvSpPr>
                <p:nvPr/>
              </p:nvSpPr>
              <p:spPr bwMode="auto">
                <a:xfrm>
                  <a:off x="646" y="1358"/>
                  <a:ext cx="375" cy="298"/>
                </a:xfrm>
                <a:custGeom>
                  <a:avLst/>
                  <a:gdLst>
                    <a:gd name="T0" fmla="*/ 0 w 375"/>
                    <a:gd name="T1" fmla="*/ 298 h 298"/>
                    <a:gd name="T2" fmla="*/ 0 w 375"/>
                    <a:gd name="T3" fmla="*/ 5 h 298"/>
                    <a:gd name="T4" fmla="*/ 375 w 375"/>
                    <a:gd name="T5" fmla="*/ 0 h 298"/>
                    <a:gd name="T6" fmla="*/ 0 60000 65536"/>
                    <a:gd name="T7" fmla="*/ 0 60000 65536"/>
                    <a:gd name="T8" fmla="*/ 0 60000 65536"/>
                    <a:gd name="T9" fmla="*/ 0 w 375"/>
                    <a:gd name="T10" fmla="*/ 0 h 298"/>
                    <a:gd name="T11" fmla="*/ 375 w 375"/>
                    <a:gd name="T12" fmla="*/ 298 h 298"/>
                  </a:gdLst>
                  <a:ahLst/>
                  <a:cxnLst>
                    <a:cxn ang="T6">
                      <a:pos x="T0" y="T1"/>
                    </a:cxn>
                    <a:cxn ang="T7">
                      <a:pos x="T2" y="T3"/>
                    </a:cxn>
                    <a:cxn ang="T8">
                      <a:pos x="T4" y="T5"/>
                    </a:cxn>
                  </a:cxnLst>
                  <a:rect l="T9" t="T10" r="T11" b="T12"/>
                  <a:pathLst>
                    <a:path w="375" h="298">
                      <a:moveTo>
                        <a:pt x="0" y="298"/>
                      </a:moveTo>
                      <a:lnTo>
                        <a:pt x="0" y="5"/>
                      </a:lnTo>
                      <a:lnTo>
                        <a:pt x="375" y="0"/>
                      </a:ln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dirty="0"/>
                </a:p>
              </p:txBody>
            </p:sp>
            <p:sp>
              <p:nvSpPr>
                <p:cNvPr id="75" name="Text Box 1069"/>
                <p:cNvSpPr txBox="1">
                  <a:spLocks noChangeArrowheads="1"/>
                </p:cNvSpPr>
                <p:nvPr/>
              </p:nvSpPr>
              <p:spPr bwMode="auto">
                <a:xfrm>
                  <a:off x="1483" y="1186"/>
                  <a:ext cx="2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Aft>
                      <a:spcPct val="10000"/>
                    </a:spcAft>
                  </a:pPr>
                  <a:r>
                    <a:rPr lang="en-US" altLang="en-US" sz="1200" dirty="0">
                      <a:latin typeface="Arial" pitchFamily="34" charset="0"/>
                    </a:rPr>
                    <a:t>Yes</a:t>
                  </a:r>
                  <a:endParaRPr lang="en-US" altLang="en-US" dirty="0"/>
                </a:p>
              </p:txBody>
            </p:sp>
            <p:sp>
              <p:nvSpPr>
                <p:cNvPr id="76" name="Text Box 1070"/>
                <p:cNvSpPr txBox="1">
                  <a:spLocks noChangeArrowheads="1"/>
                </p:cNvSpPr>
                <p:nvPr/>
              </p:nvSpPr>
              <p:spPr bwMode="auto">
                <a:xfrm>
                  <a:off x="1281" y="892"/>
                  <a:ext cx="23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Aft>
                      <a:spcPct val="10000"/>
                    </a:spcAft>
                  </a:pPr>
                  <a:r>
                    <a:rPr lang="en-US" altLang="en-US" sz="1200" dirty="0">
                      <a:latin typeface="Arial" pitchFamily="34" charset="0"/>
                    </a:rPr>
                    <a:t>No</a:t>
                  </a:r>
                  <a:endParaRPr lang="en-US" altLang="en-US" dirty="0"/>
                </a:p>
              </p:txBody>
            </p:sp>
            <p:sp>
              <p:nvSpPr>
                <p:cNvPr id="77" name="Text Box 1071"/>
                <p:cNvSpPr txBox="1">
                  <a:spLocks noChangeArrowheads="1"/>
                </p:cNvSpPr>
                <p:nvPr/>
              </p:nvSpPr>
              <p:spPr bwMode="auto">
                <a:xfrm>
                  <a:off x="1776" y="1222"/>
                  <a:ext cx="622" cy="308"/>
                </a:xfrm>
                <a:prstGeom prst="rect">
                  <a:avLst/>
                </a:prstGeom>
                <a:solidFill>
                  <a:srgbClr val="DDDDDD"/>
                </a:solidFill>
                <a:ln w="12700">
                  <a:solidFill>
                    <a:schemeClr val="tx2"/>
                  </a:solidFill>
                  <a:miter lim="800000"/>
                  <a:headEnd/>
                  <a:tailEnd/>
                </a:ln>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Aft>
                      <a:spcPct val="10000"/>
                    </a:spcAft>
                  </a:pPr>
                  <a:r>
                    <a:rPr lang="en-US" altLang="en-US" sz="1200" b="1" dirty="0">
                      <a:solidFill>
                        <a:srgbClr val="000000"/>
                      </a:solidFill>
                      <a:latin typeface="Arial" pitchFamily="34" charset="0"/>
                    </a:rPr>
                    <a:t>Monitoring</a:t>
                  </a:r>
                </a:p>
                <a:p>
                  <a:pPr algn="ctr">
                    <a:spcAft>
                      <a:spcPct val="10000"/>
                    </a:spcAft>
                  </a:pPr>
                  <a:r>
                    <a:rPr lang="en-US" altLang="en-US" sz="1200" b="1" dirty="0">
                      <a:solidFill>
                        <a:srgbClr val="000000"/>
                      </a:solidFill>
                      <a:latin typeface="Arial" pitchFamily="34" charset="0"/>
                    </a:rPr>
                    <a:t>Program</a:t>
                  </a:r>
                </a:p>
              </p:txBody>
            </p:sp>
            <p:sp>
              <p:nvSpPr>
                <p:cNvPr id="78" name="Text Box 1072"/>
                <p:cNvSpPr txBox="1">
                  <a:spLocks noChangeArrowheads="1"/>
                </p:cNvSpPr>
                <p:nvPr/>
              </p:nvSpPr>
              <p:spPr bwMode="auto">
                <a:xfrm>
                  <a:off x="739" y="1180"/>
                  <a:ext cx="32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Aft>
                      <a:spcPct val="10000"/>
                    </a:spcAft>
                  </a:pPr>
                  <a:r>
                    <a:rPr lang="en-US" altLang="en-US" sz="1200" dirty="0">
                      <a:latin typeface="Arial" pitchFamily="34" charset="0"/>
                    </a:rPr>
                    <a:t>Pass</a:t>
                  </a:r>
                </a:p>
              </p:txBody>
            </p:sp>
            <p:sp>
              <p:nvSpPr>
                <p:cNvPr id="79" name="Text Box 1075"/>
                <p:cNvSpPr txBox="1">
                  <a:spLocks noChangeArrowheads="1"/>
                </p:cNvSpPr>
                <p:nvPr/>
              </p:nvSpPr>
              <p:spPr bwMode="auto">
                <a:xfrm>
                  <a:off x="1497" y="563"/>
                  <a:ext cx="32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Aft>
                      <a:spcPct val="10000"/>
                    </a:spcAft>
                  </a:pPr>
                  <a:r>
                    <a:rPr lang="en-US" altLang="en-US" sz="1200" dirty="0">
                      <a:latin typeface="Arial" pitchFamily="34" charset="0"/>
                    </a:rPr>
                    <a:t>Pass</a:t>
                  </a:r>
                </a:p>
              </p:txBody>
            </p:sp>
            <p:sp>
              <p:nvSpPr>
                <p:cNvPr id="80" name="Text Box 1076"/>
                <p:cNvSpPr txBox="1">
                  <a:spLocks noChangeArrowheads="1"/>
                </p:cNvSpPr>
                <p:nvPr/>
              </p:nvSpPr>
              <p:spPr bwMode="auto">
                <a:xfrm>
                  <a:off x="1823" y="574"/>
                  <a:ext cx="495"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Aft>
                      <a:spcPct val="10000"/>
                    </a:spcAft>
                  </a:pPr>
                  <a:r>
                    <a:rPr lang="en-US" altLang="en-US" sz="1200" b="1" dirty="0">
                      <a:solidFill>
                        <a:srgbClr val="000000"/>
                      </a:solidFill>
                      <a:latin typeface="Arial" pitchFamily="34" charset="0"/>
                    </a:rPr>
                    <a:t>Periodic</a:t>
                  </a:r>
                </a:p>
                <a:p>
                  <a:pPr algn="ctr">
                    <a:spcAft>
                      <a:spcPct val="10000"/>
                    </a:spcAft>
                  </a:pPr>
                  <a:r>
                    <a:rPr lang="en-US" altLang="en-US" sz="1200" b="1" dirty="0">
                      <a:solidFill>
                        <a:srgbClr val="000000"/>
                      </a:solidFill>
                      <a:latin typeface="Arial" pitchFamily="34" charset="0"/>
                    </a:rPr>
                    <a:t>Review</a:t>
                  </a:r>
                </a:p>
              </p:txBody>
            </p:sp>
            <p:sp>
              <p:nvSpPr>
                <p:cNvPr id="81" name="Text Box 1084"/>
                <p:cNvSpPr txBox="1">
                  <a:spLocks noChangeArrowheads="1"/>
                </p:cNvSpPr>
                <p:nvPr/>
              </p:nvSpPr>
              <p:spPr bwMode="auto">
                <a:xfrm>
                  <a:off x="1013" y="1276"/>
                  <a:ext cx="52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90000"/>
                    </a:lnSpc>
                  </a:pPr>
                  <a:r>
                    <a:rPr lang="en-US" altLang="en-US" sz="1200" b="1" dirty="0">
                      <a:solidFill>
                        <a:srgbClr val="000000"/>
                      </a:solidFill>
                      <a:latin typeface="Arial" pitchFamily="34" charset="0"/>
                    </a:rPr>
                    <a:t>Monitor?</a:t>
                  </a:r>
                </a:p>
              </p:txBody>
            </p:sp>
          </p:grpSp>
          <p:grpSp>
            <p:nvGrpSpPr>
              <p:cNvPr id="7" name="Group 1116"/>
              <p:cNvGrpSpPr>
                <a:grpSpLocks/>
              </p:cNvGrpSpPr>
              <p:nvPr/>
            </p:nvGrpSpPr>
            <p:grpSpPr bwMode="auto">
              <a:xfrm>
                <a:off x="2438400" y="2154238"/>
                <a:ext cx="3217863" cy="1428750"/>
                <a:chOff x="1536" y="1357"/>
                <a:chExt cx="2027" cy="900"/>
              </a:xfrm>
            </p:grpSpPr>
            <p:sp>
              <p:nvSpPr>
                <p:cNvPr id="60" name="Freeform 1043"/>
                <p:cNvSpPr>
                  <a:spLocks/>
                </p:cNvSpPr>
                <p:nvPr/>
              </p:nvSpPr>
              <p:spPr bwMode="auto">
                <a:xfrm>
                  <a:off x="2412" y="1357"/>
                  <a:ext cx="859" cy="291"/>
                </a:xfrm>
                <a:custGeom>
                  <a:avLst/>
                  <a:gdLst>
                    <a:gd name="T0" fmla="*/ 0 w 859"/>
                    <a:gd name="T1" fmla="*/ 0 h 291"/>
                    <a:gd name="T2" fmla="*/ 859 w 859"/>
                    <a:gd name="T3" fmla="*/ 6 h 291"/>
                    <a:gd name="T4" fmla="*/ 859 w 859"/>
                    <a:gd name="T5" fmla="*/ 291 h 291"/>
                    <a:gd name="T6" fmla="*/ 0 60000 65536"/>
                    <a:gd name="T7" fmla="*/ 0 60000 65536"/>
                    <a:gd name="T8" fmla="*/ 0 60000 65536"/>
                    <a:gd name="T9" fmla="*/ 0 w 859"/>
                    <a:gd name="T10" fmla="*/ 0 h 291"/>
                    <a:gd name="T11" fmla="*/ 859 w 859"/>
                    <a:gd name="T12" fmla="*/ 291 h 291"/>
                  </a:gdLst>
                  <a:ahLst/>
                  <a:cxnLst>
                    <a:cxn ang="T6">
                      <a:pos x="T0" y="T1"/>
                    </a:cxn>
                    <a:cxn ang="T7">
                      <a:pos x="T2" y="T3"/>
                    </a:cxn>
                    <a:cxn ang="T8">
                      <a:pos x="T4" y="T5"/>
                    </a:cxn>
                  </a:cxnLst>
                  <a:rect l="T9" t="T10" r="T11" b="T12"/>
                  <a:pathLst>
                    <a:path w="859" h="291">
                      <a:moveTo>
                        <a:pt x="0" y="0"/>
                      </a:moveTo>
                      <a:lnTo>
                        <a:pt x="859" y="6"/>
                      </a:lnTo>
                      <a:lnTo>
                        <a:pt x="859" y="291"/>
                      </a:lnTo>
                    </a:path>
                  </a:pathLst>
                </a:custGeom>
                <a:noFill/>
                <a:ln w="19050">
                  <a:solidFill>
                    <a:srgbClr val="EAEAEA"/>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dirty="0"/>
                </a:p>
              </p:txBody>
            </p:sp>
            <p:sp>
              <p:nvSpPr>
                <p:cNvPr id="61" name="Freeform 1044"/>
                <p:cNvSpPr>
                  <a:spLocks/>
                </p:cNvSpPr>
                <p:nvPr/>
              </p:nvSpPr>
              <p:spPr bwMode="auto">
                <a:xfrm>
                  <a:off x="2991" y="1641"/>
                  <a:ext cx="548" cy="616"/>
                </a:xfrm>
                <a:custGeom>
                  <a:avLst/>
                  <a:gdLst>
                    <a:gd name="T0" fmla="*/ 0 w 616"/>
                    <a:gd name="T1" fmla="*/ 308 h 616"/>
                    <a:gd name="T2" fmla="*/ 274 w 616"/>
                    <a:gd name="T3" fmla="*/ 0 h 616"/>
                    <a:gd name="T4" fmla="*/ 548 w 616"/>
                    <a:gd name="T5" fmla="*/ 308 h 616"/>
                    <a:gd name="T6" fmla="*/ 274 w 616"/>
                    <a:gd name="T7" fmla="*/ 616 h 616"/>
                    <a:gd name="T8" fmla="*/ 0 w 616"/>
                    <a:gd name="T9" fmla="*/ 308 h 616"/>
                    <a:gd name="T10" fmla="*/ 0 60000 65536"/>
                    <a:gd name="T11" fmla="*/ 0 60000 65536"/>
                    <a:gd name="T12" fmla="*/ 0 60000 65536"/>
                    <a:gd name="T13" fmla="*/ 0 60000 65536"/>
                    <a:gd name="T14" fmla="*/ 0 60000 65536"/>
                    <a:gd name="T15" fmla="*/ 0 w 616"/>
                    <a:gd name="T16" fmla="*/ 0 h 616"/>
                    <a:gd name="T17" fmla="*/ 616 w 616"/>
                    <a:gd name="T18" fmla="*/ 616 h 616"/>
                  </a:gdLst>
                  <a:ahLst/>
                  <a:cxnLst>
                    <a:cxn ang="T10">
                      <a:pos x="T0" y="T1"/>
                    </a:cxn>
                    <a:cxn ang="T11">
                      <a:pos x="T2" y="T3"/>
                    </a:cxn>
                    <a:cxn ang="T12">
                      <a:pos x="T4" y="T5"/>
                    </a:cxn>
                    <a:cxn ang="T13">
                      <a:pos x="T6" y="T7"/>
                    </a:cxn>
                    <a:cxn ang="T14">
                      <a:pos x="T8" y="T9"/>
                    </a:cxn>
                  </a:cxnLst>
                  <a:rect l="T15" t="T16" r="T17" b="T18"/>
                  <a:pathLst>
                    <a:path w="616" h="616">
                      <a:moveTo>
                        <a:pt x="0" y="308"/>
                      </a:moveTo>
                      <a:lnTo>
                        <a:pt x="308" y="0"/>
                      </a:lnTo>
                      <a:lnTo>
                        <a:pt x="616" y="308"/>
                      </a:lnTo>
                      <a:lnTo>
                        <a:pt x="308" y="616"/>
                      </a:lnTo>
                      <a:lnTo>
                        <a:pt x="0" y="308"/>
                      </a:lnTo>
                    </a:path>
                  </a:pathLst>
                </a:custGeom>
                <a:solidFill>
                  <a:srgbClr val="DDDDDD"/>
                </a:solidFill>
                <a:ln w="12700">
                  <a:solidFill>
                    <a:schemeClr val="tx2"/>
                  </a:solidFill>
                  <a:round/>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dirty="0"/>
                </a:p>
              </p:txBody>
            </p:sp>
            <p:sp>
              <p:nvSpPr>
                <p:cNvPr id="62" name="Line 1059"/>
                <p:cNvSpPr>
                  <a:spLocks noChangeShapeType="1"/>
                </p:cNvSpPr>
                <p:nvPr/>
              </p:nvSpPr>
              <p:spPr bwMode="auto">
                <a:xfrm flipH="1">
                  <a:off x="2851" y="1949"/>
                  <a:ext cx="125" cy="1"/>
                </a:xfrm>
                <a:prstGeom prst="line">
                  <a:avLst/>
                </a:prstGeom>
                <a:noFill/>
                <a:ln w="19050">
                  <a:solidFill>
                    <a:srgbClr val="EAEAEA"/>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p>
              </p:txBody>
            </p:sp>
            <p:sp>
              <p:nvSpPr>
                <p:cNvPr id="63" name="Text Box 1077"/>
                <p:cNvSpPr txBox="1">
                  <a:spLocks noChangeArrowheads="1"/>
                </p:cNvSpPr>
                <p:nvPr/>
              </p:nvSpPr>
              <p:spPr bwMode="auto">
                <a:xfrm>
                  <a:off x="3074" y="1468"/>
                  <a:ext cx="23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Aft>
                      <a:spcPct val="10000"/>
                    </a:spcAft>
                  </a:pPr>
                  <a:r>
                    <a:rPr lang="en-US" altLang="en-US" sz="1200" dirty="0">
                      <a:latin typeface="Arial" pitchFamily="34" charset="0"/>
                    </a:rPr>
                    <a:t>No</a:t>
                  </a:r>
                  <a:endParaRPr lang="en-US" altLang="en-US" dirty="0"/>
                </a:p>
              </p:txBody>
            </p:sp>
            <p:sp>
              <p:nvSpPr>
                <p:cNvPr id="64" name="Text Box 1086"/>
                <p:cNvSpPr txBox="1">
                  <a:spLocks noChangeArrowheads="1"/>
                </p:cNvSpPr>
                <p:nvPr/>
              </p:nvSpPr>
              <p:spPr bwMode="auto">
                <a:xfrm>
                  <a:off x="2979" y="1730"/>
                  <a:ext cx="58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80000"/>
                    </a:lnSpc>
                  </a:pPr>
                  <a:r>
                    <a:rPr lang="en-US" altLang="en-US" sz="1000" b="1" dirty="0">
                      <a:solidFill>
                        <a:srgbClr val="000000"/>
                      </a:solidFill>
                      <a:latin typeface="Arial" pitchFamily="34" charset="0"/>
                    </a:rPr>
                    <a:t>Early</a:t>
                  </a:r>
                </a:p>
                <a:p>
                  <a:pPr algn="ctr">
                    <a:lnSpc>
                      <a:spcPct val="80000"/>
                    </a:lnSpc>
                  </a:pPr>
                  <a:r>
                    <a:rPr lang="en-US" altLang="en-US" sz="1000" b="1" dirty="0">
                      <a:solidFill>
                        <a:srgbClr val="000000"/>
                      </a:solidFill>
                      <a:latin typeface="Arial" pitchFamily="34" charset="0"/>
                    </a:rPr>
                    <a:t>Intervention</a:t>
                  </a:r>
                </a:p>
                <a:p>
                  <a:pPr algn="ctr">
                    <a:lnSpc>
                      <a:spcPct val="80000"/>
                    </a:lnSpc>
                  </a:pPr>
                  <a:r>
                    <a:rPr lang="en-US" altLang="en-US" sz="1000" b="1" dirty="0">
                      <a:solidFill>
                        <a:srgbClr val="000000"/>
                      </a:solidFill>
                      <a:latin typeface="Arial" pitchFamily="34" charset="0"/>
                    </a:rPr>
                    <a:t>Program</a:t>
                  </a:r>
                </a:p>
                <a:p>
                  <a:pPr algn="ctr">
                    <a:lnSpc>
                      <a:spcPct val="80000"/>
                    </a:lnSpc>
                  </a:pPr>
                  <a:r>
                    <a:rPr lang="en-US" altLang="en-US" sz="1000" b="1" dirty="0">
                      <a:solidFill>
                        <a:srgbClr val="000000"/>
                      </a:solidFill>
                      <a:latin typeface="Arial" pitchFamily="34" charset="0"/>
                    </a:rPr>
                    <a:t>Eligible</a:t>
                  </a:r>
                  <a:r>
                    <a:rPr lang="en-US" altLang="en-US" sz="1200" b="1" dirty="0">
                      <a:solidFill>
                        <a:srgbClr val="000000"/>
                      </a:solidFill>
                      <a:latin typeface="Arial" pitchFamily="34" charset="0"/>
                    </a:rPr>
                    <a:t>?</a:t>
                  </a:r>
                </a:p>
              </p:txBody>
            </p:sp>
            <p:sp>
              <p:nvSpPr>
                <p:cNvPr id="65" name="Freeform 1085"/>
                <p:cNvSpPr>
                  <a:spLocks/>
                </p:cNvSpPr>
                <p:nvPr/>
              </p:nvSpPr>
              <p:spPr bwMode="auto">
                <a:xfrm>
                  <a:off x="1536" y="1722"/>
                  <a:ext cx="1424" cy="214"/>
                </a:xfrm>
                <a:custGeom>
                  <a:avLst/>
                  <a:gdLst>
                    <a:gd name="T0" fmla="*/ 8 w 1424"/>
                    <a:gd name="T1" fmla="*/ 214 h 214"/>
                    <a:gd name="T2" fmla="*/ 0 w 1424"/>
                    <a:gd name="T3" fmla="*/ 0 h 214"/>
                    <a:gd name="T4" fmla="*/ 1424 w 1424"/>
                    <a:gd name="T5" fmla="*/ 0 h 214"/>
                    <a:gd name="T6" fmla="*/ 1424 w 1424"/>
                    <a:gd name="T7" fmla="*/ 206 h 214"/>
                    <a:gd name="T8" fmla="*/ 0 60000 65536"/>
                    <a:gd name="T9" fmla="*/ 0 60000 65536"/>
                    <a:gd name="T10" fmla="*/ 0 60000 65536"/>
                    <a:gd name="T11" fmla="*/ 0 60000 65536"/>
                    <a:gd name="T12" fmla="*/ 0 w 1424"/>
                    <a:gd name="T13" fmla="*/ 0 h 214"/>
                    <a:gd name="T14" fmla="*/ 1424 w 1424"/>
                    <a:gd name="T15" fmla="*/ 214 h 214"/>
                  </a:gdLst>
                  <a:ahLst/>
                  <a:cxnLst>
                    <a:cxn ang="T8">
                      <a:pos x="T0" y="T1"/>
                    </a:cxn>
                    <a:cxn ang="T9">
                      <a:pos x="T2" y="T3"/>
                    </a:cxn>
                    <a:cxn ang="T10">
                      <a:pos x="T4" y="T5"/>
                    </a:cxn>
                    <a:cxn ang="T11">
                      <a:pos x="T6" y="T7"/>
                    </a:cxn>
                  </a:cxnLst>
                  <a:rect l="T12" t="T13" r="T14" b="T15"/>
                  <a:pathLst>
                    <a:path w="1424" h="214">
                      <a:moveTo>
                        <a:pt x="8" y="214"/>
                      </a:moveTo>
                      <a:lnTo>
                        <a:pt x="0" y="0"/>
                      </a:lnTo>
                      <a:lnTo>
                        <a:pt x="1424" y="0"/>
                      </a:lnTo>
                      <a:lnTo>
                        <a:pt x="1424" y="206"/>
                      </a:lnTo>
                    </a:path>
                  </a:pathLst>
                </a:custGeom>
                <a:noFill/>
                <a:ln w="19050">
                  <a:solidFill>
                    <a:schemeClr val="tx1"/>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dirty="0"/>
                </a:p>
              </p:txBody>
            </p:sp>
          </p:grpSp>
          <p:grpSp>
            <p:nvGrpSpPr>
              <p:cNvPr id="8" name="Group 1120"/>
              <p:cNvGrpSpPr>
                <a:grpSpLocks/>
              </p:cNvGrpSpPr>
              <p:nvPr/>
            </p:nvGrpSpPr>
            <p:grpSpPr bwMode="auto">
              <a:xfrm>
                <a:off x="1462088" y="1149350"/>
                <a:ext cx="2795587" cy="2386013"/>
                <a:chOff x="921" y="724"/>
                <a:chExt cx="1761" cy="1503"/>
              </a:xfrm>
            </p:grpSpPr>
            <p:sp>
              <p:nvSpPr>
                <p:cNvPr id="56" name="Freeform 1040"/>
                <p:cNvSpPr>
                  <a:spLocks/>
                </p:cNvSpPr>
                <p:nvPr/>
              </p:nvSpPr>
              <p:spPr bwMode="auto">
                <a:xfrm>
                  <a:off x="1029" y="1647"/>
                  <a:ext cx="501" cy="580"/>
                </a:xfrm>
                <a:custGeom>
                  <a:avLst/>
                  <a:gdLst>
                    <a:gd name="T0" fmla="*/ 0 w 526"/>
                    <a:gd name="T1" fmla="*/ 290 h 526"/>
                    <a:gd name="T2" fmla="*/ 251 w 526"/>
                    <a:gd name="T3" fmla="*/ 0 h 526"/>
                    <a:gd name="T4" fmla="*/ 501 w 526"/>
                    <a:gd name="T5" fmla="*/ 290 h 526"/>
                    <a:gd name="T6" fmla="*/ 251 w 526"/>
                    <a:gd name="T7" fmla="*/ 580 h 526"/>
                    <a:gd name="T8" fmla="*/ 0 w 526"/>
                    <a:gd name="T9" fmla="*/ 290 h 526"/>
                    <a:gd name="T10" fmla="*/ 0 60000 65536"/>
                    <a:gd name="T11" fmla="*/ 0 60000 65536"/>
                    <a:gd name="T12" fmla="*/ 0 60000 65536"/>
                    <a:gd name="T13" fmla="*/ 0 60000 65536"/>
                    <a:gd name="T14" fmla="*/ 0 60000 65536"/>
                    <a:gd name="T15" fmla="*/ 0 w 526"/>
                    <a:gd name="T16" fmla="*/ 0 h 526"/>
                    <a:gd name="T17" fmla="*/ 526 w 526"/>
                    <a:gd name="T18" fmla="*/ 526 h 526"/>
                  </a:gdLst>
                  <a:ahLst/>
                  <a:cxnLst>
                    <a:cxn ang="T10">
                      <a:pos x="T0" y="T1"/>
                    </a:cxn>
                    <a:cxn ang="T11">
                      <a:pos x="T2" y="T3"/>
                    </a:cxn>
                    <a:cxn ang="T12">
                      <a:pos x="T4" y="T5"/>
                    </a:cxn>
                    <a:cxn ang="T13">
                      <a:pos x="T6" y="T7"/>
                    </a:cxn>
                    <a:cxn ang="T14">
                      <a:pos x="T8" y="T9"/>
                    </a:cxn>
                  </a:cxnLst>
                  <a:rect l="T15" t="T16" r="T17" b="T18"/>
                  <a:pathLst>
                    <a:path w="526" h="526">
                      <a:moveTo>
                        <a:pt x="0" y="263"/>
                      </a:moveTo>
                      <a:lnTo>
                        <a:pt x="263" y="0"/>
                      </a:lnTo>
                      <a:lnTo>
                        <a:pt x="526" y="263"/>
                      </a:lnTo>
                      <a:lnTo>
                        <a:pt x="263" y="526"/>
                      </a:lnTo>
                      <a:lnTo>
                        <a:pt x="0" y="263"/>
                      </a:lnTo>
                    </a:path>
                  </a:pathLst>
                </a:custGeom>
                <a:solidFill>
                  <a:srgbClr val="DDDDDD"/>
                </a:solidFill>
                <a:ln w="12700">
                  <a:solidFill>
                    <a:schemeClr val="tx2"/>
                  </a:solidFill>
                  <a:round/>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dirty="0"/>
                </a:p>
              </p:txBody>
            </p:sp>
            <p:sp>
              <p:nvSpPr>
                <p:cNvPr id="57" name="Line 1041"/>
                <p:cNvSpPr>
                  <a:spLocks noChangeShapeType="1"/>
                </p:cNvSpPr>
                <p:nvPr/>
              </p:nvSpPr>
              <p:spPr bwMode="auto">
                <a:xfrm flipH="1">
                  <a:off x="921" y="1944"/>
                  <a:ext cx="108" cy="1"/>
                </a:xfrm>
                <a:prstGeom prst="line">
                  <a:avLst/>
                </a:prstGeom>
                <a:noFill/>
                <a:ln w="19050">
                  <a:solidFill>
                    <a:srgbClr val="EAEAEA"/>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p>
              </p:txBody>
            </p:sp>
            <p:sp>
              <p:nvSpPr>
                <p:cNvPr id="58" name="Freeform 1057"/>
                <p:cNvSpPr>
                  <a:spLocks/>
                </p:cNvSpPr>
                <p:nvPr/>
              </p:nvSpPr>
              <p:spPr bwMode="auto">
                <a:xfrm>
                  <a:off x="1289" y="724"/>
                  <a:ext cx="1393" cy="947"/>
                </a:xfrm>
                <a:custGeom>
                  <a:avLst/>
                  <a:gdLst>
                    <a:gd name="T0" fmla="*/ 1004 w 1393"/>
                    <a:gd name="T1" fmla="*/ 0 h 947"/>
                    <a:gd name="T2" fmla="*/ 1338 w 1393"/>
                    <a:gd name="T3" fmla="*/ 3 h 947"/>
                    <a:gd name="T4" fmla="*/ 1339 w 1393"/>
                    <a:gd name="T5" fmla="*/ 571 h 947"/>
                    <a:gd name="T6" fmla="*/ 1346 w 1393"/>
                    <a:gd name="T7" fmla="*/ 579 h 947"/>
                    <a:gd name="T8" fmla="*/ 1359 w 1393"/>
                    <a:gd name="T9" fmla="*/ 579 h 947"/>
                    <a:gd name="T10" fmla="*/ 1373 w 1393"/>
                    <a:gd name="T11" fmla="*/ 594 h 947"/>
                    <a:gd name="T12" fmla="*/ 1386 w 1393"/>
                    <a:gd name="T13" fmla="*/ 616 h 947"/>
                    <a:gd name="T14" fmla="*/ 1386 w 1393"/>
                    <a:gd name="T15" fmla="*/ 631 h 947"/>
                    <a:gd name="T16" fmla="*/ 1393 w 1393"/>
                    <a:gd name="T17" fmla="*/ 639 h 947"/>
                    <a:gd name="T18" fmla="*/ 1386 w 1393"/>
                    <a:gd name="T19" fmla="*/ 669 h 947"/>
                    <a:gd name="T20" fmla="*/ 1373 w 1393"/>
                    <a:gd name="T21" fmla="*/ 684 h 947"/>
                    <a:gd name="T22" fmla="*/ 1359 w 1393"/>
                    <a:gd name="T23" fmla="*/ 699 h 947"/>
                    <a:gd name="T24" fmla="*/ 1339 w 1393"/>
                    <a:gd name="T25" fmla="*/ 706 h 947"/>
                    <a:gd name="T26" fmla="*/ 1334 w 1393"/>
                    <a:gd name="T27" fmla="*/ 941 h 947"/>
                    <a:gd name="T28" fmla="*/ 0 w 1393"/>
                    <a:gd name="T29" fmla="*/ 947 h 9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93"/>
                    <a:gd name="T46" fmla="*/ 0 h 947"/>
                    <a:gd name="T47" fmla="*/ 1393 w 1393"/>
                    <a:gd name="T48" fmla="*/ 947 h 9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93" h="947">
                      <a:moveTo>
                        <a:pt x="1004" y="0"/>
                      </a:moveTo>
                      <a:lnTo>
                        <a:pt x="1338" y="3"/>
                      </a:lnTo>
                      <a:lnTo>
                        <a:pt x="1339" y="571"/>
                      </a:lnTo>
                      <a:lnTo>
                        <a:pt x="1346" y="579"/>
                      </a:lnTo>
                      <a:lnTo>
                        <a:pt x="1359" y="579"/>
                      </a:lnTo>
                      <a:lnTo>
                        <a:pt x="1373" y="594"/>
                      </a:lnTo>
                      <a:lnTo>
                        <a:pt x="1386" y="616"/>
                      </a:lnTo>
                      <a:lnTo>
                        <a:pt x="1386" y="631"/>
                      </a:lnTo>
                      <a:lnTo>
                        <a:pt x="1393" y="639"/>
                      </a:lnTo>
                      <a:lnTo>
                        <a:pt x="1386" y="669"/>
                      </a:lnTo>
                      <a:lnTo>
                        <a:pt x="1373" y="684"/>
                      </a:lnTo>
                      <a:lnTo>
                        <a:pt x="1359" y="699"/>
                      </a:lnTo>
                      <a:lnTo>
                        <a:pt x="1339" y="706"/>
                      </a:lnTo>
                      <a:lnTo>
                        <a:pt x="1334" y="941"/>
                      </a:lnTo>
                      <a:lnTo>
                        <a:pt x="0" y="947"/>
                      </a:lnTo>
                    </a:path>
                  </a:pathLst>
                </a:custGeom>
                <a:noFill/>
                <a:ln w="19050">
                  <a:solidFill>
                    <a:srgbClr val="EAEAEA"/>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dirty="0"/>
                </a:p>
              </p:txBody>
            </p:sp>
            <p:sp>
              <p:nvSpPr>
                <p:cNvPr id="59" name="Text Box 1088"/>
                <p:cNvSpPr txBox="1">
                  <a:spLocks noChangeArrowheads="1"/>
                </p:cNvSpPr>
                <p:nvPr/>
              </p:nvSpPr>
              <p:spPr bwMode="auto">
                <a:xfrm>
                  <a:off x="1077" y="1756"/>
                  <a:ext cx="401"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90000"/>
                    </a:lnSpc>
                  </a:pPr>
                  <a:r>
                    <a:rPr lang="en-US" altLang="en-US" sz="1000" b="1" dirty="0">
                      <a:solidFill>
                        <a:srgbClr val="000000"/>
                      </a:solidFill>
                      <a:latin typeface="Arial" pitchFamily="34" charset="0"/>
                    </a:rPr>
                    <a:t>Point</a:t>
                  </a:r>
                </a:p>
                <a:p>
                  <a:pPr algn="ctr">
                    <a:lnSpc>
                      <a:spcPct val="90000"/>
                    </a:lnSpc>
                  </a:pPr>
                  <a:r>
                    <a:rPr lang="en-US" altLang="en-US" sz="1000" b="1" dirty="0">
                      <a:solidFill>
                        <a:srgbClr val="000000"/>
                      </a:solidFill>
                      <a:latin typeface="Arial" pitchFamily="34" charset="0"/>
                    </a:rPr>
                    <a:t>of</a:t>
                  </a:r>
                </a:p>
                <a:p>
                  <a:pPr algn="ctr">
                    <a:lnSpc>
                      <a:spcPct val="90000"/>
                    </a:lnSpc>
                  </a:pPr>
                  <a:r>
                    <a:rPr lang="en-US" altLang="en-US" sz="1000" b="1" dirty="0">
                      <a:solidFill>
                        <a:srgbClr val="000000"/>
                      </a:solidFill>
                      <a:latin typeface="Arial" pitchFamily="34" charset="0"/>
                    </a:rPr>
                    <a:t>Access</a:t>
                  </a:r>
                </a:p>
              </p:txBody>
            </p:sp>
          </p:grpSp>
          <p:grpSp>
            <p:nvGrpSpPr>
              <p:cNvPr id="9" name="Group 1113"/>
              <p:cNvGrpSpPr>
                <a:grpSpLocks/>
              </p:cNvGrpSpPr>
              <p:nvPr/>
            </p:nvGrpSpPr>
            <p:grpSpPr bwMode="auto">
              <a:xfrm>
                <a:off x="2362200" y="2768600"/>
                <a:ext cx="2946400" cy="1555750"/>
                <a:chOff x="1488" y="1744"/>
                <a:chExt cx="1856" cy="980"/>
              </a:xfrm>
            </p:grpSpPr>
            <p:sp>
              <p:nvSpPr>
                <p:cNvPr id="49" name="Line 1045"/>
                <p:cNvSpPr>
                  <a:spLocks noChangeShapeType="1"/>
                </p:cNvSpPr>
                <p:nvPr/>
              </p:nvSpPr>
              <p:spPr bwMode="auto">
                <a:xfrm>
                  <a:off x="2016" y="2384"/>
                  <a:ext cx="27" cy="1"/>
                </a:xfrm>
                <a:prstGeom prst="line">
                  <a:avLst/>
                </a:prstGeom>
                <a:noFill/>
                <a:ln w="19050">
                  <a:solidFill>
                    <a:srgbClr val="EAEAEA"/>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0" name="Line 1046"/>
                <p:cNvSpPr>
                  <a:spLocks noChangeShapeType="1"/>
                </p:cNvSpPr>
                <p:nvPr/>
              </p:nvSpPr>
              <p:spPr bwMode="auto">
                <a:xfrm>
                  <a:off x="2016" y="2257"/>
                  <a:ext cx="27" cy="1"/>
                </a:xfrm>
                <a:prstGeom prst="line">
                  <a:avLst/>
                </a:prstGeom>
                <a:noFill/>
                <a:ln w="19050">
                  <a:solidFill>
                    <a:srgbClr val="EAEAEA"/>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 name="Freeform 1047"/>
                <p:cNvSpPr>
                  <a:spLocks/>
                </p:cNvSpPr>
                <p:nvPr/>
              </p:nvSpPr>
              <p:spPr bwMode="auto">
                <a:xfrm>
                  <a:off x="2013" y="2144"/>
                  <a:ext cx="30" cy="458"/>
                </a:xfrm>
                <a:custGeom>
                  <a:avLst/>
                  <a:gdLst>
                    <a:gd name="T0" fmla="*/ 0 w 30"/>
                    <a:gd name="T1" fmla="*/ 0 h 458"/>
                    <a:gd name="T2" fmla="*/ 3 w 30"/>
                    <a:gd name="T3" fmla="*/ 458 h 458"/>
                    <a:gd name="T4" fmla="*/ 30 w 30"/>
                    <a:gd name="T5" fmla="*/ 458 h 458"/>
                    <a:gd name="T6" fmla="*/ 0 60000 65536"/>
                    <a:gd name="T7" fmla="*/ 0 60000 65536"/>
                    <a:gd name="T8" fmla="*/ 0 60000 65536"/>
                    <a:gd name="T9" fmla="*/ 0 w 30"/>
                    <a:gd name="T10" fmla="*/ 0 h 458"/>
                    <a:gd name="T11" fmla="*/ 30 w 30"/>
                    <a:gd name="T12" fmla="*/ 458 h 458"/>
                  </a:gdLst>
                  <a:ahLst/>
                  <a:cxnLst>
                    <a:cxn ang="T6">
                      <a:pos x="T0" y="T1"/>
                    </a:cxn>
                    <a:cxn ang="T7">
                      <a:pos x="T2" y="T3"/>
                    </a:cxn>
                    <a:cxn ang="T8">
                      <a:pos x="T4" y="T5"/>
                    </a:cxn>
                  </a:cxnLst>
                  <a:rect l="T9" t="T10" r="T11" b="T12"/>
                  <a:pathLst>
                    <a:path w="30" h="458">
                      <a:moveTo>
                        <a:pt x="0" y="0"/>
                      </a:moveTo>
                      <a:lnTo>
                        <a:pt x="3" y="458"/>
                      </a:lnTo>
                      <a:lnTo>
                        <a:pt x="30" y="458"/>
                      </a:lnTo>
                    </a:path>
                  </a:pathLst>
                </a:custGeom>
                <a:noFill/>
                <a:ln w="19050">
                  <a:solidFill>
                    <a:srgbClr val="EAEAEA"/>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dirty="0"/>
                </a:p>
              </p:txBody>
            </p:sp>
            <p:sp>
              <p:nvSpPr>
                <p:cNvPr id="52" name="Text Box 1027"/>
                <p:cNvSpPr txBox="1">
                  <a:spLocks noChangeArrowheads="1"/>
                </p:cNvSpPr>
                <p:nvPr/>
              </p:nvSpPr>
              <p:spPr bwMode="auto">
                <a:xfrm>
                  <a:off x="1488" y="1744"/>
                  <a:ext cx="498"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130000"/>
                    </a:lnSpc>
                    <a:spcAft>
                      <a:spcPct val="10000"/>
                    </a:spcAft>
                  </a:pPr>
                  <a:r>
                    <a:rPr lang="en-US" altLang="en-US" sz="1200" dirty="0">
                      <a:latin typeface="Arial" pitchFamily="34" charset="0"/>
                    </a:rPr>
                    <a:t>Delay</a:t>
                  </a:r>
                </a:p>
                <a:p>
                  <a:pPr algn="ctr">
                    <a:lnSpc>
                      <a:spcPct val="130000"/>
                    </a:lnSpc>
                    <a:spcAft>
                      <a:spcPct val="10000"/>
                    </a:spcAft>
                  </a:pPr>
                  <a:r>
                    <a:rPr lang="en-US" altLang="en-US" sz="1200" dirty="0">
                      <a:latin typeface="Arial" pitchFamily="34" charset="0"/>
                    </a:rPr>
                    <a:t>Disability</a:t>
                  </a:r>
                </a:p>
              </p:txBody>
            </p:sp>
            <p:sp>
              <p:nvSpPr>
                <p:cNvPr id="53" name="Line 1042"/>
                <p:cNvSpPr>
                  <a:spLocks noChangeShapeType="1"/>
                </p:cNvSpPr>
                <p:nvPr/>
              </p:nvSpPr>
              <p:spPr bwMode="auto">
                <a:xfrm flipH="1">
                  <a:off x="1536" y="1941"/>
                  <a:ext cx="422" cy="1"/>
                </a:xfrm>
                <a:prstGeom prst="line">
                  <a:avLst/>
                </a:prstGeom>
                <a:noFill/>
                <a:ln w="19050">
                  <a:solidFill>
                    <a:srgbClr val="EAEAEA"/>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p>
              </p:txBody>
            </p:sp>
            <p:sp>
              <p:nvSpPr>
                <p:cNvPr id="54" name="Text Box 1087"/>
                <p:cNvSpPr txBox="1">
                  <a:spLocks noChangeArrowheads="1"/>
                </p:cNvSpPr>
                <p:nvPr/>
              </p:nvSpPr>
              <p:spPr bwMode="auto">
                <a:xfrm>
                  <a:off x="1971" y="1756"/>
                  <a:ext cx="875" cy="372"/>
                </a:xfrm>
                <a:prstGeom prst="rect">
                  <a:avLst/>
                </a:prstGeom>
                <a:solidFill>
                  <a:srgbClr val="DDDDDD"/>
                </a:solidFill>
                <a:ln w="38100">
                  <a:solidFill>
                    <a:schemeClr val="tx2"/>
                  </a:solidFill>
                  <a:miter lim="800000"/>
                  <a:headEnd/>
                  <a:tailEnd/>
                </a:ln>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90000"/>
                    </a:lnSpc>
                  </a:pPr>
                  <a:r>
                    <a:rPr lang="en-US" altLang="en-US" sz="1200" b="1" u="sng" dirty="0">
                      <a:solidFill>
                        <a:srgbClr val="000000"/>
                      </a:solidFill>
                      <a:latin typeface="Arial" pitchFamily="34" charset="0"/>
                    </a:rPr>
                    <a:t>Comprehensive</a:t>
                  </a:r>
                </a:p>
                <a:p>
                  <a:pPr algn="ctr">
                    <a:lnSpc>
                      <a:spcPct val="90000"/>
                    </a:lnSpc>
                  </a:pPr>
                  <a:r>
                    <a:rPr lang="en-US" altLang="en-US" sz="1200" b="1" u="sng" dirty="0">
                      <a:solidFill>
                        <a:srgbClr val="000000"/>
                      </a:solidFill>
                      <a:latin typeface="Arial" pitchFamily="34" charset="0"/>
                    </a:rPr>
                    <a:t>Interdisciplinary</a:t>
                  </a:r>
                </a:p>
                <a:p>
                  <a:pPr algn="ctr">
                    <a:lnSpc>
                      <a:spcPct val="90000"/>
                    </a:lnSpc>
                  </a:pPr>
                  <a:r>
                    <a:rPr lang="en-US" altLang="en-US" sz="1200" b="1" u="sng" dirty="0">
                      <a:solidFill>
                        <a:srgbClr val="000000"/>
                      </a:solidFill>
                      <a:latin typeface="Arial" pitchFamily="34" charset="0"/>
                    </a:rPr>
                    <a:t>Assessment</a:t>
                  </a:r>
                </a:p>
              </p:txBody>
            </p:sp>
            <p:sp>
              <p:nvSpPr>
                <p:cNvPr id="55" name="Rectangle 1090"/>
                <p:cNvSpPr>
                  <a:spLocks noChangeArrowheads="1"/>
                </p:cNvSpPr>
                <p:nvPr/>
              </p:nvSpPr>
              <p:spPr bwMode="auto">
                <a:xfrm>
                  <a:off x="2021" y="2170"/>
                  <a:ext cx="1323" cy="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Aft>
                      <a:spcPct val="10000"/>
                    </a:spcAft>
                  </a:pPr>
                  <a:r>
                    <a:rPr lang="en-US" altLang="en-US" sz="1200" dirty="0">
                      <a:latin typeface="Arial" pitchFamily="34" charset="0"/>
                    </a:rPr>
                    <a:t>Developmental profile</a:t>
                  </a:r>
                </a:p>
                <a:p>
                  <a:pPr>
                    <a:spcAft>
                      <a:spcPct val="10000"/>
                    </a:spcAft>
                  </a:pPr>
                  <a:r>
                    <a:rPr lang="en-US" altLang="en-US" sz="1200" dirty="0">
                      <a:latin typeface="Arial" pitchFamily="34" charset="0"/>
                    </a:rPr>
                    <a:t>Diagnostic/etiologic</a:t>
                  </a:r>
                </a:p>
                <a:p>
                  <a:pPr>
                    <a:spcAft>
                      <a:spcPct val="10000"/>
                    </a:spcAft>
                  </a:pPr>
                  <a:r>
                    <a:rPr lang="en-US" altLang="en-US" sz="1200" dirty="0">
                      <a:latin typeface="Arial" pitchFamily="34" charset="0"/>
                    </a:rPr>
                    <a:t> information</a:t>
                  </a:r>
                </a:p>
                <a:p>
                  <a:pPr>
                    <a:spcAft>
                      <a:spcPct val="10000"/>
                    </a:spcAft>
                  </a:pPr>
                  <a:r>
                    <a:rPr lang="en-US" altLang="en-US" sz="1200" dirty="0">
                      <a:latin typeface="Arial" pitchFamily="34" charset="0"/>
                    </a:rPr>
                    <a:t>General recommendations</a:t>
                  </a:r>
                </a:p>
              </p:txBody>
            </p:sp>
          </p:grpSp>
          <p:grpSp>
            <p:nvGrpSpPr>
              <p:cNvPr id="10" name="Group 1122"/>
              <p:cNvGrpSpPr>
                <a:grpSpLocks/>
              </p:cNvGrpSpPr>
              <p:nvPr/>
            </p:nvGrpSpPr>
            <p:grpSpPr bwMode="auto">
              <a:xfrm>
                <a:off x="609600" y="3276600"/>
                <a:ext cx="6705600" cy="1436688"/>
                <a:chOff x="384" y="2064"/>
                <a:chExt cx="4224" cy="905"/>
              </a:xfrm>
            </p:grpSpPr>
            <p:sp>
              <p:nvSpPr>
                <p:cNvPr id="40" name="Freeform 1100"/>
                <p:cNvSpPr>
                  <a:spLocks/>
                </p:cNvSpPr>
                <p:nvPr/>
              </p:nvSpPr>
              <p:spPr bwMode="auto">
                <a:xfrm>
                  <a:off x="1488" y="2064"/>
                  <a:ext cx="3120" cy="864"/>
                </a:xfrm>
                <a:custGeom>
                  <a:avLst/>
                  <a:gdLst>
                    <a:gd name="T0" fmla="*/ 0 w 3120"/>
                    <a:gd name="T1" fmla="*/ 768 h 864"/>
                    <a:gd name="T2" fmla="*/ 0 w 3120"/>
                    <a:gd name="T3" fmla="*/ 864 h 864"/>
                    <a:gd name="T4" fmla="*/ 2976 w 3120"/>
                    <a:gd name="T5" fmla="*/ 864 h 864"/>
                    <a:gd name="T6" fmla="*/ 2976 w 3120"/>
                    <a:gd name="T7" fmla="*/ 0 h 864"/>
                    <a:gd name="T8" fmla="*/ 3120 w 3120"/>
                    <a:gd name="T9" fmla="*/ 0 h 864"/>
                    <a:gd name="T10" fmla="*/ 0 60000 65536"/>
                    <a:gd name="T11" fmla="*/ 0 60000 65536"/>
                    <a:gd name="T12" fmla="*/ 0 60000 65536"/>
                    <a:gd name="T13" fmla="*/ 0 60000 65536"/>
                    <a:gd name="T14" fmla="*/ 0 60000 65536"/>
                    <a:gd name="T15" fmla="*/ 0 w 3120"/>
                    <a:gd name="T16" fmla="*/ 0 h 864"/>
                    <a:gd name="T17" fmla="*/ 3120 w 3120"/>
                    <a:gd name="T18" fmla="*/ 864 h 864"/>
                  </a:gdLst>
                  <a:ahLst/>
                  <a:cxnLst>
                    <a:cxn ang="T10">
                      <a:pos x="T0" y="T1"/>
                    </a:cxn>
                    <a:cxn ang="T11">
                      <a:pos x="T2" y="T3"/>
                    </a:cxn>
                    <a:cxn ang="T12">
                      <a:pos x="T4" y="T5"/>
                    </a:cxn>
                    <a:cxn ang="T13">
                      <a:pos x="T6" y="T7"/>
                    </a:cxn>
                    <a:cxn ang="T14">
                      <a:pos x="T8" y="T9"/>
                    </a:cxn>
                  </a:cxnLst>
                  <a:rect l="T15" t="T16" r="T17" b="T18"/>
                  <a:pathLst>
                    <a:path w="3120" h="864">
                      <a:moveTo>
                        <a:pt x="0" y="768"/>
                      </a:moveTo>
                      <a:lnTo>
                        <a:pt x="0" y="864"/>
                      </a:lnTo>
                      <a:lnTo>
                        <a:pt x="2976" y="864"/>
                      </a:lnTo>
                      <a:lnTo>
                        <a:pt x="2976" y="0"/>
                      </a:lnTo>
                      <a:lnTo>
                        <a:pt x="3120" y="0"/>
                      </a:lnTo>
                    </a:path>
                  </a:pathLst>
                </a:custGeom>
                <a:noFill/>
                <a:ln w="19050">
                  <a:solidFill>
                    <a:srgbClr val="EAEAEA"/>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dirty="0"/>
                </a:p>
              </p:txBody>
            </p:sp>
            <p:sp>
              <p:nvSpPr>
                <p:cNvPr id="41" name="Text Box 1028"/>
                <p:cNvSpPr txBox="1">
                  <a:spLocks noChangeArrowheads="1"/>
                </p:cNvSpPr>
                <p:nvPr/>
              </p:nvSpPr>
              <p:spPr bwMode="auto">
                <a:xfrm>
                  <a:off x="1047" y="2446"/>
                  <a:ext cx="880" cy="378"/>
                </a:xfrm>
                <a:prstGeom prst="rect">
                  <a:avLst/>
                </a:prstGeom>
                <a:solidFill>
                  <a:srgbClr val="DDDDDD"/>
                </a:solidFill>
                <a:ln w="12700">
                  <a:solidFill>
                    <a:schemeClr val="tx2"/>
                  </a:solidFill>
                  <a:miter lim="800000"/>
                  <a:headEnd/>
                  <a:tailEnd/>
                </a:ln>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90000"/>
                    </a:lnSpc>
                  </a:pPr>
                  <a:r>
                    <a:rPr lang="en-US" altLang="en-US" sz="1200" b="1" dirty="0">
                      <a:solidFill>
                        <a:srgbClr val="000000"/>
                      </a:solidFill>
                      <a:latin typeface="Arial" pitchFamily="34" charset="0"/>
                    </a:rPr>
                    <a:t>Enter Preventive</a:t>
                  </a:r>
                </a:p>
                <a:p>
                  <a:pPr algn="ctr">
                    <a:lnSpc>
                      <a:spcPct val="90000"/>
                    </a:lnSpc>
                  </a:pPr>
                  <a:r>
                    <a:rPr lang="en-US" altLang="en-US" sz="1200" b="1" dirty="0">
                      <a:solidFill>
                        <a:srgbClr val="000000"/>
                      </a:solidFill>
                      <a:latin typeface="Arial" pitchFamily="34" charset="0"/>
                    </a:rPr>
                    <a:t>Intervention</a:t>
                  </a:r>
                </a:p>
                <a:p>
                  <a:pPr algn="ctr">
                    <a:lnSpc>
                      <a:spcPct val="90000"/>
                    </a:lnSpc>
                  </a:pPr>
                  <a:r>
                    <a:rPr lang="en-US" altLang="en-US" sz="1200" b="1" dirty="0">
                      <a:solidFill>
                        <a:srgbClr val="000000"/>
                      </a:solidFill>
                      <a:latin typeface="Arial" pitchFamily="34" charset="0"/>
                    </a:rPr>
                    <a:t>Program</a:t>
                  </a:r>
                </a:p>
              </p:txBody>
            </p:sp>
            <p:sp>
              <p:nvSpPr>
                <p:cNvPr id="42" name="Line 1056"/>
                <p:cNvSpPr>
                  <a:spLocks noChangeShapeType="1"/>
                </p:cNvSpPr>
                <p:nvPr/>
              </p:nvSpPr>
              <p:spPr bwMode="auto">
                <a:xfrm flipV="1">
                  <a:off x="1277" y="2197"/>
                  <a:ext cx="1" cy="240"/>
                </a:xfrm>
                <a:prstGeom prst="line">
                  <a:avLst/>
                </a:prstGeom>
                <a:noFill/>
                <a:ln w="19050">
                  <a:solidFill>
                    <a:srgbClr val="EAEAEA"/>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p>
              </p:txBody>
            </p:sp>
            <p:sp>
              <p:nvSpPr>
                <p:cNvPr id="43" name="Freeform 1062"/>
                <p:cNvSpPr>
                  <a:spLocks/>
                </p:cNvSpPr>
                <p:nvPr/>
              </p:nvSpPr>
              <p:spPr bwMode="auto">
                <a:xfrm>
                  <a:off x="1933" y="2249"/>
                  <a:ext cx="1338" cy="517"/>
                </a:xfrm>
                <a:custGeom>
                  <a:avLst/>
                  <a:gdLst>
                    <a:gd name="T0" fmla="*/ 0 w 1338"/>
                    <a:gd name="T1" fmla="*/ 517 h 517"/>
                    <a:gd name="T2" fmla="*/ 1338 w 1338"/>
                    <a:gd name="T3" fmla="*/ 515 h 517"/>
                    <a:gd name="T4" fmla="*/ 1338 w 1338"/>
                    <a:gd name="T5" fmla="*/ 0 h 517"/>
                    <a:gd name="T6" fmla="*/ 0 60000 65536"/>
                    <a:gd name="T7" fmla="*/ 0 60000 65536"/>
                    <a:gd name="T8" fmla="*/ 0 60000 65536"/>
                    <a:gd name="T9" fmla="*/ 0 w 1338"/>
                    <a:gd name="T10" fmla="*/ 0 h 517"/>
                    <a:gd name="T11" fmla="*/ 1338 w 1338"/>
                    <a:gd name="T12" fmla="*/ 517 h 517"/>
                  </a:gdLst>
                  <a:ahLst/>
                  <a:cxnLst>
                    <a:cxn ang="T6">
                      <a:pos x="T0" y="T1"/>
                    </a:cxn>
                    <a:cxn ang="T7">
                      <a:pos x="T2" y="T3"/>
                    </a:cxn>
                    <a:cxn ang="T8">
                      <a:pos x="T4" y="T5"/>
                    </a:cxn>
                  </a:cxnLst>
                  <a:rect l="T9" t="T10" r="T11" b="T12"/>
                  <a:pathLst>
                    <a:path w="1338" h="517">
                      <a:moveTo>
                        <a:pt x="0" y="517"/>
                      </a:moveTo>
                      <a:lnTo>
                        <a:pt x="1338" y="515"/>
                      </a:lnTo>
                      <a:lnTo>
                        <a:pt x="1338" y="0"/>
                      </a:lnTo>
                    </a:path>
                  </a:pathLst>
                </a:custGeom>
                <a:noFill/>
                <a:ln w="19050">
                  <a:solidFill>
                    <a:srgbClr val="EAEAEA"/>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dirty="0"/>
                </a:p>
              </p:txBody>
            </p:sp>
            <p:sp>
              <p:nvSpPr>
                <p:cNvPr id="44" name="Freeform 1064"/>
                <p:cNvSpPr>
                  <a:spLocks/>
                </p:cNvSpPr>
                <p:nvPr/>
              </p:nvSpPr>
              <p:spPr bwMode="auto">
                <a:xfrm>
                  <a:off x="949" y="2835"/>
                  <a:ext cx="191" cy="75"/>
                </a:xfrm>
                <a:custGeom>
                  <a:avLst/>
                  <a:gdLst>
                    <a:gd name="T0" fmla="*/ 191 w 214"/>
                    <a:gd name="T1" fmla="*/ 0 h 75"/>
                    <a:gd name="T2" fmla="*/ 191 w 214"/>
                    <a:gd name="T3" fmla="*/ 75 h 75"/>
                    <a:gd name="T4" fmla="*/ 0 w 214"/>
                    <a:gd name="T5" fmla="*/ 72 h 75"/>
                    <a:gd name="T6" fmla="*/ 0 60000 65536"/>
                    <a:gd name="T7" fmla="*/ 0 60000 65536"/>
                    <a:gd name="T8" fmla="*/ 0 60000 65536"/>
                    <a:gd name="T9" fmla="*/ 0 w 214"/>
                    <a:gd name="T10" fmla="*/ 0 h 75"/>
                    <a:gd name="T11" fmla="*/ 214 w 214"/>
                    <a:gd name="T12" fmla="*/ 75 h 75"/>
                  </a:gdLst>
                  <a:ahLst/>
                  <a:cxnLst>
                    <a:cxn ang="T6">
                      <a:pos x="T0" y="T1"/>
                    </a:cxn>
                    <a:cxn ang="T7">
                      <a:pos x="T2" y="T3"/>
                    </a:cxn>
                    <a:cxn ang="T8">
                      <a:pos x="T4" y="T5"/>
                    </a:cxn>
                  </a:cxnLst>
                  <a:rect l="T9" t="T10" r="T11" b="T12"/>
                  <a:pathLst>
                    <a:path w="214" h="75">
                      <a:moveTo>
                        <a:pt x="214" y="0"/>
                      </a:moveTo>
                      <a:lnTo>
                        <a:pt x="214" y="75"/>
                      </a:lnTo>
                      <a:lnTo>
                        <a:pt x="0" y="72"/>
                      </a:lnTo>
                    </a:path>
                  </a:pathLst>
                </a:custGeom>
                <a:noFill/>
                <a:ln w="19050">
                  <a:solidFill>
                    <a:srgbClr val="EAEAEA"/>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dirty="0"/>
                </a:p>
              </p:txBody>
            </p:sp>
            <p:sp>
              <p:nvSpPr>
                <p:cNvPr id="45" name="Text Box 1078"/>
                <p:cNvSpPr txBox="1">
                  <a:spLocks noChangeArrowheads="1"/>
                </p:cNvSpPr>
                <p:nvPr/>
              </p:nvSpPr>
              <p:spPr bwMode="auto">
                <a:xfrm>
                  <a:off x="3074" y="2236"/>
                  <a:ext cx="23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Aft>
                      <a:spcPct val="10000"/>
                    </a:spcAft>
                  </a:pPr>
                  <a:r>
                    <a:rPr lang="en-US" altLang="en-US" sz="1200" dirty="0">
                      <a:latin typeface="Arial" pitchFamily="34" charset="0"/>
                    </a:rPr>
                    <a:t>No</a:t>
                  </a:r>
                  <a:endParaRPr lang="en-US" altLang="en-US" dirty="0"/>
                </a:p>
              </p:txBody>
            </p:sp>
            <p:sp>
              <p:nvSpPr>
                <p:cNvPr id="46" name="Rectangle 1089"/>
                <p:cNvSpPr>
                  <a:spLocks noChangeArrowheads="1"/>
                </p:cNvSpPr>
                <p:nvPr/>
              </p:nvSpPr>
              <p:spPr bwMode="auto">
                <a:xfrm>
                  <a:off x="384" y="2542"/>
                  <a:ext cx="699"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Aft>
                      <a:spcPct val="10000"/>
                    </a:spcAft>
                  </a:pPr>
                  <a:r>
                    <a:rPr lang="en-US" altLang="en-US" sz="1200" dirty="0">
                      <a:latin typeface="Arial" pitchFamily="34" charset="0"/>
                    </a:rPr>
                    <a:t>Preliminary</a:t>
                  </a:r>
                </a:p>
                <a:p>
                  <a:pPr>
                    <a:spcAft>
                      <a:spcPct val="10000"/>
                    </a:spcAft>
                  </a:pPr>
                  <a:r>
                    <a:rPr lang="en-US" altLang="en-US" sz="1200" dirty="0">
                      <a:latin typeface="Arial" pitchFamily="34" charset="0"/>
                    </a:rPr>
                    <a:t>Intervention</a:t>
                  </a:r>
                </a:p>
                <a:p>
                  <a:pPr>
                    <a:spcAft>
                      <a:spcPct val="10000"/>
                    </a:spcAft>
                  </a:pPr>
                  <a:r>
                    <a:rPr lang="en-US" altLang="en-US" sz="1200" dirty="0">
                      <a:latin typeface="Arial" pitchFamily="34" charset="0"/>
                    </a:rPr>
                    <a:t>Program</a:t>
                  </a:r>
                </a:p>
              </p:txBody>
            </p:sp>
            <p:sp>
              <p:nvSpPr>
                <p:cNvPr id="47" name="Rectangle 1091"/>
                <p:cNvSpPr>
                  <a:spLocks noChangeArrowheads="1"/>
                </p:cNvSpPr>
                <p:nvPr/>
              </p:nvSpPr>
              <p:spPr bwMode="auto">
                <a:xfrm>
                  <a:off x="672" y="2152"/>
                  <a:ext cx="571"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Aft>
                      <a:spcPct val="10000"/>
                    </a:spcAft>
                  </a:pPr>
                  <a:r>
                    <a:rPr lang="en-US" altLang="en-US" sz="1200" dirty="0">
                      <a:latin typeface="Arial" pitchFamily="34" charset="0"/>
                    </a:rPr>
                    <a:t>Biological</a:t>
                  </a:r>
                </a:p>
                <a:p>
                  <a:pPr algn="ctr">
                    <a:spcAft>
                      <a:spcPct val="10000"/>
                    </a:spcAft>
                  </a:pPr>
                  <a:r>
                    <a:rPr lang="en-US" altLang="en-US" sz="1200" dirty="0">
                      <a:latin typeface="Arial" pitchFamily="34" charset="0"/>
                    </a:rPr>
                    <a:t>Risk</a:t>
                  </a:r>
                </a:p>
              </p:txBody>
            </p:sp>
            <p:sp>
              <p:nvSpPr>
                <p:cNvPr id="48" name="Rectangle 1092"/>
                <p:cNvSpPr>
                  <a:spLocks noChangeArrowheads="1"/>
                </p:cNvSpPr>
                <p:nvPr/>
              </p:nvSpPr>
              <p:spPr bwMode="auto">
                <a:xfrm>
                  <a:off x="1248" y="2152"/>
                  <a:ext cx="781"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Aft>
                      <a:spcPct val="10000"/>
                    </a:spcAft>
                  </a:pPr>
                  <a:r>
                    <a:rPr lang="en-US" altLang="en-US" sz="1200" dirty="0">
                      <a:latin typeface="Arial" pitchFamily="34" charset="0"/>
                    </a:rPr>
                    <a:t>Environmental</a:t>
                  </a:r>
                </a:p>
                <a:p>
                  <a:pPr algn="ctr">
                    <a:spcAft>
                      <a:spcPct val="10000"/>
                    </a:spcAft>
                  </a:pPr>
                  <a:r>
                    <a:rPr lang="en-US" altLang="en-US" sz="1200" dirty="0">
                      <a:latin typeface="Arial" pitchFamily="34" charset="0"/>
                    </a:rPr>
                    <a:t>Risk</a:t>
                  </a:r>
                </a:p>
              </p:txBody>
            </p:sp>
          </p:grpSp>
          <p:grpSp>
            <p:nvGrpSpPr>
              <p:cNvPr id="11" name="Group 1103"/>
              <p:cNvGrpSpPr>
                <a:grpSpLocks/>
              </p:cNvGrpSpPr>
              <p:nvPr/>
            </p:nvGrpSpPr>
            <p:grpSpPr bwMode="auto">
              <a:xfrm>
                <a:off x="0" y="2559050"/>
                <a:ext cx="1477963" cy="1196975"/>
                <a:chOff x="0" y="1612"/>
                <a:chExt cx="931" cy="754"/>
              </a:xfrm>
            </p:grpSpPr>
            <p:sp>
              <p:nvSpPr>
                <p:cNvPr id="36" name="Text Box 1073"/>
                <p:cNvSpPr txBox="1">
                  <a:spLocks noChangeArrowheads="1"/>
                </p:cNvSpPr>
                <p:nvPr/>
              </p:nvSpPr>
              <p:spPr bwMode="auto">
                <a:xfrm>
                  <a:off x="48" y="1612"/>
                  <a:ext cx="37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Aft>
                      <a:spcPct val="10000"/>
                    </a:spcAft>
                  </a:pPr>
                  <a:r>
                    <a:rPr lang="en-US" altLang="en-US" sz="1400" b="1" u="sng" dirty="0">
                      <a:latin typeface="Arial" pitchFamily="34" charset="0"/>
                    </a:rPr>
                    <a:t>Start</a:t>
                  </a:r>
                </a:p>
              </p:txBody>
            </p:sp>
            <p:sp>
              <p:nvSpPr>
                <p:cNvPr id="37" name="Text Box 1081"/>
                <p:cNvSpPr txBox="1">
                  <a:spLocks noChangeArrowheads="1"/>
                </p:cNvSpPr>
                <p:nvPr/>
              </p:nvSpPr>
              <p:spPr bwMode="auto">
                <a:xfrm>
                  <a:off x="0" y="1996"/>
                  <a:ext cx="4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130000"/>
                    </a:lnSpc>
                    <a:spcAft>
                      <a:spcPct val="10000"/>
                    </a:spcAft>
                  </a:pPr>
                  <a:r>
                    <a:rPr lang="en-US" altLang="en-US" sz="1200" dirty="0">
                      <a:latin typeface="Arial" pitchFamily="34" charset="0"/>
                    </a:rPr>
                    <a:t>Concern</a:t>
                  </a:r>
                </a:p>
                <a:p>
                  <a:pPr algn="ctr">
                    <a:lnSpc>
                      <a:spcPct val="130000"/>
                    </a:lnSpc>
                    <a:spcAft>
                      <a:spcPct val="10000"/>
                    </a:spcAft>
                  </a:pPr>
                  <a:r>
                    <a:rPr lang="en-US" altLang="en-US" sz="1200" dirty="0">
                      <a:latin typeface="Arial" pitchFamily="34" charset="0"/>
                    </a:rPr>
                    <a:t>Risk</a:t>
                  </a:r>
                </a:p>
              </p:txBody>
            </p:sp>
            <p:sp>
              <p:nvSpPr>
                <p:cNvPr id="38" name="Freeform 1093"/>
                <p:cNvSpPr>
                  <a:spLocks/>
                </p:cNvSpPr>
                <p:nvPr/>
              </p:nvSpPr>
              <p:spPr bwMode="auto">
                <a:xfrm>
                  <a:off x="375" y="1632"/>
                  <a:ext cx="542" cy="630"/>
                </a:xfrm>
                <a:custGeom>
                  <a:avLst/>
                  <a:gdLst>
                    <a:gd name="T0" fmla="*/ 0 w 585"/>
                    <a:gd name="T1" fmla="*/ 315 h 586"/>
                    <a:gd name="T2" fmla="*/ 271 w 585"/>
                    <a:gd name="T3" fmla="*/ 0 h 586"/>
                    <a:gd name="T4" fmla="*/ 542 w 585"/>
                    <a:gd name="T5" fmla="*/ 315 h 586"/>
                    <a:gd name="T6" fmla="*/ 271 w 585"/>
                    <a:gd name="T7" fmla="*/ 630 h 586"/>
                    <a:gd name="T8" fmla="*/ 0 w 585"/>
                    <a:gd name="T9" fmla="*/ 315 h 586"/>
                    <a:gd name="T10" fmla="*/ 0 60000 65536"/>
                    <a:gd name="T11" fmla="*/ 0 60000 65536"/>
                    <a:gd name="T12" fmla="*/ 0 60000 65536"/>
                    <a:gd name="T13" fmla="*/ 0 60000 65536"/>
                    <a:gd name="T14" fmla="*/ 0 60000 65536"/>
                    <a:gd name="T15" fmla="*/ 0 w 585"/>
                    <a:gd name="T16" fmla="*/ 0 h 586"/>
                    <a:gd name="T17" fmla="*/ 585 w 585"/>
                    <a:gd name="T18" fmla="*/ 586 h 586"/>
                  </a:gdLst>
                  <a:ahLst/>
                  <a:cxnLst>
                    <a:cxn ang="T10">
                      <a:pos x="T0" y="T1"/>
                    </a:cxn>
                    <a:cxn ang="T11">
                      <a:pos x="T2" y="T3"/>
                    </a:cxn>
                    <a:cxn ang="T12">
                      <a:pos x="T4" y="T5"/>
                    </a:cxn>
                    <a:cxn ang="T13">
                      <a:pos x="T6" y="T7"/>
                    </a:cxn>
                    <a:cxn ang="T14">
                      <a:pos x="T8" y="T9"/>
                    </a:cxn>
                  </a:cxnLst>
                  <a:rect l="T15" t="T16" r="T17" b="T18"/>
                  <a:pathLst>
                    <a:path w="585" h="586">
                      <a:moveTo>
                        <a:pt x="0" y="293"/>
                      </a:moveTo>
                      <a:lnTo>
                        <a:pt x="293" y="0"/>
                      </a:lnTo>
                      <a:lnTo>
                        <a:pt x="585" y="293"/>
                      </a:lnTo>
                      <a:lnTo>
                        <a:pt x="293" y="586"/>
                      </a:lnTo>
                      <a:lnTo>
                        <a:pt x="0" y="293"/>
                      </a:lnTo>
                    </a:path>
                  </a:pathLst>
                </a:custGeom>
                <a:solidFill>
                  <a:srgbClr val="DDDDDD"/>
                </a:solidFill>
                <a:ln w="38100">
                  <a:solidFill>
                    <a:schemeClr val="tx2"/>
                  </a:solidFill>
                  <a:round/>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dirty="0"/>
                </a:p>
              </p:txBody>
            </p:sp>
            <p:sp>
              <p:nvSpPr>
                <p:cNvPr id="39" name="Text Box 1094"/>
                <p:cNvSpPr txBox="1">
                  <a:spLocks noChangeArrowheads="1"/>
                </p:cNvSpPr>
                <p:nvPr/>
              </p:nvSpPr>
              <p:spPr bwMode="auto">
                <a:xfrm>
                  <a:off x="374" y="1807"/>
                  <a:ext cx="557"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90000"/>
                    </a:lnSpc>
                  </a:pPr>
                  <a:r>
                    <a:rPr lang="en-US" altLang="en-US" sz="1000" b="1" u="sng" dirty="0">
                      <a:solidFill>
                        <a:srgbClr val="000000"/>
                      </a:solidFill>
                      <a:latin typeface="Arial" pitchFamily="34" charset="0"/>
                    </a:rPr>
                    <a:t>Screening</a:t>
                  </a:r>
                </a:p>
                <a:p>
                  <a:pPr algn="ctr">
                    <a:lnSpc>
                      <a:spcPct val="90000"/>
                    </a:lnSpc>
                  </a:pPr>
                  <a:r>
                    <a:rPr lang="en-US" altLang="en-US" sz="1000" b="1" u="sng" dirty="0">
                      <a:solidFill>
                        <a:srgbClr val="000000"/>
                      </a:solidFill>
                      <a:latin typeface="Arial" pitchFamily="34" charset="0"/>
                    </a:rPr>
                    <a:t>Program or</a:t>
                  </a:r>
                </a:p>
                <a:p>
                  <a:pPr algn="ctr">
                    <a:lnSpc>
                      <a:spcPct val="90000"/>
                    </a:lnSpc>
                  </a:pPr>
                  <a:r>
                    <a:rPr lang="en-US" altLang="en-US" sz="1000" b="1" u="sng" dirty="0">
                      <a:solidFill>
                        <a:srgbClr val="000000"/>
                      </a:solidFill>
                      <a:latin typeface="Arial" pitchFamily="34" charset="0"/>
                    </a:rPr>
                    <a:t>Referral</a:t>
                  </a:r>
                </a:p>
              </p:txBody>
            </p:sp>
          </p:grpSp>
          <p:sp>
            <p:nvSpPr>
              <p:cNvPr id="12" name="Rectangle 1095"/>
              <p:cNvSpPr>
                <a:spLocks noChangeArrowheads="1"/>
              </p:cNvSpPr>
              <p:nvPr/>
            </p:nvSpPr>
            <p:spPr bwMode="auto">
              <a:xfrm>
                <a:off x="7086600" y="6324600"/>
                <a:ext cx="1922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000" dirty="0">
                    <a:latin typeface="Arial" pitchFamily="34" charset="0"/>
                  </a:rPr>
                  <a:t>(from Guralnick, 2001,</a:t>
                </a:r>
                <a:br>
                  <a:rPr lang="en-US" altLang="en-US" sz="1000" dirty="0">
                    <a:latin typeface="Arial" pitchFamily="34" charset="0"/>
                  </a:rPr>
                </a:br>
                <a:r>
                  <a:rPr lang="en-US" altLang="en-US" sz="1000" u="sng" dirty="0">
                    <a:latin typeface="Arial" pitchFamily="34" charset="0"/>
                  </a:rPr>
                  <a:t>Infants and Young Children</a:t>
                </a:r>
                <a:r>
                  <a:rPr lang="en-US" altLang="en-US" sz="1000" dirty="0">
                    <a:latin typeface="Arial" pitchFamily="34" charset="0"/>
                  </a:rPr>
                  <a:t>)</a:t>
                </a:r>
              </a:p>
            </p:txBody>
          </p:sp>
          <p:grpSp>
            <p:nvGrpSpPr>
              <p:cNvPr id="13" name="Group 1111"/>
              <p:cNvGrpSpPr>
                <a:grpSpLocks/>
              </p:cNvGrpSpPr>
              <p:nvPr/>
            </p:nvGrpSpPr>
            <p:grpSpPr bwMode="auto">
              <a:xfrm>
                <a:off x="5505450" y="2773364"/>
                <a:ext cx="1581150" cy="1301751"/>
                <a:chOff x="3468" y="1747"/>
                <a:chExt cx="996" cy="820"/>
              </a:xfrm>
            </p:grpSpPr>
            <p:sp>
              <p:nvSpPr>
                <p:cNvPr id="31" name="Line 1060"/>
                <p:cNvSpPr>
                  <a:spLocks noChangeShapeType="1"/>
                </p:cNvSpPr>
                <p:nvPr/>
              </p:nvSpPr>
              <p:spPr bwMode="auto">
                <a:xfrm flipH="1">
                  <a:off x="3532" y="1949"/>
                  <a:ext cx="153" cy="1"/>
                </a:xfrm>
                <a:prstGeom prst="line">
                  <a:avLst/>
                </a:prstGeom>
                <a:noFill/>
                <a:ln w="19050">
                  <a:solidFill>
                    <a:srgbClr val="EAEAEA"/>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p>
              </p:txBody>
            </p:sp>
            <p:sp>
              <p:nvSpPr>
                <p:cNvPr id="32" name="Freeform 1063"/>
                <p:cNvSpPr>
                  <a:spLocks/>
                </p:cNvSpPr>
                <p:nvPr/>
              </p:nvSpPr>
              <p:spPr bwMode="auto">
                <a:xfrm>
                  <a:off x="3792" y="2121"/>
                  <a:ext cx="27" cy="76"/>
                </a:xfrm>
                <a:custGeom>
                  <a:avLst/>
                  <a:gdLst>
                    <a:gd name="T0" fmla="*/ 0 w 30"/>
                    <a:gd name="T1" fmla="*/ 0 h 76"/>
                    <a:gd name="T2" fmla="*/ 0 w 30"/>
                    <a:gd name="T3" fmla="*/ 76 h 76"/>
                    <a:gd name="T4" fmla="*/ 27 w 30"/>
                    <a:gd name="T5" fmla="*/ 76 h 76"/>
                    <a:gd name="T6" fmla="*/ 0 60000 65536"/>
                    <a:gd name="T7" fmla="*/ 0 60000 65536"/>
                    <a:gd name="T8" fmla="*/ 0 60000 65536"/>
                    <a:gd name="T9" fmla="*/ 0 w 30"/>
                    <a:gd name="T10" fmla="*/ 0 h 76"/>
                    <a:gd name="T11" fmla="*/ 30 w 30"/>
                    <a:gd name="T12" fmla="*/ 76 h 76"/>
                  </a:gdLst>
                  <a:ahLst/>
                  <a:cxnLst>
                    <a:cxn ang="T6">
                      <a:pos x="T0" y="T1"/>
                    </a:cxn>
                    <a:cxn ang="T7">
                      <a:pos x="T2" y="T3"/>
                    </a:cxn>
                    <a:cxn ang="T8">
                      <a:pos x="T4" y="T5"/>
                    </a:cxn>
                  </a:cxnLst>
                  <a:rect l="T9" t="T10" r="T11" b="T12"/>
                  <a:pathLst>
                    <a:path w="30" h="76">
                      <a:moveTo>
                        <a:pt x="0" y="0"/>
                      </a:moveTo>
                      <a:lnTo>
                        <a:pt x="0" y="76"/>
                      </a:lnTo>
                      <a:lnTo>
                        <a:pt x="30" y="76"/>
                      </a:lnTo>
                    </a:path>
                  </a:pathLst>
                </a:custGeom>
                <a:noFill/>
                <a:ln w="19050">
                  <a:solidFill>
                    <a:srgbClr val="EAEAEA"/>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dirty="0"/>
                </a:p>
              </p:txBody>
            </p:sp>
            <p:sp>
              <p:nvSpPr>
                <p:cNvPr id="33" name="Text Box 1082"/>
                <p:cNvSpPr txBox="1">
                  <a:spLocks noChangeArrowheads="1"/>
                </p:cNvSpPr>
                <p:nvPr/>
              </p:nvSpPr>
              <p:spPr bwMode="auto">
                <a:xfrm>
                  <a:off x="3468" y="1762"/>
                  <a:ext cx="2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Aft>
                      <a:spcPct val="10000"/>
                    </a:spcAft>
                  </a:pPr>
                  <a:r>
                    <a:rPr lang="en-US" altLang="en-US" sz="1200" dirty="0">
                      <a:latin typeface="Arial" pitchFamily="34" charset="0"/>
                    </a:rPr>
                    <a:t>Yes</a:t>
                  </a:r>
                  <a:endParaRPr lang="en-US" altLang="en-US" dirty="0"/>
                </a:p>
              </p:txBody>
            </p:sp>
            <p:sp>
              <p:nvSpPr>
                <p:cNvPr id="34" name="Rectangle 1083"/>
                <p:cNvSpPr>
                  <a:spLocks noChangeArrowheads="1"/>
                </p:cNvSpPr>
                <p:nvPr/>
              </p:nvSpPr>
              <p:spPr bwMode="auto">
                <a:xfrm>
                  <a:off x="3802" y="2140"/>
                  <a:ext cx="662"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Aft>
                      <a:spcPct val="10000"/>
                    </a:spcAft>
                  </a:pPr>
                  <a:r>
                    <a:rPr lang="en-US" altLang="en-US" sz="1200" dirty="0">
                      <a:latin typeface="Arial" pitchFamily="34" charset="0"/>
                    </a:rPr>
                    <a:t>Preliminary</a:t>
                  </a:r>
                </a:p>
                <a:p>
                  <a:pPr>
                    <a:spcAft>
                      <a:spcPct val="10000"/>
                    </a:spcAft>
                  </a:pPr>
                  <a:r>
                    <a:rPr lang="en-US" altLang="en-US" sz="1200" dirty="0">
                      <a:latin typeface="Arial" pitchFamily="34" charset="0"/>
                    </a:rPr>
                    <a:t>Intervention</a:t>
                  </a:r>
                </a:p>
                <a:p>
                  <a:pPr>
                    <a:spcAft>
                      <a:spcPct val="10000"/>
                    </a:spcAft>
                  </a:pPr>
                  <a:r>
                    <a:rPr lang="en-US" altLang="en-US" sz="1200" dirty="0">
                      <a:latin typeface="Arial" pitchFamily="34" charset="0"/>
                    </a:rPr>
                    <a:t>Program</a:t>
                  </a:r>
                </a:p>
              </p:txBody>
            </p:sp>
            <p:sp>
              <p:nvSpPr>
                <p:cNvPr id="35" name="Text Box 1096"/>
                <p:cNvSpPr txBox="1">
                  <a:spLocks noChangeArrowheads="1"/>
                </p:cNvSpPr>
                <p:nvPr/>
              </p:nvSpPr>
              <p:spPr bwMode="auto">
                <a:xfrm>
                  <a:off x="3738" y="1747"/>
                  <a:ext cx="674" cy="378"/>
                </a:xfrm>
                <a:prstGeom prst="rect">
                  <a:avLst/>
                </a:prstGeom>
                <a:solidFill>
                  <a:srgbClr val="DDDDDD"/>
                </a:solidFill>
                <a:ln w="38100">
                  <a:solidFill>
                    <a:schemeClr val="tx2"/>
                  </a:solidFill>
                  <a:miter lim="800000"/>
                  <a:headEnd/>
                  <a:tailEnd/>
                </a:ln>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90000"/>
                    </a:lnSpc>
                  </a:pPr>
                  <a:r>
                    <a:rPr lang="en-US" altLang="en-US" sz="1200" b="1" u="sng" dirty="0">
                      <a:solidFill>
                        <a:srgbClr val="000000"/>
                      </a:solidFill>
                      <a:latin typeface="Arial" pitchFamily="34" charset="0"/>
                    </a:rPr>
                    <a:t>Enter Early</a:t>
                  </a:r>
                </a:p>
                <a:p>
                  <a:pPr algn="ctr">
                    <a:lnSpc>
                      <a:spcPct val="90000"/>
                    </a:lnSpc>
                  </a:pPr>
                  <a:r>
                    <a:rPr lang="en-US" altLang="en-US" sz="1200" b="1" u="sng" dirty="0">
                      <a:solidFill>
                        <a:srgbClr val="000000"/>
                      </a:solidFill>
                      <a:latin typeface="Arial" pitchFamily="34" charset="0"/>
                    </a:rPr>
                    <a:t>Intervention</a:t>
                  </a:r>
                </a:p>
                <a:p>
                  <a:pPr algn="ctr">
                    <a:lnSpc>
                      <a:spcPct val="90000"/>
                    </a:lnSpc>
                  </a:pPr>
                  <a:r>
                    <a:rPr lang="en-US" altLang="en-US" sz="1200" b="1" u="sng" dirty="0">
                      <a:solidFill>
                        <a:srgbClr val="000000"/>
                      </a:solidFill>
                      <a:latin typeface="Arial" pitchFamily="34" charset="0"/>
                    </a:rPr>
                    <a:t>Program</a:t>
                  </a:r>
                </a:p>
              </p:txBody>
            </p:sp>
          </p:grpSp>
          <p:grpSp>
            <p:nvGrpSpPr>
              <p:cNvPr id="14" name="Group 1115"/>
              <p:cNvGrpSpPr>
                <a:grpSpLocks/>
              </p:cNvGrpSpPr>
              <p:nvPr/>
            </p:nvGrpSpPr>
            <p:grpSpPr bwMode="auto">
              <a:xfrm>
                <a:off x="1112838" y="3032125"/>
                <a:ext cx="7931150" cy="3319463"/>
                <a:chOff x="701" y="1910"/>
                <a:chExt cx="4996" cy="2091"/>
              </a:xfrm>
            </p:grpSpPr>
            <p:sp>
              <p:nvSpPr>
                <p:cNvPr id="25" name="Freeform 1029"/>
                <p:cNvSpPr>
                  <a:spLocks/>
                </p:cNvSpPr>
                <p:nvPr/>
              </p:nvSpPr>
              <p:spPr bwMode="auto">
                <a:xfrm>
                  <a:off x="952" y="3501"/>
                  <a:ext cx="55" cy="375"/>
                </a:xfrm>
                <a:custGeom>
                  <a:avLst/>
                  <a:gdLst>
                    <a:gd name="T0" fmla="*/ 0 w 30"/>
                    <a:gd name="T1" fmla="*/ 0 h 345"/>
                    <a:gd name="T2" fmla="*/ 0 w 30"/>
                    <a:gd name="T3" fmla="*/ 375 h 345"/>
                    <a:gd name="T4" fmla="*/ 55 w 30"/>
                    <a:gd name="T5" fmla="*/ 375 h 345"/>
                    <a:gd name="T6" fmla="*/ 0 60000 65536"/>
                    <a:gd name="T7" fmla="*/ 0 60000 65536"/>
                    <a:gd name="T8" fmla="*/ 0 60000 65536"/>
                    <a:gd name="T9" fmla="*/ 0 w 30"/>
                    <a:gd name="T10" fmla="*/ 0 h 345"/>
                    <a:gd name="T11" fmla="*/ 30 w 30"/>
                    <a:gd name="T12" fmla="*/ 345 h 345"/>
                  </a:gdLst>
                  <a:ahLst/>
                  <a:cxnLst>
                    <a:cxn ang="T6">
                      <a:pos x="T0" y="T1"/>
                    </a:cxn>
                    <a:cxn ang="T7">
                      <a:pos x="T2" y="T3"/>
                    </a:cxn>
                    <a:cxn ang="T8">
                      <a:pos x="T4" y="T5"/>
                    </a:cxn>
                  </a:cxnLst>
                  <a:rect l="T9" t="T10" r="T11" b="T12"/>
                  <a:pathLst>
                    <a:path w="30" h="345">
                      <a:moveTo>
                        <a:pt x="0" y="0"/>
                      </a:moveTo>
                      <a:lnTo>
                        <a:pt x="0" y="345"/>
                      </a:lnTo>
                      <a:lnTo>
                        <a:pt x="30" y="345"/>
                      </a:lnTo>
                    </a:path>
                  </a:pathLst>
                </a:custGeom>
                <a:noFill/>
                <a:ln w="19050">
                  <a:solidFill>
                    <a:srgbClr val="EAEAEA"/>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dirty="0"/>
                </a:p>
              </p:txBody>
            </p:sp>
            <p:sp>
              <p:nvSpPr>
                <p:cNvPr id="26" name="Line 1030"/>
                <p:cNvSpPr>
                  <a:spLocks noChangeShapeType="1"/>
                </p:cNvSpPr>
                <p:nvPr/>
              </p:nvSpPr>
              <p:spPr bwMode="auto">
                <a:xfrm>
                  <a:off x="952" y="3783"/>
                  <a:ext cx="53" cy="2"/>
                </a:xfrm>
                <a:prstGeom prst="line">
                  <a:avLst/>
                </a:prstGeom>
                <a:noFill/>
                <a:ln w="19050">
                  <a:solidFill>
                    <a:srgbClr val="EAEAEA"/>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7" name="Freeform 1052"/>
                <p:cNvSpPr>
                  <a:spLocks/>
                </p:cNvSpPr>
                <p:nvPr/>
              </p:nvSpPr>
              <p:spPr bwMode="auto">
                <a:xfrm>
                  <a:off x="701" y="1910"/>
                  <a:ext cx="4996" cy="1458"/>
                </a:xfrm>
                <a:custGeom>
                  <a:avLst/>
                  <a:gdLst>
                    <a:gd name="T0" fmla="*/ 180 w 4996"/>
                    <a:gd name="T1" fmla="*/ 1458 h 1458"/>
                    <a:gd name="T2" fmla="*/ 0 w 4996"/>
                    <a:gd name="T3" fmla="*/ 1458 h 1458"/>
                    <a:gd name="T4" fmla="*/ 0 w 4996"/>
                    <a:gd name="T5" fmla="*/ 1113 h 1458"/>
                    <a:gd name="T6" fmla="*/ 4996 w 4996"/>
                    <a:gd name="T7" fmla="*/ 1118 h 1458"/>
                    <a:gd name="T8" fmla="*/ 4996 w 4996"/>
                    <a:gd name="T9" fmla="*/ 0 h 1458"/>
                    <a:gd name="T10" fmla="*/ 4534 w 4996"/>
                    <a:gd name="T11" fmla="*/ 7 h 1458"/>
                    <a:gd name="T12" fmla="*/ 0 60000 65536"/>
                    <a:gd name="T13" fmla="*/ 0 60000 65536"/>
                    <a:gd name="T14" fmla="*/ 0 60000 65536"/>
                    <a:gd name="T15" fmla="*/ 0 60000 65536"/>
                    <a:gd name="T16" fmla="*/ 0 60000 65536"/>
                    <a:gd name="T17" fmla="*/ 0 60000 65536"/>
                    <a:gd name="T18" fmla="*/ 0 w 4996"/>
                    <a:gd name="T19" fmla="*/ 0 h 1458"/>
                    <a:gd name="T20" fmla="*/ 4996 w 4996"/>
                    <a:gd name="T21" fmla="*/ 1458 h 1458"/>
                  </a:gdLst>
                  <a:ahLst/>
                  <a:cxnLst>
                    <a:cxn ang="T12">
                      <a:pos x="T0" y="T1"/>
                    </a:cxn>
                    <a:cxn ang="T13">
                      <a:pos x="T2" y="T3"/>
                    </a:cxn>
                    <a:cxn ang="T14">
                      <a:pos x="T4" y="T5"/>
                    </a:cxn>
                    <a:cxn ang="T15">
                      <a:pos x="T6" y="T7"/>
                    </a:cxn>
                    <a:cxn ang="T16">
                      <a:pos x="T8" y="T9"/>
                    </a:cxn>
                    <a:cxn ang="T17">
                      <a:pos x="T10" y="T11"/>
                    </a:cxn>
                  </a:cxnLst>
                  <a:rect l="T18" t="T19" r="T20" b="T21"/>
                  <a:pathLst>
                    <a:path w="4996" h="1458">
                      <a:moveTo>
                        <a:pt x="180" y="1458"/>
                      </a:moveTo>
                      <a:lnTo>
                        <a:pt x="0" y="1458"/>
                      </a:lnTo>
                      <a:lnTo>
                        <a:pt x="0" y="1113"/>
                      </a:lnTo>
                      <a:lnTo>
                        <a:pt x="4996" y="1118"/>
                      </a:lnTo>
                      <a:lnTo>
                        <a:pt x="4996" y="0"/>
                      </a:lnTo>
                      <a:lnTo>
                        <a:pt x="4534" y="7"/>
                      </a:lnTo>
                    </a:path>
                  </a:pathLst>
                </a:custGeom>
                <a:noFill/>
                <a:ln w="19050">
                  <a:solidFill>
                    <a:srgbClr val="EAEAEA"/>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dirty="0"/>
                </a:p>
              </p:txBody>
            </p:sp>
            <p:sp>
              <p:nvSpPr>
                <p:cNvPr id="28" name="Line 1053"/>
                <p:cNvSpPr>
                  <a:spLocks noChangeShapeType="1"/>
                </p:cNvSpPr>
                <p:nvPr/>
              </p:nvSpPr>
              <p:spPr bwMode="auto">
                <a:xfrm>
                  <a:off x="952" y="3663"/>
                  <a:ext cx="53" cy="2"/>
                </a:xfrm>
                <a:prstGeom prst="line">
                  <a:avLst/>
                </a:prstGeom>
                <a:noFill/>
                <a:ln w="19050">
                  <a:solidFill>
                    <a:srgbClr val="EAEAEA"/>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9" name="Rectangle 1066"/>
                <p:cNvSpPr>
                  <a:spLocks noChangeArrowheads="1"/>
                </p:cNvSpPr>
                <p:nvPr/>
              </p:nvSpPr>
              <p:spPr bwMode="auto">
                <a:xfrm>
                  <a:off x="993" y="3574"/>
                  <a:ext cx="1275"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Aft>
                      <a:spcPct val="10000"/>
                    </a:spcAft>
                  </a:pPr>
                  <a:r>
                    <a:rPr lang="en-US" altLang="en-US" sz="1200" dirty="0">
                      <a:latin typeface="Arial" pitchFamily="34" charset="0"/>
                    </a:rPr>
                    <a:t>Resource supports</a:t>
                  </a:r>
                </a:p>
                <a:p>
                  <a:pPr>
                    <a:spcAft>
                      <a:spcPct val="10000"/>
                    </a:spcAft>
                  </a:pPr>
                  <a:r>
                    <a:rPr lang="en-US" altLang="en-US" sz="1200" dirty="0">
                      <a:latin typeface="Arial" pitchFamily="34" charset="0"/>
                    </a:rPr>
                    <a:t>Social supports</a:t>
                  </a:r>
                </a:p>
                <a:p>
                  <a:pPr>
                    <a:spcAft>
                      <a:spcPct val="10000"/>
                    </a:spcAft>
                  </a:pPr>
                  <a:r>
                    <a:rPr lang="en-US" altLang="en-US" sz="1200" dirty="0">
                      <a:latin typeface="Arial" pitchFamily="34" charset="0"/>
                    </a:rPr>
                    <a:t>Information and services</a:t>
                  </a:r>
                </a:p>
              </p:txBody>
            </p:sp>
            <p:sp>
              <p:nvSpPr>
                <p:cNvPr id="30" name="Text Box 1097"/>
                <p:cNvSpPr txBox="1">
                  <a:spLocks noChangeArrowheads="1"/>
                </p:cNvSpPr>
                <p:nvPr/>
              </p:nvSpPr>
              <p:spPr bwMode="auto">
                <a:xfrm>
                  <a:off x="866" y="3094"/>
                  <a:ext cx="852" cy="477"/>
                </a:xfrm>
                <a:prstGeom prst="rect">
                  <a:avLst/>
                </a:prstGeom>
                <a:solidFill>
                  <a:srgbClr val="DDDDDD"/>
                </a:solidFill>
                <a:ln w="38100">
                  <a:solidFill>
                    <a:schemeClr val="tx2"/>
                  </a:solidFill>
                  <a:miter lim="800000"/>
                  <a:headEnd/>
                  <a:tailEnd/>
                </a:ln>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90000"/>
                    </a:lnSpc>
                  </a:pPr>
                  <a:r>
                    <a:rPr lang="en-US" altLang="en-US" sz="1200" b="1" u="sng" dirty="0">
                      <a:solidFill>
                        <a:srgbClr val="000000"/>
                      </a:solidFill>
                      <a:latin typeface="Arial" pitchFamily="34" charset="0"/>
                    </a:rPr>
                    <a:t>Develop and</a:t>
                  </a:r>
                </a:p>
                <a:p>
                  <a:pPr algn="ctr">
                    <a:lnSpc>
                      <a:spcPct val="90000"/>
                    </a:lnSpc>
                  </a:pPr>
                  <a:r>
                    <a:rPr lang="en-US" altLang="en-US" sz="1200" b="1" u="sng" dirty="0">
                      <a:solidFill>
                        <a:srgbClr val="000000"/>
                      </a:solidFill>
                      <a:latin typeface="Arial" pitchFamily="34" charset="0"/>
                    </a:rPr>
                    <a:t>Implement</a:t>
                  </a:r>
                </a:p>
                <a:p>
                  <a:pPr algn="ctr">
                    <a:lnSpc>
                      <a:spcPct val="90000"/>
                    </a:lnSpc>
                  </a:pPr>
                  <a:r>
                    <a:rPr lang="en-US" altLang="en-US" sz="1200" b="1" u="sng" dirty="0">
                      <a:solidFill>
                        <a:srgbClr val="000000"/>
                      </a:solidFill>
                      <a:latin typeface="Arial" pitchFamily="34" charset="0"/>
                    </a:rPr>
                    <a:t>Comprehensive</a:t>
                  </a:r>
                </a:p>
                <a:p>
                  <a:pPr algn="ctr">
                    <a:lnSpc>
                      <a:spcPct val="90000"/>
                    </a:lnSpc>
                  </a:pPr>
                  <a:r>
                    <a:rPr lang="en-US" altLang="en-US" sz="1200" b="1" u="sng" dirty="0">
                      <a:solidFill>
                        <a:srgbClr val="000000"/>
                      </a:solidFill>
                      <a:latin typeface="Arial" pitchFamily="34" charset="0"/>
                    </a:rPr>
                    <a:t>Program</a:t>
                  </a:r>
                </a:p>
              </p:txBody>
            </p:sp>
          </p:grpSp>
          <p:grpSp>
            <p:nvGrpSpPr>
              <p:cNvPr id="15" name="Group 1118"/>
              <p:cNvGrpSpPr>
                <a:grpSpLocks/>
              </p:cNvGrpSpPr>
              <p:nvPr/>
            </p:nvGrpSpPr>
            <p:grpSpPr bwMode="auto">
              <a:xfrm>
                <a:off x="5394325" y="4911725"/>
                <a:ext cx="2322513" cy="765175"/>
                <a:chOff x="3398" y="3094"/>
                <a:chExt cx="1463" cy="482"/>
              </a:xfrm>
            </p:grpSpPr>
            <p:sp>
              <p:nvSpPr>
                <p:cNvPr id="23" name="Line 1055"/>
                <p:cNvSpPr>
                  <a:spLocks noChangeShapeType="1"/>
                </p:cNvSpPr>
                <p:nvPr/>
              </p:nvSpPr>
              <p:spPr bwMode="auto">
                <a:xfrm flipH="1">
                  <a:off x="3398" y="3365"/>
                  <a:ext cx="874" cy="4"/>
                </a:xfrm>
                <a:prstGeom prst="line">
                  <a:avLst/>
                </a:prstGeom>
                <a:noFill/>
                <a:ln w="19050">
                  <a:solidFill>
                    <a:srgbClr val="EAEAEA"/>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p>
              </p:txBody>
            </p:sp>
            <p:sp>
              <p:nvSpPr>
                <p:cNvPr id="24" name="Text Box 1098"/>
                <p:cNvSpPr txBox="1">
                  <a:spLocks noChangeArrowheads="1"/>
                </p:cNvSpPr>
                <p:nvPr/>
              </p:nvSpPr>
              <p:spPr bwMode="auto">
                <a:xfrm>
                  <a:off x="4272" y="3094"/>
                  <a:ext cx="589" cy="482"/>
                </a:xfrm>
                <a:prstGeom prst="rect">
                  <a:avLst/>
                </a:prstGeom>
                <a:solidFill>
                  <a:srgbClr val="DDDDDD"/>
                </a:solidFill>
                <a:ln w="38100">
                  <a:solidFill>
                    <a:schemeClr val="tx2"/>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90000"/>
                    </a:lnSpc>
                    <a:spcBef>
                      <a:spcPct val="25000"/>
                    </a:spcBef>
                    <a:spcAft>
                      <a:spcPct val="25000"/>
                    </a:spcAft>
                  </a:pPr>
                  <a:br>
                    <a:rPr lang="en-US" altLang="en-US" sz="1200" b="1" dirty="0">
                      <a:solidFill>
                        <a:srgbClr val="000000"/>
                      </a:solidFill>
                      <a:latin typeface="Arial" pitchFamily="34" charset="0"/>
                    </a:rPr>
                  </a:br>
                  <a:r>
                    <a:rPr lang="en-US" altLang="en-US" sz="1200" b="1" u="sng" dirty="0">
                      <a:solidFill>
                        <a:srgbClr val="000000"/>
                      </a:solidFill>
                      <a:latin typeface="Arial" pitchFamily="34" charset="0"/>
                    </a:rPr>
                    <a:t>Transition</a:t>
                  </a:r>
                  <a:br>
                    <a:rPr lang="en-US" altLang="en-US" sz="1200" b="1" u="sng" dirty="0">
                      <a:solidFill>
                        <a:srgbClr val="000000"/>
                      </a:solidFill>
                      <a:latin typeface="Arial" pitchFamily="34" charset="0"/>
                    </a:rPr>
                  </a:br>
                  <a:r>
                    <a:rPr lang="en-US" altLang="en-US" sz="1200" b="1" u="sng" dirty="0">
                      <a:solidFill>
                        <a:srgbClr val="000000"/>
                      </a:solidFill>
                      <a:latin typeface="Arial" pitchFamily="34" charset="0"/>
                    </a:rPr>
                    <a:t>Planning</a:t>
                  </a:r>
                  <a:br>
                    <a:rPr lang="en-US" altLang="en-US" sz="1200" b="1" dirty="0">
                      <a:solidFill>
                        <a:srgbClr val="000000"/>
                      </a:solidFill>
                      <a:latin typeface="Arial" pitchFamily="34" charset="0"/>
                    </a:rPr>
                  </a:br>
                  <a:endParaRPr lang="en-US" altLang="en-US" sz="1200" b="1" dirty="0">
                    <a:solidFill>
                      <a:srgbClr val="000000"/>
                    </a:solidFill>
                    <a:latin typeface="Arial" pitchFamily="34" charset="0"/>
                  </a:endParaRPr>
                </a:p>
              </p:txBody>
            </p:sp>
          </p:grpSp>
          <p:grpSp>
            <p:nvGrpSpPr>
              <p:cNvPr id="16" name="Group 1117"/>
              <p:cNvGrpSpPr>
                <a:grpSpLocks/>
              </p:cNvGrpSpPr>
              <p:nvPr/>
            </p:nvGrpSpPr>
            <p:grpSpPr bwMode="auto">
              <a:xfrm>
                <a:off x="2714625" y="4911725"/>
                <a:ext cx="4752975" cy="1641475"/>
                <a:chOff x="1710" y="3094"/>
                <a:chExt cx="2994" cy="1034"/>
              </a:xfrm>
            </p:grpSpPr>
            <p:sp>
              <p:nvSpPr>
                <p:cNvPr id="17" name="Freeform 1031"/>
                <p:cNvSpPr>
                  <a:spLocks/>
                </p:cNvSpPr>
                <p:nvPr/>
              </p:nvSpPr>
              <p:spPr bwMode="auto">
                <a:xfrm>
                  <a:off x="2860" y="3501"/>
                  <a:ext cx="41" cy="367"/>
                </a:xfrm>
                <a:custGeom>
                  <a:avLst/>
                  <a:gdLst>
                    <a:gd name="T0" fmla="*/ 0 w 30"/>
                    <a:gd name="T1" fmla="*/ 0 h 495"/>
                    <a:gd name="T2" fmla="*/ 0 w 30"/>
                    <a:gd name="T3" fmla="*/ 367 h 495"/>
                    <a:gd name="T4" fmla="*/ 41 w 30"/>
                    <a:gd name="T5" fmla="*/ 367 h 495"/>
                    <a:gd name="T6" fmla="*/ 0 60000 65536"/>
                    <a:gd name="T7" fmla="*/ 0 60000 65536"/>
                    <a:gd name="T8" fmla="*/ 0 60000 65536"/>
                    <a:gd name="T9" fmla="*/ 0 w 30"/>
                    <a:gd name="T10" fmla="*/ 0 h 495"/>
                    <a:gd name="T11" fmla="*/ 30 w 30"/>
                    <a:gd name="T12" fmla="*/ 495 h 495"/>
                  </a:gdLst>
                  <a:ahLst/>
                  <a:cxnLst>
                    <a:cxn ang="T6">
                      <a:pos x="T0" y="T1"/>
                    </a:cxn>
                    <a:cxn ang="T7">
                      <a:pos x="T2" y="T3"/>
                    </a:cxn>
                    <a:cxn ang="T8">
                      <a:pos x="T4" y="T5"/>
                    </a:cxn>
                  </a:cxnLst>
                  <a:rect l="T9" t="T10" r="T11" b="T12"/>
                  <a:pathLst>
                    <a:path w="30" h="495">
                      <a:moveTo>
                        <a:pt x="0" y="0"/>
                      </a:moveTo>
                      <a:lnTo>
                        <a:pt x="0" y="495"/>
                      </a:lnTo>
                      <a:lnTo>
                        <a:pt x="30" y="495"/>
                      </a:lnTo>
                    </a:path>
                  </a:pathLst>
                </a:custGeom>
                <a:noFill/>
                <a:ln w="19050">
                  <a:solidFill>
                    <a:srgbClr val="EAEAEA"/>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dirty="0"/>
                </a:p>
              </p:txBody>
            </p:sp>
            <p:sp>
              <p:nvSpPr>
                <p:cNvPr id="18" name="Line 1054"/>
                <p:cNvSpPr>
                  <a:spLocks noChangeShapeType="1"/>
                </p:cNvSpPr>
                <p:nvPr/>
              </p:nvSpPr>
              <p:spPr bwMode="auto">
                <a:xfrm flipH="1">
                  <a:off x="1710" y="3368"/>
                  <a:ext cx="1026" cy="1"/>
                </a:xfrm>
                <a:prstGeom prst="line">
                  <a:avLst/>
                </a:prstGeom>
                <a:noFill/>
                <a:ln w="19050">
                  <a:solidFill>
                    <a:srgbClr val="EAEAEA"/>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p>
              </p:txBody>
            </p:sp>
            <p:sp>
              <p:nvSpPr>
                <p:cNvPr id="19" name="Rectangle 1065"/>
                <p:cNvSpPr>
                  <a:spLocks noChangeArrowheads="1"/>
                </p:cNvSpPr>
                <p:nvPr/>
              </p:nvSpPr>
              <p:spPr bwMode="auto">
                <a:xfrm>
                  <a:off x="2896" y="3574"/>
                  <a:ext cx="1808" cy="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Aft>
                      <a:spcPct val="10000"/>
                    </a:spcAft>
                  </a:pPr>
                  <a:r>
                    <a:rPr lang="en-US" altLang="en-US" sz="1200" dirty="0">
                      <a:latin typeface="Arial" pitchFamily="34" charset="0"/>
                    </a:rPr>
                    <a:t>Progress toward goals and objectives</a:t>
                  </a:r>
                </a:p>
                <a:p>
                  <a:pPr>
                    <a:spcAft>
                      <a:spcPct val="10000"/>
                    </a:spcAft>
                  </a:pPr>
                  <a:r>
                    <a:rPr lang="en-US" altLang="en-US" sz="1200" dirty="0">
                      <a:latin typeface="Arial" pitchFamily="34" charset="0"/>
                    </a:rPr>
                    <a:t>Re-assessment of stressors</a:t>
                  </a:r>
                </a:p>
                <a:p>
                  <a:pPr>
                    <a:spcAft>
                      <a:spcPct val="10000"/>
                    </a:spcAft>
                  </a:pPr>
                  <a:r>
                    <a:rPr lang="en-US" altLang="en-US" sz="1200" dirty="0">
                      <a:latin typeface="Arial" pitchFamily="34" charset="0"/>
                    </a:rPr>
                    <a:t>Comprehensive interdisciplinary </a:t>
                  </a:r>
                </a:p>
                <a:p>
                  <a:pPr>
                    <a:spcAft>
                      <a:spcPct val="10000"/>
                    </a:spcAft>
                  </a:pPr>
                  <a:r>
                    <a:rPr lang="en-US" altLang="en-US" sz="1200" dirty="0">
                      <a:latin typeface="Arial" pitchFamily="34" charset="0"/>
                    </a:rPr>
                    <a:t>assessment or re-assessment</a:t>
                  </a:r>
                </a:p>
              </p:txBody>
            </p:sp>
            <p:sp>
              <p:nvSpPr>
                <p:cNvPr id="20" name="Line 1067"/>
                <p:cNvSpPr>
                  <a:spLocks noChangeShapeType="1"/>
                </p:cNvSpPr>
                <p:nvPr/>
              </p:nvSpPr>
              <p:spPr bwMode="auto">
                <a:xfrm>
                  <a:off x="2860" y="3658"/>
                  <a:ext cx="53" cy="2"/>
                </a:xfrm>
                <a:prstGeom prst="line">
                  <a:avLst/>
                </a:prstGeom>
                <a:noFill/>
                <a:ln w="19050">
                  <a:solidFill>
                    <a:srgbClr val="EAEAEA"/>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1" name="Line 1068"/>
                <p:cNvSpPr>
                  <a:spLocks noChangeShapeType="1"/>
                </p:cNvSpPr>
                <p:nvPr/>
              </p:nvSpPr>
              <p:spPr bwMode="auto">
                <a:xfrm>
                  <a:off x="2860" y="3778"/>
                  <a:ext cx="53" cy="2"/>
                </a:xfrm>
                <a:prstGeom prst="line">
                  <a:avLst/>
                </a:prstGeom>
                <a:noFill/>
                <a:ln w="19050">
                  <a:solidFill>
                    <a:srgbClr val="EAEAEA"/>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2" name="Text Box 1099"/>
                <p:cNvSpPr txBox="1">
                  <a:spLocks noChangeArrowheads="1"/>
                </p:cNvSpPr>
                <p:nvPr/>
              </p:nvSpPr>
              <p:spPr bwMode="auto">
                <a:xfrm>
                  <a:off x="2756" y="3094"/>
                  <a:ext cx="663" cy="482"/>
                </a:xfrm>
                <a:prstGeom prst="rect">
                  <a:avLst/>
                </a:prstGeom>
                <a:solidFill>
                  <a:srgbClr val="DDDDDD"/>
                </a:solidFill>
                <a:ln w="38100">
                  <a:solidFill>
                    <a:schemeClr val="tx2"/>
                  </a:solidFill>
                  <a:miter lim="800000"/>
                  <a:headEnd/>
                  <a:tailEnd/>
                </a:ln>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90000"/>
                    </a:lnSpc>
                  </a:pPr>
                  <a:r>
                    <a:rPr lang="en-US" altLang="en-US" sz="1200" b="1" u="sng" dirty="0">
                      <a:solidFill>
                        <a:srgbClr val="000000"/>
                      </a:solidFill>
                      <a:latin typeface="Arial" pitchFamily="34" charset="0"/>
                    </a:rPr>
                    <a:t>Monitoring</a:t>
                  </a:r>
                </a:p>
                <a:p>
                  <a:pPr algn="ctr">
                    <a:lnSpc>
                      <a:spcPct val="90000"/>
                    </a:lnSpc>
                  </a:pPr>
                  <a:r>
                    <a:rPr lang="en-US" altLang="en-US" sz="1200" b="1" u="sng" dirty="0">
                      <a:solidFill>
                        <a:srgbClr val="000000"/>
                      </a:solidFill>
                      <a:latin typeface="Arial" pitchFamily="34" charset="0"/>
                    </a:rPr>
                    <a:t>and</a:t>
                  </a:r>
                </a:p>
                <a:p>
                  <a:pPr algn="ctr">
                    <a:lnSpc>
                      <a:spcPct val="90000"/>
                    </a:lnSpc>
                  </a:pPr>
                  <a:r>
                    <a:rPr lang="en-US" altLang="en-US" sz="1200" b="1" u="sng" dirty="0">
                      <a:solidFill>
                        <a:srgbClr val="000000"/>
                      </a:solidFill>
                      <a:latin typeface="Arial" pitchFamily="34" charset="0"/>
                    </a:rPr>
                    <a:t>Outcome</a:t>
                  </a:r>
                </a:p>
                <a:p>
                  <a:pPr algn="ctr">
                    <a:lnSpc>
                      <a:spcPct val="90000"/>
                    </a:lnSpc>
                  </a:pPr>
                  <a:r>
                    <a:rPr lang="en-US" altLang="en-US" sz="1200" b="1" u="sng" dirty="0">
                      <a:solidFill>
                        <a:srgbClr val="000000"/>
                      </a:solidFill>
                      <a:latin typeface="Arial" pitchFamily="34" charset="0"/>
                    </a:rPr>
                    <a:t>Evaluations</a:t>
                  </a:r>
                </a:p>
              </p:txBody>
            </p:sp>
          </p:grpSp>
        </p:grpSp>
      </p:grpSp>
    </p:spTree>
    <p:extLst>
      <p:ext uri="{BB962C8B-B14F-4D97-AF65-F5344CB8AC3E}">
        <p14:creationId xmlns:p14="http://schemas.microsoft.com/office/powerpoint/2010/main" val="1526193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Are we making a differ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733" y="101203"/>
            <a:ext cx="6976534" cy="5736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44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If the Child and Family Outcomes are the Dependent Variables</a:t>
            </a:r>
          </a:p>
        </p:txBody>
      </p:sp>
      <p:sp>
        <p:nvSpPr>
          <p:cNvPr id="5" name="Subtitle 4"/>
          <p:cNvSpPr>
            <a:spLocks noGrp="1"/>
          </p:cNvSpPr>
          <p:nvPr>
            <p:ph type="subTitle" idx="1"/>
          </p:nvPr>
        </p:nvSpPr>
        <p:spPr/>
        <p:txBody>
          <a:bodyPr/>
          <a:lstStyle/>
          <a:p>
            <a:endParaRPr lang="en-US" b="1" dirty="0">
              <a:solidFill>
                <a:schemeClr val="tx1"/>
              </a:solidFill>
            </a:endParaRPr>
          </a:p>
          <a:p>
            <a:r>
              <a:rPr lang="en-US" sz="4400" b="1" dirty="0">
                <a:solidFill>
                  <a:schemeClr val="tx1"/>
                </a:solidFill>
              </a:rPr>
              <a:t>Personnel Are the…………</a:t>
            </a:r>
          </a:p>
        </p:txBody>
      </p:sp>
    </p:spTree>
    <p:extLst>
      <p:ext uri="{BB962C8B-B14F-4D97-AF65-F5344CB8AC3E}">
        <p14:creationId xmlns:p14="http://schemas.microsoft.com/office/powerpoint/2010/main" val="1485240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942975"/>
            <a:ext cx="7772400" cy="5486400"/>
          </a:xfrm>
        </p:spPr>
        <p:txBody>
          <a:bodyPr>
            <a:normAutofit/>
          </a:bodyPr>
          <a:lstStyle/>
          <a:p>
            <a:pPr marL="0" indent="0">
              <a:lnSpc>
                <a:spcPct val="100000"/>
              </a:lnSpc>
              <a:buNone/>
            </a:pPr>
            <a:r>
              <a:rPr lang="en-US" sz="4800" dirty="0"/>
              <a:t> a) Independent Variable</a:t>
            </a:r>
          </a:p>
          <a:p>
            <a:pPr marL="0" indent="0">
              <a:lnSpc>
                <a:spcPct val="100000"/>
              </a:lnSpc>
              <a:buNone/>
            </a:pPr>
            <a:r>
              <a:rPr lang="en-US" sz="4800" dirty="0"/>
              <a:t> b) Dependent Variable</a:t>
            </a:r>
          </a:p>
          <a:p>
            <a:pPr marL="0" indent="0">
              <a:lnSpc>
                <a:spcPct val="100000"/>
              </a:lnSpc>
              <a:buNone/>
            </a:pPr>
            <a:r>
              <a:rPr lang="en-US" sz="4800" dirty="0"/>
              <a:t> c) Mediator</a:t>
            </a:r>
          </a:p>
          <a:p>
            <a:pPr marL="0" indent="0">
              <a:lnSpc>
                <a:spcPct val="100000"/>
              </a:lnSpc>
              <a:buNone/>
            </a:pPr>
            <a:r>
              <a:rPr lang="en-US" sz="4800" dirty="0"/>
              <a:t> d) Moderator</a:t>
            </a:r>
          </a:p>
          <a:p>
            <a:pPr marL="0" indent="0">
              <a:lnSpc>
                <a:spcPct val="100000"/>
              </a:lnSpc>
              <a:buNone/>
            </a:pPr>
            <a:r>
              <a:rPr lang="en-US" sz="4800" b="1" dirty="0"/>
              <a:t> e) All of the Above</a:t>
            </a:r>
          </a:p>
        </p:txBody>
      </p:sp>
    </p:spTree>
    <p:extLst>
      <p:ext uri="{BB962C8B-B14F-4D97-AF65-F5344CB8AC3E}">
        <p14:creationId xmlns:p14="http://schemas.microsoft.com/office/powerpoint/2010/main" val="2237901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p:nvPr>
        </p:nvSpPr>
        <p:spPr>
          <a:xfrm>
            <a:off x="685800" y="609600"/>
            <a:ext cx="7772400" cy="6248400"/>
          </a:xfrm>
        </p:spPr>
        <p:txBody>
          <a:bodyPr/>
          <a:lstStyle/>
          <a:p>
            <a:pPr marL="0" indent="0">
              <a:buNone/>
            </a:pPr>
            <a:endParaRPr lang="en-US" dirty="0"/>
          </a:p>
          <a:p>
            <a:pPr marL="0" indent="0" algn="ctr">
              <a:buNone/>
            </a:pPr>
            <a:endParaRPr lang="en-US" b="1" dirty="0"/>
          </a:p>
          <a:p>
            <a:pPr marL="0" indent="0" algn="ctr">
              <a:buNone/>
            </a:pPr>
            <a:r>
              <a:rPr lang="en-US" sz="3600" b="1" dirty="0"/>
              <a:t> </a:t>
            </a:r>
            <a:r>
              <a:rPr lang="en-US" sz="5400" b="1" dirty="0"/>
              <a:t>Conclusion </a:t>
            </a:r>
          </a:p>
          <a:p>
            <a:pPr marL="0" indent="0" algn="ctr">
              <a:buNone/>
            </a:pPr>
            <a:endParaRPr lang="en-US" sz="4400" dirty="0"/>
          </a:p>
          <a:p>
            <a:pPr marL="0" indent="0" algn="ctr">
              <a:buNone/>
            </a:pPr>
            <a:r>
              <a:rPr lang="en-US" sz="4400" dirty="0"/>
              <a:t>Personnel Can Have a Powerful Impact....</a:t>
            </a:r>
          </a:p>
          <a:p>
            <a:pPr marL="0" indent="0" algn="ctr">
              <a:buNone/>
            </a:pPr>
            <a:r>
              <a:rPr lang="en-US" sz="4400" dirty="0"/>
              <a:t>						</a:t>
            </a:r>
            <a:r>
              <a:rPr lang="en-US" sz="4400" b="1" u="sng" dirty="0"/>
              <a:t>or NOT</a:t>
            </a:r>
          </a:p>
        </p:txBody>
      </p:sp>
    </p:spTree>
    <p:extLst>
      <p:ext uri="{BB962C8B-B14F-4D97-AF65-F5344CB8AC3E}">
        <p14:creationId xmlns:p14="http://schemas.microsoft.com/office/powerpoint/2010/main" val="495793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Chalkboard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208" y="254325"/>
            <a:ext cx="4963584" cy="56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2239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49941" y="100385"/>
            <a:ext cx="7772400" cy="616790"/>
          </a:xfrm>
        </p:spPr>
        <p:txBody>
          <a:bodyPr>
            <a:noAutofit/>
          </a:bodyPr>
          <a:lstStyle/>
          <a:p>
            <a:r>
              <a:rPr lang="en-US" sz="3600" b="1" dirty="0"/>
              <a:t>Personnel Development Logic Model</a:t>
            </a:r>
          </a:p>
        </p:txBody>
      </p:sp>
      <p:sp>
        <p:nvSpPr>
          <p:cNvPr id="2" name="Rectangle 1"/>
          <p:cNvSpPr/>
          <p:nvPr/>
        </p:nvSpPr>
        <p:spPr>
          <a:xfrm>
            <a:off x="0" y="5867400"/>
            <a:ext cx="91440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p:nvPr/>
        </p:nvPicPr>
        <p:blipFill rotWithShape="1">
          <a:blip r:embed="rId2">
            <a:extLst>
              <a:ext uri="{28A0092B-C50C-407E-A947-70E740481C1C}">
                <a14:useLocalDpi xmlns:a14="http://schemas.microsoft.com/office/drawing/2010/main" val="0"/>
              </a:ext>
            </a:extLst>
          </a:blip>
          <a:srcRect b="7718"/>
          <a:stretch/>
        </p:blipFill>
        <p:spPr bwMode="auto">
          <a:xfrm>
            <a:off x="293071" y="855084"/>
            <a:ext cx="8486140" cy="6002916"/>
          </a:xfrm>
          <a:prstGeom prst="rect">
            <a:avLst/>
          </a:prstGeom>
          <a:noFill/>
        </p:spPr>
      </p:pic>
    </p:spTree>
    <p:extLst>
      <p:ext uri="{BB962C8B-B14F-4D97-AF65-F5344CB8AC3E}">
        <p14:creationId xmlns:p14="http://schemas.microsoft.com/office/powerpoint/2010/main" val="2372324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809952" y="5002023"/>
            <a:ext cx="3197916" cy="502541"/>
          </a:xfrm>
          <a:prstGeom prst="rect">
            <a:avLst/>
          </a:prstGeom>
        </p:spPr>
        <p:txBody>
          <a:bodyPr vert="horz" wrap="square" lIns="0" tIns="10001" rIns="0" bIns="0" rtlCol="0">
            <a:spAutoFit/>
          </a:bodyPr>
          <a:lstStyle/>
          <a:p>
            <a:pPr marL="9525" marR="0" lvl="0" indent="0" algn="l" defTabSz="685800" rtl="0" eaLnBrk="1" fontAlgn="auto" latinLnBrk="0" hangingPunct="1">
              <a:lnSpc>
                <a:spcPct val="100000"/>
              </a:lnSpc>
              <a:spcBef>
                <a:spcPts val="79"/>
              </a:spcBef>
              <a:spcAft>
                <a:spcPts val="0"/>
              </a:spcAft>
              <a:buClrTx/>
              <a:buSzTx/>
              <a:buFontTx/>
              <a:buNone/>
              <a:tabLst/>
              <a:defRPr/>
            </a:pPr>
            <a:r>
              <a:rPr kumimoji="0" sz="3200" b="1" i="0" u="none" strike="noStrike" kern="1200" cap="none" spc="-4" normalizeH="0" baseline="0" noProof="0" dirty="0">
                <a:ln>
                  <a:noFill/>
                </a:ln>
                <a:solidFill>
                  <a:schemeClr val="accent1">
                    <a:lumMod val="75000"/>
                  </a:schemeClr>
                </a:solidFill>
                <a:effectLst/>
                <a:uLnTx/>
                <a:uFillTx/>
                <a:ea typeface="+mn-ea"/>
                <a:cs typeface="Arial"/>
              </a:rPr>
              <a:t>Theory of</a:t>
            </a:r>
            <a:r>
              <a:rPr kumimoji="0" sz="3200" b="1" i="0" u="none" strike="noStrike" kern="1200" cap="none" spc="-206" normalizeH="0" baseline="0" noProof="0" dirty="0">
                <a:ln>
                  <a:noFill/>
                </a:ln>
                <a:solidFill>
                  <a:schemeClr val="accent1">
                    <a:lumMod val="75000"/>
                  </a:schemeClr>
                </a:solidFill>
                <a:effectLst/>
                <a:uLnTx/>
                <a:uFillTx/>
                <a:ea typeface="+mn-ea"/>
                <a:cs typeface="Arial"/>
              </a:rPr>
              <a:t> </a:t>
            </a:r>
            <a:r>
              <a:rPr kumimoji="0" sz="3200" b="1" i="0" u="none" strike="noStrike" kern="1200" cap="none" spc="-4" normalizeH="0" baseline="0" noProof="0" dirty="0">
                <a:ln>
                  <a:noFill/>
                </a:ln>
                <a:solidFill>
                  <a:schemeClr val="accent1">
                    <a:lumMod val="75000"/>
                  </a:schemeClr>
                </a:solidFill>
                <a:effectLst/>
                <a:uLnTx/>
                <a:uFillTx/>
                <a:ea typeface="+mn-ea"/>
                <a:cs typeface="Arial"/>
              </a:rPr>
              <a:t>Action</a:t>
            </a:r>
            <a:endParaRPr kumimoji="0" sz="3200" b="1" i="0" u="none" strike="noStrike" kern="1200" cap="none" spc="0" normalizeH="0" baseline="0" noProof="0" dirty="0">
              <a:ln>
                <a:noFill/>
              </a:ln>
              <a:solidFill>
                <a:schemeClr val="accent1">
                  <a:lumMod val="75000"/>
                </a:schemeClr>
              </a:solidFill>
              <a:effectLst/>
              <a:uLnTx/>
              <a:uFillTx/>
              <a:ea typeface="+mn-ea"/>
              <a:cs typeface="Arial"/>
            </a:endParaRPr>
          </a:p>
        </p:txBody>
      </p:sp>
      <p:sp>
        <p:nvSpPr>
          <p:cNvPr id="4" name="object 4"/>
          <p:cNvSpPr txBox="1"/>
          <p:nvPr/>
        </p:nvSpPr>
        <p:spPr>
          <a:xfrm>
            <a:off x="6817855" y="2948300"/>
            <a:ext cx="1391992" cy="1691328"/>
          </a:xfrm>
          <a:prstGeom prst="rect">
            <a:avLst/>
          </a:prstGeom>
          <a:solidFill>
            <a:srgbClr val="C3D69B"/>
          </a:solidFill>
          <a:ln w="57911">
            <a:solidFill>
              <a:srgbClr val="00B050"/>
            </a:solidFill>
          </a:ln>
        </p:spPr>
        <p:txBody>
          <a:bodyPr vert="horz" wrap="square" lIns="0" tIns="29051" rIns="0" bIns="0" rtlCol="0">
            <a:spAutoFit/>
          </a:bodyPr>
          <a:lstStyle/>
          <a:p>
            <a:pPr marL="146685" marR="141923" lvl="0" indent="-953" algn="ctr" defTabSz="685800" rtl="0" eaLnBrk="1" fontAlgn="auto" latinLnBrk="0" hangingPunct="1">
              <a:lnSpc>
                <a:spcPct val="100000"/>
              </a:lnSpc>
              <a:spcBef>
                <a:spcPts val="229"/>
              </a:spcBef>
              <a:spcAft>
                <a:spcPts val="0"/>
              </a:spcAft>
              <a:buClrTx/>
              <a:buSzTx/>
              <a:buFontTx/>
              <a:buNone/>
              <a:tabLst/>
              <a:defRPr/>
            </a:pPr>
            <a:r>
              <a:rPr kumimoji="0" b="1" i="0" u="none" strike="noStrike" kern="1200" cap="none" spc="-8" normalizeH="0" baseline="0" noProof="0" dirty="0">
                <a:ln>
                  <a:noFill/>
                </a:ln>
                <a:solidFill>
                  <a:prstClr val="black"/>
                </a:solidFill>
                <a:effectLst/>
                <a:uLnTx/>
                <a:uFillTx/>
                <a:latin typeface="Arial"/>
                <a:ea typeface="+mn-ea"/>
                <a:cs typeface="Arial"/>
              </a:rPr>
              <a:t>Improved  </a:t>
            </a:r>
            <a:r>
              <a:rPr kumimoji="0" b="1" i="0" u="sng" strike="noStrike" kern="1200" cap="none" spc="-8" normalizeH="0" baseline="0" noProof="0" dirty="0">
                <a:ln>
                  <a:noFill/>
                </a:ln>
                <a:solidFill>
                  <a:prstClr val="black"/>
                </a:solidFill>
                <a:effectLst/>
                <a:uLnTx/>
                <a:uFillTx/>
                <a:latin typeface="Arial"/>
                <a:ea typeface="+mn-ea"/>
                <a:cs typeface="Arial"/>
              </a:rPr>
              <a:t>outcomes</a:t>
            </a:r>
            <a:r>
              <a:rPr kumimoji="0" b="1" i="0" u="none" strike="noStrike" kern="1200" cap="none" spc="-26" normalizeH="0" baseline="0" noProof="0" dirty="0">
                <a:ln>
                  <a:noFill/>
                </a:ln>
                <a:solidFill>
                  <a:prstClr val="black"/>
                </a:solidFill>
                <a:effectLst/>
                <a:uLnTx/>
                <a:uFillTx/>
                <a:latin typeface="Arial"/>
                <a:ea typeface="+mn-ea"/>
                <a:cs typeface="Arial"/>
              </a:rPr>
              <a:t> </a:t>
            </a:r>
            <a:r>
              <a:rPr kumimoji="0" b="1" i="0" u="none" strike="noStrike" kern="1200" cap="none" spc="-8" normalizeH="0" baseline="0" noProof="0" dirty="0">
                <a:ln>
                  <a:noFill/>
                </a:ln>
                <a:solidFill>
                  <a:prstClr val="black"/>
                </a:solidFill>
                <a:effectLst/>
                <a:uLnTx/>
                <a:uFillTx/>
                <a:latin typeface="Arial"/>
                <a:ea typeface="+mn-ea"/>
                <a:cs typeface="Arial"/>
              </a:rPr>
              <a:t>for  children </a:t>
            </a:r>
            <a:r>
              <a:rPr kumimoji="0" b="1" i="0" u="none" strike="noStrike" kern="1200" cap="none" spc="-11" normalizeH="0" baseline="0" noProof="0" dirty="0">
                <a:ln>
                  <a:noFill/>
                </a:ln>
                <a:solidFill>
                  <a:prstClr val="black"/>
                </a:solidFill>
                <a:effectLst/>
                <a:uLnTx/>
                <a:uFillTx/>
                <a:latin typeface="Arial"/>
                <a:ea typeface="+mn-ea"/>
                <a:cs typeface="Arial"/>
              </a:rPr>
              <a:t>and  </a:t>
            </a:r>
            <a:r>
              <a:rPr kumimoji="0" b="1" i="0" u="none" strike="noStrike" kern="1200" cap="none" spc="-4" normalizeH="0" baseline="0" noProof="0" dirty="0">
                <a:ln>
                  <a:noFill/>
                </a:ln>
                <a:solidFill>
                  <a:prstClr val="black"/>
                </a:solidFill>
                <a:effectLst/>
                <a:uLnTx/>
                <a:uFillTx/>
                <a:latin typeface="Arial"/>
                <a:ea typeface="+mn-ea"/>
                <a:cs typeface="Arial"/>
              </a:rPr>
              <a:t>families</a:t>
            </a:r>
            <a:endParaRPr kumimoji="0" b="1" i="0" u="none" strike="noStrike" kern="1200" cap="none" spc="0" normalizeH="0" baseline="0" noProof="0" dirty="0">
              <a:ln>
                <a:noFill/>
              </a:ln>
              <a:solidFill>
                <a:prstClr val="black"/>
              </a:solidFill>
              <a:effectLst/>
              <a:uLnTx/>
              <a:uFillTx/>
              <a:latin typeface="Arial"/>
              <a:ea typeface="+mn-ea"/>
              <a:cs typeface="Arial"/>
            </a:endParaRPr>
          </a:p>
        </p:txBody>
      </p:sp>
      <p:sp>
        <p:nvSpPr>
          <p:cNvPr id="5" name="object 5"/>
          <p:cNvSpPr txBox="1"/>
          <p:nvPr/>
        </p:nvSpPr>
        <p:spPr>
          <a:xfrm>
            <a:off x="4630318" y="3086318"/>
            <a:ext cx="1694897" cy="1415292"/>
          </a:xfrm>
          <a:prstGeom prst="rect">
            <a:avLst/>
          </a:prstGeom>
          <a:solidFill>
            <a:srgbClr val="C3D69B"/>
          </a:solidFill>
          <a:ln w="57911">
            <a:solidFill>
              <a:srgbClr val="00B050"/>
            </a:solidFill>
          </a:ln>
        </p:spPr>
        <p:txBody>
          <a:bodyPr vert="horz" wrap="square" lIns="0" tIns="30004" rIns="0" bIns="0" rtlCol="0">
            <a:spAutoFit/>
          </a:bodyPr>
          <a:lstStyle/>
          <a:p>
            <a:pPr marL="70485" marR="66199" lvl="0" indent="1905" algn="ctr" defTabSz="685800" rtl="0" eaLnBrk="1" fontAlgn="auto" latinLnBrk="0" hangingPunct="1">
              <a:lnSpc>
                <a:spcPct val="100000"/>
              </a:lnSpc>
              <a:spcBef>
                <a:spcPts val="236"/>
              </a:spcBef>
              <a:spcAft>
                <a:spcPts val="0"/>
              </a:spcAft>
              <a:buClrTx/>
              <a:buSzTx/>
              <a:buFontTx/>
              <a:buNone/>
              <a:tabLst/>
              <a:defRPr/>
            </a:pPr>
            <a:r>
              <a:rPr kumimoji="0" b="1" i="0" u="none" strike="noStrike" kern="1200" cap="none" spc="-8" normalizeH="0" baseline="0" noProof="0" dirty="0">
                <a:ln>
                  <a:noFill/>
                </a:ln>
                <a:solidFill>
                  <a:prstClr val="black"/>
                </a:solidFill>
                <a:effectLst/>
                <a:uLnTx/>
                <a:uFillTx/>
                <a:latin typeface="Arial"/>
                <a:ea typeface="+mn-ea"/>
                <a:cs typeface="Arial"/>
              </a:rPr>
              <a:t>Improved  effectiveness</a:t>
            </a:r>
            <a:r>
              <a:rPr kumimoji="0" b="1" i="0" u="none" strike="noStrike" kern="1200" cap="none" spc="-34" normalizeH="0" baseline="0" noProof="0" dirty="0">
                <a:ln>
                  <a:noFill/>
                </a:ln>
                <a:solidFill>
                  <a:prstClr val="black"/>
                </a:solidFill>
                <a:effectLst/>
                <a:uLnTx/>
                <a:uFillTx/>
                <a:latin typeface="Arial"/>
                <a:ea typeface="+mn-ea"/>
                <a:cs typeface="Arial"/>
              </a:rPr>
              <a:t> </a:t>
            </a:r>
            <a:r>
              <a:rPr kumimoji="0" b="1" i="0" u="none" strike="noStrike" kern="1200" cap="none" spc="-8" normalizeH="0" baseline="0" noProof="0" dirty="0">
                <a:ln>
                  <a:noFill/>
                </a:ln>
                <a:solidFill>
                  <a:prstClr val="black"/>
                </a:solidFill>
                <a:effectLst/>
                <a:uLnTx/>
                <a:uFillTx/>
                <a:latin typeface="Arial"/>
                <a:ea typeface="+mn-ea"/>
                <a:cs typeface="Arial"/>
              </a:rPr>
              <a:t>of</a:t>
            </a:r>
            <a:r>
              <a:rPr lang="en-US" b="1" dirty="0">
                <a:solidFill>
                  <a:prstClr val="black"/>
                </a:solidFill>
                <a:latin typeface="Arial"/>
                <a:cs typeface="Arial"/>
              </a:rPr>
              <a:t> </a:t>
            </a:r>
            <a:r>
              <a:rPr kumimoji="0" b="1" i="0" u="none" strike="noStrike" kern="1200" cap="none" spc="-4" normalizeH="0" baseline="0" noProof="0" dirty="0">
                <a:ln>
                  <a:noFill/>
                </a:ln>
                <a:solidFill>
                  <a:prstClr val="black"/>
                </a:solidFill>
                <a:effectLst/>
                <a:uLnTx/>
                <a:uFillTx/>
                <a:latin typeface="Arial"/>
                <a:ea typeface="+mn-ea"/>
                <a:cs typeface="Arial"/>
              </a:rPr>
              <a:t>EC</a:t>
            </a:r>
            <a:r>
              <a:rPr kumimoji="0" lang="en-US" b="1" i="0" u="none" strike="noStrike" kern="1200" cap="none" spc="-4" normalizeH="0" baseline="0" noProof="0" dirty="0">
                <a:ln>
                  <a:noFill/>
                </a:ln>
                <a:solidFill>
                  <a:prstClr val="black"/>
                </a:solidFill>
                <a:effectLst/>
                <a:uLnTx/>
                <a:uFillTx/>
                <a:latin typeface="Arial"/>
                <a:ea typeface="+mn-ea"/>
                <a:cs typeface="Arial"/>
              </a:rPr>
              <a:t>I</a:t>
            </a:r>
            <a:r>
              <a:rPr kumimoji="0" b="1" i="0" u="none" strike="noStrike" kern="1200" cap="none" spc="-4" normalizeH="0" baseline="0" noProof="0" dirty="0">
                <a:ln>
                  <a:noFill/>
                </a:ln>
                <a:solidFill>
                  <a:prstClr val="black"/>
                </a:solidFill>
                <a:effectLst/>
                <a:uLnTx/>
                <a:uFillTx/>
                <a:latin typeface="Arial"/>
                <a:ea typeface="+mn-ea"/>
                <a:cs typeface="Arial"/>
              </a:rPr>
              <a:t> services </a:t>
            </a:r>
            <a:r>
              <a:rPr kumimoji="0" b="1" i="0" u="none" strike="noStrike" kern="1200" cap="none" spc="-8" normalizeH="0" baseline="0" noProof="0" dirty="0">
                <a:ln>
                  <a:noFill/>
                </a:ln>
                <a:solidFill>
                  <a:prstClr val="black"/>
                </a:solidFill>
                <a:effectLst/>
                <a:uLnTx/>
                <a:uFillTx/>
                <a:latin typeface="Arial"/>
                <a:ea typeface="+mn-ea"/>
                <a:cs typeface="Arial"/>
              </a:rPr>
              <a:t>and</a:t>
            </a:r>
            <a:r>
              <a:rPr kumimoji="0" b="1" i="0" u="none" strike="noStrike" kern="1200" cap="none" spc="-30" normalizeH="0" baseline="0" noProof="0" dirty="0">
                <a:ln>
                  <a:noFill/>
                </a:ln>
                <a:solidFill>
                  <a:prstClr val="black"/>
                </a:solidFill>
                <a:effectLst/>
                <a:uLnTx/>
                <a:uFillTx/>
                <a:latin typeface="Arial"/>
                <a:ea typeface="+mn-ea"/>
                <a:cs typeface="Arial"/>
              </a:rPr>
              <a:t> </a:t>
            </a:r>
            <a:r>
              <a:rPr kumimoji="0" b="1" i="0" u="none" strike="noStrike" kern="1200" cap="none" spc="-8" normalizeH="0" baseline="0" noProof="0" dirty="0">
                <a:ln>
                  <a:noFill/>
                </a:ln>
                <a:solidFill>
                  <a:prstClr val="black"/>
                </a:solidFill>
                <a:effectLst/>
                <a:uLnTx/>
                <a:uFillTx/>
                <a:latin typeface="Arial"/>
                <a:ea typeface="+mn-ea"/>
                <a:cs typeface="Arial"/>
              </a:rPr>
              <a:t>supports</a:t>
            </a:r>
            <a:endParaRPr kumimoji="0" b="1" i="0" u="none" strike="noStrike" kern="1200" cap="none" spc="0" normalizeH="0" baseline="0" noProof="0" dirty="0">
              <a:ln>
                <a:noFill/>
              </a:ln>
              <a:solidFill>
                <a:prstClr val="black"/>
              </a:solidFill>
              <a:effectLst/>
              <a:uLnTx/>
              <a:uFillTx/>
              <a:latin typeface="Arial"/>
              <a:ea typeface="+mn-ea"/>
              <a:cs typeface="Arial"/>
            </a:endParaRPr>
          </a:p>
        </p:txBody>
      </p:sp>
      <p:sp>
        <p:nvSpPr>
          <p:cNvPr id="6" name="object 6"/>
          <p:cNvSpPr txBox="1"/>
          <p:nvPr/>
        </p:nvSpPr>
        <p:spPr>
          <a:xfrm>
            <a:off x="1343098" y="2489511"/>
            <a:ext cx="2794580" cy="2983990"/>
          </a:xfrm>
          <a:prstGeom prst="rect">
            <a:avLst/>
          </a:prstGeom>
          <a:solidFill>
            <a:srgbClr val="DBEEF4"/>
          </a:solidFill>
          <a:ln w="57911">
            <a:solidFill>
              <a:srgbClr val="00B050"/>
            </a:solidFill>
          </a:ln>
        </p:spPr>
        <p:txBody>
          <a:bodyPr vert="horz" wrap="square" lIns="0" tIns="29051" rIns="0" bIns="0" rtlCol="0">
            <a:spAutoFit/>
          </a:bodyPr>
          <a:lstStyle/>
          <a:p>
            <a:pPr marL="110490" marR="104299" lvl="0" indent="476" algn="ctr" defTabSz="685800" rtl="0" eaLnBrk="1" fontAlgn="auto" latinLnBrk="0" hangingPunct="1">
              <a:lnSpc>
                <a:spcPct val="100000"/>
              </a:lnSpc>
              <a:spcBef>
                <a:spcPts val="229"/>
              </a:spcBef>
              <a:spcAft>
                <a:spcPts val="0"/>
              </a:spcAft>
              <a:buClrTx/>
              <a:buSzTx/>
              <a:buFontTx/>
              <a:buNone/>
              <a:tabLst/>
              <a:defRPr/>
            </a:pPr>
            <a:r>
              <a:rPr kumimoji="0" sz="2400" b="1" i="0" u="none" strike="noStrike" kern="1200" cap="none" spc="-4" normalizeH="0" baseline="0" noProof="0" dirty="0">
                <a:ln>
                  <a:noFill/>
                </a:ln>
                <a:solidFill>
                  <a:prstClr val="black"/>
                </a:solidFill>
                <a:effectLst/>
                <a:uLnTx/>
                <a:uFillTx/>
                <a:latin typeface="Arial"/>
                <a:ea typeface="+mn-ea"/>
                <a:cs typeface="Arial"/>
              </a:rPr>
              <a:t>More EC</a:t>
            </a:r>
            <a:r>
              <a:rPr kumimoji="0" lang="en-US" sz="2400" b="1" i="0" u="none" strike="noStrike" kern="1200" cap="none" spc="-4" normalizeH="0" baseline="0" noProof="0" dirty="0">
                <a:ln>
                  <a:noFill/>
                </a:ln>
                <a:solidFill>
                  <a:prstClr val="black"/>
                </a:solidFill>
                <a:effectLst/>
                <a:uLnTx/>
                <a:uFillTx/>
                <a:latin typeface="Arial"/>
                <a:ea typeface="+mn-ea"/>
                <a:cs typeface="Arial"/>
              </a:rPr>
              <a:t>I</a:t>
            </a:r>
            <a:r>
              <a:rPr kumimoji="0" sz="2400" b="1" i="0" u="none" strike="noStrike" kern="1200" cap="none" spc="-4" normalizeH="0" baseline="0" noProof="0" dirty="0">
                <a:ln>
                  <a:noFill/>
                </a:ln>
                <a:solidFill>
                  <a:prstClr val="black"/>
                </a:solidFill>
                <a:effectLst/>
                <a:uLnTx/>
                <a:uFillTx/>
                <a:latin typeface="Arial"/>
                <a:ea typeface="+mn-ea"/>
                <a:cs typeface="Arial"/>
              </a:rPr>
              <a:t> </a:t>
            </a:r>
            <a:r>
              <a:rPr kumimoji="0" lang="en-US" sz="2400" b="1" i="0" u="none" strike="noStrike" kern="1200" cap="none" spc="-4" normalizeH="0" baseline="0" noProof="0" dirty="0">
                <a:ln>
                  <a:noFill/>
                </a:ln>
                <a:solidFill>
                  <a:prstClr val="black"/>
                </a:solidFill>
                <a:effectLst/>
                <a:uLnTx/>
                <a:uFillTx/>
                <a:latin typeface="Arial"/>
                <a:ea typeface="+mn-ea"/>
                <a:cs typeface="Arial"/>
              </a:rPr>
              <a:t>faculty, </a:t>
            </a:r>
            <a:r>
              <a:rPr kumimoji="0" sz="2400" b="1" i="0" u="none" strike="noStrike" kern="1200" cap="none" spc="-8" normalizeH="0" baseline="0" noProof="0" dirty="0">
                <a:ln>
                  <a:noFill/>
                </a:ln>
                <a:solidFill>
                  <a:prstClr val="black"/>
                </a:solidFill>
                <a:effectLst/>
                <a:uLnTx/>
                <a:uFillTx/>
                <a:latin typeface="Arial"/>
                <a:ea typeface="+mn-ea"/>
                <a:cs typeface="Arial"/>
              </a:rPr>
              <a:t>leaders</a:t>
            </a:r>
            <a:r>
              <a:rPr kumimoji="0" lang="en-US" sz="2400" b="1" i="0" u="none" strike="noStrike" kern="1200" cap="none" spc="-8" normalizeH="0" baseline="0" noProof="0" dirty="0">
                <a:ln>
                  <a:noFill/>
                </a:ln>
                <a:solidFill>
                  <a:prstClr val="black"/>
                </a:solidFill>
                <a:effectLst/>
                <a:uLnTx/>
                <a:uFillTx/>
                <a:latin typeface="Arial"/>
                <a:ea typeface="+mn-ea"/>
                <a:cs typeface="Arial"/>
              </a:rPr>
              <a:t>,</a:t>
            </a:r>
            <a:r>
              <a:rPr kumimoji="0" sz="2400" b="1" i="0" u="none" strike="noStrike" kern="1200" cap="none" spc="-8" normalizeH="0" baseline="0" noProof="0" dirty="0">
                <a:ln>
                  <a:noFill/>
                </a:ln>
                <a:solidFill>
                  <a:prstClr val="black"/>
                </a:solidFill>
                <a:effectLst/>
                <a:uLnTx/>
                <a:uFillTx/>
                <a:latin typeface="Arial"/>
                <a:ea typeface="+mn-ea"/>
                <a:cs typeface="Arial"/>
              </a:rPr>
              <a:t> </a:t>
            </a:r>
            <a:r>
              <a:rPr kumimoji="0" sz="2400" b="1" i="0" u="none" strike="noStrike" kern="1200" cap="none" spc="-11" normalizeH="0" baseline="0" noProof="0" dirty="0">
                <a:ln>
                  <a:noFill/>
                </a:ln>
                <a:solidFill>
                  <a:prstClr val="black"/>
                </a:solidFill>
                <a:effectLst/>
                <a:uLnTx/>
                <a:uFillTx/>
                <a:latin typeface="Arial"/>
                <a:ea typeface="+mn-ea"/>
                <a:cs typeface="Arial"/>
              </a:rPr>
              <a:t>and  </a:t>
            </a:r>
            <a:r>
              <a:rPr kumimoji="0" sz="2400" b="1" i="0" u="none" strike="noStrike" kern="1200" cap="none" spc="-4" normalizeH="0" baseline="0" noProof="0" dirty="0">
                <a:ln>
                  <a:noFill/>
                </a:ln>
                <a:solidFill>
                  <a:prstClr val="black"/>
                </a:solidFill>
                <a:effectLst/>
                <a:uLnTx/>
                <a:uFillTx/>
                <a:latin typeface="Arial"/>
                <a:ea typeface="+mn-ea"/>
                <a:cs typeface="Arial"/>
              </a:rPr>
              <a:t>practitioners </a:t>
            </a:r>
            <a:r>
              <a:rPr kumimoji="0" sz="2400" b="1" i="0" u="none" strike="noStrike" kern="1200" cap="none" spc="-8" normalizeH="0" baseline="0" noProof="0" dirty="0">
                <a:ln>
                  <a:noFill/>
                </a:ln>
                <a:solidFill>
                  <a:prstClr val="black"/>
                </a:solidFill>
                <a:effectLst/>
                <a:uLnTx/>
                <a:uFillTx/>
                <a:latin typeface="Arial"/>
                <a:ea typeface="+mn-ea"/>
                <a:cs typeface="Arial"/>
              </a:rPr>
              <a:t>have the </a:t>
            </a:r>
            <a:r>
              <a:rPr lang="en-US" sz="2400" b="1" spc="-8" dirty="0">
                <a:solidFill>
                  <a:prstClr val="black"/>
                </a:solidFill>
                <a:latin typeface="Arial"/>
                <a:cs typeface="Arial"/>
              </a:rPr>
              <a:t>requisite ECI</a:t>
            </a:r>
            <a:r>
              <a:rPr kumimoji="0" lang="en-US" sz="2400" b="1" i="0" u="none" strike="noStrike" kern="1200" cap="none" spc="-8" normalizeH="0" baseline="0" noProof="0" dirty="0">
                <a:ln>
                  <a:noFill/>
                </a:ln>
                <a:solidFill>
                  <a:prstClr val="black"/>
                </a:solidFill>
                <a:effectLst/>
                <a:uLnTx/>
                <a:uFillTx/>
                <a:latin typeface="Arial"/>
                <a:ea typeface="+mn-ea"/>
                <a:cs typeface="Arial"/>
              </a:rPr>
              <a:t> philosophy attitudes, beliefs, </a:t>
            </a:r>
            <a:r>
              <a:rPr kumimoji="0" sz="2400" b="1" i="0" u="none" strike="noStrike" kern="1200" cap="none" spc="-8" normalizeH="0" baseline="0" noProof="0" dirty="0">
                <a:ln>
                  <a:noFill/>
                </a:ln>
                <a:solidFill>
                  <a:prstClr val="black"/>
                </a:solidFill>
                <a:effectLst/>
                <a:uLnTx/>
                <a:uFillTx/>
                <a:latin typeface="Arial"/>
                <a:ea typeface="+mn-ea"/>
                <a:cs typeface="Arial"/>
              </a:rPr>
              <a:t>knowledge</a:t>
            </a:r>
            <a:r>
              <a:rPr kumimoji="0" sz="2400" b="1" i="0" u="none" strike="noStrike" kern="1200" cap="none" spc="-23" normalizeH="0" baseline="0" noProof="0" dirty="0">
                <a:ln>
                  <a:noFill/>
                </a:ln>
                <a:solidFill>
                  <a:prstClr val="black"/>
                </a:solidFill>
                <a:effectLst/>
                <a:uLnTx/>
                <a:uFillTx/>
                <a:latin typeface="Arial"/>
                <a:ea typeface="+mn-ea"/>
                <a:cs typeface="Arial"/>
              </a:rPr>
              <a:t> </a:t>
            </a:r>
            <a:r>
              <a:rPr kumimoji="0" sz="2400" b="1" i="0" u="none" strike="noStrike" kern="1200" cap="none" spc="-11" normalizeH="0" baseline="0" noProof="0" dirty="0">
                <a:ln>
                  <a:noFill/>
                </a:ln>
                <a:solidFill>
                  <a:prstClr val="black"/>
                </a:solidFill>
                <a:effectLst/>
                <a:uLnTx/>
                <a:uFillTx/>
                <a:latin typeface="Arial"/>
                <a:ea typeface="+mn-ea"/>
                <a:cs typeface="Arial"/>
              </a:rPr>
              <a:t>and </a:t>
            </a:r>
            <a:r>
              <a:rPr kumimoji="0" sz="2400" b="1" i="0" u="none" strike="noStrike" kern="1200" cap="none" spc="-4" normalizeH="0" baseline="0" noProof="0" dirty="0">
                <a:ln>
                  <a:noFill/>
                </a:ln>
                <a:solidFill>
                  <a:prstClr val="black"/>
                </a:solidFill>
                <a:effectLst/>
                <a:uLnTx/>
                <a:uFillTx/>
                <a:latin typeface="Arial"/>
                <a:ea typeface="+mn-ea"/>
                <a:cs typeface="Arial"/>
              </a:rPr>
              <a:t>skills</a:t>
            </a:r>
            <a:endParaRPr kumimoji="0" sz="2400" b="1" i="0" u="none" strike="noStrike" kern="1200" cap="none" spc="0" normalizeH="0" baseline="0" noProof="0" dirty="0">
              <a:ln>
                <a:noFill/>
              </a:ln>
              <a:solidFill>
                <a:prstClr val="black"/>
              </a:solidFill>
              <a:effectLst/>
              <a:uLnTx/>
              <a:uFillTx/>
              <a:latin typeface="Arial"/>
              <a:ea typeface="+mn-ea"/>
              <a:cs typeface="Arial"/>
            </a:endParaRPr>
          </a:p>
        </p:txBody>
      </p:sp>
      <p:sp>
        <p:nvSpPr>
          <p:cNvPr id="10" name="object 10"/>
          <p:cNvSpPr/>
          <p:nvPr/>
        </p:nvSpPr>
        <p:spPr>
          <a:xfrm>
            <a:off x="4135144" y="3793964"/>
            <a:ext cx="367188" cy="0"/>
          </a:xfrm>
          <a:custGeom>
            <a:avLst/>
            <a:gdLst/>
            <a:ahLst/>
            <a:cxnLst/>
            <a:rect l="l" t="t" r="r" b="b"/>
            <a:pathLst>
              <a:path w="489585">
                <a:moveTo>
                  <a:pt x="0" y="0"/>
                </a:moveTo>
                <a:lnTo>
                  <a:pt x="489521" y="0"/>
                </a:lnTo>
              </a:path>
            </a:pathLst>
          </a:custGeom>
          <a:ln w="38100">
            <a:solidFill>
              <a:srgbClr val="000000"/>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4502332" y="3746833"/>
            <a:ext cx="85725" cy="100013"/>
          </a:xfrm>
          <a:custGeom>
            <a:avLst/>
            <a:gdLst/>
            <a:ahLst/>
            <a:cxnLst/>
            <a:rect l="l" t="t" r="r" b="b"/>
            <a:pathLst>
              <a:path w="114300" h="133350">
                <a:moveTo>
                  <a:pt x="0" y="0"/>
                </a:moveTo>
                <a:lnTo>
                  <a:pt x="114300" y="66675"/>
                </a:lnTo>
                <a:lnTo>
                  <a:pt x="0" y="133350"/>
                </a:lnTo>
              </a:path>
            </a:pathLst>
          </a:custGeom>
          <a:ln w="38100">
            <a:solidFill>
              <a:srgbClr val="000000"/>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50" name="Title 1">
            <a:extLst>
              <a:ext uri="{FF2B5EF4-FFF2-40B4-BE49-F238E27FC236}">
                <a16:creationId xmlns:a16="http://schemas.microsoft.com/office/drawing/2014/main" id="{893FDB98-27D2-4E06-B53C-55E69B1D13BD}"/>
              </a:ext>
            </a:extLst>
          </p:cNvPr>
          <p:cNvSpPr txBox="1">
            <a:spLocks/>
          </p:cNvSpPr>
          <p:nvPr/>
        </p:nvSpPr>
        <p:spPr>
          <a:xfrm>
            <a:off x="370936" y="765948"/>
            <a:ext cx="8416179" cy="724619"/>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400" b="1" i="0" kern="1200">
                <a:solidFill>
                  <a:srgbClr val="254061"/>
                </a:solidFill>
                <a:latin typeface="Arial"/>
                <a:ea typeface="+mj-ea"/>
                <a:cs typeface="Arial"/>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Calibri" panose="020F0502020204030204"/>
                <a:ea typeface="+mj-ea"/>
                <a:cs typeface="Arial"/>
              </a:rPr>
              <a:t>If we want improved outcomes for infants and young children with disabilities and their families…….</a:t>
            </a:r>
          </a:p>
        </p:txBody>
      </p:sp>
      <p:sp>
        <p:nvSpPr>
          <p:cNvPr id="2" name="object 10">
            <a:extLst>
              <a:ext uri="{FF2B5EF4-FFF2-40B4-BE49-F238E27FC236}">
                <a16:creationId xmlns:a16="http://schemas.microsoft.com/office/drawing/2014/main" id="{A2892134-8197-F3AB-9691-EC98FD2F87A7}"/>
              </a:ext>
            </a:extLst>
          </p:cNvPr>
          <p:cNvSpPr/>
          <p:nvPr/>
        </p:nvSpPr>
        <p:spPr>
          <a:xfrm>
            <a:off x="6325215" y="3788491"/>
            <a:ext cx="367188" cy="0"/>
          </a:xfrm>
          <a:custGeom>
            <a:avLst/>
            <a:gdLst/>
            <a:ahLst/>
            <a:cxnLst/>
            <a:rect l="l" t="t" r="r" b="b"/>
            <a:pathLst>
              <a:path w="489585">
                <a:moveTo>
                  <a:pt x="0" y="0"/>
                </a:moveTo>
                <a:lnTo>
                  <a:pt x="489521" y="0"/>
                </a:lnTo>
              </a:path>
            </a:pathLst>
          </a:custGeom>
          <a:ln w="38100">
            <a:solidFill>
              <a:srgbClr val="000000"/>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object 11">
            <a:extLst>
              <a:ext uri="{FF2B5EF4-FFF2-40B4-BE49-F238E27FC236}">
                <a16:creationId xmlns:a16="http://schemas.microsoft.com/office/drawing/2014/main" id="{690CE904-C312-35F0-AF8D-0CAC5FC69BFE}"/>
              </a:ext>
            </a:extLst>
          </p:cNvPr>
          <p:cNvSpPr/>
          <p:nvPr/>
        </p:nvSpPr>
        <p:spPr>
          <a:xfrm flipV="1">
            <a:off x="6687338" y="3746833"/>
            <a:ext cx="109386" cy="83316"/>
          </a:xfrm>
          <a:custGeom>
            <a:avLst/>
            <a:gdLst/>
            <a:ahLst/>
            <a:cxnLst/>
            <a:rect l="l" t="t" r="r" b="b"/>
            <a:pathLst>
              <a:path w="114300" h="133350">
                <a:moveTo>
                  <a:pt x="0" y="0"/>
                </a:moveTo>
                <a:lnTo>
                  <a:pt x="114300" y="66675"/>
                </a:lnTo>
                <a:lnTo>
                  <a:pt x="0" y="133350"/>
                </a:lnTo>
              </a:path>
            </a:pathLst>
          </a:custGeom>
          <a:ln w="38100">
            <a:solidFill>
              <a:srgbClr val="000000"/>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9138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D48BB-E1CA-FFEA-AB60-A552A8294250}"/>
              </a:ext>
            </a:extLst>
          </p:cNvPr>
          <p:cNvSpPr>
            <a:spLocks noGrp="1"/>
          </p:cNvSpPr>
          <p:nvPr>
            <p:ph type="title"/>
          </p:nvPr>
        </p:nvSpPr>
        <p:spPr>
          <a:xfrm>
            <a:off x="587790" y="519143"/>
            <a:ext cx="7968419" cy="1325563"/>
          </a:xfrm>
        </p:spPr>
        <p:txBody>
          <a:bodyPr>
            <a:normAutofit/>
          </a:bodyPr>
          <a:lstStyle/>
          <a:p>
            <a:pPr algn="ctr"/>
            <a:r>
              <a:rPr lang="en-US" sz="3600" b="1" dirty="0"/>
              <a:t>Purpose of </a:t>
            </a:r>
            <a:r>
              <a:rPr lang="en-US" sz="3600" b="1" dirty="0" err="1"/>
              <a:t>ECiPC</a:t>
            </a:r>
            <a:r>
              <a:rPr lang="en-US" sz="3600" b="1" dirty="0"/>
              <a:t>-Equity</a:t>
            </a:r>
          </a:p>
        </p:txBody>
      </p:sp>
      <p:sp>
        <p:nvSpPr>
          <p:cNvPr id="3" name="Content Placeholder 2">
            <a:extLst>
              <a:ext uri="{FF2B5EF4-FFF2-40B4-BE49-F238E27FC236}">
                <a16:creationId xmlns:a16="http://schemas.microsoft.com/office/drawing/2014/main" id="{6A050E44-5FC3-B981-6FC5-A2B41C930E8E}"/>
              </a:ext>
            </a:extLst>
          </p:cNvPr>
          <p:cNvSpPr>
            <a:spLocks noGrp="1"/>
          </p:cNvSpPr>
          <p:nvPr>
            <p:ph idx="1"/>
          </p:nvPr>
        </p:nvSpPr>
        <p:spPr>
          <a:xfrm>
            <a:off x="587790" y="1987519"/>
            <a:ext cx="8167288" cy="4351338"/>
          </a:xfrm>
        </p:spPr>
        <p:txBody>
          <a:bodyPr>
            <a:noAutofit/>
          </a:bodyPr>
          <a:lstStyle/>
          <a:p>
            <a:pPr marL="0" indent="0" algn="ctr">
              <a:lnSpc>
                <a:spcPct val="150000"/>
              </a:lnSpc>
              <a:buNone/>
            </a:pPr>
            <a:r>
              <a:rPr lang="en-US" sz="2000" b="0" i="0" dirty="0">
                <a:solidFill>
                  <a:srgbClr val="001341"/>
                </a:solidFill>
                <a:effectLst/>
              </a:rPr>
              <a:t>To </a:t>
            </a:r>
            <a:r>
              <a:rPr lang="en-US" sz="2000" i="0" dirty="0">
                <a:solidFill>
                  <a:srgbClr val="001341"/>
                </a:solidFill>
                <a:effectLst/>
              </a:rPr>
              <a:t>increase the capacity </a:t>
            </a:r>
            <a:r>
              <a:rPr lang="en-US" sz="2000" b="0" i="0" dirty="0">
                <a:solidFill>
                  <a:srgbClr val="001341"/>
                </a:solidFill>
                <a:effectLst/>
              </a:rPr>
              <a:t>of institutions of higher education, professional organizations, states, territories, and tribal nations</a:t>
            </a:r>
          </a:p>
          <a:p>
            <a:pPr marL="0" indent="0" algn="ctr">
              <a:lnSpc>
                <a:spcPct val="150000"/>
              </a:lnSpc>
              <a:buNone/>
            </a:pPr>
            <a:r>
              <a:rPr lang="en-US" sz="2000" b="0" i="0" dirty="0">
                <a:solidFill>
                  <a:srgbClr val="001341"/>
                </a:solidFill>
                <a:effectLst/>
              </a:rPr>
              <a:t> </a:t>
            </a:r>
            <a:r>
              <a:rPr lang="en-US" sz="2000" dirty="0">
                <a:solidFill>
                  <a:srgbClr val="001341"/>
                </a:solidFill>
              </a:rPr>
              <a:t>T</a:t>
            </a:r>
            <a:r>
              <a:rPr lang="en-US" sz="2000" b="0" i="0" dirty="0">
                <a:solidFill>
                  <a:srgbClr val="001341"/>
                </a:solidFill>
                <a:effectLst/>
              </a:rPr>
              <a:t>o prepare and support a diverse and competent workforce </a:t>
            </a:r>
          </a:p>
          <a:p>
            <a:pPr marL="0" indent="0" algn="ctr">
              <a:lnSpc>
                <a:spcPct val="150000"/>
              </a:lnSpc>
              <a:buNone/>
            </a:pPr>
            <a:r>
              <a:rPr lang="en-US" sz="2000" b="0" i="0" dirty="0">
                <a:solidFill>
                  <a:srgbClr val="001341"/>
                </a:solidFill>
                <a:effectLst/>
              </a:rPr>
              <a:t>Who will change the historic and current conditions that systemically inhibit </a:t>
            </a:r>
          </a:p>
          <a:p>
            <a:pPr marL="0" indent="0" algn="ctr">
              <a:lnSpc>
                <a:spcPct val="150000"/>
              </a:lnSpc>
              <a:buNone/>
            </a:pPr>
            <a:r>
              <a:rPr lang="en-US" sz="2000" dirty="0">
                <a:solidFill>
                  <a:srgbClr val="001341"/>
                </a:solidFill>
              </a:rPr>
              <a:t>T</a:t>
            </a:r>
            <a:r>
              <a:rPr lang="en-US" sz="2000" b="0" i="0" dirty="0">
                <a:solidFill>
                  <a:srgbClr val="001341"/>
                </a:solidFill>
                <a:effectLst/>
              </a:rPr>
              <a:t>he delivery of equitable early childhood intervention to each and every child and their family</a:t>
            </a:r>
            <a:r>
              <a:rPr lang="en-US" sz="2400" b="0" i="0" dirty="0">
                <a:solidFill>
                  <a:srgbClr val="001341"/>
                </a:solidFill>
                <a:effectLst/>
              </a:rPr>
              <a:t>.</a:t>
            </a:r>
            <a:endParaRPr lang="en-US" sz="2400" dirty="0"/>
          </a:p>
        </p:txBody>
      </p:sp>
    </p:spTree>
    <p:extLst>
      <p:ext uri="{BB962C8B-B14F-4D97-AF65-F5344CB8AC3E}">
        <p14:creationId xmlns:p14="http://schemas.microsoft.com/office/powerpoint/2010/main" val="2332299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304AA-0F65-484A-3DDA-A432F7BDA1A0}"/>
              </a:ext>
            </a:extLst>
          </p:cNvPr>
          <p:cNvSpPr>
            <a:spLocks noGrp="1"/>
          </p:cNvSpPr>
          <p:nvPr>
            <p:ph type="title"/>
          </p:nvPr>
        </p:nvSpPr>
        <p:spPr>
          <a:xfrm>
            <a:off x="628650" y="241301"/>
            <a:ext cx="7886700" cy="1325563"/>
          </a:xfrm>
        </p:spPr>
        <p:txBody>
          <a:bodyPr>
            <a:normAutofit/>
          </a:bodyPr>
          <a:lstStyle/>
          <a:p>
            <a:pPr algn="ctr"/>
            <a:r>
              <a:rPr lang="en-US" sz="3600" b="1" dirty="0"/>
              <a:t>Personnel/Workforce Effectiveness and Impact Depends on……..</a:t>
            </a:r>
          </a:p>
        </p:txBody>
      </p:sp>
      <p:sp>
        <p:nvSpPr>
          <p:cNvPr id="3" name="Content Placeholder 2">
            <a:extLst>
              <a:ext uri="{FF2B5EF4-FFF2-40B4-BE49-F238E27FC236}">
                <a16:creationId xmlns:a16="http://schemas.microsoft.com/office/drawing/2014/main" id="{E15A29A2-5F55-8B0D-FCBB-C052CB8C67C6}"/>
              </a:ext>
            </a:extLst>
          </p:cNvPr>
          <p:cNvSpPr>
            <a:spLocks noGrp="1"/>
          </p:cNvSpPr>
          <p:nvPr>
            <p:ph idx="1"/>
          </p:nvPr>
        </p:nvSpPr>
        <p:spPr>
          <a:xfrm>
            <a:off x="628650" y="1566864"/>
            <a:ext cx="7886700" cy="4351338"/>
          </a:xfrm>
        </p:spPr>
        <p:txBody>
          <a:bodyPr>
            <a:normAutofit/>
          </a:bodyPr>
          <a:lstStyle/>
          <a:p>
            <a:endParaRPr lang="en-US" sz="3600" dirty="0"/>
          </a:p>
          <a:p>
            <a:r>
              <a:rPr lang="en-US" sz="3200" dirty="0"/>
              <a:t>Philosophy, Attitude and Beliefs</a:t>
            </a:r>
          </a:p>
          <a:p>
            <a:endParaRPr lang="en-US" sz="3200" dirty="0"/>
          </a:p>
          <a:p>
            <a:r>
              <a:rPr lang="en-US" sz="3200" dirty="0"/>
              <a:t>Knowledge </a:t>
            </a:r>
          </a:p>
          <a:p>
            <a:endParaRPr lang="en-US" sz="3200" dirty="0"/>
          </a:p>
          <a:p>
            <a:r>
              <a:rPr lang="en-US" sz="3200" dirty="0"/>
              <a:t>Skill</a:t>
            </a:r>
          </a:p>
        </p:txBody>
      </p:sp>
    </p:spTree>
    <p:extLst>
      <p:ext uri="{BB962C8B-B14F-4D97-AF65-F5344CB8AC3E}">
        <p14:creationId xmlns:p14="http://schemas.microsoft.com/office/powerpoint/2010/main" val="3822535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11">
            <a:extLst>
              <a:ext uri="{FF2B5EF4-FFF2-40B4-BE49-F238E27FC236}">
                <a16:creationId xmlns:a16="http://schemas.microsoft.com/office/drawing/2014/main" id="{0F8B4AF5-0FA4-94A2-CA21-7B508C05CEC9}"/>
              </a:ext>
            </a:extLst>
          </p:cNvPr>
          <p:cNvGrpSpPr>
            <a:grpSpLocks/>
          </p:cNvGrpSpPr>
          <p:nvPr/>
        </p:nvGrpSpPr>
        <p:grpSpPr bwMode="auto">
          <a:xfrm>
            <a:off x="2211388" y="1536700"/>
            <a:ext cx="4321175" cy="3962400"/>
            <a:chOff x="1423" y="1154"/>
            <a:chExt cx="2722" cy="2496"/>
          </a:xfrm>
        </p:grpSpPr>
        <p:sp>
          <p:nvSpPr>
            <p:cNvPr id="12292" name="Oval 4">
              <a:extLst>
                <a:ext uri="{FF2B5EF4-FFF2-40B4-BE49-F238E27FC236}">
                  <a16:creationId xmlns:a16="http://schemas.microsoft.com/office/drawing/2014/main" id="{C03C2656-219F-CFA2-D39D-B29269145258}"/>
                </a:ext>
              </a:extLst>
            </p:cNvPr>
            <p:cNvSpPr>
              <a:spLocks noChangeArrowheads="1"/>
            </p:cNvSpPr>
            <p:nvPr/>
          </p:nvSpPr>
          <p:spPr bwMode="auto">
            <a:xfrm>
              <a:off x="1423" y="2110"/>
              <a:ext cx="1536" cy="15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800"/>
            </a:p>
          </p:txBody>
        </p:sp>
        <p:sp>
          <p:nvSpPr>
            <p:cNvPr id="12293" name="Oval 5">
              <a:extLst>
                <a:ext uri="{FF2B5EF4-FFF2-40B4-BE49-F238E27FC236}">
                  <a16:creationId xmlns:a16="http://schemas.microsoft.com/office/drawing/2014/main" id="{693FAF50-628D-F232-1264-02A9B6A31580}"/>
                </a:ext>
              </a:extLst>
            </p:cNvPr>
            <p:cNvSpPr>
              <a:spLocks noChangeArrowheads="1"/>
            </p:cNvSpPr>
            <p:nvPr/>
          </p:nvSpPr>
          <p:spPr bwMode="auto">
            <a:xfrm>
              <a:off x="2609" y="2114"/>
              <a:ext cx="1536" cy="15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800"/>
            </a:p>
          </p:txBody>
        </p:sp>
        <p:sp>
          <p:nvSpPr>
            <p:cNvPr id="12294" name="Oval 6">
              <a:extLst>
                <a:ext uri="{FF2B5EF4-FFF2-40B4-BE49-F238E27FC236}">
                  <a16:creationId xmlns:a16="http://schemas.microsoft.com/office/drawing/2014/main" id="{871E932B-C7B7-7828-1157-BDE0F3B70A35}"/>
                </a:ext>
              </a:extLst>
            </p:cNvPr>
            <p:cNvSpPr>
              <a:spLocks noChangeArrowheads="1"/>
            </p:cNvSpPr>
            <p:nvPr/>
          </p:nvSpPr>
          <p:spPr bwMode="auto">
            <a:xfrm>
              <a:off x="1999" y="1154"/>
              <a:ext cx="1536" cy="15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800"/>
            </a:p>
          </p:txBody>
        </p:sp>
        <p:sp>
          <p:nvSpPr>
            <p:cNvPr id="12295" name="Text Box 7">
              <a:extLst>
                <a:ext uri="{FF2B5EF4-FFF2-40B4-BE49-F238E27FC236}">
                  <a16:creationId xmlns:a16="http://schemas.microsoft.com/office/drawing/2014/main" id="{C28084AE-DE60-D105-E5F8-D36EE55E6783}"/>
                </a:ext>
              </a:extLst>
            </p:cNvPr>
            <p:cNvSpPr txBox="1">
              <a:spLocks noChangeArrowheads="1"/>
            </p:cNvSpPr>
            <p:nvPr/>
          </p:nvSpPr>
          <p:spPr bwMode="auto">
            <a:xfrm>
              <a:off x="1590" y="2676"/>
              <a:ext cx="1008"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000" b="1"/>
                <a:t>Team Based Service Delivery</a:t>
              </a:r>
            </a:p>
          </p:txBody>
        </p:sp>
        <p:sp>
          <p:nvSpPr>
            <p:cNvPr id="12296" name="Text Box 8">
              <a:extLst>
                <a:ext uri="{FF2B5EF4-FFF2-40B4-BE49-F238E27FC236}">
                  <a16:creationId xmlns:a16="http://schemas.microsoft.com/office/drawing/2014/main" id="{48879DAA-1D71-C5BE-C134-EB7B98826C71}"/>
                </a:ext>
              </a:extLst>
            </p:cNvPr>
            <p:cNvSpPr txBox="1">
              <a:spLocks noChangeArrowheads="1"/>
            </p:cNvSpPr>
            <p:nvPr/>
          </p:nvSpPr>
          <p:spPr bwMode="auto">
            <a:xfrm>
              <a:off x="2328" y="1452"/>
              <a:ext cx="864"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000" b="1"/>
                <a:t>Family Centered Practices</a:t>
              </a:r>
            </a:p>
          </p:txBody>
        </p:sp>
        <p:sp>
          <p:nvSpPr>
            <p:cNvPr id="12297" name="Text Box 9">
              <a:extLst>
                <a:ext uri="{FF2B5EF4-FFF2-40B4-BE49-F238E27FC236}">
                  <a16:creationId xmlns:a16="http://schemas.microsoft.com/office/drawing/2014/main" id="{BE61DF4C-CAE0-3AA1-0755-56ED9B1ADBB6}"/>
                </a:ext>
              </a:extLst>
            </p:cNvPr>
            <p:cNvSpPr txBox="1">
              <a:spLocks noChangeArrowheads="1"/>
            </p:cNvSpPr>
            <p:nvPr/>
          </p:nvSpPr>
          <p:spPr bwMode="auto">
            <a:xfrm>
              <a:off x="2886" y="2652"/>
              <a:ext cx="1152"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000" b="1" dirty="0"/>
                <a:t>Inclusive and Natural Learning Opportunities</a:t>
              </a:r>
            </a:p>
          </p:txBody>
        </p:sp>
      </p:grpSp>
      <p:sp>
        <p:nvSpPr>
          <p:cNvPr id="12291" name="Rectangle 10">
            <a:extLst>
              <a:ext uri="{FF2B5EF4-FFF2-40B4-BE49-F238E27FC236}">
                <a16:creationId xmlns:a16="http://schemas.microsoft.com/office/drawing/2014/main" id="{4B4EB798-554B-2134-E9CE-4697A611A916}"/>
              </a:ext>
            </a:extLst>
          </p:cNvPr>
          <p:cNvSpPr>
            <a:spLocks noChangeArrowheads="1"/>
          </p:cNvSpPr>
          <p:nvPr/>
        </p:nvSpPr>
        <p:spPr bwMode="auto">
          <a:xfrm>
            <a:off x="238126" y="277813"/>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b="1" dirty="0">
                <a:latin typeface="+mj-lt"/>
              </a:rPr>
              <a:t>ECI Philosophy, Attitudes and Beliefs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0ED29-1D9D-7AAE-4226-58EBFC50439B}"/>
              </a:ext>
            </a:extLst>
          </p:cNvPr>
          <p:cNvSpPr>
            <a:spLocks noGrp="1"/>
          </p:cNvSpPr>
          <p:nvPr>
            <p:ph type="title"/>
          </p:nvPr>
        </p:nvSpPr>
        <p:spPr>
          <a:xfrm>
            <a:off x="214312" y="212726"/>
            <a:ext cx="8715375" cy="1325563"/>
          </a:xfrm>
        </p:spPr>
        <p:txBody>
          <a:bodyPr>
            <a:normAutofit/>
          </a:bodyPr>
          <a:lstStyle/>
          <a:p>
            <a:pPr algn="ctr"/>
            <a:r>
              <a:rPr lang="en-US" sz="3600" b="1" dirty="0"/>
              <a:t>Philosophy, Attitudes, Beliefs Depend on….</a:t>
            </a:r>
          </a:p>
        </p:txBody>
      </p:sp>
      <p:sp>
        <p:nvSpPr>
          <p:cNvPr id="3" name="Content Placeholder 2">
            <a:extLst>
              <a:ext uri="{FF2B5EF4-FFF2-40B4-BE49-F238E27FC236}">
                <a16:creationId xmlns:a16="http://schemas.microsoft.com/office/drawing/2014/main" id="{8C44A6CD-24D7-E2BF-3E74-4FB77D361FF4}"/>
              </a:ext>
            </a:extLst>
          </p:cNvPr>
          <p:cNvSpPr>
            <a:spLocks noGrp="1"/>
          </p:cNvSpPr>
          <p:nvPr>
            <p:ph idx="1"/>
          </p:nvPr>
        </p:nvSpPr>
        <p:spPr>
          <a:xfrm>
            <a:off x="628650" y="1381126"/>
            <a:ext cx="7886700" cy="5111748"/>
          </a:xfrm>
        </p:spPr>
        <p:txBody>
          <a:bodyPr>
            <a:normAutofit/>
          </a:bodyPr>
          <a:lstStyle/>
          <a:p>
            <a:pPr lvl="1">
              <a:lnSpc>
                <a:spcPct val="120000"/>
              </a:lnSpc>
              <a:spcBef>
                <a:spcPts val="0"/>
              </a:spcBef>
            </a:pPr>
            <a:r>
              <a:rPr lang="en-US" sz="2800" dirty="0"/>
              <a:t>Family</a:t>
            </a:r>
          </a:p>
          <a:p>
            <a:pPr lvl="1">
              <a:lnSpc>
                <a:spcPct val="120000"/>
              </a:lnSpc>
              <a:spcBef>
                <a:spcPts val="0"/>
              </a:spcBef>
            </a:pPr>
            <a:r>
              <a:rPr lang="en-US" sz="2800" dirty="0"/>
              <a:t>Society</a:t>
            </a:r>
          </a:p>
          <a:p>
            <a:pPr lvl="1">
              <a:lnSpc>
                <a:spcPct val="120000"/>
              </a:lnSpc>
              <a:spcBef>
                <a:spcPts val="0"/>
              </a:spcBef>
            </a:pPr>
            <a:r>
              <a:rPr lang="en-US" sz="2800" dirty="0"/>
              <a:t>Background Characteristics</a:t>
            </a:r>
          </a:p>
          <a:p>
            <a:pPr lvl="1">
              <a:lnSpc>
                <a:spcPct val="120000"/>
              </a:lnSpc>
              <a:spcBef>
                <a:spcPts val="0"/>
              </a:spcBef>
            </a:pPr>
            <a:r>
              <a:rPr lang="en-US" sz="2800" dirty="0"/>
              <a:t>Values</a:t>
            </a:r>
          </a:p>
          <a:p>
            <a:pPr lvl="1">
              <a:lnSpc>
                <a:spcPct val="120000"/>
              </a:lnSpc>
              <a:spcBef>
                <a:spcPts val="0"/>
              </a:spcBef>
            </a:pPr>
            <a:r>
              <a:rPr lang="en-US" sz="2800" dirty="0"/>
              <a:t>History</a:t>
            </a:r>
          </a:p>
          <a:p>
            <a:pPr lvl="1">
              <a:lnSpc>
                <a:spcPct val="120000"/>
              </a:lnSpc>
              <a:spcBef>
                <a:spcPts val="0"/>
              </a:spcBef>
            </a:pPr>
            <a:r>
              <a:rPr lang="en-US" sz="2800" dirty="0"/>
              <a:t>Experience</a:t>
            </a:r>
          </a:p>
          <a:p>
            <a:pPr lvl="1">
              <a:lnSpc>
                <a:spcPct val="120000"/>
              </a:lnSpc>
              <a:spcBef>
                <a:spcPts val="0"/>
              </a:spcBef>
            </a:pPr>
            <a:r>
              <a:rPr lang="en-US" sz="2800" dirty="0"/>
              <a:t>Education</a:t>
            </a:r>
          </a:p>
          <a:p>
            <a:pPr lvl="1">
              <a:lnSpc>
                <a:spcPct val="120000"/>
              </a:lnSpc>
              <a:spcBef>
                <a:spcPts val="0"/>
              </a:spcBef>
            </a:pPr>
            <a:r>
              <a:rPr lang="en-US" sz="2800" dirty="0"/>
              <a:t>Peers</a:t>
            </a:r>
          </a:p>
          <a:p>
            <a:pPr lvl="1"/>
            <a:r>
              <a:rPr lang="en-US" sz="2800" dirty="0"/>
              <a:t>Motivation </a:t>
            </a:r>
          </a:p>
          <a:p>
            <a:pPr lvl="1"/>
            <a:endParaRPr lang="en-US" dirty="0"/>
          </a:p>
        </p:txBody>
      </p:sp>
    </p:spTree>
    <p:extLst>
      <p:ext uri="{BB962C8B-B14F-4D97-AF65-F5344CB8AC3E}">
        <p14:creationId xmlns:p14="http://schemas.microsoft.com/office/powerpoint/2010/main" val="2083884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9"/>
          <p:cNvSpPr txBox="1">
            <a:spLocks noGrp="1"/>
          </p:cNvSpPr>
          <p:nvPr>
            <p:ph type="title"/>
          </p:nvPr>
        </p:nvSpPr>
        <p:spPr>
          <a:xfrm>
            <a:off x="239315" y="467716"/>
            <a:ext cx="3008709" cy="1600200"/>
          </a:xfrm>
          <a:prstGeom prst="rect">
            <a:avLst/>
          </a:prstGeom>
          <a:noFill/>
          <a:ln>
            <a:noFill/>
          </a:ln>
        </p:spPr>
        <p:txBody>
          <a:bodyPr spcFirstLastPara="1" vert="horz" wrap="square" lIns="68569" tIns="34275" rIns="68569" bIns="34275" rtlCol="0" anchor="b" anchorCtr="0">
            <a:normAutofit/>
          </a:bodyPr>
          <a:lstStyle/>
          <a:p>
            <a:pPr algn="ctr">
              <a:spcBef>
                <a:spcPts val="0"/>
              </a:spcBef>
              <a:buClr>
                <a:schemeClr val="dk1"/>
              </a:buClr>
              <a:buSzPts val="3200"/>
            </a:pPr>
            <a:r>
              <a:rPr lang="en-US" sz="3600" b="1" dirty="0"/>
              <a:t>DEC</a:t>
            </a:r>
            <a:br>
              <a:rPr lang="en-US" sz="3600" b="1" dirty="0"/>
            </a:br>
            <a:r>
              <a:rPr lang="en-US" sz="3600" b="1" dirty="0"/>
              <a:t>EI/ECSE </a:t>
            </a:r>
            <a:r>
              <a:rPr lang="en-US" sz="3600" b="1" u="sng" dirty="0"/>
              <a:t>Standards</a:t>
            </a:r>
            <a:endParaRPr sz="3600" b="1" u="sng" dirty="0"/>
          </a:p>
        </p:txBody>
      </p:sp>
      <p:grpSp>
        <p:nvGrpSpPr>
          <p:cNvPr id="251" name="Google Shape;251;p39"/>
          <p:cNvGrpSpPr/>
          <p:nvPr/>
        </p:nvGrpSpPr>
        <p:grpSpPr>
          <a:xfrm>
            <a:off x="3555208" y="95250"/>
            <a:ext cx="4972050" cy="5772150"/>
            <a:chOff x="0" y="71083"/>
            <a:chExt cx="4629150" cy="4731458"/>
          </a:xfrm>
        </p:grpSpPr>
        <p:sp>
          <p:nvSpPr>
            <p:cNvPr id="252" name="Google Shape;252;p39"/>
            <p:cNvSpPr/>
            <p:nvPr/>
          </p:nvSpPr>
          <p:spPr>
            <a:xfrm>
              <a:off x="0" y="71083"/>
              <a:ext cx="4629150" cy="556152"/>
            </a:xfrm>
            <a:prstGeom prst="roundRect">
              <a:avLst>
                <a:gd name="adj" fmla="val 16667"/>
              </a:avLst>
            </a:prstGeom>
            <a:gradFill>
              <a:gsLst>
                <a:gs pos="0">
                  <a:srgbClr val="6EA5DA"/>
                </a:gs>
                <a:gs pos="50000">
                  <a:srgbClr val="529BDA"/>
                </a:gs>
                <a:gs pos="100000">
                  <a:srgbClr val="4188C8"/>
                </a:gs>
              </a:gsLst>
              <a:lin ang="5400000" scaled="0"/>
            </a:gradFill>
            <a:ln>
              <a:noFill/>
            </a:ln>
            <a:effectLst>
              <a:outerShdw blurRad="57150" dist="19050" dir="5400000" algn="ctr" rotWithShape="0">
                <a:srgbClr val="000000">
                  <a:alpha val="62745"/>
                </a:srgbClr>
              </a:outerShdw>
            </a:effectLst>
          </p:spPr>
          <p:txBody>
            <a:bodyPr spcFirstLastPara="1" wrap="square" lIns="68569" tIns="68569" rIns="68569" bIns="68569" anchor="ctr" anchorCtr="0">
              <a:noAutofit/>
            </a:bodyPr>
            <a:lstStyle/>
            <a:p>
              <a:endParaRPr sz="1350"/>
            </a:p>
          </p:txBody>
        </p:sp>
        <p:sp>
          <p:nvSpPr>
            <p:cNvPr id="253" name="Google Shape;253;p39"/>
            <p:cNvSpPr txBox="1"/>
            <p:nvPr/>
          </p:nvSpPr>
          <p:spPr>
            <a:xfrm>
              <a:off x="27149" y="98232"/>
              <a:ext cx="4574852" cy="501854"/>
            </a:xfrm>
            <a:prstGeom prst="rect">
              <a:avLst/>
            </a:prstGeom>
            <a:noFill/>
            <a:ln>
              <a:noFill/>
            </a:ln>
          </p:spPr>
          <p:txBody>
            <a:bodyPr spcFirstLastPara="1" wrap="square" lIns="39994" tIns="39994" rIns="39994" bIns="39994" anchor="ctr" anchorCtr="0">
              <a:noAutofit/>
            </a:bodyPr>
            <a:lstStyle/>
            <a:p>
              <a:pPr>
                <a:lnSpc>
                  <a:spcPct val="90000"/>
                </a:lnSpc>
                <a:buClr>
                  <a:schemeClr val="lt1"/>
                </a:buClr>
                <a:buSzPts val="1400"/>
              </a:pPr>
              <a:r>
                <a:rPr lang="en-US" dirty="0">
                  <a:solidFill>
                    <a:schemeClr val="lt1"/>
                  </a:solidFill>
                  <a:latin typeface="Calibri"/>
                  <a:ea typeface="Calibri"/>
                  <a:cs typeface="Calibri"/>
                  <a:sym typeface="Calibri"/>
                </a:rPr>
                <a:t>Child Development and Early Learning</a:t>
              </a:r>
              <a:endParaRPr sz="2400" dirty="0"/>
            </a:p>
          </p:txBody>
        </p:sp>
        <p:sp>
          <p:nvSpPr>
            <p:cNvPr id="254" name="Google Shape;254;p39"/>
            <p:cNvSpPr/>
            <p:nvPr/>
          </p:nvSpPr>
          <p:spPr>
            <a:xfrm>
              <a:off x="0" y="667555"/>
              <a:ext cx="4629150" cy="556152"/>
            </a:xfrm>
            <a:prstGeom prst="roundRect">
              <a:avLst>
                <a:gd name="adj" fmla="val 16667"/>
              </a:avLst>
            </a:prstGeom>
            <a:gradFill>
              <a:gsLst>
                <a:gs pos="0">
                  <a:srgbClr val="6EA5DA"/>
                </a:gs>
                <a:gs pos="50000">
                  <a:srgbClr val="529BDA"/>
                </a:gs>
                <a:gs pos="100000">
                  <a:srgbClr val="4188C8"/>
                </a:gs>
              </a:gsLst>
              <a:lin ang="5400000" scaled="0"/>
            </a:gradFill>
            <a:ln>
              <a:noFill/>
            </a:ln>
            <a:effectLst>
              <a:outerShdw blurRad="57150" dist="19050" dir="5400000" algn="ctr" rotWithShape="0">
                <a:srgbClr val="000000">
                  <a:alpha val="62745"/>
                </a:srgbClr>
              </a:outerShdw>
            </a:effectLst>
          </p:spPr>
          <p:txBody>
            <a:bodyPr spcFirstLastPara="1" wrap="square" lIns="68569" tIns="68569" rIns="68569" bIns="68569" anchor="ctr" anchorCtr="0">
              <a:noAutofit/>
            </a:bodyPr>
            <a:lstStyle/>
            <a:p>
              <a:endParaRPr sz="1350"/>
            </a:p>
          </p:txBody>
        </p:sp>
        <p:sp>
          <p:nvSpPr>
            <p:cNvPr id="255" name="Google Shape;255;p39"/>
            <p:cNvSpPr txBox="1"/>
            <p:nvPr/>
          </p:nvSpPr>
          <p:spPr>
            <a:xfrm>
              <a:off x="27149" y="694704"/>
              <a:ext cx="4574852" cy="501854"/>
            </a:xfrm>
            <a:prstGeom prst="rect">
              <a:avLst/>
            </a:prstGeom>
            <a:noFill/>
            <a:ln>
              <a:noFill/>
            </a:ln>
          </p:spPr>
          <p:txBody>
            <a:bodyPr spcFirstLastPara="1" wrap="square" lIns="39994" tIns="39994" rIns="39994" bIns="39994" anchor="ctr" anchorCtr="0">
              <a:noAutofit/>
            </a:bodyPr>
            <a:lstStyle/>
            <a:p>
              <a:pPr>
                <a:lnSpc>
                  <a:spcPct val="90000"/>
                </a:lnSpc>
                <a:buClr>
                  <a:schemeClr val="lt1"/>
                </a:buClr>
                <a:buSzPts val="1400"/>
              </a:pPr>
              <a:r>
                <a:rPr lang="en-US" dirty="0">
                  <a:solidFill>
                    <a:schemeClr val="lt1"/>
                  </a:solidFill>
                  <a:latin typeface="Calibri"/>
                  <a:ea typeface="Calibri"/>
                  <a:cs typeface="Calibri"/>
                  <a:sym typeface="Calibri"/>
                </a:rPr>
                <a:t>Partnering with Families</a:t>
              </a:r>
              <a:endParaRPr dirty="0"/>
            </a:p>
          </p:txBody>
        </p:sp>
        <p:sp>
          <p:nvSpPr>
            <p:cNvPr id="256" name="Google Shape;256;p39"/>
            <p:cNvSpPr/>
            <p:nvPr/>
          </p:nvSpPr>
          <p:spPr>
            <a:xfrm>
              <a:off x="0" y="1264028"/>
              <a:ext cx="4629150" cy="556152"/>
            </a:xfrm>
            <a:prstGeom prst="roundRect">
              <a:avLst>
                <a:gd name="adj" fmla="val 16667"/>
              </a:avLst>
            </a:prstGeom>
            <a:gradFill>
              <a:gsLst>
                <a:gs pos="0">
                  <a:srgbClr val="6EA5DA"/>
                </a:gs>
                <a:gs pos="50000">
                  <a:srgbClr val="529BDA"/>
                </a:gs>
                <a:gs pos="100000">
                  <a:srgbClr val="4188C8"/>
                </a:gs>
              </a:gsLst>
              <a:lin ang="5400000" scaled="0"/>
            </a:gradFill>
            <a:ln>
              <a:noFill/>
            </a:ln>
            <a:effectLst>
              <a:outerShdw blurRad="57150" dist="19050" dir="5400000" algn="ctr" rotWithShape="0">
                <a:srgbClr val="000000">
                  <a:alpha val="62745"/>
                </a:srgbClr>
              </a:outerShdw>
            </a:effectLst>
          </p:spPr>
          <p:txBody>
            <a:bodyPr spcFirstLastPara="1" wrap="square" lIns="68569" tIns="68569" rIns="68569" bIns="68569" anchor="ctr" anchorCtr="0">
              <a:noAutofit/>
            </a:bodyPr>
            <a:lstStyle/>
            <a:p>
              <a:endParaRPr sz="1350"/>
            </a:p>
          </p:txBody>
        </p:sp>
        <p:sp>
          <p:nvSpPr>
            <p:cNvPr id="257" name="Google Shape;257;p39"/>
            <p:cNvSpPr txBox="1"/>
            <p:nvPr/>
          </p:nvSpPr>
          <p:spPr>
            <a:xfrm>
              <a:off x="27149" y="1291177"/>
              <a:ext cx="4574852" cy="501854"/>
            </a:xfrm>
            <a:prstGeom prst="rect">
              <a:avLst/>
            </a:prstGeom>
            <a:noFill/>
            <a:ln>
              <a:noFill/>
            </a:ln>
          </p:spPr>
          <p:txBody>
            <a:bodyPr spcFirstLastPara="1" wrap="square" lIns="39994" tIns="39994" rIns="39994" bIns="39994" anchor="ctr" anchorCtr="0">
              <a:noAutofit/>
            </a:bodyPr>
            <a:lstStyle/>
            <a:p>
              <a:pPr>
                <a:lnSpc>
                  <a:spcPct val="90000"/>
                </a:lnSpc>
                <a:buClr>
                  <a:schemeClr val="lt1"/>
                </a:buClr>
                <a:buSzPts val="1400"/>
              </a:pPr>
              <a:r>
                <a:rPr lang="en-US" dirty="0">
                  <a:solidFill>
                    <a:schemeClr val="lt1"/>
                  </a:solidFill>
                  <a:latin typeface="Calibri"/>
                  <a:ea typeface="Calibri"/>
                  <a:cs typeface="Calibri"/>
                  <a:sym typeface="Calibri"/>
                </a:rPr>
                <a:t>Collaboration and Teaming</a:t>
              </a:r>
              <a:endParaRPr dirty="0"/>
            </a:p>
          </p:txBody>
        </p:sp>
        <p:sp>
          <p:nvSpPr>
            <p:cNvPr id="258" name="Google Shape;258;p39"/>
            <p:cNvSpPr/>
            <p:nvPr/>
          </p:nvSpPr>
          <p:spPr>
            <a:xfrm>
              <a:off x="0" y="1860500"/>
              <a:ext cx="4629150" cy="556152"/>
            </a:xfrm>
            <a:prstGeom prst="roundRect">
              <a:avLst>
                <a:gd name="adj" fmla="val 16667"/>
              </a:avLst>
            </a:prstGeom>
            <a:gradFill>
              <a:gsLst>
                <a:gs pos="0">
                  <a:srgbClr val="6EA5DA"/>
                </a:gs>
                <a:gs pos="50000">
                  <a:srgbClr val="529BDA"/>
                </a:gs>
                <a:gs pos="100000">
                  <a:srgbClr val="4188C8"/>
                </a:gs>
              </a:gsLst>
              <a:lin ang="5400000" scaled="0"/>
            </a:gradFill>
            <a:ln>
              <a:noFill/>
            </a:ln>
            <a:effectLst>
              <a:outerShdw blurRad="57150" dist="19050" dir="5400000" algn="ctr" rotWithShape="0">
                <a:srgbClr val="000000">
                  <a:alpha val="62745"/>
                </a:srgbClr>
              </a:outerShdw>
            </a:effectLst>
          </p:spPr>
          <p:txBody>
            <a:bodyPr spcFirstLastPara="1" wrap="square" lIns="68569" tIns="68569" rIns="68569" bIns="68569" anchor="ctr" anchorCtr="0">
              <a:noAutofit/>
            </a:bodyPr>
            <a:lstStyle/>
            <a:p>
              <a:endParaRPr sz="1350"/>
            </a:p>
          </p:txBody>
        </p:sp>
        <p:sp>
          <p:nvSpPr>
            <p:cNvPr id="259" name="Google Shape;259;p39"/>
            <p:cNvSpPr txBox="1"/>
            <p:nvPr/>
          </p:nvSpPr>
          <p:spPr>
            <a:xfrm>
              <a:off x="27149" y="1887649"/>
              <a:ext cx="4574852" cy="501854"/>
            </a:xfrm>
            <a:prstGeom prst="rect">
              <a:avLst/>
            </a:prstGeom>
            <a:noFill/>
            <a:ln>
              <a:noFill/>
            </a:ln>
          </p:spPr>
          <p:txBody>
            <a:bodyPr spcFirstLastPara="1" wrap="square" lIns="39994" tIns="39994" rIns="39994" bIns="39994" anchor="ctr" anchorCtr="0">
              <a:noAutofit/>
            </a:bodyPr>
            <a:lstStyle/>
            <a:p>
              <a:pPr>
                <a:lnSpc>
                  <a:spcPct val="90000"/>
                </a:lnSpc>
                <a:buClr>
                  <a:schemeClr val="lt1"/>
                </a:buClr>
                <a:buSzPts val="1400"/>
              </a:pPr>
              <a:r>
                <a:rPr lang="en-US" dirty="0">
                  <a:solidFill>
                    <a:schemeClr val="lt1"/>
                  </a:solidFill>
                  <a:latin typeface="Calibri"/>
                  <a:ea typeface="Calibri"/>
                  <a:cs typeface="Calibri"/>
                  <a:sym typeface="Calibri"/>
                </a:rPr>
                <a:t>Assessment Processes</a:t>
              </a:r>
              <a:endParaRPr dirty="0"/>
            </a:p>
          </p:txBody>
        </p:sp>
        <p:sp>
          <p:nvSpPr>
            <p:cNvPr id="260" name="Google Shape;260;p39"/>
            <p:cNvSpPr/>
            <p:nvPr/>
          </p:nvSpPr>
          <p:spPr>
            <a:xfrm>
              <a:off x="0" y="2456972"/>
              <a:ext cx="4629150" cy="556152"/>
            </a:xfrm>
            <a:prstGeom prst="roundRect">
              <a:avLst>
                <a:gd name="adj" fmla="val 16667"/>
              </a:avLst>
            </a:prstGeom>
            <a:gradFill>
              <a:gsLst>
                <a:gs pos="0">
                  <a:srgbClr val="6EA5DA"/>
                </a:gs>
                <a:gs pos="50000">
                  <a:srgbClr val="529BDA"/>
                </a:gs>
                <a:gs pos="100000">
                  <a:srgbClr val="4188C8"/>
                </a:gs>
              </a:gsLst>
              <a:lin ang="5400000" scaled="0"/>
            </a:gradFill>
            <a:ln>
              <a:noFill/>
            </a:ln>
            <a:effectLst>
              <a:outerShdw blurRad="57150" dist="19050" dir="5400000" algn="ctr" rotWithShape="0">
                <a:srgbClr val="000000">
                  <a:alpha val="62745"/>
                </a:srgbClr>
              </a:outerShdw>
            </a:effectLst>
          </p:spPr>
          <p:txBody>
            <a:bodyPr spcFirstLastPara="1" wrap="square" lIns="68569" tIns="68569" rIns="68569" bIns="68569" anchor="ctr" anchorCtr="0">
              <a:noAutofit/>
            </a:bodyPr>
            <a:lstStyle/>
            <a:p>
              <a:endParaRPr sz="1350"/>
            </a:p>
          </p:txBody>
        </p:sp>
        <p:sp>
          <p:nvSpPr>
            <p:cNvPr id="261" name="Google Shape;261;p39"/>
            <p:cNvSpPr txBox="1"/>
            <p:nvPr/>
          </p:nvSpPr>
          <p:spPr>
            <a:xfrm>
              <a:off x="27149" y="2484121"/>
              <a:ext cx="4574852" cy="501854"/>
            </a:xfrm>
            <a:prstGeom prst="rect">
              <a:avLst/>
            </a:prstGeom>
            <a:noFill/>
            <a:ln>
              <a:noFill/>
            </a:ln>
          </p:spPr>
          <p:txBody>
            <a:bodyPr spcFirstLastPara="1" wrap="square" lIns="39994" tIns="39994" rIns="39994" bIns="39994" anchor="ctr" anchorCtr="0">
              <a:noAutofit/>
            </a:bodyPr>
            <a:lstStyle/>
            <a:p>
              <a:pPr>
                <a:lnSpc>
                  <a:spcPct val="90000"/>
                </a:lnSpc>
                <a:buClr>
                  <a:schemeClr val="lt1"/>
                </a:buClr>
                <a:buSzPts val="1400"/>
              </a:pPr>
              <a:r>
                <a:rPr lang="en-US" dirty="0">
                  <a:latin typeface="Calibri"/>
                  <a:ea typeface="Calibri"/>
                  <a:cs typeface="Calibri"/>
                  <a:sym typeface="Calibri"/>
                </a:rPr>
                <a:t>Application of Curriculum Frameworks in the Planning of Meaningful Learning Experiences</a:t>
              </a:r>
              <a:endParaRPr sz="2400" dirty="0"/>
            </a:p>
          </p:txBody>
        </p:sp>
        <p:sp>
          <p:nvSpPr>
            <p:cNvPr id="262" name="Google Shape;262;p39"/>
            <p:cNvSpPr/>
            <p:nvPr/>
          </p:nvSpPr>
          <p:spPr>
            <a:xfrm>
              <a:off x="0" y="3053444"/>
              <a:ext cx="4629150" cy="556152"/>
            </a:xfrm>
            <a:prstGeom prst="roundRect">
              <a:avLst>
                <a:gd name="adj" fmla="val 16667"/>
              </a:avLst>
            </a:prstGeom>
            <a:gradFill>
              <a:gsLst>
                <a:gs pos="0">
                  <a:srgbClr val="6EA5DA"/>
                </a:gs>
                <a:gs pos="50000">
                  <a:srgbClr val="529BDA"/>
                </a:gs>
                <a:gs pos="100000">
                  <a:srgbClr val="4188C8"/>
                </a:gs>
              </a:gsLst>
              <a:lin ang="5400000" scaled="0"/>
            </a:gradFill>
            <a:ln>
              <a:noFill/>
            </a:ln>
            <a:effectLst>
              <a:outerShdw blurRad="57150" dist="19050" dir="5400000" algn="ctr" rotWithShape="0">
                <a:srgbClr val="000000">
                  <a:alpha val="62745"/>
                </a:srgbClr>
              </a:outerShdw>
            </a:effectLst>
          </p:spPr>
          <p:txBody>
            <a:bodyPr spcFirstLastPara="1" wrap="square" lIns="68569" tIns="68569" rIns="68569" bIns="68569" anchor="ctr" anchorCtr="0">
              <a:noAutofit/>
            </a:bodyPr>
            <a:lstStyle/>
            <a:p>
              <a:endParaRPr sz="1350"/>
            </a:p>
          </p:txBody>
        </p:sp>
        <p:sp>
          <p:nvSpPr>
            <p:cNvPr id="263" name="Google Shape;263;p39"/>
            <p:cNvSpPr txBox="1"/>
            <p:nvPr/>
          </p:nvSpPr>
          <p:spPr>
            <a:xfrm>
              <a:off x="27149" y="3080593"/>
              <a:ext cx="4574852" cy="501854"/>
            </a:xfrm>
            <a:prstGeom prst="rect">
              <a:avLst/>
            </a:prstGeom>
            <a:noFill/>
            <a:ln>
              <a:noFill/>
            </a:ln>
          </p:spPr>
          <p:txBody>
            <a:bodyPr spcFirstLastPara="1" wrap="square" lIns="39994" tIns="39994" rIns="39994" bIns="39994" anchor="ctr" anchorCtr="0">
              <a:noAutofit/>
            </a:bodyPr>
            <a:lstStyle/>
            <a:p>
              <a:pPr>
                <a:lnSpc>
                  <a:spcPct val="90000"/>
                </a:lnSpc>
                <a:buClr>
                  <a:schemeClr val="lt1"/>
                </a:buClr>
                <a:buSzPts val="1400"/>
              </a:pPr>
              <a:r>
                <a:rPr lang="en-US" dirty="0">
                  <a:solidFill>
                    <a:schemeClr val="lt1"/>
                  </a:solidFill>
                  <a:latin typeface="Calibri"/>
                  <a:ea typeface="Calibri"/>
                  <a:cs typeface="Calibri"/>
                  <a:sym typeface="Calibri"/>
                </a:rPr>
                <a:t>Using Responsive and Reciprocal Interactions, Interventions, and Instruction</a:t>
              </a:r>
              <a:endParaRPr dirty="0"/>
            </a:p>
          </p:txBody>
        </p:sp>
        <p:sp>
          <p:nvSpPr>
            <p:cNvPr id="264" name="Google Shape;264;p39"/>
            <p:cNvSpPr/>
            <p:nvPr/>
          </p:nvSpPr>
          <p:spPr>
            <a:xfrm>
              <a:off x="0" y="3649916"/>
              <a:ext cx="4629150" cy="556152"/>
            </a:xfrm>
            <a:prstGeom prst="roundRect">
              <a:avLst>
                <a:gd name="adj" fmla="val 16667"/>
              </a:avLst>
            </a:prstGeom>
            <a:gradFill>
              <a:gsLst>
                <a:gs pos="0">
                  <a:srgbClr val="6EA5DA"/>
                </a:gs>
                <a:gs pos="50000">
                  <a:srgbClr val="529BDA"/>
                </a:gs>
                <a:gs pos="100000">
                  <a:srgbClr val="4188C8"/>
                </a:gs>
              </a:gsLst>
              <a:lin ang="5400000" scaled="0"/>
            </a:gradFill>
            <a:ln>
              <a:noFill/>
            </a:ln>
            <a:effectLst>
              <a:outerShdw blurRad="57150" dist="19050" dir="5400000" algn="ctr" rotWithShape="0">
                <a:srgbClr val="000000">
                  <a:alpha val="62745"/>
                </a:srgbClr>
              </a:outerShdw>
            </a:effectLst>
          </p:spPr>
          <p:txBody>
            <a:bodyPr spcFirstLastPara="1" wrap="square" lIns="68569" tIns="68569" rIns="68569" bIns="68569" anchor="ctr" anchorCtr="0">
              <a:noAutofit/>
            </a:bodyPr>
            <a:lstStyle/>
            <a:p>
              <a:endParaRPr sz="1350"/>
            </a:p>
          </p:txBody>
        </p:sp>
        <p:sp>
          <p:nvSpPr>
            <p:cNvPr id="265" name="Google Shape;265;p39"/>
            <p:cNvSpPr txBox="1"/>
            <p:nvPr/>
          </p:nvSpPr>
          <p:spPr>
            <a:xfrm>
              <a:off x="27149" y="3677065"/>
              <a:ext cx="4574852" cy="501854"/>
            </a:xfrm>
            <a:prstGeom prst="rect">
              <a:avLst/>
            </a:prstGeom>
            <a:noFill/>
            <a:ln>
              <a:noFill/>
            </a:ln>
          </p:spPr>
          <p:txBody>
            <a:bodyPr spcFirstLastPara="1" wrap="square" lIns="39994" tIns="39994" rIns="39994" bIns="39994" anchor="ctr" anchorCtr="0">
              <a:noAutofit/>
            </a:bodyPr>
            <a:lstStyle/>
            <a:p>
              <a:pPr>
                <a:lnSpc>
                  <a:spcPct val="90000"/>
                </a:lnSpc>
                <a:buClr>
                  <a:schemeClr val="lt1"/>
                </a:buClr>
                <a:buSzPts val="1400"/>
              </a:pPr>
              <a:r>
                <a:rPr lang="en-US" dirty="0">
                  <a:solidFill>
                    <a:schemeClr val="lt1"/>
                  </a:solidFill>
                  <a:latin typeface="Calibri"/>
                  <a:ea typeface="Calibri"/>
                  <a:cs typeface="Calibri"/>
                  <a:sym typeface="Calibri"/>
                </a:rPr>
                <a:t>Professionalism and Ethical Practice</a:t>
              </a:r>
              <a:endParaRPr dirty="0"/>
            </a:p>
          </p:txBody>
        </p:sp>
        <p:sp>
          <p:nvSpPr>
            <p:cNvPr id="266" name="Google Shape;266;p39"/>
            <p:cNvSpPr/>
            <p:nvPr/>
          </p:nvSpPr>
          <p:spPr>
            <a:xfrm>
              <a:off x="0" y="4246389"/>
              <a:ext cx="4629150" cy="556152"/>
            </a:xfrm>
            <a:prstGeom prst="roundRect">
              <a:avLst>
                <a:gd name="adj" fmla="val 16667"/>
              </a:avLst>
            </a:prstGeom>
            <a:gradFill>
              <a:gsLst>
                <a:gs pos="0">
                  <a:srgbClr val="6EA5DA"/>
                </a:gs>
                <a:gs pos="50000">
                  <a:srgbClr val="529BDA"/>
                </a:gs>
                <a:gs pos="100000">
                  <a:srgbClr val="4188C8"/>
                </a:gs>
              </a:gsLst>
              <a:lin ang="5400000" scaled="0"/>
            </a:gradFill>
            <a:ln>
              <a:noFill/>
            </a:ln>
            <a:effectLst>
              <a:outerShdw blurRad="57150" dist="19050" dir="5400000" algn="ctr" rotWithShape="0">
                <a:srgbClr val="000000">
                  <a:alpha val="62745"/>
                </a:srgbClr>
              </a:outerShdw>
            </a:effectLst>
          </p:spPr>
          <p:txBody>
            <a:bodyPr spcFirstLastPara="1" wrap="square" lIns="68569" tIns="68569" rIns="68569" bIns="68569" anchor="ctr" anchorCtr="0">
              <a:noAutofit/>
            </a:bodyPr>
            <a:lstStyle/>
            <a:p>
              <a:endParaRPr sz="1350"/>
            </a:p>
          </p:txBody>
        </p:sp>
        <p:sp>
          <p:nvSpPr>
            <p:cNvPr id="267" name="Google Shape;267;p39"/>
            <p:cNvSpPr txBox="1"/>
            <p:nvPr/>
          </p:nvSpPr>
          <p:spPr>
            <a:xfrm>
              <a:off x="27149" y="4273538"/>
              <a:ext cx="4574852" cy="501854"/>
            </a:xfrm>
            <a:prstGeom prst="rect">
              <a:avLst/>
            </a:prstGeom>
            <a:noFill/>
            <a:ln>
              <a:noFill/>
            </a:ln>
          </p:spPr>
          <p:txBody>
            <a:bodyPr spcFirstLastPara="1" wrap="square" lIns="39994" tIns="39994" rIns="39994" bIns="39994" anchor="ctr" anchorCtr="0">
              <a:noAutofit/>
            </a:bodyPr>
            <a:lstStyle/>
            <a:p>
              <a:pPr>
                <a:lnSpc>
                  <a:spcPct val="90000"/>
                </a:lnSpc>
                <a:buClr>
                  <a:schemeClr val="lt1"/>
                </a:buClr>
                <a:buSzPts val="1400"/>
              </a:pPr>
              <a:r>
                <a:rPr lang="en-US" dirty="0">
                  <a:solidFill>
                    <a:schemeClr val="lt1"/>
                  </a:solidFill>
                  <a:latin typeface="Calibri"/>
                  <a:ea typeface="Calibri"/>
                  <a:cs typeface="Calibri"/>
                  <a:sym typeface="Calibri"/>
                </a:rPr>
                <a:t>Field and Clinical Experiences </a:t>
              </a:r>
              <a:endParaRPr dirty="0"/>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F2A2E-FCB8-2700-5D42-CFDB5C2FBBE9}"/>
              </a:ext>
            </a:extLst>
          </p:cNvPr>
          <p:cNvSpPr>
            <a:spLocks noGrp="1"/>
          </p:cNvSpPr>
          <p:nvPr>
            <p:ph type="ctrTitle"/>
          </p:nvPr>
        </p:nvSpPr>
        <p:spPr>
          <a:xfrm>
            <a:off x="304800" y="1063190"/>
            <a:ext cx="8534399" cy="2387600"/>
          </a:xfrm>
        </p:spPr>
        <p:txBody>
          <a:bodyPr>
            <a:normAutofit/>
          </a:bodyPr>
          <a:lstStyle/>
          <a:p>
            <a:r>
              <a:rPr lang="en-US" sz="4000" b="1" dirty="0">
                <a:solidFill>
                  <a:srgbClr val="000099"/>
                </a:solidFill>
                <a:effectLst/>
                <a:ea typeface="Arial" panose="020B0604020202020204" pitchFamily="34" charset="0"/>
              </a:rPr>
              <a:t>Help Wanted: </a:t>
            </a:r>
            <a:br>
              <a:rPr lang="en-US" sz="4000" b="1" dirty="0">
                <a:solidFill>
                  <a:srgbClr val="000099"/>
                </a:solidFill>
                <a:effectLst/>
                <a:ea typeface="Arial" panose="020B0604020202020204" pitchFamily="34" charset="0"/>
              </a:rPr>
            </a:br>
            <a:r>
              <a:rPr lang="en-US" sz="4000" b="1" dirty="0">
                <a:solidFill>
                  <a:srgbClr val="000099"/>
                </a:solidFill>
                <a:effectLst/>
                <a:ea typeface="Arial" panose="020B0604020202020204" pitchFamily="34" charset="0"/>
              </a:rPr>
              <a:t>EI/ECSE Workforce Needs: </a:t>
            </a:r>
            <a:br>
              <a:rPr lang="en-US" sz="4000" b="1" dirty="0">
                <a:solidFill>
                  <a:srgbClr val="000099"/>
                </a:solidFill>
                <a:effectLst/>
                <a:ea typeface="Arial" panose="020B0604020202020204" pitchFamily="34" charset="0"/>
              </a:rPr>
            </a:br>
            <a:r>
              <a:rPr lang="en-US" sz="4000" b="1" dirty="0">
                <a:solidFill>
                  <a:srgbClr val="000099"/>
                </a:solidFill>
                <a:effectLst/>
                <a:ea typeface="Arial" panose="020B0604020202020204" pitchFamily="34" charset="0"/>
              </a:rPr>
              <a:t>A National Survey</a:t>
            </a:r>
            <a:br>
              <a:rPr lang="en-US" sz="4000" b="1" dirty="0">
                <a:solidFill>
                  <a:srgbClr val="000099"/>
                </a:solidFill>
                <a:effectLst/>
                <a:ea typeface="Arial" panose="020B0604020202020204" pitchFamily="34" charset="0"/>
              </a:rPr>
            </a:br>
            <a:endParaRPr lang="en-US" sz="4000" dirty="0"/>
          </a:p>
        </p:txBody>
      </p:sp>
      <p:sp>
        <p:nvSpPr>
          <p:cNvPr id="3" name="Subtitle 2">
            <a:extLst>
              <a:ext uri="{FF2B5EF4-FFF2-40B4-BE49-F238E27FC236}">
                <a16:creationId xmlns:a16="http://schemas.microsoft.com/office/drawing/2014/main" id="{94F385AC-8035-5183-313D-9E64E362E16A}"/>
              </a:ext>
            </a:extLst>
          </p:cNvPr>
          <p:cNvSpPr>
            <a:spLocks noGrp="1"/>
          </p:cNvSpPr>
          <p:nvPr>
            <p:ph type="subTitle" idx="1"/>
          </p:nvPr>
        </p:nvSpPr>
        <p:spPr>
          <a:xfrm>
            <a:off x="890016" y="4056434"/>
            <a:ext cx="7449312" cy="1393390"/>
          </a:xfrm>
        </p:spPr>
        <p:txBody>
          <a:bodyPr>
            <a:normAutofit lnSpcReduction="10000"/>
          </a:bodyPr>
          <a:lstStyle/>
          <a:p>
            <a:pPr algn="l"/>
            <a:r>
              <a:rPr lang="en-US" sz="1800" dirty="0">
                <a:solidFill>
                  <a:srgbClr val="231F20"/>
                </a:solidFill>
                <a:effectLst/>
                <a:latin typeface="Calibri" panose="020F0502020204030204" pitchFamily="34" charset="0"/>
                <a:ea typeface="Calibri" panose="020F0502020204030204" pitchFamily="34" charset="0"/>
              </a:rPr>
              <a:t>Friedman-Krauss, A. H., Barnett, W. S., </a:t>
            </a:r>
            <a:r>
              <a:rPr lang="en-US" sz="1800" dirty="0" err="1">
                <a:solidFill>
                  <a:srgbClr val="231F20"/>
                </a:solidFill>
                <a:effectLst/>
                <a:latin typeface="Calibri" panose="020F0502020204030204" pitchFamily="34" charset="0"/>
                <a:ea typeface="Calibri" panose="020F0502020204030204" pitchFamily="34" charset="0"/>
              </a:rPr>
              <a:t>Jost</a:t>
            </a:r>
            <a:r>
              <a:rPr lang="en-US" sz="1800" dirty="0">
                <a:solidFill>
                  <a:srgbClr val="231F20"/>
                </a:solidFill>
                <a:effectLst/>
                <a:latin typeface="Calibri" panose="020F0502020204030204" pitchFamily="34" charset="0"/>
                <a:ea typeface="Calibri" panose="020F0502020204030204" pitchFamily="34" charset="0"/>
              </a:rPr>
              <a:t>, T., &amp; Garver, K. (2023). Early Intervention</a:t>
            </a:r>
            <a:r>
              <a:rPr lang="en-US" sz="1800" spc="-60" dirty="0">
                <a:solidFill>
                  <a:srgbClr val="231F20"/>
                </a:solidFill>
                <a:effectLst/>
                <a:latin typeface="Calibri" panose="020F0502020204030204" pitchFamily="34" charset="0"/>
                <a:ea typeface="Calibri" panose="020F0502020204030204" pitchFamily="34" charset="0"/>
              </a:rPr>
              <a:t> </a:t>
            </a:r>
            <a:r>
              <a:rPr lang="en-US" sz="1800" dirty="0">
                <a:solidFill>
                  <a:srgbClr val="231F20"/>
                </a:solidFill>
                <a:effectLst/>
                <a:latin typeface="Calibri" panose="020F0502020204030204" pitchFamily="34" charset="0"/>
                <a:ea typeface="Calibri" panose="020F0502020204030204" pitchFamily="34" charset="0"/>
              </a:rPr>
              <a:t>and</a:t>
            </a:r>
            <a:r>
              <a:rPr lang="en-US" sz="1800" spc="-60" dirty="0">
                <a:solidFill>
                  <a:srgbClr val="231F20"/>
                </a:solidFill>
                <a:effectLst/>
                <a:latin typeface="Calibri" panose="020F0502020204030204" pitchFamily="34" charset="0"/>
                <a:ea typeface="Calibri" panose="020F0502020204030204" pitchFamily="34" charset="0"/>
              </a:rPr>
              <a:t> </a:t>
            </a:r>
            <a:r>
              <a:rPr lang="en-US" sz="1800" dirty="0">
                <a:solidFill>
                  <a:srgbClr val="231F20"/>
                </a:solidFill>
                <a:effectLst/>
                <a:latin typeface="Calibri" panose="020F0502020204030204" pitchFamily="34" charset="0"/>
                <a:ea typeface="Calibri" panose="020F0502020204030204" pitchFamily="34" charset="0"/>
              </a:rPr>
              <a:t>Early</a:t>
            </a:r>
            <a:r>
              <a:rPr lang="en-US" sz="1800" spc="-55" dirty="0">
                <a:solidFill>
                  <a:srgbClr val="231F20"/>
                </a:solidFill>
                <a:effectLst/>
                <a:latin typeface="Calibri" panose="020F0502020204030204" pitchFamily="34" charset="0"/>
                <a:ea typeface="Calibri" panose="020F0502020204030204" pitchFamily="34" charset="0"/>
              </a:rPr>
              <a:t> </a:t>
            </a:r>
            <a:r>
              <a:rPr lang="en-US" sz="1800" dirty="0">
                <a:solidFill>
                  <a:srgbClr val="231F20"/>
                </a:solidFill>
                <a:effectLst/>
                <a:latin typeface="Calibri" panose="020F0502020204030204" pitchFamily="34" charset="0"/>
                <a:ea typeface="Calibri" panose="020F0502020204030204" pitchFamily="34" charset="0"/>
              </a:rPr>
              <a:t>Childhood</a:t>
            </a:r>
            <a:r>
              <a:rPr lang="en-US" sz="1800" spc="-60" dirty="0">
                <a:solidFill>
                  <a:srgbClr val="231F20"/>
                </a:solidFill>
                <a:effectLst/>
                <a:latin typeface="Calibri" panose="020F0502020204030204" pitchFamily="34" charset="0"/>
                <a:ea typeface="Calibri" panose="020F0502020204030204" pitchFamily="34" charset="0"/>
              </a:rPr>
              <a:t> </a:t>
            </a:r>
            <a:r>
              <a:rPr lang="en-US" sz="1800" dirty="0">
                <a:solidFill>
                  <a:srgbClr val="231F20"/>
                </a:solidFill>
                <a:effectLst/>
                <a:latin typeface="Calibri" panose="020F0502020204030204" pitchFamily="34" charset="0"/>
                <a:ea typeface="Calibri" panose="020F0502020204030204" pitchFamily="34" charset="0"/>
              </a:rPr>
              <a:t>Special</a:t>
            </a:r>
            <a:r>
              <a:rPr lang="en-US" sz="1800" spc="-60" dirty="0">
                <a:solidFill>
                  <a:srgbClr val="231F20"/>
                </a:solidFill>
                <a:effectLst/>
                <a:latin typeface="Calibri" panose="020F0502020204030204" pitchFamily="34" charset="0"/>
                <a:ea typeface="Calibri" panose="020F0502020204030204" pitchFamily="34" charset="0"/>
              </a:rPr>
              <a:t> </a:t>
            </a:r>
            <a:r>
              <a:rPr lang="en-US" sz="1800" dirty="0">
                <a:solidFill>
                  <a:srgbClr val="231F20"/>
                </a:solidFill>
                <a:effectLst/>
                <a:latin typeface="Calibri" panose="020F0502020204030204" pitchFamily="34" charset="0"/>
                <a:ea typeface="Calibri" panose="020F0502020204030204" pitchFamily="34" charset="0"/>
              </a:rPr>
              <a:t>Education</a:t>
            </a:r>
            <a:r>
              <a:rPr lang="en-US" sz="1800" spc="-60" dirty="0">
                <a:solidFill>
                  <a:srgbClr val="231F20"/>
                </a:solidFill>
                <a:effectLst/>
                <a:latin typeface="Calibri" panose="020F0502020204030204" pitchFamily="34" charset="0"/>
                <a:ea typeface="Calibri" panose="020F0502020204030204" pitchFamily="34" charset="0"/>
              </a:rPr>
              <a:t> </a:t>
            </a:r>
            <a:r>
              <a:rPr lang="en-US" sz="1800" dirty="0">
                <a:solidFill>
                  <a:srgbClr val="231F20"/>
                </a:solidFill>
                <a:effectLst/>
                <a:latin typeface="Calibri" panose="020F0502020204030204" pitchFamily="34" charset="0"/>
                <a:ea typeface="Calibri" panose="020F0502020204030204" pitchFamily="34" charset="0"/>
              </a:rPr>
              <a:t>National</a:t>
            </a:r>
            <a:r>
              <a:rPr lang="en-US" sz="1800" spc="-60" dirty="0">
                <a:solidFill>
                  <a:srgbClr val="231F20"/>
                </a:solidFill>
                <a:effectLst/>
                <a:latin typeface="Calibri" panose="020F0502020204030204" pitchFamily="34" charset="0"/>
                <a:ea typeface="Calibri" panose="020F0502020204030204" pitchFamily="34" charset="0"/>
              </a:rPr>
              <a:t> </a:t>
            </a:r>
            <a:r>
              <a:rPr lang="en-US" sz="1800" dirty="0">
                <a:solidFill>
                  <a:srgbClr val="231F20"/>
                </a:solidFill>
                <a:effectLst/>
                <a:latin typeface="Calibri" panose="020F0502020204030204" pitchFamily="34" charset="0"/>
                <a:ea typeface="Calibri" panose="020F0502020204030204" pitchFamily="34" charset="0"/>
              </a:rPr>
              <a:t>Workforce</a:t>
            </a:r>
            <a:r>
              <a:rPr lang="en-US" sz="1800" spc="-55" dirty="0">
                <a:solidFill>
                  <a:srgbClr val="231F20"/>
                </a:solidFill>
                <a:effectLst/>
                <a:latin typeface="Calibri" panose="020F0502020204030204" pitchFamily="34" charset="0"/>
                <a:ea typeface="Calibri" panose="020F0502020204030204" pitchFamily="34" charset="0"/>
              </a:rPr>
              <a:t> </a:t>
            </a:r>
            <a:r>
              <a:rPr lang="en-US" sz="1800" dirty="0">
                <a:solidFill>
                  <a:srgbClr val="231F20"/>
                </a:solidFill>
                <a:effectLst/>
                <a:latin typeface="Calibri" panose="020F0502020204030204" pitchFamily="34" charset="0"/>
                <a:ea typeface="Calibri" panose="020F0502020204030204" pitchFamily="34" charset="0"/>
              </a:rPr>
              <a:t>Survey Results. </a:t>
            </a:r>
            <a:r>
              <a:rPr lang="en-US" sz="1800" i="1" dirty="0">
                <a:solidFill>
                  <a:srgbClr val="231F20"/>
                </a:solidFill>
                <a:effectLst/>
                <a:latin typeface="Calibri" panose="020F0502020204030204" pitchFamily="34" charset="0"/>
                <a:ea typeface="Calibri" panose="020F0502020204030204" pitchFamily="34" charset="0"/>
              </a:rPr>
              <a:t>Research Report. </a:t>
            </a:r>
            <a:r>
              <a:rPr lang="en-US" sz="1800" dirty="0">
                <a:solidFill>
                  <a:srgbClr val="231F20"/>
                </a:solidFill>
                <a:effectLst/>
                <a:latin typeface="Calibri" panose="020F0502020204030204" pitchFamily="34" charset="0"/>
                <a:ea typeface="Calibri" panose="020F0502020204030204" pitchFamily="34" charset="0"/>
              </a:rPr>
              <a:t>New Brunswick, NJ: </a:t>
            </a:r>
            <a:r>
              <a:rPr lang="en-US" sz="1800" b="1" dirty="0">
                <a:solidFill>
                  <a:srgbClr val="231F20"/>
                </a:solidFill>
                <a:effectLst/>
                <a:latin typeface="Calibri" panose="020F0502020204030204" pitchFamily="34" charset="0"/>
                <a:ea typeface="Calibri" panose="020F0502020204030204" pitchFamily="34" charset="0"/>
              </a:rPr>
              <a:t>National Institute for Early Education Research</a:t>
            </a:r>
            <a:r>
              <a:rPr lang="en-US" sz="1800" b="1" dirty="0">
                <a:solidFill>
                  <a:srgbClr val="231F20"/>
                </a:solidFill>
                <a:latin typeface="Calibri" panose="020F0502020204030204" pitchFamily="34" charset="0"/>
                <a:ea typeface="Calibri" panose="020F0502020204030204" pitchFamily="34" charset="0"/>
              </a:rPr>
              <a:t>.</a:t>
            </a:r>
            <a:r>
              <a:rPr lang="en-US" sz="1800" dirty="0">
                <a:solidFill>
                  <a:srgbClr val="231F20"/>
                </a:solidFill>
                <a:effectLst/>
                <a:latin typeface="Calibri" panose="020F0502020204030204" pitchFamily="34" charset="0"/>
                <a:ea typeface="Calibri" panose="020F0502020204030204" pitchFamily="34" charset="0"/>
              </a:rPr>
              <a:t> </a:t>
            </a:r>
          </a:p>
          <a:p>
            <a:pPr algn="l"/>
            <a:r>
              <a:rPr lang="en-US" sz="1800" b="1" dirty="0">
                <a:solidFill>
                  <a:srgbClr val="231F20"/>
                </a:solidFill>
                <a:latin typeface="Calibri" panose="020F0502020204030204" pitchFamily="34" charset="0"/>
                <a:ea typeface="Calibri" panose="020F0502020204030204" pitchFamily="34" charset="0"/>
              </a:rPr>
              <a:t>I</a:t>
            </a:r>
            <a:r>
              <a:rPr lang="en-US" sz="1800" b="1" dirty="0">
                <a:solidFill>
                  <a:srgbClr val="231F20"/>
                </a:solidFill>
                <a:effectLst/>
                <a:latin typeface="Calibri" panose="020F0502020204030204" pitchFamily="34" charset="0"/>
                <a:ea typeface="Calibri" panose="020F0502020204030204" pitchFamily="34" charset="0"/>
              </a:rPr>
              <a:t>n collaboration with the Early Childhood Personnel Center.</a:t>
            </a:r>
            <a:endParaRPr lang="en-US" sz="1800" b="1" dirty="0">
              <a:effectLst/>
              <a:latin typeface="Calibri" panose="020F0502020204030204" pitchFamily="34" charset="0"/>
              <a:ea typeface="Calibri" panose="020F0502020204030204" pitchFamily="34" charset="0"/>
            </a:endParaRPr>
          </a:p>
          <a:p>
            <a:endParaRPr lang="en-US" sz="1800" dirty="0"/>
          </a:p>
        </p:txBody>
      </p:sp>
    </p:spTree>
    <p:extLst>
      <p:ext uri="{BB962C8B-B14F-4D97-AF65-F5344CB8AC3E}">
        <p14:creationId xmlns:p14="http://schemas.microsoft.com/office/powerpoint/2010/main" val="2207405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4EA18-3D0E-0027-6F90-45C933E82C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BB8AE0-ECD7-FA49-02C4-79DC8AC1304D}"/>
              </a:ext>
            </a:extLst>
          </p:cNvPr>
          <p:cNvSpPr>
            <a:spLocks noGrp="1"/>
          </p:cNvSpPr>
          <p:nvPr>
            <p:ph type="title"/>
          </p:nvPr>
        </p:nvSpPr>
        <p:spPr/>
        <p:txBody>
          <a:bodyPr/>
          <a:lstStyle/>
          <a:p>
            <a:pPr algn="ctr"/>
            <a:r>
              <a:rPr lang="en-US" dirty="0"/>
              <a:t>Purpose</a:t>
            </a:r>
          </a:p>
        </p:txBody>
      </p:sp>
      <p:sp>
        <p:nvSpPr>
          <p:cNvPr id="3" name="Content Placeholder 2">
            <a:extLst>
              <a:ext uri="{FF2B5EF4-FFF2-40B4-BE49-F238E27FC236}">
                <a16:creationId xmlns:a16="http://schemas.microsoft.com/office/drawing/2014/main" id="{B7B39246-45FF-587E-08B9-0DE5E87642CC}"/>
              </a:ext>
            </a:extLst>
          </p:cNvPr>
          <p:cNvSpPr>
            <a:spLocks noGrp="1"/>
          </p:cNvSpPr>
          <p:nvPr>
            <p:ph idx="1"/>
          </p:nvPr>
        </p:nvSpPr>
        <p:spPr>
          <a:xfrm>
            <a:off x="551738" y="1845891"/>
            <a:ext cx="7886700" cy="3997785"/>
          </a:xfrm>
        </p:spPr>
        <p:txBody>
          <a:bodyPr>
            <a:normAutofit/>
          </a:bodyPr>
          <a:lstStyle/>
          <a:p>
            <a:pPr marL="0" indent="0" algn="ctr">
              <a:buNone/>
            </a:pPr>
            <a:r>
              <a:rPr lang="en-US" sz="3200" dirty="0">
                <a:ea typeface="Corbel" panose="020B0503020204020204" pitchFamily="34" charset="0"/>
                <a:cs typeface="Times New Roman" panose="02020603050405020304" pitchFamily="18" charset="0"/>
              </a:rPr>
              <a:t>To </a:t>
            </a:r>
            <a:r>
              <a:rPr lang="en-US" sz="3200" dirty="0">
                <a:effectLst/>
                <a:ea typeface="Corbel" panose="020B0503020204020204" pitchFamily="34" charset="0"/>
                <a:cs typeface="Times New Roman" panose="02020603050405020304" pitchFamily="18" charset="0"/>
              </a:rPr>
              <a:t>provide information about the status of the Early Intervention (EI) and Early Childhood Special Education (ECSE) workforce. </a:t>
            </a:r>
          </a:p>
          <a:p>
            <a:pPr algn="ctr"/>
            <a:endParaRPr lang="en-US" sz="3200" dirty="0"/>
          </a:p>
        </p:txBody>
      </p:sp>
    </p:spTree>
    <p:extLst>
      <p:ext uri="{BB962C8B-B14F-4D97-AF65-F5344CB8AC3E}">
        <p14:creationId xmlns:p14="http://schemas.microsoft.com/office/powerpoint/2010/main" val="3960841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C8631-4953-D5A3-357E-D2BB71CA72AA}"/>
              </a:ext>
            </a:extLst>
          </p:cNvPr>
          <p:cNvSpPr>
            <a:spLocks noGrp="1"/>
          </p:cNvSpPr>
          <p:nvPr>
            <p:ph type="title"/>
          </p:nvPr>
        </p:nvSpPr>
        <p:spPr>
          <a:xfrm>
            <a:off x="231648" y="365126"/>
            <a:ext cx="8680704" cy="1325563"/>
          </a:xfrm>
        </p:spPr>
        <p:txBody>
          <a:bodyPr>
            <a:normAutofit/>
          </a:bodyPr>
          <a:lstStyle/>
          <a:p>
            <a:r>
              <a:rPr lang="en-US" sz="3600" dirty="0"/>
              <a:t>Sample: All but 2 states; DC and 2 Territories</a:t>
            </a:r>
          </a:p>
        </p:txBody>
      </p:sp>
      <p:sp>
        <p:nvSpPr>
          <p:cNvPr id="3" name="Content Placeholder 2">
            <a:extLst>
              <a:ext uri="{FF2B5EF4-FFF2-40B4-BE49-F238E27FC236}">
                <a16:creationId xmlns:a16="http://schemas.microsoft.com/office/drawing/2014/main" id="{F2075A33-63EE-A609-C789-22EC06008307}"/>
              </a:ext>
            </a:extLst>
          </p:cNvPr>
          <p:cNvSpPr>
            <a:spLocks noGrp="1"/>
          </p:cNvSpPr>
          <p:nvPr>
            <p:ph idx="1"/>
          </p:nvPr>
        </p:nvSpPr>
        <p:spPr/>
        <p:txBody>
          <a:bodyPr/>
          <a:lstStyle/>
          <a:p>
            <a:pPr>
              <a:lnSpc>
                <a:spcPct val="200000"/>
              </a:lnSpc>
            </a:pPr>
            <a:r>
              <a:rPr lang="en-US" dirty="0"/>
              <a:t>Total Respondents: 4610</a:t>
            </a:r>
          </a:p>
          <a:p>
            <a:pPr lvl="1">
              <a:lnSpc>
                <a:spcPct val="200000"/>
              </a:lnSpc>
            </a:pPr>
            <a:r>
              <a:rPr lang="en-US" sz="2800" dirty="0"/>
              <a:t>EI Providers: 2962</a:t>
            </a:r>
          </a:p>
          <a:p>
            <a:pPr lvl="1">
              <a:lnSpc>
                <a:spcPct val="200000"/>
              </a:lnSpc>
            </a:pPr>
            <a:r>
              <a:rPr lang="en-US" sz="2800" dirty="0"/>
              <a:t>ECSE Related Service Providers: 1105</a:t>
            </a:r>
          </a:p>
          <a:p>
            <a:pPr lvl="1">
              <a:lnSpc>
                <a:spcPct val="200000"/>
              </a:lnSpc>
            </a:pPr>
            <a:r>
              <a:rPr lang="en-US" sz="2800" dirty="0"/>
              <a:t>ECSE Teachers: 962</a:t>
            </a:r>
          </a:p>
          <a:p>
            <a:endParaRPr lang="en-US" dirty="0"/>
          </a:p>
        </p:txBody>
      </p:sp>
    </p:spTree>
    <p:extLst>
      <p:ext uri="{BB962C8B-B14F-4D97-AF65-F5344CB8AC3E}">
        <p14:creationId xmlns:p14="http://schemas.microsoft.com/office/powerpoint/2010/main" val="1389293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3ED92-FE66-9908-C1ED-36C8939255B6}"/>
              </a:ext>
            </a:extLst>
          </p:cNvPr>
          <p:cNvSpPr>
            <a:spLocks noGrp="1"/>
          </p:cNvSpPr>
          <p:nvPr>
            <p:ph type="title"/>
          </p:nvPr>
        </p:nvSpPr>
        <p:spPr/>
        <p:txBody>
          <a:bodyPr/>
          <a:lstStyle/>
          <a:p>
            <a:r>
              <a:rPr lang="en-US" dirty="0"/>
              <a:t>Sample</a:t>
            </a:r>
          </a:p>
        </p:txBody>
      </p:sp>
      <p:graphicFrame>
        <p:nvGraphicFramePr>
          <p:cNvPr id="6" name="Content Placeholder 4">
            <a:extLst>
              <a:ext uri="{FF2B5EF4-FFF2-40B4-BE49-F238E27FC236}">
                <a16:creationId xmlns:a16="http://schemas.microsoft.com/office/drawing/2014/main" id="{523D7D39-812B-E827-822D-38BFB6DAF457}"/>
              </a:ext>
            </a:extLst>
          </p:cNvPr>
          <p:cNvGraphicFramePr>
            <a:graphicFrameLocks noGrp="1"/>
          </p:cNvGraphicFramePr>
          <p:nvPr>
            <p:ph idx="1"/>
          </p:nvPr>
        </p:nvGraphicFramePr>
        <p:xfrm>
          <a:off x="768096" y="2115546"/>
          <a:ext cx="7644385" cy="3094278"/>
        </p:xfrm>
        <a:graphic>
          <a:graphicData uri="http://schemas.openxmlformats.org/drawingml/2006/table">
            <a:tbl>
              <a:tblPr firstRow="1" firstCol="1" lastRow="1" lastCol="1" bandRow="1" bandCol="1"/>
              <a:tblGrid>
                <a:gridCol w="1471896">
                  <a:extLst>
                    <a:ext uri="{9D8B030D-6E8A-4147-A177-3AD203B41FA5}">
                      <a16:colId xmlns:a16="http://schemas.microsoft.com/office/drawing/2014/main" val="1032009619"/>
                    </a:ext>
                  </a:extLst>
                </a:gridCol>
                <a:gridCol w="2372893">
                  <a:extLst>
                    <a:ext uri="{9D8B030D-6E8A-4147-A177-3AD203B41FA5}">
                      <a16:colId xmlns:a16="http://schemas.microsoft.com/office/drawing/2014/main" val="3366947723"/>
                    </a:ext>
                  </a:extLst>
                </a:gridCol>
                <a:gridCol w="1559041">
                  <a:extLst>
                    <a:ext uri="{9D8B030D-6E8A-4147-A177-3AD203B41FA5}">
                      <a16:colId xmlns:a16="http://schemas.microsoft.com/office/drawing/2014/main" val="3038235856"/>
                    </a:ext>
                  </a:extLst>
                </a:gridCol>
                <a:gridCol w="975874">
                  <a:extLst>
                    <a:ext uri="{9D8B030D-6E8A-4147-A177-3AD203B41FA5}">
                      <a16:colId xmlns:a16="http://schemas.microsoft.com/office/drawing/2014/main" val="1089358751"/>
                    </a:ext>
                  </a:extLst>
                </a:gridCol>
                <a:gridCol w="1264681">
                  <a:extLst>
                    <a:ext uri="{9D8B030D-6E8A-4147-A177-3AD203B41FA5}">
                      <a16:colId xmlns:a16="http://schemas.microsoft.com/office/drawing/2014/main" val="2157453723"/>
                    </a:ext>
                  </a:extLst>
                </a:gridCol>
              </a:tblGrid>
              <a:tr h="1160585">
                <a:tc>
                  <a:txBody>
                    <a:bodyPr/>
                    <a:lstStyle/>
                    <a:p>
                      <a:pPr marL="0" marR="0" algn="l">
                        <a:spcBef>
                          <a:spcPts val="0"/>
                        </a:spcBef>
                        <a:spcAft>
                          <a:spcPts val="0"/>
                        </a:spcAft>
                      </a:pPr>
                      <a:r>
                        <a:rPr lang="en-US" sz="1200" dirty="0">
                          <a:effectLst/>
                          <a:latin typeface="Times New Roman" panose="02020603050405020304" pitchFamily="18"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E3D73"/>
                      </a:solidFill>
                      <a:prstDash val="solid"/>
                      <a:round/>
                      <a:headEnd type="none" w="med" len="med"/>
                      <a:tailEnd type="none" w="med" len="med"/>
                    </a:lnT>
                    <a:lnB w="12700" cap="flat" cmpd="sng" algn="ctr">
                      <a:solidFill>
                        <a:srgbClr val="1E3D73"/>
                      </a:solidFill>
                      <a:prstDash val="solid"/>
                      <a:round/>
                      <a:headEnd type="none" w="med" len="med"/>
                      <a:tailEnd type="none" w="med" len="med"/>
                    </a:lnB>
                  </a:tcPr>
                </a:tc>
                <a:tc>
                  <a:txBody>
                    <a:bodyPr/>
                    <a:lstStyle/>
                    <a:p>
                      <a:pPr marL="722630" marR="122555" algn="ctr">
                        <a:spcBef>
                          <a:spcPts val="660"/>
                        </a:spcBef>
                        <a:spcAft>
                          <a:spcPts val="0"/>
                        </a:spcAft>
                      </a:pPr>
                      <a:r>
                        <a:rPr lang="en-US" sz="2000" b="1" i="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All </a:t>
                      </a:r>
                      <a:r>
                        <a:rPr lang="en-US" sz="2000" b="1" i="1" spc="-1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Respondents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E3D73"/>
                      </a:solidFill>
                      <a:prstDash val="solid"/>
                      <a:round/>
                      <a:headEnd type="none" w="med" len="med"/>
                      <a:tailEnd type="none" w="med" len="med"/>
                    </a:lnT>
                    <a:lnB w="12700" cap="flat" cmpd="sng" algn="ctr">
                      <a:solidFill>
                        <a:srgbClr val="1E3D73"/>
                      </a:solidFill>
                      <a:prstDash val="solid"/>
                      <a:round/>
                      <a:headEnd type="none" w="med" len="med"/>
                      <a:tailEnd type="none" w="med" len="med"/>
                    </a:lnB>
                  </a:tcPr>
                </a:tc>
                <a:tc>
                  <a:txBody>
                    <a:bodyPr/>
                    <a:lstStyle/>
                    <a:p>
                      <a:pPr marL="122555" marR="121285" algn="ctr">
                        <a:spcBef>
                          <a:spcPts val="660"/>
                        </a:spcBef>
                        <a:spcAft>
                          <a:spcPts val="0"/>
                        </a:spcAft>
                      </a:pPr>
                      <a:r>
                        <a:rPr lang="en-US" sz="2000" b="1" i="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EI </a:t>
                      </a:r>
                      <a:r>
                        <a:rPr lang="en-US" sz="2000" b="1" i="1" spc="-1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Providers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E3D73"/>
                      </a:solidFill>
                      <a:prstDash val="solid"/>
                      <a:round/>
                      <a:headEnd type="none" w="med" len="med"/>
                      <a:tailEnd type="none" w="med" len="med"/>
                    </a:lnT>
                    <a:lnB w="12700" cap="flat" cmpd="sng" algn="ctr">
                      <a:solidFill>
                        <a:srgbClr val="1E3D73"/>
                      </a:solidFill>
                      <a:prstDash val="solid"/>
                      <a:round/>
                      <a:headEnd type="none" w="med" len="med"/>
                      <a:tailEnd type="none" w="med" len="med"/>
                    </a:lnB>
                  </a:tcPr>
                </a:tc>
                <a:tc>
                  <a:txBody>
                    <a:bodyPr/>
                    <a:lstStyle/>
                    <a:p>
                      <a:pPr marL="120015" marR="116205" algn="ctr">
                        <a:spcBef>
                          <a:spcPts val="660"/>
                        </a:spcBef>
                        <a:spcAft>
                          <a:spcPts val="0"/>
                        </a:spcAft>
                      </a:pPr>
                      <a:r>
                        <a:rPr lang="en-US" sz="2000" b="1" i="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ECSE</a:t>
                      </a:r>
                      <a:r>
                        <a:rPr lang="en-US" sz="2000" b="1" i="1" spc="-2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RSPs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E3D73"/>
                      </a:solidFill>
                      <a:prstDash val="solid"/>
                      <a:round/>
                      <a:headEnd type="none" w="med" len="med"/>
                      <a:tailEnd type="none" w="med" len="med"/>
                    </a:lnT>
                    <a:lnB w="12700" cap="flat" cmpd="sng" algn="ctr">
                      <a:solidFill>
                        <a:srgbClr val="1E3D73"/>
                      </a:solidFill>
                      <a:prstDash val="solid"/>
                      <a:round/>
                      <a:headEnd type="none" w="med" len="med"/>
                      <a:tailEnd type="none" w="med" len="med"/>
                    </a:lnB>
                  </a:tcPr>
                </a:tc>
                <a:tc>
                  <a:txBody>
                    <a:bodyPr/>
                    <a:lstStyle/>
                    <a:p>
                      <a:pPr marL="111760" marR="37465" algn="ctr">
                        <a:spcBef>
                          <a:spcPts val="660"/>
                        </a:spcBef>
                        <a:spcAft>
                          <a:spcPts val="0"/>
                        </a:spcAft>
                      </a:pPr>
                      <a:r>
                        <a:rPr lang="en-US" sz="2000" b="1" i="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ECSE</a:t>
                      </a:r>
                      <a:r>
                        <a:rPr lang="en-US" sz="2000" b="1" i="1" spc="-2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i="1" spc="-1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Teachers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E3D73"/>
                      </a:solidFill>
                      <a:prstDash val="solid"/>
                      <a:round/>
                      <a:headEnd type="none" w="med" len="med"/>
                      <a:tailEnd type="none" w="med" len="med"/>
                    </a:lnT>
                    <a:lnB w="12700" cap="flat" cmpd="sng" algn="ctr">
                      <a:solidFill>
                        <a:srgbClr val="1E3D73"/>
                      </a:solidFill>
                      <a:prstDash val="solid"/>
                      <a:round/>
                      <a:headEnd type="none" w="med" len="med"/>
                      <a:tailEnd type="none" w="med" len="med"/>
                    </a:lnB>
                  </a:tcPr>
                </a:tc>
                <a:extLst>
                  <a:ext uri="{0D108BD9-81ED-4DB2-BD59-A6C34878D82A}">
                    <a16:rowId xmlns:a16="http://schemas.microsoft.com/office/drawing/2014/main" val="505397144"/>
                  </a:ext>
                </a:extLst>
              </a:tr>
              <a:tr h="666714">
                <a:tc>
                  <a:txBody>
                    <a:bodyPr/>
                    <a:lstStyle/>
                    <a:p>
                      <a:pPr marL="83820" marR="0" algn="l">
                        <a:lnSpc>
                          <a:spcPts val="1405"/>
                        </a:lnSpc>
                        <a:spcBef>
                          <a:spcPts val="0"/>
                        </a:spcBef>
                        <a:spcAft>
                          <a:spcPts val="0"/>
                        </a:spcAft>
                      </a:pPr>
                      <a:endParaRPr lang="en-US" sz="2400" spc="-1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endParaRPr>
                    </a:p>
                    <a:p>
                      <a:pPr marL="83820" marR="0" algn="l">
                        <a:lnSpc>
                          <a:spcPts val="1405"/>
                        </a:lnSpc>
                        <a:spcBef>
                          <a:spcPts val="0"/>
                        </a:spcBef>
                        <a:spcAft>
                          <a:spcPts val="0"/>
                        </a:spcAft>
                      </a:pPr>
                      <a:r>
                        <a:rPr lang="en-US" sz="2400" spc="-1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Suburban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E3D73"/>
                      </a:solidFill>
                      <a:prstDash val="solid"/>
                      <a:round/>
                      <a:headEnd type="none" w="med" len="med"/>
                      <a:tailEnd type="none" w="med" len="med"/>
                    </a:lnT>
                    <a:lnB>
                      <a:noFill/>
                    </a:lnB>
                  </a:tcPr>
                </a:tc>
                <a:tc>
                  <a:txBody>
                    <a:bodyPr/>
                    <a:lstStyle/>
                    <a:p>
                      <a:pPr marL="722630" marR="107950" algn="ctr">
                        <a:lnSpc>
                          <a:spcPts val="1380"/>
                        </a:lnSpc>
                        <a:spcBef>
                          <a:spcPts val="0"/>
                        </a:spcBef>
                        <a:spcAft>
                          <a:spcPts val="0"/>
                        </a:spcAft>
                      </a:pPr>
                      <a:endParaRPr lang="en-US" sz="2000" spc="-1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endParaRPr>
                    </a:p>
                    <a:p>
                      <a:pPr marL="722630" marR="107950" algn="ctr">
                        <a:lnSpc>
                          <a:spcPts val="1380"/>
                        </a:lnSpc>
                        <a:spcBef>
                          <a:spcPts val="0"/>
                        </a:spcBef>
                        <a:spcAft>
                          <a:spcPts val="0"/>
                        </a:spcAft>
                      </a:pPr>
                      <a:r>
                        <a:rPr lang="en-US" sz="2000" spc="-1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46.58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E3D73"/>
                      </a:solidFill>
                      <a:prstDash val="solid"/>
                      <a:round/>
                      <a:headEnd type="none" w="med" len="med"/>
                      <a:tailEnd type="none" w="med" len="med"/>
                    </a:lnT>
                    <a:lnB>
                      <a:noFill/>
                    </a:lnB>
                  </a:tcPr>
                </a:tc>
                <a:tc>
                  <a:txBody>
                    <a:bodyPr/>
                    <a:lstStyle/>
                    <a:p>
                      <a:pPr marL="122555" marR="109855" algn="ctr">
                        <a:lnSpc>
                          <a:spcPts val="1380"/>
                        </a:lnSpc>
                        <a:spcBef>
                          <a:spcPts val="0"/>
                        </a:spcBef>
                        <a:spcAft>
                          <a:spcPts val="0"/>
                        </a:spcAft>
                      </a:pPr>
                      <a:endParaRPr lang="en-US" sz="2000" spc="-1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endParaRPr>
                    </a:p>
                    <a:p>
                      <a:pPr marL="122555" marR="109855" algn="ctr">
                        <a:lnSpc>
                          <a:spcPts val="1380"/>
                        </a:lnSpc>
                        <a:spcBef>
                          <a:spcPts val="0"/>
                        </a:spcBef>
                        <a:spcAft>
                          <a:spcPts val="0"/>
                        </a:spcAft>
                      </a:pPr>
                      <a:r>
                        <a:rPr lang="en-US" sz="2000" spc="-1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47.67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E3D73"/>
                      </a:solidFill>
                      <a:prstDash val="solid"/>
                      <a:round/>
                      <a:headEnd type="none" w="med" len="med"/>
                      <a:tailEnd type="none" w="med" len="med"/>
                    </a:lnT>
                    <a:lnB>
                      <a:noFill/>
                    </a:lnB>
                  </a:tcPr>
                </a:tc>
                <a:tc>
                  <a:txBody>
                    <a:bodyPr/>
                    <a:lstStyle/>
                    <a:p>
                      <a:pPr marL="120015" marR="74295" algn="ctr">
                        <a:lnSpc>
                          <a:spcPts val="1380"/>
                        </a:lnSpc>
                        <a:spcBef>
                          <a:spcPts val="0"/>
                        </a:spcBef>
                        <a:spcAft>
                          <a:spcPts val="0"/>
                        </a:spcAft>
                      </a:pPr>
                      <a:endParaRPr lang="en-US" sz="2000" spc="-1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endParaRPr>
                    </a:p>
                    <a:p>
                      <a:pPr marL="120015" marR="74295" algn="ctr">
                        <a:lnSpc>
                          <a:spcPts val="1380"/>
                        </a:lnSpc>
                        <a:spcBef>
                          <a:spcPts val="0"/>
                        </a:spcBef>
                        <a:spcAft>
                          <a:spcPts val="0"/>
                        </a:spcAft>
                      </a:pPr>
                      <a:r>
                        <a:rPr lang="en-US" sz="2000" spc="-1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44.34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E3D73"/>
                      </a:solidFill>
                      <a:prstDash val="solid"/>
                      <a:round/>
                      <a:headEnd type="none" w="med" len="med"/>
                      <a:tailEnd type="none" w="med" len="med"/>
                    </a:lnT>
                    <a:lnB>
                      <a:noFill/>
                    </a:lnB>
                  </a:tcPr>
                </a:tc>
                <a:tc>
                  <a:txBody>
                    <a:bodyPr/>
                    <a:lstStyle/>
                    <a:p>
                      <a:pPr marL="111760" marR="24765" algn="ctr">
                        <a:lnSpc>
                          <a:spcPts val="1355"/>
                        </a:lnSpc>
                        <a:spcBef>
                          <a:spcPts val="0"/>
                        </a:spcBef>
                        <a:spcAft>
                          <a:spcPts val="0"/>
                        </a:spcAft>
                      </a:pPr>
                      <a:endParaRPr lang="en-US" sz="2000" spc="-1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endParaRPr>
                    </a:p>
                    <a:p>
                      <a:pPr marL="111760" marR="24765" algn="ctr">
                        <a:lnSpc>
                          <a:spcPts val="1355"/>
                        </a:lnSpc>
                        <a:spcBef>
                          <a:spcPts val="0"/>
                        </a:spcBef>
                        <a:spcAft>
                          <a:spcPts val="0"/>
                        </a:spcAft>
                      </a:pPr>
                      <a:r>
                        <a:rPr lang="en-US" sz="2000" spc="-1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43.24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E3D73"/>
                      </a:solidFill>
                      <a:prstDash val="solid"/>
                      <a:round/>
                      <a:headEnd type="none" w="med" len="med"/>
                      <a:tailEnd type="none" w="med" len="med"/>
                    </a:lnT>
                    <a:lnB>
                      <a:noFill/>
                    </a:lnB>
                  </a:tcPr>
                </a:tc>
                <a:extLst>
                  <a:ext uri="{0D108BD9-81ED-4DB2-BD59-A6C34878D82A}">
                    <a16:rowId xmlns:a16="http://schemas.microsoft.com/office/drawing/2014/main" val="2434290884"/>
                  </a:ext>
                </a:extLst>
              </a:tr>
              <a:tr h="635704">
                <a:tc>
                  <a:txBody>
                    <a:bodyPr/>
                    <a:lstStyle/>
                    <a:p>
                      <a:pPr marL="83820" marR="0" algn="l">
                        <a:lnSpc>
                          <a:spcPts val="1340"/>
                        </a:lnSpc>
                        <a:spcBef>
                          <a:spcPts val="0"/>
                        </a:spcBef>
                        <a:spcAft>
                          <a:spcPts val="0"/>
                        </a:spcAft>
                      </a:pPr>
                      <a:endParaRPr lang="en-US" sz="2400" spc="-2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endParaRPr>
                    </a:p>
                    <a:p>
                      <a:pPr marL="83820" marR="0" algn="l">
                        <a:lnSpc>
                          <a:spcPts val="1340"/>
                        </a:lnSpc>
                        <a:spcBef>
                          <a:spcPts val="0"/>
                        </a:spcBef>
                        <a:spcAft>
                          <a:spcPts val="0"/>
                        </a:spcAft>
                      </a:pPr>
                      <a:r>
                        <a:rPr lang="en-US" sz="2400" spc="-2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Rural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722630" marR="107950" algn="ctr">
                        <a:lnSpc>
                          <a:spcPts val="1315"/>
                        </a:lnSpc>
                        <a:spcBef>
                          <a:spcPts val="0"/>
                        </a:spcBef>
                        <a:spcAft>
                          <a:spcPts val="0"/>
                        </a:spcAft>
                      </a:pPr>
                      <a:endParaRPr lang="en-US" sz="2000" spc="-1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endParaRPr>
                    </a:p>
                    <a:p>
                      <a:pPr marL="722630" marR="107950" algn="ctr">
                        <a:lnSpc>
                          <a:spcPts val="1315"/>
                        </a:lnSpc>
                        <a:spcBef>
                          <a:spcPts val="0"/>
                        </a:spcBef>
                        <a:spcAft>
                          <a:spcPts val="0"/>
                        </a:spcAft>
                      </a:pPr>
                      <a:r>
                        <a:rPr lang="en-US" sz="2000" spc="-1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31.49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122555" marR="109855" algn="ctr">
                        <a:lnSpc>
                          <a:spcPts val="1315"/>
                        </a:lnSpc>
                        <a:spcBef>
                          <a:spcPts val="0"/>
                        </a:spcBef>
                        <a:spcAft>
                          <a:spcPts val="0"/>
                        </a:spcAft>
                      </a:pPr>
                      <a:endParaRPr lang="en-US" sz="2000" spc="-1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endParaRPr>
                    </a:p>
                    <a:p>
                      <a:pPr marL="122555" marR="109855" algn="ctr">
                        <a:lnSpc>
                          <a:spcPts val="1315"/>
                        </a:lnSpc>
                        <a:spcBef>
                          <a:spcPts val="0"/>
                        </a:spcBef>
                        <a:spcAft>
                          <a:spcPts val="0"/>
                        </a:spcAft>
                      </a:pPr>
                      <a:r>
                        <a:rPr lang="en-US" sz="2000" spc="-1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27.77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120015" marR="74295" algn="ctr">
                        <a:lnSpc>
                          <a:spcPts val="1315"/>
                        </a:lnSpc>
                        <a:spcBef>
                          <a:spcPts val="0"/>
                        </a:spcBef>
                        <a:spcAft>
                          <a:spcPts val="0"/>
                        </a:spcAft>
                      </a:pPr>
                      <a:endParaRPr lang="en-US" sz="2000" spc="-1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endParaRPr>
                    </a:p>
                    <a:p>
                      <a:pPr marL="120015" marR="74295" algn="ctr">
                        <a:lnSpc>
                          <a:spcPts val="1315"/>
                        </a:lnSpc>
                        <a:spcBef>
                          <a:spcPts val="0"/>
                        </a:spcBef>
                        <a:spcAft>
                          <a:spcPts val="0"/>
                        </a:spcAft>
                      </a:pPr>
                      <a:r>
                        <a:rPr lang="en-US" sz="2000" spc="-1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37.19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111760" marR="24765" algn="ctr">
                        <a:lnSpc>
                          <a:spcPts val="1285"/>
                        </a:lnSpc>
                        <a:spcBef>
                          <a:spcPts val="0"/>
                        </a:spcBef>
                        <a:spcAft>
                          <a:spcPts val="0"/>
                        </a:spcAft>
                      </a:pPr>
                      <a:endParaRPr lang="en-US" sz="2000" spc="-1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endParaRPr>
                    </a:p>
                    <a:p>
                      <a:pPr marL="111760" marR="24765" algn="ctr">
                        <a:lnSpc>
                          <a:spcPts val="1285"/>
                        </a:lnSpc>
                        <a:spcBef>
                          <a:spcPts val="0"/>
                        </a:spcBef>
                        <a:spcAft>
                          <a:spcPts val="0"/>
                        </a:spcAft>
                      </a:pPr>
                      <a:r>
                        <a:rPr lang="en-US" sz="2000" spc="-1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40.23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618090922"/>
                  </a:ext>
                </a:extLst>
              </a:tr>
              <a:tr h="631275">
                <a:tc>
                  <a:txBody>
                    <a:bodyPr/>
                    <a:lstStyle/>
                    <a:p>
                      <a:pPr marL="83820" marR="0" algn="l">
                        <a:lnSpc>
                          <a:spcPts val="1325"/>
                        </a:lnSpc>
                        <a:spcBef>
                          <a:spcPts val="0"/>
                        </a:spcBef>
                        <a:spcAft>
                          <a:spcPts val="0"/>
                        </a:spcAft>
                      </a:pPr>
                      <a:endParaRPr lang="en-US" sz="2400" spc="-1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endParaRPr>
                    </a:p>
                    <a:p>
                      <a:pPr marL="83820" marR="0" algn="l">
                        <a:lnSpc>
                          <a:spcPts val="1325"/>
                        </a:lnSpc>
                        <a:spcBef>
                          <a:spcPts val="0"/>
                        </a:spcBef>
                        <a:spcAft>
                          <a:spcPts val="0"/>
                        </a:spcAft>
                      </a:pPr>
                      <a:r>
                        <a:rPr lang="en-US" sz="2400" spc="-1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Urban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1E3D73"/>
                      </a:solidFill>
                      <a:prstDash val="solid"/>
                      <a:round/>
                      <a:headEnd type="none" w="med" len="med"/>
                      <a:tailEnd type="none" w="med" len="med"/>
                    </a:lnB>
                  </a:tcPr>
                </a:tc>
                <a:tc>
                  <a:txBody>
                    <a:bodyPr/>
                    <a:lstStyle/>
                    <a:p>
                      <a:pPr marL="722630" marR="107950" algn="ctr">
                        <a:lnSpc>
                          <a:spcPts val="1315"/>
                        </a:lnSpc>
                        <a:spcBef>
                          <a:spcPts val="0"/>
                        </a:spcBef>
                        <a:spcAft>
                          <a:spcPts val="0"/>
                        </a:spcAft>
                      </a:pPr>
                      <a:endParaRPr lang="en-US" sz="2000" spc="-1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endParaRPr>
                    </a:p>
                    <a:p>
                      <a:pPr marL="722630" marR="107950" algn="ctr">
                        <a:lnSpc>
                          <a:spcPts val="1315"/>
                        </a:lnSpc>
                        <a:spcBef>
                          <a:spcPts val="0"/>
                        </a:spcBef>
                        <a:spcAft>
                          <a:spcPts val="0"/>
                        </a:spcAft>
                      </a:pPr>
                      <a:r>
                        <a:rPr lang="en-US" sz="2000" spc="-1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21.93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1E3D73"/>
                      </a:solidFill>
                      <a:prstDash val="solid"/>
                      <a:round/>
                      <a:headEnd type="none" w="med" len="med"/>
                      <a:tailEnd type="none" w="med" len="med"/>
                    </a:lnB>
                  </a:tcPr>
                </a:tc>
                <a:tc>
                  <a:txBody>
                    <a:bodyPr/>
                    <a:lstStyle/>
                    <a:p>
                      <a:pPr marL="122555" marR="109855" algn="ctr">
                        <a:lnSpc>
                          <a:spcPts val="1315"/>
                        </a:lnSpc>
                        <a:spcBef>
                          <a:spcPts val="0"/>
                        </a:spcBef>
                        <a:spcAft>
                          <a:spcPts val="0"/>
                        </a:spcAft>
                      </a:pPr>
                      <a:endParaRPr lang="en-US" sz="2000" spc="-1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endParaRPr>
                    </a:p>
                    <a:p>
                      <a:pPr marL="122555" marR="109855" algn="ctr">
                        <a:lnSpc>
                          <a:spcPts val="1315"/>
                        </a:lnSpc>
                        <a:spcBef>
                          <a:spcPts val="0"/>
                        </a:spcBef>
                        <a:spcAft>
                          <a:spcPts val="0"/>
                        </a:spcAft>
                      </a:pPr>
                      <a:r>
                        <a:rPr lang="en-US" sz="2000" spc="-1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24.59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1E3D73"/>
                      </a:solidFill>
                      <a:prstDash val="solid"/>
                      <a:round/>
                      <a:headEnd type="none" w="med" len="med"/>
                      <a:tailEnd type="none" w="med" len="med"/>
                    </a:lnB>
                  </a:tcPr>
                </a:tc>
                <a:tc>
                  <a:txBody>
                    <a:bodyPr/>
                    <a:lstStyle/>
                    <a:p>
                      <a:pPr marL="120015" marR="74295" algn="ctr">
                        <a:lnSpc>
                          <a:spcPts val="1315"/>
                        </a:lnSpc>
                        <a:spcBef>
                          <a:spcPts val="0"/>
                        </a:spcBef>
                        <a:spcAft>
                          <a:spcPts val="0"/>
                        </a:spcAft>
                      </a:pPr>
                      <a:endParaRPr lang="en-US" sz="2000" spc="-1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endParaRPr>
                    </a:p>
                    <a:p>
                      <a:pPr marL="120015" marR="74295" algn="ctr">
                        <a:lnSpc>
                          <a:spcPts val="1315"/>
                        </a:lnSpc>
                        <a:spcBef>
                          <a:spcPts val="0"/>
                        </a:spcBef>
                        <a:spcAft>
                          <a:spcPts val="0"/>
                        </a:spcAft>
                      </a:pPr>
                      <a:r>
                        <a:rPr lang="en-US" sz="2000" spc="-1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18.46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1E3D73"/>
                      </a:solidFill>
                      <a:prstDash val="solid"/>
                      <a:round/>
                      <a:headEnd type="none" w="med" len="med"/>
                      <a:tailEnd type="none" w="med" len="med"/>
                    </a:lnB>
                  </a:tcPr>
                </a:tc>
                <a:tc>
                  <a:txBody>
                    <a:bodyPr/>
                    <a:lstStyle/>
                    <a:p>
                      <a:pPr marL="111760" marR="24765" algn="ctr">
                        <a:lnSpc>
                          <a:spcPts val="1285"/>
                        </a:lnSpc>
                        <a:spcBef>
                          <a:spcPts val="0"/>
                        </a:spcBef>
                        <a:spcAft>
                          <a:spcPts val="0"/>
                        </a:spcAft>
                      </a:pPr>
                      <a:endParaRPr lang="en-US" sz="2000" spc="-1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endParaRPr>
                    </a:p>
                    <a:p>
                      <a:pPr marL="111760" marR="24765" algn="ctr">
                        <a:lnSpc>
                          <a:spcPts val="1285"/>
                        </a:lnSpc>
                        <a:spcBef>
                          <a:spcPts val="0"/>
                        </a:spcBef>
                        <a:spcAft>
                          <a:spcPts val="0"/>
                        </a:spcAft>
                      </a:pPr>
                      <a:r>
                        <a:rPr lang="en-US" sz="2000" spc="-1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16.53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1E3D73"/>
                      </a:solidFill>
                      <a:prstDash val="solid"/>
                      <a:round/>
                      <a:headEnd type="none" w="med" len="med"/>
                      <a:tailEnd type="none" w="med" len="med"/>
                    </a:lnB>
                  </a:tcPr>
                </a:tc>
                <a:extLst>
                  <a:ext uri="{0D108BD9-81ED-4DB2-BD59-A6C34878D82A}">
                    <a16:rowId xmlns:a16="http://schemas.microsoft.com/office/drawing/2014/main" val="1433163088"/>
                  </a:ext>
                </a:extLst>
              </a:tr>
            </a:tbl>
          </a:graphicData>
        </a:graphic>
      </p:graphicFrame>
    </p:spTree>
    <p:extLst>
      <p:ext uri="{BB962C8B-B14F-4D97-AF65-F5344CB8AC3E}">
        <p14:creationId xmlns:p14="http://schemas.microsoft.com/office/powerpoint/2010/main" val="208392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557A8-51F1-AD32-5E4A-771ED5E4467B}"/>
              </a:ext>
            </a:extLst>
          </p:cNvPr>
          <p:cNvSpPr>
            <a:spLocks noGrp="1"/>
          </p:cNvSpPr>
          <p:nvPr>
            <p:ph type="title"/>
          </p:nvPr>
        </p:nvSpPr>
        <p:spPr>
          <a:xfrm>
            <a:off x="628650" y="-88566"/>
            <a:ext cx="7886700" cy="1325563"/>
          </a:xfrm>
        </p:spPr>
        <p:txBody>
          <a:bodyPr>
            <a:normAutofit/>
          </a:bodyPr>
          <a:lstStyle/>
          <a:p>
            <a:pPr algn="ctr"/>
            <a:r>
              <a:rPr lang="en-US" sz="3600" b="1" dirty="0"/>
              <a:t>Definitions of the Workforce</a:t>
            </a:r>
          </a:p>
        </p:txBody>
      </p:sp>
      <p:pic>
        <p:nvPicPr>
          <p:cNvPr id="4" name="Content Placeholder 3">
            <a:extLst>
              <a:ext uri="{FF2B5EF4-FFF2-40B4-BE49-F238E27FC236}">
                <a16:creationId xmlns:a16="http://schemas.microsoft.com/office/drawing/2014/main" id="{C7F390DC-ADDF-AD82-5FBA-A50298FC3B12}"/>
              </a:ext>
            </a:extLst>
          </p:cNvPr>
          <p:cNvPicPr>
            <a:picLocks noGrp="1" noChangeAspect="1"/>
          </p:cNvPicPr>
          <p:nvPr>
            <p:ph idx="1"/>
          </p:nvPr>
        </p:nvPicPr>
        <p:blipFill>
          <a:blip r:embed="rId2"/>
          <a:stretch>
            <a:fillRect/>
          </a:stretch>
        </p:blipFill>
        <p:spPr>
          <a:xfrm>
            <a:off x="0" y="896530"/>
            <a:ext cx="8825948" cy="5167311"/>
          </a:xfrm>
          <a:prstGeom prst="rect">
            <a:avLst/>
          </a:prstGeom>
        </p:spPr>
      </p:pic>
    </p:spTree>
    <p:extLst>
      <p:ext uri="{BB962C8B-B14F-4D97-AF65-F5344CB8AC3E}">
        <p14:creationId xmlns:p14="http://schemas.microsoft.com/office/powerpoint/2010/main" val="909555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6D13D-BE38-A485-FC21-022F2176FD24}"/>
              </a:ext>
            </a:extLst>
          </p:cNvPr>
          <p:cNvSpPr>
            <a:spLocks noGrp="1"/>
          </p:cNvSpPr>
          <p:nvPr>
            <p:ph type="title"/>
          </p:nvPr>
        </p:nvSpPr>
        <p:spPr/>
        <p:txBody>
          <a:bodyPr/>
          <a:lstStyle/>
          <a:p>
            <a:r>
              <a:rPr lang="en-US" dirty="0"/>
              <a:t>Demographic Mismatch</a:t>
            </a:r>
          </a:p>
        </p:txBody>
      </p:sp>
      <p:sp>
        <p:nvSpPr>
          <p:cNvPr id="3" name="Content Placeholder 2">
            <a:extLst>
              <a:ext uri="{FF2B5EF4-FFF2-40B4-BE49-F238E27FC236}">
                <a16:creationId xmlns:a16="http://schemas.microsoft.com/office/drawing/2014/main" id="{F7B3B812-2F01-EB33-8595-EECC39B1C1AD}"/>
              </a:ext>
            </a:extLst>
          </p:cNvPr>
          <p:cNvSpPr>
            <a:spLocks noGrp="1"/>
          </p:cNvSpPr>
          <p:nvPr>
            <p:ph idx="1"/>
          </p:nvPr>
        </p:nvSpPr>
        <p:spPr>
          <a:xfrm>
            <a:off x="628650" y="2182367"/>
            <a:ext cx="7886700" cy="3994595"/>
          </a:xfrm>
        </p:spPr>
        <p:txBody>
          <a:bodyPr>
            <a:normAutofit/>
          </a:bodyPr>
          <a:lstStyle/>
          <a:p>
            <a:pPr marL="0" indent="0">
              <a:buNone/>
            </a:pPr>
            <a:r>
              <a:rPr lang="en-US" sz="3200" b="1" dirty="0">
                <a:solidFill>
                  <a:srgbClr val="231F20"/>
                </a:solidFill>
                <a:effectLst/>
                <a:latin typeface="Calibri" panose="020F0502020204030204" pitchFamily="34" charset="0"/>
                <a:ea typeface="Calibri" panose="020F0502020204030204" pitchFamily="34" charset="0"/>
              </a:rPr>
              <a:t>The</a:t>
            </a:r>
            <a:r>
              <a:rPr lang="en-US" sz="3200" b="1" spc="-40" dirty="0">
                <a:solidFill>
                  <a:srgbClr val="231F20"/>
                </a:solidFill>
                <a:effectLst/>
                <a:latin typeface="Calibri" panose="020F0502020204030204" pitchFamily="34" charset="0"/>
                <a:ea typeface="Calibri" panose="020F0502020204030204" pitchFamily="34" charset="0"/>
              </a:rPr>
              <a:t> </a:t>
            </a:r>
            <a:r>
              <a:rPr lang="en-US" sz="3200" b="1" dirty="0">
                <a:solidFill>
                  <a:srgbClr val="231F20"/>
                </a:solidFill>
                <a:effectLst/>
                <a:latin typeface="Calibri" panose="020F0502020204030204" pitchFamily="34" charset="0"/>
                <a:ea typeface="Calibri" panose="020F0502020204030204" pitchFamily="34" charset="0"/>
              </a:rPr>
              <a:t>EI/ECSE</a:t>
            </a:r>
            <a:r>
              <a:rPr lang="en-US" sz="3200" b="1" spc="-45" dirty="0">
                <a:solidFill>
                  <a:srgbClr val="231F20"/>
                </a:solidFill>
                <a:effectLst/>
                <a:latin typeface="Calibri" panose="020F0502020204030204" pitchFamily="34" charset="0"/>
                <a:ea typeface="Calibri" panose="020F0502020204030204" pitchFamily="34" charset="0"/>
              </a:rPr>
              <a:t> </a:t>
            </a:r>
            <a:r>
              <a:rPr lang="en-US" sz="3200" b="1" dirty="0">
                <a:solidFill>
                  <a:srgbClr val="231F20"/>
                </a:solidFill>
                <a:effectLst/>
                <a:latin typeface="Calibri" panose="020F0502020204030204" pitchFamily="34" charset="0"/>
                <a:ea typeface="Calibri" panose="020F0502020204030204" pitchFamily="34" charset="0"/>
              </a:rPr>
              <a:t>workforce</a:t>
            </a:r>
            <a:r>
              <a:rPr lang="en-US" sz="3200" b="1" spc="-40" dirty="0">
                <a:solidFill>
                  <a:srgbClr val="231F20"/>
                </a:solidFill>
                <a:effectLst/>
                <a:latin typeface="Calibri" panose="020F0502020204030204" pitchFamily="34" charset="0"/>
                <a:ea typeface="Calibri" panose="020F0502020204030204" pitchFamily="34" charset="0"/>
              </a:rPr>
              <a:t> </a:t>
            </a:r>
            <a:r>
              <a:rPr lang="en-US" sz="3200" b="1" dirty="0">
                <a:solidFill>
                  <a:srgbClr val="231F20"/>
                </a:solidFill>
                <a:effectLst/>
                <a:latin typeface="Calibri" panose="020F0502020204030204" pitchFamily="34" charset="0"/>
                <a:ea typeface="Calibri" panose="020F0502020204030204" pitchFamily="34" charset="0"/>
              </a:rPr>
              <a:t>is</a:t>
            </a:r>
            <a:r>
              <a:rPr lang="en-US" sz="3200" b="1" spc="-45" dirty="0">
                <a:solidFill>
                  <a:srgbClr val="231F20"/>
                </a:solidFill>
                <a:effectLst/>
                <a:latin typeface="Calibri" panose="020F0502020204030204" pitchFamily="34" charset="0"/>
                <a:ea typeface="Calibri" panose="020F0502020204030204" pitchFamily="34" charset="0"/>
              </a:rPr>
              <a:t> </a:t>
            </a:r>
            <a:r>
              <a:rPr lang="en-US" sz="3200" b="1" dirty="0">
                <a:solidFill>
                  <a:srgbClr val="231F20"/>
                </a:solidFill>
                <a:effectLst/>
                <a:latin typeface="Calibri" panose="020F0502020204030204" pitchFamily="34" charset="0"/>
                <a:ea typeface="Calibri" panose="020F0502020204030204" pitchFamily="34" charset="0"/>
              </a:rPr>
              <a:t>comprised</a:t>
            </a:r>
            <a:r>
              <a:rPr lang="en-US" sz="3200" b="1" spc="-45" dirty="0">
                <a:solidFill>
                  <a:srgbClr val="231F20"/>
                </a:solidFill>
                <a:effectLst/>
                <a:latin typeface="Calibri" panose="020F0502020204030204" pitchFamily="34" charset="0"/>
                <a:ea typeface="Calibri" panose="020F0502020204030204" pitchFamily="34" charset="0"/>
              </a:rPr>
              <a:t> </a:t>
            </a:r>
            <a:r>
              <a:rPr lang="en-US" sz="3200" b="1" dirty="0">
                <a:solidFill>
                  <a:srgbClr val="231F20"/>
                </a:solidFill>
                <a:effectLst/>
                <a:latin typeface="Calibri" panose="020F0502020204030204" pitchFamily="34" charset="0"/>
                <a:ea typeface="Calibri" panose="020F0502020204030204" pitchFamily="34" charset="0"/>
              </a:rPr>
              <a:t>of</a:t>
            </a:r>
            <a:r>
              <a:rPr lang="en-US" sz="3200" b="1" spc="-45" dirty="0">
                <a:solidFill>
                  <a:srgbClr val="231F20"/>
                </a:solidFill>
                <a:effectLst/>
                <a:latin typeface="Calibri" panose="020F0502020204030204" pitchFamily="34" charset="0"/>
                <a:ea typeface="Calibri" panose="020F0502020204030204" pitchFamily="34" charset="0"/>
              </a:rPr>
              <a:t> </a:t>
            </a:r>
            <a:r>
              <a:rPr lang="en-US" sz="3200" b="1" dirty="0">
                <a:solidFill>
                  <a:srgbClr val="231F20"/>
                </a:solidFill>
                <a:effectLst/>
                <a:latin typeface="Calibri" panose="020F0502020204030204" pitchFamily="34" charset="0"/>
                <a:ea typeface="Calibri" panose="020F0502020204030204" pitchFamily="34" charset="0"/>
              </a:rPr>
              <a:t>White (89%),</a:t>
            </a:r>
            <a:r>
              <a:rPr lang="en-US" sz="3200" b="1" spc="-40" dirty="0">
                <a:solidFill>
                  <a:srgbClr val="231F20"/>
                </a:solidFill>
                <a:effectLst/>
                <a:latin typeface="Calibri" panose="020F0502020204030204" pitchFamily="34" charset="0"/>
                <a:ea typeface="Calibri" panose="020F0502020204030204" pitchFamily="34" charset="0"/>
              </a:rPr>
              <a:t> </a:t>
            </a:r>
            <a:r>
              <a:rPr lang="en-US" sz="3200" b="1" dirty="0">
                <a:solidFill>
                  <a:srgbClr val="231F20"/>
                </a:solidFill>
                <a:effectLst/>
                <a:latin typeface="Calibri" panose="020F0502020204030204" pitchFamily="34" charset="0"/>
                <a:ea typeface="Calibri" panose="020F0502020204030204" pitchFamily="34" charset="0"/>
              </a:rPr>
              <a:t>non-Hispanic/Latina (94%) females (97%)</a:t>
            </a:r>
            <a:r>
              <a:rPr lang="en-US" sz="3200" b="1" spc="-25" dirty="0">
                <a:solidFill>
                  <a:srgbClr val="231F20"/>
                </a:solidFill>
                <a:effectLst/>
                <a:latin typeface="Calibri" panose="020F0502020204030204" pitchFamily="34" charset="0"/>
                <a:ea typeface="Calibri" panose="020F0502020204030204" pitchFamily="34" charset="0"/>
              </a:rPr>
              <a:t> </a:t>
            </a:r>
            <a:r>
              <a:rPr lang="en-US" sz="3200" b="1" dirty="0">
                <a:solidFill>
                  <a:srgbClr val="231F20"/>
                </a:solidFill>
                <a:effectLst/>
                <a:latin typeface="Calibri" panose="020F0502020204030204" pitchFamily="34" charset="0"/>
                <a:ea typeface="Calibri" panose="020F0502020204030204" pitchFamily="34" charset="0"/>
              </a:rPr>
              <a:t>who</a:t>
            </a:r>
            <a:r>
              <a:rPr lang="en-US" sz="3200" b="1" spc="-25" dirty="0">
                <a:solidFill>
                  <a:srgbClr val="231F20"/>
                </a:solidFill>
                <a:effectLst/>
                <a:latin typeface="Calibri" panose="020F0502020204030204" pitchFamily="34" charset="0"/>
                <a:ea typeface="Calibri" panose="020F0502020204030204" pitchFamily="34" charset="0"/>
              </a:rPr>
              <a:t> </a:t>
            </a:r>
            <a:r>
              <a:rPr lang="en-US" sz="3200" b="1" dirty="0">
                <a:solidFill>
                  <a:srgbClr val="231F20"/>
                </a:solidFill>
                <a:effectLst/>
                <a:latin typeface="Calibri" panose="020F0502020204030204" pitchFamily="34" charset="0"/>
                <a:ea typeface="Calibri" panose="020F0502020204030204" pitchFamily="34" charset="0"/>
              </a:rPr>
              <a:t>speak</a:t>
            </a:r>
            <a:r>
              <a:rPr lang="en-US" sz="3200" b="1" spc="-20" dirty="0">
                <a:solidFill>
                  <a:srgbClr val="231F20"/>
                </a:solidFill>
                <a:effectLst/>
                <a:latin typeface="Calibri" panose="020F0502020204030204" pitchFamily="34" charset="0"/>
                <a:ea typeface="Calibri" panose="020F0502020204030204" pitchFamily="34" charset="0"/>
              </a:rPr>
              <a:t> </a:t>
            </a:r>
            <a:r>
              <a:rPr lang="en-US" sz="3200" b="1" dirty="0">
                <a:solidFill>
                  <a:srgbClr val="231F20"/>
                </a:solidFill>
                <a:effectLst/>
                <a:latin typeface="Calibri" panose="020F0502020204030204" pitchFamily="34" charset="0"/>
                <a:ea typeface="Calibri" panose="020F0502020204030204" pitchFamily="34" charset="0"/>
              </a:rPr>
              <a:t>only</a:t>
            </a:r>
            <a:r>
              <a:rPr lang="en-US" sz="3200" b="1" spc="-20" dirty="0">
                <a:solidFill>
                  <a:srgbClr val="231F20"/>
                </a:solidFill>
                <a:effectLst/>
                <a:latin typeface="Calibri" panose="020F0502020204030204" pitchFamily="34" charset="0"/>
                <a:ea typeface="Calibri" panose="020F0502020204030204" pitchFamily="34" charset="0"/>
              </a:rPr>
              <a:t> </a:t>
            </a:r>
            <a:r>
              <a:rPr lang="en-US" sz="3200" b="1" dirty="0">
                <a:solidFill>
                  <a:srgbClr val="231F20"/>
                </a:solidFill>
                <a:effectLst/>
                <a:latin typeface="Calibri" panose="020F0502020204030204" pitchFamily="34" charset="0"/>
                <a:ea typeface="Calibri" panose="020F0502020204030204" pitchFamily="34" charset="0"/>
              </a:rPr>
              <a:t>English (85%), with an average age of 45.</a:t>
            </a:r>
            <a:r>
              <a:rPr lang="en-US" sz="3200" b="1" spc="-25" dirty="0">
                <a:solidFill>
                  <a:srgbClr val="231F20"/>
                </a:solidFill>
                <a:effectLst/>
                <a:latin typeface="Calibri" panose="020F0502020204030204" pitchFamily="34" charset="0"/>
                <a:ea typeface="Calibri" panose="020F0502020204030204" pitchFamily="34" charset="0"/>
              </a:rPr>
              <a:t> </a:t>
            </a:r>
            <a:endParaRPr lang="en-US" sz="3200" b="1" dirty="0"/>
          </a:p>
          <a:p>
            <a:endParaRPr lang="en-US" sz="3200" b="1" dirty="0"/>
          </a:p>
        </p:txBody>
      </p:sp>
    </p:spTree>
    <p:extLst>
      <p:ext uri="{BB962C8B-B14F-4D97-AF65-F5344CB8AC3E}">
        <p14:creationId xmlns:p14="http://schemas.microsoft.com/office/powerpoint/2010/main" val="3175812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A2B910CB-EB3E-C7C9-203C-7C441E7E3C7F}"/>
              </a:ext>
            </a:extLst>
          </p:cNvPr>
          <p:cNvSpPr txBox="1">
            <a:spLocks noChangeArrowheads="1"/>
          </p:cNvSpPr>
          <p:nvPr/>
        </p:nvSpPr>
        <p:spPr bwMode="auto">
          <a:xfrm>
            <a:off x="374583" y="419100"/>
            <a:ext cx="82296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4400" i="1" dirty="0">
                <a:latin typeface="+mn-lt"/>
              </a:rPr>
              <a:t>If you treat an individual as he is, he will stay as he is, </a:t>
            </a:r>
          </a:p>
          <a:p>
            <a:pPr algn="ctr" eaLnBrk="1" hangingPunct="1">
              <a:spcBef>
                <a:spcPct val="50000"/>
              </a:spcBef>
              <a:buFontTx/>
              <a:buNone/>
            </a:pPr>
            <a:r>
              <a:rPr lang="en-US" altLang="en-US" sz="4400" i="1" dirty="0">
                <a:latin typeface="+mn-lt"/>
              </a:rPr>
              <a:t>but if you treat him as he ought to be, and could be, </a:t>
            </a:r>
          </a:p>
          <a:p>
            <a:pPr algn="ctr" eaLnBrk="1" hangingPunct="1">
              <a:spcBef>
                <a:spcPct val="50000"/>
              </a:spcBef>
              <a:buFontTx/>
              <a:buNone/>
            </a:pPr>
            <a:r>
              <a:rPr lang="en-US" altLang="en-US" sz="4400" i="1" dirty="0">
                <a:latin typeface="+mn-lt"/>
              </a:rPr>
              <a:t>he will become what he ought to be and could be.</a:t>
            </a:r>
          </a:p>
        </p:txBody>
      </p:sp>
      <p:sp>
        <p:nvSpPr>
          <p:cNvPr id="5123" name="Text Box 3">
            <a:extLst>
              <a:ext uri="{FF2B5EF4-FFF2-40B4-BE49-F238E27FC236}">
                <a16:creationId xmlns:a16="http://schemas.microsoft.com/office/drawing/2014/main" id="{DD44356A-76B3-565A-5B2E-5279B3770AF3}"/>
              </a:ext>
            </a:extLst>
          </p:cNvPr>
          <p:cNvSpPr txBox="1">
            <a:spLocks noChangeArrowheads="1"/>
          </p:cNvSpPr>
          <p:nvPr/>
        </p:nvSpPr>
        <p:spPr bwMode="auto">
          <a:xfrm>
            <a:off x="6546783" y="5372100"/>
            <a:ext cx="2057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800" dirty="0">
                <a:latin typeface="+mn-lt"/>
              </a:rPr>
              <a:t>~ Goethe</a:t>
            </a:r>
          </a:p>
        </p:txBody>
      </p:sp>
    </p:spTree>
    <p:extLst>
      <p:ext uri="{BB962C8B-B14F-4D97-AF65-F5344CB8AC3E}">
        <p14:creationId xmlns:p14="http://schemas.microsoft.com/office/powerpoint/2010/main" val="1495342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37801-6129-23BF-3D95-CE9E0D400118}"/>
              </a:ext>
            </a:extLst>
          </p:cNvPr>
          <p:cNvSpPr>
            <a:spLocks noGrp="1"/>
          </p:cNvSpPr>
          <p:nvPr>
            <p:ph type="title"/>
          </p:nvPr>
        </p:nvSpPr>
        <p:spPr/>
        <p:txBody>
          <a:bodyPr/>
          <a:lstStyle/>
          <a:p>
            <a:r>
              <a:rPr lang="en-US" dirty="0"/>
              <a:t>Qualified Workforce</a:t>
            </a:r>
          </a:p>
        </p:txBody>
      </p:sp>
      <p:sp>
        <p:nvSpPr>
          <p:cNvPr id="3" name="Content Placeholder 2">
            <a:extLst>
              <a:ext uri="{FF2B5EF4-FFF2-40B4-BE49-F238E27FC236}">
                <a16:creationId xmlns:a16="http://schemas.microsoft.com/office/drawing/2014/main" id="{CE771702-157E-4A1A-F4D2-B31BE08CFEE0}"/>
              </a:ext>
            </a:extLst>
          </p:cNvPr>
          <p:cNvSpPr>
            <a:spLocks noGrp="1"/>
          </p:cNvSpPr>
          <p:nvPr>
            <p:ph idx="1"/>
          </p:nvPr>
        </p:nvSpPr>
        <p:spPr/>
        <p:txBody>
          <a:bodyPr/>
          <a:lstStyle/>
          <a:p>
            <a:pPr marL="0" indent="0">
              <a:buNone/>
            </a:pPr>
            <a:r>
              <a:rPr lang="en-US" sz="3200" dirty="0">
                <a:solidFill>
                  <a:srgbClr val="231F20"/>
                </a:solidFill>
                <a:latin typeface="Calibri" panose="020F0502020204030204" pitchFamily="34" charset="0"/>
                <a:ea typeface="Calibri" panose="020F0502020204030204" pitchFamily="34" charset="0"/>
              </a:rPr>
              <a:t>84% of </a:t>
            </a:r>
            <a:r>
              <a:rPr lang="en-US" sz="3200" dirty="0">
                <a:solidFill>
                  <a:srgbClr val="231F20"/>
                </a:solidFill>
                <a:effectLst/>
                <a:latin typeface="Calibri" panose="020F0502020204030204" pitchFamily="34" charset="0"/>
                <a:ea typeface="Calibri" panose="020F0502020204030204" pitchFamily="34" charset="0"/>
              </a:rPr>
              <a:t>all</a:t>
            </a:r>
            <a:r>
              <a:rPr lang="en-US" sz="3200" spc="-30" dirty="0">
                <a:solidFill>
                  <a:srgbClr val="231F20"/>
                </a:solidFill>
                <a:effectLst/>
                <a:latin typeface="Calibri" panose="020F0502020204030204" pitchFamily="34" charset="0"/>
                <a:ea typeface="Calibri" panose="020F0502020204030204" pitchFamily="34" charset="0"/>
              </a:rPr>
              <a:t> </a:t>
            </a:r>
            <a:r>
              <a:rPr lang="en-US" sz="3200" dirty="0">
                <a:solidFill>
                  <a:srgbClr val="231F20"/>
                </a:solidFill>
                <a:effectLst/>
                <a:latin typeface="Calibri" panose="020F0502020204030204" pitchFamily="34" charset="0"/>
                <a:ea typeface="Calibri" panose="020F0502020204030204" pitchFamily="34" charset="0"/>
              </a:rPr>
              <a:t>respondents</a:t>
            </a:r>
            <a:r>
              <a:rPr lang="en-US" sz="3200" spc="-30" dirty="0">
                <a:solidFill>
                  <a:srgbClr val="231F20"/>
                </a:solidFill>
                <a:effectLst/>
                <a:latin typeface="Calibri" panose="020F0502020204030204" pitchFamily="34" charset="0"/>
                <a:ea typeface="Calibri" panose="020F0502020204030204" pitchFamily="34" charset="0"/>
              </a:rPr>
              <a:t> </a:t>
            </a:r>
            <a:r>
              <a:rPr lang="en-US" sz="3200" dirty="0">
                <a:solidFill>
                  <a:srgbClr val="231F20"/>
                </a:solidFill>
                <a:effectLst/>
                <a:latin typeface="Calibri" panose="020F0502020204030204" pitchFamily="34" charset="0"/>
                <a:ea typeface="Calibri" panose="020F0502020204030204" pitchFamily="34" charset="0"/>
              </a:rPr>
              <a:t>held</a:t>
            </a:r>
            <a:r>
              <a:rPr lang="en-US" sz="3200" spc="-30" dirty="0">
                <a:solidFill>
                  <a:srgbClr val="231F20"/>
                </a:solidFill>
                <a:effectLst/>
                <a:latin typeface="Calibri" panose="020F0502020204030204" pitchFamily="34" charset="0"/>
                <a:ea typeface="Calibri" panose="020F0502020204030204" pitchFamily="34" charset="0"/>
              </a:rPr>
              <a:t> </a:t>
            </a:r>
            <a:r>
              <a:rPr lang="en-US" sz="3200" dirty="0">
                <a:solidFill>
                  <a:srgbClr val="231F20"/>
                </a:solidFill>
                <a:effectLst/>
                <a:latin typeface="Calibri" panose="020F0502020204030204" pitchFamily="34" charset="0"/>
                <a:ea typeface="Calibri" panose="020F0502020204030204" pitchFamily="34" charset="0"/>
              </a:rPr>
              <a:t>a</a:t>
            </a:r>
            <a:r>
              <a:rPr lang="en-US" sz="3200" spc="-30" dirty="0">
                <a:solidFill>
                  <a:srgbClr val="231F20"/>
                </a:solidFill>
                <a:effectLst/>
                <a:latin typeface="Calibri" panose="020F0502020204030204" pitchFamily="34" charset="0"/>
                <a:ea typeface="Calibri" panose="020F0502020204030204" pitchFamily="34" charset="0"/>
              </a:rPr>
              <a:t> </a:t>
            </a:r>
            <a:r>
              <a:rPr lang="en-US" sz="3200" dirty="0">
                <a:solidFill>
                  <a:srgbClr val="231F20"/>
                </a:solidFill>
                <a:effectLst/>
                <a:latin typeface="Calibri" panose="020F0502020204030204" pitchFamily="34" charset="0"/>
                <a:ea typeface="Calibri" panose="020F0502020204030204" pitchFamily="34" charset="0"/>
              </a:rPr>
              <a:t>certification</a:t>
            </a:r>
            <a:r>
              <a:rPr lang="en-US" sz="3200" spc="-30" dirty="0">
                <a:solidFill>
                  <a:srgbClr val="231F20"/>
                </a:solidFill>
                <a:effectLst/>
                <a:latin typeface="Calibri" panose="020F0502020204030204" pitchFamily="34" charset="0"/>
                <a:ea typeface="Calibri" panose="020F0502020204030204" pitchFamily="34" charset="0"/>
              </a:rPr>
              <a:t> </a:t>
            </a:r>
            <a:r>
              <a:rPr lang="en-US" sz="3200" dirty="0">
                <a:solidFill>
                  <a:srgbClr val="231F20"/>
                </a:solidFill>
                <a:effectLst/>
                <a:latin typeface="Calibri" panose="020F0502020204030204" pitchFamily="34" charset="0"/>
                <a:ea typeface="Calibri" panose="020F0502020204030204" pitchFamily="34" charset="0"/>
              </a:rPr>
              <a:t>or</a:t>
            </a:r>
            <a:r>
              <a:rPr lang="en-US" sz="3200" spc="-25" dirty="0">
                <a:solidFill>
                  <a:srgbClr val="231F20"/>
                </a:solidFill>
                <a:effectLst/>
                <a:latin typeface="Calibri" panose="020F0502020204030204" pitchFamily="34" charset="0"/>
                <a:ea typeface="Calibri" panose="020F0502020204030204" pitchFamily="34" charset="0"/>
              </a:rPr>
              <a:t> </a:t>
            </a:r>
            <a:r>
              <a:rPr lang="en-US" sz="3200" dirty="0">
                <a:solidFill>
                  <a:srgbClr val="231F20"/>
                </a:solidFill>
                <a:effectLst/>
                <a:latin typeface="Calibri" panose="020F0502020204030204" pitchFamily="34" charset="0"/>
                <a:ea typeface="Calibri" panose="020F0502020204030204" pitchFamily="34" charset="0"/>
              </a:rPr>
              <a:t>license</a:t>
            </a:r>
            <a:r>
              <a:rPr lang="en-US" sz="1800" spc="-25" dirty="0">
                <a:solidFill>
                  <a:srgbClr val="231F20"/>
                </a:solidFill>
                <a:latin typeface="Calibri" panose="020F0502020204030204" pitchFamily="34" charset="0"/>
                <a:ea typeface="Calibri" panose="020F0502020204030204" pitchFamily="34" charset="0"/>
              </a:rPr>
              <a:t>.</a:t>
            </a:r>
          </a:p>
          <a:p>
            <a:endParaRPr lang="en-US" sz="1800" dirty="0">
              <a:solidFill>
                <a:srgbClr val="231F20"/>
              </a:solidFill>
              <a:effectLst/>
              <a:latin typeface="Calibri" panose="020F0502020204030204" pitchFamily="34" charset="0"/>
              <a:ea typeface="Calibri" panose="020F0502020204030204" pitchFamily="34" charset="0"/>
            </a:endParaRPr>
          </a:p>
          <a:p>
            <a:pPr lvl="1"/>
            <a:r>
              <a:rPr lang="en-US" sz="2800" dirty="0">
                <a:solidFill>
                  <a:srgbClr val="231F20"/>
                </a:solidFill>
                <a:effectLst/>
                <a:latin typeface="Calibri" panose="020F0502020204030204" pitchFamily="34" charset="0"/>
                <a:ea typeface="Calibri" panose="020F0502020204030204" pitchFamily="34" charset="0"/>
              </a:rPr>
              <a:t>58% </a:t>
            </a:r>
            <a:r>
              <a:rPr lang="en-US" sz="2800" dirty="0">
                <a:solidFill>
                  <a:srgbClr val="231F20"/>
                </a:solidFill>
                <a:latin typeface="Calibri" panose="020F0502020204030204" pitchFamily="34" charset="0"/>
                <a:ea typeface="Calibri" panose="020F0502020204030204" pitchFamily="34" charset="0"/>
              </a:rPr>
              <a:t> for the </a:t>
            </a:r>
            <a:r>
              <a:rPr lang="en-US" sz="2800" dirty="0">
                <a:solidFill>
                  <a:srgbClr val="231F20"/>
                </a:solidFill>
                <a:effectLst/>
                <a:latin typeface="Calibri" panose="020F0502020204030204" pitchFamily="34" charset="0"/>
                <a:ea typeface="Calibri" panose="020F0502020204030204" pitchFamily="34" charset="0"/>
              </a:rPr>
              <a:t>early childhood years.</a:t>
            </a:r>
          </a:p>
          <a:p>
            <a:endParaRPr lang="en-US" dirty="0">
              <a:solidFill>
                <a:srgbClr val="231F20"/>
              </a:solidFill>
              <a:latin typeface="Calibri" panose="020F0502020204030204" pitchFamily="34" charset="0"/>
              <a:ea typeface="Calibri" panose="020F0502020204030204" pitchFamily="34" charset="0"/>
            </a:endParaRPr>
          </a:p>
          <a:p>
            <a:pPr lvl="1"/>
            <a:r>
              <a:rPr lang="en-US" sz="2800" dirty="0">
                <a:solidFill>
                  <a:srgbClr val="231F20"/>
                </a:solidFill>
                <a:latin typeface="Calibri" panose="020F0502020204030204" pitchFamily="34" charset="0"/>
                <a:ea typeface="Calibri" panose="020F0502020204030204" pitchFamily="34" charset="0"/>
              </a:rPr>
              <a:t>37% for the lifespan.</a:t>
            </a:r>
            <a:endParaRPr lang="en-US" sz="2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06510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2F673-B621-3427-8EC6-2E8F51E1032B}"/>
              </a:ext>
            </a:extLst>
          </p:cNvPr>
          <p:cNvSpPr>
            <a:spLocks noGrp="1"/>
          </p:cNvSpPr>
          <p:nvPr>
            <p:ph type="title"/>
          </p:nvPr>
        </p:nvSpPr>
        <p:spPr/>
        <p:txBody>
          <a:bodyPr>
            <a:normAutofit/>
          </a:bodyPr>
          <a:lstStyle/>
          <a:p>
            <a:pPr algn="ctr"/>
            <a:r>
              <a:rPr lang="en-US" sz="3600" b="1" dirty="0"/>
              <a:t>Low Compensation</a:t>
            </a:r>
          </a:p>
        </p:txBody>
      </p:sp>
      <p:sp>
        <p:nvSpPr>
          <p:cNvPr id="3" name="Content Placeholder 2">
            <a:extLst>
              <a:ext uri="{FF2B5EF4-FFF2-40B4-BE49-F238E27FC236}">
                <a16:creationId xmlns:a16="http://schemas.microsoft.com/office/drawing/2014/main" id="{74C57BED-85FE-C23D-0704-A8F0F80CBD44}"/>
              </a:ext>
            </a:extLst>
          </p:cNvPr>
          <p:cNvSpPr>
            <a:spLocks noGrp="1"/>
          </p:cNvSpPr>
          <p:nvPr>
            <p:ph idx="1"/>
          </p:nvPr>
        </p:nvSpPr>
        <p:spPr>
          <a:xfrm>
            <a:off x="228600" y="1690689"/>
            <a:ext cx="8781288" cy="4351338"/>
          </a:xfrm>
        </p:spPr>
        <p:txBody>
          <a:bodyPr/>
          <a:lstStyle/>
          <a:p>
            <a:pPr marL="901700" marR="767080" indent="-457200">
              <a:lnSpc>
                <a:spcPct val="105000"/>
              </a:lnSpc>
              <a:spcBef>
                <a:spcPts val="385"/>
              </a:spcBef>
            </a:pPr>
            <a:r>
              <a:rPr lang="en-US" sz="3200" dirty="0">
                <a:solidFill>
                  <a:srgbClr val="231F20"/>
                </a:solidFill>
                <a:effectLst/>
                <a:latin typeface="Calibri" panose="020F0502020204030204" pitchFamily="34" charset="0"/>
                <a:ea typeface="Calibri" panose="020F0502020204030204" pitchFamily="34" charset="0"/>
              </a:rPr>
              <a:t>Of</a:t>
            </a:r>
            <a:r>
              <a:rPr lang="en-US" sz="3200" spc="-50" dirty="0">
                <a:solidFill>
                  <a:srgbClr val="231F20"/>
                </a:solidFill>
                <a:effectLst/>
                <a:latin typeface="Calibri" panose="020F0502020204030204" pitchFamily="34" charset="0"/>
                <a:ea typeface="Calibri" panose="020F0502020204030204" pitchFamily="34" charset="0"/>
              </a:rPr>
              <a:t> </a:t>
            </a:r>
            <a:r>
              <a:rPr lang="en-US" sz="3200" dirty="0">
                <a:solidFill>
                  <a:srgbClr val="231F20"/>
                </a:solidFill>
                <a:effectLst/>
                <a:latin typeface="Calibri" panose="020F0502020204030204" pitchFamily="34" charset="0"/>
                <a:ea typeface="Calibri" panose="020F0502020204030204" pitchFamily="34" charset="0"/>
              </a:rPr>
              <a:t>those who reported a salary, the two most frequently reported salary categories were</a:t>
            </a:r>
            <a:r>
              <a:rPr lang="en-US" sz="3200" dirty="0">
                <a:latin typeface="Calibri" panose="020F0502020204030204" pitchFamily="34" charset="0"/>
                <a:ea typeface="Calibri" panose="020F0502020204030204" pitchFamily="34" charset="0"/>
              </a:rPr>
              <a:t>  </a:t>
            </a:r>
            <a:r>
              <a:rPr lang="en-US" sz="3200" b="1" dirty="0">
                <a:solidFill>
                  <a:srgbClr val="231F20"/>
                </a:solidFill>
                <a:effectLst/>
                <a:latin typeface="Calibri" panose="020F0502020204030204" pitchFamily="34" charset="0"/>
                <a:ea typeface="Calibri" panose="020F0502020204030204" pitchFamily="34" charset="0"/>
              </a:rPr>
              <a:t>$50,000</a:t>
            </a:r>
            <a:r>
              <a:rPr lang="en-US" sz="3200" b="1" spc="-25" dirty="0">
                <a:solidFill>
                  <a:srgbClr val="231F20"/>
                </a:solidFill>
                <a:effectLst/>
                <a:latin typeface="Calibri" panose="020F0502020204030204" pitchFamily="34" charset="0"/>
                <a:ea typeface="Calibri" panose="020F0502020204030204" pitchFamily="34" charset="0"/>
              </a:rPr>
              <a:t> </a:t>
            </a:r>
            <a:r>
              <a:rPr lang="en-US" sz="3200" b="1" dirty="0">
                <a:solidFill>
                  <a:srgbClr val="231F20"/>
                </a:solidFill>
                <a:effectLst/>
                <a:latin typeface="Calibri" panose="020F0502020204030204" pitchFamily="34" charset="0"/>
                <a:ea typeface="Calibri" panose="020F0502020204030204" pitchFamily="34" charset="0"/>
              </a:rPr>
              <a:t>to</a:t>
            </a:r>
            <a:r>
              <a:rPr lang="en-US" sz="3200" b="1" spc="-30" dirty="0">
                <a:solidFill>
                  <a:srgbClr val="231F20"/>
                </a:solidFill>
                <a:effectLst/>
                <a:latin typeface="Calibri" panose="020F0502020204030204" pitchFamily="34" charset="0"/>
                <a:ea typeface="Calibri" panose="020F0502020204030204" pitchFamily="34" charset="0"/>
              </a:rPr>
              <a:t> </a:t>
            </a:r>
            <a:r>
              <a:rPr lang="en-US" sz="3200" b="1" dirty="0">
                <a:solidFill>
                  <a:srgbClr val="231F20"/>
                </a:solidFill>
                <a:effectLst/>
                <a:latin typeface="Calibri" panose="020F0502020204030204" pitchFamily="34" charset="0"/>
                <a:ea typeface="Calibri" panose="020F0502020204030204" pitchFamily="34" charset="0"/>
              </a:rPr>
              <a:t>$59,000</a:t>
            </a:r>
            <a:r>
              <a:rPr lang="en-US" sz="3200" b="1" spc="-25" dirty="0">
                <a:solidFill>
                  <a:srgbClr val="231F20"/>
                </a:solidFill>
                <a:effectLst/>
                <a:latin typeface="Calibri" panose="020F0502020204030204" pitchFamily="34" charset="0"/>
                <a:ea typeface="Calibri" panose="020F0502020204030204" pitchFamily="34" charset="0"/>
              </a:rPr>
              <a:t> </a:t>
            </a:r>
            <a:r>
              <a:rPr lang="en-US" sz="3200" dirty="0">
                <a:solidFill>
                  <a:srgbClr val="231F20"/>
                </a:solidFill>
                <a:effectLst/>
                <a:latin typeface="Calibri" panose="020F0502020204030204" pitchFamily="34" charset="0"/>
                <a:ea typeface="Calibri" panose="020F0502020204030204" pitchFamily="34" charset="0"/>
              </a:rPr>
              <a:t>and</a:t>
            </a:r>
            <a:r>
              <a:rPr lang="en-US" sz="3200" spc="-30" dirty="0">
                <a:solidFill>
                  <a:srgbClr val="231F20"/>
                </a:solidFill>
                <a:effectLst/>
                <a:latin typeface="Calibri" panose="020F0502020204030204" pitchFamily="34" charset="0"/>
                <a:ea typeface="Calibri" panose="020F0502020204030204" pitchFamily="34" charset="0"/>
              </a:rPr>
              <a:t> </a:t>
            </a:r>
            <a:r>
              <a:rPr lang="en-US" sz="3200" dirty="0">
                <a:solidFill>
                  <a:srgbClr val="231F20"/>
                </a:solidFill>
                <a:effectLst/>
                <a:latin typeface="Calibri" panose="020F0502020204030204" pitchFamily="34" charset="0"/>
                <a:ea typeface="Calibri" panose="020F0502020204030204" pitchFamily="34" charset="0"/>
              </a:rPr>
              <a:t>$</a:t>
            </a:r>
            <a:r>
              <a:rPr lang="en-US" sz="3200" b="1" dirty="0">
                <a:solidFill>
                  <a:srgbClr val="231F20"/>
                </a:solidFill>
                <a:effectLst/>
                <a:latin typeface="Calibri" panose="020F0502020204030204" pitchFamily="34" charset="0"/>
                <a:ea typeface="Calibri" panose="020F0502020204030204" pitchFamily="34" charset="0"/>
              </a:rPr>
              <a:t>60,000</a:t>
            </a:r>
            <a:r>
              <a:rPr lang="en-US" sz="3200" b="1" spc="-25" dirty="0">
                <a:solidFill>
                  <a:srgbClr val="231F20"/>
                </a:solidFill>
                <a:effectLst/>
                <a:latin typeface="Calibri" panose="020F0502020204030204" pitchFamily="34" charset="0"/>
                <a:ea typeface="Calibri" panose="020F0502020204030204" pitchFamily="34" charset="0"/>
              </a:rPr>
              <a:t> </a:t>
            </a:r>
            <a:r>
              <a:rPr lang="en-US" sz="3200" b="1" dirty="0">
                <a:solidFill>
                  <a:srgbClr val="231F20"/>
                </a:solidFill>
                <a:effectLst/>
                <a:latin typeface="Calibri" panose="020F0502020204030204" pitchFamily="34" charset="0"/>
                <a:ea typeface="Calibri" panose="020F0502020204030204" pitchFamily="34" charset="0"/>
              </a:rPr>
              <a:t>to</a:t>
            </a:r>
            <a:r>
              <a:rPr lang="en-US" sz="3200" b="1" spc="-30" dirty="0">
                <a:solidFill>
                  <a:srgbClr val="231F20"/>
                </a:solidFill>
                <a:effectLst/>
                <a:latin typeface="Calibri" panose="020F0502020204030204" pitchFamily="34" charset="0"/>
                <a:ea typeface="Calibri" panose="020F0502020204030204" pitchFamily="34" charset="0"/>
              </a:rPr>
              <a:t> </a:t>
            </a:r>
            <a:r>
              <a:rPr lang="en-US" sz="3200" b="1" dirty="0">
                <a:solidFill>
                  <a:srgbClr val="231F20"/>
                </a:solidFill>
                <a:effectLst/>
                <a:latin typeface="Calibri" panose="020F0502020204030204" pitchFamily="34" charset="0"/>
                <a:ea typeface="Calibri" panose="020F0502020204030204" pitchFamily="34" charset="0"/>
              </a:rPr>
              <a:t>$69,000</a:t>
            </a:r>
            <a:r>
              <a:rPr lang="en-US" sz="3200" dirty="0">
                <a:solidFill>
                  <a:srgbClr val="231F20"/>
                </a:solidFill>
                <a:effectLst/>
                <a:latin typeface="Calibri" panose="020F0502020204030204" pitchFamily="34" charset="0"/>
                <a:ea typeface="Calibri" panose="020F0502020204030204" pitchFamily="34" charset="0"/>
              </a:rPr>
              <a:t>.</a:t>
            </a:r>
            <a:r>
              <a:rPr lang="en-US" sz="3200" spc="-30" dirty="0">
                <a:solidFill>
                  <a:srgbClr val="231F20"/>
                </a:solidFill>
                <a:effectLst/>
                <a:latin typeface="Calibri" panose="020F0502020204030204" pitchFamily="34" charset="0"/>
                <a:ea typeface="Calibri" panose="020F0502020204030204" pitchFamily="34" charset="0"/>
              </a:rPr>
              <a:t> </a:t>
            </a:r>
          </a:p>
          <a:p>
            <a:pPr marL="901700" marR="767080" indent="-457200">
              <a:lnSpc>
                <a:spcPct val="105000"/>
              </a:lnSpc>
              <a:spcBef>
                <a:spcPts val="385"/>
              </a:spcBef>
            </a:pPr>
            <a:endParaRPr lang="en-US" sz="3200" dirty="0">
              <a:solidFill>
                <a:srgbClr val="231F20"/>
              </a:solidFill>
              <a:effectLst/>
              <a:latin typeface="Calibri" panose="020F0502020204030204" pitchFamily="34" charset="0"/>
              <a:ea typeface="Calibri" panose="020F0502020204030204" pitchFamily="34" charset="0"/>
            </a:endParaRPr>
          </a:p>
          <a:p>
            <a:pPr marL="901700" marR="767080" indent="-457200">
              <a:lnSpc>
                <a:spcPct val="105000"/>
              </a:lnSpc>
              <a:spcBef>
                <a:spcPts val="385"/>
              </a:spcBef>
            </a:pPr>
            <a:r>
              <a:rPr lang="en-US" sz="3200" dirty="0">
                <a:solidFill>
                  <a:srgbClr val="231F20"/>
                </a:solidFill>
                <a:effectLst/>
                <a:latin typeface="Calibri" panose="020F0502020204030204" pitchFamily="34" charset="0"/>
                <a:ea typeface="Calibri" panose="020F0502020204030204" pitchFamily="34" charset="0"/>
              </a:rPr>
              <a:t>Those</a:t>
            </a:r>
            <a:r>
              <a:rPr lang="en-US" sz="3200" spc="-25" dirty="0">
                <a:solidFill>
                  <a:srgbClr val="231F20"/>
                </a:solidFill>
                <a:effectLst/>
                <a:latin typeface="Calibri" panose="020F0502020204030204" pitchFamily="34" charset="0"/>
                <a:ea typeface="Calibri" panose="020F0502020204030204" pitchFamily="34" charset="0"/>
              </a:rPr>
              <a:t> </a:t>
            </a:r>
            <a:r>
              <a:rPr lang="en-US" sz="3200" dirty="0">
                <a:solidFill>
                  <a:srgbClr val="231F20"/>
                </a:solidFill>
                <a:effectLst/>
                <a:latin typeface="Calibri" panose="020F0502020204030204" pitchFamily="34" charset="0"/>
                <a:ea typeface="Calibri" panose="020F0502020204030204" pitchFamily="34" charset="0"/>
              </a:rPr>
              <a:t>with</a:t>
            </a:r>
            <a:r>
              <a:rPr lang="en-US" sz="3200" spc="-30" dirty="0">
                <a:solidFill>
                  <a:srgbClr val="231F20"/>
                </a:solidFill>
                <a:effectLst/>
                <a:latin typeface="Calibri" panose="020F0502020204030204" pitchFamily="34" charset="0"/>
                <a:ea typeface="Calibri" panose="020F0502020204030204" pitchFamily="34" charset="0"/>
              </a:rPr>
              <a:t> </a:t>
            </a:r>
            <a:r>
              <a:rPr lang="en-US" sz="3200" dirty="0">
                <a:solidFill>
                  <a:srgbClr val="231F20"/>
                </a:solidFill>
                <a:effectLst/>
                <a:latin typeface="Calibri" panose="020F0502020204030204" pitchFamily="34" charset="0"/>
                <a:ea typeface="Calibri" panose="020F0502020204030204" pitchFamily="34" charset="0"/>
              </a:rPr>
              <a:t>higher</a:t>
            </a:r>
            <a:r>
              <a:rPr lang="en-US" sz="3200" spc="-25" dirty="0">
                <a:solidFill>
                  <a:srgbClr val="231F20"/>
                </a:solidFill>
                <a:effectLst/>
                <a:latin typeface="Calibri" panose="020F0502020204030204" pitchFamily="34" charset="0"/>
                <a:ea typeface="Calibri" panose="020F0502020204030204" pitchFamily="34" charset="0"/>
              </a:rPr>
              <a:t> </a:t>
            </a:r>
            <a:r>
              <a:rPr lang="en-US" sz="3200" dirty="0">
                <a:solidFill>
                  <a:srgbClr val="231F20"/>
                </a:solidFill>
                <a:effectLst/>
                <a:latin typeface="Calibri" panose="020F0502020204030204" pitchFamily="34" charset="0"/>
                <a:ea typeface="Calibri" panose="020F0502020204030204" pitchFamily="34" charset="0"/>
              </a:rPr>
              <a:t>educational attainment tended to earn higher salaries.</a:t>
            </a:r>
            <a:endParaRPr lang="en-US" sz="32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6353700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AD93C-20AF-5DF0-E294-61AB93660B2E}"/>
              </a:ext>
            </a:extLst>
          </p:cNvPr>
          <p:cNvSpPr>
            <a:spLocks noGrp="1"/>
          </p:cNvSpPr>
          <p:nvPr>
            <p:ph type="title"/>
          </p:nvPr>
        </p:nvSpPr>
        <p:spPr/>
        <p:txBody>
          <a:bodyPr>
            <a:normAutofit/>
          </a:bodyPr>
          <a:lstStyle/>
          <a:p>
            <a:pPr algn="ctr"/>
            <a:r>
              <a:rPr lang="en-US" sz="3600" b="1" dirty="0"/>
              <a:t>Plans to Leave the Field</a:t>
            </a:r>
          </a:p>
        </p:txBody>
      </p:sp>
      <p:sp>
        <p:nvSpPr>
          <p:cNvPr id="3" name="Content Placeholder 2">
            <a:extLst>
              <a:ext uri="{FF2B5EF4-FFF2-40B4-BE49-F238E27FC236}">
                <a16:creationId xmlns:a16="http://schemas.microsoft.com/office/drawing/2014/main" id="{584C2AC5-D92B-37D8-E745-B1F03B0B1536}"/>
              </a:ext>
            </a:extLst>
          </p:cNvPr>
          <p:cNvSpPr>
            <a:spLocks noGrp="1"/>
          </p:cNvSpPr>
          <p:nvPr>
            <p:ph idx="1"/>
          </p:nvPr>
        </p:nvSpPr>
        <p:spPr/>
        <p:txBody>
          <a:bodyPr/>
          <a:lstStyle/>
          <a:p>
            <a:r>
              <a:rPr lang="en-US" sz="3200" dirty="0"/>
              <a:t>40% of respondents reported they are likely or very likely to leave the EI/ECSE workforce in the next 5 years.</a:t>
            </a:r>
          </a:p>
          <a:p>
            <a:endParaRPr lang="en-US" sz="3200" dirty="0">
              <a:solidFill>
                <a:srgbClr val="231F20"/>
              </a:solidFill>
              <a:effectLst/>
              <a:ea typeface="Calibri" panose="020F0502020204030204" pitchFamily="34" charset="0"/>
            </a:endParaRPr>
          </a:p>
          <a:p>
            <a:r>
              <a:rPr lang="en-US" sz="3200" dirty="0">
                <a:solidFill>
                  <a:srgbClr val="231F20"/>
                </a:solidFill>
                <a:effectLst/>
                <a:ea typeface="Calibri" panose="020F0502020204030204" pitchFamily="34" charset="0"/>
              </a:rPr>
              <a:t>25%</a:t>
            </a:r>
            <a:r>
              <a:rPr lang="en-US" sz="3200" spc="-30" dirty="0">
                <a:solidFill>
                  <a:srgbClr val="231F20"/>
                </a:solidFill>
                <a:effectLst/>
                <a:ea typeface="Calibri" panose="020F0502020204030204" pitchFamily="34" charset="0"/>
              </a:rPr>
              <a:t> </a:t>
            </a:r>
            <a:r>
              <a:rPr lang="en-US" sz="3200" dirty="0">
                <a:solidFill>
                  <a:srgbClr val="231F20"/>
                </a:solidFill>
                <a:effectLst/>
                <a:ea typeface="Calibri" panose="020F0502020204030204" pitchFamily="34" charset="0"/>
              </a:rPr>
              <a:t>reported</a:t>
            </a:r>
            <a:r>
              <a:rPr lang="en-US" sz="3200" spc="-35" dirty="0">
                <a:solidFill>
                  <a:srgbClr val="231F20"/>
                </a:solidFill>
                <a:effectLst/>
                <a:ea typeface="Calibri" panose="020F0502020204030204" pitchFamily="34" charset="0"/>
              </a:rPr>
              <a:t> </a:t>
            </a:r>
            <a:r>
              <a:rPr lang="en-US" sz="3200" dirty="0">
                <a:solidFill>
                  <a:srgbClr val="231F20"/>
                </a:solidFill>
                <a:effectLst/>
                <a:ea typeface="Calibri" panose="020F0502020204030204" pitchFamily="34" charset="0"/>
              </a:rPr>
              <a:t>looking</a:t>
            </a:r>
            <a:r>
              <a:rPr lang="en-US" sz="3200" spc="-30" dirty="0">
                <a:solidFill>
                  <a:srgbClr val="231F20"/>
                </a:solidFill>
                <a:effectLst/>
                <a:ea typeface="Calibri" panose="020F0502020204030204" pitchFamily="34" charset="0"/>
              </a:rPr>
              <a:t> </a:t>
            </a:r>
            <a:r>
              <a:rPr lang="en-US" sz="3200" dirty="0">
                <a:solidFill>
                  <a:srgbClr val="231F20"/>
                </a:solidFill>
                <a:effectLst/>
                <a:ea typeface="Calibri" panose="020F0502020204030204" pitchFamily="34" charset="0"/>
              </a:rPr>
              <a:t>for</a:t>
            </a:r>
            <a:r>
              <a:rPr lang="en-US" sz="3200" spc="-30" dirty="0">
                <a:solidFill>
                  <a:srgbClr val="231F20"/>
                </a:solidFill>
                <a:effectLst/>
                <a:ea typeface="Calibri" panose="020F0502020204030204" pitchFamily="34" charset="0"/>
              </a:rPr>
              <a:t> </a:t>
            </a:r>
            <a:r>
              <a:rPr lang="en-US" sz="3200" dirty="0">
                <a:solidFill>
                  <a:srgbClr val="231F20"/>
                </a:solidFill>
                <a:effectLst/>
                <a:ea typeface="Calibri" panose="020F0502020204030204" pitchFamily="34" charset="0"/>
              </a:rPr>
              <a:t>a</a:t>
            </a:r>
            <a:r>
              <a:rPr lang="en-US" sz="3200" spc="-35" dirty="0">
                <a:solidFill>
                  <a:srgbClr val="231F20"/>
                </a:solidFill>
                <a:effectLst/>
                <a:ea typeface="Calibri" panose="020F0502020204030204" pitchFamily="34" charset="0"/>
              </a:rPr>
              <a:t> </a:t>
            </a:r>
            <a:r>
              <a:rPr lang="en-US" sz="3200" dirty="0">
                <a:solidFill>
                  <a:srgbClr val="231F20"/>
                </a:solidFill>
                <a:effectLst/>
                <a:ea typeface="Calibri" panose="020F0502020204030204" pitchFamily="34" charset="0"/>
              </a:rPr>
              <a:t>new job outside the EI/ECSE field in the last 6 months.</a:t>
            </a:r>
            <a:endParaRPr lang="en-US" sz="3200" dirty="0">
              <a:effectLst/>
              <a:ea typeface="Calibri" panose="020F0502020204030204" pitchFamily="34" charset="0"/>
            </a:endParaRPr>
          </a:p>
          <a:p>
            <a:endParaRPr lang="en-US" dirty="0"/>
          </a:p>
        </p:txBody>
      </p:sp>
    </p:spTree>
    <p:extLst>
      <p:ext uri="{BB962C8B-B14F-4D97-AF65-F5344CB8AC3E}">
        <p14:creationId xmlns:p14="http://schemas.microsoft.com/office/powerpoint/2010/main" val="583127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E84B9-860F-BDFC-A70C-F4B59C3E633F}"/>
              </a:ext>
            </a:extLst>
          </p:cNvPr>
          <p:cNvSpPr>
            <a:spLocks noGrp="1"/>
          </p:cNvSpPr>
          <p:nvPr>
            <p:ph type="title"/>
          </p:nvPr>
        </p:nvSpPr>
        <p:spPr/>
        <p:txBody>
          <a:bodyPr>
            <a:normAutofit/>
          </a:bodyPr>
          <a:lstStyle/>
          <a:p>
            <a:pPr algn="ctr"/>
            <a:r>
              <a:rPr lang="en-US" sz="3600" b="1" dirty="0">
                <a:effectLst/>
                <a:ea typeface="Calibri" panose="020F0502020204030204" pitchFamily="34" charset="0"/>
              </a:rPr>
              <a:t>Levels</a:t>
            </a:r>
            <a:r>
              <a:rPr lang="en-US" sz="3600" b="1" spc="-30" dirty="0">
                <a:effectLst/>
                <a:ea typeface="Calibri" panose="020F0502020204030204" pitchFamily="34" charset="0"/>
              </a:rPr>
              <a:t> </a:t>
            </a:r>
            <a:r>
              <a:rPr lang="en-US" sz="3600" b="1" dirty="0">
                <a:effectLst/>
                <a:ea typeface="Calibri" panose="020F0502020204030204" pitchFamily="34" charset="0"/>
              </a:rPr>
              <a:t>of</a:t>
            </a:r>
            <a:r>
              <a:rPr lang="en-US" sz="3600" b="1" spc="-30" dirty="0">
                <a:effectLst/>
                <a:ea typeface="Calibri" panose="020F0502020204030204" pitchFamily="34" charset="0"/>
              </a:rPr>
              <a:t> </a:t>
            </a:r>
            <a:r>
              <a:rPr lang="en-US" sz="3600" b="1" spc="-10" dirty="0">
                <a:effectLst/>
                <a:ea typeface="Calibri" panose="020F0502020204030204" pitchFamily="34" charset="0"/>
              </a:rPr>
              <a:t>Stress</a:t>
            </a:r>
            <a:endParaRPr lang="en-US" sz="3600" b="1" dirty="0"/>
          </a:p>
        </p:txBody>
      </p:sp>
      <p:sp>
        <p:nvSpPr>
          <p:cNvPr id="3" name="Content Placeholder 2">
            <a:extLst>
              <a:ext uri="{FF2B5EF4-FFF2-40B4-BE49-F238E27FC236}">
                <a16:creationId xmlns:a16="http://schemas.microsoft.com/office/drawing/2014/main" id="{4557EBCD-9178-2A96-F247-E03158694131}"/>
              </a:ext>
            </a:extLst>
          </p:cNvPr>
          <p:cNvSpPr>
            <a:spLocks noGrp="1"/>
          </p:cNvSpPr>
          <p:nvPr>
            <p:ph idx="1"/>
          </p:nvPr>
        </p:nvSpPr>
        <p:spPr>
          <a:xfrm>
            <a:off x="390144" y="1520825"/>
            <a:ext cx="8314944" cy="4351338"/>
          </a:xfrm>
        </p:spPr>
        <p:txBody>
          <a:bodyPr>
            <a:normAutofit lnSpcReduction="10000"/>
          </a:bodyPr>
          <a:lstStyle/>
          <a:p>
            <a:r>
              <a:rPr lang="en-US" sz="3200" dirty="0">
                <a:solidFill>
                  <a:srgbClr val="231F20"/>
                </a:solidFill>
                <a:latin typeface="Calibri" panose="020F0502020204030204" pitchFamily="34" charset="0"/>
                <a:ea typeface="Calibri" panose="020F0502020204030204" pitchFamily="34" charset="0"/>
              </a:rPr>
              <a:t>O</a:t>
            </a:r>
            <a:r>
              <a:rPr lang="en-US" sz="3200" dirty="0">
                <a:solidFill>
                  <a:srgbClr val="231F20"/>
                </a:solidFill>
                <a:effectLst/>
                <a:latin typeface="Calibri" panose="020F0502020204030204" pitchFamily="34" charset="0"/>
                <a:ea typeface="Calibri" panose="020F0502020204030204" pitchFamily="34" charset="0"/>
              </a:rPr>
              <a:t>ne-quarter</a:t>
            </a:r>
            <a:r>
              <a:rPr lang="en-US" sz="3200" spc="-55" dirty="0">
                <a:solidFill>
                  <a:srgbClr val="231F20"/>
                </a:solidFill>
                <a:effectLst/>
                <a:latin typeface="Calibri" panose="020F0502020204030204" pitchFamily="34" charset="0"/>
                <a:ea typeface="Calibri" panose="020F0502020204030204" pitchFamily="34" charset="0"/>
              </a:rPr>
              <a:t> </a:t>
            </a:r>
            <a:r>
              <a:rPr lang="en-US" sz="3200" dirty="0">
                <a:solidFill>
                  <a:srgbClr val="231F20"/>
                </a:solidFill>
                <a:effectLst/>
                <a:latin typeface="Calibri" panose="020F0502020204030204" pitchFamily="34" charset="0"/>
                <a:ea typeface="Calibri" panose="020F0502020204030204" pitchFamily="34" charset="0"/>
              </a:rPr>
              <a:t>(27%)</a:t>
            </a:r>
            <a:r>
              <a:rPr lang="en-US" sz="3200" spc="-55" dirty="0">
                <a:solidFill>
                  <a:srgbClr val="231F20"/>
                </a:solidFill>
                <a:effectLst/>
                <a:latin typeface="Calibri" panose="020F0502020204030204" pitchFamily="34" charset="0"/>
                <a:ea typeface="Calibri" panose="020F0502020204030204" pitchFamily="34" charset="0"/>
              </a:rPr>
              <a:t> </a:t>
            </a:r>
            <a:r>
              <a:rPr lang="en-US" sz="3200" dirty="0">
                <a:solidFill>
                  <a:srgbClr val="231F20"/>
                </a:solidFill>
                <a:effectLst/>
                <a:latin typeface="Calibri" panose="020F0502020204030204" pitchFamily="34" charset="0"/>
                <a:ea typeface="Calibri" panose="020F0502020204030204" pitchFamily="34" charset="0"/>
              </a:rPr>
              <a:t>of</a:t>
            </a:r>
            <a:r>
              <a:rPr lang="en-US" sz="3200" spc="-55" dirty="0">
                <a:solidFill>
                  <a:srgbClr val="231F20"/>
                </a:solidFill>
                <a:effectLst/>
                <a:latin typeface="Calibri" panose="020F0502020204030204" pitchFamily="34" charset="0"/>
                <a:ea typeface="Calibri" panose="020F0502020204030204" pitchFamily="34" charset="0"/>
              </a:rPr>
              <a:t> </a:t>
            </a:r>
            <a:r>
              <a:rPr lang="en-US" sz="3200" dirty="0">
                <a:solidFill>
                  <a:srgbClr val="231F20"/>
                </a:solidFill>
                <a:effectLst/>
                <a:latin typeface="Calibri" panose="020F0502020204030204" pitchFamily="34" charset="0"/>
                <a:ea typeface="Calibri" panose="020F0502020204030204" pitchFamily="34" charset="0"/>
              </a:rPr>
              <a:t>ECSE</a:t>
            </a:r>
            <a:r>
              <a:rPr lang="en-US" sz="3200" spc="-55" dirty="0">
                <a:solidFill>
                  <a:srgbClr val="231F20"/>
                </a:solidFill>
                <a:effectLst/>
                <a:latin typeface="Calibri" panose="020F0502020204030204" pitchFamily="34" charset="0"/>
                <a:ea typeface="Calibri" panose="020F0502020204030204" pitchFamily="34" charset="0"/>
              </a:rPr>
              <a:t> </a:t>
            </a:r>
            <a:r>
              <a:rPr lang="en-US" sz="3200" dirty="0">
                <a:solidFill>
                  <a:srgbClr val="231F20"/>
                </a:solidFill>
                <a:effectLst/>
                <a:latin typeface="Calibri" panose="020F0502020204030204" pitchFamily="34" charset="0"/>
                <a:ea typeface="Calibri" panose="020F0502020204030204" pitchFamily="34" charset="0"/>
              </a:rPr>
              <a:t>Teachers</a:t>
            </a:r>
            <a:r>
              <a:rPr lang="en-US" sz="3200" spc="-55" dirty="0">
                <a:solidFill>
                  <a:srgbClr val="231F20"/>
                </a:solidFill>
                <a:effectLst/>
                <a:latin typeface="Calibri" panose="020F0502020204030204" pitchFamily="34" charset="0"/>
                <a:ea typeface="Calibri" panose="020F0502020204030204" pitchFamily="34" charset="0"/>
              </a:rPr>
              <a:t> </a:t>
            </a:r>
            <a:r>
              <a:rPr lang="en-US" sz="3200" dirty="0">
                <a:solidFill>
                  <a:srgbClr val="231F20"/>
                </a:solidFill>
                <a:effectLst/>
                <a:latin typeface="Calibri" panose="020F0502020204030204" pitchFamily="34" charset="0"/>
                <a:ea typeface="Calibri" panose="020F0502020204030204" pitchFamily="34" charset="0"/>
              </a:rPr>
              <a:t>reported</a:t>
            </a:r>
            <a:r>
              <a:rPr lang="en-US" sz="3200" spc="-50" dirty="0">
                <a:solidFill>
                  <a:srgbClr val="231F20"/>
                </a:solidFill>
                <a:effectLst/>
                <a:latin typeface="Calibri" panose="020F0502020204030204" pitchFamily="34" charset="0"/>
                <a:ea typeface="Calibri" panose="020F0502020204030204" pitchFamily="34" charset="0"/>
              </a:rPr>
              <a:t> </a:t>
            </a:r>
            <a:r>
              <a:rPr lang="en-US" sz="3200" i="1" dirty="0">
                <a:solidFill>
                  <a:srgbClr val="231F20"/>
                </a:solidFill>
                <a:effectLst/>
                <a:latin typeface="Calibri" panose="020F0502020204030204" pitchFamily="34" charset="0"/>
                <a:ea typeface="Calibri" panose="020F0502020204030204" pitchFamily="34" charset="0"/>
              </a:rPr>
              <a:t>severe</a:t>
            </a:r>
            <a:r>
              <a:rPr lang="en-US" sz="3200" i="1" spc="-55" dirty="0">
                <a:solidFill>
                  <a:srgbClr val="231F20"/>
                </a:solidFill>
                <a:effectLst/>
                <a:latin typeface="Calibri" panose="020F0502020204030204" pitchFamily="34" charset="0"/>
                <a:ea typeface="Calibri" panose="020F0502020204030204" pitchFamily="34" charset="0"/>
              </a:rPr>
              <a:t> </a:t>
            </a:r>
            <a:r>
              <a:rPr lang="en-US" sz="3200" dirty="0">
                <a:solidFill>
                  <a:srgbClr val="231F20"/>
                </a:solidFill>
                <a:effectLst/>
                <a:latin typeface="Calibri" panose="020F0502020204030204" pitchFamily="34" charset="0"/>
                <a:ea typeface="Calibri" panose="020F0502020204030204" pitchFamily="34" charset="0"/>
              </a:rPr>
              <a:t>or</a:t>
            </a:r>
            <a:r>
              <a:rPr lang="en-US" sz="3200" spc="-55" dirty="0">
                <a:solidFill>
                  <a:srgbClr val="231F20"/>
                </a:solidFill>
                <a:effectLst/>
                <a:latin typeface="Calibri" panose="020F0502020204030204" pitchFamily="34" charset="0"/>
                <a:ea typeface="Calibri" panose="020F0502020204030204" pitchFamily="34" charset="0"/>
              </a:rPr>
              <a:t> </a:t>
            </a:r>
            <a:r>
              <a:rPr lang="en-US" sz="3200" i="1" dirty="0">
                <a:solidFill>
                  <a:srgbClr val="231F20"/>
                </a:solidFill>
                <a:effectLst/>
                <a:latin typeface="Calibri" panose="020F0502020204030204" pitchFamily="34" charset="0"/>
                <a:ea typeface="Calibri" panose="020F0502020204030204" pitchFamily="34" charset="0"/>
              </a:rPr>
              <a:t>potentially</a:t>
            </a:r>
            <a:r>
              <a:rPr lang="en-US" sz="3200" i="1" spc="-50" dirty="0">
                <a:solidFill>
                  <a:srgbClr val="231F20"/>
                </a:solidFill>
                <a:effectLst/>
                <a:latin typeface="Calibri" panose="020F0502020204030204" pitchFamily="34" charset="0"/>
                <a:ea typeface="Calibri" panose="020F0502020204030204" pitchFamily="34" charset="0"/>
              </a:rPr>
              <a:t> </a:t>
            </a:r>
            <a:r>
              <a:rPr lang="en-US" sz="3200" i="1" dirty="0">
                <a:solidFill>
                  <a:srgbClr val="231F20"/>
                </a:solidFill>
                <a:effectLst/>
                <a:latin typeface="Calibri" panose="020F0502020204030204" pitchFamily="34" charset="0"/>
                <a:ea typeface="Calibri" panose="020F0502020204030204" pitchFamily="34" charset="0"/>
              </a:rPr>
              <a:t>dangerous </a:t>
            </a:r>
            <a:r>
              <a:rPr lang="en-US" sz="3200" dirty="0">
                <a:solidFill>
                  <a:srgbClr val="231F20"/>
                </a:solidFill>
                <a:effectLst/>
                <a:latin typeface="Calibri" panose="020F0502020204030204" pitchFamily="34" charset="0"/>
                <a:ea typeface="Calibri" panose="020F0502020204030204" pitchFamily="34" charset="0"/>
              </a:rPr>
              <a:t>levels</a:t>
            </a:r>
            <a:r>
              <a:rPr lang="en-US" sz="3200" spc="-5" dirty="0">
                <a:solidFill>
                  <a:srgbClr val="231F20"/>
                </a:solidFill>
                <a:effectLst/>
                <a:latin typeface="Calibri" panose="020F0502020204030204" pitchFamily="34" charset="0"/>
                <a:ea typeface="Calibri" panose="020F0502020204030204" pitchFamily="34" charset="0"/>
              </a:rPr>
              <a:t> </a:t>
            </a:r>
            <a:r>
              <a:rPr lang="en-US" sz="3200" dirty="0">
                <a:solidFill>
                  <a:srgbClr val="231F20"/>
                </a:solidFill>
                <a:effectLst/>
                <a:latin typeface="Calibri" panose="020F0502020204030204" pitchFamily="34" charset="0"/>
                <a:ea typeface="Calibri" panose="020F0502020204030204" pitchFamily="34" charset="0"/>
              </a:rPr>
              <a:t>of</a:t>
            </a:r>
            <a:r>
              <a:rPr lang="en-US" sz="3200" spc="-5" dirty="0">
                <a:solidFill>
                  <a:srgbClr val="231F20"/>
                </a:solidFill>
                <a:effectLst/>
                <a:latin typeface="Calibri" panose="020F0502020204030204" pitchFamily="34" charset="0"/>
                <a:ea typeface="Calibri" panose="020F0502020204030204" pitchFamily="34" charset="0"/>
              </a:rPr>
              <a:t> </a:t>
            </a:r>
            <a:r>
              <a:rPr lang="en-US" sz="3200" dirty="0">
                <a:solidFill>
                  <a:srgbClr val="231F20"/>
                </a:solidFill>
                <a:effectLst/>
                <a:latin typeface="Calibri" panose="020F0502020204030204" pitchFamily="34" charset="0"/>
                <a:ea typeface="Calibri" panose="020F0502020204030204" pitchFamily="34" charset="0"/>
              </a:rPr>
              <a:t>stress.</a:t>
            </a:r>
            <a:r>
              <a:rPr lang="en-US" sz="3200" spc="-5" dirty="0">
                <a:solidFill>
                  <a:srgbClr val="231F20"/>
                </a:solidFill>
                <a:effectLst/>
                <a:latin typeface="Calibri" panose="020F0502020204030204" pitchFamily="34" charset="0"/>
                <a:ea typeface="Calibri" panose="020F0502020204030204" pitchFamily="34" charset="0"/>
              </a:rPr>
              <a:t> </a:t>
            </a:r>
          </a:p>
          <a:p>
            <a:endParaRPr lang="en-US" sz="3200" dirty="0">
              <a:solidFill>
                <a:srgbClr val="231F20"/>
              </a:solidFill>
              <a:effectLst/>
              <a:latin typeface="Calibri" panose="020F0502020204030204" pitchFamily="34" charset="0"/>
              <a:ea typeface="Calibri" panose="020F0502020204030204" pitchFamily="34" charset="0"/>
            </a:endParaRPr>
          </a:p>
          <a:p>
            <a:r>
              <a:rPr lang="en-US" sz="3200" dirty="0">
                <a:solidFill>
                  <a:srgbClr val="231F20"/>
                </a:solidFill>
                <a:effectLst/>
                <a:latin typeface="Calibri" panose="020F0502020204030204" pitchFamily="34" charset="0"/>
                <a:ea typeface="Calibri" panose="020F0502020204030204" pitchFamily="34" charset="0"/>
              </a:rPr>
              <a:t>Nearly one-fifth</a:t>
            </a:r>
            <a:r>
              <a:rPr lang="en-US" sz="3200" spc="-5" dirty="0">
                <a:solidFill>
                  <a:srgbClr val="231F20"/>
                </a:solidFill>
                <a:effectLst/>
                <a:latin typeface="Calibri" panose="020F0502020204030204" pitchFamily="34" charset="0"/>
                <a:ea typeface="Calibri" panose="020F0502020204030204" pitchFamily="34" charset="0"/>
              </a:rPr>
              <a:t> </a:t>
            </a:r>
            <a:r>
              <a:rPr lang="en-US" sz="3200" dirty="0">
                <a:solidFill>
                  <a:srgbClr val="231F20"/>
                </a:solidFill>
                <a:effectLst/>
                <a:latin typeface="Calibri" panose="020F0502020204030204" pitchFamily="34" charset="0"/>
                <a:ea typeface="Calibri" panose="020F0502020204030204" pitchFamily="34" charset="0"/>
              </a:rPr>
              <a:t>of</a:t>
            </a:r>
            <a:r>
              <a:rPr lang="en-US" sz="3200" spc="-5" dirty="0">
                <a:solidFill>
                  <a:srgbClr val="231F20"/>
                </a:solidFill>
                <a:effectLst/>
                <a:latin typeface="Calibri" panose="020F0502020204030204" pitchFamily="34" charset="0"/>
                <a:ea typeface="Calibri" panose="020F0502020204030204" pitchFamily="34" charset="0"/>
              </a:rPr>
              <a:t> </a:t>
            </a:r>
            <a:r>
              <a:rPr lang="en-US" sz="3200" dirty="0">
                <a:solidFill>
                  <a:srgbClr val="231F20"/>
                </a:solidFill>
                <a:effectLst/>
                <a:latin typeface="Calibri" panose="020F0502020204030204" pitchFamily="34" charset="0"/>
                <a:ea typeface="Calibri" panose="020F0502020204030204" pitchFamily="34" charset="0"/>
              </a:rPr>
              <a:t>ECSE</a:t>
            </a:r>
            <a:r>
              <a:rPr lang="en-US" sz="3200" spc="-5" dirty="0">
                <a:solidFill>
                  <a:srgbClr val="231F20"/>
                </a:solidFill>
                <a:effectLst/>
                <a:latin typeface="Calibri" panose="020F0502020204030204" pitchFamily="34" charset="0"/>
                <a:ea typeface="Calibri" panose="020F0502020204030204" pitchFamily="34" charset="0"/>
              </a:rPr>
              <a:t> </a:t>
            </a:r>
            <a:r>
              <a:rPr lang="en-US" sz="3200" dirty="0">
                <a:solidFill>
                  <a:srgbClr val="231F20"/>
                </a:solidFill>
                <a:effectLst/>
                <a:latin typeface="Calibri" panose="020F0502020204030204" pitchFamily="34" charset="0"/>
                <a:ea typeface="Calibri" panose="020F0502020204030204" pitchFamily="34" charset="0"/>
              </a:rPr>
              <a:t>Related</a:t>
            </a:r>
            <a:r>
              <a:rPr lang="en-US" sz="3200" spc="-5" dirty="0">
                <a:solidFill>
                  <a:srgbClr val="231F20"/>
                </a:solidFill>
                <a:effectLst/>
                <a:latin typeface="Calibri" panose="020F0502020204030204" pitchFamily="34" charset="0"/>
                <a:ea typeface="Calibri" panose="020F0502020204030204" pitchFamily="34" charset="0"/>
              </a:rPr>
              <a:t> </a:t>
            </a:r>
            <a:r>
              <a:rPr lang="en-US" sz="3200" dirty="0">
                <a:solidFill>
                  <a:srgbClr val="231F20"/>
                </a:solidFill>
                <a:effectLst/>
                <a:latin typeface="Calibri" panose="020F0502020204030204" pitchFamily="34" charset="0"/>
                <a:ea typeface="Calibri" panose="020F0502020204030204" pitchFamily="34" charset="0"/>
              </a:rPr>
              <a:t>Service Providers</a:t>
            </a:r>
            <a:r>
              <a:rPr lang="en-US" sz="3200" spc="-5" dirty="0">
                <a:solidFill>
                  <a:srgbClr val="231F20"/>
                </a:solidFill>
                <a:effectLst/>
                <a:latin typeface="Calibri" panose="020F0502020204030204" pitchFamily="34" charset="0"/>
                <a:ea typeface="Calibri" panose="020F0502020204030204" pitchFamily="34" charset="0"/>
              </a:rPr>
              <a:t> </a:t>
            </a:r>
            <a:r>
              <a:rPr lang="en-US" sz="3200" dirty="0">
                <a:solidFill>
                  <a:srgbClr val="231F20"/>
                </a:solidFill>
                <a:effectLst/>
                <a:latin typeface="Calibri" panose="020F0502020204030204" pitchFamily="34" charset="0"/>
                <a:ea typeface="Calibri" panose="020F0502020204030204" pitchFamily="34" charset="0"/>
              </a:rPr>
              <a:t>reported</a:t>
            </a:r>
            <a:r>
              <a:rPr lang="en-US" sz="3200" spc="-5" dirty="0">
                <a:solidFill>
                  <a:srgbClr val="231F20"/>
                </a:solidFill>
                <a:effectLst/>
                <a:latin typeface="Calibri" panose="020F0502020204030204" pitchFamily="34" charset="0"/>
                <a:ea typeface="Calibri" panose="020F0502020204030204" pitchFamily="34" charset="0"/>
              </a:rPr>
              <a:t> </a:t>
            </a:r>
            <a:r>
              <a:rPr lang="en-US" sz="3200" i="1" dirty="0">
                <a:solidFill>
                  <a:srgbClr val="231F20"/>
                </a:solidFill>
                <a:effectLst/>
                <a:latin typeface="Calibri" panose="020F0502020204030204" pitchFamily="34" charset="0"/>
                <a:ea typeface="Calibri" panose="020F0502020204030204" pitchFamily="34" charset="0"/>
              </a:rPr>
              <a:t>severe </a:t>
            </a:r>
            <a:r>
              <a:rPr lang="en-US" sz="3200" dirty="0">
                <a:solidFill>
                  <a:srgbClr val="231F20"/>
                </a:solidFill>
                <a:effectLst/>
                <a:latin typeface="Calibri" panose="020F0502020204030204" pitchFamily="34" charset="0"/>
                <a:ea typeface="Calibri" panose="020F0502020204030204" pitchFamily="34" charset="0"/>
              </a:rPr>
              <a:t>or </a:t>
            </a:r>
            <a:r>
              <a:rPr lang="en-US" sz="3200" i="1" dirty="0">
                <a:solidFill>
                  <a:srgbClr val="231F20"/>
                </a:solidFill>
                <a:effectLst/>
                <a:latin typeface="Calibri" panose="020F0502020204030204" pitchFamily="34" charset="0"/>
                <a:ea typeface="Calibri" panose="020F0502020204030204" pitchFamily="34" charset="0"/>
              </a:rPr>
              <a:t>potentially dangerous </a:t>
            </a:r>
            <a:r>
              <a:rPr lang="en-US" sz="3200" dirty="0">
                <a:solidFill>
                  <a:srgbClr val="231F20"/>
                </a:solidFill>
                <a:effectLst/>
                <a:latin typeface="Calibri" panose="020F0502020204030204" pitchFamily="34" charset="0"/>
                <a:ea typeface="Calibri" panose="020F0502020204030204" pitchFamily="34" charset="0"/>
              </a:rPr>
              <a:t>stress levels. </a:t>
            </a:r>
          </a:p>
          <a:p>
            <a:endParaRPr lang="en-US" sz="3200" dirty="0">
              <a:solidFill>
                <a:srgbClr val="231F20"/>
              </a:solidFill>
              <a:effectLst/>
              <a:latin typeface="Calibri" panose="020F0502020204030204" pitchFamily="34" charset="0"/>
              <a:ea typeface="Calibri" panose="020F0502020204030204" pitchFamily="34" charset="0"/>
            </a:endParaRPr>
          </a:p>
          <a:p>
            <a:r>
              <a:rPr lang="en-US" sz="3200" dirty="0">
                <a:solidFill>
                  <a:srgbClr val="231F20"/>
                </a:solidFill>
                <a:effectLst/>
                <a:latin typeface="Calibri" panose="020F0502020204030204" pitchFamily="34" charset="0"/>
                <a:ea typeface="Calibri" panose="020F0502020204030204" pitchFamily="34" charset="0"/>
              </a:rPr>
              <a:t>14% of EI Providers reported</a:t>
            </a:r>
            <a:r>
              <a:rPr lang="en-US" sz="3200" spc="-5" dirty="0">
                <a:solidFill>
                  <a:srgbClr val="231F20"/>
                </a:solidFill>
                <a:effectLst/>
                <a:latin typeface="Calibri" panose="020F0502020204030204" pitchFamily="34" charset="0"/>
                <a:ea typeface="Calibri" panose="020F0502020204030204" pitchFamily="34" charset="0"/>
              </a:rPr>
              <a:t> </a:t>
            </a:r>
            <a:r>
              <a:rPr lang="en-US" sz="3200" i="1" dirty="0">
                <a:solidFill>
                  <a:srgbClr val="231F20"/>
                </a:solidFill>
                <a:effectLst/>
                <a:latin typeface="Calibri" panose="020F0502020204030204" pitchFamily="34" charset="0"/>
                <a:ea typeface="Calibri" panose="020F0502020204030204" pitchFamily="34" charset="0"/>
              </a:rPr>
              <a:t>severe </a:t>
            </a:r>
            <a:r>
              <a:rPr lang="en-US" sz="3200" dirty="0">
                <a:solidFill>
                  <a:srgbClr val="231F20"/>
                </a:solidFill>
                <a:effectLst/>
                <a:latin typeface="Calibri" panose="020F0502020204030204" pitchFamily="34" charset="0"/>
                <a:ea typeface="Calibri" panose="020F0502020204030204" pitchFamily="34" charset="0"/>
              </a:rPr>
              <a:t>or </a:t>
            </a:r>
            <a:r>
              <a:rPr lang="en-US" sz="3200" i="1" dirty="0">
                <a:solidFill>
                  <a:srgbClr val="231F20"/>
                </a:solidFill>
                <a:effectLst/>
                <a:latin typeface="Calibri" panose="020F0502020204030204" pitchFamily="34" charset="0"/>
                <a:ea typeface="Calibri" panose="020F0502020204030204" pitchFamily="34" charset="0"/>
              </a:rPr>
              <a:t>potentially dangerous </a:t>
            </a:r>
            <a:r>
              <a:rPr lang="en-US" sz="3200" dirty="0">
                <a:solidFill>
                  <a:srgbClr val="231F20"/>
                </a:solidFill>
                <a:effectLst/>
                <a:latin typeface="Calibri" panose="020F0502020204030204" pitchFamily="34" charset="0"/>
                <a:ea typeface="Calibri" panose="020F0502020204030204" pitchFamily="34" charset="0"/>
              </a:rPr>
              <a:t>stress levels. </a:t>
            </a:r>
          </a:p>
          <a:p>
            <a:pPr marL="0" indent="0">
              <a:buNone/>
            </a:pPr>
            <a:endParaRPr lang="en-US" sz="32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819414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D90EF-AE3F-4750-D120-D61E3B6E1B9A}"/>
              </a:ext>
            </a:extLst>
          </p:cNvPr>
          <p:cNvSpPr>
            <a:spLocks noGrp="1"/>
          </p:cNvSpPr>
          <p:nvPr>
            <p:ph type="title"/>
          </p:nvPr>
        </p:nvSpPr>
        <p:spPr>
          <a:xfrm>
            <a:off x="280416" y="365126"/>
            <a:ext cx="8485632" cy="1325563"/>
          </a:xfrm>
        </p:spPr>
        <p:txBody>
          <a:bodyPr>
            <a:normAutofit/>
          </a:bodyPr>
          <a:lstStyle/>
          <a:p>
            <a:pPr algn="ctr"/>
            <a:r>
              <a:rPr lang="en-US" sz="3600" b="1" dirty="0"/>
              <a:t>Need for More Professional Development</a:t>
            </a:r>
          </a:p>
        </p:txBody>
      </p:sp>
      <p:sp>
        <p:nvSpPr>
          <p:cNvPr id="3" name="Content Placeholder 2">
            <a:extLst>
              <a:ext uri="{FF2B5EF4-FFF2-40B4-BE49-F238E27FC236}">
                <a16:creationId xmlns:a16="http://schemas.microsoft.com/office/drawing/2014/main" id="{708077BE-58AF-E6C3-470B-53679A10B116}"/>
              </a:ext>
            </a:extLst>
          </p:cNvPr>
          <p:cNvSpPr>
            <a:spLocks noGrp="1"/>
          </p:cNvSpPr>
          <p:nvPr>
            <p:ph idx="1"/>
          </p:nvPr>
        </p:nvSpPr>
        <p:spPr/>
        <p:txBody>
          <a:bodyPr>
            <a:normAutofit/>
          </a:bodyPr>
          <a:lstStyle/>
          <a:p>
            <a:pPr>
              <a:spcAft>
                <a:spcPts val="1200"/>
              </a:spcAft>
            </a:pPr>
            <a:r>
              <a:rPr lang="en-US" sz="3200" dirty="0">
                <a:solidFill>
                  <a:srgbClr val="231F20"/>
                </a:solidFill>
                <a:effectLst/>
                <a:latin typeface="Calibri" panose="020F0502020204030204" pitchFamily="34" charset="0"/>
                <a:ea typeface="Calibri" panose="020F0502020204030204" pitchFamily="34" charset="0"/>
              </a:rPr>
              <a:t>Types, content, and hours of available professional development varied</a:t>
            </a:r>
            <a:r>
              <a:rPr lang="en-US" sz="3200" spc="-45" dirty="0">
                <a:solidFill>
                  <a:srgbClr val="231F20"/>
                </a:solidFill>
                <a:effectLst/>
                <a:latin typeface="Calibri" panose="020F0502020204030204" pitchFamily="34" charset="0"/>
                <a:ea typeface="Calibri" panose="020F0502020204030204" pitchFamily="34" charset="0"/>
              </a:rPr>
              <a:t> </a:t>
            </a:r>
            <a:r>
              <a:rPr lang="en-US" sz="3200" dirty="0">
                <a:solidFill>
                  <a:srgbClr val="231F20"/>
                </a:solidFill>
                <a:effectLst/>
                <a:latin typeface="Calibri" panose="020F0502020204030204" pitchFamily="34" charset="0"/>
                <a:ea typeface="Calibri" panose="020F0502020204030204" pitchFamily="34" charset="0"/>
              </a:rPr>
              <a:t>widely</a:t>
            </a:r>
            <a:r>
              <a:rPr lang="en-US" sz="3200" spc="-40" dirty="0">
                <a:solidFill>
                  <a:srgbClr val="231F20"/>
                </a:solidFill>
                <a:effectLst/>
                <a:latin typeface="Calibri" panose="020F0502020204030204" pitchFamily="34" charset="0"/>
                <a:ea typeface="Calibri" panose="020F0502020204030204" pitchFamily="34" charset="0"/>
              </a:rPr>
              <a:t> </a:t>
            </a:r>
            <a:r>
              <a:rPr lang="en-US" sz="3200" dirty="0">
                <a:solidFill>
                  <a:srgbClr val="231F20"/>
                </a:solidFill>
                <a:effectLst/>
                <a:latin typeface="Calibri" panose="020F0502020204030204" pitchFamily="34" charset="0"/>
                <a:ea typeface="Calibri" panose="020F0502020204030204" pitchFamily="34" charset="0"/>
              </a:rPr>
              <a:t>across</a:t>
            </a:r>
            <a:r>
              <a:rPr lang="en-US" sz="3200" spc="-45" dirty="0">
                <a:solidFill>
                  <a:srgbClr val="231F20"/>
                </a:solidFill>
                <a:effectLst/>
                <a:latin typeface="Calibri" panose="020F0502020204030204" pitchFamily="34" charset="0"/>
                <a:ea typeface="Calibri" panose="020F0502020204030204" pitchFamily="34" charset="0"/>
              </a:rPr>
              <a:t> </a:t>
            </a:r>
            <a:r>
              <a:rPr lang="en-US" sz="3200" dirty="0">
                <a:solidFill>
                  <a:srgbClr val="231F20"/>
                </a:solidFill>
                <a:effectLst/>
                <a:latin typeface="Calibri" panose="020F0502020204030204" pitchFamily="34" charset="0"/>
                <a:ea typeface="Calibri" panose="020F0502020204030204" pitchFamily="34" charset="0"/>
              </a:rPr>
              <a:t>respondents.</a:t>
            </a:r>
            <a:r>
              <a:rPr lang="en-US" sz="3200" spc="-45" dirty="0">
                <a:solidFill>
                  <a:srgbClr val="231F20"/>
                </a:solidFill>
                <a:effectLst/>
                <a:latin typeface="Calibri" panose="020F0502020204030204" pitchFamily="34" charset="0"/>
                <a:ea typeface="Calibri" panose="020F0502020204030204" pitchFamily="34" charset="0"/>
              </a:rPr>
              <a:t> </a:t>
            </a:r>
          </a:p>
          <a:p>
            <a:pPr>
              <a:spcAft>
                <a:spcPts val="1200"/>
              </a:spcAft>
            </a:pPr>
            <a:r>
              <a:rPr lang="en-US" sz="3200" dirty="0">
                <a:solidFill>
                  <a:srgbClr val="231F20"/>
                </a:solidFill>
                <a:effectLst/>
                <a:latin typeface="Calibri" panose="020F0502020204030204" pitchFamily="34" charset="0"/>
                <a:ea typeface="Calibri" panose="020F0502020204030204" pitchFamily="34" charset="0"/>
              </a:rPr>
              <a:t>Most</a:t>
            </a:r>
            <a:r>
              <a:rPr lang="en-US" sz="3200" spc="-40" dirty="0">
                <a:solidFill>
                  <a:srgbClr val="231F20"/>
                </a:solidFill>
                <a:effectLst/>
                <a:latin typeface="Calibri" panose="020F0502020204030204" pitchFamily="34" charset="0"/>
                <a:ea typeface="Calibri" panose="020F0502020204030204" pitchFamily="34" charset="0"/>
              </a:rPr>
              <a:t> </a:t>
            </a:r>
            <a:r>
              <a:rPr lang="en-US" sz="3200" dirty="0">
                <a:solidFill>
                  <a:srgbClr val="231F20"/>
                </a:solidFill>
                <a:effectLst/>
                <a:latin typeface="Calibri" panose="020F0502020204030204" pitchFamily="34" charset="0"/>
                <a:ea typeface="Calibri" panose="020F0502020204030204" pitchFamily="34" charset="0"/>
              </a:rPr>
              <a:t>respondents</a:t>
            </a:r>
            <a:r>
              <a:rPr lang="en-US" sz="3200" spc="-45" dirty="0">
                <a:solidFill>
                  <a:srgbClr val="231F20"/>
                </a:solidFill>
                <a:effectLst/>
                <a:latin typeface="Calibri" panose="020F0502020204030204" pitchFamily="34" charset="0"/>
                <a:ea typeface="Calibri" panose="020F0502020204030204" pitchFamily="34" charset="0"/>
              </a:rPr>
              <a:t> </a:t>
            </a:r>
            <a:r>
              <a:rPr lang="en-US" sz="3200" dirty="0">
                <a:solidFill>
                  <a:srgbClr val="231F20"/>
                </a:solidFill>
                <a:effectLst/>
                <a:latin typeface="Calibri" panose="020F0502020204030204" pitchFamily="34" charset="0"/>
                <a:ea typeface="Calibri" panose="020F0502020204030204" pitchFamily="34" charset="0"/>
              </a:rPr>
              <a:t>reported</a:t>
            </a:r>
            <a:r>
              <a:rPr lang="en-US" sz="3200" spc="-45" dirty="0">
                <a:solidFill>
                  <a:srgbClr val="231F20"/>
                </a:solidFill>
                <a:effectLst/>
                <a:latin typeface="Calibri" panose="020F0502020204030204" pitchFamily="34" charset="0"/>
                <a:ea typeface="Calibri" panose="020F0502020204030204" pitchFamily="34" charset="0"/>
              </a:rPr>
              <a:t> </a:t>
            </a:r>
            <a:r>
              <a:rPr lang="en-US" sz="3200" dirty="0">
                <a:solidFill>
                  <a:srgbClr val="231F20"/>
                </a:solidFill>
                <a:effectLst/>
                <a:latin typeface="Calibri" panose="020F0502020204030204" pitchFamily="34" charset="0"/>
                <a:ea typeface="Calibri" panose="020F0502020204030204" pitchFamily="34" charset="0"/>
              </a:rPr>
              <a:t>a</a:t>
            </a:r>
            <a:r>
              <a:rPr lang="en-US" sz="3200" spc="-45" dirty="0">
                <a:solidFill>
                  <a:srgbClr val="231F20"/>
                </a:solidFill>
                <a:effectLst/>
                <a:latin typeface="Calibri" panose="020F0502020204030204" pitchFamily="34" charset="0"/>
                <a:ea typeface="Calibri" panose="020F0502020204030204" pitchFamily="34" charset="0"/>
              </a:rPr>
              <a:t> </a:t>
            </a:r>
            <a:r>
              <a:rPr lang="en-US" sz="3200" dirty="0">
                <a:solidFill>
                  <a:srgbClr val="231F20"/>
                </a:solidFill>
                <a:effectLst/>
                <a:latin typeface="Calibri" panose="020F0502020204030204" pitchFamily="34" charset="0"/>
                <a:ea typeface="Calibri" panose="020F0502020204030204" pitchFamily="34" charset="0"/>
              </a:rPr>
              <a:t>need</a:t>
            </a:r>
            <a:r>
              <a:rPr lang="en-US" sz="3200" spc="-45" dirty="0">
                <a:solidFill>
                  <a:srgbClr val="231F20"/>
                </a:solidFill>
                <a:effectLst/>
                <a:latin typeface="Calibri" panose="020F0502020204030204" pitchFamily="34" charset="0"/>
                <a:ea typeface="Calibri" panose="020F0502020204030204" pitchFamily="34" charset="0"/>
              </a:rPr>
              <a:t> </a:t>
            </a:r>
            <a:r>
              <a:rPr lang="en-US" sz="3200" dirty="0">
                <a:solidFill>
                  <a:srgbClr val="231F20"/>
                </a:solidFill>
                <a:effectLst/>
                <a:latin typeface="Calibri" panose="020F0502020204030204" pitchFamily="34" charset="0"/>
                <a:ea typeface="Calibri" panose="020F0502020204030204" pitchFamily="34" charset="0"/>
              </a:rPr>
              <a:t>for more and stronger supports.</a:t>
            </a:r>
            <a:endParaRPr lang="en-US" sz="3200" dirty="0">
              <a:effectLst/>
              <a:latin typeface="Calibri" panose="020F0502020204030204" pitchFamily="34" charset="0"/>
              <a:ea typeface="Calibri" panose="020F0502020204030204" pitchFamily="34" charset="0"/>
            </a:endParaRPr>
          </a:p>
          <a:p>
            <a:pPr>
              <a:spcAft>
                <a:spcPts val="1200"/>
              </a:spcAft>
            </a:pPr>
            <a:endParaRPr lang="en-US" sz="3200" dirty="0"/>
          </a:p>
        </p:txBody>
      </p:sp>
    </p:spTree>
    <p:extLst>
      <p:ext uri="{BB962C8B-B14F-4D97-AF65-F5344CB8AC3E}">
        <p14:creationId xmlns:p14="http://schemas.microsoft.com/office/powerpoint/2010/main" val="19295891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C667E-9641-2345-91CE-B0CF1F4AFDA4}"/>
              </a:ext>
            </a:extLst>
          </p:cNvPr>
          <p:cNvSpPr>
            <a:spLocks noGrp="1"/>
          </p:cNvSpPr>
          <p:nvPr>
            <p:ph type="title"/>
          </p:nvPr>
        </p:nvSpPr>
        <p:spPr/>
        <p:txBody>
          <a:bodyPr>
            <a:normAutofit/>
          </a:bodyPr>
          <a:lstStyle/>
          <a:p>
            <a:pPr algn="ctr"/>
            <a:r>
              <a:rPr lang="en-US" sz="3600" b="1" dirty="0"/>
              <a:t>Professional Organization Membership</a:t>
            </a:r>
          </a:p>
        </p:txBody>
      </p:sp>
      <p:sp>
        <p:nvSpPr>
          <p:cNvPr id="3" name="Content Placeholder 2">
            <a:extLst>
              <a:ext uri="{FF2B5EF4-FFF2-40B4-BE49-F238E27FC236}">
                <a16:creationId xmlns:a16="http://schemas.microsoft.com/office/drawing/2014/main" id="{BC01BA32-77B5-9FAD-FE2D-C9E3FDAACCA3}"/>
              </a:ext>
            </a:extLst>
          </p:cNvPr>
          <p:cNvSpPr>
            <a:spLocks noGrp="1"/>
          </p:cNvSpPr>
          <p:nvPr>
            <p:ph idx="1"/>
          </p:nvPr>
        </p:nvSpPr>
        <p:spPr>
          <a:xfrm>
            <a:off x="628650" y="1947545"/>
            <a:ext cx="7886700" cy="4351338"/>
          </a:xfrm>
        </p:spPr>
        <p:txBody>
          <a:bodyPr>
            <a:normAutofit/>
          </a:bodyPr>
          <a:lstStyle/>
          <a:p>
            <a:pPr marL="0" indent="0">
              <a:buNone/>
            </a:pPr>
            <a:r>
              <a:rPr lang="en-US" sz="3200" dirty="0"/>
              <a:t>65% of respondents reported no affiliation/membership with a professional organization.</a:t>
            </a:r>
          </a:p>
        </p:txBody>
      </p:sp>
    </p:spTree>
    <p:extLst>
      <p:ext uri="{BB962C8B-B14F-4D97-AF65-F5344CB8AC3E}">
        <p14:creationId xmlns:p14="http://schemas.microsoft.com/office/powerpoint/2010/main" val="1271967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2A736-D595-2E36-2EFD-FA5D72FC5D17}"/>
              </a:ext>
            </a:extLst>
          </p:cNvPr>
          <p:cNvSpPr>
            <a:spLocks noGrp="1"/>
          </p:cNvSpPr>
          <p:nvPr>
            <p:ph type="title"/>
          </p:nvPr>
        </p:nvSpPr>
        <p:spPr>
          <a:xfrm>
            <a:off x="628650" y="184151"/>
            <a:ext cx="7886700" cy="634999"/>
          </a:xfrm>
        </p:spPr>
        <p:txBody>
          <a:bodyPr>
            <a:normAutofit/>
          </a:bodyPr>
          <a:lstStyle/>
          <a:p>
            <a:pPr algn="ctr"/>
            <a:r>
              <a:rPr lang="en-US" sz="3200" dirty="0"/>
              <a:t>Topics </a:t>
            </a:r>
            <a:r>
              <a:rPr lang="en-US" sz="3600" dirty="0"/>
              <a:t>Assessed</a:t>
            </a:r>
            <a:r>
              <a:rPr lang="en-US" sz="3200" dirty="0"/>
              <a:t> for Knowledge</a:t>
            </a:r>
          </a:p>
        </p:txBody>
      </p:sp>
      <p:sp>
        <p:nvSpPr>
          <p:cNvPr id="3" name="Content Placeholder 2">
            <a:extLst>
              <a:ext uri="{FF2B5EF4-FFF2-40B4-BE49-F238E27FC236}">
                <a16:creationId xmlns:a16="http://schemas.microsoft.com/office/drawing/2014/main" id="{AFC164BF-69EB-0115-7F91-B8C9C624FACC}"/>
              </a:ext>
            </a:extLst>
          </p:cNvPr>
          <p:cNvSpPr>
            <a:spLocks noGrp="1"/>
          </p:cNvSpPr>
          <p:nvPr>
            <p:ph idx="1"/>
          </p:nvPr>
        </p:nvSpPr>
        <p:spPr>
          <a:xfrm>
            <a:off x="283464" y="819150"/>
            <a:ext cx="8577072" cy="5807075"/>
          </a:xfrm>
        </p:spPr>
        <p:txBody>
          <a:bodyPr>
            <a:noAutofit/>
          </a:bodyPr>
          <a:lstStyle/>
          <a:p>
            <a:pPr marL="342900" indent="-342900">
              <a:lnSpc>
                <a:spcPct val="120000"/>
              </a:lnSpc>
              <a:buFont typeface="+mj-lt"/>
              <a:buAutoNum type="arabicPeriod"/>
            </a:pPr>
            <a:r>
              <a:rPr lang="en-US" sz="1800" dirty="0"/>
              <a:t>My state’s Early Learning and Development Standards</a:t>
            </a:r>
          </a:p>
          <a:p>
            <a:pPr marL="342900" indent="-342900">
              <a:lnSpc>
                <a:spcPct val="120000"/>
              </a:lnSpc>
              <a:buFont typeface="+mj-lt"/>
              <a:buAutoNum type="arabicPeriod"/>
            </a:pPr>
            <a:r>
              <a:rPr lang="en-US" sz="1800" dirty="0"/>
              <a:t>Normative sequences of early childhood development and environmental and biological factors that impact development</a:t>
            </a:r>
          </a:p>
          <a:p>
            <a:pPr marL="342900" indent="-342900">
              <a:lnSpc>
                <a:spcPct val="120000"/>
              </a:lnSpc>
              <a:buFont typeface="+mj-lt"/>
              <a:buAutoNum type="arabicPeriod"/>
            </a:pPr>
            <a:r>
              <a:rPr lang="en-US" sz="1800" dirty="0"/>
              <a:t>Family-centered practices that support families to make informed decisions and advocate for their own and their child’s needs</a:t>
            </a:r>
          </a:p>
          <a:p>
            <a:pPr marL="342900" indent="-342900">
              <a:lnSpc>
                <a:spcPct val="120000"/>
              </a:lnSpc>
              <a:buFont typeface="+mj-lt"/>
              <a:buAutoNum type="arabicPeriod"/>
            </a:pPr>
            <a:r>
              <a:rPr lang="en-US" sz="1800" dirty="0"/>
              <a:t>Engage with families to identify their own strengths and needs and those of their child so they may support children’s development</a:t>
            </a:r>
          </a:p>
          <a:p>
            <a:pPr marL="342900" indent="-342900">
              <a:lnSpc>
                <a:spcPct val="120000"/>
              </a:lnSpc>
              <a:buFont typeface="+mj-lt"/>
              <a:buAutoNum type="arabicPeriod"/>
            </a:pPr>
            <a:r>
              <a:rPr lang="en-US" sz="1800" dirty="0"/>
              <a:t>Collaborating with other team members across multiple disciplines during assessment, intervention and evaluation</a:t>
            </a:r>
          </a:p>
          <a:p>
            <a:pPr marL="342900" indent="-342900">
              <a:lnSpc>
                <a:spcPct val="120000"/>
              </a:lnSpc>
              <a:buFont typeface="+mj-lt"/>
              <a:buAutoNum type="arabicPeriod"/>
            </a:pPr>
            <a:r>
              <a:rPr lang="en-US" sz="1800" dirty="0"/>
              <a:t>Partnering with families and other professionals to develop IEPs/IFSPs and support transitions</a:t>
            </a:r>
          </a:p>
          <a:p>
            <a:pPr marL="342900" indent="-342900">
              <a:lnSpc>
                <a:spcPct val="120000"/>
              </a:lnSpc>
              <a:buFont typeface="+mj-lt"/>
              <a:buAutoNum type="arabicPeriod"/>
            </a:pPr>
            <a:r>
              <a:rPr lang="en-US" sz="1800" dirty="0"/>
              <a:t>Authentic, informal and formal assessment models that are culturally and linguistically appropriate for all children</a:t>
            </a:r>
          </a:p>
          <a:p>
            <a:pPr>
              <a:lnSpc>
                <a:spcPct val="120000"/>
              </a:lnSpc>
            </a:pPr>
            <a:endParaRPr lang="en-US" sz="1800" dirty="0"/>
          </a:p>
        </p:txBody>
      </p:sp>
    </p:spTree>
    <p:extLst>
      <p:ext uri="{BB962C8B-B14F-4D97-AF65-F5344CB8AC3E}">
        <p14:creationId xmlns:p14="http://schemas.microsoft.com/office/powerpoint/2010/main" val="1001913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59744-8610-42F9-C5BF-4F20A2DFFDB5}"/>
              </a:ext>
            </a:extLst>
          </p:cNvPr>
          <p:cNvSpPr>
            <a:spLocks noGrp="1"/>
          </p:cNvSpPr>
          <p:nvPr>
            <p:ph type="title"/>
          </p:nvPr>
        </p:nvSpPr>
        <p:spPr>
          <a:xfrm>
            <a:off x="628650" y="365127"/>
            <a:ext cx="7886700" cy="492124"/>
          </a:xfrm>
        </p:spPr>
        <p:txBody>
          <a:bodyPr>
            <a:noAutofit/>
          </a:bodyPr>
          <a:lstStyle/>
          <a:p>
            <a:r>
              <a:rPr lang="en-US" sz="3600" b="1" dirty="0"/>
              <a:t>Continued</a:t>
            </a:r>
            <a:r>
              <a:rPr lang="en-US" sz="3200" b="1" dirty="0"/>
              <a:t> -Topics</a:t>
            </a:r>
          </a:p>
        </p:txBody>
      </p:sp>
      <p:sp>
        <p:nvSpPr>
          <p:cNvPr id="3" name="Content Placeholder 2">
            <a:extLst>
              <a:ext uri="{FF2B5EF4-FFF2-40B4-BE49-F238E27FC236}">
                <a16:creationId xmlns:a16="http://schemas.microsoft.com/office/drawing/2014/main" id="{03539AA2-A0BD-BF2D-003B-C5ED049C0339}"/>
              </a:ext>
            </a:extLst>
          </p:cNvPr>
          <p:cNvSpPr>
            <a:spLocks noGrp="1"/>
          </p:cNvSpPr>
          <p:nvPr>
            <p:ph idx="1"/>
          </p:nvPr>
        </p:nvSpPr>
        <p:spPr>
          <a:xfrm>
            <a:off x="628650" y="857251"/>
            <a:ext cx="7886700" cy="5753100"/>
          </a:xfrm>
        </p:spPr>
        <p:txBody>
          <a:bodyPr>
            <a:normAutofit/>
          </a:bodyPr>
          <a:lstStyle/>
          <a:p>
            <a:pPr marL="342900" indent="-342900">
              <a:lnSpc>
                <a:spcPct val="120000"/>
              </a:lnSpc>
              <a:buFont typeface="+mj-lt"/>
              <a:buAutoNum type="arabicPeriod" startAt="8"/>
            </a:pPr>
            <a:r>
              <a:rPr lang="en-US" sz="1800" dirty="0"/>
              <a:t>Using data from child assessments and interventions for planning and evaluations</a:t>
            </a:r>
          </a:p>
          <a:p>
            <a:pPr marL="342900" indent="-342900">
              <a:lnSpc>
                <a:spcPct val="120000"/>
              </a:lnSpc>
              <a:buFont typeface="+mj-lt"/>
              <a:buAutoNum type="arabicPeriod" startAt="8"/>
            </a:pPr>
            <a:r>
              <a:rPr lang="en-US" sz="1800" dirty="0"/>
              <a:t>Use of evidence-based curricula frameworks to inform and guide interventions</a:t>
            </a:r>
          </a:p>
          <a:p>
            <a:pPr marL="342900" indent="-342900">
              <a:lnSpc>
                <a:spcPct val="120000"/>
              </a:lnSpc>
              <a:buFont typeface="+mj-lt"/>
              <a:buAutoNum type="arabicPeriod" startAt="8"/>
            </a:pPr>
            <a:r>
              <a:rPr lang="en-US" sz="1800" dirty="0"/>
              <a:t>Delivery of homebased service models</a:t>
            </a:r>
          </a:p>
          <a:p>
            <a:pPr marL="342900" indent="-342900">
              <a:lnSpc>
                <a:spcPct val="120000"/>
              </a:lnSpc>
              <a:buFont typeface="+mj-lt"/>
              <a:buAutoNum type="arabicPeriod" startAt="8"/>
            </a:pPr>
            <a:r>
              <a:rPr lang="en-US" sz="1800" dirty="0"/>
              <a:t>Delivery of services in community based early childhood programs</a:t>
            </a:r>
          </a:p>
          <a:p>
            <a:pPr marL="342900" indent="-342900">
              <a:lnSpc>
                <a:spcPct val="120000"/>
              </a:lnSpc>
              <a:buFont typeface="+mj-lt"/>
              <a:buAutoNum type="arabicPeriod" startAt="8"/>
            </a:pPr>
            <a:r>
              <a:rPr lang="en-US" sz="1800" dirty="0"/>
              <a:t>Delivery of services in inclusive classrooms</a:t>
            </a:r>
          </a:p>
          <a:p>
            <a:pPr marL="342900" indent="-342900">
              <a:lnSpc>
                <a:spcPct val="120000"/>
              </a:lnSpc>
              <a:buFont typeface="+mj-lt"/>
              <a:buAutoNum type="arabicPeriod" startAt="8"/>
            </a:pPr>
            <a:r>
              <a:rPr lang="en-US" sz="1800" dirty="0"/>
              <a:t>Delivery of individualized systematic, responsive, and intentional evidence-based practices with fidelity</a:t>
            </a:r>
          </a:p>
          <a:p>
            <a:pPr marL="342900" indent="-342900">
              <a:lnSpc>
                <a:spcPct val="120000"/>
              </a:lnSpc>
              <a:buFont typeface="+mj-lt"/>
              <a:buAutoNum type="arabicPeriod" startAt="8"/>
            </a:pPr>
            <a:r>
              <a:rPr lang="en-US" sz="1800" dirty="0"/>
              <a:t>Social-emotional competence and positive interventions to support challenging behavior</a:t>
            </a:r>
          </a:p>
          <a:p>
            <a:pPr marL="342900" indent="-342900">
              <a:lnSpc>
                <a:spcPct val="120000"/>
              </a:lnSpc>
              <a:buFont typeface="+mj-lt"/>
              <a:buAutoNum type="arabicPeriod" startAt="8"/>
            </a:pPr>
            <a:r>
              <a:rPr lang="en-US" sz="1800" dirty="0"/>
              <a:t>Reflective practice, leadership and advocacy to ensure children and families are provided appropriate and individualized services and intervention to meet their needs</a:t>
            </a:r>
          </a:p>
          <a:p>
            <a:pPr marL="347472" indent="-758952">
              <a:lnSpc>
                <a:spcPct val="120000"/>
              </a:lnSpc>
              <a:buNone/>
            </a:pPr>
            <a:endParaRPr lang="en-US" sz="1800" dirty="0"/>
          </a:p>
        </p:txBody>
      </p:sp>
    </p:spTree>
    <p:extLst>
      <p:ext uri="{BB962C8B-B14F-4D97-AF65-F5344CB8AC3E}">
        <p14:creationId xmlns:p14="http://schemas.microsoft.com/office/powerpoint/2010/main" val="31733615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2A58F8-9BBA-8825-AC0B-523C815678EA}"/>
              </a:ext>
            </a:extLst>
          </p:cNvPr>
          <p:cNvSpPr>
            <a:spLocks noGrp="1"/>
          </p:cNvSpPr>
          <p:nvPr>
            <p:ph idx="1"/>
          </p:nvPr>
        </p:nvSpPr>
        <p:spPr>
          <a:xfrm>
            <a:off x="390144" y="1582991"/>
            <a:ext cx="8253984" cy="4351338"/>
          </a:xfrm>
        </p:spPr>
        <p:txBody>
          <a:bodyPr>
            <a:normAutofit/>
          </a:bodyPr>
          <a:lstStyle/>
          <a:p>
            <a:pPr marL="171450" marR="0" indent="0">
              <a:spcBef>
                <a:spcPts val="600"/>
              </a:spcBef>
              <a:spcAft>
                <a:spcPts val="1200"/>
              </a:spcAft>
              <a:buNone/>
            </a:pPr>
            <a:r>
              <a:rPr lang="en-US" sz="2400" b="1" dirty="0">
                <a:solidFill>
                  <a:srgbClr val="221F1F"/>
                </a:solidFill>
                <a:effectLst/>
                <a:latin typeface="Calibri" panose="020F0502020204030204" pitchFamily="34" charset="0"/>
                <a:ea typeface="Calibri" panose="020F0502020204030204" pitchFamily="34" charset="0"/>
              </a:rPr>
              <a:t>Topic</a:t>
            </a:r>
            <a:r>
              <a:rPr lang="en-US" sz="2400" b="1" spc="-65" dirty="0">
                <a:solidFill>
                  <a:srgbClr val="221F1F"/>
                </a:solidFill>
                <a:effectLst/>
                <a:latin typeface="Calibri" panose="020F0502020204030204" pitchFamily="34" charset="0"/>
                <a:ea typeface="Calibri" panose="020F0502020204030204" pitchFamily="34" charset="0"/>
              </a:rPr>
              <a:t> </a:t>
            </a:r>
            <a:r>
              <a:rPr lang="en-US" sz="2400" b="1" dirty="0">
                <a:solidFill>
                  <a:srgbClr val="221F1F"/>
                </a:solidFill>
                <a:effectLst/>
                <a:latin typeface="Calibri" panose="020F0502020204030204" pitchFamily="34" charset="0"/>
                <a:ea typeface="Calibri" panose="020F0502020204030204" pitchFamily="34" charset="0"/>
              </a:rPr>
              <a:t>1:</a:t>
            </a:r>
            <a:r>
              <a:rPr lang="en-US" sz="2400" b="1" spc="320" dirty="0">
                <a:solidFill>
                  <a:srgbClr val="221F1F"/>
                </a:solidFill>
                <a:effectLst/>
                <a:latin typeface="Calibri" panose="020F0502020204030204" pitchFamily="34" charset="0"/>
                <a:ea typeface="Calibri" panose="020F0502020204030204" pitchFamily="34" charset="0"/>
              </a:rPr>
              <a:t> </a:t>
            </a:r>
            <a:r>
              <a:rPr lang="en-US" sz="2400" dirty="0">
                <a:solidFill>
                  <a:srgbClr val="221F1F"/>
                </a:solidFill>
                <a:effectLst/>
                <a:latin typeface="Calibri" panose="020F0502020204030204" pitchFamily="34" charset="0"/>
                <a:ea typeface="Calibri" panose="020F0502020204030204" pitchFamily="34" charset="0"/>
              </a:rPr>
              <a:t>My</a:t>
            </a:r>
            <a:r>
              <a:rPr lang="en-US" sz="2400" spc="-60" dirty="0">
                <a:solidFill>
                  <a:srgbClr val="221F1F"/>
                </a:solidFill>
                <a:effectLst/>
                <a:latin typeface="Calibri" panose="020F0502020204030204" pitchFamily="34" charset="0"/>
                <a:ea typeface="Calibri" panose="020F0502020204030204" pitchFamily="34" charset="0"/>
              </a:rPr>
              <a:t> </a:t>
            </a:r>
            <a:r>
              <a:rPr lang="en-US" sz="2400" dirty="0">
                <a:solidFill>
                  <a:srgbClr val="221F1F"/>
                </a:solidFill>
                <a:effectLst/>
                <a:latin typeface="Calibri" panose="020F0502020204030204" pitchFamily="34" charset="0"/>
                <a:ea typeface="Calibri" panose="020F0502020204030204" pitchFamily="34" charset="0"/>
              </a:rPr>
              <a:t>state’s</a:t>
            </a:r>
            <a:r>
              <a:rPr lang="en-US" sz="2400" spc="-65" dirty="0">
                <a:solidFill>
                  <a:srgbClr val="221F1F"/>
                </a:solidFill>
                <a:effectLst/>
                <a:latin typeface="Calibri" panose="020F0502020204030204" pitchFamily="34" charset="0"/>
                <a:ea typeface="Calibri" panose="020F0502020204030204" pitchFamily="34" charset="0"/>
              </a:rPr>
              <a:t> </a:t>
            </a:r>
            <a:r>
              <a:rPr lang="en-US" sz="2400" dirty="0">
                <a:solidFill>
                  <a:srgbClr val="221F1F"/>
                </a:solidFill>
                <a:effectLst/>
                <a:latin typeface="Calibri" panose="020F0502020204030204" pitchFamily="34" charset="0"/>
                <a:ea typeface="Calibri" panose="020F0502020204030204" pitchFamily="34" charset="0"/>
              </a:rPr>
              <a:t>Early</a:t>
            </a:r>
            <a:r>
              <a:rPr lang="en-US" sz="2400" spc="-50" dirty="0">
                <a:solidFill>
                  <a:srgbClr val="221F1F"/>
                </a:solidFill>
                <a:effectLst/>
                <a:latin typeface="Calibri" panose="020F0502020204030204" pitchFamily="34" charset="0"/>
                <a:ea typeface="Calibri" panose="020F0502020204030204" pitchFamily="34" charset="0"/>
              </a:rPr>
              <a:t> </a:t>
            </a:r>
            <a:r>
              <a:rPr lang="en-US" sz="2400" dirty="0">
                <a:solidFill>
                  <a:srgbClr val="221F1F"/>
                </a:solidFill>
                <a:effectLst/>
                <a:latin typeface="Calibri" panose="020F0502020204030204" pitchFamily="34" charset="0"/>
                <a:ea typeface="Calibri" panose="020F0502020204030204" pitchFamily="34" charset="0"/>
              </a:rPr>
              <a:t>Learning</a:t>
            </a:r>
            <a:r>
              <a:rPr lang="en-US" sz="2400" spc="-50" dirty="0">
                <a:solidFill>
                  <a:srgbClr val="221F1F"/>
                </a:solidFill>
                <a:effectLst/>
                <a:latin typeface="Calibri" panose="020F0502020204030204" pitchFamily="34" charset="0"/>
                <a:ea typeface="Calibri" panose="020F0502020204030204" pitchFamily="34" charset="0"/>
              </a:rPr>
              <a:t> </a:t>
            </a:r>
            <a:r>
              <a:rPr lang="en-US" sz="2400" dirty="0">
                <a:solidFill>
                  <a:srgbClr val="221F1F"/>
                </a:solidFill>
                <a:effectLst/>
                <a:latin typeface="Calibri" panose="020F0502020204030204" pitchFamily="34" charset="0"/>
                <a:ea typeface="Calibri" panose="020F0502020204030204" pitchFamily="34" charset="0"/>
              </a:rPr>
              <a:t>and</a:t>
            </a:r>
            <a:r>
              <a:rPr lang="en-US" sz="2400" spc="-55" dirty="0">
                <a:solidFill>
                  <a:srgbClr val="221F1F"/>
                </a:solidFill>
                <a:effectLst/>
                <a:latin typeface="Calibri" panose="020F0502020204030204" pitchFamily="34" charset="0"/>
                <a:ea typeface="Calibri" panose="020F0502020204030204" pitchFamily="34" charset="0"/>
              </a:rPr>
              <a:t> </a:t>
            </a:r>
            <a:r>
              <a:rPr lang="en-US" sz="2400" dirty="0">
                <a:solidFill>
                  <a:srgbClr val="221F1F"/>
                </a:solidFill>
                <a:effectLst/>
                <a:latin typeface="Calibri" panose="020F0502020204030204" pitchFamily="34" charset="0"/>
                <a:ea typeface="Calibri" panose="020F0502020204030204" pitchFamily="34" charset="0"/>
              </a:rPr>
              <a:t>Development</a:t>
            </a:r>
            <a:r>
              <a:rPr lang="en-US" sz="2400" spc="-55" dirty="0">
                <a:solidFill>
                  <a:srgbClr val="221F1F"/>
                </a:solidFill>
                <a:effectLst/>
                <a:latin typeface="Calibri" panose="020F0502020204030204" pitchFamily="34" charset="0"/>
                <a:ea typeface="Calibri" panose="020F0502020204030204" pitchFamily="34" charset="0"/>
              </a:rPr>
              <a:t> </a:t>
            </a:r>
            <a:r>
              <a:rPr lang="en-US" sz="2400" dirty="0">
                <a:solidFill>
                  <a:srgbClr val="221F1F"/>
                </a:solidFill>
                <a:effectLst/>
                <a:latin typeface="Calibri" panose="020F0502020204030204" pitchFamily="34" charset="0"/>
                <a:ea typeface="Calibri" panose="020F0502020204030204" pitchFamily="34" charset="0"/>
              </a:rPr>
              <a:t>Standards</a:t>
            </a:r>
            <a:r>
              <a:rPr lang="en-US" sz="2400" spc="-55" dirty="0">
                <a:solidFill>
                  <a:srgbClr val="221F1F"/>
                </a:solidFill>
                <a:effectLst/>
                <a:latin typeface="Calibri" panose="020F0502020204030204" pitchFamily="34" charset="0"/>
                <a:ea typeface="Calibri" panose="020F0502020204030204" pitchFamily="34" charset="0"/>
              </a:rPr>
              <a:t> </a:t>
            </a:r>
            <a:r>
              <a:rPr lang="en-US" sz="2400" spc="-10" dirty="0">
                <a:solidFill>
                  <a:srgbClr val="221F1F"/>
                </a:solidFill>
                <a:effectLst/>
                <a:latin typeface="Calibri" panose="020F0502020204030204" pitchFamily="34" charset="0"/>
                <a:ea typeface="Calibri" panose="020F0502020204030204" pitchFamily="34" charset="0"/>
              </a:rPr>
              <a:t>(38%)</a:t>
            </a:r>
            <a:endParaRPr lang="en-US" sz="2400" spc="-10" dirty="0">
              <a:latin typeface="Calibri" panose="020F0502020204030204" pitchFamily="34" charset="0"/>
              <a:ea typeface="Calibri" panose="020F0502020204030204" pitchFamily="34" charset="0"/>
            </a:endParaRPr>
          </a:p>
          <a:p>
            <a:pPr marR="0" indent="0">
              <a:spcBef>
                <a:spcPts val="600"/>
              </a:spcBef>
              <a:spcAft>
                <a:spcPts val="1200"/>
              </a:spcAft>
              <a:buNone/>
            </a:pPr>
            <a:r>
              <a:rPr lang="en-US" sz="2400" b="1" dirty="0">
                <a:solidFill>
                  <a:srgbClr val="221F1F"/>
                </a:solidFill>
                <a:effectLst/>
                <a:latin typeface="Calibri" panose="020F0502020204030204" pitchFamily="34" charset="0"/>
                <a:ea typeface="Calibri" panose="020F0502020204030204" pitchFamily="34" charset="0"/>
              </a:rPr>
              <a:t>Topic</a:t>
            </a:r>
            <a:r>
              <a:rPr lang="en-US" sz="2400" b="1" spc="-65" dirty="0">
                <a:solidFill>
                  <a:srgbClr val="221F1F"/>
                </a:solidFill>
                <a:effectLst/>
                <a:latin typeface="Calibri" panose="020F0502020204030204" pitchFamily="34" charset="0"/>
                <a:ea typeface="Calibri" panose="020F0502020204030204" pitchFamily="34" charset="0"/>
              </a:rPr>
              <a:t> </a:t>
            </a:r>
            <a:r>
              <a:rPr lang="en-US" sz="2400" b="1" dirty="0">
                <a:solidFill>
                  <a:srgbClr val="221F1F"/>
                </a:solidFill>
                <a:effectLst/>
                <a:latin typeface="Calibri" panose="020F0502020204030204" pitchFamily="34" charset="0"/>
                <a:ea typeface="Calibri" panose="020F0502020204030204" pitchFamily="34" charset="0"/>
              </a:rPr>
              <a:t>7:</a:t>
            </a:r>
            <a:r>
              <a:rPr lang="en-US" sz="2400" b="1" spc="360" dirty="0">
                <a:solidFill>
                  <a:srgbClr val="221F1F"/>
                </a:solidFill>
                <a:effectLst/>
                <a:latin typeface="Calibri" panose="020F0502020204030204" pitchFamily="34" charset="0"/>
                <a:ea typeface="Calibri" panose="020F0502020204030204" pitchFamily="34" charset="0"/>
              </a:rPr>
              <a:t> </a:t>
            </a:r>
            <a:r>
              <a:rPr lang="en-US" sz="2400" dirty="0">
                <a:solidFill>
                  <a:srgbClr val="221F1F"/>
                </a:solidFill>
                <a:effectLst/>
                <a:latin typeface="Calibri" panose="020F0502020204030204" pitchFamily="34" charset="0"/>
                <a:ea typeface="Calibri" panose="020F0502020204030204" pitchFamily="34" charset="0"/>
              </a:rPr>
              <a:t>Authentic,</a:t>
            </a:r>
            <a:r>
              <a:rPr lang="en-US" sz="2400" spc="-50" dirty="0">
                <a:solidFill>
                  <a:srgbClr val="221F1F"/>
                </a:solidFill>
                <a:effectLst/>
                <a:latin typeface="Calibri" panose="020F0502020204030204" pitchFamily="34" charset="0"/>
                <a:ea typeface="Calibri" panose="020F0502020204030204" pitchFamily="34" charset="0"/>
              </a:rPr>
              <a:t> </a:t>
            </a:r>
            <a:r>
              <a:rPr lang="en-US" sz="2400" dirty="0">
                <a:solidFill>
                  <a:srgbClr val="221F1F"/>
                </a:solidFill>
                <a:effectLst/>
                <a:latin typeface="Calibri" panose="020F0502020204030204" pitchFamily="34" charset="0"/>
                <a:ea typeface="Calibri" panose="020F0502020204030204" pitchFamily="34" charset="0"/>
              </a:rPr>
              <a:t>informal</a:t>
            </a:r>
            <a:r>
              <a:rPr lang="en-US" sz="2400" spc="-60" dirty="0">
                <a:solidFill>
                  <a:srgbClr val="221F1F"/>
                </a:solidFill>
                <a:effectLst/>
                <a:latin typeface="Calibri" panose="020F0502020204030204" pitchFamily="34" charset="0"/>
                <a:ea typeface="Calibri" panose="020F0502020204030204" pitchFamily="34" charset="0"/>
              </a:rPr>
              <a:t> </a:t>
            </a:r>
            <a:r>
              <a:rPr lang="en-US" sz="2400" dirty="0">
                <a:solidFill>
                  <a:srgbClr val="221F1F"/>
                </a:solidFill>
                <a:effectLst/>
                <a:latin typeface="Calibri" panose="020F0502020204030204" pitchFamily="34" charset="0"/>
                <a:ea typeface="Calibri" panose="020F0502020204030204" pitchFamily="34" charset="0"/>
              </a:rPr>
              <a:t>and</a:t>
            </a:r>
            <a:r>
              <a:rPr lang="en-US" sz="2400" spc="-60" dirty="0">
                <a:solidFill>
                  <a:srgbClr val="221F1F"/>
                </a:solidFill>
                <a:effectLst/>
                <a:latin typeface="Calibri" panose="020F0502020204030204" pitchFamily="34" charset="0"/>
                <a:ea typeface="Calibri" panose="020F0502020204030204" pitchFamily="34" charset="0"/>
              </a:rPr>
              <a:t> </a:t>
            </a:r>
            <a:r>
              <a:rPr lang="en-US" sz="2400" dirty="0">
                <a:solidFill>
                  <a:srgbClr val="221F1F"/>
                </a:solidFill>
                <a:effectLst/>
                <a:latin typeface="Calibri" panose="020F0502020204030204" pitchFamily="34" charset="0"/>
                <a:ea typeface="Calibri" panose="020F0502020204030204" pitchFamily="34" charset="0"/>
              </a:rPr>
              <a:t>formal</a:t>
            </a:r>
            <a:r>
              <a:rPr lang="en-US" sz="2400" spc="-60" dirty="0">
                <a:solidFill>
                  <a:srgbClr val="221F1F"/>
                </a:solidFill>
                <a:effectLst/>
                <a:latin typeface="Calibri" panose="020F0502020204030204" pitchFamily="34" charset="0"/>
                <a:ea typeface="Calibri" panose="020F0502020204030204" pitchFamily="34" charset="0"/>
              </a:rPr>
              <a:t> </a:t>
            </a:r>
            <a:r>
              <a:rPr lang="en-US" sz="2400" dirty="0">
                <a:solidFill>
                  <a:srgbClr val="221F1F"/>
                </a:solidFill>
                <a:effectLst/>
                <a:latin typeface="Calibri" panose="020F0502020204030204" pitchFamily="34" charset="0"/>
                <a:ea typeface="Calibri" panose="020F0502020204030204" pitchFamily="34" charset="0"/>
              </a:rPr>
              <a:t>assessment</a:t>
            </a:r>
            <a:r>
              <a:rPr lang="en-US" sz="2400" spc="-60" dirty="0">
                <a:solidFill>
                  <a:srgbClr val="221F1F"/>
                </a:solidFill>
                <a:effectLst/>
                <a:latin typeface="Calibri" panose="020F0502020204030204" pitchFamily="34" charset="0"/>
                <a:ea typeface="Calibri" panose="020F0502020204030204" pitchFamily="34" charset="0"/>
              </a:rPr>
              <a:t> </a:t>
            </a:r>
            <a:r>
              <a:rPr lang="en-US" sz="2400" dirty="0">
                <a:solidFill>
                  <a:srgbClr val="221F1F"/>
                </a:solidFill>
                <a:effectLst/>
                <a:latin typeface="Calibri" panose="020F0502020204030204" pitchFamily="34" charset="0"/>
                <a:ea typeface="Calibri" panose="020F0502020204030204" pitchFamily="34" charset="0"/>
              </a:rPr>
              <a:t>models</a:t>
            </a:r>
            <a:r>
              <a:rPr lang="en-US" sz="2400" spc="-60" dirty="0">
                <a:solidFill>
                  <a:srgbClr val="221F1F"/>
                </a:solidFill>
                <a:effectLst/>
                <a:latin typeface="Calibri" panose="020F0502020204030204" pitchFamily="34" charset="0"/>
                <a:ea typeface="Calibri" panose="020F0502020204030204" pitchFamily="34" charset="0"/>
              </a:rPr>
              <a:t>     </a:t>
            </a:r>
            <a:r>
              <a:rPr lang="en-US" sz="2400" dirty="0">
                <a:solidFill>
                  <a:srgbClr val="221F1F"/>
                </a:solidFill>
                <a:effectLst/>
                <a:latin typeface="Calibri" panose="020F0502020204030204" pitchFamily="34" charset="0"/>
                <a:ea typeface="Calibri" panose="020F0502020204030204" pitchFamily="34" charset="0"/>
              </a:rPr>
              <a:t>that</a:t>
            </a:r>
            <a:r>
              <a:rPr lang="en-US" sz="2400" spc="-55" dirty="0">
                <a:solidFill>
                  <a:srgbClr val="221F1F"/>
                </a:solidFill>
                <a:effectLst/>
                <a:latin typeface="Calibri" panose="020F0502020204030204" pitchFamily="34" charset="0"/>
                <a:ea typeface="Calibri" panose="020F0502020204030204" pitchFamily="34" charset="0"/>
              </a:rPr>
              <a:t> </a:t>
            </a:r>
            <a:r>
              <a:rPr lang="en-US" sz="2400" dirty="0">
                <a:solidFill>
                  <a:srgbClr val="221F1F"/>
                </a:solidFill>
                <a:effectLst/>
                <a:latin typeface="Calibri" panose="020F0502020204030204" pitchFamily="34" charset="0"/>
                <a:ea typeface="Calibri" panose="020F0502020204030204" pitchFamily="34" charset="0"/>
              </a:rPr>
              <a:t>are</a:t>
            </a:r>
            <a:r>
              <a:rPr lang="en-US" sz="2400" spc="-50" dirty="0">
                <a:solidFill>
                  <a:srgbClr val="221F1F"/>
                </a:solidFill>
                <a:effectLst/>
                <a:latin typeface="Calibri" panose="020F0502020204030204" pitchFamily="34" charset="0"/>
                <a:ea typeface="Calibri" panose="020F0502020204030204" pitchFamily="34" charset="0"/>
              </a:rPr>
              <a:t> </a:t>
            </a:r>
            <a:r>
              <a:rPr lang="en-US" sz="2400" dirty="0">
                <a:solidFill>
                  <a:srgbClr val="221F1F"/>
                </a:solidFill>
                <a:effectLst/>
                <a:latin typeface="Calibri" panose="020F0502020204030204" pitchFamily="34" charset="0"/>
                <a:ea typeface="Calibri" panose="020F0502020204030204" pitchFamily="34" charset="0"/>
              </a:rPr>
              <a:t>culturally and linguistically appropriate for all children (49%)</a:t>
            </a:r>
            <a:endParaRPr lang="en-US" sz="2400" dirty="0">
              <a:effectLst/>
              <a:latin typeface="Calibri" panose="020F0502020204030204" pitchFamily="34" charset="0"/>
              <a:ea typeface="Calibri" panose="020F0502020204030204" pitchFamily="34" charset="0"/>
            </a:endParaRPr>
          </a:p>
          <a:p>
            <a:pPr marL="684213" marR="0" indent="-455613">
              <a:spcBef>
                <a:spcPts val="600"/>
              </a:spcBef>
              <a:spcAft>
                <a:spcPts val="1200"/>
              </a:spcAft>
              <a:buNone/>
            </a:pPr>
            <a:r>
              <a:rPr lang="en-US" sz="2400" b="1" dirty="0">
                <a:solidFill>
                  <a:srgbClr val="221F1F"/>
                </a:solidFill>
                <a:effectLst/>
                <a:latin typeface="Calibri" panose="020F0502020204030204" pitchFamily="34" charset="0"/>
                <a:ea typeface="Calibri" panose="020F0502020204030204" pitchFamily="34" charset="0"/>
              </a:rPr>
              <a:t>Topic</a:t>
            </a:r>
            <a:r>
              <a:rPr lang="en-US" sz="2400" b="1" spc="-60" dirty="0">
                <a:solidFill>
                  <a:srgbClr val="221F1F"/>
                </a:solidFill>
                <a:effectLst/>
                <a:latin typeface="Calibri" panose="020F0502020204030204" pitchFamily="34" charset="0"/>
                <a:ea typeface="Calibri" panose="020F0502020204030204" pitchFamily="34" charset="0"/>
              </a:rPr>
              <a:t> </a:t>
            </a:r>
            <a:r>
              <a:rPr lang="en-US" sz="2400" b="1" dirty="0">
                <a:solidFill>
                  <a:srgbClr val="221F1F"/>
                </a:solidFill>
                <a:effectLst/>
                <a:latin typeface="Calibri" panose="020F0502020204030204" pitchFamily="34" charset="0"/>
                <a:ea typeface="Calibri" panose="020F0502020204030204" pitchFamily="34" charset="0"/>
              </a:rPr>
              <a:t>12:</a:t>
            </a:r>
            <a:r>
              <a:rPr lang="en-US" sz="2400" b="1" spc="-55" dirty="0">
                <a:solidFill>
                  <a:srgbClr val="221F1F"/>
                </a:solidFill>
                <a:effectLst/>
                <a:latin typeface="Calibri" panose="020F0502020204030204" pitchFamily="34" charset="0"/>
                <a:ea typeface="Calibri" panose="020F0502020204030204" pitchFamily="34" charset="0"/>
              </a:rPr>
              <a:t> </a:t>
            </a:r>
            <a:r>
              <a:rPr lang="en-US" sz="2400" dirty="0">
                <a:solidFill>
                  <a:srgbClr val="221F1F"/>
                </a:solidFill>
                <a:effectLst/>
                <a:latin typeface="Calibri" panose="020F0502020204030204" pitchFamily="34" charset="0"/>
                <a:ea typeface="Calibri" panose="020F0502020204030204" pitchFamily="34" charset="0"/>
              </a:rPr>
              <a:t>Delivery</a:t>
            </a:r>
            <a:r>
              <a:rPr lang="en-US" sz="2400" spc="-45" dirty="0">
                <a:solidFill>
                  <a:srgbClr val="221F1F"/>
                </a:solidFill>
                <a:effectLst/>
                <a:latin typeface="Calibri" panose="020F0502020204030204" pitchFamily="34" charset="0"/>
                <a:ea typeface="Calibri" panose="020F0502020204030204" pitchFamily="34" charset="0"/>
              </a:rPr>
              <a:t> </a:t>
            </a:r>
            <a:r>
              <a:rPr lang="en-US" sz="2400" dirty="0">
                <a:solidFill>
                  <a:srgbClr val="221F1F"/>
                </a:solidFill>
                <a:effectLst/>
                <a:latin typeface="Calibri" panose="020F0502020204030204" pitchFamily="34" charset="0"/>
                <a:ea typeface="Calibri" panose="020F0502020204030204" pitchFamily="34" charset="0"/>
              </a:rPr>
              <a:t>of</a:t>
            </a:r>
            <a:r>
              <a:rPr lang="en-US" sz="2400" spc="-45" dirty="0">
                <a:solidFill>
                  <a:srgbClr val="221F1F"/>
                </a:solidFill>
                <a:effectLst/>
                <a:latin typeface="Calibri" panose="020F0502020204030204" pitchFamily="34" charset="0"/>
                <a:ea typeface="Calibri" panose="020F0502020204030204" pitchFamily="34" charset="0"/>
              </a:rPr>
              <a:t> </a:t>
            </a:r>
            <a:r>
              <a:rPr lang="en-US" sz="2400" dirty="0">
                <a:solidFill>
                  <a:srgbClr val="221F1F"/>
                </a:solidFill>
                <a:effectLst/>
                <a:latin typeface="Calibri" panose="020F0502020204030204" pitchFamily="34" charset="0"/>
                <a:ea typeface="Calibri" panose="020F0502020204030204" pitchFamily="34" charset="0"/>
              </a:rPr>
              <a:t>services</a:t>
            </a:r>
            <a:r>
              <a:rPr lang="en-US" sz="2400" spc="-55" dirty="0">
                <a:solidFill>
                  <a:srgbClr val="221F1F"/>
                </a:solidFill>
                <a:effectLst/>
                <a:latin typeface="Calibri" panose="020F0502020204030204" pitchFamily="34" charset="0"/>
                <a:ea typeface="Calibri" panose="020F0502020204030204" pitchFamily="34" charset="0"/>
              </a:rPr>
              <a:t> </a:t>
            </a:r>
            <a:r>
              <a:rPr lang="en-US" sz="2400" dirty="0">
                <a:solidFill>
                  <a:srgbClr val="221F1F"/>
                </a:solidFill>
                <a:effectLst/>
                <a:latin typeface="Calibri" panose="020F0502020204030204" pitchFamily="34" charset="0"/>
                <a:ea typeface="Calibri" panose="020F0502020204030204" pitchFamily="34" charset="0"/>
              </a:rPr>
              <a:t>in</a:t>
            </a:r>
            <a:r>
              <a:rPr lang="en-US" sz="2400" spc="-50" dirty="0">
                <a:solidFill>
                  <a:srgbClr val="221F1F"/>
                </a:solidFill>
                <a:effectLst/>
                <a:latin typeface="Calibri" panose="020F0502020204030204" pitchFamily="34" charset="0"/>
                <a:ea typeface="Calibri" panose="020F0502020204030204" pitchFamily="34" charset="0"/>
              </a:rPr>
              <a:t> </a:t>
            </a:r>
            <a:r>
              <a:rPr lang="en-US" sz="2400" dirty="0">
                <a:solidFill>
                  <a:srgbClr val="221F1F"/>
                </a:solidFill>
                <a:effectLst/>
                <a:latin typeface="Calibri" panose="020F0502020204030204" pitchFamily="34" charset="0"/>
                <a:ea typeface="Calibri" panose="020F0502020204030204" pitchFamily="34" charset="0"/>
              </a:rPr>
              <a:t>inclusive</a:t>
            </a:r>
            <a:r>
              <a:rPr lang="en-US" sz="2400" spc="-55" dirty="0">
                <a:solidFill>
                  <a:srgbClr val="221F1F"/>
                </a:solidFill>
                <a:effectLst/>
                <a:latin typeface="Calibri" panose="020F0502020204030204" pitchFamily="34" charset="0"/>
                <a:ea typeface="Calibri" panose="020F0502020204030204" pitchFamily="34" charset="0"/>
              </a:rPr>
              <a:t> </a:t>
            </a:r>
            <a:r>
              <a:rPr lang="en-US" sz="2400" dirty="0">
                <a:solidFill>
                  <a:srgbClr val="221F1F"/>
                </a:solidFill>
                <a:effectLst/>
                <a:latin typeface="Calibri" panose="020F0502020204030204" pitchFamily="34" charset="0"/>
                <a:ea typeface="Calibri" panose="020F0502020204030204" pitchFamily="34" charset="0"/>
              </a:rPr>
              <a:t>classrooms</a:t>
            </a:r>
            <a:r>
              <a:rPr lang="en-US" sz="2400" spc="-40" dirty="0">
                <a:solidFill>
                  <a:srgbClr val="221F1F"/>
                </a:solidFill>
                <a:latin typeface="Calibri" panose="020F0502020204030204" pitchFamily="34" charset="0"/>
                <a:ea typeface="Calibri" panose="020F0502020204030204" pitchFamily="34" charset="0"/>
              </a:rPr>
              <a:t> </a:t>
            </a:r>
            <a:r>
              <a:rPr lang="en-US" sz="2400" spc="-10" dirty="0">
                <a:solidFill>
                  <a:srgbClr val="221F1F"/>
                </a:solidFill>
                <a:effectLst/>
                <a:latin typeface="Calibri" panose="020F0502020204030204" pitchFamily="34" charset="0"/>
                <a:ea typeface="Calibri" panose="020F0502020204030204" pitchFamily="34" charset="0"/>
              </a:rPr>
              <a:t>(40%)</a:t>
            </a:r>
          </a:p>
          <a:p>
            <a:pPr marL="684213" marR="0" indent="-455613">
              <a:spcBef>
                <a:spcPts val="600"/>
              </a:spcBef>
              <a:spcAft>
                <a:spcPts val="1200"/>
              </a:spcAft>
              <a:buNone/>
            </a:pPr>
            <a:r>
              <a:rPr lang="en-US" sz="2400" b="1" dirty="0">
                <a:solidFill>
                  <a:srgbClr val="221F1F"/>
                </a:solidFill>
                <a:effectLst/>
                <a:latin typeface="Calibri" panose="020F0502020204030204" pitchFamily="34" charset="0"/>
                <a:ea typeface="Calibri" panose="020F0502020204030204" pitchFamily="34" charset="0"/>
              </a:rPr>
              <a:t>Topic</a:t>
            </a:r>
            <a:r>
              <a:rPr lang="en-US" sz="2400" b="1" spc="-80" dirty="0">
                <a:solidFill>
                  <a:srgbClr val="221F1F"/>
                </a:solidFill>
                <a:effectLst/>
                <a:latin typeface="Calibri" panose="020F0502020204030204" pitchFamily="34" charset="0"/>
                <a:ea typeface="Calibri" panose="020F0502020204030204" pitchFamily="34" charset="0"/>
              </a:rPr>
              <a:t> </a:t>
            </a:r>
            <a:r>
              <a:rPr lang="en-US" sz="2400" b="1" dirty="0">
                <a:solidFill>
                  <a:srgbClr val="221F1F"/>
                </a:solidFill>
                <a:effectLst/>
                <a:latin typeface="Calibri" panose="020F0502020204030204" pitchFamily="34" charset="0"/>
                <a:ea typeface="Calibri" panose="020F0502020204030204" pitchFamily="34" charset="0"/>
              </a:rPr>
              <a:t>13:</a:t>
            </a:r>
            <a:r>
              <a:rPr lang="en-US" sz="2400" b="1" spc="-80" dirty="0">
                <a:solidFill>
                  <a:srgbClr val="221F1F"/>
                </a:solidFill>
                <a:effectLst/>
                <a:latin typeface="Calibri" panose="020F0502020204030204" pitchFamily="34" charset="0"/>
                <a:ea typeface="Calibri" panose="020F0502020204030204" pitchFamily="34" charset="0"/>
              </a:rPr>
              <a:t> </a:t>
            </a:r>
            <a:r>
              <a:rPr lang="en-US" sz="2400" dirty="0">
                <a:solidFill>
                  <a:srgbClr val="221F1F"/>
                </a:solidFill>
                <a:effectLst/>
                <a:latin typeface="Calibri" panose="020F0502020204030204" pitchFamily="34" charset="0"/>
                <a:ea typeface="Calibri" panose="020F0502020204030204" pitchFamily="34" charset="0"/>
              </a:rPr>
              <a:t>Delivery</a:t>
            </a:r>
            <a:r>
              <a:rPr lang="en-US" sz="2400" spc="-80" dirty="0">
                <a:solidFill>
                  <a:srgbClr val="221F1F"/>
                </a:solidFill>
                <a:effectLst/>
                <a:latin typeface="Calibri" panose="020F0502020204030204" pitchFamily="34" charset="0"/>
                <a:ea typeface="Calibri" panose="020F0502020204030204" pitchFamily="34" charset="0"/>
              </a:rPr>
              <a:t> </a:t>
            </a:r>
            <a:r>
              <a:rPr lang="en-US" sz="2400" dirty="0">
                <a:solidFill>
                  <a:srgbClr val="221F1F"/>
                </a:solidFill>
                <a:effectLst/>
                <a:latin typeface="Calibri" panose="020F0502020204030204" pitchFamily="34" charset="0"/>
                <a:ea typeface="Calibri" panose="020F0502020204030204" pitchFamily="34" charset="0"/>
              </a:rPr>
              <a:t>of</a:t>
            </a:r>
            <a:r>
              <a:rPr lang="en-US" sz="2400" spc="-80" dirty="0">
                <a:solidFill>
                  <a:srgbClr val="221F1F"/>
                </a:solidFill>
                <a:effectLst/>
                <a:latin typeface="Calibri" panose="020F0502020204030204" pitchFamily="34" charset="0"/>
                <a:ea typeface="Calibri" panose="020F0502020204030204" pitchFamily="34" charset="0"/>
              </a:rPr>
              <a:t> </a:t>
            </a:r>
            <a:r>
              <a:rPr lang="en-US" sz="2400" dirty="0">
                <a:solidFill>
                  <a:srgbClr val="221F1F"/>
                </a:solidFill>
                <a:effectLst/>
                <a:latin typeface="Calibri" panose="020F0502020204030204" pitchFamily="34" charset="0"/>
                <a:ea typeface="Calibri" panose="020F0502020204030204" pitchFamily="34" charset="0"/>
              </a:rPr>
              <a:t>individualized</a:t>
            </a:r>
            <a:r>
              <a:rPr lang="en-US" sz="2400" spc="-80" dirty="0">
                <a:solidFill>
                  <a:srgbClr val="221F1F"/>
                </a:solidFill>
                <a:effectLst/>
                <a:latin typeface="Calibri" panose="020F0502020204030204" pitchFamily="34" charset="0"/>
                <a:ea typeface="Calibri" panose="020F0502020204030204" pitchFamily="34" charset="0"/>
              </a:rPr>
              <a:t> </a:t>
            </a:r>
            <a:r>
              <a:rPr lang="en-US" sz="2400" dirty="0">
                <a:solidFill>
                  <a:srgbClr val="221F1F"/>
                </a:solidFill>
                <a:effectLst/>
                <a:latin typeface="Calibri" panose="020F0502020204030204" pitchFamily="34" charset="0"/>
                <a:ea typeface="Calibri" panose="020F0502020204030204" pitchFamily="34" charset="0"/>
              </a:rPr>
              <a:t>systematic,</a:t>
            </a:r>
            <a:r>
              <a:rPr lang="en-US" sz="2400" spc="-75" dirty="0">
                <a:solidFill>
                  <a:srgbClr val="221F1F"/>
                </a:solidFill>
                <a:effectLst/>
                <a:latin typeface="Calibri" panose="020F0502020204030204" pitchFamily="34" charset="0"/>
                <a:ea typeface="Calibri" panose="020F0502020204030204" pitchFamily="34" charset="0"/>
              </a:rPr>
              <a:t> </a:t>
            </a:r>
            <a:r>
              <a:rPr lang="en-US" sz="2400" dirty="0">
                <a:solidFill>
                  <a:srgbClr val="221F1F"/>
                </a:solidFill>
                <a:effectLst/>
                <a:latin typeface="Calibri" panose="020F0502020204030204" pitchFamily="34" charset="0"/>
                <a:ea typeface="Calibri" panose="020F0502020204030204" pitchFamily="34" charset="0"/>
              </a:rPr>
              <a:t>responsive,</a:t>
            </a:r>
            <a:r>
              <a:rPr lang="en-US" sz="2400" spc="-80" dirty="0">
                <a:solidFill>
                  <a:srgbClr val="221F1F"/>
                </a:solidFill>
                <a:effectLst/>
                <a:latin typeface="Calibri" panose="020F0502020204030204" pitchFamily="34" charset="0"/>
                <a:ea typeface="Calibri" panose="020F0502020204030204" pitchFamily="34" charset="0"/>
              </a:rPr>
              <a:t> </a:t>
            </a:r>
            <a:r>
              <a:rPr lang="en-US" sz="2400" dirty="0">
                <a:solidFill>
                  <a:srgbClr val="221F1F"/>
                </a:solidFill>
                <a:effectLst/>
                <a:latin typeface="Calibri" panose="020F0502020204030204" pitchFamily="34" charset="0"/>
                <a:ea typeface="Calibri" panose="020F0502020204030204" pitchFamily="34" charset="0"/>
              </a:rPr>
              <a:t>and</a:t>
            </a:r>
            <a:r>
              <a:rPr lang="en-US" sz="2400" spc="-80" dirty="0">
                <a:solidFill>
                  <a:srgbClr val="221F1F"/>
                </a:solidFill>
                <a:effectLst/>
                <a:latin typeface="Calibri" panose="020F0502020204030204" pitchFamily="34" charset="0"/>
                <a:ea typeface="Calibri" panose="020F0502020204030204" pitchFamily="34" charset="0"/>
              </a:rPr>
              <a:t> </a:t>
            </a:r>
            <a:r>
              <a:rPr lang="en-US" sz="2400" dirty="0">
                <a:solidFill>
                  <a:srgbClr val="221F1F"/>
                </a:solidFill>
                <a:effectLst/>
                <a:latin typeface="Calibri" panose="020F0502020204030204" pitchFamily="34" charset="0"/>
                <a:ea typeface="Calibri" panose="020F0502020204030204" pitchFamily="34" charset="0"/>
              </a:rPr>
              <a:t>intentional evidence-based practices with fidelity (49%)</a:t>
            </a:r>
            <a:endParaRPr lang="en-US" sz="2400" dirty="0">
              <a:effectLst/>
              <a:latin typeface="Calibri" panose="020F0502020204030204" pitchFamily="34" charset="0"/>
              <a:ea typeface="Calibri" panose="020F0502020204030204" pitchFamily="34" charset="0"/>
            </a:endParaRPr>
          </a:p>
          <a:p>
            <a:pPr>
              <a:spcBef>
                <a:spcPts val="600"/>
              </a:spcBef>
              <a:spcAft>
                <a:spcPts val="1200"/>
              </a:spcAft>
            </a:pPr>
            <a:endParaRPr lang="en-US" dirty="0"/>
          </a:p>
        </p:txBody>
      </p:sp>
      <p:sp>
        <p:nvSpPr>
          <p:cNvPr id="4" name="Title 1">
            <a:extLst>
              <a:ext uri="{FF2B5EF4-FFF2-40B4-BE49-F238E27FC236}">
                <a16:creationId xmlns:a16="http://schemas.microsoft.com/office/drawing/2014/main" id="{3A8774F6-3EF3-7E2F-9767-DE5DF1E852C1}"/>
              </a:ext>
            </a:extLst>
          </p:cNvPr>
          <p:cNvSpPr txBox="1">
            <a:spLocks/>
          </p:cNvSpPr>
          <p:nvPr/>
        </p:nvSpPr>
        <p:spPr>
          <a:xfrm>
            <a:off x="225552" y="438278"/>
            <a:ext cx="8692896" cy="7565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121F88"/>
                </a:solidFill>
                <a:latin typeface="+mn-lt"/>
                <a:ea typeface="+mj-ea"/>
                <a:cs typeface="+mj-cs"/>
              </a:defRPr>
            </a:lvl1pPr>
          </a:lstStyle>
          <a:p>
            <a:pPr algn="ctr"/>
            <a:r>
              <a:rPr lang="en-US" sz="3600" dirty="0"/>
              <a:t>Topics for which about half of EI providers reported they were </a:t>
            </a:r>
            <a:r>
              <a:rPr lang="en-US" sz="3600" i="1" dirty="0"/>
              <a:t>very knowledgeable:</a:t>
            </a:r>
            <a:endParaRPr lang="en-US" sz="3600" dirty="0"/>
          </a:p>
        </p:txBody>
      </p:sp>
    </p:spTree>
    <p:extLst>
      <p:ext uri="{BB962C8B-B14F-4D97-AF65-F5344CB8AC3E}">
        <p14:creationId xmlns:p14="http://schemas.microsoft.com/office/powerpoint/2010/main" val="5951319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04DFB-6791-109F-1AA4-52F8F35CEE8C}"/>
              </a:ext>
            </a:extLst>
          </p:cNvPr>
          <p:cNvSpPr>
            <a:spLocks noGrp="1"/>
          </p:cNvSpPr>
          <p:nvPr>
            <p:ph type="title"/>
          </p:nvPr>
        </p:nvSpPr>
        <p:spPr>
          <a:xfrm>
            <a:off x="73152" y="158081"/>
            <a:ext cx="8997696" cy="1325563"/>
          </a:xfrm>
        </p:spPr>
        <p:txBody>
          <a:bodyPr>
            <a:noAutofit/>
          </a:bodyPr>
          <a:lstStyle/>
          <a:p>
            <a:r>
              <a:rPr lang="en-US" sz="3200" dirty="0"/>
              <a:t>Topics for which about half of Part B Related Service Providers reported they were </a:t>
            </a:r>
            <a:r>
              <a:rPr lang="en-US" sz="3200" i="1" dirty="0"/>
              <a:t>very knowledgeable:</a:t>
            </a:r>
            <a:endParaRPr lang="en-US" sz="3200" dirty="0"/>
          </a:p>
        </p:txBody>
      </p:sp>
      <p:sp>
        <p:nvSpPr>
          <p:cNvPr id="3" name="Content Placeholder 2">
            <a:extLst>
              <a:ext uri="{FF2B5EF4-FFF2-40B4-BE49-F238E27FC236}">
                <a16:creationId xmlns:a16="http://schemas.microsoft.com/office/drawing/2014/main" id="{C62A58F8-9BBA-8825-AC0B-523C815678EA}"/>
              </a:ext>
            </a:extLst>
          </p:cNvPr>
          <p:cNvSpPr>
            <a:spLocks noGrp="1"/>
          </p:cNvSpPr>
          <p:nvPr>
            <p:ph idx="1"/>
          </p:nvPr>
        </p:nvSpPr>
        <p:spPr>
          <a:xfrm>
            <a:off x="-341376" y="1483644"/>
            <a:ext cx="9339072" cy="4783043"/>
          </a:xfrm>
        </p:spPr>
        <p:txBody>
          <a:bodyPr>
            <a:noAutofit/>
          </a:bodyPr>
          <a:lstStyle/>
          <a:p>
            <a:pPr marL="685165" marR="0" indent="0">
              <a:spcBef>
                <a:spcPts val="405"/>
              </a:spcBef>
              <a:spcAft>
                <a:spcPts val="0"/>
              </a:spcAft>
              <a:buNone/>
            </a:pPr>
            <a:r>
              <a:rPr lang="en-US" sz="2000" b="1" dirty="0">
                <a:solidFill>
                  <a:srgbClr val="221F1F"/>
                </a:solidFill>
                <a:effectLst/>
                <a:latin typeface="Calibri" panose="020F0502020204030204" pitchFamily="34" charset="0"/>
                <a:ea typeface="Calibri" panose="020F0502020204030204" pitchFamily="34" charset="0"/>
              </a:rPr>
              <a:t>Topic</a:t>
            </a:r>
            <a:r>
              <a:rPr lang="en-US" sz="2000" b="1" spc="-65" dirty="0">
                <a:solidFill>
                  <a:srgbClr val="221F1F"/>
                </a:solidFill>
                <a:effectLst/>
                <a:latin typeface="Calibri" panose="020F0502020204030204" pitchFamily="34" charset="0"/>
                <a:ea typeface="Calibri" panose="020F0502020204030204" pitchFamily="34" charset="0"/>
              </a:rPr>
              <a:t> </a:t>
            </a:r>
            <a:r>
              <a:rPr lang="en-US" sz="2000" b="1" dirty="0">
                <a:solidFill>
                  <a:srgbClr val="221F1F"/>
                </a:solidFill>
                <a:effectLst/>
                <a:latin typeface="Calibri" panose="020F0502020204030204" pitchFamily="34" charset="0"/>
                <a:ea typeface="Calibri" panose="020F0502020204030204" pitchFamily="34" charset="0"/>
              </a:rPr>
              <a:t>1:</a:t>
            </a:r>
            <a:r>
              <a:rPr lang="en-US" sz="2000" b="1" spc="320"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My</a:t>
            </a:r>
            <a:r>
              <a:rPr lang="en-US" sz="2000" spc="-60"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state’s</a:t>
            </a:r>
            <a:r>
              <a:rPr lang="en-US" sz="2000" spc="-65"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Early</a:t>
            </a:r>
            <a:r>
              <a:rPr lang="en-US" sz="2000" spc="-50"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Learning</a:t>
            </a:r>
            <a:r>
              <a:rPr lang="en-US" sz="2000" spc="-50"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and</a:t>
            </a:r>
            <a:r>
              <a:rPr lang="en-US" sz="2000" spc="-55"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Development</a:t>
            </a:r>
            <a:r>
              <a:rPr lang="en-US" sz="2000" spc="-55"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Standards</a:t>
            </a:r>
            <a:r>
              <a:rPr lang="en-US" sz="2000" spc="-55" dirty="0">
                <a:solidFill>
                  <a:srgbClr val="221F1F"/>
                </a:solidFill>
                <a:effectLst/>
                <a:latin typeface="Calibri" panose="020F0502020204030204" pitchFamily="34" charset="0"/>
                <a:ea typeface="Calibri" panose="020F0502020204030204" pitchFamily="34" charset="0"/>
              </a:rPr>
              <a:t> </a:t>
            </a:r>
            <a:r>
              <a:rPr lang="en-US" sz="2000" spc="-10" dirty="0">
                <a:solidFill>
                  <a:srgbClr val="221F1F"/>
                </a:solidFill>
                <a:effectLst/>
                <a:latin typeface="Calibri" panose="020F0502020204030204" pitchFamily="34" charset="0"/>
                <a:ea typeface="Calibri" panose="020F0502020204030204" pitchFamily="34" charset="0"/>
              </a:rPr>
              <a:t>(35%)</a:t>
            </a:r>
          </a:p>
          <a:p>
            <a:pPr marL="685165" marR="0" indent="0">
              <a:spcBef>
                <a:spcPts val="405"/>
              </a:spcBef>
              <a:spcAft>
                <a:spcPts val="0"/>
              </a:spcAft>
              <a:buNone/>
            </a:pPr>
            <a:r>
              <a:rPr lang="en-US" sz="2000" b="1" dirty="0">
                <a:solidFill>
                  <a:srgbClr val="221F1F"/>
                </a:solidFill>
                <a:effectLst/>
                <a:latin typeface="Calibri" panose="020F0502020204030204" pitchFamily="34" charset="0"/>
                <a:ea typeface="Calibri" panose="020F0502020204030204" pitchFamily="34" charset="0"/>
              </a:rPr>
              <a:t>Topic</a:t>
            </a:r>
            <a:r>
              <a:rPr lang="en-US" sz="2000" b="1" spc="-15" dirty="0">
                <a:solidFill>
                  <a:srgbClr val="221F1F"/>
                </a:solidFill>
                <a:effectLst/>
                <a:latin typeface="Calibri" panose="020F0502020204030204" pitchFamily="34" charset="0"/>
                <a:ea typeface="Calibri" panose="020F0502020204030204" pitchFamily="34" charset="0"/>
              </a:rPr>
              <a:t> </a:t>
            </a:r>
            <a:r>
              <a:rPr lang="en-US" sz="2000" b="1" dirty="0">
                <a:solidFill>
                  <a:srgbClr val="221F1F"/>
                </a:solidFill>
                <a:effectLst/>
                <a:latin typeface="Calibri" panose="020F0502020204030204" pitchFamily="34" charset="0"/>
                <a:ea typeface="Calibri" panose="020F0502020204030204" pitchFamily="34" charset="0"/>
              </a:rPr>
              <a:t>3:</a:t>
            </a:r>
            <a:r>
              <a:rPr lang="en-US" sz="2000" b="1" spc="395"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Family-centered practices</a:t>
            </a:r>
            <a:r>
              <a:rPr lang="en-US" sz="2000" spc="-5"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that</a:t>
            </a:r>
            <a:r>
              <a:rPr lang="en-US" sz="2000" spc="-15"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support</a:t>
            </a:r>
            <a:r>
              <a:rPr lang="en-US" sz="2000" spc="-10"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families</a:t>
            </a:r>
            <a:r>
              <a:rPr lang="en-US" sz="2000" spc="-10"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to</a:t>
            </a:r>
            <a:r>
              <a:rPr lang="en-US" sz="2000" spc="-20"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make</a:t>
            </a:r>
            <a:r>
              <a:rPr lang="en-US" sz="2000" spc="-15"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informed decisions</a:t>
            </a:r>
            <a:r>
              <a:rPr lang="en-US" sz="2000" spc="-60"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and</a:t>
            </a:r>
            <a:r>
              <a:rPr lang="en-US" sz="2000" spc="-50"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advocate</a:t>
            </a:r>
            <a:r>
              <a:rPr lang="en-US" sz="2000" spc="-60"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for</a:t>
            </a:r>
            <a:r>
              <a:rPr lang="en-US" sz="2000" spc="-55"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their</a:t>
            </a:r>
            <a:r>
              <a:rPr lang="en-US" sz="2000" spc="-60"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own</a:t>
            </a:r>
            <a:r>
              <a:rPr lang="en-US" sz="2000" spc="-50"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and</a:t>
            </a:r>
            <a:r>
              <a:rPr lang="en-US" sz="2000" spc="-50"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their</a:t>
            </a:r>
            <a:r>
              <a:rPr lang="en-US" sz="2000" spc="-55"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child’s</a:t>
            </a:r>
            <a:r>
              <a:rPr lang="en-US" sz="2000" spc="-65"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needs</a:t>
            </a:r>
            <a:r>
              <a:rPr lang="en-US" sz="2000" spc="-60" dirty="0">
                <a:solidFill>
                  <a:srgbClr val="221F1F"/>
                </a:solidFill>
                <a:effectLst/>
                <a:latin typeface="Calibri" panose="020F0502020204030204" pitchFamily="34" charset="0"/>
                <a:ea typeface="Calibri" panose="020F0502020204030204" pitchFamily="34" charset="0"/>
              </a:rPr>
              <a:t> </a:t>
            </a:r>
            <a:r>
              <a:rPr lang="en-US" sz="2000" spc="-10" dirty="0">
                <a:solidFill>
                  <a:srgbClr val="221F1F"/>
                </a:solidFill>
                <a:effectLst/>
                <a:latin typeface="Calibri" panose="020F0502020204030204" pitchFamily="34" charset="0"/>
                <a:ea typeface="Calibri" panose="020F0502020204030204" pitchFamily="34" charset="0"/>
              </a:rPr>
              <a:t>(50%)</a:t>
            </a:r>
            <a:endParaRPr lang="en-US" sz="2000" spc="-10" dirty="0">
              <a:latin typeface="Calibri" panose="020F0502020204030204" pitchFamily="34" charset="0"/>
              <a:ea typeface="Calibri" panose="020F0502020204030204" pitchFamily="34" charset="0"/>
            </a:endParaRPr>
          </a:p>
          <a:p>
            <a:pPr marL="685165" marR="0" indent="0">
              <a:spcBef>
                <a:spcPts val="405"/>
              </a:spcBef>
              <a:spcAft>
                <a:spcPts val="0"/>
              </a:spcAft>
              <a:buNone/>
            </a:pPr>
            <a:r>
              <a:rPr lang="en-US" sz="2000" b="1" dirty="0">
                <a:solidFill>
                  <a:srgbClr val="221F1F"/>
                </a:solidFill>
                <a:effectLst/>
                <a:latin typeface="Calibri" panose="020F0502020204030204" pitchFamily="34" charset="0"/>
                <a:ea typeface="Calibri" panose="020F0502020204030204" pitchFamily="34" charset="0"/>
              </a:rPr>
              <a:t>Topic</a:t>
            </a:r>
            <a:r>
              <a:rPr lang="en-US" sz="2000" b="1" spc="-65" dirty="0">
                <a:solidFill>
                  <a:srgbClr val="221F1F"/>
                </a:solidFill>
                <a:effectLst/>
                <a:latin typeface="Calibri" panose="020F0502020204030204" pitchFamily="34" charset="0"/>
                <a:ea typeface="Calibri" panose="020F0502020204030204" pitchFamily="34" charset="0"/>
              </a:rPr>
              <a:t> </a:t>
            </a:r>
            <a:r>
              <a:rPr lang="en-US" sz="2000" b="1" dirty="0">
                <a:solidFill>
                  <a:srgbClr val="221F1F"/>
                </a:solidFill>
                <a:effectLst/>
                <a:latin typeface="Calibri" panose="020F0502020204030204" pitchFamily="34" charset="0"/>
                <a:ea typeface="Calibri" panose="020F0502020204030204" pitchFamily="34" charset="0"/>
              </a:rPr>
              <a:t>7:</a:t>
            </a:r>
            <a:r>
              <a:rPr lang="en-US" sz="2000" b="1" spc="360"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Authentic,</a:t>
            </a:r>
            <a:r>
              <a:rPr lang="en-US" sz="2000" spc="-50"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informal</a:t>
            </a:r>
            <a:r>
              <a:rPr lang="en-US" sz="2000" spc="-60"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and</a:t>
            </a:r>
            <a:r>
              <a:rPr lang="en-US" sz="2000" spc="-60"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formal</a:t>
            </a:r>
            <a:r>
              <a:rPr lang="en-US" sz="2000" spc="-60"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assessment</a:t>
            </a:r>
            <a:r>
              <a:rPr lang="en-US" sz="2000" spc="-60"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models</a:t>
            </a:r>
            <a:r>
              <a:rPr lang="en-US" sz="2000" spc="-60"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that</a:t>
            </a:r>
            <a:r>
              <a:rPr lang="en-US" sz="2000" spc="-55"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are</a:t>
            </a:r>
            <a:r>
              <a:rPr lang="en-US" sz="2000" spc="-50"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culturally and linguistically appropriate for all children (51%)</a:t>
            </a:r>
            <a:endParaRPr lang="en-US" sz="2000" dirty="0">
              <a:latin typeface="Calibri" panose="020F0502020204030204" pitchFamily="34" charset="0"/>
              <a:ea typeface="Calibri" panose="020F0502020204030204" pitchFamily="34" charset="0"/>
            </a:endParaRPr>
          </a:p>
          <a:p>
            <a:pPr marL="685165" marR="0" indent="0">
              <a:spcBef>
                <a:spcPts val="405"/>
              </a:spcBef>
              <a:spcAft>
                <a:spcPts val="0"/>
              </a:spcAft>
              <a:buNone/>
            </a:pPr>
            <a:r>
              <a:rPr lang="en-US" sz="2000" b="1" dirty="0">
                <a:solidFill>
                  <a:srgbClr val="221F1F"/>
                </a:solidFill>
                <a:effectLst/>
                <a:latin typeface="Calibri" panose="020F0502020204030204" pitchFamily="34" charset="0"/>
                <a:ea typeface="Calibri" panose="020F0502020204030204" pitchFamily="34" charset="0"/>
              </a:rPr>
              <a:t>Topic</a:t>
            </a:r>
            <a:r>
              <a:rPr lang="en-US" sz="2000" b="1" spc="-70" dirty="0">
                <a:solidFill>
                  <a:srgbClr val="221F1F"/>
                </a:solidFill>
                <a:effectLst/>
                <a:latin typeface="Calibri" panose="020F0502020204030204" pitchFamily="34" charset="0"/>
                <a:ea typeface="Calibri" panose="020F0502020204030204" pitchFamily="34" charset="0"/>
              </a:rPr>
              <a:t> </a:t>
            </a:r>
            <a:r>
              <a:rPr lang="en-US" sz="2000" b="1" dirty="0">
                <a:solidFill>
                  <a:srgbClr val="221F1F"/>
                </a:solidFill>
                <a:effectLst/>
                <a:latin typeface="Calibri" panose="020F0502020204030204" pitchFamily="34" charset="0"/>
                <a:ea typeface="Calibri" panose="020F0502020204030204" pitchFamily="34" charset="0"/>
              </a:rPr>
              <a:t>9:</a:t>
            </a:r>
            <a:r>
              <a:rPr lang="en-US" sz="2000" b="1" spc="350"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Use</a:t>
            </a:r>
            <a:r>
              <a:rPr lang="en-US" sz="2000" spc="-60"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of</a:t>
            </a:r>
            <a:r>
              <a:rPr lang="en-US" sz="2000" spc="-65"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evidence-based</a:t>
            </a:r>
            <a:r>
              <a:rPr lang="en-US" sz="2000" spc="-60"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curricula</a:t>
            </a:r>
            <a:r>
              <a:rPr lang="en-US" sz="2000" spc="-65"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frameworks</a:t>
            </a:r>
            <a:r>
              <a:rPr lang="en-US" sz="2000" spc="-65"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to</a:t>
            </a:r>
            <a:r>
              <a:rPr lang="en-US" sz="2000" spc="-65"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inform</a:t>
            </a:r>
            <a:r>
              <a:rPr lang="en-US" sz="2000" spc="-65"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and guide interventions (54%)</a:t>
            </a:r>
            <a:endParaRPr lang="en-US" sz="2000" dirty="0">
              <a:effectLst/>
              <a:latin typeface="Calibri" panose="020F0502020204030204" pitchFamily="34" charset="0"/>
              <a:ea typeface="Calibri" panose="020F0502020204030204" pitchFamily="34" charset="0"/>
            </a:endParaRPr>
          </a:p>
          <a:p>
            <a:pPr marL="685165" marR="0" indent="0">
              <a:spcBef>
                <a:spcPts val="540"/>
              </a:spcBef>
              <a:spcAft>
                <a:spcPts val="0"/>
              </a:spcAft>
              <a:buNone/>
            </a:pPr>
            <a:r>
              <a:rPr lang="en-US" sz="2000" b="1" dirty="0">
                <a:solidFill>
                  <a:srgbClr val="221F1F"/>
                </a:solidFill>
                <a:effectLst/>
                <a:latin typeface="Calibri" panose="020F0502020204030204" pitchFamily="34" charset="0"/>
                <a:ea typeface="Calibri" panose="020F0502020204030204" pitchFamily="34" charset="0"/>
              </a:rPr>
              <a:t>Topic</a:t>
            </a:r>
            <a:r>
              <a:rPr lang="en-US" sz="2000" b="1" spc="-65" dirty="0">
                <a:solidFill>
                  <a:srgbClr val="221F1F"/>
                </a:solidFill>
                <a:effectLst/>
                <a:latin typeface="Calibri" panose="020F0502020204030204" pitchFamily="34" charset="0"/>
                <a:ea typeface="Calibri" panose="020F0502020204030204" pitchFamily="34" charset="0"/>
              </a:rPr>
              <a:t> </a:t>
            </a:r>
            <a:r>
              <a:rPr lang="en-US" sz="2000" b="1" dirty="0">
                <a:solidFill>
                  <a:srgbClr val="221F1F"/>
                </a:solidFill>
                <a:effectLst/>
                <a:latin typeface="Calibri" panose="020F0502020204030204" pitchFamily="34" charset="0"/>
                <a:ea typeface="Calibri" panose="020F0502020204030204" pitchFamily="34" charset="0"/>
              </a:rPr>
              <a:t>10:</a:t>
            </a:r>
            <a:r>
              <a:rPr lang="en-US" sz="2000" b="1" spc="-55"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Delivery</a:t>
            </a:r>
            <a:r>
              <a:rPr lang="en-US" sz="2000" spc="-55"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of</a:t>
            </a:r>
            <a:r>
              <a:rPr lang="en-US" sz="2000" spc="-60"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homebased</a:t>
            </a:r>
            <a:r>
              <a:rPr lang="en-US" sz="2000" spc="-45"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service</a:t>
            </a:r>
            <a:r>
              <a:rPr lang="en-US" sz="2000" spc="-55"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models</a:t>
            </a:r>
            <a:r>
              <a:rPr lang="en-US" sz="2000" spc="-40" dirty="0">
                <a:solidFill>
                  <a:srgbClr val="221F1F"/>
                </a:solidFill>
                <a:effectLst/>
                <a:latin typeface="Calibri" panose="020F0502020204030204" pitchFamily="34" charset="0"/>
                <a:ea typeface="Calibri" panose="020F0502020204030204" pitchFamily="34" charset="0"/>
              </a:rPr>
              <a:t> </a:t>
            </a:r>
            <a:r>
              <a:rPr lang="en-US" sz="2000" spc="-10" dirty="0">
                <a:solidFill>
                  <a:srgbClr val="221F1F"/>
                </a:solidFill>
                <a:effectLst/>
                <a:latin typeface="Calibri" panose="020F0502020204030204" pitchFamily="34" charset="0"/>
                <a:ea typeface="Calibri" panose="020F0502020204030204" pitchFamily="34" charset="0"/>
              </a:rPr>
              <a:t>(50%)</a:t>
            </a:r>
            <a:endParaRPr lang="en-US" sz="2000" spc="-10" dirty="0">
              <a:latin typeface="Calibri" panose="020F0502020204030204" pitchFamily="34" charset="0"/>
              <a:ea typeface="Calibri" panose="020F0502020204030204" pitchFamily="34" charset="0"/>
            </a:endParaRPr>
          </a:p>
          <a:p>
            <a:pPr marL="685165" marR="0" indent="0">
              <a:spcBef>
                <a:spcPts val="540"/>
              </a:spcBef>
              <a:spcAft>
                <a:spcPts val="0"/>
              </a:spcAft>
              <a:buNone/>
            </a:pPr>
            <a:r>
              <a:rPr lang="en-US" sz="2000" b="1" dirty="0">
                <a:solidFill>
                  <a:srgbClr val="221F1F"/>
                </a:solidFill>
                <a:effectLst/>
                <a:latin typeface="Calibri" panose="020F0502020204030204" pitchFamily="34" charset="0"/>
                <a:ea typeface="Calibri" panose="020F0502020204030204" pitchFamily="34" charset="0"/>
              </a:rPr>
              <a:t>Topic</a:t>
            </a:r>
            <a:r>
              <a:rPr lang="en-US" sz="2000" b="1" spc="-60" dirty="0">
                <a:solidFill>
                  <a:srgbClr val="221F1F"/>
                </a:solidFill>
                <a:effectLst/>
                <a:latin typeface="Calibri" panose="020F0502020204030204" pitchFamily="34" charset="0"/>
                <a:ea typeface="Calibri" panose="020F0502020204030204" pitchFamily="34" charset="0"/>
              </a:rPr>
              <a:t> </a:t>
            </a:r>
            <a:r>
              <a:rPr lang="en-US" sz="2000" b="1" dirty="0">
                <a:solidFill>
                  <a:srgbClr val="221F1F"/>
                </a:solidFill>
                <a:effectLst/>
                <a:latin typeface="Calibri" panose="020F0502020204030204" pitchFamily="34" charset="0"/>
                <a:ea typeface="Calibri" panose="020F0502020204030204" pitchFamily="34" charset="0"/>
              </a:rPr>
              <a:t>11:</a:t>
            </a:r>
            <a:r>
              <a:rPr lang="en-US" sz="2000" b="1" spc="-60"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Delivery</a:t>
            </a:r>
            <a:r>
              <a:rPr lang="en-US" sz="2000" spc="-55"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of</a:t>
            </a:r>
            <a:r>
              <a:rPr lang="en-US" sz="2000" spc="-65"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services</a:t>
            </a:r>
            <a:r>
              <a:rPr lang="en-US" sz="2000" spc="-60"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in</a:t>
            </a:r>
            <a:r>
              <a:rPr lang="en-US" sz="2000" spc="-60"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community</a:t>
            </a:r>
            <a:r>
              <a:rPr lang="en-US" sz="2000" spc="-50"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based</a:t>
            </a:r>
            <a:r>
              <a:rPr lang="en-US" sz="2000" spc="-50"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early</a:t>
            </a:r>
            <a:r>
              <a:rPr lang="en-US" sz="2000" spc="-70"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childhood programs (53%)</a:t>
            </a:r>
            <a:endParaRPr lang="en-US" sz="2000" dirty="0">
              <a:latin typeface="Calibri" panose="020F0502020204030204" pitchFamily="34" charset="0"/>
              <a:ea typeface="Calibri" panose="020F0502020204030204" pitchFamily="34" charset="0"/>
            </a:endParaRPr>
          </a:p>
          <a:p>
            <a:pPr marL="685165" marR="0" indent="0">
              <a:spcBef>
                <a:spcPts val="540"/>
              </a:spcBef>
              <a:spcAft>
                <a:spcPts val="0"/>
              </a:spcAft>
              <a:buNone/>
            </a:pPr>
            <a:r>
              <a:rPr lang="en-US" sz="2000" b="1" dirty="0">
                <a:solidFill>
                  <a:srgbClr val="221F1F"/>
                </a:solidFill>
                <a:effectLst/>
                <a:latin typeface="Calibri" panose="020F0502020204030204" pitchFamily="34" charset="0"/>
                <a:ea typeface="Calibri" panose="020F0502020204030204" pitchFamily="34" charset="0"/>
              </a:rPr>
              <a:t>Topic</a:t>
            </a:r>
            <a:r>
              <a:rPr lang="en-US" sz="2000" b="1" spc="-80" dirty="0">
                <a:solidFill>
                  <a:srgbClr val="221F1F"/>
                </a:solidFill>
                <a:effectLst/>
                <a:latin typeface="Calibri" panose="020F0502020204030204" pitchFamily="34" charset="0"/>
                <a:ea typeface="Calibri" panose="020F0502020204030204" pitchFamily="34" charset="0"/>
              </a:rPr>
              <a:t> </a:t>
            </a:r>
            <a:r>
              <a:rPr lang="en-US" sz="2000" b="1" dirty="0">
                <a:solidFill>
                  <a:srgbClr val="221F1F"/>
                </a:solidFill>
                <a:effectLst/>
                <a:latin typeface="Calibri" panose="020F0502020204030204" pitchFamily="34" charset="0"/>
                <a:ea typeface="Calibri" panose="020F0502020204030204" pitchFamily="34" charset="0"/>
              </a:rPr>
              <a:t>14:</a:t>
            </a:r>
            <a:r>
              <a:rPr lang="en-US" sz="2000" b="1" spc="-75"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Social-emotional</a:t>
            </a:r>
            <a:r>
              <a:rPr lang="en-US" sz="2000" spc="-75"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competence</a:t>
            </a:r>
            <a:r>
              <a:rPr lang="en-US" sz="2000" spc="-65"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and</a:t>
            </a:r>
            <a:r>
              <a:rPr lang="en-US" sz="2000" spc="-75"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positive</a:t>
            </a:r>
            <a:r>
              <a:rPr lang="en-US" sz="2000" spc="-70"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interventions</a:t>
            </a:r>
            <a:r>
              <a:rPr lang="en-US" sz="2000" spc="-75"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to</a:t>
            </a:r>
            <a:r>
              <a:rPr lang="en-US" sz="2000" spc="-75"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support challenging behavior (51%)</a:t>
            </a:r>
            <a:endParaRPr lang="en-US" sz="2000" dirty="0">
              <a:latin typeface="Calibri" panose="020F0502020204030204" pitchFamily="34" charset="0"/>
              <a:ea typeface="Calibri" panose="020F0502020204030204" pitchFamily="34" charset="0"/>
            </a:endParaRPr>
          </a:p>
          <a:p>
            <a:pPr marL="685165" marR="0" indent="0">
              <a:spcBef>
                <a:spcPts val="540"/>
              </a:spcBef>
              <a:spcAft>
                <a:spcPts val="0"/>
              </a:spcAft>
              <a:buNone/>
            </a:pPr>
            <a:r>
              <a:rPr lang="en-US" sz="2000" dirty="0">
                <a:solidFill>
                  <a:srgbClr val="221F1F"/>
                </a:solidFill>
                <a:effectLst/>
                <a:latin typeface="Calibri" panose="020F0502020204030204" pitchFamily="34" charset="0"/>
                <a:ea typeface="Calibri" panose="020F0502020204030204" pitchFamily="34" charset="0"/>
              </a:rPr>
              <a:t>Topic</a:t>
            </a:r>
            <a:r>
              <a:rPr lang="en-US" sz="2000" spc="-70"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15:</a:t>
            </a:r>
            <a:r>
              <a:rPr lang="en-US" sz="2000" spc="-75"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Reflective</a:t>
            </a:r>
            <a:r>
              <a:rPr lang="en-US" sz="2000" spc="-65"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practice,</a:t>
            </a:r>
            <a:r>
              <a:rPr lang="en-US" sz="2000" spc="-70"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leadership,</a:t>
            </a:r>
            <a:r>
              <a:rPr lang="en-US" sz="2000" spc="-65"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and</a:t>
            </a:r>
            <a:r>
              <a:rPr lang="en-US" sz="2000" spc="-60"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advocacy</a:t>
            </a:r>
            <a:r>
              <a:rPr lang="en-US" sz="2000" spc="-65"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to</a:t>
            </a:r>
            <a:r>
              <a:rPr lang="en-US" sz="2000" spc="-65"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ensure</a:t>
            </a:r>
            <a:r>
              <a:rPr lang="en-US" sz="2000" spc="-70"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children</a:t>
            </a:r>
            <a:r>
              <a:rPr lang="en-US" sz="2000" spc="-55" dirty="0">
                <a:solidFill>
                  <a:srgbClr val="221F1F"/>
                </a:solidFill>
                <a:effectLst/>
                <a:latin typeface="Calibri" panose="020F0502020204030204" pitchFamily="34" charset="0"/>
                <a:ea typeface="Calibri" panose="020F0502020204030204" pitchFamily="34" charset="0"/>
              </a:rPr>
              <a:t> </a:t>
            </a:r>
            <a:r>
              <a:rPr lang="en-US" sz="2000" dirty="0">
                <a:solidFill>
                  <a:srgbClr val="221F1F"/>
                </a:solidFill>
                <a:effectLst/>
                <a:latin typeface="Calibri" panose="020F0502020204030204" pitchFamily="34" charset="0"/>
                <a:ea typeface="Calibri" panose="020F0502020204030204" pitchFamily="34" charset="0"/>
              </a:rPr>
              <a:t>and families are provided appropriate and individualized services and intervention to meet their needs (52%)</a:t>
            </a:r>
            <a:endParaRPr lang="en-US" sz="2000" dirty="0">
              <a:effectLst/>
              <a:latin typeface="Calibri" panose="020F0502020204030204" pitchFamily="34" charset="0"/>
              <a:ea typeface="Calibri" panose="020F0502020204030204" pitchFamily="34" charset="0"/>
            </a:endParaRPr>
          </a:p>
          <a:p>
            <a:endParaRPr lang="en-US" sz="2000" dirty="0"/>
          </a:p>
        </p:txBody>
      </p:sp>
    </p:spTree>
    <p:extLst>
      <p:ext uri="{BB962C8B-B14F-4D97-AF65-F5344CB8AC3E}">
        <p14:creationId xmlns:p14="http://schemas.microsoft.com/office/powerpoint/2010/main" val="1297308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587" y="561269"/>
            <a:ext cx="8886825" cy="4770537"/>
          </a:xfrm>
          <a:prstGeom prst="rect">
            <a:avLst/>
          </a:prstGeom>
        </p:spPr>
        <p:txBody>
          <a:bodyPr wrap="square">
            <a:spAutoFit/>
          </a:bodyPr>
          <a:lstStyle/>
          <a:p>
            <a:pPr marL="400050" algn="ctr"/>
            <a:r>
              <a:rPr lang="en-US" sz="3600" b="1" dirty="0">
                <a:latin typeface="+mj-lt"/>
                <a:cs typeface="Arial" panose="020B0604020202020204" pitchFamily="34" charset="0"/>
              </a:rPr>
              <a:t>Early Childhood Intervention </a:t>
            </a:r>
          </a:p>
          <a:p>
            <a:pPr marL="400050"/>
            <a:r>
              <a:rPr lang="en-US" sz="3600" b="1" dirty="0">
                <a:cs typeface="Arial" panose="020B0604020202020204" pitchFamily="34" charset="0"/>
              </a:rPr>
              <a:t>     </a:t>
            </a:r>
          </a:p>
          <a:p>
            <a:pPr marL="400050"/>
            <a:r>
              <a:rPr lang="en-US" sz="3200" dirty="0">
                <a:cs typeface="Arial" panose="020B0604020202020204" pitchFamily="34" charset="0"/>
              </a:rPr>
              <a:t>refers to therapeutic (excluding drug or surgical manipulation) or educational intervention… </a:t>
            </a:r>
          </a:p>
          <a:p>
            <a:pPr marL="400050"/>
            <a:r>
              <a:rPr lang="en-US" sz="3200" dirty="0">
                <a:cs typeface="Arial" panose="020B0604020202020204" pitchFamily="34" charset="0"/>
              </a:rPr>
              <a:t>      </a:t>
            </a:r>
          </a:p>
          <a:p>
            <a:pPr marL="400050"/>
            <a:r>
              <a:rPr lang="en-US" sz="3200" dirty="0">
                <a:cs typeface="Arial" panose="020B0604020202020204" pitchFamily="34" charset="0"/>
              </a:rPr>
              <a:t>of a </a:t>
            </a:r>
            <a:r>
              <a:rPr lang="en-US" sz="3200" b="1" dirty="0">
                <a:cs typeface="Arial" panose="020B0604020202020204" pitchFamily="34" charset="0"/>
              </a:rPr>
              <a:t>planned</a:t>
            </a:r>
            <a:r>
              <a:rPr lang="en-US" sz="3200" dirty="0">
                <a:cs typeface="Arial" panose="020B0604020202020204" pitchFamily="34" charset="0"/>
              </a:rPr>
              <a:t> </a:t>
            </a:r>
            <a:r>
              <a:rPr lang="en-US" sz="3200" b="1" dirty="0">
                <a:cs typeface="Arial" panose="020B0604020202020204" pitchFamily="34" charset="0"/>
              </a:rPr>
              <a:t>nature aimed at eliminating a</a:t>
            </a:r>
            <a:r>
              <a:rPr lang="en-US" sz="3200" dirty="0">
                <a:cs typeface="Arial" panose="020B0604020202020204" pitchFamily="34" charset="0"/>
              </a:rPr>
              <a:t> </a:t>
            </a:r>
            <a:r>
              <a:rPr lang="en-US" sz="3200" b="1" dirty="0">
                <a:cs typeface="Arial" panose="020B0604020202020204" pitchFamily="34" charset="0"/>
              </a:rPr>
              <a:t>current or anticipated deficiency in a target population. </a:t>
            </a:r>
          </a:p>
          <a:p>
            <a:pPr marL="400050"/>
            <a:r>
              <a:rPr lang="en-US" sz="2000" dirty="0">
                <a:cs typeface="Arial" panose="020B0604020202020204" pitchFamily="34" charset="0"/>
              </a:rPr>
              <a:t>                                                               </a:t>
            </a:r>
          </a:p>
          <a:p>
            <a:pPr marL="400050"/>
            <a:r>
              <a:rPr lang="en-US" sz="2000" dirty="0">
                <a:cs typeface="Arial" panose="020B0604020202020204" pitchFamily="34" charset="0"/>
              </a:rPr>
              <a:t>								(Bricker, Bailey, &amp; Bruder, 1984, p. 374)</a:t>
            </a:r>
          </a:p>
        </p:txBody>
      </p:sp>
    </p:spTree>
    <p:extLst>
      <p:ext uri="{BB962C8B-B14F-4D97-AF65-F5344CB8AC3E}">
        <p14:creationId xmlns:p14="http://schemas.microsoft.com/office/powerpoint/2010/main" val="4648480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6BB570F-FB6B-BC76-B944-2D6963E81122}"/>
              </a:ext>
            </a:extLst>
          </p:cNvPr>
          <p:cNvSpPr>
            <a:spLocks noGrp="1"/>
          </p:cNvSpPr>
          <p:nvPr>
            <p:ph idx="1"/>
          </p:nvPr>
        </p:nvSpPr>
        <p:spPr>
          <a:xfrm>
            <a:off x="304800" y="1641761"/>
            <a:ext cx="8534400" cy="5127625"/>
          </a:xfrm>
        </p:spPr>
        <p:txBody>
          <a:bodyPr>
            <a:normAutofit/>
          </a:bodyPr>
          <a:lstStyle/>
          <a:p>
            <a:pPr marL="0" indent="0">
              <a:buNone/>
            </a:pPr>
            <a:r>
              <a:rPr lang="en-US" sz="2000" b="1" dirty="0"/>
              <a:t>Topic 3</a:t>
            </a:r>
            <a:r>
              <a:rPr lang="en-US" sz="2000" dirty="0"/>
              <a:t>: Family-centered practices that support families to make informed decisions and advocate for their own and their child’s needs (43%)</a:t>
            </a:r>
          </a:p>
          <a:p>
            <a:pPr marL="0" indent="0">
              <a:buNone/>
            </a:pPr>
            <a:r>
              <a:rPr lang="en-US" sz="2000" b="1" dirty="0"/>
              <a:t>Topic 4</a:t>
            </a:r>
            <a:r>
              <a:rPr lang="en-US" sz="2000" dirty="0"/>
              <a:t>: Engage with families to identify their own strengths and needs and those of their child so they may support children’s development (54%)</a:t>
            </a:r>
          </a:p>
          <a:p>
            <a:pPr marL="0" indent="0">
              <a:buNone/>
            </a:pPr>
            <a:r>
              <a:rPr lang="en-US" sz="2000" b="1" dirty="0"/>
              <a:t>Topic 7</a:t>
            </a:r>
            <a:r>
              <a:rPr lang="en-US" sz="2000" dirty="0"/>
              <a:t>: Authentic, informal and formal assessment models that are culturally and linguistically appropriate for all children (50%)</a:t>
            </a:r>
          </a:p>
          <a:p>
            <a:pPr marL="0" indent="0">
              <a:buNone/>
            </a:pPr>
            <a:r>
              <a:rPr lang="en-US" sz="2000" b="1" dirty="0"/>
              <a:t>Topic 10</a:t>
            </a:r>
            <a:r>
              <a:rPr lang="en-US" sz="2000" dirty="0"/>
              <a:t>: Delivery of home-based service models (20%)</a:t>
            </a:r>
          </a:p>
          <a:p>
            <a:pPr marL="0" indent="0">
              <a:buNone/>
            </a:pPr>
            <a:r>
              <a:rPr lang="en-US" sz="2000" b="1" dirty="0"/>
              <a:t>Topic 11</a:t>
            </a:r>
            <a:r>
              <a:rPr lang="en-US" sz="2000" dirty="0"/>
              <a:t>: Delivery of services in community based early childhood programs (38%)</a:t>
            </a:r>
          </a:p>
          <a:p>
            <a:pPr marL="0" indent="0">
              <a:buNone/>
            </a:pPr>
            <a:r>
              <a:rPr lang="en-US" sz="2000" b="1" dirty="0"/>
              <a:t>Topic 15</a:t>
            </a:r>
            <a:r>
              <a:rPr lang="en-US" sz="2000" dirty="0"/>
              <a:t>: </a:t>
            </a:r>
            <a:r>
              <a:rPr lang="en-US" sz="2000" b="1" dirty="0"/>
              <a:t>Reflective practice, leadership, and advocacy to ensure children and families are provided appropriate and individualized services and intervention to meet their needs (52%)</a:t>
            </a:r>
          </a:p>
          <a:p>
            <a:endParaRPr lang="en-US" sz="2400" dirty="0"/>
          </a:p>
        </p:txBody>
      </p:sp>
      <p:sp>
        <p:nvSpPr>
          <p:cNvPr id="3" name="Title 1">
            <a:extLst>
              <a:ext uri="{FF2B5EF4-FFF2-40B4-BE49-F238E27FC236}">
                <a16:creationId xmlns:a16="http://schemas.microsoft.com/office/drawing/2014/main" id="{8CAE4885-6558-D3F6-8CBA-31D74C18BE45}"/>
              </a:ext>
            </a:extLst>
          </p:cNvPr>
          <p:cNvSpPr txBox="1">
            <a:spLocks/>
          </p:cNvSpPr>
          <p:nvPr/>
        </p:nvSpPr>
        <p:spPr>
          <a:xfrm>
            <a:off x="304800" y="88614"/>
            <a:ext cx="85344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121F88"/>
                </a:solidFill>
                <a:latin typeface="+mn-lt"/>
                <a:ea typeface="+mj-ea"/>
                <a:cs typeface="+mj-cs"/>
              </a:defRPr>
            </a:lvl1pPr>
          </a:lstStyle>
          <a:p>
            <a:r>
              <a:rPr lang="en-US" sz="3600" dirty="0"/>
              <a:t>Topics for which about half of ECSE teachers reported they were </a:t>
            </a:r>
            <a:r>
              <a:rPr lang="en-US" sz="3600" i="1" dirty="0"/>
              <a:t>very knowledgeable:</a:t>
            </a:r>
            <a:endParaRPr lang="en-US" sz="3600" dirty="0"/>
          </a:p>
        </p:txBody>
      </p:sp>
    </p:spTree>
    <p:extLst>
      <p:ext uri="{BB962C8B-B14F-4D97-AF65-F5344CB8AC3E}">
        <p14:creationId xmlns:p14="http://schemas.microsoft.com/office/powerpoint/2010/main" val="17842138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D48BB-E1CA-FFEA-AB60-A552A8294250}"/>
              </a:ext>
            </a:extLst>
          </p:cNvPr>
          <p:cNvSpPr>
            <a:spLocks noGrp="1"/>
          </p:cNvSpPr>
          <p:nvPr>
            <p:ph type="title"/>
          </p:nvPr>
        </p:nvSpPr>
        <p:spPr>
          <a:xfrm>
            <a:off x="587790" y="519143"/>
            <a:ext cx="7968419" cy="1325563"/>
          </a:xfrm>
        </p:spPr>
        <p:txBody>
          <a:bodyPr>
            <a:normAutofit/>
          </a:bodyPr>
          <a:lstStyle/>
          <a:p>
            <a:pPr algn="ctr"/>
            <a:r>
              <a:rPr lang="en-US" sz="3600" b="1" dirty="0"/>
              <a:t>Purpose of </a:t>
            </a:r>
            <a:r>
              <a:rPr lang="en-US" sz="3600" b="1" dirty="0" err="1"/>
              <a:t>ECiPC</a:t>
            </a:r>
            <a:r>
              <a:rPr lang="en-US" sz="3600" b="1" dirty="0"/>
              <a:t>-Equity</a:t>
            </a:r>
          </a:p>
        </p:txBody>
      </p:sp>
      <p:sp>
        <p:nvSpPr>
          <p:cNvPr id="3" name="Content Placeholder 2">
            <a:extLst>
              <a:ext uri="{FF2B5EF4-FFF2-40B4-BE49-F238E27FC236}">
                <a16:creationId xmlns:a16="http://schemas.microsoft.com/office/drawing/2014/main" id="{6A050E44-5FC3-B981-6FC5-A2B41C930E8E}"/>
              </a:ext>
            </a:extLst>
          </p:cNvPr>
          <p:cNvSpPr>
            <a:spLocks noGrp="1"/>
          </p:cNvSpPr>
          <p:nvPr>
            <p:ph idx="1"/>
          </p:nvPr>
        </p:nvSpPr>
        <p:spPr>
          <a:xfrm>
            <a:off x="587790" y="1987519"/>
            <a:ext cx="8167288" cy="4351338"/>
          </a:xfrm>
        </p:spPr>
        <p:txBody>
          <a:bodyPr>
            <a:noAutofit/>
          </a:bodyPr>
          <a:lstStyle/>
          <a:p>
            <a:pPr marL="0" indent="0" algn="ctr">
              <a:lnSpc>
                <a:spcPct val="150000"/>
              </a:lnSpc>
              <a:buNone/>
            </a:pPr>
            <a:r>
              <a:rPr lang="en-US" sz="2000" b="0" i="0" dirty="0">
                <a:solidFill>
                  <a:srgbClr val="001341"/>
                </a:solidFill>
                <a:effectLst/>
              </a:rPr>
              <a:t>To </a:t>
            </a:r>
            <a:r>
              <a:rPr lang="en-US" sz="2000" i="0" dirty="0">
                <a:solidFill>
                  <a:srgbClr val="001341"/>
                </a:solidFill>
                <a:effectLst/>
              </a:rPr>
              <a:t>increase the capacity </a:t>
            </a:r>
            <a:r>
              <a:rPr lang="en-US" sz="2000" b="0" i="0" dirty="0">
                <a:solidFill>
                  <a:srgbClr val="001341"/>
                </a:solidFill>
                <a:effectLst/>
              </a:rPr>
              <a:t>of institutions of higher education, professional organizations, states, territories, and tribal nations</a:t>
            </a:r>
          </a:p>
          <a:p>
            <a:pPr marL="0" indent="0" algn="ctr">
              <a:lnSpc>
                <a:spcPct val="150000"/>
              </a:lnSpc>
              <a:buNone/>
            </a:pPr>
            <a:r>
              <a:rPr lang="en-US" sz="2000" b="0" i="0" dirty="0">
                <a:solidFill>
                  <a:srgbClr val="001341"/>
                </a:solidFill>
                <a:effectLst/>
              </a:rPr>
              <a:t> </a:t>
            </a:r>
            <a:r>
              <a:rPr lang="en-US" sz="2000" dirty="0">
                <a:solidFill>
                  <a:srgbClr val="001341"/>
                </a:solidFill>
              </a:rPr>
              <a:t>T</a:t>
            </a:r>
            <a:r>
              <a:rPr lang="en-US" sz="2000" b="0" i="0" dirty="0">
                <a:solidFill>
                  <a:srgbClr val="001341"/>
                </a:solidFill>
                <a:effectLst/>
              </a:rPr>
              <a:t>o prepare and support a diverse and competent workforce </a:t>
            </a:r>
          </a:p>
          <a:p>
            <a:pPr marL="0" indent="0" algn="ctr">
              <a:lnSpc>
                <a:spcPct val="150000"/>
              </a:lnSpc>
              <a:buNone/>
            </a:pPr>
            <a:r>
              <a:rPr lang="en-US" sz="2000" b="0" i="0" dirty="0">
                <a:solidFill>
                  <a:srgbClr val="001341"/>
                </a:solidFill>
                <a:effectLst/>
              </a:rPr>
              <a:t>Who will change the historic and current conditions that systemically inhibit </a:t>
            </a:r>
          </a:p>
          <a:p>
            <a:pPr marL="0" indent="0" algn="ctr">
              <a:lnSpc>
                <a:spcPct val="150000"/>
              </a:lnSpc>
              <a:buNone/>
            </a:pPr>
            <a:r>
              <a:rPr lang="en-US" sz="2000" dirty="0">
                <a:solidFill>
                  <a:srgbClr val="001341"/>
                </a:solidFill>
              </a:rPr>
              <a:t>T</a:t>
            </a:r>
            <a:r>
              <a:rPr lang="en-US" sz="2000" b="0" i="0" dirty="0">
                <a:solidFill>
                  <a:srgbClr val="001341"/>
                </a:solidFill>
                <a:effectLst/>
              </a:rPr>
              <a:t>he delivery of equitable early childhood intervention to each and every child and their family</a:t>
            </a:r>
            <a:r>
              <a:rPr lang="en-US" sz="2400" b="0" i="0" dirty="0">
                <a:solidFill>
                  <a:srgbClr val="001341"/>
                </a:solidFill>
                <a:effectLst/>
              </a:rPr>
              <a:t>.</a:t>
            </a:r>
            <a:endParaRPr lang="en-US" sz="2400" dirty="0"/>
          </a:p>
        </p:txBody>
      </p:sp>
    </p:spTree>
    <p:extLst>
      <p:ext uri="{BB962C8B-B14F-4D97-AF65-F5344CB8AC3E}">
        <p14:creationId xmlns:p14="http://schemas.microsoft.com/office/powerpoint/2010/main" val="22012386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67E8416-D9EA-5333-E04A-F076427FB598}"/>
              </a:ext>
            </a:extLst>
          </p:cNvPr>
          <p:cNvGrpSpPr/>
          <p:nvPr/>
        </p:nvGrpSpPr>
        <p:grpSpPr>
          <a:xfrm>
            <a:off x="616512" y="243190"/>
            <a:ext cx="7420764" cy="5622589"/>
            <a:chOff x="1162377" y="367513"/>
            <a:chExt cx="7437062" cy="6104987"/>
          </a:xfrm>
        </p:grpSpPr>
        <p:cxnSp>
          <p:nvCxnSpPr>
            <p:cNvPr id="3" name="Straight Connector 2">
              <a:extLst>
                <a:ext uri="{FF2B5EF4-FFF2-40B4-BE49-F238E27FC236}">
                  <a16:creationId xmlns:a16="http://schemas.microsoft.com/office/drawing/2014/main" id="{134EBF7A-4B30-A97D-51D1-8A227DDDADB0}"/>
                </a:ext>
              </a:extLst>
            </p:cNvPr>
            <p:cNvCxnSpPr/>
            <p:nvPr/>
          </p:nvCxnSpPr>
          <p:spPr>
            <a:xfrm flipV="1">
              <a:off x="3018038" y="1443222"/>
              <a:ext cx="813816" cy="813818"/>
            </a:xfrm>
            <a:prstGeom prst="line">
              <a:avLst/>
            </a:prstGeom>
          </p:spPr>
          <p:style>
            <a:lnRef idx="1">
              <a:schemeClr val="dk1"/>
            </a:lnRef>
            <a:fillRef idx="0">
              <a:schemeClr val="dk1"/>
            </a:fillRef>
            <a:effectRef idx="0">
              <a:schemeClr val="dk1"/>
            </a:effectRef>
            <a:fontRef idx="minor">
              <a:schemeClr val="tx1"/>
            </a:fontRef>
          </p:style>
        </p:cxnSp>
        <p:cxnSp>
          <p:nvCxnSpPr>
            <p:cNvPr id="4" name="Straight Connector 3">
              <a:extLst>
                <a:ext uri="{FF2B5EF4-FFF2-40B4-BE49-F238E27FC236}">
                  <a16:creationId xmlns:a16="http://schemas.microsoft.com/office/drawing/2014/main" id="{3D49C3F3-040C-6121-6B24-7FDD5520E2DF}"/>
                </a:ext>
              </a:extLst>
            </p:cNvPr>
            <p:cNvCxnSpPr/>
            <p:nvPr/>
          </p:nvCxnSpPr>
          <p:spPr>
            <a:xfrm>
              <a:off x="2875180" y="606093"/>
              <a:ext cx="1452282" cy="1452283"/>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9CB354A0-CC6F-0BF4-1B86-EAFD05CCA58D}"/>
                </a:ext>
              </a:extLst>
            </p:cNvPr>
            <p:cNvCxnSpPr/>
            <p:nvPr/>
          </p:nvCxnSpPr>
          <p:spPr>
            <a:xfrm>
              <a:off x="2480551" y="2955757"/>
              <a:ext cx="1452282" cy="1452283"/>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E2A1C903-DF7D-F1E2-1537-F25ED9F09C3C}"/>
                </a:ext>
              </a:extLst>
            </p:cNvPr>
            <p:cNvCxnSpPr/>
            <p:nvPr/>
          </p:nvCxnSpPr>
          <p:spPr>
            <a:xfrm flipV="1">
              <a:off x="2539606" y="4839418"/>
              <a:ext cx="1452282" cy="1452283"/>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F7D15DE7-7F57-8C69-E11B-73F5C69C18A0}"/>
                </a:ext>
              </a:extLst>
            </p:cNvPr>
            <p:cNvCxnSpPr/>
            <p:nvPr/>
          </p:nvCxnSpPr>
          <p:spPr>
            <a:xfrm flipV="1">
              <a:off x="2092470" y="4625206"/>
              <a:ext cx="2418228"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ED3709F8-1442-3A30-D59D-32E4DE7DBCD8}"/>
                </a:ext>
              </a:extLst>
            </p:cNvPr>
            <p:cNvCxnSpPr/>
            <p:nvPr/>
          </p:nvCxnSpPr>
          <p:spPr>
            <a:xfrm>
              <a:off x="5484317" y="1531352"/>
              <a:ext cx="1174377" cy="1174377"/>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3F46D8A5-8E85-9F3C-9B97-43DF7B52B502}"/>
                </a:ext>
              </a:extLst>
            </p:cNvPr>
            <p:cNvCxnSpPr/>
            <p:nvPr/>
          </p:nvCxnSpPr>
          <p:spPr>
            <a:xfrm flipV="1">
              <a:off x="5421650" y="3504515"/>
              <a:ext cx="1174377" cy="1174377"/>
            </a:xfrm>
            <a:prstGeom prst="line">
              <a:avLst/>
            </a:prstGeom>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8654A988-D824-3556-9C3F-FD88FC118D4C}"/>
                </a:ext>
              </a:extLst>
            </p:cNvPr>
            <p:cNvSpPr/>
            <p:nvPr/>
          </p:nvSpPr>
          <p:spPr>
            <a:xfrm>
              <a:off x="6496704" y="2058376"/>
              <a:ext cx="2093976" cy="20698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Increase </a:t>
              </a:r>
            </a:p>
          </p:txBody>
        </p:sp>
        <p:sp>
          <p:nvSpPr>
            <p:cNvPr id="11" name="Rectangle 10">
              <a:extLst>
                <a:ext uri="{FF2B5EF4-FFF2-40B4-BE49-F238E27FC236}">
                  <a16:creationId xmlns:a16="http://schemas.microsoft.com/office/drawing/2014/main" id="{BEB3D304-B657-F5AF-C2CA-ECECD7B5422C}"/>
                </a:ext>
              </a:extLst>
            </p:cNvPr>
            <p:cNvSpPr/>
            <p:nvPr/>
          </p:nvSpPr>
          <p:spPr>
            <a:xfrm>
              <a:off x="3699098" y="751980"/>
              <a:ext cx="2094893" cy="15727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 name="Rectangle 11">
              <a:extLst>
                <a:ext uri="{FF2B5EF4-FFF2-40B4-BE49-F238E27FC236}">
                  <a16:creationId xmlns:a16="http://schemas.microsoft.com/office/drawing/2014/main" id="{AA56CF53-4E55-0BD5-F7EF-A8142B842F46}"/>
                </a:ext>
              </a:extLst>
            </p:cNvPr>
            <p:cNvSpPr/>
            <p:nvPr/>
          </p:nvSpPr>
          <p:spPr>
            <a:xfrm>
              <a:off x="3691255" y="3859282"/>
              <a:ext cx="2093976" cy="15688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 name="Rectangle 12">
              <a:extLst>
                <a:ext uri="{FF2B5EF4-FFF2-40B4-BE49-F238E27FC236}">
                  <a16:creationId xmlns:a16="http://schemas.microsoft.com/office/drawing/2014/main" id="{1A9E4BC8-547C-6326-785A-84E058A37D4A}"/>
                </a:ext>
              </a:extLst>
            </p:cNvPr>
            <p:cNvSpPr/>
            <p:nvPr/>
          </p:nvSpPr>
          <p:spPr>
            <a:xfrm>
              <a:off x="1162378" y="1600162"/>
              <a:ext cx="2093976" cy="10668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Rectangle 13">
              <a:extLst>
                <a:ext uri="{FF2B5EF4-FFF2-40B4-BE49-F238E27FC236}">
                  <a16:creationId xmlns:a16="http://schemas.microsoft.com/office/drawing/2014/main" id="{CC7C0363-FF68-6464-676C-7EA056AB8DF7}"/>
                </a:ext>
              </a:extLst>
            </p:cNvPr>
            <p:cNvSpPr/>
            <p:nvPr/>
          </p:nvSpPr>
          <p:spPr>
            <a:xfrm>
              <a:off x="1162377" y="2888940"/>
              <a:ext cx="2093976" cy="10668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pc="30" dirty="0">
                  <a:effectLst/>
                  <a:ea typeface="Calibri" panose="020F0502020204030204" pitchFamily="34" charset="0"/>
                </a:rPr>
                <a:t>attract, prepare, and graduate scholars from</a:t>
              </a:r>
              <a:endParaRPr lang="en-US" sz="1200" dirty="0"/>
            </a:p>
          </p:txBody>
        </p:sp>
        <p:sp>
          <p:nvSpPr>
            <p:cNvPr id="15" name="Rectangle 14">
              <a:extLst>
                <a:ext uri="{FF2B5EF4-FFF2-40B4-BE49-F238E27FC236}">
                  <a16:creationId xmlns:a16="http://schemas.microsoft.com/office/drawing/2014/main" id="{643714E5-6452-5E9F-C2CD-F5B548A7526A}"/>
                </a:ext>
              </a:extLst>
            </p:cNvPr>
            <p:cNvSpPr/>
            <p:nvPr/>
          </p:nvSpPr>
          <p:spPr>
            <a:xfrm>
              <a:off x="1162378" y="4128221"/>
              <a:ext cx="2093976" cy="10668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6" name="Rectangle 15">
              <a:extLst>
                <a:ext uri="{FF2B5EF4-FFF2-40B4-BE49-F238E27FC236}">
                  <a16:creationId xmlns:a16="http://schemas.microsoft.com/office/drawing/2014/main" id="{9BDE0203-CAA7-345E-B33C-E6248B37EF79}"/>
                </a:ext>
              </a:extLst>
            </p:cNvPr>
            <p:cNvSpPr/>
            <p:nvPr/>
          </p:nvSpPr>
          <p:spPr>
            <a:xfrm>
              <a:off x="1162378" y="5405697"/>
              <a:ext cx="2093976" cy="10668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Rectangle 16">
              <a:extLst>
                <a:ext uri="{FF2B5EF4-FFF2-40B4-BE49-F238E27FC236}">
                  <a16:creationId xmlns:a16="http://schemas.microsoft.com/office/drawing/2014/main" id="{BCBD31AF-4E1C-D778-3F36-7E1B41F6AD59}"/>
                </a:ext>
              </a:extLst>
            </p:cNvPr>
            <p:cNvSpPr/>
            <p:nvPr/>
          </p:nvSpPr>
          <p:spPr>
            <a:xfrm>
              <a:off x="1162378" y="367513"/>
              <a:ext cx="2093976" cy="10668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 name="TextBox 17">
              <a:extLst>
                <a:ext uri="{FF2B5EF4-FFF2-40B4-BE49-F238E27FC236}">
                  <a16:creationId xmlns:a16="http://schemas.microsoft.com/office/drawing/2014/main" id="{E8E8C2BA-C9B9-A0C4-4FF0-A814706592B6}"/>
                </a:ext>
              </a:extLst>
            </p:cNvPr>
            <p:cNvSpPr txBox="1"/>
            <p:nvPr/>
          </p:nvSpPr>
          <p:spPr>
            <a:xfrm>
              <a:off x="6505464" y="2283446"/>
              <a:ext cx="2093975" cy="1503823"/>
            </a:xfrm>
            <a:prstGeom prst="rect">
              <a:avLst/>
            </a:prstGeom>
            <a:noFill/>
          </p:spPr>
          <p:txBody>
            <a:bodyPr wrap="square" rtlCol="0">
              <a:spAutoFit/>
            </a:bodyPr>
            <a:lstStyle/>
            <a:p>
              <a:pPr algn="ctr"/>
              <a:r>
                <a:rPr lang="en-US" sz="1400" dirty="0">
                  <a:cs typeface="Times New Roman" panose="02020603050405020304" pitchFamily="18" charset="0"/>
                </a:rPr>
                <a:t>Improved developmental and behavioral outcomes for infants and young children with disabilities and families from diverse backgrounds</a:t>
              </a:r>
            </a:p>
          </p:txBody>
        </p:sp>
        <p:sp>
          <p:nvSpPr>
            <p:cNvPr id="19" name="TextBox 18">
              <a:extLst>
                <a:ext uri="{FF2B5EF4-FFF2-40B4-BE49-F238E27FC236}">
                  <a16:creationId xmlns:a16="http://schemas.microsoft.com/office/drawing/2014/main" id="{4F84D126-5228-B9EB-08D3-B9A2768FD140}"/>
                </a:ext>
              </a:extLst>
            </p:cNvPr>
            <p:cNvSpPr txBox="1"/>
            <p:nvPr/>
          </p:nvSpPr>
          <p:spPr>
            <a:xfrm>
              <a:off x="3671485" y="912815"/>
              <a:ext cx="2148741" cy="1269894"/>
            </a:xfrm>
            <a:prstGeom prst="rect">
              <a:avLst/>
            </a:prstGeom>
            <a:noFill/>
          </p:spPr>
          <p:txBody>
            <a:bodyPr wrap="square" rtlCol="0">
              <a:spAutoFit/>
            </a:bodyPr>
            <a:lstStyle/>
            <a:p>
              <a:pPr algn="ctr"/>
              <a:r>
                <a:rPr lang="en-US" sz="1400" dirty="0">
                  <a:cs typeface="Times New Roman" panose="02020603050405020304" pitchFamily="18" charset="0"/>
                </a:rPr>
                <a:t>Increased numbers of early childhood </a:t>
              </a:r>
              <a:r>
                <a:rPr lang="en-US" sz="1400" b="1" dirty="0">
                  <a:cs typeface="Times New Roman" panose="02020603050405020304" pitchFamily="18" charset="0"/>
                </a:rPr>
                <a:t>IHE</a:t>
              </a:r>
              <a:r>
                <a:rPr lang="en-US" sz="1400" dirty="0">
                  <a:cs typeface="Times New Roman" panose="02020603050405020304" pitchFamily="18" charset="0"/>
                </a:rPr>
                <a:t> programs of study that are centered within an equity framework</a:t>
              </a:r>
            </a:p>
          </p:txBody>
        </p:sp>
        <p:sp>
          <p:nvSpPr>
            <p:cNvPr id="20" name="TextBox 19">
              <a:extLst>
                <a:ext uri="{FF2B5EF4-FFF2-40B4-BE49-F238E27FC236}">
                  <a16:creationId xmlns:a16="http://schemas.microsoft.com/office/drawing/2014/main" id="{97EC9487-06AF-C31A-DC8E-28BE6441734B}"/>
                </a:ext>
              </a:extLst>
            </p:cNvPr>
            <p:cNvSpPr txBox="1"/>
            <p:nvPr/>
          </p:nvSpPr>
          <p:spPr>
            <a:xfrm>
              <a:off x="3691255" y="3944921"/>
              <a:ext cx="2191869" cy="1503823"/>
            </a:xfrm>
            <a:prstGeom prst="rect">
              <a:avLst/>
            </a:prstGeom>
            <a:noFill/>
          </p:spPr>
          <p:txBody>
            <a:bodyPr wrap="square" rtlCol="0">
              <a:spAutoFit/>
            </a:bodyPr>
            <a:lstStyle/>
            <a:p>
              <a:pPr algn="ctr"/>
              <a:r>
                <a:rPr lang="en-US" sz="1400" dirty="0">
                  <a:ea typeface="Calibri" panose="020F0502020204030204" pitchFamily="34" charset="0"/>
                </a:rPr>
                <a:t>I</a:t>
              </a:r>
              <a:r>
                <a:rPr lang="en-US" sz="1400" dirty="0">
                  <a:effectLst/>
                  <a:ea typeface="Calibri" panose="020F0502020204030204" pitchFamily="34" charset="0"/>
                </a:rPr>
                <a:t>ncreased numbers of early  childhood personnel and faculty from diverse backgrounds in</a:t>
              </a:r>
            </a:p>
            <a:p>
              <a:pPr algn="ctr"/>
              <a:r>
                <a:rPr lang="en-US" sz="1400" b="1" dirty="0">
                  <a:ea typeface="Calibri" panose="020F0502020204030204" pitchFamily="34" charset="0"/>
                </a:rPr>
                <a:t>state </a:t>
              </a:r>
              <a:r>
                <a:rPr lang="en-US" sz="1400" dirty="0">
                  <a:ea typeface="Calibri" panose="020F0502020204030204" pitchFamily="34" charset="0"/>
                </a:rPr>
                <a:t>systems and programs</a:t>
              </a:r>
              <a:r>
                <a:rPr lang="en-US" sz="1400" dirty="0">
                  <a:effectLst/>
                  <a:ea typeface="Calibri" panose="020F0502020204030204" pitchFamily="34" charset="0"/>
                </a:rPr>
                <a:t> </a:t>
              </a:r>
              <a:endParaRPr lang="en-US" sz="1400" dirty="0">
                <a:cs typeface="Times New Roman" panose="02020603050405020304" pitchFamily="18" charset="0"/>
              </a:endParaRPr>
            </a:p>
          </p:txBody>
        </p:sp>
        <p:sp>
          <p:nvSpPr>
            <p:cNvPr id="21" name="TextBox 20">
              <a:extLst>
                <a:ext uri="{FF2B5EF4-FFF2-40B4-BE49-F238E27FC236}">
                  <a16:creationId xmlns:a16="http://schemas.microsoft.com/office/drawing/2014/main" id="{C82C7564-9058-502F-0518-18542EA34986}"/>
                </a:ext>
              </a:extLst>
            </p:cNvPr>
            <p:cNvSpPr txBox="1"/>
            <p:nvPr/>
          </p:nvSpPr>
          <p:spPr>
            <a:xfrm>
              <a:off x="1275688" y="538006"/>
              <a:ext cx="1895745" cy="902294"/>
            </a:xfrm>
            <a:prstGeom prst="rect">
              <a:avLst/>
            </a:prstGeom>
            <a:noFill/>
          </p:spPr>
          <p:txBody>
            <a:bodyPr wrap="square" rtlCol="0">
              <a:spAutoFit/>
            </a:bodyPr>
            <a:lstStyle/>
            <a:p>
              <a:pPr algn="ctr"/>
              <a:r>
                <a:rPr lang="en-US" sz="1200" dirty="0">
                  <a:cs typeface="Times New Roman" panose="02020603050405020304" pitchFamily="18" charset="0"/>
                </a:rPr>
                <a:t>Develop and align an early childhood equity framework for </a:t>
              </a:r>
              <a:r>
                <a:rPr lang="en-US" sz="1200" b="1" dirty="0">
                  <a:cs typeface="Times New Roman" panose="02020603050405020304" pitchFamily="18" charset="0"/>
                </a:rPr>
                <a:t>IHE </a:t>
              </a:r>
              <a:r>
                <a:rPr lang="en-US" sz="1200" dirty="0">
                  <a:cs typeface="Times New Roman" panose="02020603050405020304" pitchFamily="18" charset="0"/>
                </a:rPr>
                <a:t>programs of study</a:t>
              </a:r>
            </a:p>
          </p:txBody>
        </p:sp>
        <p:sp>
          <p:nvSpPr>
            <p:cNvPr id="22" name="TextBox 21">
              <a:extLst>
                <a:ext uri="{FF2B5EF4-FFF2-40B4-BE49-F238E27FC236}">
                  <a16:creationId xmlns:a16="http://schemas.microsoft.com/office/drawing/2014/main" id="{7AF58540-8355-DCD0-6D68-E295E490685D}"/>
                </a:ext>
              </a:extLst>
            </p:cNvPr>
            <p:cNvSpPr txBox="1"/>
            <p:nvPr/>
          </p:nvSpPr>
          <p:spPr>
            <a:xfrm>
              <a:off x="1275688" y="1670149"/>
              <a:ext cx="1823067" cy="902294"/>
            </a:xfrm>
            <a:prstGeom prst="rect">
              <a:avLst/>
            </a:prstGeom>
            <a:noFill/>
          </p:spPr>
          <p:txBody>
            <a:bodyPr wrap="square" rtlCol="0">
              <a:spAutoFit/>
            </a:bodyPr>
            <a:lstStyle/>
            <a:p>
              <a:pPr algn="ctr"/>
              <a:r>
                <a:rPr lang="en-US" sz="1200" dirty="0">
                  <a:cs typeface="Times New Roman" panose="02020603050405020304" pitchFamily="18" charset="0"/>
                </a:rPr>
                <a:t>Implement </a:t>
              </a:r>
              <a:r>
                <a:rPr lang="en-US" sz="1200" b="1" dirty="0">
                  <a:cs typeface="Times New Roman" panose="02020603050405020304" pitchFamily="18" charset="0"/>
                </a:rPr>
                <a:t>state</a:t>
              </a:r>
              <a:r>
                <a:rPr lang="en-US" sz="1200" dirty="0">
                  <a:cs typeface="Times New Roman" panose="02020603050405020304" pitchFamily="18" charset="0"/>
                </a:rPr>
                <a:t> EC personnel standards and competencies to guide equitable interventions</a:t>
              </a:r>
            </a:p>
          </p:txBody>
        </p:sp>
        <p:sp>
          <p:nvSpPr>
            <p:cNvPr id="23" name="TextBox 22">
              <a:extLst>
                <a:ext uri="{FF2B5EF4-FFF2-40B4-BE49-F238E27FC236}">
                  <a16:creationId xmlns:a16="http://schemas.microsoft.com/office/drawing/2014/main" id="{1591944F-3919-4F62-2213-1DF85FD6F247}"/>
                </a:ext>
              </a:extLst>
            </p:cNvPr>
            <p:cNvSpPr txBox="1"/>
            <p:nvPr/>
          </p:nvSpPr>
          <p:spPr>
            <a:xfrm>
              <a:off x="1166703" y="2974719"/>
              <a:ext cx="2004728" cy="902294"/>
            </a:xfrm>
            <a:prstGeom prst="rect">
              <a:avLst/>
            </a:prstGeom>
            <a:noFill/>
          </p:spPr>
          <p:txBody>
            <a:bodyPr wrap="square" rtlCol="0">
              <a:spAutoFit/>
            </a:bodyPr>
            <a:lstStyle/>
            <a:p>
              <a:pPr algn="ctr"/>
              <a:r>
                <a:rPr lang="en-US" sz="1200" dirty="0">
                  <a:cs typeface="Times New Roman" panose="02020603050405020304" pitchFamily="18" charset="0"/>
                </a:rPr>
                <a:t>Attract, prepare and graduate EC scholars with diverse background from </a:t>
              </a:r>
              <a:r>
                <a:rPr lang="en-US" sz="1200" b="1" dirty="0" err="1">
                  <a:cs typeface="Times New Roman" panose="02020603050405020304" pitchFamily="18" charset="0"/>
                </a:rPr>
                <a:t>IHEs</a:t>
              </a:r>
              <a:endParaRPr lang="en-US" sz="1200" b="1" dirty="0">
                <a:cs typeface="Times New Roman" panose="02020603050405020304" pitchFamily="18" charset="0"/>
              </a:endParaRPr>
            </a:p>
          </p:txBody>
        </p:sp>
        <p:sp>
          <p:nvSpPr>
            <p:cNvPr id="24" name="TextBox 23">
              <a:extLst>
                <a:ext uri="{FF2B5EF4-FFF2-40B4-BE49-F238E27FC236}">
                  <a16:creationId xmlns:a16="http://schemas.microsoft.com/office/drawing/2014/main" id="{E582930E-09E7-77D2-2B46-B22081DACF86}"/>
                </a:ext>
              </a:extLst>
            </p:cNvPr>
            <p:cNvSpPr txBox="1"/>
            <p:nvPr/>
          </p:nvSpPr>
          <p:spPr>
            <a:xfrm>
              <a:off x="1176568" y="4303346"/>
              <a:ext cx="2079785" cy="701784"/>
            </a:xfrm>
            <a:prstGeom prst="rect">
              <a:avLst/>
            </a:prstGeom>
            <a:noFill/>
          </p:spPr>
          <p:txBody>
            <a:bodyPr wrap="square" rtlCol="0">
              <a:spAutoFit/>
            </a:bodyPr>
            <a:lstStyle/>
            <a:p>
              <a:pPr algn="ctr"/>
              <a:r>
                <a:rPr lang="en-US" sz="1200" dirty="0">
                  <a:cs typeface="Times New Roman" panose="02020603050405020304" pitchFamily="18" charset="0"/>
                </a:rPr>
                <a:t>Build </a:t>
              </a:r>
              <a:r>
                <a:rPr lang="en-US" sz="1200" b="1" dirty="0">
                  <a:cs typeface="Times New Roman" panose="02020603050405020304" pitchFamily="18" charset="0"/>
                </a:rPr>
                <a:t>state</a:t>
              </a:r>
              <a:r>
                <a:rPr lang="en-US" sz="1200" dirty="0">
                  <a:cs typeface="Times New Roman" panose="02020603050405020304" pitchFamily="18" charset="0"/>
                </a:rPr>
                <a:t> infrastructures to attract and support a workforce that is diverse</a:t>
              </a:r>
            </a:p>
          </p:txBody>
        </p:sp>
        <p:sp>
          <p:nvSpPr>
            <p:cNvPr id="25" name="TextBox 24">
              <a:extLst>
                <a:ext uri="{FF2B5EF4-FFF2-40B4-BE49-F238E27FC236}">
                  <a16:creationId xmlns:a16="http://schemas.microsoft.com/office/drawing/2014/main" id="{4A809E54-1C55-876D-A27B-6358BBF9F0CE}"/>
                </a:ext>
              </a:extLst>
            </p:cNvPr>
            <p:cNvSpPr txBox="1"/>
            <p:nvPr/>
          </p:nvSpPr>
          <p:spPr>
            <a:xfrm>
              <a:off x="1165104" y="5551418"/>
              <a:ext cx="2083373" cy="701784"/>
            </a:xfrm>
            <a:prstGeom prst="rect">
              <a:avLst/>
            </a:prstGeom>
            <a:noFill/>
          </p:spPr>
          <p:txBody>
            <a:bodyPr wrap="square" rtlCol="0">
              <a:spAutoFit/>
            </a:bodyPr>
            <a:lstStyle/>
            <a:p>
              <a:pPr algn="ctr"/>
              <a:r>
                <a:rPr lang="en-US" sz="1200" dirty="0">
                  <a:cs typeface="Times New Roman" panose="02020603050405020304" pitchFamily="18" charset="0"/>
                </a:rPr>
                <a:t> Recruit and retain early childhood </a:t>
              </a:r>
              <a:r>
                <a:rPr lang="en-US" sz="1200" b="1" dirty="0" err="1">
                  <a:cs typeface="Times New Roman" panose="02020603050405020304" pitchFamily="18" charset="0"/>
                </a:rPr>
                <a:t>IHE</a:t>
              </a:r>
              <a:r>
                <a:rPr lang="en-US" sz="1200" dirty="0">
                  <a:cs typeface="Times New Roman" panose="02020603050405020304" pitchFamily="18" charset="0"/>
                </a:rPr>
                <a:t> faculty with diverse backgrounds</a:t>
              </a:r>
            </a:p>
          </p:txBody>
        </p:sp>
      </p:grpSp>
    </p:spTree>
    <p:extLst>
      <p:ext uri="{BB962C8B-B14F-4D97-AF65-F5344CB8AC3E}">
        <p14:creationId xmlns:p14="http://schemas.microsoft.com/office/powerpoint/2010/main" val="33934701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970200" y="730151"/>
            <a:ext cx="8021400" cy="1480800"/>
          </a:xfrm>
          <a:prstGeom prst="rect">
            <a:avLst/>
          </a:prstGeom>
          <a:solidFill>
            <a:schemeClr val="lt1"/>
          </a:solidFill>
        </p:spPr>
        <p:txBody>
          <a:bodyPr spcFirstLastPara="1" vert="horz" wrap="square" lIns="91425" tIns="91425" rIns="91425" bIns="91425" rtlCol="0" anchor="t" anchorCtr="0">
            <a:noAutofit/>
          </a:bodyPr>
          <a:lstStyle/>
          <a:p>
            <a:pPr algn="l"/>
            <a:r>
              <a:rPr lang="en" sz="3400" dirty="0"/>
              <a:t>Diversity, Equity and Inclusion Statements</a:t>
            </a:r>
            <a:endParaRPr sz="3400" dirty="0"/>
          </a:p>
        </p:txBody>
      </p:sp>
      <p:sp>
        <p:nvSpPr>
          <p:cNvPr id="55" name="Google Shape;55;p13"/>
          <p:cNvSpPr txBox="1">
            <a:spLocks noGrp="1"/>
          </p:cNvSpPr>
          <p:nvPr>
            <p:ph type="subTitle" idx="1"/>
          </p:nvPr>
        </p:nvSpPr>
        <p:spPr>
          <a:xfrm>
            <a:off x="1150785" y="2380495"/>
            <a:ext cx="6759638" cy="2329527"/>
          </a:xfrm>
          <a:prstGeom prst="rect">
            <a:avLst/>
          </a:prstGeom>
          <a:solidFill>
            <a:schemeClr val="lt1"/>
          </a:solidFill>
        </p:spPr>
        <p:txBody>
          <a:bodyPr spcFirstLastPara="1" vert="horz" wrap="square" lIns="91425" tIns="91425" rIns="91425" bIns="91425" rtlCol="0" anchor="t" anchorCtr="0">
            <a:noAutofit/>
          </a:bodyPr>
          <a:lstStyle/>
          <a:p>
            <a:pPr algn="l">
              <a:lnSpc>
                <a:spcPct val="120000"/>
              </a:lnSpc>
              <a:buClr>
                <a:schemeClr val="dk1"/>
              </a:buClr>
              <a:buSzPts val="440"/>
            </a:pPr>
            <a:r>
              <a:rPr lang="en" b="1" dirty="0">
                <a:solidFill>
                  <a:schemeClr val="dk1"/>
                </a:solidFill>
              </a:rPr>
              <a:t>Rebekah Charles, M.A. | </a:t>
            </a:r>
            <a:r>
              <a:rPr lang="en" dirty="0">
                <a:solidFill>
                  <a:schemeClr val="dk1"/>
                </a:solidFill>
              </a:rPr>
              <a:t>Graduate Assistant</a:t>
            </a:r>
            <a:endParaRPr dirty="0">
              <a:solidFill>
                <a:schemeClr val="dk1"/>
              </a:solidFill>
            </a:endParaRPr>
          </a:p>
          <a:p>
            <a:pPr algn="l">
              <a:lnSpc>
                <a:spcPct val="120000"/>
              </a:lnSpc>
              <a:buClr>
                <a:schemeClr val="dk1"/>
              </a:buClr>
              <a:buSzPts val="440"/>
            </a:pPr>
            <a:r>
              <a:rPr lang="en" u="sng" dirty="0">
                <a:solidFill>
                  <a:schemeClr val="dk1"/>
                </a:solidFill>
                <a:hlinkClick r:id="rId3">
                  <a:extLst>
                    <a:ext uri="{A12FA001-AC4F-418D-AE19-62706E023703}">
                      <ahyp:hlinkClr xmlns:ahyp="http://schemas.microsoft.com/office/drawing/2018/hyperlinkcolor" val="tx"/>
                    </a:ext>
                  </a:extLst>
                </a:hlinkClick>
              </a:rPr>
              <a:t>rcharles@uchc.edu</a:t>
            </a:r>
            <a:endParaRPr dirty="0">
              <a:solidFill>
                <a:schemeClr val="dk1"/>
              </a:solidFill>
            </a:endParaRPr>
          </a:p>
          <a:p>
            <a:pPr algn="l">
              <a:lnSpc>
                <a:spcPct val="120000"/>
              </a:lnSpc>
              <a:buClr>
                <a:schemeClr val="dk1"/>
              </a:buClr>
              <a:buSzPts val="440"/>
            </a:pPr>
            <a:r>
              <a:rPr lang="en" dirty="0">
                <a:solidFill>
                  <a:schemeClr val="dk1"/>
                </a:solidFill>
              </a:rPr>
              <a:t>UConn Center for Excellence in Developmental Disabilities</a:t>
            </a:r>
            <a:endParaRPr dirty="0">
              <a:solidFill>
                <a:schemeClr val="dk1"/>
              </a:solidFill>
            </a:endParaRPr>
          </a:p>
        </p:txBody>
      </p:sp>
    </p:spTree>
    <p:extLst>
      <p:ext uri="{BB962C8B-B14F-4D97-AF65-F5344CB8AC3E}">
        <p14:creationId xmlns:p14="http://schemas.microsoft.com/office/powerpoint/2010/main" val="36222309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subTitle" idx="4294967295"/>
          </p:nvPr>
        </p:nvSpPr>
        <p:spPr>
          <a:xfrm>
            <a:off x="145200" y="236808"/>
            <a:ext cx="8998800" cy="5499758"/>
          </a:xfrm>
          <a:prstGeom prst="rect">
            <a:avLst/>
          </a:prstGeom>
          <a:solidFill>
            <a:schemeClr val="lt1"/>
          </a:solidFill>
        </p:spPr>
        <p:txBody>
          <a:bodyPr spcFirstLastPara="1" vert="horz" wrap="square" lIns="91425" tIns="91425" rIns="91425" bIns="91425" rtlCol="0" anchor="t" anchorCtr="0">
            <a:normAutofit fontScale="92500" lnSpcReduction="10000"/>
          </a:bodyPr>
          <a:lstStyle/>
          <a:p>
            <a:pPr marL="0" indent="0" algn="ctr">
              <a:lnSpc>
                <a:spcPct val="130000"/>
              </a:lnSpc>
              <a:buNone/>
            </a:pPr>
            <a:r>
              <a:rPr lang="en" sz="2500" dirty="0">
                <a:solidFill>
                  <a:schemeClr val="dk1"/>
                </a:solidFill>
              </a:rPr>
              <a:t>Goals</a:t>
            </a:r>
            <a:endParaRPr sz="2500" dirty="0">
              <a:solidFill>
                <a:schemeClr val="dk1"/>
              </a:solidFill>
            </a:endParaRPr>
          </a:p>
          <a:p>
            <a:pPr marL="457189" indent="-336542">
              <a:lnSpc>
                <a:spcPct val="150000"/>
              </a:lnSpc>
              <a:spcBef>
                <a:spcPts val="1200"/>
              </a:spcBef>
              <a:buClr>
                <a:schemeClr val="dk1"/>
              </a:buClr>
              <a:buSzPts val="1700"/>
              <a:buAutoNum type="arabicPeriod"/>
            </a:pPr>
            <a:r>
              <a:rPr lang="en" sz="2200" dirty="0">
                <a:solidFill>
                  <a:schemeClr val="dk1"/>
                </a:solidFill>
              </a:rPr>
              <a:t>To examine diversity, equity, and inclusion (DEI) statements from institutes of higher education (IHEs) and organizations that are a part of The Early Childhood Intervention Personnel Equity Center (ECIPEC).</a:t>
            </a:r>
            <a:endParaRPr sz="2200" dirty="0">
              <a:solidFill>
                <a:schemeClr val="dk1"/>
              </a:solidFill>
            </a:endParaRPr>
          </a:p>
          <a:p>
            <a:pPr marL="457189" indent="0">
              <a:lnSpc>
                <a:spcPct val="150000"/>
              </a:lnSpc>
              <a:buClr>
                <a:schemeClr val="dk1"/>
              </a:buClr>
              <a:buSzPts val="1100"/>
              <a:buNone/>
            </a:pPr>
            <a:endParaRPr sz="2200" dirty="0">
              <a:solidFill>
                <a:schemeClr val="dk1"/>
              </a:solidFill>
            </a:endParaRPr>
          </a:p>
          <a:p>
            <a:pPr marL="569913" indent="-450850">
              <a:lnSpc>
                <a:spcPct val="150000"/>
              </a:lnSpc>
              <a:buClr>
                <a:schemeClr val="dk1"/>
              </a:buClr>
              <a:buSzPts val="1700"/>
              <a:buNone/>
            </a:pPr>
            <a:r>
              <a:rPr lang="en" sz="2200" dirty="0">
                <a:solidFill>
                  <a:schemeClr val="dk1"/>
                </a:solidFill>
              </a:rPr>
              <a:t>2.    Identify the key themes present across DEI statements of IHEs and organizations.</a:t>
            </a:r>
            <a:endParaRPr sz="2200" dirty="0">
              <a:solidFill>
                <a:schemeClr val="dk1"/>
              </a:solidFill>
            </a:endParaRPr>
          </a:p>
          <a:p>
            <a:pPr marL="457189" indent="0">
              <a:lnSpc>
                <a:spcPct val="150000"/>
              </a:lnSpc>
              <a:buClr>
                <a:schemeClr val="dk1"/>
              </a:buClr>
              <a:buSzPts val="1100"/>
              <a:buNone/>
            </a:pPr>
            <a:endParaRPr sz="2200" dirty="0">
              <a:solidFill>
                <a:schemeClr val="dk1"/>
              </a:solidFill>
            </a:endParaRPr>
          </a:p>
          <a:p>
            <a:pPr marL="517525" indent="-404813">
              <a:lnSpc>
                <a:spcPct val="150000"/>
              </a:lnSpc>
              <a:buClr>
                <a:schemeClr val="dk1"/>
              </a:buClr>
              <a:buSzPts val="1700"/>
              <a:buNone/>
            </a:pPr>
            <a:r>
              <a:rPr lang="en" sz="2200" dirty="0">
                <a:solidFill>
                  <a:schemeClr val="dk1"/>
                </a:solidFill>
              </a:rPr>
              <a:t>3.     Summarize key themes to inform the development of a unified statement or checklist that is   representative of the ECIPEC’s DEI initiatives. </a:t>
            </a:r>
            <a:endParaRPr sz="2200" dirty="0">
              <a:solidFill>
                <a:schemeClr val="dk1"/>
              </a:solidFill>
            </a:endParaRPr>
          </a:p>
        </p:txBody>
      </p:sp>
    </p:spTree>
    <p:extLst>
      <p:ext uri="{BB962C8B-B14F-4D97-AF65-F5344CB8AC3E}">
        <p14:creationId xmlns:p14="http://schemas.microsoft.com/office/powerpoint/2010/main" val="31912515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subTitle" idx="4294967295"/>
          </p:nvPr>
        </p:nvSpPr>
        <p:spPr>
          <a:xfrm>
            <a:off x="145200" y="460950"/>
            <a:ext cx="8998800" cy="792600"/>
          </a:xfrm>
          <a:prstGeom prst="rect">
            <a:avLst/>
          </a:prstGeom>
          <a:solidFill>
            <a:schemeClr val="lt1"/>
          </a:solidFill>
        </p:spPr>
        <p:txBody>
          <a:bodyPr spcFirstLastPara="1" vert="horz" wrap="square" lIns="91425" tIns="91425" rIns="91425" bIns="91425" rtlCol="0" anchor="t" anchorCtr="0">
            <a:normAutofit fontScale="77500" lnSpcReduction="20000"/>
          </a:bodyPr>
          <a:lstStyle/>
          <a:p>
            <a:pPr marL="0" indent="0">
              <a:lnSpc>
                <a:spcPct val="130000"/>
              </a:lnSpc>
              <a:spcAft>
                <a:spcPts val="1200"/>
              </a:spcAft>
              <a:buNone/>
            </a:pPr>
            <a:r>
              <a:rPr lang="en" sz="2500">
                <a:solidFill>
                  <a:schemeClr val="dk1"/>
                </a:solidFill>
              </a:rPr>
              <a:t>IHEs Represented (n=12)</a:t>
            </a:r>
            <a:endParaRPr sz="2500">
              <a:solidFill>
                <a:schemeClr val="dk1"/>
              </a:solidFill>
            </a:endParaRPr>
          </a:p>
        </p:txBody>
      </p:sp>
      <p:pic>
        <p:nvPicPr>
          <p:cNvPr id="68" name="Google Shape;68;p15"/>
          <p:cNvPicPr preferRelativeResize="0"/>
          <p:nvPr/>
        </p:nvPicPr>
        <p:blipFill rotWithShape="1">
          <a:blip r:embed="rId3">
            <a:alphaModFix/>
          </a:blip>
          <a:srcRect l="901"/>
          <a:stretch/>
        </p:blipFill>
        <p:spPr>
          <a:xfrm>
            <a:off x="72674" y="1253550"/>
            <a:ext cx="8998651" cy="3150851"/>
          </a:xfrm>
          <a:prstGeom prst="rect">
            <a:avLst/>
          </a:prstGeom>
          <a:noFill/>
          <a:ln>
            <a:noFill/>
          </a:ln>
        </p:spPr>
      </p:pic>
    </p:spTree>
    <p:extLst>
      <p:ext uri="{BB962C8B-B14F-4D97-AF65-F5344CB8AC3E}">
        <p14:creationId xmlns:p14="http://schemas.microsoft.com/office/powerpoint/2010/main" val="41214836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subTitle" idx="4294967295"/>
          </p:nvPr>
        </p:nvSpPr>
        <p:spPr>
          <a:xfrm>
            <a:off x="165301" y="399980"/>
            <a:ext cx="8958600" cy="4508449"/>
          </a:xfrm>
          <a:prstGeom prst="rect">
            <a:avLst/>
          </a:prstGeom>
          <a:solidFill>
            <a:schemeClr val="lt1"/>
          </a:solidFill>
        </p:spPr>
        <p:txBody>
          <a:bodyPr spcFirstLastPara="1" vert="horz" wrap="square" lIns="91425" tIns="91425" rIns="91425" bIns="91425" rtlCol="0" anchor="t" anchorCtr="0">
            <a:normAutofit/>
          </a:bodyPr>
          <a:lstStyle/>
          <a:p>
            <a:pPr marL="0" indent="0" algn="ctr">
              <a:lnSpc>
                <a:spcPct val="130000"/>
              </a:lnSpc>
              <a:buNone/>
            </a:pPr>
            <a:r>
              <a:rPr lang="en" sz="1800" dirty="0">
                <a:solidFill>
                  <a:schemeClr val="dk1"/>
                </a:solidFill>
              </a:rPr>
              <a:t>IHEs Omitted (n=2)</a:t>
            </a:r>
            <a:endParaRPr sz="1800" dirty="0">
              <a:solidFill>
                <a:schemeClr val="dk1"/>
              </a:solidFill>
            </a:endParaRPr>
          </a:p>
          <a:p>
            <a:pPr marL="0" indent="0">
              <a:lnSpc>
                <a:spcPct val="130000"/>
              </a:lnSpc>
              <a:spcBef>
                <a:spcPts val="1200"/>
              </a:spcBef>
              <a:buNone/>
            </a:pPr>
            <a:r>
              <a:rPr lang="en" sz="1800" dirty="0">
                <a:solidFill>
                  <a:schemeClr val="dk1"/>
                </a:solidFill>
              </a:rPr>
              <a:t>The following IHEs were omitted from the analysis because the DEI statements were more than one page in length and/or spanned across multiple web-pages.</a:t>
            </a:r>
            <a:endParaRPr sz="1800" dirty="0">
              <a:solidFill>
                <a:schemeClr val="dk1"/>
              </a:solidFill>
            </a:endParaRPr>
          </a:p>
          <a:p>
            <a:pPr marL="457189" indent="-336542">
              <a:lnSpc>
                <a:spcPct val="130000"/>
              </a:lnSpc>
              <a:spcBef>
                <a:spcPts val="1200"/>
              </a:spcBef>
              <a:buClr>
                <a:schemeClr val="dk1"/>
              </a:buClr>
              <a:buSzPts val="1700"/>
              <a:buChar char="❖"/>
            </a:pPr>
            <a:r>
              <a:rPr lang="en" sz="1800" dirty="0">
                <a:solidFill>
                  <a:schemeClr val="dk1"/>
                </a:solidFill>
              </a:rPr>
              <a:t>Coastal Carolina University (Multiple web-pages)</a:t>
            </a:r>
            <a:endParaRPr sz="1800" dirty="0">
              <a:solidFill>
                <a:schemeClr val="dk1"/>
              </a:solidFill>
            </a:endParaRPr>
          </a:p>
          <a:p>
            <a:pPr marL="914377" lvl="1" indent="-336542">
              <a:lnSpc>
                <a:spcPct val="130000"/>
              </a:lnSpc>
              <a:buClr>
                <a:schemeClr val="dk1"/>
              </a:buClr>
              <a:buSzPts val="1700"/>
              <a:buChar char="●"/>
            </a:pPr>
            <a:r>
              <a:rPr lang="en" sz="1800" u="sng" dirty="0">
                <a:solidFill>
                  <a:schemeClr val="hlink"/>
                </a:solidFill>
                <a:hlinkClick r:id="rId3"/>
              </a:rPr>
              <a:t>https://www.coastal.edu/dei/</a:t>
            </a:r>
            <a:endParaRPr sz="1800" dirty="0">
              <a:solidFill>
                <a:schemeClr val="dk1"/>
              </a:solidFill>
            </a:endParaRPr>
          </a:p>
          <a:p>
            <a:pPr marL="914377" lvl="1" indent="-336542">
              <a:lnSpc>
                <a:spcPct val="130000"/>
              </a:lnSpc>
              <a:buClr>
                <a:schemeClr val="dk1"/>
              </a:buClr>
              <a:buSzPts val="1700"/>
              <a:buChar char="●"/>
            </a:pPr>
            <a:r>
              <a:rPr lang="en" sz="1800" u="sng" dirty="0">
                <a:solidFill>
                  <a:schemeClr val="hlink"/>
                </a:solidFill>
                <a:hlinkClick r:id="rId3"/>
              </a:rPr>
              <a:t>https://www.coastal.edu/dei/inclusivepedagogyandclassrooms/</a:t>
            </a:r>
            <a:endParaRPr sz="1800" dirty="0">
              <a:solidFill>
                <a:schemeClr val="dk1"/>
              </a:solidFill>
            </a:endParaRPr>
          </a:p>
          <a:p>
            <a:pPr marL="914377" lvl="1" indent="-336542">
              <a:lnSpc>
                <a:spcPct val="130000"/>
              </a:lnSpc>
              <a:buClr>
                <a:schemeClr val="dk1"/>
              </a:buClr>
              <a:buSzPts val="1700"/>
              <a:buChar char="●"/>
            </a:pPr>
            <a:r>
              <a:rPr lang="en" sz="1800" u="sng" dirty="0">
                <a:solidFill>
                  <a:schemeClr val="hlink"/>
                </a:solidFill>
                <a:hlinkClick r:id="rId3"/>
              </a:rPr>
              <a:t>https://www.coastal.edu/dei/diversityequityandinclusionatccu/</a:t>
            </a:r>
            <a:endParaRPr sz="1800" dirty="0">
              <a:solidFill>
                <a:schemeClr val="dk1"/>
              </a:solidFill>
            </a:endParaRPr>
          </a:p>
          <a:p>
            <a:pPr marL="457189" indent="-336542">
              <a:lnSpc>
                <a:spcPct val="130000"/>
              </a:lnSpc>
              <a:buClr>
                <a:schemeClr val="dk1"/>
              </a:buClr>
              <a:buSzPts val="1700"/>
              <a:buChar char="❖"/>
            </a:pPr>
            <a:r>
              <a:rPr lang="en" sz="1800" dirty="0">
                <a:solidFill>
                  <a:schemeClr val="dk1"/>
                </a:solidFill>
              </a:rPr>
              <a:t>Mount St. Joseph University (8-page PDF)</a:t>
            </a:r>
            <a:endParaRPr sz="1800" dirty="0">
              <a:solidFill>
                <a:schemeClr val="dk1"/>
              </a:solidFill>
            </a:endParaRPr>
          </a:p>
          <a:p>
            <a:pPr marL="914377" lvl="1" indent="-336542">
              <a:lnSpc>
                <a:spcPct val="100000"/>
              </a:lnSpc>
              <a:buClr>
                <a:schemeClr val="dk1"/>
              </a:buClr>
              <a:buSzPts val="1700"/>
              <a:buChar char="●"/>
            </a:pPr>
            <a:r>
              <a:rPr lang="en" sz="1800" u="sng" dirty="0">
                <a:solidFill>
                  <a:schemeClr val="hlink"/>
                </a:solidFill>
                <a:ea typeface="Calibri"/>
                <a:cs typeface="Calibri"/>
                <a:sym typeface="Calibri"/>
                <a:hlinkClick r:id="rId3"/>
              </a:rPr>
              <a:t>https://www.msj.edu/about/diversity-inclusion/17F-WO-002037-Inclusive-by-Design-Plan-1.pdf</a:t>
            </a:r>
            <a:endParaRPr sz="1800" dirty="0">
              <a:solidFill>
                <a:schemeClr val="dk1"/>
              </a:solidFill>
            </a:endParaRPr>
          </a:p>
          <a:p>
            <a:pPr marL="0" indent="0">
              <a:lnSpc>
                <a:spcPct val="130000"/>
              </a:lnSpc>
              <a:spcAft>
                <a:spcPts val="1200"/>
              </a:spcAft>
              <a:buNone/>
            </a:pPr>
            <a:endParaRPr sz="1700" dirty="0">
              <a:solidFill>
                <a:schemeClr val="dk1"/>
              </a:solidFill>
            </a:endParaRPr>
          </a:p>
        </p:txBody>
      </p:sp>
    </p:spTree>
    <p:extLst>
      <p:ext uri="{BB962C8B-B14F-4D97-AF65-F5344CB8AC3E}">
        <p14:creationId xmlns:p14="http://schemas.microsoft.com/office/powerpoint/2010/main" val="18150675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7"/>
          <p:cNvSpPr txBox="1">
            <a:spLocks noGrp="1"/>
          </p:cNvSpPr>
          <p:nvPr>
            <p:ph type="subTitle" idx="4294967295"/>
          </p:nvPr>
        </p:nvSpPr>
        <p:spPr>
          <a:xfrm>
            <a:off x="72600" y="1501200"/>
            <a:ext cx="8998800" cy="792600"/>
          </a:xfrm>
          <a:prstGeom prst="rect">
            <a:avLst/>
          </a:prstGeom>
          <a:solidFill>
            <a:schemeClr val="lt1"/>
          </a:solidFill>
        </p:spPr>
        <p:txBody>
          <a:bodyPr spcFirstLastPara="1" vert="horz" wrap="square" lIns="91425" tIns="91425" rIns="91425" bIns="91425" rtlCol="0" anchor="t" anchorCtr="0">
            <a:normAutofit fontScale="77500" lnSpcReduction="20000"/>
          </a:bodyPr>
          <a:lstStyle/>
          <a:p>
            <a:pPr marL="0" indent="0">
              <a:lnSpc>
                <a:spcPct val="130000"/>
              </a:lnSpc>
              <a:spcAft>
                <a:spcPts val="1200"/>
              </a:spcAft>
              <a:buNone/>
            </a:pPr>
            <a:r>
              <a:rPr lang="en" sz="2500">
                <a:solidFill>
                  <a:schemeClr val="dk1"/>
                </a:solidFill>
              </a:rPr>
              <a:t>Organizations Represented (n=13)</a:t>
            </a:r>
            <a:endParaRPr sz="2500">
              <a:solidFill>
                <a:schemeClr val="dk1"/>
              </a:solidFill>
            </a:endParaRPr>
          </a:p>
        </p:txBody>
      </p:sp>
      <p:pic>
        <p:nvPicPr>
          <p:cNvPr id="82" name="Google Shape;82;p17"/>
          <p:cNvPicPr preferRelativeResize="0"/>
          <p:nvPr/>
        </p:nvPicPr>
        <p:blipFill rotWithShape="1">
          <a:blip r:embed="rId3">
            <a:alphaModFix/>
          </a:blip>
          <a:srcRect l="901" b="89974"/>
          <a:stretch/>
        </p:blipFill>
        <p:spPr>
          <a:xfrm>
            <a:off x="72600" y="2293801"/>
            <a:ext cx="8998651" cy="315875"/>
          </a:xfrm>
          <a:prstGeom prst="rect">
            <a:avLst/>
          </a:prstGeom>
          <a:noFill/>
          <a:ln>
            <a:noFill/>
          </a:ln>
        </p:spPr>
      </p:pic>
      <p:pic>
        <p:nvPicPr>
          <p:cNvPr id="83" name="Google Shape;83;p17"/>
          <p:cNvPicPr preferRelativeResize="0"/>
          <p:nvPr/>
        </p:nvPicPr>
        <p:blipFill rotWithShape="1">
          <a:blip r:embed="rId4">
            <a:alphaModFix/>
          </a:blip>
          <a:srcRect l="1559" t="2370" r="1559" b="2045"/>
          <a:stretch/>
        </p:blipFill>
        <p:spPr>
          <a:xfrm>
            <a:off x="72675" y="2609675"/>
            <a:ext cx="8998803" cy="3250600"/>
          </a:xfrm>
          <a:prstGeom prst="rect">
            <a:avLst/>
          </a:prstGeom>
          <a:noFill/>
          <a:ln>
            <a:noFill/>
          </a:ln>
        </p:spPr>
      </p:pic>
    </p:spTree>
    <p:extLst>
      <p:ext uri="{BB962C8B-B14F-4D97-AF65-F5344CB8AC3E}">
        <p14:creationId xmlns:p14="http://schemas.microsoft.com/office/powerpoint/2010/main" val="4707552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410125" y="1105426"/>
            <a:ext cx="8520600" cy="572700"/>
          </a:xfrm>
          <a:prstGeom prst="rect">
            <a:avLst/>
          </a:prstGeom>
        </p:spPr>
        <p:txBody>
          <a:bodyPr spcFirstLastPara="1" vert="horz" wrap="square" lIns="91425" tIns="91425" rIns="91425" bIns="91425" rtlCol="0" anchor="t" anchorCtr="0">
            <a:normAutofit fontScale="90000"/>
          </a:bodyPr>
          <a:lstStyle/>
          <a:p>
            <a:r>
              <a:rPr lang="en"/>
              <a:t>Inductive Analysis of Qualitative Data</a:t>
            </a:r>
            <a:endParaRPr/>
          </a:p>
        </p:txBody>
      </p:sp>
      <p:grpSp>
        <p:nvGrpSpPr>
          <p:cNvPr id="89" name="Google Shape;89;p18"/>
          <p:cNvGrpSpPr/>
          <p:nvPr/>
        </p:nvGrpSpPr>
        <p:grpSpPr>
          <a:xfrm rot="2711068">
            <a:off x="436121" y="1693646"/>
            <a:ext cx="3407415" cy="1543175"/>
            <a:chOff x="1047099" y="2241353"/>
            <a:chExt cx="3116238" cy="1281914"/>
          </a:xfrm>
        </p:grpSpPr>
        <p:sp>
          <p:nvSpPr>
            <p:cNvPr id="90" name="Google Shape;90;p18"/>
            <p:cNvSpPr/>
            <p:nvPr/>
          </p:nvSpPr>
          <p:spPr>
            <a:xfrm rot="2700000">
              <a:off x="2286374" y="1011412"/>
              <a:ext cx="561726" cy="3040276"/>
            </a:xfrm>
            <a:prstGeom prst="roundRect">
              <a:avLst>
                <a:gd name="adj" fmla="val 50000"/>
              </a:avLst>
            </a:prstGeom>
            <a:solidFill>
              <a:srgbClr val="1B786E"/>
            </a:solidFill>
            <a:ln>
              <a:noFill/>
            </a:ln>
          </p:spPr>
          <p:txBody>
            <a:bodyPr spcFirstLastPara="1" wrap="square" lIns="91425" tIns="91425" rIns="91425" bIns="91425" anchor="ctr" anchorCtr="0">
              <a:noAutofit/>
            </a:bodyPr>
            <a:lstStyle/>
            <a:p>
              <a:endParaRPr sz="1700"/>
            </a:p>
          </p:txBody>
        </p:sp>
        <p:sp>
          <p:nvSpPr>
            <p:cNvPr id="91" name="Google Shape;91;p18"/>
            <p:cNvSpPr/>
            <p:nvPr/>
          </p:nvSpPr>
          <p:spPr>
            <a:xfrm rot="18920366">
              <a:off x="1519879" y="3131100"/>
              <a:ext cx="358085" cy="392167"/>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algn="ctr"/>
              <a:r>
                <a:rPr lang="en" sz="1500" b="1" dirty="0">
                  <a:solidFill>
                    <a:srgbClr val="434343"/>
                  </a:solidFill>
                  <a:latin typeface="Roboto"/>
                  <a:ea typeface="Roboto"/>
                  <a:cs typeface="Roboto"/>
                  <a:sym typeface="Roboto"/>
                </a:rPr>
                <a:t>1</a:t>
              </a:r>
              <a:endParaRPr sz="1500" b="1" dirty="0">
                <a:solidFill>
                  <a:srgbClr val="434343"/>
                </a:solidFill>
                <a:latin typeface="Roboto"/>
                <a:ea typeface="Roboto"/>
                <a:cs typeface="Roboto"/>
                <a:sym typeface="Roboto"/>
              </a:endParaRPr>
            </a:p>
          </p:txBody>
        </p:sp>
        <p:sp>
          <p:nvSpPr>
            <p:cNvPr id="92" name="Google Shape;92;p18"/>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a:lnSpc>
                  <a:spcPct val="115000"/>
                </a:lnSpc>
              </a:pPr>
              <a:r>
                <a:rPr lang="en" sz="1500" b="1" dirty="0">
                  <a:solidFill>
                    <a:srgbClr val="FFFFFF"/>
                  </a:solidFill>
                  <a:latin typeface="Roboto"/>
                  <a:ea typeface="Roboto"/>
                  <a:cs typeface="Roboto"/>
                  <a:sym typeface="Roboto"/>
                </a:rPr>
                <a:t>Familiarize yourself with the data</a:t>
              </a:r>
              <a:endParaRPr sz="1100" b="1" dirty="0">
                <a:solidFill>
                  <a:srgbClr val="FFFFFF"/>
                </a:solidFill>
                <a:latin typeface="Roboto"/>
                <a:ea typeface="Roboto"/>
                <a:cs typeface="Roboto"/>
                <a:sym typeface="Roboto"/>
              </a:endParaRPr>
            </a:p>
          </p:txBody>
        </p:sp>
        <p:sp>
          <p:nvSpPr>
            <p:cNvPr id="93" name="Google Shape;93;p18"/>
            <p:cNvSpPr txBox="1"/>
            <p:nvPr/>
          </p:nvSpPr>
          <p:spPr>
            <a:xfrm rot="-2700000">
              <a:off x="1959709" y="2550697"/>
              <a:ext cx="2203628" cy="507420"/>
            </a:xfrm>
            <a:prstGeom prst="rect">
              <a:avLst/>
            </a:prstGeom>
            <a:noFill/>
            <a:ln>
              <a:noFill/>
            </a:ln>
          </p:spPr>
          <p:txBody>
            <a:bodyPr spcFirstLastPara="1" wrap="square" lIns="91425" tIns="91425" rIns="91425" bIns="91425" anchor="t" anchorCtr="0">
              <a:noAutofit/>
            </a:bodyPr>
            <a:lstStyle/>
            <a:p>
              <a:pPr>
                <a:spcAft>
                  <a:spcPts val="1600"/>
                </a:spcAft>
              </a:pPr>
              <a:r>
                <a:rPr lang="en" sz="1100">
                  <a:latin typeface="Roboto"/>
                  <a:ea typeface="Roboto"/>
                  <a:cs typeface="Roboto"/>
                  <a:sym typeface="Roboto"/>
                </a:rPr>
                <a:t>Collected DEI statements from IHE and Organization websites and organized them within an excel spreadsheet.</a:t>
              </a:r>
              <a:endParaRPr sz="1100" b="1">
                <a:latin typeface="Roboto"/>
                <a:ea typeface="Roboto"/>
                <a:cs typeface="Roboto"/>
                <a:sym typeface="Roboto"/>
              </a:endParaRPr>
            </a:p>
          </p:txBody>
        </p:sp>
      </p:grpSp>
      <p:grpSp>
        <p:nvGrpSpPr>
          <p:cNvPr id="94" name="Google Shape;94;p18"/>
          <p:cNvGrpSpPr/>
          <p:nvPr/>
        </p:nvGrpSpPr>
        <p:grpSpPr>
          <a:xfrm rot="2706475">
            <a:off x="3529724" y="4618810"/>
            <a:ext cx="3424464" cy="1579317"/>
            <a:chOff x="4890727" y="2211369"/>
            <a:chExt cx="3131830" cy="1311938"/>
          </a:xfrm>
        </p:grpSpPr>
        <p:sp>
          <p:nvSpPr>
            <p:cNvPr id="95" name="Google Shape;95;p18"/>
            <p:cNvSpPr/>
            <p:nvPr/>
          </p:nvSpPr>
          <p:spPr>
            <a:xfrm rot="2700000">
              <a:off x="6130002" y="1001782"/>
              <a:ext cx="561726" cy="3040276"/>
            </a:xfrm>
            <a:prstGeom prst="roundRect">
              <a:avLst>
                <a:gd name="adj" fmla="val 50000"/>
              </a:avLst>
            </a:prstGeom>
            <a:solidFill>
              <a:srgbClr val="B7E3E3"/>
            </a:solidFill>
            <a:ln>
              <a:noFill/>
            </a:ln>
          </p:spPr>
          <p:txBody>
            <a:bodyPr spcFirstLastPara="1" wrap="square" lIns="91425" tIns="91425" rIns="91425" bIns="91425" anchor="ctr" anchorCtr="0">
              <a:noAutofit/>
            </a:bodyPr>
            <a:lstStyle/>
            <a:p>
              <a:endParaRPr sz="1700"/>
            </a:p>
          </p:txBody>
        </p:sp>
        <p:sp>
          <p:nvSpPr>
            <p:cNvPr id="96" name="Google Shape;96;p18"/>
            <p:cNvSpPr/>
            <p:nvPr/>
          </p:nvSpPr>
          <p:spPr>
            <a:xfrm rot="18920366">
              <a:off x="5348569" y="3131140"/>
              <a:ext cx="358085" cy="392167"/>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algn="ctr"/>
              <a:r>
                <a:rPr lang="en" sz="1500" b="1">
                  <a:solidFill>
                    <a:srgbClr val="CCCCCC"/>
                  </a:solidFill>
                  <a:latin typeface="Roboto"/>
                  <a:ea typeface="Roboto"/>
                  <a:cs typeface="Roboto"/>
                  <a:sym typeface="Roboto"/>
                </a:rPr>
                <a:t>3</a:t>
              </a:r>
              <a:endParaRPr sz="1500" b="1">
                <a:solidFill>
                  <a:srgbClr val="CCCCCC"/>
                </a:solidFill>
                <a:latin typeface="Roboto"/>
                <a:ea typeface="Roboto"/>
                <a:cs typeface="Roboto"/>
                <a:sym typeface="Roboto"/>
              </a:endParaRPr>
            </a:p>
          </p:txBody>
        </p:sp>
        <p:sp>
          <p:nvSpPr>
            <p:cNvPr id="97" name="Google Shape;97;p18"/>
            <p:cNvSpPr txBox="1"/>
            <p:nvPr/>
          </p:nvSpPr>
          <p:spPr>
            <a:xfrm rot="-2700000">
              <a:off x="5352949" y="2211369"/>
              <a:ext cx="2341513" cy="393293"/>
            </a:xfrm>
            <a:prstGeom prst="rect">
              <a:avLst/>
            </a:prstGeom>
            <a:noFill/>
            <a:ln>
              <a:noFill/>
            </a:ln>
          </p:spPr>
          <p:txBody>
            <a:bodyPr spcFirstLastPara="1" wrap="square" lIns="91425" tIns="91425" rIns="91425" bIns="91425" anchor="ctr" anchorCtr="0">
              <a:noAutofit/>
            </a:bodyPr>
            <a:lstStyle/>
            <a:p>
              <a:pPr>
                <a:lnSpc>
                  <a:spcPct val="115000"/>
                </a:lnSpc>
              </a:pPr>
              <a:r>
                <a:rPr lang="en" sz="1500" b="1" dirty="0">
                  <a:solidFill>
                    <a:srgbClr val="FFFFFF"/>
                  </a:solidFill>
                  <a:latin typeface="Roboto"/>
                  <a:ea typeface="Roboto"/>
                  <a:cs typeface="Roboto"/>
                  <a:sym typeface="Roboto"/>
                </a:rPr>
                <a:t>Generate themes</a:t>
              </a:r>
              <a:endParaRPr sz="1100" b="1" dirty="0">
                <a:solidFill>
                  <a:srgbClr val="FFFFFF"/>
                </a:solidFill>
                <a:latin typeface="Roboto"/>
                <a:ea typeface="Roboto"/>
                <a:cs typeface="Roboto"/>
                <a:sym typeface="Roboto"/>
              </a:endParaRPr>
            </a:p>
          </p:txBody>
        </p:sp>
        <p:sp>
          <p:nvSpPr>
            <p:cNvPr id="98" name="Google Shape;98;p18"/>
            <p:cNvSpPr txBox="1"/>
            <p:nvPr/>
          </p:nvSpPr>
          <p:spPr>
            <a:xfrm rot="-2700000">
              <a:off x="5818929" y="2523864"/>
              <a:ext cx="2203628" cy="507420"/>
            </a:xfrm>
            <a:prstGeom prst="rect">
              <a:avLst/>
            </a:prstGeom>
            <a:noFill/>
            <a:ln>
              <a:noFill/>
            </a:ln>
          </p:spPr>
          <p:txBody>
            <a:bodyPr spcFirstLastPara="1" wrap="square" lIns="91425" tIns="91425" rIns="91425" bIns="91425" anchor="t" anchorCtr="0">
              <a:noAutofit/>
            </a:bodyPr>
            <a:lstStyle/>
            <a:p>
              <a:pPr>
                <a:spcAft>
                  <a:spcPts val="1600"/>
                </a:spcAft>
              </a:pPr>
              <a:r>
                <a:rPr lang="en" sz="1100">
                  <a:latin typeface="Roboto"/>
                  <a:ea typeface="Roboto"/>
                  <a:cs typeface="Roboto"/>
                  <a:sym typeface="Roboto"/>
                </a:rPr>
                <a:t>Grouped similar phrases together and generated themes.</a:t>
              </a:r>
              <a:endParaRPr sz="1100" b="1">
                <a:latin typeface="Roboto"/>
                <a:ea typeface="Roboto"/>
                <a:cs typeface="Roboto"/>
                <a:sym typeface="Roboto"/>
              </a:endParaRPr>
            </a:p>
          </p:txBody>
        </p:sp>
      </p:grpSp>
      <p:grpSp>
        <p:nvGrpSpPr>
          <p:cNvPr id="99" name="Google Shape;99;p18"/>
          <p:cNvGrpSpPr/>
          <p:nvPr/>
        </p:nvGrpSpPr>
        <p:grpSpPr>
          <a:xfrm rot="2680347">
            <a:off x="1971960" y="3186140"/>
            <a:ext cx="3339955" cy="1549784"/>
            <a:chOff x="2957320" y="2240903"/>
            <a:chExt cx="3054543" cy="1287405"/>
          </a:xfrm>
        </p:grpSpPr>
        <p:sp>
          <p:nvSpPr>
            <p:cNvPr id="100" name="Google Shape;100;p18"/>
            <p:cNvSpPr/>
            <p:nvPr/>
          </p:nvSpPr>
          <p:spPr>
            <a:xfrm rot="2700000">
              <a:off x="4196595" y="1011412"/>
              <a:ext cx="561726" cy="3040276"/>
            </a:xfrm>
            <a:prstGeom prst="roundRect">
              <a:avLst>
                <a:gd name="adj" fmla="val 50000"/>
              </a:avLst>
            </a:prstGeom>
            <a:solidFill>
              <a:srgbClr val="8BBEBB"/>
            </a:solidFill>
            <a:ln>
              <a:noFill/>
            </a:ln>
          </p:spPr>
          <p:txBody>
            <a:bodyPr spcFirstLastPara="1" wrap="square" lIns="91425" tIns="91425" rIns="91425" bIns="91425" anchor="ctr" anchorCtr="0">
              <a:noAutofit/>
            </a:bodyPr>
            <a:lstStyle/>
            <a:p>
              <a:endParaRPr sz="1700"/>
            </a:p>
          </p:txBody>
        </p:sp>
        <p:sp>
          <p:nvSpPr>
            <p:cNvPr id="101" name="Google Shape;101;p18"/>
            <p:cNvSpPr txBox="1"/>
            <p:nvPr/>
          </p:nvSpPr>
          <p:spPr>
            <a:xfrm rot="-2700000">
              <a:off x="3410687" y="2240903"/>
              <a:ext cx="2333877" cy="393293"/>
            </a:xfrm>
            <a:prstGeom prst="rect">
              <a:avLst/>
            </a:prstGeom>
            <a:noFill/>
            <a:ln>
              <a:noFill/>
            </a:ln>
          </p:spPr>
          <p:txBody>
            <a:bodyPr spcFirstLastPara="1" wrap="square" lIns="91425" tIns="91425" rIns="91425" bIns="91425" anchor="ctr" anchorCtr="0">
              <a:noAutofit/>
            </a:bodyPr>
            <a:lstStyle/>
            <a:p>
              <a:pPr>
                <a:lnSpc>
                  <a:spcPct val="115000"/>
                </a:lnSpc>
              </a:pPr>
              <a:r>
                <a:rPr lang="en" sz="1500" b="1">
                  <a:solidFill>
                    <a:srgbClr val="FFFFFF"/>
                  </a:solidFill>
                  <a:latin typeface="Roboto"/>
                  <a:ea typeface="Roboto"/>
                  <a:cs typeface="Roboto"/>
                  <a:sym typeface="Roboto"/>
                </a:rPr>
                <a:t>Generate initial codes</a:t>
              </a:r>
              <a:endParaRPr sz="1100" b="1">
                <a:solidFill>
                  <a:srgbClr val="FFFFFF"/>
                </a:solidFill>
                <a:latin typeface="Roboto"/>
                <a:ea typeface="Roboto"/>
                <a:cs typeface="Roboto"/>
                <a:sym typeface="Roboto"/>
              </a:endParaRPr>
            </a:p>
          </p:txBody>
        </p:sp>
        <p:sp>
          <p:nvSpPr>
            <p:cNvPr id="102" name="Google Shape;102;p18"/>
            <p:cNvSpPr txBox="1"/>
            <p:nvPr/>
          </p:nvSpPr>
          <p:spPr>
            <a:xfrm rot="-2700000">
              <a:off x="3808235" y="2624163"/>
              <a:ext cx="2203628" cy="507420"/>
            </a:xfrm>
            <a:prstGeom prst="rect">
              <a:avLst/>
            </a:prstGeom>
            <a:noFill/>
            <a:ln>
              <a:noFill/>
            </a:ln>
          </p:spPr>
          <p:txBody>
            <a:bodyPr spcFirstLastPara="1" wrap="square" lIns="91425" tIns="91425" rIns="91425" bIns="91425" anchor="t" anchorCtr="0">
              <a:noAutofit/>
            </a:bodyPr>
            <a:lstStyle/>
            <a:p>
              <a:pPr>
                <a:spcAft>
                  <a:spcPts val="1600"/>
                </a:spcAft>
              </a:pPr>
              <a:r>
                <a:rPr lang="en" sz="1100">
                  <a:latin typeface="Roboto"/>
                  <a:ea typeface="Roboto"/>
                  <a:cs typeface="Roboto"/>
                  <a:sym typeface="Roboto"/>
                </a:rPr>
                <a:t>Broke each statement into meaningful phrases.</a:t>
              </a:r>
              <a:endParaRPr sz="1100" b="1">
                <a:latin typeface="Roboto"/>
                <a:ea typeface="Roboto"/>
                <a:cs typeface="Roboto"/>
                <a:sym typeface="Roboto"/>
              </a:endParaRPr>
            </a:p>
          </p:txBody>
        </p:sp>
        <p:sp>
          <p:nvSpPr>
            <p:cNvPr id="103" name="Google Shape;103;p18"/>
            <p:cNvSpPr/>
            <p:nvPr/>
          </p:nvSpPr>
          <p:spPr>
            <a:xfrm rot="18920366">
              <a:off x="3422109" y="3136141"/>
              <a:ext cx="358085" cy="392167"/>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algn="ctr"/>
              <a:r>
                <a:rPr lang="en" sz="1500" b="1" dirty="0">
                  <a:solidFill>
                    <a:srgbClr val="999999"/>
                  </a:solidFill>
                  <a:latin typeface="Roboto"/>
                  <a:ea typeface="Roboto"/>
                  <a:cs typeface="Roboto"/>
                  <a:sym typeface="Roboto"/>
                </a:rPr>
                <a:t>2</a:t>
              </a:r>
              <a:endParaRPr sz="1500" b="1" dirty="0">
                <a:solidFill>
                  <a:srgbClr val="999999"/>
                </a:solidFill>
                <a:latin typeface="Roboto"/>
                <a:ea typeface="Roboto"/>
                <a:cs typeface="Roboto"/>
                <a:sym typeface="Roboto"/>
              </a:endParaRPr>
            </a:p>
          </p:txBody>
        </p:sp>
      </p:grpSp>
      <p:pic>
        <p:nvPicPr>
          <p:cNvPr id="104" name="Google Shape;104;p18"/>
          <p:cNvPicPr preferRelativeResize="0"/>
          <p:nvPr/>
        </p:nvPicPr>
        <p:blipFill>
          <a:blip r:embed="rId3">
            <a:alphaModFix/>
          </a:blip>
          <a:stretch>
            <a:fillRect/>
          </a:stretch>
        </p:blipFill>
        <p:spPr>
          <a:xfrm>
            <a:off x="76913" y="4084775"/>
            <a:ext cx="8990175" cy="692051"/>
          </a:xfrm>
          <a:prstGeom prst="rect">
            <a:avLst/>
          </a:prstGeom>
          <a:noFill/>
          <a:ln>
            <a:noFill/>
          </a:ln>
        </p:spPr>
      </p:pic>
      <p:sp>
        <p:nvSpPr>
          <p:cNvPr id="105" name="Google Shape;105;p18"/>
          <p:cNvSpPr txBox="1"/>
          <p:nvPr/>
        </p:nvSpPr>
        <p:spPr>
          <a:xfrm>
            <a:off x="334601" y="5667075"/>
            <a:ext cx="3662100" cy="338524"/>
          </a:xfrm>
          <a:prstGeom prst="rect">
            <a:avLst/>
          </a:prstGeom>
          <a:noFill/>
          <a:ln>
            <a:noFill/>
          </a:ln>
        </p:spPr>
        <p:txBody>
          <a:bodyPr spcFirstLastPara="1" wrap="square" lIns="91425" tIns="91425" rIns="91425" bIns="91425" anchor="t" anchorCtr="0">
            <a:spAutoFit/>
          </a:bodyPr>
          <a:lstStyle/>
          <a:p>
            <a:r>
              <a:rPr lang="en" sz="1000"/>
              <a:t>Braun &amp; Clarke, 2012; Kiger &amp; Varpio, 2020; Terry et al., 2017</a:t>
            </a:r>
            <a:endParaRPr sz="1000"/>
          </a:p>
        </p:txBody>
      </p:sp>
    </p:spTree>
    <p:extLst>
      <p:ext uri="{BB962C8B-B14F-4D97-AF65-F5344CB8AC3E}">
        <p14:creationId xmlns:p14="http://schemas.microsoft.com/office/powerpoint/2010/main" val="184542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10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4"/>
                                        </p:tgtEl>
                                        <p:attrNameLst>
                                          <p:attrName>style.visibility</p:attrName>
                                        </p:attrNameLst>
                                      </p:cBhvr>
                                      <p:to>
                                        <p:strVal val="visible"/>
                                      </p:to>
                                    </p:set>
                                    <p:animEffect transition="in" filter="fade">
                                      <p:cBhvr>
                                        <p:cTn id="17" dur="1000"/>
                                        <p:tgtEl>
                                          <p:spTgt spid="10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104"/>
                                        </p:tgtEl>
                                      </p:cBhvr>
                                    </p:animEffect>
                                    <p:set>
                                      <p:cBhvr>
                                        <p:cTn id="22" dur="1" fill="hold">
                                          <p:stCondLst>
                                            <p:cond delay="1000"/>
                                          </p:stCondLst>
                                        </p:cTn>
                                        <p:tgtEl>
                                          <p:spTgt spid="104"/>
                                        </p:tgtEl>
                                        <p:attrNameLst>
                                          <p:attrName>style.visibility</p:attrName>
                                        </p:attrNameLst>
                                      </p:cBhvr>
                                      <p:to>
                                        <p:strVal val="hidden"/>
                                      </p:to>
                                    </p:se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94"/>
                                        </p:tgtEl>
                                        <p:attrNameLst>
                                          <p:attrName>style.visibility</p:attrName>
                                        </p:attrNameLst>
                                      </p:cBhvr>
                                      <p:to>
                                        <p:strVal val="visible"/>
                                      </p:to>
                                    </p:set>
                                    <p:animEffect transition="in" filter="fade">
                                      <p:cBhvr>
                                        <p:cTn id="26"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txBox="1">
            <a:spLocks noGrp="1"/>
          </p:cNvSpPr>
          <p:nvPr>
            <p:ph type="title"/>
          </p:nvPr>
        </p:nvSpPr>
        <p:spPr>
          <a:xfrm>
            <a:off x="410125" y="1105426"/>
            <a:ext cx="8520600" cy="572700"/>
          </a:xfrm>
          <a:prstGeom prst="rect">
            <a:avLst/>
          </a:prstGeom>
        </p:spPr>
        <p:txBody>
          <a:bodyPr spcFirstLastPara="1" vert="horz" wrap="square" lIns="91425" tIns="91425" rIns="91425" bIns="91425" rtlCol="0" anchor="t" anchorCtr="0">
            <a:normAutofit fontScale="90000"/>
          </a:bodyPr>
          <a:lstStyle/>
          <a:p>
            <a:r>
              <a:rPr lang="en"/>
              <a:t>Analysis Continued</a:t>
            </a:r>
            <a:endParaRPr/>
          </a:p>
        </p:txBody>
      </p:sp>
      <p:grpSp>
        <p:nvGrpSpPr>
          <p:cNvPr id="111" name="Google Shape;111;p19"/>
          <p:cNvGrpSpPr/>
          <p:nvPr/>
        </p:nvGrpSpPr>
        <p:grpSpPr>
          <a:xfrm rot="2695378">
            <a:off x="951875" y="815035"/>
            <a:ext cx="3044325" cy="3066091"/>
            <a:chOff x="1293736" y="1258050"/>
            <a:chExt cx="2784176" cy="2547000"/>
          </a:xfrm>
        </p:grpSpPr>
        <p:sp>
          <p:nvSpPr>
            <p:cNvPr id="112" name="Google Shape;112;p19"/>
            <p:cNvSpPr/>
            <p:nvPr/>
          </p:nvSpPr>
          <p:spPr>
            <a:xfrm rot="2700000">
              <a:off x="2286374" y="1011412"/>
              <a:ext cx="561726" cy="3040276"/>
            </a:xfrm>
            <a:prstGeom prst="roundRect">
              <a:avLst>
                <a:gd name="adj" fmla="val 50000"/>
              </a:avLst>
            </a:prstGeom>
            <a:solidFill>
              <a:srgbClr val="3CA0A4"/>
            </a:solidFill>
            <a:ln>
              <a:noFill/>
            </a:ln>
          </p:spPr>
          <p:txBody>
            <a:bodyPr spcFirstLastPara="1" wrap="square" lIns="91425" tIns="91425" rIns="91425" bIns="91425" anchor="ctr" anchorCtr="0">
              <a:noAutofit/>
            </a:bodyPr>
            <a:lstStyle/>
            <a:p>
              <a:endParaRPr sz="1600"/>
            </a:p>
          </p:txBody>
        </p:sp>
        <p:sp>
          <p:nvSpPr>
            <p:cNvPr id="113" name="Google Shape;113;p19"/>
            <p:cNvSpPr/>
            <p:nvPr/>
          </p:nvSpPr>
          <p:spPr>
            <a:xfrm rot="-2679634">
              <a:off x="1518692" y="3196378"/>
              <a:ext cx="358085" cy="392167"/>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algn="ctr"/>
              <a:r>
                <a:rPr lang="en" sz="1400" b="1">
                  <a:solidFill>
                    <a:srgbClr val="434343"/>
                  </a:solidFill>
                  <a:latin typeface="Roboto"/>
                  <a:ea typeface="Roboto"/>
                  <a:cs typeface="Roboto"/>
                  <a:sym typeface="Roboto"/>
                </a:rPr>
                <a:t>4</a:t>
              </a:r>
              <a:endParaRPr sz="1400" b="1">
                <a:solidFill>
                  <a:srgbClr val="434343"/>
                </a:solidFill>
                <a:latin typeface="Roboto"/>
                <a:ea typeface="Roboto"/>
                <a:cs typeface="Roboto"/>
                <a:sym typeface="Roboto"/>
              </a:endParaRPr>
            </a:p>
          </p:txBody>
        </p:sp>
        <p:sp>
          <p:nvSpPr>
            <p:cNvPr id="114" name="Google Shape;114;p19"/>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a:lnSpc>
                  <a:spcPct val="115000"/>
                </a:lnSpc>
              </a:pPr>
              <a:r>
                <a:rPr lang="en" sz="1400" b="1">
                  <a:solidFill>
                    <a:srgbClr val="FFFFFF"/>
                  </a:solidFill>
                  <a:latin typeface="Roboto"/>
                  <a:ea typeface="Roboto"/>
                  <a:cs typeface="Roboto"/>
                  <a:sym typeface="Roboto"/>
                </a:rPr>
                <a:t>Review themes</a:t>
              </a:r>
              <a:endParaRPr sz="1000" b="1">
                <a:solidFill>
                  <a:srgbClr val="FFFFFF"/>
                </a:solidFill>
                <a:latin typeface="Roboto"/>
                <a:ea typeface="Roboto"/>
                <a:cs typeface="Roboto"/>
                <a:sym typeface="Roboto"/>
              </a:endParaRPr>
            </a:p>
          </p:txBody>
        </p:sp>
        <p:sp>
          <p:nvSpPr>
            <p:cNvPr id="115" name="Google Shape;115;p19"/>
            <p:cNvSpPr txBox="1"/>
            <p:nvPr/>
          </p:nvSpPr>
          <p:spPr>
            <a:xfrm rot="-2700000">
              <a:off x="1947707" y="2521743"/>
              <a:ext cx="2285511" cy="507420"/>
            </a:xfrm>
            <a:prstGeom prst="rect">
              <a:avLst/>
            </a:prstGeom>
            <a:noFill/>
            <a:ln>
              <a:noFill/>
            </a:ln>
          </p:spPr>
          <p:txBody>
            <a:bodyPr spcFirstLastPara="1" wrap="square" lIns="91425" tIns="91425" rIns="91425" bIns="91425" anchor="t" anchorCtr="0">
              <a:noAutofit/>
            </a:bodyPr>
            <a:lstStyle/>
            <a:p>
              <a:pPr>
                <a:spcAft>
                  <a:spcPts val="1600"/>
                </a:spcAft>
              </a:pPr>
              <a:r>
                <a:rPr lang="en" sz="1000">
                  <a:latin typeface="Roboto"/>
                  <a:ea typeface="Roboto"/>
                  <a:cs typeface="Roboto"/>
                  <a:sym typeface="Roboto"/>
                </a:rPr>
                <a:t>Reviewed and revised groupings with feedback from additional parties - 6 rounds total!</a:t>
              </a:r>
              <a:endParaRPr sz="1000" b="1">
                <a:latin typeface="Roboto"/>
                <a:ea typeface="Roboto"/>
                <a:cs typeface="Roboto"/>
                <a:sym typeface="Roboto"/>
              </a:endParaRPr>
            </a:p>
          </p:txBody>
        </p:sp>
      </p:grpSp>
      <p:grpSp>
        <p:nvGrpSpPr>
          <p:cNvPr id="116" name="Google Shape;116;p19"/>
          <p:cNvGrpSpPr/>
          <p:nvPr/>
        </p:nvGrpSpPr>
        <p:grpSpPr>
          <a:xfrm rot="2711698">
            <a:off x="2495505" y="2209813"/>
            <a:ext cx="2981027" cy="3066091"/>
            <a:chOff x="3203958" y="1258050"/>
            <a:chExt cx="2726286" cy="2547000"/>
          </a:xfrm>
        </p:grpSpPr>
        <p:sp>
          <p:nvSpPr>
            <p:cNvPr id="117" name="Google Shape;117;p19"/>
            <p:cNvSpPr/>
            <p:nvPr/>
          </p:nvSpPr>
          <p:spPr>
            <a:xfrm rot="2700000">
              <a:off x="4196595" y="1011412"/>
              <a:ext cx="561726" cy="3040276"/>
            </a:xfrm>
            <a:prstGeom prst="roundRect">
              <a:avLst>
                <a:gd name="adj" fmla="val 50000"/>
              </a:avLst>
            </a:prstGeom>
            <a:solidFill>
              <a:srgbClr val="8BBEBB"/>
            </a:solidFill>
            <a:ln>
              <a:noFill/>
            </a:ln>
          </p:spPr>
          <p:txBody>
            <a:bodyPr spcFirstLastPara="1" wrap="square" lIns="91425" tIns="91425" rIns="91425" bIns="91425" anchor="ctr" anchorCtr="0">
              <a:noAutofit/>
            </a:bodyPr>
            <a:lstStyle/>
            <a:p>
              <a:endParaRPr sz="1600"/>
            </a:p>
          </p:txBody>
        </p:sp>
        <p:sp>
          <p:nvSpPr>
            <p:cNvPr id="118" name="Google Shape;118;p19"/>
            <p:cNvSpPr/>
            <p:nvPr/>
          </p:nvSpPr>
          <p:spPr>
            <a:xfrm rot="-2679634">
              <a:off x="3428917" y="3196324"/>
              <a:ext cx="358085" cy="392167"/>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algn="ctr"/>
              <a:r>
                <a:rPr lang="en" sz="1400" b="1">
                  <a:solidFill>
                    <a:srgbClr val="666666"/>
                  </a:solidFill>
                  <a:latin typeface="Roboto"/>
                  <a:ea typeface="Roboto"/>
                  <a:cs typeface="Roboto"/>
                  <a:sym typeface="Roboto"/>
                </a:rPr>
                <a:t>5</a:t>
              </a:r>
              <a:endParaRPr sz="1400" b="1">
                <a:solidFill>
                  <a:srgbClr val="666666"/>
                </a:solidFill>
                <a:latin typeface="Roboto"/>
                <a:ea typeface="Roboto"/>
                <a:cs typeface="Roboto"/>
                <a:sym typeface="Roboto"/>
              </a:endParaRPr>
            </a:p>
          </p:txBody>
        </p:sp>
        <p:sp>
          <p:nvSpPr>
            <p:cNvPr id="119" name="Google Shape;119;p19"/>
            <p:cNvSpPr txBox="1"/>
            <p:nvPr/>
          </p:nvSpPr>
          <p:spPr>
            <a:xfrm rot="-2700000">
              <a:off x="3410687" y="2240903"/>
              <a:ext cx="2333877" cy="393293"/>
            </a:xfrm>
            <a:prstGeom prst="rect">
              <a:avLst/>
            </a:prstGeom>
            <a:noFill/>
            <a:ln>
              <a:noFill/>
            </a:ln>
          </p:spPr>
          <p:txBody>
            <a:bodyPr spcFirstLastPara="1" wrap="square" lIns="91425" tIns="91425" rIns="91425" bIns="91425" anchor="ctr" anchorCtr="0">
              <a:noAutofit/>
            </a:bodyPr>
            <a:lstStyle/>
            <a:p>
              <a:pPr>
                <a:lnSpc>
                  <a:spcPct val="115000"/>
                </a:lnSpc>
              </a:pPr>
              <a:r>
                <a:rPr lang="en" sz="1400" b="1">
                  <a:solidFill>
                    <a:srgbClr val="FFFFFF"/>
                  </a:solidFill>
                  <a:latin typeface="Roboto"/>
                  <a:ea typeface="Roboto"/>
                  <a:cs typeface="Roboto"/>
                  <a:sym typeface="Roboto"/>
                </a:rPr>
                <a:t>Define and name themes</a:t>
              </a:r>
              <a:endParaRPr sz="1000" b="1">
                <a:solidFill>
                  <a:srgbClr val="FFFFFF"/>
                </a:solidFill>
                <a:latin typeface="Roboto"/>
                <a:ea typeface="Roboto"/>
                <a:cs typeface="Roboto"/>
                <a:sym typeface="Roboto"/>
              </a:endParaRPr>
            </a:p>
          </p:txBody>
        </p:sp>
        <p:sp>
          <p:nvSpPr>
            <p:cNvPr id="120" name="Google Shape;120;p19"/>
            <p:cNvSpPr txBox="1"/>
            <p:nvPr/>
          </p:nvSpPr>
          <p:spPr>
            <a:xfrm rot="-2700000">
              <a:off x="3869931" y="2550697"/>
              <a:ext cx="2203628" cy="507420"/>
            </a:xfrm>
            <a:prstGeom prst="rect">
              <a:avLst/>
            </a:prstGeom>
            <a:noFill/>
            <a:ln>
              <a:noFill/>
            </a:ln>
          </p:spPr>
          <p:txBody>
            <a:bodyPr spcFirstLastPara="1" wrap="square" lIns="91425" tIns="91425" rIns="91425" bIns="91425" anchor="t" anchorCtr="0">
              <a:noAutofit/>
            </a:bodyPr>
            <a:lstStyle/>
            <a:p>
              <a:pPr>
                <a:spcAft>
                  <a:spcPts val="1600"/>
                </a:spcAft>
              </a:pPr>
              <a:r>
                <a:rPr lang="en" sz="1000">
                  <a:latin typeface="Roboto"/>
                  <a:ea typeface="Roboto"/>
                  <a:cs typeface="Roboto"/>
                  <a:sym typeface="Roboto"/>
                </a:rPr>
                <a:t>Generated  theme and sub-theme names with consensus across parties.</a:t>
              </a:r>
              <a:endParaRPr sz="1000" b="1">
                <a:latin typeface="Roboto"/>
                <a:ea typeface="Roboto"/>
                <a:cs typeface="Roboto"/>
                <a:sym typeface="Roboto"/>
              </a:endParaRPr>
            </a:p>
          </p:txBody>
        </p:sp>
      </p:grpSp>
      <p:grpSp>
        <p:nvGrpSpPr>
          <p:cNvPr id="121" name="Google Shape;121;p19"/>
          <p:cNvGrpSpPr/>
          <p:nvPr/>
        </p:nvGrpSpPr>
        <p:grpSpPr>
          <a:xfrm rot="2716685">
            <a:off x="4038624" y="3633315"/>
            <a:ext cx="2981027" cy="3066091"/>
            <a:chOff x="5123977" y="1258050"/>
            <a:chExt cx="2726286" cy="2547000"/>
          </a:xfrm>
        </p:grpSpPr>
        <p:sp>
          <p:nvSpPr>
            <p:cNvPr id="122" name="Google Shape;122;p19"/>
            <p:cNvSpPr/>
            <p:nvPr/>
          </p:nvSpPr>
          <p:spPr>
            <a:xfrm rot="2700000">
              <a:off x="6116614" y="1011412"/>
              <a:ext cx="561726" cy="3040276"/>
            </a:xfrm>
            <a:prstGeom prst="roundRect">
              <a:avLst>
                <a:gd name="adj" fmla="val 50000"/>
              </a:avLst>
            </a:prstGeom>
            <a:solidFill>
              <a:srgbClr val="B7E3E3"/>
            </a:solidFill>
            <a:ln>
              <a:noFill/>
            </a:ln>
          </p:spPr>
          <p:txBody>
            <a:bodyPr spcFirstLastPara="1" wrap="square" lIns="91425" tIns="91425" rIns="91425" bIns="91425" anchor="ctr" anchorCtr="0">
              <a:noAutofit/>
            </a:bodyPr>
            <a:lstStyle/>
            <a:p>
              <a:endParaRPr sz="1600"/>
            </a:p>
          </p:txBody>
        </p:sp>
        <p:sp>
          <p:nvSpPr>
            <p:cNvPr id="123" name="Google Shape;123;p19"/>
            <p:cNvSpPr/>
            <p:nvPr/>
          </p:nvSpPr>
          <p:spPr>
            <a:xfrm rot="-2679634">
              <a:off x="5348935" y="3196324"/>
              <a:ext cx="358085" cy="392167"/>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algn="ctr"/>
              <a:r>
                <a:rPr lang="en" sz="1400" b="1">
                  <a:solidFill>
                    <a:srgbClr val="B7B7B7"/>
                  </a:solidFill>
                  <a:latin typeface="Roboto"/>
                  <a:ea typeface="Roboto"/>
                  <a:cs typeface="Roboto"/>
                  <a:sym typeface="Roboto"/>
                </a:rPr>
                <a:t>6</a:t>
              </a:r>
              <a:endParaRPr sz="1400" b="1">
                <a:solidFill>
                  <a:srgbClr val="B7B7B7"/>
                </a:solidFill>
                <a:latin typeface="Roboto"/>
                <a:ea typeface="Roboto"/>
                <a:cs typeface="Roboto"/>
                <a:sym typeface="Roboto"/>
              </a:endParaRPr>
            </a:p>
          </p:txBody>
        </p:sp>
        <p:sp>
          <p:nvSpPr>
            <p:cNvPr id="124" name="Google Shape;124;p19"/>
            <p:cNvSpPr txBox="1"/>
            <p:nvPr/>
          </p:nvSpPr>
          <p:spPr>
            <a:xfrm rot="-2700000">
              <a:off x="5307382" y="2198147"/>
              <a:ext cx="2454792" cy="393293"/>
            </a:xfrm>
            <a:prstGeom prst="rect">
              <a:avLst/>
            </a:prstGeom>
            <a:noFill/>
            <a:ln>
              <a:noFill/>
            </a:ln>
          </p:spPr>
          <p:txBody>
            <a:bodyPr spcFirstLastPara="1" wrap="square" lIns="91425" tIns="91425" rIns="91425" bIns="91425" anchor="ctr" anchorCtr="0">
              <a:noAutofit/>
            </a:bodyPr>
            <a:lstStyle/>
            <a:p>
              <a:pPr>
                <a:lnSpc>
                  <a:spcPct val="115000"/>
                </a:lnSpc>
              </a:pPr>
              <a:r>
                <a:rPr lang="en" sz="1400" b="1">
                  <a:solidFill>
                    <a:srgbClr val="FFFFFF"/>
                  </a:solidFill>
                  <a:latin typeface="Roboto"/>
                  <a:ea typeface="Roboto"/>
                  <a:cs typeface="Roboto"/>
                  <a:sym typeface="Roboto"/>
                </a:rPr>
                <a:t>Produce written report/manuscript</a:t>
              </a:r>
              <a:endParaRPr sz="1000" b="1">
                <a:solidFill>
                  <a:srgbClr val="FFFFFF"/>
                </a:solidFill>
                <a:latin typeface="Roboto"/>
                <a:ea typeface="Roboto"/>
                <a:cs typeface="Roboto"/>
                <a:sym typeface="Roboto"/>
              </a:endParaRPr>
            </a:p>
          </p:txBody>
        </p:sp>
        <p:sp>
          <p:nvSpPr>
            <p:cNvPr id="125" name="Google Shape;125;p19"/>
            <p:cNvSpPr txBox="1"/>
            <p:nvPr/>
          </p:nvSpPr>
          <p:spPr>
            <a:xfrm rot="-2700000">
              <a:off x="5789949" y="2550697"/>
              <a:ext cx="2203628" cy="507420"/>
            </a:xfrm>
            <a:prstGeom prst="rect">
              <a:avLst/>
            </a:prstGeom>
            <a:noFill/>
            <a:ln>
              <a:noFill/>
            </a:ln>
          </p:spPr>
          <p:txBody>
            <a:bodyPr spcFirstLastPara="1" wrap="square" lIns="91425" tIns="91425" rIns="91425" bIns="91425" anchor="t" anchorCtr="0">
              <a:noAutofit/>
            </a:bodyPr>
            <a:lstStyle/>
            <a:p>
              <a:pPr>
                <a:spcAft>
                  <a:spcPts val="1600"/>
                </a:spcAft>
              </a:pPr>
              <a:r>
                <a:rPr lang="en" sz="1000">
                  <a:latin typeface="Roboto"/>
                  <a:ea typeface="Roboto"/>
                  <a:cs typeface="Roboto"/>
                  <a:sym typeface="Roboto"/>
                </a:rPr>
                <a:t>Summarized findings in a written report.</a:t>
              </a:r>
              <a:endParaRPr sz="1000" b="1">
                <a:latin typeface="Roboto"/>
                <a:ea typeface="Roboto"/>
                <a:cs typeface="Roboto"/>
                <a:sym typeface="Roboto"/>
              </a:endParaRPr>
            </a:p>
          </p:txBody>
        </p:sp>
      </p:grpSp>
      <p:sp>
        <p:nvSpPr>
          <p:cNvPr id="126" name="Google Shape;126;p19"/>
          <p:cNvSpPr txBox="1"/>
          <p:nvPr/>
        </p:nvSpPr>
        <p:spPr>
          <a:xfrm>
            <a:off x="340751" y="5662051"/>
            <a:ext cx="3662100" cy="338524"/>
          </a:xfrm>
          <a:prstGeom prst="rect">
            <a:avLst/>
          </a:prstGeom>
          <a:noFill/>
          <a:ln>
            <a:noFill/>
          </a:ln>
        </p:spPr>
        <p:txBody>
          <a:bodyPr spcFirstLastPara="1" wrap="square" lIns="91425" tIns="91425" rIns="91425" bIns="91425" anchor="t" anchorCtr="0">
            <a:spAutoFit/>
          </a:bodyPr>
          <a:lstStyle/>
          <a:p>
            <a:r>
              <a:rPr lang="en" sz="1000"/>
              <a:t>Braun &amp; Clarke, 2012; Kiger &amp; Varpio, 2020; Terry et al., 2017</a:t>
            </a:r>
            <a:endParaRPr sz="1000"/>
          </a:p>
        </p:txBody>
      </p:sp>
    </p:spTree>
    <p:extLst>
      <p:ext uri="{BB962C8B-B14F-4D97-AF65-F5344CB8AC3E}">
        <p14:creationId xmlns:p14="http://schemas.microsoft.com/office/powerpoint/2010/main" val="204985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0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1000"/>
                                        <p:tgtEl>
                                          <p:spTgt spid="1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fade">
                                      <p:cBhvr>
                                        <p:cTn id="17" dur="1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35964"/>
          </a:xfrm>
        </p:spPr>
        <p:txBody>
          <a:bodyPr>
            <a:normAutofit/>
          </a:bodyPr>
          <a:lstStyle/>
          <a:p>
            <a:pPr algn="ctr"/>
            <a:r>
              <a:rPr lang="en-US" sz="3600" b="1" dirty="0"/>
              <a:t>The Science of Learning</a:t>
            </a:r>
          </a:p>
        </p:txBody>
      </p:sp>
      <p:pic>
        <p:nvPicPr>
          <p:cNvPr id="4" name="Content Placeholder 3" descr="Screen Shot 2018-10-04 at 4.31.38 PM.png"/>
          <p:cNvPicPr>
            <a:picLocks noGrp="1" noChangeAspect="1"/>
          </p:cNvPicPr>
          <p:nvPr>
            <p:ph idx="1"/>
          </p:nvPr>
        </p:nvPicPr>
        <p:blipFill>
          <a:blip r:embed="rId3">
            <a:extLst>
              <a:ext uri="{28A0092B-C50C-407E-A947-70E740481C1C}">
                <a14:useLocalDpi xmlns:a14="http://schemas.microsoft.com/office/drawing/2010/main" val="0"/>
              </a:ext>
            </a:extLst>
          </a:blip>
          <a:srcRect l="-20052" r="-20052"/>
          <a:stretch>
            <a:fillRect/>
          </a:stretch>
        </p:blipFill>
        <p:spPr>
          <a:xfrm>
            <a:off x="628650" y="1501090"/>
            <a:ext cx="7886700" cy="4351338"/>
          </a:xfrm>
        </p:spPr>
      </p:pic>
    </p:spTree>
    <p:extLst>
      <p:ext uri="{BB962C8B-B14F-4D97-AF65-F5344CB8AC3E}">
        <p14:creationId xmlns:p14="http://schemas.microsoft.com/office/powerpoint/2010/main" val="20761234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0"/>
          <p:cNvSpPr txBox="1">
            <a:spLocks noGrp="1"/>
          </p:cNvSpPr>
          <p:nvPr>
            <p:ph type="title"/>
          </p:nvPr>
        </p:nvSpPr>
        <p:spPr>
          <a:xfrm>
            <a:off x="398951" y="1149175"/>
            <a:ext cx="8520600" cy="572700"/>
          </a:xfrm>
          <a:prstGeom prst="rect">
            <a:avLst/>
          </a:prstGeom>
        </p:spPr>
        <p:txBody>
          <a:bodyPr spcFirstLastPara="1" vert="horz" wrap="square" lIns="91425" tIns="91425" rIns="91425" bIns="91425" rtlCol="0" anchor="t" anchorCtr="0">
            <a:normAutofit fontScale="90000"/>
          </a:bodyPr>
          <a:lstStyle/>
          <a:p>
            <a:r>
              <a:rPr lang="en"/>
              <a:t>Key Themes across IHEs and Organizations</a:t>
            </a:r>
            <a:endParaRPr/>
          </a:p>
        </p:txBody>
      </p:sp>
      <p:sp>
        <p:nvSpPr>
          <p:cNvPr id="132" name="Google Shape;132;p20"/>
          <p:cNvSpPr/>
          <p:nvPr/>
        </p:nvSpPr>
        <p:spPr>
          <a:xfrm>
            <a:off x="684200" y="4237200"/>
            <a:ext cx="1006200" cy="573000"/>
          </a:xfrm>
          <a:prstGeom prst="roundRect">
            <a:avLst>
              <a:gd name="adj" fmla="val 50000"/>
            </a:avLst>
          </a:prstGeom>
          <a:noFill/>
          <a:ln w="28575" cap="flat" cmpd="sng">
            <a:solidFill>
              <a:srgbClr val="0944A1"/>
            </a:solidFill>
            <a:prstDash val="solid"/>
            <a:round/>
            <a:headEnd type="none" w="sm" len="sm"/>
            <a:tailEnd type="none" w="sm" len="sm"/>
          </a:ln>
        </p:spPr>
        <p:txBody>
          <a:bodyPr spcFirstLastPara="1" wrap="square" lIns="91425" tIns="91425" rIns="91425" bIns="91425" anchor="ctr" anchorCtr="0">
            <a:noAutofit/>
          </a:bodyPr>
          <a:lstStyle/>
          <a:p>
            <a:pPr algn="ctr"/>
            <a:r>
              <a:rPr lang="en" sz="1300" b="1" dirty="0">
                <a:solidFill>
                  <a:schemeClr val="dk1"/>
                </a:solidFill>
                <a:latin typeface="Roboto"/>
                <a:ea typeface="Roboto"/>
                <a:cs typeface="Roboto"/>
                <a:sym typeface="Roboto"/>
              </a:rPr>
              <a:t>Diversity</a:t>
            </a:r>
            <a:endParaRPr sz="1700" b="1" dirty="0">
              <a:solidFill>
                <a:schemeClr val="dk1"/>
              </a:solidFill>
            </a:endParaRPr>
          </a:p>
        </p:txBody>
      </p:sp>
      <p:sp>
        <p:nvSpPr>
          <p:cNvPr id="133" name="Google Shape;133;p20"/>
          <p:cNvSpPr/>
          <p:nvPr/>
        </p:nvSpPr>
        <p:spPr>
          <a:xfrm>
            <a:off x="1337127" y="3080500"/>
            <a:ext cx="1006200" cy="573000"/>
          </a:xfrm>
          <a:prstGeom prst="roundRect">
            <a:avLst>
              <a:gd name="adj" fmla="val 50000"/>
            </a:avLst>
          </a:prstGeom>
          <a:solidFill>
            <a:srgbClr val="0944A1"/>
          </a:solidFill>
          <a:ln>
            <a:noFill/>
          </a:ln>
        </p:spPr>
        <p:txBody>
          <a:bodyPr spcFirstLastPara="1" wrap="square" lIns="91425" tIns="91425" rIns="91425" bIns="91425" anchor="ctr" anchorCtr="0">
            <a:noAutofit/>
          </a:bodyPr>
          <a:lstStyle/>
          <a:p>
            <a:pPr algn="ctr"/>
            <a:r>
              <a:rPr lang="en" sz="1000">
                <a:solidFill>
                  <a:srgbClr val="FFFFFF"/>
                </a:solidFill>
                <a:latin typeface="Roboto"/>
                <a:ea typeface="Roboto"/>
                <a:cs typeface="Roboto"/>
                <a:sym typeface="Roboto"/>
              </a:rPr>
              <a:t>Embracing Differences</a:t>
            </a:r>
            <a:endParaRPr sz="1400">
              <a:solidFill>
                <a:srgbClr val="FFFFFF"/>
              </a:solidFill>
            </a:endParaRPr>
          </a:p>
        </p:txBody>
      </p:sp>
      <p:sp>
        <p:nvSpPr>
          <p:cNvPr id="134" name="Google Shape;134;p20"/>
          <p:cNvSpPr/>
          <p:nvPr/>
        </p:nvSpPr>
        <p:spPr>
          <a:xfrm>
            <a:off x="103851" y="3080600"/>
            <a:ext cx="1006200" cy="573000"/>
          </a:xfrm>
          <a:prstGeom prst="roundRect">
            <a:avLst>
              <a:gd name="adj" fmla="val 50000"/>
            </a:avLst>
          </a:prstGeom>
          <a:solidFill>
            <a:srgbClr val="0944A1"/>
          </a:solidFill>
          <a:ln>
            <a:noFill/>
          </a:ln>
        </p:spPr>
        <p:txBody>
          <a:bodyPr spcFirstLastPara="1" wrap="square" lIns="91425" tIns="91425" rIns="91425" bIns="91425" anchor="ctr" anchorCtr="0">
            <a:noAutofit/>
          </a:bodyPr>
          <a:lstStyle/>
          <a:p>
            <a:pPr algn="ctr"/>
            <a:r>
              <a:rPr lang="en" sz="1000">
                <a:solidFill>
                  <a:srgbClr val="FFFFFF"/>
                </a:solidFill>
                <a:latin typeface="Roboto"/>
                <a:ea typeface="Roboto"/>
                <a:cs typeface="Roboto"/>
                <a:sym typeface="Roboto"/>
              </a:rPr>
              <a:t>Persons Supported</a:t>
            </a:r>
            <a:endParaRPr sz="1400">
              <a:solidFill>
                <a:srgbClr val="FFFFFF"/>
              </a:solidFill>
            </a:endParaRPr>
          </a:p>
        </p:txBody>
      </p:sp>
      <p:sp>
        <p:nvSpPr>
          <p:cNvPr id="135" name="Google Shape;135;p20"/>
          <p:cNvSpPr/>
          <p:nvPr/>
        </p:nvSpPr>
        <p:spPr>
          <a:xfrm>
            <a:off x="4117751" y="4237208"/>
            <a:ext cx="1061912" cy="573000"/>
          </a:xfrm>
          <a:prstGeom prst="roundRect">
            <a:avLst>
              <a:gd name="adj" fmla="val 50000"/>
            </a:avLst>
          </a:prstGeom>
          <a:noFill/>
          <a:ln w="28575" cap="flat" cmpd="sng">
            <a:solidFill>
              <a:srgbClr val="307BF3"/>
            </a:solidFill>
            <a:prstDash val="solid"/>
            <a:round/>
            <a:headEnd type="none" w="sm" len="sm"/>
            <a:tailEnd type="none" w="sm" len="sm"/>
          </a:ln>
        </p:spPr>
        <p:txBody>
          <a:bodyPr spcFirstLastPara="1" wrap="square" lIns="91425" tIns="91425" rIns="91425" bIns="91425" anchor="ctr" anchorCtr="0">
            <a:noAutofit/>
          </a:bodyPr>
          <a:lstStyle/>
          <a:p>
            <a:pPr algn="ctr"/>
            <a:r>
              <a:rPr lang="en" sz="1300" b="1">
                <a:solidFill>
                  <a:schemeClr val="dk1"/>
                </a:solidFill>
                <a:latin typeface="Roboto"/>
                <a:ea typeface="Roboto"/>
                <a:cs typeface="Roboto"/>
                <a:sym typeface="Roboto"/>
              </a:rPr>
              <a:t>Equity</a:t>
            </a:r>
            <a:endParaRPr sz="1300" b="1">
              <a:solidFill>
                <a:schemeClr val="dk1"/>
              </a:solidFill>
            </a:endParaRPr>
          </a:p>
        </p:txBody>
      </p:sp>
      <p:sp>
        <p:nvSpPr>
          <p:cNvPr id="136" name="Google Shape;136;p20"/>
          <p:cNvSpPr/>
          <p:nvPr/>
        </p:nvSpPr>
        <p:spPr>
          <a:xfrm>
            <a:off x="5718531" y="3080651"/>
            <a:ext cx="935995" cy="573000"/>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algn="ctr"/>
            <a:r>
              <a:rPr lang="en" sz="900" dirty="0">
                <a:solidFill>
                  <a:srgbClr val="FFFFFF"/>
                </a:solidFill>
                <a:latin typeface="Roboto"/>
                <a:ea typeface="Roboto"/>
                <a:cs typeface="Roboto"/>
                <a:sym typeface="Roboto"/>
              </a:rPr>
              <a:t>Outcomes</a:t>
            </a:r>
            <a:endParaRPr sz="900" dirty="0">
              <a:solidFill>
                <a:srgbClr val="FFFFFF"/>
              </a:solidFill>
            </a:endParaRPr>
          </a:p>
        </p:txBody>
      </p:sp>
      <p:sp>
        <p:nvSpPr>
          <p:cNvPr id="137" name="Google Shape;137;p20"/>
          <p:cNvSpPr/>
          <p:nvPr/>
        </p:nvSpPr>
        <p:spPr>
          <a:xfrm>
            <a:off x="2612343" y="3080588"/>
            <a:ext cx="804900" cy="573000"/>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algn="ctr"/>
            <a:r>
              <a:rPr lang="en" sz="1000">
                <a:solidFill>
                  <a:srgbClr val="FFFFFF"/>
                </a:solidFill>
                <a:latin typeface="Roboto"/>
                <a:ea typeface="Roboto"/>
                <a:cs typeface="Roboto"/>
                <a:sym typeface="Roboto"/>
              </a:rPr>
              <a:t>Values</a:t>
            </a:r>
            <a:endParaRPr sz="1400">
              <a:solidFill>
                <a:srgbClr val="FFFFFF"/>
              </a:solidFill>
            </a:endParaRPr>
          </a:p>
        </p:txBody>
      </p:sp>
      <p:sp>
        <p:nvSpPr>
          <p:cNvPr id="138" name="Google Shape;138;p20"/>
          <p:cNvSpPr/>
          <p:nvPr/>
        </p:nvSpPr>
        <p:spPr>
          <a:xfrm>
            <a:off x="3654251" y="3080500"/>
            <a:ext cx="885600" cy="573000"/>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algn="ctr"/>
            <a:r>
              <a:rPr lang="en" sz="1000">
                <a:solidFill>
                  <a:srgbClr val="FFFFFF"/>
                </a:solidFill>
                <a:latin typeface="Roboto"/>
                <a:ea typeface="Roboto"/>
                <a:cs typeface="Roboto"/>
                <a:sym typeface="Roboto"/>
              </a:rPr>
              <a:t>Agents of Change</a:t>
            </a:r>
            <a:endParaRPr sz="1400">
              <a:solidFill>
                <a:srgbClr val="FFFFFF"/>
              </a:solidFill>
            </a:endParaRPr>
          </a:p>
        </p:txBody>
      </p:sp>
      <p:sp>
        <p:nvSpPr>
          <p:cNvPr id="139" name="Google Shape;139;p20"/>
          <p:cNvSpPr/>
          <p:nvPr/>
        </p:nvSpPr>
        <p:spPr>
          <a:xfrm>
            <a:off x="4644614" y="3080588"/>
            <a:ext cx="923631" cy="573000"/>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algn="ctr"/>
            <a:r>
              <a:rPr lang="en" sz="900" dirty="0">
                <a:solidFill>
                  <a:srgbClr val="FFFFFF"/>
                </a:solidFill>
                <a:latin typeface="Roboto"/>
                <a:ea typeface="Roboto"/>
                <a:cs typeface="Roboto"/>
                <a:sym typeface="Roboto"/>
              </a:rPr>
              <a:t>Disparities</a:t>
            </a:r>
          </a:p>
        </p:txBody>
      </p:sp>
      <p:sp>
        <p:nvSpPr>
          <p:cNvPr id="140" name="Google Shape;140;p20"/>
          <p:cNvSpPr/>
          <p:nvPr/>
        </p:nvSpPr>
        <p:spPr>
          <a:xfrm>
            <a:off x="7409463" y="4237200"/>
            <a:ext cx="1061912" cy="573000"/>
          </a:xfrm>
          <a:prstGeom prst="roundRect">
            <a:avLst>
              <a:gd name="adj" fmla="val 50000"/>
            </a:avLst>
          </a:prstGeom>
          <a:noFill/>
          <a:ln w="2857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algn="ctr"/>
            <a:r>
              <a:rPr lang="en" sz="1300" b="1" dirty="0">
                <a:solidFill>
                  <a:schemeClr val="dk1"/>
                </a:solidFill>
                <a:latin typeface="Roboto"/>
                <a:ea typeface="Roboto"/>
                <a:cs typeface="Roboto"/>
                <a:sym typeface="Roboto"/>
              </a:rPr>
              <a:t>Inclusion</a:t>
            </a:r>
            <a:endParaRPr sz="1700" b="1" dirty="0">
              <a:solidFill>
                <a:schemeClr val="dk1"/>
              </a:solidFill>
            </a:endParaRPr>
          </a:p>
        </p:txBody>
      </p:sp>
      <p:sp>
        <p:nvSpPr>
          <p:cNvPr id="141" name="Google Shape;141;p20"/>
          <p:cNvSpPr/>
          <p:nvPr/>
        </p:nvSpPr>
        <p:spPr>
          <a:xfrm>
            <a:off x="8033951" y="3080651"/>
            <a:ext cx="1006200" cy="573000"/>
          </a:xfrm>
          <a:prstGeom prst="roundRect">
            <a:avLst>
              <a:gd name="adj" fmla="val 50000"/>
            </a:avLst>
          </a:prstGeom>
          <a:solidFill>
            <a:srgbClr val="CFE2F3"/>
          </a:solidFill>
          <a:ln>
            <a:noFill/>
          </a:ln>
        </p:spPr>
        <p:txBody>
          <a:bodyPr spcFirstLastPara="1" wrap="square" lIns="91425" tIns="91425" rIns="91425" bIns="91425" anchor="ctr" anchorCtr="0">
            <a:noAutofit/>
          </a:bodyPr>
          <a:lstStyle/>
          <a:p>
            <a:pPr algn="ctr"/>
            <a:r>
              <a:rPr lang="en" sz="900" dirty="0">
                <a:solidFill>
                  <a:schemeClr val="dk1"/>
                </a:solidFill>
                <a:latin typeface="Roboto"/>
                <a:ea typeface="Roboto"/>
                <a:cs typeface="Roboto"/>
                <a:sym typeface="Roboto"/>
              </a:rPr>
              <a:t>Engagement</a:t>
            </a:r>
            <a:endParaRPr sz="900" dirty="0">
              <a:solidFill>
                <a:schemeClr val="dk1"/>
              </a:solidFill>
            </a:endParaRPr>
          </a:p>
        </p:txBody>
      </p:sp>
      <p:sp>
        <p:nvSpPr>
          <p:cNvPr id="142" name="Google Shape;142;p20"/>
          <p:cNvSpPr/>
          <p:nvPr/>
        </p:nvSpPr>
        <p:spPr>
          <a:xfrm>
            <a:off x="6841139" y="3080500"/>
            <a:ext cx="1006200" cy="573000"/>
          </a:xfrm>
          <a:prstGeom prst="roundRect">
            <a:avLst>
              <a:gd name="adj" fmla="val 50000"/>
            </a:avLst>
          </a:prstGeom>
          <a:solidFill>
            <a:srgbClr val="CFE2F3"/>
          </a:solidFill>
          <a:ln>
            <a:noFill/>
          </a:ln>
        </p:spPr>
        <p:txBody>
          <a:bodyPr spcFirstLastPara="1" wrap="square" lIns="91425" tIns="91425" rIns="91425" bIns="91425" anchor="ctr" anchorCtr="0">
            <a:noAutofit/>
          </a:bodyPr>
          <a:lstStyle/>
          <a:p>
            <a:pPr algn="ctr"/>
            <a:r>
              <a:rPr lang="en" sz="900" dirty="0">
                <a:solidFill>
                  <a:schemeClr val="dk1"/>
                </a:solidFill>
                <a:latin typeface="Roboto"/>
                <a:ea typeface="Roboto"/>
                <a:cs typeface="Roboto"/>
                <a:sym typeface="Roboto"/>
              </a:rPr>
              <a:t>Belonging</a:t>
            </a:r>
            <a:endParaRPr sz="900" dirty="0">
              <a:solidFill>
                <a:schemeClr val="dk1"/>
              </a:solidFill>
            </a:endParaRPr>
          </a:p>
        </p:txBody>
      </p:sp>
      <p:sp>
        <p:nvSpPr>
          <p:cNvPr id="143" name="Google Shape;143;p20"/>
          <p:cNvSpPr/>
          <p:nvPr/>
        </p:nvSpPr>
        <p:spPr>
          <a:xfrm>
            <a:off x="394263" y="2460503"/>
            <a:ext cx="425400" cy="3882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algn="ctr"/>
            <a:r>
              <a:rPr lang="en" sz="1500" b="1">
                <a:solidFill>
                  <a:srgbClr val="434343"/>
                </a:solidFill>
                <a:latin typeface="Roboto"/>
                <a:ea typeface="Roboto"/>
                <a:cs typeface="Roboto"/>
                <a:sym typeface="Roboto"/>
              </a:rPr>
              <a:t>1</a:t>
            </a:r>
            <a:endParaRPr sz="1500" b="1">
              <a:solidFill>
                <a:srgbClr val="434343"/>
              </a:solidFill>
              <a:latin typeface="Roboto"/>
              <a:ea typeface="Roboto"/>
              <a:cs typeface="Roboto"/>
              <a:sym typeface="Roboto"/>
            </a:endParaRPr>
          </a:p>
        </p:txBody>
      </p:sp>
      <p:sp>
        <p:nvSpPr>
          <p:cNvPr id="144" name="Google Shape;144;p20"/>
          <p:cNvSpPr/>
          <p:nvPr/>
        </p:nvSpPr>
        <p:spPr>
          <a:xfrm>
            <a:off x="1627537" y="2472079"/>
            <a:ext cx="425400" cy="3882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algn="ctr"/>
            <a:r>
              <a:rPr lang="en" sz="1500" b="1">
                <a:solidFill>
                  <a:srgbClr val="434343"/>
                </a:solidFill>
                <a:latin typeface="Roboto"/>
                <a:ea typeface="Roboto"/>
                <a:cs typeface="Roboto"/>
                <a:sym typeface="Roboto"/>
              </a:rPr>
              <a:t>2</a:t>
            </a:r>
            <a:endParaRPr sz="1500" b="1">
              <a:solidFill>
                <a:srgbClr val="434343"/>
              </a:solidFill>
              <a:latin typeface="Roboto"/>
              <a:ea typeface="Roboto"/>
              <a:cs typeface="Roboto"/>
              <a:sym typeface="Roboto"/>
            </a:endParaRPr>
          </a:p>
        </p:txBody>
      </p:sp>
      <p:sp>
        <p:nvSpPr>
          <p:cNvPr id="145" name="Google Shape;145;p20"/>
          <p:cNvSpPr/>
          <p:nvPr/>
        </p:nvSpPr>
        <p:spPr>
          <a:xfrm>
            <a:off x="2794525" y="2472128"/>
            <a:ext cx="425400" cy="3882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algn="ctr"/>
            <a:r>
              <a:rPr lang="en" sz="1500" b="1">
                <a:solidFill>
                  <a:srgbClr val="434343"/>
                </a:solidFill>
                <a:latin typeface="Roboto"/>
                <a:ea typeface="Roboto"/>
                <a:cs typeface="Roboto"/>
                <a:sym typeface="Roboto"/>
              </a:rPr>
              <a:t>3</a:t>
            </a:r>
            <a:endParaRPr sz="1500" b="1">
              <a:solidFill>
                <a:srgbClr val="434343"/>
              </a:solidFill>
              <a:latin typeface="Roboto"/>
              <a:ea typeface="Roboto"/>
              <a:cs typeface="Roboto"/>
              <a:sym typeface="Roboto"/>
            </a:endParaRPr>
          </a:p>
        </p:txBody>
      </p:sp>
      <p:sp>
        <p:nvSpPr>
          <p:cNvPr id="146" name="Google Shape;146;p20"/>
          <p:cNvSpPr/>
          <p:nvPr/>
        </p:nvSpPr>
        <p:spPr>
          <a:xfrm>
            <a:off x="3868687" y="2472065"/>
            <a:ext cx="425400" cy="3882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algn="ctr"/>
            <a:r>
              <a:rPr lang="en" sz="1500" b="1">
                <a:solidFill>
                  <a:srgbClr val="434343"/>
                </a:solidFill>
                <a:latin typeface="Roboto"/>
                <a:ea typeface="Roboto"/>
                <a:cs typeface="Roboto"/>
                <a:sym typeface="Roboto"/>
              </a:rPr>
              <a:t>4</a:t>
            </a:r>
            <a:endParaRPr sz="1500" b="1">
              <a:solidFill>
                <a:srgbClr val="434343"/>
              </a:solidFill>
              <a:latin typeface="Roboto"/>
              <a:ea typeface="Roboto"/>
              <a:cs typeface="Roboto"/>
              <a:sym typeface="Roboto"/>
            </a:endParaRPr>
          </a:p>
        </p:txBody>
      </p:sp>
      <p:sp>
        <p:nvSpPr>
          <p:cNvPr id="147" name="Google Shape;147;p20"/>
          <p:cNvSpPr/>
          <p:nvPr/>
        </p:nvSpPr>
        <p:spPr>
          <a:xfrm>
            <a:off x="4942825" y="2472065"/>
            <a:ext cx="425400" cy="3882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algn="ctr"/>
            <a:r>
              <a:rPr lang="en" sz="1500" b="1">
                <a:solidFill>
                  <a:srgbClr val="434343"/>
                </a:solidFill>
                <a:latin typeface="Roboto"/>
                <a:ea typeface="Roboto"/>
                <a:cs typeface="Roboto"/>
                <a:sym typeface="Roboto"/>
              </a:rPr>
              <a:t>5</a:t>
            </a:r>
            <a:endParaRPr sz="1500" b="1">
              <a:solidFill>
                <a:srgbClr val="434343"/>
              </a:solidFill>
              <a:latin typeface="Roboto"/>
              <a:ea typeface="Roboto"/>
              <a:cs typeface="Roboto"/>
              <a:sym typeface="Roboto"/>
            </a:endParaRPr>
          </a:p>
        </p:txBody>
      </p:sp>
      <p:sp>
        <p:nvSpPr>
          <p:cNvPr id="148" name="Google Shape;148;p20"/>
          <p:cNvSpPr/>
          <p:nvPr/>
        </p:nvSpPr>
        <p:spPr>
          <a:xfrm>
            <a:off x="6016987" y="2472128"/>
            <a:ext cx="425400" cy="3882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algn="ctr"/>
            <a:r>
              <a:rPr lang="en" sz="1500" b="1">
                <a:solidFill>
                  <a:srgbClr val="434343"/>
                </a:solidFill>
                <a:latin typeface="Roboto"/>
                <a:ea typeface="Roboto"/>
                <a:cs typeface="Roboto"/>
                <a:sym typeface="Roboto"/>
              </a:rPr>
              <a:t>6</a:t>
            </a:r>
            <a:endParaRPr sz="1500" b="1">
              <a:solidFill>
                <a:srgbClr val="434343"/>
              </a:solidFill>
              <a:latin typeface="Roboto"/>
              <a:ea typeface="Roboto"/>
              <a:cs typeface="Roboto"/>
              <a:sym typeface="Roboto"/>
            </a:endParaRPr>
          </a:p>
        </p:txBody>
      </p:sp>
      <p:sp>
        <p:nvSpPr>
          <p:cNvPr id="149" name="Google Shape;149;p20"/>
          <p:cNvSpPr/>
          <p:nvPr/>
        </p:nvSpPr>
        <p:spPr>
          <a:xfrm>
            <a:off x="7091163" y="2472115"/>
            <a:ext cx="425400" cy="3882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algn="ctr"/>
            <a:r>
              <a:rPr lang="en" sz="1500" b="1">
                <a:solidFill>
                  <a:srgbClr val="434343"/>
                </a:solidFill>
                <a:latin typeface="Roboto"/>
                <a:ea typeface="Roboto"/>
                <a:cs typeface="Roboto"/>
                <a:sym typeface="Roboto"/>
              </a:rPr>
              <a:t>7</a:t>
            </a:r>
            <a:endParaRPr sz="1500" b="1">
              <a:solidFill>
                <a:srgbClr val="434343"/>
              </a:solidFill>
              <a:latin typeface="Roboto"/>
              <a:ea typeface="Roboto"/>
              <a:cs typeface="Roboto"/>
              <a:sym typeface="Roboto"/>
            </a:endParaRPr>
          </a:p>
        </p:txBody>
      </p:sp>
      <p:sp>
        <p:nvSpPr>
          <p:cNvPr id="150" name="Google Shape;150;p20"/>
          <p:cNvSpPr/>
          <p:nvPr/>
        </p:nvSpPr>
        <p:spPr>
          <a:xfrm>
            <a:off x="8270037" y="2472115"/>
            <a:ext cx="425400" cy="3882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algn="ctr"/>
            <a:r>
              <a:rPr lang="en" sz="1500" b="1">
                <a:solidFill>
                  <a:srgbClr val="434343"/>
                </a:solidFill>
                <a:latin typeface="Roboto"/>
                <a:ea typeface="Roboto"/>
                <a:cs typeface="Roboto"/>
                <a:sym typeface="Roboto"/>
              </a:rPr>
              <a:t>8</a:t>
            </a:r>
            <a:endParaRPr sz="1500" b="1">
              <a:solidFill>
                <a:srgbClr val="434343"/>
              </a:solidFill>
              <a:latin typeface="Roboto"/>
              <a:ea typeface="Roboto"/>
              <a:cs typeface="Roboto"/>
              <a:sym typeface="Roboto"/>
            </a:endParaRPr>
          </a:p>
        </p:txBody>
      </p:sp>
      <p:cxnSp>
        <p:nvCxnSpPr>
          <p:cNvPr id="151" name="Google Shape;151;p20"/>
          <p:cNvCxnSpPr>
            <a:stCxn id="132" idx="0"/>
            <a:endCxn id="134" idx="2"/>
          </p:cNvCxnSpPr>
          <p:nvPr/>
        </p:nvCxnSpPr>
        <p:spPr>
          <a:xfrm rot="5400000" flipH="1">
            <a:off x="605301" y="3655201"/>
            <a:ext cx="583500" cy="580500"/>
          </a:xfrm>
          <a:prstGeom prst="bentConnector3">
            <a:avLst>
              <a:gd name="adj1" fmla="val 50009"/>
            </a:avLst>
          </a:prstGeom>
          <a:noFill/>
          <a:ln w="9525" cap="flat" cmpd="sng">
            <a:solidFill>
              <a:srgbClr val="999999"/>
            </a:solidFill>
            <a:prstDash val="solid"/>
            <a:round/>
            <a:headEnd type="none" w="med" len="med"/>
            <a:tailEnd type="none" w="med" len="med"/>
          </a:ln>
        </p:spPr>
      </p:cxnSp>
      <p:cxnSp>
        <p:nvCxnSpPr>
          <p:cNvPr id="152" name="Google Shape;152;p20"/>
          <p:cNvCxnSpPr>
            <a:stCxn id="132" idx="0"/>
            <a:endCxn id="133" idx="2"/>
          </p:cNvCxnSpPr>
          <p:nvPr/>
        </p:nvCxnSpPr>
        <p:spPr>
          <a:xfrm rot="-5400000">
            <a:off x="1221800" y="3618900"/>
            <a:ext cx="583800" cy="652800"/>
          </a:xfrm>
          <a:prstGeom prst="bentConnector3">
            <a:avLst>
              <a:gd name="adj1" fmla="val 49991"/>
            </a:avLst>
          </a:prstGeom>
          <a:noFill/>
          <a:ln w="9525" cap="flat" cmpd="sng">
            <a:solidFill>
              <a:srgbClr val="999999"/>
            </a:solidFill>
            <a:prstDash val="solid"/>
            <a:round/>
            <a:headEnd type="none" w="med" len="med"/>
            <a:tailEnd type="none" w="med" len="med"/>
          </a:ln>
        </p:spPr>
      </p:cxnSp>
      <p:cxnSp>
        <p:nvCxnSpPr>
          <p:cNvPr id="153" name="Google Shape;153;p20"/>
          <p:cNvCxnSpPr>
            <a:cxnSpLocks/>
            <a:stCxn id="135" idx="0"/>
            <a:endCxn id="137" idx="2"/>
          </p:cNvCxnSpPr>
          <p:nvPr/>
        </p:nvCxnSpPr>
        <p:spPr>
          <a:xfrm rot="16200000" flipV="1">
            <a:off x="3539941" y="3128441"/>
            <a:ext cx="583620" cy="1633915"/>
          </a:xfrm>
          <a:prstGeom prst="bentConnector3">
            <a:avLst>
              <a:gd name="adj1" fmla="val 50000"/>
            </a:avLst>
          </a:prstGeom>
          <a:noFill/>
          <a:ln w="9525" cap="flat" cmpd="sng">
            <a:solidFill>
              <a:srgbClr val="B7B7B7"/>
            </a:solidFill>
            <a:prstDash val="solid"/>
            <a:round/>
            <a:headEnd type="none" w="med" len="med"/>
            <a:tailEnd type="none" w="med" len="med"/>
          </a:ln>
        </p:spPr>
      </p:cxnSp>
      <p:cxnSp>
        <p:nvCxnSpPr>
          <p:cNvPr id="154" name="Google Shape;154;p20"/>
          <p:cNvCxnSpPr>
            <a:cxnSpLocks/>
            <a:stCxn id="135" idx="0"/>
            <a:endCxn id="136" idx="2"/>
          </p:cNvCxnSpPr>
          <p:nvPr/>
        </p:nvCxnSpPr>
        <p:spPr>
          <a:xfrm rot="5400000" flipH="1" flipV="1">
            <a:off x="5125838" y="3176520"/>
            <a:ext cx="583559" cy="1537821"/>
          </a:xfrm>
          <a:prstGeom prst="bentConnector3">
            <a:avLst>
              <a:gd name="adj1" fmla="val 50000"/>
            </a:avLst>
          </a:prstGeom>
          <a:noFill/>
          <a:ln w="9525" cap="flat" cmpd="sng">
            <a:solidFill>
              <a:srgbClr val="B7B7B7"/>
            </a:solidFill>
            <a:prstDash val="solid"/>
            <a:round/>
            <a:headEnd type="none" w="med" len="med"/>
            <a:tailEnd type="none" w="med" len="med"/>
          </a:ln>
        </p:spPr>
      </p:cxnSp>
      <p:cxnSp>
        <p:nvCxnSpPr>
          <p:cNvPr id="155" name="Google Shape;155;p20"/>
          <p:cNvCxnSpPr>
            <a:cxnSpLocks/>
            <a:stCxn id="142" idx="2"/>
            <a:endCxn id="140" idx="0"/>
          </p:cNvCxnSpPr>
          <p:nvPr/>
        </p:nvCxnSpPr>
        <p:spPr>
          <a:xfrm rot="16200000" flipH="1">
            <a:off x="7350479" y="3647261"/>
            <a:ext cx="583700" cy="596180"/>
          </a:xfrm>
          <a:prstGeom prst="bentConnector3">
            <a:avLst>
              <a:gd name="adj1" fmla="val 50000"/>
            </a:avLst>
          </a:prstGeom>
          <a:noFill/>
          <a:ln w="9525" cap="flat" cmpd="sng">
            <a:solidFill>
              <a:srgbClr val="B7B7B7"/>
            </a:solidFill>
            <a:prstDash val="solid"/>
            <a:round/>
            <a:headEnd type="none" w="med" len="med"/>
            <a:tailEnd type="none" w="med" len="med"/>
          </a:ln>
        </p:spPr>
      </p:cxnSp>
      <p:cxnSp>
        <p:nvCxnSpPr>
          <p:cNvPr id="156" name="Google Shape;156;p20"/>
          <p:cNvCxnSpPr>
            <a:cxnSpLocks/>
            <a:stCxn id="140" idx="0"/>
            <a:endCxn id="141" idx="2"/>
          </p:cNvCxnSpPr>
          <p:nvPr/>
        </p:nvCxnSpPr>
        <p:spPr>
          <a:xfrm rot="5400000" flipH="1" flipV="1">
            <a:off x="7946959" y="3647109"/>
            <a:ext cx="583551" cy="596632"/>
          </a:xfrm>
          <a:prstGeom prst="bentConnector3">
            <a:avLst>
              <a:gd name="adj1" fmla="val 50000"/>
            </a:avLst>
          </a:prstGeom>
          <a:noFill/>
          <a:ln w="9525" cap="flat" cmpd="sng">
            <a:solidFill>
              <a:srgbClr val="B7B7B7"/>
            </a:solidFill>
            <a:prstDash val="solid"/>
            <a:round/>
            <a:headEnd type="none" w="med" len="med"/>
            <a:tailEnd type="none" w="med" len="med"/>
          </a:ln>
        </p:spPr>
      </p:cxnSp>
    </p:spTree>
    <p:extLst>
      <p:ext uri="{BB962C8B-B14F-4D97-AF65-F5344CB8AC3E}">
        <p14:creationId xmlns:p14="http://schemas.microsoft.com/office/powerpoint/2010/main" val="30443271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29"/>
          <p:cNvSpPr txBox="1">
            <a:spLocks noGrp="1"/>
          </p:cNvSpPr>
          <p:nvPr>
            <p:ph type="title"/>
          </p:nvPr>
        </p:nvSpPr>
        <p:spPr>
          <a:xfrm>
            <a:off x="207800" y="1088526"/>
            <a:ext cx="2179200" cy="2219700"/>
          </a:xfrm>
          <a:prstGeom prst="rect">
            <a:avLst/>
          </a:prstGeom>
        </p:spPr>
        <p:txBody>
          <a:bodyPr spcFirstLastPara="1" vert="horz" wrap="square" lIns="91425" tIns="91425" rIns="91425" bIns="91425" rtlCol="0" anchor="t" anchorCtr="0">
            <a:normAutofit/>
          </a:bodyPr>
          <a:lstStyle/>
          <a:p>
            <a:r>
              <a:rPr lang="en-US" sz="2500" dirty="0"/>
              <a:t>  Summary</a:t>
            </a:r>
            <a:endParaRPr sz="2500" dirty="0"/>
          </a:p>
        </p:txBody>
      </p:sp>
      <p:grpSp>
        <p:nvGrpSpPr>
          <p:cNvPr id="452" name="Google Shape;452;p29"/>
          <p:cNvGrpSpPr/>
          <p:nvPr/>
        </p:nvGrpSpPr>
        <p:grpSpPr>
          <a:xfrm>
            <a:off x="1841310" y="984443"/>
            <a:ext cx="7226113" cy="517019"/>
            <a:chOff x="444182" y="438789"/>
            <a:chExt cx="7567403" cy="731700"/>
          </a:xfrm>
        </p:grpSpPr>
        <p:sp>
          <p:nvSpPr>
            <p:cNvPr id="453" name="Google Shape;453;p29"/>
            <p:cNvSpPr txBox="1"/>
            <p:nvPr/>
          </p:nvSpPr>
          <p:spPr>
            <a:xfrm>
              <a:off x="444182" y="488975"/>
              <a:ext cx="2271000" cy="629700"/>
            </a:xfrm>
            <a:prstGeom prst="rect">
              <a:avLst/>
            </a:prstGeom>
            <a:noFill/>
            <a:ln>
              <a:noFill/>
            </a:ln>
          </p:spPr>
          <p:txBody>
            <a:bodyPr spcFirstLastPara="1" wrap="square" lIns="91425" tIns="45700" rIns="91425" bIns="45700" anchor="ctr" anchorCtr="0">
              <a:noAutofit/>
            </a:bodyPr>
            <a:lstStyle/>
            <a:p>
              <a:pPr lvl="0" algn="r">
                <a:lnSpc>
                  <a:spcPct val="90000"/>
                </a:lnSpc>
              </a:pPr>
              <a:r>
                <a:rPr lang="en" sz="1500" dirty="0">
                  <a:solidFill>
                    <a:srgbClr val="155B54"/>
                  </a:solidFill>
                  <a:latin typeface="Roboto Medium"/>
                  <a:ea typeface="Roboto Medium"/>
                  <a:cs typeface="Roboto Medium"/>
                  <a:sym typeface="Roboto Medium"/>
                </a:rPr>
                <a:t> Support for All</a:t>
              </a:r>
              <a:endParaRPr sz="1500" dirty="0">
                <a:solidFill>
                  <a:srgbClr val="155B54"/>
                </a:solidFill>
                <a:latin typeface="Roboto Medium"/>
                <a:ea typeface="Roboto Medium"/>
                <a:cs typeface="Roboto Medium"/>
                <a:sym typeface="Roboto Medium"/>
              </a:endParaRPr>
            </a:p>
          </p:txBody>
        </p:sp>
        <p:sp>
          <p:nvSpPr>
            <p:cNvPr id="454" name="Google Shape;454;p29"/>
            <p:cNvSpPr/>
            <p:nvPr/>
          </p:nvSpPr>
          <p:spPr>
            <a:xfrm>
              <a:off x="2789785" y="438789"/>
              <a:ext cx="5221800" cy="731700"/>
            </a:xfrm>
            <a:prstGeom prst="rect">
              <a:avLst/>
            </a:prstGeom>
            <a:solidFill>
              <a:srgbClr val="155B54"/>
            </a:solidFill>
            <a:ln>
              <a:noFill/>
            </a:ln>
          </p:spPr>
          <p:txBody>
            <a:bodyPr spcFirstLastPara="1" wrap="square" lIns="91425" tIns="45700" rIns="91425" bIns="45700" anchor="ctr" anchorCtr="0">
              <a:noAutofit/>
            </a:bodyPr>
            <a:lstStyle/>
            <a:p>
              <a:endParaRPr sz="1200"/>
            </a:p>
          </p:txBody>
        </p:sp>
        <p:sp>
          <p:nvSpPr>
            <p:cNvPr id="455" name="Google Shape;455;p29"/>
            <p:cNvSpPr txBox="1"/>
            <p:nvPr/>
          </p:nvSpPr>
          <p:spPr>
            <a:xfrm>
              <a:off x="2914388" y="523064"/>
              <a:ext cx="5036350" cy="575399"/>
            </a:xfrm>
            <a:prstGeom prst="rect">
              <a:avLst/>
            </a:prstGeom>
            <a:noFill/>
            <a:ln>
              <a:noFill/>
            </a:ln>
          </p:spPr>
          <p:txBody>
            <a:bodyPr spcFirstLastPara="1" wrap="square" lIns="91425" tIns="45700" rIns="91425" bIns="45700" anchor="ctr" anchorCtr="0">
              <a:noAutofit/>
            </a:bodyPr>
            <a:lstStyle/>
            <a:p>
              <a:pPr>
                <a:lnSpc>
                  <a:spcPct val="115000"/>
                </a:lnSpc>
              </a:pPr>
              <a:r>
                <a:rPr lang="en" sz="1100" dirty="0">
                  <a:solidFill>
                    <a:srgbClr val="FFFFFF"/>
                  </a:solidFill>
                  <a:latin typeface="Roboto"/>
                  <a:ea typeface="Roboto"/>
                  <a:cs typeface="Roboto"/>
                  <a:sym typeface="Roboto"/>
                </a:rPr>
                <a:t>We support all persons, regardless of identity, background,and experience.</a:t>
              </a:r>
              <a:endParaRPr sz="1100" dirty="0">
                <a:solidFill>
                  <a:srgbClr val="FFFFFF"/>
                </a:solidFill>
                <a:latin typeface="Roboto"/>
                <a:ea typeface="Roboto"/>
                <a:cs typeface="Roboto"/>
                <a:sym typeface="Roboto"/>
              </a:endParaRPr>
            </a:p>
          </p:txBody>
        </p:sp>
      </p:grpSp>
      <p:grpSp>
        <p:nvGrpSpPr>
          <p:cNvPr id="456" name="Google Shape;456;p29"/>
          <p:cNvGrpSpPr/>
          <p:nvPr/>
        </p:nvGrpSpPr>
        <p:grpSpPr>
          <a:xfrm>
            <a:off x="1943098" y="1609325"/>
            <a:ext cx="6938407" cy="517019"/>
            <a:chOff x="550777" y="1323141"/>
            <a:chExt cx="7266107" cy="731700"/>
          </a:xfrm>
        </p:grpSpPr>
        <p:sp>
          <p:nvSpPr>
            <p:cNvPr id="457" name="Google Shape;457;p29"/>
            <p:cNvSpPr txBox="1"/>
            <p:nvPr/>
          </p:nvSpPr>
          <p:spPr>
            <a:xfrm>
              <a:off x="550777" y="1373350"/>
              <a:ext cx="2164500" cy="629700"/>
            </a:xfrm>
            <a:prstGeom prst="rect">
              <a:avLst/>
            </a:prstGeom>
            <a:noFill/>
            <a:ln>
              <a:noFill/>
            </a:ln>
          </p:spPr>
          <p:txBody>
            <a:bodyPr spcFirstLastPara="1" wrap="square" lIns="91425" tIns="45700" rIns="91425" bIns="45700" anchor="ctr" anchorCtr="0">
              <a:noAutofit/>
            </a:bodyPr>
            <a:lstStyle/>
            <a:p>
              <a:pPr algn="r">
                <a:lnSpc>
                  <a:spcPct val="90000"/>
                </a:lnSpc>
              </a:pPr>
              <a:r>
                <a:rPr lang="en" sz="1500" dirty="0">
                  <a:solidFill>
                    <a:srgbClr val="1D7E74"/>
                  </a:solidFill>
                  <a:latin typeface="Roboto Medium"/>
                  <a:ea typeface="Roboto Medium"/>
                  <a:cs typeface="Roboto Medium"/>
                  <a:sym typeface="Roboto Medium"/>
                </a:rPr>
                <a:t>Celebrating Differences</a:t>
              </a:r>
              <a:endParaRPr sz="1500" dirty="0">
                <a:solidFill>
                  <a:srgbClr val="1D7E74"/>
                </a:solidFill>
                <a:latin typeface="Roboto Medium"/>
                <a:ea typeface="Roboto Medium"/>
                <a:cs typeface="Roboto Medium"/>
                <a:sym typeface="Roboto Medium"/>
              </a:endParaRPr>
            </a:p>
          </p:txBody>
        </p:sp>
        <p:sp>
          <p:nvSpPr>
            <p:cNvPr id="458" name="Google Shape;458;p29"/>
            <p:cNvSpPr/>
            <p:nvPr/>
          </p:nvSpPr>
          <p:spPr>
            <a:xfrm>
              <a:off x="2789784" y="1323141"/>
              <a:ext cx="5027100" cy="731700"/>
            </a:xfrm>
            <a:prstGeom prst="rect">
              <a:avLst/>
            </a:prstGeom>
            <a:solidFill>
              <a:srgbClr val="1B786E"/>
            </a:solidFill>
            <a:ln>
              <a:noFill/>
            </a:ln>
          </p:spPr>
          <p:txBody>
            <a:bodyPr spcFirstLastPara="1" wrap="square" lIns="91425" tIns="45700" rIns="91425" bIns="45700" anchor="ctr" anchorCtr="0">
              <a:noAutofit/>
            </a:bodyPr>
            <a:lstStyle/>
            <a:p>
              <a:endParaRPr sz="1200"/>
            </a:p>
          </p:txBody>
        </p:sp>
        <p:sp>
          <p:nvSpPr>
            <p:cNvPr id="459" name="Google Shape;459;p29"/>
            <p:cNvSpPr txBox="1"/>
            <p:nvPr/>
          </p:nvSpPr>
          <p:spPr>
            <a:xfrm>
              <a:off x="2918645" y="1529729"/>
              <a:ext cx="4898100" cy="330600"/>
            </a:xfrm>
            <a:prstGeom prst="rect">
              <a:avLst/>
            </a:prstGeom>
            <a:noFill/>
            <a:ln>
              <a:noFill/>
            </a:ln>
          </p:spPr>
          <p:txBody>
            <a:bodyPr spcFirstLastPara="1" wrap="square" lIns="91425" tIns="45700" rIns="91425" bIns="45700" anchor="ctr" anchorCtr="0">
              <a:noAutofit/>
            </a:bodyPr>
            <a:lstStyle/>
            <a:p>
              <a:pPr>
                <a:lnSpc>
                  <a:spcPct val="115000"/>
                </a:lnSpc>
              </a:pPr>
              <a:r>
                <a:rPr lang="en" sz="1100" dirty="0">
                  <a:solidFill>
                    <a:srgbClr val="FFFFFF"/>
                  </a:solidFill>
                  <a:latin typeface="Roboto"/>
                  <a:ea typeface="Roboto"/>
                  <a:cs typeface="Roboto"/>
                  <a:sym typeface="Roboto"/>
                </a:rPr>
                <a:t>We listen,  embrace, and celebrate different perspectives.</a:t>
              </a:r>
              <a:endParaRPr sz="1100" dirty="0">
                <a:solidFill>
                  <a:srgbClr val="FFFFFF"/>
                </a:solidFill>
                <a:latin typeface="Roboto"/>
                <a:ea typeface="Roboto"/>
                <a:cs typeface="Roboto"/>
                <a:sym typeface="Roboto"/>
              </a:endParaRPr>
            </a:p>
          </p:txBody>
        </p:sp>
      </p:grpSp>
      <p:grpSp>
        <p:nvGrpSpPr>
          <p:cNvPr id="460" name="Google Shape;460;p29"/>
          <p:cNvGrpSpPr/>
          <p:nvPr/>
        </p:nvGrpSpPr>
        <p:grpSpPr>
          <a:xfrm>
            <a:off x="2002471" y="2231925"/>
            <a:ext cx="6681940" cy="517019"/>
            <a:chOff x="612955" y="2204262"/>
            <a:chExt cx="6997529" cy="731700"/>
          </a:xfrm>
        </p:grpSpPr>
        <p:sp>
          <p:nvSpPr>
            <p:cNvPr id="461" name="Google Shape;461;p29"/>
            <p:cNvSpPr txBox="1"/>
            <p:nvPr/>
          </p:nvSpPr>
          <p:spPr>
            <a:xfrm>
              <a:off x="612955" y="2254450"/>
              <a:ext cx="2102100" cy="629700"/>
            </a:xfrm>
            <a:prstGeom prst="rect">
              <a:avLst/>
            </a:prstGeom>
            <a:noFill/>
            <a:ln>
              <a:noFill/>
            </a:ln>
          </p:spPr>
          <p:txBody>
            <a:bodyPr spcFirstLastPara="1" wrap="square" lIns="91425" tIns="45700" rIns="91425" bIns="45700" anchor="ctr" anchorCtr="0">
              <a:noAutofit/>
            </a:bodyPr>
            <a:lstStyle/>
            <a:p>
              <a:pPr algn="r">
                <a:lnSpc>
                  <a:spcPct val="90000"/>
                </a:lnSpc>
              </a:pPr>
              <a:r>
                <a:rPr lang="en" sz="1500">
                  <a:solidFill>
                    <a:srgbClr val="1D7E74"/>
                  </a:solidFill>
                  <a:latin typeface="Roboto Medium"/>
                  <a:ea typeface="Roboto Medium"/>
                  <a:cs typeface="Roboto Medium"/>
                  <a:sym typeface="Roboto Medium"/>
                </a:rPr>
                <a:t>Values</a:t>
              </a:r>
              <a:endParaRPr sz="1500">
                <a:solidFill>
                  <a:srgbClr val="1D7E74"/>
                </a:solidFill>
                <a:latin typeface="Roboto Medium"/>
                <a:ea typeface="Roboto Medium"/>
                <a:cs typeface="Roboto Medium"/>
                <a:sym typeface="Roboto Medium"/>
              </a:endParaRPr>
            </a:p>
          </p:txBody>
        </p:sp>
        <p:sp>
          <p:nvSpPr>
            <p:cNvPr id="462" name="Google Shape;462;p29"/>
            <p:cNvSpPr/>
            <p:nvPr/>
          </p:nvSpPr>
          <p:spPr>
            <a:xfrm>
              <a:off x="2789784" y="2204262"/>
              <a:ext cx="4820700" cy="731700"/>
            </a:xfrm>
            <a:prstGeom prst="rect">
              <a:avLst/>
            </a:prstGeom>
            <a:solidFill>
              <a:srgbClr val="1D7E74"/>
            </a:solidFill>
            <a:ln>
              <a:noFill/>
            </a:ln>
          </p:spPr>
          <p:txBody>
            <a:bodyPr spcFirstLastPara="1" wrap="square" lIns="91425" tIns="45700" rIns="91425" bIns="45700" anchor="ctr" anchorCtr="0">
              <a:noAutofit/>
            </a:bodyPr>
            <a:lstStyle/>
            <a:p>
              <a:endParaRPr sz="1200"/>
            </a:p>
          </p:txBody>
        </p:sp>
        <p:sp>
          <p:nvSpPr>
            <p:cNvPr id="463" name="Google Shape;463;p29"/>
            <p:cNvSpPr txBox="1"/>
            <p:nvPr/>
          </p:nvSpPr>
          <p:spPr>
            <a:xfrm>
              <a:off x="2923339" y="2414070"/>
              <a:ext cx="4126500" cy="327340"/>
            </a:xfrm>
            <a:prstGeom prst="rect">
              <a:avLst/>
            </a:prstGeom>
            <a:noFill/>
            <a:ln>
              <a:noFill/>
            </a:ln>
          </p:spPr>
          <p:txBody>
            <a:bodyPr spcFirstLastPara="1" wrap="square" lIns="91425" tIns="45700" rIns="91425" bIns="45700" anchor="ctr" anchorCtr="0">
              <a:noAutofit/>
            </a:bodyPr>
            <a:lstStyle/>
            <a:p>
              <a:pPr>
                <a:lnSpc>
                  <a:spcPct val="115000"/>
                </a:lnSpc>
              </a:pPr>
              <a:r>
                <a:rPr lang="en" sz="1100" dirty="0">
                  <a:solidFill>
                    <a:srgbClr val="FFFFFF"/>
                  </a:solidFill>
                  <a:latin typeface="Roboto"/>
                  <a:ea typeface="Roboto"/>
                  <a:cs typeface="Roboto"/>
                  <a:sym typeface="Roboto"/>
                </a:rPr>
                <a:t>We are guided by values including  integrity, respect and accountability for our attitudes and behavior.</a:t>
              </a:r>
              <a:endParaRPr sz="1100" dirty="0">
                <a:solidFill>
                  <a:srgbClr val="FFFFFF"/>
                </a:solidFill>
                <a:latin typeface="Roboto"/>
                <a:ea typeface="Roboto"/>
                <a:cs typeface="Roboto"/>
                <a:sym typeface="Roboto"/>
              </a:endParaRPr>
            </a:p>
          </p:txBody>
        </p:sp>
      </p:grpSp>
      <p:grpSp>
        <p:nvGrpSpPr>
          <p:cNvPr id="464" name="Google Shape;464;p29"/>
          <p:cNvGrpSpPr/>
          <p:nvPr/>
        </p:nvGrpSpPr>
        <p:grpSpPr>
          <a:xfrm>
            <a:off x="2548179" y="3481725"/>
            <a:ext cx="5545819" cy="517019"/>
            <a:chOff x="1184436" y="3973014"/>
            <a:chExt cx="5807748" cy="731700"/>
          </a:xfrm>
        </p:grpSpPr>
        <p:sp>
          <p:nvSpPr>
            <p:cNvPr id="465" name="Google Shape;465;p29"/>
            <p:cNvSpPr txBox="1"/>
            <p:nvPr/>
          </p:nvSpPr>
          <p:spPr>
            <a:xfrm>
              <a:off x="1184436" y="4023189"/>
              <a:ext cx="1530600" cy="629700"/>
            </a:xfrm>
            <a:prstGeom prst="rect">
              <a:avLst/>
            </a:prstGeom>
            <a:noFill/>
            <a:ln>
              <a:noFill/>
            </a:ln>
          </p:spPr>
          <p:txBody>
            <a:bodyPr spcFirstLastPara="1" wrap="square" lIns="91425" tIns="45700" rIns="91425" bIns="45700" anchor="ctr" anchorCtr="0">
              <a:noAutofit/>
            </a:bodyPr>
            <a:lstStyle/>
            <a:p>
              <a:pPr algn="r">
                <a:lnSpc>
                  <a:spcPct val="90000"/>
                </a:lnSpc>
                <a:buClr>
                  <a:schemeClr val="dk1"/>
                </a:buClr>
                <a:buSzPts val="1100"/>
              </a:pPr>
              <a:r>
                <a:rPr lang="en" sz="1500" dirty="0">
                  <a:solidFill>
                    <a:srgbClr val="60AAA5"/>
                  </a:solidFill>
                  <a:latin typeface="Roboto Medium"/>
                  <a:ea typeface="Roboto Medium"/>
                  <a:cs typeface="Roboto Medium"/>
                  <a:sym typeface="Roboto Medium"/>
                </a:rPr>
                <a:t>Desparities</a:t>
              </a:r>
              <a:endParaRPr sz="1500" dirty="0">
                <a:solidFill>
                  <a:srgbClr val="60AAA5"/>
                </a:solidFill>
                <a:latin typeface="Roboto Medium"/>
                <a:ea typeface="Roboto Medium"/>
                <a:cs typeface="Roboto Medium"/>
                <a:sym typeface="Roboto Medium"/>
              </a:endParaRPr>
            </a:p>
          </p:txBody>
        </p:sp>
        <p:sp>
          <p:nvSpPr>
            <p:cNvPr id="466" name="Google Shape;466;p29"/>
            <p:cNvSpPr/>
            <p:nvPr/>
          </p:nvSpPr>
          <p:spPr>
            <a:xfrm>
              <a:off x="2789784" y="3973014"/>
              <a:ext cx="4202400" cy="731700"/>
            </a:xfrm>
            <a:prstGeom prst="rect">
              <a:avLst/>
            </a:prstGeom>
            <a:solidFill>
              <a:srgbClr val="249C90"/>
            </a:solidFill>
            <a:ln>
              <a:noFill/>
            </a:ln>
          </p:spPr>
          <p:txBody>
            <a:bodyPr spcFirstLastPara="1" wrap="square" lIns="91425" tIns="45700" rIns="91425" bIns="45700" anchor="ctr" anchorCtr="0">
              <a:noAutofit/>
            </a:bodyPr>
            <a:lstStyle/>
            <a:p>
              <a:endParaRPr sz="1200"/>
            </a:p>
          </p:txBody>
        </p:sp>
        <p:sp>
          <p:nvSpPr>
            <p:cNvPr id="467" name="Google Shape;467;p29"/>
            <p:cNvSpPr txBox="1"/>
            <p:nvPr/>
          </p:nvSpPr>
          <p:spPr>
            <a:xfrm>
              <a:off x="2902990" y="4179566"/>
              <a:ext cx="3905700" cy="330600"/>
            </a:xfrm>
            <a:prstGeom prst="rect">
              <a:avLst/>
            </a:prstGeom>
            <a:noFill/>
            <a:ln>
              <a:noFill/>
            </a:ln>
          </p:spPr>
          <p:txBody>
            <a:bodyPr spcFirstLastPara="1" wrap="square" lIns="91425" tIns="45700" rIns="91425" bIns="45700" anchor="ctr" anchorCtr="0">
              <a:noAutofit/>
            </a:bodyPr>
            <a:lstStyle/>
            <a:p>
              <a:pPr>
                <a:lnSpc>
                  <a:spcPct val="115000"/>
                </a:lnSpc>
              </a:pPr>
              <a:r>
                <a:rPr lang="en" sz="1100" dirty="0">
                  <a:solidFill>
                    <a:schemeClr val="lt1"/>
                  </a:solidFill>
                  <a:latin typeface="Roboto"/>
                  <a:ea typeface="Roboto"/>
                  <a:cs typeface="Roboto"/>
                  <a:sym typeface="Roboto"/>
                </a:rPr>
                <a:t>We work to overcome desparities in society by addressing structural and systemic barriers to equity such as racism and oppression in all its forms.</a:t>
              </a:r>
              <a:endParaRPr sz="1100" dirty="0">
                <a:solidFill>
                  <a:srgbClr val="FFFFFF"/>
                </a:solidFill>
                <a:latin typeface="Roboto"/>
                <a:ea typeface="Roboto"/>
                <a:cs typeface="Roboto"/>
                <a:sym typeface="Roboto"/>
              </a:endParaRPr>
            </a:p>
          </p:txBody>
        </p:sp>
      </p:grpSp>
      <p:grpSp>
        <p:nvGrpSpPr>
          <p:cNvPr id="468" name="Google Shape;468;p29"/>
          <p:cNvGrpSpPr/>
          <p:nvPr/>
        </p:nvGrpSpPr>
        <p:grpSpPr>
          <a:xfrm>
            <a:off x="2002471" y="4106625"/>
            <a:ext cx="6765844" cy="517019"/>
            <a:chOff x="612955" y="2204262"/>
            <a:chExt cx="7085396" cy="731700"/>
          </a:xfrm>
        </p:grpSpPr>
        <p:sp>
          <p:nvSpPr>
            <p:cNvPr id="469" name="Google Shape;469;p29"/>
            <p:cNvSpPr txBox="1"/>
            <p:nvPr/>
          </p:nvSpPr>
          <p:spPr>
            <a:xfrm>
              <a:off x="612955" y="2254450"/>
              <a:ext cx="2102100" cy="629700"/>
            </a:xfrm>
            <a:prstGeom prst="rect">
              <a:avLst/>
            </a:prstGeom>
            <a:noFill/>
            <a:ln>
              <a:noFill/>
            </a:ln>
          </p:spPr>
          <p:txBody>
            <a:bodyPr spcFirstLastPara="1" wrap="square" lIns="91425" tIns="45700" rIns="91425" bIns="45700" anchor="ctr" anchorCtr="0">
              <a:noAutofit/>
            </a:bodyPr>
            <a:lstStyle/>
            <a:p>
              <a:pPr algn="r">
                <a:lnSpc>
                  <a:spcPct val="90000"/>
                </a:lnSpc>
                <a:buClr>
                  <a:schemeClr val="dk1"/>
                </a:buClr>
                <a:buSzPts val="1100"/>
              </a:pPr>
              <a:r>
                <a:rPr lang="en" sz="1500">
                  <a:solidFill>
                    <a:srgbClr val="60AAA5"/>
                  </a:solidFill>
                  <a:latin typeface="Roboto Medium"/>
                  <a:ea typeface="Roboto Medium"/>
                  <a:cs typeface="Roboto Medium"/>
                  <a:sym typeface="Roboto Medium"/>
                </a:rPr>
                <a:t>Outcomes</a:t>
              </a:r>
              <a:endParaRPr sz="1500">
                <a:solidFill>
                  <a:srgbClr val="60AAA5"/>
                </a:solidFill>
                <a:latin typeface="Roboto Medium"/>
                <a:ea typeface="Roboto Medium"/>
                <a:cs typeface="Roboto Medium"/>
                <a:sym typeface="Roboto Medium"/>
              </a:endParaRPr>
            </a:p>
          </p:txBody>
        </p:sp>
        <p:sp>
          <p:nvSpPr>
            <p:cNvPr id="470" name="Google Shape;470;p29"/>
            <p:cNvSpPr/>
            <p:nvPr/>
          </p:nvSpPr>
          <p:spPr>
            <a:xfrm>
              <a:off x="2789784" y="2204262"/>
              <a:ext cx="3984600" cy="731700"/>
            </a:xfrm>
            <a:prstGeom prst="rect">
              <a:avLst/>
            </a:prstGeom>
            <a:solidFill>
              <a:srgbClr val="60AAA5"/>
            </a:solidFill>
            <a:ln>
              <a:noFill/>
            </a:ln>
          </p:spPr>
          <p:txBody>
            <a:bodyPr spcFirstLastPara="1" wrap="square" lIns="91425" tIns="45700" rIns="91425" bIns="45700" anchor="ctr" anchorCtr="0">
              <a:noAutofit/>
            </a:bodyPr>
            <a:lstStyle/>
            <a:p>
              <a:endParaRPr sz="1200">
                <a:solidFill>
                  <a:schemeClr val="dk1"/>
                </a:solidFill>
              </a:endParaRPr>
            </a:p>
          </p:txBody>
        </p:sp>
        <p:sp>
          <p:nvSpPr>
            <p:cNvPr id="471" name="Google Shape;471;p29"/>
            <p:cNvSpPr txBox="1"/>
            <p:nvPr/>
          </p:nvSpPr>
          <p:spPr>
            <a:xfrm>
              <a:off x="2789783" y="2360663"/>
              <a:ext cx="4908568" cy="380752"/>
            </a:xfrm>
            <a:prstGeom prst="rect">
              <a:avLst/>
            </a:prstGeom>
            <a:noFill/>
            <a:ln>
              <a:noFill/>
            </a:ln>
          </p:spPr>
          <p:txBody>
            <a:bodyPr spcFirstLastPara="1" wrap="square" lIns="91425" tIns="45700" rIns="91425" bIns="45700" anchor="ctr" anchorCtr="0">
              <a:noAutofit/>
            </a:bodyPr>
            <a:lstStyle/>
            <a:p>
              <a:pPr>
                <a:lnSpc>
                  <a:spcPct val="115000"/>
                </a:lnSpc>
              </a:pPr>
              <a:r>
                <a:rPr lang="en" sz="1000" dirty="0">
                  <a:solidFill>
                    <a:schemeClr val="dk1"/>
                  </a:solidFill>
                  <a:latin typeface="Roboto"/>
                  <a:ea typeface="Roboto"/>
                  <a:cs typeface="Roboto"/>
                  <a:sym typeface="Roboto"/>
                </a:rPr>
                <a:t>We promote positive outcomes through our ECI personnel </a:t>
              </a:r>
            </a:p>
            <a:p>
              <a:pPr>
                <a:lnSpc>
                  <a:spcPct val="115000"/>
                </a:lnSpc>
              </a:pPr>
              <a:r>
                <a:rPr lang="en" sz="1000" dirty="0">
                  <a:solidFill>
                    <a:schemeClr val="dk1"/>
                  </a:solidFill>
                  <a:latin typeface="Roboto"/>
                  <a:ea typeface="Roboto"/>
                  <a:cs typeface="Roboto"/>
                  <a:sym typeface="Roboto"/>
                </a:rPr>
                <a:t>preparation and professional development standards, services, </a:t>
              </a:r>
            </a:p>
            <a:p>
              <a:pPr>
                <a:lnSpc>
                  <a:spcPct val="115000"/>
                </a:lnSpc>
              </a:pPr>
              <a:r>
                <a:rPr lang="en" sz="1000" dirty="0">
                  <a:solidFill>
                    <a:schemeClr val="dk1"/>
                  </a:solidFill>
                  <a:latin typeface="Roboto"/>
                  <a:ea typeface="Roboto"/>
                  <a:cs typeface="Roboto"/>
                  <a:sym typeface="Roboto"/>
                </a:rPr>
                <a:t>policies, research and scholarship</a:t>
              </a:r>
              <a:endParaRPr sz="1000" dirty="0">
                <a:solidFill>
                  <a:schemeClr val="dk1"/>
                </a:solidFill>
                <a:latin typeface="Roboto"/>
                <a:ea typeface="Roboto"/>
                <a:cs typeface="Roboto"/>
                <a:sym typeface="Roboto"/>
              </a:endParaRPr>
            </a:p>
          </p:txBody>
        </p:sp>
      </p:grpSp>
      <p:grpSp>
        <p:nvGrpSpPr>
          <p:cNvPr id="472" name="Google Shape;472;p29"/>
          <p:cNvGrpSpPr/>
          <p:nvPr/>
        </p:nvGrpSpPr>
        <p:grpSpPr>
          <a:xfrm>
            <a:off x="2548180" y="4731525"/>
            <a:ext cx="5138745" cy="517019"/>
            <a:chOff x="1184436" y="3088638"/>
            <a:chExt cx="5381448" cy="731700"/>
          </a:xfrm>
        </p:grpSpPr>
        <p:sp>
          <p:nvSpPr>
            <p:cNvPr id="473" name="Google Shape;473;p29"/>
            <p:cNvSpPr txBox="1"/>
            <p:nvPr/>
          </p:nvSpPr>
          <p:spPr>
            <a:xfrm>
              <a:off x="1184436" y="3138814"/>
              <a:ext cx="1530600" cy="629700"/>
            </a:xfrm>
            <a:prstGeom prst="rect">
              <a:avLst/>
            </a:prstGeom>
            <a:noFill/>
            <a:ln>
              <a:noFill/>
            </a:ln>
          </p:spPr>
          <p:txBody>
            <a:bodyPr spcFirstLastPara="1" wrap="square" lIns="91425" tIns="45700" rIns="91425" bIns="45700" anchor="ctr" anchorCtr="0">
              <a:noAutofit/>
            </a:bodyPr>
            <a:lstStyle/>
            <a:p>
              <a:pPr algn="r">
                <a:lnSpc>
                  <a:spcPct val="90000"/>
                </a:lnSpc>
              </a:pPr>
              <a:r>
                <a:rPr lang="en" sz="1500">
                  <a:solidFill>
                    <a:srgbClr val="43BEB2"/>
                  </a:solidFill>
                  <a:latin typeface="Roboto Medium"/>
                  <a:ea typeface="Roboto Medium"/>
                  <a:cs typeface="Roboto Medium"/>
                  <a:sym typeface="Roboto Medium"/>
                </a:rPr>
                <a:t>Belonging</a:t>
              </a:r>
              <a:endParaRPr sz="1500">
                <a:solidFill>
                  <a:srgbClr val="43BEB2"/>
                </a:solidFill>
                <a:latin typeface="Roboto Medium"/>
                <a:ea typeface="Roboto Medium"/>
                <a:cs typeface="Roboto Medium"/>
                <a:sym typeface="Roboto Medium"/>
              </a:endParaRPr>
            </a:p>
          </p:txBody>
        </p:sp>
        <p:sp>
          <p:nvSpPr>
            <p:cNvPr id="474" name="Google Shape;474;p29"/>
            <p:cNvSpPr/>
            <p:nvPr/>
          </p:nvSpPr>
          <p:spPr>
            <a:xfrm>
              <a:off x="2789785" y="3088638"/>
              <a:ext cx="3776100" cy="731700"/>
            </a:xfrm>
            <a:prstGeom prst="rect">
              <a:avLst/>
            </a:prstGeom>
            <a:solidFill>
              <a:srgbClr val="66C6BD">
                <a:alpha val="98110"/>
              </a:srgbClr>
            </a:solidFill>
            <a:ln>
              <a:noFill/>
            </a:ln>
          </p:spPr>
          <p:txBody>
            <a:bodyPr spcFirstLastPara="1" wrap="square" lIns="91425" tIns="45700" rIns="91425" bIns="45700" anchor="ctr" anchorCtr="0">
              <a:noAutofit/>
            </a:bodyPr>
            <a:lstStyle/>
            <a:p>
              <a:endParaRPr sz="1200">
                <a:solidFill>
                  <a:schemeClr val="dk1"/>
                </a:solidFill>
              </a:endParaRPr>
            </a:p>
          </p:txBody>
        </p:sp>
        <p:sp>
          <p:nvSpPr>
            <p:cNvPr id="475" name="Google Shape;475;p29"/>
            <p:cNvSpPr txBox="1"/>
            <p:nvPr/>
          </p:nvSpPr>
          <p:spPr>
            <a:xfrm>
              <a:off x="2903540" y="3295184"/>
              <a:ext cx="3514800" cy="330600"/>
            </a:xfrm>
            <a:prstGeom prst="rect">
              <a:avLst/>
            </a:prstGeom>
            <a:noFill/>
            <a:ln>
              <a:noFill/>
            </a:ln>
          </p:spPr>
          <p:txBody>
            <a:bodyPr spcFirstLastPara="1" wrap="square" lIns="91425" tIns="45700" rIns="91425" bIns="45700" anchor="ctr" anchorCtr="0">
              <a:noAutofit/>
            </a:bodyPr>
            <a:lstStyle/>
            <a:p>
              <a:pPr>
                <a:lnSpc>
                  <a:spcPct val="115000"/>
                </a:lnSpc>
              </a:pPr>
              <a:r>
                <a:rPr lang="en" sz="1100" dirty="0">
                  <a:solidFill>
                    <a:schemeClr val="dk1"/>
                  </a:solidFill>
                  <a:latin typeface="Roboto"/>
                  <a:ea typeface="Roboto"/>
                  <a:cs typeface="Roboto"/>
                  <a:sym typeface="Roboto"/>
                </a:rPr>
                <a:t>We promote belonging within our early childhood intervention personnel community by creating an inclusive environments.</a:t>
              </a:r>
              <a:endParaRPr sz="1100" dirty="0">
                <a:solidFill>
                  <a:schemeClr val="dk1"/>
                </a:solidFill>
                <a:latin typeface="Roboto"/>
                <a:ea typeface="Roboto"/>
                <a:cs typeface="Roboto"/>
                <a:sym typeface="Roboto"/>
              </a:endParaRPr>
            </a:p>
          </p:txBody>
        </p:sp>
      </p:grpSp>
      <p:grpSp>
        <p:nvGrpSpPr>
          <p:cNvPr id="476" name="Google Shape;476;p29"/>
          <p:cNvGrpSpPr/>
          <p:nvPr/>
        </p:nvGrpSpPr>
        <p:grpSpPr>
          <a:xfrm>
            <a:off x="2548126" y="5356525"/>
            <a:ext cx="4944071" cy="517019"/>
            <a:chOff x="1184426" y="3972994"/>
            <a:chExt cx="5381595" cy="731700"/>
          </a:xfrm>
        </p:grpSpPr>
        <p:sp>
          <p:nvSpPr>
            <p:cNvPr id="477" name="Google Shape;477;p29"/>
            <p:cNvSpPr txBox="1"/>
            <p:nvPr/>
          </p:nvSpPr>
          <p:spPr>
            <a:xfrm>
              <a:off x="1184426" y="4023199"/>
              <a:ext cx="1599300" cy="629700"/>
            </a:xfrm>
            <a:prstGeom prst="rect">
              <a:avLst/>
            </a:prstGeom>
            <a:noFill/>
            <a:ln>
              <a:noFill/>
            </a:ln>
          </p:spPr>
          <p:txBody>
            <a:bodyPr spcFirstLastPara="1" wrap="square" lIns="91425" tIns="45700" rIns="91425" bIns="45700" anchor="ctr" anchorCtr="0">
              <a:noAutofit/>
            </a:bodyPr>
            <a:lstStyle/>
            <a:p>
              <a:pPr algn="r">
                <a:lnSpc>
                  <a:spcPct val="90000"/>
                </a:lnSpc>
              </a:pPr>
              <a:r>
                <a:rPr lang="en" sz="1500">
                  <a:solidFill>
                    <a:srgbClr val="66C6BD"/>
                  </a:solidFill>
                  <a:latin typeface="Roboto Medium"/>
                  <a:ea typeface="Roboto Medium"/>
                  <a:cs typeface="Roboto Medium"/>
                  <a:sym typeface="Roboto Medium"/>
                </a:rPr>
                <a:t>Engagement</a:t>
              </a:r>
              <a:endParaRPr sz="1500">
                <a:solidFill>
                  <a:srgbClr val="66C6BD"/>
                </a:solidFill>
                <a:latin typeface="Roboto Medium"/>
                <a:ea typeface="Roboto Medium"/>
                <a:cs typeface="Roboto Medium"/>
                <a:sym typeface="Roboto Medium"/>
              </a:endParaRPr>
            </a:p>
          </p:txBody>
        </p:sp>
        <p:sp>
          <p:nvSpPr>
            <p:cNvPr id="478" name="Google Shape;478;p29"/>
            <p:cNvSpPr/>
            <p:nvPr/>
          </p:nvSpPr>
          <p:spPr>
            <a:xfrm>
              <a:off x="2867021" y="3972994"/>
              <a:ext cx="3699000" cy="731700"/>
            </a:xfrm>
            <a:prstGeom prst="rect">
              <a:avLst/>
            </a:prstGeom>
            <a:solidFill>
              <a:srgbClr val="8ED2CC"/>
            </a:solidFill>
            <a:ln>
              <a:noFill/>
            </a:ln>
          </p:spPr>
          <p:txBody>
            <a:bodyPr spcFirstLastPara="1" wrap="square" lIns="91425" tIns="45700" rIns="91425" bIns="45700" anchor="ctr" anchorCtr="0">
              <a:noAutofit/>
            </a:bodyPr>
            <a:lstStyle/>
            <a:p>
              <a:endParaRPr sz="1200">
                <a:solidFill>
                  <a:schemeClr val="dk1"/>
                </a:solidFill>
              </a:endParaRPr>
            </a:p>
          </p:txBody>
        </p:sp>
        <p:sp>
          <p:nvSpPr>
            <p:cNvPr id="479" name="Google Shape;479;p29"/>
            <p:cNvSpPr txBox="1"/>
            <p:nvPr/>
          </p:nvSpPr>
          <p:spPr>
            <a:xfrm>
              <a:off x="3009886" y="4179546"/>
              <a:ext cx="3390900" cy="330600"/>
            </a:xfrm>
            <a:prstGeom prst="rect">
              <a:avLst/>
            </a:prstGeom>
            <a:noFill/>
            <a:ln>
              <a:noFill/>
            </a:ln>
          </p:spPr>
          <p:txBody>
            <a:bodyPr spcFirstLastPara="1" wrap="square" lIns="91425" tIns="45700" rIns="91425" bIns="45700" anchor="ctr" anchorCtr="0">
              <a:noAutofit/>
            </a:bodyPr>
            <a:lstStyle/>
            <a:p>
              <a:pPr>
                <a:lnSpc>
                  <a:spcPct val="115000"/>
                </a:lnSpc>
              </a:pPr>
              <a:r>
                <a:rPr lang="en" sz="1100" dirty="0">
                  <a:solidFill>
                    <a:schemeClr val="dk1"/>
                  </a:solidFill>
                  <a:latin typeface="Roboto"/>
                  <a:ea typeface="Roboto"/>
                  <a:cs typeface="Roboto"/>
                  <a:sym typeface="Roboto"/>
                </a:rPr>
                <a:t>We provide access and opportunity for all to participate and thrive.</a:t>
              </a:r>
              <a:endParaRPr sz="1100" dirty="0">
                <a:solidFill>
                  <a:schemeClr val="dk1"/>
                </a:solidFill>
                <a:latin typeface="Roboto"/>
                <a:ea typeface="Roboto"/>
                <a:cs typeface="Roboto"/>
                <a:sym typeface="Roboto"/>
              </a:endParaRPr>
            </a:p>
          </p:txBody>
        </p:sp>
      </p:grpSp>
      <p:grpSp>
        <p:nvGrpSpPr>
          <p:cNvPr id="480" name="Google Shape;480;p29"/>
          <p:cNvGrpSpPr/>
          <p:nvPr/>
        </p:nvGrpSpPr>
        <p:grpSpPr>
          <a:xfrm>
            <a:off x="2548179" y="2856825"/>
            <a:ext cx="5840883" cy="517019"/>
            <a:chOff x="1184436" y="3088638"/>
            <a:chExt cx="6116748" cy="731700"/>
          </a:xfrm>
        </p:grpSpPr>
        <p:sp>
          <p:nvSpPr>
            <p:cNvPr id="481" name="Google Shape;481;p29"/>
            <p:cNvSpPr txBox="1"/>
            <p:nvPr/>
          </p:nvSpPr>
          <p:spPr>
            <a:xfrm>
              <a:off x="1184436" y="3138814"/>
              <a:ext cx="1530600" cy="629700"/>
            </a:xfrm>
            <a:prstGeom prst="rect">
              <a:avLst/>
            </a:prstGeom>
            <a:noFill/>
            <a:ln>
              <a:noFill/>
            </a:ln>
          </p:spPr>
          <p:txBody>
            <a:bodyPr spcFirstLastPara="1" wrap="square" lIns="91425" tIns="45700" rIns="91425" bIns="45700" anchor="ctr" anchorCtr="0">
              <a:noAutofit/>
            </a:bodyPr>
            <a:lstStyle/>
            <a:p>
              <a:pPr algn="r">
                <a:lnSpc>
                  <a:spcPct val="90000"/>
                </a:lnSpc>
              </a:pPr>
              <a:r>
                <a:rPr lang="en" sz="1500">
                  <a:solidFill>
                    <a:srgbClr val="1F887E"/>
                  </a:solidFill>
                  <a:latin typeface="Roboto Medium"/>
                  <a:ea typeface="Roboto Medium"/>
                  <a:cs typeface="Roboto Medium"/>
                  <a:sym typeface="Roboto Medium"/>
                </a:rPr>
                <a:t>Agents of Change</a:t>
              </a:r>
              <a:endParaRPr sz="1500">
                <a:solidFill>
                  <a:srgbClr val="1F887E"/>
                </a:solidFill>
                <a:latin typeface="Roboto Medium"/>
                <a:ea typeface="Roboto Medium"/>
                <a:cs typeface="Roboto Medium"/>
                <a:sym typeface="Roboto Medium"/>
              </a:endParaRPr>
            </a:p>
          </p:txBody>
        </p:sp>
        <p:sp>
          <p:nvSpPr>
            <p:cNvPr id="482" name="Google Shape;482;p29"/>
            <p:cNvSpPr/>
            <p:nvPr/>
          </p:nvSpPr>
          <p:spPr>
            <a:xfrm>
              <a:off x="2789784" y="3088638"/>
              <a:ext cx="4511400" cy="731700"/>
            </a:xfrm>
            <a:prstGeom prst="rect">
              <a:avLst/>
            </a:prstGeom>
            <a:solidFill>
              <a:srgbClr val="1F887E"/>
            </a:solidFill>
            <a:ln>
              <a:noFill/>
            </a:ln>
          </p:spPr>
          <p:txBody>
            <a:bodyPr spcFirstLastPara="1" wrap="square" lIns="91425" tIns="45700" rIns="91425" bIns="45700" anchor="ctr" anchorCtr="0">
              <a:noAutofit/>
            </a:bodyPr>
            <a:lstStyle/>
            <a:p>
              <a:endParaRPr sz="1200"/>
            </a:p>
          </p:txBody>
        </p:sp>
        <p:sp>
          <p:nvSpPr>
            <p:cNvPr id="483" name="Google Shape;483;p29"/>
            <p:cNvSpPr txBox="1"/>
            <p:nvPr/>
          </p:nvSpPr>
          <p:spPr>
            <a:xfrm>
              <a:off x="2925695" y="3295184"/>
              <a:ext cx="4199400" cy="330600"/>
            </a:xfrm>
            <a:prstGeom prst="rect">
              <a:avLst/>
            </a:prstGeom>
            <a:noFill/>
            <a:ln>
              <a:noFill/>
            </a:ln>
          </p:spPr>
          <p:txBody>
            <a:bodyPr spcFirstLastPara="1" wrap="square" lIns="91425" tIns="45700" rIns="91425" bIns="45700" anchor="ctr" anchorCtr="0">
              <a:noAutofit/>
            </a:bodyPr>
            <a:lstStyle/>
            <a:p>
              <a:pPr>
                <a:lnSpc>
                  <a:spcPct val="115000"/>
                </a:lnSpc>
              </a:pPr>
              <a:r>
                <a:rPr lang="en" sz="1100" dirty="0">
                  <a:solidFill>
                    <a:srgbClr val="FFFFFF"/>
                  </a:solidFill>
                  <a:latin typeface="Roboto"/>
                  <a:ea typeface="Roboto"/>
                  <a:cs typeface="Roboto"/>
                  <a:sym typeface="Roboto"/>
                </a:rPr>
                <a:t>We are agents of change through advocacy and action.</a:t>
              </a:r>
              <a:endParaRPr sz="1100" dirty="0">
                <a:solidFill>
                  <a:srgbClr val="FFFFFF"/>
                </a:solidFill>
                <a:latin typeface="Roboto"/>
                <a:ea typeface="Roboto"/>
                <a:cs typeface="Roboto"/>
                <a:sym typeface="Roboto"/>
              </a:endParaRPr>
            </a:p>
          </p:txBody>
        </p:sp>
      </p:grpSp>
    </p:spTree>
    <p:extLst>
      <p:ext uri="{BB962C8B-B14F-4D97-AF65-F5344CB8AC3E}">
        <p14:creationId xmlns:p14="http://schemas.microsoft.com/office/powerpoint/2010/main" val="17175538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30"/>
          <p:cNvSpPr txBox="1">
            <a:spLocks noGrp="1"/>
          </p:cNvSpPr>
          <p:nvPr>
            <p:ph type="title"/>
          </p:nvPr>
        </p:nvSpPr>
        <p:spPr>
          <a:xfrm>
            <a:off x="2984979" y="762369"/>
            <a:ext cx="2499000" cy="572700"/>
          </a:xfrm>
          <a:prstGeom prst="rect">
            <a:avLst/>
          </a:prstGeom>
        </p:spPr>
        <p:txBody>
          <a:bodyPr spcFirstLastPara="1" vert="horz" wrap="square" lIns="91425" tIns="91425" rIns="91425" bIns="91425" rtlCol="0" anchor="t" anchorCtr="0">
            <a:normAutofit fontScale="90000"/>
          </a:bodyPr>
          <a:lstStyle/>
          <a:p>
            <a:r>
              <a:rPr lang="en"/>
              <a:t>References</a:t>
            </a:r>
            <a:endParaRPr/>
          </a:p>
        </p:txBody>
      </p:sp>
      <p:sp>
        <p:nvSpPr>
          <p:cNvPr id="489" name="Google Shape;489;p30"/>
          <p:cNvSpPr txBox="1"/>
          <p:nvPr/>
        </p:nvSpPr>
        <p:spPr>
          <a:xfrm>
            <a:off x="215901" y="1903476"/>
            <a:ext cx="7844100" cy="2015906"/>
          </a:xfrm>
          <a:prstGeom prst="rect">
            <a:avLst/>
          </a:prstGeom>
          <a:noFill/>
          <a:ln>
            <a:noFill/>
          </a:ln>
        </p:spPr>
        <p:txBody>
          <a:bodyPr spcFirstLastPara="1" wrap="square" lIns="91425" tIns="91425" rIns="91425" bIns="91425" anchor="t" anchorCtr="0">
            <a:spAutoFit/>
          </a:bodyPr>
          <a:lstStyle/>
          <a:p>
            <a:pPr marL="457189" indent="-457189"/>
            <a:r>
              <a:rPr lang="en" sz="1700"/>
              <a:t>Braun, V., &amp; Clarke, V. (2012). </a:t>
            </a:r>
            <a:r>
              <a:rPr lang="en" sz="1700" i="1"/>
              <a:t>Thematic analysis</a:t>
            </a:r>
            <a:r>
              <a:rPr lang="en" sz="1700"/>
              <a:t>. American Psychological Association.</a:t>
            </a:r>
            <a:endParaRPr sz="1700"/>
          </a:p>
          <a:p>
            <a:endParaRPr sz="1700"/>
          </a:p>
          <a:p>
            <a:pPr marL="457189" indent="-457189"/>
            <a:r>
              <a:rPr lang="en" sz="1700"/>
              <a:t>Kiger, M. E., &amp; Varpio, L. (2020). Thematic analysis of qualitative data: AMEE Guide No. 131. </a:t>
            </a:r>
            <a:r>
              <a:rPr lang="en" sz="1700" i="1"/>
              <a:t>Medical Teacher, 42</a:t>
            </a:r>
            <a:r>
              <a:rPr lang="en" sz="1700"/>
              <a:t>(8), 846-854.</a:t>
            </a:r>
            <a:endParaRPr sz="1700"/>
          </a:p>
          <a:p>
            <a:pPr marL="457189" indent="-457189"/>
            <a:endParaRPr sz="1700"/>
          </a:p>
          <a:p>
            <a:pPr marL="457189" indent="-457189"/>
            <a:r>
              <a:rPr lang="en" sz="1700"/>
              <a:t>Terry, G., Hayfield, N., Clarke, V., &amp; Braun, V. (2017). Thematic analysis. </a:t>
            </a:r>
            <a:r>
              <a:rPr lang="en" sz="1700" i="1"/>
              <a:t>The SAGE Handbook of Qualitative Research in Psychology, 2</a:t>
            </a:r>
            <a:r>
              <a:rPr lang="en" sz="1700"/>
              <a:t>, 17-37.</a:t>
            </a:r>
            <a:endParaRPr sz="1700"/>
          </a:p>
        </p:txBody>
      </p:sp>
    </p:spTree>
    <p:extLst>
      <p:ext uri="{BB962C8B-B14F-4D97-AF65-F5344CB8AC3E}">
        <p14:creationId xmlns:p14="http://schemas.microsoft.com/office/powerpoint/2010/main" val="38277385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84D369-F86A-3557-81B6-8C7DB1285E6E}"/>
              </a:ext>
            </a:extLst>
          </p:cNvPr>
          <p:cNvSpPr txBox="1"/>
          <p:nvPr/>
        </p:nvSpPr>
        <p:spPr>
          <a:xfrm>
            <a:off x="174171" y="1"/>
            <a:ext cx="8881415" cy="6678623"/>
          </a:xfrm>
          <a:prstGeom prst="rect">
            <a:avLst/>
          </a:prstGeom>
          <a:noFill/>
        </p:spPr>
        <p:txBody>
          <a:bodyPr wrap="square">
            <a:spAutoFit/>
          </a:bodyPr>
          <a:lstStyle/>
          <a:p>
            <a:pPr>
              <a:lnSpc>
                <a:spcPct val="115000"/>
              </a:lnSpc>
            </a:pPr>
            <a:r>
              <a:rPr lang="en-US" sz="1333" b="1" u="sng" dirty="0">
                <a:latin typeface="Times New Roman" panose="02020603050405020304" pitchFamily="18" charset="0"/>
                <a:ea typeface="Arial" panose="020B0604020202020204" pitchFamily="34" charset="0"/>
                <a:cs typeface="Times New Roman" panose="02020603050405020304" pitchFamily="18" charset="0"/>
              </a:rPr>
              <a:t>Question 1: What does equity mean in the context of </a:t>
            </a:r>
            <a:r>
              <a:rPr lang="en-US" sz="1333" b="1" u="sng" dirty="0" err="1">
                <a:latin typeface="Times New Roman" panose="02020603050405020304" pitchFamily="18" charset="0"/>
                <a:ea typeface="Arial" panose="020B0604020202020204" pitchFamily="34" charset="0"/>
                <a:cs typeface="Times New Roman" panose="02020603050405020304" pitchFamily="18" charset="0"/>
              </a:rPr>
              <a:t>ECI</a:t>
            </a:r>
            <a:r>
              <a:rPr lang="en-US" sz="1333" b="1" u="sng" dirty="0">
                <a:latin typeface="Times New Roman" panose="02020603050405020304" pitchFamily="18" charset="0"/>
                <a:ea typeface="Arial" panose="020B0604020202020204" pitchFamily="34" charset="0"/>
                <a:cs typeface="Times New Roman" panose="02020603050405020304" pitchFamily="18" charset="0"/>
              </a:rPr>
              <a:t> and personnel preparation? (n = 36)</a:t>
            </a:r>
            <a:endParaRPr lang="en-US" sz="1333" dirty="0">
              <a:latin typeface="Times New Roman" panose="02020603050405020304" pitchFamily="18" charset="0"/>
              <a:ea typeface="Arial" panose="020B0604020202020204" pitchFamily="34" charset="0"/>
              <a:cs typeface="Times New Roman" panose="02020603050405020304" pitchFamily="18" charset="0"/>
            </a:endParaRPr>
          </a:p>
          <a:p>
            <a:pPr>
              <a:lnSpc>
                <a:spcPct val="115000"/>
              </a:lnSpc>
            </a:pPr>
            <a:r>
              <a:rPr lang="en-US" sz="1333" b="1" dirty="0">
                <a:latin typeface="Times New Roman" panose="02020603050405020304" pitchFamily="18" charset="0"/>
                <a:ea typeface="Arial" panose="020B0604020202020204" pitchFamily="34" charset="0"/>
                <a:cs typeface="Times New Roman" panose="02020603050405020304" pitchFamily="18" charset="0"/>
              </a:rPr>
              <a:t> </a:t>
            </a:r>
            <a:endParaRPr lang="en-US" sz="1333" dirty="0">
              <a:latin typeface="Times New Roman" panose="02020603050405020304" pitchFamily="18" charset="0"/>
              <a:ea typeface="Arial" panose="020B0604020202020204" pitchFamily="34" charset="0"/>
              <a:cs typeface="Times New Roman" panose="02020603050405020304" pitchFamily="18" charset="0"/>
            </a:endParaRPr>
          </a:p>
          <a:p>
            <a:pPr>
              <a:lnSpc>
                <a:spcPct val="115000"/>
              </a:lnSpc>
            </a:pPr>
            <a:r>
              <a:rPr lang="en-US" sz="1333" u="sng" dirty="0">
                <a:latin typeface="Times New Roman" panose="02020603050405020304" pitchFamily="18" charset="0"/>
                <a:ea typeface="Arial" panose="020B0604020202020204" pitchFamily="34" charset="0"/>
                <a:cs typeface="Times New Roman" panose="02020603050405020304" pitchFamily="18" charset="0"/>
              </a:rPr>
              <a:t>Individualized </a:t>
            </a:r>
            <a:r>
              <a:rPr lang="en-US" sz="1333" b="1" u="sng" dirty="0">
                <a:latin typeface="Times New Roman" panose="02020603050405020304" pitchFamily="18" charset="0"/>
                <a:ea typeface="Arial" panose="020B0604020202020204" pitchFamily="34" charset="0"/>
                <a:cs typeface="Times New Roman" panose="02020603050405020304" pitchFamily="18" charset="0"/>
              </a:rPr>
              <a:t>(4)</a:t>
            </a:r>
            <a:endParaRPr lang="en-US" sz="1333" dirty="0">
              <a:latin typeface="Times New Roman" panose="02020603050405020304" pitchFamily="18" charset="0"/>
              <a:ea typeface="Arial" panose="020B0604020202020204" pitchFamily="34" charset="0"/>
              <a:cs typeface="Times New Roman" panose="02020603050405020304" pitchFamily="18" charset="0"/>
            </a:endParaRPr>
          </a:p>
          <a:p>
            <a:pPr marL="557199" lvl="1" indent="-214308">
              <a:lnSpc>
                <a:spcPct val="115000"/>
              </a:lnSpc>
              <a:buFont typeface="Symbol" panose="05050102010706020507" pitchFamily="18" charset="2"/>
              <a:buChar char=""/>
            </a:pPr>
            <a:r>
              <a:rPr lang="en-US" sz="1333" dirty="0">
                <a:latin typeface="Times New Roman" panose="02020603050405020304" pitchFamily="18" charset="0"/>
                <a:ea typeface="Arial" panose="020B0604020202020204" pitchFamily="34" charset="0"/>
                <a:cs typeface="Times New Roman" panose="02020603050405020304" pitchFamily="18" charset="0"/>
              </a:rPr>
              <a:t> Providing meaningful and individualized support that they need, not one size for all (e.g., student advising/mentoring) </a:t>
            </a:r>
            <a:r>
              <a:rPr lang="en-US" sz="1333" b="1" dirty="0">
                <a:latin typeface="Times New Roman" panose="02020603050405020304" pitchFamily="18" charset="0"/>
                <a:ea typeface="Arial" panose="020B0604020202020204" pitchFamily="34" charset="0"/>
                <a:cs typeface="Times New Roman" panose="02020603050405020304" pitchFamily="18" charset="0"/>
              </a:rPr>
              <a:t>(3)</a:t>
            </a:r>
            <a:endParaRPr lang="en-US" sz="1333" dirty="0">
              <a:latin typeface="Times New Roman" panose="02020603050405020304" pitchFamily="18" charset="0"/>
              <a:ea typeface="Arial" panose="020B0604020202020204" pitchFamily="34" charset="0"/>
              <a:cs typeface="Times New Roman" panose="02020603050405020304" pitchFamily="18" charset="0"/>
            </a:endParaRPr>
          </a:p>
          <a:p>
            <a:pPr marL="857229" lvl="2" indent="-171446">
              <a:lnSpc>
                <a:spcPct val="115000"/>
              </a:lnSpc>
              <a:buFont typeface="Courier New" panose="02070309020205020404" pitchFamily="49" charset="0"/>
              <a:buChar char="o"/>
            </a:pPr>
            <a:r>
              <a:rPr lang="en-US" sz="1333" dirty="0">
                <a:latin typeface="Times New Roman" panose="02020603050405020304" pitchFamily="18" charset="0"/>
                <a:ea typeface="Arial" panose="020B0604020202020204" pitchFamily="34" charset="0"/>
                <a:cs typeface="Times New Roman" panose="02020603050405020304" pitchFamily="18" charset="0"/>
              </a:rPr>
              <a:t>Mindset shift: everyone gets what they need not everyone gets the same thing.</a:t>
            </a:r>
          </a:p>
          <a:p>
            <a:pPr marL="857229" lvl="2" indent="-171446">
              <a:lnSpc>
                <a:spcPct val="115000"/>
              </a:lnSpc>
              <a:buFont typeface="Courier New" panose="02070309020205020404" pitchFamily="49" charset="0"/>
              <a:buChar char="o"/>
            </a:pPr>
            <a:r>
              <a:rPr lang="en-US" sz="1333" dirty="0">
                <a:latin typeface="Times New Roman" panose="02020603050405020304" pitchFamily="18" charset="0"/>
                <a:ea typeface="Arial" panose="020B0604020202020204" pitchFamily="34" charset="0"/>
                <a:cs typeface="Times New Roman" panose="02020603050405020304" pitchFamily="18" charset="0"/>
              </a:rPr>
              <a:t>Individualized support and communication with their families</a:t>
            </a:r>
          </a:p>
          <a:p>
            <a:pPr marL="557199" lvl="1" indent="-214308">
              <a:lnSpc>
                <a:spcPct val="115000"/>
              </a:lnSpc>
              <a:buFont typeface="Symbol" panose="05050102010706020507" pitchFamily="18" charset="2"/>
              <a:buChar char=""/>
            </a:pPr>
            <a:r>
              <a:rPr lang="en-US" sz="1333" dirty="0">
                <a:latin typeface="Times New Roman" panose="02020603050405020304" pitchFamily="18" charset="0"/>
                <a:ea typeface="Arial" panose="020B0604020202020204" pitchFamily="34" charset="0"/>
                <a:cs typeface="Times New Roman" panose="02020603050405020304" pitchFamily="18" charset="0"/>
              </a:rPr>
              <a:t>Appropriate timeframes for growth for the child and teaching to support goals</a:t>
            </a:r>
            <a:r>
              <a:rPr lang="en-US" sz="1333" b="1" dirty="0">
                <a:latin typeface="Times New Roman" panose="02020603050405020304" pitchFamily="18" charset="0"/>
                <a:ea typeface="Arial" panose="020B0604020202020204" pitchFamily="34" charset="0"/>
                <a:cs typeface="Times New Roman" panose="02020603050405020304" pitchFamily="18" charset="0"/>
              </a:rPr>
              <a:t> (1)</a:t>
            </a:r>
            <a:endParaRPr lang="en-US" sz="1333" dirty="0">
              <a:latin typeface="Times New Roman" panose="02020603050405020304" pitchFamily="18" charset="0"/>
              <a:ea typeface="Arial" panose="020B0604020202020204" pitchFamily="34" charset="0"/>
              <a:cs typeface="Times New Roman" panose="02020603050405020304" pitchFamily="18" charset="0"/>
            </a:endParaRPr>
          </a:p>
          <a:p>
            <a:pPr marL="342891">
              <a:lnSpc>
                <a:spcPct val="115000"/>
              </a:lnSpc>
            </a:pPr>
            <a:r>
              <a:rPr lang="en-US" sz="1333" dirty="0">
                <a:latin typeface="Times New Roman" panose="02020603050405020304" pitchFamily="18" charset="0"/>
                <a:ea typeface="Arial" panose="020B0604020202020204" pitchFamily="34" charset="0"/>
                <a:cs typeface="Times New Roman" panose="02020603050405020304" pitchFamily="18" charset="0"/>
              </a:rPr>
              <a:t> </a:t>
            </a:r>
          </a:p>
          <a:p>
            <a:pPr>
              <a:lnSpc>
                <a:spcPct val="115000"/>
              </a:lnSpc>
            </a:pPr>
            <a:r>
              <a:rPr lang="en-US" sz="1333" u="sng" dirty="0">
                <a:latin typeface="Times New Roman" panose="02020603050405020304" pitchFamily="18" charset="0"/>
                <a:ea typeface="Arial" panose="020B0604020202020204" pitchFamily="34" charset="0"/>
                <a:cs typeface="Times New Roman" panose="02020603050405020304" pitchFamily="18" charset="0"/>
              </a:rPr>
              <a:t>Family Centered </a:t>
            </a:r>
            <a:r>
              <a:rPr lang="en-US" sz="1333" b="1" u="sng" dirty="0">
                <a:latin typeface="Times New Roman" panose="02020603050405020304" pitchFamily="18" charset="0"/>
                <a:ea typeface="Arial" panose="020B0604020202020204" pitchFamily="34" charset="0"/>
                <a:cs typeface="Times New Roman" panose="02020603050405020304" pitchFamily="18" charset="0"/>
              </a:rPr>
              <a:t>(3)</a:t>
            </a:r>
            <a:endParaRPr lang="en-US" sz="1333" dirty="0">
              <a:latin typeface="Times New Roman" panose="02020603050405020304" pitchFamily="18" charset="0"/>
              <a:ea typeface="Arial" panose="020B0604020202020204" pitchFamily="34" charset="0"/>
              <a:cs typeface="Times New Roman" panose="02020603050405020304" pitchFamily="18" charset="0"/>
            </a:endParaRPr>
          </a:p>
          <a:p>
            <a:pPr marL="557199" lvl="1" indent="-214308">
              <a:lnSpc>
                <a:spcPct val="115000"/>
              </a:lnSpc>
              <a:buFont typeface="Symbol" panose="05050102010706020507" pitchFamily="18" charset="2"/>
              <a:buChar char=""/>
            </a:pPr>
            <a:r>
              <a:rPr lang="en-US" sz="1333" dirty="0">
                <a:latin typeface="Times New Roman" panose="02020603050405020304" pitchFamily="18" charset="0"/>
                <a:ea typeface="Arial" panose="020B0604020202020204" pitchFamily="34" charset="0"/>
                <a:cs typeface="Times New Roman" panose="02020603050405020304" pitchFamily="18" charset="0"/>
              </a:rPr>
              <a:t>It is okay to slow down… ask families where and when they need support (i.e., procedural safeguards) </a:t>
            </a:r>
            <a:r>
              <a:rPr lang="en-US" sz="1333" b="1" dirty="0">
                <a:latin typeface="Times New Roman" panose="02020603050405020304" pitchFamily="18" charset="0"/>
                <a:ea typeface="Arial" panose="020B0604020202020204" pitchFamily="34" charset="0"/>
                <a:cs typeface="Times New Roman" panose="02020603050405020304" pitchFamily="18" charset="0"/>
              </a:rPr>
              <a:t>(2)</a:t>
            </a:r>
            <a:endParaRPr lang="en-US" sz="1333" dirty="0">
              <a:latin typeface="Times New Roman" panose="02020603050405020304" pitchFamily="18" charset="0"/>
              <a:ea typeface="Arial" panose="020B0604020202020204" pitchFamily="34" charset="0"/>
              <a:cs typeface="Times New Roman" panose="02020603050405020304" pitchFamily="18" charset="0"/>
            </a:endParaRPr>
          </a:p>
          <a:p>
            <a:pPr marL="857229" lvl="2" indent="-171446">
              <a:lnSpc>
                <a:spcPct val="115000"/>
              </a:lnSpc>
              <a:buFont typeface="Courier New" panose="02070309020205020404" pitchFamily="49" charset="0"/>
              <a:buChar char="o"/>
            </a:pPr>
            <a:r>
              <a:rPr lang="en-US" sz="1333" dirty="0">
                <a:latin typeface="Times New Roman" panose="02020603050405020304" pitchFamily="18" charset="0"/>
                <a:ea typeface="Arial" panose="020B0604020202020204" pitchFamily="34" charset="0"/>
                <a:cs typeface="Times New Roman" panose="02020603050405020304" pitchFamily="18" charset="0"/>
              </a:rPr>
              <a:t>Families get what they need to be successful.</a:t>
            </a:r>
          </a:p>
          <a:p>
            <a:pPr marL="557199" lvl="1" indent="-214308">
              <a:lnSpc>
                <a:spcPct val="115000"/>
              </a:lnSpc>
              <a:buFont typeface="Symbol" panose="05050102010706020507" pitchFamily="18" charset="2"/>
              <a:buChar char=""/>
            </a:pPr>
            <a:r>
              <a:rPr lang="en-US" sz="1333" dirty="0">
                <a:latin typeface="Times New Roman" panose="02020603050405020304" pitchFamily="18" charset="0"/>
                <a:ea typeface="Arial" panose="020B0604020202020204" pitchFamily="34" charset="0"/>
                <a:cs typeface="Times New Roman" panose="02020603050405020304" pitchFamily="18" charset="0"/>
              </a:rPr>
              <a:t>All families are informed of the supports/services available </a:t>
            </a:r>
            <a:r>
              <a:rPr lang="en-US" sz="1333" b="1" dirty="0">
                <a:latin typeface="Times New Roman" panose="02020603050405020304" pitchFamily="18" charset="0"/>
                <a:ea typeface="Arial" panose="020B0604020202020204" pitchFamily="34" charset="0"/>
                <a:cs typeface="Times New Roman" panose="02020603050405020304" pitchFamily="18" charset="0"/>
              </a:rPr>
              <a:t>(1)</a:t>
            </a:r>
            <a:endParaRPr lang="en-US" sz="1333" dirty="0">
              <a:latin typeface="Times New Roman" panose="02020603050405020304" pitchFamily="18" charset="0"/>
              <a:ea typeface="Arial" panose="020B0604020202020204" pitchFamily="34" charset="0"/>
              <a:cs typeface="Times New Roman" panose="02020603050405020304" pitchFamily="18" charset="0"/>
            </a:endParaRPr>
          </a:p>
          <a:p>
            <a:pPr marL="342891">
              <a:lnSpc>
                <a:spcPct val="115000"/>
              </a:lnSpc>
            </a:pPr>
            <a:r>
              <a:rPr lang="en-US" sz="1333" dirty="0">
                <a:latin typeface="Times New Roman" panose="02020603050405020304" pitchFamily="18" charset="0"/>
                <a:ea typeface="Arial" panose="020B0604020202020204" pitchFamily="34" charset="0"/>
                <a:cs typeface="Times New Roman" panose="02020603050405020304" pitchFamily="18" charset="0"/>
              </a:rPr>
              <a:t> </a:t>
            </a:r>
          </a:p>
          <a:p>
            <a:pPr>
              <a:lnSpc>
                <a:spcPct val="115000"/>
              </a:lnSpc>
            </a:pPr>
            <a:r>
              <a:rPr lang="en-US" sz="1333" u="sng" dirty="0">
                <a:latin typeface="Times New Roman" panose="02020603050405020304" pitchFamily="18" charset="0"/>
                <a:ea typeface="Arial" panose="020B0604020202020204" pitchFamily="34" charset="0"/>
                <a:cs typeface="Times New Roman" panose="02020603050405020304" pitchFamily="18" charset="0"/>
              </a:rPr>
              <a:t>Evidence-based </a:t>
            </a:r>
            <a:r>
              <a:rPr lang="en-US" sz="1333" b="1" u="sng" dirty="0">
                <a:latin typeface="Times New Roman" panose="02020603050405020304" pitchFamily="18" charset="0"/>
                <a:ea typeface="Arial" panose="020B0604020202020204" pitchFamily="34" charset="0"/>
                <a:cs typeface="Times New Roman" panose="02020603050405020304" pitchFamily="18" charset="0"/>
              </a:rPr>
              <a:t>(1)</a:t>
            </a:r>
            <a:endParaRPr lang="en-US" sz="1333" dirty="0">
              <a:latin typeface="Times New Roman" panose="02020603050405020304" pitchFamily="18" charset="0"/>
              <a:ea typeface="Arial" panose="020B0604020202020204" pitchFamily="34" charset="0"/>
              <a:cs typeface="Times New Roman" panose="02020603050405020304" pitchFamily="18" charset="0"/>
            </a:endParaRPr>
          </a:p>
          <a:p>
            <a:pPr marL="557199" lvl="1" indent="-214308">
              <a:lnSpc>
                <a:spcPct val="115000"/>
              </a:lnSpc>
              <a:buFont typeface="Symbol" panose="05050102010706020507" pitchFamily="18" charset="2"/>
              <a:buChar char=""/>
            </a:pPr>
            <a:r>
              <a:rPr lang="en-US" sz="1333" dirty="0">
                <a:latin typeface="Times New Roman" panose="02020603050405020304" pitchFamily="18" charset="0"/>
                <a:ea typeface="Arial" panose="020B0604020202020204" pitchFamily="34" charset="0"/>
                <a:cs typeface="Times New Roman" panose="02020603050405020304" pitchFamily="18" charset="0"/>
              </a:rPr>
              <a:t>Using data to examine equity issues (e.g., school district data)</a:t>
            </a:r>
            <a:r>
              <a:rPr lang="en-US" sz="1333" b="1" dirty="0">
                <a:latin typeface="Times New Roman" panose="02020603050405020304" pitchFamily="18" charset="0"/>
                <a:ea typeface="Arial" panose="020B0604020202020204" pitchFamily="34" charset="0"/>
                <a:cs typeface="Times New Roman" panose="02020603050405020304" pitchFamily="18" charset="0"/>
              </a:rPr>
              <a:t> (1)</a:t>
            </a:r>
            <a:endParaRPr lang="en-US" sz="1333" dirty="0">
              <a:latin typeface="Times New Roman" panose="02020603050405020304" pitchFamily="18" charset="0"/>
              <a:ea typeface="Arial" panose="020B0604020202020204" pitchFamily="34" charset="0"/>
              <a:cs typeface="Times New Roman" panose="02020603050405020304" pitchFamily="18" charset="0"/>
            </a:endParaRPr>
          </a:p>
          <a:p>
            <a:pPr marL="342891">
              <a:lnSpc>
                <a:spcPct val="115000"/>
              </a:lnSpc>
            </a:pPr>
            <a:r>
              <a:rPr lang="en-US" sz="1333" dirty="0">
                <a:latin typeface="Times New Roman" panose="02020603050405020304" pitchFamily="18" charset="0"/>
                <a:ea typeface="Arial" panose="020B0604020202020204" pitchFamily="34" charset="0"/>
                <a:cs typeface="Times New Roman" panose="02020603050405020304" pitchFamily="18" charset="0"/>
              </a:rPr>
              <a:t> </a:t>
            </a:r>
          </a:p>
          <a:p>
            <a:pPr marL="728644">
              <a:lnSpc>
                <a:spcPct val="115000"/>
              </a:lnSpc>
            </a:pPr>
            <a:r>
              <a:rPr lang="en-US" sz="1333" dirty="0">
                <a:latin typeface="Times New Roman" panose="02020603050405020304" pitchFamily="18" charset="0"/>
                <a:ea typeface="Arial" panose="020B0604020202020204" pitchFamily="34" charset="0"/>
                <a:cs typeface="Times New Roman" panose="02020603050405020304" pitchFamily="18" charset="0"/>
              </a:rPr>
              <a:t> </a:t>
            </a:r>
          </a:p>
          <a:p>
            <a:pPr>
              <a:lnSpc>
                <a:spcPct val="115000"/>
              </a:lnSpc>
            </a:pPr>
            <a:r>
              <a:rPr lang="en-US" sz="1333" u="sng" dirty="0">
                <a:latin typeface="Times New Roman" panose="02020603050405020304" pitchFamily="18" charset="0"/>
                <a:ea typeface="Arial" panose="020B0604020202020204" pitchFamily="34" charset="0"/>
                <a:cs typeface="Times New Roman" panose="02020603050405020304" pitchFamily="18" charset="0"/>
              </a:rPr>
              <a:t>Diversity </a:t>
            </a:r>
            <a:r>
              <a:rPr lang="en-US" sz="1333" b="1" u="sng" dirty="0">
                <a:latin typeface="Times New Roman" panose="02020603050405020304" pitchFamily="18" charset="0"/>
                <a:ea typeface="Arial" panose="020B0604020202020204" pitchFamily="34" charset="0"/>
                <a:cs typeface="Times New Roman" panose="02020603050405020304" pitchFamily="18" charset="0"/>
              </a:rPr>
              <a:t>(7)</a:t>
            </a:r>
            <a:endParaRPr lang="en-US" sz="1333" dirty="0">
              <a:latin typeface="Times New Roman" panose="02020603050405020304" pitchFamily="18" charset="0"/>
              <a:ea typeface="Arial" panose="020B0604020202020204" pitchFamily="34" charset="0"/>
              <a:cs typeface="Times New Roman" panose="02020603050405020304" pitchFamily="18" charset="0"/>
            </a:endParaRPr>
          </a:p>
          <a:p>
            <a:pPr marL="557199" lvl="1" indent="-214308">
              <a:lnSpc>
                <a:spcPct val="115000"/>
              </a:lnSpc>
              <a:buFont typeface="Symbol" panose="05050102010706020507" pitchFamily="18" charset="2"/>
              <a:buChar char=""/>
            </a:pPr>
            <a:r>
              <a:rPr lang="en-US" sz="1333" dirty="0">
                <a:latin typeface="Times New Roman" panose="02020603050405020304" pitchFamily="18" charset="0"/>
                <a:ea typeface="Arial" panose="020B0604020202020204" pitchFamily="34" charset="0"/>
                <a:cs typeface="Times New Roman" panose="02020603050405020304" pitchFamily="18" charset="0"/>
              </a:rPr>
              <a:t>Creating space for valuing, infusing, and advocating for the knowledge, wisdom, and practices of multiple individuals, groups, and communities</a:t>
            </a:r>
            <a:r>
              <a:rPr lang="en-US" sz="1333" b="1" dirty="0">
                <a:latin typeface="Times New Roman" panose="02020603050405020304" pitchFamily="18" charset="0"/>
                <a:ea typeface="Arial" panose="020B0604020202020204" pitchFamily="34" charset="0"/>
                <a:cs typeface="Times New Roman" panose="02020603050405020304" pitchFamily="18" charset="0"/>
              </a:rPr>
              <a:t> (2)</a:t>
            </a:r>
            <a:endParaRPr lang="en-US" sz="1333" dirty="0">
              <a:latin typeface="Times New Roman" panose="02020603050405020304" pitchFamily="18" charset="0"/>
              <a:ea typeface="Arial" panose="020B0604020202020204" pitchFamily="34" charset="0"/>
              <a:cs typeface="Times New Roman" panose="02020603050405020304" pitchFamily="18" charset="0"/>
            </a:endParaRPr>
          </a:p>
          <a:p>
            <a:pPr marL="857229" lvl="2" indent="-171446">
              <a:lnSpc>
                <a:spcPct val="115000"/>
              </a:lnSpc>
              <a:buFont typeface="Courier New" panose="02070309020205020404" pitchFamily="49" charset="0"/>
              <a:buChar char="o"/>
            </a:pPr>
            <a:r>
              <a:rPr lang="en-US" sz="1333" dirty="0">
                <a:latin typeface="Times New Roman" panose="02020603050405020304" pitchFamily="18" charset="0"/>
                <a:ea typeface="Arial" panose="020B0604020202020204" pitchFamily="34" charset="0"/>
                <a:cs typeface="Times New Roman" panose="02020603050405020304" pitchFamily="18" charset="0"/>
              </a:rPr>
              <a:t>Value the multidimensional components and variations of families</a:t>
            </a:r>
          </a:p>
          <a:p>
            <a:pPr marL="557199" lvl="1" indent="-214308">
              <a:lnSpc>
                <a:spcPct val="115000"/>
              </a:lnSpc>
              <a:buFont typeface="Symbol" panose="05050102010706020507" pitchFamily="18" charset="2"/>
              <a:buChar char=""/>
            </a:pPr>
            <a:r>
              <a:rPr lang="en-US" sz="1333" dirty="0">
                <a:latin typeface="Times New Roman" panose="02020603050405020304" pitchFamily="18" charset="0"/>
                <a:ea typeface="Arial" panose="020B0604020202020204" pitchFamily="34" charset="0"/>
                <a:cs typeface="Times New Roman" panose="02020603050405020304" pitchFamily="18" charset="0"/>
              </a:rPr>
              <a:t>Kids and families in all environments are seen and heard.</a:t>
            </a:r>
          </a:p>
          <a:p>
            <a:pPr marL="557199" lvl="1" indent="-214308">
              <a:lnSpc>
                <a:spcPct val="115000"/>
              </a:lnSpc>
              <a:buFont typeface="Symbol" panose="05050102010706020507" pitchFamily="18" charset="2"/>
              <a:buChar char=""/>
            </a:pPr>
            <a:r>
              <a:rPr lang="en-US" sz="1333" dirty="0">
                <a:latin typeface="Times New Roman" panose="02020603050405020304" pitchFamily="18" charset="0"/>
                <a:ea typeface="Arial" panose="020B0604020202020204" pitchFamily="34" charset="0"/>
                <a:cs typeface="Times New Roman" panose="02020603050405020304" pitchFamily="18" charset="0"/>
              </a:rPr>
              <a:t>Address language and cultural barriers</a:t>
            </a:r>
          </a:p>
          <a:p>
            <a:pPr marL="557199" lvl="1" indent="-214308">
              <a:lnSpc>
                <a:spcPct val="115000"/>
              </a:lnSpc>
              <a:buFont typeface="Symbol" panose="05050102010706020507" pitchFamily="18" charset="2"/>
              <a:buChar char=""/>
            </a:pPr>
            <a:r>
              <a:rPr lang="en-US" sz="1333" dirty="0">
                <a:latin typeface="Times New Roman" panose="02020603050405020304" pitchFamily="18" charset="0"/>
                <a:ea typeface="Arial" panose="020B0604020202020204" pitchFamily="34" charset="0"/>
                <a:cs typeface="Times New Roman" panose="02020603050405020304" pitchFamily="18" charset="0"/>
              </a:rPr>
              <a:t>Reflective of diverse needs and values </a:t>
            </a:r>
            <a:r>
              <a:rPr lang="en-US" sz="1333" b="1" dirty="0">
                <a:latin typeface="Times New Roman" panose="02020603050405020304" pitchFamily="18" charset="0"/>
                <a:ea typeface="Arial" panose="020B0604020202020204" pitchFamily="34" charset="0"/>
                <a:cs typeface="Times New Roman" panose="02020603050405020304" pitchFamily="18" charset="0"/>
              </a:rPr>
              <a:t>(3)</a:t>
            </a:r>
            <a:endParaRPr lang="en-US" sz="1333" dirty="0">
              <a:latin typeface="Times New Roman" panose="02020603050405020304" pitchFamily="18" charset="0"/>
              <a:ea typeface="Arial" panose="020B0604020202020204" pitchFamily="34" charset="0"/>
              <a:cs typeface="Times New Roman" panose="02020603050405020304" pitchFamily="18" charset="0"/>
            </a:endParaRPr>
          </a:p>
          <a:p>
            <a:pPr marL="857229" lvl="2" indent="-171446">
              <a:lnSpc>
                <a:spcPct val="115000"/>
              </a:lnSpc>
              <a:buFont typeface="Courier New" panose="02070309020205020404" pitchFamily="49" charset="0"/>
              <a:buChar char="o"/>
            </a:pPr>
            <a:r>
              <a:rPr lang="en-US" sz="1333" dirty="0">
                <a:latin typeface="Times New Roman" panose="02020603050405020304" pitchFamily="18" charset="0"/>
                <a:ea typeface="Arial" panose="020B0604020202020204" pitchFamily="34" charset="0"/>
                <a:cs typeface="Times New Roman" panose="02020603050405020304" pitchFamily="18" charset="0"/>
              </a:rPr>
              <a:t>Reflect diversity.</a:t>
            </a:r>
          </a:p>
          <a:p>
            <a:pPr marL="857229" lvl="2" indent="-171446">
              <a:lnSpc>
                <a:spcPct val="115000"/>
              </a:lnSpc>
              <a:buFont typeface="Courier New" panose="02070309020205020404" pitchFamily="49" charset="0"/>
              <a:buChar char="o"/>
            </a:pPr>
            <a:r>
              <a:rPr lang="en-US" sz="1333" dirty="0">
                <a:latin typeface="Times New Roman" panose="02020603050405020304" pitchFamily="18" charset="0"/>
                <a:ea typeface="Arial" panose="020B0604020202020204" pitchFamily="34" charset="0"/>
                <a:cs typeface="Times New Roman" panose="02020603050405020304" pitchFamily="18" charset="0"/>
              </a:rPr>
              <a:t>Instruction reflects their communities (e.g., season units reflect the weather in their region)</a:t>
            </a:r>
          </a:p>
          <a:p>
            <a:pPr marL="728644">
              <a:lnSpc>
                <a:spcPct val="115000"/>
              </a:lnSpc>
            </a:pPr>
            <a:r>
              <a:rPr lang="en-US" sz="1333" dirty="0">
                <a:latin typeface="Times New Roman" panose="02020603050405020304" pitchFamily="18" charset="0"/>
                <a:ea typeface="Arial" panose="020B0604020202020204" pitchFamily="34" charset="0"/>
                <a:cs typeface="Times New Roman" panose="02020603050405020304" pitchFamily="18" charset="0"/>
              </a:rPr>
              <a:t> </a:t>
            </a:r>
          </a:p>
        </p:txBody>
      </p:sp>
    </p:spTree>
    <p:extLst>
      <p:ext uri="{BB962C8B-B14F-4D97-AF65-F5344CB8AC3E}">
        <p14:creationId xmlns:p14="http://schemas.microsoft.com/office/powerpoint/2010/main" val="10840464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84D369-F86A-3557-81B6-8C7DB1285E6E}"/>
              </a:ext>
            </a:extLst>
          </p:cNvPr>
          <p:cNvSpPr txBox="1"/>
          <p:nvPr/>
        </p:nvSpPr>
        <p:spPr>
          <a:xfrm>
            <a:off x="269900" y="160602"/>
            <a:ext cx="8874101" cy="6678623"/>
          </a:xfrm>
          <a:prstGeom prst="rect">
            <a:avLst/>
          </a:prstGeom>
          <a:noFill/>
        </p:spPr>
        <p:txBody>
          <a:bodyPr wrap="square">
            <a:spAutoFit/>
          </a:bodyPr>
          <a:lstStyle/>
          <a:p>
            <a:pPr>
              <a:lnSpc>
                <a:spcPct val="115000"/>
              </a:lnSpc>
            </a:pPr>
            <a:r>
              <a:rPr lang="en-US" sz="1333" b="1" u="sng" dirty="0">
                <a:latin typeface="Times New Roman" panose="02020603050405020304" pitchFamily="18" charset="0"/>
                <a:ea typeface="Arial" panose="020B0604020202020204" pitchFamily="34" charset="0"/>
                <a:cs typeface="Times New Roman" panose="02020603050405020304" pitchFamily="18" charset="0"/>
              </a:rPr>
              <a:t>Question 1: What does equity mean in the context of </a:t>
            </a:r>
            <a:r>
              <a:rPr lang="en-US" sz="1333" b="1" u="sng" dirty="0" err="1">
                <a:latin typeface="Times New Roman" panose="02020603050405020304" pitchFamily="18" charset="0"/>
                <a:ea typeface="Arial" panose="020B0604020202020204" pitchFamily="34" charset="0"/>
                <a:cs typeface="Times New Roman" panose="02020603050405020304" pitchFamily="18" charset="0"/>
              </a:rPr>
              <a:t>ECI</a:t>
            </a:r>
            <a:r>
              <a:rPr lang="en-US" sz="1333" b="1" u="sng" dirty="0">
                <a:latin typeface="Times New Roman" panose="02020603050405020304" pitchFamily="18" charset="0"/>
                <a:ea typeface="Arial" panose="020B0604020202020204" pitchFamily="34" charset="0"/>
                <a:cs typeface="Times New Roman" panose="02020603050405020304" pitchFamily="18" charset="0"/>
              </a:rPr>
              <a:t> and personnel preparation? (n = 36)</a:t>
            </a:r>
            <a:endParaRPr lang="en-US" sz="1333" dirty="0">
              <a:latin typeface="Times New Roman" panose="02020603050405020304" pitchFamily="18" charset="0"/>
              <a:ea typeface="Arial" panose="020B0604020202020204" pitchFamily="34" charset="0"/>
              <a:cs typeface="Times New Roman" panose="02020603050405020304" pitchFamily="18" charset="0"/>
            </a:endParaRPr>
          </a:p>
          <a:p>
            <a:pPr>
              <a:lnSpc>
                <a:spcPct val="115000"/>
              </a:lnSpc>
            </a:pPr>
            <a:r>
              <a:rPr lang="en-US" sz="1333" b="1" dirty="0">
                <a:latin typeface="Times New Roman" panose="02020603050405020304" pitchFamily="18" charset="0"/>
                <a:ea typeface="Arial" panose="020B0604020202020204" pitchFamily="34" charset="0"/>
                <a:cs typeface="Times New Roman" panose="02020603050405020304" pitchFamily="18" charset="0"/>
              </a:rPr>
              <a:t> </a:t>
            </a:r>
            <a:endParaRPr lang="en-US" sz="1333" dirty="0">
              <a:latin typeface="Times New Roman" panose="02020603050405020304" pitchFamily="18" charset="0"/>
              <a:ea typeface="Arial" panose="020B0604020202020204" pitchFamily="34" charset="0"/>
              <a:cs typeface="Times New Roman" panose="02020603050405020304" pitchFamily="18" charset="0"/>
            </a:endParaRPr>
          </a:p>
          <a:p>
            <a:pPr>
              <a:lnSpc>
                <a:spcPct val="115000"/>
              </a:lnSpc>
            </a:pPr>
            <a:r>
              <a:rPr lang="en-US" sz="1333" u="sng" dirty="0">
                <a:latin typeface="Times New Roman" panose="02020603050405020304" pitchFamily="18" charset="0"/>
                <a:ea typeface="Arial" panose="020B0604020202020204" pitchFamily="34" charset="0"/>
                <a:cs typeface="Times New Roman" panose="02020603050405020304" pitchFamily="18" charset="0"/>
              </a:rPr>
              <a:t>Individualized </a:t>
            </a:r>
            <a:r>
              <a:rPr lang="en-US" sz="1333" b="1" u="sng" dirty="0">
                <a:latin typeface="Times New Roman" panose="02020603050405020304" pitchFamily="18" charset="0"/>
                <a:ea typeface="Arial" panose="020B0604020202020204" pitchFamily="34" charset="0"/>
                <a:cs typeface="Times New Roman" panose="02020603050405020304" pitchFamily="18" charset="0"/>
              </a:rPr>
              <a:t>(4)</a:t>
            </a:r>
            <a:endParaRPr lang="en-US" sz="1333" dirty="0">
              <a:latin typeface="Times New Roman" panose="02020603050405020304" pitchFamily="18" charset="0"/>
              <a:ea typeface="Arial" panose="020B0604020202020204" pitchFamily="34" charset="0"/>
              <a:cs typeface="Times New Roman" panose="02020603050405020304" pitchFamily="18" charset="0"/>
            </a:endParaRPr>
          </a:p>
          <a:p>
            <a:pPr marL="557199" lvl="1" indent="-214308">
              <a:lnSpc>
                <a:spcPct val="115000"/>
              </a:lnSpc>
              <a:buFont typeface="Symbol" panose="05050102010706020507" pitchFamily="18" charset="2"/>
              <a:buChar char=""/>
            </a:pPr>
            <a:r>
              <a:rPr lang="en-US" sz="1333" dirty="0">
                <a:latin typeface="Times New Roman" panose="02020603050405020304" pitchFamily="18" charset="0"/>
                <a:ea typeface="Arial" panose="020B0604020202020204" pitchFamily="34" charset="0"/>
                <a:cs typeface="Times New Roman" panose="02020603050405020304" pitchFamily="18" charset="0"/>
              </a:rPr>
              <a:t> Providing meaningful and individualized support that they need, not one size for all (e.g., student advising/mentoring) </a:t>
            </a:r>
            <a:r>
              <a:rPr lang="en-US" sz="1333" b="1" dirty="0">
                <a:latin typeface="Times New Roman" panose="02020603050405020304" pitchFamily="18" charset="0"/>
                <a:ea typeface="Arial" panose="020B0604020202020204" pitchFamily="34" charset="0"/>
                <a:cs typeface="Times New Roman" panose="02020603050405020304" pitchFamily="18" charset="0"/>
              </a:rPr>
              <a:t>(3)</a:t>
            </a:r>
            <a:endParaRPr lang="en-US" sz="1333" dirty="0">
              <a:latin typeface="Times New Roman" panose="02020603050405020304" pitchFamily="18" charset="0"/>
              <a:ea typeface="Arial" panose="020B0604020202020204" pitchFamily="34" charset="0"/>
              <a:cs typeface="Times New Roman" panose="02020603050405020304" pitchFamily="18" charset="0"/>
            </a:endParaRPr>
          </a:p>
          <a:p>
            <a:pPr marL="857229" lvl="2" indent="-171446">
              <a:lnSpc>
                <a:spcPct val="115000"/>
              </a:lnSpc>
              <a:buFont typeface="Courier New" panose="02070309020205020404" pitchFamily="49" charset="0"/>
              <a:buChar char="o"/>
            </a:pPr>
            <a:r>
              <a:rPr lang="en-US" sz="1333" dirty="0">
                <a:latin typeface="Times New Roman" panose="02020603050405020304" pitchFamily="18" charset="0"/>
                <a:ea typeface="Arial" panose="020B0604020202020204" pitchFamily="34" charset="0"/>
                <a:cs typeface="Times New Roman" panose="02020603050405020304" pitchFamily="18" charset="0"/>
              </a:rPr>
              <a:t>Mindset shift: everyone gets what they need not everyone gets the same thing.</a:t>
            </a:r>
          </a:p>
          <a:p>
            <a:pPr marL="857229" lvl="2" indent="-171446">
              <a:lnSpc>
                <a:spcPct val="115000"/>
              </a:lnSpc>
              <a:buFont typeface="Courier New" panose="02070309020205020404" pitchFamily="49" charset="0"/>
              <a:buChar char="o"/>
            </a:pPr>
            <a:r>
              <a:rPr lang="en-US" sz="1333" dirty="0">
                <a:latin typeface="Times New Roman" panose="02020603050405020304" pitchFamily="18" charset="0"/>
                <a:ea typeface="Arial" panose="020B0604020202020204" pitchFamily="34" charset="0"/>
                <a:cs typeface="Times New Roman" panose="02020603050405020304" pitchFamily="18" charset="0"/>
              </a:rPr>
              <a:t>Individualized support and communication with their families</a:t>
            </a:r>
          </a:p>
          <a:p>
            <a:pPr marL="557199" lvl="1" indent="-214308">
              <a:lnSpc>
                <a:spcPct val="115000"/>
              </a:lnSpc>
              <a:buFont typeface="Symbol" panose="05050102010706020507" pitchFamily="18" charset="2"/>
              <a:buChar char=""/>
            </a:pPr>
            <a:r>
              <a:rPr lang="en-US" sz="1333" dirty="0">
                <a:latin typeface="Times New Roman" panose="02020603050405020304" pitchFamily="18" charset="0"/>
                <a:ea typeface="Arial" panose="020B0604020202020204" pitchFamily="34" charset="0"/>
                <a:cs typeface="Times New Roman" panose="02020603050405020304" pitchFamily="18" charset="0"/>
              </a:rPr>
              <a:t>Appropriate timeframes for growth for the child and teaching to support goals</a:t>
            </a:r>
            <a:r>
              <a:rPr lang="en-US" sz="1333" b="1" dirty="0">
                <a:latin typeface="Times New Roman" panose="02020603050405020304" pitchFamily="18" charset="0"/>
                <a:ea typeface="Arial" panose="020B0604020202020204" pitchFamily="34" charset="0"/>
                <a:cs typeface="Times New Roman" panose="02020603050405020304" pitchFamily="18" charset="0"/>
              </a:rPr>
              <a:t> (1)</a:t>
            </a:r>
            <a:endParaRPr lang="en-US" sz="1333" dirty="0">
              <a:latin typeface="Times New Roman" panose="02020603050405020304" pitchFamily="18" charset="0"/>
              <a:ea typeface="Arial" panose="020B0604020202020204" pitchFamily="34" charset="0"/>
              <a:cs typeface="Times New Roman" panose="02020603050405020304" pitchFamily="18" charset="0"/>
            </a:endParaRPr>
          </a:p>
          <a:p>
            <a:pPr marL="342891">
              <a:lnSpc>
                <a:spcPct val="115000"/>
              </a:lnSpc>
            </a:pPr>
            <a:r>
              <a:rPr lang="en-US" sz="1333" dirty="0">
                <a:latin typeface="Times New Roman" panose="02020603050405020304" pitchFamily="18" charset="0"/>
                <a:ea typeface="Arial" panose="020B0604020202020204" pitchFamily="34" charset="0"/>
                <a:cs typeface="Times New Roman" panose="02020603050405020304" pitchFamily="18" charset="0"/>
              </a:rPr>
              <a:t> </a:t>
            </a:r>
          </a:p>
          <a:p>
            <a:pPr>
              <a:lnSpc>
                <a:spcPct val="115000"/>
              </a:lnSpc>
            </a:pPr>
            <a:r>
              <a:rPr lang="en-US" sz="1333" u="sng" dirty="0">
                <a:latin typeface="Times New Roman" panose="02020603050405020304" pitchFamily="18" charset="0"/>
                <a:ea typeface="Arial" panose="020B0604020202020204" pitchFamily="34" charset="0"/>
                <a:cs typeface="Times New Roman" panose="02020603050405020304" pitchFamily="18" charset="0"/>
              </a:rPr>
              <a:t>Family Centered </a:t>
            </a:r>
            <a:r>
              <a:rPr lang="en-US" sz="1333" b="1" u="sng" dirty="0">
                <a:latin typeface="Times New Roman" panose="02020603050405020304" pitchFamily="18" charset="0"/>
                <a:ea typeface="Arial" panose="020B0604020202020204" pitchFamily="34" charset="0"/>
                <a:cs typeface="Times New Roman" panose="02020603050405020304" pitchFamily="18" charset="0"/>
              </a:rPr>
              <a:t>(3)</a:t>
            </a:r>
            <a:endParaRPr lang="en-US" sz="1333" dirty="0">
              <a:latin typeface="Times New Roman" panose="02020603050405020304" pitchFamily="18" charset="0"/>
              <a:ea typeface="Arial" panose="020B0604020202020204" pitchFamily="34" charset="0"/>
              <a:cs typeface="Times New Roman" panose="02020603050405020304" pitchFamily="18" charset="0"/>
            </a:endParaRPr>
          </a:p>
          <a:p>
            <a:pPr marL="557199" lvl="1" indent="-214308">
              <a:lnSpc>
                <a:spcPct val="115000"/>
              </a:lnSpc>
              <a:buFont typeface="Symbol" panose="05050102010706020507" pitchFamily="18" charset="2"/>
              <a:buChar char=""/>
            </a:pPr>
            <a:r>
              <a:rPr lang="en-US" sz="1333" dirty="0">
                <a:latin typeface="Times New Roman" panose="02020603050405020304" pitchFamily="18" charset="0"/>
                <a:ea typeface="Arial" panose="020B0604020202020204" pitchFamily="34" charset="0"/>
                <a:cs typeface="Times New Roman" panose="02020603050405020304" pitchFamily="18" charset="0"/>
              </a:rPr>
              <a:t>It is okay to slow down… ask families where and when they need support (i.e., procedural safeguards) </a:t>
            </a:r>
            <a:r>
              <a:rPr lang="en-US" sz="1333" b="1" dirty="0">
                <a:latin typeface="Times New Roman" panose="02020603050405020304" pitchFamily="18" charset="0"/>
                <a:ea typeface="Arial" panose="020B0604020202020204" pitchFamily="34" charset="0"/>
                <a:cs typeface="Times New Roman" panose="02020603050405020304" pitchFamily="18" charset="0"/>
              </a:rPr>
              <a:t>(2)</a:t>
            </a:r>
            <a:endParaRPr lang="en-US" sz="1333" dirty="0">
              <a:latin typeface="Times New Roman" panose="02020603050405020304" pitchFamily="18" charset="0"/>
              <a:ea typeface="Arial" panose="020B0604020202020204" pitchFamily="34" charset="0"/>
              <a:cs typeface="Times New Roman" panose="02020603050405020304" pitchFamily="18" charset="0"/>
            </a:endParaRPr>
          </a:p>
          <a:p>
            <a:pPr marL="857229" lvl="2" indent="-171446">
              <a:lnSpc>
                <a:spcPct val="115000"/>
              </a:lnSpc>
              <a:buFont typeface="Courier New" panose="02070309020205020404" pitchFamily="49" charset="0"/>
              <a:buChar char="o"/>
            </a:pPr>
            <a:r>
              <a:rPr lang="en-US" sz="1333" dirty="0">
                <a:latin typeface="Times New Roman" panose="02020603050405020304" pitchFamily="18" charset="0"/>
                <a:ea typeface="Arial" panose="020B0604020202020204" pitchFamily="34" charset="0"/>
                <a:cs typeface="Times New Roman" panose="02020603050405020304" pitchFamily="18" charset="0"/>
              </a:rPr>
              <a:t>Families get what they need to be successful.</a:t>
            </a:r>
          </a:p>
          <a:p>
            <a:pPr marL="557199" lvl="1" indent="-214308">
              <a:lnSpc>
                <a:spcPct val="115000"/>
              </a:lnSpc>
              <a:buFont typeface="Symbol" panose="05050102010706020507" pitchFamily="18" charset="2"/>
              <a:buChar char=""/>
            </a:pPr>
            <a:r>
              <a:rPr lang="en-US" sz="1333" dirty="0">
                <a:latin typeface="Times New Roman" panose="02020603050405020304" pitchFamily="18" charset="0"/>
                <a:ea typeface="Arial" panose="020B0604020202020204" pitchFamily="34" charset="0"/>
                <a:cs typeface="Times New Roman" panose="02020603050405020304" pitchFamily="18" charset="0"/>
              </a:rPr>
              <a:t>All families are informed of the supports/services available </a:t>
            </a:r>
            <a:r>
              <a:rPr lang="en-US" sz="1333" b="1" dirty="0">
                <a:latin typeface="Times New Roman" panose="02020603050405020304" pitchFamily="18" charset="0"/>
                <a:ea typeface="Arial" panose="020B0604020202020204" pitchFamily="34" charset="0"/>
                <a:cs typeface="Times New Roman" panose="02020603050405020304" pitchFamily="18" charset="0"/>
              </a:rPr>
              <a:t>(1)</a:t>
            </a:r>
            <a:endParaRPr lang="en-US" sz="1333" dirty="0">
              <a:latin typeface="Times New Roman" panose="02020603050405020304" pitchFamily="18" charset="0"/>
              <a:ea typeface="Arial" panose="020B0604020202020204" pitchFamily="34" charset="0"/>
              <a:cs typeface="Times New Roman" panose="02020603050405020304" pitchFamily="18" charset="0"/>
            </a:endParaRPr>
          </a:p>
          <a:p>
            <a:pPr marL="342891">
              <a:lnSpc>
                <a:spcPct val="115000"/>
              </a:lnSpc>
            </a:pPr>
            <a:r>
              <a:rPr lang="en-US" sz="1333" dirty="0">
                <a:latin typeface="Times New Roman" panose="02020603050405020304" pitchFamily="18" charset="0"/>
                <a:ea typeface="Arial" panose="020B0604020202020204" pitchFamily="34" charset="0"/>
                <a:cs typeface="Times New Roman" panose="02020603050405020304" pitchFamily="18" charset="0"/>
              </a:rPr>
              <a:t> </a:t>
            </a:r>
          </a:p>
          <a:p>
            <a:pPr>
              <a:lnSpc>
                <a:spcPct val="115000"/>
              </a:lnSpc>
            </a:pPr>
            <a:r>
              <a:rPr lang="en-US" sz="1333" u="sng" dirty="0">
                <a:latin typeface="Times New Roman" panose="02020603050405020304" pitchFamily="18" charset="0"/>
                <a:ea typeface="Arial" panose="020B0604020202020204" pitchFamily="34" charset="0"/>
                <a:cs typeface="Times New Roman" panose="02020603050405020304" pitchFamily="18" charset="0"/>
              </a:rPr>
              <a:t>Evidence-based </a:t>
            </a:r>
            <a:r>
              <a:rPr lang="en-US" sz="1333" b="1" u="sng" dirty="0">
                <a:latin typeface="Times New Roman" panose="02020603050405020304" pitchFamily="18" charset="0"/>
                <a:ea typeface="Arial" panose="020B0604020202020204" pitchFamily="34" charset="0"/>
                <a:cs typeface="Times New Roman" panose="02020603050405020304" pitchFamily="18" charset="0"/>
              </a:rPr>
              <a:t>(1)</a:t>
            </a:r>
            <a:endParaRPr lang="en-US" sz="1333" dirty="0">
              <a:latin typeface="Times New Roman" panose="02020603050405020304" pitchFamily="18" charset="0"/>
              <a:ea typeface="Arial" panose="020B0604020202020204" pitchFamily="34" charset="0"/>
              <a:cs typeface="Times New Roman" panose="02020603050405020304" pitchFamily="18" charset="0"/>
            </a:endParaRPr>
          </a:p>
          <a:p>
            <a:pPr marL="557199" lvl="1" indent="-214308">
              <a:lnSpc>
                <a:spcPct val="115000"/>
              </a:lnSpc>
              <a:buFont typeface="Symbol" panose="05050102010706020507" pitchFamily="18" charset="2"/>
              <a:buChar char=""/>
            </a:pPr>
            <a:r>
              <a:rPr lang="en-US" sz="1333" dirty="0">
                <a:latin typeface="Times New Roman" panose="02020603050405020304" pitchFamily="18" charset="0"/>
                <a:ea typeface="Arial" panose="020B0604020202020204" pitchFamily="34" charset="0"/>
                <a:cs typeface="Times New Roman" panose="02020603050405020304" pitchFamily="18" charset="0"/>
              </a:rPr>
              <a:t>Using data to examine equity issues (e.g., school district data)</a:t>
            </a:r>
            <a:r>
              <a:rPr lang="en-US" sz="1333" b="1" dirty="0">
                <a:latin typeface="Times New Roman" panose="02020603050405020304" pitchFamily="18" charset="0"/>
                <a:ea typeface="Arial" panose="020B0604020202020204" pitchFamily="34" charset="0"/>
                <a:cs typeface="Times New Roman" panose="02020603050405020304" pitchFamily="18" charset="0"/>
              </a:rPr>
              <a:t> (1)</a:t>
            </a:r>
            <a:endParaRPr lang="en-US" sz="1333" dirty="0">
              <a:latin typeface="Times New Roman" panose="02020603050405020304" pitchFamily="18" charset="0"/>
              <a:ea typeface="Arial" panose="020B0604020202020204" pitchFamily="34" charset="0"/>
              <a:cs typeface="Times New Roman" panose="02020603050405020304" pitchFamily="18" charset="0"/>
            </a:endParaRPr>
          </a:p>
          <a:p>
            <a:pPr marL="342891">
              <a:lnSpc>
                <a:spcPct val="115000"/>
              </a:lnSpc>
            </a:pPr>
            <a:r>
              <a:rPr lang="en-US" sz="1333" dirty="0">
                <a:latin typeface="Times New Roman" panose="02020603050405020304" pitchFamily="18" charset="0"/>
                <a:ea typeface="Arial" panose="020B0604020202020204" pitchFamily="34" charset="0"/>
                <a:cs typeface="Times New Roman" panose="02020603050405020304" pitchFamily="18" charset="0"/>
              </a:rPr>
              <a:t> </a:t>
            </a:r>
          </a:p>
          <a:p>
            <a:pPr marL="728644">
              <a:lnSpc>
                <a:spcPct val="115000"/>
              </a:lnSpc>
            </a:pPr>
            <a:r>
              <a:rPr lang="en-US" sz="1333" dirty="0">
                <a:latin typeface="Times New Roman" panose="02020603050405020304" pitchFamily="18" charset="0"/>
                <a:ea typeface="Arial" panose="020B0604020202020204" pitchFamily="34" charset="0"/>
                <a:cs typeface="Times New Roman" panose="02020603050405020304" pitchFamily="18" charset="0"/>
              </a:rPr>
              <a:t> </a:t>
            </a:r>
          </a:p>
          <a:p>
            <a:pPr>
              <a:lnSpc>
                <a:spcPct val="115000"/>
              </a:lnSpc>
            </a:pPr>
            <a:r>
              <a:rPr lang="en-US" sz="1333" u="sng" dirty="0">
                <a:latin typeface="Times New Roman" panose="02020603050405020304" pitchFamily="18" charset="0"/>
                <a:ea typeface="Arial" panose="020B0604020202020204" pitchFamily="34" charset="0"/>
                <a:cs typeface="Times New Roman" panose="02020603050405020304" pitchFamily="18" charset="0"/>
              </a:rPr>
              <a:t>Diversity </a:t>
            </a:r>
            <a:r>
              <a:rPr lang="en-US" sz="1333" b="1" u="sng" dirty="0">
                <a:latin typeface="Times New Roman" panose="02020603050405020304" pitchFamily="18" charset="0"/>
                <a:ea typeface="Arial" panose="020B0604020202020204" pitchFamily="34" charset="0"/>
                <a:cs typeface="Times New Roman" panose="02020603050405020304" pitchFamily="18" charset="0"/>
              </a:rPr>
              <a:t>(7)</a:t>
            </a:r>
            <a:endParaRPr lang="en-US" sz="1333" dirty="0">
              <a:latin typeface="Times New Roman" panose="02020603050405020304" pitchFamily="18" charset="0"/>
              <a:ea typeface="Arial" panose="020B0604020202020204" pitchFamily="34" charset="0"/>
              <a:cs typeface="Times New Roman" panose="02020603050405020304" pitchFamily="18" charset="0"/>
            </a:endParaRPr>
          </a:p>
          <a:p>
            <a:pPr marL="557199" lvl="1" indent="-214308">
              <a:lnSpc>
                <a:spcPct val="115000"/>
              </a:lnSpc>
              <a:buFont typeface="Symbol" panose="05050102010706020507" pitchFamily="18" charset="2"/>
              <a:buChar char=""/>
            </a:pPr>
            <a:r>
              <a:rPr lang="en-US" sz="1333" dirty="0">
                <a:latin typeface="Times New Roman" panose="02020603050405020304" pitchFamily="18" charset="0"/>
                <a:ea typeface="Arial" panose="020B0604020202020204" pitchFamily="34" charset="0"/>
                <a:cs typeface="Times New Roman" panose="02020603050405020304" pitchFamily="18" charset="0"/>
              </a:rPr>
              <a:t>Creating space for valuing, infusing, and advocating for the knowledge, wisdom, and practices of multiple individuals, groups, and communities</a:t>
            </a:r>
            <a:r>
              <a:rPr lang="en-US" sz="1333" b="1" dirty="0">
                <a:latin typeface="Times New Roman" panose="02020603050405020304" pitchFamily="18" charset="0"/>
                <a:ea typeface="Arial" panose="020B0604020202020204" pitchFamily="34" charset="0"/>
                <a:cs typeface="Times New Roman" panose="02020603050405020304" pitchFamily="18" charset="0"/>
              </a:rPr>
              <a:t> (2)</a:t>
            </a:r>
            <a:endParaRPr lang="en-US" sz="1333" dirty="0">
              <a:latin typeface="Times New Roman" panose="02020603050405020304" pitchFamily="18" charset="0"/>
              <a:ea typeface="Arial" panose="020B0604020202020204" pitchFamily="34" charset="0"/>
              <a:cs typeface="Times New Roman" panose="02020603050405020304" pitchFamily="18" charset="0"/>
            </a:endParaRPr>
          </a:p>
          <a:p>
            <a:pPr marL="857229" lvl="2" indent="-171446">
              <a:lnSpc>
                <a:spcPct val="115000"/>
              </a:lnSpc>
              <a:buFont typeface="Courier New" panose="02070309020205020404" pitchFamily="49" charset="0"/>
              <a:buChar char="o"/>
            </a:pPr>
            <a:r>
              <a:rPr lang="en-US" sz="1333" dirty="0">
                <a:latin typeface="Times New Roman" panose="02020603050405020304" pitchFamily="18" charset="0"/>
                <a:ea typeface="Arial" panose="020B0604020202020204" pitchFamily="34" charset="0"/>
                <a:cs typeface="Times New Roman" panose="02020603050405020304" pitchFamily="18" charset="0"/>
              </a:rPr>
              <a:t>Value the multidimensional components and variations of families</a:t>
            </a:r>
          </a:p>
          <a:p>
            <a:pPr marL="557199" lvl="1" indent="-214308">
              <a:lnSpc>
                <a:spcPct val="115000"/>
              </a:lnSpc>
              <a:buFont typeface="Symbol" panose="05050102010706020507" pitchFamily="18" charset="2"/>
              <a:buChar char=""/>
            </a:pPr>
            <a:r>
              <a:rPr lang="en-US" sz="1333" dirty="0">
                <a:latin typeface="Times New Roman" panose="02020603050405020304" pitchFamily="18" charset="0"/>
                <a:ea typeface="Arial" panose="020B0604020202020204" pitchFamily="34" charset="0"/>
                <a:cs typeface="Times New Roman" panose="02020603050405020304" pitchFamily="18" charset="0"/>
              </a:rPr>
              <a:t>Kids and families in all environments are seen and heard.</a:t>
            </a:r>
          </a:p>
          <a:p>
            <a:pPr marL="557199" lvl="1" indent="-214308">
              <a:lnSpc>
                <a:spcPct val="115000"/>
              </a:lnSpc>
              <a:buFont typeface="Symbol" panose="05050102010706020507" pitchFamily="18" charset="2"/>
              <a:buChar char=""/>
            </a:pPr>
            <a:r>
              <a:rPr lang="en-US" sz="1333" dirty="0">
                <a:latin typeface="Times New Roman" panose="02020603050405020304" pitchFamily="18" charset="0"/>
                <a:ea typeface="Arial" panose="020B0604020202020204" pitchFamily="34" charset="0"/>
                <a:cs typeface="Times New Roman" panose="02020603050405020304" pitchFamily="18" charset="0"/>
              </a:rPr>
              <a:t>Address language and cultural barriers</a:t>
            </a:r>
          </a:p>
          <a:p>
            <a:pPr marL="557199" lvl="1" indent="-214308">
              <a:lnSpc>
                <a:spcPct val="115000"/>
              </a:lnSpc>
              <a:buFont typeface="Symbol" panose="05050102010706020507" pitchFamily="18" charset="2"/>
              <a:buChar char=""/>
            </a:pPr>
            <a:r>
              <a:rPr lang="en-US" sz="1333" dirty="0">
                <a:latin typeface="Times New Roman" panose="02020603050405020304" pitchFamily="18" charset="0"/>
                <a:ea typeface="Arial" panose="020B0604020202020204" pitchFamily="34" charset="0"/>
                <a:cs typeface="Times New Roman" panose="02020603050405020304" pitchFamily="18" charset="0"/>
              </a:rPr>
              <a:t>Reflective of diverse needs and values </a:t>
            </a:r>
            <a:r>
              <a:rPr lang="en-US" sz="1333" b="1" dirty="0">
                <a:latin typeface="Times New Roman" panose="02020603050405020304" pitchFamily="18" charset="0"/>
                <a:ea typeface="Arial" panose="020B0604020202020204" pitchFamily="34" charset="0"/>
                <a:cs typeface="Times New Roman" panose="02020603050405020304" pitchFamily="18" charset="0"/>
              </a:rPr>
              <a:t>(3)</a:t>
            </a:r>
            <a:endParaRPr lang="en-US" sz="1333" dirty="0">
              <a:latin typeface="Times New Roman" panose="02020603050405020304" pitchFamily="18" charset="0"/>
              <a:ea typeface="Arial" panose="020B0604020202020204" pitchFamily="34" charset="0"/>
              <a:cs typeface="Times New Roman" panose="02020603050405020304" pitchFamily="18" charset="0"/>
            </a:endParaRPr>
          </a:p>
          <a:p>
            <a:pPr marL="857229" lvl="2" indent="-171446">
              <a:lnSpc>
                <a:spcPct val="115000"/>
              </a:lnSpc>
              <a:buFont typeface="Courier New" panose="02070309020205020404" pitchFamily="49" charset="0"/>
              <a:buChar char="o"/>
            </a:pPr>
            <a:r>
              <a:rPr lang="en-US" sz="1333" dirty="0">
                <a:latin typeface="Times New Roman" panose="02020603050405020304" pitchFamily="18" charset="0"/>
                <a:ea typeface="Arial" panose="020B0604020202020204" pitchFamily="34" charset="0"/>
                <a:cs typeface="Times New Roman" panose="02020603050405020304" pitchFamily="18" charset="0"/>
              </a:rPr>
              <a:t>Reflect diversity.</a:t>
            </a:r>
          </a:p>
          <a:p>
            <a:pPr marL="857229" lvl="2" indent="-171446">
              <a:lnSpc>
                <a:spcPct val="115000"/>
              </a:lnSpc>
              <a:buFont typeface="Courier New" panose="02070309020205020404" pitchFamily="49" charset="0"/>
              <a:buChar char="o"/>
            </a:pPr>
            <a:r>
              <a:rPr lang="en-US" sz="1333" dirty="0">
                <a:latin typeface="Times New Roman" panose="02020603050405020304" pitchFamily="18" charset="0"/>
                <a:ea typeface="Arial" panose="020B0604020202020204" pitchFamily="34" charset="0"/>
                <a:cs typeface="Times New Roman" panose="02020603050405020304" pitchFamily="18" charset="0"/>
              </a:rPr>
              <a:t>Instruction reflects their communities (e.g., season units reflect the weather in their region)</a:t>
            </a:r>
          </a:p>
          <a:p>
            <a:pPr marL="728644">
              <a:lnSpc>
                <a:spcPct val="115000"/>
              </a:lnSpc>
            </a:pPr>
            <a:r>
              <a:rPr lang="en-US" sz="1333" dirty="0">
                <a:latin typeface="Times New Roman" panose="02020603050405020304" pitchFamily="18" charset="0"/>
                <a:ea typeface="Arial" panose="020B0604020202020204" pitchFamily="34" charset="0"/>
                <a:cs typeface="Times New Roman" panose="02020603050405020304" pitchFamily="18" charset="0"/>
              </a:rPr>
              <a:t> </a:t>
            </a:r>
          </a:p>
        </p:txBody>
      </p:sp>
    </p:spTree>
    <p:extLst>
      <p:ext uri="{BB962C8B-B14F-4D97-AF65-F5344CB8AC3E}">
        <p14:creationId xmlns:p14="http://schemas.microsoft.com/office/powerpoint/2010/main" val="39804149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152DC5-749F-AE46-D993-A226FE90A42D}"/>
              </a:ext>
            </a:extLst>
          </p:cNvPr>
          <p:cNvSpPr txBox="1"/>
          <p:nvPr/>
        </p:nvSpPr>
        <p:spPr>
          <a:xfrm>
            <a:off x="1023257" y="0"/>
            <a:ext cx="7913914" cy="6865341"/>
          </a:xfrm>
          <a:prstGeom prst="rect">
            <a:avLst/>
          </a:prstGeom>
          <a:noFill/>
        </p:spPr>
        <p:txBody>
          <a:bodyPr wrap="square">
            <a:spAutoFit/>
          </a:bodyPr>
          <a:lstStyle/>
          <a:p>
            <a:pPr marL="257168" indent="-257168">
              <a:lnSpc>
                <a:spcPct val="115000"/>
              </a:lnSpc>
              <a:buFont typeface="+mj-lt"/>
              <a:buAutoNum type="arabicPeriod"/>
            </a:pPr>
            <a:r>
              <a:rPr lang="en-US" sz="1600" b="1" dirty="0">
                <a:latin typeface="Times New Roman" panose="02020603050405020304" pitchFamily="18" charset="0"/>
                <a:ea typeface="Arial" panose="020B0604020202020204" pitchFamily="34" charset="0"/>
                <a:cs typeface="Times New Roman" panose="02020603050405020304" pitchFamily="18" charset="0"/>
              </a:rPr>
              <a:t>Screening/Entry into the EI System (n = 55)</a:t>
            </a:r>
            <a:endParaRPr lang="en-US" sz="1600" dirty="0">
              <a:latin typeface="Times New Roman" panose="02020603050405020304" pitchFamily="18" charset="0"/>
              <a:ea typeface="Arial" panose="020B0604020202020204" pitchFamily="34" charset="0"/>
              <a:cs typeface="Times New Roman" panose="02020603050405020304" pitchFamily="18" charset="0"/>
            </a:endParaRPr>
          </a:p>
          <a:p>
            <a:pPr>
              <a:lnSpc>
                <a:spcPct val="115000"/>
              </a:lnSpc>
            </a:pPr>
            <a:r>
              <a:rPr lang="en-US" sz="1600" dirty="0">
                <a:latin typeface="Times New Roman" panose="02020603050405020304" pitchFamily="18" charset="0"/>
                <a:ea typeface="Arial" panose="020B0604020202020204" pitchFamily="34" charset="0"/>
                <a:cs typeface="Times New Roman" panose="02020603050405020304" pitchFamily="18" charset="0"/>
              </a:rPr>
              <a:t> </a:t>
            </a:r>
          </a:p>
          <a:p>
            <a:pPr>
              <a:lnSpc>
                <a:spcPct val="115000"/>
              </a:lnSpc>
            </a:pPr>
            <a:r>
              <a:rPr lang="en-US" sz="1600" u="sng" dirty="0">
                <a:latin typeface="Times New Roman" panose="02020603050405020304" pitchFamily="18" charset="0"/>
                <a:ea typeface="Arial" panose="020B0604020202020204" pitchFamily="34" charset="0"/>
                <a:cs typeface="Times New Roman" panose="02020603050405020304" pitchFamily="18" charset="0"/>
              </a:rPr>
              <a:t>Universal Screening</a:t>
            </a:r>
            <a:r>
              <a:rPr lang="en-US" sz="1600" b="1" u="sng" dirty="0">
                <a:latin typeface="Times New Roman" panose="02020603050405020304" pitchFamily="18" charset="0"/>
                <a:ea typeface="Arial" panose="020B0604020202020204" pitchFamily="34" charset="0"/>
                <a:cs typeface="Times New Roman" panose="02020603050405020304" pitchFamily="18" charset="0"/>
              </a:rPr>
              <a:t> (7)</a:t>
            </a:r>
            <a:endParaRPr lang="en-US" sz="1600" dirty="0">
              <a:latin typeface="Times New Roman" panose="02020603050405020304" pitchFamily="18" charset="0"/>
              <a:ea typeface="Arial" panose="020B0604020202020204" pitchFamily="34" charset="0"/>
              <a:cs typeface="Times New Roman" panose="02020603050405020304" pitchFamily="18" charset="0"/>
            </a:endParaRPr>
          </a:p>
          <a:p>
            <a:pPr marL="557199" lvl="1" indent="-214308">
              <a:lnSpc>
                <a:spcPct val="115000"/>
              </a:lnSpc>
              <a:buFont typeface="Symbol" panose="05050102010706020507" pitchFamily="18" charset="2"/>
              <a:buChar char=""/>
            </a:pPr>
            <a:r>
              <a:rPr lang="en-US" sz="1600" dirty="0">
                <a:latin typeface="Times New Roman" panose="02020603050405020304" pitchFamily="18" charset="0"/>
                <a:ea typeface="Arial" panose="020B0604020202020204" pitchFamily="34" charset="0"/>
                <a:cs typeface="Times New Roman" panose="02020603050405020304" pitchFamily="18" charset="0"/>
              </a:rPr>
              <a:t>Universal screening system </a:t>
            </a:r>
            <a:r>
              <a:rPr lang="en-US" sz="1600" b="1" dirty="0">
                <a:latin typeface="Times New Roman" panose="02020603050405020304" pitchFamily="18" charset="0"/>
                <a:ea typeface="Arial" panose="020B0604020202020204" pitchFamily="34" charset="0"/>
                <a:cs typeface="Times New Roman" panose="02020603050405020304" pitchFamily="18" charset="0"/>
              </a:rPr>
              <a:t>(4)</a:t>
            </a:r>
            <a:endParaRPr lang="en-US" sz="1600" dirty="0">
              <a:latin typeface="Times New Roman" panose="02020603050405020304" pitchFamily="18" charset="0"/>
              <a:ea typeface="Arial" panose="020B0604020202020204" pitchFamily="34" charset="0"/>
              <a:cs typeface="Times New Roman" panose="02020603050405020304" pitchFamily="18" charset="0"/>
            </a:endParaRPr>
          </a:p>
          <a:p>
            <a:pPr marL="857229" lvl="2" indent="-171446">
              <a:lnSpc>
                <a:spcPct val="115000"/>
              </a:lnSpc>
              <a:buFont typeface="Courier New" panose="02070309020205020404" pitchFamily="49" charset="0"/>
              <a:buChar char="o"/>
            </a:pPr>
            <a:r>
              <a:rPr lang="en-US" sz="1600" dirty="0">
                <a:latin typeface="Times New Roman" panose="02020603050405020304" pitchFamily="18" charset="0"/>
                <a:ea typeface="Arial" panose="020B0604020202020204" pitchFamily="34" charset="0"/>
                <a:cs typeface="Times New Roman" panose="02020603050405020304" pitchFamily="18" charset="0"/>
              </a:rPr>
              <a:t>Universal best practices - no variation from states to states.</a:t>
            </a:r>
          </a:p>
          <a:p>
            <a:pPr marL="857229" lvl="2" indent="-171446">
              <a:lnSpc>
                <a:spcPct val="115000"/>
              </a:lnSpc>
              <a:buFont typeface="Courier New" panose="02070309020205020404" pitchFamily="49" charset="0"/>
              <a:buChar char="o"/>
            </a:pPr>
            <a:r>
              <a:rPr lang="en-US" sz="1600" dirty="0">
                <a:latin typeface="Times New Roman" panose="02020603050405020304" pitchFamily="18" charset="0"/>
                <a:ea typeface="Arial" panose="020B0604020202020204" pitchFamily="34" charset="0"/>
                <a:cs typeface="Times New Roman" panose="02020603050405020304" pitchFamily="18" charset="0"/>
              </a:rPr>
              <a:t>Screening universal +follow-up for all</a:t>
            </a:r>
          </a:p>
          <a:p>
            <a:pPr marL="857229" lvl="2" indent="-171446">
              <a:lnSpc>
                <a:spcPct val="115000"/>
              </a:lnSpc>
              <a:buFont typeface="Courier New" panose="02070309020205020404" pitchFamily="49" charset="0"/>
              <a:buChar char="o"/>
            </a:pPr>
            <a:r>
              <a:rPr lang="en-US" sz="1600" dirty="0">
                <a:latin typeface="Times New Roman" panose="02020603050405020304" pitchFamily="18" charset="0"/>
                <a:ea typeface="Arial" panose="020B0604020202020204" pitchFamily="34" charset="0"/>
                <a:cs typeface="Times New Roman" panose="02020603050405020304" pitchFamily="18" charset="0"/>
              </a:rPr>
              <a:t>Common eligibility criteria on a national level</a:t>
            </a:r>
          </a:p>
          <a:p>
            <a:pPr marL="557199" lvl="1" indent="-214308">
              <a:lnSpc>
                <a:spcPct val="115000"/>
              </a:lnSpc>
              <a:buFont typeface="Symbol" panose="05050102010706020507" pitchFamily="18" charset="2"/>
              <a:buChar char=""/>
            </a:pPr>
            <a:r>
              <a:rPr lang="en-US" sz="1600" dirty="0">
                <a:latin typeface="Times New Roman" panose="02020603050405020304" pitchFamily="18" charset="0"/>
                <a:ea typeface="Arial" panose="020B0604020202020204" pitchFamily="34" charset="0"/>
                <a:cs typeface="Times New Roman" panose="02020603050405020304" pitchFamily="18" charset="0"/>
              </a:rPr>
              <a:t>Ongoing &amp; following up.</a:t>
            </a:r>
          </a:p>
          <a:p>
            <a:pPr marL="557199" lvl="1" indent="-214308">
              <a:lnSpc>
                <a:spcPct val="115000"/>
              </a:lnSpc>
              <a:buFont typeface="Symbol" panose="05050102010706020507" pitchFamily="18" charset="2"/>
              <a:buChar char=""/>
            </a:pPr>
            <a:r>
              <a:rPr lang="en-US" sz="1600" dirty="0">
                <a:latin typeface="Times New Roman" panose="02020603050405020304" pitchFamily="18" charset="0"/>
                <a:ea typeface="Arial" panose="020B0604020202020204" pitchFamily="34" charset="0"/>
                <a:cs typeface="Times New Roman" panose="02020603050405020304" pitchFamily="18" charset="0"/>
              </a:rPr>
              <a:t>Follow up for all disabilities/medical needs.</a:t>
            </a:r>
          </a:p>
          <a:p>
            <a:pPr marL="557199" lvl="1" indent="-214308">
              <a:lnSpc>
                <a:spcPct val="115000"/>
              </a:lnSpc>
              <a:buFont typeface="Symbol" panose="05050102010706020507" pitchFamily="18" charset="2"/>
              <a:buChar char=""/>
            </a:pPr>
            <a:r>
              <a:rPr lang="en-US" sz="1600" dirty="0">
                <a:latin typeface="Times New Roman" panose="02020603050405020304" pitchFamily="18" charset="0"/>
                <a:ea typeface="Arial" panose="020B0604020202020204" pitchFamily="34" charset="0"/>
                <a:cs typeface="Times New Roman" panose="02020603050405020304" pitchFamily="18" charset="0"/>
              </a:rPr>
              <a:t>Regularly updated.</a:t>
            </a:r>
          </a:p>
          <a:p>
            <a:pPr marL="342891">
              <a:lnSpc>
                <a:spcPct val="115000"/>
              </a:lnSpc>
            </a:pPr>
            <a:r>
              <a:rPr lang="en-US" sz="1600" dirty="0">
                <a:latin typeface="Times New Roman" panose="02020603050405020304" pitchFamily="18" charset="0"/>
                <a:ea typeface="Arial" panose="020B0604020202020204" pitchFamily="34" charset="0"/>
                <a:cs typeface="Times New Roman" panose="02020603050405020304" pitchFamily="18" charset="0"/>
              </a:rPr>
              <a:t> </a:t>
            </a:r>
          </a:p>
          <a:p>
            <a:pPr>
              <a:lnSpc>
                <a:spcPct val="115000"/>
              </a:lnSpc>
            </a:pPr>
            <a:r>
              <a:rPr lang="en-US" sz="1600" u="sng" dirty="0">
                <a:latin typeface="Times New Roman" panose="02020603050405020304" pitchFamily="18" charset="0"/>
                <a:ea typeface="Arial" panose="020B0604020202020204" pitchFamily="34" charset="0"/>
                <a:cs typeface="Times New Roman" panose="02020603050405020304" pitchFamily="18" charset="0"/>
              </a:rPr>
              <a:t>Family Centered Practices </a:t>
            </a:r>
            <a:r>
              <a:rPr lang="en-US" sz="1600" b="1" u="sng" dirty="0">
                <a:latin typeface="Times New Roman" panose="02020603050405020304" pitchFamily="18" charset="0"/>
                <a:ea typeface="Arial" panose="020B0604020202020204" pitchFamily="34" charset="0"/>
                <a:cs typeface="Times New Roman" panose="02020603050405020304" pitchFamily="18" charset="0"/>
              </a:rPr>
              <a:t>(9)</a:t>
            </a:r>
            <a:endParaRPr lang="en-US" sz="1600" dirty="0">
              <a:latin typeface="Times New Roman" panose="02020603050405020304" pitchFamily="18" charset="0"/>
              <a:ea typeface="Arial" panose="020B0604020202020204" pitchFamily="34" charset="0"/>
              <a:cs typeface="Times New Roman" panose="02020603050405020304" pitchFamily="18" charset="0"/>
            </a:endParaRPr>
          </a:p>
          <a:p>
            <a:pPr marL="557199" lvl="1" indent="-214308">
              <a:lnSpc>
                <a:spcPct val="115000"/>
              </a:lnSpc>
              <a:buFont typeface="Symbol" panose="05050102010706020507" pitchFamily="18" charset="2"/>
              <a:buChar char=""/>
            </a:pPr>
            <a:r>
              <a:rPr lang="en-US" sz="1600" dirty="0">
                <a:latin typeface="Times New Roman" panose="02020603050405020304" pitchFamily="18" charset="0"/>
                <a:ea typeface="Arial" panose="020B0604020202020204" pitchFamily="34" charset="0"/>
                <a:cs typeface="Times New Roman" panose="02020603050405020304" pitchFamily="18" charset="0"/>
              </a:rPr>
              <a:t>Nobody explains to the families what is happening especially if they do not speak English </a:t>
            </a:r>
            <a:r>
              <a:rPr lang="en-US" sz="1600" b="1" dirty="0">
                <a:latin typeface="Times New Roman" panose="02020603050405020304" pitchFamily="18" charset="0"/>
                <a:ea typeface="Arial" panose="020B0604020202020204" pitchFamily="34" charset="0"/>
                <a:cs typeface="Times New Roman" panose="02020603050405020304" pitchFamily="18" charset="0"/>
              </a:rPr>
              <a:t>(3)</a:t>
            </a:r>
            <a:endParaRPr lang="en-US" sz="1600" dirty="0">
              <a:latin typeface="Times New Roman" panose="02020603050405020304" pitchFamily="18" charset="0"/>
              <a:ea typeface="Arial" panose="020B0604020202020204" pitchFamily="34" charset="0"/>
              <a:cs typeface="Times New Roman" panose="02020603050405020304" pitchFamily="18" charset="0"/>
            </a:endParaRPr>
          </a:p>
          <a:p>
            <a:pPr marL="857229" lvl="2" indent="-171446">
              <a:lnSpc>
                <a:spcPct val="115000"/>
              </a:lnSpc>
              <a:buFont typeface="Courier New" panose="02070309020205020404" pitchFamily="49" charset="0"/>
              <a:buChar char="o"/>
            </a:pPr>
            <a:r>
              <a:rPr lang="en-US" sz="1600" dirty="0">
                <a:latin typeface="Times New Roman" panose="02020603050405020304" pitchFamily="18" charset="0"/>
                <a:ea typeface="Arial" panose="020B0604020202020204" pitchFamily="34" charset="0"/>
                <a:cs typeface="Times New Roman" panose="02020603050405020304" pitchFamily="18" charset="0"/>
              </a:rPr>
              <a:t>Information must be communicated to families.</a:t>
            </a:r>
          </a:p>
          <a:p>
            <a:pPr marL="857229" lvl="2" indent="-171446">
              <a:lnSpc>
                <a:spcPct val="115000"/>
              </a:lnSpc>
              <a:buFont typeface="Courier New" panose="02070309020205020404" pitchFamily="49" charset="0"/>
              <a:buChar char="o"/>
            </a:pPr>
            <a:r>
              <a:rPr lang="en-US" sz="1600" dirty="0">
                <a:latin typeface="Times New Roman" panose="02020603050405020304" pitchFamily="18" charset="0"/>
                <a:ea typeface="Arial" panose="020B0604020202020204" pitchFamily="34" charset="0"/>
                <a:cs typeface="Times New Roman" panose="02020603050405020304" pitchFamily="18" charset="0"/>
              </a:rPr>
              <a:t>Using parent friendly language</a:t>
            </a:r>
          </a:p>
          <a:p>
            <a:pPr marL="557199" lvl="1" indent="-214308">
              <a:lnSpc>
                <a:spcPct val="115000"/>
              </a:lnSpc>
              <a:buFont typeface="Symbol" panose="05050102010706020507" pitchFamily="18" charset="2"/>
              <a:buChar char=""/>
            </a:pPr>
            <a:r>
              <a:rPr lang="en-US" sz="1600" dirty="0">
                <a:latin typeface="Times New Roman" panose="02020603050405020304" pitchFamily="18" charset="0"/>
                <a:ea typeface="Arial" panose="020B0604020202020204" pitchFamily="34" charset="0"/>
                <a:cs typeface="Times New Roman" panose="02020603050405020304" pitchFamily="18" charset="0"/>
              </a:rPr>
              <a:t>Should gather background of families (i.e.: health, birth, family, structure, etc.) </a:t>
            </a:r>
            <a:r>
              <a:rPr lang="en-US" sz="1600" b="1" dirty="0">
                <a:latin typeface="Times New Roman" panose="02020603050405020304" pitchFamily="18" charset="0"/>
                <a:ea typeface="Arial" panose="020B0604020202020204" pitchFamily="34" charset="0"/>
                <a:cs typeface="Times New Roman" panose="02020603050405020304" pitchFamily="18" charset="0"/>
              </a:rPr>
              <a:t>(2)</a:t>
            </a:r>
            <a:endParaRPr lang="en-US" sz="1600" dirty="0">
              <a:latin typeface="Times New Roman" panose="02020603050405020304" pitchFamily="18" charset="0"/>
              <a:ea typeface="Arial" panose="020B0604020202020204" pitchFamily="34" charset="0"/>
              <a:cs typeface="Times New Roman" panose="02020603050405020304" pitchFamily="18" charset="0"/>
            </a:endParaRPr>
          </a:p>
          <a:p>
            <a:pPr marL="857229" lvl="2" indent="-171446">
              <a:lnSpc>
                <a:spcPct val="115000"/>
              </a:lnSpc>
              <a:buFont typeface="Courier New" panose="02070309020205020404" pitchFamily="49" charset="0"/>
              <a:buChar char="o"/>
            </a:pPr>
            <a:r>
              <a:rPr lang="en-US" sz="1600" dirty="0">
                <a:latin typeface="Times New Roman" panose="02020603050405020304" pitchFamily="18" charset="0"/>
                <a:ea typeface="Arial" panose="020B0604020202020204" pitchFamily="34" charset="0"/>
                <a:cs typeface="Times New Roman" panose="02020603050405020304" pitchFamily="18" charset="0"/>
              </a:rPr>
              <a:t>Include family determinant of health.</a:t>
            </a:r>
          </a:p>
          <a:p>
            <a:pPr marL="557199" lvl="1" indent="-214308">
              <a:lnSpc>
                <a:spcPct val="115000"/>
              </a:lnSpc>
              <a:buFont typeface="Symbol" panose="05050102010706020507" pitchFamily="18" charset="2"/>
              <a:buChar char=""/>
            </a:pPr>
            <a:r>
              <a:rPr lang="en-US" sz="1600" dirty="0">
                <a:latin typeface="Times New Roman" panose="02020603050405020304" pitchFamily="18" charset="0"/>
                <a:ea typeface="Arial" panose="020B0604020202020204" pitchFamily="34" charset="0"/>
                <a:cs typeface="Times New Roman" panose="02020603050405020304" pitchFamily="18" charset="0"/>
              </a:rPr>
              <a:t>True family partnership/collaboration and valuing and intentionally seeking parent report.</a:t>
            </a:r>
            <a:r>
              <a:rPr lang="en-US" sz="1600" b="1" dirty="0">
                <a:latin typeface="Times New Roman" panose="02020603050405020304" pitchFamily="18" charset="0"/>
                <a:ea typeface="Arial" panose="020B0604020202020204" pitchFamily="34" charset="0"/>
                <a:cs typeface="Times New Roman" panose="02020603050405020304" pitchFamily="18" charset="0"/>
              </a:rPr>
              <a:t> (3)</a:t>
            </a:r>
            <a:endParaRPr lang="en-US" sz="1600" dirty="0">
              <a:latin typeface="Times New Roman" panose="02020603050405020304" pitchFamily="18" charset="0"/>
              <a:ea typeface="Arial" panose="020B0604020202020204" pitchFamily="34" charset="0"/>
              <a:cs typeface="Times New Roman" panose="02020603050405020304" pitchFamily="18" charset="0"/>
            </a:endParaRPr>
          </a:p>
          <a:p>
            <a:pPr marL="857229" lvl="2" indent="-171446">
              <a:lnSpc>
                <a:spcPct val="115000"/>
              </a:lnSpc>
              <a:buFont typeface="Courier New" panose="02070309020205020404" pitchFamily="49" charset="0"/>
              <a:buChar char="o"/>
            </a:pPr>
            <a:r>
              <a:rPr lang="en-US" sz="1600" dirty="0">
                <a:latin typeface="Times New Roman" panose="02020603050405020304" pitchFamily="18" charset="0"/>
                <a:ea typeface="Arial" panose="020B0604020202020204" pitchFamily="34" charset="0"/>
                <a:cs typeface="Times New Roman" panose="02020603050405020304" pitchFamily="18" charset="0"/>
              </a:rPr>
              <a:t>Interviewing and building family capacity </a:t>
            </a:r>
          </a:p>
          <a:p>
            <a:pPr marL="857229" lvl="2" indent="-171446">
              <a:lnSpc>
                <a:spcPct val="115000"/>
              </a:lnSpc>
              <a:buFont typeface="Courier New" panose="02070309020205020404" pitchFamily="49" charset="0"/>
              <a:buChar char="o"/>
            </a:pPr>
            <a:r>
              <a:rPr lang="en-US" sz="1600" dirty="0">
                <a:latin typeface="Times New Roman" panose="02020603050405020304" pitchFamily="18" charset="0"/>
                <a:ea typeface="Arial" panose="020B0604020202020204" pitchFamily="34" charset="0"/>
                <a:cs typeface="Times New Roman" panose="02020603050405020304" pitchFamily="18" charset="0"/>
              </a:rPr>
              <a:t>Listening to families concerns and priorities.</a:t>
            </a:r>
          </a:p>
          <a:p>
            <a:pPr marL="557199" lvl="1" indent="-214308">
              <a:lnSpc>
                <a:spcPct val="115000"/>
              </a:lnSpc>
              <a:buFont typeface="Symbol" panose="05050102010706020507" pitchFamily="18" charset="2"/>
              <a:buChar char=""/>
            </a:pPr>
            <a:r>
              <a:rPr lang="en-US" sz="1600" dirty="0">
                <a:latin typeface="Times New Roman" panose="02020603050405020304" pitchFamily="18" charset="0"/>
                <a:ea typeface="Arial" panose="020B0604020202020204" pitchFamily="34" charset="0"/>
                <a:cs typeface="Times New Roman" panose="02020603050405020304" pitchFamily="18" charset="0"/>
              </a:rPr>
              <a:t>Remind parents of their right to request screening and evaluations if they consider it needed.</a:t>
            </a:r>
          </a:p>
        </p:txBody>
      </p:sp>
    </p:spTree>
    <p:extLst>
      <p:ext uri="{BB962C8B-B14F-4D97-AF65-F5344CB8AC3E}">
        <p14:creationId xmlns:p14="http://schemas.microsoft.com/office/powerpoint/2010/main" val="39851349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94B31-5B02-2BBD-A1A2-36EB2BDCEC16}"/>
              </a:ext>
            </a:extLst>
          </p:cNvPr>
          <p:cNvSpPr>
            <a:spLocks noGrp="1"/>
          </p:cNvSpPr>
          <p:nvPr>
            <p:ph type="title"/>
          </p:nvPr>
        </p:nvSpPr>
        <p:spPr>
          <a:xfrm>
            <a:off x="765426" y="7628"/>
            <a:ext cx="7886700" cy="1325563"/>
          </a:xfrm>
        </p:spPr>
        <p:txBody>
          <a:bodyPr>
            <a:normAutofit/>
          </a:bodyPr>
          <a:lstStyle/>
          <a:p>
            <a:pPr algn="ctr"/>
            <a:r>
              <a:rPr lang="en-US" sz="3200" b="1" dirty="0"/>
              <a:t>Equity in Early Childhood Intervention </a:t>
            </a:r>
          </a:p>
        </p:txBody>
      </p:sp>
      <p:sp>
        <p:nvSpPr>
          <p:cNvPr id="3" name="Content Placeholder 2">
            <a:extLst>
              <a:ext uri="{FF2B5EF4-FFF2-40B4-BE49-F238E27FC236}">
                <a16:creationId xmlns:a16="http://schemas.microsoft.com/office/drawing/2014/main" id="{07508722-F011-2241-03B8-3DF4ABE66F42}"/>
              </a:ext>
            </a:extLst>
          </p:cNvPr>
          <p:cNvSpPr>
            <a:spLocks noGrp="1"/>
          </p:cNvSpPr>
          <p:nvPr>
            <p:ph idx="1"/>
          </p:nvPr>
        </p:nvSpPr>
        <p:spPr>
          <a:xfrm>
            <a:off x="491874" y="1333191"/>
            <a:ext cx="8278238" cy="4590829"/>
          </a:xfrm>
        </p:spPr>
        <p:txBody>
          <a:bodyPr>
            <a:normAutofit fontScale="85000" lnSpcReduction="20000"/>
          </a:bodyPr>
          <a:lstStyle/>
          <a:p>
            <a:pPr marL="0" indent="0" algn="ctr">
              <a:lnSpc>
                <a:spcPct val="150000"/>
              </a:lnSpc>
              <a:spcAft>
                <a:spcPts val="600"/>
              </a:spcAft>
              <a:buNone/>
            </a:pPr>
            <a:r>
              <a:rPr lang="en-US" sz="2400" b="1" dirty="0"/>
              <a:t>Every infant and young child with a delay in development or disability,</a:t>
            </a:r>
          </a:p>
          <a:p>
            <a:pPr marL="0" indent="0" algn="ctr">
              <a:lnSpc>
                <a:spcPct val="150000"/>
              </a:lnSpc>
              <a:spcAft>
                <a:spcPts val="600"/>
              </a:spcAft>
              <a:buNone/>
            </a:pPr>
            <a:r>
              <a:rPr lang="en-US" sz="2400" b="1" dirty="0"/>
              <a:t> and their family, </a:t>
            </a:r>
          </a:p>
          <a:p>
            <a:pPr marL="0" indent="0" algn="ctr">
              <a:lnSpc>
                <a:spcPct val="150000"/>
              </a:lnSpc>
              <a:spcAft>
                <a:spcPts val="600"/>
              </a:spcAft>
              <a:buNone/>
            </a:pPr>
            <a:r>
              <a:rPr lang="en-US" sz="2400" b="1" dirty="0"/>
              <a:t>will have access to, and fully participate in </a:t>
            </a:r>
          </a:p>
          <a:p>
            <a:pPr marL="0" indent="0" algn="ctr">
              <a:lnSpc>
                <a:spcPct val="150000"/>
              </a:lnSpc>
              <a:spcAft>
                <a:spcPts val="600"/>
              </a:spcAft>
              <a:buNone/>
            </a:pPr>
            <a:r>
              <a:rPr lang="en-US" sz="2400" b="1" dirty="0"/>
              <a:t>early childhood intervention, </a:t>
            </a:r>
          </a:p>
          <a:p>
            <a:pPr marL="0" indent="0" algn="ctr">
              <a:lnSpc>
                <a:spcPct val="150000"/>
              </a:lnSpc>
              <a:spcAft>
                <a:spcPts val="600"/>
              </a:spcAft>
              <a:buNone/>
            </a:pPr>
            <a:r>
              <a:rPr lang="en-US" sz="2400" b="1" dirty="0"/>
              <a:t>that is individually designed to be racially, ethnically, culturally, and linguistically responsive,  </a:t>
            </a:r>
          </a:p>
          <a:p>
            <a:pPr marL="0" indent="0" algn="ctr">
              <a:lnSpc>
                <a:spcPct val="150000"/>
              </a:lnSpc>
              <a:spcAft>
                <a:spcPts val="600"/>
              </a:spcAft>
              <a:buNone/>
            </a:pPr>
            <a:r>
              <a:rPr lang="en-US" sz="2400" b="1" dirty="0"/>
              <a:t>to ensure equitable, appropriate, and optimal </a:t>
            </a:r>
          </a:p>
          <a:p>
            <a:pPr marL="0" indent="0" algn="ctr">
              <a:lnSpc>
                <a:spcPct val="150000"/>
              </a:lnSpc>
              <a:spcAft>
                <a:spcPts val="600"/>
              </a:spcAft>
              <a:buNone/>
            </a:pPr>
            <a:r>
              <a:rPr lang="en-US" sz="2400" b="1" dirty="0"/>
              <a:t>child and family outcomes</a:t>
            </a:r>
            <a:r>
              <a:rPr lang="en-US" sz="2400" dirty="0"/>
              <a:t>.</a:t>
            </a:r>
          </a:p>
          <a:p>
            <a:endParaRPr lang="en-US" dirty="0"/>
          </a:p>
        </p:txBody>
      </p:sp>
    </p:spTree>
    <p:extLst>
      <p:ext uri="{BB962C8B-B14F-4D97-AF65-F5344CB8AC3E}">
        <p14:creationId xmlns:p14="http://schemas.microsoft.com/office/powerpoint/2010/main" val="25302521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0D9B5-34FC-CB5C-CE2D-721040D2A477}"/>
              </a:ext>
            </a:extLst>
          </p:cNvPr>
          <p:cNvSpPr>
            <a:spLocks noGrp="1"/>
          </p:cNvSpPr>
          <p:nvPr>
            <p:ph type="title"/>
          </p:nvPr>
        </p:nvSpPr>
        <p:spPr>
          <a:xfrm>
            <a:off x="628650" y="500061"/>
            <a:ext cx="7886700" cy="1325563"/>
          </a:xfrm>
        </p:spPr>
        <p:txBody>
          <a:bodyPr>
            <a:normAutofit fontScale="90000"/>
          </a:bodyPr>
          <a:lstStyle/>
          <a:p>
            <a:pPr algn="ctr"/>
            <a:r>
              <a:rPr lang="en-US" sz="2700" b="1" i="0" dirty="0">
                <a:solidFill>
                  <a:srgbClr val="000E2F"/>
                </a:solidFill>
                <a:effectLst/>
              </a:rPr>
              <a:t>When we achieve Equity in Early Childhood Intervention, </a:t>
            </a:r>
            <a:br>
              <a:rPr lang="en-US" sz="2700" b="1" i="0" dirty="0">
                <a:solidFill>
                  <a:srgbClr val="000E2F"/>
                </a:solidFill>
                <a:effectLst/>
              </a:rPr>
            </a:br>
            <a:r>
              <a:rPr lang="en-US" sz="2700" b="1" i="0" dirty="0">
                <a:solidFill>
                  <a:srgbClr val="000E2F"/>
                </a:solidFill>
                <a:effectLst/>
              </a:rPr>
              <a:t>we will see…..</a:t>
            </a:r>
            <a:br>
              <a:rPr lang="en-US" sz="4400" b="0" i="0" dirty="0">
                <a:solidFill>
                  <a:srgbClr val="000E2F"/>
                </a:solidFill>
                <a:effectLst/>
              </a:rPr>
            </a:br>
            <a:endParaRPr lang="en-US" dirty="0"/>
          </a:p>
        </p:txBody>
      </p:sp>
      <p:sp>
        <p:nvSpPr>
          <p:cNvPr id="3" name="Content Placeholder 2">
            <a:extLst>
              <a:ext uri="{FF2B5EF4-FFF2-40B4-BE49-F238E27FC236}">
                <a16:creationId xmlns:a16="http://schemas.microsoft.com/office/drawing/2014/main" id="{316AD513-9448-4693-E3DA-77F07115820E}"/>
              </a:ext>
            </a:extLst>
          </p:cNvPr>
          <p:cNvSpPr>
            <a:spLocks noGrp="1"/>
          </p:cNvSpPr>
          <p:nvPr>
            <p:ph idx="1"/>
          </p:nvPr>
        </p:nvSpPr>
        <p:spPr>
          <a:xfrm>
            <a:off x="628650" y="1403593"/>
            <a:ext cx="7886700" cy="5454407"/>
          </a:xfrm>
        </p:spPr>
        <p:txBody>
          <a:bodyPr>
            <a:normAutofit fontScale="25000" lnSpcReduction="20000"/>
          </a:bodyPr>
          <a:lstStyle/>
          <a:p>
            <a:pPr marL="0" indent="0" algn="ctr">
              <a:lnSpc>
                <a:spcPct val="150000"/>
              </a:lnSpc>
              <a:buNone/>
            </a:pPr>
            <a:r>
              <a:rPr lang="en-US" sz="8000" b="0" i="0" dirty="0">
                <a:solidFill>
                  <a:srgbClr val="000E2F"/>
                </a:solidFill>
                <a:effectLst/>
              </a:rPr>
              <a:t>the absence of systematic disparities and unjust policies and practices that impact infants and young children with disabilities and their families in their pursuit of what they want and need to be included as valued members of their communities; </a:t>
            </a:r>
          </a:p>
          <a:p>
            <a:pPr marL="0" indent="0" algn="ctr">
              <a:lnSpc>
                <a:spcPct val="150000"/>
              </a:lnSpc>
              <a:buNone/>
            </a:pPr>
            <a:r>
              <a:rPr lang="en-US" sz="8000" b="0" i="0" dirty="0">
                <a:solidFill>
                  <a:srgbClr val="000E2F"/>
                </a:solidFill>
                <a:effectLst/>
              </a:rPr>
              <a:t>and the removal of structural barriers that deny infants and young children with disabilities and their families' opportunities to belong, thrive and learn because of their disability, and other identities and affiliations they may have such as culture, race, ethnicity, language, national origin, geography or place, ideology, sexual orientation and gender identity, socioeconomic status, and spirituality.*</a:t>
            </a:r>
            <a:endParaRPr lang="en-US" sz="12800" dirty="0"/>
          </a:p>
          <a:p>
            <a:pPr algn="ctr">
              <a:lnSpc>
                <a:spcPct val="150000"/>
              </a:lnSpc>
            </a:pPr>
            <a:endParaRPr lang="en-US" sz="8000" b="0" i="1" dirty="0">
              <a:solidFill>
                <a:srgbClr val="000000"/>
              </a:solidFill>
              <a:effectLst/>
            </a:endParaRPr>
          </a:p>
          <a:p>
            <a:pPr marL="0" indent="0" algn="ctr">
              <a:lnSpc>
                <a:spcPct val="150000"/>
              </a:lnSpc>
              <a:buNone/>
            </a:pPr>
            <a:endParaRPr lang="en-US" sz="2600" b="0" i="1" dirty="0">
              <a:solidFill>
                <a:srgbClr val="000000"/>
              </a:solidFill>
              <a:effectLst/>
            </a:endParaRPr>
          </a:p>
          <a:p>
            <a:pPr marL="0" indent="0" algn="ctr">
              <a:lnSpc>
                <a:spcPct val="150000"/>
              </a:lnSpc>
              <a:buNone/>
            </a:pPr>
            <a:endParaRPr lang="en-US" sz="2600" i="1" dirty="0">
              <a:solidFill>
                <a:srgbClr val="000000"/>
              </a:solidFill>
            </a:endParaRPr>
          </a:p>
          <a:p>
            <a:pPr marL="0" indent="0" algn="ctr">
              <a:lnSpc>
                <a:spcPct val="150000"/>
              </a:lnSpc>
              <a:buNone/>
            </a:pPr>
            <a:br>
              <a:rPr lang="en-US" sz="2600" i="1" dirty="0">
                <a:solidFill>
                  <a:srgbClr val="000000"/>
                </a:solidFill>
              </a:rPr>
            </a:br>
            <a:endParaRPr lang="en-US" sz="2600" i="1" dirty="0">
              <a:solidFill>
                <a:srgbClr val="000000"/>
              </a:solidFill>
            </a:endParaRPr>
          </a:p>
          <a:p>
            <a:pPr marL="0" indent="0" algn="ctr">
              <a:lnSpc>
                <a:spcPct val="150000"/>
              </a:lnSpc>
              <a:buNone/>
            </a:pPr>
            <a:endParaRPr lang="en-US" sz="2600" b="0" i="1" dirty="0">
              <a:solidFill>
                <a:srgbClr val="000000"/>
              </a:solidFill>
              <a:effectLst/>
            </a:endParaRPr>
          </a:p>
          <a:p>
            <a:pPr algn="ctr"/>
            <a:endParaRPr lang="en-US" dirty="0"/>
          </a:p>
        </p:txBody>
      </p:sp>
      <p:sp>
        <p:nvSpPr>
          <p:cNvPr id="5" name="TextBox 4">
            <a:extLst>
              <a:ext uri="{FF2B5EF4-FFF2-40B4-BE49-F238E27FC236}">
                <a16:creationId xmlns:a16="http://schemas.microsoft.com/office/drawing/2014/main" id="{150E6567-1A54-EF88-5962-E81A02366955}"/>
              </a:ext>
            </a:extLst>
          </p:cNvPr>
          <p:cNvSpPr txBox="1"/>
          <p:nvPr/>
        </p:nvSpPr>
        <p:spPr>
          <a:xfrm>
            <a:off x="4572000" y="5588700"/>
            <a:ext cx="4572000" cy="369332"/>
          </a:xfrm>
          <a:prstGeom prst="rect">
            <a:avLst/>
          </a:prstGeom>
          <a:noFill/>
        </p:spPr>
        <p:txBody>
          <a:bodyPr wrap="square">
            <a:spAutoFit/>
          </a:bodyPr>
          <a:lstStyle/>
          <a:p>
            <a:r>
              <a:rPr lang="en-US" b="0" i="1" dirty="0">
                <a:solidFill>
                  <a:srgbClr val="000000"/>
                </a:solidFill>
                <a:effectLst/>
                <a:latin typeface="Noto Sans JP"/>
              </a:rPr>
              <a:t>* Adapted from </a:t>
            </a:r>
            <a:r>
              <a:rPr lang="en-US" b="0" i="1" dirty="0" err="1">
                <a:solidFill>
                  <a:srgbClr val="000000"/>
                </a:solidFill>
                <a:effectLst/>
                <a:latin typeface="Noto Sans JP"/>
              </a:rPr>
              <a:t>Braveman</a:t>
            </a:r>
            <a:r>
              <a:rPr lang="en-US" b="0" i="1" dirty="0">
                <a:solidFill>
                  <a:srgbClr val="000000"/>
                </a:solidFill>
                <a:effectLst/>
                <a:latin typeface="Noto Sans JP"/>
              </a:rPr>
              <a:t> &amp; </a:t>
            </a:r>
            <a:r>
              <a:rPr lang="en-US" b="0" i="1" dirty="0" err="1">
                <a:solidFill>
                  <a:srgbClr val="000000"/>
                </a:solidFill>
                <a:effectLst/>
                <a:latin typeface="Noto Sans JP"/>
              </a:rPr>
              <a:t>Gruskin</a:t>
            </a:r>
            <a:r>
              <a:rPr lang="en-US" b="0" i="1" dirty="0">
                <a:solidFill>
                  <a:srgbClr val="000000"/>
                </a:solidFill>
                <a:effectLst/>
                <a:latin typeface="Noto Sans JP"/>
              </a:rPr>
              <a:t> (2003)</a:t>
            </a:r>
            <a:endParaRPr lang="en-US" dirty="0"/>
          </a:p>
        </p:txBody>
      </p:sp>
    </p:spTree>
    <p:extLst>
      <p:ext uri="{BB962C8B-B14F-4D97-AF65-F5344CB8AC3E}">
        <p14:creationId xmlns:p14="http://schemas.microsoft.com/office/powerpoint/2010/main" val="12990402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8B4F658-D973-40EA-8DF5-6399F56EBE12}"/>
              </a:ext>
            </a:extLst>
          </p:cNvPr>
          <p:cNvSpPr/>
          <p:nvPr/>
        </p:nvSpPr>
        <p:spPr>
          <a:xfrm>
            <a:off x="1396656" y="0"/>
            <a:ext cx="6836796" cy="6859185"/>
          </a:xfrm>
          <a:prstGeom prst="ellipse">
            <a:avLst/>
          </a:prstGeom>
          <a:solidFill>
            <a:schemeClr val="bg1"/>
          </a:solidFill>
          <a:ln w="28575">
            <a:solidFill>
              <a:schemeClr val="accent1">
                <a:lumMod val="50000"/>
              </a:schemeClr>
            </a:solidFill>
          </a:ln>
          <a:effectLst>
            <a:innerShdw blurRad="76200">
              <a:prstClr val="black"/>
            </a:inn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A21F6EB5-76AD-4B53-82BD-95567B09BC3F}"/>
              </a:ext>
            </a:extLst>
          </p:cNvPr>
          <p:cNvSpPr/>
          <p:nvPr/>
        </p:nvSpPr>
        <p:spPr>
          <a:xfrm>
            <a:off x="1627921" y="342657"/>
            <a:ext cx="6276029" cy="6173871"/>
          </a:xfrm>
          <a:prstGeom prst="ellipse">
            <a:avLst/>
          </a:prstGeom>
          <a:solidFill>
            <a:schemeClr val="accent1">
              <a:lumMod val="50000"/>
            </a:schemeClr>
          </a:solidFill>
          <a:ln>
            <a:solidFill>
              <a:schemeClr val="accent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42772C6-350F-558A-597D-A22F95DF5412}"/>
              </a:ext>
            </a:extLst>
          </p:cNvPr>
          <p:cNvSpPr/>
          <p:nvPr/>
        </p:nvSpPr>
        <p:spPr>
          <a:xfrm>
            <a:off x="1914395" y="607367"/>
            <a:ext cx="5703077" cy="5643264"/>
          </a:xfrm>
          <a:prstGeom prst="ellipse">
            <a:avLst/>
          </a:prstGeom>
          <a:solidFill>
            <a:schemeClr val="bg1"/>
          </a:solidFill>
          <a:ln w="28575">
            <a:solidFill>
              <a:schemeClr val="accent1">
                <a:lumMod val="50000"/>
              </a:schemeClr>
            </a:solidFill>
          </a:ln>
          <a:effectLst>
            <a:innerShdw blurRad="76200">
              <a:prstClr val="black"/>
            </a:inn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0ECC704C-2747-4B55-85D7-DB412D18FE1D}"/>
              </a:ext>
            </a:extLst>
          </p:cNvPr>
          <p:cNvSpPr/>
          <p:nvPr/>
        </p:nvSpPr>
        <p:spPr>
          <a:xfrm>
            <a:off x="2216774" y="868212"/>
            <a:ext cx="5098322" cy="5122761"/>
          </a:xfrm>
          <a:prstGeom prst="ellipse">
            <a:avLst/>
          </a:prstGeom>
          <a:solidFill>
            <a:schemeClr val="accent1">
              <a:lumMod val="5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58B0CA2-571A-4D54-9691-6423F1B52B18}"/>
              </a:ext>
            </a:extLst>
          </p:cNvPr>
          <p:cNvSpPr/>
          <p:nvPr/>
        </p:nvSpPr>
        <p:spPr>
          <a:xfrm>
            <a:off x="3174071" y="1831585"/>
            <a:ext cx="3187676" cy="3194829"/>
          </a:xfrm>
          <a:prstGeom prst="ellipse">
            <a:avLst/>
          </a:prstGeom>
          <a:solidFill>
            <a:schemeClr val="bg1"/>
          </a:solidFill>
          <a:ln>
            <a:solidFill>
              <a:schemeClr val="accent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CF54A557-A4CB-4037-BE19-F646CEADA983}"/>
              </a:ext>
            </a:extLst>
          </p:cNvPr>
          <p:cNvSpPr/>
          <p:nvPr/>
        </p:nvSpPr>
        <p:spPr>
          <a:xfrm>
            <a:off x="3779082" y="2484114"/>
            <a:ext cx="2022142" cy="1930497"/>
          </a:xfrm>
          <a:prstGeom prst="ellipse">
            <a:avLst/>
          </a:prstGeom>
          <a:solidFill>
            <a:schemeClr val="accent1">
              <a:lumMod val="5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shade val="80000"/>
              <a:hueOff val="0"/>
              <a:satOff val="0"/>
              <a:lumOff val="9546"/>
              <a:alphaOff val="0"/>
            </a:schemeClr>
          </a:fillRef>
          <a:effectRef idx="1">
            <a:schemeClr val="accent3">
              <a:shade val="80000"/>
              <a:hueOff val="0"/>
              <a:satOff val="0"/>
              <a:lumOff val="9546"/>
              <a:alphaOff val="0"/>
            </a:schemeClr>
          </a:effectRef>
          <a:fontRef idx="minor">
            <a:schemeClr val="lt1"/>
          </a:fontRef>
        </p:style>
        <p:txBody>
          <a:bodyPr/>
          <a:lstStyle/>
          <a:p>
            <a:r>
              <a:rPr lang="en-US" dirty="0"/>
              <a:t> </a:t>
            </a:r>
          </a:p>
        </p:txBody>
      </p:sp>
      <p:sp>
        <p:nvSpPr>
          <p:cNvPr id="15" name="Oval 14">
            <a:extLst>
              <a:ext uri="{FF2B5EF4-FFF2-40B4-BE49-F238E27FC236}">
                <a16:creationId xmlns:a16="http://schemas.microsoft.com/office/drawing/2014/main" id="{CEB870CF-0FE7-4D63-B317-AE0396C7DFFF}"/>
              </a:ext>
            </a:extLst>
          </p:cNvPr>
          <p:cNvSpPr/>
          <p:nvPr/>
        </p:nvSpPr>
        <p:spPr>
          <a:xfrm>
            <a:off x="4162716" y="2828539"/>
            <a:ext cx="1214637" cy="1200921"/>
          </a:xfrm>
          <a:prstGeom prst="ellipse">
            <a:avLst/>
          </a:prstGeom>
          <a:solidFill>
            <a:schemeClr val="bg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shade val="80000"/>
              <a:hueOff val="0"/>
              <a:satOff val="0"/>
              <a:lumOff val="0"/>
              <a:alphaOff val="0"/>
            </a:schemeClr>
          </a:fillRef>
          <a:effectRef idx="1">
            <a:schemeClr val="accent3">
              <a:shade val="80000"/>
              <a:hueOff val="0"/>
              <a:satOff val="0"/>
              <a:lumOff val="0"/>
              <a:alphaOff val="0"/>
            </a:schemeClr>
          </a:effectRef>
          <a:fontRef idx="minor">
            <a:schemeClr val="lt1"/>
          </a:fontRef>
        </p:style>
        <p:txBody>
          <a:bodyPr/>
          <a:lstStyle/>
          <a:p>
            <a:endParaRPr lang="en-US"/>
          </a:p>
        </p:txBody>
      </p:sp>
      <p:sp>
        <p:nvSpPr>
          <p:cNvPr id="5" name="Rectangle 4">
            <a:extLst>
              <a:ext uri="{FF2B5EF4-FFF2-40B4-BE49-F238E27FC236}">
                <a16:creationId xmlns:a16="http://schemas.microsoft.com/office/drawing/2014/main" id="{5D9F2600-6A7D-2AF6-D2A0-2CC08345155A}"/>
              </a:ext>
            </a:extLst>
          </p:cNvPr>
          <p:cNvSpPr/>
          <p:nvPr/>
        </p:nvSpPr>
        <p:spPr>
          <a:xfrm>
            <a:off x="3278093" y="497104"/>
            <a:ext cx="2988868" cy="1084670"/>
          </a:xfrm>
          <a:prstGeom prst="rect">
            <a:avLst/>
          </a:prstGeom>
          <a:noFill/>
          <a:ln>
            <a:noFill/>
          </a:ln>
        </p:spPr>
        <p:txBody>
          <a:bodyPr wrap="none" lIns="91440" tIns="45720" rIns="91440" bIns="45720">
            <a:prstTxWarp prst="textArchUp">
              <a:avLst>
                <a:gd name="adj" fmla="val 10703555"/>
              </a:avLst>
            </a:prstTxWarp>
            <a:spAutoFit/>
          </a:bodyPr>
          <a:lstStyle/>
          <a:p>
            <a:pPr algn="ctr"/>
            <a:r>
              <a:rPr lang="en-US" dirty="0">
                <a:ln w="0"/>
                <a:solidFill>
                  <a:schemeClr val="bg1"/>
                </a:solidFill>
                <a:latin typeface="+mj-lt"/>
                <a:cs typeface="Times New Roman" panose="02020603050405020304" pitchFamily="18" charset="0"/>
              </a:rPr>
              <a:t> </a:t>
            </a:r>
            <a:r>
              <a:rPr lang="en-US" sz="1400" dirty="0">
                <a:ln w="0"/>
                <a:solidFill>
                  <a:schemeClr val="bg1"/>
                </a:solidFill>
                <a:latin typeface="+mj-lt"/>
                <a:cs typeface="Times New Roman" panose="02020603050405020304" pitchFamily="18" charset="0"/>
              </a:rPr>
              <a:t>Early Childhood Systems</a:t>
            </a:r>
            <a:endParaRPr lang="en-US" sz="1400" cap="none" spc="0" dirty="0">
              <a:ln w="0"/>
              <a:solidFill>
                <a:schemeClr val="bg1"/>
              </a:solidFill>
              <a:latin typeface="+mj-lt"/>
              <a:cs typeface="Times New Roman" panose="02020603050405020304" pitchFamily="18" charset="0"/>
            </a:endParaRPr>
          </a:p>
        </p:txBody>
      </p:sp>
      <p:sp>
        <p:nvSpPr>
          <p:cNvPr id="10" name="Rectangle 9">
            <a:extLst>
              <a:ext uri="{FF2B5EF4-FFF2-40B4-BE49-F238E27FC236}">
                <a16:creationId xmlns:a16="http://schemas.microsoft.com/office/drawing/2014/main" id="{DCE092AC-D167-2F95-23F8-C9B2325AD168}"/>
              </a:ext>
            </a:extLst>
          </p:cNvPr>
          <p:cNvSpPr/>
          <p:nvPr/>
        </p:nvSpPr>
        <p:spPr>
          <a:xfrm>
            <a:off x="2042117" y="221707"/>
            <a:ext cx="5447635" cy="4170152"/>
          </a:xfrm>
          <a:prstGeom prst="rect">
            <a:avLst/>
          </a:prstGeom>
          <a:noFill/>
        </p:spPr>
        <p:txBody>
          <a:bodyPr wrap="none" lIns="91440" tIns="45720" rIns="91440" bIns="45720">
            <a:prstTxWarp prst="textArchUp">
              <a:avLst>
                <a:gd name="adj" fmla="val 11756158"/>
              </a:avLst>
            </a:prstTxWarp>
            <a:spAutoFit/>
          </a:bodyPr>
          <a:lstStyle/>
          <a:p>
            <a:pPr algn="ctr"/>
            <a:r>
              <a:rPr lang="en-US" sz="1400" dirty="0">
                <a:ln w="0"/>
                <a:latin typeface="+mj-lt"/>
                <a:cs typeface="Times New Roman" panose="02020603050405020304" pitchFamily="18" charset="0"/>
              </a:rPr>
              <a:t>Historical, Socio-Cultural, Economic and Political Context</a:t>
            </a:r>
            <a:endParaRPr lang="en-US" sz="1400" cap="none" spc="0" dirty="0">
              <a:ln w="0"/>
              <a:solidFill>
                <a:schemeClr val="tx1"/>
              </a:solidFill>
              <a:latin typeface="+mj-lt"/>
              <a:cs typeface="Times New Roman" panose="02020603050405020304" pitchFamily="18" charset="0"/>
            </a:endParaRPr>
          </a:p>
        </p:txBody>
      </p:sp>
      <p:sp>
        <p:nvSpPr>
          <p:cNvPr id="11" name="Rectangle 10">
            <a:extLst>
              <a:ext uri="{FF2B5EF4-FFF2-40B4-BE49-F238E27FC236}">
                <a16:creationId xmlns:a16="http://schemas.microsoft.com/office/drawing/2014/main" id="{8EEF6CA0-C80D-7192-2F28-C9CF3F98DE88}"/>
              </a:ext>
            </a:extLst>
          </p:cNvPr>
          <p:cNvSpPr/>
          <p:nvPr/>
        </p:nvSpPr>
        <p:spPr>
          <a:xfrm>
            <a:off x="2953547" y="799804"/>
            <a:ext cx="3673211" cy="1956674"/>
          </a:xfrm>
          <a:prstGeom prst="rect">
            <a:avLst/>
          </a:prstGeom>
          <a:noFill/>
          <a:ln>
            <a:noFill/>
          </a:ln>
        </p:spPr>
        <p:txBody>
          <a:bodyPr wrap="none" lIns="91440" tIns="45720" rIns="91440" bIns="45720">
            <a:prstTxWarp prst="textArchUp">
              <a:avLst>
                <a:gd name="adj" fmla="val 10851820"/>
              </a:avLst>
            </a:prstTxWarp>
            <a:spAutoFit/>
          </a:bodyPr>
          <a:lstStyle/>
          <a:p>
            <a:pPr algn="ctr"/>
            <a:r>
              <a:rPr lang="en-US" sz="1400" dirty="0">
                <a:ln w="0"/>
                <a:latin typeface="+mj-lt"/>
                <a:cs typeface="Times New Roman" panose="02020603050405020304" pitchFamily="18" charset="0"/>
              </a:rPr>
              <a:t>Early Childhood Intervention Systems under IDEA</a:t>
            </a:r>
            <a:endParaRPr lang="en-US" sz="1400" cap="none" spc="0" dirty="0">
              <a:ln w="0"/>
              <a:latin typeface="+mj-lt"/>
              <a:cs typeface="Times New Roman" panose="02020603050405020304" pitchFamily="18" charset="0"/>
            </a:endParaRPr>
          </a:p>
        </p:txBody>
      </p:sp>
      <p:sp>
        <p:nvSpPr>
          <p:cNvPr id="18" name="TextBox 17">
            <a:extLst>
              <a:ext uri="{FF2B5EF4-FFF2-40B4-BE49-F238E27FC236}">
                <a16:creationId xmlns:a16="http://schemas.microsoft.com/office/drawing/2014/main" id="{42976FC6-A040-092D-76C9-E0B662695612}"/>
              </a:ext>
            </a:extLst>
          </p:cNvPr>
          <p:cNvSpPr txBox="1"/>
          <p:nvPr/>
        </p:nvSpPr>
        <p:spPr>
          <a:xfrm>
            <a:off x="4033379" y="3080031"/>
            <a:ext cx="1465113" cy="738664"/>
          </a:xfrm>
          <a:prstGeom prst="rect">
            <a:avLst/>
          </a:prstGeom>
          <a:noFill/>
        </p:spPr>
        <p:txBody>
          <a:bodyPr wrap="square" rtlCol="0">
            <a:spAutoFit/>
          </a:bodyPr>
          <a:lstStyle/>
          <a:p>
            <a:pPr algn="ctr"/>
            <a:r>
              <a:rPr lang="en-US" sz="1400" dirty="0">
                <a:solidFill>
                  <a:srgbClr val="203864"/>
                </a:solidFill>
                <a:cs typeface="Times New Roman" panose="02020603050405020304" pitchFamily="18" charset="0"/>
              </a:rPr>
              <a:t>Equitable</a:t>
            </a:r>
          </a:p>
          <a:p>
            <a:pPr algn="ctr"/>
            <a:r>
              <a:rPr lang="en-US" sz="1400" dirty="0">
                <a:solidFill>
                  <a:srgbClr val="203864"/>
                </a:solidFill>
                <a:cs typeface="Times New Roman" panose="02020603050405020304" pitchFamily="18" charset="0"/>
              </a:rPr>
              <a:t>Child and Family Outcomes</a:t>
            </a:r>
          </a:p>
        </p:txBody>
      </p:sp>
      <p:sp>
        <p:nvSpPr>
          <p:cNvPr id="23" name="Rectangle 22">
            <a:extLst>
              <a:ext uri="{FF2B5EF4-FFF2-40B4-BE49-F238E27FC236}">
                <a16:creationId xmlns:a16="http://schemas.microsoft.com/office/drawing/2014/main" id="{6CA2B076-7AAA-5936-EF1E-12C0C1A0E31F}"/>
              </a:ext>
            </a:extLst>
          </p:cNvPr>
          <p:cNvSpPr/>
          <p:nvPr/>
        </p:nvSpPr>
        <p:spPr>
          <a:xfrm>
            <a:off x="3987841" y="2715716"/>
            <a:ext cx="1556180" cy="1579802"/>
          </a:xfrm>
          <a:prstGeom prst="rect">
            <a:avLst/>
          </a:prstGeom>
          <a:noFill/>
          <a:ln>
            <a:noFill/>
          </a:ln>
        </p:spPr>
        <p:txBody>
          <a:bodyPr wrap="none" lIns="91440" tIns="45720" rIns="91440" bIns="45720">
            <a:prstTxWarp prst="textArchUp">
              <a:avLst>
                <a:gd name="adj" fmla="val 5541407"/>
              </a:avLst>
            </a:prstTxWarp>
            <a:spAutoFit/>
          </a:bodyPr>
          <a:lstStyle/>
          <a:p>
            <a:pPr algn="ctr"/>
            <a:r>
              <a:rPr lang="en-US" sz="1200" b="1" dirty="0">
                <a:ln w="0"/>
                <a:solidFill>
                  <a:schemeClr val="bg1"/>
                </a:solidFill>
                <a:latin typeface="+mj-lt"/>
                <a:cs typeface="Times New Roman" panose="02020603050405020304" pitchFamily="18" charset="0"/>
              </a:rPr>
              <a:t>Equitable and Individualized ECI Service Delivery</a:t>
            </a:r>
            <a:endParaRPr lang="en-US" sz="1200" b="1" cap="none" spc="0" dirty="0">
              <a:ln w="0"/>
              <a:solidFill>
                <a:schemeClr val="bg1"/>
              </a:solidFill>
              <a:latin typeface="+mj-lt"/>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09BE125D-8C6C-0466-E8B0-589C895E2B13}"/>
              </a:ext>
            </a:extLst>
          </p:cNvPr>
          <p:cNvGraphicFramePr/>
          <p:nvPr/>
        </p:nvGraphicFramePr>
        <p:xfrm>
          <a:off x="2262308" y="876820"/>
          <a:ext cx="5098321" cy="5100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7EBE4C46-4CB8-B680-6876-45C5E8C098AE}"/>
              </a:ext>
            </a:extLst>
          </p:cNvPr>
          <p:cNvSpPr/>
          <p:nvPr/>
        </p:nvSpPr>
        <p:spPr>
          <a:xfrm rot="16200000">
            <a:off x="3287783" y="2531004"/>
            <a:ext cx="2259855" cy="1770748"/>
          </a:xfrm>
          <a:prstGeom prst="rect">
            <a:avLst/>
          </a:prstGeom>
          <a:noFill/>
        </p:spPr>
        <p:txBody>
          <a:bodyPr wrap="none" lIns="91440" tIns="45720" rIns="91440" bIns="45720">
            <a:prstTxWarp prst="textArchUp">
              <a:avLst>
                <a:gd name="adj" fmla="val 11519144"/>
              </a:avLst>
            </a:prstTxWarp>
            <a:spAutoFit/>
          </a:bodyPr>
          <a:lstStyle/>
          <a:p>
            <a:pPr algn="ctr"/>
            <a:r>
              <a:rPr lang="en-US" sz="1200" b="1" cap="none" spc="0" dirty="0">
                <a:ln w="0"/>
                <a:solidFill>
                  <a:schemeClr val="bg1"/>
                </a:solidFill>
                <a:latin typeface="+mj-lt"/>
                <a:cs typeface="Times New Roman" panose="02020603050405020304" pitchFamily="18" charset="0"/>
              </a:rPr>
              <a:t>Equity Centered IHE Programs of Study and State PD Systems</a:t>
            </a:r>
          </a:p>
        </p:txBody>
      </p:sp>
      <p:sp>
        <p:nvSpPr>
          <p:cNvPr id="9" name="Arc 8">
            <a:extLst>
              <a:ext uri="{FF2B5EF4-FFF2-40B4-BE49-F238E27FC236}">
                <a16:creationId xmlns:a16="http://schemas.microsoft.com/office/drawing/2014/main" id="{59C11A2D-4409-CF73-D0C2-30D392FA893B}"/>
              </a:ext>
            </a:extLst>
          </p:cNvPr>
          <p:cNvSpPr/>
          <p:nvPr/>
        </p:nvSpPr>
        <p:spPr>
          <a:xfrm rot="2377148" flipH="1" flipV="1">
            <a:off x="3497733" y="2308332"/>
            <a:ext cx="2536398" cy="2443190"/>
          </a:xfrm>
          <a:prstGeom prst="arc">
            <a:avLst>
              <a:gd name="adj1" fmla="val 8379990"/>
              <a:gd name="adj2" fmla="val 19308821"/>
            </a:avLst>
          </a:prstGeom>
          <a:noFill/>
          <a:ln w="215900" cap="flat" cmpd="sng">
            <a:solidFill>
              <a:srgbClr val="203864"/>
            </a:solidFill>
            <a:headEnd type="triangle" w="sm" len="sm"/>
            <a:tailEnd type="triangle" w="sm" len="s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21" name="Arc 20">
            <a:extLst>
              <a:ext uri="{FF2B5EF4-FFF2-40B4-BE49-F238E27FC236}">
                <a16:creationId xmlns:a16="http://schemas.microsoft.com/office/drawing/2014/main" id="{EBD74326-BF88-E292-AC43-B0E5808D9D4D}"/>
              </a:ext>
            </a:extLst>
          </p:cNvPr>
          <p:cNvSpPr/>
          <p:nvPr/>
        </p:nvSpPr>
        <p:spPr>
          <a:xfrm rot="19224688" flipH="1">
            <a:off x="3497732" y="2152140"/>
            <a:ext cx="2536398" cy="2443190"/>
          </a:xfrm>
          <a:prstGeom prst="arc">
            <a:avLst>
              <a:gd name="adj1" fmla="val 8379990"/>
              <a:gd name="adj2" fmla="val 19308821"/>
            </a:avLst>
          </a:prstGeom>
          <a:noFill/>
          <a:ln w="215900" cap="flat" cmpd="sng">
            <a:solidFill>
              <a:srgbClr val="203864"/>
            </a:solidFill>
            <a:headEnd type="triangle" w="sm" len="sm"/>
            <a:tailEnd type="triangle" w="sm" len="s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C2911753-08B9-E8E0-3786-F1B7415CAE1A}"/>
              </a:ext>
            </a:extLst>
          </p:cNvPr>
          <p:cNvSpPr/>
          <p:nvPr/>
        </p:nvSpPr>
        <p:spPr>
          <a:xfrm>
            <a:off x="3633833" y="2170583"/>
            <a:ext cx="2319152" cy="1864090"/>
          </a:xfrm>
          <a:prstGeom prst="rect">
            <a:avLst/>
          </a:prstGeom>
          <a:noFill/>
        </p:spPr>
        <p:txBody>
          <a:bodyPr wrap="none" lIns="91440" tIns="45720" rIns="91440" bIns="45720">
            <a:prstTxWarp prst="textArchUp">
              <a:avLst>
                <a:gd name="adj" fmla="val 11365567"/>
              </a:avLst>
            </a:prstTxWarp>
            <a:spAutoFit/>
          </a:bodyPr>
          <a:lstStyle/>
          <a:p>
            <a:pPr algn="ctr"/>
            <a:r>
              <a:rPr lang="en-US" sz="1200" b="1" dirty="0">
                <a:ln w="0"/>
                <a:solidFill>
                  <a:schemeClr val="bg1"/>
                </a:solidFill>
                <a:latin typeface="+mj-lt"/>
                <a:cs typeface="Times New Roman" panose="02020603050405020304" pitchFamily="18" charset="0"/>
              </a:rPr>
              <a:t>Equity Centered ECI IHE Programs and PD Systems</a:t>
            </a:r>
            <a:endParaRPr lang="en-US" sz="1200" b="1" cap="none" spc="0" dirty="0">
              <a:ln w="0"/>
              <a:solidFill>
                <a:schemeClr val="bg1"/>
              </a:solidFill>
              <a:latin typeface="+mj-lt"/>
              <a:cs typeface="Times New Roman" panose="02020603050405020304" pitchFamily="18" charset="0"/>
            </a:endParaRPr>
          </a:p>
        </p:txBody>
      </p:sp>
      <p:sp>
        <p:nvSpPr>
          <p:cNvPr id="26" name="Rectangle 25">
            <a:extLst>
              <a:ext uri="{FF2B5EF4-FFF2-40B4-BE49-F238E27FC236}">
                <a16:creationId xmlns:a16="http://schemas.microsoft.com/office/drawing/2014/main" id="{6218DA3F-9C0B-DEB1-4B37-AA6587160750}"/>
              </a:ext>
            </a:extLst>
          </p:cNvPr>
          <p:cNvSpPr/>
          <p:nvPr/>
        </p:nvSpPr>
        <p:spPr>
          <a:xfrm>
            <a:off x="3590322" y="2614609"/>
            <a:ext cx="2442294" cy="2175991"/>
          </a:xfrm>
          <a:prstGeom prst="rect">
            <a:avLst/>
          </a:prstGeom>
          <a:noFill/>
        </p:spPr>
        <p:txBody>
          <a:bodyPr wrap="none" lIns="91440" tIns="45720" rIns="91440" bIns="45720">
            <a:prstTxWarp prst="textArchDown">
              <a:avLst/>
            </a:prstTxWarp>
            <a:spAutoFit/>
          </a:bodyPr>
          <a:lstStyle/>
          <a:p>
            <a:pPr algn="ctr"/>
            <a:r>
              <a:rPr lang="en-US" sz="1200" b="1" dirty="0">
                <a:ln w="0"/>
                <a:solidFill>
                  <a:schemeClr val="bg1"/>
                </a:solidFill>
                <a:latin typeface="+mj-lt"/>
                <a:cs typeface="Times New Roman" panose="02020603050405020304" pitchFamily="18" charset="0"/>
              </a:rPr>
              <a:t>Diverse, Responsive and Competent Workforce</a:t>
            </a:r>
            <a:endParaRPr lang="en-US" sz="1200" b="1" cap="none" spc="0" dirty="0">
              <a:ln w="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817766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7679-11F4-48DD-BB61-495BB6D82427}"/>
              </a:ext>
            </a:extLst>
          </p:cNvPr>
          <p:cNvSpPr>
            <a:spLocks noGrp="1"/>
          </p:cNvSpPr>
          <p:nvPr>
            <p:ph type="title"/>
          </p:nvPr>
        </p:nvSpPr>
        <p:spPr/>
        <p:txBody>
          <a:bodyPr/>
          <a:lstStyle/>
          <a:p>
            <a:r>
              <a:rPr lang="en-US" sz="3600" dirty="0"/>
              <a:t>Our Equity Framework Consists </a:t>
            </a:r>
            <a:r>
              <a:rPr lang="en-US" dirty="0"/>
              <a:t>of:</a:t>
            </a:r>
          </a:p>
        </p:txBody>
      </p:sp>
      <p:graphicFrame>
        <p:nvGraphicFramePr>
          <p:cNvPr id="4" name="Content Placeholder 3">
            <a:extLst>
              <a:ext uri="{FF2B5EF4-FFF2-40B4-BE49-F238E27FC236}">
                <a16:creationId xmlns:a16="http://schemas.microsoft.com/office/drawing/2014/main" id="{BFC147AF-D603-E46E-798B-7DBDC1DD51CA}"/>
              </a:ext>
            </a:extLst>
          </p:cNvPr>
          <p:cNvGraphicFramePr>
            <a:graphicFrameLocks noGrp="1"/>
          </p:cNvGraphicFramePr>
          <p:nvPr>
            <p:ph idx="1"/>
            <p:extLst>
              <p:ext uri="{D42A27DB-BD31-4B8C-83A1-F6EECF244321}">
                <p14:modId xmlns:p14="http://schemas.microsoft.com/office/powerpoint/2010/main" val="2374206408"/>
              </p:ext>
            </p:extLst>
          </p:nvPr>
        </p:nvGraphicFramePr>
        <p:xfrm>
          <a:off x="-685800" y="13684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9478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762000" y="342900"/>
            <a:ext cx="7620000" cy="1143000"/>
          </a:xfrm>
        </p:spPr>
        <p:txBody>
          <a:bodyPr>
            <a:normAutofit/>
          </a:bodyPr>
          <a:lstStyle/>
          <a:p>
            <a:pPr algn="ctr">
              <a:defRPr/>
            </a:pPr>
            <a:r>
              <a:rPr lang="en-US" sz="3600" b="1" dirty="0">
                <a:latin typeface="+mj-lt"/>
              </a:rPr>
              <a:t>Science of Learning</a:t>
            </a:r>
          </a:p>
        </p:txBody>
      </p:sp>
      <p:sp>
        <p:nvSpPr>
          <p:cNvPr id="122883" name="Content Placeholder 2"/>
          <p:cNvSpPr>
            <a:spLocks noGrp="1"/>
          </p:cNvSpPr>
          <p:nvPr>
            <p:ph idx="1"/>
          </p:nvPr>
        </p:nvSpPr>
        <p:spPr>
          <a:xfrm>
            <a:off x="542925" y="1825625"/>
            <a:ext cx="7886700" cy="4351338"/>
          </a:xfrm>
        </p:spPr>
        <p:txBody>
          <a:bodyPr/>
          <a:lstStyle/>
          <a:p>
            <a:pPr marL="0" indent="0" algn="ctr">
              <a:buFontTx/>
              <a:buNone/>
              <a:defRPr/>
            </a:pPr>
            <a:endParaRPr lang="en-US" sz="3600" dirty="0"/>
          </a:p>
          <a:p>
            <a:pPr marL="0" indent="0" algn="ctr">
              <a:buFontTx/>
              <a:buNone/>
              <a:defRPr/>
            </a:pPr>
            <a:r>
              <a:rPr lang="en-US" sz="2800" dirty="0">
                <a:latin typeface="+mn-lt"/>
              </a:rPr>
              <a:t>The brain is adaptable and can be influenced by positive experiences; </a:t>
            </a:r>
          </a:p>
          <a:p>
            <a:pPr marL="0" indent="0" algn="ctr">
              <a:buFontTx/>
              <a:buNone/>
              <a:defRPr/>
            </a:pPr>
            <a:endParaRPr lang="en-US" sz="2800" dirty="0">
              <a:latin typeface="+mn-lt"/>
            </a:endParaRPr>
          </a:p>
          <a:p>
            <a:pPr marL="0" indent="0" algn="ctr">
              <a:buFontTx/>
              <a:buNone/>
              <a:defRPr/>
            </a:pPr>
            <a:r>
              <a:rPr lang="en-US" sz="2800" dirty="0">
                <a:latin typeface="+mn-lt"/>
              </a:rPr>
              <a:t>The brain is vulnerable and can be harmed by negative experiences</a:t>
            </a:r>
          </a:p>
          <a:p>
            <a:pPr>
              <a:defRPr/>
            </a:pPr>
            <a:endParaRPr lang="en-US" dirty="0"/>
          </a:p>
        </p:txBody>
      </p:sp>
    </p:spTree>
    <p:extLst>
      <p:ext uri="{BB962C8B-B14F-4D97-AF65-F5344CB8AC3E}">
        <p14:creationId xmlns:p14="http://schemas.microsoft.com/office/powerpoint/2010/main" val="17103223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E8A63FF3-E15B-B943-E083-208CE8C2EC96}"/>
              </a:ext>
            </a:extLst>
          </p:cNvPr>
          <p:cNvGraphicFramePr/>
          <p:nvPr>
            <p:extLst>
              <p:ext uri="{D42A27DB-BD31-4B8C-83A1-F6EECF244321}">
                <p14:modId xmlns:p14="http://schemas.microsoft.com/office/powerpoint/2010/main" val="2663997243"/>
              </p:ext>
            </p:extLst>
          </p:nvPr>
        </p:nvGraphicFramePr>
        <p:xfrm>
          <a:off x="309123" y="155644"/>
          <a:ext cx="8525753" cy="5583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63450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CE1AF-9475-03C6-C56C-45CC65169028}"/>
              </a:ext>
            </a:extLst>
          </p:cNvPr>
          <p:cNvSpPr>
            <a:spLocks noGrp="1"/>
          </p:cNvSpPr>
          <p:nvPr>
            <p:ph type="title"/>
          </p:nvPr>
        </p:nvSpPr>
        <p:spPr>
          <a:xfrm>
            <a:off x="628650" y="370569"/>
            <a:ext cx="8030936" cy="1325563"/>
          </a:xfrm>
        </p:spPr>
        <p:txBody>
          <a:bodyPr>
            <a:normAutofit/>
          </a:bodyPr>
          <a:lstStyle/>
          <a:p>
            <a:r>
              <a:rPr lang="en-US" sz="3600" dirty="0"/>
              <a:t>Let’s Unpack What This Means: Outcomes</a:t>
            </a:r>
          </a:p>
        </p:txBody>
      </p:sp>
      <p:sp>
        <p:nvSpPr>
          <p:cNvPr id="3" name="Content Placeholder 2">
            <a:extLst>
              <a:ext uri="{FF2B5EF4-FFF2-40B4-BE49-F238E27FC236}">
                <a16:creationId xmlns:a16="http://schemas.microsoft.com/office/drawing/2014/main" id="{B8C8EA28-F6D2-EF61-2657-D789D84BCD12}"/>
              </a:ext>
            </a:extLst>
          </p:cNvPr>
          <p:cNvSpPr>
            <a:spLocks noGrp="1"/>
          </p:cNvSpPr>
          <p:nvPr>
            <p:ph idx="1"/>
          </p:nvPr>
        </p:nvSpPr>
        <p:spPr>
          <a:xfrm>
            <a:off x="628650" y="1851804"/>
            <a:ext cx="7886700" cy="4351338"/>
          </a:xfrm>
        </p:spPr>
        <p:txBody>
          <a:bodyPr/>
          <a:lstStyle/>
          <a:p>
            <a:r>
              <a:rPr lang="en-US" sz="2800" dirty="0"/>
              <a:t>Each Child and Family has Opportunity and Access to a Diverse, Competent, and Effective Early Childhood Intervention Workforce</a:t>
            </a:r>
          </a:p>
          <a:p>
            <a:endParaRPr lang="en-US" dirty="0"/>
          </a:p>
          <a:p>
            <a:r>
              <a:rPr lang="en-US" sz="2800" dirty="0"/>
              <a:t>Each Child and Family has Opportunity and Access to Participate in Appropriate and Effective Early Childhood Intervention </a:t>
            </a:r>
          </a:p>
          <a:p>
            <a:endParaRPr lang="en-US" sz="2800" dirty="0"/>
          </a:p>
          <a:p>
            <a:endParaRPr lang="en-US" dirty="0"/>
          </a:p>
          <a:p>
            <a:endParaRPr lang="en-US" sz="2800" dirty="0"/>
          </a:p>
          <a:p>
            <a:endParaRPr lang="en-US" dirty="0"/>
          </a:p>
        </p:txBody>
      </p:sp>
    </p:spTree>
    <p:extLst>
      <p:ext uri="{BB962C8B-B14F-4D97-AF65-F5344CB8AC3E}">
        <p14:creationId xmlns:p14="http://schemas.microsoft.com/office/powerpoint/2010/main" val="17648082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CE1AF-9475-03C6-C56C-45CC65169028}"/>
              </a:ext>
            </a:extLst>
          </p:cNvPr>
          <p:cNvSpPr>
            <a:spLocks noGrp="1"/>
          </p:cNvSpPr>
          <p:nvPr>
            <p:ph type="title"/>
          </p:nvPr>
        </p:nvSpPr>
        <p:spPr/>
        <p:txBody>
          <a:bodyPr>
            <a:normAutofit/>
          </a:bodyPr>
          <a:lstStyle/>
          <a:p>
            <a:r>
              <a:rPr lang="en-US" sz="3600" dirty="0"/>
              <a:t>Let’s Unpack What This Means: Policies</a:t>
            </a:r>
          </a:p>
        </p:txBody>
      </p:sp>
      <p:sp>
        <p:nvSpPr>
          <p:cNvPr id="3" name="Content Placeholder 2">
            <a:extLst>
              <a:ext uri="{FF2B5EF4-FFF2-40B4-BE49-F238E27FC236}">
                <a16:creationId xmlns:a16="http://schemas.microsoft.com/office/drawing/2014/main" id="{B8C8EA28-F6D2-EF61-2657-D789D84BCD12}"/>
              </a:ext>
            </a:extLst>
          </p:cNvPr>
          <p:cNvSpPr>
            <a:spLocks noGrp="1"/>
          </p:cNvSpPr>
          <p:nvPr>
            <p:ph idx="1"/>
          </p:nvPr>
        </p:nvSpPr>
        <p:spPr>
          <a:xfrm>
            <a:off x="843951" y="1843178"/>
            <a:ext cx="7886700" cy="4351338"/>
          </a:xfrm>
        </p:spPr>
        <p:txBody>
          <a:bodyPr/>
          <a:lstStyle/>
          <a:p>
            <a:r>
              <a:rPr lang="en-US" dirty="0"/>
              <a:t>Personnel Standards</a:t>
            </a:r>
          </a:p>
          <a:p>
            <a:endParaRPr lang="en-US" dirty="0"/>
          </a:p>
          <a:p>
            <a:r>
              <a:rPr lang="en-US" dirty="0"/>
              <a:t>Requirements of FAPE </a:t>
            </a:r>
          </a:p>
          <a:p>
            <a:endParaRPr lang="en-US" dirty="0"/>
          </a:p>
          <a:p>
            <a:r>
              <a:rPr lang="en-US" dirty="0"/>
              <a:t>Recommended Practices in Developmental Systems Approach of ECI (</a:t>
            </a:r>
            <a:r>
              <a:rPr lang="en-US" dirty="0" err="1"/>
              <a:t>Guralnick</a:t>
            </a:r>
            <a:r>
              <a:rPr lang="en-US" dirty="0"/>
              <a:t>)</a:t>
            </a:r>
          </a:p>
        </p:txBody>
      </p:sp>
    </p:spTree>
    <p:extLst>
      <p:ext uri="{BB962C8B-B14F-4D97-AF65-F5344CB8AC3E}">
        <p14:creationId xmlns:p14="http://schemas.microsoft.com/office/powerpoint/2010/main" val="5447882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CE1AF-9475-03C6-C56C-45CC65169028}"/>
              </a:ext>
            </a:extLst>
          </p:cNvPr>
          <p:cNvSpPr>
            <a:spLocks noGrp="1"/>
          </p:cNvSpPr>
          <p:nvPr>
            <p:ph type="title"/>
          </p:nvPr>
        </p:nvSpPr>
        <p:spPr/>
        <p:txBody>
          <a:bodyPr>
            <a:normAutofit/>
          </a:bodyPr>
          <a:lstStyle/>
          <a:p>
            <a:r>
              <a:rPr lang="en-US" sz="3600" dirty="0"/>
              <a:t>Let’s Unpack What This Means: Practice</a:t>
            </a:r>
          </a:p>
        </p:txBody>
      </p:sp>
      <p:sp>
        <p:nvSpPr>
          <p:cNvPr id="3" name="Content Placeholder 2">
            <a:extLst>
              <a:ext uri="{FF2B5EF4-FFF2-40B4-BE49-F238E27FC236}">
                <a16:creationId xmlns:a16="http://schemas.microsoft.com/office/drawing/2014/main" id="{B8C8EA28-F6D2-EF61-2657-D789D84BCD12}"/>
              </a:ext>
            </a:extLst>
          </p:cNvPr>
          <p:cNvSpPr>
            <a:spLocks noGrp="1"/>
          </p:cNvSpPr>
          <p:nvPr>
            <p:ph idx="1"/>
          </p:nvPr>
        </p:nvSpPr>
        <p:spPr/>
        <p:txBody>
          <a:bodyPr>
            <a:normAutofit lnSpcReduction="10000"/>
          </a:bodyPr>
          <a:lstStyle/>
          <a:p>
            <a:r>
              <a:rPr lang="en-US" sz="2600" dirty="0"/>
              <a:t>IHE Programs of Study, Syllabi and Curriculum Reflect Equity in ECI </a:t>
            </a:r>
          </a:p>
          <a:p>
            <a:r>
              <a:rPr lang="en-US" sz="2600" dirty="0"/>
              <a:t>Recruitment and Retention of Diverse ECI Faculty, Students, and Service Providers</a:t>
            </a:r>
          </a:p>
          <a:p>
            <a:r>
              <a:rPr lang="en-US" sz="2600" dirty="0"/>
              <a:t>Equitable,  Individualized and Responsive ECI Service Delivery:</a:t>
            </a:r>
          </a:p>
          <a:p>
            <a:pPr lvl="1"/>
            <a:r>
              <a:rPr lang="en-US" sz="2200" dirty="0"/>
              <a:t>Screening</a:t>
            </a:r>
          </a:p>
          <a:p>
            <a:pPr lvl="1"/>
            <a:r>
              <a:rPr lang="en-US" sz="2200" dirty="0"/>
              <a:t>Assessment</a:t>
            </a:r>
          </a:p>
          <a:p>
            <a:pPr lvl="1"/>
            <a:r>
              <a:rPr lang="en-US" sz="2200" dirty="0"/>
              <a:t>IFSP/IEP</a:t>
            </a:r>
          </a:p>
          <a:p>
            <a:pPr lvl="1"/>
            <a:r>
              <a:rPr lang="en-US" sz="2200" dirty="0"/>
              <a:t>E.B. Interventions in Inclusive Settings </a:t>
            </a:r>
          </a:p>
          <a:p>
            <a:pPr lvl="1"/>
            <a:r>
              <a:rPr lang="en-US" sz="2200" dirty="0"/>
              <a:t>Ongoing Progress Monitoring and Evaluation</a:t>
            </a:r>
          </a:p>
          <a:p>
            <a:pPr lvl="1"/>
            <a:r>
              <a:rPr lang="en-US" sz="2200" dirty="0"/>
              <a:t>Transitions to the Next Age Level Program</a:t>
            </a:r>
          </a:p>
          <a:p>
            <a:endParaRPr lang="en-US" sz="2800" dirty="0"/>
          </a:p>
          <a:p>
            <a:endParaRPr lang="en-US" dirty="0"/>
          </a:p>
        </p:txBody>
      </p:sp>
    </p:spTree>
    <p:extLst>
      <p:ext uri="{BB962C8B-B14F-4D97-AF65-F5344CB8AC3E}">
        <p14:creationId xmlns:p14="http://schemas.microsoft.com/office/powerpoint/2010/main" val="2636713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37891-F7E0-6360-717B-1423D7F91136}"/>
              </a:ext>
            </a:extLst>
          </p:cNvPr>
          <p:cNvSpPr>
            <a:spLocks noGrp="1"/>
          </p:cNvSpPr>
          <p:nvPr>
            <p:ph type="title"/>
          </p:nvPr>
        </p:nvSpPr>
        <p:spPr>
          <a:xfrm>
            <a:off x="533400" y="319880"/>
            <a:ext cx="7886700" cy="1325563"/>
          </a:xfrm>
        </p:spPr>
        <p:txBody>
          <a:bodyPr/>
          <a:lstStyle/>
          <a:p>
            <a:r>
              <a:rPr lang="en-US" dirty="0"/>
              <a:t>Equity In Early Childhood Intervention</a:t>
            </a:r>
            <a:br>
              <a:rPr lang="en-US" dirty="0"/>
            </a:br>
            <a:r>
              <a:rPr lang="en-US" dirty="0"/>
              <a:t>Service Delivery</a:t>
            </a:r>
          </a:p>
        </p:txBody>
      </p:sp>
      <p:sp>
        <p:nvSpPr>
          <p:cNvPr id="3" name="Content Placeholder 2">
            <a:extLst>
              <a:ext uri="{FF2B5EF4-FFF2-40B4-BE49-F238E27FC236}">
                <a16:creationId xmlns:a16="http://schemas.microsoft.com/office/drawing/2014/main" id="{4A9CB084-A76F-DD44-DF9D-4CC9B2373802}"/>
              </a:ext>
            </a:extLst>
          </p:cNvPr>
          <p:cNvSpPr>
            <a:spLocks noGrp="1"/>
          </p:cNvSpPr>
          <p:nvPr>
            <p:ph idx="1"/>
          </p:nvPr>
        </p:nvSpPr>
        <p:spPr/>
        <p:txBody>
          <a:bodyPr/>
          <a:lstStyle/>
          <a:p>
            <a:r>
              <a:rPr lang="en-US" dirty="0"/>
              <a:t>What is it?</a:t>
            </a:r>
          </a:p>
        </p:txBody>
      </p:sp>
    </p:spTree>
    <p:extLst>
      <p:ext uri="{BB962C8B-B14F-4D97-AF65-F5344CB8AC3E}">
        <p14:creationId xmlns:p14="http://schemas.microsoft.com/office/powerpoint/2010/main" val="23036274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8B4F658-D973-40EA-8DF5-6399F56EBE12}"/>
              </a:ext>
            </a:extLst>
          </p:cNvPr>
          <p:cNvSpPr/>
          <p:nvPr/>
        </p:nvSpPr>
        <p:spPr>
          <a:xfrm>
            <a:off x="1396656" y="0"/>
            <a:ext cx="6836796" cy="6859185"/>
          </a:xfrm>
          <a:prstGeom prst="ellipse">
            <a:avLst/>
          </a:prstGeom>
          <a:solidFill>
            <a:schemeClr val="bg1"/>
          </a:solidFill>
          <a:ln w="28575">
            <a:solidFill>
              <a:schemeClr val="accent1">
                <a:lumMod val="50000"/>
              </a:schemeClr>
            </a:solidFill>
          </a:ln>
          <a:effectLst>
            <a:innerShdw blurRad="76200">
              <a:prstClr val="black"/>
            </a:inn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A21F6EB5-76AD-4B53-82BD-95567B09BC3F}"/>
              </a:ext>
            </a:extLst>
          </p:cNvPr>
          <p:cNvSpPr/>
          <p:nvPr/>
        </p:nvSpPr>
        <p:spPr>
          <a:xfrm>
            <a:off x="1627921" y="342657"/>
            <a:ext cx="6276029" cy="6173871"/>
          </a:xfrm>
          <a:prstGeom prst="ellipse">
            <a:avLst/>
          </a:prstGeom>
          <a:solidFill>
            <a:schemeClr val="accent1">
              <a:lumMod val="50000"/>
            </a:schemeClr>
          </a:solidFill>
          <a:ln>
            <a:solidFill>
              <a:schemeClr val="accent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42772C6-350F-558A-597D-A22F95DF5412}"/>
              </a:ext>
            </a:extLst>
          </p:cNvPr>
          <p:cNvSpPr/>
          <p:nvPr/>
        </p:nvSpPr>
        <p:spPr>
          <a:xfrm>
            <a:off x="1914395" y="607367"/>
            <a:ext cx="5703077" cy="5643264"/>
          </a:xfrm>
          <a:prstGeom prst="ellipse">
            <a:avLst/>
          </a:prstGeom>
          <a:solidFill>
            <a:schemeClr val="bg1"/>
          </a:solidFill>
          <a:ln w="28575">
            <a:solidFill>
              <a:schemeClr val="accent1">
                <a:lumMod val="50000"/>
              </a:schemeClr>
            </a:solidFill>
          </a:ln>
          <a:effectLst>
            <a:innerShdw blurRad="76200">
              <a:prstClr val="black"/>
            </a:inn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0ECC704C-2747-4B55-85D7-DB412D18FE1D}"/>
              </a:ext>
            </a:extLst>
          </p:cNvPr>
          <p:cNvSpPr/>
          <p:nvPr/>
        </p:nvSpPr>
        <p:spPr>
          <a:xfrm>
            <a:off x="2216774" y="868212"/>
            <a:ext cx="5098322" cy="5122761"/>
          </a:xfrm>
          <a:prstGeom prst="ellipse">
            <a:avLst/>
          </a:prstGeom>
          <a:solidFill>
            <a:schemeClr val="accent1">
              <a:lumMod val="5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58B0CA2-571A-4D54-9691-6423F1B52B18}"/>
              </a:ext>
            </a:extLst>
          </p:cNvPr>
          <p:cNvSpPr/>
          <p:nvPr/>
        </p:nvSpPr>
        <p:spPr>
          <a:xfrm>
            <a:off x="3174071" y="1831585"/>
            <a:ext cx="3187676" cy="3194829"/>
          </a:xfrm>
          <a:prstGeom prst="ellipse">
            <a:avLst/>
          </a:prstGeom>
          <a:solidFill>
            <a:schemeClr val="bg1"/>
          </a:solidFill>
          <a:ln>
            <a:solidFill>
              <a:schemeClr val="accent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CF54A557-A4CB-4037-BE19-F646CEADA983}"/>
              </a:ext>
            </a:extLst>
          </p:cNvPr>
          <p:cNvSpPr/>
          <p:nvPr/>
        </p:nvSpPr>
        <p:spPr>
          <a:xfrm>
            <a:off x="3779082" y="2484114"/>
            <a:ext cx="2022142" cy="1930497"/>
          </a:xfrm>
          <a:prstGeom prst="ellipse">
            <a:avLst/>
          </a:prstGeom>
          <a:solidFill>
            <a:schemeClr val="accent1">
              <a:lumMod val="5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shade val="80000"/>
              <a:hueOff val="0"/>
              <a:satOff val="0"/>
              <a:lumOff val="9546"/>
              <a:alphaOff val="0"/>
            </a:schemeClr>
          </a:fillRef>
          <a:effectRef idx="1">
            <a:schemeClr val="accent3">
              <a:shade val="80000"/>
              <a:hueOff val="0"/>
              <a:satOff val="0"/>
              <a:lumOff val="9546"/>
              <a:alphaOff val="0"/>
            </a:schemeClr>
          </a:effectRef>
          <a:fontRef idx="minor">
            <a:schemeClr val="lt1"/>
          </a:fontRef>
        </p:style>
        <p:txBody>
          <a:bodyPr/>
          <a:lstStyle/>
          <a:p>
            <a:r>
              <a:rPr lang="en-US" dirty="0"/>
              <a:t> </a:t>
            </a:r>
          </a:p>
        </p:txBody>
      </p:sp>
      <p:sp>
        <p:nvSpPr>
          <p:cNvPr id="15" name="Oval 14">
            <a:extLst>
              <a:ext uri="{FF2B5EF4-FFF2-40B4-BE49-F238E27FC236}">
                <a16:creationId xmlns:a16="http://schemas.microsoft.com/office/drawing/2014/main" id="{CEB870CF-0FE7-4D63-B317-AE0396C7DFFF}"/>
              </a:ext>
            </a:extLst>
          </p:cNvPr>
          <p:cNvSpPr/>
          <p:nvPr/>
        </p:nvSpPr>
        <p:spPr>
          <a:xfrm>
            <a:off x="4162716" y="2828539"/>
            <a:ext cx="1214637" cy="1200921"/>
          </a:xfrm>
          <a:prstGeom prst="ellipse">
            <a:avLst/>
          </a:prstGeom>
          <a:solidFill>
            <a:schemeClr val="bg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shade val="80000"/>
              <a:hueOff val="0"/>
              <a:satOff val="0"/>
              <a:lumOff val="0"/>
              <a:alphaOff val="0"/>
            </a:schemeClr>
          </a:fillRef>
          <a:effectRef idx="1">
            <a:schemeClr val="accent3">
              <a:shade val="80000"/>
              <a:hueOff val="0"/>
              <a:satOff val="0"/>
              <a:lumOff val="0"/>
              <a:alphaOff val="0"/>
            </a:schemeClr>
          </a:effectRef>
          <a:fontRef idx="minor">
            <a:schemeClr val="lt1"/>
          </a:fontRef>
        </p:style>
        <p:txBody>
          <a:bodyPr/>
          <a:lstStyle/>
          <a:p>
            <a:endParaRPr lang="en-US"/>
          </a:p>
        </p:txBody>
      </p:sp>
      <p:sp>
        <p:nvSpPr>
          <p:cNvPr id="5" name="Rectangle 4">
            <a:extLst>
              <a:ext uri="{FF2B5EF4-FFF2-40B4-BE49-F238E27FC236}">
                <a16:creationId xmlns:a16="http://schemas.microsoft.com/office/drawing/2014/main" id="{5D9F2600-6A7D-2AF6-D2A0-2CC08345155A}"/>
              </a:ext>
            </a:extLst>
          </p:cNvPr>
          <p:cNvSpPr/>
          <p:nvPr/>
        </p:nvSpPr>
        <p:spPr>
          <a:xfrm>
            <a:off x="3278093" y="497104"/>
            <a:ext cx="2988868" cy="1084670"/>
          </a:xfrm>
          <a:prstGeom prst="rect">
            <a:avLst/>
          </a:prstGeom>
          <a:noFill/>
          <a:ln>
            <a:noFill/>
          </a:ln>
        </p:spPr>
        <p:txBody>
          <a:bodyPr wrap="none" lIns="91440" tIns="45720" rIns="91440" bIns="45720">
            <a:prstTxWarp prst="textArchUp">
              <a:avLst>
                <a:gd name="adj" fmla="val 10703555"/>
              </a:avLst>
            </a:prstTxWarp>
            <a:spAutoFit/>
          </a:bodyPr>
          <a:lstStyle/>
          <a:p>
            <a:pPr algn="ctr"/>
            <a:r>
              <a:rPr lang="en-US" dirty="0">
                <a:ln w="0"/>
                <a:solidFill>
                  <a:schemeClr val="bg1"/>
                </a:solidFill>
                <a:latin typeface="+mj-lt"/>
                <a:cs typeface="Times New Roman" panose="02020603050405020304" pitchFamily="18" charset="0"/>
              </a:rPr>
              <a:t> </a:t>
            </a:r>
            <a:r>
              <a:rPr lang="en-US" sz="1400" dirty="0">
                <a:ln w="0"/>
                <a:solidFill>
                  <a:schemeClr val="bg1"/>
                </a:solidFill>
                <a:latin typeface="+mj-lt"/>
                <a:cs typeface="Times New Roman" panose="02020603050405020304" pitchFamily="18" charset="0"/>
              </a:rPr>
              <a:t>Early Childhood Systems</a:t>
            </a:r>
            <a:endParaRPr lang="en-US" sz="1400" cap="none" spc="0" dirty="0">
              <a:ln w="0"/>
              <a:solidFill>
                <a:schemeClr val="bg1"/>
              </a:solidFill>
              <a:latin typeface="+mj-lt"/>
              <a:cs typeface="Times New Roman" panose="02020603050405020304" pitchFamily="18" charset="0"/>
            </a:endParaRPr>
          </a:p>
        </p:txBody>
      </p:sp>
      <p:sp>
        <p:nvSpPr>
          <p:cNvPr id="10" name="Rectangle 9">
            <a:extLst>
              <a:ext uri="{FF2B5EF4-FFF2-40B4-BE49-F238E27FC236}">
                <a16:creationId xmlns:a16="http://schemas.microsoft.com/office/drawing/2014/main" id="{DCE092AC-D167-2F95-23F8-C9B2325AD168}"/>
              </a:ext>
            </a:extLst>
          </p:cNvPr>
          <p:cNvSpPr/>
          <p:nvPr/>
        </p:nvSpPr>
        <p:spPr>
          <a:xfrm>
            <a:off x="2042117" y="221707"/>
            <a:ext cx="5447635" cy="4170152"/>
          </a:xfrm>
          <a:prstGeom prst="rect">
            <a:avLst/>
          </a:prstGeom>
          <a:noFill/>
        </p:spPr>
        <p:txBody>
          <a:bodyPr wrap="none" lIns="91440" tIns="45720" rIns="91440" bIns="45720">
            <a:prstTxWarp prst="textArchUp">
              <a:avLst>
                <a:gd name="adj" fmla="val 11756158"/>
              </a:avLst>
            </a:prstTxWarp>
            <a:spAutoFit/>
          </a:bodyPr>
          <a:lstStyle/>
          <a:p>
            <a:pPr algn="ctr"/>
            <a:r>
              <a:rPr lang="en-US" sz="1400" dirty="0">
                <a:ln w="0"/>
                <a:latin typeface="+mj-lt"/>
                <a:cs typeface="Times New Roman" panose="02020603050405020304" pitchFamily="18" charset="0"/>
              </a:rPr>
              <a:t>Historical, Socio-Cultural, Economic and Political Context</a:t>
            </a:r>
            <a:endParaRPr lang="en-US" sz="1400" cap="none" spc="0" dirty="0">
              <a:ln w="0"/>
              <a:solidFill>
                <a:schemeClr val="tx1"/>
              </a:solidFill>
              <a:latin typeface="+mj-lt"/>
              <a:cs typeface="Times New Roman" panose="02020603050405020304" pitchFamily="18" charset="0"/>
            </a:endParaRPr>
          </a:p>
        </p:txBody>
      </p:sp>
      <p:sp>
        <p:nvSpPr>
          <p:cNvPr id="11" name="Rectangle 10">
            <a:extLst>
              <a:ext uri="{FF2B5EF4-FFF2-40B4-BE49-F238E27FC236}">
                <a16:creationId xmlns:a16="http://schemas.microsoft.com/office/drawing/2014/main" id="{8EEF6CA0-C80D-7192-2F28-C9CF3F98DE88}"/>
              </a:ext>
            </a:extLst>
          </p:cNvPr>
          <p:cNvSpPr/>
          <p:nvPr/>
        </p:nvSpPr>
        <p:spPr>
          <a:xfrm>
            <a:off x="2953547" y="799804"/>
            <a:ext cx="3673211" cy="1956674"/>
          </a:xfrm>
          <a:prstGeom prst="rect">
            <a:avLst/>
          </a:prstGeom>
          <a:noFill/>
          <a:ln>
            <a:noFill/>
          </a:ln>
        </p:spPr>
        <p:txBody>
          <a:bodyPr wrap="none" lIns="91440" tIns="45720" rIns="91440" bIns="45720">
            <a:prstTxWarp prst="textArchUp">
              <a:avLst>
                <a:gd name="adj" fmla="val 10851820"/>
              </a:avLst>
            </a:prstTxWarp>
            <a:spAutoFit/>
          </a:bodyPr>
          <a:lstStyle/>
          <a:p>
            <a:pPr algn="ctr"/>
            <a:r>
              <a:rPr lang="en-US" sz="1400" dirty="0">
                <a:ln w="0"/>
                <a:latin typeface="+mj-lt"/>
                <a:cs typeface="Times New Roman" panose="02020603050405020304" pitchFamily="18" charset="0"/>
              </a:rPr>
              <a:t>Early Childhood Intervention Systems under IDEA</a:t>
            </a:r>
            <a:endParaRPr lang="en-US" sz="1400" cap="none" spc="0" dirty="0">
              <a:ln w="0"/>
              <a:latin typeface="+mj-lt"/>
              <a:cs typeface="Times New Roman" panose="02020603050405020304" pitchFamily="18" charset="0"/>
            </a:endParaRPr>
          </a:p>
        </p:txBody>
      </p:sp>
      <p:sp>
        <p:nvSpPr>
          <p:cNvPr id="18" name="TextBox 17">
            <a:extLst>
              <a:ext uri="{FF2B5EF4-FFF2-40B4-BE49-F238E27FC236}">
                <a16:creationId xmlns:a16="http://schemas.microsoft.com/office/drawing/2014/main" id="{42976FC6-A040-092D-76C9-E0B662695612}"/>
              </a:ext>
            </a:extLst>
          </p:cNvPr>
          <p:cNvSpPr txBox="1"/>
          <p:nvPr/>
        </p:nvSpPr>
        <p:spPr>
          <a:xfrm>
            <a:off x="4033379" y="3080031"/>
            <a:ext cx="1465113" cy="738664"/>
          </a:xfrm>
          <a:prstGeom prst="rect">
            <a:avLst/>
          </a:prstGeom>
          <a:noFill/>
        </p:spPr>
        <p:txBody>
          <a:bodyPr wrap="square" rtlCol="0">
            <a:spAutoFit/>
          </a:bodyPr>
          <a:lstStyle/>
          <a:p>
            <a:pPr algn="ctr"/>
            <a:r>
              <a:rPr lang="en-US" sz="1400" dirty="0">
                <a:solidFill>
                  <a:srgbClr val="203864"/>
                </a:solidFill>
                <a:cs typeface="Times New Roman" panose="02020603050405020304" pitchFamily="18" charset="0"/>
              </a:rPr>
              <a:t>Equitable</a:t>
            </a:r>
          </a:p>
          <a:p>
            <a:pPr algn="ctr"/>
            <a:r>
              <a:rPr lang="en-US" sz="1400" dirty="0">
                <a:solidFill>
                  <a:srgbClr val="203864"/>
                </a:solidFill>
                <a:cs typeface="Times New Roman" panose="02020603050405020304" pitchFamily="18" charset="0"/>
              </a:rPr>
              <a:t>Child and Family Outcomes</a:t>
            </a:r>
          </a:p>
        </p:txBody>
      </p:sp>
      <p:sp>
        <p:nvSpPr>
          <p:cNvPr id="23" name="Rectangle 22">
            <a:extLst>
              <a:ext uri="{FF2B5EF4-FFF2-40B4-BE49-F238E27FC236}">
                <a16:creationId xmlns:a16="http://schemas.microsoft.com/office/drawing/2014/main" id="{6CA2B076-7AAA-5936-EF1E-12C0C1A0E31F}"/>
              </a:ext>
            </a:extLst>
          </p:cNvPr>
          <p:cNvSpPr/>
          <p:nvPr/>
        </p:nvSpPr>
        <p:spPr>
          <a:xfrm>
            <a:off x="3987841" y="2715716"/>
            <a:ext cx="1556180" cy="1579802"/>
          </a:xfrm>
          <a:prstGeom prst="rect">
            <a:avLst/>
          </a:prstGeom>
          <a:noFill/>
          <a:ln>
            <a:noFill/>
          </a:ln>
        </p:spPr>
        <p:txBody>
          <a:bodyPr wrap="none" lIns="91440" tIns="45720" rIns="91440" bIns="45720">
            <a:prstTxWarp prst="textArchUp">
              <a:avLst>
                <a:gd name="adj" fmla="val 5541407"/>
              </a:avLst>
            </a:prstTxWarp>
            <a:spAutoFit/>
          </a:bodyPr>
          <a:lstStyle/>
          <a:p>
            <a:pPr algn="ctr"/>
            <a:r>
              <a:rPr lang="en-US" sz="1200" b="1" dirty="0">
                <a:ln w="0"/>
                <a:solidFill>
                  <a:schemeClr val="bg1"/>
                </a:solidFill>
                <a:latin typeface="+mj-lt"/>
                <a:cs typeface="Times New Roman" panose="02020603050405020304" pitchFamily="18" charset="0"/>
              </a:rPr>
              <a:t>Equitable and Individualized ECI Service Delivery</a:t>
            </a:r>
            <a:endParaRPr lang="en-US" sz="1200" b="1" cap="none" spc="0" dirty="0">
              <a:ln w="0"/>
              <a:solidFill>
                <a:schemeClr val="bg1"/>
              </a:solidFill>
              <a:latin typeface="+mj-lt"/>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09BE125D-8C6C-0466-E8B0-589C895E2B13}"/>
              </a:ext>
            </a:extLst>
          </p:cNvPr>
          <p:cNvGraphicFramePr/>
          <p:nvPr/>
        </p:nvGraphicFramePr>
        <p:xfrm>
          <a:off x="2262308" y="876820"/>
          <a:ext cx="5098321" cy="5100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7EBE4C46-4CB8-B680-6876-45C5E8C098AE}"/>
              </a:ext>
            </a:extLst>
          </p:cNvPr>
          <p:cNvSpPr/>
          <p:nvPr/>
        </p:nvSpPr>
        <p:spPr>
          <a:xfrm rot="16200000">
            <a:off x="3287783" y="2531004"/>
            <a:ext cx="2259855" cy="1770748"/>
          </a:xfrm>
          <a:prstGeom prst="rect">
            <a:avLst/>
          </a:prstGeom>
          <a:noFill/>
        </p:spPr>
        <p:txBody>
          <a:bodyPr wrap="none" lIns="91440" tIns="45720" rIns="91440" bIns="45720">
            <a:prstTxWarp prst="textArchUp">
              <a:avLst>
                <a:gd name="adj" fmla="val 11519144"/>
              </a:avLst>
            </a:prstTxWarp>
            <a:spAutoFit/>
          </a:bodyPr>
          <a:lstStyle/>
          <a:p>
            <a:pPr algn="ctr"/>
            <a:r>
              <a:rPr lang="en-US" sz="1200" b="1" cap="none" spc="0" dirty="0">
                <a:ln w="0"/>
                <a:solidFill>
                  <a:schemeClr val="bg1"/>
                </a:solidFill>
                <a:latin typeface="+mj-lt"/>
                <a:cs typeface="Times New Roman" panose="02020603050405020304" pitchFamily="18" charset="0"/>
              </a:rPr>
              <a:t>Equity Centered IHE Programs of Study and State PD Systems</a:t>
            </a:r>
          </a:p>
        </p:txBody>
      </p:sp>
      <p:sp>
        <p:nvSpPr>
          <p:cNvPr id="9" name="Arc 8">
            <a:extLst>
              <a:ext uri="{FF2B5EF4-FFF2-40B4-BE49-F238E27FC236}">
                <a16:creationId xmlns:a16="http://schemas.microsoft.com/office/drawing/2014/main" id="{59C11A2D-4409-CF73-D0C2-30D392FA893B}"/>
              </a:ext>
            </a:extLst>
          </p:cNvPr>
          <p:cNvSpPr/>
          <p:nvPr/>
        </p:nvSpPr>
        <p:spPr>
          <a:xfrm rot="2377148" flipH="1" flipV="1">
            <a:off x="3497733" y="2308332"/>
            <a:ext cx="2536398" cy="2443190"/>
          </a:xfrm>
          <a:prstGeom prst="arc">
            <a:avLst>
              <a:gd name="adj1" fmla="val 8379990"/>
              <a:gd name="adj2" fmla="val 19308821"/>
            </a:avLst>
          </a:prstGeom>
          <a:noFill/>
          <a:ln w="215900" cap="flat" cmpd="sng">
            <a:solidFill>
              <a:srgbClr val="203864"/>
            </a:solidFill>
            <a:headEnd type="triangle" w="sm" len="sm"/>
            <a:tailEnd type="triangle" w="sm" len="s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21" name="Arc 20">
            <a:extLst>
              <a:ext uri="{FF2B5EF4-FFF2-40B4-BE49-F238E27FC236}">
                <a16:creationId xmlns:a16="http://schemas.microsoft.com/office/drawing/2014/main" id="{EBD74326-BF88-E292-AC43-B0E5808D9D4D}"/>
              </a:ext>
            </a:extLst>
          </p:cNvPr>
          <p:cNvSpPr/>
          <p:nvPr/>
        </p:nvSpPr>
        <p:spPr>
          <a:xfrm rot="19224688" flipH="1">
            <a:off x="3497732" y="2152140"/>
            <a:ext cx="2536398" cy="2443190"/>
          </a:xfrm>
          <a:prstGeom prst="arc">
            <a:avLst>
              <a:gd name="adj1" fmla="val 8379990"/>
              <a:gd name="adj2" fmla="val 19308821"/>
            </a:avLst>
          </a:prstGeom>
          <a:noFill/>
          <a:ln w="215900" cap="flat" cmpd="sng">
            <a:solidFill>
              <a:srgbClr val="203864"/>
            </a:solidFill>
            <a:headEnd type="triangle" w="sm" len="sm"/>
            <a:tailEnd type="triangle" w="sm" len="s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C2911753-08B9-E8E0-3786-F1B7415CAE1A}"/>
              </a:ext>
            </a:extLst>
          </p:cNvPr>
          <p:cNvSpPr/>
          <p:nvPr/>
        </p:nvSpPr>
        <p:spPr>
          <a:xfrm>
            <a:off x="3633833" y="2170583"/>
            <a:ext cx="2319152" cy="1864090"/>
          </a:xfrm>
          <a:prstGeom prst="rect">
            <a:avLst/>
          </a:prstGeom>
          <a:noFill/>
        </p:spPr>
        <p:txBody>
          <a:bodyPr wrap="none" lIns="91440" tIns="45720" rIns="91440" bIns="45720">
            <a:prstTxWarp prst="textArchUp">
              <a:avLst>
                <a:gd name="adj" fmla="val 11365567"/>
              </a:avLst>
            </a:prstTxWarp>
            <a:spAutoFit/>
          </a:bodyPr>
          <a:lstStyle/>
          <a:p>
            <a:pPr algn="ctr"/>
            <a:r>
              <a:rPr lang="en-US" sz="1200" b="1" dirty="0">
                <a:ln w="0"/>
                <a:solidFill>
                  <a:schemeClr val="bg1"/>
                </a:solidFill>
                <a:latin typeface="+mj-lt"/>
                <a:cs typeface="Times New Roman" panose="02020603050405020304" pitchFamily="18" charset="0"/>
              </a:rPr>
              <a:t>Equity Centered ECI IHE Programs and PD Systems</a:t>
            </a:r>
            <a:endParaRPr lang="en-US" sz="1200" b="1" cap="none" spc="0" dirty="0">
              <a:ln w="0"/>
              <a:solidFill>
                <a:schemeClr val="bg1"/>
              </a:solidFill>
              <a:latin typeface="+mj-lt"/>
              <a:cs typeface="Times New Roman" panose="02020603050405020304" pitchFamily="18" charset="0"/>
            </a:endParaRPr>
          </a:p>
        </p:txBody>
      </p:sp>
      <p:sp>
        <p:nvSpPr>
          <p:cNvPr id="26" name="Rectangle 25">
            <a:extLst>
              <a:ext uri="{FF2B5EF4-FFF2-40B4-BE49-F238E27FC236}">
                <a16:creationId xmlns:a16="http://schemas.microsoft.com/office/drawing/2014/main" id="{6218DA3F-9C0B-DEB1-4B37-AA6587160750}"/>
              </a:ext>
            </a:extLst>
          </p:cNvPr>
          <p:cNvSpPr/>
          <p:nvPr/>
        </p:nvSpPr>
        <p:spPr>
          <a:xfrm>
            <a:off x="3590322" y="2614609"/>
            <a:ext cx="2442294" cy="2175991"/>
          </a:xfrm>
          <a:prstGeom prst="rect">
            <a:avLst/>
          </a:prstGeom>
          <a:noFill/>
        </p:spPr>
        <p:txBody>
          <a:bodyPr wrap="none" lIns="91440" tIns="45720" rIns="91440" bIns="45720">
            <a:prstTxWarp prst="textArchDown">
              <a:avLst/>
            </a:prstTxWarp>
            <a:spAutoFit/>
          </a:bodyPr>
          <a:lstStyle/>
          <a:p>
            <a:pPr algn="ctr"/>
            <a:r>
              <a:rPr lang="en-US" sz="1200" b="1" dirty="0">
                <a:ln w="0"/>
                <a:solidFill>
                  <a:schemeClr val="bg1"/>
                </a:solidFill>
                <a:latin typeface="+mj-lt"/>
                <a:cs typeface="Times New Roman" panose="02020603050405020304" pitchFamily="18" charset="0"/>
              </a:rPr>
              <a:t>Diverse, Responsive and Competent Workforce</a:t>
            </a:r>
            <a:endParaRPr lang="en-US" sz="1200" b="1" cap="none" spc="0" dirty="0">
              <a:ln w="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7358732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8AD43-CD63-69F7-38F6-55210FBE354E}"/>
              </a:ext>
            </a:extLst>
          </p:cNvPr>
          <p:cNvSpPr>
            <a:spLocks noGrp="1"/>
          </p:cNvSpPr>
          <p:nvPr>
            <p:ph type="title"/>
          </p:nvPr>
        </p:nvSpPr>
        <p:spPr/>
        <p:txBody>
          <a:bodyPr>
            <a:normAutofit/>
          </a:bodyPr>
          <a:lstStyle/>
          <a:p>
            <a:pPr algn="ctr"/>
            <a:r>
              <a:rPr lang="en-US" dirty="0"/>
              <a:t>Equitable Developmental Screening</a:t>
            </a:r>
          </a:p>
        </p:txBody>
      </p:sp>
      <p:sp>
        <p:nvSpPr>
          <p:cNvPr id="3" name="Content Placeholder 2">
            <a:extLst>
              <a:ext uri="{FF2B5EF4-FFF2-40B4-BE49-F238E27FC236}">
                <a16:creationId xmlns:a16="http://schemas.microsoft.com/office/drawing/2014/main" id="{7A3BB5A5-82A1-2491-77F7-0219AE8D169C}"/>
              </a:ext>
            </a:extLst>
          </p:cNvPr>
          <p:cNvSpPr>
            <a:spLocks noGrp="1"/>
          </p:cNvSpPr>
          <p:nvPr>
            <p:ph idx="1"/>
          </p:nvPr>
        </p:nvSpPr>
        <p:spPr>
          <a:xfrm>
            <a:off x="628650" y="1756802"/>
            <a:ext cx="7886700" cy="4351338"/>
          </a:xfrm>
        </p:spPr>
        <p:txBody>
          <a:bodyPr>
            <a:normAutofit/>
          </a:bodyPr>
          <a:lstStyle/>
          <a:p>
            <a:pPr marL="457200" lvl="1" indent="0">
              <a:buNone/>
            </a:pPr>
            <a:endParaRPr lang="en-US" dirty="0">
              <a:latin typeface="Calibri" panose="020F0502020204030204" pitchFamily="34" charset="0"/>
              <a:cs typeface="Calibri" panose="020F0502020204030204" pitchFamily="34" charset="0"/>
            </a:endParaRPr>
          </a:p>
          <a:p>
            <a:pPr lvl="1">
              <a:buFont typeface="Wingdings" panose="05000000000000000000" pitchFamily="2" charset="2"/>
              <a:buChar char="Ø"/>
            </a:pPr>
            <a:r>
              <a:rPr lang="en-US" dirty="0">
                <a:latin typeface="Calibri" panose="020F0502020204030204" pitchFamily="34" charset="0"/>
                <a:cs typeface="Calibri" panose="020F0502020204030204" pitchFamily="34" charset="0"/>
              </a:rPr>
              <a:t>Universal and Accessible for All Families</a:t>
            </a:r>
          </a:p>
          <a:p>
            <a:pPr lvl="1">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457200" lvl="1" indent="0">
              <a:buNone/>
            </a:pPr>
            <a:endParaRPr lang="en-US" dirty="0">
              <a:latin typeface="Calibri" panose="020F0502020204030204" pitchFamily="34" charset="0"/>
              <a:cs typeface="Calibri" panose="020F0502020204030204" pitchFamily="34" charset="0"/>
            </a:endParaRPr>
          </a:p>
          <a:p>
            <a:pPr lvl="1">
              <a:buFont typeface="Wingdings" panose="05000000000000000000" pitchFamily="2" charset="2"/>
              <a:buChar char="Ø"/>
            </a:pPr>
            <a:r>
              <a:rPr lang="en-US" dirty="0">
                <a:latin typeface="Calibri" panose="020F0502020204030204" pitchFamily="34" charset="0"/>
                <a:cs typeface="Calibri" panose="020F0502020204030204" pitchFamily="34" charset="0"/>
              </a:rPr>
              <a:t>Involves Parents/ Caregivers as Informants --at Whatever Mode They are Comfortable ( interviews, checklists etc.)</a:t>
            </a:r>
          </a:p>
          <a:p>
            <a:pPr lvl="1"/>
            <a:endParaRPr lang="en-US" dirty="0">
              <a:latin typeface="Calibri" panose="020F0502020204030204" pitchFamily="34" charset="0"/>
              <a:cs typeface="Calibri" panose="020F0502020204030204" pitchFamily="34" charset="0"/>
            </a:endParaRPr>
          </a:p>
          <a:p>
            <a:pPr lvl="1"/>
            <a:endParaRPr lang="en-US" dirty="0"/>
          </a:p>
          <a:p>
            <a:pPr marL="342891" lvl="3" indent="176209"/>
            <a:endParaRPr lang="en-US" dirty="0"/>
          </a:p>
          <a:p>
            <a:pPr marL="342891" lvl="3" indent="176209"/>
            <a:endParaRPr lang="en-US" dirty="0"/>
          </a:p>
        </p:txBody>
      </p:sp>
    </p:spTree>
    <p:extLst>
      <p:ext uri="{BB962C8B-B14F-4D97-AF65-F5344CB8AC3E}">
        <p14:creationId xmlns:p14="http://schemas.microsoft.com/office/powerpoint/2010/main" val="36050365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56432-5D66-FCA6-7D8E-73A6736DE7D2}"/>
              </a:ext>
            </a:extLst>
          </p:cNvPr>
          <p:cNvSpPr>
            <a:spLocks noGrp="1"/>
          </p:cNvSpPr>
          <p:nvPr>
            <p:ph type="title"/>
          </p:nvPr>
        </p:nvSpPr>
        <p:spPr>
          <a:xfrm>
            <a:off x="460974" y="319880"/>
            <a:ext cx="8222052" cy="1325563"/>
          </a:xfrm>
        </p:spPr>
        <p:txBody>
          <a:bodyPr>
            <a:normAutofit/>
          </a:bodyPr>
          <a:lstStyle/>
          <a:p>
            <a:pPr algn="ctr"/>
            <a:r>
              <a:rPr lang="en-US" dirty="0"/>
              <a:t>Equitable Assessment </a:t>
            </a:r>
          </a:p>
        </p:txBody>
      </p:sp>
      <p:sp>
        <p:nvSpPr>
          <p:cNvPr id="3" name="Content Placeholder 2">
            <a:extLst>
              <a:ext uri="{FF2B5EF4-FFF2-40B4-BE49-F238E27FC236}">
                <a16:creationId xmlns:a16="http://schemas.microsoft.com/office/drawing/2014/main" id="{EFE705A0-36DF-66B8-9708-C450F66E366E}"/>
              </a:ext>
            </a:extLst>
          </p:cNvPr>
          <p:cNvSpPr>
            <a:spLocks noGrp="1"/>
          </p:cNvSpPr>
          <p:nvPr>
            <p:ph idx="1"/>
          </p:nvPr>
        </p:nvSpPr>
        <p:spPr>
          <a:xfrm>
            <a:off x="796326" y="1645443"/>
            <a:ext cx="7886700" cy="4351338"/>
          </a:xfrm>
        </p:spPr>
        <p:txBody>
          <a:bodyPr>
            <a:normAutofit/>
          </a:bodyPr>
          <a:lstStyle/>
          <a:p>
            <a:pPr marL="290500" lvl="2" indent="0">
              <a:buNone/>
            </a:pPr>
            <a:endParaRPr lang="en-US" sz="2133" dirty="0">
              <a:latin typeface="Calibri" panose="020F0502020204030204" pitchFamily="34" charset="0"/>
              <a:cs typeface="Calibri" panose="020F0502020204030204" pitchFamily="34" charset="0"/>
            </a:endParaRPr>
          </a:p>
          <a:p>
            <a:pPr marL="438678" lvl="2" indent="-342900">
              <a:buFont typeface="Wingdings" panose="05000000000000000000" pitchFamily="2" charset="2"/>
              <a:buChar char="Ø"/>
            </a:pPr>
            <a:r>
              <a:rPr lang="en-US" sz="2400" dirty="0">
                <a:latin typeface="Calibri" panose="020F0502020204030204" pitchFamily="34" charset="0"/>
                <a:cs typeface="Calibri" panose="020F0502020204030204" pitchFamily="34" charset="0"/>
              </a:rPr>
              <a:t>Conducted in Partnership with Families/Caregivers</a:t>
            </a:r>
          </a:p>
          <a:p>
            <a:pPr marL="438678" lvl="2" indent="-342900">
              <a:buFont typeface="Wingdings" panose="05000000000000000000" pitchFamily="2" charset="2"/>
              <a:buChar char="Ø"/>
            </a:pPr>
            <a:endParaRPr lang="en-US" sz="2400" dirty="0">
              <a:latin typeface="Calibri" panose="020F0502020204030204" pitchFamily="34" charset="0"/>
              <a:cs typeface="Calibri" panose="020F0502020204030204" pitchFamily="34" charset="0"/>
            </a:endParaRPr>
          </a:p>
          <a:p>
            <a:pPr marL="438678" lvl="2" indent="-342900">
              <a:buFont typeface="Wingdings" panose="05000000000000000000" pitchFamily="2" charset="2"/>
              <a:buChar char="Ø"/>
            </a:pPr>
            <a:r>
              <a:rPr lang="en-US" sz="2400" dirty="0">
                <a:latin typeface="Calibri" panose="020F0502020204030204" pitchFamily="34" charset="0"/>
                <a:cs typeface="Calibri" panose="020F0502020204030204" pitchFamily="34" charset="0"/>
              </a:rPr>
              <a:t>Involvement of Interdisciplinary Team Members</a:t>
            </a:r>
          </a:p>
          <a:p>
            <a:pPr marL="438678" lvl="2" indent="-342900">
              <a:buFont typeface="Wingdings" panose="05000000000000000000" pitchFamily="2" charset="2"/>
              <a:buChar char="Ø"/>
            </a:pPr>
            <a:endParaRPr lang="en-US" sz="2400" dirty="0">
              <a:latin typeface="Calibri" panose="020F0502020204030204" pitchFamily="34" charset="0"/>
              <a:cs typeface="Calibri" panose="020F0502020204030204" pitchFamily="34" charset="0"/>
            </a:endParaRPr>
          </a:p>
          <a:p>
            <a:pPr marL="438678" lvl="2" indent="-342900">
              <a:buFont typeface="Wingdings" panose="05000000000000000000" pitchFamily="2" charset="2"/>
              <a:buChar char="Ø"/>
            </a:pPr>
            <a:r>
              <a:rPr lang="en-US" sz="2400" dirty="0">
                <a:latin typeface="Calibri" panose="020F0502020204030204" pitchFamily="34" charset="0"/>
                <a:cs typeface="Calibri" panose="020F0502020204030204" pitchFamily="34" charset="0"/>
              </a:rPr>
              <a:t>Nondiscriminatory, Valid and Individualized Tools and Procedures</a:t>
            </a:r>
          </a:p>
          <a:p>
            <a:pPr marL="290500" lvl="2" indent="0">
              <a:buNone/>
            </a:pPr>
            <a:endParaRPr lang="en-US" sz="2400" dirty="0">
              <a:latin typeface="Calibri" panose="020F0502020204030204" pitchFamily="34" charset="0"/>
              <a:cs typeface="Calibri" panose="020F0502020204030204" pitchFamily="34" charset="0"/>
            </a:endParaRPr>
          </a:p>
          <a:p>
            <a:pPr marL="438678" lvl="2" indent="-342900">
              <a:buFont typeface="Wingdings" panose="05000000000000000000" pitchFamily="2" charset="2"/>
              <a:buChar char="Ø"/>
            </a:pPr>
            <a:r>
              <a:rPr lang="en-US" sz="2400" dirty="0">
                <a:latin typeface="Calibri" panose="020F0502020204030204" pitchFamily="34" charset="0"/>
                <a:cs typeface="Calibri" panose="020F0502020204030204" pitchFamily="34" charset="0"/>
              </a:rPr>
              <a:t>Authentic</a:t>
            </a:r>
          </a:p>
          <a:p>
            <a:pPr marL="633400" lvl="2" indent="-342900">
              <a:buFont typeface="Wingdings" panose="05000000000000000000" pitchFamily="2" charset="2"/>
              <a:buChar char="Ø"/>
            </a:pPr>
            <a:endParaRPr lang="en-US" sz="2400" dirty="0">
              <a:latin typeface="Calibri" panose="020F0502020204030204" pitchFamily="34" charset="0"/>
              <a:cs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1728313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E4D28-F27B-7C36-76F0-0C0F29222F70}"/>
              </a:ext>
            </a:extLst>
          </p:cNvPr>
          <p:cNvSpPr>
            <a:spLocks noGrp="1"/>
          </p:cNvSpPr>
          <p:nvPr>
            <p:ph type="title"/>
          </p:nvPr>
        </p:nvSpPr>
        <p:spPr>
          <a:xfrm>
            <a:off x="601165" y="429908"/>
            <a:ext cx="7886700" cy="1325563"/>
          </a:xfrm>
        </p:spPr>
        <p:txBody>
          <a:bodyPr>
            <a:noAutofit/>
          </a:bodyPr>
          <a:lstStyle/>
          <a:p>
            <a:pPr algn="ctr"/>
            <a:r>
              <a:rPr lang="en-US" b="1" dirty="0">
                <a:latin typeface="Calibri Light" panose="020F0302020204030204" pitchFamily="34" charset="0"/>
                <a:cs typeface="Calibri Light" panose="020F0302020204030204" pitchFamily="34" charset="0"/>
              </a:rPr>
              <a:t>Equitable IFSP/IEP Planning </a:t>
            </a:r>
            <a:endParaRPr lang="en-US" dirty="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643146BC-4BBB-B68C-3B14-4A6B3D89FB59}"/>
              </a:ext>
            </a:extLst>
          </p:cNvPr>
          <p:cNvSpPr>
            <a:spLocks noGrp="1"/>
          </p:cNvSpPr>
          <p:nvPr>
            <p:ph idx="1"/>
          </p:nvPr>
        </p:nvSpPr>
        <p:spPr>
          <a:xfrm>
            <a:off x="650236" y="2100172"/>
            <a:ext cx="8047918" cy="4111850"/>
          </a:xfrm>
        </p:spPr>
        <p:txBody>
          <a:bodyPr>
            <a:normAutofit/>
          </a:bodyPr>
          <a:lstStyle/>
          <a:p>
            <a:pPr marL="800091" lvl="3" indent="-457200">
              <a:lnSpc>
                <a:spcPct val="120000"/>
              </a:lnSpc>
              <a:buFont typeface="Wingdings" panose="05000000000000000000" pitchFamily="2" charset="2"/>
              <a:buChar char="Ø"/>
            </a:pPr>
            <a:r>
              <a:rPr lang="en-US" sz="2800" dirty="0">
                <a:latin typeface="Calibri" panose="020F0502020204030204" pitchFamily="34" charset="0"/>
                <a:cs typeface="Calibri" panose="020F0502020204030204" pitchFamily="34" charset="0"/>
              </a:rPr>
              <a:t>Developed by a Cross-disciplinary Team that Includes the Family/Caregiver </a:t>
            </a:r>
          </a:p>
          <a:p>
            <a:pPr marL="800091" lvl="3" indent="-457200">
              <a:lnSpc>
                <a:spcPct val="120000"/>
              </a:lnSpc>
              <a:buFont typeface="Wingdings" panose="05000000000000000000" pitchFamily="2" charset="2"/>
              <a:buChar char="Ø"/>
            </a:pPr>
            <a:endParaRPr lang="en-US" sz="2800" dirty="0">
              <a:latin typeface="Calibri" panose="020F0502020204030204" pitchFamily="34" charset="0"/>
              <a:cs typeface="Calibri" panose="020F0502020204030204" pitchFamily="34" charset="0"/>
            </a:endParaRPr>
          </a:p>
          <a:p>
            <a:pPr marL="800091" lvl="3" indent="-457200">
              <a:lnSpc>
                <a:spcPct val="120000"/>
              </a:lnSpc>
              <a:buFont typeface="Wingdings" panose="05000000000000000000" pitchFamily="2" charset="2"/>
              <a:buChar char="Ø"/>
            </a:pPr>
            <a:r>
              <a:rPr lang="en-US" sz="2800" dirty="0">
                <a:latin typeface="Calibri" panose="020F0502020204030204" pitchFamily="34" charset="0"/>
                <a:cs typeface="Calibri" panose="020F0502020204030204" pitchFamily="34" charset="0"/>
              </a:rPr>
              <a:t>Contains Functional Goals/Objectives</a:t>
            </a:r>
          </a:p>
          <a:p>
            <a:pPr marL="914391" lvl="3" indent="-571500">
              <a:lnSpc>
                <a:spcPct val="120000"/>
              </a:lnSpc>
              <a:buFont typeface="Wingdings" panose="05000000000000000000" pitchFamily="2" charset="2"/>
              <a:buChar char="Ø"/>
            </a:pPr>
            <a:endParaRPr lang="en-US" sz="2800" dirty="0">
              <a:latin typeface="Calibri" panose="020F0502020204030204" pitchFamily="34" charset="0"/>
              <a:cs typeface="Calibri" panose="020F0502020204030204" pitchFamily="34" charset="0"/>
            </a:endParaRPr>
          </a:p>
          <a:p>
            <a:pPr marL="914391" lvl="3" indent="-571500">
              <a:lnSpc>
                <a:spcPct val="120000"/>
              </a:lnSpc>
              <a:buFont typeface="Wingdings" panose="05000000000000000000" pitchFamily="2" charset="2"/>
              <a:buChar char="Ø"/>
            </a:pPr>
            <a:r>
              <a:rPr lang="en-US" sz="2800" dirty="0">
                <a:latin typeface="Calibri" panose="020F0502020204030204" pitchFamily="34" charset="0"/>
                <a:cs typeface="Calibri" panose="020F0502020204030204" pitchFamily="34" charset="0"/>
              </a:rPr>
              <a:t>Describes Measurable Indicators and Outcomes </a:t>
            </a:r>
          </a:p>
          <a:p>
            <a:endParaRPr lang="en-US" dirty="0"/>
          </a:p>
        </p:txBody>
      </p:sp>
    </p:spTree>
    <p:extLst>
      <p:ext uri="{BB962C8B-B14F-4D97-AF65-F5344CB8AC3E}">
        <p14:creationId xmlns:p14="http://schemas.microsoft.com/office/powerpoint/2010/main" val="36854384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B868D-6F0B-691F-9FEC-EE9FA71BEAEC}"/>
              </a:ext>
            </a:extLst>
          </p:cNvPr>
          <p:cNvSpPr>
            <a:spLocks noGrp="1"/>
          </p:cNvSpPr>
          <p:nvPr>
            <p:ph type="title"/>
          </p:nvPr>
        </p:nvSpPr>
        <p:spPr>
          <a:xfrm>
            <a:off x="628650" y="0"/>
            <a:ext cx="7886700" cy="1325563"/>
          </a:xfrm>
        </p:spPr>
        <p:txBody>
          <a:bodyPr>
            <a:noAutofit/>
          </a:bodyPr>
          <a:lstStyle/>
          <a:p>
            <a:pPr algn="ctr"/>
            <a:r>
              <a:rPr lang="en-US" b="1" dirty="0">
                <a:latin typeface="Calibri Light" panose="020F0302020204030204" pitchFamily="34" charset="0"/>
                <a:cs typeface="Calibri Light" panose="020F0302020204030204" pitchFamily="34" charset="0"/>
              </a:rPr>
              <a:t>Equitable Interventions</a:t>
            </a:r>
            <a:endParaRPr lang="en-US" dirty="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76B4CF3C-1770-26A1-45C7-5F0A373246F0}"/>
              </a:ext>
            </a:extLst>
          </p:cNvPr>
          <p:cNvSpPr>
            <a:spLocks noGrp="1"/>
          </p:cNvSpPr>
          <p:nvPr>
            <p:ph idx="1"/>
          </p:nvPr>
        </p:nvSpPr>
        <p:spPr>
          <a:xfrm>
            <a:off x="561865" y="1222046"/>
            <a:ext cx="8202573" cy="5043324"/>
          </a:xfrm>
        </p:spPr>
        <p:txBody>
          <a:bodyPr>
            <a:normAutofit/>
          </a:bodyPr>
          <a:lstStyle/>
          <a:p>
            <a:pPr marL="457200" lvl="1" indent="0">
              <a:buNone/>
            </a:pPr>
            <a:endParaRPr lang="en-US" dirty="0"/>
          </a:p>
          <a:p>
            <a:pPr lvl="1">
              <a:buFont typeface="Wingdings" panose="05000000000000000000" pitchFamily="2" charset="2"/>
              <a:buChar char="Ø"/>
            </a:pPr>
            <a:r>
              <a:rPr lang="en-US" dirty="0"/>
              <a:t>Families are Involved in Interventions</a:t>
            </a:r>
          </a:p>
          <a:p>
            <a:pPr marL="457200" lvl="1" indent="0">
              <a:buNone/>
            </a:pPr>
            <a:endParaRPr lang="en-US" dirty="0"/>
          </a:p>
          <a:p>
            <a:pPr lvl="1">
              <a:buFont typeface="Wingdings" panose="05000000000000000000" pitchFamily="2" charset="2"/>
              <a:buChar char="Ø"/>
            </a:pPr>
            <a:r>
              <a:rPr lang="en-US" dirty="0"/>
              <a:t>Implemented by a </a:t>
            </a:r>
            <a:r>
              <a:rPr lang="en-US" sz="2400" dirty="0">
                <a:latin typeface="Calibri" panose="020F0502020204030204" pitchFamily="34" charset="0"/>
                <a:cs typeface="Calibri" panose="020F0502020204030204" pitchFamily="34" charset="0"/>
              </a:rPr>
              <a:t>Interdisciplinary Team </a:t>
            </a:r>
          </a:p>
          <a:p>
            <a:pPr lvl="1">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lvl="1">
              <a:buFont typeface="Wingdings" panose="05000000000000000000" pitchFamily="2" charset="2"/>
              <a:buChar char="Ø"/>
            </a:pPr>
            <a:r>
              <a:rPr lang="en-US" dirty="0"/>
              <a:t>Uses Systematic and Evidenced Based Practices</a:t>
            </a:r>
          </a:p>
          <a:p>
            <a:pPr lvl="1">
              <a:buFont typeface="Wingdings" panose="05000000000000000000" pitchFamily="2" charset="2"/>
              <a:buChar char="Ø"/>
            </a:pPr>
            <a:endParaRPr lang="en-US" dirty="0"/>
          </a:p>
          <a:p>
            <a:pPr lvl="1">
              <a:buFont typeface="Wingdings" panose="05000000000000000000" pitchFamily="2" charset="2"/>
              <a:buChar char="Ø"/>
            </a:pPr>
            <a:r>
              <a:rPr lang="en-US" dirty="0"/>
              <a:t> Embedded in Developmentally Appropriate and Individualized Routines and Activities </a:t>
            </a:r>
          </a:p>
          <a:p>
            <a:pPr lvl="1">
              <a:buFont typeface="Wingdings" panose="05000000000000000000" pitchFamily="2" charset="2"/>
              <a:buChar char="Ø"/>
            </a:pPr>
            <a:endParaRPr lang="en-US" dirty="0"/>
          </a:p>
          <a:p>
            <a:pPr lvl="1">
              <a:buFont typeface="Wingdings" panose="05000000000000000000" pitchFamily="2" charset="2"/>
              <a:buChar char="Ø"/>
            </a:pPr>
            <a:r>
              <a:rPr lang="en-US" sz="2400" dirty="0">
                <a:latin typeface="Calibri" panose="020F0502020204030204" pitchFamily="34" charset="0"/>
                <a:cs typeface="Calibri" panose="020F0502020204030204" pitchFamily="34" charset="0"/>
              </a:rPr>
              <a:t>Implemented in Inclusive Classrooms and Inclusive Community Settings</a:t>
            </a:r>
          </a:p>
          <a:p>
            <a:pPr marL="457200" lvl="1" indent="0">
              <a:buNone/>
            </a:pPr>
            <a:endParaRPr lang="en-US" dirty="0"/>
          </a:p>
          <a:p>
            <a:pPr lvl="1">
              <a:buFont typeface="Wingdings" panose="05000000000000000000" pitchFamily="2" charset="2"/>
              <a:buChar char="Ø"/>
            </a:pPr>
            <a:endParaRPr lang="en-US" dirty="0"/>
          </a:p>
          <a:p>
            <a:pPr lvl="1">
              <a:buFont typeface="Wingdings" panose="05000000000000000000" pitchFamily="2" charset="2"/>
              <a:buChar char="Ø"/>
            </a:pPr>
            <a:endParaRPr lang="en-US" dirty="0"/>
          </a:p>
          <a:p>
            <a:pPr lvl="1"/>
            <a:endParaRPr lang="en-US" dirty="0"/>
          </a:p>
          <a:p>
            <a:pPr lvl="1"/>
            <a:endParaRPr lang="en-US" dirty="0"/>
          </a:p>
        </p:txBody>
      </p:sp>
    </p:spTree>
    <p:extLst>
      <p:ext uri="{BB962C8B-B14F-4D97-AF65-F5344CB8AC3E}">
        <p14:creationId xmlns:p14="http://schemas.microsoft.com/office/powerpoint/2010/main" val="1072086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3.png">
            <a:extLst>
              <a:ext uri="{FF2B5EF4-FFF2-40B4-BE49-F238E27FC236}">
                <a16:creationId xmlns:a16="http://schemas.microsoft.com/office/drawing/2014/main" id="{F6D127AA-3501-A970-FAD8-E6F7D12E6EB2}"/>
              </a:ext>
            </a:extLst>
          </p:cNvPr>
          <p:cNvPicPr/>
          <p:nvPr/>
        </p:nvPicPr>
        <p:blipFill>
          <a:blip r:embed="rId2"/>
          <a:srcRect/>
          <a:stretch>
            <a:fillRect/>
          </a:stretch>
        </p:blipFill>
        <p:spPr>
          <a:xfrm>
            <a:off x="297180" y="0"/>
            <a:ext cx="8401050" cy="5765180"/>
          </a:xfrm>
          <a:prstGeom prst="rect">
            <a:avLst/>
          </a:prstGeom>
          <a:ln/>
        </p:spPr>
      </p:pic>
      <p:sp>
        <p:nvSpPr>
          <p:cNvPr id="3" name="TextBox 2">
            <a:extLst>
              <a:ext uri="{FF2B5EF4-FFF2-40B4-BE49-F238E27FC236}">
                <a16:creationId xmlns:a16="http://schemas.microsoft.com/office/drawing/2014/main" id="{DEF60BA2-7ABF-46C6-A362-6ADAB5B52122}"/>
              </a:ext>
            </a:extLst>
          </p:cNvPr>
          <p:cNvSpPr txBox="1"/>
          <p:nvPr/>
        </p:nvSpPr>
        <p:spPr>
          <a:xfrm>
            <a:off x="146957" y="5421087"/>
            <a:ext cx="8915400" cy="830997"/>
          </a:xfrm>
          <a:prstGeom prst="rect">
            <a:avLst/>
          </a:prstGeom>
          <a:noFill/>
        </p:spPr>
        <p:txBody>
          <a:bodyPr wrap="square" rtlCol="0">
            <a:spAutoFit/>
          </a:bodyPr>
          <a:lstStyle/>
          <a:p>
            <a:r>
              <a:rPr lang="en-US" sz="1200" dirty="0">
                <a:effectLst/>
                <a:latin typeface="Times New Roman" panose="02020603050405020304" pitchFamily="18" charset="0"/>
                <a:ea typeface="Times New Roman" panose="02020603050405020304" pitchFamily="18" charset="0"/>
              </a:rPr>
              <a:t>Source from </a:t>
            </a:r>
            <a:r>
              <a:rPr lang="en-US" sz="1200" dirty="0">
                <a:effectLst/>
                <a:highlight>
                  <a:srgbClr val="FFFFFF"/>
                </a:highlight>
                <a:latin typeface="Times New Roman" panose="02020603050405020304" pitchFamily="18" charset="0"/>
                <a:ea typeface="Times New Roman" panose="02020603050405020304" pitchFamily="18" charset="0"/>
              </a:rPr>
              <a:t>Bronfenbrenner, U. (1992). Ecological systems theory. In R. </a:t>
            </a:r>
            <a:r>
              <a:rPr lang="en-US" sz="1200" dirty="0" err="1">
                <a:effectLst/>
                <a:highlight>
                  <a:srgbClr val="FFFFFF"/>
                </a:highlight>
                <a:latin typeface="Times New Roman" panose="02020603050405020304" pitchFamily="18" charset="0"/>
                <a:ea typeface="Times New Roman" panose="02020603050405020304" pitchFamily="18" charset="0"/>
              </a:rPr>
              <a:t>Vasta</a:t>
            </a:r>
            <a:r>
              <a:rPr lang="en-US" sz="1200" dirty="0">
                <a:effectLst/>
                <a:highlight>
                  <a:srgbClr val="FFFFFF"/>
                </a:highlight>
                <a:latin typeface="Times New Roman" panose="02020603050405020304" pitchFamily="18" charset="0"/>
                <a:ea typeface="Times New Roman" panose="02020603050405020304" pitchFamily="18" charset="0"/>
              </a:rPr>
              <a:t> (Ed.), </a:t>
            </a:r>
            <a:r>
              <a:rPr lang="en-US" sz="1200" i="1" dirty="0">
                <a:effectLst/>
                <a:highlight>
                  <a:srgbClr val="FFFFFF"/>
                </a:highlight>
                <a:latin typeface="Times New Roman" panose="02020603050405020304" pitchFamily="18" charset="0"/>
                <a:ea typeface="Times New Roman" panose="02020603050405020304" pitchFamily="18" charset="0"/>
              </a:rPr>
              <a:t>Six theories of child development: </a:t>
            </a:r>
          </a:p>
          <a:p>
            <a:r>
              <a:rPr lang="en-US" sz="1200" i="1" dirty="0">
                <a:effectLst/>
                <a:highlight>
                  <a:srgbClr val="FFFFFF"/>
                </a:highlight>
                <a:latin typeface="Times New Roman" panose="02020603050405020304" pitchFamily="18" charset="0"/>
                <a:ea typeface="Times New Roman" panose="02020603050405020304" pitchFamily="18" charset="0"/>
              </a:rPr>
              <a:t>Revised formulations and current issues</a:t>
            </a:r>
            <a:r>
              <a:rPr lang="en-US" sz="1200" dirty="0">
                <a:effectLst/>
                <a:highlight>
                  <a:srgbClr val="FFFFFF"/>
                </a:highlight>
                <a:latin typeface="Times New Roman" panose="02020603050405020304" pitchFamily="18" charset="0"/>
                <a:ea typeface="Times New Roman" panose="02020603050405020304" pitchFamily="18" charset="0"/>
              </a:rPr>
              <a:t> (pp. 187–249). Jessica Kingsley Publishers</a:t>
            </a:r>
            <a:r>
              <a:rPr lang="en-US" sz="1800" dirty="0">
                <a:effectLst/>
                <a:highlight>
                  <a:srgbClr val="FFFFFF"/>
                </a:highligh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2165786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74E08-6AB6-A1DC-C0E7-881809E1696B}"/>
              </a:ext>
            </a:extLst>
          </p:cNvPr>
          <p:cNvSpPr>
            <a:spLocks noGrp="1"/>
          </p:cNvSpPr>
          <p:nvPr>
            <p:ph type="title"/>
          </p:nvPr>
        </p:nvSpPr>
        <p:spPr/>
        <p:txBody>
          <a:bodyPr>
            <a:noAutofit/>
          </a:bodyPr>
          <a:lstStyle/>
          <a:p>
            <a:pPr algn="ctr"/>
            <a:r>
              <a:rPr lang="en-US" dirty="0">
                <a:latin typeface="Calibri Light" panose="020F0302020204030204" pitchFamily="34" charset="0"/>
                <a:cs typeface="Calibri Light" panose="020F0302020204030204" pitchFamily="34" charset="0"/>
              </a:rPr>
              <a:t>Equitable Data Collection and </a:t>
            </a:r>
            <a:br>
              <a:rPr lang="en-US" dirty="0">
                <a:latin typeface="Calibri Light" panose="020F0302020204030204" pitchFamily="34" charset="0"/>
                <a:cs typeface="Calibri Light" panose="020F0302020204030204" pitchFamily="34" charset="0"/>
              </a:rPr>
            </a:br>
            <a:r>
              <a:rPr lang="en-US" dirty="0">
                <a:latin typeface="Calibri Light" panose="020F0302020204030204" pitchFamily="34" charset="0"/>
                <a:cs typeface="Calibri Light" panose="020F0302020204030204" pitchFamily="34" charset="0"/>
              </a:rPr>
              <a:t>Progress Monitoring</a:t>
            </a:r>
          </a:p>
        </p:txBody>
      </p:sp>
      <p:sp>
        <p:nvSpPr>
          <p:cNvPr id="3" name="Content Placeholder 2">
            <a:extLst>
              <a:ext uri="{FF2B5EF4-FFF2-40B4-BE49-F238E27FC236}">
                <a16:creationId xmlns:a16="http://schemas.microsoft.com/office/drawing/2014/main" id="{43FDFF71-14BD-97D5-46A5-EBFEECE67F77}"/>
              </a:ext>
            </a:extLst>
          </p:cNvPr>
          <p:cNvSpPr>
            <a:spLocks noGrp="1"/>
          </p:cNvSpPr>
          <p:nvPr>
            <p:ph idx="1"/>
          </p:nvPr>
        </p:nvSpPr>
        <p:spPr>
          <a:xfrm>
            <a:off x="92529" y="1524000"/>
            <a:ext cx="8768442" cy="4351338"/>
          </a:xfrm>
        </p:spPr>
        <p:txBody>
          <a:bodyPr>
            <a:noAutofit/>
          </a:bodyPr>
          <a:lstStyle/>
          <a:p>
            <a:pPr marL="457200" lvl="1" indent="0">
              <a:lnSpc>
                <a:spcPct val="100000"/>
              </a:lnSpc>
              <a:buNone/>
            </a:pPr>
            <a:endParaRPr lang="en-US" sz="2200" dirty="0">
              <a:latin typeface="Calibri" panose="020F0502020204030204" pitchFamily="34" charset="0"/>
              <a:cs typeface="Calibri" panose="020F0502020204030204" pitchFamily="34" charset="0"/>
            </a:endParaRPr>
          </a:p>
          <a:p>
            <a:pPr lvl="1">
              <a:lnSpc>
                <a:spcPct val="100000"/>
              </a:lnSpc>
              <a:buFont typeface="Wingdings" panose="05000000000000000000" pitchFamily="2" charset="2"/>
              <a:buChar char="Ø"/>
            </a:pPr>
            <a:r>
              <a:rPr lang="en-US" sz="2200" dirty="0">
                <a:latin typeface="Calibri" panose="020F0502020204030204" pitchFamily="34" charset="0"/>
                <a:cs typeface="Calibri" panose="020F0502020204030204" pitchFamily="34" charset="0"/>
              </a:rPr>
              <a:t>Families Participate in the Assessment and Evaluation of Progress</a:t>
            </a:r>
          </a:p>
          <a:p>
            <a:pPr marL="457200" lvl="1" indent="0">
              <a:lnSpc>
                <a:spcPct val="100000"/>
              </a:lnSpc>
              <a:buNone/>
            </a:pPr>
            <a:endParaRPr lang="en-US" sz="2200" dirty="0">
              <a:latin typeface="Calibri" panose="020F0502020204030204" pitchFamily="34" charset="0"/>
              <a:cs typeface="Calibri" panose="020F0502020204030204" pitchFamily="34" charset="0"/>
            </a:endParaRPr>
          </a:p>
          <a:p>
            <a:pPr lvl="1">
              <a:lnSpc>
                <a:spcPct val="100000"/>
              </a:lnSpc>
              <a:buFont typeface="Wingdings" panose="05000000000000000000" pitchFamily="2" charset="2"/>
              <a:buChar char="Ø"/>
            </a:pPr>
            <a:r>
              <a:rPr lang="en-US" sz="2200" dirty="0">
                <a:latin typeface="Calibri" panose="020F0502020204030204" pitchFamily="34" charset="0"/>
                <a:cs typeface="Calibri" panose="020F0502020204030204" pitchFamily="34" charset="0"/>
              </a:rPr>
              <a:t>Data collected from Multiple Sources on All Interventions</a:t>
            </a:r>
          </a:p>
          <a:p>
            <a:pPr lvl="1">
              <a:lnSpc>
                <a:spcPct val="100000"/>
              </a:lnSpc>
              <a:buFont typeface="Wingdings" panose="05000000000000000000" pitchFamily="2" charset="2"/>
              <a:buChar char="Ø"/>
            </a:pPr>
            <a:endParaRPr lang="en-US" sz="2200" dirty="0">
              <a:latin typeface="Calibri" panose="020F0502020204030204" pitchFamily="34" charset="0"/>
              <a:cs typeface="Calibri" panose="020F0502020204030204" pitchFamily="34" charset="0"/>
            </a:endParaRPr>
          </a:p>
          <a:p>
            <a:pPr lvl="1">
              <a:lnSpc>
                <a:spcPct val="100000"/>
              </a:lnSpc>
              <a:buFont typeface="Wingdings" panose="05000000000000000000" pitchFamily="2" charset="2"/>
              <a:buChar char="Ø"/>
            </a:pPr>
            <a:r>
              <a:rPr lang="en-US" sz="2200" dirty="0">
                <a:latin typeface="Calibri" panose="020F0502020204030204" pitchFamily="34" charset="0"/>
                <a:cs typeface="Calibri" panose="020F0502020204030204" pitchFamily="34" charset="0"/>
              </a:rPr>
              <a:t>Data Informs All Decisions About Intervention Frequency, Intensity, Duration, Accommodations, Modifications and Adaptations </a:t>
            </a:r>
          </a:p>
          <a:p>
            <a:pPr lvl="1">
              <a:lnSpc>
                <a:spcPct val="100000"/>
              </a:lnSpc>
              <a:buFont typeface="Wingdings" panose="05000000000000000000" pitchFamily="2" charset="2"/>
              <a:buChar char="Ø"/>
            </a:pPr>
            <a:endParaRPr lang="en-US" sz="2200" dirty="0">
              <a:latin typeface="Calibri" panose="020F0502020204030204" pitchFamily="34" charset="0"/>
              <a:cs typeface="Calibri" panose="020F0502020204030204" pitchFamily="34" charset="0"/>
            </a:endParaRPr>
          </a:p>
          <a:p>
            <a:pPr lvl="1">
              <a:lnSpc>
                <a:spcPct val="100000"/>
              </a:lnSpc>
              <a:buFont typeface="Wingdings" panose="05000000000000000000" pitchFamily="2" charset="2"/>
              <a:buChar char="Ø"/>
            </a:pPr>
            <a:r>
              <a:rPr lang="en-US" sz="2200" dirty="0">
                <a:latin typeface="Calibri" panose="020F0502020204030204" pitchFamily="34" charset="0"/>
                <a:cs typeface="Calibri" panose="020F0502020204030204" pitchFamily="34" charset="0"/>
              </a:rPr>
              <a:t>Families Participate in the Assessment and Evaluation of Progress</a:t>
            </a:r>
          </a:p>
        </p:txBody>
      </p:sp>
    </p:spTree>
    <p:extLst>
      <p:ext uri="{BB962C8B-B14F-4D97-AF65-F5344CB8AC3E}">
        <p14:creationId xmlns:p14="http://schemas.microsoft.com/office/powerpoint/2010/main" val="18826944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98D53-1966-81CD-202B-BA7E02F147AA}"/>
              </a:ext>
            </a:extLst>
          </p:cNvPr>
          <p:cNvSpPr>
            <a:spLocks noGrp="1"/>
          </p:cNvSpPr>
          <p:nvPr>
            <p:ph type="title"/>
          </p:nvPr>
        </p:nvSpPr>
        <p:spPr/>
        <p:txBody>
          <a:bodyPr>
            <a:noAutofit/>
          </a:bodyPr>
          <a:lstStyle/>
          <a:p>
            <a:pPr algn="ctr"/>
            <a:r>
              <a:rPr lang="en-US" sz="4267" dirty="0">
                <a:latin typeface="Calibri Light" panose="020F0302020204030204" pitchFamily="34" charset="0"/>
                <a:cs typeface="Calibri Light" panose="020F0302020204030204" pitchFamily="34" charset="0"/>
              </a:rPr>
              <a:t>Equitable Transitions</a:t>
            </a:r>
          </a:p>
        </p:txBody>
      </p:sp>
      <p:sp>
        <p:nvSpPr>
          <p:cNvPr id="3" name="Content Placeholder 2">
            <a:extLst>
              <a:ext uri="{FF2B5EF4-FFF2-40B4-BE49-F238E27FC236}">
                <a16:creationId xmlns:a16="http://schemas.microsoft.com/office/drawing/2014/main" id="{F7477610-BB64-7812-8AE9-909517BD6885}"/>
              </a:ext>
            </a:extLst>
          </p:cNvPr>
          <p:cNvSpPr>
            <a:spLocks noGrp="1"/>
          </p:cNvSpPr>
          <p:nvPr>
            <p:ph idx="1"/>
          </p:nvPr>
        </p:nvSpPr>
        <p:spPr/>
        <p:txBody>
          <a:bodyPr>
            <a:noAutofit/>
          </a:bodyPr>
          <a:lstStyle/>
          <a:p>
            <a:pPr marL="914400" lvl="2" indent="0">
              <a:buNone/>
            </a:pPr>
            <a:endParaRPr lang="en-US" sz="2667" dirty="0">
              <a:latin typeface="Calibri" panose="020F0502020204030204" pitchFamily="34" charset="0"/>
              <a:cs typeface="Calibri" panose="020F0502020204030204" pitchFamily="34" charset="0"/>
            </a:endParaRPr>
          </a:p>
          <a:p>
            <a:pPr lvl="2"/>
            <a:r>
              <a:rPr lang="en-US" sz="2667" dirty="0">
                <a:latin typeface="Calibri" panose="020F0502020204030204" pitchFamily="34" charset="0"/>
                <a:cs typeface="Calibri" panose="020F0502020204030204" pitchFamily="34" charset="0"/>
              </a:rPr>
              <a:t>Families are Informed of their Child’s Future Options</a:t>
            </a:r>
          </a:p>
          <a:p>
            <a:pPr lvl="2"/>
            <a:endParaRPr lang="en-US" sz="2667" dirty="0">
              <a:latin typeface="Calibri" panose="020F0502020204030204" pitchFamily="34" charset="0"/>
              <a:cs typeface="Calibri" panose="020F0502020204030204" pitchFamily="34" charset="0"/>
            </a:endParaRPr>
          </a:p>
          <a:p>
            <a:pPr lvl="2"/>
            <a:r>
              <a:rPr lang="en-US" sz="2667" dirty="0">
                <a:latin typeface="Calibri" panose="020F0502020204030204" pitchFamily="34" charset="0"/>
                <a:cs typeface="Calibri" panose="020F0502020204030204" pitchFamily="34" charset="0"/>
              </a:rPr>
              <a:t>A Transition Team Including the Family Meets And Collaboratively Plans When A Child is Moving into a Part B Program</a:t>
            </a:r>
          </a:p>
          <a:p>
            <a:pPr lvl="2"/>
            <a:endParaRPr lang="en-US" sz="2667" dirty="0">
              <a:latin typeface="Calibri" panose="020F0502020204030204" pitchFamily="34" charset="0"/>
              <a:cs typeface="Calibri" panose="020F0502020204030204" pitchFamily="34" charset="0"/>
            </a:endParaRPr>
          </a:p>
          <a:p>
            <a:pPr lvl="2"/>
            <a:r>
              <a:rPr lang="en-US" sz="2667" dirty="0">
                <a:latin typeface="Calibri" panose="020F0502020204030204" pitchFamily="34" charset="0"/>
                <a:cs typeface="Calibri" panose="020F0502020204030204" pitchFamily="34" charset="0"/>
              </a:rPr>
              <a:t>The IEP is a Continuation of the IFSP.</a:t>
            </a:r>
          </a:p>
        </p:txBody>
      </p:sp>
    </p:spTree>
    <p:extLst>
      <p:ext uri="{BB962C8B-B14F-4D97-AF65-F5344CB8AC3E}">
        <p14:creationId xmlns:p14="http://schemas.microsoft.com/office/powerpoint/2010/main" val="12699015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8B4F658-D973-40EA-8DF5-6399F56EBE12}"/>
              </a:ext>
            </a:extLst>
          </p:cNvPr>
          <p:cNvSpPr/>
          <p:nvPr/>
        </p:nvSpPr>
        <p:spPr>
          <a:xfrm>
            <a:off x="1347537" y="0"/>
            <a:ext cx="6836796" cy="6859185"/>
          </a:xfrm>
          <a:prstGeom prst="ellipse">
            <a:avLst/>
          </a:prstGeom>
          <a:solidFill>
            <a:schemeClr val="bg1"/>
          </a:solidFill>
          <a:ln w="28575">
            <a:solidFill>
              <a:schemeClr val="accent1">
                <a:lumMod val="50000"/>
              </a:schemeClr>
            </a:solidFill>
          </a:ln>
          <a:effectLst>
            <a:innerShdw blurRad="76200">
              <a:prstClr val="black"/>
            </a:inn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A21F6EB5-76AD-4B53-82BD-95567B09BC3F}"/>
              </a:ext>
            </a:extLst>
          </p:cNvPr>
          <p:cNvSpPr/>
          <p:nvPr/>
        </p:nvSpPr>
        <p:spPr>
          <a:xfrm>
            <a:off x="1627921" y="342657"/>
            <a:ext cx="6276029" cy="6173871"/>
          </a:xfrm>
          <a:prstGeom prst="ellipse">
            <a:avLst/>
          </a:prstGeom>
          <a:solidFill>
            <a:schemeClr val="accent1">
              <a:lumMod val="50000"/>
            </a:schemeClr>
          </a:solidFill>
          <a:ln>
            <a:solidFill>
              <a:schemeClr val="accent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42772C6-350F-558A-597D-A22F95DF5412}"/>
              </a:ext>
            </a:extLst>
          </p:cNvPr>
          <p:cNvSpPr/>
          <p:nvPr/>
        </p:nvSpPr>
        <p:spPr>
          <a:xfrm>
            <a:off x="1914395" y="607367"/>
            <a:ext cx="5703077" cy="5643264"/>
          </a:xfrm>
          <a:prstGeom prst="ellipse">
            <a:avLst/>
          </a:prstGeom>
          <a:solidFill>
            <a:schemeClr val="bg1"/>
          </a:solidFill>
          <a:ln w="28575">
            <a:solidFill>
              <a:schemeClr val="accent1">
                <a:lumMod val="50000"/>
              </a:schemeClr>
            </a:solidFill>
          </a:ln>
          <a:effectLst>
            <a:innerShdw blurRad="76200">
              <a:prstClr val="black"/>
            </a:inn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0ECC704C-2747-4B55-85D7-DB412D18FE1D}"/>
              </a:ext>
            </a:extLst>
          </p:cNvPr>
          <p:cNvSpPr/>
          <p:nvPr/>
        </p:nvSpPr>
        <p:spPr>
          <a:xfrm>
            <a:off x="2216774" y="868212"/>
            <a:ext cx="5098322" cy="5122761"/>
          </a:xfrm>
          <a:prstGeom prst="ellipse">
            <a:avLst/>
          </a:prstGeom>
          <a:solidFill>
            <a:schemeClr val="accent1">
              <a:lumMod val="5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58B0CA2-571A-4D54-9691-6423F1B52B18}"/>
              </a:ext>
            </a:extLst>
          </p:cNvPr>
          <p:cNvSpPr/>
          <p:nvPr/>
        </p:nvSpPr>
        <p:spPr>
          <a:xfrm>
            <a:off x="2744302" y="1403422"/>
            <a:ext cx="4043266" cy="4052340"/>
          </a:xfrm>
          <a:prstGeom prst="ellipse">
            <a:avLst/>
          </a:prstGeom>
          <a:solidFill>
            <a:schemeClr val="bg1"/>
          </a:solidFill>
          <a:ln>
            <a:solidFill>
              <a:schemeClr val="accent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CF54A557-A4CB-4037-BE19-F646CEADA983}"/>
              </a:ext>
            </a:extLst>
          </p:cNvPr>
          <p:cNvSpPr/>
          <p:nvPr/>
        </p:nvSpPr>
        <p:spPr>
          <a:xfrm>
            <a:off x="3711699" y="2448720"/>
            <a:ext cx="2108473" cy="2012915"/>
          </a:xfrm>
          <a:prstGeom prst="ellipse">
            <a:avLst/>
          </a:prstGeom>
          <a:solidFill>
            <a:schemeClr val="accent1">
              <a:lumMod val="5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shade val="80000"/>
              <a:hueOff val="0"/>
              <a:satOff val="0"/>
              <a:lumOff val="9546"/>
              <a:alphaOff val="0"/>
            </a:schemeClr>
          </a:fillRef>
          <a:effectRef idx="1">
            <a:schemeClr val="accent3">
              <a:shade val="80000"/>
              <a:hueOff val="0"/>
              <a:satOff val="0"/>
              <a:lumOff val="9546"/>
              <a:alphaOff val="0"/>
            </a:schemeClr>
          </a:effectRef>
          <a:fontRef idx="minor">
            <a:schemeClr val="lt1"/>
          </a:fontRef>
        </p:style>
        <p:txBody>
          <a:bodyPr/>
          <a:lstStyle/>
          <a:p>
            <a:r>
              <a:rPr lang="en-US" dirty="0"/>
              <a:t> </a:t>
            </a:r>
          </a:p>
        </p:txBody>
      </p:sp>
      <p:sp>
        <p:nvSpPr>
          <p:cNvPr id="15" name="Oval 14">
            <a:extLst>
              <a:ext uri="{FF2B5EF4-FFF2-40B4-BE49-F238E27FC236}">
                <a16:creationId xmlns:a16="http://schemas.microsoft.com/office/drawing/2014/main" id="{CEB870CF-0FE7-4D63-B317-AE0396C7DFFF}"/>
              </a:ext>
            </a:extLst>
          </p:cNvPr>
          <p:cNvSpPr/>
          <p:nvPr/>
        </p:nvSpPr>
        <p:spPr>
          <a:xfrm>
            <a:off x="4125756" y="2821050"/>
            <a:ext cx="1280359" cy="1265900"/>
          </a:xfrm>
          <a:prstGeom prst="ellipse">
            <a:avLst/>
          </a:prstGeom>
          <a:solidFill>
            <a:schemeClr val="bg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shade val="80000"/>
              <a:hueOff val="0"/>
              <a:satOff val="0"/>
              <a:lumOff val="0"/>
              <a:alphaOff val="0"/>
            </a:schemeClr>
          </a:fillRef>
          <a:effectRef idx="1">
            <a:schemeClr val="accent3">
              <a:shade val="80000"/>
              <a:hueOff val="0"/>
              <a:satOff val="0"/>
              <a:lumOff val="0"/>
              <a:alphaOff val="0"/>
            </a:schemeClr>
          </a:effectRef>
          <a:fontRef idx="minor">
            <a:schemeClr val="lt1"/>
          </a:fontRef>
        </p:style>
        <p:txBody>
          <a:bodyPr/>
          <a:lstStyle/>
          <a:p>
            <a:endParaRPr lang="en-US"/>
          </a:p>
        </p:txBody>
      </p:sp>
      <p:sp>
        <p:nvSpPr>
          <p:cNvPr id="38" name="Arc 37">
            <a:extLst>
              <a:ext uri="{FF2B5EF4-FFF2-40B4-BE49-F238E27FC236}">
                <a16:creationId xmlns:a16="http://schemas.microsoft.com/office/drawing/2014/main" id="{40075822-96D6-EDA8-2898-A6A81A5AC36D}"/>
              </a:ext>
            </a:extLst>
          </p:cNvPr>
          <p:cNvSpPr/>
          <p:nvPr/>
        </p:nvSpPr>
        <p:spPr>
          <a:xfrm>
            <a:off x="2596905" y="1119548"/>
            <a:ext cx="4484785" cy="4801242"/>
          </a:xfrm>
          <a:prstGeom prst="arc">
            <a:avLst>
              <a:gd name="adj1" fmla="val 16186076"/>
              <a:gd name="adj2" fmla="val 18970"/>
            </a:avLst>
          </a:prstGeom>
          <a:noFill/>
          <a:ln w="177800">
            <a:solidFill>
              <a:schemeClr val="bg1"/>
            </a:solidFill>
            <a:headEnd type="triangle" w="sm" len="sm"/>
            <a:tailEnd type="triangle" w="sm" len="s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200">
              <a:latin typeface="Times New Roman" panose="02020603050405020304" pitchFamily="18" charset="0"/>
              <a:cs typeface="Times New Roman" panose="02020603050405020304" pitchFamily="18" charset="0"/>
            </a:endParaRPr>
          </a:p>
        </p:txBody>
      </p:sp>
      <p:sp>
        <p:nvSpPr>
          <p:cNvPr id="39" name="Arc 38">
            <a:extLst>
              <a:ext uri="{FF2B5EF4-FFF2-40B4-BE49-F238E27FC236}">
                <a16:creationId xmlns:a16="http://schemas.microsoft.com/office/drawing/2014/main" id="{AD2E6CDB-4D1C-BDD7-F497-0318863ECE0E}"/>
              </a:ext>
            </a:extLst>
          </p:cNvPr>
          <p:cNvSpPr/>
          <p:nvPr/>
        </p:nvSpPr>
        <p:spPr>
          <a:xfrm>
            <a:off x="2462937" y="1425579"/>
            <a:ext cx="4605996" cy="4310646"/>
          </a:xfrm>
          <a:prstGeom prst="arc">
            <a:avLst>
              <a:gd name="adj1" fmla="val 67554"/>
              <a:gd name="adj2" fmla="val 10751823"/>
            </a:avLst>
          </a:prstGeom>
          <a:noFill/>
          <a:ln w="177800">
            <a:solidFill>
              <a:schemeClr val="bg1"/>
            </a:solidFill>
            <a:headEnd type="triangle" w="sm" len="sm"/>
            <a:tailEnd type="triangle" w="sm" len="s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200">
              <a:latin typeface="Times New Roman" panose="02020603050405020304" pitchFamily="18" charset="0"/>
              <a:cs typeface="Times New Roman" panose="02020603050405020304" pitchFamily="18" charset="0"/>
            </a:endParaRPr>
          </a:p>
        </p:txBody>
      </p:sp>
      <p:sp>
        <p:nvSpPr>
          <p:cNvPr id="41" name="Arc 40">
            <a:extLst>
              <a:ext uri="{FF2B5EF4-FFF2-40B4-BE49-F238E27FC236}">
                <a16:creationId xmlns:a16="http://schemas.microsoft.com/office/drawing/2014/main" id="{B5807714-607B-4E8E-3FFD-6080213584C5}"/>
              </a:ext>
            </a:extLst>
          </p:cNvPr>
          <p:cNvSpPr/>
          <p:nvPr/>
        </p:nvSpPr>
        <p:spPr>
          <a:xfrm>
            <a:off x="2462937" y="1119548"/>
            <a:ext cx="4792247" cy="4948264"/>
          </a:xfrm>
          <a:prstGeom prst="arc">
            <a:avLst>
              <a:gd name="adj1" fmla="val 10894466"/>
              <a:gd name="adj2" fmla="val 16073502"/>
            </a:avLst>
          </a:prstGeom>
          <a:noFill/>
          <a:ln w="177800" cap="flat" cmpd="sng">
            <a:solidFill>
              <a:schemeClr val="bg1"/>
            </a:solidFill>
            <a:headEnd type="triangle" w="sm" len="sm"/>
            <a:tailEnd type="triangle" w="sm" len="s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200">
              <a:latin typeface="Times New Roman" panose="02020603050405020304" pitchFamily="18" charset="0"/>
              <a:cs typeface="Times New Roman" panose="02020603050405020304" pitchFamily="18" charset="0"/>
            </a:endParaRPr>
          </a:p>
        </p:txBody>
      </p:sp>
      <p:sp>
        <p:nvSpPr>
          <p:cNvPr id="62" name="TextBox 61">
            <a:extLst>
              <a:ext uri="{FF2B5EF4-FFF2-40B4-BE49-F238E27FC236}">
                <a16:creationId xmlns:a16="http://schemas.microsoft.com/office/drawing/2014/main" id="{3D60D8CB-A9AA-EF45-EFE6-A31CBA9A489B}"/>
              </a:ext>
            </a:extLst>
          </p:cNvPr>
          <p:cNvSpPr txBox="1"/>
          <p:nvPr/>
        </p:nvSpPr>
        <p:spPr>
          <a:xfrm>
            <a:off x="4363764" y="1462350"/>
            <a:ext cx="804343" cy="461665"/>
          </a:xfrm>
          <a:prstGeom prst="rect">
            <a:avLst/>
          </a:prstGeom>
          <a:noFill/>
        </p:spPr>
        <p:txBody>
          <a:bodyPr wrap="square">
            <a:spAutoFit/>
          </a:bodyPr>
          <a:lstStyle/>
          <a:p>
            <a:r>
              <a:rPr lang="en-US" sz="1200" b="1" dirty="0">
                <a:solidFill>
                  <a:schemeClr val="bg1"/>
                </a:solidFill>
                <a:latin typeface="+mj-lt"/>
                <a:cs typeface="Times New Roman" panose="02020603050405020304" pitchFamily="18" charset="0"/>
              </a:rPr>
              <a:t>Universal</a:t>
            </a:r>
          </a:p>
          <a:p>
            <a:r>
              <a:rPr lang="en-US" sz="1200" b="1" dirty="0">
                <a:solidFill>
                  <a:schemeClr val="bg1"/>
                </a:solidFill>
                <a:latin typeface="+mj-lt"/>
                <a:cs typeface="Times New Roman" panose="02020603050405020304" pitchFamily="18" charset="0"/>
              </a:rPr>
              <a:t>Screening</a:t>
            </a:r>
            <a:endParaRPr lang="en-US" sz="1200" dirty="0">
              <a:solidFill>
                <a:schemeClr val="bg1"/>
              </a:solidFill>
              <a:latin typeface="+mj-lt"/>
            </a:endParaRPr>
          </a:p>
        </p:txBody>
      </p:sp>
      <p:sp>
        <p:nvSpPr>
          <p:cNvPr id="5" name="Rectangle 4">
            <a:extLst>
              <a:ext uri="{FF2B5EF4-FFF2-40B4-BE49-F238E27FC236}">
                <a16:creationId xmlns:a16="http://schemas.microsoft.com/office/drawing/2014/main" id="{5D9F2600-6A7D-2AF6-D2A0-2CC08345155A}"/>
              </a:ext>
            </a:extLst>
          </p:cNvPr>
          <p:cNvSpPr/>
          <p:nvPr/>
        </p:nvSpPr>
        <p:spPr>
          <a:xfrm>
            <a:off x="3278093" y="497104"/>
            <a:ext cx="2988868" cy="1084670"/>
          </a:xfrm>
          <a:prstGeom prst="rect">
            <a:avLst/>
          </a:prstGeom>
          <a:noFill/>
          <a:ln>
            <a:noFill/>
          </a:ln>
        </p:spPr>
        <p:txBody>
          <a:bodyPr wrap="none" lIns="91440" tIns="45720" rIns="91440" bIns="45720">
            <a:prstTxWarp prst="textArchUp">
              <a:avLst>
                <a:gd name="adj" fmla="val 10703555"/>
              </a:avLst>
            </a:prstTxWarp>
            <a:spAutoFit/>
          </a:bodyPr>
          <a:lstStyle/>
          <a:p>
            <a:pPr algn="ctr"/>
            <a:r>
              <a:rPr lang="en-US" dirty="0">
                <a:ln w="0"/>
                <a:solidFill>
                  <a:schemeClr val="bg1"/>
                </a:solidFill>
                <a:latin typeface="+mj-lt"/>
                <a:cs typeface="Times New Roman" panose="02020603050405020304" pitchFamily="18" charset="0"/>
              </a:rPr>
              <a:t> </a:t>
            </a:r>
            <a:r>
              <a:rPr lang="en-US" sz="1400" dirty="0">
                <a:ln w="0"/>
                <a:solidFill>
                  <a:schemeClr val="bg1"/>
                </a:solidFill>
                <a:latin typeface="+mj-lt"/>
                <a:cs typeface="Times New Roman" panose="02020603050405020304" pitchFamily="18" charset="0"/>
              </a:rPr>
              <a:t>Early Childhood Systems</a:t>
            </a:r>
            <a:endParaRPr lang="en-US" sz="1400" cap="none" spc="0" dirty="0">
              <a:ln w="0"/>
              <a:solidFill>
                <a:schemeClr val="bg1"/>
              </a:solidFill>
              <a:latin typeface="+mj-lt"/>
              <a:cs typeface="Times New Roman" panose="02020603050405020304" pitchFamily="18" charset="0"/>
            </a:endParaRPr>
          </a:p>
        </p:txBody>
      </p:sp>
      <p:sp>
        <p:nvSpPr>
          <p:cNvPr id="7" name="Rectangle 6">
            <a:extLst>
              <a:ext uri="{FF2B5EF4-FFF2-40B4-BE49-F238E27FC236}">
                <a16:creationId xmlns:a16="http://schemas.microsoft.com/office/drawing/2014/main" id="{85A27D62-AD25-3C27-E0BB-07F55F4703B4}"/>
              </a:ext>
            </a:extLst>
          </p:cNvPr>
          <p:cNvSpPr/>
          <p:nvPr/>
        </p:nvSpPr>
        <p:spPr>
          <a:xfrm rot="3016609">
            <a:off x="4908052" y="1772505"/>
            <a:ext cx="2402912" cy="1040452"/>
          </a:xfrm>
          <a:prstGeom prst="rect">
            <a:avLst/>
          </a:prstGeom>
          <a:noFill/>
        </p:spPr>
        <p:txBody>
          <a:bodyPr wrap="none" lIns="91440" tIns="45720" rIns="91440" bIns="45720">
            <a:prstTxWarp prst="textArchUp">
              <a:avLst>
                <a:gd name="adj" fmla="val 12646278"/>
              </a:avLst>
            </a:prstTxWarp>
            <a:spAutoFit/>
          </a:bodyPr>
          <a:lstStyle/>
          <a:p>
            <a:pPr algn="ctr"/>
            <a:r>
              <a:rPr lang="en-US" sz="1200" b="1" dirty="0">
                <a:ln w="0"/>
                <a:solidFill>
                  <a:srgbClr val="203864"/>
                </a:solidFill>
                <a:latin typeface="+mj-lt"/>
                <a:cs typeface="Times New Roman" panose="02020603050405020304" pitchFamily="18" charset="0"/>
              </a:rPr>
              <a:t>Diverse and Competent </a:t>
            </a:r>
            <a:r>
              <a:rPr lang="en-US" sz="1200" b="1" cap="none" spc="0" dirty="0">
                <a:ln w="0"/>
                <a:solidFill>
                  <a:srgbClr val="203864"/>
                </a:solidFill>
                <a:latin typeface="+mj-lt"/>
                <a:cs typeface="Times New Roman" panose="02020603050405020304" pitchFamily="18" charset="0"/>
              </a:rPr>
              <a:t>Workforce </a:t>
            </a:r>
          </a:p>
        </p:txBody>
      </p:sp>
      <p:sp>
        <p:nvSpPr>
          <p:cNvPr id="9" name="Rectangle 8">
            <a:extLst>
              <a:ext uri="{FF2B5EF4-FFF2-40B4-BE49-F238E27FC236}">
                <a16:creationId xmlns:a16="http://schemas.microsoft.com/office/drawing/2014/main" id="{BC5E609A-D9C3-BD38-5AA2-A422BE1C72AB}"/>
              </a:ext>
            </a:extLst>
          </p:cNvPr>
          <p:cNvSpPr/>
          <p:nvPr/>
        </p:nvSpPr>
        <p:spPr>
          <a:xfrm rot="21435672">
            <a:off x="2593871" y="1975522"/>
            <a:ext cx="4383888" cy="3779239"/>
          </a:xfrm>
          <a:prstGeom prst="rect">
            <a:avLst/>
          </a:prstGeom>
          <a:noFill/>
        </p:spPr>
        <p:txBody>
          <a:bodyPr wrap="square" lIns="91440" tIns="45720" rIns="91440" bIns="45720">
            <a:prstTxWarp prst="textArchDown">
              <a:avLst>
                <a:gd name="adj" fmla="val 20740641"/>
              </a:avLst>
            </a:prstTxWarp>
            <a:spAutoFit/>
          </a:bodyPr>
          <a:lstStyle/>
          <a:p>
            <a:pPr algn="ctr"/>
            <a:r>
              <a:rPr lang="en-US" sz="1200" b="1" dirty="0">
                <a:solidFill>
                  <a:srgbClr val="203864"/>
                </a:solidFill>
                <a:latin typeface="+mj-lt"/>
                <a:cs typeface="Times New Roman" panose="02020603050405020304" pitchFamily="18" charset="0"/>
              </a:rPr>
              <a:t>Culturally, Racially, Ethnically and Linguistically Responsive ECI Services</a:t>
            </a:r>
            <a:endParaRPr lang="en-US" sz="1200" b="1" cap="none" spc="0" dirty="0">
              <a:ln w="0"/>
              <a:solidFill>
                <a:srgbClr val="203864"/>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DCE092AC-D167-2F95-23F8-C9B2325AD168}"/>
              </a:ext>
            </a:extLst>
          </p:cNvPr>
          <p:cNvSpPr/>
          <p:nvPr/>
        </p:nvSpPr>
        <p:spPr>
          <a:xfrm>
            <a:off x="2042117" y="221707"/>
            <a:ext cx="5447635" cy="4170152"/>
          </a:xfrm>
          <a:prstGeom prst="rect">
            <a:avLst/>
          </a:prstGeom>
          <a:noFill/>
        </p:spPr>
        <p:txBody>
          <a:bodyPr wrap="none" lIns="91440" tIns="45720" rIns="91440" bIns="45720">
            <a:prstTxWarp prst="textArchUp">
              <a:avLst>
                <a:gd name="adj" fmla="val 11756158"/>
              </a:avLst>
            </a:prstTxWarp>
            <a:spAutoFit/>
          </a:bodyPr>
          <a:lstStyle/>
          <a:p>
            <a:pPr algn="ctr"/>
            <a:r>
              <a:rPr lang="en-US" sz="1400" dirty="0">
                <a:ln w="0"/>
                <a:latin typeface="+mj-lt"/>
                <a:cs typeface="Times New Roman" panose="02020603050405020304" pitchFamily="18" charset="0"/>
              </a:rPr>
              <a:t>Historical, Socio-Cultural, Economic and Political Context</a:t>
            </a:r>
            <a:endParaRPr lang="en-US" sz="1400" cap="none" spc="0" dirty="0">
              <a:ln w="0"/>
              <a:solidFill>
                <a:schemeClr val="tx1"/>
              </a:solidFill>
              <a:latin typeface="+mj-lt"/>
              <a:cs typeface="Times New Roman" panose="02020603050405020304" pitchFamily="18" charset="0"/>
            </a:endParaRPr>
          </a:p>
        </p:txBody>
      </p:sp>
      <p:sp>
        <p:nvSpPr>
          <p:cNvPr id="11" name="Rectangle 10">
            <a:extLst>
              <a:ext uri="{FF2B5EF4-FFF2-40B4-BE49-F238E27FC236}">
                <a16:creationId xmlns:a16="http://schemas.microsoft.com/office/drawing/2014/main" id="{8EEF6CA0-C80D-7192-2F28-C9CF3F98DE88}"/>
              </a:ext>
            </a:extLst>
          </p:cNvPr>
          <p:cNvSpPr/>
          <p:nvPr/>
        </p:nvSpPr>
        <p:spPr>
          <a:xfrm>
            <a:off x="3011170" y="799638"/>
            <a:ext cx="3491349" cy="1740949"/>
          </a:xfrm>
          <a:prstGeom prst="rect">
            <a:avLst/>
          </a:prstGeom>
          <a:noFill/>
          <a:ln>
            <a:noFill/>
          </a:ln>
        </p:spPr>
        <p:txBody>
          <a:bodyPr wrap="none" lIns="91440" tIns="45720" rIns="91440" bIns="45720">
            <a:prstTxWarp prst="textArchUp">
              <a:avLst>
                <a:gd name="adj" fmla="val 10937143"/>
              </a:avLst>
            </a:prstTxWarp>
            <a:spAutoFit/>
          </a:bodyPr>
          <a:lstStyle/>
          <a:p>
            <a:pPr algn="ctr"/>
            <a:r>
              <a:rPr lang="en-US" sz="1400" dirty="0">
                <a:ln w="0"/>
                <a:latin typeface="+mj-lt"/>
                <a:cs typeface="Times New Roman" panose="02020603050405020304" pitchFamily="18" charset="0"/>
              </a:rPr>
              <a:t>Early Childhood Intervention Systems under IDEA</a:t>
            </a:r>
            <a:endParaRPr lang="en-US" sz="1400" cap="none" spc="0" dirty="0">
              <a:ln w="0"/>
              <a:latin typeface="+mj-lt"/>
              <a:cs typeface="Times New Roman" panose="02020603050405020304" pitchFamily="18" charset="0"/>
            </a:endParaRPr>
          </a:p>
        </p:txBody>
      </p:sp>
      <p:sp>
        <p:nvSpPr>
          <p:cNvPr id="18" name="TextBox 17">
            <a:extLst>
              <a:ext uri="{FF2B5EF4-FFF2-40B4-BE49-F238E27FC236}">
                <a16:creationId xmlns:a16="http://schemas.microsoft.com/office/drawing/2014/main" id="{42976FC6-A040-092D-76C9-E0B662695612}"/>
              </a:ext>
            </a:extLst>
          </p:cNvPr>
          <p:cNvSpPr txBox="1"/>
          <p:nvPr/>
        </p:nvSpPr>
        <p:spPr>
          <a:xfrm>
            <a:off x="4033379" y="3080031"/>
            <a:ext cx="1465113" cy="738664"/>
          </a:xfrm>
          <a:prstGeom prst="rect">
            <a:avLst/>
          </a:prstGeom>
          <a:noFill/>
        </p:spPr>
        <p:txBody>
          <a:bodyPr wrap="square" rtlCol="0">
            <a:spAutoFit/>
          </a:bodyPr>
          <a:lstStyle/>
          <a:p>
            <a:pPr algn="ctr"/>
            <a:r>
              <a:rPr lang="en-US" sz="1400" dirty="0">
                <a:solidFill>
                  <a:srgbClr val="203864"/>
                </a:solidFill>
                <a:cs typeface="Times New Roman" panose="02020603050405020304" pitchFamily="18" charset="0"/>
              </a:rPr>
              <a:t>Equitable</a:t>
            </a:r>
          </a:p>
          <a:p>
            <a:pPr algn="ctr"/>
            <a:r>
              <a:rPr lang="en-US" sz="1400" dirty="0">
                <a:solidFill>
                  <a:srgbClr val="203864"/>
                </a:solidFill>
                <a:cs typeface="Times New Roman" panose="02020603050405020304" pitchFamily="18" charset="0"/>
              </a:rPr>
              <a:t>Child and Family Outcomes</a:t>
            </a:r>
          </a:p>
        </p:txBody>
      </p:sp>
      <p:graphicFrame>
        <p:nvGraphicFramePr>
          <p:cNvPr id="19" name="Diagram 18">
            <a:extLst>
              <a:ext uri="{FF2B5EF4-FFF2-40B4-BE49-F238E27FC236}">
                <a16:creationId xmlns:a16="http://schemas.microsoft.com/office/drawing/2014/main" id="{5F474028-4753-9419-3E02-19BB367AF909}"/>
              </a:ext>
            </a:extLst>
          </p:cNvPr>
          <p:cNvGraphicFramePr/>
          <p:nvPr/>
        </p:nvGraphicFramePr>
        <p:xfrm>
          <a:off x="2877699" y="1540118"/>
          <a:ext cx="3776472" cy="3777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Rectangle 22">
            <a:extLst>
              <a:ext uri="{FF2B5EF4-FFF2-40B4-BE49-F238E27FC236}">
                <a16:creationId xmlns:a16="http://schemas.microsoft.com/office/drawing/2014/main" id="{6CA2B076-7AAA-5936-EF1E-12C0C1A0E31F}"/>
              </a:ext>
            </a:extLst>
          </p:cNvPr>
          <p:cNvSpPr/>
          <p:nvPr/>
        </p:nvSpPr>
        <p:spPr>
          <a:xfrm>
            <a:off x="3912916" y="2645677"/>
            <a:ext cx="1706039" cy="1771962"/>
          </a:xfrm>
          <a:prstGeom prst="rect">
            <a:avLst/>
          </a:prstGeom>
          <a:noFill/>
          <a:ln>
            <a:noFill/>
          </a:ln>
        </p:spPr>
        <p:txBody>
          <a:bodyPr wrap="none" lIns="91440" tIns="45720" rIns="91440" bIns="45720">
            <a:prstTxWarp prst="textArchUp">
              <a:avLst>
                <a:gd name="adj" fmla="val 6251896"/>
              </a:avLst>
            </a:prstTxWarp>
            <a:spAutoFit/>
          </a:bodyPr>
          <a:lstStyle/>
          <a:p>
            <a:pPr algn="ctr"/>
            <a:r>
              <a:rPr lang="en-US" sz="1100" b="1" dirty="0">
                <a:ln w="0"/>
                <a:solidFill>
                  <a:schemeClr val="bg1"/>
                </a:solidFill>
                <a:cs typeface="Times New Roman" panose="02020603050405020304" pitchFamily="18" charset="0"/>
              </a:rPr>
              <a:t>Accommodations and Modifications</a:t>
            </a:r>
            <a:endParaRPr lang="en-US" sz="1100" b="1" cap="none" spc="0" dirty="0">
              <a:ln w="0"/>
              <a:solidFill>
                <a:schemeClr val="bg1"/>
              </a:solidFill>
              <a:cs typeface="Times New Roman" panose="02020603050405020304" pitchFamily="18" charset="0"/>
            </a:endParaRPr>
          </a:p>
        </p:txBody>
      </p:sp>
      <p:sp>
        <p:nvSpPr>
          <p:cNvPr id="24" name="Rectangle 23">
            <a:extLst>
              <a:ext uri="{FF2B5EF4-FFF2-40B4-BE49-F238E27FC236}">
                <a16:creationId xmlns:a16="http://schemas.microsoft.com/office/drawing/2014/main" id="{F91BA09E-FC04-2ACE-A465-85A84C1767F5}"/>
              </a:ext>
            </a:extLst>
          </p:cNvPr>
          <p:cNvSpPr/>
          <p:nvPr/>
        </p:nvSpPr>
        <p:spPr>
          <a:xfrm>
            <a:off x="3912916" y="2424524"/>
            <a:ext cx="1706039" cy="1862633"/>
          </a:xfrm>
          <a:prstGeom prst="rect">
            <a:avLst/>
          </a:prstGeom>
        </p:spPr>
        <p:txBody>
          <a:bodyPr wrap="none">
            <a:prstTxWarp prst="textArchDown">
              <a:avLst>
                <a:gd name="adj" fmla="val 206568"/>
              </a:avLst>
            </a:prstTxWarp>
            <a:spAutoFit/>
          </a:bodyPr>
          <a:lstStyle/>
          <a:p>
            <a:pPr algn="ctr"/>
            <a:r>
              <a:rPr lang="en-US" sz="2800" b="1" dirty="0">
                <a:ln w="0"/>
                <a:solidFill>
                  <a:schemeClr val="bg1"/>
                </a:solidFill>
                <a:cs typeface="Times New Roman" panose="02020603050405020304" pitchFamily="18" charset="0"/>
              </a:rPr>
              <a:t>  To Meet Child and Family’s Individualized Needs</a:t>
            </a:r>
          </a:p>
        </p:txBody>
      </p:sp>
      <p:sp>
        <p:nvSpPr>
          <p:cNvPr id="16" name="Rectangle 15">
            <a:extLst>
              <a:ext uri="{FF2B5EF4-FFF2-40B4-BE49-F238E27FC236}">
                <a16:creationId xmlns:a16="http://schemas.microsoft.com/office/drawing/2014/main" id="{32639CAD-98C7-5EC1-7604-19C88C0D3705}"/>
              </a:ext>
            </a:extLst>
          </p:cNvPr>
          <p:cNvSpPr/>
          <p:nvPr/>
        </p:nvSpPr>
        <p:spPr>
          <a:xfrm rot="18625115">
            <a:off x="2213183" y="1674464"/>
            <a:ext cx="2990260" cy="1711174"/>
          </a:xfrm>
          <a:prstGeom prst="rect">
            <a:avLst/>
          </a:prstGeom>
          <a:noFill/>
        </p:spPr>
        <p:txBody>
          <a:bodyPr wrap="none" lIns="91440" tIns="45720" rIns="91440" bIns="45720">
            <a:prstTxWarp prst="textArchUp">
              <a:avLst>
                <a:gd name="adj" fmla="val 12646278"/>
              </a:avLst>
            </a:prstTxWarp>
            <a:spAutoFit/>
          </a:bodyPr>
          <a:lstStyle/>
          <a:p>
            <a:pPr algn="ctr"/>
            <a:r>
              <a:rPr lang="en-US" sz="1200" b="1" dirty="0">
                <a:ln w="0"/>
                <a:solidFill>
                  <a:srgbClr val="203864"/>
                </a:solidFill>
                <a:latin typeface="+mj-lt"/>
                <a:cs typeface="Times New Roman" panose="02020603050405020304" pitchFamily="18" charset="0"/>
              </a:rPr>
              <a:t>Equity Centered IHE Programs of Study and PD</a:t>
            </a:r>
            <a:endParaRPr lang="en-US" sz="1200" b="1" cap="none" spc="0" dirty="0">
              <a:ln w="0"/>
              <a:solidFill>
                <a:srgbClr val="203864"/>
              </a:solidFill>
              <a:latin typeface="+mj-lt"/>
              <a:cs typeface="Times New Roman" panose="02020603050405020304" pitchFamily="18" charset="0"/>
            </a:endParaRPr>
          </a:p>
        </p:txBody>
      </p:sp>
    </p:spTree>
    <p:extLst>
      <p:ext uri="{BB962C8B-B14F-4D97-AF65-F5344CB8AC3E}">
        <p14:creationId xmlns:p14="http://schemas.microsoft.com/office/powerpoint/2010/main" val="7103326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609600" y="390525"/>
            <a:ext cx="8534400" cy="5121275"/>
          </a:xfrm>
          <a:prstGeom prst="rect">
            <a:avLst/>
          </a:prstGeom>
          <a:noFill/>
          <a:ln w="9525">
            <a:noFill/>
            <a:miter lim="800000"/>
            <a:headEnd/>
            <a:tailEnd/>
          </a:ln>
        </p:spPr>
        <p:txBody>
          <a:bodyPr>
            <a:spAutoFit/>
          </a:bodyPr>
          <a:lstStyle/>
          <a:p>
            <a:pPr>
              <a:spcBef>
                <a:spcPct val="50000"/>
              </a:spcBef>
            </a:pPr>
            <a:r>
              <a:rPr lang="en-US" sz="6000" b="1" i="1" dirty="0"/>
              <a:t>Change is not magic or inspiration.</a:t>
            </a:r>
          </a:p>
          <a:p>
            <a:pPr>
              <a:spcBef>
                <a:spcPct val="50000"/>
              </a:spcBef>
            </a:pPr>
            <a:r>
              <a:rPr lang="en-US" sz="6000" b="1" i="1" dirty="0"/>
              <a:t>It’s completing many undramatic, small steps successfully.</a:t>
            </a:r>
          </a:p>
        </p:txBody>
      </p:sp>
      <p:sp>
        <p:nvSpPr>
          <p:cNvPr id="92163" name="Text Box 3"/>
          <p:cNvSpPr txBox="1">
            <a:spLocks noChangeArrowheads="1"/>
          </p:cNvSpPr>
          <p:nvPr/>
        </p:nvSpPr>
        <p:spPr bwMode="auto">
          <a:xfrm>
            <a:off x="5486400" y="5495925"/>
            <a:ext cx="3505200" cy="396875"/>
          </a:xfrm>
          <a:prstGeom prst="rect">
            <a:avLst/>
          </a:prstGeom>
          <a:noFill/>
          <a:ln w="9525">
            <a:noFill/>
            <a:miter lim="800000"/>
            <a:headEnd/>
            <a:tailEnd/>
          </a:ln>
        </p:spPr>
        <p:txBody>
          <a:bodyPr>
            <a:spAutoFit/>
          </a:bodyPr>
          <a:lstStyle/>
          <a:p>
            <a:pPr>
              <a:spcBef>
                <a:spcPct val="50000"/>
              </a:spcBef>
            </a:pPr>
            <a:r>
              <a:rPr lang="en-US" sz="2000" dirty="0" err="1"/>
              <a:t>Danziel</a:t>
            </a:r>
            <a:r>
              <a:rPr lang="en-US" sz="2000" dirty="0"/>
              <a:t> &amp; Schoonover, 1988</a:t>
            </a:r>
          </a:p>
        </p:txBody>
      </p:sp>
    </p:spTree>
    <p:extLst>
      <p:ext uri="{BB962C8B-B14F-4D97-AF65-F5344CB8AC3E}">
        <p14:creationId xmlns:p14="http://schemas.microsoft.com/office/powerpoint/2010/main" val="3461535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pic>
        <p:nvPicPr>
          <p:cNvPr id="703" name="Google Shape;703;p15" descr="Early Childhood Personnel Center webpage, blue background, young child with down syndrome with pink glasses wearing a green shirt"/>
          <p:cNvPicPr preferRelativeResize="0"/>
          <p:nvPr/>
        </p:nvPicPr>
        <p:blipFill rotWithShape="1">
          <a:blip r:embed="rId3">
            <a:alphaModFix/>
          </a:blip>
          <a:srcRect/>
          <a:stretch/>
        </p:blipFill>
        <p:spPr>
          <a:xfrm>
            <a:off x="356475" y="248025"/>
            <a:ext cx="8368191" cy="4269625"/>
          </a:xfrm>
          <a:prstGeom prst="rect">
            <a:avLst/>
          </a:prstGeom>
          <a:noFill/>
          <a:ln>
            <a:noFill/>
          </a:ln>
        </p:spPr>
      </p:pic>
      <p:pic>
        <p:nvPicPr>
          <p:cNvPr id="2" name="Picture 2" descr="https://qr-code-generator.org/qrcodes/8e4a950a729261114e78a90f9e088603.png">
            <a:extLst>
              <a:ext uri="{FF2B5EF4-FFF2-40B4-BE49-F238E27FC236}">
                <a16:creationId xmlns:a16="http://schemas.microsoft.com/office/drawing/2014/main" id="{50258518-5AA9-6095-06BD-77378D2FED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5620" y="4180679"/>
            <a:ext cx="1528010" cy="152801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055CCD2-7454-4A9F-3816-3D94B7A87C93}"/>
              </a:ext>
            </a:extLst>
          </p:cNvPr>
          <p:cNvSpPr/>
          <p:nvPr/>
        </p:nvSpPr>
        <p:spPr>
          <a:xfrm>
            <a:off x="5868718" y="5583895"/>
            <a:ext cx="2541813" cy="369332"/>
          </a:xfrm>
          <a:prstGeom prst="rect">
            <a:avLst/>
          </a:prstGeom>
        </p:spPr>
        <p:txBody>
          <a:bodyPr wrap="square">
            <a:spAutoFit/>
          </a:bodyPr>
          <a:lstStyle/>
          <a:p>
            <a:pPr algn="ctr"/>
            <a:r>
              <a:rPr lang="en-US" dirty="0"/>
              <a:t>ecpcta.org</a:t>
            </a:r>
          </a:p>
        </p:txBody>
      </p:sp>
    </p:spTree>
    <p:extLst>
      <p:ext uri="{BB962C8B-B14F-4D97-AF65-F5344CB8AC3E}">
        <p14:creationId xmlns:p14="http://schemas.microsoft.com/office/powerpoint/2010/main" val="624778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B4A49-851D-4DC3-A373-EF39BB727BC0}"/>
              </a:ext>
            </a:extLst>
          </p:cNvPr>
          <p:cNvSpPr>
            <a:spLocks noGrp="1"/>
          </p:cNvSpPr>
          <p:nvPr>
            <p:ph type="title"/>
          </p:nvPr>
        </p:nvSpPr>
        <p:spPr>
          <a:xfrm>
            <a:off x="526596" y="239315"/>
            <a:ext cx="8090807" cy="994172"/>
          </a:xfrm>
        </p:spPr>
        <p:txBody>
          <a:bodyPr>
            <a:normAutofit/>
          </a:bodyPr>
          <a:lstStyle/>
          <a:p>
            <a:r>
              <a:rPr lang="en-US" sz="3000" dirty="0">
                <a:solidFill>
                  <a:srgbClr val="0070C0"/>
                </a:solidFill>
                <a:latin typeface="+mj-lt"/>
              </a:rPr>
              <a:t>Education for All Handicapped Children Act of 1975</a:t>
            </a:r>
          </a:p>
        </p:txBody>
      </p:sp>
      <p:sp>
        <p:nvSpPr>
          <p:cNvPr id="3" name="Content Placeholder 2">
            <a:extLst>
              <a:ext uri="{FF2B5EF4-FFF2-40B4-BE49-F238E27FC236}">
                <a16:creationId xmlns:a16="http://schemas.microsoft.com/office/drawing/2014/main" id="{BA656F5C-D062-4BBC-AE3E-B0B27863EA47}"/>
              </a:ext>
            </a:extLst>
          </p:cNvPr>
          <p:cNvSpPr>
            <a:spLocks noGrp="1"/>
          </p:cNvSpPr>
          <p:nvPr>
            <p:ph idx="1"/>
          </p:nvPr>
        </p:nvSpPr>
        <p:spPr>
          <a:xfrm>
            <a:off x="149352" y="1151405"/>
            <a:ext cx="5473119" cy="3458884"/>
          </a:xfrm>
        </p:spPr>
        <p:txBody>
          <a:bodyPr>
            <a:noAutofit/>
          </a:bodyPr>
          <a:lstStyle/>
          <a:p>
            <a:pPr>
              <a:buClr>
                <a:schemeClr val="tx1"/>
              </a:buClr>
            </a:pPr>
            <a:r>
              <a:rPr lang="en-US" sz="2000" dirty="0">
                <a:solidFill>
                  <a:srgbClr val="FF0000"/>
                </a:solidFill>
              </a:rPr>
              <a:t>1975 </a:t>
            </a:r>
            <a:r>
              <a:rPr lang="en-US" sz="2000" dirty="0"/>
              <a:t>- The U.S. Congress passed P.L 94-142 the landmark federal policy for the education of children with disabilities, ages 3–21, the Education for All Handicapped Children Act of 1975</a:t>
            </a:r>
          </a:p>
          <a:p>
            <a:pPr>
              <a:buClr>
                <a:schemeClr val="tx1"/>
              </a:buClr>
            </a:pPr>
            <a:r>
              <a:rPr lang="en-US" sz="2000" dirty="0"/>
              <a:t>P.L. 94-142, established a free appropriate public education (FAPE) by September 1,1980 for all eligible 3–21-year-old children with disabilities</a:t>
            </a:r>
          </a:p>
          <a:p>
            <a:r>
              <a:rPr lang="en-US" sz="2000" dirty="0"/>
              <a:t>Law was voluntary for states but required that if a state applied for and accepted funding under the law, it must ensure </a:t>
            </a:r>
            <a:r>
              <a:rPr lang="en-US" sz="2000" b="1" dirty="0"/>
              <a:t>a free, appropriate public education to all children with disabilities, ages 6–18, in the least restrictive environment and according to a written Individualized Education Program (IEP) </a:t>
            </a:r>
          </a:p>
        </p:txBody>
      </p:sp>
      <p:pic>
        <p:nvPicPr>
          <p:cNvPr id="6" name="Picture 5" descr="A group of people standing in a room&#10;&#10;Description automatically generated with low confidence">
            <a:extLst>
              <a:ext uri="{FF2B5EF4-FFF2-40B4-BE49-F238E27FC236}">
                <a16:creationId xmlns:a16="http://schemas.microsoft.com/office/drawing/2014/main" id="{85183812-D43E-324A-8E70-ECC3BFD2F6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2471" y="2009964"/>
            <a:ext cx="3467100" cy="2600325"/>
          </a:xfrm>
          <a:prstGeom prst="rect">
            <a:avLst/>
          </a:prstGeom>
        </p:spPr>
      </p:pic>
    </p:spTree>
    <p:extLst>
      <p:ext uri="{BB962C8B-B14F-4D97-AF65-F5344CB8AC3E}">
        <p14:creationId xmlns:p14="http://schemas.microsoft.com/office/powerpoint/2010/main" val="1415385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496FA-5EAD-4A05-BBBA-041CF412C389}"/>
              </a:ext>
            </a:extLst>
          </p:cNvPr>
          <p:cNvSpPr>
            <a:spLocks noGrp="1"/>
          </p:cNvSpPr>
          <p:nvPr>
            <p:ph type="title"/>
          </p:nvPr>
        </p:nvSpPr>
        <p:spPr>
          <a:xfrm>
            <a:off x="628650" y="85391"/>
            <a:ext cx="7886700" cy="1325563"/>
          </a:xfrm>
        </p:spPr>
        <p:txBody>
          <a:bodyPr>
            <a:normAutofit/>
          </a:bodyPr>
          <a:lstStyle/>
          <a:p>
            <a:pPr algn="ctr"/>
            <a:r>
              <a:rPr lang="en-US" sz="3000" dirty="0">
                <a:solidFill>
                  <a:srgbClr val="0070C0"/>
                </a:solidFill>
                <a:latin typeface="+mj-lt"/>
              </a:rPr>
              <a:t>EHA Requirements For Young Children - 1975  </a:t>
            </a:r>
          </a:p>
        </p:txBody>
      </p:sp>
      <p:sp>
        <p:nvSpPr>
          <p:cNvPr id="3" name="Content Placeholder 2">
            <a:extLst>
              <a:ext uri="{FF2B5EF4-FFF2-40B4-BE49-F238E27FC236}">
                <a16:creationId xmlns:a16="http://schemas.microsoft.com/office/drawing/2014/main" id="{2B00FCFD-F2BC-4974-B74B-3A33DC116BDB}"/>
              </a:ext>
            </a:extLst>
          </p:cNvPr>
          <p:cNvSpPr>
            <a:spLocks noGrp="1"/>
          </p:cNvSpPr>
          <p:nvPr>
            <p:ph idx="1"/>
          </p:nvPr>
        </p:nvSpPr>
        <p:spPr>
          <a:xfrm>
            <a:off x="375731" y="1797248"/>
            <a:ext cx="5205222" cy="3263504"/>
          </a:xfrm>
        </p:spPr>
        <p:txBody>
          <a:bodyPr>
            <a:noAutofit/>
          </a:bodyPr>
          <a:lstStyle/>
          <a:p>
            <a:r>
              <a:rPr lang="en-US" sz="2000" dirty="0"/>
              <a:t>P.L. 94-142 contained a provision limiting the “mandate” to children 3–5 and 18–21 years of age</a:t>
            </a:r>
          </a:p>
          <a:p>
            <a:r>
              <a:rPr lang="en-US" sz="2000" dirty="0"/>
              <a:t>Unless state policy provided public education for children 3–5 or 18–21, the state did not have to provide it for children with disabilities in the age range</a:t>
            </a:r>
          </a:p>
          <a:p>
            <a:r>
              <a:rPr lang="en-US" sz="2000" dirty="0"/>
              <a:t>Most states did not provide public education to children 3–5</a:t>
            </a:r>
          </a:p>
          <a:p>
            <a:r>
              <a:rPr lang="en-US" sz="2000" dirty="0"/>
              <a:t>P.L. 94-142 provided financial incentives to states to provide preschool education to children with disabilities younger than age six through preschool incentive grants</a:t>
            </a:r>
          </a:p>
        </p:txBody>
      </p:sp>
      <p:pic>
        <p:nvPicPr>
          <p:cNvPr id="6" name="Picture 5" descr="A group of people working in a factory&#10;&#10;Description automatically generated with low confidence">
            <a:extLst>
              <a:ext uri="{FF2B5EF4-FFF2-40B4-BE49-F238E27FC236}">
                <a16:creationId xmlns:a16="http://schemas.microsoft.com/office/drawing/2014/main" id="{35A5ADA8-4DA7-7D42-A3B0-8A822A1624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6028" y="1974715"/>
            <a:ext cx="3898814" cy="3263504"/>
          </a:xfrm>
          <a:prstGeom prst="rect">
            <a:avLst/>
          </a:prstGeom>
        </p:spPr>
      </p:pic>
    </p:spTree>
    <p:extLst>
      <p:ext uri="{BB962C8B-B14F-4D97-AF65-F5344CB8AC3E}">
        <p14:creationId xmlns:p14="http://schemas.microsoft.com/office/powerpoint/2010/main" val="2374788983"/>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9473</TotalTime>
  <Words>4270</Words>
  <Application>Microsoft Office PowerPoint</Application>
  <PresentationFormat>On-screen Show (4:3)</PresentationFormat>
  <Paragraphs>647</Paragraphs>
  <Slides>74</Slides>
  <Notes>16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74</vt:i4>
      </vt:variant>
    </vt:vector>
  </HeadingPairs>
  <TitlesOfParts>
    <vt:vector size="87" baseType="lpstr">
      <vt:lpstr>Arial</vt:lpstr>
      <vt:lpstr>Calibri</vt:lpstr>
      <vt:lpstr>Calibri Light</vt:lpstr>
      <vt:lpstr>Corbel</vt:lpstr>
      <vt:lpstr>Courier New</vt:lpstr>
      <vt:lpstr>Noto Sans JP</vt:lpstr>
      <vt:lpstr>Roboto</vt:lpstr>
      <vt:lpstr>Roboto Medium</vt:lpstr>
      <vt:lpstr>Symbol</vt:lpstr>
      <vt:lpstr>Times New Roman</vt:lpstr>
      <vt:lpstr>Wingdings</vt:lpstr>
      <vt:lpstr>1_Office Theme</vt:lpstr>
      <vt:lpstr>Custom Design</vt:lpstr>
      <vt:lpstr>PowerPoint Presentation</vt:lpstr>
      <vt:lpstr>Purpose of ECiPC-Equity</vt:lpstr>
      <vt:lpstr>PowerPoint Presentation</vt:lpstr>
      <vt:lpstr>PowerPoint Presentation</vt:lpstr>
      <vt:lpstr>The Science of Learning</vt:lpstr>
      <vt:lpstr>Science of Learning</vt:lpstr>
      <vt:lpstr>PowerPoint Presentation</vt:lpstr>
      <vt:lpstr>Education for All Handicapped Children Act of 1975</vt:lpstr>
      <vt:lpstr>EHA Requirements For Young Children - 1975  </vt:lpstr>
      <vt:lpstr>Personnel in Early Childhood Intervention</vt:lpstr>
      <vt:lpstr>Intervention Services</vt:lpstr>
      <vt:lpstr>ECI: Developmental Systems Approach</vt:lpstr>
      <vt:lpstr>PowerPoint Presentation</vt:lpstr>
      <vt:lpstr>If the Child and Family Outcomes are the Dependent Variables</vt:lpstr>
      <vt:lpstr>PowerPoint Presentation</vt:lpstr>
      <vt:lpstr>PowerPoint Presentation</vt:lpstr>
      <vt:lpstr>PowerPoint Presentation</vt:lpstr>
      <vt:lpstr>Personnel Development Logic Model</vt:lpstr>
      <vt:lpstr>PowerPoint Presentation</vt:lpstr>
      <vt:lpstr>Personnel/Workforce Effectiveness and Impact Depends on……..</vt:lpstr>
      <vt:lpstr>PowerPoint Presentation</vt:lpstr>
      <vt:lpstr>Philosophy, Attitudes, Beliefs Depend on….</vt:lpstr>
      <vt:lpstr>DEC EI/ECSE Standards</vt:lpstr>
      <vt:lpstr>Help Wanted:  EI/ECSE Workforce Needs:  A National Survey </vt:lpstr>
      <vt:lpstr>Purpose</vt:lpstr>
      <vt:lpstr>Sample: All but 2 states; DC and 2 Territories</vt:lpstr>
      <vt:lpstr>Sample</vt:lpstr>
      <vt:lpstr>Definitions of the Workforce</vt:lpstr>
      <vt:lpstr>Demographic Mismatch</vt:lpstr>
      <vt:lpstr>Qualified Workforce</vt:lpstr>
      <vt:lpstr>Low Compensation</vt:lpstr>
      <vt:lpstr>Plans to Leave the Field</vt:lpstr>
      <vt:lpstr>Levels of Stress</vt:lpstr>
      <vt:lpstr>Need for More Professional Development</vt:lpstr>
      <vt:lpstr>Professional Organization Membership</vt:lpstr>
      <vt:lpstr>Topics Assessed for Knowledge</vt:lpstr>
      <vt:lpstr>Continued -Topics</vt:lpstr>
      <vt:lpstr>PowerPoint Presentation</vt:lpstr>
      <vt:lpstr>Topics for which about half of Part B Related Service Providers reported they were very knowledgeable:</vt:lpstr>
      <vt:lpstr>PowerPoint Presentation</vt:lpstr>
      <vt:lpstr>Purpose of ECiPC-Equity</vt:lpstr>
      <vt:lpstr>PowerPoint Presentation</vt:lpstr>
      <vt:lpstr>Diversity, Equity and Inclusion Statements</vt:lpstr>
      <vt:lpstr>PowerPoint Presentation</vt:lpstr>
      <vt:lpstr>PowerPoint Presentation</vt:lpstr>
      <vt:lpstr>PowerPoint Presentation</vt:lpstr>
      <vt:lpstr>PowerPoint Presentation</vt:lpstr>
      <vt:lpstr>Inductive Analysis of Qualitative Data</vt:lpstr>
      <vt:lpstr>Analysis Continued</vt:lpstr>
      <vt:lpstr>Key Themes across IHEs and Organizations</vt:lpstr>
      <vt:lpstr>  Summary</vt:lpstr>
      <vt:lpstr>References</vt:lpstr>
      <vt:lpstr>PowerPoint Presentation</vt:lpstr>
      <vt:lpstr>PowerPoint Presentation</vt:lpstr>
      <vt:lpstr>PowerPoint Presentation</vt:lpstr>
      <vt:lpstr>Equity in Early Childhood Intervention </vt:lpstr>
      <vt:lpstr>When we achieve Equity in Early Childhood Intervention,  we will see….. </vt:lpstr>
      <vt:lpstr>PowerPoint Presentation</vt:lpstr>
      <vt:lpstr>Our Equity Framework Consists of:</vt:lpstr>
      <vt:lpstr>PowerPoint Presentation</vt:lpstr>
      <vt:lpstr>Let’s Unpack What This Means: Outcomes</vt:lpstr>
      <vt:lpstr>Let’s Unpack What This Means: Policies</vt:lpstr>
      <vt:lpstr>Let’s Unpack What This Means: Practice</vt:lpstr>
      <vt:lpstr>Equity In Early Childhood Intervention Service Delivery</vt:lpstr>
      <vt:lpstr>PowerPoint Presentation</vt:lpstr>
      <vt:lpstr>Equitable Developmental Screening</vt:lpstr>
      <vt:lpstr>Equitable Assessment </vt:lpstr>
      <vt:lpstr>Equitable IFSP/IEP Planning </vt:lpstr>
      <vt:lpstr>Equitable Interventions</vt:lpstr>
      <vt:lpstr>Equitable Data Collection and  Progress Monitoring</vt:lpstr>
      <vt:lpstr>Equitable Transitions</vt:lpstr>
      <vt:lpstr>PowerPoint Presentation</vt:lpstr>
      <vt:lpstr>PowerPoint Presentation</vt:lpstr>
      <vt:lpstr>PowerPoint Presentation</vt:lpstr>
    </vt:vector>
  </TitlesOfParts>
  <Company>UCONN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Bruder,Mary Elizabeth</dc:creator>
  <cp:lastModifiedBy>Darla Gundler</cp:lastModifiedBy>
  <cp:revision>9</cp:revision>
  <dcterms:created xsi:type="dcterms:W3CDTF">2023-11-27T01:03:41Z</dcterms:created>
  <dcterms:modified xsi:type="dcterms:W3CDTF">2024-05-30T20:54:52Z</dcterms:modified>
</cp:coreProperties>
</file>