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948" y="6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3A9792-3309-4159-ABBF-FFB24E470D1E}"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A9792-3309-4159-ABBF-FFB24E470D1E}"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A9792-3309-4159-ABBF-FFB24E470D1E}"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A9792-3309-4159-ABBF-FFB24E470D1E}"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A9792-3309-4159-ABBF-FFB24E470D1E}"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A9792-3309-4159-ABBF-FFB24E470D1E}"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3A9792-3309-4159-ABBF-FFB24E470D1E}" type="datetimeFigureOut">
              <a:rPr lang="en-US" smtClean="0"/>
              <a:pPr/>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3A9792-3309-4159-ABBF-FFB24E470D1E}" type="datetimeFigureOut">
              <a:rPr lang="en-US" smtClean="0"/>
              <a:pPr/>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A9792-3309-4159-ABBF-FFB24E470D1E}" type="datetimeFigureOut">
              <a:rPr lang="en-US" smtClean="0"/>
              <a:pPr/>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A9792-3309-4159-ABBF-FFB24E470D1E}"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A9792-3309-4159-ABBF-FFB24E470D1E}"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7387B-714D-4C14-B3BF-C2269DFC68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43A9792-3309-4159-ABBF-FFB24E470D1E}" type="datetimeFigureOut">
              <a:rPr lang="en-US" smtClean="0"/>
              <a:pPr/>
              <a:t>5/16/2012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127387B-714D-4C14-B3BF-C2269DFC68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55574" y="8458200"/>
            <a:ext cx="6748272" cy="304800"/>
          </a:xfrm>
          <a:prstGeom prst="rect">
            <a:avLst/>
          </a:prstGeom>
          <a:solidFill>
            <a:srgbClr val="FFC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6675" y="66675"/>
            <a:ext cx="4800600" cy="1219200"/>
          </a:xfrm>
          <a:prstGeom prst="rect">
            <a:avLst/>
          </a:prstGeom>
          <a:solidFill>
            <a:schemeClr val="accent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914900" y="68249"/>
            <a:ext cx="1865335" cy="2903551"/>
          </a:xfrm>
          <a:prstGeom prst="rect">
            <a:avLst/>
          </a:prstGeom>
          <a:solidFill>
            <a:srgbClr val="FFC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3196" y="8763000"/>
            <a:ext cx="6748272" cy="337844"/>
          </a:xfrm>
          <a:prstGeom prst="rect">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4775" y="114303"/>
            <a:ext cx="4619625" cy="723898"/>
          </a:xfrm>
          <a:noFill/>
          <a:ln w="28575">
            <a:noFill/>
          </a:ln>
        </p:spPr>
        <p:txBody>
          <a:bodyPr>
            <a:noAutofit/>
          </a:bodyPr>
          <a:lstStyle/>
          <a:p>
            <a:r>
              <a:rPr lang="en-US" sz="1600" b="1" dirty="0" smtClean="0">
                <a:solidFill>
                  <a:schemeClr val="bg1"/>
                </a:solidFill>
                <a:latin typeface="Times New Roman" pitchFamily="18" charset="0"/>
                <a:cs typeface="Times New Roman" pitchFamily="18" charset="0"/>
              </a:rPr>
              <a:t>The System Redesign Series:</a:t>
            </a:r>
            <a:r>
              <a:rPr lang="en-US" sz="2200" dirty="0" smtClean="0">
                <a:solidFill>
                  <a:schemeClr val="bg1"/>
                </a:solidFill>
                <a:latin typeface="Times New Roman" pitchFamily="18" charset="0"/>
                <a:cs typeface="Times New Roman" pitchFamily="18" charset="0"/>
              </a:rPr>
              <a:t/>
            </a:r>
            <a:br>
              <a:rPr lang="en-US" sz="2200" dirty="0" smtClean="0">
                <a:solidFill>
                  <a:schemeClr val="bg1"/>
                </a:solidFill>
                <a:latin typeface="Times New Roman" pitchFamily="18" charset="0"/>
                <a:cs typeface="Times New Roman" pitchFamily="18" charset="0"/>
              </a:rPr>
            </a:br>
            <a:r>
              <a:rPr lang="en-US" sz="800" dirty="0" smtClean="0">
                <a:solidFill>
                  <a:schemeClr val="bg1"/>
                </a:solidFill>
                <a:latin typeface="Times New Roman" pitchFamily="18" charset="0"/>
                <a:cs typeface="Times New Roman" pitchFamily="18" charset="0"/>
              </a:rPr>
              <a:t/>
            </a:r>
            <a:br>
              <a:rPr lang="en-US" sz="800" dirty="0" smtClean="0">
                <a:solidFill>
                  <a:schemeClr val="bg1"/>
                </a:solidFill>
                <a:latin typeface="Times New Roman" pitchFamily="18" charset="0"/>
                <a:cs typeface="Times New Roman" pitchFamily="18" charset="0"/>
              </a:rPr>
            </a:br>
            <a:r>
              <a:rPr lang="en-US" sz="1600" dirty="0" smtClean="0">
                <a:solidFill>
                  <a:schemeClr val="bg1"/>
                </a:solidFill>
                <a:latin typeface="Times New Roman" pitchFamily="18" charset="0"/>
                <a:cs typeface="Times New Roman" pitchFamily="18" charset="0"/>
              </a:rPr>
              <a:t>Patient-Centered Medical Homes (PCMH)</a:t>
            </a:r>
            <a:endParaRPr lang="en-US" sz="16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4953000" y="152400"/>
            <a:ext cx="1743075" cy="2819400"/>
          </a:xfrm>
        </p:spPr>
        <p:txBody>
          <a:bodyPr>
            <a:noAutofit/>
          </a:bodyPr>
          <a:lstStyle/>
          <a:p>
            <a:pPr algn="r">
              <a:spcBef>
                <a:spcPts val="0"/>
              </a:spcBef>
            </a:pPr>
            <a:r>
              <a:rPr lang="en-US" sz="1400" b="1" dirty="0" smtClean="0">
                <a:solidFill>
                  <a:schemeClr val="accent1">
                    <a:lumMod val="50000"/>
                  </a:schemeClr>
                </a:solidFill>
                <a:latin typeface="Times New Roman" pitchFamily="18" charset="0"/>
                <a:cs typeface="Times New Roman" pitchFamily="18" charset="0"/>
              </a:rPr>
              <a:t>Patient-Centered Medical Homes:</a:t>
            </a:r>
            <a:endParaRPr lang="en-US" sz="1400" dirty="0" smtClean="0">
              <a:solidFill>
                <a:schemeClr val="accent1">
                  <a:lumMod val="50000"/>
                </a:schemeClr>
              </a:solidFill>
              <a:latin typeface="Times New Roman" pitchFamily="18" charset="0"/>
              <a:cs typeface="Times New Roman" pitchFamily="18" charset="0"/>
            </a:endParaRPr>
          </a:p>
          <a:p>
            <a:pPr algn="r">
              <a:spcBef>
                <a:spcPts val="0"/>
              </a:spcBef>
            </a:pPr>
            <a:endParaRPr lang="en-US" sz="1200" dirty="0" smtClean="0">
              <a:solidFill>
                <a:schemeClr val="accent1">
                  <a:lumMod val="50000"/>
                </a:schemeClr>
              </a:solidFill>
              <a:latin typeface="Times New Roman" pitchFamily="18" charset="0"/>
              <a:cs typeface="Times New Roman" pitchFamily="18" charset="0"/>
            </a:endParaRPr>
          </a:p>
          <a:p>
            <a:pPr algn="r">
              <a:spcBef>
                <a:spcPts val="0"/>
              </a:spcBef>
            </a:pPr>
            <a:r>
              <a:rPr lang="en-US" sz="1200" dirty="0" smtClean="0">
                <a:solidFill>
                  <a:schemeClr val="accent1">
                    <a:lumMod val="50000"/>
                  </a:schemeClr>
                </a:solidFill>
                <a:latin typeface="Times New Roman" pitchFamily="18" charset="0"/>
                <a:cs typeface="Times New Roman" pitchFamily="18" charset="0"/>
              </a:rPr>
              <a:t>“An </a:t>
            </a:r>
            <a:r>
              <a:rPr lang="en-US" sz="1200" dirty="0">
                <a:solidFill>
                  <a:schemeClr val="accent1">
                    <a:lumMod val="50000"/>
                  </a:schemeClr>
                </a:solidFill>
                <a:latin typeface="Times New Roman" pitchFamily="18" charset="0"/>
                <a:cs typeface="Times New Roman" pitchFamily="18" charset="0"/>
              </a:rPr>
              <a:t>approach to providing comprehensive primary care... that facilitates partnerships between individual patients, and their personal providers, and when appropriate, the patient’s family”</a:t>
            </a:r>
          </a:p>
          <a:p>
            <a:pPr algn="r">
              <a:spcBef>
                <a:spcPts val="0"/>
              </a:spcBef>
            </a:pPr>
            <a:r>
              <a:rPr lang="en-US" sz="1200" dirty="0">
                <a:solidFill>
                  <a:schemeClr val="accent1">
                    <a:lumMod val="50000"/>
                  </a:schemeClr>
                </a:solidFill>
                <a:latin typeface="Times New Roman" pitchFamily="18" charset="0"/>
                <a:cs typeface="Times New Roman" pitchFamily="18" charset="0"/>
              </a:rPr>
              <a:t> </a:t>
            </a:r>
          </a:p>
          <a:p>
            <a:pPr algn="r">
              <a:spcBef>
                <a:spcPts val="0"/>
              </a:spcBef>
            </a:pPr>
            <a:r>
              <a:rPr lang="en-US" sz="1200" i="1" dirty="0">
                <a:solidFill>
                  <a:schemeClr val="accent1">
                    <a:lumMod val="50000"/>
                  </a:schemeClr>
                </a:solidFill>
                <a:latin typeface="Times New Roman" pitchFamily="18" charset="0"/>
                <a:cs typeface="Times New Roman" pitchFamily="18" charset="0"/>
              </a:rPr>
              <a:t>Wikipedia</a:t>
            </a:r>
            <a:endParaRPr lang="en-US" sz="1200" dirty="0">
              <a:solidFill>
                <a:schemeClr val="accent1">
                  <a:lumMod val="50000"/>
                </a:schemeClr>
              </a:solidFill>
              <a:latin typeface="Times New Roman" pitchFamily="18" charset="0"/>
              <a:cs typeface="Times New Roman" pitchFamily="18" charset="0"/>
            </a:endParaRPr>
          </a:p>
        </p:txBody>
      </p:sp>
      <p:grpSp>
        <p:nvGrpSpPr>
          <p:cNvPr id="22" name="Group 21"/>
          <p:cNvGrpSpPr/>
          <p:nvPr/>
        </p:nvGrpSpPr>
        <p:grpSpPr>
          <a:xfrm>
            <a:off x="228600" y="1600200"/>
            <a:ext cx="1447800" cy="1965782"/>
            <a:chOff x="283534" y="2057400"/>
            <a:chExt cx="1716716" cy="2352675"/>
          </a:xfrm>
        </p:grpSpPr>
        <p:sp>
          <p:nvSpPr>
            <p:cNvPr id="1027" name="Rectangle 3"/>
            <p:cNvSpPr>
              <a:spLocks noChangeArrowheads="1"/>
            </p:cNvSpPr>
            <p:nvPr/>
          </p:nvSpPr>
          <p:spPr bwMode="auto">
            <a:xfrm>
              <a:off x="283534" y="2057400"/>
              <a:ext cx="1143000" cy="1095375"/>
            </a:xfrm>
            <a:prstGeom prst="rect">
              <a:avLst/>
            </a:prstGeom>
            <a:solidFill>
              <a:srgbClr val="E6AF00"/>
            </a:solidFill>
            <a:ln w="57150">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857250" y="3314700"/>
              <a:ext cx="1143000" cy="1095375"/>
            </a:xfrm>
            <a:prstGeom prst="rect">
              <a:avLst/>
            </a:prstGeom>
            <a:solidFill>
              <a:srgbClr val="E6AF00"/>
            </a:solidFill>
            <a:ln w="57150">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343062" y="2146462"/>
              <a:ext cx="1543685" cy="2205355"/>
            </a:xfrm>
            <a:prstGeom prst="rect">
              <a:avLst/>
            </a:prstGeom>
            <a:solidFill>
              <a:schemeClr val="accent1">
                <a:lumMod val="50000"/>
              </a:schemeClr>
            </a:solidFill>
            <a:ln w="57150" algn="ctr">
              <a:solidFill>
                <a:srgbClr val="FFFFFF"/>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1031" name="Picture 7" descr="Scott Shipman_pic"/>
            <p:cNvPicPr>
              <a:picLocks noChangeAspect="1" noChangeArrowheads="1"/>
            </p:cNvPicPr>
            <p:nvPr/>
          </p:nvPicPr>
          <p:blipFill>
            <a:blip r:embed="rId2" cstate="print"/>
            <a:srcRect/>
            <a:stretch>
              <a:fillRect/>
            </a:stretch>
          </p:blipFill>
          <p:spPr bwMode="auto">
            <a:xfrm>
              <a:off x="457200" y="2247900"/>
              <a:ext cx="1333500" cy="2019300"/>
            </a:xfrm>
            <a:prstGeom prst="rect">
              <a:avLst/>
            </a:prstGeom>
            <a:noFill/>
            <a:ln w="9525">
              <a:noFill/>
              <a:miter lim="800000"/>
              <a:headEnd/>
              <a:tailEnd/>
            </a:ln>
          </p:spPr>
        </p:pic>
      </p:grpSp>
      <p:sp>
        <p:nvSpPr>
          <p:cNvPr id="1032" name="Text Box 8"/>
          <p:cNvSpPr txBox="1">
            <a:spLocks noChangeArrowheads="1"/>
          </p:cNvSpPr>
          <p:nvPr/>
        </p:nvSpPr>
        <p:spPr bwMode="auto">
          <a:xfrm>
            <a:off x="1609725" y="2362200"/>
            <a:ext cx="3352800" cy="121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300"/>
              </a:spcAft>
            </a:pPr>
            <a:r>
              <a:rPr kumimoji="0" lang="en-US" sz="1400" b="1" i="0" u="none" strike="noStrike" cap="none" normalizeH="0" baseline="0" dirty="0" smtClean="0">
                <a:ln>
                  <a:noFill/>
                </a:ln>
                <a:solidFill>
                  <a:srgbClr val="17365D"/>
                </a:solidFill>
                <a:effectLst/>
                <a:latin typeface="Times New Roman" pitchFamily="18" charset="0"/>
                <a:cs typeface="Times New Roman" pitchFamily="18" charset="0"/>
              </a:rPr>
              <a:t>Scott Shipman, MD, MPH</a:t>
            </a:r>
          </a:p>
          <a:p>
            <a:pPr algn="ctr"/>
            <a:r>
              <a:rPr lang="en-US" sz="1000" i="1" dirty="0" smtClean="0">
                <a:solidFill>
                  <a:schemeClr val="accent1">
                    <a:lumMod val="50000"/>
                  </a:schemeClr>
                </a:solidFill>
                <a:latin typeface="Times New Roman" pitchFamily="18" charset="0"/>
                <a:cs typeface="Times New Roman" pitchFamily="18" charset="0"/>
              </a:rPr>
              <a:t>Director of Primary Care Affairs and Workforce Analysis </a:t>
            </a:r>
          </a:p>
          <a:p>
            <a:pPr algn="ctr"/>
            <a:r>
              <a:rPr lang="en-US" sz="1000" i="1" dirty="0" smtClean="0">
                <a:solidFill>
                  <a:schemeClr val="accent1">
                    <a:lumMod val="50000"/>
                  </a:schemeClr>
                </a:solidFill>
                <a:latin typeface="Times New Roman" pitchFamily="18" charset="0"/>
                <a:cs typeface="Times New Roman" pitchFamily="18" charset="0"/>
              </a:rPr>
              <a:t>Association of American Medical Colleges</a:t>
            </a:r>
          </a:p>
          <a:p>
            <a:pPr algn="ctr"/>
            <a:r>
              <a:rPr lang="en-US" sz="1000" i="1" dirty="0" smtClean="0">
                <a:solidFill>
                  <a:schemeClr val="accent1">
                    <a:lumMod val="50000"/>
                  </a:schemeClr>
                </a:solidFill>
                <a:latin typeface="Times New Roman" pitchFamily="18" charset="0"/>
                <a:cs typeface="Times New Roman" pitchFamily="18" charset="0"/>
              </a:rPr>
              <a:t> Dartmouth Medical School</a:t>
            </a:r>
          </a:p>
          <a:p>
            <a:pPr algn="ctr"/>
            <a:r>
              <a:rPr lang="en-US" sz="1000" i="1" dirty="0" smtClean="0">
                <a:solidFill>
                  <a:schemeClr val="accent1">
                    <a:lumMod val="50000"/>
                  </a:schemeClr>
                </a:solidFill>
                <a:latin typeface="Times New Roman" pitchFamily="18" charset="0"/>
                <a:cs typeface="Times New Roman" pitchFamily="18" charset="0"/>
              </a:rPr>
              <a:t>and</a:t>
            </a:r>
          </a:p>
          <a:p>
            <a:pPr algn="ctr"/>
            <a:r>
              <a:rPr lang="en-US" sz="1000" i="1" dirty="0" smtClean="0">
                <a:solidFill>
                  <a:schemeClr val="accent1">
                    <a:lumMod val="50000"/>
                  </a:schemeClr>
                </a:solidFill>
                <a:latin typeface="Times New Roman" pitchFamily="18" charset="0"/>
                <a:cs typeface="Times New Roman" pitchFamily="18" charset="0"/>
              </a:rPr>
              <a:t>Dartmouth Institute for Health Policy and Clinical Practice</a:t>
            </a:r>
          </a:p>
        </p:txBody>
      </p:sp>
      <p:sp>
        <p:nvSpPr>
          <p:cNvPr id="17" name="TextBox 16"/>
          <p:cNvSpPr txBox="1"/>
          <p:nvPr/>
        </p:nvSpPr>
        <p:spPr>
          <a:xfrm>
            <a:off x="219075" y="3793702"/>
            <a:ext cx="6400800" cy="4740698"/>
          </a:xfrm>
          <a:prstGeom prst="rect">
            <a:avLst/>
          </a:prstGeom>
          <a:noFill/>
        </p:spPr>
        <p:txBody>
          <a:bodyPr wrap="square" rtlCol="0">
            <a:noAutofit/>
          </a:bodyPr>
          <a:lstStyle/>
          <a:p>
            <a:pPr algn="just"/>
            <a:r>
              <a:rPr lang="en-US" sz="1000" dirty="0" smtClean="0">
                <a:solidFill>
                  <a:schemeClr val="accent1">
                    <a:lumMod val="50000"/>
                  </a:schemeClr>
                </a:solidFill>
                <a:latin typeface="Times New Roman" pitchFamily="18" charset="0"/>
                <a:cs typeface="Times New Roman" pitchFamily="18" charset="0"/>
              </a:rPr>
              <a:t>This </a:t>
            </a:r>
            <a:r>
              <a:rPr lang="en-US" sz="1000" dirty="0">
                <a:solidFill>
                  <a:schemeClr val="accent1">
                    <a:lumMod val="50000"/>
                  </a:schemeClr>
                </a:solidFill>
                <a:latin typeface="Times New Roman" pitchFamily="18" charset="0"/>
                <a:cs typeface="Times New Roman" pitchFamily="18" charset="0"/>
              </a:rPr>
              <a:t>seminar is designed to introduce University of Connecticut Health Center School of Medicine and Dental Medicine faculty, other health care professionals, key Legislators, the Board of Trustees, and the Board of Directors to the innovative concept of Patient-Centered Medical Homes (PCMHs), a key component of health care </a:t>
            </a:r>
            <a:r>
              <a:rPr lang="en-US" sz="1000" dirty="0" smtClean="0">
                <a:solidFill>
                  <a:schemeClr val="accent1">
                    <a:lumMod val="50000"/>
                  </a:schemeClr>
                </a:solidFill>
                <a:latin typeface="Times New Roman" pitchFamily="18" charset="0"/>
                <a:cs typeface="Times New Roman" pitchFamily="18" charset="0"/>
              </a:rPr>
              <a:t>reform.</a:t>
            </a:r>
            <a:r>
              <a:rPr lang="en-US" sz="1000" dirty="0">
                <a:solidFill>
                  <a:schemeClr val="accent1">
                    <a:lumMod val="50000"/>
                  </a:schemeClr>
                </a:solidFill>
                <a:latin typeface="Times New Roman" pitchFamily="18" charset="0"/>
                <a:cs typeface="Times New Roman" pitchFamily="18" charset="0"/>
              </a:rPr>
              <a:t> </a:t>
            </a:r>
            <a:r>
              <a:rPr lang="en-US" sz="1000" dirty="0" smtClean="0">
                <a:solidFill>
                  <a:schemeClr val="accent1">
                    <a:lumMod val="50000"/>
                  </a:schemeClr>
                </a:solidFill>
                <a:latin typeface="Times New Roman" pitchFamily="18" charset="0"/>
                <a:cs typeface="Times New Roman" pitchFamily="18" charset="0"/>
              </a:rPr>
              <a:t> Participants </a:t>
            </a:r>
            <a:r>
              <a:rPr lang="en-US" sz="1000" dirty="0">
                <a:solidFill>
                  <a:schemeClr val="accent1">
                    <a:lumMod val="50000"/>
                  </a:schemeClr>
                </a:solidFill>
                <a:latin typeface="Times New Roman" pitchFamily="18" charset="0"/>
                <a:cs typeface="Times New Roman" pitchFamily="18" charset="0"/>
              </a:rPr>
              <a:t>will examine the pros and cons of redesigning care delivery, including adoption of payment reform, new models for improving integration between specialists and primary care, and an increased focus on populations, healthy </a:t>
            </a:r>
            <a:r>
              <a:rPr lang="en-US" sz="1000" dirty="0" smtClean="0">
                <a:solidFill>
                  <a:schemeClr val="accent1">
                    <a:lumMod val="50000"/>
                  </a:schemeClr>
                </a:solidFill>
                <a:latin typeface="Times New Roman" pitchFamily="18" charset="0"/>
                <a:cs typeface="Times New Roman" pitchFamily="18" charset="0"/>
              </a:rPr>
              <a:t>individuals, </a:t>
            </a:r>
            <a:r>
              <a:rPr lang="en-US" sz="1000" dirty="0">
                <a:solidFill>
                  <a:schemeClr val="accent1">
                    <a:lumMod val="50000"/>
                  </a:schemeClr>
                </a:solidFill>
                <a:latin typeface="Times New Roman" pitchFamily="18" charset="0"/>
                <a:cs typeface="Times New Roman" pitchFamily="18" charset="0"/>
              </a:rPr>
              <a:t>and cost reduction</a:t>
            </a:r>
            <a:r>
              <a:rPr lang="en-US" sz="1000" dirty="0" smtClean="0">
                <a:solidFill>
                  <a:schemeClr val="accent1">
                    <a:lumMod val="50000"/>
                  </a:schemeClr>
                </a:solidFill>
                <a:latin typeface="Times New Roman" pitchFamily="18" charset="0"/>
                <a:cs typeface="Times New Roman" pitchFamily="18" charset="0"/>
              </a:rPr>
              <a:t>.</a:t>
            </a:r>
          </a:p>
          <a:p>
            <a:r>
              <a:rPr lang="en-US" sz="500" dirty="0" smtClean="0">
                <a:latin typeface="Times New Roman" pitchFamily="18" charset="0"/>
                <a:cs typeface="Times New Roman" pitchFamily="18" charset="0"/>
              </a:rPr>
              <a:t> </a:t>
            </a:r>
          </a:p>
          <a:p>
            <a:r>
              <a:rPr lang="en-US" sz="1000" dirty="0" smtClean="0">
                <a:solidFill>
                  <a:schemeClr val="accent1">
                    <a:lumMod val="50000"/>
                  </a:schemeClr>
                </a:solidFill>
                <a:latin typeface="Times New Roman" pitchFamily="18" charset="0"/>
                <a:cs typeface="Times New Roman" pitchFamily="18" charset="0"/>
              </a:rPr>
              <a:t>Drs. Gould, </a:t>
            </a:r>
            <a:r>
              <a:rPr lang="en-US" sz="1000" dirty="0" err="1" smtClean="0">
                <a:solidFill>
                  <a:schemeClr val="accent1">
                    <a:lumMod val="50000"/>
                  </a:schemeClr>
                </a:solidFill>
                <a:latin typeface="Times New Roman" pitchFamily="18" charset="0"/>
                <a:cs typeface="Times New Roman" pitchFamily="18" charset="0"/>
              </a:rPr>
              <a:t>Kosowicz</a:t>
            </a:r>
            <a:r>
              <a:rPr lang="en-US" sz="1000" dirty="0" smtClean="0">
                <a:solidFill>
                  <a:schemeClr val="accent1">
                    <a:lumMod val="50000"/>
                  </a:schemeClr>
                </a:solidFill>
                <a:latin typeface="Times New Roman" pitchFamily="18" charset="0"/>
                <a:cs typeface="Times New Roman" pitchFamily="18" charset="0"/>
              </a:rPr>
              <a:t>, Andrews, and Kim will serve as the panel to initiate the Q &amp; A session at the end of Dr. Shipman’s talk.</a:t>
            </a:r>
          </a:p>
          <a:p>
            <a:endParaRPr lang="en-US" sz="500" dirty="0" smtClean="0">
              <a:solidFill>
                <a:schemeClr val="accent1">
                  <a:lumMod val="50000"/>
                </a:schemeClr>
              </a:solidFill>
              <a:latin typeface="Times New Roman" pitchFamily="18" charset="0"/>
              <a:cs typeface="Times New Roman" pitchFamily="18" charset="0"/>
            </a:endParaRPr>
          </a:p>
          <a:p>
            <a:r>
              <a:rPr lang="en-US" sz="1000" b="1" dirty="0" smtClean="0">
                <a:solidFill>
                  <a:schemeClr val="accent1">
                    <a:lumMod val="50000"/>
                  </a:schemeClr>
                </a:solidFill>
                <a:latin typeface="Times New Roman" pitchFamily="18" charset="0"/>
                <a:cs typeface="Times New Roman" pitchFamily="18" charset="0"/>
              </a:rPr>
              <a:t>Learning Objectives: </a:t>
            </a:r>
            <a:r>
              <a:rPr lang="en-US" sz="1000" dirty="0" smtClean="0">
                <a:solidFill>
                  <a:schemeClr val="accent1">
                    <a:lumMod val="50000"/>
                  </a:schemeClr>
                </a:solidFill>
                <a:latin typeface="Times New Roman" pitchFamily="18" charset="0"/>
                <a:cs typeface="Times New Roman" pitchFamily="18" charset="0"/>
              </a:rPr>
              <a:t>Participants will (</a:t>
            </a:r>
            <a:r>
              <a:rPr lang="en-US" sz="1000" i="1" dirty="0" smtClean="0">
                <a:solidFill>
                  <a:schemeClr val="accent1">
                    <a:lumMod val="50000"/>
                  </a:schemeClr>
                </a:solidFill>
                <a:latin typeface="Times New Roman" pitchFamily="18" charset="0"/>
                <a:cs typeface="Times New Roman" pitchFamily="18" charset="0"/>
              </a:rPr>
              <a:t>be able to</a:t>
            </a:r>
            <a:r>
              <a:rPr lang="en-US" sz="1000" dirty="0" smtClean="0">
                <a:solidFill>
                  <a:schemeClr val="accent1">
                    <a:lumMod val="50000"/>
                  </a:schemeClr>
                </a:solidFill>
                <a:latin typeface="Times New Roman" pitchFamily="18" charset="0"/>
                <a:cs typeface="Times New Roman" pitchFamily="18" charset="0"/>
              </a:rPr>
              <a:t>):</a:t>
            </a:r>
          </a:p>
          <a:p>
            <a:r>
              <a:rPr lang="en-US" sz="1000" dirty="0" smtClean="0">
                <a:solidFill>
                  <a:schemeClr val="accent1">
                    <a:lumMod val="50000"/>
                  </a:schemeClr>
                </a:solidFill>
                <a:latin typeface="Times New Roman" pitchFamily="18" charset="0"/>
                <a:cs typeface="Times New Roman" pitchFamily="18" charset="0"/>
              </a:rPr>
              <a:t>1. </a:t>
            </a:r>
            <a:r>
              <a:rPr lang="en-US" sz="1000" dirty="0" smtClean="0">
                <a:solidFill>
                  <a:schemeClr val="accent1">
                    <a:lumMod val="50000"/>
                  </a:schemeClr>
                </a:solidFill>
                <a:latin typeface="Times New Roman" pitchFamily="18" charset="0"/>
                <a:cs typeface="Times New Roman" pitchFamily="18" charset="0"/>
              </a:rPr>
              <a:t> </a:t>
            </a:r>
            <a:r>
              <a:rPr lang="en-US" sz="1000" dirty="0" smtClean="0">
                <a:solidFill>
                  <a:schemeClr val="accent1">
                    <a:lumMod val="50000"/>
                  </a:schemeClr>
                </a:solidFill>
                <a:latin typeface="Times New Roman" pitchFamily="18" charset="0"/>
                <a:cs typeface="Times New Roman" pitchFamily="18" charset="0"/>
              </a:rPr>
              <a:t>Understand the history of the PCMH and current iterations.</a:t>
            </a:r>
          </a:p>
          <a:p>
            <a:r>
              <a:rPr lang="en-US" sz="1000" dirty="0" smtClean="0">
                <a:solidFill>
                  <a:schemeClr val="accent1">
                    <a:lumMod val="50000"/>
                  </a:schemeClr>
                </a:solidFill>
                <a:latin typeface="Times New Roman" pitchFamily="18" charset="0"/>
                <a:cs typeface="Times New Roman" pitchFamily="18" charset="0"/>
              </a:rPr>
              <a:t>2.  Consider the PCMH in the broader context of healthcare reform.</a:t>
            </a:r>
          </a:p>
          <a:p>
            <a:r>
              <a:rPr lang="en-US" sz="1000" dirty="0" smtClean="0">
                <a:solidFill>
                  <a:schemeClr val="accent1">
                    <a:lumMod val="50000"/>
                  </a:schemeClr>
                </a:solidFill>
                <a:latin typeface="Times New Roman" pitchFamily="18" charset="0"/>
                <a:cs typeface="Times New Roman" pitchFamily="18" charset="0"/>
              </a:rPr>
              <a:t>3.  Examine the workforce implications of the PCMH.</a:t>
            </a:r>
          </a:p>
          <a:p>
            <a:r>
              <a:rPr lang="en-US" sz="1000" dirty="0" smtClean="0">
                <a:solidFill>
                  <a:schemeClr val="accent1">
                    <a:lumMod val="50000"/>
                  </a:schemeClr>
                </a:solidFill>
                <a:latin typeface="Times New Roman" pitchFamily="18" charset="0"/>
                <a:cs typeface="Times New Roman" pitchFamily="18" charset="0"/>
              </a:rPr>
              <a:t>4.  </a:t>
            </a:r>
            <a:r>
              <a:rPr lang="en-US" sz="1000" dirty="0" smtClean="0">
                <a:solidFill>
                  <a:schemeClr val="accent1">
                    <a:lumMod val="50000"/>
                  </a:schemeClr>
                </a:solidFill>
                <a:latin typeface="Times New Roman" pitchFamily="18" charset="0"/>
                <a:cs typeface="Times New Roman" pitchFamily="18" charset="0"/>
              </a:rPr>
              <a:t>Examine delivery and payment innovations that may transform primary care</a:t>
            </a:r>
            <a:r>
              <a:rPr lang="en-US" sz="1000" dirty="0" smtClean="0">
                <a:solidFill>
                  <a:schemeClr val="accent1">
                    <a:lumMod val="50000"/>
                  </a:schemeClr>
                </a:solidFill>
                <a:latin typeface="Times New Roman" pitchFamily="18" charset="0"/>
                <a:cs typeface="Times New Roman" pitchFamily="18" charset="0"/>
              </a:rPr>
              <a:t>.</a:t>
            </a:r>
            <a:endParaRPr lang="en-US" sz="1000" dirty="0" smtClean="0">
              <a:solidFill>
                <a:schemeClr val="accent1">
                  <a:lumMod val="50000"/>
                </a:schemeClr>
              </a:solidFill>
              <a:latin typeface="Times New Roman" pitchFamily="18" charset="0"/>
              <a:cs typeface="Times New Roman" pitchFamily="18" charset="0"/>
            </a:endParaRPr>
          </a:p>
          <a:p>
            <a:endParaRPr lang="en-US" sz="500" b="1" i="1" dirty="0" smtClean="0">
              <a:solidFill>
                <a:schemeClr val="accent1">
                  <a:lumMod val="50000"/>
                </a:schemeClr>
              </a:solidFill>
              <a:latin typeface="Times New Roman" pitchFamily="18" charset="0"/>
              <a:cs typeface="Times New Roman" pitchFamily="18" charset="0"/>
            </a:endParaRPr>
          </a:p>
          <a:p>
            <a:endParaRPr lang="en-US" sz="500" b="1" i="1" dirty="0" smtClean="0">
              <a:solidFill>
                <a:schemeClr val="accent1">
                  <a:lumMod val="50000"/>
                </a:schemeClr>
              </a:solidFill>
              <a:latin typeface="Times New Roman" pitchFamily="18" charset="0"/>
              <a:cs typeface="Times New Roman" pitchFamily="18" charset="0"/>
            </a:endParaRPr>
          </a:p>
          <a:p>
            <a:pPr algn="just"/>
            <a:r>
              <a:rPr lang="en-US" sz="1000" b="1" i="1" dirty="0" smtClean="0">
                <a:solidFill>
                  <a:schemeClr val="accent1">
                    <a:lumMod val="50000"/>
                  </a:schemeClr>
                </a:solidFill>
                <a:latin typeface="Times New Roman" pitchFamily="18" charset="0"/>
                <a:cs typeface="Times New Roman" pitchFamily="18" charset="0"/>
              </a:rPr>
              <a:t>Accreditation:</a:t>
            </a:r>
            <a:r>
              <a:rPr lang="en-US" sz="1000" dirty="0" smtClean="0">
                <a:solidFill>
                  <a:schemeClr val="accent1">
                    <a:lumMod val="50000"/>
                  </a:schemeClr>
                </a:solidFill>
                <a:latin typeface="Times New Roman" pitchFamily="18" charset="0"/>
                <a:cs typeface="Times New Roman" pitchFamily="18" charset="0"/>
              </a:rPr>
              <a:t> The University of Connecticut School of Medicine is accredited by the Accreditation Council for Continuing Medical Education to provide continuing medical education for physicians.</a:t>
            </a:r>
          </a:p>
          <a:p>
            <a:pPr algn="just"/>
            <a:r>
              <a:rPr lang="en-US" sz="500" dirty="0" smtClean="0">
                <a:solidFill>
                  <a:schemeClr val="accent1">
                    <a:lumMod val="50000"/>
                  </a:schemeClr>
                </a:solidFill>
                <a:latin typeface="Times New Roman" pitchFamily="18" charset="0"/>
                <a:cs typeface="Times New Roman" pitchFamily="18" charset="0"/>
              </a:rPr>
              <a:t> </a:t>
            </a:r>
          </a:p>
          <a:p>
            <a:pPr algn="just"/>
            <a:r>
              <a:rPr lang="en-US" sz="1000" dirty="0" smtClean="0">
                <a:solidFill>
                  <a:schemeClr val="accent1">
                    <a:lumMod val="50000"/>
                  </a:schemeClr>
                </a:solidFill>
                <a:latin typeface="Times New Roman" pitchFamily="18" charset="0"/>
                <a:cs typeface="Times New Roman" pitchFamily="18" charset="0"/>
              </a:rPr>
              <a:t>The University of Connecticut School of Medicine designates this live activity for a maximum of 1.5 </a:t>
            </a:r>
            <a:r>
              <a:rPr lang="en-US" sz="1000" i="1" dirty="0" smtClean="0">
                <a:solidFill>
                  <a:schemeClr val="accent1">
                    <a:lumMod val="50000"/>
                  </a:schemeClr>
                </a:solidFill>
                <a:latin typeface="Times New Roman" pitchFamily="18" charset="0"/>
                <a:cs typeface="Times New Roman" pitchFamily="18" charset="0"/>
              </a:rPr>
              <a:t>AMA PRA Category 1 Credit(s)</a:t>
            </a:r>
            <a:r>
              <a:rPr lang="en-US" sz="1000" dirty="0" smtClean="0">
                <a:solidFill>
                  <a:schemeClr val="accent1">
                    <a:lumMod val="50000"/>
                  </a:schemeClr>
                </a:solidFill>
                <a:latin typeface="Times New Roman" pitchFamily="18" charset="0"/>
                <a:cs typeface="Times New Roman" pitchFamily="18" charset="0"/>
              </a:rPr>
              <a:t>™.  Physicians should claim only the credit commensurate with the extent of their participation in the activity.</a:t>
            </a:r>
          </a:p>
          <a:p>
            <a:pPr algn="just"/>
            <a:endParaRPr lang="en-US" sz="500" dirty="0" smtClean="0">
              <a:solidFill>
                <a:schemeClr val="accent1">
                  <a:lumMod val="50000"/>
                </a:schemeClr>
              </a:solidFill>
              <a:latin typeface="Times New Roman" pitchFamily="18" charset="0"/>
              <a:cs typeface="Times New Roman" pitchFamily="18" charset="0"/>
            </a:endParaRPr>
          </a:p>
          <a:p>
            <a:pPr algn="just"/>
            <a:r>
              <a:rPr lang="en-US" sz="1000" b="1" dirty="0" smtClean="0">
                <a:solidFill>
                  <a:schemeClr val="accent1">
                    <a:lumMod val="50000"/>
                  </a:schemeClr>
                </a:solidFill>
                <a:latin typeface="Times New Roman" pitchFamily="18" charset="0"/>
                <a:cs typeface="Times New Roman" pitchFamily="18" charset="0"/>
              </a:rPr>
              <a:t>Conflict of Interest Policy:  </a:t>
            </a:r>
            <a:r>
              <a:rPr lang="en-US" sz="1000" dirty="0" smtClean="0">
                <a:solidFill>
                  <a:schemeClr val="accent1">
                    <a:lumMod val="50000"/>
                  </a:schemeClr>
                </a:solidFill>
                <a:latin typeface="Times New Roman" pitchFamily="18" charset="0"/>
                <a:cs typeface="Times New Roman" pitchFamily="18" charset="0"/>
              </a:rPr>
              <a:t>All faculty members participating in CME activities sponsored by the University of Connecticut School of Medicine are required to disclose to the program audience any actual or apparent conflict of interest related to the content of their presentations.  Program planners have an obligation to resolve any actual conflicts of interest and share with the audience any safeguards put in place to prevent commercial bias from influencing the content.</a:t>
            </a:r>
          </a:p>
          <a:p>
            <a:pPr algn="just"/>
            <a:endParaRPr lang="en-US" sz="500" dirty="0" smtClean="0">
              <a:solidFill>
                <a:schemeClr val="accent1">
                  <a:lumMod val="50000"/>
                </a:schemeClr>
              </a:solidFill>
              <a:latin typeface="Times New Roman" pitchFamily="18" charset="0"/>
              <a:cs typeface="Times New Roman" pitchFamily="18" charset="0"/>
            </a:endParaRPr>
          </a:p>
          <a:p>
            <a:pPr algn="just"/>
            <a:r>
              <a:rPr lang="en-US" sz="1000" dirty="0" smtClean="0">
                <a:solidFill>
                  <a:schemeClr val="accent1">
                    <a:lumMod val="50000"/>
                  </a:schemeClr>
                </a:solidFill>
                <a:latin typeface="Times New Roman" pitchFamily="18" charset="0"/>
                <a:cs typeface="Times New Roman" pitchFamily="18" charset="0"/>
              </a:rPr>
              <a:t>The activity director, planning committee members, nor the speakers, Drs. Shipman, Huey, Gould, </a:t>
            </a:r>
            <a:r>
              <a:rPr lang="en-US" sz="1000" dirty="0" err="1" smtClean="0">
                <a:solidFill>
                  <a:schemeClr val="accent1">
                    <a:lumMod val="50000"/>
                  </a:schemeClr>
                </a:solidFill>
                <a:latin typeface="Times New Roman" pitchFamily="18" charset="0"/>
                <a:cs typeface="Times New Roman" pitchFamily="18" charset="0"/>
              </a:rPr>
              <a:t>Kosowicz</a:t>
            </a:r>
            <a:r>
              <a:rPr lang="en-US" sz="1000" dirty="0" smtClean="0">
                <a:solidFill>
                  <a:schemeClr val="accent1">
                    <a:lumMod val="50000"/>
                  </a:schemeClr>
                </a:solidFill>
                <a:latin typeface="Times New Roman" pitchFamily="18" charset="0"/>
                <a:cs typeface="Times New Roman" pitchFamily="18" charset="0"/>
              </a:rPr>
              <a:t>, Andrews, and Kim has a financial interest/arrangement or affiliation with any organization that could be perceived as a real or apparent conflict of interest in the context of the subject of this presentation.</a:t>
            </a:r>
          </a:p>
          <a:p>
            <a:pPr algn="just"/>
            <a:endParaRPr lang="en-US" sz="500" dirty="0" smtClean="0">
              <a:solidFill>
                <a:schemeClr val="accent1">
                  <a:lumMod val="50000"/>
                </a:schemeClr>
              </a:solidFill>
              <a:latin typeface="Times New Roman" pitchFamily="18" charset="0"/>
              <a:cs typeface="Times New Roman" pitchFamily="18" charset="0"/>
            </a:endParaRPr>
          </a:p>
          <a:p>
            <a:pPr algn="just"/>
            <a:r>
              <a:rPr lang="en-US" sz="1000" dirty="0" smtClean="0">
                <a:solidFill>
                  <a:schemeClr val="accent1">
                    <a:lumMod val="50000"/>
                  </a:schemeClr>
                </a:solidFill>
                <a:latin typeface="Times New Roman" pitchFamily="18" charset="0"/>
                <a:cs typeface="Times New Roman" pitchFamily="18" charset="0"/>
              </a:rPr>
              <a:t>Dr. Scott Shipman will not be discussing the off-labeled use of any product.</a:t>
            </a:r>
          </a:p>
          <a:p>
            <a:pPr algn="just"/>
            <a:endParaRPr lang="en-US" sz="1000" dirty="0" smtClean="0">
              <a:solidFill>
                <a:schemeClr val="accent1">
                  <a:lumMod val="50000"/>
                </a:schemeClr>
              </a:solidFill>
              <a:latin typeface="Times New Roman" pitchFamily="18" charset="0"/>
              <a:cs typeface="Times New Roman" pitchFamily="18" charset="0"/>
            </a:endParaRPr>
          </a:p>
          <a:p>
            <a:pPr algn="ctr"/>
            <a:endParaRPr lang="en-US" sz="1600" b="1" dirty="0" smtClean="0">
              <a:solidFill>
                <a:schemeClr val="accent1">
                  <a:lumMod val="50000"/>
                </a:schemeClr>
              </a:solidFill>
              <a:latin typeface="Times New Roman" pitchFamily="18" charset="0"/>
              <a:cs typeface="Times New Roman" pitchFamily="18" charset="0"/>
            </a:endParaRPr>
          </a:p>
          <a:p>
            <a:pPr algn="just"/>
            <a:endParaRPr lang="en-US" sz="1200" dirty="0">
              <a:solidFill>
                <a:schemeClr val="accent1">
                  <a:lumMod val="50000"/>
                </a:schemeClr>
              </a:solidFill>
              <a:latin typeface="Times New Roman" pitchFamily="18" charset="0"/>
              <a:cs typeface="Times New Roman" pitchFamily="18" charset="0"/>
            </a:endParaRPr>
          </a:p>
          <a:p>
            <a:endParaRPr lang="en-US" sz="1200" dirty="0">
              <a:solidFill>
                <a:schemeClr val="accent1">
                  <a:lumMod val="50000"/>
                </a:schemeClr>
              </a:solidFill>
              <a:latin typeface="Times New Roman" pitchFamily="18" charset="0"/>
              <a:cs typeface="Times New Roman" pitchFamily="18" charset="0"/>
            </a:endParaRPr>
          </a:p>
        </p:txBody>
      </p:sp>
      <p:sp>
        <p:nvSpPr>
          <p:cNvPr id="20" name="TextBox 19"/>
          <p:cNvSpPr txBox="1"/>
          <p:nvPr/>
        </p:nvSpPr>
        <p:spPr>
          <a:xfrm>
            <a:off x="304800" y="8790801"/>
            <a:ext cx="6248400" cy="276999"/>
          </a:xfrm>
          <a:prstGeom prst="rect">
            <a:avLst/>
          </a:prstGeom>
          <a:noFill/>
        </p:spPr>
        <p:txBody>
          <a:bodyPr wrap="square" rtlCol="0">
            <a:spAutoFit/>
          </a:bodyPr>
          <a:lstStyle/>
          <a:p>
            <a:pPr algn="ctr">
              <a:spcAft>
                <a:spcPts val="1500"/>
              </a:spcAft>
            </a:pPr>
            <a:r>
              <a:rPr lang="en-US" sz="1200" b="1" dirty="0" smtClean="0">
                <a:solidFill>
                  <a:schemeClr val="bg1"/>
                </a:solidFill>
                <a:latin typeface="Times New Roman" pitchFamily="18" charset="0"/>
                <a:cs typeface="Times New Roman" pitchFamily="18" charset="0"/>
              </a:rPr>
              <a:t>This CME activity has no commercial support associated with it.</a:t>
            </a:r>
            <a:endParaRPr lang="en-US" sz="1200" b="1" dirty="0">
              <a:solidFill>
                <a:schemeClr val="bg1"/>
              </a:solidFill>
              <a:latin typeface="Times New Roman" pitchFamily="18" charset="0"/>
              <a:cs typeface="Times New Roman" pitchFamily="18" charset="0"/>
            </a:endParaRPr>
          </a:p>
        </p:txBody>
      </p:sp>
      <p:sp>
        <p:nvSpPr>
          <p:cNvPr id="24" name="TextBox 23"/>
          <p:cNvSpPr txBox="1"/>
          <p:nvPr/>
        </p:nvSpPr>
        <p:spPr>
          <a:xfrm rot="20528659">
            <a:off x="1905257" y="1786020"/>
            <a:ext cx="1752600" cy="276999"/>
          </a:xfrm>
          <a:prstGeom prst="rect">
            <a:avLst/>
          </a:prstGeom>
          <a:noFill/>
        </p:spPr>
        <p:txBody>
          <a:bodyPr wrap="square" rtlCol="0">
            <a:spAutoFit/>
          </a:bodyPr>
          <a:lstStyle/>
          <a:p>
            <a:pPr algn="ctr"/>
            <a:r>
              <a:rPr lang="en-US" sz="1200" b="1" dirty="0" smtClean="0">
                <a:solidFill>
                  <a:schemeClr val="accent1">
                    <a:lumMod val="50000"/>
                  </a:schemeClr>
                </a:solidFill>
                <a:latin typeface="Arial" pitchFamily="34" charset="0"/>
                <a:cs typeface="Arial" pitchFamily="34" charset="0"/>
              </a:rPr>
              <a:t>Keynote Speaker</a:t>
            </a:r>
            <a:endParaRPr lang="en-US" sz="1200" b="1" dirty="0">
              <a:solidFill>
                <a:schemeClr val="accent1">
                  <a:lumMod val="50000"/>
                </a:schemeClr>
              </a:solidFill>
              <a:latin typeface="Arial" pitchFamily="34" charset="0"/>
              <a:cs typeface="Arial" pitchFamily="34" charset="0"/>
            </a:endParaRPr>
          </a:p>
        </p:txBody>
      </p:sp>
      <p:sp>
        <p:nvSpPr>
          <p:cNvPr id="18" name="TextBox 17"/>
          <p:cNvSpPr txBox="1"/>
          <p:nvPr/>
        </p:nvSpPr>
        <p:spPr>
          <a:xfrm>
            <a:off x="276225" y="8466951"/>
            <a:ext cx="6296025" cy="276999"/>
          </a:xfrm>
          <a:prstGeom prst="rect">
            <a:avLst/>
          </a:prstGeom>
          <a:noFill/>
        </p:spPr>
        <p:txBody>
          <a:bodyPr wrap="square" rtlCol="0">
            <a:spAutoFit/>
          </a:bodyPr>
          <a:lstStyle/>
          <a:p>
            <a:pPr algn="ctr"/>
            <a:r>
              <a:rPr lang="en-US" sz="1200" b="1" dirty="0" smtClean="0">
                <a:solidFill>
                  <a:schemeClr val="accent1">
                    <a:lumMod val="50000"/>
                  </a:schemeClr>
                </a:solidFill>
                <a:latin typeface="Times New Roman" pitchFamily="18" charset="0"/>
                <a:cs typeface="Times New Roman" pitchFamily="18" charset="0"/>
              </a:rPr>
              <a:t>Friday May 18, 2012  </a:t>
            </a:r>
            <a:r>
              <a:rPr lang="en-US" sz="1000" b="1" dirty="0" smtClean="0">
                <a:solidFill>
                  <a:schemeClr val="accent1">
                    <a:lumMod val="50000"/>
                  </a:schemeClr>
                </a:solidFill>
                <a:latin typeface="Times New Roman" pitchFamily="18" charset="0"/>
                <a:cs typeface="Times New Roman" pitchFamily="18" charset="0"/>
                <a:sym typeface="Wingdings"/>
              </a:rPr>
              <a:t></a:t>
            </a:r>
            <a:r>
              <a:rPr lang="en-US" sz="1200" b="1" dirty="0" smtClean="0">
                <a:solidFill>
                  <a:schemeClr val="accent1">
                    <a:lumMod val="50000"/>
                  </a:schemeClr>
                </a:solidFill>
                <a:latin typeface="Times New Roman" pitchFamily="18" charset="0"/>
                <a:cs typeface="Times New Roman" pitchFamily="18" charset="0"/>
                <a:sym typeface="Wingdings"/>
              </a:rPr>
              <a:t>  </a:t>
            </a:r>
            <a:r>
              <a:rPr lang="en-US" sz="1200" b="1" dirty="0" smtClean="0">
                <a:solidFill>
                  <a:schemeClr val="accent1">
                    <a:lumMod val="50000"/>
                  </a:schemeClr>
                </a:solidFill>
                <a:latin typeface="Times New Roman" pitchFamily="18" charset="0"/>
                <a:cs typeface="Times New Roman" pitchFamily="18" charset="0"/>
              </a:rPr>
              <a:t>12:00 </a:t>
            </a:r>
            <a:r>
              <a:rPr lang="en-US" sz="1200" b="1" dirty="0">
                <a:solidFill>
                  <a:schemeClr val="accent1">
                    <a:lumMod val="50000"/>
                  </a:schemeClr>
                </a:solidFill>
                <a:latin typeface="Times New Roman" pitchFamily="18" charset="0"/>
                <a:cs typeface="Times New Roman" pitchFamily="18" charset="0"/>
              </a:rPr>
              <a:t>pm – 1:30 </a:t>
            </a:r>
            <a:r>
              <a:rPr lang="en-US" sz="1200" b="1" dirty="0" smtClean="0">
                <a:solidFill>
                  <a:schemeClr val="accent1">
                    <a:lumMod val="50000"/>
                  </a:schemeClr>
                </a:solidFill>
                <a:latin typeface="Times New Roman" pitchFamily="18" charset="0"/>
                <a:cs typeface="Times New Roman" pitchFamily="18" charset="0"/>
              </a:rPr>
              <a:t>pm  </a:t>
            </a:r>
            <a:r>
              <a:rPr lang="en-US" sz="1000" b="1" dirty="0" smtClean="0">
                <a:solidFill>
                  <a:schemeClr val="accent1">
                    <a:lumMod val="50000"/>
                  </a:schemeClr>
                </a:solidFill>
                <a:latin typeface="Times New Roman" pitchFamily="18" charset="0"/>
                <a:cs typeface="Times New Roman" pitchFamily="18" charset="0"/>
                <a:sym typeface="Wingdings"/>
              </a:rPr>
              <a:t></a:t>
            </a:r>
            <a:r>
              <a:rPr lang="en-US" sz="1200" b="1" dirty="0" smtClean="0">
                <a:solidFill>
                  <a:schemeClr val="accent1">
                    <a:lumMod val="50000"/>
                  </a:schemeClr>
                </a:solidFill>
                <a:latin typeface="Times New Roman" pitchFamily="18" charset="0"/>
                <a:cs typeface="Times New Roman" pitchFamily="18" charset="0"/>
                <a:sym typeface="Wingdings"/>
              </a:rPr>
              <a:t> </a:t>
            </a:r>
            <a:r>
              <a:rPr lang="en-US" sz="1200" b="1" dirty="0" smtClean="0">
                <a:solidFill>
                  <a:schemeClr val="accent1">
                    <a:lumMod val="50000"/>
                  </a:schemeClr>
                </a:solidFill>
                <a:latin typeface="Times New Roman" pitchFamily="18" charset="0"/>
                <a:cs typeface="Times New Roman" pitchFamily="18" charset="0"/>
              </a:rPr>
              <a:t> </a:t>
            </a:r>
            <a:r>
              <a:rPr lang="en-US" sz="1200" b="1" dirty="0">
                <a:solidFill>
                  <a:schemeClr val="accent1">
                    <a:lumMod val="50000"/>
                  </a:schemeClr>
                </a:solidFill>
                <a:latin typeface="Times New Roman" pitchFamily="18" charset="0"/>
                <a:cs typeface="Times New Roman" pitchFamily="18" charset="0"/>
              </a:rPr>
              <a:t>Massey </a:t>
            </a:r>
            <a:r>
              <a:rPr lang="en-US" sz="1200" b="1" dirty="0" smtClean="0">
                <a:solidFill>
                  <a:schemeClr val="accent1">
                    <a:lumMod val="50000"/>
                  </a:schemeClr>
                </a:solidFill>
                <a:latin typeface="Times New Roman" pitchFamily="18" charset="0"/>
                <a:cs typeface="Times New Roman" pitchFamily="18" charset="0"/>
              </a:rPr>
              <a:t>Auditorium</a:t>
            </a:r>
            <a:endParaRPr lang="en-US" sz="1200" b="1" dirty="0">
              <a:solidFill>
                <a:schemeClr val="accent1">
                  <a:lumMod val="50000"/>
                </a:schemeClr>
              </a:solidFill>
              <a:latin typeface="Times New Roman" pitchFamily="18" charset="0"/>
              <a:cs typeface="Times New Roman" pitchFamily="18" charset="0"/>
            </a:endParaRPr>
          </a:p>
        </p:txBody>
      </p:sp>
      <p:sp>
        <p:nvSpPr>
          <p:cNvPr id="29" name="Rectangle 28"/>
          <p:cNvSpPr/>
          <p:nvPr/>
        </p:nvSpPr>
        <p:spPr>
          <a:xfrm>
            <a:off x="438150" y="885825"/>
            <a:ext cx="4038600" cy="638175"/>
          </a:xfrm>
          <a:prstGeom prst="rect">
            <a:avLst/>
          </a:prstGeom>
          <a:solidFill>
            <a:srgbClr val="FFC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14797" y="889149"/>
            <a:ext cx="3866703" cy="634851"/>
          </a:xfrm>
          <a:prstGeom prst="rect">
            <a:avLst/>
          </a:prstGeom>
          <a:noFill/>
          <a:ln w="28575">
            <a:noFill/>
          </a:ln>
        </p:spPr>
        <p:txBody>
          <a:bodyPr wrap="square" rtlCol="0">
            <a:noAutofit/>
          </a:bodyPr>
          <a:lstStyle/>
          <a:p>
            <a:pPr algn="ctr"/>
            <a:r>
              <a:rPr lang="en-US" sz="1100" b="1" i="1" dirty="0">
                <a:solidFill>
                  <a:schemeClr val="accent1">
                    <a:lumMod val="50000"/>
                  </a:schemeClr>
                </a:solidFill>
                <a:latin typeface="Times New Roman" pitchFamily="18" charset="0"/>
                <a:cs typeface="Times New Roman" pitchFamily="18" charset="0"/>
              </a:rPr>
              <a:t>Sponsored by:</a:t>
            </a:r>
          </a:p>
          <a:p>
            <a:pPr algn="ctr"/>
            <a:r>
              <a:rPr lang="en-US" sz="1100" dirty="0">
                <a:solidFill>
                  <a:schemeClr val="accent1">
                    <a:lumMod val="50000"/>
                  </a:schemeClr>
                </a:solidFill>
                <a:latin typeface="Times New Roman" pitchFamily="18" charset="0"/>
                <a:cs typeface="Times New Roman" pitchFamily="18" charset="0"/>
              </a:rPr>
              <a:t>University of Connecticut School of </a:t>
            </a:r>
            <a:r>
              <a:rPr lang="en-US" sz="1100" dirty="0" smtClean="0">
                <a:solidFill>
                  <a:schemeClr val="accent1">
                    <a:lumMod val="50000"/>
                  </a:schemeClr>
                </a:solidFill>
                <a:latin typeface="Times New Roman" pitchFamily="18" charset="0"/>
                <a:cs typeface="Times New Roman" pitchFamily="18" charset="0"/>
              </a:rPr>
              <a:t>Medicine</a:t>
            </a:r>
          </a:p>
          <a:p>
            <a:pPr algn="ctr"/>
            <a:r>
              <a:rPr lang="en-US" sz="1100" dirty="0" smtClean="0">
                <a:solidFill>
                  <a:schemeClr val="accent1">
                    <a:lumMod val="50000"/>
                  </a:schemeClr>
                </a:solidFill>
                <a:latin typeface="Times New Roman" pitchFamily="18" charset="0"/>
                <a:cs typeface="Times New Roman" pitchFamily="18" charset="0"/>
              </a:rPr>
              <a:t>Office </a:t>
            </a:r>
            <a:r>
              <a:rPr lang="en-US" sz="1100" dirty="0">
                <a:solidFill>
                  <a:schemeClr val="accent1">
                    <a:lumMod val="50000"/>
                  </a:schemeClr>
                </a:solidFill>
                <a:latin typeface="Times New Roman" pitchFamily="18" charset="0"/>
                <a:cs typeface="Times New Roman" pitchFamily="18" charset="0"/>
              </a:rPr>
              <a:t>of Community and Continuing Medical Education</a:t>
            </a:r>
          </a:p>
          <a:p>
            <a:endParaRPr lang="en-US" dirty="0"/>
          </a:p>
        </p:txBody>
      </p:sp>
      <p:cxnSp>
        <p:nvCxnSpPr>
          <p:cNvPr id="30" name="Straight Connector 29"/>
          <p:cNvCxnSpPr/>
          <p:nvPr/>
        </p:nvCxnSpPr>
        <p:spPr>
          <a:xfrm>
            <a:off x="657225" y="485775"/>
            <a:ext cx="3505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som_2lineleft_gray"/>
          <p:cNvPicPr>
            <a:picLocks noChangeAspect="1" noChangeArrowheads="1"/>
          </p:cNvPicPr>
          <p:nvPr/>
        </p:nvPicPr>
        <p:blipFill>
          <a:blip r:embed="rId3" cstate="print"/>
          <a:srcRect/>
          <a:stretch>
            <a:fillRect/>
          </a:stretch>
        </p:blipFill>
        <p:spPr bwMode="auto">
          <a:xfrm>
            <a:off x="5219846" y="3055175"/>
            <a:ext cx="1257154" cy="66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TVERSION" val="X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212</Words>
  <Application>Microsoft Office PowerPoint</Application>
  <PresentationFormat>On-screen Show (4:3)</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System Redesign Series:  Patient-Centered Medical Homes (PCMH)</vt:lpstr>
    </vt:vector>
  </TitlesOfParts>
  <Company>University of Connecticut Health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System Redesign Series:  Patient-Centered Medical Homes (PCMH)</dc:title>
  <dc:creator>Caron,Barbara</dc:creator>
  <cp:lastModifiedBy>Caron,Barbara</cp:lastModifiedBy>
  <cp:revision>47</cp:revision>
  <dcterms:created xsi:type="dcterms:W3CDTF">2012-03-16T13:04:47Z</dcterms:created>
  <dcterms:modified xsi:type="dcterms:W3CDTF">2012-05-16T12:29:58Z</dcterms:modified>
</cp:coreProperties>
</file>