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5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9DF"/>
    <a:srgbClr val="123A59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72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7AA7D-600C-5B47-9387-D90A33881F76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0354-F2CB-E244-A2F8-ABC9FD34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ANPRM </a:t>
            </a:r>
          </a:p>
          <a:p>
            <a:r>
              <a:rPr lang="en-US" dirty="0" smtClean="0"/>
              <a:t>Table with CR and changes: http://</a:t>
            </a:r>
            <a:r>
              <a:rPr lang="en-US" dirty="0" err="1" smtClean="0"/>
              <a:t>www.hhs.gov</a:t>
            </a:r>
            <a:r>
              <a:rPr lang="en-US" dirty="0" smtClean="0"/>
              <a:t>/</a:t>
            </a:r>
            <a:r>
              <a:rPr lang="en-US" dirty="0" err="1" smtClean="0"/>
              <a:t>ohrp</a:t>
            </a:r>
            <a:r>
              <a:rPr lang="en-US" dirty="0" smtClean="0"/>
              <a:t>/</a:t>
            </a:r>
            <a:r>
              <a:rPr lang="en-US" dirty="0" err="1" smtClean="0"/>
              <a:t>humansubjects</a:t>
            </a:r>
            <a:r>
              <a:rPr lang="en-US" dirty="0" smtClean="0"/>
              <a:t>/</a:t>
            </a:r>
            <a:r>
              <a:rPr lang="en-US" dirty="0" err="1" smtClean="0"/>
              <a:t>anprmchangetable.html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1997 – NIH – Issues to</a:t>
            </a:r>
            <a:r>
              <a:rPr lang="en-US" baseline="0" dirty="0" smtClean="0"/>
              <a:t> consider in research use of stored data and tissues: http://</a:t>
            </a:r>
            <a:r>
              <a:rPr lang="en-US" baseline="0" dirty="0" err="1" smtClean="0"/>
              <a:t>www.hhs.gov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ohrp</a:t>
            </a:r>
            <a:r>
              <a:rPr lang="en-US" baseline="0" dirty="0" smtClean="0"/>
              <a:t>/policy/</a:t>
            </a:r>
            <a:r>
              <a:rPr lang="en-US" baseline="0" dirty="0" err="1" smtClean="0"/>
              <a:t>reposit.html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Williams and Wolf propose 3 potential ways to fix this: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ANPRM could create a MODEL consent form for </a:t>
            </a:r>
            <a:r>
              <a:rPr lang="en-US" baseline="0" dirty="0" err="1" smtClean="0"/>
              <a:t>biobanks</a:t>
            </a:r>
            <a:r>
              <a:rPr lang="en-US" baseline="0" dirty="0" smtClean="0"/>
              <a:t> – not a mandatory one – then IRBs would still be able to review for specific studies, insert </a:t>
            </a:r>
            <a:r>
              <a:rPr lang="en-US" baseline="0" dirty="0" err="1" smtClean="0"/>
              <a:t>specfic</a:t>
            </a:r>
            <a:r>
              <a:rPr lang="en-US" baseline="0" dirty="0" smtClean="0"/>
              <a:t> language, if necessary, but model would include recommended COC language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COC application process could be changed to allow use of a standardized consent form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HHS, NIH, OHRP and Congress could adopt a comprehensive protections for ALL </a:t>
            </a:r>
            <a:r>
              <a:rPr lang="en-US" baseline="0" dirty="0" err="1" smtClean="0"/>
              <a:t>resaerch</a:t>
            </a:r>
            <a:r>
              <a:rPr lang="en-US" baseline="0" dirty="0" smtClean="0"/>
              <a:t> data from those who seek to use it against subjects; make it all protected from subpoena – precedent: AHRQ and CDC have legal protections for all data collected</a:t>
            </a:r>
          </a:p>
          <a:p>
            <a:endParaRPr lang="en-US" dirty="0" smtClean="0"/>
          </a:p>
          <a:p>
            <a:r>
              <a:rPr lang="en-US" dirty="0" smtClean="0"/>
              <a:t>2007 – NIH - GWAS recommendations</a:t>
            </a:r>
          </a:p>
          <a:p>
            <a:endParaRPr lang="en-US" dirty="0" smtClean="0"/>
          </a:p>
          <a:p>
            <a:r>
              <a:rPr lang="en-US" dirty="0" smtClean="0"/>
              <a:t>2011 – NCI - </a:t>
            </a:r>
            <a:r>
              <a:rPr lang="en-US" dirty="0" err="1" smtClean="0"/>
              <a:t>biorepositories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0354-F2CB-E244-A2F8-ABC9FD346A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1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train all research team in confidentiality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0354-F2CB-E244-A2F8-ABC9FD346A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dling.jpg"/>
          <p:cNvPicPr>
            <a:picLocks noChangeAspect="1"/>
          </p:cNvPicPr>
          <p:nvPr userDrawn="1"/>
        </p:nvPicPr>
        <p:blipFill>
          <a:blip r:embed="rId2"/>
          <a:srcRect t="4068" r="16533" b="44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8195"/>
            <a:ext cx="9144000" cy="1488558"/>
          </a:xfrm>
          <a:prstGeom prst="rect">
            <a:avLst/>
          </a:prstGeo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2466753"/>
            <a:ext cx="9144000" cy="1148317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241312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ea typeface="TitilliumMaps26L 750 wt" charset="0"/>
                <a:cs typeface="Arial" pitchFamily="34" charset="0"/>
              </a:rPr>
              <a:t>www.uchc.edu</a:t>
            </a:r>
            <a:endParaRPr lang="en-US" sz="1400" dirty="0">
              <a:solidFill>
                <a:schemeClr val="tx1"/>
              </a:solidFill>
              <a:latin typeface="Arial" pitchFamily="34" charset="0"/>
              <a:ea typeface="TitilliumMaps26L 750 wt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5270169"/>
            <a:ext cx="2162176" cy="749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 hasCustomPrompt="1"/>
          </p:nvPr>
        </p:nvSpPr>
        <p:spPr>
          <a:xfrm>
            <a:off x="2057400" y="251635"/>
            <a:ext cx="6804835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6804835" cy="437469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Text, chart and/or photo here.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057400" y="251635"/>
            <a:ext cx="6804835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752600"/>
            <a:ext cx="6804835" cy="4525963"/>
          </a:xfrm>
          <a:prstGeom prst="rect">
            <a:avLst/>
          </a:prstGeom>
        </p:spPr>
        <p:txBody>
          <a:bodyPr/>
          <a:lstStyle>
            <a:lvl1pPr marL="182880" indent="-182880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indent="-182880"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indent="-182880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indent="-182880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indent="-182880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2057400" y="251635"/>
            <a:ext cx="6804835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C00E3-8122-2E44-A413-D006B59A5AC7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E7224-8A45-9340-A6B6-3C9D3FC1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C00E3-8122-2E44-A413-D006B59A5AC7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E7224-8A45-9340-A6B6-3C9D3FC1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lumMod val="20000"/>
                <a:lumOff val="80000"/>
              </a:schemeClr>
            </a:gs>
            <a:gs pos="40000">
              <a:srgbClr val="7DA9D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idling.jpg"/>
          <p:cNvPicPr>
            <a:picLocks noChangeAspect="1"/>
          </p:cNvPicPr>
          <p:nvPr userDrawn="1"/>
        </p:nvPicPr>
        <p:blipFill>
          <a:blip r:embed="rId8"/>
          <a:srcRect l="19485" t="2884" r="52099"/>
          <a:stretch>
            <a:fillRect/>
          </a:stretch>
        </p:blipFill>
        <p:spPr>
          <a:xfrm>
            <a:off x="2" y="0"/>
            <a:ext cx="1658678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1" y="6419712"/>
            <a:ext cx="165867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TitilliumMaps26L 750 wt" charset="0"/>
                <a:cs typeface="Arial" pitchFamily="34" charset="0"/>
              </a:rPr>
              <a:t>www.uchc.edu</a:t>
            </a:r>
            <a:endParaRPr lang="en-US" sz="1100" dirty="0">
              <a:solidFill>
                <a:schemeClr val="tx1"/>
              </a:solidFill>
              <a:latin typeface="Arial" pitchFamily="34" charset="0"/>
              <a:ea typeface="TitilliumMaps26L 750 wt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5763293"/>
            <a:ext cx="1454150" cy="5041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52" r:id="rId4"/>
    <p:sldLayoutId id="2147483662" r:id="rId5"/>
    <p:sldLayoutId id="2147483663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6A6A6A"/>
          </a:solidFill>
          <a:latin typeface="TitilliumMaps26L 999 wt"/>
          <a:ea typeface="헤드라인A"/>
          <a:cs typeface="TitilliumMaps26L 999 w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1800" kern="1200">
          <a:solidFill>
            <a:srgbClr val="6A6A6A"/>
          </a:solidFill>
          <a:latin typeface="TitilliumMaps26L 500 w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16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14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12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1200" kern="1200">
          <a:solidFill>
            <a:srgbClr val="6A6A6A"/>
          </a:solidFill>
          <a:latin typeface="TitilliumMaps26L 500 w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grants.nih.gov/grants/policy/coc/appl_extramural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Certificates of </a:t>
            </a:r>
            <a:r>
              <a:rPr lang="en-US" b="0" dirty="0" smtClean="0"/>
              <a:t>Confidentiality:</a:t>
            </a:r>
            <a:br>
              <a:rPr lang="en-US" b="0" dirty="0" smtClean="0"/>
            </a:br>
            <a:r>
              <a:rPr lang="en-US" sz="2800" cap="none" dirty="0"/>
              <a:t>Uses and Limitations as Protection for </a:t>
            </a:r>
            <a:br>
              <a:rPr lang="en-US" sz="2800" cap="none" dirty="0"/>
            </a:br>
            <a:r>
              <a:rPr lang="en-US" sz="2800" cap="none" dirty="0"/>
              <a:t>genetic research on addiction</a:t>
            </a:r>
            <a:br>
              <a:rPr lang="en-US" sz="2800" cap="none" dirty="0"/>
            </a:br>
            <a:endParaRPr lang="en-US" sz="2800" b="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dMethod" hidden="1"/>
          <p:cNvSpPr txBox="1"/>
          <p:nvPr/>
        </p:nvSpPr>
        <p:spPr>
          <a:xfrm>
            <a:off x="6388100" y="127000"/>
            <a:ext cx="94197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nothing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3276600"/>
            <a:ext cx="624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Zita Lazzarini, JD, MPH</a:t>
            </a:r>
          </a:p>
          <a:p>
            <a:pPr algn="ctr"/>
            <a:r>
              <a:rPr lang="en-US" dirty="0"/>
              <a:t>Division of Public Health </a:t>
            </a:r>
            <a:r>
              <a:rPr lang="en-US" dirty="0" smtClean="0"/>
              <a:t>Law</a:t>
            </a:r>
          </a:p>
          <a:p>
            <a:pPr algn="ctr"/>
            <a:r>
              <a:rPr lang="en-US" dirty="0" smtClean="0"/>
              <a:t>&amp; </a:t>
            </a:r>
            <a:r>
              <a:rPr lang="en-US" dirty="0"/>
              <a:t>Bioethics</a:t>
            </a:r>
          </a:p>
          <a:p>
            <a:pPr algn="ctr"/>
            <a:r>
              <a:rPr lang="en-US" dirty="0"/>
              <a:t>Department of Community Medicine</a:t>
            </a:r>
          </a:p>
          <a:p>
            <a:pPr algn="ctr"/>
            <a:r>
              <a:rPr lang="en-US" dirty="0"/>
              <a:t>University of Connecticut School of Medicine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IRBs and Certificates of Confidentiality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17638"/>
            <a:ext cx="6781800" cy="4525963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1800" dirty="0"/>
              <a:t>NIH recommends that research involving genetics, genomics or </a:t>
            </a:r>
            <a:r>
              <a:rPr lang="en-US" sz="1800" dirty="0" err="1"/>
              <a:t>biospecimen</a:t>
            </a:r>
            <a:r>
              <a:rPr lang="en-US" sz="1800" dirty="0"/>
              <a:t> research obtain a COC (</a:t>
            </a:r>
            <a:r>
              <a:rPr lang="en-US" sz="1800" dirty="0" smtClean="0"/>
              <a:t>1997, 2007, 2011)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Yet, in 2003, only ONE of 12 major US </a:t>
            </a:r>
            <a:r>
              <a:rPr lang="en-US" sz="1800" dirty="0" err="1" smtClean="0"/>
              <a:t>biobanks</a:t>
            </a:r>
            <a:r>
              <a:rPr lang="en-US" sz="1800" dirty="0" smtClean="0"/>
              <a:t> had COC (</a:t>
            </a:r>
            <a:r>
              <a:rPr lang="en-US" sz="1800" dirty="0" err="1" smtClean="0"/>
              <a:t>Eiseman</a:t>
            </a:r>
            <a:r>
              <a:rPr lang="en-US" sz="1800" dirty="0" smtClean="0"/>
              <a:t>, et al)</a:t>
            </a:r>
          </a:p>
          <a:p>
            <a:pPr marL="342900" lvl="1" indent="-342900">
              <a:buFont typeface="Arial"/>
              <a:buChar char="•"/>
            </a:pPr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What role can IRB play?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Screen for studies that might benefit from COC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Facilitate application to NIH institutes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Review informed consent to ensure subjects know scope and limits of protections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IRB approval required for issuing COC</a:t>
            </a:r>
          </a:p>
          <a:p>
            <a:pPr lvl="1">
              <a:buFont typeface="Arial"/>
              <a:buChar char="•"/>
            </a:pPr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dirty="0" smtClean="0"/>
              <a:t>Proposed rule change (45 CFR 46), bio-banking and COCs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ANPRM – for Common Rule (2011) acknowledged changes in risk posed by </a:t>
            </a:r>
            <a:r>
              <a:rPr lang="en-US" dirty="0" err="1" smtClean="0"/>
              <a:t>anonymized</a:t>
            </a:r>
            <a:r>
              <a:rPr lang="en-US" dirty="0" smtClean="0"/>
              <a:t> </a:t>
            </a:r>
            <a:r>
              <a:rPr lang="en-US" dirty="0" err="1" smtClean="0"/>
              <a:t>biobank</a:t>
            </a:r>
            <a:r>
              <a:rPr lang="en-US" dirty="0" smtClean="0"/>
              <a:t>-based research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ANPRM may make it harder to obtain COC </a:t>
            </a:r>
            <a:r>
              <a:rPr lang="en-US" sz="1400" dirty="0" smtClean="0"/>
              <a:t>(Williams, Wolf, 2013)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Uses a general consent form not subject to IRB review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Conflicts with COC requirement to fully explain scope and limit of COC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457200" lvl="1" inden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6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Protecting Data Requires More than a COC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6705600" cy="452596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Certificates of Confidentiality are not a substitute for other privacy and security measures 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 stringent security measures to protect identifiable data or lists that link data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Assign identifiers to data and remove easily linkable information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De-identify data where possible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Use </a:t>
            </a:r>
            <a:r>
              <a:rPr lang="en-US" sz="2000" dirty="0" err="1" smtClean="0"/>
              <a:t>anonymized</a:t>
            </a:r>
            <a:r>
              <a:rPr lang="en-US" sz="2000" dirty="0" smtClean="0"/>
              <a:t> or “quasi-</a:t>
            </a:r>
            <a:r>
              <a:rPr lang="en-US" sz="2000" dirty="0" err="1" smtClean="0"/>
              <a:t>anonymized</a:t>
            </a:r>
            <a:r>
              <a:rPr lang="en-US" sz="2000" dirty="0" smtClean="0"/>
              <a:t>” data 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Empirical data suggest studies collecting </a:t>
            </a:r>
            <a:r>
              <a:rPr lang="en-US" sz="2000" dirty="0" err="1" smtClean="0"/>
              <a:t>anonymized</a:t>
            </a:r>
            <a:r>
              <a:rPr lang="en-US" sz="2000" dirty="0" smtClean="0"/>
              <a:t> or quasi-</a:t>
            </a:r>
            <a:r>
              <a:rPr lang="en-US" sz="2000" dirty="0" err="1" smtClean="0"/>
              <a:t>anonymized</a:t>
            </a:r>
            <a:r>
              <a:rPr lang="en-US" sz="2000" dirty="0" smtClean="0"/>
              <a:t> data may encourage greater disclosure by participants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/>
              <a:t>(Beatty, Chase, </a:t>
            </a:r>
            <a:r>
              <a:rPr lang="en-US" sz="1800" dirty="0" err="1"/>
              <a:t>Ondersma</a:t>
            </a:r>
            <a:r>
              <a:rPr lang="en-US" sz="1800" dirty="0"/>
              <a:t>, 2013)</a:t>
            </a:r>
          </a:p>
          <a:p>
            <a:pPr marL="857250" lvl="1" indent="-457200">
              <a:buFont typeface="Arial"/>
              <a:buChar char="•"/>
            </a:pPr>
            <a:endParaRPr lang="en-US" sz="2200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11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Critiques of Certificates of Confidentiality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Fall into 3 categories:</a:t>
            </a:r>
          </a:p>
          <a:p>
            <a:pPr marL="0" indent="0">
              <a:buNone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COCs are not really necessary.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Since there are few legal challenges to COCs, how well they actually work remains unproven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They offer only partial protection, since they protect against compelled but not voluntary disclosures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90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6060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Are COCs Necessary?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Is there really a risk to subjects if someone gets your data?</a:t>
            </a:r>
          </a:p>
          <a:p>
            <a:endParaRPr lang="en-US" sz="10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COCs are the only tool available that can protect your data from a subpoena or court order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pPr marL="514350" indent="-457200">
              <a:buFont typeface="Arial"/>
              <a:buChar char="•"/>
            </a:pPr>
            <a:r>
              <a:rPr lang="en-US" sz="2800" dirty="0" smtClean="0"/>
              <a:t>But they should be part of a range of protections of the privacy and security of your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23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Will a Certificate Withstand a Legal Challenge?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86833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Few published legal cases have involved COC</a:t>
            </a:r>
          </a:p>
          <a:p>
            <a:pPr lvl="1"/>
            <a:r>
              <a:rPr lang="en-US" sz="1800" i="1" dirty="0" smtClean="0"/>
              <a:t>People v. Newman (1973)</a:t>
            </a:r>
          </a:p>
          <a:p>
            <a:pPr lvl="2"/>
            <a:r>
              <a:rPr lang="en-US" sz="1600" dirty="0" smtClean="0"/>
              <a:t>Held, COC protected a drug treatment programs records from NYC police who wanted photos of a client</a:t>
            </a:r>
          </a:p>
          <a:p>
            <a:pPr lvl="1"/>
            <a:r>
              <a:rPr lang="en-US" sz="1800" i="1" dirty="0" smtClean="0"/>
              <a:t>State v. Bradley (2006)</a:t>
            </a:r>
          </a:p>
          <a:p>
            <a:pPr lvl="2"/>
            <a:r>
              <a:rPr lang="en-US" sz="1600" dirty="0" smtClean="0"/>
              <a:t>The defendant sought data from research records</a:t>
            </a:r>
          </a:p>
          <a:p>
            <a:pPr lvl="2"/>
            <a:r>
              <a:rPr lang="en-US" sz="1600" dirty="0" smtClean="0"/>
              <a:t>Held, on other grounds, information was not relevant and defense’s access to the data was revoked, but not before several members of appellate team and judge saw the records</a:t>
            </a:r>
          </a:p>
          <a:p>
            <a:pPr lvl="2"/>
            <a:r>
              <a:rPr lang="en-US" sz="1600" b="1" i="1" dirty="0" smtClean="0">
                <a:solidFill>
                  <a:srgbClr val="FF0000"/>
                </a:solidFill>
              </a:rPr>
              <a:t>Not answer critical question – will defendant’s constitutional rights “trump” the protection offered by the statute? </a:t>
            </a:r>
          </a:p>
          <a:p>
            <a:pPr lvl="2"/>
            <a:endParaRPr lang="en-US" sz="1200" dirty="0" smtClean="0"/>
          </a:p>
          <a:p>
            <a:r>
              <a:rPr lang="en-US" sz="2000" dirty="0" smtClean="0"/>
              <a:t>Evidence of unpublished cases</a:t>
            </a:r>
          </a:p>
          <a:p>
            <a:pPr lvl="1"/>
            <a:r>
              <a:rPr lang="en-US" dirty="0" smtClean="0"/>
              <a:t>Much more common than published cases</a:t>
            </a:r>
          </a:p>
          <a:p>
            <a:pPr lvl="1"/>
            <a:r>
              <a:rPr lang="en-US" dirty="0" smtClean="0"/>
              <a:t>Reports of both successes and failures of COCs (Wolf &amp; </a:t>
            </a:r>
            <a:r>
              <a:rPr lang="en-US" dirty="0" err="1" smtClean="0"/>
              <a:t>Zandecki</a:t>
            </a:r>
            <a:r>
              <a:rPr lang="en-US" dirty="0" smtClean="0"/>
              <a:t>,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6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Protection Against Compelled but not Voluntary Disclosure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51054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Certificate gives researcher the </a:t>
            </a:r>
            <a:r>
              <a:rPr lang="en-US" sz="2000" b="1" i="1" u="sng" dirty="0" smtClean="0"/>
              <a:t>power</a:t>
            </a:r>
            <a:r>
              <a:rPr lang="en-US" sz="2000" dirty="0" smtClean="0"/>
              <a:t> to resist a subpoena or court order</a:t>
            </a:r>
            <a:endParaRPr lang="en-US" sz="1000" dirty="0" smtClean="0"/>
          </a:p>
          <a:p>
            <a:pPr>
              <a:buFont typeface="Arial"/>
              <a:buChar char="•"/>
            </a:pPr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It does</a:t>
            </a:r>
            <a:r>
              <a:rPr lang="en-US" sz="2000" b="1" i="1" dirty="0" smtClean="0"/>
              <a:t> </a:t>
            </a:r>
            <a:r>
              <a:rPr lang="en-US" sz="2000" b="1" i="1" u="sng" dirty="0" smtClean="0"/>
              <a:t>not</a:t>
            </a:r>
            <a:r>
              <a:rPr lang="en-US" sz="2000" b="1" i="1" dirty="0" smtClean="0"/>
              <a:t> </a:t>
            </a:r>
            <a:r>
              <a:rPr lang="en-US" sz="2000" dirty="0" smtClean="0"/>
              <a:t>require a researcher to do so</a:t>
            </a:r>
          </a:p>
          <a:p>
            <a:pPr>
              <a:buFont typeface="Arial"/>
              <a:buChar char="•"/>
            </a:pPr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Researchers can and do release some data to report communicable diseases, child or elder abuse, or other criminal activity </a:t>
            </a:r>
            <a:r>
              <a:rPr lang="en-US" sz="1600" dirty="0" smtClean="0"/>
              <a:t>(Paquette, Ross, 2014)</a:t>
            </a:r>
          </a:p>
          <a:p>
            <a:pPr>
              <a:buFont typeface="Arial"/>
              <a:buChar char="•"/>
            </a:pPr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Researchers may feel pressured to release data when and if their institution will not provide them with legal support to challenge a subpoena or court order</a:t>
            </a:r>
          </a:p>
          <a:p>
            <a:endParaRPr lang="en-US" dirty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Informed consent process for subjects should specifically distinguish situations in which a researcher would disclose and those where she would not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7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Conclusions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COCs are necessary but not sufficient to protect sensitive research data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Research on genetics, addiction, and risky behaviors pose risks to subjects identified without their consent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Researchers should use COCs as one part of a comprehensive data protection plan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IRBs should review consent process and forms to ensure subjects understand the scope and limitations of COC protections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38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7" y="2449447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“But, why would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need a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Certificate of Confidentiality?”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0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538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“Belt and Suspenders”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Belt and suspender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53" y="1628504"/>
            <a:ext cx="5261283" cy="500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1752600"/>
            <a:ext cx="36509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data deserve the “belt and suspenders” approach to protection of confidentiality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01467" y="5604933"/>
            <a:ext cx="1642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Here’s why 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0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you do research on alcohol or substance abuse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409171"/>
            <a:ext cx="6781800" cy="5105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Your data may contain information that </a:t>
            </a:r>
            <a:r>
              <a:rPr lang="en-US" sz="2400" dirty="0"/>
              <a:t>	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Is sensitive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Is embarrassing (to the subject)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Is evidence of a crime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If disclosed, it could lead to social, financial or legal harms </a:t>
            </a:r>
          </a:p>
          <a:p>
            <a:pPr lvl="1"/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For these and other reasons …</a:t>
            </a:r>
          </a:p>
          <a:p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It may contain information that would be of interest to law enforcement now or sometime in the future ….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Other parties may also want data for non-health-related purposes!</a:t>
            </a:r>
          </a:p>
        </p:txBody>
      </p:sp>
    </p:spTree>
    <p:extLst>
      <p:ext uri="{BB962C8B-B14F-4D97-AF65-F5344CB8AC3E}">
        <p14:creationId xmlns:p14="http://schemas.microsoft.com/office/powerpoint/2010/main" val="334709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689" y="2286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If you do research involving genetic testing, or bank samples for future genetic testing ….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6858000" cy="4368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Your data may contain information that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Identifies genetic risks or markers for diseases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Links certain genes to stigmatized behaviors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Contains very large amounts of medical, social, and behavioral data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If disclosed, it could lead to social, financial or legal harms</a:t>
            </a:r>
          </a:p>
          <a:p>
            <a:pPr lvl="1"/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Your data may make your subjects identifiable to others through publicly available genetic data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It may contain information that would be of interest to law enforcement now or sometime in the future ….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Other parties may also want data for non-health-related purposes!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521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History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452596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Certificates of Confidentiality (COC) created in 1970 as part of the </a:t>
            </a:r>
            <a:r>
              <a:rPr lang="en-US" sz="2800" i="1" dirty="0" smtClean="0"/>
              <a:t>Comprehensive Drug Abuse Prevention and Control Act</a:t>
            </a:r>
            <a:r>
              <a:rPr lang="en-US" sz="2800" dirty="0" smtClean="0"/>
              <a:t>  </a:t>
            </a:r>
          </a:p>
          <a:p>
            <a:pPr marL="857250" lvl="1" indent="-457200">
              <a:buFont typeface="Arial"/>
              <a:buChar char="•"/>
            </a:pPr>
            <a:r>
              <a:rPr lang="en-US" sz="2600" dirty="0" smtClean="0"/>
              <a:t>To protect data collected in research involving psychoactive drugs or alcohol</a:t>
            </a:r>
          </a:p>
          <a:p>
            <a:endParaRPr lang="en-US" sz="14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Scope of protection expanded in 1988</a:t>
            </a:r>
            <a:r>
              <a:rPr lang="en-US" sz="2800" i="1" dirty="0" smtClean="0"/>
              <a:t> (Public Health Services Act)</a:t>
            </a:r>
            <a:r>
              <a:rPr lang="en-US" sz="2800" dirty="0"/>
              <a:t> </a:t>
            </a:r>
          </a:p>
          <a:p>
            <a:pPr marL="857250" lvl="1" indent="-457200">
              <a:buFont typeface="Arial"/>
              <a:buChar char="•"/>
            </a:pPr>
            <a:r>
              <a:rPr lang="en-US" sz="2600" dirty="0" smtClean="0"/>
              <a:t>To cover a wide range of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372507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3727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Current Scope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r>
              <a:rPr lang="en-US" sz="2800" dirty="0" smtClean="0"/>
              <a:t>NIH may grant a COC to any research that:</a:t>
            </a:r>
          </a:p>
          <a:p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Collects personally identifiable, sensitive information;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Collects information that, if disclosed, could have adverse consequences for subjects or damage financial standing, employability, insurability, or reputation; and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Has been approved by an IRB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4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does a COC do?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17638"/>
            <a:ext cx="6781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“Certificates </a:t>
            </a:r>
            <a:r>
              <a:rPr lang="en-US" sz="2400" dirty="0"/>
              <a:t>of </a:t>
            </a:r>
            <a:r>
              <a:rPr lang="en-US" sz="2400" dirty="0" smtClean="0"/>
              <a:t>Confidentiality </a:t>
            </a:r>
            <a:r>
              <a:rPr lang="en-US" sz="2400" dirty="0"/>
              <a:t>are issued by the National Institutes of Health (NIH) to protect </a:t>
            </a:r>
            <a:r>
              <a:rPr lang="en-US" sz="2400" dirty="0" smtClean="0"/>
              <a:t>the privacy </a:t>
            </a:r>
            <a:r>
              <a:rPr lang="en-US" sz="2400" dirty="0"/>
              <a:t>of research subjects by protecting investigators and institutions from being compelled </a:t>
            </a:r>
            <a:r>
              <a:rPr lang="en-US" sz="2400" dirty="0" smtClean="0"/>
              <a:t>to release </a:t>
            </a:r>
            <a:r>
              <a:rPr lang="en-US" sz="2400" dirty="0"/>
              <a:t>information that could be used to identify subjects with a research project</a:t>
            </a:r>
            <a:r>
              <a:rPr lang="en-US" sz="2400" dirty="0" smtClean="0"/>
              <a:t>.</a:t>
            </a:r>
            <a:r>
              <a:rPr lang="en-US" sz="2400" dirty="0" smtClean="0"/>
              <a:t> .  .  .  .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They allow the </a:t>
            </a:r>
            <a:r>
              <a:rPr lang="en-US" sz="2400" dirty="0"/>
              <a:t>investigator and others who have access to research </a:t>
            </a:r>
            <a:r>
              <a:rPr lang="en-US" sz="2400" i="1" dirty="0">
                <a:solidFill>
                  <a:srgbClr val="FF0000"/>
                </a:solidFill>
              </a:rPr>
              <a:t>records to refuse to disclose identifying </a:t>
            </a:r>
            <a:r>
              <a:rPr lang="en-US" sz="2400" i="1" dirty="0" smtClean="0">
                <a:solidFill>
                  <a:srgbClr val="FF0000"/>
                </a:solidFill>
              </a:rPr>
              <a:t>information in </a:t>
            </a:r>
            <a:r>
              <a:rPr lang="en-US" sz="2400" i="1" dirty="0">
                <a:solidFill>
                  <a:srgbClr val="FF0000"/>
                </a:solidFill>
              </a:rPr>
              <a:t>any </a:t>
            </a:r>
            <a:r>
              <a:rPr lang="en-US" sz="2400" i="1" dirty="0" smtClean="0">
                <a:solidFill>
                  <a:srgbClr val="FF0000"/>
                </a:solidFill>
              </a:rPr>
              <a:t>civil, criminal, administrative, legislative, </a:t>
            </a:r>
            <a:r>
              <a:rPr lang="en-US" sz="2400" i="1" dirty="0">
                <a:solidFill>
                  <a:srgbClr val="FF0000"/>
                </a:solidFill>
              </a:rPr>
              <a:t>or other </a:t>
            </a:r>
            <a:r>
              <a:rPr lang="en-US" sz="2400" i="1" dirty="0" smtClean="0">
                <a:solidFill>
                  <a:srgbClr val="FF0000"/>
                </a:solidFill>
              </a:rPr>
              <a:t>proceeding, </a:t>
            </a:r>
            <a:r>
              <a:rPr lang="en-US" sz="2400" i="1" dirty="0">
                <a:solidFill>
                  <a:srgbClr val="FF0000"/>
                </a:solidFill>
              </a:rPr>
              <a:t>whether at the </a:t>
            </a:r>
            <a:r>
              <a:rPr lang="en-US" sz="2400" i="1" dirty="0" smtClean="0">
                <a:solidFill>
                  <a:srgbClr val="FF0000"/>
                </a:solidFill>
              </a:rPr>
              <a:t>federal, state, </a:t>
            </a:r>
            <a:r>
              <a:rPr lang="en-US" sz="2400" i="1" dirty="0">
                <a:solidFill>
                  <a:srgbClr val="FF0000"/>
                </a:solidFill>
              </a:rPr>
              <a:t>or local level </a:t>
            </a:r>
            <a:r>
              <a:rPr lang="en-US" sz="2400" dirty="0"/>
              <a:t>[emphasis added]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32400" y="6300801"/>
            <a:ext cx="28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A6A6A"/>
                </a:solidFill>
              </a:rPr>
              <a:t>(NIH Kiosk, 2003)</a:t>
            </a:r>
            <a:endParaRPr lang="en-US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1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 do I get a COC?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705600" cy="49831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Application process – NIH detailed instructions on website “Certificates of Confidentiality Kiosk” - </a:t>
            </a:r>
            <a:r>
              <a:rPr lang="en-US" sz="2400" dirty="0" smtClean="0">
                <a:hlinkClick r:id="rId2"/>
              </a:rPr>
              <a:t>http://grants.nih.gov/grants/policy/coc/appl_extramural.htm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Timing is extremely important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COC ONLY protects data collected AFTER the COC is issued!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Application decisions can take 1-2 weeks to 4-6 months, depending on the NIH institute involved</a:t>
            </a:r>
          </a:p>
        </p:txBody>
      </p:sp>
    </p:spTree>
    <p:extLst>
      <p:ext uri="{BB962C8B-B14F-4D97-AF65-F5344CB8AC3E}">
        <p14:creationId xmlns:p14="http://schemas.microsoft.com/office/powerpoint/2010/main" val="63935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Case Option 1.pot</Template>
  <TotalTime>1688</TotalTime>
  <Words>1236</Words>
  <Application>Microsoft Macintosh PowerPoint</Application>
  <PresentationFormat>On-screen Show (4:3)</PresentationFormat>
  <Paragraphs>147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Case Option 1</vt:lpstr>
      <vt:lpstr>Certificates of Confidentiality: Uses and Limitations as Protection for  genetic research on addiction </vt:lpstr>
      <vt:lpstr>“But, why would I need a  Certificate of Confidentiality?”</vt:lpstr>
      <vt:lpstr>“Belt and Suspenders”</vt:lpstr>
      <vt:lpstr>If you do research on alcohol or substance abuse …</vt:lpstr>
      <vt:lpstr>If you do research involving genetic testing, or bank samples for future genetic testing …. </vt:lpstr>
      <vt:lpstr>History</vt:lpstr>
      <vt:lpstr>Current Scope</vt:lpstr>
      <vt:lpstr>What does a COC do?</vt:lpstr>
      <vt:lpstr>How do I get a COC? </vt:lpstr>
      <vt:lpstr>IRBs and Certificates of Confidentiality</vt:lpstr>
      <vt:lpstr>Protecting Data Requires More than a COC</vt:lpstr>
      <vt:lpstr>Critiques of Certificates of Confidentiality</vt:lpstr>
      <vt:lpstr>Are COCs Necessary?</vt:lpstr>
      <vt:lpstr>Will a Certificate Withstand a Legal Challenge? </vt:lpstr>
      <vt:lpstr>Protection Against Compelled but not Voluntary Disclosure</vt:lpstr>
      <vt:lpstr>Conclusions</vt:lpstr>
    </vt:vector>
  </TitlesOfParts>
  <Company>L.A. graphics,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 A</dc:creator>
  <cp:lastModifiedBy>Zita Lazzarini</cp:lastModifiedBy>
  <cp:revision>100</cp:revision>
  <dcterms:created xsi:type="dcterms:W3CDTF">2010-07-02T15:02:39Z</dcterms:created>
  <dcterms:modified xsi:type="dcterms:W3CDTF">2014-10-22T15:06:55Z</dcterms:modified>
</cp:coreProperties>
</file>