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70" r:id="rId3"/>
    <p:sldId id="269" r:id="rId4"/>
    <p:sldId id="271" r:id="rId5"/>
    <p:sldId id="257" r:id="rId6"/>
    <p:sldId id="263" r:id="rId7"/>
    <p:sldId id="261" r:id="rId8"/>
    <p:sldId id="273" r:id="rId9"/>
    <p:sldId id="272" r:id="rId10"/>
    <p:sldId id="265" r:id="rId11"/>
    <p:sldId id="258" r:id="rId12"/>
    <p:sldId id="266" r:id="rId13"/>
    <p:sldId id="275" r:id="rId14"/>
    <p:sldId id="274" r:id="rId15"/>
    <p:sldId id="276" r:id="rId16"/>
    <p:sldId id="281" r:id="rId17"/>
    <p:sldId id="282" r:id="rId18"/>
    <p:sldId id="283" r:id="rId19"/>
    <p:sldId id="259" r:id="rId20"/>
    <p:sldId id="277" r:id="rId21"/>
    <p:sldId id="278" r:id="rId22"/>
    <p:sldId id="279" r:id="rId23"/>
    <p:sldId id="280" r:id="rId24"/>
    <p:sldId id="285" r:id="rId25"/>
    <p:sldId id="284" r:id="rId26"/>
    <p:sldId id="286" r:id="rId27"/>
    <p:sldId id="287" r:id="rId28"/>
    <p:sldId id="288"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CC2FC"/>
    <a:srgbClr val="FF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838" autoAdjust="0"/>
  </p:normalViewPr>
  <p:slideViewPr>
    <p:cSldViewPr>
      <p:cViewPr varScale="1">
        <p:scale>
          <a:sx n="111" d="100"/>
          <a:sy n="111" d="100"/>
        </p:scale>
        <p:origin x="-161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F758C8-0085-44F0-A56A-2E5892EDE08C}" type="datetimeFigureOut">
              <a:rPr lang="en-US" smtClean="0"/>
              <a:t>10/21/2014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94D6D6-4A23-45AC-B266-FE62C2D67C14}" type="slidenum">
              <a:rPr lang="en-US" smtClean="0"/>
              <a:t>‹#›</a:t>
            </a:fld>
            <a:endParaRPr lang="en-US"/>
          </a:p>
        </p:txBody>
      </p:sp>
    </p:spTree>
    <p:extLst>
      <p:ext uri="{BB962C8B-B14F-4D97-AF65-F5344CB8AC3E}">
        <p14:creationId xmlns:p14="http://schemas.microsoft.com/office/powerpoint/2010/main" val="26815664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94D6D6-4A23-45AC-B266-FE62C2D67C14}" type="slidenum">
              <a:rPr lang="en-US" smtClean="0"/>
              <a:t>11</a:t>
            </a:fld>
            <a:endParaRPr lang="en-US"/>
          </a:p>
        </p:txBody>
      </p:sp>
    </p:spTree>
    <p:extLst>
      <p:ext uri="{BB962C8B-B14F-4D97-AF65-F5344CB8AC3E}">
        <p14:creationId xmlns:p14="http://schemas.microsoft.com/office/powerpoint/2010/main" val="40714282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FDD88A-53FB-4D58-AFA0-C90C8E175AFC}" type="datetimeFigureOut">
              <a:rPr lang="en-US" smtClean="0"/>
              <a:t>10/21/2014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32CA5-1C65-4CF7-ABE2-70C4F39330E1}" type="slidenum">
              <a:rPr lang="en-US" smtClean="0"/>
              <a:t>‹#›</a:t>
            </a:fld>
            <a:endParaRPr lang="en-US"/>
          </a:p>
        </p:txBody>
      </p:sp>
    </p:spTree>
    <p:extLst>
      <p:ext uri="{BB962C8B-B14F-4D97-AF65-F5344CB8AC3E}">
        <p14:creationId xmlns:p14="http://schemas.microsoft.com/office/powerpoint/2010/main" val="22656695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FDD88A-53FB-4D58-AFA0-C90C8E175AFC}" type="datetimeFigureOut">
              <a:rPr lang="en-US" smtClean="0"/>
              <a:t>10/21/2014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32CA5-1C65-4CF7-ABE2-70C4F39330E1}" type="slidenum">
              <a:rPr lang="en-US" smtClean="0"/>
              <a:t>‹#›</a:t>
            </a:fld>
            <a:endParaRPr lang="en-US"/>
          </a:p>
        </p:txBody>
      </p:sp>
    </p:spTree>
    <p:extLst>
      <p:ext uri="{BB962C8B-B14F-4D97-AF65-F5344CB8AC3E}">
        <p14:creationId xmlns:p14="http://schemas.microsoft.com/office/powerpoint/2010/main" val="2235442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FDD88A-53FB-4D58-AFA0-C90C8E175AFC}" type="datetimeFigureOut">
              <a:rPr lang="en-US" smtClean="0"/>
              <a:t>10/21/2014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32CA5-1C65-4CF7-ABE2-70C4F39330E1}" type="slidenum">
              <a:rPr lang="en-US" smtClean="0"/>
              <a:t>‹#›</a:t>
            </a:fld>
            <a:endParaRPr lang="en-US"/>
          </a:p>
        </p:txBody>
      </p:sp>
    </p:spTree>
    <p:extLst>
      <p:ext uri="{BB962C8B-B14F-4D97-AF65-F5344CB8AC3E}">
        <p14:creationId xmlns:p14="http://schemas.microsoft.com/office/powerpoint/2010/main" val="137478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FDD88A-53FB-4D58-AFA0-C90C8E175AFC}" type="datetimeFigureOut">
              <a:rPr lang="en-US" smtClean="0"/>
              <a:t>10/21/2014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32CA5-1C65-4CF7-ABE2-70C4F39330E1}" type="slidenum">
              <a:rPr lang="en-US" smtClean="0"/>
              <a:t>‹#›</a:t>
            </a:fld>
            <a:endParaRPr lang="en-US"/>
          </a:p>
        </p:txBody>
      </p:sp>
    </p:spTree>
    <p:extLst>
      <p:ext uri="{BB962C8B-B14F-4D97-AF65-F5344CB8AC3E}">
        <p14:creationId xmlns:p14="http://schemas.microsoft.com/office/powerpoint/2010/main" val="1222331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FDD88A-53FB-4D58-AFA0-C90C8E175AFC}" type="datetimeFigureOut">
              <a:rPr lang="en-US" smtClean="0"/>
              <a:t>10/21/2014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32CA5-1C65-4CF7-ABE2-70C4F39330E1}" type="slidenum">
              <a:rPr lang="en-US" smtClean="0"/>
              <a:t>‹#›</a:t>
            </a:fld>
            <a:endParaRPr lang="en-US"/>
          </a:p>
        </p:txBody>
      </p:sp>
    </p:spTree>
    <p:extLst>
      <p:ext uri="{BB962C8B-B14F-4D97-AF65-F5344CB8AC3E}">
        <p14:creationId xmlns:p14="http://schemas.microsoft.com/office/powerpoint/2010/main" val="1480331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FDD88A-53FB-4D58-AFA0-C90C8E175AFC}" type="datetimeFigureOut">
              <a:rPr lang="en-US" smtClean="0"/>
              <a:t>10/21/2014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32CA5-1C65-4CF7-ABE2-70C4F39330E1}" type="slidenum">
              <a:rPr lang="en-US" smtClean="0"/>
              <a:t>‹#›</a:t>
            </a:fld>
            <a:endParaRPr lang="en-US"/>
          </a:p>
        </p:txBody>
      </p:sp>
    </p:spTree>
    <p:extLst>
      <p:ext uri="{BB962C8B-B14F-4D97-AF65-F5344CB8AC3E}">
        <p14:creationId xmlns:p14="http://schemas.microsoft.com/office/powerpoint/2010/main" val="2691548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FDD88A-53FB-4D58-AFA0-C90C8E175AFC}" type="datetimeFigureOut">
              <a:rPr lang="en-US" smtClean="0"/>
              <a:t>10/21/2014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E32CA5-1C65-4CF7-ABE2-70C4F39330E1}" type="slidenum">
              <a:rPr lang="en-US" smtClean="0"/>
              <a:t>‹#›</a:t>
            </a:fld>
            <a:endParaRPr lang="en-US"/>
          </a:p>
        </p:txBody>
      </p:sp>
    </p:spTree>
    <p:extLst>
      <p:ext uri="{BB962C8B-B14F-4D97-AF65-F5344CB8AC3E}">
        <p14:creationId xmlns:p14="http://schemas.microsoft.com/office/powerpoint/2010/main" val="3688881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FDD88A-53FB-4D58-AFA0-C90C8E175AFC}" type="datetimeFigureOut">
              <a:rPr lang="en-US" smtClean="0"/>
              <a:t>10/21/2014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E32CA5-1C65-4CF7-ABE2-70C4F39330E1}" type="slidenum">
              <a:rPr lang="en-US" smtClean="0"/>
              <a:t>‹#›</a:t>
            </a:fld>
            <a:endParaRPr lang="en-US"/>
          </a:p>
        </p:txBody>
      </p:sp>
    </p:spTree>
    <p:extLst>
      <p:ext uri="{BB962C8B-B14F-4D97-AF65-F5344CB8AC3E}">
        <p14:creationId xmlns:p14="http://schemas.microsoft.com/office/powerpoint/2010/main" val="2992633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FDD88A-53FB-4D58-AFA0-C90C8E175AFC}" type="datetimeFigureOut">
              <a:rPr lang="en-US" smtClean="0"/>
              <a:t>10/21/2014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E32CA5-1C65-4CF7-ABE2-70C4F39330E1}" type="slidenum">
              <a:rPr lang="en-US" smtClean="0"/>
              <a:t>‹#›</a:t>
            </a:fld>
            <a:endParaRPr lang="en-US"/>
          </a:p>
        </p:txBody>
      </p:sp>
    </p:spTree>
    <p:extLst>
      <p:ext uri="{BB962C8B-B14F-4D97-AF65-F5344CB8AC3E}">
        <p14:creationId xmlns:p14="http://schemas.microsoft.com/office/powerpoint/2010/main" val="3846151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FDD88A-53FB-4D58-AFA0-C90C8E175AFC}" type="datetimeFigureOut">
              <a:rPr lang="en-US" smtClean="0"/>
              <a:t>10/21/2014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32CA5-1C65-4CF7-ABE2-70C4F39330E1}" type="slidenum">
              <a:rPr lang="en-US" smtClean="0"/>
              <a:t>‹#›</a:t>
            </a:fld>
            <a:endParaRPr lang="en-US"/>
          </a:p>
        </p:txBody>
      </p:sp>
    </p:spTree>
    <p:extLst>
      <p:ext uri="{BB962C8B-B14F-4D97-AF65-F5344CB8AC3E}">
        <p14:creationId xmlns:p14="http://schemas.microsoft.com/office/powerpoint/2010/main" val="1320166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FDD88A-53FB-4D58-AFA0-C90C8E175AFC}" type="datetimeFigureOut">
              <a:rPr lang="en-US" smtClean="0"/>
              <a:t>10/21/2014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32CA5-1C65-4CF7-ABE2-70C4F39330E1}" type="slidenum">
              <a:rPr lang="en-US" smtClean="0"/>
              <a:t>‹#›</a:t>
            </a:fld>
            <a:endParaRPr lang="en-US"/>
          </a:p>
        </p:txBody>
      </p:sp>
    </p:spTree>
    <p:extLst>
      <p:ext uri="{BB962C8B-B14F-4D97-AF65-F5344CB8AC3E}">
        <p14:creationId xmlns:p14="http://schemas.microsoft.com/office/powerpoint/2010/main" val="1153215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FDD88A-53FB-4D58-AFA0-C90C8E175AFC}" type="datetimeFigureOut">
              <a:rPr lang="en-US" smtClean="0"/>
              <a:t>10/21/2014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E32CA5-1C65-4CF7-ABE2-70C4F39330E1}" type="slidenum">
              <a:rPr lang="en-US" smtClean="0"/>
              <a:t>‹#›</a:t>
            </a:fld>
            <a:endParaRPr lang="en-US"/>
          </a:p>
        </p:txBody>
      </p:sp>
    </p:spTree>
    <p:extLst>
      <p:ext uri="{BB962C8B-B14F-4D97-AF65-F5344CB8AC3E}">
        <p14:creationId xmlns:p14="http://schemas.microsoft.com/office/powerpoint/2010/main" val="40111529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dc.gov/vitalsigns/pdf/2011-09-vitalsigns.pdf" TargetMode="Externa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hyperlink" Target="http://www.cdc.gov/vitalsigns/pdf/2011-09-vitalsigns.pdf"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0681" y="0"/>
            <a:ext cx="8887119" cy="1631216"/>
          </a:xfrm>
          <a:prstGeom prst="rect">
            <a:avLst/>
          </a:prstGeom>
          <a:solidFill>
            <a:schemeClr val="tx2">
              <a:lumMod val="20000"/>
              <a:lumOff val="80000"/>
            </a:schemeClr>
          </a:solidFill>
        </p:spPr>
        <p:txBody>
          <a:bodyPr wrap="square">
            <a:spAutoFit/>
          </a:bodyPr>
          <a:lstStyle/>
          <a:p>
            <a:pPr algn="ctr"/>
            <a:r>
              <a:rPr lang="en-US" sz="3600" dirty="0">
                <a:latin typeface="Arial" panose="020B0604020202020204" pitchFamily="34" charset="0"/>
                <a:cs typeface="Arial" panose="020B0604020202020204" pitchFamily="34" charset="0"/>
              </a:rPr>
              <a:t>The Public Health Implications of Genetic Research on </a:t>
            </a:r>
            <a:r>
              <a:rPr lang="en-US" sz="3600" dirty="0" smtClean="0">
                <a:latin typeface="Arial" panose="020B0604020202020204" pitchFamily="34" charset="0"/>
                <a:cs typeface="Arial" panose="020B0604020202020204" pitchFamily="34" charset="0"/>
              </a:rPr>
              <a:t>Addiction</a:t>
            </a:r>
          </a:p>
          <a:p>
            <a:pPr algn="ctr"/>
            <a:r>
              <a:rPr lang="en-US" sz="2800" dirty="0" smtClean="0">
                <a:latin typeface="Arial" panose="020B0604020202020204" pitchFamily="34" charset="0"/>
                <a:cs typeface="Arial" panose="020B0604020202020204" pitchFamily="34" charset="0"/>
              </a:rPr>
              <a:t>Personalizing Risk: </a:t>
            </a:r>
            <a:r>
              <a:rPr lang="en-US" sz="2400" dirty="0" smtClean="0">
                <a:latin typeface="Arial" panose="020B0604020202020204" pitchFamily="34" charset="0"/>
                <a:cs typeface="Arial" panose="020B0604020202020204" pitchFamily="34" charset="0"/>
              </a:rPr>
              <a:t>Addiction, Genetics, &amp; What Varies</a:t>
            </a:r>
            <a:endParaRPr lang="en-US" sz="2400" dirty="0">
              <a:latin typeface="Arial" panose="020B0604020202020204" pitchFamily="34" charset="0"/>
              <a:cs typeface="Arial" panose="020B0604020202020204" pitchFamily="34" charset="0"/>
            </a:endParaRPr>
          </a:p>
        </p:txBody>
      </p:sp>
      <p:grpSp>
        <p:nvGrpSpPr>
          <p:cNvPr id="2" name="Group 1"/>
          <p:cNvGrpSpPr/>
          <p:nvPr/>
        </p:nvGrpSpPr>
        <p:grpSpPr>
          <a:xfrm>
            <a:off x="4114800" y="1732207"/>
            <a:ext cx="4866485" cy="3152542"/>
            <a:chOff x="4201315" y="1732207"/>
            <a:chExt cx="4942685" cy="3152542"/>
          </a:xfrm>
        </p:grpSpPr>
        <p:pic>
          <p:nvPicPr>
            <p:cNvPr id="1026" name="Picture 2" descr="http://upload.wikimedia.org/wikipedia/commons/7/7c/Adults_smoking_rates_in_the_US.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01315" y="1732207"/>
              <a:ext cx="4942685" cy="31242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5317311" y="4623139"/>
              <a:ext cx="3826689" cy="261610"/>
            </a:xfrm>
            <a:prstGeom prst="rect">
              <a:avLst/>
            </a:prstGeom>
            <a:noFill/>
          </p:spPr>
          <p:txBody>
            <a:bodyPr wrap="none" rtlCol="0">
              <a:spAutoFit/>
            </a:bodyPr>
            <a:lstStyle/>
            <a:p>
              <a:r>
                <a:rPr lang="en-US" sz="1100" dirty="0" smtClean="0"/>
                <a:t>CDC: </a:t>
              </a:r>
              <a:r>
                <a:rPr lang="en-US" sz="1100" dirty="0" smtClean="0">
                  <a:hlinkClick r:id="rId3"/>
                </a:rPr>
                <a:t>http://www.cdc.gov/vitalsigns/pdf/2011-09-vitalsigns.pdf</a:t>
              </a:r>
              <a:r>
                <a:rPr lang="en-US" sz="1100" dirty="0" smtClean="0"/>
                <a:t> </a:t>
              </a:r>
              <a:endParaRPr lang="en-US" sz="1100" dirty="0"/>
            </a:p>
          </p:txBody>
        </p:sp>
      </p:grpSp>
      <p:pic>
        <p:nvPicPr>
          <p:cNvPr id="1028" name="Picture 4" descr="Trends in Current Cigarette Smoking Among High School Students and Adults, United States, 1965–20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0681" y="4113748"/>
            <a:ext cx="3772099" cy="2451864"/>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2020" y="1732207"/>
            <a:ext cx="3790760" cy="2200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6984626" y="6273225"/>
            <a:ext cx="2159374" cy="584775"/>
          </a:xfrm>
          <a:prstGeom prst="rect">
            <a:avLst/>
          </a:prstGeom>
          <a:noFill/>
        </p:spPr>
        <p:txBody>
          <a:bodyPr wrap="none" rtlCol="0">
            <a:spAutoFit/>
          </a:bodyPr>
          <a:lstStyle/>
          <a:p>
            <a:r>
              <a:rPr lang="en-US" sz="1600" dirty="0" smtClean="0"/>
              <a:t>Jonathan Kaplan</a:t>
            </a:r>
          </a:p>
          <a:p>
            <a:r>
              <a:rPr lang="en-US" sz="1600" dirty="0" smtClean="0"/>
              <a:t>Oregon State University</a:t>
            </a:r>
            <a:endParaRPr lang="en-US" sz="1600" dirty="0"/>
          </a:p>
        </p:txBody>
      </p:sp>
      <p:pic>
        <p:nvPicPr>
          <p:cNvPr id="103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38637" y="4950241"/>
            <a:ext cx="1912233" cy="18735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810963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57201" y="1429940"/>
            <a:ext cx="8534400" cy="1754326"/>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txBody>
          <a:bodyPr wrap="square" rtlCol="0">
            <a:spAutoFit/>
          </a:bodyPr>
          <a:lstStyle/>
          <a:p>
            <a:pPr lvl="0"/>
            <a:r>
              <a:rPr lang="en-US" b="1" dirty="0" smtClean="0"/>
              <a:t>Phylogeny: </a:t>
            </a:r>
            <a:r>
              <a:rPr lang="en-US" dirty="0">
                <a:solidFill>
                  <a:prstClr val="black"/>
                </a:solidFill>
              </a:rPr>
              <a:t>Phylogenetic accounts </a:t>
            </a:r>
            <a:r>
              <a:rPr lang="en-US" dirty="0" smtClean="0">
                <a:solidFill>
                  <a:prstClr val="black"/>
                </a:solidFill>
              </a:rPr>
              <a:t>can be useful for understanding the (evolutionary) history of a trait, but they rarely </a:t>
            </a:r>
            <a:r>
              <a:rPr lang="en-US" dirty="0">
                <a:solidFill>
                  <a:prstClr val="black"/>
                </a:solidFill>
              </a:rPr>
              <a:t>suggest intervention strategies. </a:t>
            </a:r>
          </a:p>
          <a:p>
            <a:endParaRPr lang="en-US" b="1" dirty="0" smtClean="0"/>
          </a:p>
          <a:p>
            <a:r>
              <a:rPr lang="en-US" dirty="0" smtClean="0"/>
              <a:t>The </a:t>
            </a:r>
            <a:r>
              <a:rPr lang="en-US" dirty="0"/>
              <a:t>nicotinic acetylcholine receptors (</a:t>
            </a:r>
            <a:r>
              <a:rPr lang="en-US" dirty="0" err="1"/>
              <a:t>nAChRs</a:t>
            </a:r>
            <a:r>
              <a:rPr lang="en-US" dirty="0"/>
              <a:t>) are part of a highly conserved (ancient) set of receptors involved in neurotransmission.  The </a:t>
            </a:r>
            <a:r>
              <a:rPr lang="en-US" dirty="0" err="1"/>
              <a:t>nAChRs</a:t>
            </a:r>
            <a:r>
              <a:rPr lang="en-US" dirty="0"/>
              <a:t> play </a:t>
            </a:r>
            <a:r>
              <a:rPr lang="en-US" dirty="0" smtClean="0"/>
              <a:t>a number of functional </a:t>
            </a:r>
            <a:r>
              <a:rPr lang="en-US" dirty="0"/>
              <a:t>roles in various tissues in organisms in the </a:t>
            </a:r>
            <a:r>
              <a:rPr lang="en-US" dirty="0" err="1"/>
              <a:t>Bilateria</a:t>
            </a:r>
            <a:r>
              <a:rPr lang="en-US" dirty="0"/>
              <a:t> phylum.  </a:t>
            </a:r>
          </a:p>
        </p:txBody>
      </p:sp>
      <p:sp>
        <p:nvSpPr>
          <p:cNvPr id="7" name="Rectangle 6"/>
          <p:cNvSpPr/>
          <p:nvPr/>
        </p:nvSpPr>
        <p:spPr>
          <a:xfrm>
            <a:off x="3352800" y="3238123"/>
            <a:ext cx="5638800" cy="92333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txBody>
          <a:bodyPr wrap="square">
            <a:spAutoFit/>
          </a:bodyPr>
          <a:lstStyle/>
          <a:p>
            <a:r>
              <a:rPr lang="en-US" dirty="0"/>
              <a:t>Given this, addiction to nicotine can occur with exposure to (self-administered) </a:t>
            </a:r>
            <a:r>
              <a:rPr lang="en-US" dirty="0" smtClean="0"/>
              <a:t>nicotine, </a:t>
            </a:r>
            <a:r>
              <a:rPr lang="en-US" dirty="0"/>
              <a:t>with tobacco use being the primary mechanism in humans.  </a:t>
            </a:r>
          </a:p>
        </p:txBody>
      </p:sp>
      <p:sp>
        <p:nvSpPr>
          <p:cNvPr id="8" name="TextBox 7"/>
          <p:cNvSpPr txBox="1"/>
          <p:nvPr/>
        </p:nvSpPr>
        <p:spPr>
          <a:xfrm>
            <a:off x="4150018" y="4202668"/>
            <a:ext cx="4841582" cy="369332"/>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txBody>
          <a:bodyPr wrap="none" rtlCol="0">
            <a:spAutoFit/>
          </a:bodyPr>
          <a:lstStyle/>
          <a:p>
            <a:r>
              <a:rPr lang="en-US" dirty="0" smtClean="0"/>
              <a:t>Note: Smoking initiation itself is a “complex” trait </a:t>
            </a:r>
            <a:endParaRPr lang="en-US" dirty="0"/>
          </a:p>
        </p:txBody>
      </p:sp>
      <p:sp>
        <p:nvSpPr>
          <p:cNvPr id="9" name="TextBox 8"/>
          <p:cNvSpPr txBox="1"/>
          <p:nvPr/>
        </p:nvSpPr>
        <p:spPr>
          <a:xfrm>
            <a:off x="533400" y="4722674"/>
            <a:ext cx="7391400" cy="1754326"/>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txBody>
          <a:bodyPr wrap="square" rtlCol="0">
            <a:spAutoFit/>
          </a:bodyPr>
          <a:lstStyle/>
          <a:p>
            <a:r>
              <a:rPr lang="en-US" dirty="0" smtClean="0"/>
              <a:t>While there are no evolutionary accounts of maintenance of differences in e.g. nicotine receptors in humans (that I could find, at least!), there </a:t>
            </a:r>
            <a:r>
              <a:rPr lang="en-US" i="1" dirty="0" smtClean="0"/>
              <a:t>are</a:t>
            </a:r>
            <a:r>
              <a:rPr lang="en-US" dirty="0" smtClean="0"/>
              <a:t> evolutionary accounts of the maintenance of differences in purported correlates to smoking initiation.</a:t>
            </a:r>
          </a:p>
          <a:p>
            <a:r>
              <a:rPr lang="en-US" dirty="0"/>
              <a:t>(E.g. the </a:t>
            </a:r>
            <a:r>
              <a:rPr lang="en-US" i="1" dirty="0" smtClean="0"/>
              <a:t>BDNF</a:t>
            </a:r>
            <a:r>
              <a:rPr lang="en-US" dirty="0" smtClean="0"/>
              <a:t> regions association with smoking initiation and with traits like “neuroticism” </a:t>
            </a:r>
            <a:r>
              <a:rPr lang="en-US" dirty="0"/>
              <a:t>and </a:t>
            </a:r>
            <a:r>
              <a:rPr lang="en-US" dirty="0" smtClean="0"/>
              <a:t>“extroversion”)</a:t>
            </a:r>
            <a:endParaRPr lang="en-US" dirty="0"/>
          </a:p>
        </p:txBody>
      </p:sp>
      <p:sp>
        <p:nvSpPr>
          <p:cNvPr id="12" name="TextBox 11"/>
          <p:cNvSpPr txBox="1"/>
          <p:nvPr/>
        </p:nvSpPr>
        <p:spPr>
          <a:xfrm>
            <a:off x="381000" y="304800"/>
            <a:ext cx="5925276" cy="954107"/>
          </a:xfrm>
          <a:prstGeom prst="rect">
            <a:avLst/>
          </a:prstGeom>
          <a:solidFill>
            <a:schemeClr val="bg1"/>
          </a:solidFill>
        </p:spPr>
        <p:txBody>
          <a:bodyPr wrap="none" rtlCol="0">
            <a:spAutoFit/>
          </a:bodyPr>
          <a:lstStyle/>
          <a:p>
            <a:r>
              <a:rPr lang="en-US" sz="2800" dirty="0" smtClean="0">
                <a:solidFill>
                  <a:prstClr val="black"/>
                </a:solidFill>
              </a:rPr>
              <a:t>Explanation and Intervention Strategies</a:t>
            </a:r>
          </a:p>
          <a:p>
            <a:r>
              <a:rPr lang="en-US" sz="2800" dirty="0" smtClean="0">
                <a:solidFill>
                  <a:prstClr val="black"/>
                </a:solidFill>
              </a:rPr>
              <a:t>Phylogeny: Nicotine Addiction</a:t>
            </a:r>
            <a:endParaRPr lang="en-US" sz="2800" dirty="0">
              <a:solidFill>
                <a:prstClr val="black"/>
              </a:solidFill>
            </a:endParaRPr>
          </a:p>
        </p:txBody>
      </p:sp>
    </p:spTree>
    <p:extLst>
      <p:ext uri="{BB962C8B-B14F-4D97-AF65-F5344CB8AC3E}">
        <p14:creationId xmlns:p14="http://schemas.microsoft.com/office/powerpoint/2010/main" val="1332773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13049" y="2471678"/>
            <a:ext cx="8763000" cy="3970318"/>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txBody>
          <a:bodyPr wrap="square">
            <a:spAutoFit/>
          </a:bodyPr>
          <a:lstStyle/>
          <a:p>
            <a:r>
              <a:rPr lang="en-US" dirty="0" smtClean="0">
                <a:solidFill>
                  <a:prstClr val="black"/>
                </a:solidFill>
              </a:rPr>
              <a:t>Why </a:t>
            </a:r>
            <a:r>
              <a:rPr lang="en-US" dirty="0">
                <a:solidFill>
                  <a:prstClr val="black"/>
                </a:solidFill>
              </a:rPr>
              <a:t>do different individuals have different versions of the trait, or why do some individuals have the trait and not others?  </a:t>
            </a:r>
            <a:r>
              <a:rPr lang="en-US" dirty="0" smtClean="0">
                <a:solidFill>
                  <a:prstClr val="black"/>
                </a:solidFill>
              </a:rPr>
              <a:t> Approaches include:</a:t>
            </a:r>
          </a:p>
          <a:p>
            <a:endParaRPr lang="en-US" dirty="0" smtClean="0">
              <a:solidFill>
                <a:prstClr val="black"/>
              </a:solidFill>
            </a:endParaRPr>
          </a:p>
          <a:p>
            <a:pPr marL="285750" indent="-285750">
              <a:buFont typeface="Arial" panose="020B0604020202020204" pitchFamily="34" charset="0"/>
              <a:buChar char="•"/>
            </a:pPr>
            <a:r>
              <a:rPr lang="en-US" dirty="0" smtClean="0">
                <a:solidFill>
                  <a:prstClr val="black"/>
                </a:solidFill>
              </a:rPr>
              <a:t>ANVOA: An analysis of variance attempts to partition the variation </a:t>
            </a:r>
            <a:r>
              <a:rPr lang="en-US" dirty="0">
                <a:solidFill>
                  <a:prstClr val="black"/>
                </a:solidFill>
              </a:rPr>
              <a:t>in the population between potential variables </a:t>
            </a:r>
            <a:r>
              <a:rPr lang="en-US" dirty="0" smtClean="0">
                <a:solidFill>
                  <a:prstClr val="black"/>
                </a:solidFill>
              </a:rPr>
              <a:t>associated </a:t>
            </a:r>
            <a:r>
              <a:rPr lang="en-US" dirty="0">
                <a:solidFill>
                  <a:prstClr val="black"/>
                </a:solidFill>
              </a:rPr>
              <a:t>with </a:t>
            </a:r>
            <a:r>
              <a:rPr lang="en-US" dirty="0" smtClean="0">
                <a:solidFill>
                  <a:prstClr val="black"/>
                </a:solidFill>
              </a:rPr>
              <a:t>the extant variation </a:t>
            </a:r>
            <a:r>
              <a:rPr lang="en-US" dirty="0">
                <a:solidFill>
                  <a:prstClr val="black"/>
                </a:solidFill>
              </a:rPr>
              <a:t>(often these causes are roughly divided into genetic, environmental, and interactive causes of various sorts</a:t>
            </a:r>
            <a:r>
              <a:rPr lang="en-US" dirty="0" smtClean="0">
                <a:solidFill>
                  <a:prstClr val="black"/>
                </a:solidFill>
              </a:rPr>
              <a:t>)</a:t>
            </a:r>
          </a:p>
          <a:p>
            <a:pPr marL="742950" lvl="1" indent="-285750">
              <a:buFont typeface="Arial" panose="020B0604020202020204" pitchFamily="34" charset="0"/>
              <a:buChar char="•"/>
            </a:pPr>
            <a:r>
              <a:rPr lang="en-US" dirty="0" smtClean="0">
                <a:solidFill>
                  <a:prstClr val="black"/>
                </a:solidFill>
              </a:rPr>
              <a:t>NOTE: “Heritability” estimates emerge from this set of techniques</a:t>
            </a:r>
          </a:p>
          <a:p>
            <a:pPr lvl="1"/>
            <a:endParaRPr lang="en-US" dirty="0" smtClean="0">
              <a:solidFill>
                <a:prstClr val="black"/>
              </a:solidFill>
            </a:endParaRPr>
          </a:p>
          <a:p>
            <a:pPr marL="285750" indent="-285750">
              <a:buFont typeface="Arial" panose="020B0604020202020204" pitchFamily="34" charset="0"/>
              <a:buChar char="•"/>
            </a:pPr>
            <a:r>
              <a:rPr lang="en-US" dirty="0" smtClean="0">
                <a:solidFill>
                  <a:prstClr val="black"/>
                </a:solidFill>
              </a:rPr>
              <a:t>Specific Factors: Looking for particular variables associated with the variation within particular populations / ranges of environments</a:t>
            </a:r>
          </a:p>
          <a:p>
            <a:pPr marL="742950" lvl="1" indent="-285750">
              <a:buFont typeface="Arial" panose="020B0604020202020204" pitchFamily="34" charset="0"/>
              <a:buChar char="•"/>
            </a:pPr>
            <a:r>
              <a:rPr lang="en-US" dirty="0" err="1" smtClean="0">
                <a:solidFill>
                  <a:prstClr val="black"/>
                </a:solidFill>
              </a:rPr>
              <a:t>Genatic</a:t>
            </a:r>
            <a:r>
              <a:rPr lang="en-US" dirty="0" smtClean="0">
                <a:solidFill>
                  <a:prstClr val="black"/>
                </a:solidFill>
              </a:rPr>
              <a:t> variations associated with variation in the trait</a:t>
            </a:r>
          </a:p>
          <a:p>
            <a:pPr marL="742950" lvl="1" indent="-285750">
              <a:buFont typeface="Arial" panose="020B0604020202020204" pitchFamily="34" charset="0"/>
              <a:buChar char="•"/>
            </a:pPr>
            <a:r>
              <a:rPr lang="en-US" dirty="0" smtClean="0">
                <a:solidFill>
                  <a:prstClr val="black"/>
                </a:solidFill>
              </a:rPr>
              <a:t>Environmental / developmental variations associated with variations in the trait</a:t>
            </a:r>
          </a:p>
          <a:p>
            <a:pPr marL="742950" lvl="1" indent="-285750">
              <a:buFont typeface="Arial" panose="020B0604020202020204" pitchFamily="34" charset="0"/>
              <a:buChar char="•"/>
            </a:pPr>
            <a:r>
              <a:rPr lang="en-US" dirty="0" err="1" smtClean="0">
                <a:solidFill>
                  <a:prstClr val="black"/>
                </a:solidFill>
              </a:rPr>
              <a:t>GxE</a:t>
            </a:r>
            <a:r>
              <a:rPr lang="en-US" dirty="0" smtClean="0">
                <a:solidFill>
                  <a:prstClr val="black"/>
                </a:solidFill>
              </a:rPr>
              <a:t> variations associated with variations in the trait</a:t>
            </a:r>
          </a:p>
          <a:p>
            <a:pPr marL="742950" lvl="1" indent="-285750">
              <a:buFont typeface="Arial" panose="020B0604020202020204" pitchFamily="34" charset="0"/>
              <a:buChar char="•"/>
            </a:pPr>
            <a:r>
              <a:rPr lang="en-US" dirty="0" err="1" smtClean="0">
                <a:solidFill>
                  <a:prstClr val="black"/>
                </a:solidFill>
              </a:rPr>
              <a:t>etc</a:t>
            </a:r>
            <a:endParaRPr lang="en-US" dirty="0" smtClean="0">
              <a:solidFill>
                <a:prstClr val="black"/>
              </a:solidFill>
            </a:endParaRPr>
          </a:p>
        </p:txBody>
      </p:sp>
      <p:sp>
        <p:nvSpPr>
          <p:cNvPr id="5" name="TextBox 4"/>
          <p:cNvSpPr txBox="1"/>
          <p:nvPr/>
        </p:nvSpPr>
        <p:spPr>
          <a:xfrm>
            <a:off x="228600" y="150167"/>
            <a:ext cx="7592015" cy="461665"/>
          </a:xfrm>
          <a:prstGeom prst="rect">
            <a:avLst/>
          </a:prstGeom>
          <a:solidFill>
            <a:schemeClr val="tx2">
              <a:lumMod val="20000"/>
              <a:lumOff val="80000"/>
            </a:schemeClr>
          </a:solidFill>
        </p:spPr>
        <p:txBody>
          <a:bodyPr wrap="none" rtlCol="0">
            <a:spAutoFit/>
          </a:bodyPr>
          <a:lstStyle/>
          <a:p>
            <a:r>
              <a:rPr lang="en-US" sz="2400" dirty="0">
                <a:solidFill>
                  <a:prstClr val="black"/>
                </a:solidFill>
              </a:rPr>
              <a:t>Explaining Traits: Different Questions, Different Approaches</a:t>
            </a:r>
          </a:p>
        </p:txBody>
      </p:sp>
      <p:sp>
        <p:nvSpPr>
          <p:cNvPr id="6" name="TextBox 5"/>
          <p:cNvSpPr txBox="1"/>
          <p:nvPr/>
        </p:nvSpPr>
        <p:spPr>
          <a:xfrm>
            <a:off x="228600" y="838200"/>
            <a:ext cx="2442464" cy="1200329"/>
          </a:xfrm>
          <a:prstGeom prst="rect">
            <a:avLst/>
          </a:prstGeom>
          <a:noFill/>
        </p:spPr>
        <p:txBody>
          <a:bodyPr wrap="none" rtlCol="0">
            <a:spAutoFit/>
          </a:bodyPr>
          <a:lstStyle/>
          <a:p>
            <a:pPr marL="342900" indent="-342900">
              <a:buFontTx/>
              <a:buAutoNum type="arabicParenR"/>
            </a:pPr>
            <a:r>
              <a:rPr lang="en-US" dirty="0">
                <a:solidFill>
                  <a:prstClr val="black"/>
                </a:solidFill>
              </a:rPr>
              <a:t>Ontogeny</a:t>
            </a:r>
          </a:p>
          <a:p>
            <a:pPr marL="342900" indent="-342900">
              <a:buFontTx/>
              <a:buAutoNum type="arabicParenR"/>
            </a:pPr>
            <a:r>
              <a:rPr lang="en-US" dirty="0">
                <a:solidFill>
                  <a:prstClr val="black"/>
                </a:solidFill>
              </a:rPr>
              <a:t>Phylogeny</a:t>
            </a:r>
          </a:p>
          <a:p>
            <a:pPr marL="342900" indent="-342900">
              <a:buFontTx/>
              <a:buAutoNum type="arabicParenR"/>
            </a:pPr>
            <a:r>
              <a:rPr lang="en-US" dirty="0">
                <a:solidFill>
                  <a:prstClr val="black"/>
                </a:solidFill>
              </a:rPr>
              <a:t>Individual Variation</a:t>
            </a:r>
          </a:p>
          <a:p>
            <a:pPr marL="342900" indent="-342900">
              <a:buFontTx/>
              <a:buAutoNum type="arabicParenR"/>
            </a:pPr>
            <a:r>
              <a:rPr lang="en-US" dirty="0">
                <a:solidFill>
                  <a:prstClr val="black"/>
                </a:solidFill>
              </a:rPr>
              <a:t>Population Variation</a:t>
            </a:r>
          </a:p>
        </p:txBody>
      </p:sp>
      <p:sp>
        <p:nvSpPr>
          <p:cNvPr id="15" name="Rectangle 14"/>
          <p:cNvSpPr/>
          <p:nvPr/>
        </p:nvSpPr>
        <p:spPr>
          <a:xfrm>
            <a:off x="3719807" y="780871"/>
            <a:ext cx="4128793" cy="1200329"/>
          </a:xfrm>
          <a:prstGeom prst="rect">
            <a:avLst/>
          </a:prstGeom>
          <a:gradFill flip="none" rotWithShape="1">
            <a:gsLst>
              <a:gs pos="0">
                <a:srgbClr val="7CC2FC">
                  <a:tint val="66000"/>
                  <a:satMod val="160000"/>
                </a:srgbClr>
              </a:gs>
              <a:gs pos="50000">
                <a:srgbClr val="7CC2FC">
                  <a:tint val="44500"/>
                  <a:satMod val="160000"/>
                </a:srgbClr>
              </a:gs>
              <a:gs pos="100000">
                <a:srgbClr val="7CC2FC">
                  <a:tint val="23500"/>
                  <a:satMod val="160000"/>
                </a:srgbClr>
              </a:gs>
            </a:gsLst>
            <a:path path="circle">
              <a:fillToRect l="50000" t="50000" r="50000" b="50000"/>
            </a:path>
            <a:tileRect/>
          </a:gradFill>
        </p:spPr>
        <p:txBody>
          <a:bodyPr wrap="square">
            <a:spAutoFit/>
          </a:bodyPr>
          <a:lstStyle/>
          <a:p>
            <a:r>
              <a:rPr lang="en-US" b="1" dirty="0">
                <a:solidFill>
                  <a:prstClr val="black"/>
                </a:solidFill>
              </a:rPr>
              <a:t>Individual Variation: If the trait varies between individuals within a population, what explains the </a:t>
            </a:r>
            <a:r>
              <a:rPr lang="en-US" b="1" i="1" dirty="0">
                <a:solidFill>
                  <a:prstClr val="black"/>
                </a:solidFill>
              </a:rPr>
              <a:t>variability</a:t>
            </a:r>
            <a:r>
              <a:rPr lang="en-US" b="1" dirty="0">
                <a:solidFill>
                  <a:prstClr val="black"/>
                </a:solidFill>
              </a:rPr>
              <a:t> of the trait in that population? </a:t>
            </a:r>
            <a:endParaRPr lang="en-US" sz="2000" b="1" dirty="0"/>
          </a:p>
        </p:txBody>
      </p:sp>
    </p:spTree>
    <p:extLst>
      <p:ext uri="{BB962C8B-B14F-4D97-AF65-F5344CB8AC3E}">
        <p14:creationId xmlns:p14="http://schemas.microsoft.com/office/powerpoint/2010/main" val="2341562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left)">
                                      <p:cBhvr>
                                        <p:cTn id="7" dur="500"/>
                                        <p:tgtEl>
                                          <p:spTgt spid="3">
                                            <p:bg/>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left)">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left)">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wipe(left)">
                                      <p:cBhvr>
                                        <p:cTn id="23" dur="500"/>
                                        <p:tgtEl>
                                          <p:spTgt spid="3">
                                            <p:txEl>
                                              <p:pRg st="5" end="5"/>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wipe(left)">
                                      <p:cBhvr>
                                        <p:cTn id="26" dur="500"/>
                                        <p:tgtEl>
                                          <p:spTgt spid="3">
                                            <p:txEl>
                                              <p:pRg st="6" end="6"/>
                                            </p:txEl>
                                          </p:spTgt>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wipe(left)">
                                      <p:cBhvr>
                                        <p:cTn id="29" dur="500"/>
                                        <p:tgtEl>
                                          <p:spTgt spid="3">
                                            <p:txEl>
                                              <p:pRg st="7" end="7"/>
                                            </p:txEl>
                                          </p:spTgt>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wipe(left)">
                                      <p:cBhvr>
                                        <p:cTn id="32" dur="500"/>
                                        <p:tgtEl>
                                          <p:spTgt spid="3">
                                            <p:txEl>
                                              <p:pRg st="8" end="8"/>
                                            </p:txEl>
                                          </p:spTgt>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Effect transition="in" filter="wipe(left)">
                                      <p:cBhvr>
                                        <p:cTn id="35"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8600" y="1321475"/>
            <a:ext cx="8305799" cy="2862322"/>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txBody>
          <a:bodyPr wrap="square" rtlCol="0">
            <a:spAutoFit/>
          </a:bodyPr>
          <a:lstStyle/>
          <a:p>
            <a:r>
              <a:rPr lang="en-US" sz="2000" b="1" dirty="0" smtClean="0"/>
              <a:t>Individual variation </a:t>
            </a:r>
            <a:r>
              <a:rPr lang="en-US" sz="2000" b="1" i="1" dirty="0" smtClean="0"/>
              <a:t>within</a:t>
            </a:r>
            <a:r>
              <a:rPr lang="en-US" sz="2000" b="1" dirty="0" smtClean="0"/>
              <a:t> populations: </a:t>
            </a:r>
          </a:p>
          <a:p>
            <a:pPr marL="285750" indent="-285750">
              <a:buFont typeface="Arial" panose="020B0604020202020204" pitchFamily="34" charset="0"/>
              <a:buChar char="•"/>
            </a:pPr>
            <a:r>
              <a:rPr lang="en-US" sz="2000" dirty="0"/>
              <a:t>Within </a:t>
            </a:r>
            <a:r>
              <a:rPr lang="en-US" sz="2000" dirty="0" smtClean="0"/>
              <a:t>populations</a:t>
            </a:r>
            <a:r>
              <a:rPr lang="en-US" sz="2000" dirty="0"/>
              <a:t>, </a:t>
            </a:r>
            <a:r>
              <a:rPr lang="en-US" sz="2000" dirty="0" smtClean="0"/>
              <a:t>there are a number of identifiable environmental / developmental factors associated </a:t>
            </a:r>
            <a:r>
              <a:rPr lang="en-US" sz="2000" dirty="0"/>
              <a:t>with the probability of an individual’s </a:t>
            </a:r>
            <a:r>
              <a:rPr lang="en-US" sz="2000" dirty="0" smtClean="0"/>
              <a:t>starting to use tobacco products and </a:t>
            </a:r>
            <a:r>
              <a:rPr lang="en-US" sz="2000" dirty="0"/>
              <a:t>becoming addicted to nicotine; these include gender, SES, etc. </a:t>
            </a:r>
            <a:endParaRPr lang="en-US" sz="2000" dirty="0" smtClean="0"/>
          </a:p>
          <a:p>
            <a:pPr marL="285750" indent="-285750">
              <a:buFont typeface="Arial" panose="020B0604020202020204" pitchFamily="34" charset="0"/>
              <a:buChar char="•"/>
            </a:pPr>
            <a:r>
              <a:rPr lang="en-US" sz="2000" dirty="0" smtClean="0"/>
              <a:t>In </a:t>
            </a:r>
            <a:r>
              <a:rPr lang="en-US" sz="2000" dirty="0"/>
              <a:t>addition to environmental influences, there is </a:t>
            </a:r>
            <a:r>
              <a:rPr lang="en-US" sz="2000" dirty="0" smtClean="0"/>
              <a:t>evidence </a:t>
            </a:r>
            <a:r>
              <a:rPr lang="en-US" sz="2000" dirty="0"/>
              <a:t>that different variants of </a:t>
            </a:r>
            <a:r>
              <a:rPr lang="en-US" sz="2000" dirty="0" smtClean="0"/>
              <a:t>e.g. </a:t>
            </a:r>
            <a:r>
              <a:rPr lang="en-US" sz="2000" dirty="0" err="1" smtClean="0"/>
              <a:t>nAChRs</a:t>
            </a:r>
            <a:r>
              <a:rPr lang="en-US" sz="2000" dirty="0" smtClean="0"/>
              <a:t> </a:t>
            </a:r>
            <a:r>
              <a:rPr lang="en-US" sz="2000" dirty="0"/>
              <a:t>may play a </a:t>
            </a:r>
            <a:r>
              <a:rPr lang="en-US" sz="2000" dirty="0" smtClean="0"/>
              <a:t>role in the probability of addiction, </a:t>
            </a:r>
            <a:r>
              <a:rPr lang="en-US" sz="2000" dirty="0"/>
              <a:t>and </a:t>
            </a:r>
            <a:r>
              <a:rPr lang="en-US" sz="2000" dirty="0" smtClean="0"/>
              <a:t>that other genes might be associated with the probability of starting to smoke.  </a:t>
            </a:r>
            <a:endParaRPr lang="en-US" sz="2000" dirty="0"/>
          </a:p>
        </p:txBody>
      </p:sp>
      <p:sp>
        <p:nvSpPr>
          <p:cNvPr id="4" name="TextBox 3"/>
          <p:cNvSpPr txBox="1"/>
          <p:nvPr/>
        </p:nvSpPr>
        <p:spPr>
          <a:xfrm>
            <a:off x="2133600" y="4221540"/>
            <a:ext cx="6400800" cy="156966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txBody>
          <a:bodyPr wrap="square" rtlCol="0">
            <a:spAutoFit/>
          </a:bodyPr>
          <a:lstStyle/>
          <a:p>
            <a:r>
              <a:rPr lang="en-US" sz="1600" dirty="0" smtClean="0"/>
              <a:t>Note: Both smoking-initiation and nicotine addiction are broadly heritable (numbers in the .4-.6 range get tossed around here, unsurprisingly as those are the numbers that get tossed around for more or less every behavioral trait), but attempts to find particular genetic variants that account for any significant part of the variance associated with genetic differences have not met with much unambiguous success.</a:t>
            </a:r>
            <a:endParaRPr lang="en-US" sz="1600" dirty="0"/>
          </a:p>
        </p:txBody>
      </p:sp>
      <p:sp>
        <p:nvSpPr>
          <p:cNvPr id="5" name="TextBox 4"/>
          <p:cNvSpPr txBox="1"/>
          <p:nvPr/>
        </p:nvSpPr>
        <p:spPr>
          <a:xfrm>
            <a:off x="457200" y="6096000"/>
            <a:ext cx="8184613" cy="461665"/>
          </a:xfrm>
          <a:prstGeom prst="rect">
            <a:avLst/>
          </a:prstGeom>
          <a:noFill/>
        </p:spPr>
        <p:txBody>
          <a:bodyPr wrap="none" rtlCol="0">
            <a:spAutoFit/>
          </a:bodyPr>
          <a:lstStyle/>
          <a:p>
            <a:r>
              <a:rPr lang="en-US" sz="2400" b="1" dirty="0" smtClean="0"/>
              <a:t>Here is where people interested in intervention tend to focus…</a:t>
            </a:r>
            <a:endParaRPr lang="en-US" sz="2400" b="1" dirty="0"/>
          </a:p>
        </p:txBody>
      </p:sp>
      <p:sp>
        <p:nvSpPr>
          <p:cNvPr id="6" name="TextBox 5"/>
          <p:cNvSpPr txBox="1"/>
          <p:nvPr/>
        </p:nvSpPr>
        <p:spPr>
          <a:xfrm>
            <a:off x="381000" y="304800"/>
            <a:ext cx="5925276" cy="954107"/>
          </a:xfrm>
          <a:prstGeom prst="rect">
            <a:avLst/>
          </a:prstGeom>
          <a:solidFill>
            <a:schemeClr val="bg1"/>
          </a:solidFill>
        </p:spPr>
        <p:txBody>
          <a:bodyPr wrap="none" rtlCol="0">
            <a:spAutoFit/>
          </a:bodyPr>
          <a:lstStyle/>
          <a:p>
            <a:r>
              <a:rPr lang="en-US" sz="2800" dirty="0" smtClean="0">
                <a:solidFill>
                  <a:prstClr val="black"/>
                </a:solidFill>
              </a:rPr>
              <a:t>Explanation and Intervention Strategies</a:t>
            </a:r>
          </a:p>
          <a:p>
            <a:r>
              <a:rPr lang="en-US" sz="2800" dirty="0" smtClean="0">
                <a:solidFill>
                  <a:prstClr val="black"/>
                </a:solidFill>
              </a:rPr>
              <a:t>Individual Variation: Nicotine Addiction</a:t>
            </a:r>
            <a:endParaRPr lang="en-US" sz="2800" dirty="0">
              <a:solidFill>
                <a:prstClr val="black"/>
              </a:solidFill>
            </a:endParaRPr>
          </a:p>
        </p:txBody>
      </p:sp>
    </p:spTree>
    <p:extLst>
      <p:ext uri="{BB962C8B-B14F-4D97-AF65-F5344CB8AC3E}">
        <p14:creationId xmlns:p14="http://schemas.microsoft.com/office/powerpoint/2010/main" val="1604665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left)">
                                      <p:cBhvr>
                                        <p:cTn id="7" dur="500"/>
                                        <p:tgtEl>
                                          <p:spTgt spid="3">
                                            <p:bg/>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left)">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left)">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wipe(left)">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500"/>
                                        <p:tgtEl>
                                          <p:spTgt spid="4"/>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 calcmode="lin" valueType="num">
                                      <p:cBhvr additive="base">
                                        <p:cTn id="30" dur="500" fill="hold"/>
                                        <p:tgtEl>
                                          <p:spTgt spid="5"/>
                                        </p:tgtEl>
                                        <p:attrNameLst>
                                          <p:attrName>ppt_x</p:attrName>
                                        </p:attrNameLst>
                                      </p:cBhvr>
                                      <p:tavLst>
                                        <p:tav tm="0">
                                          <p:val>
                                            <p:strVal val="#ppt_x"/>
                                          </p:val>
                                        </p:tav>
                                        <p:tav tm="100000">
                                          <p:val>
                                            <p:strVal val="#ppt_x"/>
                                          </p:val>
                                        </p:tav>
                                      </p:tavLst>
                                    </p:anim>
                                    <p:anim calcmode="lin" valueType="num">
                                      <p:cBhvr additive="base">
                                        <p:cTn id="31"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4" grpId="0" animBg="1"/>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81000" y="304800"/>
            <a:ext cx="5925276" cy="954107"/>
          </a:xfrm>
          <a:prstGeom prst="rect">
            <a:avLst/>
          </a:prstGeom>
          <a:solidFill>
            <a:schemeClr val="bg1"/>
          </a:solidFill>
        </p:spPr>
        <p:txBody>
          <a:bodyPr wrap="none" rtlCol="0">
            <a:spAutoFit/>
          </a:bodyPr>
          <a:lstStyle/>
          <a:p>
            <a:r>
              <a:rPr lang="en-US" sz="2800" dirty="0" smtClean="0">
                <a:solidFill>
                  <a:prstClr val="black"/>
                </a:solidFill>
              </a:rPr>
              <a:t>Explanation and Intervention Strategies</a:t>
            </a:r>
          </a:p>
          <a:p>
            <a:r>
              <a:rPr lang="en-US" sz="2800" dirty="0" smtClean="0">
                <a:solidFill>
                  <a:prstClr val="black"/>
                </a:solidFill>
              </a:rPr>
              <a:t>Individual Variation: Nicotine Addiction</a:t>
            </a:r>
            <a:endParaRPr lang="en-US" sz="2800" dirty="0">
              <a:solidFill>
                <a:prstClr val="black"/>
              </a:solidFill>
            </a:endParaRPr>
          </a:p>
        </p:txBody>
      </p:sp>
      <p:sp>
        <p:nvSpPr>
          <p:cNvPr id="8" name="Rectangle 7"/>
          <p:cNvSpPr/>
          <p:nvPr/>
        </p:nvSpPr>
        <p:spPr>
          <a:xfrm>
            <a:off x="415212" y="1524000"/>
            <a:ext cx="8451980" cy="83099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txBody>
          <a:bodyPr wrap="square">
            <a:spAutoFit/>
          </a:bodyPr>
          <a:lstStyle/>
          <a:p>
            <a:r>
              <a:rPr lang="en-US" sz="2400" b="1" dirty="0" smtClean="0"/>
              <a:t>Interventions associated with individual </a:t>
            </a:r>
            <a:r>
              <a:rPr lang="en-US" sz="2400" b="1" dirty="0"/>
              <a:t>variation </a:t>
            </a:r>
            <a:r>
              <a:rPr lang="en-US" sz="2400" b="1" i="1" dirty="0"/>
              <a:t>within</a:t>
            </a:r>
            <a:r>
              <a:rPr lang="en-US" sz="2400" b="1" dirty="0"/>
              <a:t> </a:t>
            </a:r>
            <a:r>
              <a:rPr lang="en-US" sz="2400" b="1" dirty="0" smtClean="0"/>
              <a:t>populations include:</a:t>
            </a:r>
          </a:p>
        </p:txBody>
      </p:sp>
      <p:sp>
        <p:nvSpPr>
          <p:cNvPr id="2" name="Rectangle 1"/>
          <p:cNvSpPr/>
          <p:nvPr/>
        </p:nvSpPr>
        <p:spPr>
          <a:xfrm>
            <a:off x="433872" y="2819400"/>
            <a:ext cx="6500327" cy="2308324"/>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ln>
            <a:solidFill>
              <a:schemeClr val="accent1"/>
            </a:solidFill>
          </a:ln>
        </p:spPr>
        <p:txBody>
          <a:bodyPr wrap="square">
            <a:spAutoFit/>
          </a:bodyPr>
          <a:lstStyle/>
          <a:p>
            <a:pPr lvl="0"/>
            <a:r>
              <a:rPr lang="en-US" sz="2400" dirty="0">
                <a:solidFill>
                  <a:prstClr val="black"/>
                </a:solidFill>
              </a:rPr>
              <a:t>Targeting genetic variation for intervention</a:t>
            </a:r>
            <a:r>
              <a:rPr lang="en-US" sz="2400" dirty="0" smtClean="0">
                <a:solidFill>
                  <a:prstClr val="black"/>
                </a:solidFill>
              </a:rPr>
              <a:t>:</a:t>
            </a:r>
          </a:p>
          <a:p>
            <a:pPr lvl="0"/>
            <a:endParaRPr lang="en-US" sz="2400" dirty="0">
              <a:solidFill>
                <a:prstClr val="black"/>
              </a:solidFill>
            </a:endParaRPr>
          </a:p>
          <a:p>
            <a:pPr marL="800100" lvl="1" indent="-342900">
              <a:buFont typeface="Arial" panose="020B0604020202020204" pitchFamily="34" charset="0"/>
              <a:buChar char="•"/>
            </a:pPr>
            <a:r>
              <a:rPr lang="en-US" sz="2400" dirty="0">
                <a:solidFill>
                  <a:prstClr val="black"/>
                </a:solidFill>
              </a:rPr>
              <a:t>Tailored </a:t>
            </a:r>
            <a:r>
              <a:rPr lang="en-US" sz="2400" dirty="0" err="1">
                <a:solidFill>
                  <a:prstClr val="black"/>
                </a:solidFill>
              </a:rPr>
              <a:t>pharmacogenetic</a:t>
            </a:r>
            <a:r>
              <a:rPr lang="en-US" sz="2400" dirty="0">
                <a:solidFill>
                  <a:prstClr val="black"/>
                </a:solidFill>
              </a:rPr>
              <a:t>  approaches</a:t>
            </a:r>
          </a:p>
          <a:p>
            <a:pPr marL="800100" lvl="1" indent="-342900">
              <a:buFont typeface="Arial" panose="020B0604020202020204" pitchFamily="34" charset="0"/>
              <a:buChar char="•"/>
            </a:pPr>
            <a:endParaRPr lang="en-US" sz="2400" dirty="0" smtClean="0">
              <a:solidFill>
                <a:prstClr val="black"/>
              </a:solidFill>
            </a:endParaRPr>
          </a:p>
          <a:p>
            <a:pPr marL="800100" lvl="1" indent="-342900">
              <a:buFont typeface="Arial" panose="020B0604020202020204" pitchFamily="34" charset="0"/>
              <a:buChar char="•"/>
            </a:pPr>
            <a:r>
              <a:rPr lang="en-US" sz="2400" dirty="0" smtClean="0">
                <a:solidFill>
                  <a:prstClr val="black"/>
                </a:solidFill>
              </a:rPr>
              <a:t>Targeted </a:t>
            </a:r>
            <a:r>
              <a:rPr lang="en-US" sz="2400" dirty="0">
                <a:solidFill>
                  <a:prstClr val="black"/>
                </a:solidFill>
              </a:rPr>
              <a:t>Behavioral interventions &amp; warnings</a:t>
            </a:r>
          </a:p>
        </p:txBody>
      </p:sp>
      <p:sp>
        <p:nvSpPr>
          <p:cNvPr id="3" name="TextBox 2"/>
          <p:cNvSpPr txBox="1"/>
          <p:nvPr/>
        </p:nvSpPr>
        <p:spPr>
          <a:xfrm>
            <a:off x="479308" y="5486400"/>
            <a:ext cx="5997692" cy="83099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ln>
            <a:solidFill>
              <a:schemeClr val="accent1"/>
            </a:solidFill>
          </a:ln>
        </p:spPr>
        <p:txBody>
          <a:bodyPr wrap="square" rtlCol="0">
            <a:spAutoFit/>
          </a:bodyPr>
          <a:lstStyle/>
          <a:p>
            <a:r>
              <a:rPr lang="en-US" sz="2400" dirty="0" smtClean="0"/>
              <a:t>Targeting environmental variation to identify and ameliorate particular environmental risks</a:t>
            </a:r>
            <a:endParaRPr lang="en-US" sz="2400" dirty="0"/>
          </a:p>
        </p:txBody>
      </p:sp>
      <p:sp>
        <p:nvSpPr>
          <p:cNvPr id="4" name="TextBox 3"/>
          <p:cNvSpPr txBox="1"/>
          <p:nvPr/>
        </p:nvSpPr>
        <p:spPr>
          <a:xfrm>
            <a:off x="7391400" y="6236732"/>
            <a:ext cx="1794081" cy="584775"/>
          </a:xfrm>
          <a:prstGeom prst="rect">
            <a:avLst/>
          </a:prstGeom>
          <a:noFill/>
        </p:spPr>
        <p:txBody>
          <a:bodyPr wrap="none" rtlCol="0">
            <a:spAutoFit/>
          </a:bodyPr>
          <a:lstStyle/>
          <a:p>
            <a:r>
              <a:rPr lang="en-US" sz="3200" b="1" dirty="0" smtClean="0"/>
              <a:t>Examples</a:t>
            </a:r>
            <a:endParaRPr lang="en-US" sz="3200" b="1" dirty="0"/>
          </a:p>
        </p:txBody>
      </p:sp>
    </p:spTree>
    <p:extLst>
      <p:ext uri="{BB962C8B-B14F-4D97-AF65-F5344CB8AC3E}">
        <p14:creationId xmlns:p14="http://schemas.microsoft.com/office/powerpoint/2010/main" val="3566135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wipe(left)">
                                      <p:cBhvr>
                                        <p:cTn id="7" dur="500"/>
                                        <p:tgtEl>
                                          <p:spTgt spid="2">
                                            <p:bg/>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wipe(left)">
                                      <p:cBhvr>
                                        <p:cTn id="10" dur="5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wipe(left)">
                                      <p:cBhvr>
                                        <p:cTn id="15" dur="500"/>
                                        <p:tgtEl>
                                          <p:spTgt spid="2">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2">
                                            <p:txEl>
                                              <p:pRg st="4" end="4"/>
                                            </p:txEl>
                                          </p:spTgt>
                                        </p:tgtEl>
                                        <p:attrNameLst>
                                          <p:attrName>style.visibility</p:attrName>
                                        </p:attrNameLst>
                                      </p:cBhvr>
                                      <p:to>
                                        <p:strVal val="visible"/>
                                      </p:to>
                                    </p:set>
                                    <p:animEffect transition="in" filter="wipe(left)">
                                      <p:cBhvr>
                                        <p:cTn id="20" dur="500"/>
                                        <p:tgtEl>
                                          <p:spTgt spid="2">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ipe(left)">
                                      <p:cBhvr>
                                        <p:cTn id="25" dur="500"/>
                                        <p:tgtEl>
                                          <p:spTgt spid="3"/>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 calcmode="lin" valueType="num">
                                      <p:cBhvr additive="base">
                                        <p:cTn id="30" dur="500" fill="hold"/>
                                        <p:tgtEl>
                                          <p:spTgt spid="4"/>
                                        </p:tgtEl>
                                        <p:attrNameLst>
                                          <p:attrName>ppt_x</p:attrName>
                                        </p:attrNameLst>
                                      </p:cBhvr>
                                      <p:tavLst>
                                        <p:tav tm="0">
                                          <p:val>
                                            <p:strVal val="#ppt_x"/>
                                          </p:val>
                                        </p:tav>
                                        <p:tav tm="100000">
                                          <p:val>
                                            <p:strVal val="#ppt_x"/>
                                          </p:val>
                                        </p:tav>
                                      </p:tavLst>
                                    </p:anim>
                                    <p:anim calcmode="lin" valueType="num">
                                      <p:cBhvr additive="base">
                                        <p:cTn id="31"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animBg="1"/>
      <p:bldP spid="3" grpId="0" animBg="1"/>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81000" y="304800"/>
            <a:ext cx="5925276" cy="954107"/>
          </a:xfrm>
          <a:prstGeom prst="rect">
            <a:avLst/>
          </a:prstGeom>
          <a:solidFill>
            <a:schemeClr val="bg1"/>
          </a:solidFill>
        </p:spPr>
        <p:txBody>
          <a:bodyPr wrap="none" rtlCol="0">
            <a:spAutoFit/>
          </a:bodyPr>
          <a:lstStyle/>
          <a:p>
            <a:r>
              <a:rPr lang="en-US" sz="2800" dirty="0" smtClean="0">
                <a:solidFill>
                  <a:prstClr val="black"/>
                </a:solidFill>
              </a:rPr>
              <a:t>Explanation and Intervention Strategies</a:t>
            </a:r>
          </a:p>
          <a:p>
            <a:r>
              <a:rPr lang="en-US" sz="2800" dirty="0" smtClean="0">
                <a:solidFill>
                  <a:prstClr val="black"/>
                </a:solidFill>
              </a:rPr>
              <a:t>Individual Variation: Nicotine Addiction</a:t>
            </a:r>
            <a:endParaRPr lang="en-US" sz="2800" dirty="0">
              <a:solidFill>
                <a:prstClr val="black"/>
              </a:solidFill>
            </a:endParaRPr>
          </a:p>
        </p:txBody>
      </p:sp>
      <p:sp>
        <p:nvSpPr>
          <p:cNvPr id="8" name="Rectangle 7"/>
          <p:cNvSpPr/>
          <p:nvPr/>
        </p:nvSpPr>
        <p:spPr>
          <a:xfrm>
            <a:off x="415212" y="1524000"/>
            <a:ext cx="8451980" cy="513986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txBody>
          <a:bodyPr wrap="square">
            <a:spAutoFit/>
          </a:bodyPr>
          <a:lstStyle/>
          <a:p>
            <a:r>
              <a:rPr lang="en-US" sz="2400" dirty="0" smtClean="0"/>
              <a:t>Given genetic variation associated with the outcomes, one can target the genetic variation for:</a:t>
            </a:r>
          </a:p>
          <a:p>
            <a:pPr lvl="1"/>
            <a:endParaRPr lang="en-US" sz="2000" dirty="0"/>
          </a:p>
          <a:p>
            <a:pPr marL="800100" lvl="1" indent="-342900">
              <a:buFont typeface="Arial" panose="020B0604020202020204" pitchFamily="34" charset="0"/>
              <a:buChar char="•"/>
            </a:pPr>
            <a:r>
              <a:rPr lang="en-US" sz="2000" dirty="0"/>
              <a:t>T</a:t>
            </a:r>
            <a:r>
              <a:rPr lang="en-US" sz="2000" dirty="0" smtClean="0"/>
              <a:t>ailored </a:t>
            </a:r>
            <a:r>
              <a:rPr lang="en-US" sz="2000" dirty="0" err="1" smtClean="0"/>
              <a:t>pharmacogenetic</a:t>
            </a:r>
            <a:r>
              <a:rPr lang="en-US" sz="2000" dirty="0" smtClean="0"/>
              <a:t>  approaches</a:t>
            </a:r>
          </a:p>
          <a:p>
            <a:pPr lvl="2"/>
            <a:r>
              <a:rPr lang="en-US" sz="2000" dirty="0" smtClean="0"/>
              <a:t>e.g. “Smoking </a:t>
            </a:r>
            <a:r>
              <a:rPr lang="en-US" sz="2000" dirty="0"/>
              <a:t>Cessation </a:t>
            </a:r>
            <a:r>
              <a:rPr lang="en-US" sz="2000" dirty="0" err="1"/>
              <a:t>Pharmacogenetics</a:t>
            </a:r>
            <a:r>
              <a:rPr lang="en-US" sz="2000" dirty="0"/>
              <a:t>: Analysis of </a:t>
            </a:r>
            <a:r>
              <a:rPr lang="en-US" sz="2000" dirty="0" err="1"/>
              <a:t>Varenicline</a:t>
            </a:r>
            <a:r>
              <a:rPr lang="en-US" sz="2000" dirty="0"/>
              <a:t> and Bupropion in Placebo-Controlled Clinical Trials”</a:t>
            </a:r>
            <a:r>
              <a:rPr lang="en-US" sz="800" dirty="0"/>
              <a:t> King et al </a:t>
            </a:r>
            <a:r>
              <a:rPr lang="en-US" sz="800" i="1" dirty="0" err="1"/>
              <a:t>Neuropsychopharmacology</a:t>
            </a:r>
            <a:r>
              <a:rPr lang="en-US" sz="800" dirty="0"/>
              <a:t> (2012) 37, </a:t>
            </a:r>
            <a:r>
              <a:rPr lang="en-US" sz="800" dirty="0" smtClean="0"/>
              <a:t>641–650 </a:t>
            </a:r>
          </a:p>
          <a:p>
            <a:pPr lvl="2"/>
            <a:endParaRPr lang="en-US" sz="2000" dirty="0" smtClean="0"/>
          </a:p>
          <a:p>
            <a:pPr lvl="2"/>
            <a:r>
              <a:rPr lang="en-US" sz="2000" dirty="0" smtClean="0"/>
              <a:t>“These data provide evidence for multiple genetic loci contributing to smoking cessation and therapeutic response. Different loci are associated with </a:t>
            </a:r>
            <a:r>
              <a:rPr lang="en-US" sz="2000" dirty="0" err="1" smtClean="0"/>
              <a:t>varenicline</a:t>
            </a:r>
            <a:r>
              <a:rPr lang="en-US" sz="2000" dirty="0" smtClean="0"/>
              <a:t> </a:t>
            </a:r>
            <a:r>
              <a:rPr lang="en-US" sz="2000" i="1" dirty="0" smtClean="0"/>
              <a:t>vs</a:t>
            </a:r>
            <a:r>
              <a:rPr lang="en-US" sz="2000" dirty="0" smtClean="0"/>
              <a:t> bupropion response, suggesting that additional research may identify clinically useful markers to guide treatment decisions…”</a:t>
            </a:r>
            <a:br>
              <a:rPr lang="en-US" sz="2000" dirty="0" smtClean="0"/>
            </a:br>
            <a:endParaRPr lang="en-US" sz="2000" dirty="0" smtClean="0"/>
          </a:p>
          <a:p>
            <a:pPr marL="800100" lvl="1" indent="-342900">
              <a:buFont typeface="Arial" panose="020B0604020202020204" pitchFamily="34" charset="0"/>
              <a:buChar char="•"/>
            </a:pPr>
            <a:r>
              <a:rPr lang="en-US" sz="2000" dirty="0" smtClean="0"/>
              <a:t>Behavioral interventions &amp; warnings for “high risk” alleles</a:t>
            </a:r>
          </a:p>
          <a:p>
            <a:pPr lvl="2"/>
            <a:r>
              <a:rPr lang="en-US" sz="2000" dirty="0" smtClean="0"/>
              <a:t>e.g</a:t>
            </a:r>
            <a:r>
              <a:rPr lang="en-US" sz="2000" dirty="0"/>
              <a:t>. “A Preliminary Exploration of College Smokers’ Reactions to Nicotine Dependence Genetic Susceptibility </a:t>
            </a:r>
            <a:r>
              <a:rPr lang="en-US" sz="2000" dirty="0" smtClean="0"/>
              <a:t>Feedback” </a:t>
            </a:r>
            <a:r>
              <a:rPr lang="en-US" sz="800" dirty="0" err="1" smtClean="0"/>
              <a:t>Lipkus</a:t>
            </a:r>
            <a:r>
              <a:rPr lang="en-US" sz="800" dirty="0"/>
              <a:t> et al  Nicotine </a:t>
            </a:r>
            <a:r>
              <a:rPr lang="en-US" sz="800" dirty="0" err="1"/>
              <a:t>Tob</a:t>
            </a:r>
            <a:r>
              <a:rPr lang="en-US" sz="800" dirty="0"/>
              <a:t> Res (2014) </a:t>
            </a:r>
            <a:endParaRPr lang="en-US" sz="800" dirty="0" smtClean="0"/>
          </a:p>
        </p:txBody>
      </p:sp>
    </p:spTree>
    <p:extLst>
      <p:ext uri="{BB962C8B-B14F-4D97-AF65-F5344CB8AC3E}">
        <p14:creationId xmlns:p14="http://schemas.microsoft.com/office/powerpoint/2010/main" val="2711175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bg/>
                                          </p:spTgt>
                                        </p:tgtEl>
                                        <p:attrNameLst>
                                          <p:attrName>style.visibility</p:attrName>
                                        </p:attrNameLst>
                                      </p:cBhvr>
                                      <p:to>
                                        <p:strVal val="visible"/>
                                      </p:to>
                                    </p:set>
                                    <p:animEffect transition="in" filter="wipe(left)">
                                      <p:cBhvr>
                                        <p:cTn id="7" dur="500"/>
                                        <p:tgtEl>
                                          <p:spTgt spid="8">
                                            <p:bg/>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8">
                                            <p:txEl>
                                              <p:pRg st="0" end="0"/>
                                            </p:txEl>
                                          </p:spTgt>
                                        </p:tgtEl>
                                        <p:attrNameLst>
                                          <p:attrName>style.visibility</p:attrName>
                                        </p:attrNameLst>
                                      </p:cBhvr>
                                      <p:to>
                                        <p:strVal val="visible"/>
                                      </p:to>
                                    </p:set>
                                    <p:animEffect transition="in" filter="wipe(left)">
                                      <p:cBhvr>
                                        <p:cTn id="10" dur="500"/>
                                        <p:tgtEl>
                                          <p:spTgt spid="8">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animEffect transition="in" filter="wipe(left)">
                                      <p:cBhvr>
                                        <p:cTn id="15" dur="500"/>
                                        <p:tgtEl>
                                          <p:spTgt spid="8">
                                            <p:txEl>
                                              <p:pRg st="2" end="2"/>
                                            </p:txEl>
                                          </p:spTgt>
                                        </p:tgtEl>
                                      </p:cBhvr>
                                    </p:animEffect>
                                  </p:childTnLst>
                                </p:cTn>
                              </p:par>
                            </p:childTnLst>
                          </p:cTn>
                        </p:par>
                        <p:par>
                          <p:cTn id="16" fill="hold">
                            <p:stCondLst>
                              <p:cond delay="500"/>
                            </p:stCondLst>
                            <p:childTnLst>
                              <p:par>
                                <p:cTn id="17" presetID="22" presetClass="entr" presetSubtype="8" fill="hold" grpId="0" nodeType="after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animEffect transition="in" filter="wipe(left)">
                                      <p:cBhvr>
                                        <p:cTn id="19" dur="500"/>
                                        <p:tgtEl>
                                          <p:spTgt spid="8">
                                            <p:txEl>
                                              <p:pRg st="3" end="3"/>
                                            </p:txEl>
                                          </p:spTgt>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8">
                                            <p:txEl>
                                              <p:pRg st="5" end="5"/>
                                            </p:txEl>
                                          </p:spTgt>
                                        </p:tgtEl>
                                        <p:attrNameLst>
                                          <p:attrName>style.visibility</p:attrName>
                                        </p:attrNameLst>
                                      </p:cBhvr>
                                      <p:to>
                                        <p:strVal val="visible"/>
                                      </p:to>
                                    </p:set>
                                    <p:animEffect transition="in" filter="wipe(left)">
                                      <p:cBhvr>
                                        <p:cTn id="22" dur="500"/>
                                        <p:tgtEl>
                                          <p:spTgt spid="8">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
                                            <p:txEl>
                                              <p:pRg st="6" end="6"/>
                                            </p:txEl>
                                          </p:spTgt>
                                        </p:tgtEl>
                                        <p:attrNameLst>
                                          <p:attrName>style.visibility</p:attrName>
                                        </p:attrNameLst>
                                      </p:cBhvr>
                                      <p:to>
                                        <p:strVal val="visible"/>
                                      </p:to>
                                    </p:set>
                                    <p:animEffect transition="in" filter="wipe(left)">
                                      <p:cBhvr>
                                        <p:cTn id="27" dur="500"/>
                                        <p:tgtEl>
                                          <p:spTgt spid="8">
                                            <p:txEl>
                                              <p:pRg st="6" end="6"/>
                                            </p:txEl>
                                          </p:spTgt>
                                        </p:tgtEl>
                                      </p:cBhvr>
                                    </p:animEffect>
                                  </p:childTnLst>
                                </p:cTn>
                              </p:par>
                            </p:childTnLst>
                          </p:cTn>
                        </p:par>
                        <p:par>
                          <p:cTn id="28" fill="hold">
                            <p:stCondLst>
                              <p:cond delay="500"/>
                            </p:stCondLst>
                            <p:childTnLst>
                              <p:par>
                                <p:cTn id="29" presetID="22" presetClass="entr" presetSubtype="8" fill="hold" grpId="0" nodeType="afterEffect">
                                  <p:stCondLst>
                                    <p:cond delay="0"/>
                                  </p:stCondLst>
                                  <p:childTnLst>
                                    <p:set>
                                      <p:cBhvr>
                                        <p:cTn id="30" dur="1" fill="hold">
                                          <p:stCondLst>
                                            <p:cond delay="0"/>
                                          </p:stCondLst>
                                        </p:cTn>
                                        <p:tgtEl>
                                          <p:spTgt spid="8">
                                            <p:txEl>
                                              <p:pRg st="7" end="7"/>
                                            </p:txEl>
                                          </p:spTgt>
                                        </p:tgtEl>
                                        <p:attrNameLst>
                                          <p:attrName>style.visibility</p:attrName>
                                        </p:attrNameLst>
                                      </p:cBhvr>
                                      <p:to>
                                        <p:strVal val="visible"/>
                                      </p:to>
                                    </p:set>
                                    <p:animEffect transition="in" filter="wipe(left)">
                                      <p:cBhvr>
                                        <p:cTn id="31" dur="500"/>
                                        <p:tgtEl>
                                          <p:spTgt spid="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81000" y="304800"/>
            <a:ext cx="5925276" cy="954107"/>
          </a:xfrm>
          <a:prstGeom prst="rect">
            <a:avLst/>
          </a:prstGeom>
          <a:solidFill>
            <a:schemeClr val="bg1"/>
          </a:solidFill>
        </p:spPr>
        <p:txBody>
          <a:bodyPr wrap="none" rtlCol="0">
            <a:spAutoFit/>
          </a:bodyPr>
          <a:lstStyle/>
          <a:p>
            <a:r>
              <a:rPr lang="en-US" sz="2800" dirty="0" smtClean="0">
                <a:solidFill>
                  <a:prstClr val="black"/>
                </a:solidFill>
              </a:rPr>
              <a:t>Explanation and Intervention Strategies</a:t>
            </a:r>
          </a:p>
          <a:p>
            <a:r>
              <a:rPr lang="en-US" sz="2800" dirty="0" smtClean="0">
                <a:solidFill>
                  <a:prstClr val="black"/>
                </a:solidFill>
              </a:rPr>
              <a:t>Individual Variation: Nicotine Addiction</a:t>
            </a:r>
            <a:endParaRPr lang="en-US" sz="2800" dirty="0">
              <a:solidFill>
                <a:prstClr val="black"/>
              </a:solidFill>
            </a:endParaRPr>
          </a:p>
        </p:txBody>
      </p:sp>
      <p:sp>
        <p:nvSpPr>
          <p:cNvPr id="8" name="Rectangle 7"/>
          <p:cNvSpPr/>
          <p:nvPr/>
        </p:nvSpPr>
        <p:spPr>
          <a:xfrm>
            <a:off x="415212" y="1447800"/>
            <a:ext cx="8451980" cy="544764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txBody>
          <a:bodyPr wrap="square">
            <a:spAutoFit/>
          </a:bodyPr>
          <a:lstStyle/>
          <a:p>
            <a:r>
              <a:rPr lang="en-US" sz="2400" dirty="0" smtClean="0"/>
              <a:t>Given specific environmental risk factors associated with the outcomes, one can target the environmental variation:</a:t>
            </a:r>
          </a:p>
          <a:p>
            <a:pPr lvl="1"/>
            <a:endParaRPr lang="en-US" sz="2000" dirty="0"/>
          </a:p>
          <a:p>
            <a:pPr lvl="1" indent="-342900">
              <a:buFont typeface="Arial" panose="020B0604020202020204" pitchFamily="34" charset="0"/>
              <a:buChar char="•"/>
            </a:pPr>
            <a:r>
              <a:rPr lang="en-US" sz="2000" dirty="0" smtClean="0"/>
              <a:t>Example: Stress and smoking initiation / nicotine addiction</a:t>
            </a:r>
          </a:p>
          <a:p>
            <a:pPr marL="457200" lvl="2"/>
            <a:endParaRPr lang="en-US" sz="2000" dirty="0" smtClean="0"/>
          </a:p>
          <a:p>
            <a:pPr marL="914400" lvl="3"/>
            <a:r>
              <a:rPr lang="en-US" sz="2000" dirty="0" smtClean="0"/>
              <a:t>Given the relationship between stress and starting to smoke, and stress and becoming addicted to nicotine, some researchers have suggested targeting individuals with particular stressors for intervention in order to prevent smoking</a:t>
            </a:r>
          </a:p>
          <a:p>
            <a:pPr lvl="1"/>
            <a:endParaRPr lang="en-US" sz="2000" dirty="0" smtClean="0"/>
          </a:p>
          <a:p>
            <a:pPr marL="457200" lvl="2"/>
            <a:r>
              <a:rPr lang="en-US" sz="2000" dirty="0"/>
              <a:t>“Interventions that offer support and resources to students entering college with PTSD may help to prevent smoking behaviors from escalating and may ultimately prevent the adoption of daily smoking in later adulthood.”</a:t>
            </a:r>
          </a:p>
          <a:p>
            <a:pPr marL="914400" lvl="3"/>
            <a:r>
              <a:rPr lang="en-US" dirty="0" smtClean="0"/>
              <a:t>“</a:t>
            </a:r>
            <a:r>
              <a:rPr lang="en-US" dirty="0"/>
              <a:t>Transition and change: Prospective effects of posttraumatic stress on smoking trajectories in the first year of college</a:t>
            </a:r>
            <a:r>
              <a:rPr lang="en-US" dirty="0" smtClean="0"/>
              <a:t>.” </a:t>
            </a:r>
            <a:r>
              <a:rPr lang="en-US" sz="800" dirty="0" smtClean="0"/>
              <a:t>Read </a:t>
            </a:r>
            <a:r>
              <a:rPr lang="en-US" sz="800" dirty="0"/>
              <a:t>et al Health Psychology, </a:t>
            </a:r>
            <a:r>
              <a:rPr lang="en-US" sz="800" dirty="0" err="1"/>
              <a:t>Vol</a:t>
            </a:r>
            <a:r>
              <a:rPr lang="en-US" sz="800" dirty="0"/>
              <a:t> 32(7), Jul 2013, 757-767</a:t>
            </a:r>
          </a:p>
          <a:p>
            <a:pPr lvl="1"/>
            <a:endParaRPr lang="en-US" sz="2000" dirty="0"/>
          </a:p>
        </p:txBody>
      </p:sp>
    </p:spTree>
    <p:extLst>
      <p:ext uri="{BB962C8B-B14F-4D97-AF65-F5344CB8AC3E}">
        <p14:creationId xmlns:p14="http://schemas.microsoft.com/office/powerpoint/2010/main" val="2580570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bg/>
                                          </p:spTgt>
                                        </p:tgtEl>
                                        <p:attrNameLst>
                                          <p:attrName>style.visibility</p:attrName>
                                        </p:attrNameLst>
                                      </p:cBhvr>
                                      <p:to>
                                        <p:strVal val="visible"/>
                                      </p:to>
                                    </p:set>
                                    <p:animEffect transition="in" filter="wipe(left)">
                                      <p:cBhvr>
                                        <p:cTn id="7" dur="500"/>
                                        <p:tgtEl>
                                          <p:spTgt spid="8">
                                            <p:bg/>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8">
                                            <p:txEl>
                                              <p:pRg st="0" end="0"/>
                                            </p:txEl>
                                          </p:spTgt>
                                        </p:tgtEl>
                                        <p:attrNameLst>
                                          <p:attrName>style.visibility</p:attrName>
                                        </p:attrNameLst>
                                      </p:cBhvr>
                                      <p:to>
                                        <p:strVal val="visible"/>
                                      </p:to>
                                    </p:set>
                                    <p:animEffect transition="in" filter="wipe(left)">
                                      <p:cBhvr>
                                        <p:cTn id="10" dur="500"/>
                                        <p:tgtEl>
                                          <p:spTgt spid="8">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animEffect transition="in" filter="wipe(left)">
                                      <p:cBhvr>
                                        <p:cTn id="15" dur="500"/>
                                        <p:tgtEl>
                                          <p:spTgt spid="8">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8">
                                            <p:txEl>
                                              <p:pRg st="4" end="4"/>
                                            </p:txEl>
                                          </p:spTgt>
                                        </p:tgtEl>
                                        <p:attrNameLst>
                                          <p:attrName>style.visibility</p:attrName>
                                        </p:attrNameLst>
                                      </p:cBhvr>
                                      <p:to>
                                        <p:strVal val="visible"/>
                                      </p:to>
                                    </p:set>
                                    <p:animEffect transition="in" filter="wipe(left)">
                                      <p:cBhvr>
                                        <p:cTn id="20" dur="500"/>
                                        <p:tgtEl>
                                          <p:spTgt spid="8">
                                            <p:txEl>
                                              <p:pRg st="4" end="4"/>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8">
                                            <p:txEl>
                                              <p:pRg st="6" end="6"/>
                                            </p:txEl>
                                          </p:spTgt>
                                        </p:tgtEl>
                                        <p:attrNameLst>
                                          <p:attrName>style.visibility</p:attrName>
                                        </p:attrNameLst>
                                      </p:cBhvr>
                                      <p:to>
                                        <p:strVal val="visible"/>
                                      </p:to>
                                    </p:set>
                                    <p:animEffect transition="in" filter="wipe(left)">
                                      <p:cBhvr>
                                        <p:cTn id="23" dur="500"/>
                                        <p:tgtEl>
                                          <p:spTgt spid="8">
                                            <p:txEl>
                                              <p:pRg st="6" end="6"/>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8">
                                            <p:txEl>
                                              <p:pRg st="7" end="7"/>
                                            </p:txEl>
                                          </p:spTgt>
                                        </p:tgtEl>
                                        <p:attrNameLst>
                                          <p:attrName>style.visibility</p:attrName>
                                        </p:attrNameLst>
                                      </p:cBhvr>
                                      <p:to>
                                        <p:strVal val="visible"/>
                                      </p:to>
                                    </p:set>
                                    <p:animEffect transition="in" filter="wipe(left)">
                                      <p:cBhvr>
                                        <p:cTn id="26" dur="500"/>
                                        <p:tgtEl>
                                          <p:spTgt spid="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bldLvl="2"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85800" y="2466888"/>
            <a:ext cx="6471580" cy="461665"/>
          </a:xfrm>
          <a:prstGeom prst="rect">
            <a:avLst/>
          </a:prstGeom>
          <a:solidFill>
            <a:schemeClr val="accent1">
              <a:lumMod val="20000"/>
              <a:lumOff val="80000"/>
            </a:schemeClr>
          </a:solidFill>
          <a:ln>
            <a:solidFill>
              <a:schemeClr val="accent1"/>
            </a:solidFill>
          </a:ln>
        </p:spPr>
        <p:txBody>
          <a:bodyPr wrap="none" rtlCol="0">
            <a:spAutoFit/>
          </a:bodyPr>
          <a:lstStyle/>
          <a:p>
            <a:r>
              <a:rPr lang="en-US" sz="2400" dirty="0" smtClean="0"/>
              <a:t>Focus on individual (within-population) variation…</a:t>
            </a:r>
            <a:endParaRPr lang="en-US" sz="2400" dirty="0"/>
          </a:p>
        </p:txBody>
      </p:sp>
      <p:sp>
        <p:nvSpPr>
          <p:cNvPr id="4" name="TextBox 3"/>
          <p:cNvSpPr txBox="1"/>
          <p:nvPr/>
        </p:nvSpPr>
        <p:spPr>
          <a:xfrm>
            <a:off x="1371600" y="3204172"/>
            <a:ext cx="7543800" cy="830997"/>
          </a:xfrm>
          <a:prstGeom prst="rect">
            <a:avLst/>
          </a:prstGeom>
          <a:solidFill>
            <a:schemeClr val="accent1">
              <a:lumMod val="20000"/>
              <a:lumOff val="80000"/>
            </a:schemeClr>
          </a:solidFill>
          <a:ln>
            <a:solidFill>
              <a:schemeClr val="accent1"/>
            </a:solidFill>
          </a:ln>
        </p:spPr>
        <p:txBody>
          <a:bodyPr wrap="square" rtlCol="0">
            <a:spAutoFit/>
          </a:bodyPr>
          <a:lstStyle/>
          <a:p>
            <a:r>
              <a:rPr lang="en-US" sz="2400" dirty="0" smtClean="0"/>
              <a:t>Focus on the parts of that variation with a plausible biomedical component…</a:t>
            </a:r>
            <a:endParaRPr lang="en-US" sz="2400" dirty="0"/>
          </a:p>
        </p:txBody>
      </p:sp>
      <p:sp>
        <p:nvSpPr>
          <p:cNvPr id="5" name="TextBox 4"/>
          <p:cNvSpPr txBox="1"/>
          <p:nvPr/>
        </p:nvSpPr>
        <p:spPr>
          <a:xfrm>
            <a:off x="2895600" y="4310788"/>
            <a:ext cx="6019800" cy="1200329"/>
          </a:xfrm>
          <a:prstGeom prst="rect">
            <a:avLst/>
          </a:prstGeom>
          <a:solidFill>
            <a:schemeClr val="accent1">
              <a:lumMod val="20000"/>
              <a:lumOff val="80000"/>
            </a:schemeClr>
          </a:solidFill>
          <a:ln>
            <a:solidFill>
              <a:schemeClr val="accent1"/>
            </a:solidFill>
          </a:ln>
        </p:spPr>
        <p:txBody>
          <a:bodyPr wrap="square" rtlCol="0">
            <a:spAutoFit/>
          </a:bodyPr>
          <a:lstStyle/>
          <a:p>
            <a:r>
              <a:rPr lang="en-US" sz="2400" dirty="0" smtClean="0"/>
              <a:t>Propose biomedical solutions, given the parts of the individual variation that seem plausibly susceptible to biomedical intervention…</a:t>
            </a:r>
            <a:endParaRPr lang="en-US" sz="2400" dirty="0"/>
          </a:p>
        </p:txBody>
      </p:sp>
      <p:sp>
        <p:nvSpPr>
          <p:cNvPr id="6" name="TextBox 5"/>
          <p:cNvSpPr txBox="1"/>
          <p:nvPr/>
        </p:nvSpPr>
        <p:spPr>
          <a:xfrm>
            <a:off x="6423103" y="5786735"/>
            <a:ext cx="2643544" cy="523220"/>
          </a:xfrm>
          <a:prstGeom prst="rect">
            <a:avLst/>
          </a:prstGeom>
          <a:solidFill>
            <a:schemeClr val="accent1">
              <a:lumMod val="20000"/>
              <a:lumOff val="80000"/>
            </a:schemeClr>
          </a:solidFill>
          <a:ln>
            <a:solidFill>
              <a:schemeClr val="accent1"/>
            </a:solidFill>
          </a:ln>
        </p:spPr>
        <p:txBody>
          <a:bodyPr wrap="none" rtlCol="0">
            <a:spAutoFit/>
          </a:bodyPr>
          <a:lstStyle/>
          <a:p>
            <a:r>
              <a:rPr lang="en-US" sz="2800" b="1" dirty="0" smtClean="0"/>
              <a:t>Treat individuals</a:t>
            </a:r>
            <a:endParaRPr lang="en-US" sz="2800" b="1" dirty="0"/>
          </a:p>
        </p:txBody>
      </p:sp>
      <p:sp>
        <p:nvSpPr>
          <p:cNvPr id="8" name="TextBox 7"/>
          <p:cNvSpPr txBox="1"/>
          <p:nvPr/>
        </p:nvSpPr>
        <p:spPr>
          <a:xfrm>
            <a:off x="381000" y="1729604"/>
            <a:ext cx="6281078" cy="461665"/>
          </a:xfrm>
          <a:prstGeom prst="rect">
            <a:avLst/>
          </a:prstGeom>
          <a:solidFill>
            <a:schemeClr val="accent1">
              <a:lumMod val="20000"/>
              <a:lumOff val="80000"/>
            </a:schemeClr>
          </a:solidFill>
          <a:ln>
            <a:solidFill>
              <a:schemeClr val="accent1"/>
            </a:solidFill>
          </a:ln>
        </p:spPr>
        <p:txBody>
          <a:bodyPr wrap="none" rtlCol="0">
            <a:spAutoFit/>
          </a:bodyPr>
          <a:lstStyle/>
          <a:p>
            <a:r>
              <a:rPr lang="en-US" sz="2400" dirty="0" smtClean="0"/>
              <a:t>Given a particular problematic behavior or trait…</a:t>
            </a:r>
            <a:endParaRPr lang="en-US" sz="2400" dirty="0"/>
          </a:p>
        </p:txBody>
      </p:sp>
      <p:sp>
        <p:nvSpPr>
          <p:cNvPr id="9" name="TextBox 8"/>
          <p:cNvSpPr txBox="1"/>
          <p:nvPr/>
        </p:nvSpPr>
        <p:spPr>
          <a:xfrm>
            <a:off x="138086" y="132400"/>
            <a:ext cx="8853514" cy="954107"/>
          </a:xfrm>
          <a:prstGeom prst="rect">
            <a:avLst/>
          </a:prstGeom>
          <a:solidFill>
            <a:schemeClr val="accent1">
              <a:lumMod val="20000"/>
              <a:lumOff val="80000"/>
            </a:schemeClr>
          </a:solidFill>
        </p:spPr>
        <p:txBody>
          <a:bodyPr wrap="none" rtlCol="0">
            <a:spAutoFit/>
          </a:bodyPr>
          <a:lstStyle/>
          <a:p>
            <a:r>
              <a:rPr lang="en-US" sz="2800" b="1" dirty="0" smtClean="0"/>
              <a:t>A Pause:</a:t>
            </a:r>
          </a:p>
          <a:p>
            <a:r>
              <a:rPr lang="en-US" sz="2800" b="1" dirty="0" smtClean="0"/>
              <a:t>How problems / problematic traits become individualized</a:t>
            </a:r>
            <a:endParaRPr lang="en-US" sz="2800" b="1" dirty="0"/>
          </a:p>
        </p:txBody>
      </p:sp>
    </p:spTree>
    <p:extLst>
      <p:ext uri="{BB962C8B-B14F-4D97-AF65-F5344CB8AC3E}">
        <p14:creationId xmlns:p14="http://schemas.microsoft.com/office/powerpoint/2010/main" val="4251426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6995" y="304800"/>
            <a:ext cx="8297609" cy="523220"/>
          </a:xfrm>
          <a:prstGeom prst="rect">
            <a:avLst/>
          </a:prstGeom>
          <a:solidFill>
            <a:schemeClr val="accent1">
              <a:lumMod val="20000"/>
              <a:lumOff val="80000"/>
            </a:schemeClr>
          </a:solidFill>
        </p:spPr>
        <p:txBody>
          <a:bodyPr wrap="square" rtlCol="0">
            <a:spAutoFit/>
          </a:bodyPr>
          <a:lstStyle/>
          <a:p>
            <a:r>
              <a:rPr lang="en-US" sz="2800" b="1" dirty="0" smtClean="0"/>
              <a:t>The problems with approaches focused on individuals? </a:t>
            </a:r>
          </a:p>
        </p:txBody>
      </p:sp>
      <p:sp>
        <p:nvSpPr>
          <p:cNvPr id="5" name="Rectangle 4"/>
          <p:cNvSpPr/>
          <p:nvPr/>
        </p:nvSpPr>
        <p:spPr>
          <a:xfrm>
            <a:off x="371156" y="1261582"/>
            <a:ext cx="7553644" cy="461665"/>
          </a:xfrm>
          <a:prstGeom prst="rect">
            <a:avLst/>
          </a:prstGeom>
          <a:solidFill>
            <a:schemeClr val="accent1">
              <a:lumMod val="20000"/>
              <a:lumOff val="80000"/>
            </a:schemeClr>
          </a:solidFill>
        </p:spPr>
        <p:txBody>
          <a:bodyPr wrap="square">
            <a:spAutoFit/>
          </a:bodyPr>
          <a:lstStyle/>
          <a:p>
            <a:pPr lvl="0"/>
            <a:r>
              <a:rPr lang="en-US" sz="2400" dirty="0" smtClean="0">
                <a:solidFill>
                  <a:prstClr val="black"/>
                </a:solidFill>
              </a:rPr>
              <a:t>Relatively </a:t>
            </a:r>
            <a:r>
              <a:rPr lang="en-US" sz="2400" dirty="0">
                <a:solidFill>
                  <a:prstClr val="black"/>
                </a:solidFill>
              </a:rPr>
              <a:t>few individuals are successfully </a:t>
            </a:r>
            <a:r>
              <a:rPr lang="en-US" sz="2400" dirty="0" smtClean="0">
                <a:solidFill>
                  <a:prstClr val="black"/>
                </a:solidFill>
              </a:rPr>
              <a:t>treated this way.</a:t>
            </a:r>
          </a:p>
        </p:txBody>
      </p:sp>
      <p:sp>
        <p:nvSpPr>
          <p:cNvPr id="7" name="TextBox 6"/>
          <p:cNvSpPr txBox="1"/>
          <p:nvPr/>
        </p:nvSpPr>
        <p:spPr>
          <a:xfrm>
            <a:off x="415004" y="4027467"/>
            <a:ext cx="8229600" cy="830997"/>
          </a:xfrm>
          <a:prstGeom prst="rect">
            <a:avLst/>
          </a:prstGeom>
          <a:solidFill>
            <a:schemeClr val="accent1">
              <a:lumMod val="20000"/>
              <a:lumOff val="80000"/>
            </a:schemeClr>
          </a:solidFill>
        </p:spPr>
        <p:txBody>
          <a:bodyPr wrap="square" rtlCol="0">
            <a:spAutoFit/>
          </a:bodyPr>
          <a:lstStyle/>
          <a:p>
            <a:r>
              <a:rPr lang="en-US" sz="2400" dirty="0" smtClean="0"/>
              <a:t>Often, the people most at risk are the </a:t>
            </a:r>
            <a:r>
              <a:rPr lang="en-US" sz="2400" i="1" dirty="0" smtClean="0"/>
              <a:t>least</a:t>
            </a:r>
            <a:r>
              <a:rPr lang="en-US" sz="2400" dirty="0" smtClean="0"/>
              <a:t> likely to have easy access to the medical system</a:t>
            </a:r>
            <a:endParaRPr lang="en-US" sz="2400" dirty="0"/>
          </a:p>
        </p:txBody>
      </p:sp>
      <p:sp>
        <p:nvSpPr>
          <p:cNvPr id="8" name="TextBox 7"/>
          <p:cNvSpPr txBox="1"/>
          <p:nvPr/>
        </p:nvSpPr>
        <p:spPr>
          <a:xfrm>
            <a:off x="1340005" y="1780698"/>
            <a:ext cx="7540083" cy="1938992"/>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txBody>
          <a:bodyPr wrap="square" rtlCol="0">
            <a:spAutoFit/>
          </a:bodyPr>
          <a:lstStyle/>
          <a:p>
            <a:pPr marL="285750" indent="-285750">
              <a:buFont typeface="Arial" panose="020B0604020202020204" pitchFamily="34" charset="0"/>
              <a:buChar char="•"/>
            </a:pPr>
            <a:r>
              <a:rPr lang="en-US" sz="2000" dirty="0" smtClean="0"/>
              <a:t>The total number of e.g. smokers world-wide who have been genotyped for likely response </a:t>
            </a:r>
            <a:r>
              <a:rPr lang="en-US" sz="2000" dirty="0"/>
              <a:t>to </a:t>
            </a:r>
            <a:r>
              <a:rPr lang="en-US" sz="2000" dirty="0" err="1"/>
              <a:t>varenicline</a:t>
            </a:r>
            <a:r>
              <a:rPr lang="en-US" sz="2000" dirty="0"/>
              <a:t> vs bupropion </a:t>
            </a:r>
            <a:r>
              <a:rPr lang="en-US" sz="2000" dirty="0" smtClean="0"/>
              <a:t>is tiny, and is unlikely to ever be substantial…</a:t>
            </a:r>
          </a:p>
          <a:p>
            <a:pPr marL="285750" indent="-285750">
              <a:buFont typeface="Arial" panose="020B0604020202020204" pitchFamily="34" charset="0"/>
              <a:buChar char="•"/>
            </a:pPr>
            <a:r>
              <a:rPr lang="en-US" sz="2000" dirty="0" smtClean="0"/>
              <a:t>Indeed, the fraction of smokers world-wide, or even in the U.S., who will ever make use of drugs like </a:t>
            </a:r>
            <a:r>
              <a:rPr lang="en-US" sz="2000" dirty="0" err="1" smtClean="0"/>
              <a:t>vareniclin</a:t>
            </a:r>
            <a:r>
              <a:rPr lang="en-US" sz="2000" dirty="0" smtClean="0"/>
              <a:t> as an aid to quitting smoking is likely to remain relatively small…</a:t>
            </a:r>
          </a:p>
        </p:txBody>
      </p:sp>
      <p:sp>
        <p:nvSpPr>
          <p:cNvPr id="9" name="TextBox 8"/>
          <p:cNvSpPr txBox="1"/>
          <p:nvPr/>
        </p:nvSpPr>
        <p:spPr>
          <a:xfrm>
            <a:off x="1282951" y="4998184"/>
            <a:ext cx="7632449" cy="1631216"/>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txBody>
          <a:bodyPr wrap="square" rtlCol="0">
            <a:spAutoFit/>
          </a:bodyPr>
          <a:lstStyle/>
          <a:p>
            <a:pPr marL="342900" indent="-342900">
              <a:buFont typeface="Arial" panose="020B0604020202020204" pitchFamily="34" charset="0"/>
              <a:buChar char="•"/>
            </a:pPr>
            <a:r>
              <a:rPr lang="en-US" sz="2000" dirty="0" smtClean="0"/>
              <a:t>In the U.S. today, smoking is associated with low SES, lack of education, depression, and living in places with problematic healthcare systems more generally.</a:t>
            </a:r>
          </a:p>
          <a:p>
            <a:pPr marL="342900" indent="-342900">
              <a:buFont typeface="Arial" panose="020B0604020202020204" pitchFamily="34" charset="0"/>
              <a:buChar char="•"/>
            </a:pPr>
            <a:r>
              <a:rPr lang="en-US" sz="2000" dirty="0" smtClean="0"/>
              <a:t>These are not the traits that are associated with easy access to high quality / cutting edge medical (including psychiatric) care.</a:t>
            </a:r>
            <a:endParaRPr lang="en-US" sz="2000" dirty="0"/>
          </a:p>
        </p:txBody>
      </p:sp>
    </p:spTree>
    <p:extLst>
      <p:ext uri="{BB962C8B-B14F-4D97-AF65-F5344CB8AC3E}">
        <p14:creationId xmlns:p14="http://schemas.microsoft.com/office/powerpoint/2010/main" val="2801233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wipe(left)">
                                      <p:cBhvr>
                                        <p:cTn id="7" dur="500"/>
                                        <p:tgtEl>
                                          <p:spTgt spid="5">
                                            <p:bg/>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wipe(left)">
                                      <p:cBhvr>
                                        <p:cTn id="10" dur="500"/>
                                        <p:tgtEl>
                                          <p:spTgt spid="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8">
                                            <p:bg/>
                                          </p:spTgt>
                                        </p:tgtEl>
                                        <p:attrNameLst>
                                          <p:attrName>style.visibility</p:attrName>
                                        </p:attrNameLst>
                                      </p:cBhvr>
                                      <p:to>
                                        <p:strVal val="visible"/>
                                      </p:to>
                                    </p:set>
                                    <p:animEffect transition="in" filter="wipe(left)">
                                      <p:cBhvr>
                                        <p:cTn id="15" dur="500"/>
                                        <p:tgtEl>
                                          <p:spTgt spid="8">
                                            <p:bg/>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8">
                                            <p:txEl>
                                              <p:pRg st="0" end="0"/>
                                            </p:txEl>
                                          </p:spTgt>
                                        </p:tgtEl>
                                        <p:attrNameLst>
                                          <p:attrName>style.visibility</p:attrName>
                                        </p:attrNameLst>
                                      </p:cBhvr>
                                      <p:to>
                                        <p:strVal val="visible"/>
                                      </p:to>
                                    </p:set>
                                    <p:animEffect transition="in" filter="wipe(left)">
                                      <p:cBhvr>
                                        <p:cTn id="18" dur="500"/>
                                        <p:tgtEl>
                                          <p:spTgt spid="8">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8">
                                            <p:txEl>
                                              <p:pRg st="1" end="1"/>
                                            </p:txEl>
                                          </p:spTgt>
                                        </p:tgtEl>
                                        <p:attrNameLst>
                                          <p:attrName>style.visibility</p:attrName>
                                        </p:attrNameLst>
                                      </p:cBhvr>
                                      <p:to>
                                        <p:strVal val="visible"/>
                                      </p:to>
                                    </p:set>
                                    <p:animEffect transition="in" filter="wipe(left)">
                                      <p:cBhvr>
                                        <p:cTn id="23" dur="500"/>
                                        <p:tgtEl>
                                          <p:spTgt spid="8">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7">
                                            <p:txEl>
                                              <p:pRg st="0" end="0"/>
                                            </p:txEl>
                                          </p:spTgt>
                                        </p:tgtEl>
                                        <p:attrNameLst>
                                          <p:attrName>style.visibility</p:attrName>
                                        </p:attrNameLst>
                                      </p:cBhvr>
                                      <p:to>
                                        <p:strVal val="visible"/>
                                      </p:to>
                                    </p:set>
                                    <p:animEffect transition="in" filter="wipe(left)">
                                      <p:cBhvr>
                                        <p:cTn id="28" dur="500"/>
                                        <p:tgtEl>
                                          <p:spTgt spid="7">
                                            <p:txEl>
                                              <p:pRg st="0" end="0"/>
                                            </p:tx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7">
                                            <p:bg/>
                                          </p:spTgt>
                                        </p:tgtEl>
                                        <p:attrNameLst>
                                          <p:attrName>style.visibility</p:attrName>
                                        </p:attrNameLst>
                                      </p:cBhvr>
                                      <p:to>
                                        <p:strVal val="visible"/>
                                      </p:to>
                                    </p:set>
                                    <p:animEffect transition="in" filter="wipe(left)">
                                      <p:cBhvr>
                                        <p:cTn id="31" dur="500"/>
                                        <p:tgtEl>
                                          <p:spTgt spid="7">
                                            <p:bg/>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9">
                                            <p:bg/>
                                          </p:spTgt>
                                        </p:tgtEl>
                                        <p:attrNameLst>
                                          <p:attrName>style.visibility</p:attrName>
                                        </p:attrNameLst>
                                      </p:cBhvr>
                                      <p:to>
                                        <p:strVal val="visible"/>
                                      </p:to>
                                    </p:set>
                                    <p:animEffect transition="in" filter="wipe(left)">
                                      <p:cBhvr>
                                        <p:cTn id="36" dur="500"/>
                                        <p:tgtEl>
                                          <p:spTgt spid="9">
                                            <p:bg/>
                                          </p:spTgt>
                                        </p:tgtEl>
                                      </p:cBhvr>
                                    </p:animEffect>
                                  </p:childTnLst>
                                </p:cTn>
                              </p:par>
                              <p:par>
                                <p:cTn id="37" presetID="22" presetClass="entr" presetSubtype="8" fill="hold" grpId="0" nodeType="withEffect">
                                  <p:stCondLst>
                                    <p:cond delay="0"/>
                                  </p:stCondLst>
                                  <p:childTnLst>
                                    <p:set>
                                      <p:cBhvr>
                                        <p:cTn id="38" dur="1" fill="hold">
                                          <p:stCondLst>
                                            <p:cond delay="0"/>
                                          </p:stCondLst>
                                        </p:cTn>
                                        <p:tgtEl>
                                          <p:spTgt spid="9">
                                            <p:txEl>
                                              <p:pRg st="0" end="0"/>
                                            </p:txEl>
                                          </p:spTgt>
                                        </p:tgtEl>
                                        <p:attrNameLst>
                                          <p:attrName>style.visibility</p:attrName>
                                        </p:attrNameLst>
                                      </p:cBhvr>
                                      <p:to>
                                        <p:strVal val="visible"/>
                                      </p:to>
                                    </p:set>
                                    <p:animEffect transition="in" filter="wipe(left)">
                                      <p:cBhvr>
                                        <p:cTn id="39" dur="500"/>
                                        <p:tgtEl>
                                          <p:spTgt spid="9">
                                            <p:txEl>
                                              <p:pRg st="0" end="0"/>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9">
                                            <p:txEl>
                                              <p:pRg st="1" end="1"/>
                                            </p:txEl>
                                          </p:spTgt>
                                        </p:tgtEl>
                                        <p:attrNameLst>
                                          <p:attrName>style.visibility</p:attrName>
                                        </p:attrNameLst>
                                      </p:cBhvr>
                                      <p:to>
                                        <p:strVal val="visible"/>
                                      </p:to>
                                    </p:set>
                                    <p:animEffect transition="in" filter="wipe(left)">
                                      <p:cBhvr>
                                        <p:cTn id="44"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animBg="1"/>
      <p:bldP spid="7" grpId="0" uiExpand="1" build="p" animBg="1"/>
      <p:bldP spid="8" grpId="0" uiExpand="1" build="p" animBg="1"/>
      <p:bldP spid="9" grpId="0" uiExpand="1"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19804" y="3382536"/>
            <a:ext cx="7924800" cy="1200329"/>
          </a:xfrm>
          <a:prstGeom prst="rect">
            <a:avLst/>
          </a:prstGeom>
          <a:solidFill>
            <a:schemeClr val="accent1">
              <a:lumMod val="20000"/>
              <a:lumOff val="80000"/>
            </a:schemeClr>
          </a:solidFill>
        </p:spPr>
        <p:txBody>
          <a:bodyPr wrap="square">
            <a:spAutoFit/>
          </a:bodyPr>
          <a:lstStyle/>
          <a:p>
            <a:pPr lvl="0"/>
            <a:r>
              <a:rPr lang="en-US" sz="2400" dirty="0" smtClean="0">
                <a:solidFill>
                  <a:prstClr val="black"/>
                </a:solidFill>
              </a:rPr>
              <a:t>Part of the reason for this is that interventions focused on individual variation, will, by their very nature, fail to address </a:t>
            </a:r>
            <a:r>
              <a:rPr lang="en-US" sz="2400" dirty="0">
                <a:solidFill>
                  <a:prstClr val="black"/>
                </a:solidFill>
              </a:rPr>
              <a:t>the largest parts of the problems</a:t>
            </a:r>
          </a:p>
        </p:txBody>
      </p:sp>
      <p:sp>
        <p:nvSpPr>
          <p:cNvPr id="4" name="TextBox 3"/>
          <p:cNvSpPr txBox="1"/>
          <p:nvPr/>
        </p:nvSpPr>
        <p:spPr>
          <a:xfrm>
            <a:off x="346995" y="304800"/>
            <a:ext cx="8297609" cy="523220"/>
          </a:xfrm>
          <a:prstGeom prst="rect">
            <a:avLst/>
          </a:prstGeom>
          <a:solidFill>
            <a:schemeClr val="accent1">
              <a:lumMod val="20000"/>
              <a:lumOff val="80000"/>
            </a:schemeClr>
          </a:solidFill>
        </p:spPr>
        <p:txBody>
          <a:bodyPr wrap="square" rtlCol="0">
            <a:spAutoFit/>
          </a:bodyPr>
          <a:lstStyle/>
          <a:p>
            <a:r>
              <a:rPr lang="en-US" sz="2800" b="1" dirty="0" smtClean="0"/>
              <a:t>The problems with approaches focused on individuals? </a:t>
            </a:r>
          </a:p>
        </p:txBody>
      </p:sp>
      <p:sp>
        <p:nvSpPr>
          <p:cNvPr id="5" name="Rectangle 4"/>
          <p:cNvSpPr/>
          <p:nvPr/>
        </p:nvSpPr>
        <p:spPr>
          <a:xfrm>
            <a:off x="1413794" y="1105725"/>
            <a:ext cx="6206205" cy="1938992"/>
          </a:xfrm>
          <a:prstGeom prst="rect">
            <a:avLst/>
          </a:prstGeom>
          <a:solidFill>
            <a:schemeClr val="accent1">
              <a:lumMod val="20000"/>
              <a:lumOff val="80000"/>
            </a:schemeClr>
          </a:solidFill>
        </p:spPr>
        <p:txBody>
          <a:bodyPr wrap="square">
            <a:spAutoFit/>
          </a:bodyPr>
          <a:lstStyle/>
          <a:p>
            <a:r>
              <a:rPr lang="en-US" sz="2400" dirty="0">
                <a:latin typeface="Times New Roman"/>
                <a:ea typeface="Calibri"/>
              </a:rPr>
              <a:t>O</a:t>
            </a:r>
            <a:r>
              <a:rPr lang="en-US" sz="2400" dirty="0" smtClean="0">
                <a:latin typeface="Times New Roman"/>
                <a:ea typeface="Calibri"/>
              </a:rPr>
              <a:t>ne </a:t>
            </a:r>
            <a:r>
              <a:rPr lang="en-US" sz="2400" dirty="0">
                <a:latin typeface="Times New Roman"/>
                <a:ea typeface="Calibri"/>
              </a:rPr>
              <a:t>of the lessons of a public health approach to </a:t>
            </a:r>
            <a:r>
              <a:rPr lang="en-US" sz="2400" dirty="0" smtClean="0">
                <a:latin typeface="Times New Roman"/>
                <a:ea typeface="Calibri"/>
              </a:rPr>
              <a:t>improving outcomes  </a:t>
            </a:r>
            <a:r>
              <a:rPr lang="en-US" sz="2400" dirty="0">
                <a:latin typeface="Times New Roman"/>
                <a:ea typeface="Calibri"/>
              </a:rPr>
              <a:t>is that individual interventions aimed at ‘high risk’ individuals </a:t>
            </a:r>
            <a:r>
              <a:rPr lang="en-US" sz="2400" i="1" dirty="0">
                <a:latin typeface="Times New Roman"/>
                <a:ea typeface="Calibri"/>
              </a:rPr>
              <a:t>rarely</a:t>
            </a:r>
            <a:r>
              <a:rPr lang="en-US" sz="2400" dirty="0">
                <a:latin typeface="Times New Roman"/>
                <a:ea typeface="Calibri"/>
              </a:rPr>
              <a:t> have a measureable impact on population health</a:t>
            </a:r>
            <a:r>
              <a:rPr lang="en-US" sz="2400" dirty="0" smtClean="0">
                <a:latin typeface="Times New Roman"/>
                <a:ea typeface="Calibri"/>
              </a:rPr>
              <a:t>!*</a:t>
            </a:r>
            <a:endParaRPr lang="en-US" sz="900" dirty="0"/>
          </a:p>
        </p:txBody>
      </p:sp>
      <p:sp>
        <p:nvSpPr>
          <p:cNvPr id="6" name="Rectangle 5"/>
          <p:cNvSpPr/>
          <p:nvPr/>
        </p:nvSpPr>
        <p:spPr>
          <a:xfrm>
            <a:off x="6856141" y="6273225"/>
            <a:ext cx="2286000" cy="584775"/>
          </a:xfrm>
          <a:prstGeom prst="rect">
            <a:avLst/>
          </a:prstGeom>
        </p:spPr>
        <p:txBody>
          <a:bodyPr>
            <a:spAutoFit/>
          </a:bodyPr>
          <a:lstStyle/>
          <a:p>
            <a:pPr lvl="0"/>
            <a:r>
              <a:rPr lang="en-US" sz="800" dirty="0" smtClean="0">
                <a:solidFill>
                  <a:prstClr val="black"/>
                </a:solidFill>
                <a:latin typeface="Times New Roman"/>
                <a:ea typeface="Calibri"/>
              </a:rPr>
              <a:t>*.</a:t>
            </a:r>
            <a:r>
              <a:rPr lang="en-US" sz="800" dirty="0" err="1" smtClean="0">
                <a:solidFill>
                  <a:prstClr val="black"/>
                </a:solidFill>
                <a:latin typeface="Times New Roman"/>
                <a:ea typeface="Calibri"/>
              </a:rPr>
              <a:t>Frohlich</a:t>
            </a:r>
            <a:r>
              <a:rPr lang="en-US" sz="800" dirty="0" smtClean="0">
                <a:solidFill>
                  <a:prstClr val="black"/>
                </a:solidFill>
                <a:latin typeface="Times New Roman"/>
                <a:ea typeface="Calibri"/>
              </a:rPr>
              <a:t> </a:t>
            </a:r>
            <a:r>
              <a:rPr lang="en-US" sz="800" dirty="0">
                <a:solidFill>
                  <a:prstClr val="black"/>
                </a:solidFill>
                <a:latin typeface="Times New Roman"/>
                <a:ea typeface="Calibri"/>
              </a:rPr>
              <a:t>&amp; </a:t>
            </a:r>
            <a:r>
              <a:rPr lang="en-US" sz="800" dirty="0" err="1">
                <a:solidFill>
                  <a:prstClr val="black"/>
                </a:solidFill>
                <a:latin typeface="Times New Roman"/>
                <a:ea typeface="Calibri"/>
              </a:rPr>
              <a:t>Potvin</a:t>
            </a:r>
            <a:r>
              <a:rPr lang="en-US" sz="800" dirty="0">
                <a:solidFill>
                  <a:prstClr val="black"/>
                </a:solidFill>
                <a:latin typeface="Times New Roman"/>
                <a:ea typeface="Calibri"/>
              </a:rPr>
              <a:t>.  2008.  “Government, Politics, and Law: Transcending the Known in Public Health Practice.”  American Journal of Public Health. 98(2): 216-221.</a:t>
            </a:r>
            <a:endParaRPr lang="en-US" sz="800" dirty="0">
              <a:solidFill>
                <a:prstClr val="black"/>
              </a:solidFill>
            </a:endParaRPr>
          </a:p>
        </p:txBody>
      </p:sp>
      <p:sp>
        <p:nvSpPr>
          <p:cNvPr id="7" name="TextBox 6"/>
          <p:cNvSpPr txBox="1"/>
          <p:nvPr/>
        </p:nvSpPr>
        <p:spPr>
          <a:xfrm>
            <a:off x="719804" y="4800600"/>
            <a:ext cx="5813040" cy="1569660"/>
          </a:xfrm>
          <a:prstGeom prst="rect">
            <a:avLst/>
          </a:prstGeom>
          <a:solidFill>
            <a:schemeClr val="accent1">
              <a:lumMod val="20000"/>
              <a:lumOff val="80000"/>
            </a:schemeClr>
          </a:solidFill>
        </p:spPr>
        <p:txBody>
          <a:bodyPr wrap="square" rtlCol="0">
            <a:spAutoFit/>
          </a:bodyPr>
          <a:lstStyle/>
          <a:p>
            <a:r>
              <a:rPr lang="en-US" sz="2400" dirty="0" smtClean="0"/>
              <a:t>Population-level variation tends to get ignored in these discussions, and the differences associated with between-population variation tend to be missed…</a:t>
            </a:r>
            <a:endParaRPr lang="en-US" sz="2400" dirty="0"/>
          </a:p>
        </p:txBody>
      </p:sp>
    </p:spTree>
    <p:extLst>
      <p:ext uri="{BB962C8B-B14F-4D97-AF65-F5344CB8AC3E}">
        <p14:creationId xmlns:p14="http://schemas.microsoft.com/office/powerpoint/2010/main" val="456844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p:bldP spid="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85854" y="2541150"/>
            <a:ext cx="7162800" cy="369331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txBody>
          <a:bodyPr wrap="square">
            <a:spAutoFit/>
          </a:bodyPr>
          <a:lstStyle/>
          <a:p>
            <a:r>
              <a:rPr lang="en-US" dirty="0" smtClean="0">
                <a:solidFill>
                  <a:prstClr val="black"/>
                </a:solidFill>
              </a:rPr>
              <a:t>Population </a:t>
            </a:r>
            <a:r>
              <a:rPr lang="en-US" dirty="0">
                <a:solidFill>
                  <a:prstClr val="black"/>
                </a:solidFill>
              </a:rPr>
              <a:t>Variation: W</a:t>
            </a:r>
            <a:r>
              <a:rPr lang="en-US" dirty="0" smtClean="0">
                <a:solidFill>
                  <a:prstClr val="black"/>
                </a:solidFill>
              </a:rPr>
              <a:t>hy is a </a:t>
            </a:r>
            <a:r>
              <a:rPr lang="en-US" dirty="0">
                <a:solidFill>
                  <a:prstClr val="black"/>
                </a:solidFill>
              </a:rPr>
              <a:t>particular </a:t>
            </a:r>
            <a:r>
              <a:rPr lang="en-US" dirty="0" smtClean="0">
                <a:solidFill>
                  <a:prstClr val="black"/>
                </a:solidFill>
              </a:rPr>
              <a:t>trait, or some form of a trait,  more </a:t>
            </a:r>
            <a:r>
              <a:rPr lang="en-US" dirty="0">
                <a:solidFill>
                  <a:prstClr val="black"/>
                </a:solidFill>
              </a:rPr>
              <a:t>common in one population than </a:t>
            </a:r>
            <a:r>
              <a:rPr lang="en-US" dirty="0" smtClean="0">
                <a:solidFill>
                  <a:prstClr val="black"/>
                </a:solidFill>
              </a:rPr>
              <a:t>another?</a:t>
            </a:r>
          </a:p>
          <a:p>
            <a:endParaRPr lang="en-US" dirty="0" smtClean="0">
              <a:solidFill>
                <a:prstClr val="black"/>
              </a:solidFill>
            </a:endParaRPr>
          </a:p>
          <a:p>
            <a:pPr marL="285750" indent="-285750">
              <a:buFont typeface="Arial" panose="020B0604020202020204" pitchFamily="34" charset="0"/>
              <a:buChar char="•"/>
            </a:pPr>
            <a:r>
              <a:rPr lang="en-US" dirty="0" smtClean="0">
                <a:solidFill>
                  <a:prstClr val="black"/>
                </a:solidFill>
              </a:rPr>
              <a:t>Different allele frequencies / genetic backgrounds</a:t>
            </a:r>
          </a:p>
          <a:p>
            <a:pPr marL="742950" lvl="1" indent="-285750">
              <a:buFont typeface="Arial" panose="020B0604020202020204" pitchFamily="34" charset="0"/>
              <a:buChar char="•"/>
            </a:pPr>
            <a:r>
              <a:rPr lang="en-US" dirty="0" smtClean="0">
                <a:solidFill>
                  <a:prstClr val="black"/>
                </a:solidFill>
              </a:rPr>
              <a:t>Different founding populations</a:t>
            </a:r>
          </a:p>
          <a:p>
            <a:pPr marL="742950" lvl="1" indent="-285750">
              <a:buFont typeface="Arial" panose="020B0604020202020204" pitchFamily="34" charset="0"/>
              <a:buChar char="•"/>
            </a:pPr>
            <a:r>
              <a:rPr lang="en-US" dirty="0" smtClean="0">
                <a:solidFill>
                  <a:prstClr val="black"/>
                </a:solidFill>
              </a:rPr>
              <a:t>Different selective pressures</a:t>
            </a:r>
          </a:p>
          <a:p>
            <a:pPr marL="742950" lvl="1" indent="-285750">
              <a:buFont typeface="Arial" panose="020B0604020202020204" pitchFamily="34" charset="0"/>
              <a:buChar char="•"/>
            </a:pPr>
            <a:r>
              <a:rPr lang="en-US" dirty="0" smtClean="0">
                <a:solidFill>
                  <a:prstClr val="black"/>
                </a:solidFill>
              </a:rPr>
              <a:t>Isolation &amp; drift</a:t>
            </a:r>
          </a:p>
          <a:p>
            <a:pPr marL="285750" indent="-285750">
              <a:buFont typeface="Arial" panose="020B0604020202020204" pitchFamily="34" charset="0"/>
              <a:buChar char="•"/>
            </a:pPr>
            <a:endParaRPr lang="en-US" dirty="0">
              <a:solidFill>
                <a:prstClr val="black"/>
              </a:solidFill>
            </a:endParaRPr>
          </a:p>
          <a:p>
            <a:pPr marL="285750" indent="-285750">
              <a:buFont typeface="Arial" panose="020B0604020202020204" pitchFamily="34" charset="0"/>
              <a:buChar char="•"/>
            </a:pPr>
            <a:r>
              <a:rPr lang="en-US" dirty="0" smtClean="0">
                <a:solidFill>
                  <a:prstClr val="black"/>
                </a:solidFill>
              </a:rPr>
              <a:t>Different developmental environments</a:t>
            </a:r>
          </a:p>
          <a:p>
            <a:pPr marL="742950" lvl="1" indent="-285750">
              <a:buFont typeface="Arial" panose="020B0604020202020204" pitchFamily="34" charset="0"/>
              <a:buChar char="•"/>
            </a:pPr>
            <a:r>
              <a:rPr lang="en-US" dirty="0" smtClean="0">
                <a:solidFill>
                  <a:prstClr val="black"/>
                </a:solidFill>
              </a:rPr>
              <a:t>Different environmental exposures  more generally</a:t>
            </a:r>
          </a:p>
          <a:p>
            <a:pPr lvl="1"/>
            <a:endParaRPr lang="en-US" dirty="0" smtClean="0">
              <a:solidFill>
                <a:prstClr val="black"/>
              </a:solidFill>
            </a:endParaRPr>
          </a:p>
          <a:p>
            <a:pPr marL="285750" indent="-285750">
              <a:buFont typeface="Arial" panose="020B0604020202020204" pitchFamily="34" charset="0"/>
              <a:buChar char="•"/>
            </a:pPr>
            <a:r>
              <a:rPr lang="en-US" dirty="0" smtClean="0">
                <a:solidFill>
                  <a:prstClr val="black"/>
                </a:solidFill>
              </a:rPr>
              <a:t>Searches for specific “difference makers” – particular variables casually associated with the differences in question.</a:t>
            </a:r>
          </a:p>
        </p:txBody>
      </p:sp>
      <p:sp>
        <p:nvSpPr>
          <p:cNvPr id="7" name="TextBox 6"/>
          <p:cNvSpPr txBox="1"/>
          <p:nvPr/>
        </p:nvSpPr>
        <p:spPr>
          <a:xfrm>
            <a:off x="228600" y="150167"/>
            <a:ext cx="7592015" cy="461665"/>
          </a:xfrm>
          <a:prstGeom prst="rect">
            <a:avLst/>
          </a:prstGeom>
          <a:solidFill>
            <a:schemeClr val="tx2">
              <a:lumMod val="20000"/>
              <a:lumOff val="80000"/>
            </a:schemeClr>
          </a:solidFill>
        </p:spPr>
        <p:txBody>
          <a:bodyPr wrap="none" rtlCol="0">
            <a:spAutoFit/>
          </a:bodyPr>
          <a:lstStyle/>
          <a:p>
            <a:r>
              <a:rPr lang="en-US" sz="2400" dirty="0">
                <a:solidFill>
                  <a:prstClr val="black"/>
                </a:solidFill>
              </a:rPr>
              <a:t>Explaining Traits: Different Questions, Different Approaches</a:t>
            </a:r>
          </a:p>
        </p:txBody>
      </p:sp>
      <p:sp>
        <p:nvSpPr>
          <p:cNvPr id="8" name="TextBox 7"/>
          <p:cNvSpPr txBox="1"/>
          <p:nvPr/>
        </p:nvSpPr>
        <p:spPr>
          <a:xfrm>
            <a:off x="228600" y="838200"/>
            <a:ext cx="2442464" cy="1200329"/>
          </a:xfrm>
          <a:prstGeom prst="rect">
            <a:avLst/>
          </a:prstGeom>
          <a:noFill/>
        </p:spPr>
        <p:txBody>
          <a:bodyPr wrap="none" rtlCol="0">
            <a:spAutoFit/>
          </a:bodyPr>
          <a:lstStyle/>
          <a:p>
            <a:pPr marL="342900" indent="-342900">
              <a:buFontTx/>
              <a:buAutoNum type="arabicParenR"/>
            </a:pPr>
            <a:r>
              <a:rPr lang="en-US" dirty="0">
                <a:solidFill>
                  <a:prstClr val="black"/>
                </a:solidFill>
              </a:rPr>
              <a:t>Ontogeny</a:t>
            </a:r>
          </a:p>
          <a:p>
            <a:pPr marL="342900" indent="-342900">
              <a:buFontTx/>
              <a:buAutoNum type="arabicParenR"/>
            </a:pPr>
            <a:r>
              <a:rPr lang="en-US" dirty="0">
                <a:solidFill>
                  <a:prstClr val="black"/>
                </a:solidFill>
              </a:rPr>
              <a:t>Phylogeny</a:t>
            </a:r>
          </a:p>
          <a:p>
            <a:pPr marL="342900" indent="-342900">
              <a:buFontTx/>
              <a:buAutoNum type="arabicParenR"/>
            </a:pPr>
            <a:r>
              <a:rPr lang="en-US" dirty="0">
                <a:solidFill>
                  <a:prstClr val="black"/>
                </a:solidFill>
              </a:rPr>
              <a:t>Individual Variation</a:t>
            </a:r>
          </a:p>
          <a:p>
            <a:pPr marL="342900" indent="-342900">
              <a:buFontTx/>
              <a:buAutoNum type="arabicParenR"/>
            </a:pPr>
            <a:r>
              <a:rPr lang="en-US" dirty="0">
                <a:solidFill>
                  <a:prstClr val="black"/>
                </a:solidFill>
              </a:rPr>
              <a:t>Population Variation</a:t>
            </a:r>
          </a:p>
        </p:txBody>
      </p:sp>
      <p:sp>
        <p:nvSpPr>
          <p:cNvPr id="6" name="Rectangle 5"/>
          <p:cNvSpPr/>
          <p:nvPr/>
        </p:nvSpPr>
        <p:spPr>
          <a:xfrm>
            <a:off x="3719807" y="838200"/>
            <a:ext cx="4128793" cy="1200329"/>
          </a:xfrm>
          <a:prstGeom prst="rect">
            <a:avLst/>
          </a:prstGeom>
          <a:gradFill flip="none" rotWithShape="1">
            <a:gsLst>
              <a:gs pos="0">
                <a:srgbClr val="7CC2FC">
                  <a:tint val="66000"/>
                  <a:satMod val="160000"/>
                </a:srgbClr>
              </a:gs>
              <a:gs pos="50000">
                <a:srgbClr val="7CC2FC">
                  <a:tint val="44500"/>
                  <a:satMod val="160000"/>
                </a:srgbClr>
              </a:gs>
              <a:gs pos="100000">
                <a:srgbClr val="7CC2FC">
                  <a:tint val="23500"/>
                  <a:satMod val="160000"/>
                </a:srgbClr>
              </a:gs>
            </a:gsLst>
            <a:path path="circle">
              <a:fillToRect l="50000" t="50000" r="50000" b="50000"/>
            </a:path>
            <a:tileRect/>
          </a:gradFill>
        </p:spPr>
        <p:txBody>
          <a:bodyPr wrap="square">
            <a:spAutoFit/>
          </a:bodyPr>
          <a:lstStyle/>
          <a:p>
            <a:pPr lvl="0"/>
            <a:r>
              <a:rPr lang="en-US" b="1" dirty="0">
                <a:solidFill>
                  <a:prstClr val="black"/>
                </a:solidFill>
              </a:rPr>
              <a:t>Population Variation: If the frequency or form of the trait varies between populations, what explains the variation of that trait between populations? </a:t>
            </a:r>
          </a:p>
        </p:txBody>
      </p:sp>
    </p:spTree>
    <p:extLst>
      <p:ext uri="{BB962C8B-B14F-4D97-AF65-F5344CB8AC3E}">
        <p14:creationId xmlns:p14="http://schemas.microsoft.com/office/powerpoint/2010/main" val="2341562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left)">
                                      <p:cBhvr>
                                        <p:cTn id="7" dur="500"/>
                                        <p:tgtEl>
                                          <p:spTgt spid="3">
                                            <p:bg/>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left)">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left)">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wipe(left)">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wipe(left)">
                                      <p:cBhvr>
                                        <p:cTn id="35" dur="500"/>
                                        <p:tgtEl>
                                          <p:spTgt spid="3">
                                            <p:txEl>
                                              <p:pRg st="7" end="7"/>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animEffect transition="in" filter="wipe(left)">
                                      <p:cBhvr>
                                        <p:cTn id="40" dur="500"/>
                                        <p:tgtEl>
                                          <p:spTgt spid="3">
                                            <p:txEl>
                                              <p:pRg st="8" end="8"/>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animEffect transition="in" filter="wipe(left)">
                                      <p:cBhvr>
                                        <p:cTn id="45"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98500" y="246747"/>
            <a:ext cx="4864100" cy="461665"/>
          </a:xfrm>
          <a:prstGeom prst="rect">
            <a:avLst/>
          </a:prstGeom>
          <a:solidFill>
            <a:schemeClr val="bg1"/>
          </a:solidFill>
        </p:spPr>
        <p:txBody>
          <a:bodyPr wrap="square">
            <a:spAutoFit/>
          </a:bodyPr>
          <a:lstStyle/>
          <a:p>
            <a:pPr lvl="0"/>
            <a:r>
              <a:rPr lang="en-US" sz="2400" dirty="0">
                <a:solidFill>
                  <a:prstClr val="black"/>
                </a:solidFill>
              </a:rPr>
              <a:t>Highlighting Two (Related) Interests:</a:t>
            </a:r>
          </a:p>
        </p:txBody>
      </p:sp>
      <p:sp>
        <p:nvSpPr>
          <p:cNvPr id="4" name="Rectangle 3"/>
          <p:cNvSpPr/>
          <p:nvPr/>
        </p:nvSpPr>
        <p:spPr>
          <a:xfrm>
            <a:off x="698500" y="1066800"/>
            <a:ext cx="7073900" cy="5016758"/>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txBody>
          <a:bodyPr wrap="square">
            <a:spAutoFit/>
          </a:bodyPr>
          <a:lstStyle/>
          <a:p>
            <a:pPr marL="342900" lvl="0" indent="-342900">
              <a:buAutoNum type="arabicParenR"/>
            </a:pPr>
            <a:r>
              <a:rPr lang="en-US" sz="2000" dirty="0" smtClean="0">
                <a:solidFill>
                  <a:prstClr val="black"/>
                </a:solidFill>
              </a:rPr>
              <a:t>Where </a:t>
            </a:r>
            <a:r>
              <a:rPr lang="en-US" sz="2000" dirty="0">
                <a:solidFill>
                  <a:prstClr val="black"/>
                </a:solidFill>
              </a:rPr>
              <a:t>we look </a:t>
            </a:r>
            <a:r>
              <a:rPr lang="en-US" sz="2000" dirty="0" smtClean="0">
                <a:solidFill>
                  <a:prstClr val="black"/>
                </a:solidFill>
              </a:rPr>
              <a:t>matters to what interventions seem reasonable </a:t>
            </a:r>
          </a:p>
          <a:p>
            <a:pPr lvl="0"/>
            <a:endParaRPr lang="en-US" sz="2000" dirty="0" smtClean="0">
              <a:solidFill>
                <a:prstClr val="black"/>
              </a:solidFill>
            </a:endParaRPr>
          </a:p>
          <a:p>
            <a:pPr lvl="0"/>
            <a:r>
              <a:rPr lang="en-US" sz="2000" dirty="0" smtClean="0">
                <a:solidFill>
                  <a:prstClr val="black"/>
                </a:solidFill>
              </a:rPr>
              <a:t>Consider two related contrasts:</a:t>
            </a:r>
          </a:p>
          <a:p>
            <a:pPr marL="285750" lvl="0" indent="-285750">
              <a:buFont typeface="Arial" panose="020B0604020202020204" pitchFamily="34" charset="0"/>
              <a:buChar char="•"/>
            </a:pPr>
            <a:r>
              <a:rPr lang="en-US" sz="2000" dirty="0" smtClean="0">
                <a:solidFill>
                  <a:prstClr val="black"/>
                </a:solidFill>
              </a:rPr>
              <a:t>Between Population versus Within Population </a:t>
            </a:r>
            <a:r>
              <a:rPr lang="en-US" sz="2000" dirty="0">
                <a:solidFill>
                  <a:prstClr val="black"/>
                </a:solidFill>
              </a:rPr>
              <a:t>d</a:t>
            </a:r>
            <a:r>
              <a:rPr lang="en-US" sz="2000" dirty="0" smtClean="0">
                <a:solidFill>
                  <a:prstClr val="black"/>
                </a:solidFill>
              </a:rPr>
              <a:t>ifferences in outcomes</a:t>
            </a:r>
          </a:p>
          <a:p>
            <a:pPr marL="285750" lvl="0" indent="-285750">
              <a:buFont typeface="Arial" panose="020B0604020202020204" pitchFamily="34" charset="0"/>
              <a:buChar char="•"/>
            </a:pPr>
            <a:r>
              <a:rPr lang="en-US" sz="2000" dirty="0" smtClean="0">
                <a:solidFill>
                  <a:prstClr val="black"/>
                </a:solidFill>
              </a:rPr>
              <a:t>Public Health versus Individual Intervention </a:t>
            </a:r>
          </a:p>
          <a:p>
            <a:pPr lvl="0"/>
            <a:endParaRPr lang="en-US" sz="2000" dirty="0">
              <a:solidFill>
                <a:prstClr val="black"/>
              </a:solidFill>
            </a:endParaRPr>
          </a:p>
          <a:p>
            <a:pPr lvl="0"/>
            <a:r>
              <a:rPr lang="en-US" sz="2000" dirty="0" smtClean="0">
                <a:solidFill>
                  <a:prstClr val="black"/>
                </a:solidFill>
              </a:rPr>
              <a:t>It is </a:t>
            </a:r>
            <a:r>
              <a:rPr lang="en-US" sz="2000" b="1" dirty="0" smtClean="0">
                <a:solidFill>
                  <a:prstClr val="black"/>
                </a:solidFill>
              </a:rPr>
              <a:t>not</a:t>
            </a:r>
            <a:r>
              <a:rPr lang="en-US" sz="2000" dirty="0" smtClean="0">
                <a:solidFill>
                  <a:prstClr val="black"/>
                </a:solidFill>
              </a:rPr>
              <a:t> a new observation that for many health-related outcomes we care about, </a:t>
            </a:r>
            <a:r>
              <a:rPr lang="en-US" sz="2000" i="1" dirty="0" smtClean="0">
                <a:solidFill>
                  <a:prstClr val="black"/>
                </a:solidFill>
              </a:rPr>
              <a:t>more </a:t>
            </a:r>
            <a:r>
              <a:rPr lang="en-US" sz="2000" dirty="0" smtClean="0">
                <a:solidFill>
                  <a:prstClr val="black"/>
                </a:solidFill>
              </a:rPr>
              <a:t>variation occurs </a:t>
            </a:r>
            <a:r>
              <a:rPr lang="en-US" sz="2000" i="1" dirty="0" smtClean="0">
                <a:solidFill>
                  <a:prstClr val="black"/>
                </a:solidFill>
              </a:rPr>
              <a:t>between</a:t>
            </a:r>
            <a:r>
              <a:rPr lang="en-US" sz="2000" dirty="0" smtClean="0">
                <a:solidFill>
                  <a:prstClr val="black"/>
                </a:solidFill>
              </a:rPr>
              <a:t> populations than within them, and that interventions aimed at helping individuals are markedly less effective at influencing health outcomes than are public health approaches*  </a:t>
            </a:r>
          </a:p>
          <a:p>
            <a:pPr lvl="0"/>
            <a:endParaRPr lang="en-US" sz="2000" dirty="0" smtClean="0">
              <a:solidFill>
                <a:prstClr val="black"/>
              </a:solidFill>
            </a:endParaRPr>
          </a:p>
          <a:p>
            <a:pPr lvl="0"/>
            <a:r>
              <a:rPr lang="en-US" sz="2000" dirty="0" smtClean="0">
                <a:solidFill>
                  <a:prstClr val="black"/>
                </a:solidFill>
              </a:rPr>
              <a:t>But as the technology for new interventions increases, and as the ability to find causal associations within populations increases, it is worth reminding ourselves of these limitations.</a:t>
            </a:r>
            <a:endParaRPr lang="en-US" sz="2000" dirty="0">
              <a:solidFill>
                <a:prstClr val="black"/>
              </a:solidFill>
            </a:endParaRPr>
          </a:p>
        </p:txBody>
      </p:sp>
      <p:sp>
        <p:nvSpPr>
          <p:cNvPr id="5" name="TextBox 4"/>
          <p:cNvSpPr txBox="1"/>
          <p:nvPr/>
        </p:nvSpPr>
        <p:spPr>
          <a:xfrm>
            <a:off x="5791201" y="6443246"/>
            <a:ext cx="3276600" cy="338554"/>
          </a:xfrm>
          <a:prstGeom prst="rect">
            <a:avLst/>
          </a:prstGeom>
          <a:noFill/>
        </p:spPr>
        <p:txBody>
          <a:bodyPr wrap="square" rtlCol="0">
            <a:spAutoFit/>
          </a:bodyPr>
          <a:lstStyle/>
          <a:p>
            <a:r>
              <a:rPr lang="en-US" sz="800" dirty="0" smtClean="0"/>
              <a:t>* </a:t>
            </a:r>
            <a:r>
              <a:rPr lang="en-US" sz="800" dirty="0" err="1" smtClean="0"/>
              <a:t>Cf</a:t>
            </a:r>
            <a:r>
              <a:rPr lang="en-US" sz="800" dirty="0" smtClean="0"/>
              <a:t> Rose </a:t>
            </a:r>
            <a:r>
              <a:rPr lang="en-US" sz="800" dirty="0"/>
              <a:t>Geoffrey.  1985.  “Sick individuals and sick populations.” </a:t>
            </a:r>
            <a:r>
              <a:rPr lang="en-US" sz="800" i="1" dirty="0"/>
              <a:t>International Journal of Epidemiology</a:t>
            </a:r>
            <a:r>
              <a:rPr lang="en-US" sz="800" dirty="0"/>
              <a:t> 14(1): 32-38</a:t>
            </a:r>
            <a:r>
              <a:rPr lang="en-US" sz="800" dirty="0" smtClean="0"/>
              <a:t>.</a:t>
            </a:r>
            <a:endParaRPr lang="en-US" sz="800" dirty="0"/>
          </a:p>
        </p:txBody>
      </p:sp>
    </p:spTree>
    <p:extLst>
      <p:ext uri="{BB962C8B-B14F-4D97-AF65-F5344CB8AC3E}">
        <p14:creationId xmlns:p14="http://schemas.microsoft.com/office/powerpoint/2010/main" val="179780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wipe(left)">
                                      <p:cBhvr>
                                        <p:cTn id="7" dur="50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wipe(left)">
                                      <p:cBhvr>
                                        <p:cTn id="12" dur="500"/>
                                        <p:tgtEl>
                                          <p:spTgt spid="4">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wipe(left)">
                                      <p:cBhvr>
                                        <p:cTn id="17" dur="5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wipe(left)">
                                      <p:cBhvr>
                                        <p:cTn id="22" dur="500"/>
                                        <p:tgtEl>
                                          <p:spTgt spid="4">
                                            <p:txEl>
                                              <p:pRg st="6" end="6"/>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500"/>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4">
                                            <p:txEl>
                                              <p:pRg st="8" end="8"/>
                                            </p:txEl>
                                          </p:spTgt>
                                        </p:tgtEl>
                                        <p:attrNameLst>
                                          <p:attrName>style.visibility</p:attrName>
                                        </p:attrNameLst>
                                      </p:cBhvr>
                                      <p:to>
                                        <p:strVal val="visible"/>
                                      </p:to>
                                    </p:set>
                                    <p:animEffect transition="in" filter="wipe(left)">
                                      <p:cBhvr>
                                        <p:cTn id="30"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81000" y="304800"/>
            <a:ext cx="6035691" cy="954107"/>
          </a:xfrm>
          <a:prstGeom prst="rect">
            <a:avLst/>
          </a:prstGeom>
          <a:solidFill>
            <a:schemeClr val="bg1"/>
          </a:solidFill>
        </p:spPr>
        <p:txBody>
          <a:bodyPr wrap="none" rtlCol="0">
            <a:spAutoFit/>
          </a:bodyPr>
          <a:lstStyle/>
          <a:p>
            <a:r>
              <a:rPr lang="en-US" sz="2800" dirty="0" smtClean="0">
                <a:solidFill>
                  <a:prstClr val="black"/>
                </a:solidFill>
              </a:rPr>
              <a:t>Explanation and Intervention Strategies</a:t>
            </a:r>
          </a:p>
          <a:p>
            <a:r>
              <a:rPr lang="en-US" sz="2800" dirty="0" smtClean="0">
                <a:solidFill>
                  <a:prstClr val="black"/>
                </a:solidFill>
              </a:rPr>
              <a:t>Population Variation: Nicotine Addiction</a:t>
            </a:r>
            <a:endParaRPr lang="en-US" sz="2800" dirty="0">
              <a:solidFill>
                <a:prstClr val="black"/>
              </a:solidFill>
            </a:endParaRPr>
          </a:p>
        </p:txBody>
      </p:sp>
      <p:sp>
        <p:nvSpPr>
          <p:cNvPr id="8" name="Rectangle 7"/>
          <p:cNvSpPr/>
          <p:nvPr/>
        </p:nvSpPr>
        <p:spPr>
          <a:xfrm>
            <a:off x="415212" y="1447800"/>
            <a:ext cx="8451980" cy="707886"/>
          </a:xfrm>
          <a:prstGeom prst="rect">
            <a:avLst/>
          </a:prstGeom>
          <a:solidFill>
            <a:schemeClr val="accent1">
              <a:lumMod val="20000"/>
              <a:lumOff val="80000"/>
            </a:schemeClr>
          </a:solidFill>
        </p:spPr>
        <p:txBody>
          <a:bodyPr wrap="square">
            <a:spAutoFit/>
          </a:bodyPr>
          <a:lstStyle/>
          <a:p>
            <a:r>
              <a:rPr lang="en-US" sz="2000" dirty="0" smtClean="0">
                <a:solidFill>
                  <a:prstClr val="black"/>
                </a:solidFill>
              </a:rPr>
              <a:t>Rates of smoking initiation and nicotine addiction vary </a:t>
            </a:r>
            <a:r>
              <a:rPr lang="en-US" sz="2000" i="1" dirty="0" smtClean="0">
                <a:solidFill>
                  <a:prstClr val="black"/>
                </a:solidFill>
              </a:rPr>
              <a:t>enormously</a:t>
            </a:r>
            <a:r>
              <a:rPr lang="en-US" sz="2000" dirty="0" smtClean="0">
                <a:solidFill>
                  <a:prstClr val="black"/>
                </a:solidFill>
              </a:rPr>
              <a:t> over time and across populations </a:t>
            </a:r>
          </a:p>
        </p:txBody>
      </p:sp>
      <p:grpSp>
        <p:nvGrpSpPr>
          <p:cNvPr id="4" name="Group 3"/>
          <p:cNvGrpSpPr/>
          <p:nvPr/>
        </p:nvGrpSpPr>
        <p:grpSpPr>
          <a:xfrm>
            <a:off x="1524001" y="2438400"/>
            <a:ext cx="7485582" cy="4351946"/>
            <a:chOff x="4201315" y="1732207"/>
            <a:chExt cx="4945141" cy="3215151"/>
          </a:xfrm>
        </p:grpSpPr>
        <p:pic>
          <p:nvPicPr>
            <p:cNvPr id="5" name="Picture 2" descr="http://upload.wikimedia.org/wikipedia/commons/7/7c/Adults_smoking_rates_in_the_US.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01315" y="1732207"/>
              <a:ext cx="4942685" cy="31242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6835552" y="4765454"/>
              <a:ext cx="2310904" cy="181904"/>
            </a:xfrm>
            <a:prstGeom prst="rect">
              <a:avLst/>
            </a:prstGeom>
            <a:noFill/>
          </p:spPr>
          <p:txBody>
            <a:bodyPr wrap="none" rtlCol="0">
              <a:spAutoFit/>
            </a:bodyPr>
            <a:lstStyle/>
            <a:p>
              <a:r>
                <a:rPr lang="en-US" sz="1000" dirty="0" smtClean="0"/>
                <a:t>CDC: </a:t>
              </a:r>
              <a:r>
                <a:rPr lang="en-US" sz="1000" dirty="0" smtClean="0">
                  <a:hlinkClick r:id="rId3"/>
                </a:rPr>
                <a:t>http://www.cdc.gov/vitalsigns/pdf/2011-09-vitalsigns.pdf</a:t>
              </a:r>
              <a:r>
                <a:rPr lang="en-US" sz="1000" dirty="0" smtClean="0"/>
                <a:t> </a:t>
              </a:r>
              <a:endParaRPr lang="en-US" sz="1000" dirty="0"/>
            </a:p>
          </p:txBody>
        </p:sp>
      </p:grpSp>
      <p:sp>
        <p:nvSpPr>
          <p:cNvPr id="2" name="TextBox 1"/>
          <p:cNvSpPr txBox="1"/>
          <p:nvPr/>
        </p:nvSpPr>
        <p:spPr>
          <a:xfrm>
            <a:off x="137533" y="2438400"/>
            <a:ext cx="1371600" cy="4093428"/>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txBody>
          <a:bodyPr wrap="square" rtlCol="0">
            <a:spAutoFit/>
          </a:bodyPr>
          <a:lstStyle/>
          <a:p>
            <a:r>
              <a:rPr lang="en-US" sz="2000" b="1" dirty="0" smtClean="0"/>
              <a:t>Spatial Variation within the U.S.</a:t>
            </a:r>
          </a:p>
          <a:p>
            <a:endParaRPr lang="en-US" sz="2000" b="1" dirty="0"/>
          </a:p>
          <a:p>
            <a:r>
              <a:rPr lang="en-US" sz="2000" b="1" dirty="0" smtClean="0"/>
              <a:t>More than a 2x difference in rate between lowest and highest states</a:t>
            </a:r>
            <a:endParaRPr lang="en-US" sz="2000" b="1" dirty="0"/>
          </a:p>
        </p:txBody>
      </p:sp>
    </p:spTree>
    <p:extLst>
      <p:ext uri="{BB962C8B-B14F-4D97-AF65-F5344CB8AC3E}">
        <p14:creationId xmlns:p14="http://schemas.microsoft.com/office/powerpoint/2010/main" val="2476640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81000" y="304800"/>
            <a:ext cx="6035691" cy="954107"/>
          </a:xfrm>
          <a:prstGeom prst="rect">
            <a:avLst/>
          </a:prstGeom>
          <a:solidFill>
            <a:schemeClr val="bg1"/>
          </a:solidFill>
        </p:spPr>
        <p:txBody>
          <a:bodyPr wrap="none" rtlCol="0">
            <a:spAutoFit/>
          </a:bodyPr>
          <a:lstStyle/>
          <a:p>
            <a:r>
              <a:rPr lang="en-US" sz="2800" dirty="0" smtClean="0">
                <a:solidFill>
                  <a:prstClr val="black"/>
                </a:solidFill>
              </a:rPr>
              <a:t>Explanation and Intervention Strategies</a:t>
            </a:r>
          </a:p>
          <a:p>
            <a:r>
              <a:rPr lang="en-US" sz="2800" dirty="0" smtClean="0">
                <a:solidFill>
                  <a:prstClr val="black"/>
                </a:solidFill>
              </a:rPr>
              <a:t>Population Variation: Nicotine Addiction</a:t>
            </a:r>
            <a:endParaRPr lang="en-US" sz="2800" dirty="0">
              <a:solidFill>
                <a:prstClr val="black"/>
              </a:solidFill>
            </a:endParaRPr>
          </a:p>
        </p:txBody>
      </p:sp>
      <p:sp>
        <p:nvSpPr>
          <p:cNvPr id="8" name="Rectangle 7"/>
          <p:cNvSpPr/>
          <p:nvPr/>
        </p:nvSpPr>
        <p:spPr>
          <a:xfrm>
            <a:off x="415212" y="1371600"/>
            <a:ext cx="8451980" cy="707886"/>
          </a:xfrm>
          <a:prstGeom prst="rect">
            <a:avLst/>
          </a:prstGeom>
          <a:solidFill>
            <a:schemeClr val="accent1">
              <a:lumMod val="20000"/>
              <a:lumOff val="80000"/>
            </a:schemeClr>
          </a:solidFill>
        </p:spPr>
        <p:txBody>
          <a:bodyPr wrap="square">
            <a:spAutoFit/>
          </a:bodyPr>
          <a:lstStyle/>
          <a:p>
            <a:r>
              <a:rPr lang="en-US" sz="2000" dirty="0" smtClean="0">
                <a:solidFill>
                  <a:prstClr val="black"/>
                </a:solidFill>
              </a:rPr>
              <a:t>Rates of smoking initiation and nicotine addiction vary </a:t>
            </a:r>
            <a:r>
              <a:rPr lang="en-US" sz="2000" i="1" dirty="0" smtClean="0">
                <a:solidFill>
                  <a:prstClr val="black"/>
                </a:solidFill>
              </a:rPr>
              <a:t>enormously</a:t>
            </a:r>
            <a:r>
              <a:rPr lang="en-US" sz="2000" dirty="0" smtClean="0">
                <a:solidFill>
                  <a:prstClr val="black"/>
                </a:solidFill>
              </a:rPr>
              <a:t> over time and across populations </a:t>
            </a:r>
          </a:p>
        </p:txBody>
      </p:sp>
      <p:sp>
        <p:nvSpPr>
          <p:cNvPr id="2" name="TextBox 1"/>
          <p:cNvSpPr txBox="1"/>
          <p:nvPr/>
        </p:nvSpPr>
        <p:spPr>
          <a:xfrm>
            <a:off x="137533" y="2438400"/>
            <a:ext cx="1371600" cy="3785652"/>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txBody>
          <a:bodyPr wrap="square" rtlCol="0">
            <a:spAutoFit/>
          </a:bodyPr>
          <a:lstStyle/>
          <a:p>
            <a:r>
              <a:rPr lang="en-US" sz="2000" b="1" dirty="0" smtClean="0"/>
              <a:t>Temporal Variation within the U.S.</a:t>
            </a:r>
          </a:p>
          <a:p>
            <a:endParaRPr lang="en-US" sz="2000" b="1" dirty="0"/>
          </a:p>
          <a:p>
            <a:r>
              <a:rPr lang="en-US" sz="2000" b="1" dirty="0" smtClean="0"/>
              <a:t>More than a 2x difference in rate between 1965 and 2011</a:t>
            </a:r>
            <a:endParaRPr lang="en-US" sz="2000" b="1" dirty="0"/>
          </a:p>
        </p:txBody>
      </p:sp>
      <p:pic>
        <p:nvPicPr>
          <p:cNvPr id="9" name="Picture 4" descr="Trends in Current Cigarette Smoking Among High School Students and Adults, United States, 1965–20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2152650"/>
            <a:ext cx="7239000" cy="4705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94356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85854" y="1447800"/>
            <a:ext cx="7162800" cy="3693319"/>
          </a:xfrm>
          <a:prstGeom prst="rect">
            <a:avLst/>
          </a:prstGeom>
          <a:solidFill>
            <a:schemeClr val="bg1"/>
          </a:solidFill>
        </p:spPr>
        <p:txBody>
          <a:bodyPr wrap="square">
            <a:spAutoFit/>
          </a:bodyPr>
          <a:lstStyle/>
          <a:p>
            <a:r>
              <a:rPr lang="en-US" dirty="0" smtClean="0">
                <a:solidFill>
                  <a:prstClr val="black"/>
                </a:solidFill>
              </a:rPr>
              <a:t>Population </a:t>
            </a:r>
            <a:r>
              <a:rPr lang="en-US" dirty="0">
                <a:solidFill>
                  <a:prstClr val="black"/>
                </a:solidFill>
              </a:rPr>
              <a:t>Variation: W</a:t>
            </a:r>
            <a:r>
              <a:rPr lang="en-US" dirty="0" smtClean="0">
                <a:solidFill>
                  <a:prstClr val="black"/>
                </a:solidFill>
              </a:rPr>
              <a:t>hy is a </a:t>
            </a:r>
            <a:r>
              <a:rPr lang="en-US" dirty="0">
                <a:solidFill>
                  <a:prstClr val="black"/>
                </a:solidFill>
              </a:rPr>
              <a:t>particular </a:t>
            </a:r>
            <a:r>
              <a:rPr lang="en-US" dirty="0" smtClean="0">
                <a:solidFill>
                  <a:prstClr val="black"/>
                </a:solidFill>
              </a:rPr>
              <a:t>trait, or some form of a trait,  more </a:t>
            </a:r>
            <a:r>
              <a:rPr lang="en-US" dirty="0">
                <a:solidFill>
                  <a:prstClr val="black"/>
                </a:solidFill>
              </a:rPr>
              <a:t>common in one population than </a:t>
            </a:r>
            <a:r>
              <a:rPr lang="en-US" dirty="0" smtClean="0">
                <a:solidFill>
                  <a:prstClr val="black"/>
                </a:solidFill>
              </a:rPr>
              <a:t>another?</a:t>
            </a:r>
          </a:p>
          <a:p>
            <a:endParaRPr lang="en-US" dirty="0" smtClean="0">
              <a:solidFill>
                <a:prstClr val="black"/>
              </a:solidFill>
            </a:endParaRPr>
          </a:p>
          <a:p>
            <a:pPr marL="285750" indent="-285750">
              <a:buFont typeface="Arial" panose="020B0604020202020204" pitchFamily="34" charset="0"/>
              <a:buChar char="•"/>
            </a:pPr>
            <a:r>
              <a:rPr lang="en-US" dirty="0" smtClean="0">
                <a:solidFill>
                  <a:prstClr val="black"/>
                </a:solidFill>
              </a:rPr>
              <a:t>Different allele frequencies / genetic backgrounds</a:t>
            </a:r>
          </a:p>
          <a:p>
            <a:pPr marL="742950" lvl="1" indent="-285750">
              <a:buFont typeface="Arial" panose="020B0604020202020204" pitchFamily="34" charset="0"/>
              <a:buChar char="•"/>
            </a:pPr>
            <a:r>
              <a:rPr lang="en-US" dirty="0" smtClean="0">
                <a:solidFill>
                  <a:prstClr val="black"/>
                </a:solidFill>
              </a:rPr>
              <a:t>Different founding populations</a:t>
            </a:r>
          </a:p>
          <a:p>
            <a:pPr marL="742950" lvl="1" indent="-285750">
              <a:buFont typeface="Arial" panose="020B0604020202020204" pitchFamily="34" charset="0"/>
              <a:buChar char="•"/>
            </a:pPr>
            <a:r>
              <a:rPr lang="en-US" dirty="0" smtClean="0">
                <a:solidFill>
                  <a:prstClr val="black"/>
                </a:solidFill>
              </a:rPr>
              <a:t>Different selective pressures</a:t>
            </a:r>
          </a:p>
          <a:p>
            <a:pPr marL="742950" lvl="1" indent="-285750">
              <a:buFont typeface="Arial" panose="020B0604020202020204" pitchFamily="34" charset="0"/>
              <a:buChar char="•"/>
            </a:pPr>
            <a:r>
              <a:rPr lang="en-US" dirty="0" smtClean="0">
                <a:solidFill>
                  <a:prstClr val="black"/>
                </a:solidFill>
              </a:rPr>
              <a:t>Isolation &amp; drift</a:t>
            </a:r>
          </a:p>
          <a:p>
            <a:pPr marL="285750" indent="-285750">
              <a:buFont typeface="Arial" panose="020B0604020202020204" pitchFamily="34" charset="0"/>
              <a:buChar char="•"/>
            </a:pPr>
            <a:endParaRPr lang="en-US" dirty="0">
              <a:solidFill>
                <a:prstClr val="black"/>
              </a:solidFill>
            </a:endParaRPr>
          </a:p>
          <a:p>
            <a:pPr marL="285750" indent="-285750">
              <a:buFont typeface="Arial" panose="020B0604020202020204" pitchFamily="34" charset="0"/>
              <a:buChar char="•"/>
            </a:pPr>
            <a:r>
              <a:rPr lang="en-US" dirty="0" smtClean="0">
                <a:solidFill>
                  <a:prstClr val="black"/>
                </a:solidFill>
              </a:rPr>
              <a:t>Different developmental environments</a:t>
            </a:r>
          </a:p>
          <a:p>
            <a:pPr marL="742950" lvl="1" indent="-285750">
              <a:buFont typeface="Arial" panose="020B0604020202020204" pitchFamily="34" charset="0"/>
              <a:buChar char="•"/>
            </a:pPr>
            <a:r>
              <a:rPr lang="en-US" dirty="0" smtClean="0">
                <a:solidFill>
                  <a:prstClr val="black"/>
                </a:solidFill>
              </a:rPr>
              <a:t>Different environmental exposures  more generally</a:t>
            </a:r>
          </a:p>
          <a:p>
            <a:pPr lvl="1"/>
            <a:endParaRPr lang="en-US" dirty="0" smtClean="0">
              <a:solidFill>
                <a:prstClr val="black"/>
              </a:solidFill>
            </a:endParaRPr>
          </a:p>
          <a:p>
            <a:pPr marL="285750" indent="-285750">
              <a:buFont typeface="Arial" panose="020B0604020202020204" pitchFamily="34" charset="0"/>
              <a:buChar char="•"/>
            </a:pPr>
            <a:r>
              <a:rPr lang="en-US" dirty="0" smtClean="0">
                <a:solidFill>
                  <a:prstClr val="black"/>
                </a:solidFill>
              </a:rPr>
              <a:t>Searches for specific “difference makers” – particular variables casually associated with the differences in question.</a:t>
            </a:r>
          </a:p>
        </p:txBody>
      </p:sp>
      <p:sp>
        <p:nvSpPr>
          <p:cNvPr id="6" name="Rectangle 5"/>
          <p:cNvSpPr/>
          <p:nvPr/>
        </p:nvSpPr>
        <p:spPr>
          <a:xfrm>
            <a:off x="228600" y="152400"/>
            <a:ext cx="4128793" cy="1200329"/>
          </a:xfrm>
          <a:prstGeom prst="rect">
            <a:avLst/>
          </a:prstGeom>
          <a:gradFill flip="none" rotWithShape="1">
            <a:gsLst>
              <a:gs pos="0">
                <a:srgbClr val="7CC2FC">
                  <a:tint val="66000"/>
                  <a:satMod val="160000"/>
                </a:srgbClr>
              </a:gs>
              <a:gs pos="50000">
                <a:srgbClr val="7CC2FC">
                  <a:tint val="44500"/>
                  <a:satMod val="160000"/>
                </a:srgbClr>
              </a:gs>
              <a:gs pos="100000">
                <a:srgbClr val="7CC2FC">
                  <a:tint val="23500"/>
                  <a:satMod val="160000"/>
                </a:srgbClr>
              </a:gs>
            </a:gsLst>
            <a:path path="circle">
              <a:fillToRect l="50000" t="50000" r="50000" b="50000"/>
            </a:path>
            <a:tileRect/>
          </a:gradFill>
        </p:spPr>
        <p:txBody>
          <a:bodyPr wrap="square">
            <a:spAutoFit/>
          </a:bodyPr>
          <a:lstStyle/>
          <a:p>
            <a:r>
              <a:rPr lang="en-US" b="1" dirty="0">
                <a:solidFill>
                  <a:prstClr val="black"/>
                </a:solidFill>
              </a:rPr>
              <a:t>Population Variation: If the frequency or form of the trait varies between populations, what explains the variation of that trait between populations? </a:t>
            </a:r>
          </a:p>
        </p:txBody>
      </p:sp>
      <p:sp>
        <p:nvSpPr>
          <p:cNvPr id="2" name="Multiply 1"/>
          <p:cNvSpPr/>
          <p:nvPr/>
        </p:nvSpPr>
        <p:spPr>
          <a:xfrm>
            <a:off x="-1600200" y="2068020"/>
            <a:ext cx="8797036" cy="1537010"/>
          </a:xfrm>
          <a:prstGeom prst="mathMultiply">
            <a:avLst/>
          </a:prstGeom>
          <a:solidFill>
            <a:srgbClr val="FF0000">
              <a:alpha val="50196"/>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51195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38200" y="152400"/>
            <a:ext cx="7134225" cy="1569660"/>
          </a:xfrm>
          <a:prstGeom prst="rect">
            <a:avLst/>
          </a:prstGeom>
          <a:solidFill>
            <a:schemeClr val="accent1">
              <a:lumMod val="20000"/>
              <a:lumOff val="80000"/>
            </a:schemeClr>
          </a:solidFill>
        </p:spPr>
        <p:txBody>
          <a:bodyPr wrap="square">
            <a:spAutoFit/>
          </a:bodyPr>
          <a:lstStyle/>
          <a:p>
            <a:pPr lvl="0"/>
            <a:r>
              <a:rPr lang="en-US" sz="2400" dirty="0" smtClean="0">
                <a:solidFill>
                  <a:prstClr val="black"/>
                </a:solidFill>
              </a:rPr>
              <a:t>While a </a:t>
            </a:r>
            <a:r>
              <a:rPr lang="en-US" sz="2400" dirty="0">
                <a:solidFill>
                  <a:prstClr val="black"/>
                </a:solidFill>
              </a:rPr>
              <a:t>focus on genetics tends to push towards </a:t>
            </a:r>
            <a:r>
              <a:rPr lang="en-US" sz="2400" i="1" dirty="0">
                <a:solidFill>
                  <a:prstClr val="black"/>
                </a:solidFill>
              </a:rPr>
              <a:t>individual</a:t>
            </a:r>
            <a:r>
              <a:rPr lang="en-US" sz="2400" dirty="0">
                <a:solidFill>
                  <a:prstClr val="black"/>
                </a:solidFill>
              </a:rPr>
              <a:t> </a:t>
            </a:r>
            <a:r>
              <a:rPr lang="en-US" sz="2400" dirty="0" smtClean="0">
                <a:solidFill>
                  <a:prstClr val="black"/>
                </a:solidFill>
              </a:rPr>
              <a:t>explanations, and towards popular accounts that make e.g. addiction out to be a problem with the </a:t>
            </a:r>
            <a:r>
              <a:rPr lang="en-US" sz="2400" i="1" dirty="0" smtClean="0">
                <a:solidFill>
                  <a:prstClr val="black"/>
                </a:solidFill>
              </a:rPr>
              <a:t>individuals</a:t>
            </a:r>
            <a:r>
              <a:rPr lang="en-US" sz="2400" dirty="0" smtClean="0">
                <a:solidFill>
                  <a:prstClr val="black"/>
                </a:solidFill>
              </a:rPr>
              <a:t>…</a:t>
            </a:r>
            <a:endParaRPr lang="en-US" sz="2400" dirty="0">
              <a:solidFill>
                <a:prstClr val="black"/>
              </a:solidFill>
            </a:endParaRPr>
          </a:p>
        </p:txBody>
      </p:sp>
      <p:sp>
        <p:nvSpPr>
          <p:cNvPr id="4" name="Rectangle 3"/>
          <p:cNvSpPr/>
          <p:nvPr/>
        </p:nvSpPr>
        <p:spPr>
          <a:xfrm>
            <a:off x="838200" y="1951196"/>
            <a:ext cx="6934200" cy="4678204"/>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txBody>
          <a:bodyPr wrap="square">
            <a:spAutoFit/>
          </a:bodyPr>
          <a:lstStyle/>
          <a:p>
            <a:r>
              <a:rPr lang="en-US" sz="2000" dirty="0"/>
              <a:t>“Gene Keeps Some From Nicotine Addiction, Study Says</a:t>
            </a:r>
            <a:r>
              <a:rPr lang="en-US" sz="2000" dirty="0" smtClean="0"/>
              <a:t>.” </a:t>
            </a:r>
            <a:r>
              <a:rPr lang="en-US" sz="2000" i="1" dirty="0" smtClean="0"/>
              <a:t>NYT</a:t>
            </a:r>
            <a:r>
              <a:rPr lang="en-US" sz="2000" dirty="0" smtClean="0"/>
              <a:t>, 1998</a:t>
            </a:r>
          </a:p>
          <a:p>
            <a:endParaRPr lang="en-US" sz="2000" dirty="0" smtClean="0"/>
          </a:p>
          <a:p>
            <a:r>
              <a:rPr lang="en-US" sz="2000" dirty="0"/>
              <a:t>“Gene Glitch Tied to Youth Smoking Addiction.” </a:t>
            </a:r>
            <a:r>
              <a:rPr lang="en-US" sz="2000" i="1" dirty="0"/>
              <a:t>WebMD</a:t>
            </a:r>
            <a:r>
              <a:rPr lang="en-US" sz="2000" dirty="0"/>
              <a:t>, 2004</a:t>
            </a:r>
          </a:p>
          <a:p>
            <a:endParaRPr lang="en-US" sz="2000" dirty="0"/>
          </a:p>
          <a:p>
            <a:r>
              <a:rPr lang="en-US" sz="2000" dirty="0"/>
              <a:t>“Studies Find Genetic Link to Smoking” – </a:t>
            </a:r>
            <a:r>
              <a:rPr lang="en-US" sz="2000" i="1" dirty="0"/>
              <a:t>NYT</a:t>
            </a:r>
            <a:r>
              <a:rPr lang="en-US" sz="2000" dirty="0"/>
              <a:t>, 2008</a:t>
            </a:r>
          </a:p>
          <a:p>
            <a:endParaRPr lang="en-US" sz="2000" dirty="0"/>
          </a:p>
          <a:p>
            <a:r>
              <a:rPr lang="en-US" sz="2000" dirty="0"/>
              <a:t>“Can't quit smoking? Blame your genes” - </a:t>
            </a:r>
            <a:r>
              <a:rPr lang="en-US" sz="2000" i="1" dirty="0"/>
              <a:t>NBC News</a:t>
            </a:r>
            <a:r>
              <a:rPr lang="en-US" sz="2000" dirty="0"/>
              <a:t>, 2008</a:t>
            </a:r>
          </a:p>
          <a:p>
            <a:endParaRPr lang="en-US" sz="2000" dirty="0" smtClean="0"/>
          </a:p>
          <a:p>
            <a:r>
              <a:rPr lang="en-US" sz="2000" dirty="0" smtClean="0"/>
              <a:t>“</a:t>
            </a:r>
            <a:r>
              <a:rPr lang="en-US" sz="2000" dirty="0"/>
              <a:t>Genes May Determine Who Gets Addicted to </a:t>
            </a:r>
            <a:r>
              <a:rPr lang="en-US" sz="2000" dirty="0" smtClean="0"/>
              <a:t>Cigarettes.” </a:t>
            </a:r>
            <a:r>
              <a:rPr lang="en-US" sz="2000" i="1" dirty="0" smtClean="0"/>
              <a:t>Everyday Health </a:t>
            </a:r>
            <a:r>
              <a:rPr lang="en-US" sz="2000" dirty="0" smtClean="0"/>
              <a:t>2013</a:t>
            </a:r>
            <a:endParaRPr lang="en-US" sz="2000" dirty="0"/>
          </a:p>
          <a:p>
            <a:endParaRPr lang="en-US" sz="2000" dirty="0" smtClean="0"/>
          </a:p>
          <a:p>
            <a:r>
              <a:rPr lang="en-US" sz="2000" dirty="0" smtClean="0"/>
              <a:t>“Can't </a:t>
            </a:r>
            <a:r>
              <a:rPr lang="en-US" sz="2000" dirty="0"/>
              <a:t>quit smoking? Your GENES might be to blame, rather than a lack of willpower </a:t>
            </a:r>
            <a:r>
              <a:rPr lang="en-US" sz="2000" dirty="0" smtClean="0"/>
              <a:t>“ </a:t>
            </a:r>
            <a:r>
              <a:rPr lang="en-US" sz="2000" i="1" dirty="0" smtClean="0"/>
              <a:t>Daily Mail UK</a:t>
            </a:r>
            <a:r>
              <a:rPr lang="en-US" sz="2000" dirty="0" smtClean="0"/>
              <a:t>, 2013.</a:t>
            </a:r>
            <a:endParaRPr lang="en-US" sz="2000" dirty="0"/>
          </a:p>
          <a:p>
            <a:endParaRPr lang="en-US" sz="2000" dirty="0" smtClean="0"/>
          </a:p>
        </p:txBody>
      </p:sp>
    </p:spTree>
    <p:extLst>
      <p:ext uri="{BB962C8B-B14F-4D97-AF65-F5344CB8AC3E}">
        <p14:creationId xmlns:p14="http://schemas.microsoft.com/office/powerpoint/2010/main" val="5062489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85854" y="1295400"/>
            <a:ext cx="7162800" cy="3693319"/>
          </a:xfrm>
          <a:prstGeom prst="rect">
            <a:avLst/>
          </a:prstGeom>
          <a:solidFill>
            <a:schemeClr val="bg1"/>
          </a:solidFill>
        </p:spPr>
        <p:txBody>
          <a:bodyPr wrap="square">
            <a:spAutoFit/>
          </a:bodyPr>
          <a:lstStyle/>
          <a:p>
            <a:r>
              <a:rPr lang="en-US" dirty="0" smtClean="0">
                <a:solidFill>
                  <a:prstClr val="black"/>
                </a:solidFill>
              </a:rPr>
              <a:t>Population </a:t>
            </a:r>
            <a:r>
              <a:rPr lang="en-US" dirty="0">
                <a:solidFill>
                  <a:prstClr val="black"/>
                </a:solidFill>
              </a:rPr>
              <a:t>Variation: W</a:t>
            </a:r>
            <a:r>
              <a:rPr lang="en-US" dirty="0" smtClean="0">
                <a:solidFill>
                  <a:prstClr val="black"/>
                </a:solidFill>
              </a:rPr>
              <a:t>hy is a </a:t>
            </a:r>
            <a:r>
              <a:rPr lang="en-US" dirty="0">
                <a:solidFill>
                  <a:prstClr val="black"/>
                </a:solidFill>
              </a:rPr>
              <a:t>particular </a:t>
            </a:r>
            <a:r>
              <a:rPr lang="en-US" dirty="0" smtClean="0">
                <a:solidFill>
                  <a:prstClr val="black"/>
                </a:solidFill>
              </a:rPr>
              <a:t>trait, or some form of a trait,  more </a:t>
            </a:r>
            <a:r>
              <a:rPr lang="en-US" dirty="0">
                <a:solidFill>
                  <a:prstClr val="black"/>
                </a:solidFill>
              </a:rPr>
              <a:t>common in one population than </a:t>
            </a:r>
            <a:r>
              <a:rPr lang="en-US" dirty="0" smtClean="0">
                <a:solidFill>
                  <a:prstClr val="black"/>
                </a:solidFill>
              </a:rPr>
              <a:t>another?</a:t>
            </a:r>
          </a:p>
          <a:p>
            <a:endParaRPr lang="en-US" dirty="0" smtClean="0">
              <a:solidFill>
                <a:prstClr val="black"/>
              </a:solidFill>
            </a:endParaRPr>
          </a:p>
          <a:p>
            <a:pPr marL="285750" indent="-285750">
              <a:buFont typeface="Arial" panose="020B0604020202020204" pitchFamily="34" charset="0"/>
              <a:buChar char="•"/>
            </a:pPr>
            <a:r>
              <a:rPr lang="en-US" dirty="0" smtClean="0">
                <a:solidFill>
                  <a:prstClr val="black"/>
                </a:solidFill>
              </a:rPr>
              <a:t>Different allele frequencies / genetic backgrounds</a:t>
            </a:r>
          </a:p>
          <a:p>
            <a:pPr marL="742950" lvl="1" indent="-285750">
              <a:buFont typeface="Arial" panose="020B0604020202020204" pitchFamily="34" charset="0"/>
              <a:buChar char="•"/>
            </a:pPr>
            <a:r>
              <a:rPr lang="en-US" dirty="0" smtClean="0">
                <a:solidFill>
                  <a:prstClr val="black"/>
                </a:solidFill>
              </a:rPr>
              <a:t>Different founding populations</a:t>
            </a:r>
          </a:p>
          <a:p>
            <a:pPr marL="742950" lvl="1" indent="-285750">
              <a:buFont typeface="Arial" panose="020B0604020202020204" pitchFamily="34" charset="0"/>
              <a:buChar char="•"/>
            </a:pPr>
            <a:r>
              <a:rPr lang="en-US" dirty="0" smtClean="0">
                <a:solidFill>
                  <a:prstClr val="black"/>
                </a:solidFill>
              </a:rPr>
              <a:t>Different selective pressures</a:t>
            </a:r>
          </a:p>
          <a:p>
            <a:pPr marL="742950" lvl="1" indent="-285750">
              <a:buFont typeface="Arial" panose="020B0604020202020204" pitchFamily="34" charset="0"/>
              <a:buChar char="•"/>
            </a:pPr>
            <a:r>
              <a:rPr lang="en-US" dirty="0" smtClean="0">
                <a:solidFill>
                  <a:prstClr val="black"/>
                </a:solidFill>
              </a:rPr>
              <a:t>Isolation &amp; drift</a:t>
            </a:r>
          </a:p>
          <a:p>
            <a:pPr marL="285750" indent="-285750">
              <a:buFont typeface="Arial" panose="020B0604020202020204" pitchFamily="34" charset="0"/>
              <a:buChar char="•"/>
            </a:pPr>
            <a:endParaRPr lang="en-US" dirty="0">
              <a:solidFill>
                <a:prstClr val="black"/>
              </a:solidFill>
            </a:endParaRPr>
          </a:p>
          <a:p>
            <a:pPr marL="285750" indent="-285750">
              <a:buFont typeface="Arial" panose="020B0604020202020204" pitchFamily="34" charset="0"/>
              <a:buChar char="•"/>
            </a:pPr>
            <a:r>
              <a:rPr lang="en-US" dirty="0" smtClean="0">
                <a:solidFill>
                  <a:prstClr val="black"/>
                </a:solidFill>
              </a:rPr>
              <a:t>Different developmental environments</a:t>
            </a:r>
          </a:p>
          <a:p>
            <a:pPr marL="742950" lvl="1" indent="-285750">
              <a:buFont typeface="Arial" panose="020B0604020202020204" pitchFamily="34" charset="0"/>
              <a:buChar char="•"/>
            </a:pPr>
            <a:r>
              <a:rPr lang="en-US" dirty="0" smtClean="0">
                <a:solidFill>
                  <a:prstClr val="black"/>
                </a:solidFill>
              </a:rPr>
              <a:t>Different environmental exposures  more generally</a:t>
            </a:r>
          </a:p>
          <a:p>
            <a:pPr lvl="1"/>
            <a:endParaRPr lang="en-US" dirty="0" smtClean="0">
              <a:solidFill>
                <a:prstClr val="black"/>
              </a:solidFill>
            </a:endParaRPr>
          </a:p>
          <a:p>
            <a:pPr marL="285750" indent="-285750">
              <a:buFont typeface="Arial" panose="020B0604020202020204" pitchFamily="34" charset="0"/>
              <a:buChar char="•"/>
            </a:pPr>
            <a:r>
              <a:rPr lang="en-US" dirty="0" smtClean="0">
                <a:solidFill>
                  <a:prstClr val="black"/>
                </a:solidFill>
              </a:rPr>
              <a:t>Searches for specific “difference makers” – particular variables casually associated with the differences in question.</a:t>
            </a:r>
          </a:p>
        </p:txBody>
      </p:sp>
      <p:sp>
        <p:nvSpPr>
          <p:cNvPr id="2" name="Multiply 1"/>
          <p:cNvSpPr/>
          <p:nvPr/>
        </p:nvSpPr>
        <p:spPr>
          <a:xfrm>
            <a:off x="-1600200" y="1915620"/>
            <a:ext cx="8797036" cy="1537010"/>
          </a:xfrm>
          <a:prstGeom prst="mathMultiply">
            <a:avLst/>
          </a:prstGeom>
          <a:solidFill>
            <a:srgbClr val="FF0000">
              <a:alpha val="50196"/>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1066800" y="3366731"/>
            <a:ext cx="8610600" cy="1662469"/>
          </a:xfrm>
          <a:prstGeom prst="ellipse">
            <a:avLst/>
          </a:prstGeom>
          <a:solidFill>
            <a:srgbClr val="FFFF00">
              <a:alpha val="30196"/>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85854" y="5181600"/>
            <a:ext cx="8229600" cy="1631216"/>
          </a:xfrm>
          <a:prstGeom prst="rect">
            <a:avLst/>
          </a:prstGeom>
          <a:solidFill>
            <a:schemeClr val="bg1"/>
          </a:solidFill>
          <a:ln>
            <a:solidFill>
              <a:schemeClr val="accent1"/>
            </a:solidFill>
          </a:ln>
        </p:spPr>
        <p:txBody>
          <a:bodyPr wrap="square" rtlCol="0">
            <a:spAutoFit/>
          </a:bodyPr>
          <a:lstStyle/>
          <a:p>
            <a:r>
              <a:rPr lang="en-US" sz="2000" dirty="0" smtClean="0"/>
              <a:t>Successful Public Health </a:t>
            </a:r>
            <a:r>
              <a:rPr lang="en-US" sz="2000" dirty="0"/>
              <a:t>A</a:t>
            </a:r>
            <a:r>
              <a:rPr lang="en-US" sz="2000" dirty="0" smtClean="0"/>
              <a:t>pproaches </a:t>
            </a:r>
            <a:r>
              <a:rPr lang="en-US" sz="2000" dirty="0"/>
              <a:t>I</a:t>
            </a:r>
            <a:r>
              <a:rPr lang="en-US" sz="2000" dirty="0" smtClean="0"/>
              <a:t>nclude: 1) higher prices on tobacco products (taxation), 2) restrictions on smoking  (workplace bans, restaurant and bar bans, public-place bans), 3) limitations on the advertising and promotion of tobacco products 4) education campaigns and warning labels, etc., </a:t>
            </a:r>
            <a:endParaRPr lang="en-US" sz="2000" dirty="0"/>
          </a:p>
        </p:txBody>
      </p:sp>
      <p:sp>
        <p:nvSpPr>
          <p:cNvPr id="7" name="TextBox 6"/>
          <p:cNvSpPr txBox="1"/>
          <p:nvPr/>
        </p:nvSpPr>
        <p:spPr>
          <a:xfrm>
            <a:off x="457200" y="76200"/>
            <a:ext cx="7958254" cy="1200329"/>
          </a:xfrm>
          <a:prstGeom prst="rect">
            <a:avLst/>
          </a:prstGeom>
          <a:solidFill>
            <a:schemeClr val="accent1">
              <a:lumMod val="20000"/>
              <a:lumOff val="80000"/>
            </a:schemeClr>
          </a:solidFill>
        </p:spPr>
        <p:txBody>
          <a:bodyPr wrap="square" rtlCol="0">
            <a:spAutoFit/>
          </a:bodyPr>
          <a:lstStyle/>
          <a:p>
            <a:r>
              <a:rPr lang="en-US" sz="2400" dirty="0" smtClean="0"/>
              <a:t>Successful public health approaches – which tend to be both more cost effective, and to have a larger impact on population – </a:t>
            </a:r>
            <a:r>
              <a:rPr lang="en-US" sz="2400" i="1" dirty="0" smtClean="0"/>
              <a:t>rarely</a:t>
            </a:r>
            <a:r>
              <a:rPr lang="en-US" sz="2400" dirty="0" smtClean="0"/>
              <a:t> focus on individual-level interventions…</a:t>
            </a:r>
            <a:endParaRPr lang="en-US" sz="2400" dirty="0"/>
          </a:p>
        </p:txBody>
      </p:sp>
    </p:spTree>
    <p:extLst>
      <p:ext uri="{BB962C8B-B14F-4D97-AF65-F5344CB8AC3E}">
        <p14:creationId xmlns:p14="http://schemas.microsoft.com/office/powerpoint/2010/main" val="1530632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nodeType="clickEffect">
                                  <p:stCondLst>
                                    <p:cond delay="0"/>
                                  </p:stCondLst>
                                  <p:childTnLst>
                                    <p:set>
                                      <p:cBhvr override="childStyle">
                                        <p:cTn id="6" dur="indefinite"/>
                                        <p:tgtEl>
                                          <p:spTgt spid="3">
                                            <p:txEl>
                                              <p:pRg st="7" end="7"/>
                                            </p:txEl>
                                          </p:spTgt>
                                        </p:tgtEl>
                                        <p:attrNameLst>
                                          <p:attrName>style.fontWeight</p:attrName>
                                        </p:attrNameLst>
                                      </p:cBhvr>
                                      <p:to>
                                        <p:strVal val="bold"/>
                                      </p:to>
                                    </p:set>
                                  </p:childTnLst>
                                </p:cTn>
                              </p:par>
                              <p:par>
                                <p:cTn id="7" presetID="15" presetClass="emph" presetSubtype="0" nodeType="withEffect">
                                  <p:stCondLst>
                                    <p:cond delay="0"/>
                                  </p:stCondLst>
                                  <p:childTnLst>
                                    <p:set>
                                      <p:cBhvr override="childStyle">
                                        <p:cTn id="8" dur="indefinite"/>
                                        <p:tgtEl>
                                          <p:spTgt spid="3">
                                            <p:txEl>
                                              <p:pRg st="8" end="8"/>
                                            </p:txEl>
                                          </p:spTgt>
                                        </p:tgtEl>
                                        <p:attrNameLst>
                                          <p:attrName>style.fontWeight</p:attrName>
                                        </p:attrNameLst>
                                      </p:cBhvr>
                                      <p:to>
                                        <p:strVal val="bold"/>
                                      </p:to>
                                    </p:set>
                                  </p:childTnLst>
                                </p:cTn>
                              </p:par>
                              <p:par>
                                <p:cTn id="9" presetID="15" presetClass="emph" presetSubtype="0" nodeType="withEffect">
                                  <p:stCondLst>
                                    <p:cond delay="0"/>
                                  </p:stCondLst>
                                  <p:childTnLst>
                                    <p:set>
                                      <p:cBhvr override="childStyle">
                                        <p:cTn id="10" dur="indefinite"/>
                                        <p:tgtEl>
                                          <p:spTgt spid="3">
                                            <p:txEl>
                                              <p:pRg st="10" end="10"/>
                                            </p:txEl>
                                          </p:spTgt>
                                        </p:tgtEl>
                                        <p:attrNameLst>
                                          <p:attrName>style.fontWeight</p:attrName>
                                        </p:attrNameLst>
                                      </p:cBhvr>
                                      <p:to>
                                        <p:strVal val="bold"/>
                                      </p:to>
                                    </p:set>
                                  </p:childTnLst>
                                </p:cTn>
                              </p:par>
                              <p:par>
                                <p:cTn id="11" presetID="10"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211704"/>
            <a:ext cx="3168624" cy="584775"/>
          </a:xfrm>
          <a:prstGeom prst="rect">
            <a:avLst/>
          </a:prstGeom>
          <a:solidFill>
            <a:schemeClr val="accent1">
              <a:lumMod val="20000"/>
              <a:lumOff val="80000"/>
            </a:schemeClr>
          </a:solidFill>
        </p:spPr>
        <p:txBody>
          <a:bodyPr wrap="none" rtlCol="0">
            <a:spAutoFit/>
          </a:bodyPr>
          <a:lstStyle/>
          <a:p>
            <a:r>
              <a:rPr lang="en-US" sz="3200" b="1" dirty="0" smtClean="0"/>
              <a:t>A few reflections:</a:t>
            </a:r>
          </a:p>
        </p:txBody>
      </p:sp>
      <p:sp>
        <p:nvSpPr>
          <p:cNvPr id="4" name="TextBox 3"/>
          <p:cNvSpPr txBox="1"/>
          <p:nvPr/>
        </p:nvSpPr>
        <p:spPr>
          <a:xfrm>
            <a:off x="650632" y="1062335"/>
            <a:ext cx="8001000" cy="1200329"/>
          </a:xfrm>
          <a:prstGeom prst="rect">
            <a:avLst/>
          </a:prstGeom>
          <a:solidFill>
            <a:schemeClr val="accent1">
              <a:lumMod val="20000"/>
              <a:lumOff val="80000"/>
            </a:schemeClr>
          </a:solidFill>
        </p:spPr>
        <p:txBody>
          <a:bodyPr wrap="square" rtlCol="0">
            <a:spAutoFit/>
          </a:bodyPr>
          <a:lstStyle/>
          <a:p>
            <a:r>
              <a:rPr lang="en-US" sz="2400" dirty="0" smtClean="0"/>
              <a:t>The broad (albeit uneven) success of public-health approaches to smoking in the U.S. likely make the individual-level stories about smoking less influential than they would otherwise be…</a:t>
            </a:r>
            <a:endParaRPr lang="en-US" sz="2400" dirty="0"/>
          </a:p>
        </p:txBody>
      </p:sp>
      <p:sp>
        <p:nvSpPr>
          <p:cNvPr id="5" name="TextBox 4"/>
          <p:cNvSpPr txBox="1"/>
          <p:nvPr/>
        </p:nvSpPr>
        <p:spPr>
          <a:xfrm>
            <a:off x="1565032" y="2703984"/>
            <a:ext cx="7086600" cy="1569660"/>
          </a:xfrm>
          <a:prstGeom prst="rect">
            <a:avLst/>
          </a:prstGeom>
          <a:solidFill>
            <a:schemeClr val="accent1">
              <a:lumMod val="20000"/>
              <a:lumOff val="80000"/>
            </a:schemeClr>
          </a:solidFill>
        </p:spPr>
        <p:txBody>
          <a:bodyPr wrap="square" rtlCol="0">
            <a:spAutoFit/>
          </a:bodyPr>
          <a:lstStyle/>
          <a:p>
            <a:r>
              <a:rPr lang="en-US" sz="2400" dirty="0" smtClean="0"/>
              <a:t>But alcoholism is still </a:t>
            </a:r>
            <a:r>
              <a:rPr lang="en-US" sz="2400" i="1" dirty="0" smtClean="0"/>
              <a:t>mostly</a:t>
            </a:r>
            <a:r>
              <a:rPr lang="en-US" sz="2400" dirty="0" smtClean="0"/>
              <a:t> perceived to be a problem of individuals, either of individuals with a “disease” (a genetic disease, triggered by alcohol use?), or with some moral failings, or both.</a:t>
            </a:r>
            <a:endParaRPr lang="en-US" sz="2400" dirty="0"/>
          </a:p>
        </p:txBody>
      </p:sp>
      <p:sp>
        <p:nvSpPr>
          <p:cNvPr id="6" name="TextBox 5"/>
          <p:cNvSpPr txBox="1"/>
          <p:nvPr/>
        </p:nvSpPr>
        <p:spPr>
          <a:xfrm>
            <a:off x="2479432" y="4714964"/>
            <a:ext cx="6172200" cy="1569660"/>
          </a:xfrm>
          <a:prstGeom prst="rect">
            <a:avLst/>
          </a:prstGeom>
          <a:solidFill>
            <a:schemeClr val="accent1">
              <a:lumMod val="20000"/>
              <a:lumOff val="80000"/>
            </a:schemeClr>
          </a:solidFill>
        </p:spPr>
        <p:txBody>
          <a:bodyPr wrap="square" rtlCol="0">
            <a:spAutoFit/>
          </a:bodyPr>
          <a:lstStyle/>
          <a:p>
            <a:r>
              <a:rPr lang="en-US" sz="2400" dirty="0" smtClean="0"/>
              <a:t>In other cases, even where the “between-population” variation is recognized as dominant, the social associations are seen as too intractable (e.g. interpersonal violence)…</a:t>
            </a:r>
            <a:endParaRPr lang="en-US" sz="2400" dirty="0"/>
          </a:p>
        </p:txBody>
      </p:sp>
    </p:spTree>
    <p:extLst>
      <p:ext uri="{BB962C8B-B14F-4D97-AF65-F5344CB8AC3E}">
        <p14:creationId xmlns:p14="http://schemas.microsoft.com/office/powerpoint/2010/main" val="303361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3039" y="2072807"/>
            <a:ext cx="8153400" cy="1938992"/>
          </a:xfrm>
          <a:prstGeom prst="rect">
            <a:avLst/>
          </a:prstGeom>
          <a:solidFill>
            <a:schemeClr val="accent1">
              <a:lumMod val="20000"/>
              <a:lumOff val="80000"/>
            </a:schemeClr>
          </a:solidFill>
        </p:spPr>
        <p:txBody>
          <a:bodyPr wrap="square" rtlCol="0">
            <a:spAutoFit/>
          </a:bodyPr>
          <a:lstStyle/>
          <a:p>
            <a:r>
              <a:rPr lang="en-US" sz="2400" b="1" dirty="0" smtClean="0"/>
              <a:t>None</a:t>
            </a:r>
            <a:r>
              <a:rPr lang="en-US" sz="2400" dirty="0" smtClean="0"/>
              <a:t> of this implies that research into the biochemical pathways involved in addiction, or the variation in genes associated with particular addictive behaviors, is uninteresting, nor that it is useless, and still less that it is (usually) undertaken with anything other than the best intentions…</a:t>
            </a:r>
            <a:endParaRPr lang="en-US" sz="2400" dirty="0"/>
          </a:p>
        </p:txBody>
      </p:sp>
      <p:sp>
        <p:nvSpPr>
          <p:cNvPr id="3" name="TextBox 2"/>
          <p:cNvSpPr txBox="1"/>
          <p:nvPr/>
        </p:nvSpPr>
        <p:spPr>
          <a:xfrm>
            <a:off x="1676400" y="4286862"/>
            <a:ext cx="6934200" cy="1938992"/>
          </a:xfrm>
          <a:prstGeom prst="rect">
            <a:avLst/>
          </a:prstGeom>
          <a:solidFill>
            <a:schemeClr val="accent1">
              <a:lumMod val="20000"/>
              <a:lumOff val="80000"/>
            </a:schemeClr>
          </a:solidFill>
        </p:spPr>
        <p:txBody>
          <a:bodyPr wrap="square" rtlCol="0">
            <a:spAutoFit/>
          </a:bodyPr>
          <a:lstStyle/>
          <a:p>
            <a:r>
              <a:rPr lang="en-US" sz="2400" dirty="0" smtClean="0"/>
              <a:t>It is rather to suggest that such work will </a:t>
            </a:r>
            <a:r>
              <a:rPr lang="en-US" sz="2400" i="1" dirty="0" smtClean="0"/>
              <a:t>rarely</a:t>
            </a:r>
            <a:r>
              <a:rPr lang="en-US" sz="2400" dirty="0" smtClean="0"/>
              <a:t> turn out to be useful for making large improvements in population-level health outcomes, and will </a:t>
            </a:r>
            <a:r>
              <a:rPr lang="en-US" sz="2400" i="1" dirty="0" smtClean="0"/>
              <a:t>sometimes</a:t>
            </a:r>
            <a:r>
              <a:rPr lang="en-US" sz="2400" dirty="0" smtClean="0"/>
              <a:t> make the work necessary to achieve those kinds of outcomes harder to “see.”  </a:t>
            </a:r>
            <a:endParaRPr lang="en-US" sz="2400" dirty="0"/>
          </a:p>
        </p:txBody>
      </p:sp>
      <p:sp>
        <p:nvSpPr>
          <p:cNvPr id="5" name="TextBox 4"/>
          <p:cNvSpPr txBox="1"/>
          <p:nvPr/>
        </p:nvSpPr>
        <p:spPr>
          <a:xfrm>
            <a:off x="430512" y="304800"/>
            <a:ext cx="3074688" cy="1569660"/>
          </a:xfrm>
          <a:prstGeom prst="rect">
            <a:avLst/>
          </a:prstGeom>
          <a:solidFill>
            <a:schemeClr val="accent1">
              <a:lumMod val="20000"/>
              <a:lumOff val="80000"/>
            </a:schemeClr>
          </a:solidFill>
        </p:spPr>
        <p:txBody>
          <a:bodyPr wrap="none" rtlCol="0">
            <a:spAutoFit/>
          </a:bodyPr>
          <a:lstStyle/>
          <a:p>
            <a:pPr marL="342900" indent="-342900">
              <a:buFontTx/>
              <a:buAutoNum type="arabicParenR"/>
            </a:pPr>
            <a:r>
              <a:rPr lang="en-US" sz="2400" dirty="0">
                <a:solidFill>
                  <a:prstClr val="black"/>
                </a:solidFill>
              </a:rPr>
              <a:t>Ontogeny</a:t>
            </a:r>
          </a:p>
          <a:p>
            <a:pPr marL="342900" indent="-342900">
              <a:buFontTx/>
              <a:buAutoNum type="arabicParenR"/>
            </a:pPr>
            <a:r>
              <a:rPr lang="en-US" sz="2400" dirty="0">
                <a:solidFill>
                  <a:prstClr val="black"/>
                </a:solidFill>
              </a:rPr>
              <a:t>Phylogeny</a:t>
            </a:r>
          </a:p>
          <a:p>
            <a:pPr marL="342900" indent="-342900">
              <a:buFontTx/>
              <a:buAutoNum type="arabicParenR"/>
            </a:pPr>
            <a:r>
              <a:rPr lang="en-US" sz="2400" dirty="0">
                <a:solidFill>
                  <a:prstClr val="black"/>
                </a:solidFill>
              </a:rPr>
              <a:t>Individual Variation</a:t>
            </a:r>
          </a:p>
          <a:p>
            <a:pPr marL="342900" indent="-342900">
              <a:buFontTx/>
              <a:buAutoNum type="arabicParenR"/>
            </a:pPr>
            <a:r>
              <a:rPr lang="en-US" sz="2400" dirty="0">
                <a:solidFill>
                  <a:prstClr val="black"/>
                </a:solidFill>
              </a:rPr>
              <a:t>Population Variation</a:t>
            </a:r>
          </a:p>
        </p:txBody>
      </p:sp>
    </p:spTree>
    <p:extLst>
      <p:ext uri="{BB962C8B-B14F-4D97-AF65-F5344CB8AC3E}">
        <p14:creationId xmlns:p14="http://schemas.microsoft.com/office/powerpoint/2010/main" val="1459738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5831" y="381000"/>
            <a:ext cx="8153400" cy="1569660"/>
          </a:xfrm>
          <a:prstGeom prst="rect">
            <a:avLst/>
          </a:prstGeom>
          <a:solidFill>
            <a:schemeClr val="accent1">
              <a:lumMod val="20000"/>
              <a:lumOff val="80000"/>
            </a:schemeClr>
          </a:solidFill>
        </p:spPr>
        <p:txBody>
          <a:bodyPr wrap="square" rtlCol="0">
            <a:spAutoFit/>
          </a:bodyPr>
          <a:lstStyle/>
          <a:p>
            <a:r>
              <a:rPr lang="en-US" sz="2400" dirty="0" smtClean="0"/>
              <a:t>It may be that for many of the problems that matter to us, there is neither the political will nor public support for improving public health outcomes in these areas via a focus on population-level differences.</a:t>
            </a:r>
            <a:endParaRPr lang="en-US" sz="2400" dirty="0"/>
          </a:p>
        </p:txBody>
      </p:sp>
      <p:sp>
        <p:nvSpPr>
          <p:cNvPr id="4" name="TextBox 3"/>
          <p:cNvSpPr txBox="1"/>
          <p:nvPr/>
        </p:nvSpPr>
        <p:spPr>
          <a:xfrm>
            <a:off x="1219200" y="2546866"/>
            <a:ext cx="7280031" cy="1200329"/>
          </a:xfrm>
          <a:prstGeom prst="rect">
            <a:avLst/>
          </a:prstGeom>
          <a:solidFill>
            <a:schemeClr val="accent1">
              <a:lumMod val="20000"/>
              <a:lumOff val="80000"/>
            </a:schemeClr>
          </a:solidFill>
        </p:spPr>
        <p:txBody>
          <a:bodyPr wrap="square" rtlCol="0">
            <a:spAutoFit/>
          </a:bodyPr>
          <a:lstStyle/>
          <a:p>
            <a:r>
              <a:rPr lang="en-US" sz="2400" dirty="0" smtClean="0"/>
              <a:t>But I want to suggest that researchers would do well to keep the limitations of approaches focused on individuals in mind…</a:t>
            </a:r>
            <a:endParaRPr lang="en-US" sz="2400" dirty="0"/>
          </a:p>
        </p:txBody>
      </p:sp>
      <p:sp>
        <p:nvSpPr>
          <p:cNvPr id="7" name="TextBox 6"/>
          <p:cNvSpPr txBox="1"/>
          <p:nvPr/>
        </p:nvSpPr>
        <p:spPr>
          <a:xfrm>
            <a:off x="3089031" y="4343400"/>
            <a:ext cx="5410200" cy="1569660"/>
          </a:xfrm>
          <a:prstGeom prst="rect">
            <a:avLst/>
          </a:prstGeom>
          <a:solidFill>
            <a:schemeClr val="accent1">
              <a:lumMod val="20000"/>
              <a:lumOff val="80000"/>
            </a:schemeClr>
          </a:solidFill>
        </p:spPr>
        <p:txBody>
          <a:bodyPr wrap="square" rtlCol="0">
            <a:spAutoFit/>
          </a:bodyPr>
          <a:lstStyle/>
          <a:p>
            <a:r>
              <a:rPr lang="en-US" sz="2400" dirty="0" smtClean="0"/>
              <a:t>And that the potential of approaches focused on populations, whether </a:t>
            </a:r>
            <a:r>
              <a:rPr lang="en-US" sz="2400" dirty="0"/>
              <a:t>locally realize-able or not, </a:t>
            </a:r>
            <a:r>
              <a:rPr lang="en-US" sz="2400" dirty="0" smtClean="0"/>
              <a:t>should be kept in mind, too.</a:t>
            </a:r>
            <a:endParaRPr lang="en-US" sz="2400" dirty="0"/>
          </a:p>
        </p:txBody>
      </p:sp>
    </p:spTree>
    <p:extLst>
      <p:ext uri="{BB962C8B-B14F-4D97-AF65-F5344CB8AC3E}">
        <p14:creationId xmlns:p14="http://schemas.microsoft.com/office/powerpoint/2010/main" val="12846990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04800"/>
            <a:ext cx="5701568" cy="1323439"/>
          </a:xfrm>
          <a:prstGeom prst="rect">
            <a:avLst/>
          </a:prstGeom>
          <a:noFill/>
        </p:spPr>
        <p:txBody>
          <a:bodyPr wrap="square" lIns="91440" tIns="45720" rIns="91440" bIns="45720">
            <a:spAutoFit/>
          </a:bodyPr>
          <a:lstStyle/>
          <a:p>
            <a:pPr algn="ctr"/>
            <a:r>
              <a:rPr lang="en-US" sz="80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Thank You</a:t>
            </a:r>
            <a:endParaRPr lang="en-US" sz="8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TextBox 2"/>
          <p:cNvSpPr txBox="1"/>
          <p:nvPr/>
        </p:nvSpPr>
        <p:spPr>
          <a:xfrm>
            <a:off x="457200" y="2590800"/>
            <a:ext cx="8001000" cy="2862322"/>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txBody>
          <a:bodyPr wrap="square" rtlCol="0">
            <a:spAutoFit/>
          </a:bodyPr>
          <a:lstStyle/>
          <a:p>
            <a:r>
              <a:rPr lang="en-US" sz="2000" b="1" dirty="0" smtClean="0"/>
              <a:t>Acknowledgements: </a:t>
            </a:r>
          </a:p>
          <a:p>
            <a:r>
              <a:rPr lang="en-US" sz="2000" dirty="0" smtClean="0"/>
              <a:t>I want to thank Audrey Chapman for inviting me to present at this conference, and for inviting me </a:t>
            </a:r>
            <a:r>
              <a:rPr lang="en-US" sz="2000" dirty="0"/>
              <a:t>to contribute to the </a:t>
            </a:r>
            <a:r>
              <a:rPr lang="en-US" sz="2000" dirty="0" smtClean="0"/>
              <a:t>volume </a:t>
            </a:r>
            <a:r>
              <a:rPr lang="en-US" sz="2000" i="1" dirty="0" smtClean="0"/>
              <a:t>Genetic </a:t>
            </a:r>
            <a:r>
              <a:rPr lang="en-US" sz="2000" i="1" dirty="0"/>
              <a:t>Research on Addiction: Ethics, the Law, and Public </a:t>
            </a:r>
            <a:r>
              <a:rPr lang="en-US" sz="2000" i="1" dirty="0" smtClean="0"/>
              <a:t>Health</a:t>
            </a:r>
            <a:r>
              <a:rPr lang="en-US" sz="2000" dirty="0" smtClean="0"/>
              <a:t>.  My discussions, and ongoing work, </a:t>
            </a:r>
            <a:r>
              <a:rPr lang="en-US" sz="2000" dirty="0"/>
              <a:t>with her and Adrian Carter (NHMRC Research Fellow at The University of </a:t>
            </a:r>
            <a:r>
              <a:rPr lang="en-US" sz="2000" dirty="0" smtClean="0"/>
              <a:t>Queensland) have been particularly useful.  I have benefited from many conversations with my colleagues at OSU surrounding bioethics, individual responsibility, and public health, including especially those with Courtney Campbell, Stephanie </a:t>
            </a:r>
            <a:r>
              <a:rPr lang="en-US" sz="2000" dirty="0" err="1" smtClean="0"/>
              <a:t>Bernell</a:t>
            </a:r>
            <a:r>
              <a:rPr lang="en-US" sz="2000" dirty="0" smtClean="0"/>
              <a:t>, and Stephanie Jenkins.  </a:t>
            </a:r>
            <a:endParaRPr lang="en-US" sz="2000" i="1" dirty="0"/>
          </a:p>
        </p:txBody>
      </p:sp>
    </p:spTree>
    <p:extLst>
      <p:ext uri="{BB962C8B-B14F-4D97-AF65-F5344CB8AC3E}">
        <p14:creationId xmlns:p14="http://schemas.microsoft.com/office/powerpoint/2010/main" val="8565052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98500" y="1219200"/>
            <a:ext cx="7696200" cy="4708981"/>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txBody>
          <a:bodyPr wrap="square" rtlCol="0">
            <a:spAutoFit/>
          </a:bodyPr>
          <a:lstStyle/>
          <a:p>
            <a:pPr marL="342900" indent="-342900">
              <a:buFont typeface="+mj-lt"/>
              <a:buAutoNum type="arabicParenR" startAt="2"/>
            </a:pPr>
            <a:r>
              <a:rPr lang="en-US" sz="2000" dirty="0" smtClean="0"/>
              <a:t>Where we look can determine where we  ‘place blame’</a:t>
            </a:r>
          </a:p>
          <a:p>
            <a:pPr marL="342900" indent="-342900">
              <a:buFont typeface="+mj-lt"/>
              <a:buAutoNum type="arabicParenR" startAt="2"/>
            </a:pPr>
            <a:endParaRPr lang="en-US" sz="2000" dirty="0"/>
          </a:p>
          <a:p>
            <a:r>
              <a:rPr lang="en-US" sz="2000" dirty="0" smtClean="0"/>
              <a:t>Focusing on the causes of individual variation </a:t>
            </a:r>
            <a:r>
              <a:rPr lang="en-US" sz="2000" i="1" dirty="0" smtClean="0"/>
              <a:t>can</a:t>
            </a:r>
            <a:r>
              <a:rPr lang="en-US" sz="2000" dirty="0" smtClean="0"/>
              <a:t> have the effect of making what might otherwise seem like social problems into problems internal to individuals </a:t>
            </a:r>
          </a:p>
          <a:p>
            <a:endParaRPr lang="en-US" sz="2000" dirty="0"/>
          </a:p>
          <a:p>
            <a:r>
              <a:rPr lang="en-US" sz="2000" dirty="0" smtClean="0"/>
              <a:t>If it is something about </a:t>
            </a:r>
            <a:r>
              <a:rPr lang="en-US" sz="2000" i="1" dirty="0" smtClean="0"/>
              <a:t>individuals</a:t>
            </a:r>
            <a:r>
              <a:rPr lang="en-US" sz="2000" dirty="0" smtClean="0"/>
              <a:t> (the particular alleles they carry, the particular environments they encountered) that explains why they developed some problematic trait, or suffered from some disease, then it is easier to ignore the </a:t>
            </a:r>
            <a:r>
              <a:rPr lang="en-US" sz="2000" i="1" dirty="0" smtClean="0"/>
              <a:t>social</a:t>
            </a:r>
            <a:r>
              <a:rPr lang="en-US" sz="2000" dirty="0" smtClean="0"/>
              <a:t> causes.*</a:t>
            </a:r>
          </a:p>
          <a:p>
            <a:endParaRPr lang="en-US" sz="2000" dirty="0"/>
          </a:p>
          <a:p>
            <a:r>
              <a:rPr lang="en-US" sz="2000" dirty="0" smtClean="0"/>
              <a:t>Again, as the technology to uncover associations between individual variations in genes or in environments and the traits of interests increase, more sources of variation that can be traced back to individuals will be found.</a:t>
            </a:r>
          </a:p>
        </p:txBody>
      </p:sp>
      <p:sp>
        <p:nvSpPr>
          <p:cNvPr id="3" name="Rectangle 2"/>
          <p:cNvSpPr/>
          <p:nvPr/>
        </p:nvSpPr>
        <p:spPr>
          <a:xfrm>
            <a:off x="698500" y="246747"/>
            <a:ext cx="4864100" cy="461665"/>
          </a:xfrm>
          <a:prstGeom prst="rect">
            <a:avLst/>
          </a:prstGeom>
          <a:solidFill>
            <a:schemeClr val="bg1"/>
          </a:solidFill>
        </p:spPr>
        <p:txBody>
          <a:bodyPr wrap="square">
            <a:spAutoFit/>
          </a:bodyPr>
          <a:lstStyle/>
          <a:p>
            <a:pPr lvl="0"/>
            <a:r>
              <a:rPr lang="en-US" sz="2400" dirty="0">
                <a:solidFill>
                  <a:prstClr val="black"/>
                </a:solidFill>
              </a:rPr>
              <a:t>Highlighting Two (Related) Interests:</a:t>
            </a:r>
          </a:p>
        </p:txBody>
      </p:sp>
      <p:sp>
        <p:nvSpPr>
          <p:cNvPr id="7" name="Rectangle 6"/>
          <p:cNvSpPr/>
          <p:nvPr/>
        </p:nvSpPr>
        <p:spPr>
          <a:xfrm>
            <a:off x="4573555" y="6519446"/>
            <a:ext cx="4572000" cy="338554"/>
          </a:xfrm>
          <a:prstGeom prst="rect">
            <a:avLst/>
          </a:prstGeom>
        </p:spPr>
        <p:txBody>
          <a:bodyPr>
            <a:spAutoFit/>
          </a:bodyPr>
          <a:lstStyle/>
          <a:p>
            <a:r>
              <a:rPr lang="en-US" sz="800" dirty="0" smtClean="0"/>
              <a:t>* Evan Willis. 2002. “Public health and the ‘new’ genetics: Balancing individual and collective outcomes” </a:t>
            </a:r>
            <a:r>
              <a:rPr lang="en-US" sz="800" i="1" dirty="0" smtClean="0"/>
              <a:t>Critical Public Health</a:t>
            </a:r>
            <a:r>
              <a:rPr lang="en-US" sz="800" dirty="0" smtClean="0"/>
              <a:t> 12(2) 139-151</a:t>
            </a:r>
            <a:endParaRPr lang="en-US" sz="800" dirty="0"/>
          </a:p>
        </p:txBody>
      </p:sp>
    </p:spTree>
    <p:extLst>
      <p:ext uri="{BB962C8B-B14F-4D97-AF65-F5344CB8AC3E}">
        <p14:creationId xmlns:p14="http://schemas.microsoft.com/office/powerpoint/2010/main" val="3762628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wipe(left)">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wipe(left)">
                                      <p:cBhvr>
                                        <p:cTn id="12" dur="500"/>
                                        <p:tgtEl>
                                          <p:spTgt spid="2">
                                            <p:txEl>
                                              <p:pRg st="4" end="4"/>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2">
                                            <p:txEl>
                                              <p:pRg st="6" end="6"/>
                                            </p:txEl>
                                          </p:spTgt>
                                        </p:tgtEl>
                                        <p:attrNameLst>
                                          <p:attrName>style.visibility</p:attrName>
                                        </p:attrNameLst>
                                      </p:cBhvr>
                                      <p:to>
                                        <p:strVal val="visible"/>
                                      </p:to>
                                    </p:set>
                                    <p:animEffect transition="in" filter="wipe(left)">
                                      <p:cBhvr>
                                        <p:cTn id="20"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8500" y="246747"/>
            <a:ext cx="7073900" cy="1200329"/>
          </a:xfrm>
          <a:prstGeom prst="rect">
            <a:avLst/>
          </a:prstGeom>
          <a:solidFill>
            <a:schemeClr val="bg1"/>
          </a:solidFill>
        </p:spPr>
        <p:txBody>
          <a:bodyPr wrap="square">
            <a:spAutoFit/>
          </a:bodyPr>
          <a:lstStyle/>
          <a:p>
            <a:pPr lvl="0"/>
            <a:r>
              <a:rPr lang="en-US" sz="2400" dirty="0">
                <a:solidFill>
                  <a:prstClr val="black"/>
                </a:solidFill>
              </a:rPr>
              <a:t>Highlighting Two (Related) Interests</a:t>
            </a:r>
            <a:r>
              <a:rPr lang="en-US" sz="2400" dirty="0" smtClean="0">
                <a:solidFill>
                  <a:prstClr val="black"/>
                </a:solidFill>
              </a:rPr>
              <a:t>:</a:t>
            </a:r>
          </a:p>
          <a:p>
            <a:pPr marL="457200" lvl="0" indent="-457200">
              <a:buAutoNum type="arabicParenR"/>
            </a:pPr>
            <a:r>
              <a:rPr lang="en-US" sz="2400" dirty="0" smtClean="0">
                <a:solidFill>
                  <a:prstClr val="black"/>
                </a:solidFill>
              </a:rPr>
              <a:t>Where we look matters to our interventions</a:t>
            </a:r>
          </a:p>
          <a:p>
            <a:pPr marL="457200" lvl="0" indent="-457200">
              <a:buAutoNum type="arabicParenR"/>
            </a:pPr>
            <a:r>
              <a:rPr lang="en-US" sz="2400" dirty="0" smtClean="0">
                <a:solidFill>
                  <a:prstClr val="black"/>
                </a:solidFill>
              </a:rPr>
              <a:t> Where we look influences where we place blame </a:t>
            </a:r>
          </a:p>
        </p:txBody>
      </p:sp>
      <p:sp>
        <p:nvSpPr>
          <p:cNvPr id="3" name="TextBox 2"/>
          <p:cNvSpPr txBox="1"/>
          <p:nvPr/>
        </p:nvSpPr>
        <p:spPr>
          <a:xfrm>
            <a:off x="686059" y="1600200"/>
            <a:ext cx="7391400" cy="486287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txBody>
          <a:bodyPr wrap="square" rtlCol="0">
            <a:spAutoFit/>
          </a:bodyPr>
          <a:lstStyle/>
          <a:p>
            <a:r>
              <a:rPr lang="en-US" sz="2000" b="1" dirty="0" smtClean="0"/>
              <a:t>Examples:</a:t>
            </a:r>
          </a:p>
          <a:p>
            <a:endParaRPr lang="en-US" sz="2000" b="1" dirty="0" smtClean="0"/>
          </a:p>
          <a:p>
            <a:pPr marL="342900" indent="-342900">
              <a:buAutoNum type="arabicParenR"/>
            </a:pPr>
            <a:r>
              <a:rPr lang="en-US" dirty="0" smtClean="0"/>
              <a:t>MAOA and violence: Gene x Environment Interaction</a:t>
            </a:r>
            <a:r>
              <a:rPr lang="en-US" dirty="0"/>
              <a:t>.</a:t>
            </a:r>
            <a:r>
              <a:rPr lang="en-US" dirty="0" smtClean="0"/>
              <a:t> The studies’ authors (and many commentators) suggested pharmacological intervention, and headlines focus on the association of the alleles with violence, rather than the environmental aspect…</a:t>
            </a:r>
          </a:p>
          <a:p>
            <a:pPr marL="342900" indent="-342900">
              <a:buAutoNum type="arabicParenR"/>
            </a:pPr>
            <a:endParaRPr lang="en-US" dirty="0" smtClean="0"/>
          </a:p>
          <a:p>
            <a:pPr marL="342900" indent="-342900">
              <a:buAutoNum type="arabicParenR"/>
            </a:pPr>
            <a:r>
              <a:rPr lang="en-US" dirty="0" smtClean="0"/>
              <a:t>Single parenthood and childhood poverty:  Here, a focus on within-population variation hides (perhaps deliberately?) the far greater degree of between-population variation, and points (again, perhaps deliberately?) away from public policy differences and towards individual behaviors as the “important” causes.</a:t>
            </a:r>
          </a:p>
          <a:p>
            <a:pPr marL="342900" indent="-342900">
              <a:buAutoNum type="arabicParenR"/>
            </a:pPr>
            <a:endParaRPr lang="en-US" dirty="0" smtClean="0"/>
          </a:p>
          <a:p>
            <a:pPr marL="342900" indent="-342900">
              <a:buAutoNum type="arabicParenR"/>
            </a:pPr>
            <a:r>
              <a:rPr lang="en-US" dirty="0" smtClean="0"/>
              <a:t>Nicotine addiction and </a:t>
            </a:r>
            <a:r>
              <a:rPr lang="en-US" dirty="0"/>
              <a:t>genetic variations: “To Prove This is the Industry’s Best </a:t>
            </a:r>
            <a:r>
              <a:rPr lang="en-US" dirty="0" smtClean="0"/>
              <a:t>Hope”* – The tobacco industry hoped to make addiction out to be a problem of individuals genetically prone to addiction, and not an addictive product…</a:t>
            </a:r>
          </a:p>
        </p:txBody>
      </p:sp>
      <p:sp>
        <p:nvSpPr>
          <p:cNvPr id="4" name="Rectangle 3"/>
          <p:cNvSpPr/>
          <p:nvPr/>
        </p:nvSpPr>
        <p:spPr>
          <a:xfrm>
            <a:off x="6157285" y="6642556"/>
            <a:ext cx="2986715" cy="215444"/>
          </a:xfrm>
          <a:prstGeom prst="rect">
            <a:avLst/>
          </a:prstGeom>
        </p:spPr>
        <p:txBody>
          <a:bodyPr wrap="none">
            <a:spAutoFit/>
          </a:bodyPr>
          <a:lstStyle/>
          <a:p>
            <a:r>
              <a:rPr lang="en-US" sz="800" dirty="0" smtClean="0">
                <a:solidFill>
                  <a:prstClr val="black"/>
                </a:solidFill>
              </a:rPr>
              <a:t>*</a:t>
            </a:r>
            <a:r>
              <a:rPr lang="en-US" sz="800" dirty="0" err="1" smtClean="0">
                <a:solidFill>
                  <a:prstClr val="black"/>
                </a:solidFill>
              </a:rPr>
              <a:t>Grundle</a:t>
            </a:r>
            <a:r>
              <a:rPr lang="en-US" sz="800" dirty="0" smtClean="0">
                <a:solidFill>
                  <a:prstClr val="black"/>
                </a:solidFill>
              </a:rPr>
              <a:t>, </a:t>
            </a:r>
            <a:r>
              <a:rPr lang="en-US" sz="800" dirty="0" err="1" smtClean="0">
                <a:solidFill>
                  <a:prstClr val="black"/>
                </a:solidFill>
              </a:rPr>
              <a:t>Dingel</a:t>
            </a:r>
            <a:r>
              <a:rPr lang="en-US" sz="800" dirty="0" smtClean="0">
                <a:solidFill>
                  <a:prstClr val="black"/>
                </a:solidFill>
              </a:rPr>
              <a:t>, and Koenig. </a:t>
            </a:r>
            <a:r>
              <a:rPr lang="en-US" sz="800" i="1" dirty="0" smtClean="0">
                <a:solidFill>
                  <a:prstClr val="black"/>
                </a:solidFill>
              </a:rPr>
              <a:t>Addiction</a:t>
            </a:r>
            <a:r>
              <a:rPr lang="en-US" sz="800" dirty="0">
                <a:solidFill>
                  <a:prstClr val="black"/>
                </a:solidFill>
              </a:rPr>
              <a:t>. Jun 2010; 105(6): 974–983</a:t>
            </a:r>
            <a:endParaRPr lang="en-US" sz="800" dirty="0"/>
          </a:p>
        </p:txBody>
      </p:sp>
    </p:spTree>
    <p:extLst>
      <p:ext uri="{BB962C8B-B14F-4D97-AF65-F5344CB8AC3E}">
        <p14:creationId xmlns:p14="http://schemas.microsoft.com/office/powerpoint/2010/main" val="718092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wipe(left)">
                                      <p:cBhvr>
                                        <p:cTn id="11" dur="500"/>
                                        <p:tgtEl>
                                          <p:spTgt spid="3">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wipe(left)">
                                      <p:cBhvr>
                                        <p:cTn id="16" dur="500"/>
                                        <p:tgtEl>
                                          <p:spTgt spid="3">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wipe(left)">
                                      <p:cBhvr>
                                        <p:cTn id="21" dur="500"/>
                                        <p:tgtEl>
                                          <p:spTgt spid="3">
                                            <p:txEl>
                                              <p:pRg st="6" end="6"/>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150167"/>
            <a:ext cx="7173439" cy="1077218"/>
          </a:xfrm>
          <a:prstGeom prst="rect">
            <a:avLst/>
          </a:prstGeom>
          <a:solidFill>
            <a:schemeClr val="tx2">
              <a:lumMod val="20000"/>
              <a:lumOff val="80000"/>
            </a:schemeClr>
          </a:solidFill>
        </p:spPr>
        <p:txBody>
          <a:bodyPr wrap="none" rtlCol="0">
            <a:spAutoFit/>
          </a:bodyPr>
          <a:lstStyle/>
          <a:p>
            <a:r>
              <a:rPr lang="en-US" sz="3200" dirty="0">
                <a:solidFill>
                  <a:prstClr val="black"/>
                </a:solidFill>
              </a:rPr>
              <a:t>Explaining Traits: </a:t>
            </a:r>
            <a:endParaRPr lang="en-US" sz="3200" dirty="0" smtClean="0">
              <a:solidFill>
                <a:prstClr val="black"/>
              </a:solidFill>
            </a:endParaRPr>
          </a:p>
          <a:p>
            <a:r>
              <a:rPr lang="en-US" sz="3200" dirty="0" smtClean="0">
                <a:solidFill>
                  <a:prstClr val="black"/>
                </a:solidFill>
              </a:rPr>
              <a:t>Different </a:t>
            </a:r>
            <a:r>
              <a:rPr lang="en-US" sz="3200" dirty="0">
                <a:solidFill>
                  <a:prstClr val="black"/>
                </a:solidFill>
              </a:rPr>
              <a:t>Questions, Different Approaches</a:t>
            </a:r>
          </a:p>
        </p:txBody>
      </p:sp>
      <p:sp>
        <p:nvSpPr>
          <p:cNvPr id="6" name="TextBox 5"/>
          <p:cNvSpPr txBox="1"/>
          <p:nvPr/>
        </p:nvSpPr>
        <p:spPr>
          <a:xfrm>
            <a:off x="287843" y="1600200"/>
            <a:ext cx="7410298" cy="2677656"/>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txBody>
          <a:bodyPr wrap="none" rtlCol="0">
            <a:spAutoFit/>
          </a:bodyPr>
          <a:lstStyle/>
          <a:p>
            <a:r>
              <a:rPr lang="en-US" sz="2800" dirty="0" smtClean="0">
                <a:solidFill>
                  <a:prstClr val="black"/>
                </a:solidFill>
              </a:rPr>
              <a:t>Depending on our interests, we can look towards:</a:t>
            </a:r>
          </a:p>
          <a:p>
            <a:endParaRPr lang="en-US" sz="2800" dirty="0" smtClean="0">
              <a:solidFill>
                <a:prstClr val="black"/>
              </a:solidFill>
            </a:endParaRPr>
          </a:p>
          <a:p>
            <a:pPr marL="342900" indent="-342900">
              <a:buFontTx/>
              <a:buAutoNum type="arabicParenR"/>
            </a:pPr>
            <a:r>
              <a:rPr lang="en-US" sz="2800" dirty="0" smtClean="0">
                <a:solidFill>
                  <a:prstClr val="black"/>
                </a:solidFill>
              </a:rPr>
              <a:t>Ontogeny</a:t>
            </a:r>
            <a:endParaRPr lang="en-US" sz="2800" dirty="0">
              <a:solidFill>
                <a:prstClr val="black"/>
              </a:solidFill>
            </a:endParaRPr>
          </a:p>
          <a:p>
            <a:pPr marL="342900" indent="-342900">
              <a:buFontTx/>
              <a:buAutoNum type="arabicParenR"/>
            </a:pPr>
            <a:r>
              <a:rPr lang="en-US" sz="2800" dirty="0">
                <a:solidFill>
                  <a:prstClr val="black"/>
                </a:solidFill>
              </a:rPr>
              <a:t>Phylogeny</a:t>
            </a:r>
          </a:p>
          <a:p>
            <a:pPr marL="342900" indent="-342900">
              <a:buFontTx/>
              <a:buAutoNum type="arabicParenR"/>
            </a:pPr>
            <a:r>
              <a:rPr lang="en-US" sz="2800" dirty="0">
                <a:solidFill>
                  <a:prstClr val="black"/>
                </a:solidFill>
              </a:rPr>
              <a:t>Individual Variation</a:t>
            </a:r>
          </a:p>
          <a:p>
            <a:pPr marL="342900" indent="-342900">
              <a:buFontTx/>
              <a:buAutoNum type="arabicParenR"/>
            </a:pPr>
            <a:r>
              <a:rPr lang="en-US" sz="2800" dirty="0">
                <a:solidFill>
                  <a:prstClr val="black"/>
                </a:solidFill>
              </a:rPr>
              <a:t>Population Variation</a:t>
            </a:r>
          </a:p>
        </p:txBody>
      </p:sp>
      <p:sp>
        <p:nvSpPr>
          <p:cNvPr id="4" name="TextBox 3"/>
          <p:cNvSpPr txBox="1"/>
          <p:nvPr/>
        </p:nvSpPr>
        <p:spPr>
          <a:xfrm>
            <a:off x="4419600" y="2523529"/>
            <a:ext cx="3234988" cy="1077218"/>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txBody>
          <a:bodyPr wrap="none" rtlCol="0">
            <a:spAutoFit/>
          </a:bodyPr>
          <a:lstStyle/>
          <a:p>
            <a:r>
              <a:rPr lang="en-US" sz="3200" dirty="0" smtClean="0"/>
              <a:t>An Example:</a:t>
            </a:r>
          </a:p>
          <a:p>
            <a:r>
              <a:rPr lang="en-US" sz="3200" i="1" dirty="0" smtClean="0"/>
              <a:t>Nicotine Addiction</a:t>
            </a:r>
            <a:endParaRPr lang="en-US" sz="3200" i="1" dirty="0"/>
          </a:p>
        </p:txBody>
      </p:sp>
      <p:sp>
        <p:nvSpPr>
          <p:cNvPr id="7" name="TextBox 6"/>
          <p:cNvSpPr txBox="1"/>
          <p:nvPr/>
        </p:nvSpPr>
        <p:spPr>
          <a:xfrm>
            <a:off x="287843" y="4572000"/>
            <a:ext cx="6324600" cy="1938992"/>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txBody>
          <a:bodyPr wrap="square" rtlCol="0">
            <a:spAutoFit/>
          </a:bodyPr>
          <a:lstStyle/>
          <a:p>
            <a:r>
              <a:rPr lang="en-US" sz="2000" dirty="0" smtClean="0"/>
              <a:t>NOTE: The </a:t>
            </a:r>
            <a:r>
              <a:rPr lang="en-US" sz="2000" i="1" dirty="0" smtClean="0"/>
              <a:t>initiation</a:t>
            </a:r>
            <a:r>
              <a:rPr lang="en-US" sz="2000" dirty="0" smtClean="0"/>
              <a:t> of regular tobacco use may be thought of as different trait, </a:t>
            </a:r>
            <a:r>
              <a:rPr lang="en-US" sz="2000" i="1" dirty="0" smtClean="0"/>
              <a:t>separate</a:t>
            </a:r>
            <a:r>
              <a:rPr lang="en-US" sz="2000" dirty="0" smtClean="0"/>
              <a:t> from both the addictive behaviors and the physical dependence on nicotine.  </a:t>
            </a:r>
          </a:p>
          <a:p>
            <a:pPr marL="342900" indent="-342900">
              <a:buFont typeface="Arial" panose="020B0604020202020204" pitchFamily="34" charset="0"/>
              <a:buChar char="•"/>
            </a:pPr>
            <a:r>
              <a:rPr lang="en-US" sz="2000" dirty="0" smtClean="0"/>
              <a:t>In what follows, the focus will be on the addictive behavior rather than on the initiation, but the latter will be noted on occasion… </a:t>
            </a:r>
            <a:endParaRPr lang="en-US" sz="2000" dirty="0"/>
          </a:p>
        </p:txBody>
      </p:sp>
    </p:spTree>
    <p:extLst>
      <p:ext uri="{BB962C8B-B14F-4D97-AF65-F5344CB8AC3E}">
        <p14:creationId xmlns:p14="http://schemas.microsoft.com/office/powerpoint/2010/main" val="3561264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fade">
                                      <p:cBhvr>
                                        <p:cTn id="7" dur="500"/>
                                        <p:tgtEl>
                                          <p:spTgt spid="6">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fade">
                                      <p:cBhvr>
                                        <p:cTn id="10" dur="500"/>
                                        <p:tgtEl>
                                          <p:spTgt spid="6">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fade">
                                      <p:cBhvr>
                                        <p:cTn id="15" dur="500"/>
                                        <p:tgtEl>
                                          <p:spTgt spid="6">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6">
                                            <p:txEl>
                                              <p:pRg st="3" end="3"/>
                                            </p:txEl>
                                          </p:spTgt>
                                        </p:tgtEl>
                                        <p:attrNameLst>
                                          <p:attrName>style.visibility</p:attrName>
                                        </p:attrNameLst>
                                      </p:cBhvr>
                                      <p:to>
                                        <p:strVal val="visible"/>
                                      </p:to>
                                    </p:set>
                                    <p:animEffect transition="in" filter="fade">
                                      <p:cBhvr>
                                        <p:cTn id="20" dur="500"/>
                                        <p:tgtEl>
                                          <p:spTgt spid="6">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Effect transition="in" filter="fade">
                                      <p:cBhvr>
                                        <p:cTn id="25" dur="500"/>
                                        <p:tgtEl>
                                          <p:spTgt spid="6">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6">
                                            <p:txEl>
                                              <p:pRg st="5" end="5"/>
                                            </p:txEl>
                                          </p:spTgt>
                                        </p:tgtEl>
                                        <p:attrNameLst>
                                          <p:attrName>style.visibility</p:attrName>
                                        </p:attrNameLst>
                                      </p:cBhvr>
                                      <p:to>
                                        <p:strVal val="visible"/>
                                      </p:to>
                                    </p:set>
                                    <p:animEffect transition="in" filter="fade">
                                      <p:cBhvr>
                                        <p:cTn id="30" dur="500"/>
                                        <p:tgtEl>
                                          <p:spTgt spid="6">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fade">
                                      <p:cBhvr>
                                        <p:cTn id="35" dur="500"/>
                                        <p:tgtEl>
                                          <p:spTgt spid="4"/>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fade">
                                      <p:cBhvr>
                                        <p:cTn id="4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animBg="1"/>
      <p:bldP spid="4"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14575"/>
            <a:ext cx="3943131" cy="584775"/>
          </a:xfrm>
          <a:prstGeom prst="rect">
            <a:avLst/>
          </a:prstGeom>
          <a:solidFill>
            <a:schemeClr val="accent5">
              <a:lumMod val="20000"/>
              <a:lumOff val="80000"/>
            </a:schemeClr>
          </a:solidFill>
        </p:spPr>
        <p:txBody>
          <a:bodyPr wrap="none" rtlCol="0">
            <a:spAutoFit/>
          </a:bodyPr>
          <a:lstStyle/>
          <a:p>
            <a:r>
              <a:rPr lang="en-US" sz="3200" dirty="0" smtClean="0">
                <a:solidFill>
                  <a:prstClr val="black"/>
                </a:solidFill>
              </a:rPr>
              <a:t>Explanations and Aims</a:t>
            </a:r>
            <a:endParaRPr lang="en-US" sz="3200" dirty="0">
              <a:solidFill>
                <a:prstClr val="black"/>
              </a:solidFill>
            </a:endParaRPr>
          </a:p>
        </p:txBody>
      </p:sp>
      <p:sp>
        <p:nvSpPr>
          <p:cNvPr id="3" name="TextBox 2"/>
          <p:cNvSpPr txBox="1"/>
          <p:nvPr/>
        </p:nvSpPr>
        <p:spPr>
          <a:xfrm>
            <a:off x="273395" y="990600"/>
            <a:ext cx="8108606" cy="1938992"/>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txBody>
          <a:bodyPr wrap="square" rtlCol="0">
            <a:spAutoFit/>
          </a:bodyPr>
          <a:lstStyle/>
          <a:p>
            <a:r>
              <a:rPr lang="en-US" sz="2000" dirty="0" smtClean="0">
                <a:solidFill>
                  <a:prstClr val="black"/>
                </a:solidFill>
              </a:rPr>
              <a:t>In the case of traits for which there is systematic variation in humans, especially those traits (like addiction) that are considered problematic (that are, for example, associated with individual and/or social costs &amp; harms), the explanatory project is often part of a project of </a:t>
            </a:r>
            <a:r>
              <a:rPr lang="en-US" sz="2000" i="1" dirty="0" smtClean="0">
                <a:solidFill>
                  <a:prstClr val="black"/>
                </a:solidFill>
              </a:rPr>
              <a:t>control</a:t>
            </a:r>
            <a:r>
              <a:rPr lang="en-US" sz="2000" dirty="0" smtClean="0">
                <a:solidFill>
                  <a:prstClr val="black"/>
                </a:solidFill>
              </a:rPr>
              <a:t> or </a:t>
            </a:r>
            <a:r>
              <a:rPr lang="en-US" sz="2000" i="1" dirty="0" smtClean="0">
                <a:solidFill>
                  <a:prstClr val="black"/>
                </a:solidFill>
              </a:rPr>
              <a:t>intervention</a:t>
            </a:r>
            <a:r>
              <a:rPr lang="en-US" sz="2000" dirty="0" smtClean="0">
                <a:solidFill>
                  <a:prstClr val="black"/>
                </a:solidFill>
              </a:rPr>
              <a:t>.  </a:t>
            </a:r>
          </a:p>
          <a:p>
            <a:endParaRPr lang="en-US" sz="2000" dirty="0" smtClean="0">
              <a:solidFill>
                <a:prstClr val="black"/>
              </a:solidFill>
            </a:endParaRPr>
          </a:p>
          <a:p>
            <a:r>
              <a:rPr lang="en-US" sz="2000" dirty="0" smtClean="0">
                <a:solidFill>
                  <a:prstClr val="black"/>
                </a:solidFill>
              </a:rPr>
              <a:t>We wish not just to explain the trait, but to control it. </a:t>
            </a:r>
            <a:endParaRPr lang="en-US" sz="2000" dirty="0">
              <a:solidFill>
                <a:prstClr val="black"/>
              </a:solidFill>
            </a:endParaRPr>
          </a:p>
        </p:txBody>
      </p:sp>
      <p:sp>
        <p:nvSpPr>
          <p:cNvPr id="4" name="TextBox 3"/>
          <p:cNvSpPr txBox="1"/>
          <p:nvPr/>
        </p:nvSpPr>
        <p:spPr>
          <a:xfrm>
            <a:off x="273395" y="3429000"/>
            <a:ext cx="8108605" cy="92333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txBody>
          <a:bodyPr wrap="square" rtlCol="0">
            <a:spAutoFit/>
          </a:bodyPr>
          <a:lstStyle/>
          <a:p>
            <a:r>
              <a:rPr lang="en-US" dirty="0" smtClean="0"/>
              <a:t>The costs of addiction are difficult to quantify accurately,  but for example in the U.S., economic costs of around $500 billion per year are often claimed, along with perhaps a half-million or so excess deaths per year, and associated high excess morbidity. </a:t>
            </a:r>
            <a:endParaRPr lang="en-US" dirty="0"/>
          </a:p>
        </p:txBody>
      </p:sp>
      <p:sp>
        <p:nvSpPr>
          <p:cNvPr id="5" name="TextBox 4"/>
          <p:cNvSpPr txBox="1"/>
          <p:nvPr/>
        </p:nvSpPr>
        <p:spPr>
          <a:xfrm>
            <a:off x="301970" y="4800600"/>
            <a:ext cx="6251230" cy="1477328"/>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txBody>
          <a:bodyPr wrap="square" rtlCol="0">
            <a:spAutoFit/>
          </a:bodyPr>
          <a:lstStyle/>
          <a:p>
            <a:r>
              <a:rPr lang="en-US" dirty="0" smtClean="0"/>
              <a:t>Some claim that e.g. nicotine addiction in the U.S., via its “usual” delivery system (cigarette smoking), has economic costs of perhaps a few hundred billion dollars per year, and is associated with perhaps 300,000 deaths per year (mostly from cancer, and heart and lung diseases).  </a:t>
            </a:r>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43076" y="4419600"/>
            <a:ext cx="2500923" cy="2438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38009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cTn>
                              </p:par>
                              <p:par>
                                <p:cTn id="18" presetID="10" presetClass="entr" presetSubtype="0" fill="hold" nodeType="withEffect">
                                  <p:stCondLst>
                                    <p:cond delay="0"/>
                                  </p:stCondLst>
                                  <p:childTnLst>
                                    <p:set>
                                      <p:cBhvr>
                                        <p:cTn id="19" dur="1" fill="hold">
                                          <p:stCondLst>
                                            <p:cond delay="0"/>
                                          </p:stCondLst>
                                        </p:cTn>
                                        <p:tgtEl>
                                          <p:spTgt spid="5122"/>
                                        </p:tgtEl>
                                        <p:attrNameLst>
                                          <p:attrName>style.visibility</p:attrName>
                                        </p:attrNameLst>
                                      </p:cBhvr>
                                      <p:to>
                                        <p:strVal val="visible"/>
                                      </p:to>
                                    </p:set>
                                    <p:animEffect transition="in" filter="fade">
                                      <p:cBhvr>
                                        <p:cTn id="20" dur="5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50167"/>
            <a:ext cx="7592015" cy="461665"/>
          </a:xfrm>
          <a:prstGeom prst="rect">
            <a:avLst/>
          </a:prstGeom>
          <a:solidFill>
            <a:schemeClr val="tx2">
              <a:lumMod val="20000"/>
              <a:lumOff val="80000"/>
            </a:schemeClr>
          </a:solidFill>
        </p:spPr>
        <p:txBody>
          <a:bodyPr wrap="none" rtlCol="0">
            <a:spAutoFit/>
          </a:bodyPr>
          <a:lstStyle/>
          <a:p>
            <a:r>
              <a:rPr lang="en-US" sz="2400" dirty="0">
                <a:solidFill>
                  <a:prstClr val="black"/>
                </a:solidFill>
              </a:rPr>
              <a:t>Explaining Traits: Different Questions, Different Approaches</a:t>
            </a:r>
          </a:p>
        </p:txBody>
      </p:sp>
      <p:sp>
        <p:nvSpPr>
          <p:cNvPr id="3" name="Rectangle 2"/>
          <p:cNvSpPr/>
          <p:nvPr/>
        </p:nvSpPr>
        <p:spPr>
          <a:xfrm>
            <a:off x="188168" y="2133600"/>
            <a:ext cx="5984032" cy="2585323"/>
          </a:xfrm>
          <a:prstGeom prst="rect">
            <a:avLst/>
          </a:prstGeom>
          <a:gradFill flip="none" rotWithShape="1">
            <a:gsLst>
              <a:gs pos="0">
                <a:schemeClr val="accent1">
                  <a:tint val="66000"/>
                  <a:satMod val="160000"/>
                </a:schemeClr>
              </a:gs>
              <a:gs pos="10000">
                <a:schemeClr val="accent1">
                  <a:tint val="44500"/>
                  <a:satMod val="160000"/>
                </a:schemeClr>
              </a:gs>
              <a:gs pos="100000">
                <a:schemeClr val="accent1">
                  <a:tint val="23500"/>
                  <a:satMod val="160000"/>
                </a:schemeClr>
              </a:gs>
            </a:gsLst>
            <a:path path="circle">
              <a:fillToRect l="50000" t="50000" r="50000" b="50000"/>
            </a:path>
            <a:tileRect/>
          </a:gradFill>
        </p:spPr>
        <p:txBody>
          <a:bodyPr wrap="square">
            <a:spAutoFit/>
          </a:bodyPr>
          <a:lstStyle/>
          <a:p>
            <a:r>
              <a:rPr lang="en-US" dirty="0" smtClean="0">
                <a:solidFill>
                  <a:prstClr val="black"/>
                </a:solidFill>
              </a:rPr>
              <a:t>How </a:t>
            </a:r>
            <a:r>
              <a:rPr lang="en-US" dirty="0">
                <a:solidFill>
                  <a:prstClr val="black"/>
                </a:solidFill>
              </a:rPr>
              <a:t>does the trait in question arise in the development of the individual organism? </a:t>
            </a:r>
            <a:endParaRPr lang="en-US" dirty="0" smtClean="0">
              <a:solidFill>
                <a:prstClr val="black"/>
              </a:solidFill>
            </a:endParaRPr>
          </a:p>
          <a:p>
            <a:endParaRPr lang="en-US" dirty="0">
              <a:solidFill>
                <a:prstClr val="black"/>
              </a:solidFill>
            </a:endParaRPr>
          </a:p>
          <a:p>
            <a:r>
              <a:rPr lang="en-US" dirty="0" smtClean="0">
                <a:solidFill>
                  <a:prstClr val="black"/>
                </a:solidFill>
              </a:rPr>
              <a:t>Developmental </a:t>
            </a:r>
            <a:r>
              <a:rPr lang="en-US" dirty="0">
                <a:solidFill>
                  <a:prstClr val="black"/>
                </a:solidFill>
              </a:rPr>
              <a:t>accounts can </a:t>
            </a:r>
            <a:r>
              <a:rPr lang="en-US" dirty="0" smtClean="0">
                <a:solidFill>
                  <a:prstClr val="black"/>
                </a:solidFill>
              </a:rPr>
              <a:t>include, for example:</a:t>
            </a:r>
          </a:p>
          <a:p>
            <a:pPr marL="285750" indent="-285750">
              <a:buFont typeface="Arial" panose="020B0604020202020204" pitchFamily="34" charset="0"/>
              <a:buChar char="•"/>
            </a:pPr>
            <a:r>
              <a:rPr lang="en-US" dirty="0" smtClean="0">
                <a:solidFill>
                  <a:prstClr val="black"/>
                </a:solidFill>
              </a:rPr>
              <a:t>Analyses </a:t>
            </a:r>
            <a:r>
              <a:rPr lang="en-US" dirty="0">
                <a:solidFill>
                  <a:prstClr val="black"/>
                </a:solidFill>
              </a:rPr>
              <a:t>of cell </a:t>
            </a:r>
            <a:r>
              <a:rPr lang="en-US" dirty="0" smtClean="0">
                <a:solidFill>
                  <a:prstClr val="black"/>
                </a:solidFill>
              </a:rPr>
              <a:t>differentiation,</a:t>
            </a:r>
          </a:p>
          <a:p>
            <a:pPr marL="285750" indent="-285750">
              <a:buFont typeface="Arial" panose="020B0604020202020204" pitchFamily="34" charset="0"/>
              <a:buChar char="•"/>
            </a:pPr>
            <a:r>
              <a:rPr lang="en-US" dirty="0" smtClean="0">
                <a:solidFill>
                  <a:prstClr val="black"/>
                </a:solidFill>
              </a:rPr>
              <a:t>Analysis of the various genetic </a:t>
            </a:r>
            <a:r>
              <a:rPr lang="en-US" dirty="0">
                <a:solidFill>
                  <a:prstClr val="black"/>
                </a:solidFill>
              </a:rPr>
              <a:t>pathways employed, </a:t>
            </a:r>
            <a:endParaRPr lang="en-US" dirty="0" smtClean="0">
              <a:solidFill>
                <a:prstClr val="black"/>
              </a:solidFill>
            </a:endParaRPr>
          </a:p>
          <a:p>
            <a:pPr marL="285750" indent="-285750">
              <a:buFont typeface="Arial" panose="020B0604020202020204" pitchFamily="34" charset="0"/>
              <a:buChar char="•"/>
            </a:pPr>
            <a:r>
              <a:rPr lang="en-US" dirty="0" smtClean="0">
                <a:solidFill>
                  <a:prstClr val="black"/>
                </a:solidFill>
              </a:rPr>
              <a:t>Analysis of the relationship between particular </a:t>
            </a:r>
            <a:r>
              <a:rPr lang="en-US" dirty="0">
                <a:solidFill>
                  <a:prstClr val="black"/>
                </a:solidFill>
              </a:rPr>
              <a:t>kinds of environmental </a:t>
            </a:r>
            <a:r>
              <a:rPr lang="en-US" dirty="0" smtClean="0">
                <a:solidFill>
                  <a:prstClr val="black"/>
                </a:solidFill>
              </a:rPr>
              <a:t>inputs &amp; the above,</a:t>
            </a:r>
          </a:p>
          <a:p>
            <a:pPr marL="285750" indent="-285750">
              <a:buFont typeface="Arial" panose="020B0604020202020204" pitchFamily="34" charset="0"/>
              <a:buChar char="•"/>
            </a:pPr>
            <a:r>
              <a:rPr lang="en-US" dirty="0" smtClean="0">
                <a:solidFill>
                  <a:prstClr val="black"/>
                </a:solidFill>
              </a:rPr>
              <a:t>Etc.</a:t>
            </a:r>
            <a:endParaRPr lang="en-US" dirty="0">
              <a:solidFill>
                <a:prstClr val="black"/>
              </a:solidFill>
            </a:endParaRPr>
          </a:p>
        </p:txBody>
      </p:sp>
      <p:sp>
        <p:nvSpPr>
          <p:cNvPr id="4" name="TextBox 3"/>
          <p:cNvSpPr txBox="1"/>
          <p:nvPr/>
        </p:nvSpPr>
        <p:spPr>
          <a:xfrm>
            <a:off x="228600" y="838200"/>
            <a:ext cx="2442464" cy="1200329"/>
          </a:xfrm>
          <a:prstGeom prst="rect">
            <a:avLst/>
          </a:prstGeom>
          <a:noFill/>
        </p:spPr>
        <p:txBody>
          <a:bodyPr wrap="none" rtlCol="0">
            <a:spAutoFit/>
          </a:bodyPr>
          <a:lstStyle/>
          <a:p>
            <a:pPr marL="342900" indent="-342900">
              <a:buFontTx/>
              <a:buAutoNum type="arabicParenR"/>
            </a:pPr>
            <a:r>
              <a:rPr lang="en-US" dirty="0">
                <a:solidFill>
                  <a:prstClr val="black"/>
                </a:solidFill>
              </a:rPr>
              <a:t>Ontogeny</a:t>
            </a:r>
          </a:p>
          <a:p>
            <a:pPr marL="342900" indent="-342900">
              <a:buFontTx/>
              <a:buAutoNum type="arabicParenR"/>
            </a:pPr>
            <a:r>
              <a:rPr lang="en-US" dirty="0">
                <a:solidFill>
                  <a:prstClr val="black"/>
                </a:solidFill>
              </a:rPr>
              <a:t>Phylogeny</a:t>
            </a:r>
          </a:p>
          <a:p>
            <a:pPr marL="342900" indent="-342900">
              <a:buFontTx/>
              <a:buAutoNum type="arabicParenR"/>
            </a:pPr>
            <a:r>
              <a:rPr lang="en-US" dirty="0">
                <a:solidFill>
                  <a:prstClr val="black"/>
                </a:solidFill>
              </a:rPr>
              <a:t>Individual Variation</a:t>
            </a:r>
          </a:p>
          <a:p>
            <a:pPr marL="342900" indent="-342900">
              <a:buFontTx/>
              <a:buAutoNum type="arabicParenR"/>
            </a:pPr>
            <a:r>
              <a:rPr lang="en-US" dirty="0">
                <a:solidFill>
                  <a:prstClr val="black"/>
                </a:solidFill>
              </a:rPr>
              <a:t>Population Variation</a:t>
            </a:r>
          </a:p>
        </p:txBody>
      </p:sp>
      <p:sp>
        <p:nvSpPr>
          <p:cNvPr id="5" name="Rectangle 4"/>
          <p:cNvSpPr/>
          <p:nvPr/>
        </p:nvSpPr>
        <p:spPr>
          <a:xfrm>
            <a:off x="3886200" y="843647"/>
            <a:ext cx="3962400" cy="1015663"/>
          </a:xfrm>
          <a:prstGeom prst="rect">
            <a:avLst/>
          </a:prstGeom>
          <a:gradFill flip="none" rotWithShape="1">
            <a:gsLst>
              <a:gs pos="0">
                <a:srgbClr val="7CC2FC">
                  <a:tint val="66000"/>
                  <a:satMod val="160000"/>
                </a:srgbClr>
              </a:gs>
              <a:gs pos="50000">
                <a:srgbClr val="7CC2FC">
                  <a:tint val="44500"/>
                  <a:satMod val="160000"/>
                </a:srgbClr>
              </a:gs>
              <a:gs pos="100000">
                <a:srgbClr val="7CC2FC">
                  <a:tint val="23500"/>
                  <a:satMod val="160000"/>
                </a:srgbClr>
              </a:gs>
            </a:gsLst>
            <a:path path="circle">
              <a:fillToRect l="50000" t="50000" r="50000" b="50000"/>
            </a:path>
            <a:tileRect/>
          </a:gradFill>
        </p:spPr>
        <p:txBody>
          <a:bodyPr wrap="square">
            <a:spAutoFit/>
          </a:bodyPr>
          <a:lstStyle/>
          <a:p>
            <a:pPr lvl="0"/>
            <a:r>
              <a:rPr lang="en-US" sz="2000" b="1" dirty="0">
                <a:solidFill>
                  <a:prstClr val="black"/>
                </a:solidFill>
              </a:rPr>
              <a:t>Ontogeny: </a:t>
            </a:r>
            <a:endParaRPr lang="en-US" sz="2000" b="1" dirty="0" smtClean="0">
              <a:solidFill>
                <a:prstClr val="black"/>
              </a:solidFill>
            </a:endParaRPr>
          </a:p>
          <a:p>
            <a:pPr lvl="0"/>
            <a:r>
              <a:rPr lang="en-US" sz="2000" b="1" dirty="0" smtClean="0">
                <a:solidFill>
                  <a:prstClr val="black"/>
                </a:solidFill>
              </a:rPr>
              <a:t>How </a:t>
            </a:r>
            <a:r>
              <a:rPr lang="en-US" sz="2000" b="1" dirty="0">
                <a:solidFill>
                  <a:prstClr val="black"/>
                </a:solidFill>
              </a:rPr>
              <a:t>does the trait </a:t>
            </a:r>
            <a:r>
              <a:rPr lang="en-US" sz="2000" b="1" dirty="0" smtClean="0">
                <a:solidFill>
                  <a:prstClr val="black"/>
                </a:solidFill>
              </a:rPr>
              <a:t>develop in the organisms in question?  </a:t>
            </a:r>
            <a:endParaRPr lang="en-US" sz="2000" b="1" dirty="0">
              <a:solidFill>
                <a:prstClr val="black"/>
              </a:solidFill>
            </a:endParaRPr>
          </a:p>
        </p:txBody>
      </p:sp>
      <p:sp>
        <p:nvSpPr>
          <p:cNvPr id="10" name="TextBox 9"/>
          <p:cNvSpPr txBox="1"/>
          <p:nvPr/>
        </p:nvSpPr>
        <p:spPr>
          <a:xfrm>
            <a:off x="194388" y="4971871"/>
            <a:ext cx="8534400" cy="1200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ln>
            <a:solidFill>
              <a:schemeClr val="tx1"/>
            </a:solidFill>
          </a:ln>
        </p:spPr>
        <p:txBody>
          <a:bodyPr wrap="square" rtlCol="0">
            <a:spAutoFit/>
          </a:bodyPr>
          <a:lstStyle/>
          <a:p>
            <a:r>
              <a:rPr lang="en-US" b="1" dirty="0" smtClean="0"/>
              <a:t>Nicotine addiction: Ontogeny</a:t>
            </a:r>
            <a:r>
              <a:rPr lang="en-US" dirty="0" smtClean="0"/>
              <a:t> </a:t>
            </a:r>
          </a:p>
          <a:p>
            <a:endParaRPr lang="en-US" dirty="0" smtClean="0"/>
          </a:p>
          <a:p>
            <a:r>
              <a:rPr lang="en-US" dirty="0" smtClean="0"/>
              <a:t>Nicotine </a:t>
            </a:r>
            <a:r>
              <a:rPr lang="en-US" dirty="0"/>
              <a:t>addiction develops primarily with self-administration of nicotine, via the effects of nicotine on the </a:t>
            </a:r>
            <a:r>
              <a:rPr lang="en-US" dirty="0" smtClean="0"/>
              <a:t>nicotinic </a:t>
            </a:r>
            <a:r>
              <a:rPr lang="en-US" dirty="0"/>
              <a:t>acetylcholine receptors (</a:t>
            </a:r>
            <a:r>
              <a:rPr lang="en-US" dirty="0" err="1"/>
              <a:t>nAChRs</a:t>
            </a:r>
            <a:r>
              <a:rPr lang="en-US" dirty="0"/>
              <a:t>). </a:t>
            </a:r>
          </a:p>
        </p:txBody>
      </p:sp>
    </p:spTree>
    <p:extLst>
      <p:ext uri="{BB962C8B-B14F-4D97-AF65-F5344CB8AC3E}">
        <p14:creationId xmlns:p14="http://schemas.microsoft.com/office/powerpoint/2010/main" val="2052623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left)">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04800"/>
            <a:ext cx="5925276" cy="954107"/>
          </a:xfrm>
          <a:prstGeom prst="rect">
            <a:avLst/>
          </a:prstGeom>
          <a:solidFill>
            <a:schemeClr val="bg1"/>
          </a:solidFill>
        </p:spPr>
        <p:txBody>
          <a:bodyPr wrap="none" rtlCol="0">
            <a:spAutoFit/>
          </a:bodyPr>
          <a:lstStyle/>
          <a:p>
            <a:r>
              <a:rPr lang="en-US" sz="2800" dirty="0" smtClean="0">
                <a:solidFill>
                  <a:prstClr val="black"/>
                </a:solidFill>
              </a:rPr>
              <a:t>Explanation and Intervention Strategies</a:t>
            </a:r>
          </a:p>
          <a:p>
            <a:r>
              <a:rPr lang="en-US" sz="2800" dirty="0" smtClean="0">
                <a:solidFill>
                  <a:prstClr val="black"/>
                </a:solidFill>
              </a:rPr>
              <a:t>Ontogeny: Nicotine Addiction</a:t>
            </a:r>
            <a:endParaRPr lang="en-US" sz="2800" dirty="0">
              <a:solidFill>
                <a:prstClr val="black"/>
              </a:solidFill>
            </a:endParaRPr>
          </a:p>
        </p:txBody>
      </p:sp>
      <p:sp>
        <p:nvSpPr>
          <p:cNvPr id="3" name="TextBox 2"/>
          <p:cNvSpPr txBox="1"/>
          <p:nvPr/>
        </p:nvSpPr>
        <p:spPr>
          <a:xfrm>
            <a:off x="464198" y="1418272"/>
            <a:ext cx="8534400" cy="1477328"/>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txBody>
          <a:bodyPr wrap="square" rtlCol="0">
            <a:spAutoFit/>
          </a:bodyPr>
          <a:lstStyle/>
          <a:p>
            <a:pPr lvl="0"/>
            <a:r>
              <a:rPr lang="en-US" b="1" dirty="0" smtClean="0">
                <a:solidFill>
                  <a:prstClr val="black"/>
                </a:solidFill>
              </a:rPr>
              <a:t>Ontogeny:</a:t>
            </a:r>
            <a:r>
              <a:rPr lang="en-US" dirty="0" smtClean="0">
                <a:solidFill>
                  <a:prstClr val="black"/>
                </a:solidFill>
              </a:rPr>
              <a:t>  </a:t>
            </a:r>
            <a:r>
              <a:rPr lang="en-US" dirty="0">
                <a:solidFill>
                  <a:prstClr val="black"/>
                </a:solidFill>
              </a:rPr>
              <a:t>Understanding how a trait develops in individual organisms </a:t>
            </a:r>
            <a:r>
              <a:rPr lang="en-US" i="1" dirty="0">
                <a:solidFill>
                  <a:prstClr val="black"/>
                </a:solidFill>
              </a:rPr>
              <a:t>can</a:t>
            </a:r>
            <a:r>
              <a:rPr lang="en-US" dirty="0">
                <a:solidFill>
                  <a:prstClr val="black"/>
                </a:solidFill>
              </a:rPr>
              <a:t> be useful for targeting </a:t>
            </a:r>
            <a:r>
              <a:rPr lang="en-US" dirty="0" smtClean="0">
                <a:solidFill>
                  <a:prstClr val="black"/>
                </a:solidFill>
              </a:rPr>
              <a:t>interventions.</a:t>
            </a:r>
          </a:p>
          <a:p>
            <a:pPr lvl="0"/>
            <a:endParaRPr lang="en-US" dirty="0">
              <a:solidFill>
                <a:prstClr val="black"/>
              </a:solidFill>
            </a:endParaRPr>
          </a:p>
          <a:p>
            <a:r>
              <a:rPr lang="en-US" dirty="0" smtClean="0">
                <a:solidFill>
                  <a:prstClr val="black"/>
                </a:solidFill>
              </a:rPr>
              <a:t>Nicotine </a:t>
            </a:r>
            <a:r>
              <a:rPr lang="en-US" dirty="0">
                <a:solidFill>
                  <a:prstClr val="black"/>
                </a:solidFill>
              </a:rPr>
              <a:t>addiction develops primarily with self-administration of nicotine, via the effects of nicotine on the </a:t>
            </a:r>
            <a:r>
              <a:rPr lang="en-US" dirty="0" smtClean="0">
                <a:solidFill>
                  <a:prstClr val="black"/>
                </a:solidFill>
              </a:rPr>
              <a:t>nicotinic </a:t>
            </a:r>
            <a:r>
              <a:rPr lang="en-US" dirty="0">
                <a:solidFill>
                  <a:prstClr val="black"/>
                </a:solidFill>
              </a:rPr>
              <a:t>acetylcholine receptors (</a:t>
            </a:r>
            <a:r>
              <a:rPr lang="en-US" dirty="0" err="1">
                <a:solidFill>
                  <a:prstClr val="black"/>
                </a:solidFill>
              </a:rPr>
              <a:t>nAChRs</a:t>
            </a:r>
            <a:r>
              <a:rPr lang="en-US" dirty="0">
                <a:solidFill>
                  <a:prstClr val="black"/>
                </a:solidFill>
              </a:rPr>
              <a:t>). </a:t>
            </a:r>
          </a:p>
        </p:txBody>
      </p:sp>
      <p:sp>
        <p:nvSpPr>
          <p:cNvPr id="4" name="TextBox 3"/>
          <p:cNvSpPr txBox="1"/>
          <p:nvPr/>
        </p:nvSpPr>
        <p:spPr>
          <a:xfrm>
            <a:off x="495300" y="3124200"/>
            <a:ext cx="8153400" cy="3139321"/>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txBody>
          <a:bodyPr wrap="square" rtlCol="0">
            <a:spAutoFit/>
          </a:bodyPr>
          <a:lstStyle/>
          <a:p>
            <a:r>
              <a:rPr lang="en-US" b="1" dirty="0" smtClean="0">
                <a:solidFill>
                  <a:prstClr val="black"/>
                </a:solidFill>
              </a:rPr>
              <a:t>Interventions suggested: </a:t>
            </a:r>
          </a:p>
          <a:p>
            <a:endParaRPr lang="en-US" dirty="0" smtClean="0">
              <a:solidFill>
                <a:prstClr val="black"/>
              </a:solidFill>
            </a:endParaRPr>
          </a:p>
          <a:p>
            <a:pPr marL="342900" indent="-342900">
              <a:buFontTx/>
              <a:buAutoNum type="arabicParenR"/>
            </a:pPr>
            <a:r>
              <a:rPr lang="en-US" dirty="0" smtClean="0">
                <a:solidFill>
                  <a:prstClr val="black"/>
                </a:solidFill>
              </a:rPr>
              <a:t>Understanding the biological pathways  involved in nicotine addiction might point towards new pharmacological interventions aimed at “treating” the addiction itself –  </a:t>
            </a:r>
            <a:r>
              <a:rPr lang="en-US" dirty="0">
                <a:solidFill>
                  <a:prstClr val="black"/>
                </a:solidFill>
              </a:rPr>
              <a:t>“Understanding the neural substrates of nicotine dependence is essential for the development of more effective antismoking medications than those currently </a:t>
            </a:r>
            <a:r>
              <a:rPr lang="en-US" dirty="0" smtClean="0">
                <a:solidFill>
                  <a:prstClr val="black"/>
                </a:solidFill>
              </a:rPr>
              <a:t>available.”*</a:t>
            </a:r>
          </a:p>
          <a:p>
            <a:pPr marL="342900" indent="-342900">
              <a:buFontTx/>
              <a:buAutoNum type="arabicParenR"/>
            </a:pPr>
            <a:endParaRPr lang="en-US" dirty="0" smtClean="0">
              <a:solidFill>
                <a:prstClr val="black"/>
              </a:solidFill>
            </a:endParaRPr>
          </a:p>
          <a:p>
            <a:pPr marL="342900" indent="-342900">
              <a:buFontTx/>
              <a:buAutoNum type="arabicParenR"/>
            </a:pPr>
            <a:r>
              <a:rPr lang="en-US" dirty="0" smtClean="0">
                <a:solidFill>
                  <a:prstClr val="black"/>
                </a:solidFill>
              </a:rPr>
              <a:t>Understanding the biological pathways involved in nicotine addiction might point towards possible “harm reduction” strategies that leave the addiction in place, but change the delivery method to be less harmful </a:t>
            </a:r>
            <a:endParaRPr lang="en-US" dirty="0">
              <a:solidFill>
                <a:prstClr val="black"/>
              </a:solidFill>
            </a:endParaRPr>
          </a:p>
        </p:txBody>
      </p:sp>
      <p:sp>
        <p:nvSpPr>
          <p:cNvPr id="5" name="Rectangle 4"/>
          <p:cNvSpPr/>
          <p:nvPr/>
        </p:nvSpPr>
        <p:spPr>
          <a:xfrm>
            <a:off x="4572000" y="6519446"/>
            <a:ext cx="4572000" cy="338554"/>
          </a:xfrm>
          <a:prstGeom prst="rect">
            <a:avLst/>
          </a:prstGeom>
        </p:spPr>
        <p:txBody>
          <a:bodyPr>
            <a:spAutoFit/>
          </a:bodyPr>
          <a:lstStyle/>
          <a:p>
            <a:r>
              <a:rPr lang="en-US" sz="800" dirty="0" smtClean="0">
                <a:solidFill>
                  <a:prstClr val="black"/>
                </a:solidFill>
              </a:rPr>
              <a:t>* D’Souza and </a:t>
            </a:r>
            <a:r>
              <a:rPr lang="en-US" sz="800" dirty="0" err="1" smtClean="0">
                <a:solidFill>
                  <a:prstClr val="black"/>
                </a:solidFill>
              </a:rPr>
              <a:t>Markou</a:t>
            </a:r>
            <a:r>
              <a:rPr lang="en-US" sz="800" dirty="0">
                <a:solidFill>
                  <a:prstClr val="black"/>
                </a:solidFill>
              </a:rPr>
              <a:t>, </a:t>
            </a:r>
            <a:r>
              <a:rPr lang="en-US" sz="800" dirty="0" smtClean="0">
                <a:solidFill>
                  <a:prstClr val="black"/>
                </a:solidFill>
              </a:rPr>
              <a:t>2011. “</a:t>
            </a:r>
            <a:r>
              <a:rPr lang="en-US" sz="800" dirty="0">
                <a:solidFill>
                  <a:prstClr val="black"/>
                </a:solidFill>
              </a:rPr>
              <a:t>Neuronal Mechanisms Underlying Development of Nicotine Dependence: Implications for Novel Smoking-Cessation </a:t>
            </a:r>
            <a:r>
              <a:rPr lang="en-US" sz="800" dirty="0" smtClean="0">
                <a:solidFill>
                  <a:prstClr val="black"/>
                </a:solidFill>
              </a:rPr>
              <a:t>Treatments.” </a:t>
            </a:r>
            <a:r>
              <a:rPr lang="en-US" sz="800" dirty="0">
                <a:solidFill>
                  <a:prstClr val="black"/>
                </a:solidFill>
              </a:rPr>
              <a:t>Addict </a:t>
            </a:r>
            <a:r>
              <a:rPr lang="en-US" sz="800" dirty="0" err="1">
                <a:solidFill>
                  <a:prstClr val="black"/>
                </a:solidFill>
              </a:rPr>
              <a:t>Sci</a:t>
            </a:r>
            <a:r>
              <a:rPr lang="en-US" sz="800" dirty="0">
                <a:solidFill>
                  <a:prstClr val="black"/>
                </a:solidFill>
              </a:rPr>
              <a:t> </a:t>
            </a:r>
            <a:r>
              <a:rPr lang="en-US" sz="800" dirty="0" err="1">
                <a:solidFill>
                  <a:prstClr val="black"/>
                </a:solidFill>
              </a:rPr>
              <a:t>Clin</a:t>
            </a:r>
            <a:r>
              <a:rPr lang="en-US" sz="800" dirty="0">
                <a:solidFill>
                  <a:prstClr val="black"/>
                </a:solidFill>
              </a:rPr>
              <a:t> </a:t>
            </a:r>
            <a:r>
              <a:rPr lang="en-US" sz="800" dirty="0" err="1">
                <a:solidFill>
                  <a:prstClr val="black"/>
                </a:solidFill>
              </a:rPr>
              <a:t>Pract</a:t>
            </a:r>
            <a:r>
              <a:rPr lang="en-US" sz="800" dirty="0">
                <a:solidFill>
                  <a:prstClr val="black"/>
                </a:solidFill>
              </a:rPr>
              <a:t>. </a:t>
            </a:r>
            <a:r>
              <a:rPr lang="en-US" sz="800" dirty="0" smtClean="0">
                <a:solidFill>
                  <a:prstClr val="black"/>
                </a:solidFill>
              </a:rPr>
              <a:t>6(1</a:t>
            </a:r>
            <a:r>
              <a:rPr lang="en-US" sz="800" dirty="0">
                <a:solidFill>
                  <a:prstClr val="black"/>
                </a:solidFill>
              </a:rPr>
              <a:t>): 4–16</a:t>
            </a:r>
            <a:r>
              <a:rPr lang="en-US" sz="800" dirty="0" smtClean="0">
                <a:solidFill>
                  <a:prstClr val="black"/>
                </a:solidFill>
              </a:rPr>
              <a:t>.</a:t>
            </a:r>
            <a:endParaRPr lang="en-US" sz="800" dirty="0">
              <a:solidFill>
                <a:prstClr val="black"/>
              </a:solidFill>
            </a:endParaRPr>
          </a:p>
        </p:txBody>
      </p:sp>
    </p:spTree>
    <p:extLst>
      <p:ext uri="{BB962C8B-B14F-4D97-AF65-F5344CB8AC3E}">
        <p14:creationId xmlns:p14="http://schemas.microsoft.com/office/powerpoint/2010/main" val="830738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bg/>
                                          </p:spTgt>
                                        </p:tgtEl>
                                        <p:attrNameLst>
                                          <p:attrName>style.visibility</p:attrName>
                                        </p:attrNameLst>
                                      </p:cBhvr>
                                      <p:to>
                                        <p:strVal val="visible"/>
                                      </p:to>
                                    </p:set>
                                    <p:animEffect transition="in" filter="wipe(left)">
                                      <p:cBhvr>
                                        <p:cTn id="12" dur="500"/>
                                        <p:tgtEl>
                                          <p:spTgt spid="4">
                                            <p:bg/>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wipe(left)">
                                      <p:cBhvr>
                                        <p:cTn id="15" dur="500"/>
                                        <p:tgtEl>
                                          <p:spTgt spid="4">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animEffect transition="in" filter="wipe(left)">
                                      <p:cBhvr>
                                        <p:cTn id="20" dur="500"/>
                                        <p:tgtEl>
                                          <p:spTgt spid="4">
                                            <p:txEl>
                                              <p:pRg st="2" end="2"/>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5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Effect transition="in" filter="wipe(left)">
                                      <p:cBhvr>
                                        <p:cTn id="28"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uiExpand="1" build="p" animBg="1"/>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2057400"/>
            <a:ext cx="8610600" cy="477053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txBody>
          <a:bodyPr wrap="square">
            <a:spAutoFit/>
          </a:bodyPr>
          <a:lstStyle/>
          <a:p>
            <a:pPr lvl="0"/>
            <a:r>
              <a:rPr lang="en-US" sz="1600" dirty="0" smtClean="0"/>
              <a:t>Phylogenetic account are </a:t>
            </a:r>
            <a:r>
              <a:rPr lang="en-US" sz="1600" i="1" dirty="0" smtClean="0"/>
              <a:t>evolutionary</a:t>
            </a:r>
            <a:r>
              <a:rPr lang="en-US" sz="1600" dirty="0" smtClean="0"/>
              <a:t> </a:t>
            </a:r>
            <a:r>
              <a:rPr lang="en-US" sz="1600" dirty="0"/>
              <a:t>in nature – they attempt to explain, from the perspective of the evolutionary history of the type of organisms, how the traits in question came to </a:t>
            </a:r>
            <a:r>
              <a:rPr lang="en-US" sz="1600" dirty="0" smtClean="0"/>
              <a:t>be.</a:t>
            </a:r>
          </a:p>
          <a:p>
            <a:pPr lvl="0"/>
            <a:endParaRPr lang="en-US" sz="1600" dirty="0" smtClean="0"/>
          </a:p>
          <a:p>
            <a:pPr marL="285750" lvl="0" indent="-285750">
              <a:buFont typeface="Arial" panose="020B0604020202020204" pitchFamily="34" charset="0"/>
              <a:buChar char="•"/>
            </a:pPr>
            <a:r>
              <a:rPr lang="en-US" sz="1600" dirty="0"/>
              <a:t>H</a:t>
            </a:r>
            <a:r>
              <a:rPr lang="en-US" sz="1600" dirty="0" smtClean="0"/>
              <a:t>ow / when did </a:t>
            </a:r>
            <a:r>
              <a:rPr lang="en-US" sz="1600" dirty="0"/>
              <a:t>the trait first </a:t>
            </a:r>
            <a:r>
              <a:rPr lang="en-US" sz="1600" dirty="0" smtClean="0"/>
              <a:t>emerge?  </a:t>
            </a:r>
          </a:p>
          <a:p>
            <a:pPr marL="742950" lvl="1" indent="-285750">
              <a:buFont typeface="Arial" panose="020B0604020202020204" pitchFamily="34" charset="0"/>
              <a:buChar char="•"/>
            </a:pPr>
            <a:r>
              <a:rPr lang="en-US" sz="1600" dirty="0" smtClean="0"/>
              <a:t>Co-opted from another use? (What other use?)  Mechanism of change?</a:t>
            </a:r>
          </a:p>
          <a:p>
            <a:pPr marL="742950" lvl="1" indent="-285750">
              <a:buFont typeface="Arial" panose="020B0604020202020204" pitchFamily="34" charset="0"/>
              <a:buChar char="•"/>
            </a:pPr>
            <a:r>
              <a:rPr lang="en-US" sz="1600" dirty="0" smtClean="0"/>
              <a:t>Developmental plasticity? </a:t>
            </a:r>
          </a:p>
          <a:p>
            <a:pPr marL="285750" lvl="0" indent="-285750">
              <a:buFont typeface="Arial" panose="020B0604020202020204" pitchFamily="34" charset="0"/>
              <a:buChar char="•"/>
            </a:pPr>
            <a:r>
              <a:rPr lang="en-US" sz="1600" dirty="0"/>
              <a:t>H</a:t>
            </a:r>
            <a:r>
              <a:rPr lang="en-US" sz="1600" dirty="0" smtClean="0"/>
              <a:t>ow </a:t>
            </a:r>
            <a:r>
              <a:rPr lang="en-US" sz="1600" dirty="0"/>
              <a:t>and why did it spread in the </a:t>
            </a:r>
            <a:r>
              <a:rPr lang="en-US" sz="1600" dirty="0" smtClean="0"/>
              <a:t>population?</a:t>
            </a:r>
          </a:p>
          <a:p>
            <a:pPr marL="742950" lvl="1" indent="-285750">
              <a:buFont typeface="Arial" panose="020B0604020202020204" pitchFamily="34" charset="0"/>
              <a:buChar char="•"/>
            </a:pPr>
            <a:r>
              <a:rPr lang="en-US" sz="1600" dirty="0" smtClean="0"/>
              <a:t>Drift / founder effect? </a:t>
            </a:r>
            <a:r>
              <a:rPr lang="en-US" sz="1600" dirty="0"/>
              <a:t> </a:t>
            </a:r>
            <a:r>
              <a:rPr lang="en-US" sz="1600" dirty="0" smtClean="0"/>
              <a:t> Selection? (For what? When?) “Hitchhiking” with another trait? Side-effect?  (Of what?) </a:t>
            </a:r>
          </a:p>
          <a:p>
            <a:pPr marL="285750" lvl="0" indent="-285750">
              <a:buFont typeface="Arial" panose="020B0604020202020204" pitchFamily="34" charset="0"/>
              <a:buChar char="•"/>
            </a:pPr>
            <a:r>
              <a:rPr lang="en-US" sz="1600" dirty="0" smtClean="0"/>
              <a:t>What is responsible for the continued existence of the trait in the population in question?</a:t>
            </a:r>
          </a:p>
          <a:p>
            <a:pPr marL="742950" lvl="1" indent="-285750">
              <a:buFont typeface="Arial" panose="020B0604020202020204" pitchFamily="34" charset="0"/>
              <a:buChar char="•"/>
            </a:pPr>
            <a:r>
              <a:rPr lang="en-US" sz="1600" dirty="0" smtClean="0"/>
              <a:t>If the trait is </a:t>
            </a:r>
            <a:r>
              <a:rPr lang="en-US" sz="1600" dirty="0"/>
              <a:t>being actively maintained in population </a:t>
            </a:r>
            <a:r>
              <a:rPr lang="en-US" sz="1600" dirty="0" smtClean="0"/>
              <a:t>now via e.g. selection, </a:t>
            </a:r>
            <a:r>
              <a:rPr lang="en-US" sz="1600" dirty="0"/>
              <a:t>what is the </a:t>
            </a:r>
            <a:r>
              <a:rPr lang="en-US" sz="1600" dirty="0" smtClean="0"/>
              <a:t>particular casual system that </a:t>
            </a:r>
            <a:r>
              <a:rPr lang="en-US" sz="1600" dirty="0"/>
              <a:t>is maintaining it</a:t>
            </a:r>
            <a:r>
              <a:rPr lang="en-US" sz="1600" dirty="0" smtClean="0"/>
              <a:t>?</a:t>
            </a:r>
          </a:p>
          <a:p>
            <a:pPr marL="742950" lvl="1" indent="-285750">
              <a:buFont typeface="Arial" panose="020B0604020202020204" pitchFamily="34" charset="0"/>
              <a:buChar char="•"/>
            </a:pPr>
            <a:r>
              <a:rPr lang="en-US" sz="1600" dirty="0" smtClean="0"/>
              <a:t>If something like “phylogenetic inertia” explains it, are there costs?</a:t>
            </a:r>
          </a:p>
          <a:p>
            <a:pPr marL="285750" indent="-285750">
              <a:buFont typeface="Arial" panose="020B0604020202020204" pitchFamily="34" charset="0"/>
              <a:buChar char="•"/>
            </a:pPr>
            <a:r>
              <a:rPr lang="en-US" sz="1600" dirty="0" smtClean="0"/>
              <a:t>If there is systematic variation in the trait, is there an evolutionary account of that variation? </a:t>
            </a:r>
          </a:p>
          <a:p>
            <a:pPr marL="742950" lvl="1" indent="-285750">
              <a:buFont typeface="Arial" panose="020B0604020202020204" pitchFamily="34" charset="0"/>
              <a:buChar char="•"/>
            </a:pPr>
            <a:r>
              <a:rPr lang="en-US" sz="1600" dirty="0" smtClean="0"/>
              <a:t>Stable polymorphism under selection?</a:t>
            </a:r>
          </a:p>
          <a:p>
            <a:pPr marL="742950" lvl="1" indent="-285750">
              <a:buFont typeface="Arial" panose="020B0604020202020204" pitchFamily="34" charset="0"/>
              <a:buChar char="•"/>
            </a:pPr>
            <a:r>
              <a:rPr lang="en-US" sz="1600" dirty="0" smtClean="0"/>
              <a:t>Neutral variation?</a:t>
            </a:r>
          </a:p>
          <a:p>
            <a:pPr marL="742950" lvl="1" indent="-285750">
              <a:buFont typeface="Arial" panose="020B0604020202020204" pitchFamily="34" charset="0"/>
              <a:buChar char="•"/>
            </a:pPr>
            <a:r>
              <a:rPr lang="en-US" sz="1600" dirty="0" smtClean="0"/>
              <a:t>Change in selective regimes?</a:t>
            </a:r>
          </a:p>
          <a:p>
            <a:pPr marL="742950" lvl="1" indent="-285750">
              <a:buFont typeface="Arial" panose="020B0604020202020204" pitchFamily="34" charset="0"/>
              <a:buChar char="•"/>
            </a:pPr>
            <a:r>
              <a:rPr lang="en-US" sz="1600" dirty="0" smtClean="0"/>
              <a:t>No evolutionary account, but developmental? New environments? Breakdown in developmental stability? </a:t>
            </a:r>
          </a:p>
        </p:txBody>
      </p:sp>
      <p:sp>
        <p:nvSpPr>
          <p:cNvPr id="5" name="TextBox 4"/>
          <p:cNvSpPr txBox="1"/>
          <p:nvPr/>
        </p:nvSpPr>
        <p:spPr>
          <a:xfrm>
            <a:off x="228600" y="150167"/>
            <a:ext cx="7592015" cy="461665"/>
          </a:xfrm>
          <a:prstGeom prst="rect">
            <a:avLst/>
          </a:prstGeom>
          <a:solidFill>
            <a:schemeClr val="tx2">
              <a:lumMod val="20000"/>
              <a:lumOff val="80000"/>
            </a:schemeClr>
          </a:solidFill>
        </p:spPr>
        <p:txBody>
          <a:bodyPr wrap="none" rtlCol="0">
            <a:spAutoFit/>
          </a:bodyPr>
          <a:lstStyle/>
          <a:p>
            <a:r>
              <a:rPr lang="en-US" sz="2400" dirty="0">
                <a:solidFill>
                  <a:prstClr val="black"/>
                </a:solidFill>
              </a:rPr>
              <a:t>Explaining Traits: Different Questions, Different Approaches</a:t>
            </a:r>
          </a:p>
        </p:txBody>
      </p:sp>
      <p:sp>
        <p:nvSpPr>
          <p:cNvPr id="6" name="TextBox 5"/>
          <p:cNvSpPr txBox="1"/>
          <p:nvPr/>
        </p:nvSpPr>
        <p:spPr>
          <a:xfrm>
            <a:off x="228600" y="838200"/>
            <a:ext cx="2442464" cy="1200329"/>
          </a:xfrm>
          <a:prstGeom prst="rect">
            <a:avLst/>
          </a:prstGeom>
          <a:noFill/>
        </p:spPr>
        <p:txBody>
          <a:bodyPr wrap="none" rtlCol="0">
            <a:spAutoFit/>
          </a:bodyPr>
          <a:lstStyle/>
          <a:p>
            <a:pPr marL="342900" indent="-342900">
              <a:buFontTx/>
              <a:buAutoNum type="arabicParenR"/>
            </a:pPr>
            <a:r>
              <a:rPr lang="en-US" dirty="0">
                <a:solidFill>
                  <a:prstClr val="black"/>
                </a:solidFill>
              </a:rPr>
              <a:t>Ontogeny</a:t>
            </a:r>
          </a:p>
          <a:p>
            <a:pPr marL="342900" indent="-342900">
              <a:buFontTx/>
              <a:buAutoNum type="arabicParenR"/>
            </a:pPr>
            <a:r>
              <a:rPr lang="en-US" dirty="0">
                <a:solidFill>
                  <a:prstClr val="black"/>
                </a:solidFill>
              </a:rPr>
              <a:t>Phylogeny</a:t>
            </a:r>
          </a:p>
          <a:p>
            <a:pPr marL="342900" indent="-342900">
              <a:buFontTx/>
              <a:buAutoNum type="arabicParenR"/>
            </a:pPr>
            <a:r>
              <a:rPr lang="en-US" dirty="0">
                <a:solidFill>
                  <a:prstClr val="black"/>
                </a:solidFill>
              </a:rPr>
              <a:t>Individual Variation</a:t>
            </a:r>
          </a:p>
          <a:p>
            <a:pPr marL="342900" indent="-342900">
              <a:buFontTx/>
              <a:buAutoNum type="arabicParenR"/>
            </a:pPr>
            <a:r>
              <a:rPr lang="en-US" dirty="0">
                <a:solidFill>
                  <a:prstClr val="black"/>
                </a:solidFill>
              </a:rPr>
              <a:t>Population Variation</a:t>
            </a:r>
          </a:p>
        </p:txBody>
      </p:sp>
      <p:sp>
        <p:nvSpPr>
          <p:cNvPr id="2" name="Rectangle 1"/>
          <p:cNvSpPr/>
          <p:nvPr/>
        </p:nvSpPr>
        <p:spPr>
          <a:xfrm>
            <a:off x="4648200" y="776644"/>
            <a:ext cx="3172415" cy="1200329"/>
          </a:xfrm>
          <a:prstGeom prst="rect">
            <a:avLst/>
          </a:prstGeom>
          <a:gradFill flip="none" rotWithShape="1">
            <a:gsLst>
              <a:gs pos="0">
                <a:srgbClr val="7CC2FC">
                  <a:tint val="66000"/>
                  <a:satMod val="160000"/>
                </a:srgbClr>
              </a:gs>
              <a:gs pos="50000">
                <a:srgbClr val="7CC2FC">
                  <a:tint val="44500"/>
                  <a:satMod val="160000"/>
                </a:srgbClr>
              </a:gs>
              <a:gs pos="100000">
                <a:srgbClr val="7CC2FC">
                  <a:tint val="23500"/>
                  <a:satMod val="160000"/>
                </a:srgbClr>
              </a:gs>
            </a:gsLst>
            <a:path path="circle">
              <a:fillToRect l="50000" t="50000" r="50000" b="50000"/>
            </a:path>
            <a:tileRect/>
          </a:gradFill>
        </p:spPr>
        <p:txBody>
          <a:bodyPr wrap="square">
            <a:spAutoFit/>
          </a:bodyPr>
          <a:lstStyle/>
          <a:p>
            <a:r>
              <a:rPr lang="en-US" b="1" dirty="0">
                <a:solidFill>
                  <a:prstClr val="black"/>
                </a:solidFill>
              </a:rPr>
              <a:t>Phylogeny: What explains the presence of the trait in the population (at whatever level it is present</a:t>
            </a:r>
            <a:r>
              <a:rPr lang="en-US" b="1" dirty="0" smtClean="0">
                <a:solidFill>
                  <a:prstClr val="black"/>
                </a:solidFill>
              </a:rPr>
              <a:t>)?</a:t>
            </a:r>
            <a:endParaRPr lang="en-US" sz="2000" b="1" dirty="0"/>
          </a:p>
        </p:txBody>
      </p:sp>
    </p:spTree>
    <p:extLst>
      <p:ext uri="{BB962C8B-B14F-4D97-AF65-F5344CB8AC3E}">
        <p14:creationId xmlns:p14="http://schemas.microsoft.com/office/powerpoint/2010/main" val="2914313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left)">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wipe(left)">
                                      <p:cBhvr>
                                        <p:cTn id="28" dur="500"/>
                                        <p:tgtEl>
                                          <p:spTgt spid="3">
                                            <p:txEl>
                                              <p:pRg st="5" end="5"/>
                                            </p:tx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left)">
                                      <p:cBhvr>
                                        <p:cTn id="31" dur="500"/>
                                        <p:tgtEl>
                                          <p:spTgt spid="3">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wipe(left)">
                                      <p:cBhvr>
                                        <p:cTn id="36" dur="500"/>
                                        <p:tgtEl>
                                          <p:spTgt spid="3">
                                            <p:txEl>
                                              <p:pRg st="7" end="7"/>
                                            </p:txEl>
                                          </p:spTgt>
                                        </p:tgtEl>
                                      </p:cBhvr>
                                    </p:animEffect>
                                  </p:childTnLst>
                                </p:cTn>
                              </p:par>
                              <p:par>
                                <p:cTn id="37" presetID="22" presetClass="entr" presetSubtype="8" fill="hold" grpId="0"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wipe(left)">
                                      <p:cBhvr>
                                        <p:cTn id="39" dur="500"/>
                                        <p:tgtEl>
                                          <p:spTgt spid="3">
                                            <p:txEl>
                                              <p:pRg st="8" end="8"/>
                                            </p:txEl>
                                          </p:spTgt>
                                        </p:tgtEl>
                                      </p:cBhvr>
                                    </p:animEffect>
                                  </p:childTnLst>
                                </p:cTn>
                              </p:par>
                              <p:par>
                                <p:cTn id="40" presetID="22" presetClass="entr" presetSubtype="8" fill="hold" grpId="0" nodeType="with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wipe(left)">
                                      <p:cBhvr>
                                        <p:cTn id="42" dur="500"/>
                                        <p:tgtEl>
                                          <p:spTgt spid="3">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wipe(left)">
                                      <p:cBhvr>
                                        <p:cTn id="47" dur="500"/>
                                        <p:tgtEl>
                                          <p:spTgt spid="3">
                                            <p:txEl>
                                              <p:pRg st="10" end="10"/>
                                            </p:txEl>
                                          </p:spTgt>
                                        </p:tgtEl>
                                      </p:cBhvr>
                                    </p:animEffect>
                                  </p:childTnLst>
                                </p:cTn>
                              </p:par>
                              <p:par>
                                <p:cTn id="48" presetID="22" presetClass="entr" presetSubtype="8" fill="hold" grpId="0" nodeType="withEffect">
                                  <p:stCondLst>
                                    <p:cond delay="0"/>
                                  </p:stCondLst>
                                  <p:childTnLst>
                                    <p:set>
                                      <p:cBhvr>
                                        <p:cTn id="49" dur="1" fill="hold">
                                          <p:stCondLst>
                                            <p:cond delay="0"/>
                                          </p:stCondLst>
                                        </p:cTn>
                                        <p:tgtEl>
                                          <p:spTgt spid="3">
                                            <p:txEl>
                                              <p:pRg st="11" end="11"/>
                                            </p:txEl>
                                          </p:spTgt>
                                        </p:tgtEl>
                                        <p:attrNameLst>
                                          <p:attrName>style.visibility</p:attrName>
                                        </p:attrNameLst>
                                      </p:cBhvr>
                                      <p:to>
                                        <p:strVal val="visible"/>
                                      </p:to>
                                    </p:set>
                                    <p:animEffect transition="in" filter="wipe(left)">
                                      <p:cBhvr>
                                        <p:cTn id="50" dur="500"/>
                                        <p:tgtEl>
                                          <p:spTgt spid="3">
                                            <p:txEl>
                                              <p:pRg st="11" end="11"/>
                                            </p:txEl>
                                          </p:spTgt>
                                        </p:tgtEl>
                                      </p:cBhvr>
                                    </p:animEffect>
                                  </p:childTnLst>
                                </p:cTn>
                              </p:par>
                              <p:par>
                                <p:cTn id="51" presetID="22" presetClass="entr" presetSubtype="8" fill="hold" grpId="0" nodeType="withEffect">
                                  <p:stCondLst>
                                    <p:cond delay="0"/>
                                  </p:stCondLst>
                                  <p:childTnLst>
                                    <p:set>
                                      <p:cBhvr>
                                        <p:cTn id="52" dur="1" fill="hold">
                                          <p:stCondLst>
                                            <p:cond delay="0"/>
                                          </p:stCondLst>
                                        </p:cTn>
                                        <p:tgtEl>
                                          <p:spTgt spid="3">
                                            <p:txEl>
                                              <p:pRg st="12" end="12"/>
                                            </p:txEl>
                                          </p:spTgt>
                                        </p:tgtEl>
                                        <p:attrNameLst>
                                          <p:attrName>style.visibility</p:attrName>
                                        </p:attrNameLst>
                                      </p:cBhvr>
                                      <p:to>
                                        <p:strVal val="visible"/>
                                      </p:to>
                                    </p:set>
                                    <p:animEffect transition="in" filter="wipe(left)">
                                      <p:cBhvr>
                                        <p:cTn id="53" dur="500"/>
                                        <p:tgtEl>
                                          <p:spTgt spid="3">
                                            <p:txEl>
                                              <p:pRg st="12" end="12"/>
                                            </p:txEl>
                                          </p:spTgt>
                                        </p:tgtEl>
                                      </p:cBhvr>
                                    </p:animEffect>
                                  </p:childTnLst>
                                </p:cTn>
                              </p:par>
                              <p:par>
                                <p:cTn id="54" presetID="22" presetClass="entr" presetSubtype="8" fill="hold" grpId="0" nodeType="withEffect">
                                  <p:stCondLst>
                                    <p:cond delay="0"/>
                                  </p:stCondLst>
                                  <p:childTnLst>
                                    <p:set>
                                      <p:cBhvr>
                                        <p:cTn id="55" dur="1" fill="hold">
                                          <p:stCondLst>
                                            <p:cond delay="0"/>
                                          </p:stCondLst>
                                        </p:cTn>
                                        <p:tgtEl>
                                          <p:spTgt spid="3">
                                            <p:txEl>
                                              <p:pRg st="13" end="13"/>
                                            </p:txEl>
                                          </p:spTgt>
                                        </p:tgtEl>
                                        <p:attrNameLst>
                                          <p:attrName>style.visibility</p:attrName>
                                        </p:attrNameLst>
                                      </p:cBhvr>
                                      <p:to>
                                        <p:strVal val="visible"/>
                                      </p:to>
                                    </p:set>
                                    <p:animEffect transition="in" filter="wipe(left)">
                                      <p:cBhvr>
                                        <p:cTn id="56" dur="500"/>
                                        <p:tgtEl>
                                          <p:spTgt spid="3">
                                            <p:txEl>
                                              <p:pRg st="13" end="13"/>
                                            </p:txEl>
                                          </p:spTgt>
                                        </p:tgtEl>
                                      </p:cBhvr>
                                    </p:animEffect>
                                  </p:childTnLst>
                                </p:cTn>
                              </p:par>
                              <p:par>
                                <p:cTn id="57" presetID="22" presetClass="entr" presetSubtype="8" fill="hold" grpId="0" nodeType="withEffect">
                                  <p:stCondLst>
                                    <p:cond delay="0"/>
                                  </p:stCondLst>
                                  <p:childTnLst>
                                    <p:set>
                                      <p:cBhvr>
                                        <p:cTn id="58" dur="1" fill="hold">
                                          <p:stCondLst>
                                            <p:cond delay="0"/>
                                          </p:stCondLst>
                                        </p:cTn>
                                        <p:tgtEl>
                                          <p:spTgt spid="3">
                                            <p:txEl>
                                              <p:pRg st="14" end="14"/>
                                            </p:txEl>
                                          </p:spTgt>
                                        </p:tgtEl>
                                        <p:attrNameLst>
                                          <p:attrName>style.visibility</p:attrName>
                                        </p:attrNameLst>
                                      </p:cBhvr>
                                      <p:to>
                                        <p:strVal val="visible"/>
                                      </p:to>
                                    </p:set>
                                    <p:animEffect transition="in" filter="wipe(left)">
                                      <p:cBhvr>
                                        <p:cTn id="59"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8594</TotalTime>
  <Words>3312</Words>
  <Application>Microsoft Office PowerPoint</Application>
  <PresentationFormat>On-screen Show (4:3)</PresentationFormat>
  <Paragraphs>268</Paragraphs>
  <Slides>28</Slides>
  <Notes>1</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Oregon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Kaplan, Jonathan</dc:creator>
  <cp:lastModifiedBy>Chapman,Audrey</cp:lastModifiedBy>
  <cp:revision>96</cp:revision>
  <dcterms:created xsi:type="dcterms:W3CDTF">2014-10-07T19:06:59Z</dcterms:created>
  <dcterms:modified xsi:type="dcterms:W3CDTF">2014-10-21T20:53:23Z</dcterms:modified>
</cp:coreProperties>
</file>