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 id="2147483679" r:id="rId2"/>
    <p:sldMasterId id="2147483681" r:id="rId3"/>
  </p:sldMasterIdLst>
  <p:notesMasterIdLst>
    <p:notesMasterId r:id="rId57"/>
  </p:notesMasterIdLst>
  <p:sldIdLst>
    <p:sldId id="430" r:id="rId4"/>
    <p:sldId id="431" r:id="rId5"/>
    <p:sldId id="432" r:id="rId6"/>
    <p:sldId id="433" r:id="rId7"/>
    <p:sldId id="441" r:id="rId8"/>
    <p:sldId id="434" r:id="rId9"/>
    <p:sldId id="435" r:id="rId10"/>
    <p:sldId id="436" r:id="rId11"/>
    <p:sldId id="437" r:id="rId12"/>
    <p:sldId id="448" r:id="rId13"/>
    <p:sldId id="445" r:id="rId14"/>
    <p:sldId id="449" r:id="rId15"/>
    <p:sldId id="450" r:id="rId16"/>
    <p:sldId id="451" r:id="rId17"/>
    <p:sldId id="452" r:id="rId18"/>
    <p:sldId id="453" r:id="rId19"/>
    <p:sldId id="488" r:id="rId20"/>
    <p:sldId id="454" r:id="rId21"/>
    <p:sldId id="489" r:id="rId22"/>
    <p:sldId id="455" r:id="rId23"/>
    <p:sldId id="456" r:id="rId24"/>
    <p:sldId id="457" r:id="rId25"/>
    <p:sldId id="458" r:id="rId26"/>
    <p:sldId id="459" r:id="rId27"/>
    <p:sldId id="460" r:id="rId28"/>
    <p:sldId id="461" r:id="rId29"/>
    <p:sldId id="462" r:id="rId30"/>
    <p:sldId id="463" r:id="rId31"/>
    <p:sldId id="464" r:id="rId32"/>
    <p:sldId id="465" r:id="rId33"/>
    <p:sldId id="466" r:id="rId34"/>
    <p:sldId id="467" r:id="rId35"/>
    <p:sldId id="468" r:id="rId36"/>
    <p:sldId id="469" r:id="rId37"/>
    <p:sldId id="470" r:id="rId38"/>
    <p:sldId id="471" r:id="rId39"/>
    <p:sldId id="472" r:id="rId40"/>
    <p:sldId id="473" r:id="rId41"/>
    <p:sldId id="474" r:id="rId42"/>
    <p:sldId id="475" r:id="rId43"/>
    <p:sldId id="476" r:id="rId44"/>
    <p:sldId id="477" r:id="rId45"/>
    <p:sldId id="478" r:id="rId46"/>
    <p:sldId id="479" r:id="rId47"/>
    <p:sldId id="480" r:id="rId48"/>
    <p:sldId id="481" r:id="rId49"/>
    <p:sldId id="482" r:id="rId50"/>
    <p:sldId id="483" r:id="rId51"/>
    <p:sldId id="484" r:id="rId52"/>
    <p:sldId id="485" r:id="rId53"/>
    <p:sldId id="486" r:id="rId54"/>
    <p:sldId id="487" r:id="rId55"/>
    <p:sldId id="49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7963" autoAdjust="0"/>
  </p:normalViewPr>
  <p:slideViewPr>
    <p:cSldViewPr snapToGrid="0" snapToObjects="1">
      <p:cViewPr varScale="1">
        <p:scale>
          <a:sx n="69" d="100"/>
          <a:sy n="69" d="100"/>
        </p:scale>
        <p:origin x="492" y="66"/>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B4683-D849-4A23-ACC2-8235B53C3459}" type="doc">
      <dgm:prSet loTypeId="urn:microsoft.com/office/officeart/2005/8/layout/radial4" loCatId="relationship" qsTypeId="urn:microsoft.com/office/officeart/2005/8/quickstyle/3d6" qsCatId="3D" csTypeId="urn:microsoft.com/office/officeart/2005/8/colors/accent2_2" csCatId="accent2" phldr="1"/>
      <dgm:spPr>
        <a:scene3d>
          <a:camera prst="perspectiveRelaxedModerately" zoom="92000"/>
          <a:lightRig rig="threePt" dir="t">
            <a:rot lat="0" lon="0" rev="10800000"/>
          </a:lightRig>
        </a:scene3d>
      </dgm:spPr>
      <dgm:t>
        <a:bodyPr/>
        <a:lstStyle/>
        <a:p>
          <a:endParaRPr lang="en-US"/>
        </a:p>
      </dgm:t>
    </dgm:pt>
    <dgm:pt modelId="{C6312DC6-E3AC-455F-816C-8F773304D8B5}">
      <dgm:prSet phldrT="[Tex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p3d extrusionH="38100" prstMaterial="metal">
          <a:bevelT w="190500" h="101600"/>
          <a:bevelB prst="softRound"/>
        </a:sp3d>
      </dgm:spPr>
      <dgm:t>
        <a:bodyPr/>
        <a:lstStyle/>
        <a:p>
          <a:r>
            <a:rPr lang="en-US" dirty="0" smtClean="0"/>
            <a:t>Decision maker</a:t>
          </a:r>
          <a:endParaRPr lang="en-US" dirty="0"/>
        </a:p>
      </dgm:t>
    </dgm:pt>
    <dgm:pt modelId="{BDD4E045-7E3D-40A8-BF2C-811E4DBB5514}" type="parTrans" cxnId="{E006583F-33FB-4B24-94E0-7EAA3225661E}">
      <dgm:prSet/>
      <dgm:spPr/>
      <dgm:t>
        <a:bodyPr/>
        <a:lstStyle/>
        <a:p>
          <a:endParaRPr lang="en-US"/>
        </a:p>
      </dgm:t>
    </dgm:pt>
    <dgm:pt modelId="{CCF455E8-8AF1-4DE5-A416-57D75A4530F2}" type="sibTrans" cxnId="{E006583F-33FB-4B24-94E0-7EAA3225661E}">
      <dgm:prSet/>
      <dgm:spPr/>
      <dgm:t>
        <a:bodyPr/>
        <a:lstStyle/>
        <a:p>
          <a:endParaRPr lang="en-US"/>
        </a:p>
      </dgm:t>
    </dgm:pt>
    <dgm:pt modelId="{0A6C1B28-96BB-4B3E-AB09-1B9B4C9C931E}">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r>
            <a:rPr lang="en-US" sz="1000" b="1" baseline="0" dirty="0" smtClean="0">
              <a:solidFill>
                <a:schemeClr val="accent1">
                  <a:lumMod val="20000"/>
                  <a:lumOff val="80000"/>
                </a:schemeClr>
              </a:solidFill>
            </a:rPr>
            <a:t>Community voices / support / relationships</a:t>
          </a:r>
          <a:endParaRPr lang="en-US" sz="1000" b="1" baseline="0" dirty="0">
            <a:solidFill>
              <a:schemeClr val="accent1">
                <a:lumMod val="20000"/>
                <a:lumOff val="80000"/>
              </a:schemeClr>
            </a:solidFill>
          </a:endParaRPr>
        </a:p>
      </dgm:t>
    </dgm:pt>
    <dgm:pt modelId="{27380E2F-90DE-4943-BAA4-F48202F1D861}" type="parTrans" cxnId="{F38F300F-5EDC-4FCF-97D2-767239385D6B}">
      <dgm:prSet/>
      <dgm:spPr>
        <a:gradFill flip="none" rotWithShape="1">
          <a:gsLst>
            <a:gs pos="0">
              <a:schemeClr val="bg2">
                <a:lumMod val="90000"/>
              </a:schemeClr>
            </a:gs>
            <a:gs pos="100000">
              <a:srgbClr val="F8F6F2"/>
            </a:gs>
          </a:gsLst>
          <a:lin ang="13500000" scaled="1"/>
          <a:tileRect/>
        </a:gradFill>
        <a:sp3d z="-54080" prstMaterial="metal">
          <a:bevelT w="25400" h="25400"/>
          <a:bevelB w="25400" h="25400"/>
        </a:sp3d>
      </dgm:spPr>
      <dgm:t>
        <a:bodyPr/>
        <a:lstStyle/>
        <a:p>
          <a:endParaRPr lang="en-US"/>
        </a:p>
      </dgm:t>
    </dgm:pt>
    <dgm:pt modelId="{480AC5B1-5E8A-48F1-AAA0-110B93BBF471}" type="sibTrans" cxnId="{F38F300F-5EDC-4FCF-97D2-767239385D6B}">
      <dgm:prSet/>
      <dgm:spPr/>
      <dgm:t>
        <a:bodyPr/>
        <a:lstStyle/>
        <a:p>
          <a:endParaRPr lang="en-US"/>
        </a:p>
      </dgm:t>
    </dgm:pt>
    <dgm:pt modelId="{A2CC8564-3ADC-4A54-AE87-4A3AEB13F661}">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r>
            <a:rPr lang="en-US" sz="1000" b="1" baseline="0" dirty="0" smtClean="0">
              <a:solidFill>
                <a:schemeClr val="accent1">
                  <a:lumMod val="20000"/>
                  <a:lumOff val="80000"/>
                </a:schemeClr>
              </a:solidFill>
            </a:rPr>
            <a:t>Corporate lobbyists/</a:t>
          </a:r>
        </a:p>
        <a:p>
          <a:r>
            <a:rPr lang="en-US" sz="1000" b="1" baseline="0" dirty="0" smtClean="0">
              <a:solidFill>
                <a:schemeClr val="accent1">
                  <a:lumMod val="20000"/>
                  <a:lumOff val="80000"/>
                </a:schemeClr>
              </a:solidFill>
            </a:rPr>
            <a:t>relationships</a:t>
          </a:r>
          <a:endParaRPr lang="en-US" sz="1000" b="1" baseline="0" dirty="0">
            <a:solidFill>
              <a:schemeClr val="accent1">
                <a:lumMod val="20000"/>
                <a:lumOff val="80000"/>
              </a:schemeClr>
            </a:solidFill>
          </a:endParaRPr>
        </a:p>
      </dgm:t>
    </dgm:pt>
    <dgm:pt modelId="{C9D322F6-CFE1-4DF2-BACF-0A2C74AC20B9}" type="parTrans" cxnId="{A3D6E379-922D-43D1-84FA-64B7282CC48A}">
      <dgm:prSet/>
      <dgm:spPr>
        <a:gradFill flip="none" rotWithShape="1">
          <a:gsLst>
            <a:gs pos="0">
              <a:schemeClr val="bg2">
                <a:lumMod val="90000"/>
              </a:schemeClr>
            </a:gs>
            <a:gs pos="100000">
              <a:srgbClr val="F8F6F2"/>
            </a:gs>
          </a:gsLst>
          <a:lin ang="13500000" scaled="1"/>
          <a:tileRect/>
        </a:gradFill>
        <a:sp3d z="-54080" prstMaterial="metal">
          <a:bevelT w="25400" h="25400"/>
          <a:bevelB w="25400" h="25400"/>
        </a:sp3d>
      </dgm:spPr>
      <dgm:t>
        <a:bodyPr/>
        <a:lstStyle/>
        <a:p>
          <a:endParaRPr lang="en-US"/>
        </a:p>
      </dgm:t>
    </dgm:pt>
    <dgm:pt modelId="{930E6EA0-33C2-447D-ADA9-2AB2F3C15106}" type="sibTrans" cxnId="{A3D6E379-922D-43D1-84FA-64B7282CC48A}">
      <dgm:prSet/>
      <dgm:spPr/>
      <dgm:t>
        <a:bodyPr/>
        <a:lstStyle/>
        <a:p>
          <a:endParaRPr lang="en-US"/>
        </a:p>
      </dgm:t>
    </dgm:pt>
    <dgm:pt modelId="{987895DF-0D3A-4786-AE7A-F323CE9D9614}">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r>
            <a:rPr lang="en-US" sz="1100" b="1" baseline="0" dirty="0" smtClean="0">
              <a:solidFill>
                <a:schemeClr val="accent1">
                  <a:lumMod val="20000"/>
                  <a:lumOff val="80000"/>
                </a:schemeClr>
              </a:solidFill>
            </a:rPr>
            <a:t>Media definitions of problem and support</a:t>
          </a:r>
          <a:endParaRPr lang="en-US" sz="1100" b="1" baseline="0" dirty="0">
            <a:solidFill>
              <a:schemeClr val="accent1">
                <a:lumMod val="20000"/>
                <a:lumOff val="80000"/>
              </a:schemeClr>
            </a:solidFill>
          </a:endParaRPr>
        </a:p>
      </dgm:t>
    </dgm:pt>
    <dgm:pt modelId="{F94A0CB9-E108-4EE9-8074-04AA8CAC386F}" type="parTrans" cxnId="{1FAECD6D-43AD-43C3-9C01-402BD976C806}">
      <dgm:prSet/>
      <dgm:spPr>
        <a:gradFill flip="none" rotWithShape="1">
          <a:gsLst>
            <a:gs pos="0">
              <a:schemeClr val="bg2">
                <a:lumMod val="90000"/>
              </a:schemeClr>
            </a:gs>
            <a:gs pos="100000">
              <a:srgbClr val="F8F6F2"/>
            </a:gs>
          </a:gsLst>
          <a:lin ang="13500000" scaled="1"/>
          <a:tileRect/>
        </a:gradFill>
        <a:sp3d z="-54080" prstMaterial="metal">
          <a:bevelT w="25400" h="25400"/>
          <a:bevelB w="25400" h="25400"/>
        </a:sp3d>
      </dgm:spPr>
      <dgm:t>
        <a:bodyPr/>
        <a:lstStyle/>
        <a:p>
          <a:endParaRPr lang="en-US"/>
        </a:p>
      </dgm:t>
    </dgm:pt>
    <dgm:pt modelId="{7EC91622-6F67-4B00-864B-08233EB36444}" type="sibTrans" cxnId="{1FAECD6D-43AD-43C3-9C01-402BD976C806}">
      <dgm:prSet/>
      <dgm:spPr/>
      <dgm:t>
        <a:bodyPr/>
        <a:lstStyle/>
        <a:p>
          <a:endParaRPr lang="en-US"/>
        </a:p>
      </dgm:t>
    </dgm:pt>
    <dgm:pt modelId="{EE38B411-C641-4962-AAAB-5CC705060D48}">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pPr algn="l"/>
          <a:r>
            <a:rPr lang="en-US" sz="1100" b="1" baseline="0" dirty="0" smtClean="0">
              <a:solidFill>
                <a:schemeClr val="accent1">
                  <a:lumMod val="20000"/>
                  <a:lumOff val="80000"/>
                </a:schemeClr>
              </a:solidFill>
            </a:rPr>
            <a:t>Electoral / political context</a:t>
          </a:r>
          <a:endParaRPr lang="en-US" sz="1100" b="1" baseline="0" dirty="0">
            <a:solidFill>
              <a:schemeClr val="accent1">
                <a:lumMod val="20000"/>
                <a:lumOff val="80000"/>
              </a:schemeClr>
            </a:solidFill>
          </a:endParaRPr>
        </a:p>
      </dgm:t>
    </dgm:pt>
    <dgm:pt modelId="{1FBCFE2E-1C8B-416E-8959-36356AE84A9B}" type="parTrans" cxnId="{EC9B9C43-D563-4DAB-A4D9-233EDDF799BE}">
      <dgm:prSet/>
      <dgm:spPr>
        <a:gradFill flip="none" rotWithShape="1">
          <a:gsLst>
            <a:gs pos="0">
              <a:schemeClr val="bg2">
                <a:lumMod val="90000"/>
              </a:schemeClr>
            </a:gs>
            <a:gs pos="100000">
              <a:srgbClr val="F8F6F2"/>
            </a:gs>
          </a:gsLst>
          <a:lin ang="13500000" scaled="1"/>
          <a:tileRect/>
        </a:gradFill>
        <a:sp3d z="-54080" prstMaterial="metal">
          <a:bevelT w="25400" h="25400"/>
          <a:bevelB w="25400" h="25400"/>
        </a:sp3d>
      </dgm:spPr>
      <dgm:t>
        <a:bodyPr/>
        <a:lstStyle/>
        <a:p>
          <a:endParaRPr lang="en-US"/>
        </a:p>
      </dgm:t>
    </dgm:pt>
    <dgm:pt modelId="{8E4CAF40-FF41-44A4-BF45-BB1CBD3FC3A3}" type="sibTrans" cxnId="{EC9B9C43-D563-4DAB-A4D9-233EDDF799BE}">
      <dgm:prSet/>
      <dgm:spPr/>
      <dgm:t>
        <a:bodyPr/>
        <a:lstStyle/>
        <a:p>
          <a:endParaRPr lang="en-US"/>
        </a:p>
      </dgm:t>
    </dgm:pt>
    <dgm:pt modelId="{0EC4DC05-8AF7-4036-8768-35C0E0C823C8}">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r>
            <a:rPr lang="en-US" sz="1100" b="1" baseline="0" dirty="0" smtClean="0">
              <a:solidFill>
                <a:schemeClr val="accent1">
                  <a:lumMod val="20000"/>
                  <a:lumOff val="80000"/>
                </a:schemeClr>
              </a:solidFill>
            </a:rPr>
            <a:t>Research</a:t>
          </a:r>
          <a:endParaRPr lang="en-US" sz="1100" b="1" baseline="0" dirty="0">
            <a:solidFill>
              <a:schemeClr val="accent1">
                <a:lumMod val="20000"/>
                <a:lumOff val="80000"/>
              </a:schemeClr>
            </a:solidFill>
          </a:endParaRPr>
        </a:p>
      </dgm:t>
    </dgm:pt>
    <dgm:pt modelId="{BD069964-378E-4D27-82C3-4E9ABA423072}" type="parTrans" cxnId="{98C76AAA-A613-428A-804E-E4B4348CF3D3}">
      <dgm:prSet/>
      <dgm:spPr>
        <a:gradFill rotWithShape="0">
          <a:gsLst>
            <a:gs pos="0">
              <a:schemeClr val="tx2"/>
            </a:gs>
            <a:gs pos="100000">
              <a:srgbClr val="F8F6F2"/>
            </a:gs>
          </a:gsLst>
          <a:lin ang="13500000" scaled="1"/>
        </a:gradFill>
      </dgm:spPr>
      <dgm:t>
        <a:bodyPr/>
        <a:lstStyle/>
        <a:p>
          <a:endParaRPr lang="en-US"/>
        </a:p>
      </dgm:t>
    </dgm:pt>
    <dgm:pt modelId="{FBDF1486-5757-4D92-808B-D9CB41143DF0}" type="sibTrans" cxnId="{98C76AAA-A613-428A-804E-E4B4348CF3D3}">
      <dgm:prSet/>
      <dgm:spPr/>
      <dgm:t>
        <a:bodyPr/>
        <a:lstStyle/>
        <a:p>
          <a:endParaRPr lang="en-US"/>
        </a:p>
      </dgm:t>
    </dgm:pt>
    <dgm:pt modelId="{851C745F-C100-4AF0-94C3-F57959746529}">
      <dgm:prSet phldrT="[Text]" custT="1"/>
      <dgm:spPr>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sp3d prstMaterial="metal">
          <a:bevelT w="63500" h="88900"/>
          <a:bevelB w="88900" h="101600"/>
        </a:sp3d>
      </dgm:spPr>
      <dgm:t>
        <a:bodyPr/>
        <a:lstStyle/>
        <a:p>
          <a:r>
            <a:rPr lang="en-US" sz="1100" b="1" baseline="0" dirty="0" smtClean="0">
              <a:solidFill>
                <a:schemeClr val="accent1">
                  <a:lumMod val="20000"/>
                  <a:lumOff val="80000"/>
                </a:schemeClr>
              </a:solidFill>
            </a:rPr>
            <a:t>Public health / public interest coalitions</a:t>
          </a:r>
          <a:endParaRPr lang="en-US" sz="1100" b="1" baseline="0" dirty="0">
            <a:solidFill>
              <a:schemeClr val="accent1">
                <a:lumMod val="20000"/>
                <a:lumOff val="80000"/>
              </a:schemeClr>
            </a:solidFill>
          </a:endParaRPr>
        </a:p>
      </dgm:t>
    </dgm:pt>
    <dgm:pt modelId="{E875BC49-8D85-4226-9DCE-A7EF661A1060}" type="parTrans" cxnId="{482C4908-5F50-46E6-B502-5F35B6FFD2E2}">
      <dgm:prSet/>
      <dgm:spPr>
        <a:gradFill rotWithShape="0">
          <a:gsLst>
            <a:gs pos="0">
              <a:schemeClr val="bg2">
                <a:lumMod val="90000"/>
              </a:schemeClr>
            </a:gs>
            <a:gs pos="100000">
              <a:srgbClr val="F8F6F2"/>
            </a:gs>
          </a:gsLst>
          <a:lin ang="13500000" scaled="1"/>
        </a:gradFill>
      </dgm:spPr>
      <dgm:t>
        <a:bodyPr/>
        <a:lstStyle/>
        <a:p>
          <a:endParaRPr lang="en-US"/>
        </a:p>
      </dgm:t>
    </dgm:pt>
    <dgm:pt modelId="{098BBB67-A932-411A-9D2E-CDC6A7BC94D4}" type="sibTrans" cxnId="{482C4908-5F50-46E6-B502-5F35B6FFD2E2}">
      <dgm:prSet/>
      <dgm:spPr/>
      <dgm:t>
        <a:bodyPr/>
        <a:lstStyle/>
        <a:p>
          <a:endParaRPr lang="en-US"/>
        </a:p>
      </dgm:t>
    </dgm:pt>
    <dgm:pt modelId="{5B4D99DF-C4F3-419B-AF6A-A99D8FD0466D}">
      <dgm:prSet custRadScaleRad="27421" custRadScaleInc="227349"/>
      <dgm:spPr>
        <a:prstGeom prst="ellipse">
          <a:avLst/>
        </a:prstGeom>
      </dgm:spPr>
      <dgm:t>
        <a:bodyPr/>
        <a:lstStyle/>
        <a:p>
          <a:endParaRPr lang="en-US" dirty="0"/>
        </a:p>
      </dgm:t>
    </dgm:pt>
    <dgm:pt modelId="{5CADE4E0-4AE7-4F4B-8728-EE14B7B309F7}" type="parTrans" cxnId="{53EBCCD9-E10E-4A8B-9ECB-D183A4AD7928}">
      <dgm:prSet/>
      <dgm:spPr>
        <a:gradFill rotWithShape="0">
          <a:gsLst>
            <a:gs pos="0">
              <a:schemeClr val="tx2"/>
            </a:gs>
            <a:gs pos="100000">
              <a:srgbClr val="F8F6F2"/>
            </a:gs>
          </a:gsLst>
          <a:lin ang="13500000" scaled="1"/>
        </a:gradFill>
      </dgm:spPr>
      <dgm:t>
        <a:bodyPr/>
        <a:lstStyle/>
        <a:p>
          <a:endParaRPr lang="en-US"/>
        </a:p>
      </dgm:t>
    </dgm:pt>
    <dgm:pt modelId="{8D54133E-B9C5-4155-9A5F-AF1435DAA58E}" type="sibTrans" cxnId="{53EBCCD9-E10E-4A8B-9ECB-D183A4AD7928}">
      <dgm:prSet/>
      <dgm:spPr/>
      <dgm:t>
        <a:bodyPr/>
        <a:lstStyle/>
        <a:p>
          <a:endParaRPr lang="en-US"/>
        </a:p>
      </dgm:t>
    </dgm:pt>
    <dgm:pt modelId="{3DF41C43-1682-4177-813D-A9302B1B1D4E}" type="pres">
      <dgm:prSet presAssocID="{0F7B4683-D849-4A23-ACC2-8235B53C3459}" presName="cycle" presStyleCnt="0">
        <dgm:presLayoutVars>
          <dgm:chMax val="1"/>
          <dgm:dir/>
          <dgm:animLvl val="ctr"/>
          <dgm:resizeHandles val="exact"/>
        </dgm:presLayoutVars>
      </dgm:prSet>
      <dgm:spPr/>
      <dgm:t>
        <a:bodyPr/>
        <a:lstStyle/>
        <a:p>
          <a:endParaRPr lang="en-US"/>
        </a:p>
      </dgm:t>
    </dgm:pt>
    <dgm:pt modelId="{0A8D5E19-DA0F-4517-B383-7C646E20DFFB}" type="pres">
      <dgm:prSet presAssocID="{C6312DC6-E3AC-455F-816C-8F773304D8B5}" presName="centerShape" presStyleLbl="node0" presStyleIdx="0" presStyleCnt="1" custScaleX="121000" custScaleY="121000" custLinFactNeighborX="2480" custLinFactNeighborY="-42554"/>
      <dgm:spPr/>
      <dgm:t>
        <a:bodyPr/>
        <a:lstStyle/>
        <a:p>
          <a:endParaRPr lang="en-US"/>
        </a:p>
      </dgm:t>
    </dgm:pt>
    <dgm:pt modelId="{946DFA8E-2058-4979-8A60-0EDB27801C64}" type="pres">
      <dgm:prSet presAssocID="{27380E2F-90DE-4943-BAA4-F48202F1D861}" presName="parTrans" presStyleLbl="bgSibTrans2D1" presStyleIdx="0" presStyleCnt="6"/>
      <dgm:spPr/>
      <dgm:t>
        <a:bodyPr/>
        <a:lstStyle/>
        <a:p>
          <a:endParaRPr lang="en-US"/>
        </a:p>
      </dgm:t>
    </dgm:pt>
    <dgm:pt modelId="{D05A088F-D4D8-4D78-9A7B-D035D0D003B1}" type="pres">
      <dgm:prSet presAssocID="{0A6C1B28-96BB-4B3E-AB09-1B9B4C9C931E}" presName="node" presStyleLbl="node1" presStyleIdx="0" presStyleCnt="6" custScaleX="84101" custRadScaleRad="53668" custRadScaleInc="-58723">
        <dgm:presLayoutVars>
          <dgm:bulletEnabled val="1"/>
        </dgm:presLayoutVars>
      </dgm:prSet>
      <dgm:spPr>
        <a:prstGeom prst="ellipse">
          <a:avLst/>
        </a:prstGeom>
      </dgm:spPr>
      <dgm:t>
        <a:bodyPr/>
        <a:lstStyle/>
        <a:p>
          <a:endParaRPr lang="en-US"/>
        </a:p>
      </dgm:t>
    </dgm:pt>
    <dgm:pt modelId="{B4C391DF-644A-478F-9A76-2524BBEE75EC}" type="pres">
      <dgm:prSet presAssocID="{C9D322F6-CFE1-4DF2-BACF-0A2C74AC20B9}" presName="parTrans" presStyleLbl="bgSibTrans2D1" presStyleIdx="1" presStyleCnt="6"/>
      <dgm:spPr/>
      <dgm:t>
        <a:bodyPr/>
        <a:lstStyle/>
        <a:p>
          <a:endParaRPr lang="en-US"/>
        </a:p>
      </dgm:t>
    </dgm:pt>
    <dgm:pt modelId="{09424A9B-E505-42A3-942B-1DEA5B253C2B}" type="pres">
      <dgm:prSet presAssocID="{A2CC8564-3ADC-4A54-AE87-4A3AEB13F661}" presName="node" presStyleLbl="node1" presStyleIdx="1" presStyleCnt="6" custScaleX="84101" custRadScaleRad="120160" custRadScaleInc="-91806">
        <dgm:presLayoutVars>
          <dgm:bulletEnabled val="1"/>
        </dgm:presLayoutVars>
      </dgm:prSet>
      <dgm:spPr>
        <a:prstGeom prst="ellipse">
          <a:avLst/>
        </a:prstGeom>
      </dgm:spPr>
      <dgm:t>
        <a:bodyPr/>
        <a:lstStyle/>
        <a:p>
          <a:endParaRPr lang="en-US"/>
        </a:p>
      </dgm:t>
    </dgm:pt>
    <dgm:pt modelId="{5F4C8D6B-A7F8-4909-8F21-791AEC1D6517}" type="pres">
      <dgm:prSet presAssocID="{F94A0CB9-E108-4EE9-8074-04AA8CAC386F}" presName="parTrans" presStyleLbl="bgSibTrans2D1" presStyleIdx="2" presStyleCnt="6"/>
      <dgm:spPr/>
      <dgm:t>
        <a:bodyPr/>
        <a:lstStyle/>
        <a:p>
          <a:endParaRPr lang="en-US"/>
        </a:p>
      </dgm:t>
    </dgm:pt>
    <dgm:pt modelId="{D880FCDC-6324-41AF-835F-E660CD21EF22}" type="pres">
      <dgm:prSet presAssocID="{987895DF-0D3A-4786-AE7A-F323CE9D9614}" presName="node" presStyleLbl="node1" presStyleIdx="2" presStyleCnt="6" custScaleX="84101" custRadScaleRad="91049" custRadScaleInc="337086">
        <dgm:presLayoutVars>
          <dgm:bulletEnabled val="1"/>
        </dgm:presLayoutVars>
      </dgm:prSet>
      <dgm:spPr>
        <a:prstGeom prst="ellipse">
          <a:avLst/>
        </a:prstGeom>
      </dgm:spPr>
      <dgm:t>
        <a:bodyPr/>
        <a:lstStyle/>
        <a:p>
          <a:endParaRPr lang="en-US"/>
        </a:p>
      </dgm:t>
    </dgm:pt>
    <dgm:pt modelId="{8BB66607-FFC5-491B-AEED-577FD11D5933}" type="pres">
      <dgm:prSet presAssocID="{1FBCFE2E-1C8B-416E-8959-36356AE84A9B}" presName="parTrans" presStyleLbl="bgSibTrans2D1" presStyleIdx="3" presStyleCnt="6"/>
      <dgm:spPr/>
      <dgm:t>
        <a:bodyPr/>
        <a:lstStyle/>
        <a:p>
          <a:endParaRPr lang="en-US"/>
        </a:p>
      </dgm:t>
    </dgm:pt>
    <dgm:pt modelId="{FF493684-D2BE-4E86-BEEF-5764B347B9BF}" type="pres">
      <dgm:prSet presAssocID="{EE38B411-C641-4962-AAAB-5CC705060D48}" presName="node" presStyleLbl="node1" presStyleIdx="3" presStyleCnt="6" custScaleX="84101" custRadScaleRad="137250" custRadScaleInc="118118">
        <dgm:presLayoutVars>
          <dgm:bulletEnabled val="1"/>
        </dgm:presLayoutVars>
      </dgm:prSet>
      <dgm:spPr>
        <a:prstGeom prst="ellipse">
          <a:avLst/>
        </a:prstGeom>
      </dgm:spPr>
      <dgm:t>
        <a:bodyPr/>
        <a:lstStyle/>
        <a:p>
          <a:endParaRPr lang="en-US"/>
        </a:p>
      </dgm:t>
    </dgm:pt>
    <dgm:pt modelId="{BB08777E-B697-4A12-90C0-624A5C0B6721}" type="pres">
      <dgm:prSet presAssocID="{BD069964-378E-4D27-82C3-4E9ABA423072}" presName="parTrans" presStyleLbl="bgSibTrans2D1" presStyleIdx="4" presStyleCnt="6"/>
      <dgm:spPr/>
      <dgm:t>
        <a:bodyPr/>
        <a:lstStyle/>
        <a:p>
          <a:endParaRPr lang="en-US"/>
        </a:p>
      </dgm:t>
    </dgm:pt>
    <dgm:pt modelId="{7C01B82B-AAFB-4F09-9389-2D624D45764A}" type="pres">
      <dgm:prSet presAssocID="{0EC4DC05-8AF7-4036-8768-35C0E0C823C8}" presName="node" presStyleLbl="node1" presStyleIdx="4" presStyleCnt="6" custRadScaleRad="27421" custRadScaleInc="227349">
        <dgm:presLayoutVars>
          <dgm:bulletEnabled val="1"/>
        </dgm:presLayoutVars>
      </dgm:prSet>
      <dgm:spPr>
        <a:prstGeom prst="ellipse">
          <a:avLst/>
        </a:prstGeom>
      </dgm:spPr>
      <dgm:t>
        <a:bodyPr/>
        <a:lstStyle/>
        <a:p>
          <a:endParaRPr lang="en-US"/>
        </a:p>
      </dgm:t>
    </dgm:pt>
    <dgm:pt modelId="{A2291637-74FB-4634-9785-AD88D0801E6A}" type="pres">
      <dgm:prSet presAssocID="{E875BC49-8D85-4226-9DCE-A7EF661A1060}" presName="parTrans" presStyleLbl="bgSibTrans2D1" presStyleIdx="5" presStyleCnt="6"/>
      <dgm:spPr/>
      <dgm:t>
        <a:bodyPr/>
        <a:lstStyle/>
        <a:p>
          <a:endParaRPr lang="en-US"/>
        </a:p>
      </dgm:t>
    </dgm:pt>
    <dgm:pt modelId="{621CAA8E-4F2A-41E9-86B0-CA03A610624E}" type="pres">
      <dgm:prSet presAssocID="{851C745F-C100-4AF0-94C3-F57959746529}" presName="node" presStyleLbl="node1" presStyleIdx="5" presStyleCnt="6" custRadScaleRad="120644" custRadScaleInc="-475365">
        <dgm:presLayoutVars>
          <dgm:bulletEnabled val="1"/>
        </dgm:presLayoutVars>
      </dgm:prSet>
      <dgm:spPr>
        <a:prstGeom prst="ellipse">
          <a:avLst/>
        </a:prstGeom>
      </dgm:spPr>
      <dgm:t>
        <a:bodyPr/>
        <a:lstStyle/>
        <a:p>
          <a:endParaRPr lang="en-US"/>
        </a:p>
      </dgm:t>
    </dgm:pt>
  </dgm:ptLst>
  <dgm:cxnLst>
    <dgm:cxn modelId="{BABD0C45-D504-D84A-ACFD-837AECC11386}" type="presOf" srcId="{27380E2F-90DE-4943-BAA4-F48202F1D861}" destId="{946DFA8E-2058-4979-8A60-0EDB27801C64}" srcOrd="0" destOrd="0" presId="urn:microsoft.com/office/officeart/2005/8/layout/radial4"/>
    <dgm:cxn modelId="{8B5B9F4E-1795-2243-B07D-F31279196F98}" type="presOf" srcId="{A2CC8564-3ADC-4A54-AE87-4A3AEB13F661}" destId="{09424A9B-E505-42A3-942B-1DEA5B253C2B}" srcOrd="0" destOrd="0" presId="urn:microsoft.com/office/officeart/2005/8/layout/radial4"/>
    <dgm:cxn modelId="{CAB2BDD1-7EB9-8448-8D40-0D6102A0893F}" type="presOf" srcId="{0F7B4683-D849-4A23-ACC2-8235B53C3459}" destId="{3DF41C43-1682-4177-813D-A9302B1B1D4E}" srcOrd="0" destOrd="0" presId="urn:microsoft.com/office/officeart/2005/8/layout/radial4"/>
    <dgm:cxn modelId="{A7699AC8-5CFE-784F-A5E5-F028153AEBDE}" type="presOf" srcId="{F94A0CB9-E108-4EE9-8074-04AA8CAC386F}" destId="{5F4C8D6B-A7F8-4909-8F21-791AEC1D6517}" srcOrd="0" destOrd="0" presId="urn:microsoft.com/office/officeart/2005/8/layout/radial4"/>
    <dgm:cxn modelId="{F38F300F-5EDC-4FCF-97D2-767239385D6B}" srcId="{C6312DC6-E3AC-455F-816C-8F773304D8B5}" destId="{0A6C1B28-96BB-4B3E-AB09-1B9B4C9C931E}" srcOrd="0" destOrd="0" parTransId="{27380E2F-90DE-4943-BAA4-F48202F1D861}" sibTransId="{480AC5B1-5E8A-48F1-AAA0-110B93BBF471}"/>
    <dgm:cxn modelId="{E006583F-33FB-4B24-94E0-7EAA3225661E}" srcId="{0F7B4683-D849-4A23-ACC2-8235B53C3459}" destId="{C6312DC6-E3AC-455F-816C-8F773304D8B5}" srcOrd="0" destOrd="0" parTransId="{BDD4E045-7E3D-40A8-BF2C-811E4DBB5514}" sibTransId="{CCF455E8-8AF1-4DE5-A416-57D75A4530F2}"/>
    <dgm:cxn modelId="{98C76AAA-A613-428A-804E-E4B4348CF3D3}" srcId="{C6312DC6-E3AC-455F-816C-8F773304D8B5}" destId="{0EC4DC05-8AF7-4036-8768-35C0E0C823C8}" srcOrd="4" destOrd="0" parTransId="{BD069964-378E-4D27-82C3-4E9ABA423072}" sibTransId="{FBDF1486-5757-4D92-808B-D9CB41143DF0}"/>
    <dgm:cxn modelId="{68A19DAB-4DE2-CD46-AA53-0523CF5A30BA}" type="presOf" srcId="{0A6C1B28-96BB-4B3E-AB09-1B9B4C9C931E}" destId="{D05A088F-D4D8-4D78-9A7B-D035D0D003B1}" srcOrd="0" destOrd="0" presId="urn:microsoft.com/office/officeart/2005/8/layout/radial4"/>
    <dgm:cxn modelId="{2B5DBF6F-682E-B94D-82AF-2083C29163BA}" type="presOf" srcId="{1FBCFE2E-1C8B-416E-8959-36356AE84A9B}" destId="{8BB66607-FFC5-491B-AEED-577FD11D5933}" srcOrd="0" destOrd="0" presId="urn:microsoft.com/office/officeart/2005/8/layout/radial4"/>
    <dgm:cxn modelId="{1FAECD6D-43AD-43C3-9C01-402BD976C806}" srcId="{C6312DC6-E3AC-455F-816C-8F773304D8B5}" destId="{987895DF-0D3A-4786-AE7A-F323CE9D9614}" srcOrd="2" destOrd="0" parTransId="{F94A0CB9-E108-4EE9-8074-04AA8CAC386F}" sibTransId="{7EC91622-6F67-4B00-864B-08233EB36444}"/>
    <dgm:cxn modelId="{8DEA827F-9077-004C-8BB3-160E0758E592}" type="presOf" srcId="{EE38B411-C641-4962-AAAB-5CC705060D48}" destId="{FF493684-D2BE-4E86-BEEF-5764B347B9BF}" srcOrd="0" destOrd="0" presId="urn:microsoft.com/office/officeart/2005/8/layout/radial4"/>
    <dgm:cxn modelId="{482C4908-5F50-46E6-B502-5F35B6FFD2E2}" srcId="{C6312DC6-E3AC-455F-816C-8F773304D8B5}" destId="{851C745F-C100-4AF0-94C3-F57959746529}" srcOrd="5" destOrd="0" parTransId="{E875BC49-8D85-4226-9DCE-A7EF661A1060}" sibTransId="{098BBB67-A932-411A-9D2E-CDC6A7BC94D4}"/>
    <dgm:cxn modelId="{2C1E7816-374F-B047-8EF1-58E17BBDB818}" type="presOf" srcId="{987895DF-0D3A-4786-AE7A-F323CE9D9614}" destId="{D880FCDC-6324-41AF-835F-E660CD21EF22}" srcOrd="0" destOrd="0" presId="urn:microsoft.com/office/officeart/2005/8/layout/radial4"/>
    <dgm:cxn modelId="{0CF60F70-E7D6-0146-A1E2-DFA0718295BA}" type="presOf" srcId="{C6312DC6-E3AC-455F-816C-8F773304D8B5}" destId="{0A8D5E19-DA0F-4517-B383-7C646E20DFFB}" srcOrd="0" destOrd="0" presId="urn:microsoft.com/office/officeart/2005/8/layout/radial4"/>
    <dgm:cxn modelId="{5887FC87-8A2F-3940-9E00-7A81DF8D543E}" type="presOf" srcId="{BD069964-378E-4D27-82C3-4E9ABA423072}" destId="{BB08777E-B697-4A12-90C0-624A5C0B6721}" srcOrd="0" destOrd="0" presId="urn:microsoft.com/office/officeart/2005/8/layout/radial4"/>
    <dgm:cxn modelId="{5580B1A6-9826-8844-8815-0441877A5F4A}" type="presOf" srcId="{C9D322F6-CFE1-4DF2-BACF-0A2C74AC20B9}" destId="{B4C391DF-644A-478F-9A76-2524BBEE75EC}" srcOrd="0" destOrd="0" presId="urn:microsoft.com/office/officeart/2005/8/layout/radial4"/>
    <dgm:cxn modelId="{EC9B9C43-D563-4DAB-A4D9-233EDDF799BE}" srcId="{C6312DC6-E3AC-455F-816C-8F773304D8B5}" destId="{EE38B411-C641-4962-AAAB-5CC705060D48}" srcOrd="3" destOrd="0" parTransId="{1FBCFE2E-1C8B-416E-8959-36356AE84A9B}" sibTransId="{8E4CAF40-FF41-44A4-BF45-BB1CBD3FC3A3}"/>
    <dgm:cxn modelId="{C69C20F2-3A99-B844-80AB-C9D678E099CE}" type="presOf" srcId="{851C745F-C100-4AF0-94C3-F57959746529}" destId="{621CAA8E-4F2A-41E9-86B0-CA03A610624E}" srcOrd="0" destOrd="0" presId="urn:microsoft.com/office/officeart/2005/8/layout/radial4"/>
    <dgm:cxn modelId="{A3D6E379-922D-43D1-84FA-64B7282CC48A}" srcId="{C6312DC6-E3AC-455F-816C-8F773304D8B5}" destId="{A2CC8564-3ADC-4A54-AE87-4A3AEB13F661}" srcOrd="1" destOrd="0" parTransId="{C9D322F6-CFE1-4DF2-BACF-0A2C74AC20B9}" sibTransId="{930E6EA0-33C2-447D-ADA9-2AB2F3C15106}"/>
    <dgm:cxn modelId="{CBEB44A9-7F8A-0B46-8DE2-DA649302F34C}" type="presOf" srcId="{0EC4DC05-8AF7-4036-8768-35C0E0C823C8}" destId="{7C01B82B-AAFB-4F09-9389-2D624D45764A}" srcOrd="0" destOrd="0" presId="urn:microsoft.com/office/officeart/2005/8/layout/radial4"/>
    <dgm:cxn modelId="{2A8FEA0D-794F-354E-B891-F0CB6A060B7C}" type="presOf" srcId="{E875BC49-8D85-4226-9DCE-A7EF661A1060}" destId="{A2291637-74FB-4634-9785-AD88D0801E6A}" srcOrd="0" destOrd="0" presId="urn:microsoft.com/office/officeart/2005/8/layout/radial4"/>
    <dgm:cxn modelId="{53EBCCD9-E10E-4A8B-9ECB-D183A4AD7928}" srcId="{0F7B4683-D849-4A23-ACC2-8235B53C3459}" destId="{5B4D99DF-C4F3-419B-AF6A-A99D8FD0466D}" srcOrd="1" destOrd="0" parTransId="{5CADE4E0-4AE7-4F4B-8728-EE14B7B309F7}" sibTransId="{8D54133E-B9C5-4155-9A5F-AF1435DAA58E}"/>
    <dgm:cxn modelId="{9E220080-B28B-A848-8F9E-2725CB5564B5}" type="presParOf" srcId="{3DF41C43-1682-4177-813D-A9302B1B1D4E}" destId="{0A8D5E19-DA0F-4517-B383-7C646E20DFFB}" srcOrd="0" destOrd="0" presId="urn:microsoft.com/office/officeart/2005/8/layout/radial4"/>
    <dgm:cxn modelId="{7EBCC209-CB32-CD42-8C2B-542F741A698F}" type="presParOf" srcId="{3DF41C43-1682-4177-813D-A9302B1B1D4E}" destId="{946DFA8E-2058-4979-8A60-0EDB27801C64}" srcOrd="1" destOrd="0" presId="urn:microsoft.com/office/officeart/2005/8/layout/radial4"/>
    <dgm:cxn modelId="{4D442E55-A057-494D-9E3B-314B5B0EAFCB}" type="presParOf" srcId="{3DF41C43-1682-4177-813D-A9302B1B1D4E}" destId="{D05A088F-D4D8-4D78-9A7B-D035D0D003B1}" srcOrd="2" destOrd="0" presId="urn:microsoft.com/office/officeart/2005/8/layout/radial4"/>
    <dgm:cxn modelId="{187688EB-B1A9-B34F-8AE7-A23F681F042C}" type="presParOf" srcId="{3DF41C43-1682-4177-813D-A9302B1B1D4E}" destId="{B4C391DF-644A-478F-9A76-2524BBEE75EC}" srcOrd="3" destOrd="0" presId="urn:microsoft.com/office/officeart/2005/8/layout/radial4"/>
    <dgm:cxn modelId="{963C42CB-E1E1-6A47-B9B9-0F6D8BA59F58}" type="presParOf" srcId="{3DF41C43-1682-4177-813D-A9302B1B1D4E}" destId="{09424A9B-E505-42A3-942B-1DEA5B253C2B}" srcOrd="4" destOrd="0" presId="urn:microsoft.com/office/officeart/2005/8/layout/radial4"/>
    <dgm:cxn modelId="{8555C423-92EF-F340-92F7-CA85034194E2}" type="presParOf" srcId="{3DF41C43-1682-4177-813D-A9302B1B1D4E}" destId="{5F4C8D6B-A7F8-4909-8F21-791AEC1D6517}" srcOrd="5" destOrd="0" presId="urn:microsoft.com/office/officeart/2005/8/layout/radial4"/>
    <dgm:cxn modelId="{94A68B18-755A-B24B-A7C3-6C00683B6E51}" type="presParOf" srcId="{3DF41C43-1682-4177-813D-A9302B1B1D4E}" destId="{D880FCDC-6324-41AF-835F-E660CD21EF22}" srcOrd="6" destOrd="0" presId="urn:microsoft.com/office/officeart/2005/8/layout/radial4"/>
    <dgm:cxn modelId="{74EFA5BA-89FC-A249-9432-E691C6493EFE}" type="presParOf" srcId="{3DF41C43-1682-4177-813D-A9302B1B1D4E}" destId="{8BB66607-FFC5-491B-AEED-577FD11D5933}" srcOrd="7" destOrd="0" presId="urn:microsoft.com/office/officeart/2005/8/layout/radial4"/>
    <dgm:cxn modelId="{E4D40271-313C-A94F-9289-A0D3D6A7CF99}" type="presParOf" srcId="{3DF41C43-1682-4177-813D-A9302B1B1D4E}" destId="{FF493684-D2BE-4E86-BEEF-5764B347B9BF}" srcOrd="8" destOrd="0" presId="urn:microsoft.com/office/officeart/2005/8/layout/radial4"/>
    <dgm:cxn modelId="{4490E0F6-2B1B-C14F-B29F-7D5B0CF782C0}" type="presParOf" srcId="{3DF41C43-1682-4177-813D-A9302B1B1D4E}" destId="{BB08777E-B697-4A12-90C0-624A5C0B6721}" srcOrd="9" destOrd="0" presId="urn:microsoft.com/office/officeart/2005/8/layout/radial4"/>
    <dgm:cxn modelId="{E21C20A8-1348-B64C-B274-E8D8794B739C}" type="presParOf" srcId="{3DF41C43-1682-4177-813D-A9302B1B1D4E}" destId="{7C01B82B-AAFB-4F09-9389-2D624D45764A}" srcOrd="10" destOrd="0" presId="urn:microsoft.com/office/officeart/2005/8/layout/radial4"/>
    <dgm:cxn modelId="{1F114F63-7FDC-BF4E-8CA5-84C2EC31BA5E}" type="presParOf" srcId="{3DF41C43-1682-4177-813D-A9302B1B1D4E}" destId="{A2291637-74FB-4634-9785-AD88D0801E6A}" srcOrd="11" destOrd="0" presId="urn:microsoft.com/office/officeart/2005/8/layout/radial4"/>
    <dgm:cxn modelId="{1B2299E7-5ABD-3346-BB10-3E2D2E3E635B}" type="presParOf" srcId="{3DF41C43-1682-4177-813D-A9302B1B1D4E}" destId="{621CAA8E-4F2A-41E9-86B0-CA03A610624E}"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D5E19-DA0F-4517-B383-7C646E20DFFB}">
      <dsp:nvSpPr>
        <dsp:cNvPr id="0" name=""/>
        <dsp:cNvSpPr/>
      </dsp:nvSpPr>
      <dsp:spPr>
        <a:xfrm>
          <a:off x="2978413" y="0"/>
          <a:ext cx="2465434" cy="2465434"/>
        </a:xfrm>
        <a:prstGeom prst="ellipse">
          <a:avLst/>
        </a:prstGeom>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extrusionH="38100" prstMaterial="metal">
          <a:bevelT w="190500" h="101600"/>
          <a:bevelB prst="softRound"/>
        </a:sp3d>
      </dsp:spPr>
      <dsp:style>
        <a:lnRef idx="0">
          <a:scrgbClr r="0" g="0" b="0"/>
        </a:lnRef>
        <a:fillRef idx="1">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Decision maker</a:t>
          </a:r>
          <a:endParaRPr lang="en-US" sz="3800" kern="1200" dirty="0"/>
        </a:p>
      </dsp:txBody>
      <dsp:txXfrm>
        <a:off x="3339467" y="361054"/>
        <a:ext cx="1743326" cy="1743326"/>
      </dsp:txXfrm>
    </dsp:sp>
    <dsp:sp modelId="{946DFA8E-2058-4979-8A60-0EDB27801C64}">
      <dsp:nvSpPr>
        <dsp:cNvPr id="0" name=""/>
        <dsp:cNvSpPr/>
      </dsp:nvSpPr>
      <dsp:spPr>
        <a:xfrm rot="7379010">
          <a:off x="2060880" y="2837964"/>
          <a:ext cx="1840020" cy="580701"/>
        </a:xfrm>
        <a:prstGeom prst="leftArrow">
          <a:avLst>
            <a:gd name="adj1" fmla="val 60000"/>
            <a:gd name="adj2" fmla="val 50000"/>
          </a:avLst>
        </a:prstGeom>
        <a:gradFill flip="none" rotWithShape="1">
          <a:gsLst>
            <a:gs pos="0">
              <a:schemeClr val="bg2">
                <a:lumMod val="90000"/>
              </a:schemeClr>
            </a:gs>
            <a:gs pos="100000">
              <a:srgbClr val="F8F6F2"/>
            </a:gs>
          </a:gsLst>
          <a:lin ang="13500000" scaled="1"/>
          <a:tileRect/>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metal">
          <a:bevelT w="25400" h="25400"/>
          <a:bevelB w="25400" h="25400"/>
        </a:sp3d>
      </dsp:spPr>
      <dsp:style>
        <a:lnRef idx="1">
          <a:scrgbClr r="0" g="0" b="0"/>
        </a:lnRef>
        <a:fillRef idx="1">
          <a:scrgbClr r="0" g="0" b="0"/>
        </a:fillRef>
        <a:effectRef idx="2">
          <a:scrgbClr r="0" g="0" b="0"/>
        </a:effectRef>
        <a:fontRef idx="minor">
          <a:schemeClr val="lt1"/>
        </a:fontRef>
      </dsp:style>
    </dsp:sp>
    <dsp:sp modelId="{D05A088F-D4D8-4D78-9A7B-D035D0D003B1}">
      <dsp:nvSpPr>
        <dsp:cNvPr id="0" name=""/>
        <dsp:cNvSpPr/>
      </dsp:nvSpPr>
      <dsp:spPr>
        <a:xfrm>
          <a:off x="1880279" y="3329531"/>
          <a:ext cx="1199519"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b="1" kern="1200" baseline="0" dirty="0" smtClean="0">
              <a:solidFill>
                <a:schemeClr val="accent1">
                  <a:lumMod val="20000"/>
                  <a:lumOff val="80000"/>
                </a:schemeClr>
              </a:solidFill>
            </a:rPr>
            <a:t>Community voices / support / relationships</a:t>
          </a:r>
          <a:endParaRPr lang="en-US" sz="1000" b="1" kern="1200" baseline="0" dirty="0">
            <a:solidFill>
              <a:schemeClr val="accent1">
                <a:lumMod val="20000"/>
                <a:lumOff val="80000"/>
              </a:schemeClr>
            </a:solidFill>
          </a:endParaRPr>
        </a:p>
      </dsp:txBody>
      <dsp:txXfrm>
        <a:off x="2055944" y="3496631"/>
        <a:ext cx="848189" cy="806827"/>
      </dsp:txXfrm>
    </dsp:sp>
    <dsp:sp modelId="{B4C391DF-644A-478F-9A76-2524BBEE75EC}">
      <dsp:nvSpPr>
        <dsp:cNvPr id="0" name=""/>
        <dsp:cNvSpPr/>
      </dsp:nvSpPr>
      <dsp:spPr>
        <a:xfrm rot="9349630">
          <a:off x="486827" y="2035932"/>
          <a:ext cx="2575837" cy="580701"/>
        </a:xfrm>
        <a:prstGeom prst="leftArrow">
          <a:avLst>
            <a:gd name="adj1" fmla="val 60000"/>
            <a:gd name="adj2" fmla="val 50000"/>
          </a:avLst>
        </a:prstGeom>
        <a:gradFill flip="none" rotWithShape="1">
          <a:gsLst>
            <a:gs pos="0">
              <a:schemeClr val="bg2">
                <a:lumMod val="90000"/>
              </a:schemeClr>
            </a:gs>
            <a:gs pos="100000">
              <a:srgbClr val="F8F6F2"/>
            </a:gs>
          </a:gsLst>
          <a:lin ang="13500000" scaled="1"/>
          <a:tileRect/>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metal">
          <a:bevelT w="25400" h="25400"/>
          <a:bevelB w="25400" h="25400"/>
        </a:sp3d>
      </dsp:spPr>
      <dsp:style>
        <a:lnRef idx="1">
          <a:scrgbClr r="0" g="0" b="0"/>
        </a:lnRef>
        <a:fillRef idx="1">
          <a:scrgbClr r="0" g="0" b="0"/>
        </a:fillRef>
        <a:effectRef idx="2">
          <a:scrgbClr r="0" g="0" b="0"/>
        </a:effectRef>
        <a:fontRef idx="minor">
          <a:schemeClr val="lt1"/>
        </a:fontRef>
      </dsp:style>
    </dsp:sp>
    <dsp:sp modelId="{09424A9B-E505-42A3-942B-1DEA5B253C2B}">
      <dsp:nvSpPr>
        <dsp:cNvPr id="0" name=""/>
        <dsp:cNvSpPr/>
      </dsp:nvSpPr>
      <dsp:spPr>
        <a:xfrm>
          <a:off x="0" y="2283160"/>
          <a:ext cx="1199519"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b="1" kern="1200" baseline="0" dirty="0" smtClean="0">
              <a:solidFill>
                <a:schemeClr val="accent1">
                  <a:lumMod val="20000"/>
                  <a:lumOff val="80000"/>
                </a:schemeClr>
              </a:solidFill>
            </a:rPr>
            <a:t>Corporate lobbyists/</a:t>
          </a:r>
        </a:p>
        <a:p>
          <a:pPr lvl="0" algn="ctr" defTabSz="444500">
            <a:lnSpc>
              <a:spcPct val="90000"/>
            </a:lnSpc>
            <a:spcBef>
              <a:spcPct val="0"/>
            </a:spcBef>
            <a:spcAft>
              <a:spcPct val="35000"/>
            </a:spcAft>
          </a:pPr>
          <a:r>
            <a:rPr lang="en-US" sz="1000" b="1" kern="1200" baseline="0" dirty="0" smtClean="0">
              <a:solidFill>
                <a:schemeClr val="accent1">
                  <a:lumMod val="20000"/>
                  <a:lumOff val="80000"/>
                </a:schemeClr>
              </a:solidFill>
            </a:rPr>
            <a:t>relationships</a:t>
          </a:r>
          <a:endParaRPr lang="en-US" sz="1000" b="1" kern="1200" baseline="0" dirty="0">
            <a:solidFill>
              <a:schemeClr val="accent1">
                <a:lumMod val="20000"/>
                <a:lumOff val="80000"/>
              </a:schemeClr>
            </a:solidFill>
          </a:endParaRPr>
        </a:p>
      </dsp:txBody>
      <dsp:txXfrm>
        <a:off x="175665" y="2450260"/>
        <a:ext cx="848189" cy="806827"/>
      </dsp:txXfrm>
    </dsp:sp>
    <dsp:sp modelId="{5F4C8D6B-A7F8-4909-8F21-791AEC1D6517}">
      <dsp:nvSpPr>
        <dsp:cNvPr id="0" name=""/>
        <dsp:cNvSpPr/>
      </dsp:nvSpPr>
      <dsp:spPr>
        <a:xfrm rot="2086348">
          <a:off x="5146254" y="2239888"/>
          <a:ext cx="1867362" cy="580701"/>
        </a:xfrm>
        <a:prstGeom prst="leftArrow">
          <a:avLst>
            <a:gd name="adj1" fmla="val 60000"/>
            <a:gd name="adj2" fmla="val 50000"/>
          </a:avLst>
        </a:prstGeom>
        <a:gradFill flip="none" rotWithShape="1">
          <a:gsLst>
            <a:gs pos="0">
              <a:schemeClr val="bg2">
                <a:lumMod val="90000"/>
              </a:schemeClr>
            </a:gs>
            <a:gs pos="100000">
              <a:srgbClr val="F8F6F2"/>
            </a:gs>
          </a:gsLst>
          <a:lin ang="13500000" scaled="1"/>
          <a:tileRect/>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metal">
          <a:bevelT w="25400" h="25400"/>
          <a:bevelB w="25400" h="25400"/>
        </a:sp3d>
      </dsp:spPr>
      <dsp:style>
        <a:lnRef idx="1">
          <a:scrgbClr r="0" g="0" b="0"/>
        </a:lnRef>
        <a:fillRef idx="1">
          <a:scrgbClr r="0" g="0" b="0"/>
        </a:fillRef>
        <a:effectRef idx="2">
          <a:scrgbClr r="0" g="0" b="0"/>
        </a:effectRef>
        <a:fontRef idx="minor">
          <a:schemeClr val="lt1"/>
        </a:fontRef>
      </dsp:style>
    </dsp:sp>
    <dsp:sp modelId="{D880FCDC-6324-41AF-835F-E660CD21EF22}">
      <dsp:nvSpPr>
        <dsp:cNvPr id="0" name=""/>
        <dsp:cNvSpPr/>
      </dsp:nvSpPr>
      <dsp:spPr>
        <a:xfrm>
          <a:off x="6247123" y="2492221"/>
          <a:ext cx="1199519"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baseline="0" dirty="0" smtClean="0">
              <a:solidFill>
                <a:schemeClr val="accent1">
                  <a:lumMod val="20000"/>
                  <a:lumOff val="80000"/>
                </a:schemeClr>
              </a:solidFill>
            </a:rPr>
            <a:t>Media definitions of problem and support</a:t>
          </a:r>
          <a:endParaRPr lang="en-US" sz="1100" b="1" kern="1200" baseline="0" dirty="0">
            <a:solidFill>
              <a:schemeClr val="accent1">
                <a:lumMod val="20000"/>
                <a:lumOff val="80000"/>
              </a:schemeClr>
            </a:solidFill>
          </a:endParaRPr>
        </a:p>
      </dsp:txBody>
      <dsp:txXfrm>
        <a:off x="6422788" y="2659321"/>
        <a:ext cx="848189" cy="806827"/>
      </dsp:txXfrm>
    </dsp:sp>
    <dsp:sp modelId="{8BB66607-FFC5-491B-AEED-577FD11D5933}">
      <dsp:nvSpPr>
        <dsp:cNvPr id="0" name=""/>
        <dsp:cNvSpPr/>
      </dsp:nvSpPr>
      <dsp:spPr>
        <a:xfrm rot="21224394">
          <a:off x="5542005" y="690913"/>
          <a:ext cx="1922782" cy="580701"/>
        </a:xfrm>
        <a:prstGeom prst="leftArrow">
          <a:avLst>
            <a:gd name="adj1" fmla="val 60000"/>
            <a:gd name="adj2" fmla="val 50000"/>
          </a:avLst>
        </a:prstGeom>
        <a:gradFill flip="none" rotWithShape="1">
          <a:gsLst>
            <a:gs pos="0">
              <a:schemeClr val="bg2">
                <a:lumMod val="90000"/>
              </a:schemeClr>
            </a:gs>
            <a:gs pos="100000">
              <a:srgbClr val="F8F6F2"/>
            </a:gs>
          </a:gsLst>
          <a:lin ang="13500000" scaled="1"/>
          <a:tileRect/>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metal">
          <a:bevelT w="25400" h="25400"/>
          <a:bevelB w="25400" h="25400"/>
        </a:sp3d>
      </dsp:spPr>
      <dsp:style>
        <a:lnRef idx="1">
          <a:scrgbClr r="0" g="0" b="0"/>
        </a:lnRef>
        <a:fillRef idx="1">
          <a:scrgbClr r="0" g="0" b="0"/>
        </a:fillRef>
        <a:effectRef idx="2">
          <a:scrgbClr r="0" g="0" b="0"/>
        </a:effectRef>
        <a:fontRef idx="minor">
          <a:schemeClr val="lt1"/>
        </a:fontRef>
      </dsp:style>
    </dsp:sp>
    <dsp:sp modelId="{FF493684-D2BE-4E86-BEEF-5764B347B9BF}">
      <dsp:nvSpPr>
        <dsp:cNvPr id="0" name=""/>
        <dsp:cNvSpPr/>
      </dsp:nvSpPr>
      <dsp:spPr>
        <a:xfrm>
          <a:off x="6859295" y="305918"/>
          <a:ext cx="1199519"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baseline="0" dirty="0" smtClean="0">
              <a:solidFill>
                <a:schemeClr val="accent1">
                  <a:lumMod val="20000"/>
                  <a:lumOff val="80000"/>
                </a:schemeClr>
              </a:solidFill>
            </a:rPr>
            <a:t>Electoral / political context</a:t>
          </a:r>
          <a:endParaRPr lang="en-US" sz="1100" b="1" kern="1200" baseline="0" dirty="0">
            <a:solidFill>
              <a:schemeClr val="accent1">
                <a:lumMod val="20000"/>
                <a:lumOff val="80000"/>
              </a:schemeClr>
            </a:solidFill>
          </a:endParaRPr>
        </a:p>
      </dsp:txBody>
      <dsp:txXfrm>
        <a:off x="7034960" y="473018"/>
        <a:ext cx="848189" cy="806827"/>
      </dsp:txXfrm>
    </dsp:sp>
    <dsp:sp modelId="{BB08777E-B697-4A12-90C0-624A5C0B6721}">
      <dsp:nvSpPr>
        <dsp:cNvPr id="0" name=""/>
        <dsp:cNvSpPr/>
      </dsp:nvSpPr>
      <dsp:spPr>
        <a:xfrm rot="4671813">
          <a:off x="3948081" y="2892316"/>
          <a:ext cx="1364760" cy="580701"/>
        </a:xfrm>
        <a:prstGeom prst="leftArrow">
          <a:avLst>
            <a:gd name="adj1" fmla="val 60000"/>
            <a:gd name="adj2" fmla="val 50000"/>
          </a:avLst>
        </a:prstGeom>
        <a:gradFill rotWithShape="0">
          <a:gsLst>
            <a:gs pos="0">
              <a:schemeClr val="tx2"/>
            </a:gs>
            <a:gs pos="100000">
              <a:srgbClr val="F8F6F2"/>
            </a:gs>
          </a:gsLst>
          <a:lin ang="13500000" scaled="1"/>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7C01B82B-AAFB-4F09-9389-2D624D45764A}">
      <dsp:nvSpPr>
        <dsp:cNvPr id="0" name=""/>
        <dsp:cNvSpPr/>
      </dsp:nvSpPr>
      <dsp:spPr>
        <a:xfrm>
          <a:off x="4060783" y="3279281"/>
          <a:ext cx="1426284"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baseline="0" dirty="0" smtClean="0">
              <a:solidFill>
                <a:schemeClr val="accent1">
                  <a:lumMod val="20000"/>
                  <a:lumOff val="80000"/>
                </a:schemeClr>
              </a:solidFill>
            </a:rPr>
            <a:t>Research</a:t>
          </a:r>
          <a:endParaRPr lang="en-US" sz="1100" b="1" kern="1200" baseline="0" dirty="0">
            <a:solidFill>
              <a:schemeClr val="accent1">
                <a:lumMod val="20000"/>
                <a:lumOff val="80000"/>
              </a:schemeClr>
            </a:solidFill>
          </a:endParaRPr>
        </a:p>
      </dsp:txBody>
      <dsp:txXfrm>
        <a:off x="4269657" y="3446381"/>
        <a:ext cx="1008536" cy="806827"/>
      </dsp:txXfrm>
    </dsp:sp>
    <dsp:sp modelId="{A2291637-74FB-4634-9785-AD88D0801E6A}">
      <dsp:nvSpPr>
        <dsp:cNvPr id="0" name=""/>
        <dsp:cNvSpPr/>
      </dsp:nvSpPr>
      <dsp:spPr>
        <a:xfrm rot="10903806">
          <a:off x="1100512" y="875225"/>
          <a:ext cx="1775574" cy="580701"/>
        </a:xfrm>
        <a:prstGeom prst="leftArrow">
          <a:avLst>
            <a:gd name="adj1" fmla="val 60000"/>
            <a:gd name="adj2" fmla="val 50000"/>
          </a:avLst>
        </a:prstGeom>
        <a:gradFill rotWithShape="0">
          <a:gsLst>
            <a:gs pos="0">
              <a:schemeClr val="bg2">
                <a:lumMod val="90000"/>
              </a:schemeClr>
            </a:gs>
            <a:gs pos="100000">
              <a:srgbClr val="F8F6F2"/>
            </a:gs>
          </a:gsLst>
          <a:lin ang="13500000" scaled="1"/>
        </a:gradFill>
        <a:ln w="9525" cap="flat" cmpd="sng" algn="ctr">
          <a:solidFill>
            <a:schemeClr val="accent2">
              <a:tint val="60000"/>
              <a:hueOff val="0"/>
              <a:satOff val="0"/>
              <a:lumOff val="0"/>
              <a:alphaOff val="0"/>
            </a:schemeClr>
          </a:solidFill>
          <a:prstDash val="solid"/>
        </a:ln>
        <a:effectLst>
          <a:outerShdw blurRad="40000" dist="23000" dir="5400000" rotWithShape="0">
            <a:srgbClr val="000000">
              <a:alpha val="35000"/>
            </a:srgbClr>
          </a:outerShdw>
        </a:effectLst>
        <a:scene3d>
          <a:camera prst="perspectiveRelaxedModerately" zoom="92000"/>
          <a:lightRig rig="threePt" dir="t">
            <a:rot lat="0" lon="0" rev="10800000"/>
          </a:lightRig>
        </a:scene3d>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621CAA8E-4F2A-41E9-86B0-CA03A610624E}">
      <dsp:nvSpPr>
        <dsp:cNvPr id="0" name=""/>
        <dsp:cNvSpPr/>
      </dsp:nvSpPr>
      <dsp:spPr>
        <a:xfrm>
          <a:off x="387774" y="568258"/>
          <a:ext cx="1426284" cy="1141027"/>
        </a:xfrm>
        <a:prstGeom prst="ellipse">
          <a:avLst/>
        </a:prstGeom>
        <a:gradFill flip="none" rotWithShape="0">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5400000" scaled="1"/>
          <a:tileRect/>
        </a:gradFill>
        <a:ln>
          <a:noFill/>
        </a:ln>
        <a:effectLst>
          <a:outerShdw blurRad="40000" dist="23000" dir="5400000" rotWithShape="0">
            <a:srgbClr val="000000">
              <a:alpha val="35000"/>
            </a:srgbClr>
          </a:outerShdw>
        </a:effectLst>
        <a:scene3d>
          <a:camera prst="perspectiveRelaxedModerately" zoom="92000"/>
          <a:lightRig rig="threePt" dir="t">
            <a:rot lat="0" lon="0" rev="10800000"/>
          </a:lightRig>
        </a:scene3d>
        <a:sp3d prstMaterial="metal">
          <a:bevelT w="63500" h="88900"/>
          <a:bevelB w="88900" h="101600"/>
        </a:sp3d>
      </dsp:spPr>
      <dsp:style>
        <a:lnRef idx="0">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baseline="0" dirty="0" smtClean="0">
              <a:solidFill>
                <a:schemeClr val="accent1">
                  <a:lumMod val="20000"/>
                  <a:lumOff val="80000"/>
                </a:schemeClr>
              </a:solidFill>
            </a:rPr>
            <a:t>Public health / public interest coalitions</a:t>
          </a:r>
          <a:endParaRPr lang="en-US" sz="1100" b="1" kern="1200" baseline="0" dirty="0">
            <a:solidFill>
              <a:schemeClr val="accent1">
                <a:lumMod val="20000"/>
                <a:lumOff val="80000"/>
              </a:schemeClr>
            </a:solidFill>
          </a:endParaRPr>
        </a:p>
      </dsp:txBody>
      <dsp:txXfrm>
        <a:off x="596648" y="735358"/>
        <a:ext cx="1008536" cy="80682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ED616C-59EA-574E-8D1E-E5C4C14F6FCF}" type="datetimeFigureOut">
              <a:rPr lang="en-US" smtClean="0"/>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856D51-006E-7946-A496-AB0FB9DC1838}" type="slidenum">
              <a:rPr lang="en-US" smtClean="0"/>
              <a:t>‹#›</a:t>
            </a:fld>
            <a:endParaRPr lang="en-US"/>
          </a:p>
        </p:txBody>
      </p:sp>
    </p:spTree>
    <p:extLst>
      <p:ext uri="{BB962C8B-B14F-4D97-AF65-F5344CB8AC3E}">
        <p14:creationId xmlns:p14="http://schemas.microsoft.com/office/powerpoint/2010/main" val="34468427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CAN do this. We can organize and build the coalitions and advocate for the change that needs to happen, if we are prepared, and if we are open to the opportunities that are present before us.</a:t>
            </a:r>
          </a:p>
        </p:txBody>
      </p:sp>
      <p:sp>
        <p:nvSpPr>
          <p:cNvPr id="4" name="Slide Number Placeholder 3"/>
          <p:cNvSpPr>
            <a:spLocks noGrp="1"/>
          </p:cNvSpPr>
          <p:nvPr>
            <p:ph type="sldNum" sz="quarter" idx="10"/>
          </p:nvPr>
        </p:nvSpPr>
        <p:spPr/>
        <p:txBody>
          <a:bodyPr/>
          <a:lstStyle/>
          <a:p>
            <a:fld id="{92856D51-006E-7946-A496-AB0FB9DC1838}" type="slidenum">
              <a:rPr lang="en-US" smtClean="0"/>
              <a:t>2</a:t>
            </a:fld>
            <a:endParaRPr lang="en-US"/>
          </a:p>
        </p:txBody>
      </p:sp>
    </p:spTree>
    <p:extLst>
      <p:ext uri="{BB962C8B-B14F-4D97-AF65-F5344CB8AC3E}">
        <p14:creationId xmlns:p14="http://schemas.microsoft.com/office/powerpoint/2010/main" val="176722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12</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14</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15</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16</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18</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19</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20</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21</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22</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can do this, but what</a:t>
            </a:r>
            <a:r>
              <a:rPr lang="en-US" baseline="0" dirty="0" smtClean="0"/>
              <a:t> is takes is more than what public health generally is doing. Yes it takes traditional research, but it also takes the non-traditional forms of research such as public opinion polling, the relational and networks research that organizers do to figure out who has influence and how to reach them, the research that comes about by listening to the people who are suffering worst from the problem, and of course, research into the nature and tactics of the opposition.</a:t>
            </a:r>
            <a:endParaRPr lang="en-US" dirty="0" smtClean="0"/>
          </a:p>
          <a:p>
            <a:endParaRPr lang="en-US" dirty="0"/>
          </a:p>
        </p:txBody>
      </p:sp>
      <p:sp>
        <p:nvSpPr>
          <p:cNvPr id="4" name="Slide Number Placeholder 3"/>
          <p:cNvSpPr>
            <a:spLocks noGrp="1"/>
          </p:cNvSpPr>
          <p:nvPr>
            <p:ph type="sldNum" sz="quarter" idx="10"/>
          </p:nvPr>
        </p:nvSpPr>
        <p:spPr/>
        <p:txBody>
          <a:bodyPr/>
          <a:lstStyle/>
          <a:p>
            <a:fld id="{A51C7A60-873F-4028-BB33-7688EE05BE7E}" type="slidenum">
              <a:rPr lang="en-US" smtClean="0"/>
              <a:t>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Enforcing policies is central to its effectiveness. This is especially true for public policies and formal institutional policies. Many of the alcohol polices that have the most evidence behind them are public policies that require some level of enforcement to operationalize the actual strategy. For example, a mandatory city ordinance requiring server training needs an organizational entity to ensure that merchants are enrolling the personnel in the training within the required period of time.  In many parts of the world young persons below the legal purchasing age can buy alcohol because of lax enforcement. Without such enforcement the policies have no power and will not reduce the problems they are intended to address. </a:t>
            </a:r>
          </a:p>
          <a:p>
            <a:endParaRPr lang="en-US" dirty="0" smtClean="0"/>
          </a:p>
          <a:p>
            <a:r>
              <a:rPr lang="en-US" sz="1200" kern="1200" dirty="0" smtClean="0">
                <a:solidFill>
                  <a:schemeClr val="tx1"/>
                </a:solidFill>
                <a:effectLst/>
                <a:latin typeface="+mn-lt"/>
                <a:ea typeface="+mn-ea"/>
                <a:cs typeface="+mn-cs"/>
              </a:rPr>
              <a:t>Engaging the appropriate enforcement body early in the policy campaign is essential. Doing so increases the likelihood that the policies, once adopted, will actually be enforced. No entity wants to be told to enforce a policy in which they had no input. But beyond this, including enforcement can have additional benefits:</a:t>
            </a:r>
          </a:p>
          <a:p>
            <a:pPr lvl="0"/>
            <a:r>
              <a:rPr lang="en-US" sz="1200" i="1" kern="1200" dirty="0" smtClean="0">
                <a:solidFill>
                  <a:schemeClr val="tx1"/>
                </a:solidFill>
                <a:effectLst/>
                <a:latin typeface="+mn-lt"/>
                <a:ea typeface="+mn-ea"/>
                <a:cs typeface="+mn-cs"/>
              </a:rPr>
              <a:t>Collection of local data</a:t>
            </a:r>
            <a:r>
              <a:rPr lang="en-US" sz="1200" kern="1200" dirty="0" smtClean="0">
                <a:solidFill>
                  <a:schemeClr val="tx1"/>
                </a:solidFill>
                <a:effectLst/>
                <a:latin typeface="+mn-lt"/>
                <a:ea typeface="+mn-ea"/>
                <a:cs typeface="+mn-cs"/>
              </a:rPr>
              <a:t>: Policies need to be backed by data. Formal policies require a “nexus” between the identified problem and the proposal policy solution. This nexus creates the legal foundation for the policy. And as the policy campaign unfolds there will be an ongoing need to educate the community about the problem the policy is intended to address. The enforcement entity may be in the best position to assist with any required additional data. The police department is a good example of an organization that can contribute significant amounts of data to support the policy. </a:t>
            </a:r>
          </a:p>
          <a:p>
            <a:pPr lvl="0"/>
            <a:r>
              <a:rPr lang="en-US" sz="1200" i="1" kern="1200" dirty="0" smtClean="0">
                <a:solidFill>
                  <a:schemeClr val="tx1"/>
                </a:solidFill>
                <a:effectLst/>
                <a:latin typeface="+mn-lt"/>
                <a:ea typeface="+mn-ea"/>
                <a:cs typeface="+mn-cs"/>
              </a:rPr>
              <a:t>Selection of policy responses</a:t>
            </a:r>
            <a:r>
              <a:rPr lang="en-US" sz="1200" kern="1200" dirty="0" smtClean="0">
                <a:solidFill>
                  <a:schemeClr val="tx1"/>
                </a:solidFill>
                <a:effectLst/>
                <a:latin typeface="+mn-lt"/>
                <a:ea typeface="+mn-ea"/>
                <a:cs typeface="+mn-cs"/>
              </a:rPr>
              <a:t>: The entity charged with enforcing a policy is probably in the best position to inform what is enforceable and what is not. It is important to develop a policy that makes it easier for the enforcement body to do their job.  </a:t>
            </a:r>
          </a:p>
          <a:p>
            <a:pPr lvl="0"/>
            <a:r>
              <a:rPr lang="en-US" sz="1200" i="1" kern="1200" dirty="0" smtClean="0">
                <a:solidFill>
                  <a:schemeClr val="tx1"/>
                </a:solidFill>
                <a:effectLst/>
                <a:latin typeface="+mn-lt"/>
                <a:ea typeface="+mn-ea"/>
                <a:cs typeface="+mn-cs"/>
              </a:rPr>
              <a:t>Crafting policy language</a:t>
            </a:r>
            <a:r>
              <a:rPr lang="en-US" sz="1200" kern="1200" dirty="0" smtClean="0">
                <a:solidFill>
                  <a:schemeClr val="tx1"/>
                </a:solidFill>
                <a:effectLst/>
                <a:latin typeface="+mn-lt"/>
                <a:ea typeface="+mn-ea"/>
                <a:cs typeface="+mn-cs"/>
              </a:rPr>
              <a:t>: It is advisable for the coalition to draft its own policy language. This enables the group to produce its ideal policy over which compromises will later be discussed. The enforcement entity will likely have much to add in terms of suggested policy structure. Encourage them to be part of the draft process; it will build commitment to the policy as well as to the campaign process.</a:t>
            </a:r>
          </a:p>
        </p:txBody>
      </p:sp>
      <p:sp>
        <p:nvSpPr>
          <p:cNvPr id="4" name="Slide Number Placeholder 3"/>
          <p:cNvSpPr>
            <a:spLocks noGrp="1"/>
          </p:cNvSpPr>
          <p:nvPr>
            <p:ph type="sldNum" sz="quarter" idx="10"/>
          </p:nvPr>
        </p:nvSpPr>
        <p:spPr/>
        <p:txBody>
          <a:bodyPr/>
          <a:lstStyle/>
          <a:p>
            <a:fld id="{A51C7A60-873F-4028-BB33-7688EE05BE7E}" type="slidenum">
              <a:rPr lang="en-US" smtClean="0"/>
              <a:t>23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24</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25</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26</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27</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28</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29</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30</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31</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32</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34</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35</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36</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37</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Read definition – again emphasize that media advocacy is about changing policies.  In this way it differs from other ways we have used the media.  It has borrowed heavily from other forms of media work certainly -- i.e. standard media relations, guerrilla media, political campaign media, social marketing.  But it represents a unique mix in the public health field, using the media to promote policy change.</a:t>
            </a:r>
          </a:p>
        </p:txBody>
      </p:sp>
      <p:sp>
        <p:nvSpPr>
          <p:cNvPr id="4" name="Slide Number Placeholder 3"/>
          <p:cNvSpPr>
            <a:spLocks noGrp="1"/>
          </p:cNvSpPr>
          <p:nvPr>
            <p:ph type="sldNum" sz="quarter" idx="10"/>
          </p:nvPr>
        </p:nvSpPr>
        <p:spPr/>
        <p:txBody>
          <a:bodyPr/>
          <a:lstStyle/>
          <a:p>
            <a:fld id="{A51C7A60-873F-4028-BB33-7688EE05BE7E}" type="slidenum">
              <a:rPr lang="en-US" smtClean="0"/>
              <a:t>38</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Read definition – again emphasize that media advocacy is about changing policies.  In this way it differs from other ways we have used the media.  It has borrowed heavily from other forms of media work certainly -- i.e. standard media relations, guerrilla media, political campaign media, social marketing.  But it represents a unique mix in the public health field, using the media to promote policy change.</a:t>
            </a:r>
          </a:p>
          <a:p>
            <a:endParaRPr lang="en-US" dirty="0"/>
          </a:p>
        </p:txBody>
      </p:sp>
      <p:sp>
        <p:nvSpPr>
          <p:cNvPr id="4" name="Slide Number Placeholder 3"/>
          <p:cNvSpPr>
            <a:spLocks noGrp="1"/>
          </p:cNvSpPr>
          <p:nvPr>
            <p:ph type="sldNum" sz="quarter" idx="10"/>
          </p:nvPr>
        </p:nvSpPr>
        <p:spPr/>
        <p:txBody>
          <a:bodyPr/>
          <a:lstStyle/>
          <a:p>
            <a:fld id="{A51C7A60-873F-4028-BB33-7688EE05BE7E}" type="slidenum">
              <a:rPr lang="en-US" smtClean="0"/>
              <a:t>39</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t>Translate individual problem into social issue – Koop had done this for us – also example of release of TMI </a:t>
            </a:r>
            <a:r>
              <a:rPr lang="en-US" sz="1200" dirty="0" err="1" smtClean="0"/>
              <a:t>epi</a:t>
            </a:r>
            <a:r>
              <a:rPr lang="en-US" sz="1200" dirty="0" smtClean="0"/>
              <a:t> study and use of recovering alcoholic to make link – in Koop campaign, young person does this</a:t>
            </a:r>
          </a:p>
          <a:p>
            <a:pPr eaLnBrk="1" hangingPunct="1"/>
            <a:r>
              <a:rPr lang="en-US" sz="1200" dirty="0" smtClean="0"/>
              <a:t>Assign primary responsibility – hitting the industry for irresponsible marketing practices – did this by virtue of the recs we chose to highlight</a:t>
            </a:r>
          </a:p>
          <a:p>
            <a:pPr eaLnBrk="1" hangingPunct="1"/>
            <a:r>
              <a:rPr lang="en-US" sz="1200" dirty="0" smtClean="0"/>
              <a:t>Present solution – not only detailed stuff in Koop report, but also 7 point program for California, keying into tax initiative we were backing</a:t>
            </a:r>
          </a:p>
          <a:p>
            <a:pPr eaLnBrk="1" hangingPunct="1"/>
            <a:r>
              <a:rPr lang="en-US" sz="1200" dirty="0" smtClean="0"/>
              <a:t>Make practical/policy appeal – nickel a drink, equal time – simple and clear – also tell story of ABC enforcement cuts in California, on-air interview and station running governor’s phone number</a:t>
            </a:r>
          </a:p>
          <a:p>
            <a:pPr eaLnBrk="1" hangingPunct="1"/>
            <a:r>
              <a:rPr lang="en-US" sz="1200" dirty="0" smtClean="0"/>
              <a:t>Story elements – here is where we had fun - student interns - beer marketing materials</a:t>
            </a:r>
            <a:r>
              <a:rPr lang="en-US" sz="1200" baseline="0" dirty="0" smtClean="0"/>
              <a:t> –</a:t>
            </a:r>
            <a:r>
              <a:rPr lang="en-US" sz="1200" dirty="0" smtClean="0"/>
              <a:t> college posters, talking spuds; press conference visual extravaganza.  Evocative symbols</a:t>
            </a:r>
            <a:r>
              <a:rPr lang="en-US" sz="1200" baseline="0" dirty="0" smtClean="0"/>
              <a:t> – </a:t>
            </a:r>
            <a:r>
              <a:rPr lang="en-US" sz="1200" dirty="0" smtClean="0"/>
              <a:t>Spuds certainly; press conf. at local ER, anchor was chief emergency surgeon</a:t>
            </a:r>
          </a:p>
          <a:p>
            <a:pPr eaLnBrk="1" hangingPunct="1"/>
            <a:r>
              <a:rPr lang="en-US" sz="1200" dirty="0" smtClean="0"/>
              <a:t>social math – examples e.g. jumbo jets; USA today op-ed piece opening</a:t>
            </a:r>
          </a:p>
          <a:p>
            <a:pPr eaLnBrk="1" hangingPunct="1"/>
            <a:r>
              <a:rPr lang="en-US" sz="1200" dirty="0" smtClean="0"/>
              <a:t>authentic voices – young people’s press conference, community voices - list of spokespersons all of whom were prepped</a:t>
            </a:r>
          </a:p>
          <a:p>
            <a:pPr eaLnBrk="1" hangingPunct="1"/>
            <a:r>
              <a:rPr lang="en-US" sz="1200" dirty="0" smtClean="0"/>
              <a:t>media bites – “we’ve let Spuds...”; also warning/eye test etc.</a:t>
            </a:r>
          </a:p>
          <a:p>
            <a:pPr eaLnBrk="1" hangingPunct="1"/>
            <a:r>
              <a:rPr lang="en-US" sz="1200" dirty="0" smtClean="0"/>
              <a:t>Tailoring - again, location of press </a:t>
            </a:r>
            <a:r>
              <a:rPr lang="en-US" sz="1200" dirty="0" err="1" smtClean="0"/>
              <a:t>conf</a:t>
            </a:r>
            <a:r>
              <a:rPr lang="en-US" sz="1200" dirty="0" smtClean="0"/>
              <a:t>; program for </a:t>
            </a:r>
            <a:r>
              <a:rPr lang="en-US" sz="1200" dirty="0" err="1" smtClean="0"/>
              <a:t>Calif</a:t>
            </a:r>
            <a:r>
              <a:rPr lang="en-US" sz="1200" dirty="0" smtClean="0"/>
              <a:t> etc.</a:t>
            </a:r>
          </a:p>
        </p:txBody>
      </p:sp>
      <p:sp>
        <p:nvSpPr>
          <p:cNvPr id="4" name="Slide Number Placeholder 3"/>
          <p:cNvSpPr>
            <a:spLocks noGrp="1"/>
          </p:cNvSpPr>
          <p:nvPr>
            <p:ph type="sldNum" sz="quarter" idx="10"/>
          </p:nvPr>
        </p:nvSpPr>
        <p:spPr/>
        <p:txBody>
          <a:bodyPr/>
          <a:lstStyle/>
          <a:p>
            <a:fld id="{A51C7A60-873F-4028-BB33-7688EE05BE7E}" type="slidenum">
              <a:rPr lang="en-US" smtClean="0"/>
              <a:t>40</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41</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42</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6</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r>
              <a:rPr lang="en-US" sz="1200" kern="1200" dirty="0" smtClean="0">
                <a:solidFill>
                  <a:schemeClr val="tx1"/>
                </a:solidFill>
                <a:effectLst/>
                <a:latin typeface="+mn-lt"/>
                <a:ea typeface="+mn-ea"/>
                <a:cs typeface="+mn-cs"/>
              </a:rPr>
              <a:t>This step is at the heart of the entire campaign and provides a foundation for all the other steps.  It involves two key activities: (1)</a:t>
            </a:r>
            <a:r>
              <a:rPr lang="en-US" sz="1200" kern="1200" baseline="0" dirty="0" smtClean="0">
                <a:solidFill>
                  <a:schemeClr val="tx1"/>
                </a:solidFill>
                <a:effectLst/>
                <a:latin typeface="+mn-lt"/>
                <a:ea typeface="+mn-ea"/>
                <a:cs typeface="+mn-cs"/>
              </a:rPr>
              <a:t> </a:t>
            </a:r>
            <a:r>
              <a:rPr lang="en-US" dirty="0" smtClean="0"/>
              <a:t>Building a grass-roots base for the policy campaign – to establish  “bottom up” support; and</a:t>
            </a:r>
            <a:r>
              <a:rPr lang="en-US" baseline="0" dirty="0" smtClean="0"/>
              <a:t> (2) </a:t>
            </a:r>
            <a:r>
              <a:rPr lang="en-US" dirty="0" smtClean="0"/>
              <a:t>Influencing key decision makers to support the policy – to establish “top down”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be successful, the citizen voice of the community and professional groups must be organized. Unless the citizen voice is heard, more traditional constituencies with economic clout and with the ear of decision makers are more likely to be able to sway policy decisions, even when their proposals are detrimental to large sectors of the community.  Community organizing and mobilization go hand in hand with media advocacy and also involve both art and skill. It is here that local groups can play a key role in partnership for the larger coalition driving the campaign, by serving as the public face and focusing the policy opposition on the community advocates.</a:t>
            </a:r>
          </a:p>
        </p:txBody>
      </p:sp>
      <p:sp>
        <p:nvSpPr>
          <p:cNvPr id="4" name="Slide Number Placeholder 3"/>
          <p:cNvSpPr>
            <a:spLocks noGrp="1"/>
          </p:cNvSpPr>
          <p:nvPr>
            <p:ph type="sldNum" sz="quarter" idx="10"/>
          </p:nvPr>
        </p:nvSpPr>
        <p:spPr/>
        <p:txBody>
          <a:bodyPr/>
          <a:lstStyle/>
          <a:p>
            <a:fld id="{A51C7A60-873F-4028-BB33-7688EE05BE7E}" type="slidenum">
              <a:rPr lang="en-US" smtClean="0"/>
              <a:t>44</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45</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reflects the community organizing process to build support for enacting alcohol policy.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Community organizing is critical because a campaign to change any alcohol policy involves shifting a community’s public health and economic agenda.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Opposition can be expected from sectors of the community that have influence with decision makers.  It is not uncommon to find EU, national, state and local business interests and business-oriented service clubs initially opposed the idea of creating alcohol regulations. But this local opposition can sometimes be turned to </a:t>
            </a:r>
            <a:r>
              <a:rPr lang="en-US" sz="1200" i="1" kern="1200" dirty="0" smtClean="0">
                <a:solidFill>
                  <a:schemeClr val="tx1"/>
                </a:solidFill>
                <a:effectLst/>
                <a:latin typeface="+mn-lt"/>
                <a:ea typeface="+mn-ea"/>
                <a:cs typeface="+mn-cs"/>
              </a:rPr>
              <a:t>support</a:t>
            </a:r>
            <a:r>
              <a:rPr lang="en-US" sz="1200" kern="1200" dirty="0" smtClean="0">
                <a:solidFill>
                  <a:schemeClr val="tx1"/>
                </a:solidFill>
                <a:effectLst/>
                <a:latin typeface="+mn-lt"/>
                <a:ea typeface="+mn-ea"/>
                <a:cs typeface="+mn-cs"/>
              </a:rPr>
              <a:t> or at least minimized with careful messaging and an emphasis on community mobilization. However, businesses with EU, national and state economic reach are often more difficult to move to a position of support. Studies on the economic impacts of outlet-related alcohol problems (e.g., noise complaints, litter, violence, injuries) compared to the community costs associated with addressing the problems (e.g. police, emergency, cleaning costs) can fuel a compelling argument for business leaders. The more localized the cost data, the greater the potential there will be to move local business interests from opposed to support.</a:t>
            </a:r>
          </a:p>
        </p:txBody>
      </p:sp>
      <p:sp>
        <p:nvSpPr>
          <p:cNvPr id="4" name="Slide Number Placeholder 3"/>
          <p:cNvSpPr>
            <a:spLocks noGrp="1"/>
          </p:cNvSpPr>
          <p:nvPr>
            <p:ph type="sldNum" sz="quarter" idx="10"/>
          </p:nvPr>
        </p:nvSpPr>
        <p:spPr/>
        <p:txBody>
          <a:bodyPr/>
          <a:lstStyle/>
          <a:p>
            <a:fld id="{A51C7A60-873F-4028-BB33-7688EE05BE7E}" type="slidenum">
              <a:rPr lang="en-US" smtClean="0"/>
              <a:t>46</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seeking support for the implementation of effective alcohol policies, you will want to target the people who make the policy decisions. These are primarily elected representatives and their advisors. However, there are also other groups of people who can influence the decision-makers and it is helpful to know who they are. Identifying what information would help them to support your advocacy goal will help you decide on the messages that they need to enable them to become your ‘messengers’. Groups who can be influential with decision-makers include professionals (health, education, criminal justice and law enforcement); children’s organisations; the faith community; parents; community leaders; civil society; the media and the general public.</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1C7A60-873F-4028-BB33-7688EE05BE7E}" type="slidenum">
              <a:rPr lang="en-US" smtClean="0"/>
              <a:t>47</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48</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49</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crucial step is too often neglected and it can ultimately undermine the entire campaign. A law on the books is of little value if it is not enforced, a situation that is all too common at both the federal, national, state and local levels.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common misperception is that a policy campaign is complete once it is adopted, the tasks of enforcement and implementation will occur as a matter of course by those responsible for these activities. This, unfortunately, is not always the case. The coalition needs to monitor the implementation of the new policy.   This post-adoption agenda can be greatly facilitated if planning for it occurs at earlier stages of the campaign. Specifically:  [see slide]</a:t>
            </a:r>
            <a:endParaRPr lang="en-US" dirty="0" smtClean="0">
              <a:effectLst/>
            </a:endParaRPr>
          </a:p>
        </p:txBody>
      </p:sp>
      <p:sp>
        <p:nvSpPr>
          <p:cNvPr id="4" name="Slide Number Placeholder 3"/>
          <p:cNvSpPr>
            <a:spLocks noGrp="1"/>
          </p:cNvSpPr>
          <p:nvPr>
            <p:ph type="sldNum" sz="quarter" idx="10"/>
          </p:nvPr>
        </p:nvSpPr>
        <p:spPr/>
        <p:txBody>
          <a:bodyPr/>
          <a:lstStyle/>
          <a:p>
            <a:fld id="{A51C7A60-873F-4028-BB33-7688EE05BE7E}" type="slidenum">
              <a:rPr lang="en-US" smtClean="0"/>
              <a:t>50</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51</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Moving out of our comfort zone is scary. Media work and public debate can be scary. I am inspired by the American artist Georgia</a:t>
            </a:r>
            <a:r>
              <a:rPr lang="en-US" baseline="0" dirty="0" smtClean="0"/>
              <a:t> O’Keefe, who wrote “I’ve been absolutely terrified every moment of my life, and I’ve never let it keep me from doing a single thing I wanted to do.” I am also inspired by the Chinese writer and activist Lin Yu Tang, who wrote, “Hope is like a road in the country; there was never a road, but when many people walk on it, the road comes into existence.” This is our job in public health – we build roads of hope, of better and safer and longer and healthier lives for our families, our children and our communities.</a:t>
            </a:r>
            <a:endParaRPr lang="en-US" dirty="0" smtClean="0"/>
          </a:p>
        </p:txBody>
      </p:sp>
      <p:sp>
        <p:nvSpPr>
          <p:cNvPr id="4" name="Slide Number Placeholder 3"/>
          <p:cNvSpPr>
            <a:spLocks noGrp="1"/>
          </p:cNvSpPr>
          <p:nvPr>
            <p:ph type="sldNum" sz="quarter" idx="10"/>
          </p:nvPr>
        </p:nvSpPr>
        <p:spPr/>
        <p:txBody>
          <a:bodyPr/>
          <a:lstStyle/>
          <a:p>
            <a:fld id="{A51C7A60-873F-4028-BB33-7688EE05BE7E}" type="slidenum">
              <a:rPr lang="en-US" smtClean="0"/>
              <a:t>52</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1C7A60-873F-4028-BB33-7688EE05BE7E}" type="slidenum">
              <a:rPr lang="en-US" smtClean="0"/>
              <a:t>7</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challenge</a:t>
            </a:r>
            <a:r>
              <a:rPr lang="en-US" baseline="0" dirty="0" smtClean="0"/>
              <a:t> of Margaret Mead is appropriate for us. Look around you. Why shouldn’t we be the ones who make the fundamental difference in the world? We have the data, we have the knowledge, and we can acquire the skills to become more and more effective advocates. We can do this, and I look forward to doing it with all of you. Thank you.</a:t>
            </a:r>
            <a:endParaRPr lang="en-US" dirty="0" smtClean="0"/>
          </a:p>
        </p:txBody>
      </p:sp>
      <p:sp>
        <p:nvSpPr>
          <p:cNvPr id="4" name="Slide Number Placeholder 3"/>
          <p:cNvSpPr>
            <a:spLocks noGrp="1"/>
          </p:cNvSpPr>
          <p:nvPr>
            <p:ph type="sldNum" sz="quarter" idx="10"/>
          </p:nvPr>
        </p:nvSpPr>
        <p:spPr/>
        <p:txBody>
          <a:bodyPr/>
          <a:lstStyle/>
          <a:p>
            <a:fld id="{A51C7A60-873F-4028-BB33-7688EE05BE7E}" type="slidenum">
              <a:rPr lang="en-US" smtClean="0"/>
              <a:t>53</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Building a broad-based coalition is important to the success of a policy campaign. Coalitions having a diverse constituency tend to garner more support from elected or appointed </a:t>
            </a:r>
          </a:p>
          <a:p>
            <a:r>
              <a:rPr lang="en-US" sz="1200" kern="1200" dirty="0" smtClean="0">
                <a:solidFill>
                  <a:schemeClr val="tx1"/>
                </a:solidFill>
                <a:effectLst/>
                <a:latin typeface="+mn-lt"/>
                <a:ea typeface="+mn-ea"/>
                <a:cs typeface="+mn-cs"/>
              </a:rPr>
              <a:t>decision makers.  The coalition should include groups that care about alcohol-related problems or whose mission or interests align with the anticipated public health benefits of the policy.  One of the strongest allies in this policy work is law enforcement. Because many alcohol-related issues require a response from law enforcement, they understand how serious the problems are.  They can be quick to offer their support and become willing participants in the policy campaign. The faith community can also be a key ally.  Religious leaders and can be influential with particular legislators (since they may be that legislator’s faith leader) as well as with the public at large.  Trade and labor unions are another important constituency.  They tend to understand organizing, and can turn out visible support at key moments in a policy campaign.  Here is a list of the people and organizations to include in a coalition.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Each of the coalition members should be responsible for garnering resolutions of support from their membership or constituencies. Resolutions do not cost anything to obtain and can demonstrate the breadth and depth of voter support when it is time for decision makers to support the policy.  Also, the process organizations go through to approve a simple supporting resolution will provide useful opportunities for educating that organization’s leadership and members about alcohol use and associated problems.</a:t>
            </a:r>
          </a:p>
        </p:txBody>
      </p:sp>
      <p:sp>
        <p:nvSpPr>
          <p:cNvPr id="4" name="Slide Number Placeholder 3"/>
          <p:cNvSpPr>
            <a:spLocks noGrp="1"/>
          </p:cNvSpPr>
          <p:nvPr>
            <p:ph type="sldNum" sz="quarter" idx="10"/>
          </p:nvPr>
        </p:nvSpPr>
        <p:spPr/>
        <p:txBody>
          <a:bodyPr/>
          <a:lstStyle/>
          <a:p>
            <a:fld id="{A51C7A60-873F-4028-BB33-7688EE05BE7E}" type="slidenum">
              <a:rPr lang="en-US" smtClean="0"/>
              <a:t>8</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important to understand coalition members will have different roles to play in the campaign.  Keep in mind that those organizations supported by government or state funding obtained through grants and contracts, particularly awards obtained from government sources, may have to play a different, and in some ways more limited role, than those with other funding sources. The coalition should be comprised of a broad enough array of members that all aspects of the work can be carried out. Some of the key tasks coalition members will need to consider are:  [see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Other supporters of the policy have important roles to play as well. Community coalitions that have signed on to the campaign are in an excellent position to carry some of the load of educating decision makers and influencing how they view the policy.  Local representatives from the business community can work to blunt opposition from the national or state-level business organizations that may oppose the policy.</a:t>
            </a:r>
          </a:p>
        </p:txBody>
      </p:sp>
      <p:sp>
        <p:nvSpPr>
          <p:cNvPr id="4" name="Slide Number Placeholder 3"/>
          <p:cNvSpPr>
            <a:spLocks noGrp="1"/>
          </p:cNvSpPr>
          <p:nvPr>
            <p:ph type="sldNum" sz="quarter" idx="10"/>
          </p:nvPr>
        </p:nvSpPr>
        <p:spPr/>
        <p:txBody>
          <a:bodyPr/>
          <a:lstStyle/>
          <a:p>
            <a:fld id="{A51C7A60-873F-4028-BB33-7688EE05BE7E}" type="slidenum">
              <a:rPr lang="en-US" smtClean="0"/>
              <a:t>9</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Framing is a term that is used to describe how different policy issues are described. The way that a policy issue or problem is described will determine the policy solutions that are selected to deal with the problem.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Framing your issue and making the case for why the policy is important is essential to being able to build support.  The coalition should frame the debate and advance specific solutions or policies.  Engaging the coalition in the process of deciding what the case should say builds important commitment to the policy and energizes the group to organize its support. </a:t>
            </a:r>
          </a:p>
        </p:txBody>
      </p:sp>
      <p:sp>
        <p:nvSpPr>
          <p:cNvPr id="4" name="Slide Number Placeholder 3"/>
          <p:cNvSpPr>
            <a:spLocks noGrp="1"/>
          </p:cNvSpPr>
          <p:nvPr>
            <p:ph type="sldNum" sz="quarter" idx="10"/>
          </p:nvPr>
        </p:nvSpPr>
        <p:spPr/>
        <p:txBody>
          <a:bodyPr/>
          <a:lstStyle/>
          <a:p>
            <a:fld id="{A51C7A60-873F-4028-BB33-7688EE05BE7E}" type="slidenum">
              <a:rPr lang="en-US" smtClean="0"/>
              <a:t>10</a:t>
            </a:fld>
            <a:endParaRPr lang="en-US"/>
          </a:p>
        </p:txBody>
      </p:sp>
    </p:spTree>
    <p:extLst>
      <p:ext uri="{BB962C8B-B14F-4D97-AF65-F5344CB8AC3E}">
        <p14:creationId xmlns:p14="http://schemas.microsoft.com/office/powerpoint/2010/main" val="2603964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Framing is a term that is used to describe how different policy issues are described. The way that a policy issue or problem is described will determine the policy solutions that are selected to deal with the problem.</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Framing your issue and making the case for why the policy is important is essential to being able to build support.  The coalition should frame the debate and advance specific solutions or policies.  Engaging the coalition in the process of deciding what the case should say builds important commitment to the policy and energizes the group to organize its support. </a:t>
            </a:r>
          </a:p>
        </p:txBody>
      </p:sp>
      <p:sp>
        <p:nvSpPr>
          <p:cNvPr id="4" name="Slide Number Placeholder 3"/>
          <p:cNvSpPr>
            <a:spLocks noGrp="1"/>
          </p:cNvSpPr>
          <p:nvPr>
            <p:ph type="sldNum" sz="quarter" idx="10"/>
          </p:nvPr>
        </p:nvSpPr>
        <p:spPr/>
        <p:txBody>
          <a:bodyPr/>
          <a:lstStyle/>
          <a:p>
            <a:fld id="{A51C7A60-873F-4028-BB33-7688EE05BE7E}" type="slidenum">
              <a:rPr lang="en-US" smtClean="0"/>
              <a:t>11</a:t>
            </a:fld>
            <a:endParaRPr lang="en-US"/>
          </a:p>
        </p:txBody>
      </p:sp>
    </p:spTree>
    <p:extLst>
      <p:ext uri="{BB962C8B-B14F-4D97-AF65-F5344CB8AC3E}">
        <p14:creationId xmlns:p14="http://schemas.microsoft.com/office/powerpoint/2010/main" val="260396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ANOC Theme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178972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30AA0343-F4E5-884D-A4A3-8A14D35F04DC}" type="datetimeFigureOut">
              <a:rPr lang="en-US" smtClean="0"/>
              <a:t>9/12/2016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41CE3F5-505E-5745-8985-0A2BA5021598}" type="slidenum">
              <a:rPr lang="en-US" smtClean="0"/>
              <a:t>‹#›</a:t>
            </a:fld>
            <a:endParaRPr lang="en-US"/>
          </a:p>
        </p:txBody>
      </p:sp>
    </p:spTree>
    <p:extLst>
      <p:ext uri="{BB962C8B-B14F-4D97-AF65-F5344CB8AC3E}">
        <p14:creationId xmlns:p14="http://schemas.microsoft.com/office/powerpoint/2010/main" val="409967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30AA0343-F4E5-884D-A4A3-8A14D35F04DC}" type="datetimeFigureOut">
              <a:rPr lang="en-US" smtClean="0"/>
              <a:t>9/12/2016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41CE3F5-505E-5745-8985-0A2BA5021598}" type="slidenum">
              <a:rPr lang="en-US" smtClean="0"/>
              <a:t>‹#›</a:t>
            </a:fld>
            <a:endParaRPr lang="en-US"/>
          </a:p>
        </p:txBody>
      </p:sp>
    </p:spTree>
    <p:extLst>
      <p:ext uri="{BB962C8B-B14F-4D97-AF65-F5344CB8AC3E}">
        <p14:creationId xmlns:p14="http://schemas.microsoft.com/office/powerpoint/2010/main" val="419506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OC Them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cxnSp>
        <p:nvCxnSpPr>
          <p:cNvPr id="8" name="Straight Connector 7"/>
          <p:cNvCxnSpPr/>
          <p:nvPr userDrawn="1"/>
        </p:nvCxnSpPr>
        <p:spPr>
          <a:xfrm>
            <a:off x="457200" y="1447800"/>
            <a:ext cx="8229600" cy="0"/>
          </a:xfrm>
          <a:prstGeom prst="line">
            <a:avLst/>
          </a:prstGeom>
          <a:ln w="254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799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OC Them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cxnSp>
        <p:nvCxnSpPr>
          <p:cNvPr id="8" name="Straight Connector 7"/>
          <p:cNvCxnSpPr/>
          <p:nvPr userDrawn="1"/>
        </p:nvCxnSpPr>
        <p:spPr>
          <a:xfrm>
            <a:off x="457200" y="1447800"/>
            <a:ext cx="8229600" cy="0"/>
          </a:xfrm>
          <a:prstGeom prst="line">
            <a:avLst/>
          </a:prstGeom>
          <a:ln w="254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7993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4572000" y="6581001"/>
            <a:ext cx="4572000" cy="276999"/>
          </a:xfrm>
          <a:prstGeom prst="rect">
            <a:avLst/>
          </a:prstGeom>
          <a:solidFill>
            <a:srgbClr val="C0504D"/>
          </a:solidFill>
        </p:spPr>
        <p:txBody>
          <a:bodyPr>
            <a:spAutoFit/>
          </a:bodyPr>
          <a:lstStyle/>
          <a:p>
            <a:pPr algn="l"/>
            <a:r>
              <a:rPr lang="en-US" sz="1200" dirty="0" smtClean="0">
                <a:solidFill>
                  <a:srgbClr val="F2F2F2"/>
                </a:solidFill>
                <a:latin typeface="Arial"/>
                <a:cs typeface="Arial"/>
              </a:rPr>
              <a:t>Alcohol Policy and Adolescent Drinking</a:t>
            </a:r>
            <a:endParaRPr lang="en-US" sz="1200" dirty="0">
              <a:solidFill>
                <a:srgbClr val="F2F2F2"/>
              </a:solidFill>
            </a:endParaRPr>
          </a:p>
        </p:txBody>
      </p:sp>
      <p:cxnSp>
        <p:nvCxnSpPr>
          <p:cNvPr id="11" name="Straight Connector 10"/>
          <p:cNvCxnSpPr/>
          <p:nvPr/>
        </p:nvCxnSpPr>
        <p:spPr>
          <a:xfrm>
            <a:off x="304800" y="304800"/>
            <a:ext cx="0" cy="5867400"/>
          </a:xfrm>
          <a:prstGeom prst="line">
            <a:avLst/>
          </a:prstGeom>
          <a:ln w="152400" cap="sq">
            <a:solidFill>
              <a:schemeClr val="accent2"/>
            </a:solidFill>
          </a:ln>
        </p:spPr>
        <p:style>
          <a:lnRef idx="2">
            <a:schemeClr val="accent1"/>
          </a:lnRef>
          <a:fillRef idx="0">
            <a:schemeClr val="accent1"/>
          </a:fillRef>
          <a:effectRef idx="1">
            <a:schemeClr val="accent1"/>
          </a:effectRef>
          <a:fontRef idx="minor">
            <a:schemeClr val="tx1"/>
          </a:fontRef>
        </p:style>
      </p:cxnSp>
      <p:sp>
        <p:nvSpPr>
          <p:cNvPr id="17" name="Title Placeholder 1"/>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Arial"/>
                <a:ea typeface="+mj-ea"/>
                <a:cs typeface="Arial"/>
              </a:defRPr>
            </a:lvl1pPr>
          </a:lstStyle>
          <a:p>
            <a:endParaRPr lang="en-US" dirty="0"/>
          </a:p>
        </p:txBody>
      </p:sp>
    </p:spTree>
    <p:extLst>
      <p:ext uri="{BB962C8B-B14F-4D97-AF65-F5344CB8AC3E}">
        <p14:creationId xmlns:p14="http://schemas.microsoft.com/office/powerpoint/2010/main" val="121304759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tx1"/>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p:cNvSpPr/>
          <p:nvPr/>
        </p:nvSpPr>
        <p:spPr>
          <a:xfrm>
            <a:off x="4572000" y="6581001"/>
            <a:ext cx="4572000" cy="276999"/>
          </a:xfrm>
          <a:prstGeom prst="rect">
            <a:avLst/>
          </a:prstGeom>
          <a:solidFill>
            <a:srgbClr val="C0504D"/>
          </a:solidFill>
        </p:spPr>
        <p:txBody>
          <a:bodyPr>
            <a:spAutoFit/>
          </a:bodyPr>
          <a:lstStyle/>
          <a:p>
            <a:pPr algn="l"/>
            <a:r>
              <a:rPr lang="en-US" sz="1200" dirty="0" smtClean="0">
                <a:solidFill>
                  <a:srgbClr val="F2F2F2"/>
                </a:solidFill>
                <a:latin typeface="Arial"/>
                <a:cs typeface="Arial"/>
              </a:rPr>
              <a:t>Alcohol</a:t>
            </a:r>
            <a:r>
              <a:rPr lang="en-US" sz="1200" baseline="0" dirty="0" smtClean="0">
                <a:solidFill>
                  <a:srgbClr val="F2F2F2"/>
                </a:solidFill>
                <a:latin typeface="Arial"/>
                <a:cs typeface="Arial"/>
              </a:rPr>
              <a:t> Policy and Adolescent Drinking     </a:t>
            </a:r>
            <a:r>
              <a:rPr lang="en-US" sz="1200" dirty="0" smtClean="0">
                <a:solidFill>
                  <a:srgbClr val="F2F2F2"/>
                </a:solidFill>
                <a:latin typeface="Arial"/>
                <a:cs typeface="Arial"/>
              </a:rPr>
              <a:t>  </a:t>
            </a:r>
            <a:fld id="{6CB025A4-44FA-A24B-8618-65076CC0FAF7}" type="slidenum">
              <a:rPr lang="en-US" sz="1200" smtClean="0">
                <a:solidFill>
                  <a:srgbClr val="F2F2F2"/>
                </a:solidFill>
                <a:latin typeface="Arial"/>
                <a:cs typeface="Arial"/>
              </a:rPr>
              <a:t>‹#›</a:t>
            </a:fld>
            <a:endParaRPr lang="en-US" sz="1200" dirty="0">
              <a:solidFill>
                <a:srgbClr val="F2F2F2"/>
              </a:solidFill>
            </a:endParaRPr>
          </a:p>
        </p:txBody>
      </p:sp>
      <p:sp>
        <p:nvSpPr>
          <p:cNvPr id="7"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cxnSp>
        <p:nvCxnSpPr>
          <p:cNvPr id="9" name="Straight Connector 8"/>
          <p:cNvCxnSpPr/>
          <p:nvPr/>
        </p:nvCxnSpPr>
        <p:spPr>
          <a:xfrm>
            <a:off x="304800" y="304800"/>
            <a:ext cx="0" cy="5867400"/>
          </a:xfrm>
          <a:prstGeom prst="line">
            <a:avLst/>
          </a:prstGeom>
          <a:ln w="152400" cap="sq">
            <a:solidFill>
              <a:schemeClr val="accent2"/>
            </a:solidFill>
          </a:ln>
        </p:spPr>
        <p:style>
          <a:lnRef idx="2">
            <a:schemeClr val="accent1"/>
          </a:lnRef>
          <a:fillRef idx="0">
            <a:schemeClr val="accent1"/>
          </a:fillRef>
          <a:effectRef idx="1">
            <a:schemeClr val="accent1"/>
          </a:effectRef>
          <a:fontRef idx="minor">
            <a:schemeClr val="tx1"/>
          </a:fontRef>
        </p:style>
      </p:cxnSp>
      <p:sp>
        <p:nvSpPr>
          <p:cNvPr id="10" name="Title Placeholder 1"/>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Arial"/>
                <a:ea typeface="+mj-ea"/>
                <a:cs typeface="Arial"/>
              </a:defRPr>
            </a:lvl1pPr>
          </a:lstStyle>
          <a:p>
            <a:endParaRPr lang="en-US" dirty="0"/>
          </a:p>
        </p:txBody>
      </p:sp>
      <p:cxnSp>
        <p:nvCxnSpPr>
          <p:cNvPr id="11" name="Straight Connector 10"/>
          <p:cNvCxnSpPr/>
          <p:nvPr/>
        </p:nvCxnSpPr>
        <p:spPr>
          <a:xfrm>
            <a:off x="457200" y="1447800"/>
            <a:ext cx="8229600" cy="0"/>
          </a:xfrm>
          <a:prstGeom prst="line">
            <a:avLst/>
          </a:prstGeom>
          <a:ln w="254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itle Placeholder 14"/>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Tree>
    <p:extLst>
      <p:ext uri="{BB962C8B-B14F-4D97-AF65-F5344CB8AC3E}">
        <p14:creationId xmlns:p14="http://schemas.microsoft.com/office/powerpoint/2010/main" val="3447376924"/>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p:cNvSpPr/>
          <p:nvPr/>
        </p:nvSpPr>
        <p:spPr>
          <a:xfrm>
            <a:off x="4572000" y="6581001"/>
            <a:ext cx="4572000" cy="276999"/>
          </a:xfrm>
          <a:prstGeom prst="rect">
            <a:avLst/>
          </a:prstGeom>
          <a:solidFill>
            <a:srgbClr val="C0504D"/>
          </a:solidFill>
        </p:spPr>
        <p:txBody>
          <a:bodyPr>
            <a:spAutoFit/>
          </a:bodyPr>
          <a:lstStyle/>
          <a:p>
            <a:pPr algn="l"/>
            <a:r>
              <a:rPr lang="en-US" sz="1200" dirty="0" smtClean="0">
                <a:solidFill>
                  <a:srgbClr val="F2F2F2"/>
                </a:solidFill>
                <a:latin typeface="Arial"/>
                <a:cs typeface="Arial"/>
              </a:rPr>
              <a:t>Alcohol</a:t>
            </a:r>
            <a:r>
              <a:rPr lang="en-US" sz="1200" baseline="0" dirty="0" smtClean="0">
                <a:solidFill>
                  <a:srgbClr val="F2F2F2"/>
                </a:solidFill>
                <a:latin typeface="Arial"/>
                <a:cs typeface="Arial"/>
              </a:rPr>
              <a:t> Policy and Adolescent Drinking    </a:t>
            </a:r>
            <a:r>
              <a:rPr lang="en-US" sz="1200" dirty="0" smtClean="0">
                <a:solidFill>
                  <a:srgbClr val="F2F2F2"/>
                </a:solidFill>
                <a:latin typeface="Arial"/>
                <a:cs typeface="Arial"/>
              </a:rPr>
              <a:t>  </a:t>
            </a:r>
            <a:fld id="{6CB025A4-44FA-A24B-8618-65076CC0FAF7}" type="slidenum">
              <a:rPr lang="en-US" sz="1200" smtClean="0">
                <a:solidFill>
                  <a:srgbClr val="F2F2F2"/>
                </a:solidFill>
                <a:latin typeface="Arial"/>
                <a:cs typeface="Arial"/>
              </a:rPr>
              <a:t>‹#›</a:t>
            </a:fld>
            <a:endParaRPr lang="en-US" sz="1200" dirty="0">
              <a:solidFill>
                <a:srgbClr val="F2F2F2"/>
              </a:solidFill>
            </a:endParaRPr>
          </a:p>
        </p:txBody>
      </p:sp>
      <p:sp>
        <p:nvSpPr>
          <p:cNvPr id="7"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cxnSp>
        <p:nvCxnSpPr>
          <p:cNvPr id="9" name="Straight Connector 8"/>
          <p:cNvCxnSpPr/>
          <p:nvPr/>
        </p:nvCxnSpPr>
        <p:spPr>
          <a:xfrm>
            <a:off x="304800" y="304800"/>
            <a:ext cx="0" cy="5867400"/>
          </a:xfrm>
          <a:prstGeom prst="line">
            <a:avLst/>
          </a:prstGeom>
          <a:ln w="152400" cap="sq">
            <a:solidFill>
              <a:schemeClr val="accent2"/>
            </a:solidFill>
          </a:ln>
        </p:spPr>
        <p:style>
          <a:lnRef idx="2">
            <a:schemeClr val="accent1"/>
          </a:lnRef>
          <a:fillRef idx="0">
            <a:schemeClr val="accent1"/>
          </a:fillRef>
          <a:effectRef idx="1">
            <a:schemeClr val="accent1"/>
          </a:effectRef>
          <a:fontRef idx="minor">
            <a:schemeClr val="tx1"/>
          </a:fontRef>
        </p:style>
      </p:cxnSp>
      <p:sp>
        <p:nvSpPr>
          <p:cNvPr id="10" name="Title Placeholder 1"/>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Arial"/>
                <a:ea typeface="+mj-ea"/>
                <a:cs typeface="Arial"/>
              </a:defRPr>
            </a:lvl1pPr>
          </a:lstStyle>
          <a:p>
            <a:endParaRPr lang="en-US" dirty="0"/>
          </a:p>
        </p:txBody>
      </p:sp>
      <p:cxnSp>
        <p:nvCxnSpPr>
          <p:cNvPr id="11" name="Straight Connector 10"/>
          <p:cNvCxnSpPr/>
          <p:nvPr/>
        </p:nvCxnSpPr>
        <p:spPr>
          <a:xfrm>
            <a:off x="457200" y="1447800"/>
            <a:ext cx="8229600" cy="0"/>
          </a:xfrm>
          <a:prstGeom prst="line">
            <a:avLst/>
          </a:prstGeom>
          <a:ln w="254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itle Placeholder 14"/>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Tree>
    <p:extLst>
      <p:ext uri="{BB962C8B-B14F-4D97-AF65-F5344CB8AC3E}">
        <p14:creationId xmlns:p14="http://schemas.microsoft.com/office/powerpoint/2010/main" val="3447376924"/>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file:///C:\Users\Michael%20Sparks\Documents\Work%20Files\Consulting\Sonoma\SIG%20Year%203\Rohnert%20Park\Policies\RP%20Alcoholic%20Beverage%20Sales%20Ordinance%20-%20rev%20draft%20Mar07.pdf" TargetMode="Externa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a:solidFill>
            <a:srgbClr val="C0504D"/>
          </a:solidFill>
        </p:spPr>
        <p:txBody>
          <a:bodyPr>
            <a:normAutofit/>
          </a:bodyPr>
          <a:lstStyle/>
          <a:p>
            <a:pPr algn="l"/>
            <a:r>
              <a:rPr lang="en-US" sz="3000" b="1" dirty="0" smtClean="0">
                <a:solidFill>
                  <a:srgbClr val="F2F2F2"/>
                </a:solidFill>
                <a:latin typeface="Arial"/>
                <a:cs typeface="Arial"/>
              </a:rPr>
              <a:t>Alcohol</a:t>
            </a:r>
            <a:r>
              <a:rPr lang="en-US" sz="3000" b="1" dirty="0">
                <a:solidFill>
                  <a:srgbClr val="F2F2F2"/>
                </a:solidFill>
              </a:rPr>
              <a:t> </a:t>
            </a:r>
            <a:r>
              <a:rPr lang="en-US" sz="3000" b="1" dirty="0" smtClean="0">
                <a:solidFill>
                  <a:srgbClr val="F2F2F2"/>
                </a:solidFill>
              </a:rPr>
              <a:t>Policy and </a:t>
            </a:r>
            <a:r>
              <a:rPr lang="en-US" sz="3000" b="1" smtClean="0">
                <a:solidFill>
                  <a:srgbClr val="F2F2F2"/>
                </a:solidFill>
              </a:rPr>
              <a:t>Adolescent Drinking:</a:t>
            </a:r>
            <a:r>
              <a:rPr lang="en-US" sz="3000" b="1" dirty="0">
                <a:solidFill>
                  <a:srgbClr val="F2F2F2"/>
                </a:solidFill>
              </a:rPr>
              <a:t/>
            </a:r>
            <a:br>
              <a:rPr lang="en-US" sz="3000" b="1" dirty="0">
                <a:solidFill>
                  <a:srgbClr val="F2F2F2"/>
                </a:solidFill>
              </a:rPr>
            </a:br>
            <a:r>
              <a:rPr lang="en-US" sz="3000" b="1" dirty="0" smtClean="0">
                <a:solidFill>
                  <a:srgbClr val="F2F2F2"/>
                </a:solidFill>
              </a:rPr>
              <a:t>Using Science in the </a:t>
            </a:r>
            <a:r>
              <a:rPr lang="en-US" sz="3000" b="1" smtClean="0">
                <a:solidFill>
                  <a:srgbClr val="F2F2F2"/>
                </a:solidFill>
              </a:rPr>
              <a:t>Public Interest</a:t>
            </a:r>
            <a:endParaRPr lang="en-US" sz="3000" b="1" dirty="0">
              <a:solidFill>
                <a:srgbClr val="F2F2F2"/>
              </a:solidFill>
              <a:latin typeface="Arial"/>
              <a:cs typeface="Arial"/>
            </a:endParaRPr>
          </a:p>
        </p:txBody>
      </p:sp>
      <p:sp>
        <p:nvSpPr>
          <p:cNvPr id="3" name="Subtitle 2"/>
          <p:cNvSpPr>
            <a:spLocks noGrp="1"/>
          </p:cNvSpPr>
          <p:nvPr>
            <p:ph idx="1"/>
          </p:nvPr>
        </p:nvSpPr>
        <p:spPr>
          <a:xfrm>
            <a:off x="457200" y="4038600"/>
            <a:ext cx="8229600" cy="609600"/>
          </a:xfrm>
        </p:spPr>
        <p:txBody>
          <a:bodyPr>
            <a:noAutofit/>
          </a:bodyPr>
          <a:lstStyle/>
          <a:p>
            <a:pPr marL="0" indent="0" algn="ctr">
              <a:buNone/>
            </a:pPr>
            <a:r>
              <a:rPr lang="en-US" b="1" dirty="0" smtClean="0"/>
              <a:t>Key Elements of an Advocacy Campaign</a:t>
            </a:r>
            <a:endParaRPr lang="en-US" sz="3000" b="1" dirty="0">
              <a:solidFill>
                <a:schemeClr val="tx1"/>
              </a:solidFill>
            </a:endParaRPr>
          </a:p>
        </p:txBody>
      </p:sp>
      <p:sp>
        <p:nvSpPr>
          <p:cNvPr id="6" name="Rectangle 5"/>
          <p:cNvSpPr/>
          <p:nvPr/>
        </p:nvSpPr>
        <p:spPr>
          <a:xfrm>
            <a:off x="3646074" y="3332202"/>
            <a:ext cx="1851852" cy="553998"/>
          </a:xfrm>
          <a:prstGeom prst="rect">
            <a:avLst/>
          </a:prstGeom>
        </p:spPr>
        <p:txBody>
          <a:bodyPr wrap="none">
            <a:spAutoFit/>
          </a:bodyPr>
          <a:lstStyle/>
          <a:p>
            <a:pPr algn="ctr"/>
            <a:r>
              <a:rPr lang="en-US" sz="3000" b="1" dirty="0">
                <a:latin typeface="Arial"/>
                <a:cs typeface="Arial"/>
              </a:rPr>
              <a:t>Module </a:t>
            </a:r>
            <a:r>
              <a:rPr lang="en-US" sz="3000" b="1" dirty="0" smtClean="0">
                <a:latin typeface="Arial"/>
                <a:cs typeface="Arial"/>
              </a:rPr>
              <a:t>3</a:t>
            </a:r>
            <a:endParaRPr lang="en-US" sz="3000" dirty="0"/>
          </a:p>
        </p:txBody>
      </p:sp>
    </p:spTree>
    <p:extLst>
      <p:ext uri="{BB962C8B-B14F-4D97-AF65-F5344CB8AC3E}">
        <p14:creationId xmlns:p14="http://schemas.microsoft.com/office/powerpoint/2010/main" val="328066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1271"/>
            <a:ext cx="8229600" cy="3530243"/>
          </a:xfrm>
        </p:spPr>
        <p:txBody>
          <a:bodyPr>
            <a:normAutofit/>
          </a:bodyPr>
          <a:lstStyle/>
          <a:p>
            <a:r>
              <a:rPr lang="en-US" sz="3000" dirty="0">
                <a:latin typeface="Arial"/>
                <a:cs typeface="Arial"/>
              </a:rPr>
              <a:t>The difference between a problem and an </a:t>
            </a:r>
            <a:r>
              <a:rPr lang="en-US" sz="3000" dirty="0" smtClean="0">
                <a:latin typeface="Arial"/>
                <a:cs typeface="Arial"/>
              </a:rPr>
              <a:t>issue</a:t>
            </a:r>
          </a:p>
          <a:p>
            <a:pPr lvl="1"/>
            <a:r>
              <a:rPr lang="en-US" sz="2400" dirty="0" smtClean="0">
                <a:latin typeface="Arial"/>
                <a:cs typeface="Arial"/>
              </a:rPr>
              <a:t>Issues are:</a:t>
            </a:r>
          </a:p>
          <a:p>
            <a:pPr lvl="2"/>
            <a:r>
              <a:rPr lang="en-US" sz="2000" dirty="0">
                <a:latin typeface="Arial"/>
                <a:cs typeface="Arial"/>
              </a:rPr>
              <a:t>a</a:t>
            </a:r>
            <a:r>
              <a:rPr lang="en-US" sz="2000" dirty="0" smtClean="0">
                <a:latin typeface="Arial"/>
                <a:cs typeface="Arial"/>
              </a:rPr>
              <a:t>ctionable</a:t>
            </a:r>
            <a:r>
              <a:rPr lang="en-US" sz="1600" dirty="0" smtClean="0">
                <a:latin typeface="Arial"/>
                <a:cs typeface="Arial"/>
              </a:rPr>
              <a:t>,</a:t>
            </a:r>
            <a:endParaRPr lang="en-US" sz="2000" dirty="0">
              <a:latin typeface="Arial"/>
              <a:cs typeface="Arial"/>
            </a:endParaRPr>
          </a:p>
          <a:p>
            <a:pPr lvl="2"/>
            <a:r>
              <a:rPr lang="en-US" sz="2000" dirty="0" smtClean="0">
                <a:latin typeface="Arial"/>
                <a:cs typeface="Arial"/>
              </a:rPr>
              <a:t>specific,</a:t>
            </a:r>
          </a:p>
          <a:p>
            <a:pPr lvl="2"/>
            <a:r>
              <a:rPr lang="en-US" sz="2000" dirty="0" smtClean="0">
                <a:latin typeface="Arial"/>
                <a:cs typeface="Arial"/>
              </a:rPr>
              <a:t>immediate,</a:t>
            </a:r>
          </a:p>
          <a:p>
            <a:pPr lvl="2"/>
            <a:r>
              <a:rPr lang="en-US" sz="2000" dirty="0" smtClean="0">
                <a:latin typeface="Arial"/>
                <a:cs typeface="Arial"/>
              </a:rPr>
              <a:t>winnable, and</a:t>
            </a:r>
          </a:p>
          <a:p>
            <a:pPr lvl="2"/>
            <a:r>
              <a:rPr lang="en-US" sz="2000" dirty="0">
                <a:latin typeface="Arial"/>
                <a:cs typeface="Arial"/>
              </a:rPr>
              <a:t>w</a:t>
            </a:r>
            <a:r>
              <a:rPr lang="en-US" sz="2000" dirty="0" smtClean="0">
                <a:latin typeface="Arial"/>
                <a:cs typeface="Arial"/>
              </a:rPr>
              <a:t>orthwhile</a:t>
            </a:r>
            <a:r>
              <a:rPr lang="en-US" sz="2000" dirty="0">
                <a:latin typeface="Arial"/>
                <a:cs typeface="Arial"/>
              </a:rPr>
              <a:t>.</a:t>
            </a: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a:latin typeface="Arial"/>
                <a:cs typeface="Arial"/>
              </a:rPr>
              <a:t>Step 1</a:t>
            </a:r>
            <a:r>
              <a:rPr lang="en-US" sz="3600" b="1" dirty="0" smtClean="0">
                <a:latin typeface="Arial"/>
                <a:cs typeface="Arial"/>
              </a:rPr>
              <a:t>: Frame </a:t>
            </a:r>
            <a:r>
              <a:rPr lang="en-US" sz="3600" b="1" dirty="0">
                <a:latin typeface="Arial"/>
                <a:cs typeface="Arial"/>
              </a:rPr>
              <a:t>your issue and develop a policy statement</a:t>
            </a:r>
          </a:p>
        </p:txBody>
      </p:sp>
    </p:spTree>
    <p:extLst>
      <p:ext uri="{BB962C8B-B14F-4D97-AF65-F5344CB8AC3E}">
        <p14:creationId xmlns:p14="http://schemas.microsoft.com/office/powerpoint/2010/main" val="1537741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98124"/>
            <a:ext cx="8229600" cy="3931320"/>
          </a:xfrm>
        </p:spPr>
        <p:txBody>
          <a:bodyPr>
            <a:normAutofit/>
          </a:bodyPr>
          <a:lstStyle/>
          <a:p>
            <a:r>
              <a:rPr lang="en-US" sz="3000" i="1" dirty="0">
                <a:latin typeface="Arial"/>
                <a:cs typeface="Arial"/>
              </a:rPr>
              <a:t>Framing = how different policy issues are </a:t>
            </a:r>
            <a:r>
              <a:rPr lang="en-US" sz="3000" i="1" dirty="0" smtClean="0">
                <a:latin typeface="Arial"/>
                <a:cs typeface="Arial"/>
              </a:rPr>
              <a:t>described</a:t>
            </a:r>
          </a:p>
          <a:p>
            <a:pPr lvl="1"/>
            <a:r>
              <a:rPr lang="en-US" sz="2400" dirty="0" smtClean="0">
                <a:latin typeface="Arial"/>
                <a:cs typeface="Arial"/>
              </a:rPr>
              <a:t>determines </a:t>
            </a:r>
            <a:r>
              <a:rPr lang="en-US" sz="2400" dirty="0">
                <a:latin typeface="Arial"/>
                <a:cs typeface="Arial"/>
              </a:rPr>
              <a:t>the policy solutions that are selected to deal with the </a:t>
            </a:r>
            <a:r>
              <a:rPr lang="en-US" sz="2400" dirty="0" smtClean="0">
                <a:latin typeface="Arial"/>
                <a:cs typeface="Arial"/>
              </a:rPr>
              <a:t>problem</a:t>
            </a:r>
          </a:p>
          <a:p>
            <a:pPr lvl="1"/>
            <a:r>
              <a:rPr lang="en-US" sz="2400" dirty="0" smtClean="0">
                <a:latin typeface="Arial"/>
                <a:cs typeface="Arial"/>
              </a:rPr>
              <a:t>essential </a:t>
            </a:r>
            <a:r>
              <a:rPr lang="en-US" sz="2400" dirty="0">
                <a:latin typeface="Arial"/>
                <a:cs typeface="Arial"/>
              </a:rPr>
              <a:t>to being able to build </a:t>
            </a:r>
            <a:r>
              <a:rPr lang="en-US" sz="2400" dirty="0" smtClean="0">
                <a:latin typeface="Arial"/>
                <a:cs typeface="Arial"/>
              </a:rPr>
              <a:t>support</a:t>
            </a:r>
          </a:p>
          <a:p>
            <a:pPr lvl="1"/>
            <a:r>
              <a:rPr lang="en-US" sz="2400" dirty="0" smtClean="0">
                <a:latin typeface="Arial"/>
                <a:cs typeface="Arial"/>
              </a:rPr>
              <a:t>Example</a:t>
            </a:r>
            <a:r>
              <a:rPr lang="en-US" sz="2400" dirty="0">
                <a:latin typeface="Arial"/>
                <a:cs typeface="Arial"/>
              </a:rPr>
              <a:t>: the problem is young people are </a:t>
            </a:r>
            <a:r>
              <a:rPr lang="en-US" sz="2400" dirty="0" smtClean="0">
                <a:latin typeface="Arial"/>
                <a:cs typeface="Arial"/>
              </a:rPr>
              <a:t>irresponsible</a:t>
            </a:r>
          </a:p>
          <a:p>
            <a:pPr lvl="1"/>
            <a:r>
              <a:rPr lang="en-US" sz="2400" dirty="0" smtClean="0">
                <a:latin typeface="Arial"/>
                <a:cs typeface="Arial"/>
              </a:rPr>
              <a:t>Example</a:t>
            </a:r>
            <a:r>
              <a:rPr lang="en-US" sz="2400" dirty="0">
                <a:latin typeface="Arial"/>
                <a:cs typeface="Arial"/>
              </a:rPr>
              <a:t>: the problem is alcohol marketing encourages youth risk-taking</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Framing the issue</a:t>
            </a:r>
            <a:endParaRPr lang="en-US" sz="3600" b="1" dirty="0">
              <a:latin typeface="Arial"/>
              <a:cs typeface="Arial"/>
            </a:endParaRPr>
          </a:p>
        </p:txBody>
      </p:sp>
      <p:sp>
        <p:nvSpPr>
          <p:cNvPr id="6" name="Slide Number Placeholder 5"/>
          <p:cNvSpPr>
            <a:spLocks noGrp="1"/>
          </p:cNvSpPr>
          <p:nvPr>
            <p:ph type="sldNum" sz="quarter" idx="4294967295"/>
          </p:nvPr>
        </p:nvSpPr>
        <p:spPr>
          <a:xfrm>
            <a:off x="8550275" y="6570663"/>
            <a:ext cx="593725" cy="287337"/>
          </a:xfrm>
          <a:prstGeom prst="rect">
            <a:avLst/>
          </a:prstGeom>
        </p:spPr>
        <p:txBody>
          <a:bodyPr/>
          <a:lstStyle/>
          <a:p>
            <a:endParaRPr lang="en-US" dirty="0">
              <a:solidFill>
                <a:srgbClr val="F2F2F2"/>
              </a:solidFill>
              <a:latin typeface="Arial"/>
              <a:cs typeface="Arial"/>
            </a:endParaRPr>
          </a:p>
        </p:txBody>
      </p:sp>
    </p:spTree>
    <p:extLst>
      <p:ext uri="{BB962C8B-B14F-4D97-AF65-F5344CB8AC3E}">
        <p14:creationId xmlns:p14="http://schemas.microsoft.com/office/powerpoint/2010/main" val="2097113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4750"/>
            <a:ext cx="8229600" cy="5159988"/>
          </a:xfrm>
        </p:spPr>
        <p:txBody>
          <a:bodyPr>
            <a:noAutofit/>
          </a:bodyPr>
          <a:lstStyle/>
          <a:p>
            <a:r>
              <a:rPr lang="en-US" sz="3000" dirty="0">
                <a:latin typeface="Arial"/>
                <a:cs typeface="Arial"/>
              </a:rPr>
              <a:t>Frames: </a:t>
            </a:r>
            <a:r>
              <a:rPr lang="en-US" sz="3000" dirty="0" smtClean="0">
                <a:latin typeface="Arial"/>
                <a:cs typeface="Arial"/>
              </a:rPr>
              <a:t>“</a:t>
            </a:r>
            <a:r>
              <a:rPr lang="en-US" sz="3000" dirty="0">
                <a:latin typeface="Arial"/>
                <a:cs typeface="Arial"/>
              </a:rPr>
              <a:t>labels the mind uses to find what it knows” (Gilliam 2003)</a:t>
            </a:r>
          </a:p>
          <a:p>
            <a:r>
              <a:rPr lang="en-US" sz="3000" dirty="0">
                <a:latin typeface="Arial"/>
                <a:cs typeface="Arial"/>
              </a:rPr>
              <a:t>Framing:  3 </a:t>
            </a:r>
            <a:r>
              <a:rPr lang="en-US" sz="3000" dirty="0" smtClean="0">
                <a:latin typeface="Arial"/>
                <a:cs typeface="Arial"/>
              </a:rPr>
              <a:t>levels</a:t>
            </a:r>
          </a:p>
          <a:p>
            <a:pPr lvl="1"/>
            <a:r>
              <a:rPr lang="en-US" sz="2400" dirty="0" smtClean="0">
                <a:latin typeface="Arial"/>
                <a:cs typeface="Arial"/>
              </a:rPr>
              <a:t>Level </a:t>
            </a:r>
            <a:r>
              <a:rPr lang="en-US" sz="2400" dirty="0">
                <a:latin typeface="Arial"/>
                <a:cs typeface="Arial"/>
              </a:rPr>
              <a:t>1: overarching values and </a:t>
            </a:r>
            <a:r>
              <a:rPr lang="en-US" sz="2400" dirty="0" smtClean="0">
                <a:latin typeface="Arial"/>
                <a:cs typeface="Arial"/>
              </a:rPr>
              <a:t>symbols</a:t>
            </a:r>
          </a:p>
          <a:p>
            <a:pPr lvl="1"/>
            <a:r>
              <a:rPr lang="en-US" sz="2400" dirty="0" smtClean="0">
                <a:latin typeface="Arial"/>
                <a:cs typeface="Arial"/>
              </a:rPr>
              <a:t>Level </a:t>
            </a:r>
            <a:r>
              <a:rPr lang="en-US" sz="2400" dirty="0">
                <a:latin typeface="Arial"/>
                <a:cs typeface="Arial"/>
              </a:rPr>
              <a:t>2: general issue being addressed (housing, schools, environment, health, etc.</a:t>
            </a:r>
            <a:r>
              <a:rPr lang="en-US" sz="2400" dirty="0" smtClean="0">
                <a:latin typeface="Arial"/>
                <a:cs typeface="Arial"/>
              </a:rPr>
              <a:t>)</a:t>
            </a:r>
          </a:p>
          <a:p>
            <a:pPr lvl="1"/>
            <a:r>
              <a:rPr lang="en-US" sz="2400" dirty="0" smtClean="0">
                <a:latin typeface="Arial"/>
                <a:cs typeface="Arial"/>
              </a:rPr>
              <a:t>Level </a:t>
            </a:r>
            <a:r>
              <a:rPr lang="en-US" sz="2400" dirty="0">
                <a:latin typeface="Arial"/>
                <a:cs typeface="Arial"/>
              </a:rPr>
              <a:t>3: details about Level 2 – policies, strategies, facts, etc.</a:t>
            </a:r>
          </a:p>
          <a:p>
            <a:r>
              <a:rPr lang="en-US" sz="3000" dirty="0">
                <a:latin typeface="Arial"/>
                <a:cs typeface="Arial"/>
              </a:rPr>
              <a:t>“Frames trump facts.”</a:t>
            </a:r>
          </a:p>
          <a:p>
            <a:r>
              <a:rPr lang="en-US" sz="3000" dirty="0">
                <a:latin typeface="Arial"/>
                <a:cs typeface="Arial"/>
              </a:rPr>
              <a:t>Always best to set Level 1 frames ourselves – not react to opposition’s frames.</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a:latin typeface="Arial"/>
                <a:cs typeface="Arial"/>
              </a:rPr>
              <a:t>Framing the issue (cont.)</a:t>
            </a:r>
          </a:p>
        </p:txBody>
      </p:sp>
    </p:spTree>
    <p:extLst>
      <p:ext uri="{BB962C8B-B14F-4D97-AF65-F5344CB8AC3E}">
        <p14:creationId xmlns:p14="http://schemas.microsoft.com/office/powerpoint/2010/main" val="3990409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dirty="0">
                <a:latin typeface="Arial"/>
                <a:cs typeface="Arial"/>
              </a:rPr>
              <a:t>Alcohol: </a:t>
            </a:r>
            <a:r>
              <a:rPr lang="en-US" sz="2000" dirty="0" smtClean="0">
                <a:latin typeface="Arial"/>
                <a:cs typeface="Arial"/>
              </a:rPr>
              <a:t>“</a:t>
            </a:r>
            <a:r>
              <a:rPr lang="en-US" sz="2000" dirty="0">
                <a:latin typeface="Arial"/>
                <a:cs typeface="Arial"/>
              </a:rPr>
              <a:t>Too many liquor stores detract from the quality of life. It is not fair that certain families are subjected to such degraded conditions. Every family should have the opportunity to raise their children in a healthy environment. The city should make a rule to limit the number of liquor stores allowed within a certain radius.</a:t>
            </a:r>
            <a:r>
              <a:rPr lang="en-US" sz="2000" dirty="0" smtClean="0">
                <a:latin typeface="Arial"/>
                <a:cs typeface="Arial"/>
              </a:rPr>
              <a:t>”</a:t>
            </a:r>
          </a:p>
          <a:p>
            <a:pPr marL="0" indent="0" algn="just">
              <a:buNone/>
            </a:pPr>
            <a:endParaRPr lang="en-US" sz="2000" dirty="0">
              <a:latin typeface="Arial"/>
              <a:cs typeface="Arial"/>
            </a:endParaRPr>
          </a:p>
          <a:p>
            <a:pPr algn="just"/>
            <a:r>
              <a:rPr lang="en-US" sz="2000" dirty="0">
                <a:latin typeface="Arial"/>
                <a:cs typeface="Arial"/>
              </a:rPr>
              <a:t>Tobacco</a:t>
            </a:r>
            <a:r>
              <a:rPr lang="en-US" sz="2000" dirty="0" smtClean="0">
                <a:latin typeface="Arial"/>
                <a:cs typeface="Arial"/>
              </a:rPr>
              <a:t>: </a:t>
            </a:r>
            <a:r>
              <a:rPr lang="en-US" sz="2000" dirty="0">
                <a:latin typeface="Arial"/>
                <a:cs typeface="Arial"/>
              </a:rPr>
              <a:t>“While we have achieved great progress in reducing smoking, there are still large populations, primarily in low income communities of color, that are regularly exposed to toxic secondhand smoke. It is not fair that some of our cities’ workers are protected and others are not. We should enact uniform clean indoor ordinances to protect workers in all workplaces, including restaurants and bars.</a:t>
            </a:r>
            <a:r>
              <a:rPr lang="en-US" sz="2000" dirty="0" smtClean="0">
                <a:latin typeface="Arial"/>
                <a:cs typeface="Arial"/>
              </a:rPr>
              <a:t>”</a:t>
            </a:r>
            <a:endParaRPr lang="en-US" sz="2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Public </a:t>
            </a:r>
            <a:r>
              <a:rPr lang="en-US" sz="3600" b="1" dirty="0">
                <a:latin typeface="Arial"/>
                <a:cs typeface="Arial"/>
              </a:rPr>
              <a:t>health framings</a:t>
            </a:r>
          </a:p>
        </p:txBody>
      </p:sp>
    </p:spTree>
    <p:extLst>
      <p:ext uri="{BB962C8B-B14F-4D97-AF65-F5344CB8AC3E}">
        <p14:creationId xmlns:p14="http://schemas.microsoft.com/office/powerpoint/2010/main" val="805452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7290"/>
            <a:ext cx="8229600" cy="3043420"/>
          </a:xfrm>
        </p:spPr>
        <p:txBody>
          <a:bodyPr>
            <a:normAutofit/>
          </a:bodyPr>
          <a:lstStyle/>
          <a:p>
            <a:r>
              <a:rPr lang="en-US" sz="3000" dirty="0" smtClean="0">
                <a:latin typeface="Arial"/>
                <a:cs typeface="Arial"/>
              </a:rPr>
              <a:t>What’s needed </a:t>
            </a:r>
            <a:r>
              <a:rPr lang="en-US" sz="3000" dirty="0">
                <a:latin typeface="Arial"/>
                <a:cs typeface="Arial"/>
              </a:rPr>
              <a:t>is more personal responsibility, not government </a:t>
            </a:r>
            <a:r>
              <a:rPr lang="en-US" sz="3000" dirty="0" smtClean="0">
                <a:latin typeface="Arial"/>
                <a:cs typeface="Arial"/>
              </a:rPr>
              <a:t>regulation</a:t>
            </a:r>
          </a:p>
          <a:p>
            <a:r>
              <a:rPr lang="en-US" sz="3000" dirty="0" smtClean="0">
                <a:latin typeface="Arial"/>
                <a:cs typeface="Arial"/>
              </a:rPr>
              <a:t>As </a:t>
            </a:r>
            <a:r>
              <a:rPr lang="en-US" sz="3000" dirty="0">
                <a:latin typeface="Arial"/>
                <a:cs typeface="Arial"/>
              </a:rPr>
              <a:t>a precursor to taking personal initiative, education can solve the </a:t>
            </a:r>
            <a:r>
              <a:rPr lang="en-US" sz="3000" dirty="0" smtClean="0">
                <a:latin typeface="Arial"/>
                <a:cs typeface="Arial"/>
              </a:rPr>
              <a:t>problem</a:t>
            </a:r>
          </a:p>
          <a:p>
            <a:r>
              <a:rPr lang="en-US" sz="3000" dirty="0" smtClean="0">
                <a:latin typeface="Arial"/>
                <a:cs typeface="Arial"/>
              </a:rPr>
              <a:t>If </a:t>
            </a:r>
            <a:r>
              <a:rPr lang="en-US" sz="3000" dirty="0">
                <a:latin typeface="Arial"/>
                <a:cs typeface="Arial"/>
              </a:rPr>
              <a:t>the issue involves children or youth, it is the parent’s responsibility.</a:t>
            </a:r>
          </a:p>
          <a:p>
            <a:pPr lvl="1"/>
            <a:endParaRPr lang="en-US" sz="3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Industry framings</a:t>
            </a:r>
            <a:endParaRPr lang="en-US" sz="3600" b="1" dirty="0">
              <a:latin typeface="Arial"/>
              <a:cs typeface="Arial"/>
            </a:endParaRPr>
          </a:p>
        </p:txBody>
      </p:sp>
    </p:spTree>
    <p:extLst>
      <p:ext uri="{BB962C8B-B14F-4D97-AF65-F5344CB8AC3E}">
        <p14:creationId xmlns:p14="http://schemas.microsoft.com/office/powerpoint/2010/main" val="1537499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a:latin typeface="Arial"/>
                <a:cs typeface="Arial"/>
              </a:rPr>
              <a:t>Elements of a frame:</a:t>
            </a:r>
          </a:p>
          <a:p>
            <a:pPr lvl="1"/>
            <a:r>
              <a:rPr lang="en-US" sz="2000" dirty="0">
                <a:latin typeface="Arial"/>
                <a:cs typeface="Arial"/>
              </a:rPr>
              <a:t>Values – these guide reasoning and are paramount</a:t>
            </a:r>
          </a:p>
          <a:p>
            <a:pPr lvl="1"/>
            <a:r>
              <a:rPr lang="en-US" sz="2000" dirty="0">
                <a:latin typeface="Arial"/>
                <a:cs typeface="Arial"/>
              </a:rPr>
              <a:t>Metaphors – simplifying models – these guide </a:t>
            </a:r>
            <a:r>
              <a:rPr lang="en-US" sz="2000" dirty="0" smtClean="0">
                <a:latin typeface="Arial"/>
                <a:cs typeface="Arial"/>
              </a:rPr>
              <a:t>understanding</a:t>
            </a:r>
          </a:p>
          <a:p>
            <a:pPr lvl="2"/>
            <a:r>
              <a:rPr lang="en-US" sz="1800" dirty="0" smtClean="0">
                <a:latin typeface="Arial"/>
                <a:cs typeface="Arial"/>
              </a:rPr>
              <a:t>“</a:t>
            </a:r>
            <a:r>
              <a:rPr lang="en-US" sz="1800" dirty="0">
                <a:latin typeface="Arial"/>
                <a:cs typeface="Arial"/>
              </a:rPr>
              <a:t>One a day is good for vitamins but not for alcohol ads</a:t>
            </a:r>
            <a:r>
              <a:rPr lang="en-US" sz="1800" dirty="0" smtClean="0">
                <a:latin typeface="Arial"/>
                <a:cs typeface="Arial"/>
              </a:rPr>
              <a:t>”</a:t>
            </a:r>
          </a:p>
          <a:p>
            <a:pPr lvl="2"/>
            <a:r>
              <a:rPr lang="en-US" sz="1800" dirty="0" smtClean="0">
                <a:latin typeface="Arial"/>
                <a:cs typeface="Arial"/>
              </a:rPr>
              <a:t>“</a:t>
            </a:r>
            <a:r>
              <a:rPr lang="en-US" sz="1800" dirty="0">
                <a:latin typeface="Arial"/>
                <a:cs typeface="Arial"/>
              </a:rPr>
              <a:t>Fish in a polluted stream”</a:t>
            </a:r>
          </a:p>
          <a:p>
            <a:pPr lvl="1"/>
            <a:r>
              <a:rPr lang="en-US" sz="2000" dirty="0">
                <a:latin typeface="Arial"/>
                <a:cs typeface="Arial"/>
              </a:rPr>
              <a:t>Context – where does this fit in people’s </a:t>
            </a:r>
            <a:r>
              <a:rPr lang="en-US" sz="2000" dirty="0" smtClean="0">
                <a:latin typeface="Arial"/>
                <a:cs typeface="Arial"/>
              </a:rPr>
              <a:t>lives</a:t>
            </a:r>
            <a:endParaRPr lang="en-US" sz="2000" dirty="0">
              <a:latin typeface="Arial"/>
              <a:cs typeface="Arial"/>
            </a:endParaRPr>
          </a:p>
          <a:p>
            <a:pPr lvl="1"/>
            <a:r>
              <a:rPr lang="en-US" sz="2000" dirty="0" smtClean="0">
                <a:latin typeface="Arial"/>
                <a:cs typeface="Arial"/>
              </a:rPr>
              <a:t>Messengers</a:t>
            </a:r>
          </a:p>
          <a:p>
            <a:pPr lvl="1"/>
            <a:r>
              <a:rPr lang="en-US" sz="2000" dirty="0" smtClean="0">
                <a:latin typeface="Arial"/>
                <a:cs typeface="Arial"/>
              </a:rPr>
              <a:t>Tone</a:t>
            </a:r>
            <a:endParaRPr lang="en-US" sz="2000" dirty="0">
              <a:latin typeface="Arial"/>
              <a:cs typeface="Arial"/>
            </a:endParaRPr>
          </a:p>
          <a:p>
            <a:pPr lvl="2"/>
            <a:r>
              <a:rPr lang="en-US" sz="1800" dirty="0">
                <a:latin typeface="Arial"/>
                <a:cs typeface="Arial"/>
              </a:rPr>
              <a:t>Reasonable (empowering) vs. argumentative (skepticism-breeding)</a:t>
            </a:r>
          </a:p>
          <a:p>
            <a:pPr lvl="1"/>
            <a:r>
              <a:rPr lang="en-US" sz="2000" dirty="0" smtClean="0">
                <a:latin typeface="Arial"/>
                <a:cs typeface="Arial"/>
              </a:rPr>
              <a:t>Visuals</a:t>
            </a:r>
          </a:p>
          <a:p>
            <a:pPr lvl="1"/>
            <a:r>
              <a:rPr lang="en-US" sz="2000" dirty="0" smtClean="0">
                <a:latin typeface="Arial"/>
                <a:cs typeface="Arial"/>
              </a:rPr>
              <a:t>Solutions</a:t>
            </a:r>
            <a:endParaRPr lang="en-US" sz="2000" dirty="0">
              <a:latin typeface="Arial"/>
              <a:cs typeface="Arial"/>
            </a:endParaRPr>
          </a:p>
          <a:p>
            <a:pPr lvl="2"/>
            <a:r>
              <a:rPr lang="en-US" sz="1800" dirty="0">
                <a:latin typeface="Arial"/>
                <a:cs typeface="Arial"/>
              </a:rPr>
              <a:t>Solutions ahead of problem statement</a:t>
            </a:r>
            <a:r>
              <a:rPr lang="en-US" sz="1800" dirty="0" smtClean="0">
                <a:latin typeface="Arial"/>
                <a:cs typeface="Arial"/>
              </a:rPr>
              <a:t>?</a:t>
            </a:r>
            <a:endParaRPr lang="en-US" sz="18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Constructing </a:t>
            </a:r>
            <a:r>
              <a:rPr lang="en-US" sz="3600" b="1" dirty="0">
                <a:latin typeface="Arial"/>
                <a:cs typeface="Arial"/>
              </a:rPr>
              <a:t>frames (re-framing)</a:t>
            </a:r>
          </a:p>
        </p:txBody>
      </p:sp>
    </p:spTree>
    <p:extLst>
      <p:ext uri="{BB962C8B-B14F-4D97-AF65-F5344CB8AC3E}">
        <p14:creationId xmlns:p14="http://schemas.microsoft.com/office/powerpoint/2010/main" val="3136122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673"/>
            <a:ext cx="8229600" cy="2132655"/>
          </a:xfrm>
        </p:spPr>
        <p:txBody>
          <a:bodyPr>
            <a:normAutofit/>
          </a:bodyPr>
          <a:lstStyle/>
          <a:p>
            <a:r>
              <a:rPr lang="en-US" sz="2400" dirty="0">
                <a:latin typeface="Arial"/>
                <a:cs typeface="Arial"/>
              </a:rPr>
              <a:t>What symbols or values will touch and mobilize existing and/or potential bases of support because the cultural resonances of those symbols speak to their lives?</a:t>
            </a:r>
          </a:p>
          <a:p>
            <a:r>
              <a:rPr lang="en-US" sz="2400" dirty="0">
                <a:latin typeface="Arial"/>
                <a:cs typeface="Arial"/>
              </a:rPr>
              <a:t>What are the shared symbols and values of for your country in 2014?</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The importance of symbols</a:t>
            </a:r>
            <a:endParaRPr lang="en-US" sz="3600" b="1" dirty="0">
              <a:latin typeface="Arial"/>
              <a:cs typeface="Arial"/>
            </a:endParaRPr>
          </a:p>
        </p:txBody>
      </p:sp>
    </p:spTree>
    <p:extLst>
      <p:ext uri="{BB962C8B-B14F-4D97-AF65-F5344CB8AC3E}">
        <p14:creationId xmlns:p14="http://schemas.microsoft.com/office/powerpoint/2010/main" val="1608481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57200" y="2963195"/>
            <a:ext cx="8229600" cy="692695"/>
          </a:xfrm>
          <a:ln>
            <a:solidFill>
              <a:srgbClr val="FFFFFF"/>
            </a:solidFill>
          </a:ln>
        </p:spPr>
        <p:txBody>
          <a:bodyPr anchor="t">
            <a:noAutofit/>
          </a:bodyPr>
          <a:lstStyle/>
          <a:p>
            <a:pPr marL="0" indent="0" algn="ctr">
              <a:spcAft>
                <a:spcPts val="2400"/>
              </a:spcAft>
              <a:buNone/>
            </a:pPr>
            <a:r>
              <a:rPr lang="en-US" sz="3600" b="1" dirty="0" smtClean="0">
                <a:solidFill>
                  <a:schemeClr val="accent2"/>
                </a:solidFill>
              </a:rPr>
              <a:t>DISCUSS AND MAKE LISTS</a:t>
            </a:r>
            <a:endParaRPr lang="en-US" sz="3600" b="1" dirty="0">
              <a:solidFill>
                <a:schemeClr val="accent2"/>
              </a:solidFill>
            </a:endParaRPr>
          </a:p>
        </p:txBody>
      </p:sp>
      <p:sp>
        <p:nvSpPr>
          <p:cNvPr id="4" name="Title 3"/>
          <p:cNvSpPr>
            <a:spLocks noGrp="1"/>
          </p:cNvSpPr>
          <p:nvPr>
            <p:ph type="ctrTitle" idx="4294967295"/>
          </p:nvPr>
        </p:nvSpPr>
        <p:spPr>
          <a:xfrm>
            <a:off x="685800" y="1706563"/>
            <a:ext cx="7772400" cy="1470025"/>
          </a:xfrm>
          <a:prstGeom prst="rect">
            <a:avLst/>
          </a:prstGeom>
        </p:spPr>
        <p:txBody>
          <a:bodyPr/>
          <a:lstStyle/>
          <a:p>
            <a:pPr algn="ctr"/>
            <a:r>
              <a:rPr lang="en-US" sz="4800" b="1" dirty="0" smtClean="0">
                <a:latin typeface="Arial"/>
                <a:cs typeface="Arial"/>
              </a:rPr>
              <a:t>Shared values?</a:t>
            </a:r>
            <a:endParaRPr lang="en-US" sz="4800" b="1" dirty="0">
              <a:latin typeface="Arial"/>
              <a:cs typeface="Arial"/>
            </a:endParaRPr>
          </a:p>
        </p:txBody>
      </p:sp>
    </p:spTree>
    <p:extLst>
      <p:ext uri="{BB962C8B-B14F-4D97-AF65-F5344CB8AC3E}">
        <p14:creationId xmlns:p14="http://schemas.microsoft.com/office/powerpoint/2010/main" val="2982582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latin typeface="Arial"/>
                <a:cs typeface="Arial"/>
              </a:rPr>
              <a:t>Individualism</a:t>
            </a:r>
          </a:p>
          <a:p>
            <a:r>
              <a:rPr lang="en-US" sz="2400" dirty="0">
                <a:latin typeface="Arial"/>
                <a:cs typeface="Arial"/>
              </a:rPr>
              <a:t>Opportunity</a:t>
            </a:r>
          </a:p>
          <a:p>
            <a:r>
              <a:rPr lang="en-US" sz="2400" dirty="0">
                <a:latin typeface="Arial"/>
                <a:cs typeface="Arial"/>
              </a:rPr>
              <a:t>Free enterprise</a:t>
            </a:r>
          </a:p>
          <a:p>
            <a:r>
              <a:rPr lang="en-US" sz="2400" dirty="0">
                <a:latin typeface="Arial"/>
                <a:cs typeface="Arial"/>
              </a:rPr>
              <a:t>Freedom</a:t>
            </a:r>
          </a:p>
          <a:p>
            <a:r>
              <a:rPr lang="en-US" sz="2400" dirty="0">
                <a:latin typeface="Arial"/>
                <a:cs typeface="Arial"/>
              </a:rPr>
              <a:t>Competition</a:t>
            </a:r>
          </a:p>
          <a:p>
            <a:r>
              <a:rPr lang="en-US" sz="2400" dirty="0">
                <a:latin typeface="Arial"/>
                <a:cs typeface="Arial"/>
              </a:rPr>
              <a:t>Education</a:t>
            </a:r>
          </a:p>
          <a:p>
            <a:r>
              <a:rPr lang="en-US" sz="2400" dirty="0">
                <a:latin typeface="Arial"/>
                <a:cs typeface="Arial"/>
              </a:rPr>
              <a:t>Patriotism</a:t>
            </a:r>
          </a:p>
          <a:p>
            <a:r>
              <a:rPr lang="en-US" sz="2400" dirty="0">
                <a:latin typeface="Arial"/>
                <a:cs typeface="Arial"/>
              </a:rPr>
              <a:t>Motherhood/family</a:t>
            </a:r>
          </a:p>
          <a:p>
            <a:r>
              <a:rPr lang="en-US" sz="2400" dirty="0">
                <a:latin typeface="Arial"/>
                <a:cs typeface="Arial"/>
              </a:rPr>
              <a:t>Responsibility</a:t>
            </a:r>
          </a:p>
          <a:p>
            <a:r>
              <a:rPr lang="en-US" sz="2400" dirty="0">
                <a:latin typeface="Arial"/>
                <a:cs typeface="Arial"/>
              </a:rPr>
              <a:t>Empowerment</a:t>
            </a:r>
          </a:p>
          <a:p>
            <a:r>
              <a:rPr lang="en-US" sz="2400" dirty="0">
                <a:latin typeface="Arial"/>
                <a:cs typeface="Arial"/>
              </a:rPr>
              <a:t>Leadership</a:t>
            </a:r>
          </a:p>
          <a:p>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Example: Shared values in the USA</a:t>
            </a:r>
            <a:endParaRPr lang="en-US" sz="3600" b="1" dirty="0">
              <a:latin typeface="Arial"/>
              <a:cs typeface="Arial"/>
            </a:endParaRPr>
          </a:p>
        </p:txBody>
      </p:sp>
      <p:sp>
        <p:nvSpPr>
          <p:cNvPr id="7" name="Content Placeholder 2"/>
          <p:cNvSpPr txBox="1">
            <a:spLocks/>
          </p:cNvSpPr>
          <p:nvPr/>
        </p:nvSpPr>
        <p:spPr bwMode="auto">
          <a:xfrm>
            <a:off x="4725695" y="1600200"/>
            <a:ext cx="3961105"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latin typeface="Arial"/>
                <a:cs typeface="Arial"/>
              </a:rPr>
              <a:t>Fairness</a:t>
            </a:r>
          </a:p>
          <a:p>
            <a:r>
              <a:rPr lang="en-US" sz="2400" dirty="0">
                <a:latin typeface="Arial"/>
                <a:cs typeface="Arial"/>
              </a:rPr>
              <a:t>Equity</a:t>
            </a:r>
          </a:p>
          <a:p>
            <a:r>
              <a:rPr lang="en-US" sz="2400" dirty="0">
                <a:latin typeface="Arial"/>
                <a:cs typeface="Arial"/>
              </a:rPr>
              <a:t>Protection of children and “underdogs”</a:t>
            </a:r>
          </a:p>
          <a:p>
            <a:r>
              <a:rPr lang="en-US" sz="2400" dirty="0">
                <a:latin typeface="Arial"/>
                <a:cs typeface="Arial"/>
              </a:rPr>
              <a:t>Generosity</a:t>
            </a:r>
          </a:p>
          <a:p>
            <a:r>
              <a:rPr lang="en-US" sz="2400" dirty="0">
                <a:latin typeface="Arial"/>
                <a:cs typeface="Arial"/>
              </a:rPr>
              <a:t>Human rights</a:t>
            </a:r>
          </a:p>
          <a:p>
            <a:r>
              <a:rPr lang="en-US" sz="2400" dirty="0">
                <a:latin typeface="Arial"/>
                <a:cs typeface="Arial"/>
              </a:rPr>
              <a:t>Self-determination</a:t>
            </a:r>
          </a:p>
          <a:p>
            <a:r>
              <a:rPr lang="en-US" sz="2400" dirty="0">
                <a:latin typeface="Arial"/>
                <a:cs typeface="Arial"/>
              </a:rPr>
              <a:t>Independence</a:t>
            </a:r>
          </a:p>
          <a:p>
            <a:r>
              <a:rPr lang="en-US" sz="2400" dirty="0">
                <a:latin typeface="Arial"/>
                <a:cs typeface="Arial"/>
              </a:rPr>
              <a:t>Self-reliance</a:t>
            </a:r>
          </a:p>
          <a:p>
            <a:r>
              <a:rPr lang="en-US" sz="2400" dirty="0">
                <a:latin typeface="Arial"/>
                <a:cs typeface="Arial"/>
              </a:rPr>
              <a:t>Trust</a:t>
            </a:r>
          </a:p>
          <a:p>
            <a:r>
              <a:rPr lang="en-US" sz="2400" dirty="0">
                <a:latin typeface="Arial"/>
                <a:cs typeface="Arial"/>
              </a:rPr>
              <a:t>Sportsmanship</a:t>
            </a:r>
          </a:p>
          <a:p>
            <a:endParaRPr lang="en-US" sz="2400" dirty="0">
              <a:latin typeface="Arial"/>
              <a:cs typeface="Arial"/>
            </a:endParaRPr>
          </a:p>
        </p:txBody>
      </p:sp>
    </p:spTree>
    <p:extLst>
      <p:ext uri="{BB962C8B-B14F-4D97-AF65-F5344CB8AC3E}">
        <p14:creationId xmlns:p14="http://schemas.microsoft.com/office/powerpoint/2010/main" val="2693693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4268495" cy="4525963"/>
          </a:xfrm>
        </p:spPr>
        <p:txBody>
          <a:bodyPr>
            <a:noAutofit/>
          </a:bodyPr>
          <a:lstStyle/>
          <a:p>
            <a:pPr>
              <a:lnSpc>
                <a:spcPct val="90000"/>
              </a:lnSpc>
            </a:pPr>
            <a:r>
              <a:rPr lang="en-US" sz="2400" dirty="0">
                <a:latin typeface="Arial"/>
                <a:cs typeface="Arial"/>
              </a:rPr>
              <a:t>Market Justice (industry</a:t>
            </a:r>
            <a:r>
              <a:rPr lang="en-US" sz="2400" dirty="0" smtClean="0">
                <a:latin typeface="Arial"/>
                <a:cs typeface="Arial"/>
              </a:rPr>
              <a:t>)</a:t>
            </a:r>
          </a:p>
          <a:p>
            <a:pPr>
              <a:lnSpc>
                <a:spcPct val="90000"/>
              </a:lnSpc>
            </a:pPr>
            <a:endParaRPr lang="en-US" sz="2400" dirty="0">
              <a:latin typeface="Arial"/>
              <a:cs typeface="Arial"/>
            </a:endParaRPr>
          </a:p>
          <a:p>
            <a:pPr lvl="1">
              <a:lnSpc>
                <a:spcPct val="90000"/>
              </a:lnSpc>
            </a:pPr>
            <a:r>
              <a:rPr lang="en-US" sz="2000" dirty="0">
                <a:latin typeface="Arial"/>
                <a:cs typeface="Arial"/>
              </a:rPr>
              <a:t>Self-determination and self-discipline</a:t>
            </a:r>
          </a:p>
          <a:p>
            <a:pPr lvl="1">
              <a:lnSpc>
                <a:spcPct val="90000"/>
              </a:lnSpc>
            </a:pPr>
            <a:r>
              <a:rPr lang="en-US" sz="2000" dirty="0">
                <a:latin typeface="Arial"/>
                <a:cs typeface="Arial"/>
              </a:rPr>
              <a:t>Rugged individualism and self-interest</a:t>
            </a:r>
          </a:p>
          <a:p>
            <a:pPr lvl="1">
              <a:lnSpc>
                <a:spcPct val="90000"/>
              </a:lnSpc>
            </a:pPr>
            <a:r>
              <a:rPr lang="en-US" sz="2000" dirty="0">
                <a:latin typeface="Arial"/>
                <a:cs typeface="Arial"/>
              </a:rPr>
              <a:t>Benefits based solely on personal effort</a:t>
            </a:r>
          </a:p>
          <a:p>
            <a:pPr lvl="1">
              <a:lnSpc>
                <a:spcPct val="90000"/>
              </a:lnSpc>
            </a:pPr>
            <a:r>
              <a:rPr lang="en-US" sz="2000" dirty="0">
                <a:latin typeface="Arial"/>
                <a:cs typeface="Arial"/>
              </a:rPr>
              <a:t>Limited obligation to collective good</a:t>
            </a:r>
          </a:p>
          <a:p>
            <a:pPr lvl="1">
              <a:lnSpc>
                <a:spcPct val="90000"/>
              </a:lnSpc>
            </a:pPr>
            <a:r>
              <a:rPr lang="en-US" sz="2000" dirty="0">
                <a:latin typeface="Arial"/>
                <a:cs typeface="Arial"/>
              </a:rPr>
              <a:t>Limited government intervention</a:t>
            </a:r>
          </a:p>
          <a:p>
            <a:pPr lvl="1">
              <a:lnSpc>
                <a:spcPct val="90000"/>
              </a:lnSpc>
            </a:pPr>
            <a:r>
              <a:rPr lang="en-US" sz="2000" dirty="0">
                <a:latin typeface="Arial"/>
                <a:cs typeface="Arial"/>
              </a:rPr>
              <a:t>Voluntary and moral nature of behavior</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Two dominant frames</a:t>
            </a:r>
            <a:endParaRPr lang="en-US" sz="3600" b="1" dirty="0">
              <a:latin typeface="Arial"/>
              <a:cs typeface="Arial"/>
            </a:endParaRPr>
          </a:p>
        </p:txBody>
      </p:sp>
      <p:sp>
        <p:nvSpPr>
          <p:cNvPr id="7" name="Content Placeholder 2"/>
          <p:cNvSpPr txBox="1">
            <a:spLocks/>
          </p:cNvSpPr>
          <p:nvPr/>
        </p:nvSpPr>
        <p:spPr bwMode="auto">
          <a:xfrm>
            <a:off x="4725695" y="1600200"/>
            <a:ext cx="3961105"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100" dirty="0">
                <a:latin typeface="Arial"/>
                <a:cs typeface="Arial"/>
              </a:rPr>
              <a:t>Social Justice (public health</a:t>
            </a:r>
            <a:r>
              <a:rPr lang="en-US" sz="3100" dirty="0" smtClean="0">
                <a:latin typeface="Arial"/>
                <a:cs typeface="Arial"/>
              </a:rPr>
              <a:t>)</a:t>
            </a:r>
          </a:p>
          <a:p>
            <a:endParaRPr lang="en-US" sz="3100" dirty="0">
              <a:latin typeface="Arial"/>
              <a:cs typeface="Arial"/>
            </a:endParaRPr>
          </a:p>
          <a:p>
            <a:pPr lvl="1"/>
            <a:r>
              <a:rPr lang="en-US" sz="2600" dirty="0" smtClean="0">
                <a:latin typeface="Arial"/>
                <a:cs typeface="Arial"/>
              </a:rPr>
              <a:t>Shared </a:t>
            </a:r>
            <a:r>
              <a:rPr lang="en-US" sz="2600" dirty="0">
                <a:latin typeface="Arial"/>
                <a:cs typeface="Arial"/>
              </a:rPr>
              <a:t>responsibility</a:t>
            </a:r>
          </a:p>
          <a:p>
            <a:pPr lvl="1"/>
            <a:r>
              <a:rPr lang="en-US" sz="2600" dirty="0">
                <a:latin typeface="Arial"/>
                <a:cs typeface="Arial"/>
              </a:rPr>
              <a:t>Interconnection and cooperation</a:t>
            </a:r>
          </a:p>
          <a:p>
            <a:pPr lvl="1"/>
            <a:r>
              <a:rPr lang="en-US" sz="2600" dirty="0">
                <a:latin typeface="Arial"/>
                <a:cs typeface="Arial"/>
              </a:rPr>
              <a:t>Basic benefits should be assured</a:t>
            </a:r>
          </a:p>
          <a:p>
            <a:pPr lvl="1"/>
            <a:r>
              <a:rPr lang="en-US" sz="2600" dirty="0">
                <a:latin typeface="Arial"/>
                <a:cs typeface="Arial"/>
              </a:rPr>
              <a:t>Strong obligation to the collective good</a:t>
            </a:r>
          </a:p>
          <a:p>
            <a:pPr lvl="1"/>
            <a:r>
              <a:rPr lang="en-US" sz="2600" dirty="0">
                <a:latin typeface="Arial"/>
                <a:cs typeface="Arial"/>
              </a:rPr>
              <a:t>Government involvement is necessary</a:t>
            </a:r>
          </a:p>
          <a:p>
            <a:pPr lvl="1"/>
            <a:r>
              <a:rPr lang="en-US" sz="2600" dirty="0">
                <a:latin typeface="Arial"/>
                <a:cs typeface="Arial"/>
              </a:rPr>
              <a:t>Community well-being supersedes individual well-being</a:t>
            </a:r>
          </a:p>
        </p:txBody>
      </p:sp>
    </p:spTree>
    <p:extLst>
      <p:ext uri="{BB962C8B-B14F-4D97-AF65-F5344CB8AC3E}">
        <p14:creationId xmlns:p14="http://schemas.microsoft.com/office/powerpoint/2010/main" val="2326053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PIREOJJDP 4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3336" b="13336"/>
          <a:stretch>
            <a:fillRect/>
          </a:stretch>
        </p:blipFill>
        <p:spPr>
          <a:xfrm>
            <a:off x="457200" y="1667049"/>
            <a:ext cx="8229600" cy="45259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 name="Title 1"/>
          <p:cNvSpPr>
            <a:spLocks noGrp="1"/>
          </p:cNvSpPr>
          <p:nvPr>
            <p:ph type="title" idx="4294967295"/>
          </p:nvPr>
        </p:nvSpPr>
        <p:spPr>
          <a:xfrm>
            <a:off x="457200" y="274638"/>
            <a:ext cx="8229600" cy="1143000"/>
          </a:xfrm>
        </p:spPr>
        <p:txBody>
          <a:bodyPr>
            <a:normAutofit fontScale="90000"/>
          </a:bodyPr>
          <a:lstStyle/>
          <a:p>
            <a:r>
              <a:rPr lang="en-US" sz="3600" b="1" dirty="0" smtClean="0">
                <a:latin typeface="Arial"/>
                <a:cs typeface="Arial"/>
              </a:rPr>
              <a:t>How </a:t>
            </a:r>
            <a:r>
              <a:rPr lang="en-US" sz="3600" b="1" dirty="0">
                <a:latin typeface="Arial"/>
                <a:cs typeface="Arial"/>
              </a:rPr>
              <a:t>do we translate research into action?</a:t>
            </a:r>
          </a:p>
        </p:txBody>
      </p:sp>
    </p:spTree>
    <p:extLst>
      <p:ext uri="{BB962C8B-B14F-4D97-AF65-F5344CB8AC3E}">
        <p14:creationId xmlns:p14="http://schemas.microsoft.com/office/powerpoint/2010/main" val="4280649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Alcohol </a:t>
            </a:r>
            <a:r>
              <a:rPr lang="en-US" sz="3600" b="1" dirty="0">
                <a:latin typeface="Arial"/>
                <a:cs typeface="Arial"/>
              </a:rPr>
              <a:t>policy: two frames</a:t>
            </a:r>
          </a:p>
        </p:txBody>
      </p:sp>
      <p:graphicFrame>
        <p:nvGraphicFramePr>
          <p:cNvPr id="8" name="Table 7"/>
          <p:cNvGraphicFramePr>
            <a:graphicFrameLocks noGrp="1"/>
          </p:cNvGraphicFramePr>
          <p:nvPr>
            <p:extLst>
              <p:ext uri="{D42A27DB-BD31-4B8C-83A1-F6EECF244321}">
                <p14:modId xmlns:p14="http://schemas.microsoft.com/office/powerpoint/2010/main" val="4018715992"/>
              </p:ext>
            </p:extLst>
          </p:nvPr>
        </p:nvGraphicFramePr>
        <p:xfrm>
          <a:off x="1524000" y="1761883"/>
          <a:ext cx="6096000" cy="4514763"/>
        </p:xfrm>
        <a:graphic>
          <a:graphicData uri="http://schemas.openxmlformats.org/drawingml/2006/table">
            <a:tbl>
              <a:tblPr firstRow="1" bandRow="1">
                <a:tableStyleId>{9DCAF9ED-07DC-4A11-8D7F-57B35C25682E}</a:tableStyleId>
              </a:tblPr>
              <a:tblGrid>
                <a:gridCol w="3048000"/>
                <a:gridCol w="3048000"/>
              </a:tblGrid>
              <a:tr h="630694">
                <a:tc>
                  <a:txBody>
                    <a:bodyPr/>
                    <a:lstStyle/>
                    <a:p>
                      <a:pPr marL="0" marR="0" algn="ctr">
                        <a:spcBef>
                          <a:spcPts val="0"/>
                        </a:spcBef>
                        <a:spcAft>
                          <a:spcPts val="0"/>
                        </a:spcAft>
                      </a:pPr>
                      <a:r>
                        <a:rPr lang="en-GB" sz="2400" dirty="0">
                          <a:effectLst/>
                          <a:latin typeface="Arial"/>
                          <a:cs typeface="Arial"/>
                        </a:rPr>
                        <a:t>Industry frame</a:t>
                      </a:r>
                      <a:endParaRPr lang="en-US" sz="2400" dirty="0">
                        <a:effectLst/>
                        <a:latin typeface="Arial"/>
                        <a:ea typeface="Times New Roman"/>
                        <a:cs typeface="Arial"/>
                      </a:endParaRPr>
                    </a:p>
                  </a:txBody>
                  <a:tcPr marL="68580" marR="68580" marT="0" marB="0" anchor="ctr"/>
                </a:tc>
                <a:tc>
                  <a:txBody>
                    <a:bodyPr/>
                    <a:lstStyle/>
                    <a:p>
                      <a:pPr marL="0" marR="0" algn="ctr">
                        <a:spcBef>
                          <a:spcPts val="0"/>
                        </a:spcBef>
                        <a:spcAft>
                          <a:spcPts val="0"/>
                        </a:spcAft>
                      </a:pPr>
                      <a:r>
                        <a:rPr lang="en-GB" sz="2400" dirty="0">
                          <a:effectLst/>
                          <a:latin typeface="Arial"/>
                          <a:cs typeface="Arial"/>
                        </a:rPr>
                        <a:t>Public health frame</a:t>
                      </a:r>
                      <a:endParaRPr lang="en-US" sz="2400" dirty="0">
                        <a:effectLst/>
                        <a:latin typeface="Arial"/>
                        <a:ea typeface="Times New Roman"/>
                        <a:cs typeface="Arial"/>
                      </a:endParaRPr>
                    </a:p>
                  </a:txBody>
                  <a:tcPr marL="68580" marR="68580" marT="0" marB="0" anchor="ctr"/>
                </a:tc>
              </a:tr>
              <a:tr h="630694">
                <a:tc>
                  <a:txBody>
                    <a:bodyPr/>
                    <a:lstStyle/>
                    <a:p>
                      <a:pPr marL="0" marR="0" lvl="0" indent="0" algn="l">
                        <a:spcBef>
                          <a:spcPts val="0"/>
                        </a:spcBef>
                        <a:spcAft>
                          <a:spcPts val="0"/>
                        </a:spcAft>
                        <a:buFont typeface="Symbol"/>
                        <a:buNone/>
                      </a:pPr>
                      <a:r>
                        <a:rPr lang="en-GB" sz="1600" dirty="0">
                          <a:effectLst/>
                          <a:latin typeface="Arial"/>
                          <a:cs typeface="Arial"/>
                        </a:rPr>
                        <a:t>Alcohol consumption is normal, fun and healthy.</a:t>
                      </a:r>
                      <a:endParaRPr lang="en-US" sz="1600" dirty="0">
                        <a:effectLst/>
                        <a:latin typeface="Arial"/>
                        <a:ea typeface="ＭＳ 明朝"/>
                        <a:cs typeface="Arial"/>
                      </a:endParaRPr>
                    </a:p>
                  </a:txBody>
                  <a:tcPr marL="68580" marR="68580" marT="0" marB="0" anchor="ctr">
                    <a:noFill/>
                  </a:tcPr>
                </a:tc>
                <a:tc>
                  <a:txBody>
                    <a:bodyPr/>
                    <a:lstStyle/>
                    <a:p>
                      <a:pPr marL="0" marR="0" lvl="0" indent="0" algn="l">
                        <a:spcBef>
                          <a:spcPts val="0"/>
                        </a:spcBef>
                        <a:spcAft>
                          <a:spcPts val="0"/>
                        </a:spcAft>
                        <a:buFont typeface="Symbol"/>
                        <a:buNone/>
                      </a:pPr>
                      <a:r>
                        <a:rPr lang="en-GB" sz="1600" dirty="0">
                          <a:effectLst/>
                          <a:latin typeface="Arial"/>
                          <a:cs typeface="Arial"/>
                        </a:rPr>
                        <a:t>Alcohol consumption is linked to more than 60 diseases and health conditions.</a:t>
                      </a:r>
                      <a:endParaRPr lang="en-US" sz="1600" dirty="0">
                        <a:effectLst/>
                        <a:latin typeface="Arial"/>
                        <a:ea typeface="ＭＳ 明朝"/>
                        <a:cs typeface="Arial"/>
                      </a:endParaRPr>
                    </a:p>
                  </a:txBody>
                  <a:tcPr marL="68580" marR="68580" marT="0" marB="0" anchor="ctr">
                    <a:noFill/>
                  </a:tcPr>
                </a:tc>
              </a:tr>
              <a:tr h="933081">
                <a:tc>
                  <a:txBody>
                    <a:bodyPr/>
                    <a:lstStyle/>
                    <a:p>
                      <a:pPr marL="0" marR="0" lvl="0" indent="0" algn="l">
                        <a:spcBef>
                          <a:spcPts val="0"/>
                        </a:spcBef>
                        <a:spcAft>
                          <a:spcPts val="0"/>
                        </a:spcAft>
                        <a:buFont typeface="Symbol"/>
                        <a:buNone/>
                      </a:pPr>
                      <a:r>
                        <a:rPr lang="en-GB" sz="1600" dirty="0">
                          <a:effectLst/>
                          <a:latin typeface="Arial"/>
                          <a:cs typeface="Arial"/>
                        </a:rPr>
                        <a:t>The majority of people drink responsibly.</a:t>
                      </a:r>
                      <a:endParaRPr lang="en-US" sz="1600" dirty="0">
                        <a:effectLst/>
                        <a:latin typeface="Arial"/>
                        <a:ea typeface="ＭＳ 明朝"/>
                        <a:cs typeface="Arial"/>
                      </a:endParaRPr>
                    </a:p>
                  </a:txBody>
                  <a:tcPr marL="68580" marR="68580" marT="0" marB="0" anchor="ctr">
                    <a:solidFill>
                      <a:schemeClr val="bg1">
                        <a:lumMod val="95000"/>
                      </a:schemeClr>
                    </a:solidFill>
                  </a:tcPr>
                </a:tc>
                <a:tc>
                  <a:txBody>
                    <a:bodyPr/>
                    <a:lstStyle/>
                    <a:p>
                      <a:pPr marL="0" marR="0" lvl="0" indent="0" algn="l">
                        <a:spcBef>
                          <a:spcPts val="0"/>
                        </a:spcBef>
                        <a:spcAft>
                          <a:spcPts val="0"/>
                        </a:spcAft>
                        <a:buFont typeface="Symbol"/>
                        <a:buNone/>
                      </a:pPr>
                      <a:r>
                        <a:rPr lang="en-GB" sz="1600" dirty="0">
                          <a:effectLst/>
                          <a:latin typeface="Arial"/>
                          <a:cs typeface="Arial"/>
                        </a:rPr>
                        <a:t>Most of the alcohol is consumed “irresponsibly” (i.e. by binge and underage drinkers).</a:t>
                      </a:r>
                      <a:endParaRPr lang="en-US" sz="1600" dirty="0">
                        <a:effectLst/>
                        <a:latin typeface="Arial"/>
                        <a:ea typeface="ＭＳ 明朝"/>
                        <a:cs typeface="Arial"/>
                      </a:endParaRPr>
                    </a:p>
                  </a:txBody>
                  <a:tcPr marL="68580" marR="68580" marT="0" marB="0" anchor="ctr">
                    <a:solidFill>
                      <a:schemeClr val="bg1">
                        <a:lumMod val="95000"/>
                      </a:schemeClr>
                    </a:solidFill>
                  </a:tcPr>
                </a:tc>
              </a:tr>
              <a:tr h="933081">
                <a:tc>
                  <a:txBody>
                    <a:bodyPr/>
                    <a:lstStyle/>
                    <a:p>
                      <a:pPr marL="0" marR="0" lvl="0" indent="0" algn="l">
                        <a:spcBef>
                          <a:spcPts val="0"/>
                        </a:spcBef>
                        <a:spcAft>
                          <a:spcPts val="0"/>
                        </a:spcAft>
                        <a:buFont typeface="Symbol"/>
                        <a:buNone/>
                      </a:pPr>
                      <a:r>
                        <a:rPr lang="en-GB" sz="1600" dirty="0">
                          <a:effectLst/>
                          <a:latin typeface="Arial"/>
                          <a:cs typeface="Arial"/>
                        </a:rPr>
                        <a:t>The small minority of irresponsible drinkers causes all the problems.</a:t>
                      </a:r>
                      <a:endParaRPr lang="en-US" sz="1600" dirty="0">
                        <a:effectLst/>
                        <a:latin typeface="Arial"/>
                        <a:ea typeface="ＭＳ 明朝"/>
                        <a:cs typeface="Arial"/>
                      </a:endParaRPr>
                    </a:p>
                  </a:txBody>
                  <a:tcPr marL="68580" marR="68580" marT="0" marB="0" anchor="ctr">
                    <a:solidFill>
                      <a:schemeClr val="bg1">
                        <a:lumMod val="95000"/>
                      </a:schemeClr>
                    </a:solidFill>
                  </a:tcPr>
                </a:tc>
                <a:tc>
                  <a:txBody>
                    <a:bodyPr/>
                    <a:lstStyle/>
                    <a:p>
                      <a:pPr marL="0" marR="0" lvl="0" indent="0" algn="l">
                        <a:spcBef>
                          <a:spcPts val="0"/>
                        </a:spcBef>
                        <a:spcAft>
                          <a:spcPts val="0"/>
                        </a:spcAft>
                        <a:buFont typeface="Symbol"/>
                        <a:buNone/>
                      </a:pPr>
                      <a:r>
                        <a:rPr lang="en-GB" sz="1600" dirty="0">
                          <a:effectLst/>
                          <a:latin typeface="Arial"/>
                          <a:cs typeface="Arial"/>
                        </a:rPr>
                        <a:t>So many people drink irresponsibly occasionally that population-level solutions are needed.</a:t>
                      </a:r>
                      <a:endParaRPr lang="en-US" sz="1600" dirty="0">
                        <a:effectLst/>
                        <a:latin typeface="Arial"/>
                        <a:ea typeface="ＭＳ 明朝"/>
                        <a:cs typeface="Arial"/>
                      </a:endParaRPr>
                    </a:p>
                  </a:txBody>
                  <a:tcPr marL="68580" marR="68580" marT="0" marB="0" anchor="ctr">
                    <a:solidFill>
                      <a:schemeClr val="bg1">
                        <a:lumMod val="95000"/>
                      </a:schemeClr>
                    </a:solidFill>
                  </a:tcPr>
                </a:tc>
              </a:tr>
              <a:tr h="1244108">
                <a:tc>
                  <a:txBody>
                    <a:bodyPr/>
                    <a:lstStyle/>
                    <a:p>
                      <a:pPr marL="0" marR="0" lvl="0" indent="0" algn="l">
                        <a:spcBef>
                          <a:spcPts val="0"/>
                        </a:spcBef>
                        <a:spcAft>
                          <a:spcPts val="0"/>
                        </a:spcAft>
                        <a:buFont typeface="Symbol"/>
                        <a:buNone/>
                      </a:pPr>
                      <a:r>
                        <a:rPr lang="en-GB" sz="1600" dirty="0">
                          <a:effectLst/>
                          <a:latin typeface="Arial"/>
                          <a:cs typeface="Arial"/>
                        </a:rPr>
                        <a:t>Effective solutions are education, industry self-regulation, and public-private partnerships.</a:t>
                      </a:r>
                      <a:endParaRPr lang="en-US" sz="1600" dirty="0">
                        <a:effectLst/>
                        <a:latin typeface="Arial"/>
                        <a:ea typeface="ＭＳ 明朝"/>
                        <a:cs typeface="Arial"/>
                      </a:endParaRPr>
                    </a:p>
                  </a:txBody>
                  <a:tcPr marL="68580" marR="68580" marT="0" marB="0" anchor="ctr">
                    <a:solidFill>
                      <a:schemeClr val="bg1">
                        <a:lumMod val="95000"/>
                      </a:schemeClr>
                    </a:solidFill>
                  </a:tcPr>
                </a:tc>
                <a:tc>
                  <a:txBody>
                    <a:bodyPr/>
                    <a:lstStyle/>
                    <a:p>
                      <a:pPr marL="0" marR="0" lvl="0" indent="0" algn="l">
                        <a:spcBef>
                          <a:spcPts val="0"/>
                        </a:spcBef>
                        <a:spcAft>
                          <a:spcPts val="0"/>
                        </a:spcAft>
                        <a:buFont typeface="Symbol"/>
                        <a:buNone/>
                      </a:pPr>
                      <a:r>
                        <a:rPr lang="en-GB" sz="1600" dirty="0">
                          <a:effectLst/>
                          <a:latin typeface="Arial"/>
                          <a:cs typeface="Arial"/>
                        </a:rPr>
                        <a:t>Evidence suggests that effective solutions are those that affect availability, price and marketing of alcohol.</a:t>
                      </a:r>
                      <a:endParaRPr lang="en-US" sz="1600" dirty="0">
                        <a:effectLst/>
                        <a:latin typeface="Arial"/>
                        <a:ea typeface="ＭＳ 明朝"/>
                        <a:cs typeface="Arial"/>
                      </a:endParaRPr>
                    </a:p>
                  </a:txBody>
                  <a:tcPr marL="68580" marR="68580" marT="0" marB="0" anchor="ctr">
                    <a:solidFill>
                      <a:schemeClr val="bg1">
                        <a:lumMod val="95000"/>
                      </a:schemeClr>
                    </a:solidFill>
                  </a:tcPr>
                </a:tc>
              </a:tr>
            </a:tbl>
          </a:graphicData>
        </a:graphic>
      </p:graphicFrame>
    </p:spTree>
    <p:extLst>
      <p:ext uri="{BB962C8B-B14F-4D97-AF65-F5344CB8AC3E}">
        <p14:creationId xmlns:p14="http://schemas.microsoft.com/office/powerpoint/2010/main" val="3798943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a:latin typeface="Arial"/>
                <a:cs typeface="Arial"/>
              </a:rPr>
              <a:t>Write a Policy Action Statement based on the local condition and policy solution previously identified (25 words or less):</a:t>
            </a:r>
          </a:p>
          <a:p>
            <a:r>
              <a:rPr lang="en-US" sz="3000" dirty="0">
                <a:latin typeface="Arial"/>
                <a:cs typeface="Arial"/>
              </a:rPr>
              <a:t>State the problem</a:t>
            </a:r>
          </a:p>
          <a:p>
            <a:r>
              <a:rPr lang="en-US" sz="3000" dirty="0">
                <a:latin typeface="Arial"/>
                <a:cs typeface="Arial"/>
              </a:rPr>
              <a:t>State a policy solution</a:t>
            </a:r>
          </a:p>
          <a:p>
            <a:r>
              <a:rPr lang="en-US" sz="3000" dirty="0">
                <a:latin typeface="Arial"/>
                <a:cs typeface="Arial"/>
              </a:rPr>
              <a:t>What will the policy do? </a:t>
            </a:r>
          </a:p>
          <a:p>
            <a:r>
              <a:rPr lang="en-US" sz="3000" dirty="0">
                <a:latin typeface="Arial"/>
                <a:cs typeface="Arial"/>
              </a:rPr>
              <a:t>Who will benefit from the policy?</a:t>
            </a:r>
          </a:p>
          <a:p>
            <a:r>
              <a:rPr lang="en-US" sz="3000" dirty="0">
                <a:latin typeface="Arial"/>
                <a:cs typeface="Arial"/>
              </a:rPr>
              <a:t>Who are the decision makers (who can make it happen)?</a:t>
            </a: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a:t>
            </a:r>
            <a:r>
              <a:rPr lang="en-US" sz="3600" b="1" dirty="0">
                <a:latin typeface="Arial"/>
                <a:cs typeface="Arial"/>
              </a:rPr>
              <a:t>1: Develop a Policy Action </a:t>
            </a:r>
            <a:r>
              <a:rPr lang="en-US" sz="3600" b="1" dirty="0" smtClean="0">
                <a:latin typeface="Arial"/>
                <a:cs typeface="Arial"/>
              </a:rPr>
              <a:t>Statement</a:t>
            </a:r>
            <a:endParaRPr lang="en-US" sz="3600" b="1" dirty="0">
              <a:latin typeface="Arial"/>
              <a:cs typeface="Arial"/>
            </a:endParaRPr>
          </a:p>
        </p:txBody>
      </p:sp>
    </p:spTree>
    <p:extLst>
      <p:ext uri="{BB962C8B-B14F-4D97-AF65-F5344CB8AC3E}">
        <p14:creationId xmlns:p14="http://schemas.microsoft.com/office/powerpoint/2010/main" val="3626589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1546"/>
            <a:ext cx="8229600" cy="3572477"/>
          </a:xfrm>
        </p:spPr>
        <p:txBody>
          <a:bodyPr>
            <a:normAutofit/>
          </a:bodyPr>
          <a:lstStyle/>
          <a:p>
            <a:pPr marL="0" indent="0" algn="just">
              <a:buNone/>
            </a:pPr>
            <a:r>
              <a:rPr lang="en-US" sz="3000" dirty="0">
                <a:latin typeface="Arial"/>
                <a:cs typeface="Arial"/>
              </a:rPr>
              <a:t>The [national][state][local] government will pass an increase in alcohol taxes to reduce underage drinking, the number one drug problem among youth, and to raise funds to support alcohol and other drug prevention and treatment, mental health services, and increased access to health care</a:t>
            </a:r>
            <a:r>
              <a:rPr lang="en-US" sz="3000" dirty="0" smtClean="0">
                <a:latin typeface="Arial"/>
                <a:cs typeface="Arial"/>
              </a:rPr>
              <a:t>.</a:t>
            </a:r>
            <a:endParaRPr lang="en-US" sz="3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a:t>
            </a:r>
            <a:r>
              <a:rPr lang="en-US" sz="3600" b="1" dirty="0">
                <a:latin typeface="Arial"/>
                <a:cs typeface="Arial"/>
              </a:rPr>
              <a:t>1: Develop a Policy Action </a:t>
            </a:r>
            <a:r>
              <a:rPr lang="en-US" sz="3600" b="1" dirty="0" smtClean="0">
                <a:latin typeface="Arial"/>
                <a:cs typeface="Arial"/>
              </a:rPr>
              <a:t>Statement</a:t>
            </a:r>
            <a:endParaRPr lang="en-US" sz="3600" b="1" dirty="0">
              <a:latin typeface="Arial"/>
              <a:cs typeface="Arial"/>
            </a:endParaRPr>
          </a:p>
        </p:txBody>
      </p:sp>
    </p:spTree>
    <p:extLst>
      <p:ext uri="{BB962C8B-B14F-4D97-AF65-F5344CB8AC3E}">
        <p14:creationId xmlns:p14="http://schemas.microsoft.com/office/powerpoint/2010/main" val="4127086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latin typeface="Arial"/>
                <a:cs typeface="Arial"/>
              </a:rPr>
              <a:t>Enforcing policies is central to its effectiveness</a:t>
            </a:r>
          </a:p>
          <a:p>
            <a:r>
              <a:rPr lang="en-US" sz="2400" dirty="0">
                <a:latin typeface="Arial"/>
                <a:cs typeface="Arial"/>
              </a:rPr>
              <a:t>Including enforcement organizations early increases the likelihood that the policies, once adopted, will actually be enforced</a:t>
            </a:r>
          </a:p>
          <a:p>
            <a:r>
              <a:rPr lang="en-US" sz="2400" dirty="0">
                <a:latin typeface="Arial"/>
                <a:cs typeface="Arial"/>
              </a:rPr>
              <a:t>They need to understand the benefits of the policy for them</a:t>
            </a:r>
          </a:p>
          <a:p>
            <a:pPr lvl="1"/>
            <a:r>
              <a:rPr lang="en-US" sz="2000" dirty="0">
                <a:latin typeface="Arial"/>
                <a:cs typeface="Arial"/>
              </a:rPr>
              <a:t>Better use of scarce resources</a:t>
            </a:r>
          </a:p>
          <a:p>
            <a:pPr lvl="1"/>
            <a:r>
              <a:rPr lang="en-US" sz="2000" dirty="0">
                <a:latin typeface="Arial"/>
                <a:cs typeface="Arial"/>
              </a:rPr>
              <a:t>Financial resources for enforcement</a:t>
            </a:r>
          </a:p>
          <a:p>
            <a:r>
              <a:rPr lang="en-US" sz="2400" dirty="0">
                <a:latin typeface="Arial"/>
                <a:cs typeface="Arial"/>
              </a:rPr>
              <a:t>Additional benefits:</a:t>
            </a:r>
          </a:p>
          <a:p>
            <a:pPr lvl="1"/>
            <a:r>
              <a:rPr lang="en-US" sz="2000" i="1" dirty="0">
                <a:latin typeface="Arial"/>
                <a:cs typeface="Arial"/>
              </a:rPr>
              <a:t>Collection of local data</a:t>
            </a:r>
          </a:p>
          <a:p>
            <a:pPr lvl="1"/>
            <a:r>
              <a:rPr lang="en-US" sz="2000" i="1" dirty="0">
                <a:latin typeface="Arial"/>
                <a:cs typeface="Arial"/>
              </a:rPr>
              <a:t>Selection of policy responses</a:t>
            </a:r>
          </a:p>
          <a:p>
            <a:pPr lvl="1"/>
            <a:r>
              <a:rPr lang="en-US" sz="2000" i="1" dirty="0">
                <a:latin typeface="Arial"/>
                <a:cs typeface="Arial"/>
              </a:rPr>
              <a:t>Crafting policy language</a:t>
            </a: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a:t>
            </a:r>
            <a:r>
              <a:rPr lang="en-US" sz="3600" b="1" dirty="0">
                <a:latin typeface="Arial"/>
                <a:cs typeface="Arial"/>
              </a:rPr>
              <a:t>2: Include enforcement organizations early in the </a:t>
            </a:r>
            <a:r>
              <a:rPr lang="en-US" sz="3600" b="1" dirty="0" smtClean="0">
                <a:latin typeface="Arial"/>
                <a:cs typeface="Arial"/>
              </a:rPr>
              <a:t>campaign</a:t>
            </a:r>
            <a:endParaRPr lang="en-US" sz="3600" b="1" dirty="0">
              <a:latin typeface="Arial"/>
              <a:cs typeface="Arial"/>
            </a:endParaRPr>
          </a:p>
        </p:txBody>
      </p:sp>
    </p:spTree>
    <p:extLst>
      <p:ext uri="{BB962C8B-B14F-4D97-AF65-F5344CB8AC3E}">
        <p14:creationId xmlns:p14="http://schemas.microsoft.com/office/powerpoint/2010/main" val="4008908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457200" indent="-457200">
              <a:buFont typeface="+mj-lt"/>
              <a:buAutoNum type="arabicPeriod"/>
            </a:pPr>
            <a:r>
              <a:rPr lang="en-US" sz="3000" dirty="0">
                <a:latin typeface="Arial"/>
                <a:cs typeface="Arial"/>
              </a:rPr>
              <a:t>Identify whom you want to persuade (your target)</a:t>
            </a:r>
          </a:p>
          <a:p>
            <a:pPr marL="457200" indent="-457200">
              <a:buFont typeface="+mj-lt"/>
              <a:buAutoNum type="arabicPeriod"/>
            </a:pPr>
            <a:r>
              <a:rPr lang="en-US" sz="3000" dirty="0">
                <a:latin typeface="Arial"/>
                <a:cs typeface="Arial"/>
              </a:rPr>
              <a:t>Know your facts</a:t>
            </a:r>
          </a:p>
          <a:p>
            <a:pPr marL="857250" lvl="1" indent="-457200"/>
            <a:r>
              <a:rPr lang="en-US" sz="2400" dirty="0">
                <a:latin typeface="Arial"/>
                <a:cs typeface="Arial"/>
              </a:rPr>
              <a:t>Key pieces of information that help you make the strongest case possible</a:t>
            </a:r>
          </a:p>
          <a:p>
            <a:pPr marL="457200" indent="-457200">
              <a:buFont typeface="+mj-lt"/>
              <a:buAutoNum type="arabicPeriod"/>
            </a:pPr>
            <a:r>
              <a:rPr lang="en-US" sz="3000" dirty="0">
                <a:latin typeface="Arial"/>
                <a:cs typeface="Arial"/>
              </a:rPr>
              <a:t>Begin to communicate</a:t>
            </a:r>
          </a:p>
          <a:p>
            <a:pPr lvl="1"/>
            <a:r>
              <a:rPr lang="en-US" sz="2400" dirty="0">
                <a:latin typeface="Arial"/>
                <a:cs typeface="Arial"/>
              </a:rPr>
              <a:t>What is your </a:t>
            </a:r>
            <a:r>
              <a:rPr lang="en-US" sz="2400" i="1" dirty="0" smtClean="0">
                <a:latin typeface="Arial"/>
                <a:cs typeface="Arial"/>
              </a:rPr>
              <a:t>ask</a:t>
            </a:r>
            <a:r>
              <a:rPr lang="en-US" sz="2400" dirty="0" smtClean="0">
                <a:latin typeface="Arial"/>
                <a:cs typeface="Arial"/>
              </a:rPr>
              <a:t>? </a:t>
            </a:r>
            <a:r>
              <a:rPr lang="en-US" sz="2400" dirty="0">
                <a:latin typeface="Arial"/>
                <a:cs typeface="Arial"/>
              </a:rPr>
              <a:t>(embodied in your policy statement)</a:t>
            </a:r>
          </a:p>
          <a:p>
            <a:pPr marL="457200" indent="-457200">
              <a:buFont typeface="+mj-lt"/>
              <a:buAutoNum type="arabicPeriod"/>
            </a:pPr>
            <a:r>
              <a:rPr lang="en-US" sz="3000" dirty="0">
                <a:latin typeface="Arial"/>
                <a:cs typeface="Arial"/>
              </a:rPr>
              <a:t>Advocate</a:t>
            </a:r>
          </a:p>
          <a:p>
            <a:pPr marL="457200" indent="-457200">
              <a:buFont typeface="+mj-lt"/>
              <a:buAutoNum type="arabicPeriod"/>
            </a:pPr>
            <a:r>
              <a:rPr lang="en-US" sz="3000" dirty="0">
                <a:latin typeface="Arial"/>
                <a:cs typeface="Arial"/>
              </a:rPr>
              <a:t>Follow-up (it is </a:t>
            </a:r>
            <a:r>
              <a:rPr lang="en-US" sz="3000" i="1" dirty="0">
                <a:latin typeface="Arial"/>
                <a:cs typeface="Arial"/>
              </a:rPr>
              <a:t>all</a:t>
            </a:r>
            <a:r>
              <a:rPr lang="en-US" sz="3000" dirty="0">
                <a:latin typeface="Arial"/>
                <a:cs typeface="Arial"/>
              </a:rPr>
              <a:t> about relationships</a:t>
            </a:r>
            <a:r>
              <a:rPr lang="en-US" sz="3000" dirty="0" smtClean="0">
                <a:latin typeface="Arial"/>
                <a:cs typeface="Arial"/>
              </a:rPr>
              <a:t>)</a:t>
            </a:r>
            <a:endParaRPr lang="en-US" sz="3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Step 3: Collect data</a:t>
            </a:r>
            <a:endParaRPr lang="en-US" sz="3600" b="1" dirty="0">
              <a:latin typeface="Arial"/>
              <a:cs typeface="Arial"/>
            </a:endParaRPr>
          </a:p>
        </p:txBody>
      </p:sp>
    </p:spTree>
    <p:extLst>
      <p:ext uri="{BB962C8B-B14F-4D97-AF65-F5344CB8AC3E}">
        <p14:creationId xmlns:p14="http://schemas.microsoft.com/office/powerpoint/2010/main" val="2102975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0164"/>
            <a:ext cx="8229600" cy="3217672"/>
          </a:xfrm>
        </p:spPr>
        <p:txBody>
          <a:bodyPr>
            <a:normAutofit/>
          </a:bodyPr>
          <a:lstStyle/>
          <a:p>
            <a:r>
              <a:rPr lang="en-US" sz="3000" dirty="0">
                <a:latin typeface="Arial"/>
                <a:cs typeface="Arial"/>
              </a:rPr>
              <a:t>What are your “facts”?</a:t>
            </a:r>
          </a:p>
          <a:p>
            <a:pPr lvl="1"/>
            <a:r>
              <a:rPr lang="en-US" sz="2400" dirty="0" smtClean="0">
                <a:latin typeface="Arial"/>
                <a:cs typeface="Arial"/>
              </a:rPr>
              <a:t>Mortality</a:t>
            </a:r>
          </a:p>
          <a:p>
            <a:pPr lvl="1"/>
            <a:r>
              <a:rPr lang="en-US" sz="2400" dirty="0" smtClean="0">
                <a:latin typeface="Arial"/>
                <a:cs typeface="Arial"/>
              </a:rPr>
              <a:t>Morbidity</a:t>
            </a:r>
          </a:p>
          <a:p>
            <a:pPr lvl="1"/>
            <a:r>
              <a:rPr lang="en-US" sz="2400" dirty="0" smtClean="0">
                <a:latin typeface="Arial"/>
                <a:cs typeface="Arial"/>
              </a:rPr>
              <a:t>Costs</a:t>
            </a:r>
          </a:p>
          <a:p>
            <a:pPr lvl="1"/>
            <a:r>
              <a:rPr lang="en-US" sz="2400" dirty="0" smtClean="0">
                <a:latin typeface="Arial"/>
                <a:cs typeface="Arial"/>
              </a:rPr>
              <a:t>Salient </a:t>
            </a:r>
            <a:r>
              <a:rPr lang="en-US" sz="2400" dirty="0">
                <a:latin typeface="Arial"/>
                <a:cs typeface="Arial"/>
              </a:rPr>
              <a:t>comparisons/“social math</a:t>
            </a:r>
            <a:r>
              <a:rPr lang="en-US" sz="2400" dirty="0" smtClean="0">
                <a:latin typeface="Arial"/>
                <a:cs typeface="Arial"/>
              </a:rPr>
              <a:t>”</a:t>
            </a:r>
          </a:p>
          <a:p>
            <a:pPr lvl="1"/>
            <a:r>
              <a:rPr lang="en-US" sz="2400" dirty="0" smtClean="0">
                <a:latin typeface="Arial"/>
                <a:cs typeface="Arial"/>
              </a:rPr>
              <a:t>Anecdotes</a:t>
            </a:r>
            <a:r>
              <a:rPr lang="en-US" sz="2400" dirty="0">
                <a:latin typeface="Arial"/>
                <a:cs typeface="Arial"/>
              </a:rPr>
              <a:t>/”authentic voices</a:t>
            </a:r>
            <a:r>
              <a:rPr lang="en-US" sz="2400" dirty="0" smtClean="0">
                <a:latin typeface="Arial"/>
                <a:cs typeface="Arial"/>
              </a:rPr>
              <a:t>”</a:t>
            </a:r>
          </a:p>
          <a:p>
            <a:pPr lvl="1"/>
            <a:r>
              <a:rPr lang="en-US" sz="2400" dirty="0" smtClean="0">
                <a:latin typeface="Arial"/>
                <a:cs typeface="Arial"/>
              </a:rPr>
              <a:t>PICTURES</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Making your argument</a:t>
            </a:r>
            <a:endParaRPr lang="en-US" sz="3600" b="1" dirty="0">
              <a:latin typeface="Arial"/>
              <a:cs typeface="Arial"/>
            </a:endParaRPr>
          </a:p>
        </p:txBody>
      </p:sp>
    </p:spTree>
    <p:extLst>
      <p:ext uri="{BB962C8B-B14F-4D97-AF65-F5344CB8AC3E}">
        <p14:creationId xmlns:p14="http://schemas.microsoft.com/office/powerpoint/2010/main" val="1269286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a:t>
            </a:r>
            <a:r>
              <a:rPr lang="en-US" sz="3600" b="1" dirty="0">
                <a:latin typeface="Arial"/>
                <a:cs typeface="Arial"/>
              </a:rPr>
              <a:t>Social math”</a:t>
            </a:r>
            <a:r>
              <a:rPr lang="en-US" sz="3600" b="1" dirty="0" smtClean="0">
                <a:latin typeface="Arial"/>
                <a:cs typeface="Arial"/>
              </a:rPr>
              <a:t>: Example</a:t>
            </a:r>
            <a:endParaRPr lang="en-US" sz="3600" b="1" dirty="0">
              <a:latin typeface="Arial"/>
              <a:cs typeface="Arial"/>
            </a:endParaRPr>
          </a:p>
        </p:txBody>
      </p:sp>
      <p:pic>
        <p:nvPicPr>
          <p:cNvPr id="7" name="Picture 3" descr="GunDealerCom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563" y="1650316"/>
            <a:ext cx="7254875" cy="4560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655759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0267"/>
            <a:ext cx="8229600" cy="5402522"/>
          </a:xfrm>
        </p:spPr>
        <p:txBody>
          <a:bodyPr>
            <a:noAutofit/>
          </a:bodyPr>
          <a:lstStyle/>
          <a:p>
            <a:r>
              <a:rPr lang="en-US" sz="2400" dirty="0">
                <a:latin typeface="Arial"/>
                <a:cs typeface="Arial"/>
              </a:rPr>
              <a:t>Break down numbers by time</a:t>
            </a:r>
          </a:p>
          <a:p>
            <a:pPr lvl="1"/>
            <a:r>
              <a:rPr lang="en-US" sz="1800" dirty="0">
                <a:latin typeface="Arial"/>
                <a:cs typeface="Arial"/>
              </a:rPr>
              <a:t>4500 children under 16 start drinking every day</a:t>
            </a:r>
          </a:p>
          <a:p>
            <a:r>
              <a:rPr lang="en-US" sz="2400" dirty="0">
                <a:latin typeface="Arial"/>
                <a:cs typeface="Arial"/>
              </a:rPr>
              <a:t>Break down numbers by place</a:t>
            </a:r>
          </a:p>
          <a:p>
            <a:pPr lvl="1"/>
            <a:r>
              <a:rPr lang="en-US" sz="1800" dirty="0">
                <a:latin typeface="Arial"/>
                <a:cs typeface="Arial"/>
              </a:rPr>
              <a:t>This is the equivalent of 160 classrooms a day of new underage </a:t>
            </a:r>
            <a:r>
              <a:rPr lang="en-US" sz="1800" dirty="0" smtClean="0">
                <a:latin typeface="Arial"/>
                <a:cs typeface="Arial"/>
              </a:rPr>
              <a:t>drinkers</a:t>
            </a:r>
            <a:endParaRPr lang="en-US" sz="1800" dirty="0">
              <a:latin typeface="Arial"/>
              <a:cs typeface="Arial"/>
            </a:endParaRPr>
          </a:p>
          <a:p>
            <a:r>
              <a:rPr lang="en-US" sz="2400" dirty="0">
                <a:latin typeface="Arial"/>
                <a:cs typeface="Arial"/>
              </a:rPr>
              <a:t>Provide comparisons with familiar things</a:t>
            </a:r>
          </a:p>
          <a:p>
            <a:pPr lvl="1"/>
            <a:r>
              <a:rPr lang="en-US" sz="1800" dirty="0">
                <a:latin typeface="Arial"/>
                <a:cs typeface="Arial"/>
              </a:rPr>
              <a:t>Gun dealers vs. McDonald’s</a:t>
            </a:r>
          </a:p>
          <a:p>
            <a:pPr lvl="1"/>
            <a:r>
              <a:rPr lang="en-US" sz="1800" dirty="0">
                <a:latin typeface="Arial"/>
                <a:cs typeface="Arial"/>
              </a:rPr>
              <a:t>If Arizona's highway system were in the same condition as its health care system, every five miles that you drove along the highway, you would come to a pothole a mile </a:t>
            </a:r>
            <a:r>
              <a:rPr lang="en-US" sz="1800" dirty="0" smtClean="0">
                <a:latin typeface="Arial"/>
                <a:cs typeface="Arial"/>
              </a:rPr>
              <a:t>long</a:t>
            </a:r>
            <a:endParaRPr lang="en-US" sz="1800" dirty="0">
              <a:latin typeface="Arial"/>
              <a:cs typeface="Arial"/>
            </a:endParaRPr>
          </a:p>
          <a:p>
            <a:r>
              <a:rPr lang="en-US" sz="2400" dirty="0">
                <a:latin typeface="Arial"/>
                <a:cs typeface="Arial"/>
              </a:rPr>
              <a:t>Provide ironic comparisons</a:t>
            </a:r>
          </a:p>
          <a:p>
            <a:pPr lvl="1"/>
            <a:r>
              <a:rPr lang="en-US" sz="1800" dirty="0">
                <a:latin typeface="Arial"/>
                <a:cs typeface="Arial"/>
              </a:rPr>
              <a:t>Childcare workers earn $10 an hour, prison guards earn $18 an hour</a:t>
            </a:r>
          </a:p>
          <a:p>
            <a:r>
              <a:rPr lang="en-US" sz="2400" dirty="0">
                <a:latin typeface="Arial"/>
                <a:cs typeface="Arial"/>
              </a:rPr>
              <a:t>Personalize the number</a:t>
            </a:r>
          </a:p>
          <a:p>
            <a:pPr lvl="1"/>
            <a:r>
              <a:rPr lang="en-US" sz="1800" dirty="0">
                <a:latin typeface="Arial"/>
                <a:cs typeface="Arial"/>
              </a:rPr>
              <a:t>6 tons of pollutants a day from a local gasoline refinery – the equivalent of 25 balloons full of toxic pollution for every school child in town</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Social math techniques</a:t>
            </a:r>
            <a:endParaRPr lang="en-US" sz="3600" b="1" dirty="0">
              <a:latin typeface="Arial"/>
              <a:cs typeface="Arial"/>
            </a:endParaRPr>
          </a:p>
        </p:txBody>
      </p:sp>
    </p:spTree>
    <p:extLst>
      <p:ext uri="{BB962C8B-B14F-4D97-AF65-F5344CB8AC3E}">
        <p14:creationId xmlns:p14="http://schemas.microsoft.com/office/powerpoint/2010/main" val="945779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Arial"/>
                <a:cs typeface="Arial"/>
              </a:rPr>
              <a:t>A child born today is more likely to be diagnosed with Type II diabetes than to graduate from college.</a:t>
            </a:r>
          </a:p>
          <a:p>
            <a:r>
              <a:rPr lang="en-US" sz="2400" dirty="0">
                <a:latin typeface="Arial"/>
                <a:cs typeface="Arial"/>
              </a:rPr>
              <a:t>In Baltimore, more than 1 out of 3 students drink a high-calorie soda at least once a day.  These extra calories add up:  just one can of soda for a year can make you gain an extra 14 pounds.</a:t>
            </a:r>
          </a:p>
          <a:p>
            <a:r>
              <a:rPr lang="en-US" sz="2400" dirty="0">
                <a:latin typeface="Arial"/>
                <a:cs typeface="Arial"/>
              </a:rPr>
              <a:t>Every minute in the U.S. two women are injured in a domestic violence incident.</a:t>
            </a:r>
          </a:p>
          <a:p>
            <a:r>
              <a:rPr lang="en-US" sz="2400" dirty="0">
                <a:latin typeface="Arial"/>
                <a:cs typeface="Arial"/>
              </a:rPr>
              <a:t>In Ward 8 in Washington, DC, there are 27 liquor stores for every library</a:t>
            </a:r>
            <a:r>
              <a:rPr lang="en-US" sz="2400" dirty="0" smtClean="0">
                <a:latin typeface="Arial"/>
                <a:cs typeface="Arial"/>
              </a:rPr>
              <a:t>.</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More social math examples</a:t>
            </a:r>
            <a:endParaRPr lang="en-US" sz="3600" b="1" dirty="0">
              <a:latin typeface="Arial"/>
              <a:cs typeface="Arial"/>
            </a:endParaRPr>
          </a:p>
        </p:txBody>
      </p:sp>
    </p:spTree>
    <p:extLst>
      <p:ext uri="{BB962C8B-B14F-4D97-AF65-F5344CB8AC3E}">
        <p14:creationId xmlns:p14="http://schemas.microsoft.com/office/powerpoint/2010/main" val="2848180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descr="Heineken - SportsIllustrated26Aug02 - 31.jpg"/>
          <p:cNvPicPr>
            <a:picLocks noGrp="1" noChangeAspect="1"/>
          </p:cNvPicPr>
          <p:nvPr>
            <p:ph idx="1"/>
          </p:nvPr>
        </p:nvPicPr>
        <p:blipFill>
          <a:blip r:embed="rId3">
            <a:extLst>
              <a:ext uri="{28A0092B-C50C-407E-A947-70E740481C1C}">
                <a14:useLocalDpi xmlns:a14="http://schemas.microsoft.com/office/drawing/2010/main" val="0"/>
              </a:ext>
            </a:extLst>
          </a:blip>
          <a:srcRect t="28920" b="28920"/>
          <a:stretch>
            <a:fillRect/>
          </a:stretch>
        </p:blipFill>
        <p:spPr/>
      </p:pic>
    </p:spTree>
    <p:extLst>
      <p:ext uri="{BB962C8B-B14F-4D97-AF65-F5344CB8AC3E}">
        <p14:creationId xmlns:p14="http://schemas.microsoft.com/office/powerpoint/2010/main" val="3572810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2638"/>
            <a:ext cx="8229600" cy="3212724"/>
          </a:xfrm>
        </p:spPr>
        <p:txBody>
          <a:bodyPr>
            <a:normAutofit/>
          </a:bodyPr>
          <a:lstStyle/>
          <a:p>
            <a:r>
              <a:rPr lang="en-US" sz="3000" dirty="0">
                <a:latin typeface="Arial"/>
                <a:cs typeface="Arial"/>
              </a:rPr>
              <a:t>Traditional (“evidence-based”)</a:t>
            </a:r>
          </a:p>
          <a:p>
            <a:r>
              <a:rPr lang="en-US" sz="3000" dirty="0">
                <a:latin typeface="Arial"/>
                <a:cs typeface="Arial"/>
              </a:rPr>
              <a:t>Public opinion (polling, focus groups)</a:t>
            </a:r>
          </a:p>
          <a:p>
            <a:r>
              <a:rPr lang="en-US" sz="3000" dirty="0">
                <a:latin typeface="Arial"/>
                <a:cs typeface="Arial"/>
              </a:rPr>
              <a:t>Non-</a:t>
            </a:r>
            <a:r>
              <a:rPr lang="en-US" sz="3000" dirty="0" smtClean="0">
                <a:latin typeface="Arial"/>
                <a:cs typeface="Arial"/>
              </a:rPr>
              <a:t>traditional</a:t>
            </a:r>
          </a:p>
          <a:p>
            <a:pPr lvl="1"/>
            <a:r>
              <a:rPr lang="en-US" sz="2400" dirty="0" smtClean="0">
                <a:latin typeface="Arial"/>
                <a:cs typeface="Arial"/>
              </a:rPr>
              <a:t>Relationship building</a:t>
            </a:r>
          </a:p>
          <a:p>
            <a:pPr lvl="1"/>
            <a:r>
              <a:rPr lang="en-US" sz="2400" dirty="0" smtClean="0">
                <a:latin typeface="Arial"/>
                <a:cs typeface="Arial"/>
              </a:rPr>
              <a:t>Listening</a:t>
            </a:r>
            <a:endParaRPr lang="en-US" sz="2400" dirty="0">
              <a:latin typeface="Arial"/>
              <a:cs typeface="Arial"/>
            </a:endParaRPr>
          </a:p>
          <a:p>
            <a:r>
              <a:rPr lang="en-US" sz="3000" dirty="0">
                <a:latin typeface="Arial"/>
                <a:cs typeface="Arial"/>
              </a:rPr>
              <a:t>Opposition </a:t>
            </a:r>
            <a:r>
              <a:rPr lang="en-US" sz="3000" dirty="0" smtClean="0">
                <a:latin typeface="Arial"/>
                <a:cs typeface="Arial"/>
              </a:rPr>
              <a:t>research</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What </a:t>
            </a:r>
            <a:r>
              <a:rPr lang="en-US" sz="3600" b="1" dirty="0">
                <a:latin typeface="Arial"/>
                <a:cs typeface="Arial"/>
              </a:rPr>
              <a:t>it takes: Research</a:t>
            </a:r>
          </a:p>
        </p:txBody>
      </p:sp>
    </p:spTree>
    <p:extLst>
      <p:ext uri="{BB962C8B-B14F-4D97-AF65-F5344CB8AC3E}">
        <p14:creationId xmlns:p14="http://schemas.microsoft.com/office/powerpoint/2010/main" val="555713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a:latin typeface="Arial"/>
                <a:cs typeface="Arial"/>
              </a:rPr>
              <a:t>What are the policy options?</a:t>
            </a:r>
          </a:p>
          <a:p>
            <a:pPr lvl="1"/>
            <a:r>
              <a:rPr lang="en-US" sz="2400" dirty="0">
                <a:latin typeface="Arial"/>
                <a:cs typeface="Arial"/>
              </a:rPr>
              <a:t>Evidence of effectiveness (scientific credibility</a:t>
            </a:r>
            <a:r>
              <a:rPr lang="en-US" sz="2400" dirty="0" smtClean="0">
                <a:latin typeface="Arial"/>
                <a:cs typeface="Arial"/>
              </a:rPr>
              <a:t>)</a:t>
            </a:r>
          </a:p>
          <a:p>
            <a:pPr lvl="1"/>
            <a:r>
              <a:rPr lang="en-US" sz="2400" dirty="0" smtClean="0">
                <a:latin typeface="Arial"/>
                <a:cs typeface="Arial"/>
              </a:rPr>
              <a:t>Evidence </a:t>
            </a:r>
            <a:r>
              <a:rPr lang="en-US" sz="2400" dirty="0">
                <a:latin typeface="Arial"/>
                <a:cs typeface="Arial"/>
              </a:rPr>
              <a:t>of public support (social credibility)</a:t>
            </a:r>
          </a:p>
          <a:p>
            <a:pPr lvl="2"/>
            <a:r>
              <a:rPr lang="en-US" sz="2000" dirty="0">
                <a:latin typeface="Arial"/>
                <a:cs typeface="Arial"/>
              </a:rPr>
              <a:t>Polling data</a:t>
            </a:r>
          </a:p>
          <a:p>
            <a:pPr lvl="2"/>
            <a:r>
              <a:rPr lang="en-US" sz="2000" dirty="0">
                <a:latin typeface="Arial"/>
                <a:cs typeface="Arial"/>
              </a:rPr>
              <a:t>Editorials</a:t>
            </a:r>
          </a:p>
          <a:p>
            <a:pPr lvl="2"/>
            <a:r>
              <a:rPr lang="en-US" sz="2000" dirty="0">
                <a:latin typeface="Arial"/>
                <a:cs typeface="Arial"/>
              </a:rPr>
              <a:t>News coverage</a:t>
            </a:r>
          </a:p>
          <a:p>
            <a:pPr lvl="2"/>
            <a:r>
              <a:rPr lang="en-US" sz="2000" dirty="0">
                <a:latin typeface="Arial"/>
                <a:cs typeface="Arial"/>
              </a:rPr>
              <a:t>Coalition members</a:t>
            </a:r>
          </a:p>
          <a:p>
            <a:pPr lvl="2"/>
            <a:r>
              <a:rPr lang="en-US" sz="2000" dirty="0">
                <a:latin typeface="Arial"/>
                <a:cs typeface="Arial"/>
              </a:rPr>
              <a:t>Celebrities</a:t>
            </a:r>
          </a:p>
          <a:p>
            <a:pPr lvl="1"/>
            <a:r>
              <a:rPr lang="en-US" sz="2400" dirty="0">
                <a:latin typeface="Arial"/>
                <a:cs typeface="Arial"/>
              </a:rPr>
              <a:t>Evidence of feasibility</a:t>
            </a:r>
          </a:p>
          <a:p>
            <a:pPr lvl="2"/>
            <a:r>
              <a:rPr lang="en-US" sz="2000" dirty="0">
                <a:latin typeface="Arial"/>
                <a:cs typeface="Arial"/>
              </a:rPr>
              <a:t>Other comparable jurisdictions that have done </a:t>
            </a:r>
            <a:r>
              <a:rPr lang="en-US" sz="2000" dirty="0" smtClean="0">
                <a:latin typeface="Arial"/>
                <a:cs typeface="Arial"/>
              </a:rPr>
              <a:t>this</a:t>
            </a:r>
            <a:endParaRPr lang="en-US" sz="2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Data about the policy itself</a:t>
            </a:r>
            <a:endParaRPr lang="en-US" sz="3600" b="1" dirty="0">
              <a:latin typeface="Arial"/>
              <a:cs typeface="Arial"/>
            </a:endParaRPr>
          </a:p>
        </p:txBody>
      </p:sp>
    </p:spTree>
    <p:extLst>
      <p:ext uri="{BB962C8B-B14F-4D97-AF65-F5344CB8AC3E}">
        <p14:creationId xmlns:p14="http://schemas.microsoft.com/office/powerpoint/2010/main" val="30222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9639"/>
            <a:ext cx="8229600" cy="1978723"/>
          </a:xfrm>
        </p:spPr>
        <p:txBody>
          <a:bodyPr>
            <a:normAutofit/>
          </a:bodyPr>
          <a:lstStyle/>
          <a:p>
            <a:r>
              <a:rPr lang="en-US" sz="3000" dirty="0" smtClean="0">
                <a:latin typeface="Arial"/>
                <a:cs typeface="Arial"/>
              </a:rPr>
              <a:t>Message components</a:t>
            </a:r>
            <a:endParaRPr lang="en-US" sz="3000" dirty="0">
              <a:latin typeface="Arial"/>
              <a:cs typeface="Arial"/>
            </a:endParaRPr>
          </a:p>
          <a:p>
            <a:pPr lvl="1"/>
            <a:r>
              <a:rPr lang="en-US" sz="2400" dirty="0">
                <a:latin typeface="Arial"/>
                <a:cs typeface="Arial"/>
              </a:rPr>
              <a:t>What’s wrong</a:t>
            </a:r>
            <a:r>
              <a:rPr lang="en-US" sz="2400" dirty="0" smtClean="0">
                <a:latin typeface="Arial"/>
                <a:cs typeface="Arial"/>
              </a:rPr>
              <a:t>?</a:t>
            </a:r>
          </a:p>
          <a:p>
            <a:pPr lvl="1"/>
            <a:r>
              <a:rPr lang="en-US" sz="2400" dirty="0" smtClean="0">
                <a:latin typeface="Arial"/>
                <a:cs typeface="Arial"/>
              </a:rPr>
              <a:t>Why </a:t>
            </a:r>
            <a:r>
              <a:rPr lang="en-US" sz="2400" dirty="0">
                <a:latin typeface="Arial"/>
                <a:cs typeface="Arial"/>
              </a:rPr>
              <a:t>does it matter? (Level 1 statements</a:t>
            </a:r>
            <a:r>
              <a:rPr lang="en-US" sz="2400" dirty="0" smtClean="0">
                <a:latin typeface="Arial"/>
                <a:cs typeface="Arial"/>
              </a:rPr>
              <a:t>)</a:t>
            </a:r>
          </a:p>
          <a:p>
            <a:pPr lvl="1"/>
            <a:r>
              <a:rPr lang="en-US" sz="2400" dirty="0" smtClean="0">
                <a:latin typeface="Arial"/>
                <a:cs typeface="Arial"/>
              </a:rPr>
              <a:t>What </a:t>
            </a:r>
            <a:r>
              <a:rPr lang="en-US" sz="2400" dirty="0">
                <a:latin typeface="Arial"/>
                <a:cs typeface="Arial"/>
              </a:rPr>
              <a:t>should be done about it?</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Step </a:t>
            </a:r>
            <a:r>
              <a:rPr lang="en-US" sz="3600" b="1" dirty="0">
                <a:latin typeface="Arial"/>
                <a:cs typeface="Arial"/>
              </a:rPr>
              <a:t>4: Make your case</a:t>
            </a:r>
          </a:p>
        </p:txBody>
      </p:sp>
    </p:spTree>
    <p:extLst>
      <p:ext uri="{BB962C8B-B14F-4D97-AF65-F5344CB8AC3E}">
        <p14:creationId xmlns:p14="http://schemas.microsoft.com/office/powerpoint/2010/main" val="1066231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0258"/>
            <a:ext cx="8229600" cy="2517485"/>
          </a:xfrm>
        </p:spPr>
        <p:txBody>
          <a:bodyPr>
            <a:normAutofit/>
          </a:bodyPr>
          <a:lstStyle/>
          <a:p>
            <a:r>
              <a:rPr lang="en-US" sz="3000" dirty="0">
                <a:latin typeface="Arial"/>
                <a:cs typeface="Arial"/>
              </a:rPr>
              <a:t>Construct a five sentence pitch for your issue and solution, as follows:</a:t>
            </a:r>
          </a:p>
          <a:p>
            <a:pPr lvl="1"/>
            <a:r>
              <a:rPr lang="en-US" sz="2400" dirty="0">
                <a:latin typeface="Arial"/>
                <a:cs typeface="Arial"/>
              </a:rPr>
              <a:t>1 sentence on </a:t>
            </a:r>
            <a:r>
              <a:rPr lang="en-US" sz="2400" dirty="0" smtClean="0">
                <a:latin typeface="Arial"/>
                <a:cs typeface="Arial"/>
              </a:rPr>
              <a:t>need</a:t>
            </a:r>
          </a:p>
          <a:p>
            <a:pPr lvl="1"/>
            <a:r>
              <a:rPr lang="en-US" sz="2400" dirty="0" smtClean="0">
                <a:latin typeface="Arial"/>
                <a:cs typeface="Arial"/>
              </a:rPr>
              <a:t>2 </a:t>
            </a:r>
            <a:r>
              <a:rPr lang="en-US" sz="2400" dirty="0">
                <a:latin typeface="Arial"/>
                <a:cs typeface="Arial"/>
              </a:rPr>
              <a:t>sentences on </a:t>
            </a:r>
            <a:r>
              <a:rPr lang="en-US" sz="2400" dirty="0" smtClean="0">
                <a:latin typeface="Arial"/>
                <a:cs typeface="Arial"/>
              </a:rPr>
              <a:t>values</a:t>
            </a:r>
          </a:p>
          <a:p>
            <a:pPr lvl="1"/>
            <a:r>
              <a:rPr lang="en-US" sz="2400" dirty="0" smtClean="0">
                <a:latin typeface="Arial"/>
                <a:cs typeface="Arial"/>
              </a:rPr>
              <a:t>2 </a:t>
            </a:r>
            <a:r>
              <a:rPr lang="en-US" sz="2400" dirty="0">
                <a:latin typeface="Arial"/>
                <a:cs typeface="Arial"/>
              </a:rPr>
              <a:t>sentences on solutions</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“Five sentence” exercise</a:t>
            </a:r>
            <a:endParaRPr lang="en-US" sz="3600" b="1" dirty="0">
              <a:latin typeface="Arial"/>
              <a:cs typeface="Arial"/>
            </a:endParaRPr>
          </a:p>
        </p:txBody>
      </p:sp>
    </p:spTree>
    <p:extLst>
      <p:ext uri="{BB962C8B-B14F-4D97-AF65-F5344CB8AC3E}">
        <p14:creationId xmlns:p14="http://schemas.microsoft.com/office/powerpoint/2010/main" val="7845519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a:latin typeface="Arial"/>
                <a:cs typeface="Arial"/>
              </a:rPr>
              <a:t>There will be two sides (at least)</a:t>
            </a:r>
          </a:p>
          <a:p>
            <a:r>
              <a:rPr lang="en-US" sz="3000" dirty="0">
                <a:latin typeface="Arial"/>
                <a:cs typeface="Arial"/>
              </a:rPr>
              <a:t>What are the opposition’s arguments?</a:t>
            </a:r>
          </a:p>
          <a:p>
            <a:r>
              <a:rPr lang="en-US" sz="3000" dirty="0">
                <a:latin typeface="Arial"/>
                <a:cs typeface="Arial"/>
              </a:rPr>
              <a:t>How do you respond to those arguments, and set your own frames?</a:t>
            </a:r>
          </a:p>
          <a:p>
            <a:pPr lvl="1"/>
            <a:r>
              <a:rPr lang="en-US" sz="2400" dirty="0" smtClean="0">
                <a:latin typeface="Arial"/>
                <a:cs typeface="Arial"/>
              </a:rPr>
              <a:t>Attack</a:t>
            </a:r>
          </a:p>
          <a:p>
            <a:pPr lvl="1"/>
            <a:r>
              <a:rPr lang="en-US" sz="2400" dirty="0" smtClean="0">
                <a:latin typeface="Arial"/>
                <a:cs typeface="Arial"/>
              </a:rPr>
              <a:t>Avoid </a:t>
            </a:r>
            <a:r>
              <a:rPr lang="en-US" sz="2400" dirty="0">
                <a:latin typeface="Arial"/>
                <a:cs typeface="Arial"/>
              </a:rPr>
              <a:t>and </a:t>
            </a:r>
            <a:r>
              <a:rPr lang="en-US" sz="2400" dirty="0" smtClean="0">
                <a:latin typeface="Arial"/>
                <a:cs typeface="Arial"/>
              </a:rPr>
              <a:t>restate</a:t>
            </a:r>
          </a:p>
          <a:p>
            <a:pPr lvl="1"/>
            <a:r>
              <a:rPr lang="en-US" sz="2400" dirty="0" smtClean="0">
                <a:latin typeface="Arial"/>
                <a:cs typeface="Arial"/>
              </a:rPr>
              <a:t>Absorb</a:t>
            </a:r>
            <a:endParaRPr lang="en-US" sz="2400" dirty="0">
              <a:latin typeface="Arial"/>
              <a:cs typeface="Arial"/>
            </a:endParaRPr>
          </a:p>
          <a:p>
            <a:r>
              <a:rPr lang="en-US" sz="3000" dirty="0">
                <a:latin typeface="Arial"/>
                <a:cs typeface="Arial"/>
              </a:rPr>
              <a:t>Who is symbolic of the opposition’s frames vs. your frames?</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Arguing and counter-arguing</a:t>
            </a:r>
            <a:endParaRPr lang="en-US" sz="3600" b="1" dirty="0">
              <a:latin typeface="Arial"/>
              <a:cs typeface="Arial"/>
            </a:endParaRPr>
          </a:p>
        </p:txBody>
      </p:sp>
    </p:spTree>
    <p:extLst>
      <p:ext uri="{BB962C8B-B14F-4D97-AF65-F5344CB8AC3E}">
        <p14:creationId xmlns:p14="http://schemas.microsoft.com/office/powerpoint/2010/main" val="37213785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48405"/>
            <a:ext cx="8229600" cy="3582183"/>
          </a:xfrm>
        </p:spPr>
        <p:txBody>
          <a:bodyPr>
            <a:noAutofit/>
          </a:bodyPr>
          <a:lstStyle/>
          <a:p>
            <a:r>
              <a:rPr lang="en-US" sz="3000" dirty="0">
                <a:latin typeface="Arial"/>
                <a:cs typeface="Arial"/>
              </a:rPr>
              <a:t>Create an Issue Brief that:</a:t>
            </a:r>
          </a:p>
          <a:p>
            <a:pPr lvl="1"/>
            <a:r>
              <a:rPr lang="en-US" sz="2400" dirty="0">
                <a:latin typeface="Arial"/>
                <a:cs typeface="Arial"/>
              </a:rPr>
              <a:t>Describes the problem and its impact on the </a:t>
            </a:r>
            <a:r>
              <a:rPr lang="en-US" sz="2400" dirty="0" smtClean="0">
                <a:latin typeface="Arial"/>
                <a:cs typeface="Arial"/>
              </a:rPr>
              <a:t>community</a:t>
            </a:r>
          </a:p>
          <a:p>
            <a:pPr lvl="1"/>
            <a:r>
              <a:rPr lang="en-US" sz="2400" dirty="0" smtClean="0">
                <a:latin typeface="Arial"/>
                <a:cs typeface="Arial"/>
              </a:rPr>
              <a:t>Identify </a:t>
            </a:r>
            <a:r>
              <a:rPr lang="en-US" sz="2400" dirty="0">
                <a:latin typeface="Arial"/>
                <a:cs typeface="Arial"/>
              </a:rPr>
              <a:t>costs to community if problem is not </a:t>
            </a:r>
            <a:r>
              <a:rPr lang="en-US" sz="2400" dirty="0" smtClean="0">
                <a:latin typeface="Arial"/>
                <a:cs typeface="Arial"/>
              </a:rPr>
              <a:t>resolved</a:t>
            </a:r>
          </a:p>
          <a:p>
            <a:pPr lvl="1"/>
            <a:r>
              <a:rPr lang="en-US" sz="2400" dirty="0" smtClean="0">
                <a:latin typeface="Arial"/>
                <a:cs typeface="Arial"/>
              </a:rPr>
              <a:t>Explain </a:t>
            </a:r>
            <a:r>
              <a:rPr lang="en-US" sz="2400" dirty="0">
                <a:latin typeface="Arial"/>
                <a:cs typeface="Arial"/>
              </a:rPr>
              <a:t>how the proposed policy addresses community </a:t>
            </a:r>
            <a:r>
              <a:rPr lang="en-US" sz="2400" dirty="0" smtClean="0">
                <a:latin typeface="Arial"/>
                <a:cs typeface="Arial"/>
              </a:rPr>
              <a:t>concerns</a:t>
            </a:r>
          </a:p>
          <a:p>
            <a:pPr lvl="1"/>
            <a:r>
              <a:rPr lang="en-US" sz="2400" dirty="0" smtClean="0">
                <a:latin typeface="Arial"/>
                <a:cs typeface="Arial"/>
              </a:rPr>
              <a:t>Identifies </a:t>
            </a:r>
            <a:r>
              <a:rPr lang="en-US" sz="2400" dirty="0">
                <a:latin typeface="Arial"/>
                <a:cs typeface="Arial"/>
              </a:rPr>
              <a:t>ways for community members to get involved</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Develop an </a:t>
            </a:r>
            <a:r>
              <a:rPr lang="en-US" sz="3600" b="1" dirty="0">
                <a:latin typeface="Arial"/>
                <a:cs typeface="Arial"/>
              </a:rPr>
              <a:t>I</a:t>
            </a:r>
            <a:r>
              <a:rPr lang="en-US" sz="3600" b="1" dirty="0" smtClean="0">
                <a:latin typeface="Arial"/>
                <a:cs typeface="Arial"/>
              </a:rPr>
              <a:t>ssue </a:t>
            </a:r>
            <a:r>
              <a:rPr lang="en-US" sz="3600" b="1" dirty="0">
                <a:latin typeface="Arial"/>
                <a:cs typeface="Arial"/>
              </a:rPr>
              <a:t>B</a:t>
            </a:r>
            <a:r>
              <a:rPr lang="en-US" sz="3600" b="1" dirty="0" smtClean="0">
                <a:latin typeface="Arial"/>
                <a:cs typeface="Arial"/>
              </a:rPr>
              <a:t>rief</a:t>
            </a:r>
            <a:endParaRPr lang="en-US" sz="3600" b="1" dirty="0">
              <a:latin typeface="Arial"/>
              <a:cs typeface="Arial"/>
            </a:endParaRPr>
          </a:p>
        </p:txBody>
      </p:sp>
    </p:spTree>
    <p:extLst>
      <p:ext uri="{BB962C8B-B14F-4D97-AF65-F5344CB8AC3E}">
        <p14:creationId xmlns:p14="http://schemas.microsoft.com/office/powerpoint/2010/main" val="2523279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Arial"/>
                <a:cs typeface="Arial"/>
              </a:rPr>
              <a:t>Understand that there are two competing frames of the alcohol ‘</a:t>
            </a:r>
            <a:r>
              <a:rPr lang="en-US" sz="2400" dirty="0" smtClean="0">
                <a:latin typeface="Arial"/>
                <a:cs typeface="Arial"/>
              </a:rPr>
              <a:t>problem’</a:t>
            </a:r>
            <a:endParaRPr lang="en-US" sz="2400" dirty="0">
              <a:latin typeface="Arial"/>
              <a:cs typeface="Arial"/>
            </a:endParaRPr>
          </a:p>
          <a:p>
            <a:r>
              <a:rPr lang="en-US" sz="2400" dirty="0">
                <a:latin typeface="Arial"/>
                <a:cs typeface="Arial"/>
              </a:rPr>
              <a:t>Critically assess how alcohol issues are being framed in your </a:t>
            </a:r>
            <a:r>
              <a:rPr lang="en-US" sz="2400" dirty="0" smtClean="0">
                <a:latin typeface="Arial"/>
                <a:cs typeface="Arial"/>
              </a:rPr>
              <a:t>jurisdiction</a:t>
            </a:r>
            <a:endParaRPr lang="en-US" sz="2400" dirty="0">
              <a:latin typeface="Arial"/>
              <a:cs typeface="Arial"/>
            </a:endParaRPr>
          </a:p>
          <a:p>
            <a:r>
              <a:rPr lang="en-US" sz="2400" dirty="0">
                <a:latin typeface="Arial"/>
                <a:cs typeface="Arial"/>
              </a:rPr>
              <a:t>Identify your key advocacy goal and the outcome that you are </a:t>
            </a:r>
            <a:r>
              <a:rPr lang="en-US" sz="2400" dirty="0" smtClean="0">
                <a:latin typeface="Arial"/>
                <a:cs typeface="Arial"/>
              </a:rPr>
              <a:t>seeking</a:t>
            </a:r>
            <a:endParaRPr lang="en-US" sz="2400" dirty="0">
              <a:latin typeface="Arial"/>
              <a:cs typeface="Arial"/>
            </a:endParaRPr>
          </a:p>
          <a:p>
            <a:r>
              <a:rPr lang="en-US" sz="2400" dirty="0">
                <a:latin typeface="Arial"/>
                <a:cs typeface="Arial"/>
              </a:rPr>
              <a:t>Identify your key target audiences and potential ‘messengers’ and choose the messages likely to resonate most with each </a:t>
            </a:r>
            <a:r>
              <a:rPr lang="en-US" sz="2400" dirty="0" smtClean="0">
                <a:latin typeface="Arial"/>
                <a:cs typeface="Arial"/>
              </a:rPr>
              <a:t>audience</a:t>
            </a:r>
            <a:endParaRPr lang="en-US" sz="2400" dirty="0">
              <a:latin typeface="Arial"/>
              <a:cs typeface="Arial"/>
            </a:endParaRPr>
          </a:p>
          <a:p>
            <a:r>
              <a:rPr lang="en-US" sz="2400" dirty="0">
                <a:latin typeface="Arial"/>
                <a:cs typeface="Arial"/>
              </a:rPr>
              <a:t>Ensure that your messaging links with your key advocacy </a:t>
            </a:r>
            <a:r>
              <a:rPr lang="en-US" sz="2400" dirty="0" smtClean="0">
                <a:latin typeface="Arial"/>
                <a:cs typeface="Arial"/>
              </a:rPr>
              <a:t>goals</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Checklist for Issue Briefs</a:t>
            </a:r>
            <a:endParaRPr lang="en-US" sz="3600" b="1" dirty="0">
              <a:latin typeface="Arial"/>
              <a:cs typeface="Arial"/>
            </a:endParaRPr>
          </a:p>
        </p:txBody>
      </p:sp>
    </p:spTree>
    <p:extLst>
      <p:ext uri="{BB962C8B-B14F-4D97-AF65-F5344CB8AC3E}">
        <p14:creationId xmlns:p14="http://schemas.microsoft.com/office/powerpoint/2010/main" val="54579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1645"/>
            <a:ext cx="8229600" cy="3915703"/>
          </a:xfrm>
        </p:spPr>
        <p:txBody>
          <a:bodyPr>
            <a:normAutofit/>
          </a:bodyPr>
          <a:lstStyle/>
          <a:p>
            <a:r>
              <a:rPr lang="en-US" sz="3000" dirty="0">
                <a:latin typeface="Arial"/>
                <a:cs typeface="Arial"/>
              </a:rPr>
              <a:t>Draft policy language</a:t>
            </a:r>
          </a:p>
          <a:p>
            <a:pPr lvl="1"/>
            <a:r>
              <a:rPr lang="en-US" sz="2400" dirty="0">
                <a:latin typeface="Arial"/>
                <a:cs typeface="Arial"/>
              </a:rPr>
              <a:t>Research similar policy examples from other </a:t>
            </a:r>
            <a:r>
              <a:rPr lang="en-US" sz="2400" dirty="0" smtClean="0">
                <a:latin typeface="Arial"/>
                <a:cs typeface="Arial"/>
              </a:rPr>
              <a:t>jurisdictions</a:t>
            </a:r>
          </a:p>
          <a:p>
            <a:pPr lvl="1"/>
            <a:r>
              <a:rPr lang="en-US" sz="2400" dirty="0" smtClean="0">
                <a:latin typeface="Arial"/>
                <a:cs typeface="Arial"/>
              </a:rPr>
              <a:t>Tie </a:t>
            </a:r>
            <a:r>
              <a:rPr lang="en-US" sz="2400" dirty="0">
                <a:latin typeface="Arial"/>
                <a:cs typeface="Arial"/>
              </a:rPr>
              <a:t>to local </a:t>
            </a:r>
            <a:r>
              <a:rPr lang="en-US" sz="2400" dirty="0" smtClean="0">
                <a:latin typeface="Arial"/>
                <a:cs typeface="Arial"/>
              </a:rPr>
              <a:t>conditions</a:t>
            </a:r>
          </a:p>
          <a:p>
            <a:pPr lvl="1"/>
            <a:r>
              <a:rPr lang="en-US" sz="2400" dirty="0" smtClean="0">
                <a:latin typeface="Arial"/>
                <a:cs typeface="Arial"/>
              </a:rPr>
              <a:t>Clarify </a:t>
            </a:r>
            <a:r>
              <a:rPr lang="en-US" sz="2400" dirty="0">
                <a:latin typeface="Arial"/>
                <a:cs typeface="Arial"/>
              </a:rPr>
              <a:t>legal </a:t>
            </a:r>
            <a:r>
              <a:rPr lang="en-US" sz="2400" dirty="0" smtClean="0">
                <a:latin typeface="Arial"/>
                <a:cs typeface="Arial"/>
              </a:rPr>
              <a:t>basis</a:t>
            </a:r>
          </a:p>
          <a:p>
            <a:pPr lvl="1"/>
            <a:r>
              <a:rPr lang="en-US" sz="2400" dirty="0" smtClean="0">
                <a:latin typeface="Arial"/>
                <a:cs typeface="Arial"/>
              </a:rPr>
              <a:t>Compile </a:t>
            </a:r>
            <a:r>
              <a:rPr lang="en-US" sz="2400" dirty="0">
                <a:latin typeface="Arial"/>
                <a:cs typeface="Arial"/>
              </a:rPr>
              <a:t>supporting documents (case law, etc..</a:t>
            </a:r>
            <a:r>
              <a:rPr lang="en-US" sz="2400" dirty="0" smtClean="0">
                <a:latin typeface="Arial"/>
                <a:cs typeface="Arial"/>
              </a:rPr>
              <a:t>)</a:t>
            </a:r>
          </a:p>
          <a:p>
            <a:pPr lvl="1"/>
            <a:r>
              <a:rPr lang="en-US" sz="2400" dirty="0" smtClean="0">
                <a:latin typeface="Arial"/>
                <a:cs typeface="Arial"/>
              </a:rPr>
              <a:t>Control </a:t>
            </a:r>
            <a:r>
              <a:rPr lang="en-US" sz="2400" dirty="0">
                <a:latin typeface="Arial"/>
                <a:cs typeface="Arial"/>
              </a:rPr>
              <a:t>the </a:t>
            </a:r>
            <a:r>
              <a:rPr lang="en-US" sz="2400" dirty="0" smtClean="0">
                <a:latin typeface="Arial"/>
                <a:cs typeface="Arial"/>
              </a:rPr>
              <a:t>language</a:t>
            </a:r>
          </a:p>
          <a:p>
            <a:pPr lvl="1"/>
            <a:r>
              <a:rPr lang="en-US" sz="2400" dirty="0" smtClean="0">
                <a:latin typeface="Arial"/>
                <a:cs typeface="Arial"/>
              </a:rPr>
              <a:t>Work </a:t>
            </a:r>
            <a:r>
              <a:rPr lang="en-US" sz="2400" dirty="0">
                <a:latin typeface="Arial"/>
                <a:cs typeface="Arial"/>
              </a:rPr>
              <a:t>with the legal gatekeeper (City Attorney/County Counsel/City Solicitor, etc.)</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Step 5: Draft your policy</a:t>
            </a:r>
            <a:endParaRPr lang="en-US" sz="3600" b="1" dirty="0">
              <a:latin typeface="Arial"/>
              <a:cs typeface="Arial"/>
            </a:endParaRPr>
          </a:p>
        </p:txBody>
      </p:sp>
    </p:spTree>
    <p:extLst>
      <p:ext uri="{BB962C8B-B14F-4D97-AF65-F5344CB8AC3E}">
        <p14:creationId xmlns:p14="http://schemas.microsoft.com/office/powerpoint/2010/main" val="28837835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3638" y="274638"/>
            <a:ext cx="7765961" cy="1143000"/>
          </a:xfrm>
        </p:spPr>
        <p:txBody>
          <a:bodyPr>
            <a:normAutofit/>
          </a:bodyPr>
          <a:lstStyle/>
          <a:p>
            <a:r>
              <a:rPr lang="en-US" sz="3600" b="1" dirty="0">
                <a:latin typeface="Arial"/>
                <a:cs typeface="Arial"/>
              </a:rPr>
              <a:t>Step 5: Draft your </a:t>
            </a:r>
            <a:r>
              <a:rPr lang="en-US" sz="3600" b="1" dirty="0" smtClean="0">
                <a:latin typeface="Arial"/>
                <a:cs typeface="Arial"/>
              </a:rPr>
              <a:t>policy (cont.)</a:t>
            </a:r>
            <a:endParaRPr lang="en-US" sz="3600" b="1" dirty="0">
              <a:latin typeface="Arial"/>
              <a:cs typeface="Arial"/>
            </a:endParaRPr>
          </a:p>
        </p:txBody>
      </p:sp>
      <p:sp>
        <p:nvSpPr>
          <p:cNvPr id="6" name="Slide Number Placeholder 5"/>
          <p:cNvSpPr>
            <a:spLocks noGrp="1"/>
          </p:cNvSpPr>
          <p:nvPr>
            <p:ph type="sldNum" sz="quarter" idx="4294967295"/>
          </p:nvPr>
        </p:nvSpPr>
        <p:spPr>
          <a:xfrm>
            <a:off x="8550275" y="6570663"/>
            <a:ext cx="593725" cy="287337"/>
          </a:xfrm>
          <a:prstGeom prst="rect">
            <a:avLst/>
          </a:prstGeom>
        </p:spPr>
        <p:txBody>
          <a:bodyPr/>
          <a:lstStyle/>
          <a:p>
            <a:fld id="{080B2A83-EF0D-4729-93C8-748BE2C02EAD}" type="slidenum">
              <a:rPr lang="en-US" smtClean="0">
                <a:solidFill>
                  <a:srgbClr val="F2F2F2"/>
                </a:solidFill>
                <a:latin typeface="Arial"/>
                <a:cs typeface="Arial"/>
              </a:rPr>
              <a:pPr/>
              <a:t>37</a:t>
            </a:fld>
            <a:endParaRPr lang="en-US" dirty="0">
              <a:solidFill>
                <a:srgbClr val="F2F2F2"/>
              </a:solidFill>
              <a:latin typeface="Arial"/>
              <a:cs typeface="Arial"/>
            </a:endParaRPr>
          </a:p>
        </p:txBody>
      </p:sp>
      <p:sp>
        <p:nvSpPr>
          <p:cNvPr id="4" name="Rectangle 3"/>
          <p:cNvSpPr/>
          <p:nvPr/>
        </p:nvSpPr>
        <p:spPr>
          <a:xfrm>
            <a:off x="4572000" y="6581001"/>
            <a:ext cx="4572000" cy="276999"/>
          </a:xfrm>
          <a:prstGeom prst="rect">
            <a:avLst/>
          </a:prstGeom>
          <a:solidFill>
            <a:srgbClr val="C0504D"/>
          </a:solidFill>
        </p:spPr>
        <p:txBody>
          <a:bodyPr>
            <a:spAutoFit/>
          </a:bodyPr>
          <a:lstStyle/>
          <a:p>
            <a:pPr algn="ctr"/>
            <a:r>
              <a:rPr lang="en-US" sz="1200" dirty="0">
                <a:solidFill>
                  <a:srgbClr val="F2F2F2"/>
                </a:solidFill>
                <a:latin typeface="Arial"/>
                <a:cs typeface="Arial"/>
              </a:rPr>
              <a:t>Alcohol: No Ordinary Commodity | An advocate’s user guide</a:t>
            </a:r>
            <a:endParaRPr lang="en-US" sz="1200" dirty="0">
              <a:solidFill>
                <a:srgbClr val="F2F2F2"/>
              </a:solidFill>
            </a:endParaRPr>
          </a:p>
        </p:txBody>
      </p:sp>
      <p:sp>
        <p:nvSpPr>
          <p:cNvPr id="7" name="Rectangle 6"/>
          <p:cNvSpPr>
            <a:spLocks noChangeArrowheads="1"/>
          </p:cNvSpPr>
          <p:nvPr/>
        </p:nvSpPr>
        <p:spPr bwMode="auto">
          <a:xfrm>
            <a:off x="800100" y="1349320"/>
            <a:ext cx="7239000" cy="615553"/>
          </a:xfrm>
          <a:prstGeom prst="rect">
            <a:avLst/>
          </a:prstGeom>
          <a:solidFill>
            <a:schemeClr val="accent2"/>
          </a:solidFill>
          <a:ln>
            <a:noFill/>
          </a:ln>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altLang="en-US" sz="3400" b="1" dirty="0" smtClean="0">
                <a:solidFill>
                  <a:schemeClr val="bg1">
                    <a:lumMod val="95000"/>
                  </a:schemeClr>
                </a:solidFill>
                <a:latin typeface="+mn-lt"/>
              </a:rPr>
              <a:t>Policy </a:t>
            </a:r>
            <a:r>
              <a:rPr lang="en-US" altLang="en-US" sz="3400" b="1" dirty="0">
                <a:solidFill>
                  <a:schemeClr val="bg1">
                    <a:lumMod val="95000"/>
                  </a:schemeClr>
                </a:solidFill>
                <a:latin typeface="+mn-lt"/>
              </a:rPr>
              <a:t>Language</a:t>
            </a:r>
          </a:p>
        </p:txBody>
      </p:sp>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5441" y="2111319"/>
            <a:ext cx="3186059" cy="410178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9" name="Object 4"/>
          <p:cNvGraphicFramePr>
            <a:graphicFrameLocks noChangeAspect="1"/>
          </p:cNvGraphicFramePr>
          <p:nvPr>
            <p:extLst>
              <p:ext uri="{D42A27DB-BD31-4B8C-83A1-F6EECF244321}">
                <p14:modId xmlns:p14="http://schemas.microsoft.com/office/powerpoint/2010/main" val="698785558"/>
              </p:ext>
            </p:extLst>
          </p:nvPr>
        </p:nvGraphicFramePr>
        <p:xfrm>
          <a:off x="4648200" y="2116149"/>
          <a:ext cx="3165325" cy="4096954"/>
        </p:xfrm>
        <a:graphic>
          <a:graphicData uri="http://schemas.openxmlformats.org/presentationml/2006/ole">
            <mc:AlternateContent xmlns:mc="http://schemas.openxmlformats.org/markup-compatibility/2006">
              <mc:Choice xmlns:v="urn:schemas-microsoft-com:vml" Requires="v">
                <p:oleObj spid="_x0000_s1052" name="Acrobat Document" r:id="rId5" imgW="5829254" imgH="7543800" progId="AcroExch.Document.7">
                  <p:link updateAutomatic="1"/>
                </p:oleObj>
              </mc:Choice>
              <mc:Fallback>
                <p:oleObj name="Acrobat Document" r:id="rId5" imgW="5829254" imgH="7543800" progId="AcroExch.Document.7">
                  <p:link updateAutomatic="1"/>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116149"/>
                        <a:ext cx="3165325" cy="4096954"/>
                      </a:xfrm>
                      <a:prstGeom prst="rect">
                        <a:avLst/>
                      </a:prstGeom>
                      <a:noFill/>
                      <a:ln w="9525">
                        <a:solidFill>
                          <a:schemeClr val="tx1"/>
                        </a:solidFill>
                        <a:miter lim="800000"/>
                        <a:headEnd/>
                        <a:tailEnd/>
                      </a:ln>
                      <a:effectLst/>
                    </p:spPr>
                  </p:pic>
                </p:oleObj>
              </mc:Fallback>
            </mc:AlternateContent>
          </a:graphicData>
        </a:graphic>
      </p:graphicFrame>
    </p:spTree>
    <p:extLst>
      <p:ext uri="{BB962C8B-B14F-4D97-AF65-F5344CB8AC3E}">
        <p14:creationId xmlns:p14="http://schemas.microsoft.com/office/powerpoint/2010/main" val="14251123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Step 6: Use media advocacy</a:t>
            </a:r>
            <a:endParaRPr lang="en-US" sz="3600" b="1" dirty="0">
              <a:latin typeface="Arial"/>
              <a:cs typeface="Arial"/>
            </a:endParaRPr>
          </a:p>
        </p:txBody>
      </p:sp>
      <p:sp>
        <p:nvSpPr>
          <p:cNvPr id="7" name="Rectangle 4"/>
          <p:cNvSpPr txBox="1">
            <a:spLocks noChangeAspect="1" noChangeArrowheads="1"/>
          </p:cNvSpPr>
          <p:nvPr/>
        </p:nvSpPr>
        <p:spPr bwMode="auto">
          <a:xfrm>
            <a:off x="972001" y="1696303"/>
            <a:ext cx="7199999" cy="4377651"/>
          </a:xfrm>
          <a:prstGeom prst="rect">
            <a:avLst/>
          </a:prstGeom>
          <a:solidFill>
            <a:srgbClr val="C0504D"/>
          </a:solidFill>
          <a:ln w="12700" cap="flat">
            <a:solidFill>
              <a:schemeClr val="accent2"/>
            </a:solidFill>
          </a:ln>
          <a:effectLst>
            <a:outerShdw blurRad="63500" dist="107763" dir="2700000" algn="ctr" rotWithShape="0">
              <a:schemeClr val="bg2"/>
            </a:outerShdw>
          </a:effectLst>
          <a:extLs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228600">
              <a:buFont typeface="Wingdings" charset="0"/>
              <a:buNone/>
            </a:pPr>
            <a:r>
              <a:rPr lang="en-US" sz="4000" i="1" dirty="0" smtClean="0">
                <a:solidFill>
                  <a:srgbClr val="F2F2F2"/>
                </a:solidFill>
                <a:latin typeface="Garamond" charset="0"/>
              </a:rPr>
              <a:t>Media advocacy is</a:t>
            </a:r>
          </a:p>
          <a:p>
            <a:pPr marL="457200" indent="-228600">
              <a:buFont typeface="Wingdings" charset="0"/>
              <a:buNone/>
            </a:pPr>
            <a:r>
              <a:rPr lang="en-US" sz="4000" i="1" dirty="0" smtClean="0">
                <a:solidFill>
                  <a:srgbClr val="F2F2F2"/>
                </a:solidFill>
                <a:latin typeface="Garamond" charset="0"/>
              </a:rPr>
              <a:t>   the strategic use of</a:t>
            </a:r>
          </a:p>
          <a:p>
            <a:pPr marL="457200" indent="-228600">
              <a:buFont typeface="Wingdings" charset="0"/>
              <a:buNone/>
            </a:pPr>
            <a:r>
              <a:rPr lang="en-US" sz="4000" i="1" dirty="0" smtClean="0">
                <a:solidFill>
                  <a:srgbClr val="F2F2F2"/>
                </a:solidFill>
                <a:latin typeface="Garamond" charset="0"/>
              </a:rPr>
              <a:t>      the mass media to support </a:t>
            </a:r>
          </a:p>
          <a:p>
            <a:pPr marL="457200" indent="-228600">
              <a:buFont typeface="Wingdings" charset="0"/>
              <a:buNone/>
            </a:pPr>
            <a:r>
              <a:rPr lang="en-US" sz="4000" i="1" dirty="0" smtClean="0">
                <a:solidFill>
                  <a:srgbClr val="F2F2F2"/>
                </a:solidFill>
                <a:latin typeface="Garamond" charset="0"/>
              </a:rPr>
              <a:t>		   organizing campaigns</a:t>
            </a:r>
          </a:p>
          <a:p>
            <a:pPr marL="457200" indent="-228600">
              <a:buFont typeface="Wingdings" charset="0"/>
              <a:buNone/>
            </a:pPr>
            <a:r>
              <a:rPr lang="en-US" sz="4000" i="1" dirty="0" smtClean="0">
                <a:solidFill>
                  <a:srgbClr val="F2F2F2"/>
                </a:solidFill>
                <a:latin typeface="Garamond" charset="0"/>
              </a:rPr>
              <a:t>            to advance social or</a:t>
            </a:r>
          </a:p>
          <a:p>
            <a:pPr marL="457200" indent="-228600">
              <a:buFont typeface="Wingdings" charset="0"/>
              <a:buNone/>
            </a:pPr>
            <a:r>
              <a:rPr lang="en-US" sz="4000" i="1" dirty="0" smtClean="0">
                <a:solidFill>
                  <a:srgbClr val="F2F2F2"/>
                </a:solidFill>
                <a:latin typeface="Garamond" charset="0"/>
              </a:rPr>
              <a:t>               public policy initiatives.</a:t>
            </a:r>
            <a:endParaRPr lang="en-US" sz="4000" i="1" dirty="0">
              <a:solidFill>
                <a:srgbClr val="F2F2F2"/>
              </a:solidFill>
              <a:latin typeface="Garamond" charset="0"/>
            </a:endParaRPr>
          </a:p>
        </p:txBody>
      </p:sp>
    </p:spTree>
    <p:extLst>
      <p:ext uri="{BB962C8B-B14F-4D97-AF65-F5344CB8AC3E}">
        <p14:creationId xmlns:p14="http://schemas.microsoft.com/office/powerpoint/2010/main" val="23884526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2403"/>
            <a:ext cx="8229600" cy="3954186"/>
          </a:xfrm>
        </p:spPr>
        <p:txBody>
          <a:bodyPr>
            <a:normAutofit/>
          </a:bodyPr>
          <a:lstStyle/>
          <a:p>
            <a:r>
              <a:rPr lang="en-US" sz="3000" dirty="0" smtClean="0">
                <a:latin typeface="Arial"/>
                <a:cs typeface="Arial"/>
              </a:rPr>
              <a:t>Framing </a:t>
            </a:r>
            <a:r>
              <a:rPr lang="en-US" sz="3000" dirty="0">
                <a:latin typeface="Arial"/>
                <a:cs typeface="Arial"/>
              </a:rPr>
              <a:t>for access:</a:t>
            </a:r>
          </a:p>
          <a:p>
            <a:pPr lvl="1"/>
            <a:r>
              <a:rPr lang="en-US" sz="2400" dirty="0">
                <a:latin typeface="Arial"/>
                <a:cs typeface="Arial"/>
              </a:rPr>
              <a:t>Getting on the news</a:t>
            </a:r>
          </a:p>
          <a:p>
            <a:pPr lvl="1"/>
            <a:r>
              <a:rPr lang="en-US" sz="2400" dirty="0">
                <a:latin typeface="Arial"/>
                <a:cs typeface="Arial"/>
              </a:rPr>
              <a:t>Surmounting the “who cares” barrier</a:t>
            </a:r>
          </a:p>
          <a:p>
            <a:r>
              <a:rPr lang="en-US" sz="3000" dirty="0" smtClean="0">
                <a:latin typeface="Arial"/>
                <a:cs typeface="Arial"/>
              </a:rPr>
              <a:t>Winning </a:t>
            </a:r>
            <a:r>
              <a:rPr lang="en-US" sz="3000" dirty="0">
                <a:latin typeface="Arial"/>
                <a:cs typeface="Arial"/>
              </a:rPr>
              <a:t>the framing battle (framing for content)</a:t>
            </a:r>
          </a:p>
          <a:p>
            <a:pPr lvl="1"/>
            <a:r>
              <a:rPr lang="en-US" sz="2400" dirty="0">
                <a:latin typeface="Arial"/>
                <a:cs typeface="Arial"/>
              </a:rPr>
              <a:t>Getting the story told the way you want it told</a:t>
            </a:r>
          </a:p>
          <a:p>
            <a:pPr lvl="2"/>
            <a:r>
              <a:rPr lang="en-US" sz="2000" dirty="0">
                <a:latin typeface="Arial"/>
                <a:cs typeface="Arial"/>
              </a:rPr>
              <a:t>Moving from individual to environment</a:t>
            </a:r>
          </a:p>
          <a:p>
            <a:pPr lvl="2"/>
            <a:r>
              <a:rPr lang="en-US" sz="2000" dirty="0">
                <a:latin typeface="Arial"/>
                <a:cs typeface="Arial"/>
              </a:rPr>
              <a:t>Pointing towards a policy solution</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Media advocacy: The challenges</a:t>
            </a:r>
            <a:endParaRPr lang="en-US" sz="3600" b="1" dirty="0">
              <a:latin typeface="Arial"/>
              <a:cs typeface="Arial"/>
            </a:endParaRPr>
          </a:p>
        </p:txBody>
      </p:sp>
    </p:spTree>
    <p:extLst>
      <p:ext uri="{BB962C8B-B14F-4D97-AF65-F5344CB8AC3E}">
        <p14:creationId xmlns:p14="http://schemas.microsoft.com/office/powerpoint/2010/main" val="2221081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8392"/>
            <a:ext cx="8229600" cy="3597089"/>
          </a:xfrm>
        </p:spPr>
        <p:txBody>
          <a:bodyPr>
            <a:normAutofit/>
          </a:bodyPr>
          <a:lstStyle/>
          <a:p>
            <a:pPr>
              <a:lnSpc>
                <a:spcPct val="120000"/>
              </a:lnSpc>
            </a:pPr>
            <a:r>
              <a:rPr lang="en-US" sz="3000" dirty="0">
                <a:latin typeface="Arial"/>
                <a:ea typeface="ＭＳ Ｐゴシック" pitchFamily="34" charset="-128"/>
                <a:cs typeface="Arial"/>
              </a:rPr>
              <a:t>Articulation of a socially (as well as scientifically) credible threat</a:t>
            </a:r>
          </a:p>
          <a:p>
            <a:pPr>
              <a:lnSpc>
                <a:spcPct val="120000"/>
              </a:lnSpc>
            </a:pPr>
            <a:r>
              <a:rPr lang="en-US" sz="3000" dirty="0">
                <a:latin typeface="Arial"/>
                <a:ea typeface="ＭＳ Ｐゴシック" pitchFamily="34" charset="-128"/>
                <a:cs typeface="Arial"/>
              </a:rPr>
              <a:t>Ability to mobilize a diverse organizational constituency</a:t>
            </a:r>
          </a:p>
          <a:p>
            <a:pPr>
              <a:lnSpc>
                <a:spcPct val="120000"/>
              </a:lnSpc>
            </a:pPr>
            <a:r>
              <a:rPr lang="en-US" sz="3000" dirty="0">
                <a:latin typeface="Arial"/>
                <a:ea typeface="ＭＳ Ｐゴシック" pitchFamily="34" charset="-128"/>
                <a:cs typeface="Arial"/>
              </a:rPr>
              <a:t>Convergence of political opportunities with larger vulnerabilities</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What </a:t>
            </a:r>
            <a:r>
              <a:rPr lang="en-US" sz="3600" b="1" dirty="0">
                <a:latin typeface="Arial"/>
                <a:cs typeface="Arial"/>
              </a:rPr>
              <a:t>it takes: Advocacy!</a:t>
            </a:r>
          </a:p>
        </p:txBody>
      </p:sp>
    </p:spTree>
    <p:extLst>
      <p:ext uri="{BB962C8B-B14F-4D97-AF65-F5344CB8AC3E}">
        <p14:creationId xmlns:p14="http://schemas.microsoft.com/office/powerpoint/2010/main" val="3973902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Framing challenges</a:t>
            </a:r>
            <a:endParaRPr lang="en-US" sz="3600" b="1" dirty="0">
              <a:latin typeface="Arial"/>
              <a:cs typeface="Arial"/>
            </a:endParaRPr>
          </a:p>
        </p:txBody>
      </p:sp>
      <p:sp>
        <p:nvSpPr>
          <p:cNvPr id="7" name="Rectangle 5"/>
          <p:cNvSpPr>
            <a:spLocks noChangeArrowheads="1"/>
          </p:cNvSpPr>
          <p:nvPr/>
        </p:nvSpPr>
        <p:spPr bwMode="auto">
          <a:xfrm>
            <a:off x="1045369" y="1537179"/>
            <a:ext cx="7053262" cy="5015130"/>
          </a:xfrm>
          <a:prstGeom prst="rect">
            <a:avLst/>
          </a:prstGeom>
          <a:solidFill>
            <a:srgbClr val="C0504D"/>
          </a:solidFill>
          <a:ln w="12700">
            <a:solidFill>
              <a:srgbClr val="C0504D"/>
            </a:solidFill>
            <a:miter lim="800000"/>
            <a:headEnd/>
            <a:tailEnd/>
          </a:ln>
          <a:effectLst>
            <a:outerShdw dist="107763" dir="2700000" algn="ctr" rotWithShape="0">
              <a:schemeClr val="bg2"/>
            </a:outerShdw>
          </a:effectLst>
        </p:spPr>
        <p:txBody>
          <a:bodyPr lIns="92075" tIns="46038" rIns="92075" bIns="46038"/>
          <a:lstStyle/>
          <a:p>
            <a:pPr marL="457200" indent="-228600" algn="l" defTabSz="628650">
              <a:lnSpc>
                <a:spcPct val="75000"/>
              </a:lnSpc>
              <a:buFont typeface="Wingdings" pitchFamily="2" charset="2"/>
              <a:buChar char="F"/>
              <a:defRPr/>
            </a:pPr>
            <a:endParaRPr lang="en-US" sz="2400" dirty="0">
              <a:solidFill>
                <a:srgbClr val="F2F2F2"/>
              </a:solidFill>
              <a:latin typeface="Arial"/>
              <a:cs typeface="Arial"/>
            </a:endParaRPr>
          </a:p>
          <a:p>
            <a:pPr marL="457200" indent="-228600" algn="l" defTabSz="628650">
              <a:lnSpc>
                <a:spcPct val="75000"/>
              </a:lnSpc>
              <a:buFont typeface="Wingdings" pitchFamily="2" charset="2"/>
              <a:buChar char="F"/>
              <a:defRPr/>
            </a:pPr>
            <a:r>
              <a:rPr lang="en-US" sz="2400" dirty="0" smtClean="0">
                <a:solidFill>
                  <a:srgbClr val="F2F2F2"/>
                </a:solidFill>
                <a:latin typeface="Arial"/>
                <a:cs typeface="Arial"/>
              </a:rPr>
              <a:t> Translate </a:t>
            </a:r>
            <a:r>
              <a:rPr lang="en-US" sz="2400" dirty="0">
                <a:solidFill>
                  <a:srgbClr val="F2F2F2"/>
                </a:solidFill>
                <a:latin typeface="Arial"/>
                <a:cs typeface="Arial"/>
              </a:rPr>
              <a:t>individual problem to social </a:t>
            </a:r>
            <a:r>
              <a:rPr lang="en-US" sz="2400" dirty="0" smtClean="0">
                <a:solidFill>
                  <a:srgbClr val="F2F2F2"/>
                </a:solidFill>
                <a:latin typeface="Arial"/>
                <a:cs typeface="Arial"/>
              </a:rPr>
              <a:t>issue</a:t>
            </a:r>
            <a:endParaRPr lang="en-US" sz="800" dirty="0">
              <a:solidFill>
                <a:srgbClr val="F2F2F2"/>
              </a:solidFill>
              <a:latin typeface="Arial"/>
              <a:cs typeface="Arial"/>
            </a:endParaRPr>
          </a:p>
          <a:p>
            <a:pPr marL="457200" indent="-228600" algn="l" defTabSz="628650">
              <a:lnSpc>
                <a:spcPct val="75000"/>
              </a:lnSpc>
              <a:buFont typeface="Wingdings" pitchFamily="2" charset="2"/>
              <a:buNone/>
              <a:defRPr/>
            </a:pPr>
            <a:r>
              <a:rPr lang="en-US" sz="2400" dirty="0">
                <a:solidFill>
                  <a:srgbClr val="F2F2F2"/>
                </a:solidFill>
                <a:latin typeface="Arial"/>
                <a:cs typeface="Arial"/>
              </a:rPr>
              <a:t> </a:t>
            </a:r>
          </a:p>
          <a:p>
            <a:pPr marL="457200" indent="-228600" algn="l" defTabSz="628650">
              <a:lnSpc>
                <a:spcPct val="75000"/>
              </a:lnSpc>
              <a:buFont typeface="Wingdings" pitchFamily="2" charset="2"/>
              <a:buChar char="F"/>
              <a:defRPr/>
            </a:pPr>
            <a:r>
              <a:rPr lang="en-US" sz="2400" dirty="0" smtClean="0">
                <a:solidFill>
                  <a:srgbClr val="F2F2F2"/>
                </a:solidFill>
                <a:latin typeface="Arial"/>
                <a:cs typeface="Arial"/>
              </a:rPr>
              <a:t> Assign </a:t>
            </a:r>
            <a:r>
              <a:rPr lang="en-US" sz="2400" dirty="0">
                <a:solidFill>
                  <a:srgbClr val="F2F2F2"/>
                </a:solidFill>
                <a:latin typeface="Arial"/>
                <a:cs typeface="Arial"/>
              </a:rPr>
              <a:t>primary responsibility</a:t>
            </a:r>
            <a:br>
              <a:rPr lang="en-US" sz="2400" dirty="0">
                <a:solidFill>
                  <a:srgbClr val="F2F2F2"/>
                </a:solidFill>
                <a:latin typeface="Arial"/>
                <a:cs typeface="Arial"/>
              </a:rPr>
            </a:br>
            <a:endParaRPr lang="en-US" sz="2400" dirty="0">
              <a:solidFill>
                <a:srgbClr val="F2F2F2"/>
              </a:solidFill>
              <a:latin typeface="Arial"/>
              <a:cs typeface="Arial"/>
            </a:endParaRPr>
          </a:p>
          <a:p>
            <a:pPr marL="457200" indent="-228600" algn="l" defTabSz="628650">
              <a:lnSpc>
                <a:spcPct val="75000"/>
              </a:lnSpc>
              <a:buFont typeface="Wingdings" pitchFamily="2" charset="2"/>
              <a:buChar char="F"/>
              <a:defRPr/>
            </a:pPr>
            <a:r>
              <a:rPr lang="en-US" sz="2400" dirty="0">
                <a:solidFill>
                  <a:srgbClr val="F2F2F2"/>
                </a:solidFill>
                <a:latin typeface="Arial"/>
                <a:cs typeface="Arial"/>
              </a:rPr>
              <a:t> Present solution</a:t>
            </a:r>
            <a:br>
              <a:rPr lang="en-US" sz="2400" dirty="0">
                <a:solidFill>
                  <a:srgbClr val="F2F2F2"/>
                </a:solidFill>
                <a:latin typeface="Arial"/>
                <a:cs typeface="Arial"/>
              </a:rPr>
            </a:br>
            <a:endParaRPr lang="en-US" sz="2400" dirty="0">
              <a:solidFill>
                <a:srgbClr val="F2F2F2"/>
              </a:solidFill>
              <a:latin typeface="Arial"/>
              <a:cs typeface="Arial"/>
            </a:endParaRPr>
          </a:p>
          <a:p>
            <a:pPr marL="457200" indent="-228600" algn="l" defTabSz="628650">
              <a:lnSpc>
                <a:spcPct val="75000"/>
              </a:lnSpc>
              <a:buFont typeface="Wingdings" pitchFamily="2" charset="2"/>
              <a:buChar char="F"/>
              <a:defRPr/>
            </a:pPr>
            <a:r>
              <a:rPr lang="en-US" sz="2400" dirty="0">
                <a:solidFill>
                  <a:srgbClr val="F2F2F2"/>
                </a:solidFill>
                <a:latin typeface="Arial"/>
                <a:cs typeface="Arial"/>
              </a:rPr>
              <a:t> Make practical/policy appeal</a:t>
            </a:r>
            <a:br>
              <a:rPr lang="en-US" sz="2400" dirty="0">
                <a:solidFill>
                  <a:srgbClr val="F2F2F2"/>
                </a:solidFill>
                <a:latin typeface="Arial"/>
                <a:cs typeface="Arial"/>
              </a:rPr>
            </a:br>
            <a:endParaRPr lang="en-US" sz="2400" dirty="0">
              <a:solidFill>
                <a:srgbClr val="F2F2F2"/>
              </a:solidFill>
              <a:latin typeface="Arial"/>
              <a:cs typeface="Arial"/>
            </a:endParaRPr>
          </a:p>
          <a:p>
            <a:pPr marL="457200" indent="-228600" algn="l" defTabSz="628650">
              <a:lnSpc>
                <a:spcPct val="75000"/>
              </a:lnSpc>
              <a:spcBef>
                <a:spcPct val="20000"/>
              </a:spcBef>
              <a:buFont typeface="Wingdings" pitchFamily="2" charset="2"/>
              <a:buChar char="F"/>
              <a:defRPr/>
            </a:pPr>
            <a:r>
              <a:rPr lang="en-US" sz="2400" dirty="0">
                <a:solidFill>
                  <a:srgbClr val="F2F2F2"/>
                </a:solidFill>
                <a:latin typeface="Arial"/>
                <a:cs typeface="Arial"/>
              </a:rPr>
              <a:t> </a:t>
            </a:r>
            <a:r>
              <a:rPr lang="en-US" sz="2400" dirty="0" smtClean="0">
                <a:solidFill>
                  <a:srgbClr val="F2F2F2"/>
                </a:solidFill>
                <a:latin typeface="Arial"/>
                <a:cs typeface="Arial"/>
              </a:rPr>
              <a:t>For news media, develop </a:t>
            </a:r>
            <a:r>
              <a:rPr lang="en-US" sz="2400" dirty="0">
                <a:solidFill>
                  <a:srgbClr val="F2F2F2"/>
                </a:solidFill>
                <a:latin typeface="Arial"/>
                <a:cs typeface="Arial"/>
              </a:rPr>
              <a:t>story elements</a:t>
            </a:r>
            <a:endParaRPr lang="en-US" sz="1600" dirty="0">
              <a:solidFill>
                <a:srgbClr val="F2F2F2"/>
              </a:solidFill>
              <a:latin typeface="Arial"/>
              <a:cs typeface="Arial"/>
            </a:endParaRPr>
          </a:p>
          <a:p>
            <a:pPr marL="857250" lvl="1" indent="-228600" algn="l" defTabSz="628650">
              <a:lnSpc>
                <a:spcPct val="75000"/>
              </a:lnSpc>
              <a:spcBef>
                <a:spcPct val="20000"/>
              </a:spcBef>
              <a:buFont typeface="Symbol" pitchFamily="18" charset="2"/>
              <a:buChar char="·"/>
              <a:defRPr/>
            </a:pPr>
            <a:r>
              <a:rPr lang="en-US" sz="1600" dirty="0" smtClean="0">
                <a:solidFill>
                  <a:srgbClr val="F2F2F2"/>
                </a:solidFill>
                <a:latin typeface="Arial"/>
                <a:cs typeface="Arial"/>
              </a:rPr>
              <a:t>use </a:t>
            </a:r>
            <a:r>
              <a:rPr lang="en-US" sz="1600" dirty="0">
                <a:solidFill>
                  <a:srgbClr val="F2F2F2"/>
                </a:solidFill>
                <a:latin typeface="Arial"/>
                <a:cs typeface="Arial"/>
              </a:rPr>
              <a:t>compelling visuals and symbols</a:t>
            </a:r>
          </a:p>
          <a:p>
            <a:pPr marL="857250" lvl="1" indent="-228600" algn="l" defTabSz="628650">
              <a:lnSpc>
                <a:spcPct val="75000"/>
              </a:lnSpc>
              <a:spcBef>
                <a:spcPct val="20000"/>
              </a:spcBef>
              <a:buFont typeface="Symbol" pitchFamily="18" charset="2"/>
              <a:buChar char="·"/>
              <a:defRPr/>
            </a:pPr>
            <a:r>
              <a:rPr lang="en-US" sz="1600" dirty="0" smtClean="0">
                <a:solidFill>
                  <a:srgbClr val="F2F2F2"/>
                </a:solidFill>
                <a:latin typeface="Arial"/>
                <a:cs typeface="Arial"/>
              </a:rPr>
              <a:t>develop </a:t>
            </a:r>
            <a:r>
              <a:rPr lang="en-US" sz="1600" dirty="0">
                <a:solidFill>
                  <a:srgbClr val="F2F2F2"/>
                </a:solidFill>
                <a:latin typeface="Arial"/>
                <a:cs typeface="Arial"/>
              </a:rPr>
              <a:t>social math</a:t>
            </a:r>
          </a:p>
          <a:p>
            <a:pPr marL="857250" lvl="1" indent="-228600" algn="l" defTabSz="628650">
              <a:lnSpc>
                <a:spcPct val="75000"/>
              </a:lnSpc>
              <a:spcBef>
                <a:spcPct val="20000"/>
              </a:spcBef>
              <a:buFont typeface="Symbol" pitchFamily="18" charset="2"/>
              <a:buChar char="·"/>
              <a:defRPr/>
            </a:pPr>
            <a:r>
              <a:rPr lang="en-US" sz="1600" dirty="0" smtClean="0">
                <a:solidFill>
                  <a:srgbClr val="F2F2F2"/>
                </a:solidFill>
                <a:latin typeface="Arial"/>
                <a:cs typeface="Arial"/>
              </a:rPr>
              <a:t>identify </a:t>
            </a:r>
            <a:r>
              <a:rPr lang="en-US" sz="1600" dirty="0">
                <a:solidFill>
                  <a:srgbClr val="F2F2F2"/>
                </a:solidFill>
                <a:latin typeface="Arial"/>
                <a:cs typeface="Arial"/>
              </a:rPr>
              <a:t>authentic voices</a:t>
            </a:r>
          </a:p>
          <a:p>
            <a:pPr marL="857250" lvl="1" indent="-228600" algn="l" defTabSz="628650">
              <a:lnSpc>
                <a:spcPct val="75000"/>
              </a:lnSpc>
              <a:spcBef>
                <a:spcPct val="20000"/>
              </a:spcBef>
              <a:buFont typeface="Symbol" pitchFamily="18" charset="2"/>
              <a:buChar char="·"/>
              <a:defRPr/>
            </a:pPr>
            <a:r>
              <a:rPr lang="en-US" sz="1600" dirty="0" smtClean="0">
                <a:solidFill>
                  <a:srgbClr val="F2F2F2"/>
                </a:solidFill>
                <a:latin typeface="Arial"/>
                <a:cs typeface="Arial"/>
              </a:rPr>
              <a:t>seize </a:t>
            </a:r>
            <a:r>
              <a:rPr lang="en-US" sz="1600" dirty="0">
                <a:solidFill>
                  <a:srgbClr val="F2F2F2"/>
                </a:solidFill>
                <a:latin typeface="Arial"/>
                <a:cs typeface="Arial"/>
              </a:rPr>
              <a:t>symbols </a:t>
            </a:r>
          </a:p>
          <a:p>
            <a:pPr marL="857250" lvl="1" indent="-228600" algn="l" defTabSz="628650">
              <a:lnSpc>
                <a:spcPct val="75000"/>
              </a:lnSpc>
              <a:spcBef>
                <a:spcPct val="20000"/>
              </a:spcBef>
              <a:buFont typeface="Symbol" pitchFamily="18" charset="2"/>
              <a:buChar char="·"/>
              <a:defRPr/>
            </a:pPr>
            <a:r>
              <a:rPr lang="en-US" sz="1600" dirty="0">
                <a:solidFill>
                  <a:srgbClr val="F2F2F2"/>
                </a:solidFill>
                <a:latin typeface="Arial"/>
                <a:cs typeface="Arial"/>
              </a:rPr>
              <a:t>brainstorm media </a:t>
            </a:r>
            <a:r>
              <a:rPr lang="en-US" sz="1600" dirty="0" smtClean="0">
                <a:solidFill>
                  <a:srgbClr val="F2F2F2"/>
                </a:solidFill>
                <a:latin typeface="Arial"/>
                <a:cs typeface="Arial"/>
              </a:rPr>
              <a:t>bites</a:t>
            </a:r>
          </a:p>
          <a:p>
            <a:pPr marL="628650" lvl="1" algn="l" defTabSz="628650">
              <a:lnSpc>
                <a:spcPct val="75000"/>
              </a:lnSpc>
              <a:spcBef>
                <a:spcPct val="20000"/>
              </a:spcBef>
              <a:defRPr/>
            </a:pPr>
            <a:endParaRPr lang="en-US" sz="2400" dirty="0">
              <a:solidFill>
                <a:srgbClr val="F2F2F2"/>
              </a:solidFill>
              <a:latin typeface="Arial"/>
              <a:cs typeface="Arial"/>
            </a:endParaRPr>
          </a:p>
          <a:p>
            <a:pPr marL="457200" indent="-228600" algn="l" defTabSz="628650">
              <a:lnSpc>
                <a:spcPct val="75000"/>
              </a:lnSpc>
              <a:spcBef>
                <a:spcPct val="20000"/>
              </a:spcBef>
              <a:buFont typeface="Wingdings" pitchFamily="2" charset="2"/>
              <a:buChar char="F"/>
              <a:defRPr/>
            </a:pPr>
            <a:r>
              <a:rPr lang="en-US" sz="2400" dirty="0" smtClean="0">
                <a:solidFill>
                  <a:srgbClr val="F2F2F2"/>
                </a:solidFill>
                <a:latin typeface="Arial"/>
                <a:cs typeface="Arial"/>
              </a:rPr>
              <a:t> Tailor </a:t>
            </a:r>
            <a:r>
              <a:rPr lang="en-US" sz="2400" dirty="0">
                <a:solidFill>
                  <a:srgbClr val="F2F2F2"/>
                </a:solidFill>
                <a:latin typeface="Arial"/>
                <a:cs typeface="Arial"/>
              </a:rPr>
              <a:t>to audience</a:t>
            </a:r>
          </a:p>
        </p:txBody>
      </p:sp>
    </p:spTree>
    <p:extLst>
      <p:ext uri="{BB962C8B-B14F-4D97-AF65-F5344CB8AC3E}">
        <p14:creationId xmlns:p14="http://schemas.microsoft.com/office/powerpoint/2010/main" val="314276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heckerboard(across)">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checkerboard(across)">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checkerboard(across)">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checkerboard(across)">
                                      <p:cBhvr>
                                        <p:cTn id="32" dur="500"/>
                                        <p:tgtEl>
                                          <p:spTgt spid="7">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checkerboard(across)">
                                      <p:cBhvr>
                                        <p:cTn id="35" dur="500"/>
                                        <p:tgtEl>
                                          <p:spTgt spid="7">
                                            <p:txEl>
                                              <p:pRg st="7" end="7"/>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animEffect transition="in" filter="checkerboard(across)">
                                      <p:cBhvr>
                                        <p:cTn id="38" dur="500"/>
                                        <p:tgtEl>
                                          <p:spTgt spid="7">
                                            <p:txEl>
                                              <p:pRg st="8" end="8"/>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Effect transition="in" filter="checkerboard(across)">
                                      <p:cBhvr>
                                        <p:cTn id="41" dur="500"/>
                                        <p:tgtEl>
                                          <p:spTgt spid="7">
                                            <p:txEl>
                                              <p:pRg st="9" end="9"/>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7">
                                            <p:txEl>
                                              <p:pRg st="10" end="10"/>
                                            </p:txEl>
                                          </p:spTgt>
                                        </p:tgtEl>
                                        <p:attrNameLst>
                                          <p:attrName>style.visibility</p:attrName>
                                        </p:attrNameLst>
                                      </p:cBhvr>
                                      <p:to>
                                        <p:strVal val="visible"/>
                                      </p:to>
                                    </p:set>
                                    <p:animEffect transition="in" filter="checkerboard(across)">
                                      <p:cBhvr>
                                        <p:cTn id="44" dur="500"/>
                                        <p:tgtEl>
                                          <p:spTgt spid="7">
                                            <p:txEl>
                                              <p:pRg st="10" end="10"/>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animEffect transition="in" filter="checkerboard(across)">
                                      <p:cBhvr>
                                        <p:cTn id="47" dur="500"/>
                                        <p:tgtEl>
                                          <p:spTgt spid="7">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7">
                                            <p:txEl>
                                              <p:pRg st="13" end="13"/>
                                            </p:txEl>
                                          </p:spTgt>
                                        </p:tgtEl>
                                        <p:attrNameLst>
                                          <p:attrName>style.visibility</p:attrName>
                                        </p:attrNameLst>
                                      </p:cBhvr>
                                      <p:to>
                                        <p:strVal val="visible"/>
                                      </p:to>
                                    </p:set>
                                    <p:animEffect transition="in" filter="checkerboard(across)">
                                      <p:cBhvr>
                                        <p:cTn id="5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399"/>
            <a:ext cx="8229600" cy="4095290"/>
          </a:xfrm>
        </p:spPr>
        <p:txBody>
          <a:bodyPr>
            <a:noAutofit/>
          </a:bodyPr>
          <a:lstStyle/>
          <a:p>
            <a:r>
              <a:rPr lang="en-US" sz="1600" dirty="0">
                <a:latin typeface="Arial"/>
                <a:cs typeface="Arial"/>
              </a:rPr>
              <a:t>“I’m tired of Cadillac prisons and jalopy schools.”</a:t>
            </a:r>
          </a:p>
          <a:p>
            <a:r>
              <a:rPr lang="en-US" sz="1600" dirty="0">
                <a:latin typeface="Arial"/>
                <a:cs typeface="Arial"/>
              </a:rPr>
              <a:t>“It is easy to think of smoking as an adult problem.  But nicotine addition begins when most smokers are in their teens, so let’s call this what it is: a pediatric disease.”</a:t>
            </a:r>
          </a:p>
          <a:p>
            <a:r>
              <a:rPr lang="en-US" sz="1600" dirty="0">
                <a:latin typeface="Arial"/>
                <a:cs typeface="Arial"/>
              </a:rPr>
              <a:t>“Too many kids are born into zip codes of shame.  They live in a city glutted with guns, drugs, and alcohol.  They plan more for their funerals than their futures.”</a:t>
            </a:r>
          </a:p>
          <a:p>
            <a:r>
              <a:rPr lang="en-US" sz="1600" dirty="0">
                <a:latin typeface="Arial"/>
                <a:cs typeface="Arial"/>
              </a:rPr>
              <a:t>“Toys are subjected to strict safety measures, but in the gun industry, there is absolutely no regulation or standards of manufacture.”</a:t>
            </a:r>
          </a:p>
          <a:p>
            <a:r>
              <a:rPr lang="en-US" sz="1600" dirty="0">
                <a:latin typeface="Arial"/>
                <a:cs typeface="Arial"/>
              </a:rPr>
              <a:t>“Saying that unwed mothers cause poverty is like saying that hungry people cause famine or sick people cause disease.”</a:t>
            </a:r>
          </a:p>
          <a:p>
            <a:r>
              <a:rPr lang="en-US" sz="1600" dirty="0">
                <a:latin typeface="Arial"/>
                <a:cs typeface="Arial"/>
              </a:rPr>
              <a:t>“In my neighborhood, it is as easy for children to buy guns as school supplies.”</a:t>
            </a:r>
          </a:p>
          <a:p>
            <a:r>
              <a:rPr lang="en-US" sz="1600" dirty="0">
                <a:latin typeface="Arial"/>
                <a:cs typeface="Arial"/>
              </a:rPr>
              <a:t>“The Golden Gate bridge is the world’s leading suicide landmark…putting up a suicide barrier would provide many, many people with a second chance.”</a:t>
            </a:r>
          </a:p>
          <a:p>
            <a:r>
              <a:rPr lang="en-US" sz="1600" dirty="0">
                <a:latin typeface="Arial"/>
                <a:cs typeface="Arial"/>
              </a:rPr>
              <a:t>“Employment-based health care is like an electricity grid run on individual generators, or a water system based on scattered wells – what’s missing is a health care infrastructure.”</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a:latin typeface="Arial"/>
                <a:cs typeface="Arial"/>
              </a:rPr>
              <a:t>M</a:t>
            </a:r>
            <a:r>
              <a:rPr lang="en-US" sz="3600" b="1" dirty="0" smtClean="0">
                <a:latin typeface="Arial"/>
                <a:cs typeface="Arial"/>
              </a:rPr>
              <a:t>edia bite examples</a:t>
            </a:r>
            <a:endParaRPr lang="en-US" sz="3600" b="1" dirty="0">
              <a:latin typeface="Arial"/>
              <a:cs typeface="Arial"/>
            </a:endParaRPr>
          </a:p>
        </p:txBody>
      </p:sp>
    </p:spTree>
    <p:extLst>
      <p:ext uri="{BB962C8B-B14F-4D97-AF65-F5344CB8AC3E}">
        <p14:creationId xmlns:p14="http://schemas.microsoft.com/office/powerpoint/2010/main" val="9156129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Alcohol </a:t>
            </a:r>
            <a:r>
              <a:rPr lang="en-US" sz="3600" b="1" dirty="0">
                <a:latin typeface="Arial"/>
                <a:cs typeface="Arial"/>
              </a:rPr>
              <a:t>policy stages of change and implications for messaging</a:t>
            </a:r>
          </a:p>
        </p:txBody>
      </p:sp>
      <p:graphicFrame>
        <p:nvGraphicFramePr>
          <p:cNvPr id="7" name="Table 6"/>
          <p:cNvGraphicFramePr>
            <a:graphicFrameLocks noGrp="1"/>
          </p:cNvGraphicFramePr>
          <p:nvPr>
            <p:extLst>
              <p:ext uri="{D42A27DB-BD31-4B8C-83A1-F6EECF244321}">
                <p14:modId xmlns:p14="http://schemas.microsoft.com/office/powerpoint/2010/main" val="2404791582"/>
              </p:ext>
            </p:extLst>
          </p:nvPr>
        </p:nvGraphicFramePr>
        <p:xfrm>
          <a:off x="811428" y="1575956"/>
          <a:ext cx="7620368" cy="4803724"/>
        </p:xfrm>
        <a:graphic>
          <a:graphicData uri="http://schemas.openxmlformats.org/drawingml/2006/table">
            <a:tbl>
              <a:tblPr firstRow="1" bandRow="1">
                <a:tableStyleId>{72833802-FEF1-4C79-8D5D-14CF1EAF98D9}</a:tableStyleId>
              </a:tblPr>
              <a:tblGrid>
                <a:gridCol w="3810184"/>
                <a:gridCol w="3810184"/>
              </a:tblGrid>
              <a:tr h="758570">
                <a:tc>
                  <a:txBody>
                    <a:bodyPr/>
                    <a:lstStyle/>
                    <a:p>
                      <a:pPr algn="ctr"/>
                      <a:r>
                        <a:rPr lang="en-GB" sz="2400" kern="1200" dirty="0" smtClean="0">
                          <a:solidFill>
                            <a:schemeClr val="bg1">
                              <a:lumMod val="95000"/>
                            </a:schemeClr>
                          </a:solidFill>
                          <a:effectLst/>
                          <a:latin typeface="Arial"/>
                          <a:cs typeface="Arial"/>
                        </a:rPr>
                        <a:t>Legislators currently have no interest in alcohol control measures</a:t>
                      </a:r>
                      <a:endParaRPr lang="en-US" sz="2400" b="1" kern="1200" dirty="0" smtClean="0">
                        <a:solidFill>
                          <a:schemeClr val="bg1">
                            <a:lumMod val="95000"/>
                          </a:schemeClr>
                        </a:solidFill>
                        <a:effectLst/>
                        <a:latin typeface="Arial"/>
                        <a:ea typeface="+mn-ea"/>
                        <a:cs typeface="Arial"/>
                      </a:endParaRPr>
                    </a:p>
                  </a:txBody>
                  <a:tcPr anchor="ctr"/>
                </a:tc>
                <a:tc>
                  <a:txBody>
                    <a:bodyPr/>
                    <a:lstStyle/>
                    <a:p>
                      <a:pPr algn="ctr"/>
                      <a:r>
                        <a:rPr lang="en-US" sz="2400" dirty="0" smtClean="0">
                          <a:solidFill>
                            <a:srgbClr val="F2F2F2"/>
                          </a:solidFill>
                          <a:latin typeface="Arial"/>
                          <a:cs typeface="Arial"/>
                        </a:rPr>
                        <a:t>Message to increase recognition</a:t>
                      </a:r>
                      <a:r>
                        <a:rPr lang="en-US" sz="2400" baseline="0" dirty="0" smtClean="0">
                          <a:solidFill>
                            <a:srgbClr val="F2F2F2"/>
                          </a:solidFill>
                          <a:latin typeface="Arial"/>
                          <a:cs typeface="Arial"/>
                        </a:rPr>
                        <a:t> of alcohol as a problem</a:t>
                      </a:r>
                      <a:endParaRPr lang="en-US" sz="2400" dirty="0">
                        <a:solidFill>
                          <a:srgbClr val="F2F2F2"/>
                        </a:solidFill>
                        <a:latin typeface="Arial"/>
                        <a:cs typeface="Arial"/>
                      </a:endParaRPr>
                    </a:p>
                  </a:txBody>
                  <a:tcPr anchor="ctr"/>
                </a:tc>
              </a:tr>
              <a:tr h="778786">
                <a:tc>
                  <a:txBody>
                    <a:bodyPr/>
                    <a:lstStyle/>
                    <a:p>
                      <a:r>
                        <a:rPr lang="en-GB" sz="1600" kern="1200" dirty="0" smtClean="0">
                          <a:effectLst/>
                          <a:latin typeface="Arial"/>
                          <a:cs typeface="Arial"/>
                        </a:rPr>
                        <a:t>Legislators are beginning to be interested</a:t>
                      </a:r>
                      <a:endParaRPr lang="en-US" sz="1600" dirty="0">
                        <a:latin typeface="Arial"/>
                        <a:cs typeface="Arial"/>
                      </a:endParaRPr>
                    </a:p>
                  </a:txBody>
                  <a:tcPr anchor="ctr"/>
                </a:tc>
                <a:tc>
                  <a:txBody>
                    <a:bodyPr/>
                    <a:lstStyle/>
                    <a:p>
                      <a:r>
                        <a:rPr lang="en-US" sz="1600" dirty="0" smtClean="0">
                          <a:latin typeface="Arial"/>
                          <a:cs typeface="Arial"/>
                        </a:rPr>
                        <a:t>Messaging to encourage</a:t>
                      </a:r>
                      <a:r>
                        <a:rPr lang="en-US" sz="1600" baseline="0" dirty="0" smtClean="0">
                          <a:latin typeface="Arial"/>
                          <a:cs typeface="Arial"/>
                        </a:rPr>
                        <a:t> population-level policy interventions</a:t>
                      </a:r>
                      <a:endParaRPr lang="en-US" sz="1600" b="1" dirty="0">
                        <a:latin typeface="Arial"/>
                        <a:cs typeface="Arial"/>
                      </a:endParaRPr>
                    </a:p>
                  </a:txBody>
                  <a:tcPr anchor="ctr"/>
                </a:tc>
              </a:tr>
              <a:tr h="7787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kern="1200" dirty="0" smtClean="0">
                          <a:effectLst/>
                          <a:latin typeface="Arial"/>
                          <a:cs typeface="Arial"/>
                        </a:rPr>
                        <a:t>Legislation is being proposed</a:t>
                      </a:r>
                      <a:endParaRPr lang="en-US" sz="1600" kern="1200" dirty="0" smtClean="0">
                        <a:effectLst/>
                        <a:latin typeface="Arial"/>
                        <a:cs typeface="Arial"/>
                      </a:endParaRPr>
                    </a:p>
                    <a:p>
                      <a:endParaRPr lang="en-US" sz="1600" dirty="0">
                        <a:latin typeface="Arial"/>
                        <a:cs typeface="Arial"/>
                      </a:endParaRPr>
                    </a:p>
                  </a:txBody>
                  <a:tcPr anchor="ctr"/>
                </a:tc>
                <a:tc>
                  <a:txBody>
                    <a:bodyPr/>
                    <a:lstStyle/>
                    <a:p>
                      <a:r>
                        <a:rPr lang="en-US" sz="1600" dirty="0" smtClean="0">
                          <a:latin typeface="Arial"/>
                          <a:cs typeface="Arial"/>
                        </a:rPr>
                        <a:t>Messaging to support</a:t>
                      </a:r>
                      <a:r>
                        <a:rPr lang="en-US" sz="1600" baseline="0" dirty="0" smtClean="0">
                          <a:latin typeface="Arial"/>
                          <a:cs typeface="Arial"/>
                        </a:rPr>
                        <a:t> the specific legislation</a:t>
                      </a:r>
                      <a:endParaRPr lang="en-US" sz="1600" b="1" dirty="0">
                        <a:latin typeface="Arial"/>
                        <a:cs typeface="Arial"/>
                      </a:endParaRPr>
                    </a:p>
                  </a:txBody>
                  <a:tcPr anchor="ctr"/>
                </a:tc>
              </a:tr>
              <a:tr h="11125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kern="1200" dirty="0" smtClean="0">
                          <a:effectLst/>
                          <a:latin typeface="Arial"/>
                          <a:cs typeface="Arial"/>
                        </a:rPr>
                        <a:t>Legislation is being implemented</a:t>
                      </a:r>
                      <a:endParaRPr lang="en-US" sz="1600" kern="1200" dirty="0" smtClean="0">
                        <a:effectLst/>
                        <a:latin typeface="Arial"/>
                        <a:cs typeface="Arial"/>
                      </a:endParaRPr>
                    </a:p>
                    <a:p>
                      <a:endParaRPr lang="en-US" sz="1600" dirty="0">
                        <a:latin typeface="Arial"/>
                        <a:cs typeface="Arial"/>
                      </a:endParaRPr>
                    </a:p>
                  </a:txBody>
                  <a:tcPr anchor="ctr"/>
                </a:tc>
                <a:tc>
                  <a:txBody>
                    <a:bodyPr/>
                    <a:lstStyle/>
                    <a:p>
                      <a:r>
                        <a:rPr lang="en-US" sz="1600" dirty="0" smtClean="0">
                          <a:latin typeface="Arial"/>
                          <a:cs typeface="Arial"/>
                        </a:rPr>
                        <a:t>Messaging</a:t>
                      </a:r>
                      <a:r>
                        <a:rPr lang="en-US" sz="1600" baseline="0" dirty="0" smtClean="0">
                          <a:latin typeface="Arial"/>
                          <a:cs typeface="Arial"/>
                        </a:rPr>
                        <a:t> to inform the public that there are new rules, options for intervention, or a “new sheriff” in town</a:t>
                      </a:r>
                      <a:endParaRPr lang="en-US" sz="1600" b="1" dirty="0">
                        <a:latin typeface="Arial"/>
                        <a:cs typeface="Arial"/>
                      </a:endParaRPr>
                    </a:p>
                  </a:txBody>
                  <a:tcPr anchor="ctr"/>
                </a:tc>
              </a:tr>
              <a:tr h="451202">
                <a:tc>
                  <a:txBody>
                    <a:bodyPr/>
                    <a:lstStyle/>
                    <a:p>
                      <a:r>
                        <a:rPr lang="en-GB" sz="1600" kern="1200" dirty="0" smtClean="0">
                          <a:effectLst/>
                          <a:latin typeface="Arial"/>
                          <a:cs typeface="Arial"/>
                        </a:rPr>
                        <a:t>Legislation is being enforced</a:t>
                      </a:r>
                      <a:endParaRPr lang="en-US" sz="1600" dirty="0">
                        <a:latin typeface="Arial"/>
                        <a:cs typeface="Arial"/>
                      </a:endParaRPr>
                    </a:p>
                  </a:txBody>
                  <a:tcPr anchor="ctr"/>
                </a:tc>
                <a:tc>
                  <a:txBody>
                    <a:bodyPr/>
                    <a:lstStyle/>
                    <a:p>
                      <a:r>
                        <a:rPr lang="en-US" sz="1600" dirty="0" smtClean="0">
                          <a:latin typeface="Arial"/>
                          <a:cs typeface="Arial"/>
                        </a:rPr>
                        <a:t>Messaging to emphasize positive outcomes from the policy change</a:t>
                      </a:r>
                      <a:endParaRPr lang="en-US" sz="1600" b="1" dirty="0">
                        <a:latin typeface="Arial"/>
                        <a:cs typeface="Arial"/>
                      </a:endParaRPr>
                    </a:p>
                  </a:txBody>
                  <a:tcPr anchor="ctr"/>
                </a:tc>
              </a:tr>
            </a:tbl>
          </a:graphicData>
        </a:graphic>
      </p:graphicFrame>
    </p:spTree>
    <p:extLst>
      <p:ext uri="{BB962C8B-B14F-4D97-AF65-F5344CB8AC3E}">
        <p14:creationId xmlns:p14="http://schemas.microsoft.com/office/powerpoint/2010/main" val="28499228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15434"/>
            <a:ext cx="8229600" cy="1427132"/>
          </a:xfrm>
        </p:spPr>
        <p:txBody>
          <a:bodyPr>
            <a:normAutofit/>
          </a:bodyPr>
          <a:lstStyle/>
          <a:p>
            <a:r>
              <a:rPr lang="en-US" sz="2400" dirty="0">
                <a:latin typeface="Arial"/>
                <a:cs typeface="Arial"/>
              </a:rPr>
              <a:t>Be ready for the hard questions</a:t>
            </a:r>
          </a:p>
          <a:p>
            <a:r>
              <a:rPr lang="en-US" sz="2400" dirty="0">
                <a:latin typeface="Arial"/>
                <a:cs typeface="Arial"/>
              </a:rPr>
              <a:t>What question do you most fear you will be asked?</a:t>
            </a:r>
          </a:p>
          <a:p>
            <a:r>
              <a:rPr lang="en-US" sz="2400" dirty="0" smtClean="0">
                <a:latin typeface="Arial"/>
                <a:cs typeface="Arial"/>
              </a:rPr>
              <a:t>Exercise</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Preparation</a:t>
            </a:r>
            <a:endParaRPr lang="en-US" sz="3600" b="1" dirty="0">
              <a:latin typeface="Arial"/>
              <a:cs typeface="Arial"/>
            </a:endParaRPr>
          </a:p>
        </p:txBody>
      </p:sp>
    </p:spTree>
    <p:extLst>
      <p:ext uri="{BB962C8B-B14F-4D97-AF65-F5344CB8AC3E}">
        <p14:creationId xmlns:p14="http://schemas.microsoft.com/office/powerpoint/2010/main" val="28017590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6259"/>
            <a:ext cx="8229600" cy="2145482"/>
          </a:xfrm>
        </p:spPr>
        <p:txBody>
          <a:bodyPr>
            <a:normAutofit/>
          </a:bodyPr>
          <a:lstStyle/>
          <a:p>
            <a:pPr marL="457200" indent="-457200">
              <a:buFont typeface="+mj-lt"/>
              <a:buAutoNum type="arabicPeriod"/>
            </a:pPr>
            <a:r>
              <a:rPr lang="en-US" sz="3000" dirty="0">
                <a:latin typeface="Arial"/>
                <a:cs typeface="Arial"/>
              </a:rPr>
              <a:t>Building a grass-roots base for the policy campaign – to </a:t>
            </a:r>
            <a:r>
              <a:rPr lang="en-US" sz="3000" dirty="0" smtClean="0">
                <a:latin typeface="Arial"/>
                <a:cs typeface="Arial"/>
              </a:rPr>
              <a:t>establish </a:t>
            </a:r>
            <a:r>
              <a:rPr lang="en-US" sz="3000" dirty="0">
                <a:latin typeface="Arial"/>
                <a:cs typeface="Arial"/>
              </a:rPr>
              <a:t>“bottom up” </a:t>
            </a:r>
            <a:r>
              <a:rPr lang="en-US" sz="3000" dirty="0" smtClean="0">
                <a:latin typeface="Arial"/>
                <a:cs typeface="Arial"/>
              </a:rPr>
              <a:t>support</a:t>
            </a:r>
            <a:endParaRPr lang="en-US" sz="3000" dirty="0">
              <a:latin typeface="Arial"/>
              <a:cs typeface="Arial"/>
            </a:endParaRPr>
          </a:p>
          <a:p>
            <a:pPr marL="457200" indent="-457200">
              <a:buFont typeface="+mj-lt"/>
              <a:buAutoNum type="arabicPeriod"/>
            </a:pPr>
            <a:r>
              <a:rPr lang="en-US" sz="3000" dirty="0">
                <a:latin typeface="Arial"/>
                <a:cs typeface="Arial"/>
              </a:rPr>
              <a:t>Influencing key decision makers to support the policy – to establish “top down” </a:t>
            </a:r>
            <a:r>
              <a:rPr lang="en-US" sz="3000" dirty="0" smtClean="0">
                <a:latin typeface="Arial"/>
                <a:cs typeface="Arial"/>
              </a:rPr>
              <a:t>support</a:t>
            </a:r>
            <a:endParaRPr lang="en-US" sz="3000" dirty="0">
              <a:latin typeface="Arial"/>
              <a:cs typeface="Arial"/>
            </a:endParaRPr>
          </a:p>
          <a:p>
            <a:pPr marL="457200" indent="-457200">
              <a:buFont typeface="+mj-lt"/>
              <a:buAutoNum type="arabicPeriod"/>
            </a:pPr>
            <a:endParaRPr lang="en-US" sz="3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a:t>
            </a:r>
            <a:r>
              <a:rPr lang="en-US" sz="3600" b="1" dirty="0">
                <a:latin typeface="Arial"/>
                <a:cs typeface="Arial"/>
              </a:rPr>
              <a:t>7: Mobilize support and provide community education</a:t>
            </a:r>
          </a:p>
        </p:txBody>
      </p:sp>
    </p:spTree>
    <p:extLst>
      <p:ext uri="{BB962C8B-B14F-4D97-AF65-F5344CB8AC3E}">
        <p14:creationId xmlns:p14="http://schemas.microsoft.com/office/powerpoint/2010/main" val="4508952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2197390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457200" y="274638"/>
            <a:ext cx="8229600" cy="1143000"/>
          </a:xfrm>
          <a:prstGeom prst="rect">
            <a:avLst/>
          </a:prstGeom>
        </p:spPr>
        <p:txBody>
          <a:bodyPr>
            <a:noAutofit/>
          </a:bodyPr>
          <a:lstStyle/>
          <a:p>
            <a:r>
              <a:rPr lang="en-US" sz="3600" b="1" dirty="0" smtClean="0">
                <a:latin typeface="Arial"/>
                <a:cs typeface="Arial"/>
              </a:rPr>
              <a:t>Points </a:t>
            </a:r>
            <a:r>
              <a:rPr lang="en-US" sz="3600" b="1" dirty="0">
                <a:latin typeface="Arial"/>
                <a:cs typeface="Arial"/>
              </a:rPr>
              <a:t>of influence on decision-makers</a:t>
            </a:r>
          </a:p>
        </p:txBody>
      </p:sp>
      <p:sp>
        <p:nvSpPr>
          <p:cNvPr id="8" name="Rounded Rectangle 7"/>
          <p:cNvSpPr/>
          <p:nvPr/>
        </p:nvSpPr>
        <p:spPr>
          <a:xfrm>
            <a:off x="1377112" y="1510404"/>
            <a:ext cx="6389776" cy="670305"/>
          </a:xfrm>
          <a:prstGeom prst="roundRect">
            <a:avLst>
              <a:gd name="adj" fmla="val 50000"/>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Policy change</a:t>
            </a:r>
          </a:p>
        </p:txBody>
      </p:sp>
    </p:spTree>
    <p:extLst>
      <p:ext uri="{BB962C8B-B14F-4D97-AF65-F5344CB8AC3E}">
        <p14:creationId xmlns:p14="http://schemas.microsoft.com/office/powerpoint/2010/main" val="9383700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495300" y="381000"/>
            <a:ext cx="8153400" cy="6096000"/>
          </a:xfrm>
          <a:prstGeom prst="rect">
            <a:avLst/>
          </a:prstGeom>
          <a:noFill/>
          <a:ln>
            <a:noFill/>
          </a:ln>
        </p:spPr>
      </p:pic>
    </p:spTree>
    <p:extLst>
      <p:ext uri="{BB962C8B-B14F-4D97-AF65-F5344CB8AC3E}">
        <p14:creationId xmlns:p14="http://schemas.microsoft.com/office/powerpoint/2010/main" val="38347477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42260"/>
            <a:ext cx="8229600" cy="1773480"/>
          </a:xfrm>
        </p:spPr>
        <p:txBody>
          <a:bodyPr>
            <a:normAutofit/>
          </a:bodyPr>
          <a:lstStyle/>
          <a:p>
            <a:r>
              <a:rPr lang="en-US" sz="3000" dirty="0">
                <a:latin typeface="Arial"/>
                <a:cs typeface="Arial"/>
              </a:rPr>
              <a:t>Go back to lists of possible coalition members – which have “top down” and which have “bottom up” potential?</a:t>
            </a: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Who are Grassroots and </a:t>
            </a:r>
            <a:r>
              <a:rPr lang="en-US" sz="3600" b="1" dirty="0" err="1" smtClean="0">
                <a:latin typeface="Arial"/>
                <a:cs typeface="Arial"/>
              </a:rPr>
              <a:t>Grasstops</a:t>
            </a:r>
            <a:r>
              <a:rPr lang="en-US" sz="3600" b="1" dirty="0" smtClean="0">
                <a:latin typeface="Arial"/>
                <a:cs typeface="Arial"/>
              </a:rPr>
              <a:t> supporters?</a:t>
            </a:r>
            <a:endParaRPr lang="en-US" sz="3600" b="1" dirty="0">
              <a:latin typeface="Arial"/>
              <a:cs typeface="Arial"/>
            </a:endParaRPr>
          </a:p>
        </p:txBody>
      </p:sp>
    </p:spTree>
    <p:extLst>
      <p:ext uri="{BB962C8B-B14F-4D97-AF65-F5344CB8AC3E}">
        <p14:creationId xmlns:p14="http://schemas.microsoft.com/office/powerpoint/2010/main" val="7875882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a:prstGeom prst="rect">
            <a:avLst/>
          </a:prstGeom>
        </p:spPr>
        <p:txBody>
          <a:bodyPr>
            <a:noAutofit/>
          </a:bodyPr>
          <a:lstStyle/>
          <a:p>
            <a:pPr algn="l"/>
            <a:r>
              <a:rPr lang="en-US" sz="3000" b="1" dirty="0" smtClean="0">
                <a:latin typeface="Arial"/>
                <a:cs typeface="Arial"/>
              </a:rPr>
              <a:t>Assess </a:t>
            </a:r>
            <a:r>
              <a:rPr lang="en-US" sz="3000" b="1" dirty="0">
                <a:latin typeface="Arial"/>
                <a:cs typeface="Arial"/>
              </a:rPr>
              <a:t>the </a:t>
            </a:r>
            <a:r>
              <a:rPr lang="en-US" sz="3000" b="1" dirty="0" smtClean="0">
                <a:latin typeface="Arial"/>
                <a:cs typeface="Arial"/>
              </a:rPr>
              <a:t>individuals who can give you what you want</a:t>
            </a:r>
            <a:r>
              <a:rPr lang="en-US" sz="3000" b="1" dirty="0">
                <a:latin typeface="Arial"/>
                <a:cs typeface="Arial"/>
              </a:rPr>
              <a:t/>
            </a:r>
            <a:br>
              <a:rPr lang="en-US" sz="3000" b="1" dirty="0">
                <a:latin typeface="Arial"/>
                <a:cs typeface="Arial"/>
              </a:rPr>
            </a:br>
            <a:r>
              <a:rPr lang="en-US" sz="1400" b="1" dirty="0">
                <a:latin typeface="Arial"/>
                <a:cs typeface="Arial"/>
              </a:rPr>
              <a:t>Who has the power to adopt your policy</a:t>
            </a:r>
            <a:r>
              <a:rPr lang="en-US" sz="1400" b="1" dirty="0" smtClean="0">
                <a:latin typeface="Arial"/>
                <a:cs typeface="Arial"/>
              </a:rPr>
              <a:t>?  </a:t>
            </a:r>
            <a:r>
              <a:rPr lang="en-US" sz="3600" b="1" dirty="0" smtClean="0">
                <a:latin typeface="Arial"/>
                <a:cs typeface="Arial"/>
              </a:rPr>
              <a:t>________________</a:t>
            </a:r>
            <a:endParaRPr lang="en-US" sz="3600" b="1" dirty="0">
              <a:latin typeface="Arial"/>
              <a:cs typeface="Arial"/>
            </a:endParaRPr>
          </a:p>
        </p:txBody>
      </p:sp>
      <p:grpSp>
        <p:nvGrpSpPr>
          <p:cNvPr id="21" name="Group 3"/>
          <p:cNvGrpSpPr>
            <a:grpSpLocks/>
          </p:cNvGrpSpPr>
          <p:nvPr/>
        </p:nvGrpSpPr>
        <p:grpSpPr bwMode="auto">
          <a:xfrm>
            <a:off x="419487" y="1827762"/>
            <a:ext cx="8382000" cy="4629150"/>
            <a:chOff x="960" y="1152"/>
            <a:chExt cx="4560" cy="2400"/>
          </a:xfrm>
        </p:grpSpPr>
        <p:sp>
          <p:nvSpPr>
            <p:cNvPr id="22" name="Text Box 4"/>
            <p:cNvSpPr txBox="1">
              <a:spLocks noChangeArrowheads="1"/>
            </p:cNvSpPr>
            <p:nvPr/>
          </p:nvSpPr>
          <p:spPr bwMode="auto">
            <a:xfrm>
              <a:off x="960" y="1152"/>
              <a:ext cx="912" cy="489"/>
            </a:xfrm>
            <a:prstGeom prst="rect">
              <a:avLst/>
            </a:prstGeom>
            <a:solidFill>
              <a:srgbClr val="FFFF00"/>
            </a:solidFill>
            <a:ln w="9525">
              <a:solidFill>
                <a:schemeClr val="tx1"/>
              </a:solidFill>
              <a:miter lim="800000"/>
              <a:headEnd/>
              <a:tailEnd/>
            </a:ln>
            <a:effectLst/>
          </p:spPr>
          <p:txBody>
            <a:bodyPr anchor="ctr"/>
            <a:lstStyle/>
            <a:p>
              <a:pPr algn="ctr" eaLnBrk="0" hangingPunct="0">
                <a:spcBef>
                  <a:spcPct val="50000"/>
                </a:spcBef>
              </a:pPr>
              <a:r>
                <a:rPr lang="en-US" sz="1400" dirty="0">
                  <a:latin typeface="Arial"/>
                  <a:cs typeface="Arial"/>
                </a:rPr>
                <a:t>Who are the most important individuals?</a:t>
              </a:r>
            </a:p>
          </p:txBody>
        </p:sp>
        <p:sp>
          <p:nvSpPr>
            <p:cNvPr id="23" name="Text Box 5"/>
            <p:cNvSpPr txBox="1">
              <a:spLocks noChangeArrowheads="1"/>
            </p:cNvSpPr>
            <p:nvPr/>
          </p:nvSpPr>
          <p:spPr bwMode="auto">
            <a:xfrm>
              <a:off x="1872" y="1152"/>
              <a:ext cx="912" cy="489"/>
            </a:xfrm>
            <a:prstGeom prst="rect">
              <a:avLst/>
            </a:prstGeom>
            <a:solidFill>
              <a:srgbClr val="FFFF00"/>
            </a:solidFill>
            <a:ln w="9525">
              <a:solidFill>
                <a:schemeClr val="tx1"/>
              </a:solidFill>
              <a:miter lim="800000"/>
              <a:headEnd/>
              <a:tailEnd/>
            </a:ln>
            <a:effectLst/>
          </p:spPr>
          <p:txBody>
            <a:bodyPr anchor="ctr"/>
            <a:lstStyle/>
            <a:p>
              <a:pPr algn="ctr" eaLnBrk="0" hangingPunct="0">
                <a:spcBef>
                  <a:spcPct val="50000"/>
                </a:spcBef>
              </a:pPr>
              <a:endParaRPr lang="en-US" sz="1400" dirty="0" smtClean="0">
                <a:latin typeface="Arial"/>
                <a:cs typeface="Arial"/>
              </a:endParaRPr>
            </a:p>
            <a:p>
              <a:pPr algn="ctr" eaLnBrk="0" hangingPunct="0">
                <a:spcBef>
                  <a:spcPct val="50000"/>
                </a:spcBef>
              </a:pPr>
              <a:r>
                <a:rPr lang="en-US" sz="1400" dirty="0" smtClean="0">
                  <a:latin typeface="Arial"/>
                  <a:cs typeface="Arial"/>
                </a:rPr>
                <a:t>Who </a:t>
              </a:r>
              <a:r>
                <a:rPr lang="en-US" sz="1400" dirty="0">
                  <a:latin typeface="Arial"/>
                  <a:cs typeface="Arial"/>
                </a:rPr>
                <a:t>must you talk with before you approach </a:t>
              </a:r>
              <a:r>
                <a:rPr lang="en-US" sz="1400" dirty="0" smtClean="0">
                  <a:latin typeface="Arial"/>
                  <a:cs typeface="Arial"/>
                </a:rPr>
                <a:t>him/her</a:t>
              </a:r>
              <a:r>
                <a:rPr lang="en-US" sz="1400" dirty="0">
                  <a:latin typeface="Arial"/>
                  <a:cs typeface="Arial"/>
                </a:rPr>
                <a:t>?</a:t>
              </a:r>
            </a:p>
            <a:p>
              <a:pPr eaLnBrk="0" hangingPunct="0">
                <a:spcBef>
                  <a:spcPct val="50000"/>
                </a:spcBef>
                <a:buFontTx/>
                <a:buChar char="•"/>
              </a:pPr>
              <a:endParaRPr lang="en-US" sz="1400" dirty="0">
                <a:latin typeface="Arial"/>
                <a:cs typeface="Arial"/>
              </a:endParaRPr>
            </a:p>
          </p:txBody>
        </p:sp>
        <p:sp>
          <p:nvSpPr>
            <p:cNvPr id="24" name="Text Box 6"/>
            <p:cNvSpPr txBox="1">
              <a:spLocks noChangeArrowheads="1"/>
            </p:cNvSpPr>
            <p:nvPr/>
          </p:nvSpPr>
          <p:spPr bwMode="auto">
            <a:xfrm>
              <a:off x="2784" y="1152"/>
              <a:ext cx="912" cy="489"/>
            </a:xfrm>
            <a:prstGeom prst="rect">
              <a:avLst/>
            </a:prstGeom>
            <a:solidFill>
              <a:srgbClr val="FFFF00"/>
            </a:solidFill>
            <a:ln w="9525">
              <a:solidFill>
                <a:schemeClr val="tx1"/>
              </a:solidFill>
              <a:miter lim="800000"/>
              <a:headEnd/>
              <a:tailEnd/>
            </a:ln>
            <a:effectLst/>
          </p:spPr>
          <p:txBody>
            <a:bodyPr anchor="ctr"/>
            <a:lstStyle/>
            <a:p>
              <a:pPr algn="ctr" eaLnBrk="0" hangingPunct="0">
                <a:spcBef>
                  <a:spcPct val="50000"/>
                </a:spcBef>
              </a:pPr>
              <a:endParaRPr lang="en-US" sz="1400" dirty="0" smtClean="0">
                <a:latin typeface="Arial"/>
                <a:cs typeface="Arial"/>
              </a:endParaRPr>
            </a:p>
            <a:p>
              <a:pPr algn="ctr" eaLnBrk="0" hangingPunct="0">
                <a:spcBef>
                  <a:spcPct val="50000"/>
                </a:spcBef>
              </a:pPr>
              <a:r>
                <a:rPr lang="en-US" sz="1400" dirty="0" smtClean="0">
                  <a:latin typeface="Arial"/>
                  <a:cs typeface="Arial"/>
                </a:rPr>
                <a:t>How </a:t>
              </a:r>
              <a:r>
                <a:rPr lang="en-US" sz="1400" dirty="0">
                  <a:latin typeface="Arial"/>
                  <a:cs typeface="Arial"/>
                </a:rPr>
                <a:t>do you influence the them if they are elected officials?</a:t>
              </a:r>
            </a:p>
            <a:p>
              <a:pPr eaLnBrk="0" hangingPunct="0">
                <a:spcBef>
                  <a:spcPct val="50000"/>
                </a:spcBef>
                <a:buFontTx/>
                <a:buChar char="•"/>
              </a:pPr>
              <a:endParaRPr lang="en-US" sz="1400" dirty="0">
                <a:latin typeface="Arial"/>
                <a:cs typeface="Arial"/>
              </a:endParaRPr>
            </a:p>
          </p:txBody>
        </p:sp>
        <p:sp>
          <p:nvSpPr>
            <p:cNvPr id="25" name="Text Box 7"/>
            <p:cNvSpPr txBox="1">
              <a:spLocks noChangeArrowheads="1"/>
            </p:cNvSpPr>
            <p:nvPr/>
          </p:nvSpPr>
          <p:spPr bwMode="auto">
            <a:xfrm>
              <a:off x="3696" y="1152"/>
              <a:ext cx="912" cy="489"/>
            </a:xfrm>
            <a:prstGeom prst="rect">
              <a:avLst/>
            </a:prstGeom>
            <a:solidFill>
              <a:srgbClr val="FFFF00"/>
            </a:solidFill>
            <a:ln w="9525">
              <a:solidFill>
                <a:schemeClr val="tx1"/>
              </a:solidFill>
              <a:miter lim="800000"/>
              <a:headEnd/>
              <a:tailEnd/>
            </a:ln>
            <a:effectLst/>
          </p:spPr>
          <p:txBody>
            <a:bodyPr anchor="ctr"/>
            <a:lstStyle/>
            <a:p>
              <a:pPr algn="ctr" eaLnBrk="0" hangingPunct="0">
                <a:spcBef>
                  <a:spcPct val="50000"/>
                </a:spcBef>
              </a:pPr>
              <a:r>
                <a:rPr lang="en-US" sz="1400" dirty="0" smtClean="0">
                  <a:latin typeface="Arial"/>
                  <a:cs typeface="Arial"/>
                </a:rPr>
                <a:t>What </a:t>
              </a:r>
              <a:r>
                <a:rPr lang="en-US" sz="1400" dirty="0">
                  <a:latin typeface="Arial"/>
                  <a:cs typeface="Arial"/>
                </a:rPr>
                <a:t>is the self-interest of each?</a:t>
              </a:r>
            </a:p>
          </p:txBody>
        </p:sp>
        <p:sp>
          <p:nvSpPr>
            <p:cNvPr id="26" name="Text Box 8"/>
            <p:cNvSpPr txBox="1">
              <a:spLocks noChangeArrowheads="1"/>
            </p:cNvSpPr>
            <p:nvPr/>
          </p:nvSpPr>
          <p:spPr bwMode="auto">
            <a:xfrm>
              <a:off x="4608" y="1152"/>
              <a:ext cx="912" cy="489"/>
            </a:xfrm>
            <a:prstGeom prst="rect">
              <a:avLst/>
            </a:prstGeom>
            <a:solidFill>
              <a:srgbClr val="FFFF00"/>
            </a:solidFill>
            <a:ln w="9525">
              <a:solidFill>
                <a:schemeClr val="tx1"/>
              </a:solidFill>
              <a:miter lim="800000"/>
              <a:headEnd/>
              <a:tailEnd/>
            </a:ln>
            <a:effectLst/>
          </p:spPr>
          <p:txBody>
            <a:bodyPr anchor="ctr"/>
            <a:lstStyle/>
            <a:p>
              <a:pPr algn="ctr">
                <a:spcBef>
                  <a:spcPct val="50000"/>
                </a:spcBef>
              </a:pPr>
              <a:r>
                <a:rPr lang="en-US" sz="1400" dirty="0" smtClean="0">
                  <a:latin typeface="Arial"/>
                  <a:cs typeface="Arial"/>
                </a:rPr>
                <a:t>Who </a:t>
              </a:r>
              <a:r>
                <a:rPr lang="en-US" sz="1400" dirty="0">
                  <a:latin typeface="Arial"/>
                  <a:cs typeface="Arial"/>
                </a:rPr>
                <a:t>will approach this person?</a:t>
              </a:r>
            </a:p>
          </p:txBody>
        </p:sp>
        <p:sp>
          <p:nvSpPr>
            <p:cNvPr id="27" name="Rectangle 9"/>
            <p:cNvSpPr>
              <a:spLocks noChangeArrowheads="1"/>
            </p:cNvSpPr>
            <p:nvPr/>
          </p:nvSpPr>
          <p:spPr bwMode="auto">
            <a:xfrm>
              <a:off x="960" y="1632"/>
              <a:ext cx="4560" cy="1920"/>
            </a:xfrm>
            <a:prstGeom prst="rect">
              <a:avLst/>
            </a:prstGeom>
            <a:noFill/>
            <a:ln w="9525">
              <a:solidFill>
                <a:schemeClr val="tx1"/>
              </a:solidFill>
              <a:miter lim="800000"/>
              <a:headEnd/>
              <a:tailEnd/>
            </a:ln>
            <a:effectLst/>
          </p:spPr>
          <p:txBody>
            <a:bodyPr wrap="none" anchor="ctr"/>
            <a:lstStyle/>
            <a:p>
              <a:endParaRPr lang="en-US" sz="1400">
                <a:latin typeface="Arial"/>
                <a:cs typeface="Arial"/>
              </a:endParaRPr>
            </a:p>
          </p:txBody>
        </p:sp>
        <p:sp>
          <p:nvSpPr>
            <p:cNvPr id="28" name="Line 10"/>
            <p:cNvSpPr>
              <a:spLocks noChangeShapeType="1"/>
            </p:cNvSpPr>
            <p:nvPr/>
          </p:nvSpPr>
          <p:spPr bwMode="auto">
            <a:xfrm>
              <a:off x="1872" y="1536"/>
              <a:ext cx="0" cy="2015"/>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29" name="Line 11"/>
            <p:cNvSpPr>
              <a:spLocks noChangeShapeType="1"/>
            </p:cNvSpPr>
            <p:nvPr/>
          </p:nvSpPr>
          <p:spPr bwMode="auto">
            <a:xfrm>
              <a:off x="4608" y="1536"/>
              <a:ext cx="0" cy="2015"/>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30" name="Line 12"/>
            <p:cNvSpPr>
              <a:spLocks noChangeShapeType="1"/>
            </p:cNvSpPr>
            <p:nvPr/>
          </p:nvSpPr>
          <p:spPr bwMode="auto">
            <a:xfrm>
              <a:off x="3696" y="1536"/>
              <a:ext cx="0" cy="2015"/>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31" name="Line 13"/>
            <p:cNvSpPr>
              <a:spLocks noChangeShapeType="1"/>
            </p:cNvSpPr>
            <p:nvPr/>
          </p:nvSpPr>
          <p:spPr bwMode="auto">
            <a:xfrm>
              <a:off x="2784" y="1536"/>
              <a:ext cx="0" cy="2015"/>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32" name="Line 14"/>
            <p:cNvSpPr>
              <a:spLocks noChangeShapeType="1"/>
            </p:cNvSpPr>
            <p:nvPr/>
          </p:nvSpPr>
          <p:spPr bwMode="auto">
            <a:xfrm>
              <a:off x="960" y="2112"/>
              <a:ext cx="4560" cy="0"/>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33" name="Line 15"/>
            <p:cNvSpPr>
              <a:spLocks noChangeShapeType="1"/>
            </p:cNvSpPr>
            <p:nvPr/>
          </p:nvSpPr>
          <p:spPr bwMode="auto">
            <a:xfrm>
              <a:off x="960" y="2592"/>
              <a:ext cx="4560" cy="0"/>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sp>
          <p:nvSpPr>
            <p:cNvPr id="34" name="Line 16"/>
            <p:cNvSpPr>
              <a:spLocks noChangeShapeType="1"/>
            </p:cNvSpPr>
            <p:nvPr/>
          </p:nvSpPr>
          <p:spPr bwMode="auto">
            <a:xfrm>
              <a:off x="960" y="3072"/>
              <a:ext cx="4560" cy="0"/>
            </a:xfrm>
            <a:prstGeom prst="line">
              <a:avLst/>
            </a:prstGeom>
            <a:noFill/>
            <a:ln w="9525">
              <a:solidFill>
                <a:schemeClr val="tx1"/>
              </a:solidFill>
              <a:round/>
              <a:headEnd/>
              <a:tailEnd/>
            </a:ln>
            <a:effectLst/>
          </p:spPr>
          <p:txBody>
            <a:bodyPr anchor="ctr"/>
            <a:lstStyle/>
            <a:p>
              <a:endParaRPr lang="en-US" sz="1400">
                <a:latin typeface="Arial"/>
                <a:cs typeface="Arial"/>
              </a:endParaRPr>
            </a:p>
          </p:txBody>
        </p:sp>
      </p:grpSp>
    </p:spTree>
    <p:extLst>
      <p:ext uri="{BB962C8B-B14F-4D97-AF65-F5344CB8AC3E}">
        <p14:creationId xmlns:p14="http://schemas.microsoft.com/office/powerpoint/2010/main" val="26556395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latin typeface="Arial"/>
                <a:cs typeface="Arial"/>
              </a:rPr>
              <a:t>PREPARE!</a:t>
            </a:r>
          </a:p>
          <a:p>
            <a:r>
              <a:rPr lang="en-US" sz="2400" dirty="0">
                <a:latin typeface="Arial"/>
                <a:cs typeface="Arial"/>
              </a:rPr>
              <a:t>Consider the voices in the presentation, and choose them to speak to decision makers</a:t>
            </a:r>
          </a:p>
          <a:p>
            <a:r>
              <a:rPr lang="en-US" sz="2400" dirty="0">
                <a:latin typeface="Arial"/>
                <a:cs typeface="Arial"/>
              </a:rPr>
              <a:t>Speak from the frame in the issue brief, and anticipate and counter opposition arguments </a:t>
            </a:r>
          </a:p>
          <a:p>
            <a:r>
              <a:rPr lang="en-US" sz="2400" dirty="0">
                <a:latin typeface="Arial"/>
                <a:cs typeface="Arial"/>
              </a:rPr>
              <a:t>Know which decision makers support the policy, and if numbers are not sufficient for adoption, delay </a:t>
            </a:r>
          </a:p>
          <a:p>
            <a:r>
              <a:rPr lang="en-US" sz="2400" dirty="0">
                <a:latin typeface="Arial"/>
                <a:cs typeface="Arial"/>
              </a:rPr>
              <a:t>Know how many supporters need to be in the room and be sure to turn out at least that many and make them identifiable to decision makers</a:t>
            </a:r>
          </a:p>
          <a:p>
            <a:r>
              <a:rPr lang="en-US" sz="2400" dirty="0">
                <a:latin typeface="Arial"/>
                <a:cs typeface="Arial"/>
              </a:rPr>
              <a:t>Try to control who speaks in support if there is an “open comment” period, and to have the “last word</a:t>
            </a:r>
            <a:r>
              <a:rPr lang="en-US" sz="2400" dirty="0" smtClean="0">
                <a:latin typeface="Arial"/>
                <a:cs typeface="Arial"/>
              </a:rPr>
              <a:t>”</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8: Present the policy to decision-makers</a:t>
            </a:r>
            <a:endParaRPr lang="en-US" sz="3600" b="1" dirty="0">
              <a:latin typeface="Arial"/>
              <a:cs typeface="Arial"/>
            </a:endParaRPr>
          </a:p>
        </p:txBody>
      </p:sp>
    </p:spTree>
    <p:extLst>
      <p:ext uri="{BB962C8B-B14F-4D97-AF65-F5344CB8AC3E}">
        <p14:creationId xmlns:p14="http://schemas.microsoft.com/office/powerpoint/2010/main" val="2208238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57200" y="4161175"/>
            <a:ext cx="8229600" cy="1964989"/>
          </a:xfrm>
          <a:ln>
            <a:solidFill>
              <a:srgbClr val="FFFFFF"/>
            </a:solidFill>
          </a:ln>
        </p:spPr>
        <p:txBody>
          <a:bodyPr anchor="t">
            <a:noAutofit/>
          </a:bodyPr>
          <a:lstStyle/>
          <a:p>
            <a:pPr marL="0" indent="0" algn="ctr">
              <a:spcAft>
                <a:spcPts val="2400"/>
              </a:spcAft>
              <a:buNone/>
            </a:pPr>
            <a:r>
              <a:rPr lang="en-US" sz="3600" b="1" dirty="0">
                <a:solidFill>
                  <a:schemeClr val="accent2"/>
                </a:solidFill>
              </a:rPr>
              <a:t>ADVOCACY IS </a:t>
            </a:r>
            <a:r>
              <a:rPr lang="en-US" sz="3600" b="1" i="1" dirty="0">
                <a:solidFill>
                  <a:schemeClr val="accent2"/>
                </a:solidFill>
              </a:rPr>
              <a:t>ALL</a:t>
            </a:r>
            <a:r>
              <a:rPr lang="en-US" sz="3600" b="1" dirty="0">
                <a:solidFill>
                  <a:schemeClr val="accent2"/>
                </a:solidFill>
              </a:rPr>
              <a:t> </a:t>
            </a:r>
            <a:r>
              <a:rPr lang="en-US" sz="3600" b="1" dirty="0" smtClean="0">
                <a:solidFill>
                  <a:schemeClr val="accent2"/>
                </a:solidFill>
              </a:rPr>
              <a:t>ABOUT PREPARATION</a:t>
            </a:r>
            <a:endParaRPr lang="en-US" sz="3600" b="1" dirty="0">
              <a:solidFill>
                <a:schemeClr val="accent2"/>
              </a:solidFill>
            </a:endParaRPr>
          </a:p>
          <a:p>
            <a:pPr marL="0" indent="0" algn="ctr">
              <a:buNone/>
            </a:pPr>
            <a:endParaRPr lang="en-US" sz="3600" b="1" dirty="0">
              <a:solidFill>
                <a:schemeClr val="accent2"/>
              </a:solidFill>
            </a:endParaRPr>
          </a:p>
        </p:txBody>
      </p:sp>
      <p:sp>
        <p:nvSpPr>
          <p:cNvPr id="4" name="Title 3"/>
          <p:cNvSpPr>
            <a:spLocks noGrp="1"/>
          </p:cNvSpPr>
          <p:nvPr>
            <p:ph type="ctrTitle" idx="4294967295"/>
          </p:nvPr>
        </p:nvSpPr>
        <p:spPr>
          <a:xfrm>
            <a:off x="685800" y="1706563"/>
            <a:ext cx="7772400" cy="1470025"/>
          </a:xfrm>
          <a:prstGeom prst="rect">
            <a:avLst/>
          </a:prstGeom>
        </p:spPr>
        <p:txBody>
          <a:bodyPr>
            <a:normAutofit fontScale="90000"/>
          </a:bodyPr>
          <a:lstStyle/>
          <a:p>
            <a:pPr algn="ctr"/>
            <a:r>
              <a:rPr lang="en-US" sz="4800" b="1" dirty="0">
                <a:latin typeface="Arial"/>
                <a:cs typeface="Arial"/>
              </a:rPr>
              <a:t>LUCK = PREPARATION + OPPORTUNITY</a:t>
            </a:r>
          </a:p>
        </p:txBody>
      </p:sp>
    </p:spTree>
    <p:extLst>
      <p:ext uri="{BB962C8B-B14F-4D97-AF65-F5344CB8AC3E}">
        <p14:creationId xmlns:p14="http://schemas.microsoft.com/office/powerpoint/2010/main" val="38007624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latin typeface="Arial"/>
                <a:cs typeface="Arial"/>
              </a:rPr>
              <a:t>Engage the relevant agencies in a discussion about what is needed for effective administration and </a:t>
            </a:r>
            <a:r>
              <a:rPr lang="en-US" sz="2400" dirty="0" smtClean="0">
                <a:latin typeface="Arial"/>
                <a:cs typeface="Arial"/>
              </a:rPr>
              <a:t>enforcement</a:t>
            </a:r>
            <a:endParaRPr lang="en-US" sz="2400" dirty="0">
              <a:latin typeface="Arial"/>
              <a:cs typeface="Arial"/>
            </a:endParaRPr>
          </a:p>
          <a:p>
            <a:r>
              <a:rPr lang="en-US" sz="2400" dirty="0">
                <a:latin typeface="Arial"/>
                <a:cs typeface="Arial"/>
              </a:rPr>
              <a:t>Integrate implementation and enforcement steps into the policy </a:t>
            </a:r>
            <a:r>
              <a:rPr lang="en-US" sz="2400" dirty="0" smtClean="0">
                <a:latin typeface="Arial"/>
                <a:cs typeface="Arial"/>
              </a:rPr>
              <a:t>itself</a:t>
            </a:r>
            <a:endParaRPr lang="en-US" sz="2400" dirty="0">
              <a:latin typeface="Arial"/>
              <a:cs typeface="Arial"/>
            </a:endParaRPr>
          </a:p>
          <a:p>
            <a:r>
              <a:rPr lang="en-US" sz="2400" dirty="0">
                <a:latin typeface="Arial"/>
                <a:cs typeface="Arial"/>
              </a:rPr>
              <a:t>Identify necessary data from health departments, law enforcement, and other </a:t>
            </a:r>
            <a:r>
              <a:rPr lang="en-US" sz="2400" dirty="0" smtClean="0">
                <a:latin typeface="Arial"/>
                <a:cs typeface="Arial"/>
              </a:rPr>
              <a:t>organizations</a:t>
            </a:r>
            <a:endParaRPr lang="en-US" sz="2400" dirty="0">
              <a:latin typeface="Arial"/>
              <a:cs typeface="Arial"/>
            </a:endParaRPr>
          </a:p>
          <a:p>
            <a:r>
              <a:rPr lang="en-US" sz="2400" dirty="0">
                <a:latin typeface="Arial"/>
                <a:cs typeface="Arial"/>
              </a:rPr>
              <a:t>Set up a mechanism for ongoing communication between the relevant local and EU, national or state organizations and the coalition to promote cooperation and to establish a monitoring </a:t>
            </a:r>
            <a:r>
              <a:rPr lang="en-US" sz="2400" dirty="0" smtClean="0">
                <a:latin typeface="Arial"/>
                <a:cs typeface="Arial"/>
              </a:rPr>
              <a:t>procedure </a:t>
            </a:r>
            <a:endParaRPr lang="en-US" sz="2400" dirty="0">
              <a:latin typeface="Arial"/>
              <a:cs typeface="Arial"/>
            </a:endParaRPr>
          </a:p>
          <a:p>
            <a:r>
              <a:rPr lang="en-US" sz="2400" dirty="0">
                <a:latin typeface="Arial"/>
                <a:cs typeface="Arial"/>
              </a:rPr>
              <a:t>Use coalition media contacts to publicize regularly enforcement and administrative </a:t>
            </a:r>
            <a:r>
              <a:rPr lang="en-US" sz="2400" dirty="0" smtClean="0">
                <a:latin typeface="Arial"/>
                <a:cs typeface="Arial"/>
              </a:rPr>
              <a:t>efforts</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Step 9: Evaluate the campaign and its outcomes</a:t>
            </a:r>
            <a:endParaRPr lang="en-US" sz="3600" b="1" dirty="0">
              <a:latin typeface="Arial"/>
              <a:cs typeface="Arial"/>
            </a:endParaRPr>
          </a:p>
        </p:txBody>
      </p:sp>
    </p:spTree>
    <p:extLst>
      <p:ext uri="{BB962C8B-B14F-4D97-AF65-F5344CB8AC3E}">
        <p14:creationId xmlns:p14="http://schemas.microsoft.com/office/powerpoint/2010/main" val="4275947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Autofit/>
          </a:bodyPr>
          <a:lstStyle/>
          <a:p>
            <a:r>
              <a:rPr lang="en-US" sz="3600" b="1" dirty="0" smtClean="0">
                <a:latin typeface="Arial"/>
                <a:cs typeface="Arial"/>
              </a:rPr>
              <a:t>Getting started</a:t>
            </a:r>
            <a:endParaRPr lang="en-US" sz="3000" b="1" dirty="0">
              <a:latin typeface="Arial"/>
              <a:cs typeface="Arial"/>
            </a:endParaRPr>
          </a:p>
        </p:txBody>
      </p:sp>
      <p:pic>
        <p:nvPicPr>
          <p:cNvPr id="7" name="Picture 2"/>
          <p:cNvPicPr>
            <a:picLocks noChangeAspect="1" noChangeArrowheads="1"/>
          </p:cNvPicPr>
          <p:nvPr/>
        </p:nvPicPr>
        <p:blipFill>
          <a:blip r:embed="rId3" cstate="print"/>
          <a:srcRect/>
          <a:stretch>
            <a:fillRect/>
          </a:stretch>
        </p:blipFill>
        <p:spPr bwMode="auto">
          <a:xfrm>
            <a:off x="457200" y="2256560"/>
            <a:ext cx="8686800" cy="4046814"/>
          </a:xfrm>
          <a:prstGeom prst="rect">
            <a:avLst/>
          </a:prstGeom>
          <a:noFill/>
          <a:ln w="9525">
            <a:noFill/>
            <a:miter lim="800000"/>
            <a:headEnd/>
            <a:tailEnd/>
          </a:ln>
          <a:effectLst/>
        </p:spPr>
      </p:pic>
      <p:sp>
        <p:nvSpPr>
          <p:cNvPr id="13" name="Title 1"/>
          <p:cNvSpPr txBox="1">
            <a:spLocks/>
          </p:cNvSpPr>
          <p:nvPr/>
        </p:nvSpPr>
        <p:spPr bwMode="auto">
          <a:xfrm>
            <a:off x="457200" y="1290100"/>
            <a:ext cx="82296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r>
              <a:rPr lang="en-US" sz="3000" dirty="0">
                <a:latin typeface="Arial"/>
                <a:cs typeface="Arial"/>
              </a:rPr>
              <a:t>Considerations for </a:t>
            </a:r>
            <a:r>
              <a:rPr lang="en-US" sz="3000" dirty="0" smtClean="0">
                <a:latin typeface="Arial"/>
                <a:cs typeface="Arial"/>
              </a:rPr>
              <a:t>moving forward </a:t>
            </a:r>
            <a:r>
              <a:rPr lang="en-US" sz="3000" dirty="0">
                <a:latin typeface="Arial"/>
                <a:cs typeface="Arial"/>
              </a:rPr>
              <a:t>– Next </a:t>
            </a:r>
            <a:r>
              <a:rPr lang="en-US" sz="3000" dirty="0" smtClean="0">
                <a:latin typeface="Arial"/>
                <a:cs typeface="Arial"/>
              </a:rPr>
              <a:t>steps</a:t>
            </a:r>
            <a:endParaRPr lang="en-US" sz="3000" dirty="0">
              <a:latin typeface="Arial"/>
              <a:cs typeface="Arial"/>
            </a:endParaRPr>
          </a:p>
        </p:txBody>
      </p:sp>
    </p:spTree>
    <p:extLst>
      <p:ext uri="{BB962C8B-B14F-4D97-AF65-F5344CB8AC3E}">
        <p14:creationId xmlns:p14="http://schemas.microsoft.com/office/powerpoint/2010/main" val="19705269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8817"/>
            <a:ext cx="8229600" cy="3941358"/>
          </a:xfrm>
        </p:spPr>
        <p:txBody>
          <a:bodyPr>
            <a:normAutofit/>
          </a:bodyPr>
          <a:lstStyle/>
          <a:p>
            <a:pPr marL="0" indent="0">
              <a:buNone/>
            </a:pPr>
            <a:r>
              <a:rPr lang="en-US" sz="3000" dirty="0">
                <a:latin typeface="Arial"/>
                <a:cs typeface="Arial"/>
              </a:rPr>
              <a:t>“I've been absolutely terrified every moment of my life </a:t>
            </a:r>
            <a:r>
              <a:rPr lang="en-US" sz="3000" dirty="0" smtClean="0">
                <a:latin typeface="Arial"/>
                <a:cs typeface="Arial"/>
              </a:rPr>
              <a:t>– </a:t>
            </a:r>
            <a:r>
              <a:rPr lang="en-US" sz="3000" dirty="0">
                <a:latin typeface="Arial"/>
                <a:cs typeface="Arial"/>
              </a:rPr>
              <a:t>and I've never let it keep me from doing a single thing I wanted to do.”</a:t>
            </a:r>
          </a:p>
          <a:p>
            <a:pPr marL="0" indent="0" algn="r">
              <a:buNone/>
            </a:pPr>
            <a:r>
              <a:rPr lang="en-US" sz="2400" dirty="0">
                <a:latin typeface="Arial"/>
                <a:cs typeface="Arial"/>
              </a:rPr>
              <a:t>-- Georgia O’Keeffe</a:t>
            </a:r>
          </a:p>
          <a:p>
            <a:pPr marL="0" indent="0">
              <a:buNone/>
            </a:pPr>
            <a:r>
              <a:rPr lang="en-US" sz="3000" dirty="0">
                <a:latin typeface="Arial"/>
                <a:cs typeface="Arial"/>
              </a:rPr>
              <a:t>“Hope is like a road in the country; there was never a road, but when many people walk on it, the road comes into existence.”</a:t>
            </a:r>
          </a:p>
          <a:p>
            <a:pPr marL="0" indent="0" algn="r">
              <a:buNone/>
            </a:pPr>
            <a:r>
              <a:rPr lang="en-US" sz="2400" dirty="0">
                <a:latin typeface="Arial"/>
                <a:cs typeface="Arial"/>
              </a:rPr>
              <a:t>-- Lin Yu </a:t>
            </a:r>
            <a:r>
              <a:rPr lang="en-US" sz="2400" dirty="0" smtClean="0">
                <a:latin typeface="Arial"/>
                <a:cs typeface="Arial"/>
              </a:rPr>
              <a:t>Tang</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Parting thoughts</a:t>
            </a:r>
            <a:endParaRPr lang="en-US" sz="3600" b="1" dirty="0">
              <a:latin typeface="Arial"/>
              <a:cs typeface="Arial"/>
            </a:endParaRPr>
          </a:p>
        </p:txBody>
      </p:sp>
    </p:spTree>
    <p:extLst>
      <p:ext uri="{BB962C8B-B14F-4D97-AF65-F5344CB8AC3E}">
        <p14:creationId xmlns:p14="http://schemas.microsoft.com/office/powerpoint/2010/main" val="4319071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6671"/>
            <a:ext cx="8229600" cy="2504658"/>
          </a:xfrm>
        </p:spPr>
        <p:txBody>
          <a:bodyPr>
            <a:normAutofit/>
          </a:bodyPr>
          <a:lstStyle/>
          <a:p>
            <a:pPr marL="0" indent="0" algn="just">
              <a:buNone/>
            </a:pPr>
            <a:r>
              <a:rPr lang="en-US" sz="3600" dirty="0">
                <a:latin typeface="Arial"/>
                <a:cs typeface="Arial"/>
              </a:rPr>
              <a:t>“Never doubt that a small group of thoughtful, committed citizens can change the world.</a:t>
            </a:r>
            <a:r>
              <a:rPr lang="en-US" sz="3600" dirty="0" smtClean="0">
                <a:latin typeface="Arial"/>
                <a:cs typeface="Arial"/>
              </a:rPr>
              <a:t>”</a:t>
            </a:r>
          </a:p>
          <a:p>
            <a:pPr marL="0" indent="0" algn="r">
              <a:buNone/>
            </a:pPr>
            <a:r>
              <a:rPr lang="en-US" sz="2400" dirty="0" smtClean="0">
                <a:latin typeface="Arial"/>
                <a:cs typeface="Arial"/>
              </a:rPr>
              <a:t>-- Margaret Mead</a:t>
            </a:r>
          </a:p>
        </p:txBody>
      </p:sp>
    </p:spTree>
    <p:extLst>
      <p:ext uri="{BB962C8B-B14F-4D97-AF65-F5344CB8AC3E}">
        <p14:creationId xmlns:p14="http://schemas.microsoft.com/office/powerpoint/2010/main" val="339122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6072"/>
            <a:ext cx="8229600" cy="3948032"/>
          </a:xfrm>
        </p:spPr>
        <p:txBody>
          <a:bodyPr>
            <a:noAutofit/>
          </a:bodyPr>
          <a:lstStyle/>
          <a:p>
            <a:pPr marL="457200" indent="-457200">
              <a:buFont typeface="+mj-lt"/>
              <a:buAutoNum type="arabicPeriod"/>
            </a:pPr>
            <a:r>
              <a:rPr lang="en-US" sz="2400" i="1" dirty="0">
                <a:latin typeface="Arial"/>
                <a:cs typeface="Arial"/>
              </a:rPr>
              <a:t>Frame your issue and develop a policy action statement</a:t>
            </a:r>
          </a:p>
          <a:p>
            <a:pPr marL="457200" indent="-457200">
              <a:buFont typeface="+mj-lt"/>
              <a:buAutoNum type="arabicPeriod"/>
            </a:pPr>
            <a:r>
              <a:rPr lang="en-US" sz="2400" i="1" dirty="0">
                <a:latin typeface="Arial"/>
                <a:cs typeface="Arial"/>
              </a:rPr>
              <a:t>Engage enforcement</a:t>
            </a:r>
          </a:p>
          <a:p>
            <a:pPr marL="457200" indent="-457200">
              <a:buFont typeface="+mj-lt"/>
              <a:buAutoNum type="arabicPeriod"/>
            </a:pPr>
            <a:r>
              <a:rPr lang="en-US" sz="2400" i="1" dirty="0">
                <a:latin typeface="Arial"/>
                <a:cs typeface="Arial"/>
              </a:rPr>
              <a:t>Collect data</a:t>
            </a:r>
          </a:p>
          <a:p>
            <a:pPr marL="457200" indent="-457200">
              <a:buFont typeface="+mj-lt"/>
              <a:buAutoNum type="arabicPeriod"/>
            </a:pPr>
            <a:r>
              <a:rPr lang="en-US" sz="2400" i="1" dirty="0">
                <a:latin typeface="Arial"/>
                <a:cs typeface="Arial"/>
              </a:rPr>
              <a:t>Make your case</a:t>
            </a:r>
          </a:p>
          <a:p>
            <a:pPr marL="457200" indent="-457200">
              <a:buFont typeface="+mj-lt"/>
              <a:buAutoNum type="arabicPeriod"/>
            </a:pPr>
            <a:r>
              <a:rPr lang="en-US" sz="2400" i="1" dirty="0">
                <a:latin typeface="Arial"/>
                <a:cs typeface="Arial"/>
              </a:rPr>
              <a:t>Draft your policy</a:t>
            </a:r>
          </a:p>
          <a:p>
            <a:pPr marL="457200" indent="-457200">
              <a:buFont typeface="+mj-lt"/>
              <a:buAutoNum type="arabicPeriod"/>
            </a:pPr>
            <a:r>
              <a:rPr lang="en-US" sz="2400" i="1" dirty="0">
                <a:latin typeface="Arial"/>
                <a:cs typeface="Arial"/>
              </a:rPr>
              <a:t>Use media advocacy</a:t>
            </a:r>
          </a:p>
          <a:p>
            <a:pPr marL="457200" indent="-457200">
              <a:buFont typeface="+mj-lt"/>
              <a:buAutoNum type="arabicPeriod"/>
            </a:pPr>
            <a:r>
              <a:rPr lang="en-US" sz="2400" i="1" dirty="0">
                <a:latin typeface="Arial"/>
                <a:cs typeface="Arial"/>
              </a:rPr>
              <a:t>Mobilize support and provide community education</a:t>
            </a:r>
          </a:p>
          <a:p>
            <a:pPr marL="457200" indent="-457200">
              <a:buFont typeface="+mj-lt"/>
              <a:buAutoNum type="arabicPeriod"/>
            </a:pPr>
            <a:r>
              <a:rPr lang="en-US" sz="2400" i="1" dirty="0">
                <a:latin typeface="Arial"/>
                <a:cs typeface="Arial"/>
              </a:rPr>
              <a:t>Present the policy to decision makers</a:t>
            </a:r>
          </a:p>
          <a:p>
            <a:pPr marL="457200" indent="-457200">
              <a:buFont typeface="+mj-lt"/>
              <a:buAutoNum type="arabicPeriod"/>
            </a:pPr>
            <a:r>
              <a:rPr lang="en-US" sz="2400" i="1" dirty="0">
                <a:latin typeface="Arial"/>
                <a:cs typeface="Arial"/>
              </a:rPr>
              <a:t>Evaluate the campaign and its outcomes</a:t>
            </a: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Campaign steps</a:t>
            </a:r>
            <a:endParaRPr lang="en-US" sz="3600" b="1" dirty="0">
              <a:latin typeface="Arial"/>
              <a:cs typeface="Arial"/>
            </a:endParaRPr>
          </a:p>
        </p:txBody>
      </p:sp>
    </p:spTree>
    <p:extLst>
      <p:ext uri="{BB962C8B-B14F-4D97-AF65-F5344CB8AC3E}">
        <p14:creationId xmlns:p14="http://schemas.microsoft.com/office/powerpoint/2010/main" val="182968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a:latin typeface="Arial"/>
                <a:cs typeface="Arial"/>
              </a:rPr>
              <a:t>Most campaigns start with a core group of committed advocates</a:t>
            </a:r>
          </a:p>
          <a:p>
            <a:r>
              <a:rPr lang="en-US" sz="3000" dirty="0">
                <a:latin typeface="Arial"/>
                <a:cs typeface="Arial"/>
              </a:rPr>
              <a:t>Building a broad-based coalition is often the next step</a:t>
            </a:r>
          </a:p>
          <a:p>
            <a:r>
              <a:rPr lang="en-US" sz="3000" dirty="0">
                <a:latin typeface="Arial"/>
                <a:cs typeface="Arial"/>
              </a:rPr>
              <a:t>Along the way, advocates must decide:</a:t>
            </a:r>
          </a:p>
          <a:p>
            <a:pPr lvl="1"/>
            <a:r>
              <a:rPr lang="en-US" sz="2400" dirty="0">
                <a:latin typeface="Arial"/>
                <a:cs typeface="Arial"/>
              </a:rPr>
              <a:t>Vehicles – formal or informal coalition? Grassroots or </a:t>
            </a:r>
            <a:r>
              <a:rPr lang="en-US" sz="2400" dirty="0" err="1">
                <a:latin typeface="Arial"/>
                <a:cs typeface="Arial"/>
              </a:rPr>
              <a:t>grasstops</a:t>
            </a:r>
            <a:r>
              <a:rPr lang="en-US" sz="2400" dirty="0">
                <a:latin typeface="Arial"/>
                <a:cs typeface="Arial"/>
              </a:rPr>
              <a:t>? National or local</a:t>
            </a:r>
            <a:r>
              <a:rPr lang="en-US" sz="2400" dirty="0" smtClean="0">
                <a:latin typeface="Arial"/>
                <a:cs typeface="Arial"/>
              </a:rPr>
              <a:t>?</a:t>
            </a:r>
          </a:p>
          <a:p>
            <a:pPr lvl="1"/>
            <a:r>
              <a:rPr lang="en-US" sz="2400" dirty="0" smtClean="0">
                <a:latin typeface="Arial"/>
                <a:cs typeface="Arial"/>
              </a:rPr>
              <a:t>Decision</a:t>
            </a:r>
            <a:r>
              <a:rPr lang="en-US" sz="2400" dirty="0">
                <a:latin typeface="Arial"/>
                <a:cs typeface="Arial"/>
              </a:rPr>
              <a:t>-making </a:t>
            </a:r>
            <a:r>
              <a:rPr lang="en-US" sz="2400" dirty="0" smtClean="0">
                <a:latin typeface="Arial"/>
                <a:cs typeface="Arial"/>
              </a:rPr>
              <a:t>process</a:t>
            </a:r>
          </a:p>
          <a:p>
            <a:pPr lvl="1"/>
            <a:r>
              <a:rPr lang="en-US" sz="2400" dirty="0" smtClean="0">
                <a:latin typeface="Arial"/>
                <a:cs typeface="Arial"/>
              </a:rPr>
              <a:t>Communications</a:t>
            </a:r>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Where do you start?</a:t>
            </a:r>
            <a:endParaRPr lang="en-US" sz="3600" b="1" dirty="0">
              <a:latin typeface="Arial"/>
              <a:cs typeface="Arial"/>
            </a:endParaRPr>
          </a:p>
        </p:txBody>
      </p:sp>
    </p:spTree>
    <p:extLst>
      <p:ext uri="{BB962C8B-B14F-4D97-AF65-F5344CB8AC3E}">
        <p14:creationId xmlns:p14="http://schemas.microsoft.com/office/powerpoint/2010/main" val="579852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i="1" dirty="0">
                <a:latin typeface="Arial"/>
                <a:cs typeface="Arial"/>
              </a:rPr>
              <a:t>BRAINSTORM</a:t>
            </a:r>
          </a:p>
          <a:p>
            <a:r>
              <a:rPr lang="en-US" sz="2000" i="1" dirty="0">
                <a:latin typeface="Arial"/>
                <a:cs typeface="Arial"/>
              </a:rPr>
              <a:t>Regional, national, state and local public health departments</a:t>
            </a:r>
            <a:endParaRPr lang="en-US" sz="2000" dirty="0">
              <a:latin typeface="Arial"/>
              <a:cs typeface="Arial"/>
            </a:endParaRPr>
          </a:p>
          <a:p>
            <a:r>
              <a:rPr lang="en-US" sz="2000" i="1" dirty="0">
                <a:latin typeface="Arial"/>
                <a:cs typeface="Arial"/>
              </a:rPr>
              <a:t>Community substance abuse prevention coalitions</a:t>
            </a:r>
            <a:endParaRPr lang="en-US" sz="2000" dirty="0">
              <a:latin typeface="Arial"/>
              <a:cs typeface="Arial"/>
            </a:endParaRPr>
          </a:p>
          <a:p>
            <a:r>
              <a:rPr lang="en-US" sz="2000" i="1" dirty="0">
                <a:latin typeface="Arial"/>
                <a:cs typeface="Arial"/>
              </a:rPr>
              <a:t>Faith-based community </a:t>
            </a:r>
            <a:endParaRPr lang="en-US" sz="2000" dirty="0">
              <a:latin typeface="Arial"/>
              <a:cs typeface="Arial"/>
            </a:endParaRPr>
          </a:p>
          <a:p>
            <a:r>
              <a:rPr lang="en-US" sz="2000" i="1" dirty="0">
                <a:latin typeface="Arial"/>
                <a:cs typeface="Arial"/>
              </a:rPr>
              <a:t>Educational community</a:t>
            </a:r>
            <a:endParaRPr lang="en-US" sz="2000" dirty="0">
              <a:latin typeface="Arial"/>
              <a:cs typeface="Arial"/>
            </a:endParaRPr>
          </a:p>
          <a:p>
            <a:r>
              <a:rPr lang="en-US" sz="2000" i="1" dirty="0">
                <a:latin typeface="Arial"/>
                <a:cs typeface="Arial"/>
              </a:rPr>
              <a:t>Parent groups</a:t>
            </a:r>
            <a:endParaRPr lang="en-US" sz="2000" dirty="0">
              <a:latin typeface="Arial"/>
              <a:cs typeface="Arial"/>
            </a:endParaRPr>
          </a:p>
          <a:p>
            <a:r>
              <a:rPr lang="en-US" sz="2000" i="1" dirty="0">
                <a:latin typeface="Arial"/>
                <a:cs typeface="Arial"/>
              </a:rPr>
              <a:t>Small Business Organizations</a:t>
            </a:r>
            <a:endParaRPr lang="en-US" sz="2000" dirty="0">
              <a:latin typeface="Arial"/>
              <a:cs typeface="Arial"/>
            </a:endParaRPr>
          </a:p>
          <a:p>
            <a:r>
              <a:rPr lang="en-US" sz="2000" i="1" dirty="0">
                <a:latin typeface="Arial"/>
                <a:cs typeface="Arial"/>
              </a:rPr>
              <a:t>Employers</a:t>
            </a:r>
          </a:p>
          <a:p>
            <a:r>
              <a:rPr lang="en-US" sz="2000" i="1" dirty="0">
                <a:latin typeface="Arial"/>
                <a:cs typeface="Arial"/>
              </a:rPr>
              <a:t>Trade unions</a:t>
            </a:r>
            <a:endParaRPr lang="en-US" sz="2000" dirty="0">
              <a:latin typeface="Arial"/>
              <a:cs typeface="Arial"/>
            </a:endParaRPr>
          </a:p>
          <a:p>
            <a:r>
              <a:rPr lang="en-US" sz="2000" i="1" dirty="0">
                <a:latin typeface="Arial"/>
                <a:cs typeface="Arial"/>
              </a:rPr>
              <a:t>Law Enforcement</a:t>
            </a:r>
            <a:endParaRPr lang="en-US" sz="2000" dirty="0">
              <a:latin typeface="Arial"/>
              <a:cs typeface="Arial"/>
            </a:endParaRPr>
          </a:p>
          <a:p>
            <a:r>
              <a:rPr lang="en-US" sz="2000" i="1" dirty="0">
                <a:latin typeface="Arial"/>
                <a:cs typeface="Arial"/>
              </a:rPr>
              <a:t>Civil Society Organizations</a:t>
            </a:r>
            <a:endParaRPr lang="en-US" sz="2000" dirty="0">
              <a:latin typeface="Arial"/>
              <a:cs typeface="Arial"/>
            </a:endParaRPr>
          </a:p>
          <a:p>
            <a:r>
              <a:rPr lang="en-US" sz="2000" i="1" dirty="0">
                <a:latin typeface="Arial"/>
                <a:cs typeface="Arial"/>
              </a:rPr>
              <a:t>Medical community</a:t>
            </a:r>
            <a:endParaRPr lang="en-US" sz="2000" dirty="0">
              <a:latin typeface="Arial"/>
              <a:cs typeface="Arial"/>
            </a:endParaRPr>
          </a:p>
          <a:p>
            <a:r>
              <a:rPr lang="en-US" sz="2000" i="1" dirty="0">
                <a:latin typeface="Arial"/>
                <a:cs typeface="Arial"/>
              </a:rPr>
              <a:t>Children’s advocacy groups</a:t>
            </a:r>
            <a:endParaRPr lang="en-US" sz="2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Possible </a:t>
            </a:r>
            <a:r>
              <a:rPr lang="en-US" sz="3600" b="1" dirty="0">
                <a:latin typeface="Arial"/>
                <a:cs typeface="Arial"/>
              </a:rPr>
              <a:t>coalition members?</a:t>
            </a:r>
          </a:p>
        </p:txBody>
      </p:sp>
    </p:spTree>
    <p:extLst>
      <p:ext uri="{BB962C8B-B14F-4D97-AF65-F5344CB8AC3E}">
        <p14:creationId xmlns:p14="http://schemas.microsoft.com/office/powerpoint/2010/main" val="1614204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400" dirty="0">
                <a:latin typeface="Arial"/>
                <a:cs typeface="Arial"/>
              </a:rPr>
              <a:t>Analyzing and reporting public health data on excessive alcohol consumption and related harms;</a:t>
            </a:r>
          </a:p>
          <a:p>
            <a:r>
              <a:rPr lang="en-US" sz="2400" dirty="0">
                <a:latin typeface="Arial"/>
                <a:cs typeface="Arial"/>
              </a:rPr>
              <a:t>Providing maps that highlight alcohol-related problems associated with excessive drinking;</a:t>
            </a:r>
          </a:p>
          <a:p>
            <a:r>
              <a:rPr lang="en-US" sz="2400" dirty="0">
                <a:latin typeface="Arial"/>
                <a:cs typeface="Arial"/>
              </a:rPr>
              <a:t>Assisting community coalitions in developing media campaigns to support the policy;</a:t>
            </a:r>
          </a:p>
          <a:p>
            <a:r>
              <a:rPr lang="en-US" sz="2400" dirty="0">
                <a:latin typeface="Arial"/>
                <a:cs typeface="Arial"/>
              </a:rPr>
              <a:t>Determining how to best gain access to decision makers and briefing them prior to hearings on the policy; </a:t>
            </a:r>
          </a:p>
          <a:p>
            <a:r>
              <a:rPr lang="en-US" sz="2400" dirty="0">
                <a:latin typeface="Arial"/>
                <a:cs typeface="Arial"/>
              </a:rPr>
              <a:t>Responding to requests for written information on proposed policy;</a:t>
            </a:r>
          </a:p>
          <a:p>
            <a:r>
              <a:rPr lang="en-US" sz="2400" dirty="0">
                <a:latin typeface="Arial"/>
                <a:cs typeface="Arial"/>
              </a:rPr>
              <a:t>Responding to questions from decision makers during testimony in parliamentary enquiries or public hearings on general impacts of proposed policy;</a:t>
            </a:r>
          </a:p>
          <a:p>
            <a:r>
              <a:rPr lang="en-US" sz="2400" dirty="0">
                <a:latin typeface="Arial"/>
                <a:cs typeface="Arial"/>
              </a:rPr>
              <a:t>When permitted, providing testimony on the health and social impacts of the proposed policy during enquiries or hearings; and</a:t>
            </a:r>
          </a:p>
          <a:p>
            <a:r>
              <a:rPr lang="en-US" sz="2400" dirty="0">
                <a:latin typeface="Arial"/>
                <a:cs typeface="Arial"/>
              </a:rPr>
              <a:t>Evaluating the impact of the policy, including identifying and tracking outcome measures.</a:t>
            </a:r>
          </a:p>
          <a:p>
            <a:endParaRPr lang="en-US" sz="2400" dirty="0">
              <a:latin typeface="Arial"/>
              <a:cs typeface="Arial"/>
            </a:endParaRPr>
          </a:p>
        </p:txBody>
      </p:sp>
      <p:sp>
        <p:nvSpPr>
          <p:cNvPr id="2" name="Title 1"/>
          <p:cNvSpPr>
            <a:spLocks noGrp="1"/>
          </p:cNvSpPr>
          <p:nvPr>
            <p:ph type="title" idx="4294967295"/>
          </p:nvPr>
        </p:nvSpPr>
        <p:spPr>
          <a:xfrm>
            <a:off x="457200" y="274638"/>
            <a:ext cx="8229600" cy="1143000"/>
          </a:xfrm>
        </p:spPr>
        <p:txBody>
          <a:bodyPr>
            <a:normAutofit/>
          </a:bodyPr>
          <a:lstStyle/>
          <a:p>
            <a:r>
              <a:rPr lang="en-US" sz="3600" b="1" dirty="0" smtClean="0">
                <a:latin typeface="Arial"/>
                <a:cs typeface="Arial"/>
              </a:rPr>
              <a:t>Key </a:t>
            </a:r>
            <a:r>
              <a:rPr lang="en-US" sz="3600" b="1" dirty="0">
                <a:latin typeface="Arial"/>
                <a:cs typeface="Arial"/>
              </a:rPr>
              <a:t>coalition tasks</a:t>
            </a:r>
          </a:p>
        </p:txBody>
      </p:sp>
    </p:spTree>
    <p:extLst>
      <p:ext uri="{BB962C8B-B14F-4D97-AF65-F5344CB8AC3E}">
        <p14:creationId xmlns:p14="http://schemas.microsoft.com/office/powerpoint/2010/main" val="166449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ANOC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OC Theme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NOC Theme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ANOC Slides.thmx</Template>
  <TotalTime>2854</TotalTime>
  <Words>5111</Words>
  <Application>Microsoft Office PowerPoint</Application>
  <PresentationFormat>On-screen Show (4:3)</PresentationFormat>
  <Paragraphs>453</Paragraphs>
  <Slides>53</Slides>
  <Notes>50</Notes>
  <HiddenSlides>0</HiddenSlides>
  <MMClips>0</MMClips>
  <ScaleCrop>false</ScaleCrop>
  <HeadingPairs>
    <vt:vector size="8" baseType="variant">
      <vt:variant>
        <vt:lpstr>Fonts Used</vt:lpstr>
      </vt:variant>
      <vt:variant>
        <vt:i4>8</vt:i4>
      </vt:variant>
      <vt:variant>
        <vt:lpstr>Theme</vt:lpstr>
      </vt:variant>
      <vt:variant>
        <vt:i4>3</vt:i4>
      </vt:variant>
      <vt:variant>
        <vt:lpstr>Links</vt:lpstr>
      </vt:variant>
      <vt:variant>
        <vt:i4>1</vt:i4>
      </vt:variant>
      <vt:variant>
        <vt:lpstr>Slide Titles</vt:lpstr>
      </vt:variant>
      <vt:variant>
        <vt:i4>53</vt:i4>
      </vt:variant>
    </vt:vector>
  </HeadingPairs>
  <TitlesOfParts>
    <vt:vector size="65" baseType="lpstr">
      <vt:lpstr>ＭＳ 明朝</vt:lpstr>
      <vt:lpstr>ＭＳ Ｐゴシック</vt:lpstr>
      <vt:lpstr>Arial</vt:lpstr>
      <vt:lpstr>Calibri</vt:lpstr>
      <vt:lpstr>Garamond</vt:lpstr>
      <vt:lpstr>Symbol</vt:lpstr>
      <vt:lpstr>Times New Roman</vt:lpstr>
      <vt:lpstr>Wingdings</vt:lpstr>
      <vt:lpstr>ANOC Slides</vt:lpstr>
      <vt:lpstr>ANOC Theme Content</vt:lpstr>
      <vt:lpstr>1_ANOC Theme Content</vt:lpstr>
      <vt:lpstr>C:\Users\Michael Sparks\Documents\Work Files\Consulting\Sonoma\SIG Year 3\Rohnert Park\Policies\RP Alcoholic Beverage Sales Ordinance - rev draft Mar07.pdf</vt:lpstr>
      <vt:lpstr>Alcohol Policy and Adolescent Drinking: Using Science in the Public Interest</vt:lpstr>
      <vt:lpstr>How do we translate research into action?</vt:lpstr>
      <vt:lpstr>What it takes: Research</vt:lpstr>
      <vt:lpstr>What it takes: Advocacy!</vt:lpstr>
      <vt:lpstr>LUCK = PREPARATION + OPPORTUNITY</vt:lpstr>
      <vt:lpstr>Campaign steps</vt:lpstr>
      <vt:lpstr>Where do you start?</vt:lpstr>
      <vt:lpstr>Possible coalition members?</vt:lpstr>
      <vt:lpstr>Key coalition tasks</vt:lpstr>
      <vt:lpstr>Step 1: Frame your issue and develop a policy statement</vt:lpstr>
      <vt:lpstr>Framing the issue</vt:lpstr>
      <vt:lpstr>Framing the issue (cont.)</vt:lpstr>
      <vt:lpstr>Public health framings</vt:lpstr>
      <vt:lpstr>Industry framings</vt:lpstr>
      <vt:lpstr>Constructing frames (re-framing)</vt:lpstr>
      <vt:lpstr>The importance of symbols</vt:lpstr>
      <vt:lpstr>Shared values?</vt:lpstr>
      <vt:lpstr>Example: Shared values in the USA</vt:lpstr>
      <vt:lpstr>Two dominant frames</vt:lpstr>
      <vt:lpstr>Alcohol policy: two frames</vt:lpstr>
      <vt:lpstr>Step 1: Develop a Policy Action Statement</vt:lpstr>
      <vt:lpstr>Step 1: Develop a Policy Action Statement</vt:lpstr>
      <vt:lpstr>Step 2: Include enforcement organizations early in the campaign</vt:lpstr>
      <vt:lpstr>Step 3: Collect data</vt:lpstr>
      <vt:lpstr>Making your argument</vt:lpstr>
      <vt:lpstr>“Social math”: Example</vt:lpstr>
      <vt:lpstr>Social math techniques</vt:lpstr>
      <vt:lpstr>More social math examples</vt:lpstr>
      <vt:lpstr>PowerPoint Presentation</vt:lpstr>
      <vt:lpstr>Data about the policy itself</vt:lpstr>
      <vt:lpstr>Step 4: Make your case</vt:lpstr>
      <vt:lpstr>“Five sentence” exercise</vt:lpstr>
      <vt:lpstr>Arguing and counter-arguing</vt:lpstr>
      <vt:lpstr>Develop an Issue Brief</vt:lpstr>
      <vt:lpstr>Checklist for Issue Briefs</vt:lpstr>
      <vt:lpstr>Step 5: Draft your policy</vt:lpstr>
      <vt:lpstr>Step 5: Draft your policy (cont.)</vt:lpstr>
      <vt:lpstr>Step 6: Use media advocacy</vt:lpstr>
      <vt:lpstr>Media advocacy: The challenges</vt:lpstr>
      <vt:lpstr>Framing challenges</vt:lpstr>
      <vt:lpstr>Media bite examples</vt:lpstr>
      <vt:lpstr>Alcohol policy stages of change and implications for messaging</vt:lpstr>
      <vt:lpstr>Preparation</vt:lpstr>
      <vt:lpstr>Step 7: Mobilize support and provide community education</vt:lpstr>
      <vt:lpstr>Points of influence on decision-makers</vt:lpstr>
      <vt:lpstr>PowerPoint Presentation</vt:lpstr>
      <vt:lpstr>Who are Grassroots and Grasstops supporters?</vt:lpstr>
      <vt:lpstr>Assess the individuals who can give you what you want Who has the power to adopt your policy?  ________________</vt:lpstr>
      <vt:lpstr>Step 8: Present the policy to decision-makers</vt:lpstr>
      <vt:lpstr>Step 9: Evaluate the campaign and its outcomes</vt:lpstr>
      <vt:lpstr>Getting started</vt:lpstr>
      <vt:lpstr>Parting thoughts</vt:lpstr>
      <vt:lpstr>PowerPoint Presentation</vt:lpstr>
    </vt:vector>
  </TitlesOfParts>
  <Company>Institute of Alcohol Studies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Regulating the ‘Product’ What does the evidence say?</dc:title>
  <dc:creator>Katherine Brown</dc:creator>
  <cp:revision>108</cp:revision>
  <dcterms:created xsi:type="dcterms:W3CDTF">2011-09-19T07:53:25Z</dcterms:created>
  <dcterms:modified xsi:type="dcterms:W3CDTF">2016-09-12T19:57:54Z</dcterms:modified>
</cp:coreProperties>
</file>