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2"/>
  </p:notesMasterIdLst>
  <p:handoutMasterIdLst>
    <p:handoutMasterId r:id="rId93"/>
  </p:handoutMasterIdLst>
  <p:sldIdLst>
    <p:sldId id="500" r:id="rId2"/>
    <p:sldId id="319" r:id="rId3"/>
    <p:sldId id="461" r:id="rId4"/>
    <p:sldId id="473" r:id="rId5"/>
    <p:sldId id="426" r:id="rId6"/>
    <p:sldId id="428" r:id="rId7"/>
    <p:sldId id="363" r:id="rId8"/>
    <p:sldId id="364" r:id="rId9"/>
    <p:sldId id="366" r:id="rId10"/>
    <p:sldId id="365" r:id="rId11"/>
    <p:sldId id="266" r:id="rId12"/>
    <p:sldId id="431" r:id="rId13"/>
    <p:sldId id="492" r:id="rId14"/>
    <p:sldId id="484" r:id="rId15"/>
    <p:sldId id="477" r:id="rId16"/>
    <p:sldId id="280" r:id="rId17"/>
    <p:sldId id="462" r:id="rId18"/>
    <p:sldId id="332" r:id="rId19"/>
    <p:sldId id="333" r:id="rId20"/>
    <p:sldId id="337" r:id="rId21"/>
    <p:sldId id="495" r:id="rId22"/>
    <p:sldId id="490" r:id="rId23"/>
    <p:sldId id="338" r:id="rId24"/>
    <p:sldId id="369" r:id="rId25"/>
    <p:sldId id="372" r:id="rId26"/>
    <p:sldId id="371" r:id="rId27"/>
    <p:sldId id="342" r:id="rId28"/>
    <p:sldId id="344" r:id="rId29"/>
    <p:sldId id="345" r:id="rId30"/>
    <p:sldId id="504" r:id="rId31"/>
    <p:sldId id="505" r:id="rId32"/>
    <p:sldId id="464" r:id="rId33"/>
    <p:sldId id="432" r:id="rId34"/>
    <p:sldId id="433" r:id="rId35"/>
    <p:sldId id="465" r:id="rId36"/>
    <p:sldId id="437" r:id="rId37"/>
    <p:sldId id="438" r:id="rId38"/>
    <p:sldId id="489" r:id="rId39"/>
    <p:sldId id="386" r:id="rId40"/>
    <p:sldId id="434" r:id="rId41"/>
    <p:sldId id="417" r:id="rId42"/>
    <p:sldId id="481" r:id="rId43"/>
    <p:sldId id="466" r:id="rId44"/>
    <p:sldId id="441" r:id="rId45"/>
    <p:sldId id="442" r:id="rId46"/>
    <p:sldId id="439" r:id="rId47"/>
    <p:sldId id="436" r:id="rId48"/>
    <p:sldId id="496" r:id="rId49"/>
    <p:sldId id="423" r:id="rId50"/>
    <p:sldId id="482" r:id="rId51"/>
    <p:sldId id="444" r:id="rId52"/>
    <p:sldId id="503" r:id="rId53"/>
    <p:sldId id="493" r:id="rId54"/>
    <p:sldId id="447" r:id="rId55"/>
    <p:sldId id="446" r:id="rId56"/>
    <p:sldId id="467" r:id="rId57"/>
    <p:sldId id="411" r:id="rId58"/>
    <p:sldId id="468" r:id="rId59"/>
    <p:sldId id="412" r:id="rId60"/>
    <p:sldId id="413" r:id="rId61"/>
    <p:sldId id="401" r:id="rId62"/>
    <p:sldId id="406" r:id="rId63"/>
    <p:sldId id="420" r:id="rId64"/>
    <p:sldId id="409" r:id="rId65"/>
    <p:sldId id="483" r:id="rId66"/>
    <p:sldId id="485" r:id="rId67"/>
    <p:sldId id="448" r:id="rId68"/>
    <p:sldId id="449" r:id="rId69"/>
    <p:sldId id="457" r:id="rId70"/>
    <p:sldId id="443" r:id="rId71"/>
    <p:sldId id="497" r:id="rId72"/>
    <p:sldId id="502" r:id="rId73"/>
    <p:sldId id="452" r:id="rId74"/>
    <p:sldId id="453" r:id="rId75"/>
    <p:sldId id="479" r:id="rId76"/>
    <p:sldId id="455" r:id="rId77"/>
    <p:sldId id="456" r:id="rId78"/>
    <p:sldId id="498" r:id="rId79"/>
    <p:sldId id="470" r:id="rId80"/>
    <p:sldId id="281" r:id="rId81"/>
    <p:sldId id="472" r:id="rId82"/>
    <p:sldId id="354" r:id="rId83"/>
    <p:sldId id="358" r:id="rId84"/>
    <p:sldId id="357" r:id="rId85"/>
    <p:sldId id="474" r:id="rId86"/>
    <p:sldId id="416" r:id="rId87"/>
    <p:sldId id="424" r:id="rId88"/>
    <p:sldId id="302" r:id="rId89"/>
    <p:sldId id="486" r:id="rId90"/>
    <p:sldId id="488" r:id="rId9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669900"/>
    <a:srgbClr val="603B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2" d="100"/>
          <a:sy n="92" d="100"/>
        </p:scale>
        <p:origin x="-1548" y="-6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132"/>
    </p:cViewPr>
  </p:sorterViewPr>
  <p:notesViewPr>
    <p:cSldViewPr>
      <p:cViewPr varScale="1">
        <p:scale>
          <a:sx n="63" d="100"/>
          <a:sy n="63" d="100"/>
        </p:scale>
        <p:origin x="-2124" y="-10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2446" tIns="46223" rIns="92446" bIns="46223" rtlCol="0"/>
          <a:lstStyle>
            <a:lvl1pPr algn="r">
              <a:defRPr sz="1200"/>
            </a:lvl1pPr>
          </a:lstStyle>
          <a:p>
            <a:fld id="{6669D961-48A7-4327-B7EC-3A19C96A748C}" type="datetimeFigureOut">
              <a:rPr lang="en-US" smtClean="0"/>
              <a:pPr/>
              <a:t>8/21/2014</a:t>
            </a:fld>
            <a:endParaRPr lang="en-US" dirty="0"/>
          </a:p>
        </p:txBody>
      </p:sp>
      <p:sp>
        <p:nvSpPr>
          <p:cNvPr id="4" name="Footer Placeholder 3"/>
          <p:cNvSpPr>
            <a:spLocks noGrp="1"/>
          </p:cNvSpPr>
          <p:nvPr>
            <p:ph type="ftr" sz="quarter" idx="2"/>
          </p:nvPr>
        </p:nvSpPr>
        <p:spPr>
          <a:xfrm>
            <a:off x="0" y="8842030"/>
            <a:ext cx="3043343" cy="465455"/>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2446" tIns="46223" rIns="92446" bIns="46223" rtlCol="0" anchor="b"/>
          <a:lstStyle>
            <a:lvl1pPr algn="r">
              <a:defRPr sz="1200"/>
            </a:lvl1pPr>
          </a:lstStyle>
          <a:p>
            <a:fld id="{4A2F958C-1725-4E7A-BACB-3A2D807F72FC}" type="slidenum">
              <a:rPr lang="en-US" smtClean="0"/>
              <a:pPr/>
              <a:t>‹#›</a:t>
            </a:fld>
            <a:endParaRPr lang="en-US" dirty="0"/>
          </a:p>
        </p:txBody>
      </p:sp>
    </p:spTree>
    <p:extLst>
      <p:ext uri="{BB962C8B-B14F-4D97-AF65-F5344CB8AC3E}">
        <p14:creationId xmlns:p14="http://schemas.microsoft.com/office/powerpoint/2010/main" val="611991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A2F2B570-7244-49D2-908B-A06D14912A2F}" type="datetimeFigureOut">
              <a:rPr lang="en-US" smtClean="0"/>
              <a:pPr/>
              <a:t>8/21/2014</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82F6852D-7E17-4666-B130-138DADDD61F4}" type="slidenum">
              <a:rPr lang="en-US" smtClean="0"/>
              <a:pPr/>
              <a:t>‹#›</a:t>
            </a:fld>
            <a:endParaRPr lang="en-US" dirty="0"/>
          </a:p>
        </p:txBody>
      </p:sp>
    </p:spTree>
    <p:extLst>
      <p:ext uri="{BB962C8B-B14F-4D97-AF65-F5344CB8AC3E}">
        <p14:creationId xmlns:p14="http://schemas.microsoft.com/office/powerpoint/2010/main" val="2436043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a:t>
            </a:r>
            <a:r>
              <a:rPr lang="en-US" baseline="0" dirty="0" smtClean="0"/>
              <a:t> is “C”.  Information that cannot be linked in any way to a particular individual would not be considered PHI.</a:t>
            </a:r>
            <a:endParaRPr lang="en-US" dirty="0"/>
          </a:p>
        </p:txBody>
      </p:sp>
      <p:sp>
        <p:nvSpPr>
          <p:cNvPr id="4" name="Slide Number Placeholder 3"/>
          <p:cNvSpPr>
            <a:spLocks noGrp="1"/>
          </p:cNvSpPr>
          <p:nvPr>
            <p:ph type="sldNum" sz="quarter" idx="10"/>
          </p:nvPr>
        </p:nvSpPr>
        <p:spPr/>
        <p:txBody>
          <a:bodyPr/>
          <a:lstStyle/>
          <a:p>
            <a:fld id="{82F6852D-7E17-4666-B130-138DADDD61F4}" type="slidenum">
              <a:rPr lang="en-US" smtClean="0"/>
              <a:pPr/>
              <a:t>15</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correct answer</a:t>
            </a:r>
            <a:r>
              <a:rPr lang="en-US" baseline="0" dirty="0" smtClean="0"/>
              <a:t> is “D”.  Always click the “Secure” button or type [secure] when sending PHI outside of the institution via email.</a:t>
            </a:r>
            <a:endParaRPr lang="en-US" dirty="0" smtClean="0"/>
          </a:p>
          <a:p>
            <a:endParaRPr lang="en-US" dirty="0"/>
          </a:p>
        </p:txBody>
      </p:sp>
      <p:sp>
        <p:nvSpPr>
          <p:cNvPr id="4" name="Slide Number Placeholder 3"/>
          <p:cNvSpPr>
            <a:spLocks noGrp="1"/>
          </p:cNvSpPr>
          <p:nvPr>
            <p:ph type="sldNum" sz="quarter" idx="10"/>
          </p:nvPr>
        </p:nvSpPr>
        <p:spPr/>
        <p:txBody>
          <a:bodyPr/>
          <a:lstStyle/>
          <a:p>
            <a:fld id="{82F6852D-7E17-4666-B130-138DADDD61F4}" type="slidenum">
              <a:rPr lang="en-US" smtClean="0"/>
              <a:pPr/>
              <a:t>75</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 is “Yes”.  Even</a:t>
            </a:r>
            <a:r>
              <a:rPr lang="en-US" baseline="0" dirty="0" smtClean="0"/>
              <a:t> though he did not include the patient’s name or photo of the patient’s face, it is possible for others reading Dennis’ post to identify the patient, given the fact that the accident was highly publicized and the information Dennis did share. Information which could even remotely identify a patient should never be shared via social media. </a:t>
            </a:r>
            <a:endParaRPr lang="en-US" dirty="0"/>
          </a:p>
        </p:txBody>
      </p:sp>
      <p:sp>
        <p:nvSpPr>
          <p:cNvPr id="4" name="Slide Number Placeholder 3"/>
          <p:cNvSpPr>
            <a:spLocks noGrp="1"/>
          </p:cNvSpPr>
          <p:nvPr>
            <p:ph type="sldNum" sz="quarter" idx="10"/>
          </p:nvPr>
        </p:nvSpPr>
        <p:spPr/>
        <p:txBody>
          <a:bodyPr/>
          <a:lstStyle/>
          <a:p>
            <a:fld id="{82F6852D-7E17-4666-B130-138DADDD61F4}" type="slidenum">
              <a:rPr lang="en-US" smtClean="0"/>
              <a:pPr/>
              <a:t>78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a:t>
            </a:r>
            <a:r>
              <a:rPr lang="en-US" baseline="0" dirty="0" smtClean="0"/>
              <a:t> is “True”.</a:t>
            </a:r>
            <a:endParaRPr lang="en-US" dirty="0"/>
          </a:p>
        </p:txBody>
      </p:sp>
      <p:sp>
        <p:nvSpPr>
          <p:cNvPr id="4" name="Slide Number Placeholder 3"/>
          <p:cNvSpPr>
            <a:spLocks noGrp="1"/>
          </p:cNvSpPr>
          <p:nvPr>
            <p:ph type="sldNum" sz="quarter" idx="10"/>
          </p:nvPr>
        </p:nvSpPr>
        <p:spPr/>
        <p:txBody>
          <a:bodyPr/>
          <a:lstStyle/>
          <a:p>
            <a:fld id="{82F6852D-7E17-4666-B130-138DADDD61F4}" type="slidenum">
              <a:rPr lang="en-US" smtClean="0"/>
              <a:pPr/>
              <a:t>22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 is “C”.  Unless</a:t>
            </a:r>
            <a:r>
              <a:rPr lang="en-US" baseline="0" dirty="0" smtClean="0"/>
              <a:t> you are sure the patient has given permission to communicate PHI with another individual always check with the patient before sharing any information. </a:t>
            </a:r>
            <a:endParaRPr lang="en-US" dirty="0"/>
          </a:p>
        </p:txBody>
      </p:sp>
      <p:sp>
        <p:nvSpPr>
          <p:cNvPr id="4" name="Slide Number Placeholder 3"/>
          <p:cNvSpPr>
            <a:spLocks noGrp="1"/>
          </p:cNvSpPr>
          <p:nvPr>
            <p:ph type="sldNum" sz="quarter" idx="10"/>
          </p:nvPr>
        </p:nvSpPr>
        <p:spPr/>
        <p:txBody>
          <a:bodyPr/>
          <a:lstStyle/>
          <a:p>
            <a:fld id="{82F6852D-7E17-4666-B130-138DADDD61F4}" type="slidenum">
              <a:rPr lang="en-US" smtClean="0"/>
              <a:pPr/>
              <a:t>38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 answer</a:t>
            </a:r>
            <a:r>
              <a:rPr lang="en-US" baseline="0" dirty="0" smtClean="0"/>
              <a:t> is “false”.  The patient authorization specifies which parts of the medical record may be shared.  Only disclose those sections indicted unless the patient has given permission to share the entire record.</a:t>
            </a:r>
            <a:endParaRPr lang="en-US" dirty="0"/>
          </a:p>
        </p:txBody>
      </p:sp>
      <p:sp>
        <p:nvSpPr>
          <p:cNvPr id="4" name="Slide Number Placeholder 3"/>
          <p:cNvSpPr>
            <a:spLocks noGrp="1"/>
          </p:cNvSpPr>
          <p:nvPr>
            <p:ph type="sldNum" sz="quarter" idx="10"/>
          </p:nvPr>
        </p:nvSpPr>
        <p:spPr/>
        <p:txBody>
          <a:bodyPr/>
          <a:lstStyle/>
          <a:p>
            <a:fld id="{82F6852D-7E17-4666-B130-138DADDD61F4}" type="slidenum">
              <a:rPr lang="en-US" smtClean="0"/>
              <a:pPr/>
              <a:t>42</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correct answer is “C”.  Patient information</a:t>
            </a:r>
            <a:r>
              <a:rPr lang="en-US" baseline="0" dirty="0" smtClean="0"/>
              <a:t> should only be discussed in a private area and only with those that have a right to know the information.</a:t>
            </a:r>
            <a:endParaRPr lang="en-US" dirty="0" smtClean="0"/>
          </a:p>
          <a:p>
            <a:endParaRPr lang="en-US" dirty="0"/>
          </a:p>
        </p:txBody>
      </p:sp>
      <p:sp>
        <p:nvSpPr>
          <p:cNvPr id="4" name="Slide Number Placeholder 3"/>
          <p:cNvSpPr>
            <a:spLocks noGrp="1"/>
          </p:cNvSpPr>
          <p:nvPr>
            <p:ph type="sldNum" sz="quarter" idx="10"/>
          </p:nvPr>
        </p:nvSpPr>
        <p:spPr/>
        <p:txBody>
          <a:bodyPr/>
          <a:lstStyle/>
          <a:p>
            <a:fld id="{82F6852D-7E17-4666-B130-138DADDD61F4}" type="slidenum">
              <a:rPr lang="en-US" smtClean="0"/>
              <a:pPr/>
              <a:t>48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2F6852D-7E17-4666-B130-138DADDD61F4}" type="slidenum">
              <a:rPr lang="en-US" smtClean="0"/>
              <a:pPr/>
              <a:t>49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a:t>
            </a:r>
            <a:r>
              <a:rPr lang="en-US" baseline="0" dirty="0" smtClean="0"/>
              <a:t> answer is “B”.  Never leave a message containing specific information if the patient has not given permission to communicate with that particular individual.</a:t>
            </a:r>
            <a:endParaRPr lang="en-US" dirty="0"/>
          </a:p>
        </p:txBody>
      </p:sp>
      <p:sp>
        <p:nvSpPr>
          <p:cNvPr id="4" name="Slide Number Placeholder 3"/>
          <p:cNvSpPr>
            <a:spLocks noGrp="1"/>
          </p:cNvSpPr>
          <p:nvPr>
            <p:ph type="sldNum" sz="quarter" idx="10"/>
          </p:nvPr>
        </p:nvSpPr>
        <p:spPr/>
        <p:txBody>
          <a:bodyPr/>
          <a:lstStyle/>
          <a:p>
            <a:fld id="{82F6852D-7E17-4666-B130-138DADDD61F4}" type="slidenum">
              <a:rPr lang="en-US" smtClean="0"/>
              <a:pPr/>
              <a:t>50</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correct</a:t>
            </a:r>
            <a:r>
              <a:rPr lang="en-US" baseline="0" dirty="0" smtClean="0"/>
              <a:t> answer is “C”.  Never allow another student to use your password or ask to use a fellow student’s log on information. You are responsible for any documentation completed under your username and password.</a:t>
            </a:r>
            <a:endParaRPr lang="en-US" dirty="0"/>
          </a:p>
        </p:txBody>
      </p:sp>
      <p:sp>
        <p:nvSpPr>
          <p:cNvPr id="4" name="Slide Number Placeholder 3"/>
          <p:cNvSpPr>
            <a:spLocks noGrp="1"/>
          </p:cNvSpPr>
          <p:nvPr>
            <p:ph type="sldNum" sz="quarter" idx="10"/>
          </p:nvPr>
        </p:nvSpPr>
        <p:spPr/>
        <p:txBody>
          <a:bodyPr/>
          <a:lstStyle/>
          <a:p>
            <a:fld id="{82F6852D-7E17-4666-B130-138DADDD61F4}" type="slidenum">
              <a:rPr lang="en-US" smtClean="0"/>
              <a:pPr/>
              <a:t>65</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correct answer is “D”. Students</a:t>
            </a:r>
            <a:r>
              <a:rPr lang="en-US" baseline="0" dirty="0" smtClean="0"/>
              <a:t> who are also UConn Health patients are entitled to the same privacy as </a:t>
            </a:r>
            <a:r>
              <a:rPr lang="en-US" dirty="0" smtClean="0"/>
              <a:t>any patient.</a:t>
            </a:r>
          </a:p>
          <a:p>
            <a:endParaRPr lang="en-US" dirty="0"/>
          </a:p>
        </p:txBody>
      </p:sp>
      <p:sp>
        <p:nvSpPr>
          <p:cNvPr id="4" name="Slide Number Placeholder 3"/>
          <p:cNvSpPr>
            <a:spLocks noGrp="1"/>
          </p:cNvSpPr>
          <p:nvPr>
            <p:ph type="sldNum" sz="quarter" idx="10"/>
          </p:nvPr>
        </p:nvSpPr>
        <p:spPr/>
        <p:txBody>
          <a:bodyPr/>
          <a:lstStyle/>
          <a:p>
            <a:fld id="{82F6852D-7E17-4666-B130-138DADDD61F4}" type="slidenum">
              <a:rPr lang="en-US" smtClean="0"/>
              <a:pPr/>
              <a:t>71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7359080-B617-464F-8B51-AEAC3D0A650C}" type="datetimeFigureOut">
              <a:rPr lang="en-US" smtClean="0"/>
              <a:pPr/>
              <a:t>8/21/2014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532E5AAB-74F5-4291-AEBD-E215B1F00F1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359080-B617-464F-8B51-AEAC3D0A650C}" type="datetimeFigureOut">
              <a:rPr lang="en-US" smtClean="0"/>
              <a:pPr/>
              <a:t>8/21/2014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2E5AAB-74F5-4291-AEBD-E215B1F00F1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359080-B617-464F-8B51-AEAC3D0A650C}" type="datetimeFigureOut">
              <a:rPr lang="en-US" smtClean="0"/>
              <a:pPr/>
              <a:t>8/21/2014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2E5AAB-74F5-4291-AEBD-E215B1F00F1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359080-B617-464F-8B51-AEAC3D0A650C}" type="datetimeFigureOut">
              <a:rPr lang="en-US" smtClean="0"/>
              <a:pPr/>
              <a:t>8/21/2014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2E5AAB-74F5-4291-AEBD-E215B1F00F1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7359080-B617-464F-8B51-AEAC3D0A650C}" type="datetimeFigureOut">
              <a:rPr lang="en-US" smtClean="0"/>
              <a:pPr/>
              <a:t>8/21/2014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2E5AAB-74F5-4291-AEBD-E215B1F00F1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7359080-B617-464F-8B51-AEAC3D0A650C}" type="datetimeFigureOut">
              <a:rPr lang="en-US" smtClean="0"/>
              <a:pPr/>
              <a:t>8/21/2014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2E5AAB-74F5-4291-AEBD-E215B1F00F1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7359080-B617-464F-8B51-AEAC3D0A650C}" type="datetimeFigureOut">
              <a:rPr lang="en-US" smtClean="0"/>
              <a:pPr/>
              <a:t>8/21/2014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32E5AAB-74F5-4291-AEBD-E215B1F00F1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7359080-B617-464F-8B51-AEAC3D0A650C}" type="datetimeFigureOut">
              <a:rPr lang="en-US" smtClean="0"/>
              <a:pPr/>
              <a:t>8/21/2014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32E5AAB-74F5-4291-AEBD-E215B1F00F1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359080-B617-464F-8B51-AEAC3D0A650C}" type="datetimeFigureOut">
              <a:rPr lang="en-US" smtClean="0"/>
              <a:pPr/>
              <a:t>8/21/2014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32E5AAB-74F5-4291-AEBD-E215B1F00F1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7359080-B617-464F-8B51-AEAC3D0A650C}" type="datetimeFigureOut">
              <a:rPr lang="en-US" smtClean="0"/>
              <a:pPr/>
              <a:t>8/21/2014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2E5AAB-74F5-4291-AEBD-E215B1F00F1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7359080-B617-464F-8B51-AEAC3D0A650C}" type="datetimeFigureOut">
              <a:rPr lang="en-US" smtClean="0"/>
              <a:pPr/>
              <a:t>8/21/2014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532E5AAB-74F5-4291-AEBD-E215B1F00F18}"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7359080-B617-464F-8B51-AEAC3D0A650C}" type="datetimeFigureOut">
              <a:rPr lang="en-US" smtClean="0"/>
              <a:pPr/>
              <a:t>8/21/2014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32E5AAB-74F5-4291-AEBD-E215B1F00F18}"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www.policies.uchc.edu/policies/policy_2003_29.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policies.uchc.edu/policies/hch1355.pdf" TargetMode="External"/><Relationship Id="rId2" Type="http://schemas.openxmlformats.org/officeDocument/2006/relationships/hyperlink" Target="http://www.policies.uchc.edu/policies/policy_2003_18.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www.policies.uchc.edu/policies/policy_2003_17A.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policies.uchc.edu/policies/policy_2003_17B.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policies.uchc.edu/policies/hch1352.pdf" TargetMode="External"/><Relationship Id="rId2" Type="http://schemas.openxmlformats.org/officeDocument/2006/relationships/hyperlink" Target="http://www.policies.uchc.edu/policies/policy_2003_17c.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policies.uchc.edu/policies/policy_2003_15.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hyperlink" Target="http://www.uchc.edu/disclaimer/privacy.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policies.uchc.edu/policies/policy_2003_13.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policies.uchc.edu/policies/policy_2003_27.pdf"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policies.uchc.edu/policies/policy_2003_26.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policies.uchc.edu/policies/policy_2003_25.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policies.uchc.edu/policies/policy_2002_43.pdf"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policies.uchc.edu/policies/policy_2003_16.pdf"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policies.uchc.edu/policies/policy_2003_16.pdf"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hyperlink" Target="http://www.policies.uchc.edu/policies/policy_2003_21.pdf"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www.policies.uchc.edu/policies/policy_2003_20.pdf"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hyperlink" Target="http://www.policies.uchc.edu/policies/policy_2003_24.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ww.policies.uchc.edu/policies/policy_2003_23.pdf"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www.policies.uchc.edu/policies/policy_2008_01.pdf"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hyperlink" Target="http://www.policies.uchc.edu/policies/policy_2011_02.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www.policies.uchc.edu/policies/policy_2011_01.pdf"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policies.uchc.edu/policies/policy_2005_04.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hyperlink" Target="http://www.policies.uchc.edu/policies/policy_2005_10.pdf"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www.policies.uchc.edu/policies/policy_2008_03.pdf" TargetMode="External"/><Relationship Id="rId2" Type="http://schemas.openxmlformats.org/officeDocument/2006/relationships/hyperlink" Target="http://its.uchc.edu/Help/BYOD.asp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www.policies.uchc.edu/policies/policy_2008_01.pdf"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hyperlink" Target="http://www.policies.uchc.edu/policies/policy_2011_03.pdf"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www.policies.uchc.edu/policies/policy_2011_04.pdf" TargetMode="External"/><Relationship Id="rId2" Type="http://schemas.openxmlformats.org/officeDocument/2006/relationships/hyperlink" Target="http://www.policies.uchc.edu/policies/policy_2012_01.pdf"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www.policies.uchc.edu/policies/policy_2003_19.pdf"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www.policies.uchc.edu/area/hipaa_privacy.html" TargetMode="External"/><Relationship Id="rId2" Type="http://schemas.openxmlformats.org/officeDocument/2006/relationships/hyperlink" Target="http://www.policies.uchc.edu/policies/policy_2002_43.pdf" TargetMode="External"/><Relationship Id="rId1" Type="http://schemas.openxmlformats.org/officeDocument/2006/relationships/slideLayout" Target="../slideLayouts/slideLayout2.xml"/><Relationship Id="rId4" Type="http://schemas.openxmlformats.org/officeDocument/2006/relationships/hyperlink" Target="http://www.policies.uchc.edu/area/hipaa_security.html" TargetMode="External"/></Relationships>
</file>

<file path=ppt/slides/_rels/slide88.xml.rels><?xml version="1.0" encoding="UTF-8" standalone="yes"?>
<Relationships xmlns="http://schemas.openxmlformats.org/package/2006/relationships"><Relationship Id="rId3" Type="http://schemas.openxmlformats.org/officeDocument/2006/relationships/hyperlink" Target="mailto:jcarroll@uchc.edu" TargetMode="External"/><Relationship Id="rId2" Type="http://schemas.openxmlformats.org/officeDocument/2006/relationships/hyperlink" Target="mailto:mauriello@uchc.edu"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C:\Documents and Settings\pack\Local Settings\Temporary Internet Files\Content.IE5\JFHJNPKG\MC900439607[1].png"/>
          <p:cNvPicPr>
            <a:picLocks noChangeAspect="1" noChangeArrowheads="1"/>
          </p:cNvPicPr>
          <p:nvPr/>
        </p:nvPicPr>
        <p:blipFill>
          <a:blip r:embed="rId2" cstate="print"/>
          <a:srcRect/>
          <a:stretch>
            <a:fillRect/>
          </a:stretch>
        </p:blipFill>
        <p:spPr bwMode="auto">
          <a:xfrm>
            <a:off x="-1828800" y="0"/>
            <a:ext cx="12725400" cy="8382000"/>
          </a:xfrm>
          <a:prstGeom prst="rect">
            <a:avLst/>
          </a:prstGeom>
          <a:noFill/>
        </p:spPr>
      </p:pic>
      <p:sp>
        <p:nvSpPr>
          <p:cNvPr id="4" name="TextBox 3"/>
          <p:cNvSpPr txBox="1"/>
          <p:nvPr/>
        </p:nvSpPr>
        <p:spPr>
          <a:xfrm>
            <a:off x="3124200" y="2514600"/>
            <a:ext cx="4419600" cy="1107996"/>
          </a:xfrm>
          <a:prstGeom prst="rect">
            <a:avLst/>
          </a:prstGeom>
          <a:noFill/>
        </p:spPr>
        <p:txBody>
          <a:bodyPr wrap="square" rtlCol="0">
            <a:spAutoFit/>
          </a:bodyPr>
          <a:lstStyle/>
          <a:p>
            <a:pPr algn="ctr"/>
            <a:r>
              <a:rPr lang="en-US" sz="3300" b="1" dirty="0" smtClean="0"/>
              <a:t>HIPAA/HITECH Privacy and Security</a:t>
            </a:r>
          </a:p>
        </p:txBody>
      </p:sp>
      <p:sp>
        <p:nvSpPr>
          <p:cNvPr id="5" name="TextBox 4"/>
          <p:cNvSpPr txBox="1"/>
          <p:nvPr/>
        </p:nvSpPr>
        <p:spPr>
          <a:xfrm>
            <a:off x="5065265" y="5486400"/>
            <a:ext cx="3509936" cy="830997"/>
          </a:xfrm>
          <a:prstGeom prst="rect">
            <a:avLst/>
          </a:prstGeom>
          <a:noFill/>
        </p:spPr>
        <p:txBody>
          <a:bodyPr wrap="none" rtlCol="0">
            <a:spAutoFit/>
          </a:bodyPr>
          <a:lstStyle/>
          <a:p>
            <a:pPr algn="ctr"/>
            <a:r>
              <a:rPr lang="en-US" sz="2400" dirty="0" smtClean="0">
                <a:solidFill>
                  <a:schemeClr val="bg1"/>
                </a:solidFill>
              </a:rPr>
              <a:t>Student Training</a:t>
            </a:r>
          </a:p>
          <a:p>
            <a:pPr algn="ctr"/>
            <a:r>
              <a:rPr lang="en-US" sz="2400" dirty="0" smtClean="0">
                <a:solidFill>
                  <a:schemeClr val="bg1"/>
                </a:solidFill>
              </a:rPr>
              <a:t>Academic Year 2014-2015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pPr algn="ctr"/>
            <a:r>
              <a:rPr lang="en-US" sz="3600" dirty="0" smtClean="0">
                <a:solidFill>
                  <a:schemeClr val="accent2">
                    <a:lumMod val="75000"/>
                  </a:schemeClr>
                </a:solidFill>
                <a:latin typeface="+mn-lt"/>
              </a:rPr>
              <a:t>What is HITECH?</a:t>
            </a:r>
            <a:endParaRPr lang="en-US" sz="3600" dirty="0">
              <a:solidFill>
                <a:schemeClr val="accent2">
                  <a:lumMod val="75000"/>
                </a:schemeClr>
              </a:solidFill>
              <a:latin typeface="+mn-lt"/>
            </a:endParaRPr>
          </a:p>
        </p:txBody>
      </p:sp>
      <p:sp>
        <p:nvSpPr>
          <p:cNvPr id="3" name="Content Placeholder 2"/>
          <p:cNvSpPr>
            <a:spLocks noGrp="1"/>
          </p:cNvSpPr>
          <p:nvPr>
            <p:ph idx="1"/>
          </p:nvPr>
        </p:nvSpPr>
        <p:spPr>
          <a:xfrm>
            <a:off x="152400" y="1752600"/>
            <a:ext cx="8763000" cy="4724400"/>
          </a:xfrm>
        </p:spPr>
        <p:txBody>
          <a:bodyPr>
            <a:normAutofit/>
          </a:bodyPr>
          <a:lstStyle/>
          <a:p>
            <a:pPr>
              <a:buClr>
                <a:schemeClr val="accent2">
                  <a:lumMod val="75000"/>
                </a:schemeClr>
              </a:buClr>
            </a:pPr>
            <a:r>
              <a:rPr lang="en-US" sz="2100" dirty="0" smtClean="0">
                <a:latin typeface="Arial" pitchFamily="34" charset="0"/>
                <a:cs typeface="Arial" pitchFamily="34" charset="0"/>
              </a:rPr>
              <a:t>HITECH stands for: </a:t>
            </a:r>
          </a:p>
          <a:p>
            <a:pPr>
              <a:buClr>
                <a:schemeClr val="accent2">
                  <a:lumMod val="75000"/>
                </a:schemeClr>
              </a:buClr>
              <a:buNone/>
            </a:pPr>
            <a:r>
              <a:rPr lang="en-US" sz="2100" dirty="0" smtClean="0">
                <a:latin typeface="Arial" pitchFamily="34" charset="0"/>
                <a:cs typeface="Arial" pitchFamily="34" charset="0"/>
              </a:rPr>
              <a:t>	</a:t>
            </a:r>
            <a:r>
              <a:rPr lang="en-US" sz="2100" u="sng" dirty="0" smtClean="0">
                <a:solidFill>
                  <a:schemeClr val="accent2">
                    <a:lumMod val="75000"/>
                  </a:schemeClr>
                </a:solidFill>
                <a:latin typeface="Arial" pitchFamily="34" charset="0"/>
                <a:cs typeface="Arial" pitchFamily="34" charset="0"/>
              </a:rPr>
              <a:t>H</a:t>
            </a:r>
            <a:r>
              <a:rPr lang="en-US" sz="2100" dirty="0" smtClean="0">
                <a:latin typeface="Arial" pitchFamily="34" charset="0"/>
                <a:cs typeface="Arial" pitchFamily="34" charset="0"/>
              </a:rPr>
              <a:t>ealth </a:t>
            </a:r>
            <a:r>
              <a:rPr lang="en-US" sz="2100" u="sng" dirty="0" smtClean="0">
                <a:latin typeface="Arial" pitchFamily="34" charset="0"/>
                <a:cs typeface="Arial" pitchFamily="34" charset="0"/>
              </a:rPr>
              <a:t>I</a:t>
            </a:r>
            <a:r>
              <a:rPr lang="en-US" sz="2100" dirty="0" smtClean="0">
                <a:latin typeface="Arial" pitchFamily="34" charset="0"/>
                <a:cs typeface="Arial" pitchFamily="34" charset="0"/>
              </a:rPr>
              <a:t>nformation </a:t>
            </a:r>
            <a:r>
              <a:rPr lang="en-US" sz="2100" u="sng" dirty="0" smtClean="0">
                <a:solidFill>
                  <a:schemeClr val="accent2">
                    <a:lumMod val="75000"/>
                  </a:schemeClr>
                </a:solidFill>
                <a:latin typeface="Arial" pitchFamily="34" charset="0"/>
                <a:cs typeface="Arial" pitchFamily="34" charset="0"/>
              </a:rPr>
              <a:t>T</a:t>
            </a:r>
            <a:r>
              <a:rPr lang="en-US" sz="2100" dirty="0" smtClean="0">
                <a:latin typeface="Arial" pitchFamily="34" charset="0"/>
                <a:cs typeface="Arial" pitchFamily="34" charset="0"/>
              </a:rPr>
              <a:t>echnology for </a:t>
            </a:r>
            <a:r>
              <a:rPr lang="en-US" sz="2100" u="sng" dirty="0" smtClean="0">
                <a:solidFill>
                  <a:schemeClr val="accent2">
                    <a:lumMod val="75000"/>
                  </a:schemeClr>
                </a:solidFill>
                <a:latin typeface="Arial" pitchFamily="34" charset="0"/>
                <a:cs typeface="Arial" pitchFamily="34" charset="0"/>
              </a:rPr>
              <a:t>E</a:t>
            </a:r>
            <a:r>
              <a:rPr lang="en-US" sz="2100" dirty="0" smtClean="0">
                <a:latin typeface="Arial" pitchFamily="34" charset="0"/>
                <a:cs typeface="Arial" pitchFamily="34" charset="0"/>
              </a:rPr>
              <a:t>conomic and </a:t>
            </a:r>
            <a:r>
              <a:rPr lang="en-US" sz="2100" u="sng" dirty="0" smtClean="0">
                <a:solidFill>
                  <a:schemeClr val="accent2">
                    <a:lumMod val="75000"/>
                  </a:schemeClr>
                </a:solidFill>
                <a:latin typeface="Arial" pitchFamily="34" charset="0"/>
                <a:cs typeface="Arial" pitchFamily="34" charset="0"/>
              </a:rPr>
              <a:t>C</a:t>
            </a:r>
            <a:r>
              <a:rPr lang="en-US" sz="2100" dirty="0" smtClean="0">
                <a:latin typeface="Arial" pitchFamily="34" charset="0"/>
                <a:cs typeface="Arial" pitchFamily="34" charset="0"/>
              </a:rPr>
              <a:t>linical </a:t>
            </a:r>
            <a:r>
              <a:rPr lang="en-US" sz="2100" u="sng" dirty="0" smtClean="0">
                <a:solidFill>
                  <a:schemeClr val="accent2">
                    <a:lumMod val="75000"/>
                  </a:schemeClr>
                </a:solidFill>
                <a:latin typeface="Arial" pitchFamily="34" charset="0"/>
                <a:cs typeface="Arial" pitchFamily="34" charset="0"/>
              </a:rPr>
              <a:t>H</a:t>
            </a:r>
            <a:r>
              <a:rPr lang="en-US" sz="2100" dirty="0" smtClean="0">
                <a:latin typeface="Arial" pitchFamily="34" charset="0"/>
                <a:cs typeface="Arial" pitchFamily="34" charset="0"/>
              </a:rPr>
              <a:t>ealth Act</a:t>
            </a:r>
          </a:p>
          <a:p>
            <a:pPr>
              <a:buClr>
                <a:schemeClr val="accent2">
                  <a:lumMod val="75000"/>
                </a:schemeClr>
              </a:buClr>
            </a:pPr>
            <a:r>
              <a:rPr lang="en-US" sz="2100" dirty="0" smtClean="0">
                <a:latin typeface="Arial" pitchFamily="34" charset="0"/>
                <a:cs typeface="Arial" pitchFamily="34" charset="0"/>
              </a:rPr>
              <a:t>It is part of the American Recovery and Reinvestment Act (ARRA).</a:t>
            </a:r>
          </a:p>
          <a:p>
            <a:pPr lvl="1">
              <a:buClr>
                <a:schemeClr val="accent2">
                  <a:lumMod val="75000"/>
                </a:schemeClr>
              </a:buClr>
            </a:pPr>
            <a:r>
              <a:rPr lang="en-US" sz="2000" i="1" dirty="0" smtClean="0">
                <a:latin typeface="Arial" pitchFamily="34" charset="0"/>
                <a:cs typeface="Arial" pitchFamily="34" charset="0"/>
              </a:rPr>
              <a:t>Interim </a:t>
            </a:r>
            <a:r>
              <a:rPr lang="en-US" sz="2000" dirty="0" smtClean="0">
                <a:latin typeface="Arial" pitchFamily="34" charset="0"/>
                <a:cs typeface="Arial" pitchFamily="34" charset="0"/>
              </a:rPr>
              <a:t>rule enacted in 2009.</a:t>
            </a:r>
          </a:p>
          <a:p>
            <a:pPr>
              <a:buClr>
                <a:schemeClr val="accent2">
                  <a:lumMod val="75000"/>
                </a:schemeClr>
              </a:buClr>
            </a:pPr>
            <a:r>
              <a:rPr lang="en-US" sz="2100" dirty="0" smtClean="0">
                <a:latin typeface="Arial" pitchFamily="34" charset="0"/>
                <a:cs typeface="Arial" pitchFamily="34" charset="0"/>
              </a:rPr>
              <a:t>Widened the scope of privacy and security protections under HIPAA.</a:t>
            </a:r>
          </a:p>
          <a:p>
            <a:pPr>
              <a:buClr>
                <a:schemeClr val="accent2">
                  <a:lumMod val="75000"/>
                </a:schemeClr>
              </a:buClr>
            </a:pPr>
            <a:r>
              <a:rPr lang="en-US" sz="2100" dirty="0" smtClean="0">
                <a:latin typeface="Arial" pitchFamily="34" charset="0"/>
                <a:cs typeface="Arial" pitchFamily="34" charset="0"/>
              </a:rPr>
              <a:t>Included health care information technology incentives such as:</a:t>
            </a:r>
          </a:p>
          <a:p>
            <a:pPr lvl="1">
              <a:buClr>
                <a:schemeClr val="accent2">
                  <a:lumMod val="75000"/>
                </a:schemeClr>
              </a:buClr>
            </a:pPr>
            <a:r>
              <a:rPr lang="en-US" sz="2000" dirty="0" smtClean="0">
                <a:latin typeface="Arial" pitchFamily="34" charset="0"/>
                <a:cs typeface="Arial" pitchFamily="34" charset="0"/>
              </a:rPr>
              <a:t>creating a national health care infrastructure. </a:t>
            </a:r>
          </a:p>
          <a:p>
            <a:pPr lvl="1">
              <a:buClr>
                <a:schemeClr val="accent2">
                  <a:lumMod val="75000"/>
                </a:schemeClr>
              </a:buClr>
            </a:pPr>
            <a:r>
              <a:rPr lang="en-US" sz="2000" dirty="0" smtClean="0">
                <a:latin typeface="Arial" pitchFamily="34" charset="0"/>
                <a:cs typeface="Arial" pitchFamily="34" charset="0"/>
              </a:rPr>
              <a:t>adopting an electronic health record (EHR) system.</a:t>
            </a:r>
          </a:p>
          <a:p>
            <a:pPr>
              <a:buClr>
                <a:schemeClr val="accent2">
                  <a:lumMod val="75000"/>
                </a:schemeClr>
              </a:buClr>
            </a:pPr>
            <a:r>
              <a:rPr lang="en-US" sz="2100" dirty="0" smtClean="0">
                <a:latin typeface="Arial" pitchFamily="34" charset="0"/>
                <a:cs typeface="Arial" pitchFamily="34" charset="0"/>
              </a:rPr>
              <a:t>The HITECH </a:t>
            </a:r>
            <a:r>
              <a:rPr lang="en-US" sz="2100" i="1" dirty="0" smtClean="0">
                <a:latin typeface="Arial" pitchFamily="34" charset="0"/>
                <a:cs typeface="Arial" pitchFamily="34" charset="0"/>
              </a:rPr>
              <a:t>final </a:t>
            </a:r>
            <a:r>
              <a:rPr lang="en-US" sz="2100" dirty="0" smtClean="0">
                <a:latin typeface="Arial" pitchFamily="34" charset="0"/>
                <a:cs typeface="Arial" pitchFamily="34" charset="0"/>
              </a:rPr>
              <a:t>rule was enacted in January, 2013.</a:t>
            </a:r>
          </a:p>
          <a:p>
            <a:pPr lvl="1">
              <a:buClr>
                <a:schemeClr val="accent2">
                  <a:lumMod val="75000"/>
                </a:schemeClr>
              </a:buClr>
            </a:pPr>
            <a:r>
              <a:rPr lang="en-US" sz="2000" dirty="0" smtClean="0">
                <a:latin typeface="Arial" pitchFamily="34" charset="0"/>
                <a:cs typeface="Arial" pitchFamily="34" charset="0"/>
              </a:rPr>
              <a:t>Made a significant number of changes to HIPAA Privacy and Security.</a:t>
            </a:r>
          </a:p>
          <a:p>
            <a:pPr>
              <a:buClr>
                <a:schemeClr val="accent2">
                  <a:lumMod val="75000"/>
                </a:schemeClr>
              </a:buClr>
              <a:buNone/>
            </a:pP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229600" cy="838200"/>
          </a:xfrm>
        </p:spPr>
        <p:txBody>
          <a:bodyPr>
            <a:normAutofit/>
          </a:bodyPr>
          <a:lstStyle/>
          <a:p>
            <a:pPr algn="ctr"/>
            <a:r>
              <a:rPr lang="en-US" sz="3600" dirty="0" smtClean="0">
                <a:solidFill>
                  <a:schemeClr val="accent2">
                    <a:lumMod val="75000"/>
                  </a:schemeClr>
                </a:solidFill>
                <a:latin typeface="+mn-lt"/>
              </a:rPr>
              <a:t>We’ve Come a Long Way…..Maybe</a:t>
            </a:r>
            <a:endParaRPr lang="en-US" sz="3600" dirty="0">
              <a:solidFill>
                <a:schemeClr val="accent2">
                  <a:lumMod val="75000"/>
                </a:schemeClr>
              </a:solidFill>
              <a:latin typeface="+mn-lt"/>
            </a:endParaRPr>
          </a:p>
        </p:txBody>
      </p:sp>
      <p:sp>
        <p:nvSpPr>
          <p:cNvPr id="3" name="Content Placeholder 2"/>
          <p:cNvSpPr>
            <a:spLocks noGrp="1"/>
          </p:cNvSpPr>
          <p:nvPr>
            <p:ph idx="1"/>
          </p:nvPr>
        </p:nvSpPr>
        <p:spPr>
          <a:xfrm>
            <a:off x="457200" y="2209800"/>
            <a:ext cx="8229600" cy="4114800"/>
          </a:xfrm>
        </p:spPr>
        <p:txBody>
          <a:bodyPr>
            <a:normAutofit/>
          </a:bodyPr>
          <a:lstStyle/>
          <a:p>
            <a:pPr>
              <a:buClr>
                <a:schemeClr val="accent2">
                  <a:lumMod val="75000"/>
                </a:schemeClr>
              </a:buClr>
            </a:pPr>
            <a:r>
              <a:rPr lang="en-US" sz="2400" dirty="0" smtClean="0">
                <a:latin typeface="Arial" pitchFamily="34" charset="0"/>
                <a:cs typeface="Arial" pitchFamily="34" charset="0"/>
              </a:rPr>
              <a:t>Electronic data transmission is a double edged sword.</a:t>
            </a:r>
          </a:p>
          <a:p>
            <a:pPr>
              <a:buClr>
                <a:schemeClr val="accent2">
                  <a:lumMod val="75000"/>
                </a:schemeClr>
              </a:buClr>
            </a:pPr>
            <a:r>
              <a:rPr lang="en-US" sz="2400" dirty="0" smtClean="0">
                <a:latin typeface="Arial" pitchFamily="34" charset="0"/>
                <a:cs typeface="Arial" pitchFamily="34" charset="0"/>
              </a:rPr>
              <a:t>More technology = increased vulnerability of personal information.</a:t>
            </a:r>
          </a:p>
          <a:p>
            <a:pPr>
              <a:buClr>
                <a:schemeClr val="accent2">
                  <a:lumMod val="75000"/>
                </a:schemeClr>
              </a:buClr>
            </a:pPr>
            <a:r>
              <a:rPr lang="en-US" sz="2400" dirty="0" smtClean="0">
                <a:latin typeface="Arial" pitchFamily="34" charset="0"/>
                <a:cs typeface="Arial" pitchFamily="34" charset="0"/>
              </a:rPr>
              <a:t>As technology changes we have to do more to protect that information.</a:t>
            </a:r>
          </a:p>
          <a:p>
            <a:pPr>
              <a:buClr>
                <a:schemeClr val="accent2">
                  <a:lumMod val="75000"/>
                </a:schemeClr>
              </a:buClr>
            </a:pPr>
            <a:r>
              <a:rPr lang="en-US" sz="2400" dirty="0" smtClean="0">
                <a:latin typeface="Arial" pitchFamily="34" charset="0"/>
                <a:cs typeface="Arial" pitchFamily="34" charset="0"/>
              </a:rPr>
              <a:t>The confidential information we come in contact with everyday is only as safe as our weakest link.</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19912"/>
          </a:xfrm>
        </p:spPr>
        <p:txBody>
          <a:bodyPr>
            <a:normAutofit fontScale="90000"/>
          </a:bodyPr>
          <a:lstStyle/>
          <a:p>
            <a:r>
              <a:rPr lang="en-US" sz="3600" dirty="0" smtClean="0">
                <a:solidFill>
                  <a:schemeClr val="accent2">
                    <a:lumMod val="75000"/>
                  </a:schemeClr>
                </a:solidFill>
                <a:latin typeface="+mn-lt"/>
              </a:rPr>
              <a:t>What is Protected Health Information (PHI)?</a:t>
            </a:r>
            <a:endParaRPr lang="en-US" sz="3600" dirty="0">
              <a:latin typeface="+mn-lt"/>
            </a:endParaRPr>
          </a:p>
        </p:txBody>
      </p:sp>
      <p:sp>
        <p:nvSpPr>
          <p:cNvPr id="3" name="Content Placeholder 2"/>
          <p:cNvSpPr>
            <a:spLocks noGrp="1"/>
          </p:cNvSpPr>
          <p:nvPr>
            <p:ph idx="1"/>
          </p:nvPr>
        </p:nvSpPr>
        <p:spPr>
          <a:xfrm>
            <a:off x="457200" y="2133600"/>
            <a:ext cx="8305800" cy="4191000"/>
          </a:xfrm>
        </p:spPr>
        <p:txBody>
          <a:bodyPr/>
          <a:lstStyle/>
          <a:p>
            <a:pPr>
              <a:buClr>
                <a:schemeClr val="accent2">
                  <a:lumMod val="75000"/>
                </a:schemeClr>
              </a:buClr>
            </a:pPr>
            <a:r>
              <a:rPr lang="en-US" dirty="0" smtClean="0">
                <a:latin typeface="Arial" pitchFamily="34" charset="0"/>
                <a:cs typeface="Arial" pitchFamily="34" charset="0"/>
              </a:rPr>
              <a:t>Any type of </a:t>
            </a:r>
            <a:r>
              <a:rPr lang="en-US" i="1" dirty="0" smtClean="0">
                <a:latin typeface="Arial" pitchFamily="34" charset="0"/>
                <a:cs typeface="Arial" pitchFamily="34" charset="0"/>
              </a:rPr>
              <a:t>individually identifiable </a:t>
            </a:r>
            <a:r>
              <a:rPr lang="en-US" dirty="0" smtClean="0">
                <a:latin typeface="Arial" pitchFamily="34" charset="0"/>
                <a:cs typeface="Arial" pitchFamily="34" charset="0"/>
              </a:rPr>
              <a:t>health information in any format including:</a:t>
            </a:r>
          </a:p>
          <a:p>
            <a:pPr lvl="1">
              <a:buClr>
                <a:schemeClr val="accent2">
                  <a:lumMod val="75000"/>
                </a:schemeClr>
              </a:buClr>
            </a:pPr>
            <a:r>
              <a:rPr lang="en-US" dirty="0" smtClean="0">
                <a:latin typeface="Arial" pitchFamily="34" charset="0"/>
                <a:cs typeface="Arial" pitchFamily="34" charset="0"/>
              </a:rPr>
              <a:t>Paper or other media</a:t>
            </a:r>
          </a:p>
          <a:p>
            <a:pPr lvl="1">
              <a:buClr>
                <a:schemeClr val="accent2">
                  <a:lumMod val="75000"/>
                </a:schemeClr>
              </a:buClr>
            </a:pPr>
            <a:r>
              <a:rPr lang="en-US" dirty="0" smtClean="0">
                <a:latin typeface="Arial" pitchFamily="34" charset="0"/>
                <a:cs typeface="Arial" pitchFamily="34" charset="0"/>
              </a:rPr>
              <a:t>Verbal</a:t>
            </a:r>
          </a:p>
          <a:p>
            <a:pPr lvl="1">
              <a:buClr>
                <a:schemeClr val="accent2">
                  <a:lumMod val="75000"/>
                </a:schemeClr>
              </a:buClr>
            </a:pPr>
            <a:r>
              <a:rPr lang="en-US" dirty="0" smtClean="0">
                <a:latin typeface="Arial" pitchFamily="34" charset="0"/>
                <a:cs typeface="Arial" pitchFamily="34" charset="0"/>
              </a:rPr>
              <a:t>Photographed or duplicated</a:t>
            </a:r>
          </a:p>
          <a:p>
            <a:pPr lvl="1">
              <a:buClr>
                <a:schemeClr val="accent2">
                  <a:lumMod val="75000"/>
                </a:schemeClr>
              </a:buClr>
            </a:pPr>
            <a:r>
              <a:rPr lang="en-US" dirty="0" smtClean="0">
                <a:latin typeface="Arial" pitchFamily="34" charset="0"/>
                <a:cs typeface="Arial" pitchFamily="34" charset="0"/>
              </a:rPr>
              <a:t>Electronically maintained and/or transmitted</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algn="ctr"/>
            <a:r>
              <a:rPr lang="en-US" sz="3200" dirty="0" smtClean="0">
                <a:solidFill>
                  <a:schemeClr val="accent2">
                    <a:lumMod val="75000"/>
                  </a:schemeClr>
                </a:solidFill>
                <a:latin typeface="+mn-lt"/>
              </a:rPr>
              <a:t>What makes PHI identifiable?</a:t>
            </a:r>
            <a:endParaRPr lang="en-US" sz="3200" dirty="0">
              <a:latin typeface="+mn-lt"/>
            </a:endParaRPr>
          </a:p>
        </p:txBody>
      </p:sp>
      <p:sp>
        <p:nvSpPr>
          <p:cNvPr id="3" name="Content Placeholder 2"/>
          <p:cNvSpPr>
            <a:spLocks noGrp="1"/>
          </p:cNvSpPr>
          <p:nvPr>
            <p:ph sz="half" idx="1"/>
          </p:nvPr>
        </p:nvSpPr>
        <p:spPr>
          <a:xfrm>
            <a:off x="1143000" y="2895600"/>
            <a:ext cx="3581400" cy="3459324"/>
          </a:xfrm>
        </p:spPr>
        <p:txBody>
          <a:bodyPr>
            <a:normAutofit fontScale="92500" lnSpcReduction="10000"/>
          </a:bodyPr>
          <a:lstStyle/>
          <a:p>
            <a:pPr marL="0" indent="0">
              <a:buClr>
                <a:schemeClr val="accent2">
                  <a:lumMod val="75000"/>
                </a:schemeClr>
              </a:buClr>
            </a:pPr>
            <a:r>
              <a:rPr lang="en-US" altLang="zh-CN" sz="2400" dirty="0" smtClean="0">
                <a:latin typeface="Arial" pitchFamily="34" charset="0"/>
                <a:ea typeface="宋体" charset="-122"/>
                <a:cs typeface="Arial" pitchFamily="34" charset="0"/>
              </a:rPr>
              <a:t>  Name</a:t>
            </a:r>
          </a:p>
          <a:p>
            <a:pPr marL="0" indent="0">
              <a:buClr>
                <a:schemeClr val="accent2">
                  <a:lumMod val="75000"/>
                </a:schemeClr>
              </a:buClr>
            </a:pPr>
            <a:r>
              <a:rPr lang="en-US" altLang="zh-CN" sz="2400" dirty="0" smtClean="0">
                <a:latin typeface="Arial" pitchFamily="34" charset="0"/>
                <a:ea typeface="宋体" charset="-122"/>
                <a:cs typeface="Arial" pitchFamily="34" charset="0"/>
              </a:rPr>
              <a:t>  Address</a:t>
            </a:r>
          </a:p>
          <a:p>
            <a:pPr>
              <a:buClr>
                <a:schemeClr val="accent2">
                  <a:lumMod val="75000"/>
                </a:schemeClr>
              </a:buClr>
            </a:pPr>
            <a:r>
              <a:rPr lang="en-US" altLang="zh-CN" sz="2400" dirty="0" smtClean="0">
                <a:latin typeface="Arial" pitchFamily="34" charset="0"/>
                <a:ea typeface="宋体" charset="-122"/>
                <a:cs typeface="Arial" pitchFamily="34" charset="0"/>
              </a:rPr>
              <a:t>Zip Code</a:t>
            </a:r>
          </a:p>
          <a:p>
            <a:pPr>
              <a:buClr>
                <a:schemeClr val="accent2">
                  <a:lumMod val="75000"/>
                </a:schemeClr>
              </a:buClr>
            </a:pPr>
            <a:r>
              <a:rPr lang="en-US" altLang="zh-CN" sz="2400" dirty="0" smtClean="0">
                <a:latin typeface="Arial" pitchFamily="34" charset="0"/>
                <a:ea typeface="宋体" charset="-122"/>
                <a:cs typeface="Arial" pitchFamily="34" charset="0"/>
              </a:rPr>
              <a:t>Telephone number  </a:t>
            </a:r>
          </a:p>
          <a:p>
            <a:pPr>
              <a:buClr>
                <a:schemeClr val="accent2">
                  <a:lumMod val="75000"/>
                </a:schemeClr>
              </a:buClr>
            </a:pPr>
            <a:r>
              <a:rPr lang="en-US" altLang="zh-CN" sz="2400" dirty="0" smtClean="0">
                <a:latin typeface="Arial" pitchFamily="34" charset="0"/>
                <a:ea typeface="宋体" charset="-122"/>
                <a:cs typeface="Arial" pitchFamily="34" charset="0"/>
              </a:rPr>
              <a:t>Fax number</a:t>
            </a:r>
          </a:p>
          <a:p>
            <a:pPr>
              <a:buClr>
                <a:schemeClr val="accent2">
                  <a:lumMod val="75000"/>
                </a:schemeClr>
              </a:buClr>
            </a:pPr>
            <a:r>
              <a:rPr lang="en-US" altLang="zh-CN" sz="2400" dirty="0" smtClean="0">
                <a:latin typeface="Arial" pitchFamily="34" charset="0"/>
                <a:ea typeface="宋体" charset="-122"/>
                <a:cs typeface="Arial" pitchFamily="34" charset="0"/>
              </a:rPr>
              <a:t>Photographs</a:t>
            </a:r>
          </a:p>
          <a:p>
            <a:pPr>
              <a:buClr>
                <a:schemeClr val="accent2">
                  <a:lumMod val="75000"/>
                </a:schemeClr>
              </a:buClr>
            </a:pPr>
            <a:r>
              <a:rPr lang="en-US" altLang="zh-CN" sz="2400" dirty="0" smtClean="0">
                <a:latin typeface="Arial" pitchFamily="34" charset="0"/>
                <a:ea typeface="宋体" charset="-122"/>
                <a:cs typeface="Arial" pitchFamily="34" charset="0"/>
              </a:rPr>
              <a:t>Fingerprints</a:t>
            </a:r>
          </a:p>
          <a:p>
            <a:pPr>
              <a:buClr>
                <a:schemeClr val="accent2">
                  <a:lumMod val="75000"/>
                </a:schemeClr>
              </a:buClr>
            </a:pPr>
            <a:r>
              <a:rPr lang="en-US" altLang="zh-CN" sz="2400" dirty="0" smtClean="0">
                <a:latin typeface="Arial" pitchFamily="34" charset="0"/>
                <a:ea typeface="宋体" charset="-122"/>
                <a:cs typeface="Arial" pitchFamily="34" charset="0"/>
              </a:rPr>
              <a:t>Email address</a:t>
            </a:r>
          </a:p>
          <a:p>
            <a:pPr>
              <a:buClr>
                <a:schemeClr val="accent2">
                  <a:lumMod val="75000"/>
                </a:schemeClr>
              </a:buClr>
            </a:pPr>
            <a:r>
              <a:rPr lang="en-US" altLang="zh-CN" sz="2400" dirty="0" smtClean="0">
                <a:latin typeface="Arial" pitchFamily="34" charset="0"/>
                <a:ea typeface="宋体" charset="-122"/>
                <a:cs typeface="Arial" pitchFamily="34" charset="0"/>
              </a:rPr>
              <a:t>Internet address</a:t>
            </a:r>
          </a:p>
          <a:p>
            <a:endParaRPr lang="en-US" dirty="0"/>
          </a:p>
        </p:txBody>
      </p:sp>
      <p:sp>
        <p:nvSpPr>
          <p:cNvPr id="4" name="Content Placeholder 3"/>
          <p:cNvSpPr>
            <a:spLocks noGrp="1"/>
          </p:cNvSpPr>
          <p:nvPr>
            <p:ph sz="half" idx="2"/>
          </p:nvPr>
        </p:nvSpPr>
        <p:spPr>
          <a:xfrm>
            <a:off x="4724400" y="2895600"/>
            <a:ext cx="3886200" cy="3459325"/>
          </a:xfrm>
        </p:spPr>
        <p:txBody>
          <a:bodyPr>
            <a:normAutofit fontScale="92500" lnSpcReduction="10000"/>
          </a:bodyPr>
          <a:lstStyle/>
          <a:p>
            <a:pPr marL="0" indent="0">
              <a:buClr>
                <a:schemeClr val="accent2">
                  <a:lumMod val="75000"/>
                </a:schemeClr>
              </a:buClr>
            </a:pPr>
            <a:r>
              <a:rPr lang="en-US" altLang="zh-CN" sz="2400" dirty="0" smtClean="0">
                <a:latin typeface="Arial" pitchFamily="34" charset="0"/>
                <a:ea typeface="宋体" charset="-122"/>
                <a:cs typeface="Arial" pitchFamily="34" charset="0"/>
              </a:rPr>
              <a:t>  Dates</a:t>
            </a:r>
          </a:p>
          <a:p>
            <a:pPr marL="0" indent="0">
              <a:buClr>
                <a:schemeClr val="accent2">
                  <a:lumMod val="75000"/>
                </a:schemeClr>
              </a:buClr>
            </a:pPr>
            <a:r>
              <a:rPr lang="en-US" altLang="zh-CN" sz="2400" dirty="0" smtClean="0">
                <a:latin typeface="Arial" pitchFamily="34" charset="0"/>
                <a:ea typeface="宋体" charset="-122"/>
                <a:cs typeface="Arial" pitchFamily="34" charset="0"/>
              </a:rPr>
              <a:t>  Social Security Number </a:t>
            </a:r>
          </a:p>
          <a:p>
            <a:pPr marL="0" indent="0">
              <a:buClr>
                <a:schemeClr val="accent2">
                  <a:lumMod val="75000"/>
                </a:schemeClr>
              </a:buClr>
            </a:pPr>
            <a:r>
              <a:rPr lang="en-US" altLang="zh-CN" sz="2400" dirty="0" smtClean="0">
                <a:latin typeface="Arial" pitchFamily="34" charset="0"/>
                <a:ea typeface="宋体" charset="-122"/>
                <a:cs typeface="Arial" pitchFamily="34" charset="0"/>
              </a:rPr>
              <a:t>  Medical Record Number</a:t>
            </a:r>
          </a:p>
          <a:p>
            <a:pPr marL="0" indent="0">
              <a:buClr>
                <a:schemeClr val="accent2">
                  <a:lumMod val="75000"/>
                </a:schemeClr>
              </a:buClr>
            </a:pPr>
            <a:r>
              <a:rPr lang="en-US" altLang="zh-CN" sz="2400" dirty="0" smtClean="0">
                <a:latin typeface="Arial" pitchFamily="34" charset="0"/>
                <a:ea typeface="宋体" charset="-122"/>
                <a:cs typeface="Arial" pitchFamily="34" charset="0"/>
              </a:rPr>
              <a:t>  Patient Account Number</a:t>
            </a:r>
          </a:p>
          <a:p>
            <a:pPr>
              <a:buClr>
                <a:schemeClr val="accent2">
                  <a:lumMod val="75000"/>
                </a:schemeClr>
              </a:buClr>
            </a:pPr>
            <a:r>
              <a:rPr lang="en-US" altLang="zh-CN" sz="2400" dirty="0" smtClean="0">
                <a:latin typeface="Arial" pitchFamily="34" charset="0"/>
                <a:ea typeface="宋体" charset="-122"/>
                <a:cs typeface="Arial" pitchFamily="34" charset="0"/>
              </a:rPr>
              <a:t>Insurance Plan Numbers</a:t>
            </a:r>
          </a:p>
          <a:p>
            <a:pPr>
              <a:buClr>
                <a:schemeClr val="accent2">
                  <a:lumMod val="75000"/>
                </a:schemeClr>
              </a:buClr>
            </a:pPr>
            <a:r>
              <a:rPr lang="en-US" altLang="zh-CN" sz="2400" dirty="0" smtClean="0">
                <a:latin typeface="Arial" pitchFamily="34" charset="0"/>
                <a:ea typeface="宋体" charset="-122"/>
                <a:cs typeface="Arial" pitchFamily="34" charset="0"/>
              </a:rPr>
              <a:t>Vehicle Information</a:t>
            </a:r>
          </a:p>
          <a:p>
            <a:pPr>
              <a:buClr>
                <a:schemeClr val="accent2">
                  <a:lumMod val="75000"/>
                </a:schemeClr>
              </a:buClr>
            </a:pPr>
            <a:r>
              <a:rPr lang="en-US" altLang="zh-CN" sz="2400" dirty="0" smtClean="0">
                <a:latin typeface="Arial" pitchFamily="34" charset="0"/>
                <a:ea typeface="宋体" charset="-122"/>
                <a:cs typeface="Arial" pitchFamily="34" charset="0"/>
              </a:rPr>
              <a:t>License Numbers</a:t>
            </a:r>
          </a:p>
          <a:p>
            <a:pPr>
              <a:buClr>
                <a:schemeClr val="accent2">
                  <a:lumMod val="75000"/>
                </a:schemeClr>
              </a:buClr>
            </a:pPr>
            <a:r>
              <a:rPr lang="en-US" altLang="zh-CN" sz="2400" dirty="0" smtClean="0">
                <a:latin typeface="Arial" pitchFamily="34" charset="0"/>
                <a:ea typeface="宋体" charset="-122"/>
                <a:cs typeface="Arial" pitchFamily="34" charset="0"/>
              </a:rPr>
              <a:t>Medical Equipment Numbers</a:t>
            </a:r>
          </a:p>
          <a:p>
            <a:pPr>
              <a:buClr>
                <a:schemeClr val="accent2">
                  <a:lumMod val="75000"/>
                </a:schemeClr>
              </a:buClr>
            </a:pPr>
            <a:endParaRPr lang="en-US" sz="2800" dirty="0" smtClean="0"/>
          </a:p>
          <a:p>
            <a:endParaRPr lang="en-US" dirty="0"/>
          </a:p>
        </p:txBody>
      </p:sp>
      <p:sp>
        <p:nvSpPr>
          <p:cNvPr id="5" name="TextBox 4"/>
          <p:cNvSpPr txBox="1"/>
          <p:nvPr/>
        </p:nvSpPr>
        <p:spPr>
          <a:xfrm>
            <a:off x="457200" y="1676400"/>
            <a:ext cx="7772400" cy="1200329"/>
          </a:xfrm>
          <a:prstGeom prst="rect">
            <a:avLst/>
          </a:prstGeom>
          <a:noFill/>
        </p:spPr>
        <p:txBody>
          <a:bodyPr wrap="square" rtlCol="0">
            <a:spAutoFit/>
          </a:bodyPr>
          <a:lstStyle/>
          <a:p>
            <a:pPr algn="ctr"/>
            <a:r>
              <a:rPr lang="en-US" sz="2400" dirty="0" smtClean="0">
                <a:latin typeface="Arial" panose="020B0604020202020204" pitchFamily="34" charset="0"/>
                <a:cs typeface="Arial" panose="020B0604020202020204" pitchFamily="34" charset="0"/>
              </a:rPr>
              <a:t>Any </a:t>
            </a:r>
            <a:r>
              <a:rPr lang="en-US" sz="2400" i="1" dirty="0" smtClean="0">
                <a:latin typeface="Arial" panose="020B0604020202020204" pitchFamily="34" charset="0"/>
                <a:cs typeface="Arial" panose="020B0604020202020204" pitchFamily="34" charset="0"/>
              </a:rPr>
              <a:t>unique</a:t>
            </a:r>
            <a:r>
              <a:rPr lang="en-US" sz="2400" dirty="0" smtClean="0">
                <a:latin typeface="Arial" panose="020B0604020202020204" pitchFamily="34" charset="0"/>
                <a:cs typeface="Arial" panose="020B0604020202020204" pitchFamily="34" charset="0"/>
              </a:rPr>
              <a:t> number, code or characteristic that </a:t>
            </a:r>
          </a:p>
          <a:p>
            <a:pPr algn="ctr"/>
            <a:r>
              <a:rPr lang="en-US" sz="2400" dirty="0" smtClean="0">
                <a:latin typeface="Arial" panose="020B0604020202020204" pitchFamily="34" charset="0"/>
                <a:cs typeface="Arial" panose="020B0604020202020204" pitchFamily="34" charset="0"/>
              </a:rPr>
              <a:t>links information to a specific individual such as:</a:t>
            </a:r>
          </a:p>
          <a:p>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04088"/>
            <a:ext cx="8229600" cy="896112"/>
          </a:xfrm>
        </p:spPr>
        <p:txBody>
          <a:bodyPr>
            <a:normAutofit/>
          </a:bodyPr>
          <a:lstStyle/>
          <a:p>
            <a:pPr algn="ctr"/>
            <a:r>
              <a:rPr lang="en-US" sz="3600" dirty="0" smtClean="0">
                <a:solidFill>
                  <a:schemeClr val="accent2">
                    <a:lumMod val="75000"/>
                  </a:schemeClr>
                </a:solidFill>
                <a:latin typeface="+mn-lt"/>
              </a:rPr>
              <a:t>What is “de-identified” information?</a:t>
            </a:r>
            <a:endParaRPr lang="en-US" sz="3600" dirty="0">
              <a:solidFill>
                <a:schemeClr val="accent2">
                  <a:lumMod val="75000"/>
                </a:schemeClr>
              </a:solidFill>
              <a:latin typeface="+mn-lt"/>
            </a:endParaRPr>
          </a:p>
        </p:txBody>
      </p:sp>
      <p:sp>
        <p:nvSpPr>
          <p:cNvPr id="6" name="Content Placeholder 5"/>
          <p:cNvSpPr>
            <a:spLocks noGrp="1"/>
          </p:cNvSpPr>
          <p:nvPr>
            <p:ph idx="1"/>
          </p:nvPr>
        </p:nvSpPr>
        <p:spPr/>
        <p:txBody>
          <a:bodyPr>
            <a:normAutofit/>
          </a:bodyPr>
          <a:lstStyle/>
          <a:p>
            <a:pPr>
              <a:buClr>
                <a:schemeClr val="accent2">
                  <a:lumMod val="75000"/>
                </a:schemeClr>
              </a:buClr>
            </a:pPr>
            <a:r>
              <a:rPr lang="en-US" sz="2400" dirty="0" smtClean="0">
                <a:latin typeface="Arial" pitchFamily="34" charset="0"/>
                <a:cs typeface="Arial" pitchFamily="34" charset="0"/>
              </a:rPr>
              <a:t>Information in which specific pieces (identifiers) have been removed so that it cannot be linked to any individual or be re-identified.</a:t>
            </a:r>
          </a:p>
          <a:p>
            <a:pPr>
              <a:buClr>
                <a:schemeClr val="accent2">
                  <a:lumMod val="75000"/>
                </a:schemeClr>
              </a:buClr>
            </a:pPr>
            <a:r>
              <a:rPr lang="en-US" sz="2400" dirty="0" smtClean="0">
                <a:latin typeface="Arial" pitchFamily="34" charset="0"/>
                <a:cs typeface="Arial" pitchFamily="34" charset="0"/>
              </a:rPr>
              <a:t>If patient information is de-identified it is </a:t>
            </a:r>
            <a:r>
              <a:rPr lang="en-US" sz="2400" b="1" dirty="0" smtClean="0">
                <a:latin typeface="Arial" pitchFamily="34" charset="0"/>
                <a:cs typeface="Arial" pitchFamily="34" charset="0"/>
              </a:rPr>
              <a:t>not</a:t>
            </a:r>
            <a:r>
              <a:rPr lang="en-US" sz="2400" dirty="0" smtClean="0">
                <a:latin typeface="Arial" pitchFamily="34" charset="0"/>
                <a:cs typeface="Arial" pitchFamily="34" charset="0"/>
              </a:rPr>
              <a:t> considered PHI and is not protected under the HIPAA privacy regulations.</a:t>
            </a:r>
          </a:p>
          <a:p>
            <a:pPr>
              <a:buFont typeface="Wingdings" pitchFamily="2" charset="2"/>
              <a:buNone/>
            </a:pPr>
            <a:endParaRPr lang="en-US" sz="2400" dirty="0" smtClean="0">
              <a:latin typeface="Arial" pitchFamily="34" charset="0"/>
              <a:cs typeface="Arial" pitchFamily="34" charset="0"/>
            </a:endParaRPr>
          </a:p>
          <a:p>
            <a:pPr>
              <a:buNone/>
            </a:pPr>
            <a:r>
              <a:rPr lang="en-US" sz="2400" dirty="0" smtClean="0">
                <a:latin typeface="Arial" pitchFamily="34" charset="0"/>
                <a:cs typeface="Arial" pitchFamily="34" charset="0"/>
              </a:rPr>
              <a:t>Refer to UCHC Policy # 2003-29:</a:t>
            </a:r>
          </a:p>
          <a:p>
            <a:pPr>
              <a:buNone/>
            </a:pPr>
            <a:r>
              <a:rPr lang="en-US" sz="2400" dirty="0" smtClean="0">
                <a:latin typeface="Arial" pitchFamily="34" charset="0"/>
                <a:cs typeface="Arial" pitchFamily="34" charset="0"/>
              </a:rPr>
              <a:t> </a:t>
            </a:r>
            <a:r>
              <a:rPr lang="en-US" sz="2400" i="1" dirty="0" smtClean="0">
                <a:latin typeface="Arial" pitchFamily="34" charset="0"/>
                <a:cs typeface="Arial" pitchFamily="34" charset="0"/>
                <a:hlinkClick r:id="rId2"/>
              </a:rPr>
              <a:t>Creation, Use and Disclosure of De-identified PHI</a:t>
            </a:r>
            <a:endParaRPr lang="en-US" sz="2400" i="1"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2286000"/>
            <a:ext cx="8077200" cy="3785652"/>
          </a:xfrm>
          <a:prstGeom prst="rect">
            <a:avLst/>
          </a:prstGeom>
        </p:spPr>
        <p:txBody>
          <a:bodyPr wrap="square">
            <a:spAutoFit/>
          </a:bodyPr>
          <a:lstStyle/>
          <a:p>
            <a:r>
              <a:rPr lang="en-US" sz="2000" dirty="0" smtClean="0">
                <a:latin typeface="Arial" pitchFamily="34" charset="0"/>
                <a:cs typeface="Arial" pitchFamily="34" charset="0"/>
              </a:rPr>
              <a:t>Which of the following is </a:t>
            </a:r>
            <a:r>
              <a:rPr lang="en-US" sz="2000" u="sng" dirty="0" smtClean="0">
                <a:latin typeface="Arial" pitchFamily="34" charset="0"/>
                <a:cs typeface="Arial" pitchFamily="34" charset="0"/>
              </a:rPr>
              <a:t>not</a:t>
            </a:r>
            <a:r>
              <a:rPr lang="en-US" sz="2000" dirty="0" smtClean="0">
                <a:latin typeface="Arial" pitchFamily="34" charset="0"/>
                <a:cs typeface="Arial" pitchFamily="34" charset="0"/>
              </a:rPr>
              <a:t> considered Protected Health Information (PHI) under HIPAA:</a:t>
            </a: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A.  An EKG report for a participant in a human subject research study.</a:t>
            </a: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B.  A discharge summary for a John Dempsey Hospital patient.</a:t>
            </a: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C. A photo used for medical student education showing only a wound on the hand of an unidentified patient.</a:t>
            </a: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D. A patient invoice that includes a listing of diagnostic lab tests completed.</a:t>
            </a:r>
          </a:p>
        </p:txBody>
      </p:sp>
      <p:pic>
        <p:nvPicPr>
          <p:cNvPr id="6" name="Picture 3" descr="C:\Documents and Settings\pack\Local Settings\Temporary Internet Files\Content.IE5\9KSBTL45\MC900442153[1].png"/>
          <p:cNvPicPr>
            <a:picLocks noChangeAspect="1" noChangeArrowheads="1"/>
          </p:cNvPicPr>
          <p:nvPr/>
        </p:nvPicPr>
        <p:blipFill>
          <a:blip r:embed="rId3" cstate="print">
            <a:duotone>
              <a:schemeClr val="accent2">
                <a:shade val="45000"/>
                <a:satMod val="135000"/>
              </a:schemeClr>
              <a:prstClr val="white"/>
            </a:duotone>
          </a:blip>
          <a:srcRect/>
          <a:stretch>
            <a:fillRect/>
          </a:stretch>
        </p:blipFill>
        <p:spPr bwMode="auto">
          <a:xfrm>
            <a:off x="7391400" y="990600"/>
            <a:ext cx="1219200" cy="1295400"/>
          </a:xfrm>
          <a:prstGeom prst="rect">
            <a:avLst/>
          </a:prstGeom>
          <a:noFill/>
        </p:spPr>
      </p:pic>
      <p:sp>
        <p:nvSpPr>
          <p:cNvPr id="7" name="Rectangle 6"/>
          <p:cNvSpPr/>
          <p:nvPr/>
        </p:nvSpPr>
        <p:spPr>
          <a:xfrm>
            <a:off x="1371600" y="1143000"/>
            <a:ext cx="2753831" cy="492443"/>
          </a:xfrm>
          <a:prstGeom prst="rect">
            <a:avLst/>
          </a:prstGeom>
        </p:spPr>
        <p:txBody>
          <a:bodyPr wrap="none">
            <a:spAutoFit/>
          </a:bodyPr>
          <a:lstStyle/>
          <a:p>
            <a:r>
              <a:rPr lang="en-US" sz="2600" dirty="0" smtClean="0">
                <a:solidFill>
                  <a:schemeClr val="accent2">
                    <a:lumMod val="75000"/>
                  </a:schemeClr>
                </a:solidFill>
              </a:rPr>
              <a:t>Knowledge Check</a:t>
            </a:r>
            <a:endParaRPr lang="en-US" sz="2600"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96112"/>
          </a:xfrm>
        </p:spPr>
        <p:txBody>
          <a:bodyPr>
            <a:normAutofit/>
          </a:bodyPr>
          <a:lstStyle/>
          <a:p>
            <a:pPr algn="ctr"/>
            <a:r>
              <a:rPr lang="en-US" sz="4000" dirty="0" smtClean="0">
                <a:solidFill>
                  <a:schemeClr val="accent2">
                    <a:lumMod val="75000"/>
                  </a:schemeClr>
                </a:solidFill>
                <a:latin typeface="+mn-lt"/>
              </a:rPr>
              <a:t>Genetic Information</a:t>
            </a:r>
            <a:endParaRPr lang="en-US" sz="4000" dirty="0">
              <a:solidFill>
                <a:schemeClr val="accent2">
                  <a:lumMod val="75000"/>
                </a:schemeClr>
              </a:solidFill>
              <a:latin typeface="+mn-lt"/>
            </a:endParaRPr>
          </a:p>
        </p:txBody>
      </p:sp>
      <p:sp>
        <p:nvSpPr>
          <p:cNvPr id="3" name="Content Placeholder 2"/>
          <p:cNvSpPr>
            <a:spLocks noGrp="1"/>
          </p:cNvSpPr>
          <p:nvPr>
            <p:ph idx="1"/>
          </p:nvPr>
        </p:nvSpPr>
        <p:spPr>
          <a:xfrm>
            <a:off x="381000" y="1981200"/>
            <a:ext cx="8458200" cy="4312920"/>
          </a:xfrm>
        </p:spPr>
        <p:txBody>
          <a:bodyPr>
            <a:normAutofit/>
          </a:bodyPr>
          <a:lstStyle/>
          <a:p>
            <a:pPr>
              <a:buClr>
                <a:schemeClr val="accent2">
                  <a:lumMod val="75000"/>
                </a:schemeClr>
              </a:buClr>
            </a:pPr>
            <a:r>
              <a:rPr lang="en-US" sz="2400" dirty="0" smtClean="0">
                <a:latin typeface="Arial" pitchFamily="34" charset="0"/>
                <a:cs typeface="Arial" pitchFamily="34" charset="0"/>
              </a:rPr>
              <a:t>Genetic information, including family history, is considered PHI under HIPAA.</a:t>
            </a:r>
          </a:p>
          <a:p>
            <a:pPr>
              <a:buClr>
                <a:schemeClr val="accent2">
                  <a:lumMod val="75000"/>
                </a:schemeClr>
              </a:buClr>
            </a:pPr>
            <a:r>
              <a:rPr lang="en-US" sz="2400" dirty="0" smtClean="0">
                <a:latin typeface="Arial" pitchFamily="34" charset="0"/>
                <a:cs typeface="Arial" pitchFamily="34" charset="0"/>
              </a:rPr>
              <a:t>Includes:</a:t>
            </a:r>
          </a:p>
          <a:p>
            <a:pPr lvl="1">
              <a:buClr>
                <a:schemeClr val="accent2">
                  <a:lumMod val="75000"/>
                </a:schemeClr>
              </a:buClr>
            </a:pPr>
            <a:r>
              <a:rPr lang="en-US" sz="2200" dirty="0" smtClean="0">
                <a:latin typeface="Arial" pitchFamily="34" charset="0"/>
                <a:cs typeface="Arial" pitchFamily="34" charset="0"/>
              </a:rPr>
              <a:t>genetic tests, requests for genetic services, or participation in clinical research that includes genetic services by an individual or his/her family member. </a:t>
            </a:r>
          </a:p>
          <a:p>
            <a:pPr lvl="1">
              <a:buClr>
                <a:schemeClr val="accent2">
                  <a:lumMod val="75000"/>
                </a:schemeClr>
              </a:buClr>
            </a:pPr>
            <a:r>
              <a:rPr lang="en-US" sz="2200" dirty="0" smtClean="0">
                <a:latin typeface="Arial" pitchFamily="34" charset="0"/>
                <a:cs typeface="Arial" pitchFamily="34" charset="0"/>
              </a:rPr>
              <a:t>any manifestation of a disease in the individual’s family member.</a:t>
            </a:r>
          </a:p>
          <a:p>
            <a:pPr>
              <a:buClr>
                <a:schemeClr val="accent2">
                  <a:lumMod val="75000"/>
                </a:schemeClr>
              </a:buClr>
            </a:pPr>
            <a:r>
              <a:rPr lang="en-US" sz="2400" dirty="0" smtClean="0">
                <a:latin typeface="Arial" pitchFamily="34" charset="0"/>
                <a:cs typeface="Arial" pitchFamily="34" charset="0"/>
              </a:rPr>
              <a:t>Genetic information may not be used for underwriting purposes.</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pPr algn="ctr"/>
            <a:r>
              <a:rPr lang="en-US" sz="4000" dirty="0" smtClean="0">
                <a:solidFill>
                  <a:schemeClr val="accent2">
                    <a:lumMod val="75000"/>
                  </a:schemeClr>
                </a:solidFill>
                <a:latin typeface="+mn-lt"/>
              </a:rPr>
              <a:t>Protecting PHI</a:t>
            </a:r>
            <a:endParaRPr lang="en-US" sz="4000" dirty="0">
              <a:latin typeface="+mn-lt"/>
            </a:endParaRPr>
          </a:p>
        </p:txBody>
      </p:sp>
      <p:sp>
        <p:nvSpPr>
          <p:cNvPr id="3" name="Content Placeholder 2"/>
          <p:cNvSpPr>
            <a:spLocks noGrp="1"/>
          </p:cNvSpPr>
          <p:nvPr>
            <p:ph idx="1"/>
          </p:nvPr>
        </p:nvSpPr>
        <p:spPr/>
        <p:txBody>
          <a:bodyPr>
            <a:normAutofit/>
          </a:bodyPr>
          <a:lstStyle/>
          <a:p>
            <a:pPr>
              <a:buClr>
                <a:schemeClr val="accent2">
                  <a:lumMod val="75000"/>
                </a:schemeClr>
              </a:buClr>
            </a:pPr>
            <a:r>
              <a:rPr lang="en-US" sz="2300" dirty="0" smtClean="0">
                <a:latin typeface="Arial" panose="020B0604020202020204" pitchFamily="34" charset="0"/>
                <a:cs typeface="Arial" panose="020B0604020202020204" pitchFamily="34" charset="0"/>
              </a:rPr>
              <a:t>All health information that can be linked </a:t>
            </a:r>
            <a:r>
              <a:rPr lang="en-US" sz="2300" b="1" i="1" dirty="0" smtClean="0">
                <a:latin typeface="Arial" pitchFamily="34" charset="0"/>
                <a:cs typeface="Arial" pitchFamily="34" charset="0"/>
              </a:rPr>
              <a:t>in any way </a:t>
            </a:r>
            <a:r>
              <a:rPr lang="en-US" sz="2300" dirty="0" smtClean="0">
                <a:latin typeface="Arial" pitchFamily="34" charset="0"/>
                <a:cs typeface="Arial" pitchFamily="34" charset="0"/>
              </a:rPr>
              <a:t>to an individual must be protected under HIPAA.</a:t>
            </a:r>
          </a:p>
          <a:p>
            <a:pPr>
              <a:buClr>
                <a:schemeClr val="accent2">
                  <a:lumMod val="75000"/>
                </a:schemeClr>
              </a:buClr>
            </a:pPr>
            <a:r>
              <a:rPr lang="en-US" sz="2300" dirty="0" smtClean="0">
                <a:latin typeface="Arial" pitchFamily="34" charset="0"/>
                <a:cs typeface="Arial" pitchFamily="34" charset="0"/>
              </a:rPr>
              <a:t>As an institution, UConn Health has an obligation to protect the privacy of patient information and maintain the security of that information on our electronic systems.</a:t>
            </a:r>
          </a:p>
          <a:p>
            <a:pPr>
              <a:buClr>
                <a:schemeClr val="accent2">
                  <a:lumMod val="75000"/>
                </a:schemeClr>
              </a:buClr>
            </a:pPr>
            <a:r>
              <a:rPr lang="en-US" sz="2300" dirty="0" smtClean="0">
                <a:latin typeface="Arial" pitchFamily="34" charset="0"/>
                <a:cs typeface="Arial" pitchFamily="34" charset="0"/>
              </a:rPr>
              <a:t>Everyone must be vigilant in their efforts to handle confidential information in a way that prevents improper exposure. </a:t>
            </a:r>
          </a:p>
          <a:p>
            <a:pPr>
              <a:buClr>
                <a:schemeClr val="accent2">
                  <a:lumMod val="75000"/>
                </a:schemeClr>
              </a:buClr>
            </a:pPr>
            <a:r>
              <a:rPr lang="en-US" sz="2300" i="1" dirty="0" smtClean="0">
                <a:latin typeface="Arial" pitchFamily="34" charset="0"/>
                <a:cs typeface="Arial" pitchFamily="34" charset="0"/>
              </a:rPr>
              <a:t>HIPAA is ultimately about patients and their right to expect protection of their health information.</a:t>
            </a:r>
          </a:p>
          <a:p>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286000"/>
            <a:ext cx="8305800" cy="1143000"/>
          </a:xfrm>
        </p:spPr>
        <p:txBody>
          <a:bodyPr>
            <a:normAutofit/>
          </a:bodyPr>
          <a:lstStyle/>
          <a:p>
            <a:pPr algn="ctr"/>
            <a:r>
              <a:rPr lang="en-US" sz="4400" dirty="0" smtClean="0">
                <a:solidFill>
                  <a:schemeClr val="accent2">
                    <a:lumMod val="75000"/>
                  </a:schemeClr>
                </a:solidFill>
                <a:latin typeface="+mn-lt"/>
              </a:rPr>
              <a:t>Patient Rights under HIPAA</a:t>
            </a:r>
            <a:endParaRPr lang="en-US" sz="4400" dirty="0">
              <a:solidFill>
                <a:schemeClr val="accent2">
                  <a:lumMod val="75000"/>
                </a:schemeClr>
              </a:solidFill>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4000" dirty="0" smtClean="0">
                <a:solidFill>
                  <a:schemeClr val="accent2">
                    <a:lumMod val="75000"/>
                  </a:schemeClr>
                </a:solidFill>
                <a:latin typeface="+mn-lt"/>
              </a:rPr>
              <a:t>Patient Rights</a:t>
            </a:r>
            <a:endParaRPr lang="en-US" sz="4000" dirty="0">
              <a:solidFill>
                <a:schemeClr val="accent2">
                  <a:lumMod val="75000"/>
                </a:schemeClr>
              </a:solidFill>
              <a:latin typeface="+mn-lt"/>
            </a:endParaRPr>
          </a:p>
        </p:txBody>
      </p:sp>
      <p:sp>
        <p:nvSpPr>
          <p:cNvPr id="3" name="Content Placeholder 2"/>
          <p:cNvSpPr>
            <a:spLocks noGrp="1"/>
          </p:cNvSpPr>
          <p:nvPr>
            <p:ph idx="1"/>
          </p:nvPr>
        </p:nvSpPr>
        <p:spPr>
          <a:xfrm>
            <a:off x="457200" y="1828800"/>
            <a:ext cx="8229600" cy="4495800"/>
          </a:xfrm>
        </p:spPr>
        <p:txBody>
          <a:bodyPr>
            <a:normAutofit/>
          </a:bodyPr>
          <a:lstStyle/>
          <a:p>
            <a:pPr>
              <a:buClr>
                <a:schemeClr val="accent2">
                  <a:lumMod val="75000"/>
                </a:schemeClr>
              </a:buClr>
            </a:pPr>
            <a:r>
              <a:rPr lang="en-US" altLang="zh-CN" dirty="0" smtClean="0">
                <a:latin typeface="Arial" pitchFamily="34" charset="0"/>
                <a:ea typeface="宋体" charset="-122"/>
                <a:cs typeface="Arial" pitchFamily="34" charset="0"/>
              </a:rPr>
              <a:t>Patients have the right to:</a:t>
            </a:r>
          </a:p>
          <a:p>
            <a:pPr lvl="1">
              <a:buClr>
                <a:schemeClr val="accent2">
                  <a:lumMod val="75000"/>
                </a:schemeClr>
              </a:buClr>
            </a:pPr>
            <a:r>
              <a:rPr lang="en-US" altLang="zh-CN" dirty="0" smtClean="0">
                <a:latin typeface="Arial" pitchFamily="34" charset="0"/>
                <a:ea typeface="宋体" charset="-122"/>
                <a:cs typeface="Arial" pitchFamily="34" charset="0"/>
              </a:rPr>
              <a:t>Receive an accounting of certain disclosures of PHI.</a:t>
            </a:r>
          </a:p>
          <a:p>
            <a:pPr lvl="1">
              <a:buClr>
                <a:schemeClr val="accent2">
                  <a:lumMod val="75000"/>
                </a:schemeClr>
              </a:buClr>
            </a:pPr>
            <a:r>
              <a:rPr lang="en-US" altLang="zh-CN" dirty="0" smtClean="0">
                <a:latin typeface="Arial" pitchFamily="34" charset="0"/>
                <a:ea typeface="宋体" charset="-122"/>
                <a:cs typeface="Arial" pitchFamily="34" charset="0"/>
              </a:rPr>
              <a:t>View and obtain copies of their records.</a:t>
            </a:r>
          </a:p>
          <a:p>
            <a:pPr lvl="1">
              <a:buClr>
                <a:schemeClr val="accent2">
                  <a:lumMod val="75000"/>
                </a:schemeClr>
              </a:buClr>
            </a:pPr>
            <a:r>
              <a:rPr lang="en-US" altLang="zh-CN" dirty="0" smtClean="0">
                <a:latin typeface="Arial" pitchFamily="34" charset="0"/>
                <a:ea typeface="宋体" charset="-122"/>
                <a:cs typeface="Arial" pitchFamily="34" charset="0"/>
              </a:rPr>
              <a:t>Request an amendment to their medical records.</a:t>
            </a:r>
          </a:p>
          <a:p>
            <a:pPr lvl="1">
              <a:buClr>
                <a:schemeClr val="accent2">
                  <a:lumMod val="75000"/>
                </a:schemeClr>
              </a:buClr>
            </a:pPr>
            <a:r>
              <a:rPr lang="en-US" altLang="zh-CN" dirty="0" smtClean="0">
                <a:latin typeface="Arial" pitchFamily="34" charset="0"/>
                <a:ea typeface="宋体" charset="-122"/>
                <a:cs typeface="Arial" pitchFamily="34" charset="0"/>
              </a:rPr>
              <a:t>Request that any communication related to PHI be directed to a specific location.</a:t>
            </a:r>
          </a:p>
          <a:p>
            <a:pPr lvl="1">
              <a:buClr>
                <a:schemeClr val="accent2">
                  <a:lumMod val="75000"/>
                </a:schemeClr>
              </a:buClr>
            </a:pPr>
            <a:r>
              <a:rPr lang="en-US" altLang="zh-CN" dirty="0" smtClean="0">
                <a:latin typeface="Arial" pitchFamily="34" charset="0"/>
                <a:ea typeface="宋体" charset="-122"/>
                <a:cs typeface="Arial" pitchFamily="34" charset="0"/>
              </a:rPr>
              <a:t>Request restrictions on the use or sharing of their information.</a:t>
            </a:r>
          </a:p>
          <a:p>
            <a:pPr lvl="1">
              <a:buClr>
                <a:schemeClr val="accent2">
                  <a:lumMod val="75000"/>
                </a:schemeClr>
              </a:buClr>
            </a:pPr>
            <a:r>
              <a:rPr lang="en-US" altLang="zh-CN" dirty="0" smtClean="0">
                <a:latin typeface="Arial" pitchFamily="34" charset="0"/>
                <a:ea typeface="宋体" charset="-122"/>
                <a:cs typeface="Arial" pitchFamily="34" charset="0"/>
              </a:rPr>
              <a:t>Receive the UConn Health “Notice of Privacy Practices” (NPP) outlining these rights.</a:t>
            </a:r>
          </a:p>
          <a:p>
            <a:pPr lvl="1"/>
            <a:endParaRPr lang="en-US" altLang="zh-CN" sz="2800" dirty="0" smtClean="0">
              <a:ea typeface="宋体"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515112"/>
          </a:xfrm>
        </p:spPr>
        <p:txBody>
          <a:bodyPr>
            <a:noAutofit/>
          </a:bodyPr>
          <a:lstStyle/>
          <a:p>
            <a:pPr algn="ctr"/>
            <a:r>
              <a:rPr lang="en-US" sz="3800" dirty="0" smtClean="0">
                <a:solidFill>
                  <a:schemeClr val="accent2">
                    <a:lumMod val="75000"/>
                  </a:schemeClr>
                </a:solidFill>
                <a:latin typeface="+mn-lt"/>
              </a:rPr>
              <a:t>Introduction</a:t>
            </a:r>
            <a:endParaRPr lang="en-US" sz="3800" dirty="0">
              <a:solidFill>
                <a:schemeClr val="accent2">
                  <a:lumMod val="75000"/>
                </a:schemeClr>
              </a:solidFill>
              <a:latin typeface="+mn-lt"/>
            </a:endParaRPr>
          </a:p>
        </p:txBody>
      </p:sp>
      <p:sp>
        <p:nvSpPr>
          <p:cNvPr id="3" name="Content Placeholder 2"/>
          <p:cNvSpPr>
            <a:spLocks noGrp="1"/>
          </p:cNvSpPr>
          <p:nvPr>
            <p:ph idx="1"/>
          </p:nvPr>
        </p:nvSpPr>
        <p:spPr>
          <a:xfrm>
            <a:off x="457200" y="1828800"/>
            <a:ext cx="8458200" cy="4114800"/>
          </a:xfrm>
        </p:spPr>
        <p:txBody>
          <a:bodyPr>
            <a:normAutofit/>
          </a:bodyPr>
          <a:lstStyle/>
          <a:p>
            <a:pPr algn="ctr">
              <a:buNone/>
            </a:pPr>
            <a:r>
              <a:rPr lang="en-US" sz="2000" dirty="0" smtClean="0">
                <a:latin typeface="Arial" pitchFamily="34" charset="0"/>
                <a:cs typeface="Arial" pitchFamily="34" charset="0"/>
              </a:rPr>
              <a:t>Welcome to HIPAA/HITECH Privacy and Security training.  </a:t>
            </a:r>
          </a:p>
          <a:p>
            <a:pPr>
              <a:buNone/>
            </a:pPr>
            <a:endParaRPr lang="en-US" sz="2000" dirty="0" smtClean="0">
              <a:latin typeface="Arial" pitchFamily="34" charset="0"/>
              <a:cs typeface="Arial" pitchFamily="34" charset="0"/>
            </a:endParaRPr>
          </a:p>
          <a:p>
            <a:pPr>
              <a:buNone/>
            </a:pPr>
            <a:r>
              <a:rPr lang="en-US" sz="2000" dirty="0" smtClean="0">
                <a:latin typeface="Arial" pitchFamily="34" charset="0"/>
                <a:cs typeface="Arial" pitchFamily="34" charset="0"/>
              </a:rPr>
              <a:t>As you may know, all health care organizations are required to comply with HIPAA/HITECH Privacy and Security Regulations. These regulations have undergone several updates, the latest of which were enacted in 2013. As UConn Health School of Medicine, School of Dental Medicine, and graduate students you most likely will have access to patients’ confidential health information and, therefore, are required to complete HIPAA/HITECH education. </a:t>
            </a:r>
          </a:p>
          <a:p>
            <a:pPr>
              <a:buNone/>
            </a:pPr>
            <a:endParaRPr lang="en-US" sz="2000" dirty="0" smtClean="0">
              <a:latin typeface="Arial" pitchFamily="34" charset="0"/>
              <a:cs typeface="Arial" pitchFamily="34" charset="0"/>
            </a:endParaRPr>
          </a:p>
          <a:p>
            <a:pPr>
              <a:buNone/>
            </a:pPr>
            <a:r>
              <a:rPr lang="en-US" sz="2000" dirty="0" smtClean="0">
                <a:latin typeface="Arial" pitchFamily="34" charset="0"/>
                <a:cs typeface="Arial" pitchFamily="34" charset="0"/>
              </a:rPr>
              <a:t>Thank you for completing this important training. Continuation in your educational program is contingent upon completion of this training.</a:t>
            </a:r>
            <a:endParaRPr lang="en-US" sz="1600" dirty="0" smtClean="0">
              <a:latin typeface="Garamond"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9144000" cy="609600"/>
          </a:xfrm>
        </p:spPr>
        <p:txBody>
          <a:bodyPr>
            <a:noAutofit/>
          </a:bodyPr>
          <a:lstStyle/>
          <a:p>
            <a:pPr algn="ctr"/>
            <a:r>
              <a:rPr lang="en-US" sz="3600" dirty="0" smtClean="0">
                <a:solidFill>
                  <a:schemeClr val="accent2">
                    <a:lumMod val="75000"/>
                  </a:schemeClr>
                </a:solidFill>
                <a:latin typeface="+mn-lt"/>
              </a:rPr>
              <a:t>Patient Right to an Accounting of Disclosures</a:t>
            </a:r>
            <a:endParaRPr lang="en-US" sz="3600" dirty="0">
              <a:solidFill>
                <a:schemeClr val="accent2">
                  <a:lumMod val="75000"/>
                </a:schemeClr>
              </a:solidFill>
              <a:latin typeface="+mn-lt"/>
            </a:endParaRPr>
          </a:p>
        </p:txBody>
      </p:sp>
      <p:sp>
        <p:nvSpPr>
          <p:cNvPr id="3" name="Content Placeholder 2"/>
          <p:cNvSpPr>
            <a:spLocks noGrp="1"/>
          </p:cNvSpPr>
          <p:nvPr>
            <p:ph idx="1"/>
          </p:nvPr>
        </p:nvSpPr>
        <p:spPr>
          <a:xfrm>
            <a:off x="304800" y="1828800"/>
            <a:ext cx="8534400" cy="4648200"/>
          </a:xfrm>
        </p:spPr>
        <p:txBody>
          <a:bodyPr>
            <a:noAutofit/>
          </a:bodyPr>
          <a:lstStyle/>
          <a:p>
            <a:pPr>
              <a:buClr>
                <a:schemeClr val="accent2">
                  <a:lumMod val="75000"/>
                </a:schemeClr>
              </a:buClr>
            </a:pPr>
            <a:r>
              <a:rPr lang="en-US" sz="2400" dirty="0" smtClean="0">
                <a:latin typeface="Arial" pitchFamily="34" charset="0"/>
                <a:cs typeface="Arial" pitchFamily="34" charset="0"/>
              </a:rPr>
              <a:t>Upon request, patients must be provided a list of all PHI disclosures made outside of the institution including:</a:t>
            </a:r>
          </a:p>
          <a:p>
            <a:pPr lvl="1">
              <a:buClr>
                <a:schemeClr val="accent2">
                  <a:lumMod val="75000"/>
                </a:schemeClr>
              </a:buClr>
            </a:pPr>
            <a:r>
              <a:rPr lang="en-US" dirty="0" smtClean="0">
                <a:latin typeface="Arial" pitchFamily="34" charset="0"/>
                <a:cs typeface="Arial" pitchFamily="34" charset="0"/>
              </a:rPr>
              <a:t>disclosures of which the patient may not otherwise be aware.</a:t>
            </a:r>
          </a:p>
          <a:p>
            <a:pPr lvl="1">
              <a:buClr>
                <a:schemeClr val="accent2">
                  <a:lumMod val="75000"/>
                </a:schemeClr>
              </a:buClr>
            </a:pPr>
            <a:r>
              <a:rPr lang="en-US" dirty="0" smtClean="0">
                <a:latin typeface="Arial" pitchFamily="34" charset="0"/>
                <a:cs typeface="Arial" pitchFamily="34" charset="0"/>
              </a:rPr>
              <a:t>improper disclosures resulting in a breach.</a:t>
            </a:r>
          </a:p>
          <a:p>
            <a:pPr>
              <a:buClr>
                <a:schemeClr val="accent2">
                  <a:lumMod val="75000"/>
                </a:schemeClr>
              </a:buClr>
              <a:buNone/>
            </a:pPr>
            <a:endParaRPr lang="en-US" sz="2400" dirty="0" smtClean="0">
              <a:latin typeface="Arial" pitchFamily="34" charset="0"/>
              <a:cs typeface="Arial" pitchFamily="34" charset="0"/>
            </a:endParaRPr>
          </a:p>
          <a:p>
            <a:pPr marL="274320" lvl="1" indent="-274320">
              <a:buClr>
                <a:schemeClr val="accent2">
                  <a:lumMod val="75000"/>
                </a:schemeClr>
              </a:buClr>
              <a:buSzPct val="95000"/>
            </a:pPr>
            <a:r>
              <a:rPr lang="en-US" dirty="0" smtClean="0">
                <a:latin typeface="Arial" pitchFamily="34" charset="0"/>
                <a:cs typeface="Arial" pitchFamily="34" charset="0"/>
              </a:rPr>
              <a:t>An accounting of such disclosures is maintained in the patient’s medical record on the “Protected Health Information Disclosure Tracking Log”</a:t>
            </a:r>
          </a:p>
          <a:p>
            <a:pPr>
              <a:buClr>
                <a:schemeClr val="accent2">
                  <a:lumMod val="75000"/>
                </a:schemeClr>
              </a:buClr>
              <a:buNone/>
            </a:pP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143000"/>
            <a:ext cx="8991600" cy="819912"/>
          </a:xfrm>
        </p:spPr>
        <p:txBody>
          <a:bodyPr>
            <a:noAutofit/>
          </a:bodyPr>
          <a:lstStyle/>
          <a:p>
            <a:pPr algn="ctr"/>
            <a:r>
              <a:rPr lang="en-US" sz="3600" dirty="0" smtClean="0">
                <a:solidFill>
                  <a:schemeClr val="accent2">
                    <a:lumMod val="75000"/>
                  </a:schemeClr>
                </a:solidFill>
                <a:latin typeface="+mn-lt"/>
              </a:rPr>
              <a:t>Patient Right to an Accounting of Disclosures</a:t>
            </a:r>
            <a:br>
              <a:rPr lang="en-US" sz="3600" dirty="0" smtClean="0">
                <a:solidFill>
                  <a:schemeClr val="accent2">
                    <a:lumMod val="75000"/>
                  </a:schemeClr>
                </a:solidFill>
                <a:latin typeface="+mn-lt"/>
              </a:rPr>
            </a:br>
            <a:r>
              <a:rPr lang="en-US" sz="3600" dirty="0" smtClean="0">
                <a:solidFill>
                  <a:schemeClr val="accent2">
                    <a:lumMod val="75000"/>
                  </a:schemeClr>
                </a:solidFill>
                <a:latin typeface="+mn-lt"/>
              </a:rPr>
              <a:t>(continued)</a:t>
            </a:r>
            <a:endParaRPr lang="en-US" sz="3600" dirty="0">
              <a:latin typeface="+mn-lt"/>
            </a:endParaRPr>
          </a:p>
        </p:txBody>
      </p:sp>
      <p:sp>
        <p:nvSpPr>
          <p:cNvPr id="3" name="Content Placeholder 2"/>
          <p:cNvSpPr>
            <a:spLocks noGrp="1"/>
          </p:cNvSpPr>
          <p:nvPr>
            <p:ph idx="1"/>
          </p:nvPr>
        </p:nvSpPr>
        <p:spPr>
          <a:xfrm>
            <a:off x="457200" y="2209800"/>
            <a:ext cx="8229600" cy="4389120"/>
          </a:xfrm>
        </p:spPr>
        <p:txBody>
          <a:bodyPr>
            <a:normAutofit fontScale="92500"/>
          </a:bodyPr>
          <a:lstStyle/>
          <a:p>
            <a:pPr>
              <a:buClr>
                <a:schemeClr val="accent2">
                  <a:lumMod val="75000"/>
                </a:schemeClr>
              </a:buClr>
            </a:pPr>
            <a:r>
              <a:rPr lang="en-US" sz="2400" dirty="0" smtClean="0">
                <a:latin typeface="Arial" pitchFamily="34" charset="0"/>
                <a:cs typeface="Arial" pitchFamily="34" charset="0"/>
              </a:rPr>
              <a:t>Disclosures </a:t>
            </a:r>
            <a:r>
              <a:rPr lang="en-US" sz="2400" i="1" dirty="0" smtClean="0">
                <a:latin typeface="Arial" pitchFamily="34" charset="0"/>
                <a:cs typeface="Arial" pitchFamily="34" charset="0"/>
              </a:rPr>
              <a:t>exempt</a:t>
            </a:r>
            <a:r>
              <a:rPr lang="en-US" sz="2400" b="1" i="1" dirty="0" smtClean="0">
                <a:latin typeface="Arial" pitchFamily="34" charset="0"/>
                <a:cs typeface="Arial" pitchFamily="34" charset="0"/>
              </a:rPr>
              <a:t> </a:t>
            </a:r>
            <a:r>
              <a:rPr lang="en-US" sz="2400" dirty="0" smtClean="0">
                <a:latin typeface="Arial" pitchFamily="34" charset="0"/>
                <a:cs typeface="Arial" pitchFamily="34" charset="0"/>
              </a:rPr>
              <a:t>from the accounting requirement include:</a:t>
            </a:r>
          </a:p>
          <a:p>
            <a:pPr lvl="1">
              <a:buClr>
                <a:schemeClr val="accent2">
                  <a:lumMod val="75000"/>
                </a:schemeClr>
              </a:buClr>
            </a:pPr>
            <a:r>
              <a:rPr lang="en-US" dirty="0" smtClean="0">
                <a:latin typeface="Arial" pitchFamily="34" charset="0"/>
                <a:cs typeface="Arial" pitchFamily="34" charset="0"/>
              </a:rPr>
              <a:t>those for treatment, payment or healthcare operations (TPO).</a:t>
            </a:r>
          </a:p>
          <a:p>
            <a:pPr lvl="1">
              <a:buClr>
                <a:schemeClr val="accent2">
                  <a:lumMod val="75000"/>
                </a:schemeClr>
              </a:buClr>
            </a:pPr>
            <a:r>
              <a:rPr lang="en-US" dirty="0" smtClean="0">
                <a:latin typeface="Arial" pitchFamily="34" charset="0"/>
                <a:cs typeface="Arial" pitchFamily="34" charset="0"/>
              </a:rPr>
              <a:t>those directed to the patient or in response to the patient’s authorization.</a:t>
            </a:r>
          </a:p>
          <a:p>
            <a:pPr lvl="1">
              <a:buClr>
                <a:schemeClr val="accent2">
                  <a:lumMod val="75000"/>
                </a:schemeClr>
              </a:buClr>
              <a:buNone/>
            </a:pPr>
            <a:endParaRPr lang="en-US" dirty="0" smtClean="0">
              <a:latin typeface="Arial" pitchFamily="34" charset="0"/>
              <a:cs typeface="Arial" pitchFamily="34" charset="0"/>
            </a:endParaRPr>
          </a:p>
          <a:p>
            <a:pPr>
              <a:buClr>
                <a:schemeClr val="accent2">
                  <a:lumMod val="75000"/>
                </a:schemeClr>
              </a:buClr>
              <a:buNone/>
            </a:pPr>
            <a:r>
              <a:rPr lang="en-US" sz="2400" dirty="0" smtClean="0">
                <a:latin typeface="Arial" pitchFamily="34" charset="0"/>
                <a:cs typeface="Arial" pitchFamily="34" charset="0"/>
              </a:rPr>
              <a:t>Refer to UCHC policy # 2003-18: </a:t>
            </a:r>
          </a:p>
          <a:p>
            <a:pPr>
              <a:buClr>
                <a:schemeClr val="accent2">
                  <a:lumMod val="75000"/>
                </a:schemeClr>
              </a:buClr>
              <a:buNone/>
            </a:pPr>
            <a:r>
              <a:rPr lang="en-US" sz="2400" i="1" dirty="0" smtClean="0">
                <a:latin typeface="Arial" pitchFamily="34" charset="0"/>
                <a:cs typeface="Arial" pitchFamily="34" charset="0"/>
                <a:hlinkClick r:id="rId2"/>
              </a:rPr>
              <a:t>Accounting of Disclosures of Protected Health Information to Patients </a:t>
            </a:r>
            <a:r>
              <a:rPr lang="en-US" sz="2400" dirty="0" smtClean="0">
                <a:latin typeface="Arial" pitchFamily="34" charset="0"/>
                <a:cs typeface="Arial" pitchFamily="34" charset="0"/>
              </a:rPr>
              <a:t>and to the </a:t>
            </a:r>
            <a:r>
              <a:rPr lang="en-US" sz="2400" i="1" dirty="0" smtClean="0">
                <a:latin typeface="Arial" pitchFamily="34" charset="0"/>
                <a:cs typeface="Arial" pitchFamily="34" charset="0"/>
                <a:hlinkClick r:id="rId3"/>
              </a:rPr>
              <a:t>Protected Health Information Disclosure Tracking Log</a:t>
            </a:r>
            <a:endParaRPr lang="en-US" sz="2400" i="1" dirty="0" smtClean="0">
              <a:latin typeface="Arial" pitchFamily="34" charset="0"/>
              <a:cs typeface="Arial" pitchFamily="34" charset="0"/>
              <a:hlinkClick r:id="rId2"/>
            </a:endParaRPr>
          </a:p>
          <a:p>
            <a:pPr>
              <a:buClr>
                <a:schemeClr val="accent2">
                  <a:lumMod val="75000"/>
                </a:schemeClr>
              </a:buClr>
              <a:buNone/>
            </a:pPr>
            <a:r>
              <a:rPr lang="en-US" sz="2400" i="1" dirty="0" smtClean="0">
                <a:latin typeface="Arial" pitchFamily="34" charset="0"/>
                <a:cs typeface="Arial" pitchFamily="34" charset="0"/>
                <a:hlinkClick r:id="rId2"/>
              </a:rPr>
              <a:t> </a:t>
            </a:r>
            <a:endParaRPr lang="en-US" sz="2400" i="1"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3400" y="2971800"/>
            <a:ext cx="8305800" cy="2123658"/>
          </a:xfrm>
          <a:prstGeom prst="rect">
            <a:avLst/>
          </a:prstGeom>
          <a:noFill/>
        </p:spPr>
        <p:txBody>
          <a:bodyPr wrap="square" rtlCol="0">
            <a:spAutoFit/>
          </a:bodyPr>
          <a:lstStyle/>
          <a:p>
            <a:r>
              <a:rPr lang="en-US" sz="2200" dirty="0" smtClean="0"/>
              <a:t>Any access, use or disclosure of a patient’s PHI that is determined to be a breach must be logged on the “Protected Health Information Disclosure Tracking Log”.</a:t>
            </a:r>
          </a:p>
          <a:p>
            <a:endParaRPr lang="en-US" sz="2200" dirty="0" smtClean="0"/>
          </a:p>
          <a:p>
            <a:endParaRPr lang="en-US" sz="2200" dirty="0" smtClean="0"/>
          </a:p>
          <a:p>
            <a:r>
              <a:rPr lang="en-US" sz="2200" dirty="0" smtClean="0"/>
              <a:t>	True						False </a:t>
            </a:r>
            <a:endParaRPr lang="en-US" sz="2200" dirty="0"/>
          </a:p>
        </p:txBody>
      </p:sp>
      <p:sp>
        <p:nvSpPr>
          <p:cNvPr id="6" name="Rectangle 5"/>
          <p:cNvSpPr/>
          <p:nvPr/>
        </p:nvSpPr>
        <p:spPr>
          <a:xfrm>
            <a:off x="838200" y="1371600"/>
            <a:ext cx="2950616" cy="523220"/>
          </a:xfrm>
          <a:prstGeom prst="rect">
            <a:avLst/>
          </a:prstGeom>
        </p:spPr>
        <p:txBody>
          <a:bodyPr wrap="none">
            <a:spAutoFit/>
          </a:bodyPr>
          <a:lstStyle/>
          <a:p>
            <a:r>
              <a:rPr lang="en-US" sz="2800" dirty="0" smtClean="0">
                <a:solidFill>
                  <a:schemeClr val="accent2">
                    <a:lumMod val="75000"/>
                  </a:schemeClr>
                </a:solidFill>
              </a:rPr>
              <a:t>Knowledge Check</a:t>
            </a:r>
            <a:endParaRPr lang="en-US" sz="2800" dirty="0">
              <a:solidFill>
                <a:schemeClr val="accent2">
                  <a:lumMod val="75000"/>
                </a:schemeClr>
              </a:solidFill>
            </a:endParaRPr>
          </a:p>
        </p:txBody>
      </p:sp>
      <p:pic>
        <p:nvPicPr>
          <p:cNvPr id="7" name="Picture 3" descr="C:\Documents and Settings\pack\Local Settings\Temporary Internet Files\Content.IE5\9KSBTL45\MC900442153[1].png"/>
          <p:cNvPicPr>
            <a:picLocks noChangeAspect="1" noChangeArrowheads="1"/>
          </p:cNvPicPr>
          <p:nvPr/>
        </p:nvPicPr>
        <p:blipFill>
          <a:blip r:embed="rId3" cstate="print">
            <a:duotone>
              <a:schemeClr val="accent2">
                <a:shade val="45000"/>
                <a:satMod val="135000"/>
              </a:schemeClr>
              <a:prstClr val="white"/>
            </a:duotone>
          </a:blip>
          <a:srcRect/>
          <a:stretch>
            <a:fillRect/>
          </a:stretch>
        </p:blipFill>
        <p:spPr bwMode="auto">
          <a:xfrm>
            <a:off x="6705600" y="1219200"/>
            <a:ext cx="1219200" cy="129540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19912"/>
          </a:xfrm>
        </p:spPr>
        <p:txBody>
          <a:bodyPr>
            <a:normAutofit/>
          </a:bodyPr>
          <a:lstStyle/>
          <a:p>
            <a:pPr algn="ctr"/>
            <a:r>
              <a:rPr lang="en-US" sz="3200" dirty="0" smtClean="0">
                <a:solidFill>
                  <a:schemeClr val="accent2">
                    <a:lumMod val="75000"/>
                  </a:schemeClr>
                </a:solidFill>
                <a:latin typeface="+mn-lt"/>
              </a:rPr>
              <a:t>Patient Right to View His/Her Record</a:t>
            </a:r>
            <a:endParaRPr lang="en-US" sz="3200" dirty="0">
              <a:solidFill>
                <a:schemeClr val="accent2">
                  <a:lumMod val="75000"/>
                </a:schemeClr>
              </a:solidFill>
              <a:latin typeface="+mn-lt"/>
            </a:endParaRPr>
          </a:p>
        </p:txBody>
      </p:sp>
      <p:sp>
        <p:nvSpPr>
          <p:cNvPr id="3" name="Content Placeholder 2"/>
          <p:cNvSpPr>
            <a:spLocks noGrp="1"/>
          </p:cNvSpPr>
          <p:nvPr>
            <p:ph idx="1"/>
          </p:nvPr>
        </p:nvSpPr>
        <p:spPr>
          <a:xfrm>
            <a:off x="304800" y="1447800"/>
            <a:ext cx="8610600" cy="5105400"/>
          </a:xfrm>
        </p:spPr>
        <p:txBody>
          <a:bodyPr>
            <a:normAutofit fontScale="92500" lnSpcReduction="20000"/>
          </a:bodyPr>
          <a:lstStyle/>
          <a:p>
            <a:pPr>
              <a:buClr>
                <a:schemeClr val="accent2">
                  <a:lumMod val="75000"/>
                </a:schemeClr>
              </a:buClr>
            </a:pPr>
            <a:r>
              <a:rPr lang="en-US" sz="2300" dirty="0" smtClean="0">
                <a:solidFill>
                  <a:srgbClr val="000000"/>
                </a:solidFill>
                <a:latin typeface="Arial" pitchFamily="34" charset="0"/>
                <a:ea typeface="Calibri" pitchFamily="34" charset="0"/>
                <a:cs typeface="Arial" pitchFamily="34" charset="0"/>
              </a:rPr>
              <a:t>Patients have a right to view their records upon request.</a:t>
            </a:r>
          </a:p>
          <a:p>
            <a:pPr>
              <a:buClr>
                <a:schemeClr val="accent2">
                  <a:lumMod val="75000"/>
                </a:schemeClr>
              </a:buClr>
              <a:buNone/>
            </a:pPr>
            <a:endParaRPr lang="en-US" sz="2300" dirty="0" smtClean="0">
              <a:solidFill>
                <a:srgbClr val="000000"/>
              </a:solidFill>
              <a:latin typeface="Arial" pitchFamily="34" charset="0"/>
              <a:ea typeface="Calibri" pitchFamily="34" charset="0"/>
              <a:cs typeface="Arial" pitchFamily="34" charset="0"/>
            </a:endParaRPr>
          </a:p>
          <a:p>
            <a:pPr>
              <a:buClr>
                <a:schemeClr val="accent2">
                  <a:lumMod val="75000"/>
                </a:schemeClr>
              </a:buClr>
            </a:pPr>
            <a:r>
              <a:rPr lang="en-US" sz="2300" dirty="0" smtClean="0">
                <a:solidFill>
                  <a:srgbClr val="000000"/>
                </a:solidFill>
                <a:latin typeface="Arial" pitchFamily="34" charset="0"/>
                <a:ea typeface="Calibri" pitchFamily="34" charset="0"/>
                <a:cs typeface="Arial" pitchFamily="34" charset="0"/>
              </a:rPr>
              <a:t>Only written requests using the UCHC </a:t>
            </a:r>
            <a:r>
              <a:rPr lang="en-US" sz="2300" i="1" dirty="0" smtClean="0">
                <a:solidFill>
                  <a:srgbClr val="000000"/>
                </a:solidFill>
                <a:latin typeface="Arial" pitchFamily="34" charset="0"/>
                <a:ea typeface="Calibri" pitchFamily="34" charset="0"/>
                <a:cs typeface="Arial" pitchFamily="34" charset="0"/>
              </a:rPr>
              <a:t>“Request to View Record/Notification of Approval or Denial to View” </a:t>
            </a:r>
            <a:r>
              <a:rPr lang="en-US" sz="2300" dirty="0" smtClean="0">
                <a:solidFill>
                  <a:srgbClr val="000000"/>
                </a:solidFill>
                <a:latin typeface="Arial" pitchFamily="34" charset="0"/>
                <a:ea typeface="Calibri" pitchFamily="34" charset="0"/>
                <a:cs typeface="Arial" pitchFamily="34" charset="0"/>
              </a:rPr>
              <a:t>form are accepted.</a:t>
            </a:r>
          </a:p>
          <a:p>
            <a:pPr>
              <a:buClr>
                <a:schemeClr val="accent2">
                  <a:lumMod val="75000"/>
                </a:schemeClr>
              </a:buClr>
              <a:buNone/>
            </a:pPr>
            <a:endParaRPr lang="en-US" sz="2300" dirty="0" smtClean="0">
              <a:solidFill>
                <a:srgbClr val="000000"/>
              </a:solidFill>
              <a:latin typeface="Arial" pitchFamily="34" charset="0"/>
              <a:ea typeface="Calibri" pitchFamily="34" charset="0"/>
              <a:cs typeface="Arial" pitchFamily="34" charset="0"/>
            </a:endParaRPr>
          </a:p>
          <a:p>
            <a:pPr>
              <a:buClr>
                <a:schemeClr val="accent2">
                  <a:lumMod val="75000"/>
                </a:schemeClr>
              </a:buClr>
            </a:pPr>
            <a:r>
              <a:rPr lang="en-US" sz="2300" dirty="0" smtClean="0">
                <a:solidFill>
                  <a:srgbClr val="000000"/>
                </a:solidFill>
                <a:latin typeface="Arial" pitchFamily="34" charset="0"/>
                <a:ea typeface="Calibri" pitchFamily="34" charset="0"/>
                <a:cs typeface="Arial" pitchFamily="34" charset="0"/>
              </a:rPr>
              <a:t>Requests are reviewed with the patient’s attending of record to determine whether the request will be honored.</a:t>
            </a:r>
          </a:p>
          <a:p>
            <a:pPr>
              <a:buClr>
                <a:schemeClr val="accent2">
                  <a:lumMod val="75000"/>
                </a:schemeClr>
              </a:buClr>
            </a:pPr>
            <a:endParaRPr lang="en-US" sz="2300" dirty="0" smtClean="0">
              <a:solidFill>
                <a:srgbClr val="000000"/>
              </a:solidFill>
              <a:latin typeface="Arial" pitchFamily="34" charset="0"/>
              <a:ea typeface="Calibri" pitchFamily="34" charset="0"/>
              <a:cs typeface="Arial" pitchFamily="34" charset="0"/>
            </a:endParaRPr>
          </a:p>
          <a:p>
            <a:pPr>
              <a:buClr>
                <a:schemeClr val="accent2">
                  <a:lumMod val="75000"/>
                </a:schemeClr>
              </a:buClr>
            </a:pPr>
            <a:r>
              <a:rPr lang="en-US" sz="2300" dirty="0" smtClean="0">
                <a:solidFill>
                  <a:srgbClr val="000000"/>
                </a:solidFill>
                <a:latin typeface="Arial" pitchFamily="34" charset="0"/>
                <a:ea typeface="Calibri" pitchFamily="34" charset="0"/>
                <a:cs typeface="Arial" pitchFamily="34" charset="0"/>
              </a:rPr>
              <a:t>UConn Health and the physician will provide a written response to the patient regarding any request denial.</a:t>
            </a:r>
          </a:p>
          <a:p>
            <a:pPr>
              <a:buClr>
                <a:schemeClr val="accent2">
                  <a:lumMod val="75000"/>
                </a:schemeClr>
              </a:buClr>
              <a:buNone/>
            </a:pPr>
            <a:endParaRPr lang="en-US" sz="2300" dirty="0" smtClean="0">
              <a:solidFill>
                <a:srgbClr val="000000"/>
              </a:solidFill>
              <a:latin typeface="Arial" pitchFamily="34" charset="0"/>
              <a:ea typeface="Calibri" pitchFamily="34" charset="0"/>
              <a:cs typeface="Arial" pitchFamily="34" charset="0"/>
            </a:endParaRPr>
          </a:p>
          <a:p>
            <a:pPr>
              <a:buClr>
                <a:schemeClr val="accent2">
                  <a:lumMod val="75000"/>
                </a:schemeClr>
              </a:buClr>
            </a:pPr>
            <a:r>
              <a:rPr lang="en-US" sz="2300" dirty="0" smtClean="0">
                <a:solidFill>
                  <a:srgbClr val="000000"/>
                </a:solidFill>
                <a:latin typeface="Arial" pitchFamily="34" charset="0"/>
                <a:ea typeface="Calibri" pitchFamily="34" charset="0"/>
                <a:cs typeface="Arial" pitchFamily="34" charset="0"/>
              </a:rPr>
              <a:t>Original records are the property of UConn Health and </a:t>
            </a:r>
            <a:r>
              <a:rPr lang="en-US" sz="2300" b="1" dirty="0" smtClean="0">
                <a:solidFill>
                  <a:srgbClr val="000000"/>
                </a:solidFill>
                <a:latin typeface="Arial" pitchFamily="34" charset="0"/>
                <a:ea typeface="Calibri" pitchFamily="34" charset="0"/>
                <a:cs typeface="Arial" pitchFamily="34" charset="0"/>
              </a:rPr>
              <a:t>may not </a:t>
            </a:r>
            <a:r>
              <a:rPr lang="en-US" sz="2300" dirty="0" smtClean="0">
                <a:solidFill>
                  <a:srgbClr val="000000"/>
                </a:solidFill>
                <a:latin typeface="Arial" pitchFamily="34" charset="0"/>
                <a:ea typeface="Calibri" pitchFamily="34" charset="0"/>
                <a:cs typeface="Arial" pitchFamily="34" charset="0"/>
              </a:rPr>
              <a:t>be removed from the facility except by court order.</a:t>
            </a:r>
          </a:p>
          <a:p>
            <a:pPr lvl="1">
              <a:buNone/>
            </a:pPr>
            <a:endParaRPr lang="en-US" dirty="0" smtClean="0">
              <a:latin typeface="Arial" pitchFamily="34" charset="0"/>
              <a:ea typeface="Calibri" pitchFamily="34" charset="0"/>
              <a:cs typeface="Arial" pitchFamily="34" charset="0"/>
            </a:endParaRPr>
          </a:p>
          <a:p>
            <a:pPr lvl="1">
              <a:buNone/>
            </a:pPr>
            <a:r>
              <a:rPr lang="en-US" sz="2200" dirty="0" smtClean="0">
                <a:latin typeface="Arial" pitchFamily="34" charset="0"/>
                <a:ea typeface="Calibri" pitchFamily="34" charset="0"/>
                <a:cs typeface="Arial" pitchFamily="34" charset="0"/>
              </a:rPr>
              <a:t>Refer to UCHC policy #2003-17-A: </a:t>
            </a:r>
          </a:p>
          <a:p>
            <a:pPr lvl="1">
              <a:buNone/>
            </a:pPr>
            <a:r>
              <a:rPr lang="en-US" sz="2200" i="1" dirty="0" smtClean="0">
                <a:latin typeface="Arial" pitchFamily="34" charset="0"/>
                <a:ea typeface="Calibri" pitchFamily="34" charset="0"/>
                <a:cs typeface="Arial" pitchFamily="34" charset="0"/>
                <a:hlinkClick r:id="rId2"/>
              </a:rPr>
              <a:t>Patient Right to View His/Her Medical and/or Billing Record</a:t>
            </a:r>
            <a:endParaRPr lang="en-US" sz="2200" i="1" dirty="0" smtClean="0">
              <a:latin typeface="Arial" pitchFamily="34" charset="0"/>
              <a:ea typeface="Calibri" pitchFamily="34" charset="0"/>
              <a:cs typeface="Arial" pitchFamily="34" charset="0"/>
            </a:endParaRPr>
          </a:p>
          <a:p>
            <a:pPr>
              <a:buNone/>
            </a:pPr>
            <a:endParaRPr lang="en-US" sz="2400" dirty="0" smtClean="0">
              <a:solidFill>
                <a:srgbClr val="000000"/>
              </a:solidFill>
              <a:ea typeface="Calibri" pitchFamily="34" charset="0"/>
              <a:cs typeface="Times New Roman"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763000" cy="819912"/>
          </a:xfrm>
        </p:spPr>
        <p:txBody>
          <a:bodyPr>
            <a:noAutofit/>
          </a:bodyPr>
          <a:lstStyle/>
          <a:p>
            <a:pPr algn="ctr"/>
            <a:r>
              <a:rPr lang="en-US" sz="3000" dirty="0" smtClean="0">
                <a:solidFill>
                  <a:schemeClr val="accent2">
                    <a:lumMod val="75000"/>
                  </a:schemeClr>
                </a:solidFill>
                <a:latin typeface="+mn-lt"/>
              </a:rPr>
              <a:t>Patient Right to Obtain a Copy of His/Her Medical/Dental or Billing Records</a:t>
            </a:r>
            <a:endParaRPr lang="en-US" sz="3000" dirty="0">
              <a:solidFill>
                <a:schemeClr val="accent2">
                  <a:lumMod val="75000"/>
                </a:schemeClr>
              </a:solidFill>
              <a:latin typeface="+mn-lt"/>
            </a:endParaRPr>
          </a:p>
        </p:txBody>
      </p:sp>
      <p:sp>
        <p:nvSpPr>
          <p:cNvPr id="3" name="Content Placeholder 2"/>
          <p:cNvSpPr>
            <a:spLocks noGrp="1"/>
          </p:cNvSpPr>
          <p:nvPr>
            <p:ph idx="1"/>
          </p:nvPr>
        </p:nvSpPr>
        <p:spPr>
          <a:xfrm>
            <a:off x="457200" y="1828800"/>
            <a:ext cx="8458200" cy="4648200"/>
          </a:xfrm>
        </p:spPr>
        <p:txBody>
          <a:bodyPr>
            <a:normAutofit/>
          </a:bodyPr>
          <a:lstStyle/>
          <a:p>
            <a:pPr>
              <a:buClr>
                <a:schemeClr val="accent2">
                  <a:lumMod val="75000"/>
                </a:schemeClr>
              </a:buClr>
            </a:pPr>
            <a:r>
              <a:rPr lang="en-US" sz="2200" dirty="0" smtClean="0">
                <a:latin typeface="Arial" pitchFamily="34" charset="0"/>
                <a:cs typeface="Arial" pitchFamily="34" charset="0"/>
              </a:rPr>
              <a:t>Patients also have the right to request copies of their PHI </a:t>
            </a:r>
            <a:r>
              <a:rPr lang="en-US" sz="2200" b="1" i="1" dirty="0" smtClean="0">
                <a:latin typeface="Arial" pitchFamily="34" charset="0"/>
                <a:cs typeface="Arial" pitchFamily="34" charset="0"/>
              </a:rPr>
              <a:t>in any form </a:t>
            </a:r>
            <a:r>
              <a:rPr lang="en-US" sz="2200" dirty="0" smtClean="0">
                <a:latin typeface="Arial" pitchFamily="34" charset="0"/>
                <a:cs typeface="Arial" pitchFamily="34" charset="0"/>
              </a:rPr>
              <a:t>they choose or is mutually agreed upon provided PHI is readily producible in that format.</a:t>
            </a:r>
          </a:p>
          <a:p>
            <a:pPr>
              <a:buClr>
                <a:schemeClr val="accent2">
                  <a:lumMod val="75000"/>
                </a:schemeClr>
              </a:buClr>
            </a:pPr>
            <a:endParaRPr lang="en-US" sz="2200" dirty="0" smtClean="0">
              <a:latin typeface="Arial" pitchFamily="34" charset="0"/>
              <a:cs typeface="Arial" pitchFamily="34" charset="0"/>
            </a:endParaRPr>
          </a:p>
          <a:p>
            <a:pPr>
              <a:buClr>
                <a:schemeClr val="accent2">
                  <a:lumMod val="75000"/>
                </a:schemeClr>
              </a:buClr>
            </a:pPr>
            <a:r>
              <a:rPr lang="en-US" sz="2200" dirty="0" smtClean="0">
                <a:latin typeface="Arial" pitchFamily="34" charset="0"/>
                <a:cs typeface="Arial" pitchFamily="34" charset="0"/>
              </a:rPr>
              <a:t>If PHI is maintained electronically UConn Health is required to provide an electronic copy at the patient’s request.</a:t>
            </a:r>
          </a:p>
          <a:p>
            <a:pPr>
              <a:buClr>
                <a:schemeClr val="accent2">
                  <a:lumMod val="75000"/>
                </a:schemeClr>
              </a:buClr>
              <a:buNone/>
            </a:pPr>
            <a:endParaRPr lang="en-US" sz="2200" dirty="0" smtClean="0">
              <a:latin typeface="Arial" pitchFamily="34" charset="0"/>
              <a:cs typeface="Arial" pitchFamily="34" charset="0"/>
            </a:endParaRPr>
          </a:p>
          <a:p>
            <a:pPr>
              <a:buClr>
                <a:schemeClr val="accent2">
                  <a:lumMod val="75000"/>
                </a:schemeClr>
              </a:buClr>
            </a:pPr>
            <a:r>
              <a:rPr lang="en-US" sz="2200" dirty="0" smtClean="0">
                <a:latin typeface="Arial" pitchFamily="34" charset="0"/>
                <a:cs typeface="Arial" pitchFamily="34" charset="0"/>
              </a:rPr>
              <a:t>However, UConn Health is not required to provide unlimited format choices.</a:t>
            </a:r>
          </a:p>
          <a:p>
            <a:pPr>
              <a:buClr>
                <a:schemeClr val="accent2">
                  <a:lumMod val="75000"/>
                </a:schemeClr>
              </a:buClr>
              <a:buNone/>
            </a:pPr>
            <a:endParaRPr lang="en-US" sz="2400" dirty="0" smtClean="0">
              <a:latin typeface="Arial" pitchFamily="34" charset="0"/>
              <a:cs typeface="Arial" pitchFamily="34" charset="0"/>
            </a:endParaRPr>
          </a:p>
          <a:p>
            <a:pPr>
              <a:buClr>
                <a:schemeClr val="accent2">
                  <a:lumMod val="75000"/>
                </a:schemeClr>
              </a:buClr>
              <a:buNone/>
            </a:pPr>
            <a:r>
              <a:rPr lang="en-US" sz="2200" dirty="0" smtClean="0">
                <a:latin typeface="Arial" pitchFamily="34" charset="0"/>
                <a:cs typeface="Arial" pitchFamily="34" charset="0"/>
              </a:rPr>
              <a:t>Refer to UCHC policy #2003-17-B: </a:t>
            </a:r>
          </a:p>
          <a:p>
            <a:pPr>
              <a:buClr>
                <a:schemeClr val="accent2">
                  <a:lumMod val="75000"/>
                </a:schemeClr>
              </a:buClr>
              <a:buNone/>
            </a:pPr>
            <a:r>
              <a:rPr lang="en-US" sz="2200" i="1" dirty="0" smtClean="0">
                <a:latin typeface="Arial" pitchFamily="34" charset="0"/>
                <a:cs typeface="Arial" pitchFamily="34" charset="0"/>
                <a:hlinkClick r:id="rId2"/>
              </a:rPr>
              <a:t>Patient Right to Copy His/Her Medical and/or Billing Record</a:t>
            </a:r>
            <a:endParaRPr lang="en-US" sz="2200" i="1" dirty="0" smtClean="0">
              <a:latin typeface="Arial" pitchFamily="34" charset="0"/>
              <a:cs typeface="Arial" pitchFamily="34" charset="0"/>
            </a:endParaRPr>
          </a:p>
          <a:p>
            <a:pPr>
              <a:buClr>
                <a:schemeClr val="accent2">
                  <a:lumMod val="75000"/>
                </a:schemeClr>
              </a:buClr>
              <a:buNone/>
            </a:pPr>
            <a:endParaRPr lang="en-US" sz="2200"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534400" cy="914400"/>
          </a:xfrm>
        </p:spPr>
        <p:txBody>
          <a:bodyPr>
            <a:normAutofit fontScale="90000"/>
          </a:bodyPr>
          <a:lstStyle/>
          <a:p>
            <a:pPr algn="ctr"/>
            <a:r>
              <a:rPr lang="en-US" sz="3600" dirty="0" smtClean="0">
                <a:solidFill>
                  <a:schemeClr val="accent2">
                    <a:lumMod val="75000"/>
                  </a:schemeClr>
                </a:solidFill>
                <a:latin typeface="+mn-lt"/>
              </a:rPr>
              <a:t>Patient Right to Send Record Copies to Others</a:t>
            </a:r>
            <a:endParaRPr lang="en-US" sz="3600" dirty="0">
              <a:solidFill>
                <a:schemeClr val="accent2">
                  <a:lumMod val="75000"/>
                </a:schemeClr>
              </a:solidFill>
              <a:latin typeface="+mn-lt"/>
            </a:endParaRPr>
          </a:p>
        </p:txBody>
      </p:sp>
      <p:sp>
        <p:nvSpPr>
          <p:cNvPr id="3" name="Content Placeholder 2"/>
          <p:cNvSpPr>
            <a:spLocks noGrp="1"/>
          </p:cNvSpPr>
          <p:nvPr>
            <p:ph idx="1"/>
          </p:nvPr>
        </p:nvSpPr>
        <p:spPr>
          <a:xfrm>
            <a:off x="457200" y="1752600"/>
            <a:ext cx="8153400" cy="4389120"/>
          </a:xfrm>
        </p:spPr>
        <p:txBody>
          <a:bodyPr/>
          <a:lstStyle/>
          <a:p>
            <a:pPr>
              <a:buClr>
                <a:schemeClr val="accent2">
                  <a:lumMod val="75000"/>
                </a:schemeClr>
              </a:buClr>
            </a:pPr>
            <a:r>
              <a:rPr lang="en-US" sz="2400" dirty="0" smtClean="0">
                <a:latin typeface="Arial" pitchFamily="34" charset="0"/>
                <a:cs typeface="Arial" pitchFamily="34" charset="0"/>
              </a:rPr>
              <a:t>Patients may also request that copies of their medical records be sent to other designated individuals.</a:t>
            </a:r>
          </a:p>
          <a:p>
            <a:pPr>
              <a:buClr>
                <a:schemeClr val="accent2">
                  <a:lumMod val="75000"/>
                </a:schemeClr>
              </a:buClr>
            </a:pPr>
            <a:endParaRPr lang="en-US" sz="2400" dirty="0" smtClean="0">
              <a:latin typeface="Arial" pitchFamily="34" charset="0"/>
              <a:cs typeface="Arial" pitchFamily="34" charset="0"/>
            </a:endParaRPr>
          </a:p>
          <a:p>
            <a:pPr>
              <a:buClr>
                <a:schemeClr val="accent2">
                  <a:lumMod val="75000"/>
                </a:schemeClr>
              </a:buClr>
            </a:pPr>
            <a:r>
              <a:rPr lang="en-US" sz="2400" dirty="0" smtClean="0">
                <a:latin typeface="Arial" pitchFamily="34" charset="0"/>
                <a:cs typeface="Arial" pitchFamily="34" charset="0"/>
              </a:rPr>
              <a:t>Requests must be made in writing, clearly identifying the designated recipient and where to send the copy.</a:t>
            </a:r>
          </a:p>
          <a:p>
            <a:pPr>
              <a:buClr>
                <a:schemeClr val="accent2">
                  <a:lumMod val="75000"/>
                </a:schemeClr>
              </a:buClr>
            </a:pPr>
            <a:endParaRPr lang="en-US" sz="2400" dirty="0" smtClean="0">
              <a:latin typeface="Arial" pitchFamily="34" charset="0"/>
              <a:cs typeface="Arial" pitchFamily="34" charset="0"/>
            </a:endParaRPr>
          </a:p>
          <a:p>
            <a:pPr>
              <a:buClr>
                <a:schemeClr val="accent2">
                  <a:lumMod val="75000"/>
                </a:schemeClr>
              </a:buClr>
            </a:pPr>
            <a:r>
              <a:rPr lang="en-US" sz="2400" dirty="0" smtClean="0">
                <a:latin typeface="Arial" pitchFamily="34" charset="0"/>
                <a:cs typeface="Arial" pitchFamily="34" charset="0"/>
              </a:rPr>
              <a:t>Records may be provided in an unencrypted form if the patient understands the risk and agrees in writing.</a:t>
            </a:r>
          </a:p>
          <a:p>
            <a:pPr>
              <a:buClr>
                <a:schemeClr val="accent2">
                  <a:lumMod val="75000"/>
                </a:schemeClr>
              </a:buClr>
              <a:buNone/>
            </a:pPr>
            <a:endParaRPr lang="en-US" sz="2400" dirty="0" smtClean="0">
              <a:latin typeface="Arial" pitchFamily="34" charset="0"/>
              <a:cs typeface="Arial" pitchFamily="34" charset="0"/>
            </a:endParaRPr>
          </a:p>
          <a:p>
            <a:pPr>
              <a:buClr>
                <a:schemeClr val="accent2">
                  <a:lumMod val="75000"/>
                </a:schemeClr>
              </a:buClr>
            </a:pPr>
            <a:r>
              <a:rPr lang="en-US" sz="2400" dirty="0" smtClean="0">
                <a:latin typeface="Arial" pitchFamily="34" charset="0"/>
                <a:cs typeface="Arial" pitchFamily="34" charset="0"/>
              </a:rPr>
              <a:t>It is recommended that records </a:t>
            </a:r>
            <a:r>
              <a:rPr lang="en-US" sz="2400" b="1" i="1" dirty="0" smtClean="0">
                <a:latin typeface="Arial" pitchFamily="34" charset="0"/>
                <a:cs typeface="Arial" pitchFamily="34" charset="0"/>
              </a:rPr>
              <a:t>not</a:t>
            </a:r>
            <a:r>
              <a:rPr lang="en-US" sz="2400" dirty="0" smtClean="0">
                <a:latin typeface="Arial" pitchFamily="34" charset="0"/>
                <a:cs typeface="Arial" pitchFamily="34" charset="0"/>
              </a:rPr>
              <a:t> be sent via email.</a:t>
            </a:r>
          </a:p>
          <a:p>
            <a:pPr>
              <a:buClr>
                <a:schemeClr val="accent2">
                  <a:lumMod val="75000"/>
                </a:schemeClr>
              </a:buClr>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382000" cy="972312"/>
          </a:xfrm>
        </p:spPr>
        <p:txBody>
          <a:bodyPr>
            <a:normAutofit/>
          </a:bodyPr>
          <a:lstStyle/>
          <a:p>
            <a:pPr algn="ctr"/>
            <a:r>
              <a:rPr lang="en-US" sz="3600" dirty="0" smtClean="0">
                <a:solidFill>
                  <a:schemeClr val="accent2">
                    <a:lumMod val="75000"/>
                  </a:schemeClr>
                </a:solidFill>
                <a:latin typeface="+mn-lt"/>
              </a:rPr>
              <a:t>Patient Requests for Record Copies</a:t>
            </a:r>
            <a:endParaRPr lang="en-US" sz="3600" dirty="0">
              <a:solidFill>
                <a:schemeClr val="accent2">
                  <a:lumMod val="75000"/>
                </a:schemeClr>
              </a:solidFill>
              <a:latin typeface="+mn-lt"/>
            </a:endParaRPr>
          </a:p>
        </p:txBody>
      </p:sp>
      <p:sp>
        <p:nvSpPr>
          <p:cNvPr id="3" name="Content Placeholder 2"/>
          <p:cNvSpPr>
            <a:spLocks noGrp="1"/>
          </p:cNvSpPr>
          <p:nvPr>
            <p:ph idx="1"/>
          </p:nvPr>
        </p:nvSpPr>
        <p:spPr>
          <a:xfrm>
            <a:off x="457200" y="1828800"/>
            <a:ext cx="8229600" cy="4038600"/>
          </a:xfrm>
        </p:spPr>
        <p:txBody>
          <a:bodyPr>
            <a:normAutofit/>
          </a:bodyPr>
          <a:lstStyle/>
          <a:p>
            <a:pPr>
              <a:buClr>
                <a:schemeClr val="accent2">
                  <a:lumMod val="75000"/>
                </a:schemeClr>
              </a:buClr>
            </a:pPr>
            <a:r>
              <a:rPr lang="en-US" sz="2500" dirty="0" smtClean="0">
                <a:latin typeface="Arial" pitchFamily="34" charset="0"/>
                <a:cs typeface="Arial" pitchFamily="34" charset="0"/>
              </a:rPr>
              <a:t>Patient requests for record copies must be addressed (granted or denied) within </a:t>
            </a:r>
            <a:r>
              <a:rPr lang="en-US" sz="2500" i="1" dirty="0" smtClean="0">
                <a:latin typeface="Arial" pitchFamily="34" charset="0"/>
                <a:cs typeface="Arial" pitchFamily="34" charset="0"/>
              </a:rPr>
              <a:t>30 days</a:t>
            </a:r>
            <a:r>
              <a:rPr lang="en-US" sz="2500" dirty="0" smtClean="0">
                <a:latin typeface="Arial" pitchFamily="34" charset="0"/>
                <a:cs typeface="Arial" pitchFamily="34" charset="0"/>
              </a:rPr>
              <a:t>.</a:t>
            </a:r>
          </a:p>
          <a:p>
            <a:pPr marL="548640" lvl="2" indent="-274320">
              <a:buClr>
                <a:schemeClr val="accent2">
                  <a:lumMod val="75000"/>
                </a:schemeClr>
              </a:buClr>
              <a:buSzPct val="95000"/>
            </a:pPr>
            <a:r>
              <a:rPr lang="en-US" dirty="0" smtClean="0">
                <a:latin typeface="Arial" pitchFamily="34" charset="0"/>
                <a:cs typeface="Arial" pitchFamily="34" charset="0"/>
              </a:rPr>
              <a:t>A one time 30 day extension is allowed with patient notification.</a:t>
            </a:r>
          </a:p>
          <a:p>
            <a:pPr>
              <a:buClr>
                <a:schemeClr val="accent2">
                  <a:lumMod val="75000"/>
                </a:schemeClr>
              </a:buClr>
            </a:pPr>
            <a:endParaRPr lang="en-US" sz="2500" dirty="0" smtClean="0">
              <a:latin typeface="Arial" pitchFamily="34" charset="0"/>
              <a:cs typeface="Arial" pitchFamily="34" charset="0"/>
            </a:endParaRPr>
          </a:p>
          <a:p>
            <a:pPr>
              <a:buClr>
                <a:schemeClr val="accent2">
                  <a:lumMod val="75000"/>
                </a:schemeClr>
              </a:buClr>
            </a:pPr>
            <a:r>
              <a:rPr lang="en-US" sz="2500" dirty="0" smtClean="0">
                <a:latin typeface="Arial" pitchFamily="34" charset="0"/>
                <a:cs typeface="Arial" pitchFamily="34" charset="0"/>
              </a:rPr>
              <a:t>A reasonable, cost-based fee may be charged.</a:t>
            </a:r>
          </a:p>
          <a:p>
            <a:pPr>
              <a:buClr>
                <a:schemeClr val="accent2">
                  <a:lumMod val="75000"/>
                </a:schemeClr>
              </a:buClr>
            </a:pPr>
            <a:endParaRPr lang="en-US" sz="2500" dirty="0" smtClean="0">
              <a:solidFill>
                <a:srgbClr val="000000"/>
              </a:solidFill>
              <a:latin typeface="Arial" pitchFamily="34" charset="0"/>
              <a:ea typeface="Calibri" pitchFamily="34" charset="0"/>
              <a:cs typeface="Arial" pitchFamily="34" charset="0"/>
            </a:endParaRPr>
          </a:p>
          <a:p>
            <a:pPr>
              <a:buClr>
                <a:schemeClr val="accent2">
                  <a:lumMod val="75000"/>
                </a:schemeClr>
              </a:buClr>
            </a:pPr>
            <a:r>
              <a:rPr lang="en-US" sz="2500" dirty="0" smtClean="0">
                <a:solidFill>
                  <a:srgbClr val="000000"/>
                </a:solidFill>
                <a:latin typeface="Arial" pitchFamily="34" charset="0"/>
                <a:ea typeface="Calibri" pitchFamily="34" charset="0"/>
                <a:cs typeface="Arial" pitchFamily="34" charset="0"/>
              </a:rPr>
              <a:t>Requests for record copies may be denied under certain circumstances.</a:t>
            </a:r>
          </a:p>
          <a:p>
            <a:pPr lvl="1">
              <a:buClr>
                <a:schemeClr val="accent2">
                  <a:lumMod val="75000"/>
                </a:schemeClr>
              </a:buClr>
            </a:pPr>
            <a:r>
              <a:rPr lang="en-US" sz="2500" dirty="0" smtClean="0">
                <a:latin typeface="Arial" pitchFamily="34" charset="0"/>
                <a:ea typeface="Calibri" pitchFamily="34" charset="0"/>
                <a:cs typeface="Arial" pitchFamily="34" charset="0"/>
              </a:rPr>
              <a:t>Patients have a right to appeal a denial.</a:t>
            </a:r>
          </a:p>
          <a:p>
            <a:pPr marL="393192" lvl="1" indent="0">
              <a:buClr>
                <a:schemeClr val="accent2">
                  <a:lumMod val="75000"/>
                </a:schemeClr>
              </a:buClr>
              <a:buNone/>
            </a:pPr>
            <a:endParaRPr lang="en-US" sz="2500" dirty="0" smtClean="0">
              <a:latin typeface="Arial" pitchFamily="34" charset="0"/>
              <a:ea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43712"/>
          </a:xfrm>
        </p:spPr>
        <p:txBody>
          <a:bodyPr>
            <a:normAutofit fontScale="90000"/>
          </a:bodyPr>
          <a:lstStyle/>
          <a:p>
            <a:pPr algn="ctr"/>
            <a:r>
              <a:rPr lang="en-US" sz="3200" dirty="0" smtClean="0">
                <a:solidFill>
                  <a:schemeClr val="accent2">
                    <a:lumMod val="75000"/>
                  </a:schemeClr>
                </a:solidFill>
                <a:latin typeface="+mn-lt"/>
              </a:rPr>
              <a:t>Patient Right to Amend His/Her Medical Record</a:t>
            </a:r>
            <a:endParaRPr lang="en-US" sz="3200" dirty="0">
              <a:solidFill>
                <a:schemeClr val="accent2">
                  <a:lumMod val="75000"/>
                </a:schemeClr>
              </a:solidFill>
              <a:latin typeface="+mn-lt"/>
            </a:endParaRPr>
          </a:p>
        </p:txBody>
      </p:sp>
      <p:sp>
        <p:nvSpPr>
          <p:cNvPr id="3" name="Content Placeholder 2"/>
          <p:cNvSpPr>
            <a:spLocks noGrp="1"/>
          </p:cNvSpPr>
          <p:nvPr>
            <p:ph idx="1"/>
          </p:nvPr>
        </p:nvSpPr>
        <p:spPr>
          <a:xfrm>
            <a:off x="457200" y="1524000"/>
            <a:ext cx="8229600" cy="4800600"/>
          </a:xfrm>
        </p:spPr>
        <p:txBody>
          <a:bodyPr>
            <a:normAutofit lnSpcReduction="10000"/>
          </a:bodyPr>
          <a:lstStyle/>
          <a:p>
            <a:pPr>
              <a:buClr>
                <a:schemeClr val="accent2">
                  <a:lumMod val="75000"/>
                </a:schemeClr>
              </a:buClr>
            </a:pPr>
            <a:r>
              <a:rPr lang="en-US" sz="2300" dirty="0" smtClean="0">
                <a:latin typeface="Arial" pitchFamily="34" charset="0"/>
                <a:cs typeface="Arial" pitchFamily="34" charset="0"/>
              </a:rPr>
              <a:t>Patients can request corrections be made to any inaccurate or incomplete information in their medical, research, or billing records.</a:t>
            </a:r>
          </a:p>
          <a:p>
            <a:pPr>
              <a:buClr>
                <a:schemeClr val="accent2">
                  <a:lumMod val="75000"/>
                </a:schemeClr>
              </a:buClr>
            </a:pPr>
            <a:r>
              <a:rPr lang="en-US" sz="2300" dirty="0" smtClean="0">
                <a:latin typeface="Arial" pitchFamily="34" charset="0"/>
                <a:cs typeface="Arial" pitchFamily="34" charset="0"/>
              </a:rPr>
              <a:t>Only written requests are accepted.</a:t>
            </a:r>
          </a:p>
          <a:p>
            <a:pPr>
              <a:buClr>
                <a:schemeClr val="accent2">
                  <a:lumMod val="75000"/>
                </a:schemeClr>
              </a:buClr>
            </a:pPr>
            <a:r>
              <a:rPr lang="en-US" sz="2300" dirty="0" smtClean="0">
                <a:latin typeface="Arial" pitchFamily="34" charset="0"/>
                <a:cs typeface="Arial" pitchFamily="34" charset="0"/>
              </a:rPr>
              <a:t>A request to amend may be denied.</a:t>
            </a:r>
          </a:p>
          <a:p>
            <a:pPr lvl="1">
              <a:buClr>
                <a:schemeClr val="accent2">
                  <a:lumMod val="75000"/>
                </a:schemeClr>
              </a:buClr>
            </a:pPr>
            <a:r>
              <a:rPr lang="en-US" sz="2200" dirty="0" smtClean="0">
                <a:latin typeface="Arial" pitchFamily="34" charset="0"/>
                <a:cs typeface="Arial" pitchFamily="34" charset="0"/>
              </a:rPr>
              <a:t>The patient may write a disagreement to which UConn Health may write a rebuttal.</a:t>
            </a:r>
          </a:p>
          <a:p>
            <a:pPr>
              <a:buClr>
                <a:schemeClr val="accent2">
                  <a:lumMod val="75000"/>
                </a:schemeClr>
              </a:buClr>
            </a:pPr>
            <a:r>
              <a:rPr lang="en-US" sz="2300" dirty="0" smtClean="0">
                <a:latin typeface="Arial" pitchFamily="34" charset="0"/>
                <a:cs typeface="Arial" pitchFamily="34" charset="0"/>
              </a:rPr>
              <a:t>Copies of all such documentation are maintained in the patient’s record. </a:t>
            </a:r>
          </a:p>
          <a:p>
            <a:pPr>
              <a:buClr>
                <a:schemeClr val="accent2">
                  <a:lumMod val="75000"/>
                </a:schemeClr>
              </a:buClr>
              <a:buNone/>
            </a:pPr>
            <a:endParaRPr lang="en-US" sz="2300" dirty="0" smtClean="0">
              <a:latin typeface="Arial" pitchFamily="34" charset="0"/>
              <a:cs typeface="Arial" pitchFamily="34" charset="0"/>
            </a:endParaRPr>
          </a:p>
          <a:p>
            <a:pPr>
              <a:buClr>
                <a:schemeClr val="accent2">
                  <a:lumMod val="75000"/>
                </a:schemeClr>
              </a:buClr>
              <a:buNone/>
            </a:pPr>
            <a:r>
              <a:rPr lang="en-US" sz="2300" dirty="0" smtClean="0">
                <a:latin typeface="Arial" pitchFamily="34" charset="0"/>
                <a:cs typeface="Arial" pitchFamily="34" charset="0"/>
              </a:rPr>
              <a:t>Refer to UCHC policy #2003-17-C: </a:t>
            </a:r>
          </a:p>
          <a:p>
            <a:pPr>
              <a:buClr>
                <a:schemeClr val="accent2">
                  <a:lumMod val="75000"/>
                </a:schemeClr>
              </a:buClr>
              <a:buNone/>
            </a:pPr>
            <a:r>
              <a:rPr lang="en-US" sz="2300" i="1" dirty="0" smtClean="0">
                <a:latin typeface="Arial" pitchFamily="34" charset="0"/>
                <a:cs typeface="Arial" pitchFamily="34" charset="0"/>
                <a:hlinkClick r:id="rId2"/>
              </a:rPr>
              <a:t>Patient Right to Amend Their Medical and/or Billing Record </a:t>
            </a:r>
            <a:r>
              <a:rPr lang="en-US" sz="2300" i="1" dirty="0" smtClean="0">
                <a:latin typeface="Arial" pitchFamily="34" charset="0"/>
                <a:cs typeface="Arial" pitchFamily="34" charset="0"/>
              </a:rPr>
              <a:t>and </a:t>
            </a:r>
            <a:r>
              <a:rPr lang="en-US" sz="2300" i="1" dirty="0" smtClean="0">
                <a:latin typeface="Arial" pitchFamily="34" charset="0"/>
                <a:cs typeface="Arial" pitchFamily="34" charset="0"/>
                <a:hlinkClick r:id="rId3"/>
              </a:rPr>
              <a:t>Request for Amendment of Health Information</a:t>
            </a:r>
            <a:r>
              <a:rPr lang="en-US" sz="2300" i="1" dirty="0" smtClean="0">
                <a:latin typeface="Arial" pitchFamily="34" charset="0"/>
                <a:cs typeface="Arial" pitchFamily="34" charset="0"/>
              </a:rPr>
              <a:t> </a:t>
            </a:r>
            <a:r>
              <a:rPr lang="en-US" sz="2300" dirty="0" smtClean="0">
                <a:latin typeface="Arial" pitchFamily="34" charset="0"/>
                <a:cs typeface="Arial" pitchFamily="34" charset="0"/>
              </a:rPr>
              <a:t>form.</a:t>
            </a:r>
            <a:r>
              <a:rPr lang="en-US" sz="2300" i="1" dirty="0" smtClean="0">
                <a:latin typeface="Arial" pitchFamily="34" charset="0"/>
                <a:cs typeface="Arial" pitchFamily="34" charset="0"/>
              </a:rPr>
              <a:t> </a:t>
            </a:r>
          </a:p>
          <a:p>
            <a:pPr>
              <a:buClr>
                <a:schemeClr val="accent2">
                  <a:lumMod val="75000"/>
                </a:schemeClr>
              </a:buClr>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normAutofit/>
          </a:bodyPr>
          <a:lstStyle/>
          <a:p>
            <a:pPr algn="ctr"/>
            <a:r>
              <a:rPr lang="en-US" sz="3200" dirty="0" smtClean="0">
                <a:solidFill>
                  <a:schemeClr val="accent2">
                    <a:lumMod val="75000"/>
                  </a:schemeClr>
                </a:solidFill>
                <a:latin typeface="+mn-lt"/>
              </a:rPr>
              <a:t>Patient Right to Confidential Communications</a:t>
            </a:r>
            <a:endParaRPr lang="en-US" sz="3200" dirty="0">
              <a:solidFill>
                <a:schemeClr val="accent2">
                  <a:lumMod val="75000"/>
                </a:schemeClr>
              </a:solidFill>
              <a:latin typeface="+mn-lt"/>
            </a:endParaRPr>
          </a:p>
        </p:txBody>
      </p:sp>
      <p:sp>
        <p:nvSpPr>
          <p:cNvPr id="3" name="Content Placeholder 2"/>
          <p:cNvSpPr>
            <a:spLocks noGrp="1"/>
          </p:cNvSpPr>
          <p:nvPr>
            <p:ph idx="1"/>
          </p:nvPr>
        </p:nvSpPr>
        <p:spPr>
          <a:xfrm>
            <a:off x="228600" y="2057400"/>
            <a:ext cx="8763000" cy="4267200"/>
          </a:xfrm>
        </p:spPr>
        <p:txBody>
          <a:bodyPr/>
          <a:lstStyle/>
          <a:p>
            <a:pPr>
              <a:buClr>
                <a:schemeClr val="accent2">
                  <a:lumMod val="75000"/>
                </a:schemeClr>
              </a:buClr>
            </a:pPr>
            <a:r>
              <a:rPr lang="en-US" sz="2500" dirty="0" smtClean="0">
                <a:latin typeface="Arial" pitchFamily="34" charset="0"/>
                <a:cs typeface="Arial" pitchFamily="34" charset="0"/>
              </a:rPr>
              <a:t>UConn Health </a:t>
            </a:r>
            <a:r>
              <a:rPr lang="en-US" sz="2500" i="1" dirty="0" smtClean="0">
                <a:latin typeface="Arial" pitchFamily="34" charset="0"/>
                <a:cs typeface="Arial" pitchFamily="34" charset="0"/>
              </a:rPr>
              <a:t>must honor</a:t>
            </a:r>
            <a:r>
              <a:rPr lang="en-US" sz="2500" dirty="0" smtClean="0">
                <a:latin typeface="Arial" pitchFamily="34" charset="0"/>
                <a:cs typeface="Arial" pitchFamily="34" charset="0"/>
              </a:rPr>
              <a:t> all patient requests to receive communications of PHI from UConn Health by alternative means or at alternative locations.</a:t>
            </a:r>
          </a:p>
          <a:p>
            <a:pPr>
              <a:buClr>
                <a:schemeClr val="accent2">
                  <a:lumMod val="75000"/>
                </a:schemeClr>
              </a:buClr>
            </a:pPr>
            <a:endParaRPr lang="en-US" dirty="0" smtClean="0">
              <a:solidFill>
                <a:srgbClr val="000000"/>
              </a:solidFill>
              <a:latin typeface="Arial" pitchFamily="34" charset="0"/>
              <a:cs typeface="Arial" pitchFamily="34" charset="0"/>
            </a:endParaRPr>
          </a:p>
          <a:p>
            <a:pPr>
              <a:buClr>
                <a:schemeClr val="accent2">
                  <a:lumMod val="75000"/>
                </a:schemeClr>
              </a:buClr>
            </a:pPr>
            <a:r>
              <a:rPr lang="en-US" sz="2500" dirty="0" smtClean="0">
                <a:solidFill>
                  <a:srgbClr val="000000"/>
                </a:solidFill>
                <a:latin typeface="Arial" pitchFamily="34" charset="0"/>
                <a:cs typeface="Arial" pitchFamily="34" charset="0"/>
              </a:rPr>
              <a:t>Follow the steps outlined in UCHC policy #2003-15 </a:t>
            </a:r>
            <a:r>
              <a:rPr lang="en-US" sz="2500" i="1" dirty="0" smtClean="0">
                <a:solidFill>
                  <a:srgbClr val="000000"/>
                </a:solidFill>
                <a:latin typeface="Arial" pitchFamily="34" charset="0"/>
                <a:cs typeface="Arial" pitchFamily="34" charset="0"/>
                <a:hlinkClick r:id="rId2"/>
              </a:rPr>
              <a:t>Patient Right to Request Confidential Communications</a:t>
            </a:r>
            <a:endParaRPr lang="en-US" sz="2500" dirty="0" smtClean="0">
              <a:solidFill>
                <a:srgbClr val="000000"/>
              </a:solidFill>
              <a:latin typeface="Arial" pitchFamily="34" charset="0"/>
              <a:cs typeface="Arial" pitchFamily="34" charset="0"/>
            </a:endParaRPr>
          </a:p>
          <a:p>
            <a:pPr>
              <a:buClr>
                <a:schemeClr val="accent2">
                  <a:lumMod val="75000"/>
                </a:schemeClr>
              </a:buClr>
              <a:buNone/>
            </a:pPr>
            <a:r>
              <a:rPr lang="en-US" sz="2500" dirty="0" smtClean="0">
                <a:solidFill>
                  <a:srgbClr val="000000"/>
                </a:solidFill>
                <a:latin typeface="Arial" pitchFamily="34" charset="0"/>
                <a:cs typeface="Arial" pitchFamily="34" charset="0"/>
              </a:rPr>
              <a:t>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43712"/>
          </a:xfrm>
        </p:spPr>
        <p:txBody>
          <a:bodyPr>
            <a:noAutofit/>
          </a:bodyPr>
          <a:lstStyle/>
          <a:p>
            <a:pPr algn="ctr"/>
            <a:r>
              <a:rPr lang="en-US" sz="2800" dirty="0" smtClean="0">
                <a:solidFill>
                  <a:schemeClr val="accent2">
                    <a:lumMod val="75000"/>
                  </a:schemeClr>
                </a:solidFill>
                <a:latin typeface="+mn-lt"/>
              </a:rPr>
              <a:t>Patient Right to Restrict Disclosures to Health Care Plans  </a:t>
            </a:r>
            <a:endParaRPr lang="en-US" sz="2800" dirty="0">
              <a:solidFill>
                <a:schemeClr val="accent2">
                  <a:lumMod val="75000"/>
                </a:schemeClr>
              </a:solidFill>
              <a:latin typeface="+mn-lt"/>
            </a:endParaRPr>
          </a:p>
        </p:txBody>
      </p:sp>
      <p:sp>
        <p:nvSpPr>
          <p:cNvPr id="3" name="Content Placeholder 2"/>
          <p:cNvSpPr>
            <a:spLocks noGrp="1"/>
          </p:cNvSpPr>
          <p:nvPr>
            <p:ph idx="1"/>
          </p:nvPr>
        </p:nvSpPr>
        <p:spPr>
          <a:xfrm>
            <a:off x="381000" y="1981200"/>
            <a:ext cx="8382000" cy="4572000"/>
          </a:xfrm>
        </p:spPr>
        <p:txBody>
          <a:bodyPr>
            <a:normAutofit/>
          </a:bodyPr>
          <a:lstStyle/>
          <a:p>
            <a:pPr>
              <a:lnSpc>
                <a:spcPct val="90000"/>
              </a:lnSpc>
              <a:buClr>
                <a:schemeClr val="accent2">
                  <a:lumMod val="75000"/>
                </a:schemeClr>
              </a:buClr>
            </a:pPr>
            <a:r>
              <a:rPr lang="en-US" sz="2400" dirty="0" smtClean="0">
                <a:latin typeface="Arial" pitchFamily="34" charset="0"/>
                <a:cs typeface="Arial" pitchFamily="34" charset="0"/>
              </a:rPr>
              <a:t>UConn Health </a:t>
            </a:r>
            <a:r>
              <a:rPr lang="en-US" sz="2400" i="1" dirty="0" smtClean="0">
                <a:latin typeface="Arial" pitchFamily="34" charset="0"/>
                <a:cs typeface="Arial" pitchFamily="34" charset="0"/>
              </a:rPr>
              <a:t>must honor</a:t>
            </a:r>
            <a:r>
              <a:rPr lang="en-US" sz="2400" dirty="0" smtClean="0">
                <a:latin typeface="Arial" pitchFamily="34" charset="0"/>
                <a:cs typeface="Arial" pitchFamily="34" charset="0"/>
              </a:rPr>
              <a:t> patient requests to restrict certain disclosures of PHI to </a:t>
            </a:r>
            <a:r>
              <a:rPr lang="en-US" sz="2400" i="1" dirty="0" smtClean="0">
                <a:latin typeface="Arial" pitchFamily="34" charset="0"/>
                <a:cs typeface="Arial" pitchFamily="34" charset="0"/>
              </a:rPr>
              <a:t>health plans </a:t>
            </a:r>
            <a:r>
              <a:rPr lang="en-US" sz="2400" dirty="0" smtClean="0">
                <a:latin typeface="Arial" pitchFamily="34" charset="0"/>
                <a:cs typeface="Arial" pitchFamily="34" charset="0"/>
              </a:rPr>
              <a:t>if:</a:t>
            </a:r>
          </a:p>
          <a:p>
            <a:pPr marL="0" indent="0">
              <a:lnSpc>
                <a:spcPct val="90000"/>
              </a:lnSpc>
              <a:buClr>
                <a:schemeClr val="accent2">
                  <a:lumMod val="75000"/>
                </a:schemeClr>
              </a:buClr>
              <a:buNone/>
            </a:pPr>
            <a:endParaRPr lang="en-US" sz="2400" dirty="0" smtClean="0">
              <a:latin typeface="Arial" pitchFamily="34" charset="0"/>
              <a:cs typeface="Arial" pitchFamily="34" charset="0"/>
            </a:endParaRPr>
          </a:p>
          <a:p>
            <a:pPr lvl="1">
              <a:lnSpc>
                <a:spcPct val="90000"/>
              </a:lnSpc>
              <a:buClr>
                <a:schemeClr val="accent2">
                  <a:lumMod val="75000"/>
                </a:schemeClr>
              </a:buClr>
            </a:pPr>
            <a:r>
              <a:rPr lang="en-US" sz="2200" dirty="0" smtClean="0">
                <a:latin typeface="Arial" pitchFamily="34" charset="0"/>
                <a:cs typeface="Arial" pitchFamily="34" charset="0"/>
              </a:rPr>
              <a:t>the disclosure is to carry out payment or healthcare operations.</a:t>
            </a:r>
          </a:p>
          <a:p>
            <a:pPr lvl="1">
              <a:lnSpc>
                <a:spcPct val="90000"/>
              </a:lnSpc>
              <a:buClr>
                <a:schemeClr val="accent2">
                  <a:lumMod val="75000"/>
                </a:schemeClr>
              </a:buClr>
            </a:pPr>
            <a:endParaRPr lang="en-US" sz="2200" dirty="0" smtClean="0">
              <a:latin typeface="Arial" pitchFamily="34" charset="0"/>
              <a:cs typeface="Arial" pitchFamily="34" charset="0"/>
            </a:endParaRPr>
          </a:p>
          <a:p>
            <a:pPr lvl="1">
              <a:lnSpc>
                <a:spcPct val="90000"/>
              </a:lnSpc>
              <a:buClr>
                <a:schemeClr val="accent2">
                  <a:lumMod val="75000"/>
                </a:schemeClr>
              </a:buClr>
            </a:pPr>
            <a:r>
              <a:rPr lang="en-US" sz="2200" dirty="0" smtClean="0">
                <a:latin typeface="Arial" pitchFamily="34" charset="0"/>
                <a:cs typeface="Arial" pitchFamily="34" charset="0"/>
              </a:rPr>
              <a:t>the disclosure is not required by law.</a:t>
            </a:r>
          </a:p>
          <a:p>
            <a:pPr marL="393192" lvl="1" indent="0">
              <a:lnSpc>
                <a:spcPct val="90000"/>
              </a:lnSpc>
              <a:buClr>
                <a:schemeClr val="accent2">
                  <a:lumMod val="75000"/>
                </a:schemeClr>
              </a:buClr>
              <a:buNone/>
            </a:pPr>
            <a:endParaRPr lang="en-US" sz="2200" dirty="0" smtClean="0">
              <a:latin typeface="Arial" pitchFamily="34" charset="0"/>
              <a:cs typeface="Arial" pitchFamily="34" charset="0"/>
            </a:endParaRPr>
          </a:p>
          <a:p>
            <a:pPr lvl="1">
              <a:lnSpc>
                <a:spcPct val="90000"/>
              </a:lnSpc>
              <a:buClr>
                <a:schemeClr val="accent2">
                  <a:lumMod val="75000"/>
                </a:schemeClr>
              </a:buClr>
            </a:pPr>
            <a:r>
              <a:rPr lang="en-US" sz="2200" dirty="0" smtClean="0">
                <a:latin typeface="Arial" pitchFamily="34" charset="0"/>
                <a:cs typeface="Arial" pitchFamily="34" charset="0"/>
              </a:rPr>
              <a:t>the PHI pertains solely to a health care item or service for which the patient or other person has paid </a:t>
            </a:r>
            <a:r>
              <a:rPr lang="en-US" sz="2200" i="1" dirty="0" smtClean="0">
                <a:latin typeface="Arial" pitchFamily="34" charset="0"/>
                <a:cs typeface="Arial" pitchFamily="34" charset="0"/>
              </a:rPr>
              <a:t>out of pocket and in full.</a:t>
            </a:r>
          </a:p>
          <a:p>
            <a:pPr lvl="1">
              <a:lnSpc>
                <a:spcPct val="90000"/>
              </a:lnSpc>
              <a:buClr>
                <a:schemeClr val="accent2">
                  <a:lumMod val="75000"/>
                </a:schemeClr>
              </a:buClr>
            </a:pPr>
            <a:endParaRPr lang="en-US" i="1" dirty="0" smtClean="0">
              <a:latin typeface="Arial" pitchFamily="34" charset="0"/>
              <a:cs typeface="Arial" pitchFamily="34" charset="0"/>
            </a:endParaRPr>
          </a:p>
          <a:p>
            <a:pPr marL="0" indent="0">
              <a:lnSpc>
                <a:spcPct val="90000"/>
              </a:lnSpc>
              <a:buClr>
                <a:schemeClr val="accent2">
                  <a:lumMod val="75000"/>
                </a:schemeClr>
              </a:buClr>
              <a:buNone/>
            </a:pPr>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124200"/>
            <a:ext cx="8305800" cy="1143000"/>
          </a:xfrm>
        </p:spPr>
        <p:txBody>
          <a:bodyPr>
            <a:noAutofit/>
          </a:bodyPr>
          <a:lstStyle/>
          <a:p>
            <a:r>
              <a:rPr lang="en-US" sz="2800" i="1" dirty="0" smtClean="0">
                <a:solidFill>
                  <a:schemeClr val="tx1"/>
                </a:solidFill>
                <a:latin typeface="+mn-lt"/>
              </a:rPr>
              <a:t>When it comes to privacy and accountability, people always demand the former for themselves and the latter for everyone else. </a:t>
            </a:r>
            <a:br>
              <a:rPr lang="en-US" sz="2800" i="1" dirty="0" smtClean="0">
                <a:solidFill>
                  <a:schemeClr val="tx1"/>
                </a:solidFill>
                <a:latin typeface="+mn-lt"/>
              </a:rPr>
            </a:br>
            <a:r>
              <a:rPr lang="en-US" sz="2800" i="1" dirty="0" smtClean="0">
                <a:solidFill>
                  <a:schemeClr val="tx1"/>
                </a:solidFill>
                <a:latin typeface="+mn-lt"/>
              </a:rPr>
              <a:t>						David Brinkley</a:t>
            </a:r>
            <a:r>
              <a:rPr lang="en-US" sz="2800" i="1" dirty="0" smtClean="0">
                <a:latin typeface="+mn-lt"/>
              </a:rPr>
              <a:t/>
            </a:r>
            <a:br>
              <a:rPr lang="en-US" sz="2800" i="1" dirty="0" smtClean="0">
                <a:latin typeface="+mn-lt"/>
              </a:rPr>
            </a:br>
            <a:endParaRPr lang="en-US" sz="2800" i="1" dirty="0">
              <a:solidFill>
                <a:schemeClr val="accent2">
                  <a:lumMod val="75000"/>
                </a:schemeClr>
              </a:solidFill>
              <a:latin typeface="+mn-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3600" dirty="0" smtClean="0">
                <a:solidFill>
                  <a:schemeClr val="accent2">
                    <a:lumMod val="75000"/>
                  </a:schemeClr>
                </a:solidFill>
                <a:latin typeface="+mn-lt"/>
              </a:rPr>
              <a:t>Notice of Privacy Practices (NPP)</a:t>
            </a:r>
            <a:endParaRPr lang="en-US" sz="3600" dirty="0">
              <a:solidFill>
                <a:schemeClr val="accent2">
                  <a:lumMod val="75000"/>
                </a:schemeClr>
              </a:solidFill>
              <a:latin typeface="+mn-lt"/>
            </a:endParaRPr>
          </a:p>
        </p:txBody>
      </p:sp>
      <p:sp>
        <p:nvSpPr>
          <p:cNvPr id="3" name="Content Placeholder 2"/>
          <p:cNvSpPr>
            <a:spLocks noGrp="1"/>
          </p:cNvSpPr>
          <p:nvPr>
            <p:ph idx="1"/>
          </p:nvPr>
        </p:nvSpPr>
        <p:spPr>
          <a:xfrm>
            <a:off x="457200" y="1981200"/>
            <a:ext cx="8229600" cy="3962400"/>
          </a:xfrm>
        </p:spPr>
        <p:txBody>
          <a:bodyPr>
            <a:normAutofit/>
          </a:bodyPr>
          <a:lstStyle/>
          <a:p>
            <a:pPr>
              <a:buClr>
                <a:schemeClr val="accent2">
                  <a:lumMod val="75000"/>
                </a:schemeClr>
              </a:buClr>
            </a:pPr>
            <a:r>
              <a:rPr lang="en-US" sz="2400" dirty="0" smtClean="0">
                <a:latin typeface="Arial" panose="020B0604020202020204" pitchFamily="34" charset="0"/>
                <a:cs typeface="Arial" panose="020B0604020202020204" pitchFamily="34" charset="0"/>
              </a:rPr>
              <a:t>The </a:t>
            </a:r>
            <a:r>
              <a:rPr lang="en-US" sz="2400" dirty="0">
                <a:latin typeface="Arial" pitchFamily="34" charset="0"/>
                <a:cs typeface="Arial" pitchFamily="34" charset="0"/>
                <a:hlinkClick r:id="rId2"/>
              </a:rPr>
              <a:t>Notice of Privacy Practices</a:t>
            </a:r>
            <a:r>
              <a:rPr lang="en-US" sz="2400" dirty="0">
                <a:latin typeface="Arial" pitchFamily="34" charset="0"/>
                <a:cs typeface="Arial" pitchFamily="34" charset="0"/>
              </a:rPr>
              <a:t> is </a:t>
            </a:r>
            <a:r>
              <a:rPr lang="en-US" sz="2400" dirty="0" smtClean="0">
                <a:latin typeface="Arial" pitchFamily="34" charset="0"/>
                <a:cs typeface="Arial" pitchFamily="34" charset="0"/>
              </a:rPr>
              <a:t>UConn Health’s </a:t>
            </a:r>
            <a:r>
              <a:rPr lang="en-US" sz="2400" dirty="0">
                <a:latin typeface="Arial" pitchFamily="34" charset="0"/>
                <a:cs typeface="Arial" pitchFamily="34" charset="0"/>
              </a:rPr>
              <a:t>pledge to patients to keep their medical, dental and billing information </a:t>
            </a:r>
            <a:r>
              <a:rPr lang="en-US" sz="2400" dirty="0" smtClean="0">
                <a:latin typeface="Arial" pitchFamily="34" charset="0"/>
                <a:cs typeface="Arial" pitchFamily="34" charset="0"/>
              </a:rPr>
              <a:t>private.</a:t>
            </a:r>
          </a:p>
          <a:p>
            <a:pPr>
              <a:buClr>
                <a:schemeClr val="accent2">
                  <a:lumMod val="75000"/>
                </a:schemeClr>
              </a:buClr>
            </a:pPr>
            <a:endParaRPr lang="en-US" sz="2400" dirty="0" smtClean="0">
              <a:latin typeface="Arial" pitchFamily="34" charset="0"/>
              <a:cs typeface="Arial" pitchFamily="34" charset="0"/>
            </a:endParaRPr>
          </a:p>
          <a:p>
            <a:pPr>
              <a:buClr>
                <a:schemeClr val="accent2">
                  <a:lumMod val="75000"/>
                </a:schemeClr>
              </a:buClr>
            </a:pPr>
            <a:r>
              <a:rPr lang="en-US" sz="2400" dirty="0" smtClean="0">
                <a:latin typeface="Arial" pitchFamily="34" charset="0"/>
                <a:cs typeface="Arial" pitchFamily="34" charset="0"/>
              </a:rPr>
              <a:t>The NPP describes to patients:</a:t>
            </a:r>
          </a:p>
          <a:p>
            <a:pPr lvl="1">
              <a:buClr>
                <a:schemeClr val="accent2">
                  <a:lumMod val="75000"/>
                </a:schemeClr>
              </a:buClr>
            </a:pPr>
            <a:r>
              <a:rPr lang="en-US" sz="2200" dirty="0" smtClean="0">
                <a:latin typeface="Arial" pitchFamily="34" charset="0"/>
                <a:cs typeface="Arial" pitchFamily="34" charset="0"/>
              </a:rPr>
              <a:t>How their PHI is used and disclosed.</a:t>
            </a:r>
          </a:p>
          <a:p>
            <a:pPr lvl="1">
              <a:buClr>
                <a:schemeClr val="accent2">
                  <a:lumMod val="75000"/>
                </a:schemeClr>
              </a:buClr>
            </a:pPr>
            <a:r>
              <a:rPr lang="en-US" sz="2200" dirty="0" smtClean="0">
                <a:latin typeface="Arial" pitchFamily="34" charset="0"/>
                <a:cs typeface="Arial" pitchFamily="34" charset="0"/>
              </a:rPr>
              <a:t>Their rights regarding health information.</a:t>
            </a:r>
          </a:p>
          <a:p>
            <a:pPr lvl="1">
              <a:buClr>
                <a:schemeClr val="accent2">
                  <a:lumMod val="75000"/>
                </a:schemeClr>
              </a:buClr>
            </a:pPr>
            <a:r>
              <a:rPr lang="en-US" sz="2200" dirty="0" smtClean="0">
                <a:latin typeface="Arial" pitchFamily="34" charset="0"/>
                <a:cs typeface="Arial" pitchFamily="34" charset="0"/>
              </a:rPr>
              <a:t>How to exercise those rights.</a:t>
            </a:r>
          </a:p>
          <a:p>
            <a:endParaRPr lang="en-US" sz="280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26133923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3600" dirty="0">
                <a:solidFill>
                  <a:schemeClr val="accent2">
                    <a:lumMod val="75000"/>
                  </a:schemeClr>
                </a:solidFill>
                <a:latin typeface="+mn-lt"/>
              </a:rPr>
              <a:t>Notice of Privacy Practices (NPP)</a:t>
            </a:r>
            <a:endParaRPr lang="en-US" sz="3600" dirty="0">
              <a:latin typeface="+mn-lt"/>
            </a:endParaRPr>
          </a:p>
        </p:txBody>
      </p:sp>
      <p:sp>
        <p:nvSpPr>
          <p:cNvPr id="3" name="Content Placeholder 2"/>
          <p:cNvSpPr>
            <a:spLocks noGrp="1"/>
          </p:cNvSpPr>
          <p:nvPr>
            <p:ph idx="1"/>
          </p:nvPr>
        </p:nvSpPr>
        <p:spPr/>
        <p:txBody>
          <a:bodyPr>
            <a:normAutofit lnSpcReduction="10000"/>
          </a:bodyPr>
          <a:lstStyle/>
          <a:p>
            <a:pPr>
              <a:buClr>
                <a:schemeClr val="accent2">
                  <a:lumMod val="75000"/>
                </a:schemeClr>
              </a:buClr>
            </a:pPr>
            <a:r>
              <a:rPr lang="en-US" dirty="0">
                <a:latin typeface="Arial" pitchFamily="34" charset="0"/>
                <a:cs typeface="Arial" pitchFamily="34" charset="0"/>
              </a:rPr>
              <a:t>The NPP must be:</a:t>
            </a:r>
          </a:p>
          <a:p>
            <a:pPr lvl="1">
              <a:buClr>
                <a:schemeClr val="accent2">
                  <a:lumMod val="75000"/>
                </a:schemeClr>
              </a:buClr>
            </a:pPr>
            <a:r>
              <a:rPr lang="en-US" dirty="0" smtClean="0">
                <a:latin typeface="Arial" pitchFamily="34" charset="0"/>
                <a:cs typeface="Arial" pitchFamily="34" charset="0"/>
              </a:rPr>
              <a:t>provided </a:t>
            </a:r>
            <a:r>
              <a:rPr lang="en-US" dirty="0">
                <a:latin typeface="Arial" pitchFamily="34" charset="0"/>
                <a:cs typeface="Arial" pitchFamily="34" charset="0"/>
              </a:rPr>
              <a:t>to all patients (excluding inmate/patients)</a:t>
            </a:r>
          </a:p>
          <a:p>
            <a:pPr lvl="1">
              <a:lnSpc>
                <a:spcPct val="90000"/>
              </a:lnSpc>
              <a:buClr>
                <a:schemeClr val="accent2">
                  <a:lumMod val="75000"/>
                </a:schemeClr>
              </a:buClr>
            </a:pPr>
            <a:r>
              <a:rPr lang="en-US" dirty="0">
                <a:latin typeface="Arial" pitchFamily="34" charset="0"/>
                <a:cs typeface="Arial" pitchFamily="34" charset="0"/>
              </a:rPr>
              <a:t>acknowledged by anyone receiving the notice.</a:t>
            </a:r>
          </a:p>
          <a:p>
            <a:pPr lvl="1">
              <a:lnSpc>
                <a:spcPct val="90000"/>
              </a:lnSpc>
              <a:buClr>
                <a:schemeClr val="accent2">
                  <a:lumMod val="75000"/>
                </a:schemeClr>
              </a:buClr>
            </a:pPr>
            <a:r>
              <a:rPr lang="en-US" dirty="0">
                <a:latin typeface="Arial" pitchFamily="34" charset="0"/>
                <a:cs typeface="Arial" pitchFamily="34" charset="0"/>
              </a:rPr>
              <a:t>posted in a prominent location.</a:t>
            </a:r>
          </a:p>
          <a:p>
            <a:pPr lvl="1">
              <a:lnSpc>
                <a:spcPct val="90000"/>
              </a:lnSpc>
              <a:buClr>
                <a:schemeClr val="accent2">
                  <a:lumMod val="75000"/>
                </a:schemeClr>
              </a:buClr>
            </a:pPr>
            <a:r>
              <a:rPr lang="en-US" dirty="0">
                <a:latin typeface="Arial" pitchFamily="34" charset="0"/>
                <a:cs typeface="Arial" pitchFamily="34" charset="0"/>
              </a:rPr>
              <a:t>available on UConn Health’s website.</a:t>
            </a:r>
          </a:p>
          <a:p>
            <a:endParaRPr lang="en-US" sz="2400" dirty="0">
              <a:latin typeface="Arial" pitchFamily="34" charset="0"/>
              <a:cs typeface="Arial" pitchFamily="34" charset="0"/>
            </a:endParaRPr>
          </a:p>
          <a:p>
            <a:pPr lvl="1">
              <a:lnSpc>
                <a:spcPct val="90000"/>
              </a:lnSpc>
              <a:buClr>
                <a:schemeClr val="accent2">
                  <a:lumMod val="75000"/>
                </a:schemeClr>
              </a:buClr>
              <a:buNone/>
            </a:pPr>
            <a:r>
              <a:rPr lang="en-US" dirty="0">
                <a:latin typeface="Arial" pitchFamily="34" charset="0"/>
                <a:cs typeface="Arial" pitchFamily="34" charset="0"/>
              </a:rPr>
              <a:t>Refer to UCHC policy # 2003-13:</a:t>
            </a:r>
          </a:p>
          <a:p>
            <a:pPr marL="274320" lvl="1" indent="-274320">
              <a:lnSpc>
                <a:spcPct val="120000"/>
              </a:lnSpc>
              <a:spcBef>
                <a:spcPts val="600"/>
              </a:spcBef>
              <a:buClr>
                <a:schemeClr val="accent2">
                  <a:lumMod val="75000"/>
                </a:schemeClr>
              </a:buClr>
              <a:buNone/>
            </a:pPr>
            <a:r>
              <a:rPr lang="en-US" sz="2200" dirty="0">
                <a:latin typeface="Arial" pitchFamily="34" charset="0"/>
                <a:cs typeface="Arial" pitchFamily="34" charset="0"/>
              </a:rPr>
              <a:t> </a:t>
            </a:r>
            <a:r>
              <a:rPr lang="en-US" sz="2300" i="1" dirty="0">
                <a:latin typeface="Arial" pitchFamily="34" charset="0"/>
                <a:cs typeface="Arial" pitchFamily="34" charset="0"/>
                <a:hlinkClick r:id="rId2"/>
              </a:rPr>
              <a:t>Permission to Treat/Assignment of Benefits/Authorization to Release Medical/Dental Records/Acknowledgment of Receipt: Notice of Privacy Practices (Privacy and Security of Protected Health Information (PHI)</a:t>
            </a:r>
            <a:r>
              <a:rPr lang="en-US" sz="2300" i="1" dirty="0">
                <a:latin typeface="Arial" pitchFamily="34" charset="0"/>
                <a:cs typeface="Arial" pitchFamily="34" charset="0"/>
              </a:rPr>
              <a:t> </a:t>
            </a:r>
          </a:p>
          <a:p>
            <a:pPr marL="0" indent="0">
              <a:buNone/>
            </a:pPr>
            <a:endParaRPr lang="en-US" dirty="0"/>
          </a:p>
        </p:txBody>
      </p:sp>
    </p:spTree>
    <p:extLst>
      <p:ext uri="{BB962C8B-B14F-4D97-AF65-F5344CB8AC3E}">
        <p14:creationId xmlns:p14="http://schemas.microsoft.com/office/powerpoint/2010/main" val="28433251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590800"/>
            <a:ext cx="8305800" cy="1143000"/>
          </a:xfrm>
        </p:spPr>
        <p:txBody>
          <a:bodyPr>
            <a:noAutofit/>
          </a:bodyPr>
          <a:lstStyle/>
          <a:p>
            <a:pPr algn="ctr"/>
            <a:r>
              <a:rPr lang="en-US" sz="4400" dirty="0" smtClean="0">
                <a:solidFill>
                  <a:schemeClr val="accent2">
                    <a:lumMod val="75000"/>
                  </a:schemeClr>
                </a:solidFill>
                <a:latin typeface="+mn-lt"/>
              </a:rPr>
              <a:t>Patient Authorizations </a:t>
            </a:r>
            <a:br>
              <a:rPr lang="en-US" sz="4400" dirty="0" smtClean="0">
                <a:solidFill>
                  <a:schemeClr val="accent2">
                    <a:lumMod val="75000"/>
                  </a:schemeClr>
                </a:solidFill>
                <a:latin typeface="+mn-lt"/>
              </a:rPr>
            </a:br>
            <a:r>
              <a:rPr lang="en-US" sz="4400" dirty="0" smtClean="0">
                <a:solidFill>
                  <a:schemeClr val="accent2">
                    <a:lumMod val="75000"/>
                  </a:schemeClr>
                </a:solidFill>
                <a:latin typeface="+mn-lt"/>
              </a:rPr>
              <a:t>Regarding Their PHI</a:t>
            </a:r>
            <a:endParaRPr lang="en-US" sz="4400" dirty="0">
              <a:solidFill>
                <a:schemeClr val="accent2">
                  <a:lumMod val="75000"/>
                </a:schemeClr>
              </a:solidFill>
              <a:latin typeface="+mn-l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a:r>
              <a:rPr lang="en-US" sz="3000" dirty="0" smtClean="0">
                <a:solidFill>
                  <a:schemeClr val="accent2">
                    <a:lumMod val="75000"/>
                  </a:schemeClr>
                </a:solidFill>
                <a:latin typeface="+mn-lt"/>
              </a:rPr>
              <a:t>Sharing PHI Without Authorization: </a:t>
            </a:r>
            <a:br>
              <a:rPr lang="en-US" sz="3000" dirty="0" smtClean="0">
                <a:solidFill>
                  <a:schemeClr val="accent2">
                    <a:lumMod val="75000"/>
                  </a:schemeClr>
                </a:solidFill>
                <a:latin typeface="+mn-lt"/>
              </a:rPr>
            </a:br>
            <a:r>
              <a:rPr lang="en-US" sz="3000" dirty="0" smtClean="0">
                <a:solidFill>
                  <a:schemeClr val="accent2">
                    <a:lumMod val="75000"/>
                  </a:schemeClr>
                </a:solidFill>
                <a:latin typeface="+mn-lt"/>
              </a:rPr>
              <a:t>Remember “TPO”</a:t>
            </a:r>
            <a:endParaRPr lang="en-US" sz="3000" dirty="0">
              <a:solidFill>
                <a:schemeClr val="accent2">
                  <a:lumMod val="75000"/>
                </a:schemeClr>
              </a:solidFill>
              <a:latin typeface="+mn-lt"/>
            </a:endParaRPr>
          </a:p>
        </p:txBody>
      </p:sp>
      <p:sp>
        <p:nvSpPr>
          <p:cNvPr id="3" name="Content Placeholder 2"/>
          <p:cNvSpPr>
            <a:spLocks noGrp="1"/>
          </p:cNvSpPr>
          <p:nvPr>
            <p:ph idx="1"/>
          </p:nvPr>
        </p:nvSpPr>
        <p:spPr>
          <a:xfrm>
            <a:off x="304800" y="1981200"/>
            <a:ext cx="8610600" cy="4343400"/>
          </a:xfrm>
        </p:spPr>
        <p:txBody>
          <a:bodyPr>
            <a:normAutofit/>
          </a:bodyPr>
          <a:lstStyle/>
          <a:p>
            <a:pPr>
              <a:buClr>
                <a:schemeClr val="accent2">
                  <a:lumMod val="75000"/>
                </a:schemeClr>
              </a:buClr>
            </a:pPr>
            <a:r>
              <a:rPr lang="en-US" sz="2400" dirty="0" smtClean="0">
                <a:latin typeface="Arial" pitchFamily="34" charset="0"/>
                <a:cs typeface="Arial" pitchFamily="34" charset="0"/>
              </a:rPr>
              <a:t>In order to access, use or share PHI </a:t>
            </a:r>
            <a:r>
              <a:rPr lang="en-US" sz="2400" b="1" i="1" dirty="0" smtClean="0">
                <a:latin typeface="Arial" pitchFamily="34" charset="0"/>
                <a:cs typeface="Arial" pitchFamily="34" charset="0"/>
              </a:rPr>
              <a:t>without</a:t>
            </a:r>
            <a:r>
              <a:rPr lang="en-US" sz="2400" b="1" dirty="0" smtClean="0">
                <a:latin typeface="Arial" pitchFamily="34" charset="0"/>
                <a:cs typeface="Arial" pitchFamily="34" charset="0"/>
              </a:rPr>
              <a:t> </a:t>
            </a:r>
            <a:r>
              <a:rPr lang="en-US" sz="2400" dirty="0" smtClean="0">
                <a:latin typeface="Arial" pitchFamily="34" charset="0"/>
                <a:cs typeface="Arial" pitchFamily="34" charset="0"/>
              </a:rPr>
              <a:t>a signed patient authorization the purpose must be related to:</a:t>
            </a:r>
          </a:p>
          <a:p>
            <a:pPr lvl="1">
              <a:buClr>
                <a:schemeClr val="accent2">
                  <a:lumMod val="75000"/>
                </a:schemeClr>
              </a:buClr>
            </a:pPr>
            <a:r>
              <a:rPr lang="en-US" b="1" u="sng" dirty="0" smtClean="0">
                <a:solidFill>
                  <a:schemeClr val="accent2">
                    <a:lumMod val="75000"/>
                  </a:schemeClr>
                </a:solidFill>
                <a:latin typeface="Arial" pitchFamily="34" charset="0"/>
                <a:cs typeface="Arial" pitchFamily="34" charset="0"/>
              </a:rPr>
              <a:t>T</a:t>
            </a:r>
            <a:r>
              <a:rPr lang="en-US" dirty="0" smtClean="0">
                <a:latin typeface="Arial" pitchFamily="34" charset="0"/>
                <a:cs typeface="Arial" pitchFamily="34" charset="0"/>
              </a:rPr>
              <a:t>reatment within and between healthcare providers across UCHC or in the community.</a:t>
            </a:r>
          </a:p>
          <a:p>
            <a:pPr lvl="1">
              <a:buClr>
                <a:schemeClr val="accent2">
                  <a:lumMod val="75000"/>
                </a:schemeClr>
              </a:buClr>
            </a:pPr>
            <a:r>
              <a:rPr lang="en-US" b="1" u="sng" dirty="0" smtClean="0">
                <a:solidFill>
                  <a:schemeClr val="accent2">
                    <a:lumMod val="75000"/>
                  </a:schemeClr>
                </a:solidFill>
                <a:latin typeface="Arial" pitchFamily="34" charset="0"/>
                <a:cs typeface="Arial" pitchFamily="34" charset="0"/>
              </a:rPr>
              <a:t>P</a:t>
            </a:r>
            <a:r>
              <a:rPr lang="en-US" dirty="0" smtClean="0">
                <a:latin typeface="Arial" pitchFamily="34" charset="0"/>
                <a:cs typeface="Arial" pitchFamily="34" charset="0"/>
              </a:rPr>
              <a:t>ayment for treatment</a:t>
            </a:r>
          </a:p>
          <a:p>
            <a:pPr lvl="1">
              <a:buClr>
                <a:schemeClr val="accent2">
                  <a:lumMod val="75000"/>
                </a:schemeClr>
              </a:buClr>
            </a:pPr>
            <a:r>
              <a:rPr lang="en-US" b="1" u="sng" dirty="0" smtClean="0">
                <a:solidFill>
                  <a:schemeClr val="accent2">
                    <a:lumMod val="75000"/>
                  </a:schemeClr>
                </a:solidFill>
                <a:latin typeface="Arial" pitchFamily="34" charset="0"/>
                <a:cs typeface="Arial" pitchFamily="34" charset="0"/>
              </a:rPr>
              <a:t>O</a:t>
            </a:r>
            <a:r>
              <a:rPr lang="en-US" dirty="0" smtClean="0">
                <a:latin typeface="Arial" pitchFamily="34" charset="0"/>
                <a:cs typeface="Arial" pitchFamily="34" charset="0"/>
              </a:rPr>
              <a:t>perations i.e. normal UConn Health business activities:</a:t>
            </a:r>
          </a:p>
          <a:p>
            <a:pPr lvl="2">
              <a:buClr>
                <a:schemeClr val="accent2">
                  <a:lumMod val="75000"/>
                </a:schemeClr>
              </a:buClr>
            </a:pPr>
            <a:r>
              <a:rPr lang="en-US" dirty="0" smtClean="0">
                <a:latin typeface="Arial" pitchFamily="34" charset="0"/>
                <a:cs typeface="Arial" pitchFamily="34" charset="0"/>
              </a:rPr>
              <a:t>Quality improvement</a:t>
            </a:r>
          </a:p>
          <a:p>
            <a:pPr lvl="2">
              <a:buClr>
                <a:schemeClr val="accent2">
                  <a:lumMod val="75000"/>
                </a:schemeClr>
              </a:buClr>
            </a:pPr>
            <a:r>
              <a:rPr lang="en-US" dirty="0" smtClean="0">
                <a:latin typeface="Arial" pitchFamily="34" charset="0"/>
                <a:cs typeface="Arial" pitchFamily="34" charset="0"/>
              </a:rPr>
              <a:t>Training</a:t>
            </a:r>
          </a:p>
          <a:p>
            <a:pPr lvl="2">
              <a:buClr>
                <a:schemeClr val="accent2">
                  <a:lumMod val="75000"/>
                </a:schemeClr>
              </a:buClr>
            </a:pPr>
            <a:r>
              <a:rPr lang="en-US" dirty="0" smtClean="0">
                <a:latin typeface="Arial" pitchFamily="34" charset="0"/>
                <a:cs typeface="Arial" pitchFamily="34" charset="0"/>
              </a:rPr>
              <a:t>Audit/legal/compliance reviews</a:t>
            </a:r>
          </a:p>
          <a:p>
            <a:pPr lvl="2">
              <a:buClr>
                <a:schemeClr val="accent2">
                  <a:lumMod val="75000"/>
                </a:schemeClr>
              </a:buClr>
            </a:pPr>
            <a:r>
              <a:rPr lang="en-US" dirty="0" smtClean="0">
                <a:latin typeface="Arial" pitchFamily="34" charset="0"/>
                <a:cs typeface="Arial" pitchFamily="34" charset="0"/>
              </a:rPr>
              <a:t>Evaluating caregiver performance</a:t>
            </a:r>
          </a:p>
          <a:p>
            <a:pPr>
              <a:buClr>
                <a:schemeClr val="accent2">
                  <a:lumMod val="75000"/>
                </a:schemeClr>
              </a:buClr>
            </a:pPr>
            <a:endParaRPr lang="en-US" dirty="0" smtClean="0">
              <a:latin typeface="Arial" pitchFamily="34" charset="0"/>
              <a:cs typeface="Arial" pitchFamily="34" charset="0"/>
            </a:endParaRPr>
          </a:p>
          <a:p>
            <a:pPr>
              <a:buClr>
                <a:schemeClr val="accent2">
                  <a:lumMod val="75000"/>
                </a:schemeClr>
              </a:buClr>
            </a:pPr>
            <a:endParaRPr lang="en-US" dirty="0" smtClean="0">
              <a:latin typeface="Arial" pitchFamily="34" charset="0"/>
              <a:cs typeface="Arial" pitchFamily="34" charset="0"/>
            </a:endParaRPr>
          </a:p>
          <a:p>
            <a:pPr>
              <a:buClr>
                <a:schemeClr val="accent2">
                  <a:lumMod val="75000"/>
                </a:schemeClr>
              </a:buClr>
            </a:pPr>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96112"/>
          </a:xfrm>
        </p:spPr>
        <p:txBody>
          <a:bodyPr>
            <a:normAutofit/>
          </a:bodyPr>
          <a:lstStyle/>
          <a:p>
            <a:pPr algn="ctr"/>
            <a:r>
              <a:rPr lang="en-US" sz="3600" dirty="0" smtClean="0">
                <a:solidFill>
                  <a:schemeClr val="accent2">
                    <a:lumMod val="75000"/>
                  </a:schemeClr>
                </a:solidFill>
                <a:latin typeface="+mn-lt"/>
              </a:rPr>
              <a:t>Sharing PHI without Authorization</a:t>
            </a:r>
            <a:endParaRPr lang="en-US" sz="3600" dirty="0">
              <a:solidFill>
                <a:schemeClr val="accent2">
                  <a:lumMod val="75000"/>
                </a:schemeClr>
              </a:solidFill>
              <a:latin typeface="+mn-lt"/>
            </a:endParaRPr>
          </a:p>
        </p:txBody>
      </p:sp>
      <p:sp>
        <p:nvSpPr>
          <p:cNvPr id="3" name="Content Placeholder 2"/>
          <p:cNvSpPr>
            <a:spLocks noGrp="1"/>
          </p:cNvSpPr>
          <p:nvPr>
            <p:ph idx="1"/>
          </p:nvPr>
        </p:nvSpPr>
        <p:spPr>
          <a:xfrm>
            <a:off x="457200" y="1752600"/>
            <a:ext cx="8229600" cy="4495800"/>
          </a:xfrm>
        </p:spPr>
        <p:txBody>
          <a:bodyPr>
            <a:normAutofit fontScale="92500" lnSpcReduction="10000"/>
          </a:bodyPr>
          <a:lstStyle/>
          <a:p>
            <a:pPr>
              <a:buClr>
                <a:schemeClr val="accent2">
                  <a:lumMod val="75000"/>
                </a:schemeClr>
              </a:buClr>
            </a:pPr>
            <a:r>
              <a:rPr lang="en-US" sz="2400" dirty="0" smtClean="0">
                <a:latin typeface="Arial" pitchFamily="34" charset="0"/>
                <a:cs typeface="Arial" pitchFamily="34" charset="0"/>
              </a:rPr>
              <a:t>Other than TPO, Protected Health Information (PHI) may be shared without a signed authorization for the following reasons: </a:t>
            </a:r>
          </a:p>
          <a:p>
            <a:pPr lvl="1">
              <a:buClr>
                <a:schemeClr val="accent2">
                  <a:lumMod val="75000"/>
                </a:schemeClr>
              </a:buClr>
            </a:pPr>
            <a:r>
              <a:rPr lang="en-US" sz="2300" dirty="0" smtClean="0">
                <a:latin typeface="Arial" pitchFamily="34" charset="0"/>
                <a:cs typeface="Arial" pitchFamily="34" charset="0"/>
              </a:rPr>
              <a:t>Public Health Activities</a:t>
            </a:r>
          </a:p>
          <a:p>
            <a:pPr lvl="1">
              <a:buClr>
                <a:schemeClr val="accent2">
                  <a:lumMod val="75000"/>
                </a:schemeClr>
              </a:buClr>
            </a:pPr>
            <a:r>
              <a:rPr lang="en-US" sz="2300" dirty="0" smtClean="0">
                <a:latin typeface="Arial" pitchFamily="34" charset="0"/>
                <a:cs typeface="Arial" pitchFamily="34" charset="0"/>
              </a:rPr>
              <a:t>Preventing or controlling disease</a:t>
            </a:r>
          </a:p>
          <a:p>
            <a:pPr lvl="1">
              <a:buClr>
                <a:schemeClr val="accent2">
                  <a:lumMod val="75000"/>
                </a:schemeClr>
              </a:buClr>
            </a:pPr>
            <a:r>
              <a:rPr lang="en-US" sz="2300" dirty="0" smtClean="0">
                <a:latin typeface="Arial" pitchFamily="34" charset="0"/>
                <a:cs typeface="Arial" pitchFamily="34" charset="0"/>
              </a:rPr>
              <a:t>Reporting abuse, neglect or domestic violence</a:t>
            </a:r>
          </a:p>
          <a:p>
            <a:pPr lvl="1">
              <a:buClr>
                <a:schemeClr val="accent2">
                  <a:lumMod val="75000"/>
                </a:schemeClr>
              </a:buClr>
            </a:pPr>
            <a:r>
              <a:rPr lang="en-US" sz="2300" dirty="0" smtClean="0">
                <a:latin typeface="Arial" pitchFamily="34" charset="0"/>
                <a:cs typeface="Arial" pitchFamily="34" charset="0"/>
              </a:rPr>
              <a:t>FDA-regulated product safety</a:t>
            </a:r>
          </a:p>
          <a:p>
            <a:pPr lvl="1">
              <a:buClr>
                <a:schemeClr val="accent2">
                  <a:lumMod val="75000"/>
                </a:schemeClr>
              </a:buClr>
            </a:pPr>
            <a:r>
              <a:rPr lang="en-US" sz="2300" dirty="0" smtClean="0">
                <a:latin typeface="Arial" pitchFamily="34" charset="0"/>
                <a:cs typeface="Arial" pitchFamily="34" charset="0"/>
              </a:rPr>
              <a:t>To provide information to coroners, medical examiners, or funeral directors.</a:t>
            </a:r>
          </a:p>
          <a:p>
            <a:endParaRPr lang="en-US" dirty="0" smtClean="0">
              <a:latin typeface="Arial" pitchFamily="34" charset="0"/>
              <a:cs typeface="Arial" pitchFamily="34" charset="0"/>
            </a:endParaRPr>
          </a:p>
          <a:p>
            <a:pPr>
              <a:buNone/>
            </a:pPr>
            <a:r>
              <a:rPr lang="en-US" sz="2400" dirty="0" smtClean="0">
                <a:solidFill>
                  <a:srgbClr val="000000"/>
                </a:solidFill>
                <a:latin typeface="Arial" pitchFamily="34" charset="0"/>
                <a:ea typeface="Calibri" pitchFamily="34" charset="0"/>
                <a:cs typeface="Arial" pitchFamily="34" charset="0"/>
              </a:rPr>
              <a:t>Refer to UCHC policy #2003-</a:t>
            </a:r>
            <a:r>
              <a:rPr lang="en-US" sz="2400" i="1" dirty="0" smtClean="0">
                <a:solidFill>
                  <a:srgbClr val="000000"/>
                </a:solidFill>
                <a:latin typeface="Arial" pitchFamily="34" charset="0"/>
                <a:ea typeface="Calibri" pitchFamily="34" charset="0"/>
                <a:cs typeface="Arial" pitchFamily="34" charset="0"/>
              </a:rPr>
              <a:t>27:</a:t>
            </a:r>
          </a:p>
          <a:p>
            <a:pPr>
              <a:buNone/>
            </a:pPr>
            <a:r>
              <a:rPr lang="en-US" sz="2400" i="1" dirty="0" smtClean="0">
                <a:solidFill>
                  <a:srgbClr val="000000"/>
                </a:solidFill>
                <a:latin typeface="Arial" pitchFamily="34" charset="0"/>
                <a:ea typeface="Calibri" pitchFamily="34" charset="0"/>
                <a:cs typeface="Arial" pitchFamily="34" charset="0"/>
              </a:rPr>
              <a:t> </a:t>
            </a:r>
            <a:r>
              <a:rPr lang="en-US" sz="2400" i="1" dirty="0" smtClean="0">
                <a:solidFill>
                  <a:srgbClr val="000000"/>
                </a:solidFill>
                <a:latin typeface="Arial" pitchFamily="34" charset="0"/>
                <a:ea typeface="Calibri" pitchFamily="34" charset="0"/>
                <a:cs typeface="Arial" pitchFamily="34" charset="0"/>
                <a:hlinkClick r:id="rId2"/>
              </a:rPr>
              <a:t>Use and Disclosure of PHI Where Authorization or Opportunity for Patient to Agree or Object is </a:t>
            </a:r>
            <a:r>
              <a:rPr lang="en-US" sz="2400" b="1" i="1" dirty="0" smtClean="0">
                <a:solidFill>
                  <a:srgbClr val="000000"/>
                </a:solidFill>
                <a:latin typeface="Arial" pitchFamily="34" charset="0"/>
                <a:ea typeface="Calibri" pitchFamily="34" charset="0"/>
                <a:cs typeface="Arial" pitchFamily="34" charset="0"/>
                <a:hlinkClick r:id="rId2"/>
              </a:rPr>
              <a:t>NOT </a:t>
            </a:r>
            <a:r>
              <a:rPr lang="en-US" sz="2400" i="1" dirty="0" smtClean="0">
                <a:solidFill>
                  <a:srgbClr val="000000"/>
                </a:solidFill>
                <a:latin typeface="Arial" pitchFamily="34" charset="0"/>
                <a:ea typeface="Calibri" pitchFamily="34" charset="0"/>
                <a:cs typeface="Arial" pitchFamily="34" charset="0"/>
                <a:hlinkClick r:id="rId2"/>
              </a:rPr>
              <a:t>Required</a:t>
            </a:r>
            <a:endParaRPr lang="en-US" sz="2400" dirty="0" smtClean="0">
              <a:latin typeface="Arial" pitchFamily="34" charset="0"/>
              <a:cs typeface="Arial" pitchFamily="34" charset="0"/>
            </a:endParaRPr>
          </a:p>
          <a:p>
            <a:endParaRPr lang="en-US" dirty="0" smtClean="0">
              <a:latin typeface="Arial" pitchFamily="34" charset="0"/>
              <a:cs typeface="Arial"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3600" dirty="0" smtClean="0">
                <a:solidFill>
                  <a:schemeClr val="accent2">
                    <a:lumMod val="75000"/>
                  </a:schemeClr>
                </a:solidFill>
                <a:latin typeface="+mn-lt"/>
              </a:rPr>
              <a:t>Sharing PHI without Authorization</a:t>
            </a:r>
            <a:endParaRPr lang="en-US" sz="3600" dirty="0">
              <a:latin typeface="+mn-lt"/>
            </a:endParaRPr>
          </a:p>
        </p:txBody>
      </p:sp>
      <p:sp>
        <p:nvSpPr>
          <p:cNvPr id="3" name="Content Placeholder 2"/>
          <p:cNvSpPr>
            <a:spLocks noGrp="1"/>
          </p:cNvSpPr>
          <p:nvPr>
            <p:ph idx="1"/>
          </p:nvPr>
        </p:nvSpPr>
        <p:spPr/>
        <p:txBody>
          <a:bodyPr>
            <a:normAutofit/>
          </a:bodyPr>
          <a:lstStyle/>
          <a:p>
            <a:pPr>
              <a:buClr>
                <a:schemeClr val="accent2">
                  <a:lumMod val="75000"/>
                </a:schemeClr>
              </a:buClr>
            </a:pPr>
            <a:r>
              <a:rPr lang="en-US" dirty="0" smtClean="0">
                <a:latin typeface="Arial" pitchFamily="34" charset="0"/>
                <a:cs typeface="Arial" pitchFamily="34" charset="0"/>
              </a:rPr>
              <a:t>Reasons other than TPO (continued):</a:t>
            </a:r>
          </a:p>
          <a:p>
            <a:pPr lvl="1">
              <a:buClr>
                <a:schemeClr val="accent2">
                  <a:lumMod val="75000"/>
                </a:schemeClr>
              </a:buClr>
            </a:pPr>
            <a:r>
              <a:rPr lang="en-US" dirty="0" smtClean="0">
                <a:latin typeface="Arial" pitchFamily="34" charset="0"/>
                <a:cs typeface="Arial" pitchFamily="34" charset="0"/>
              </a:rPr>
              <a:t>Organ donation.</a:t>
            </a:r>
          </a:p>
          <a:p>
            <a:pPr lvl="1">
              <a:buClr>
                <a:schemeClr val="accent2">
                  <a:lumMod val="75000"/>
                </a:schemeClr>
              </a:buClr>
            </a:pPr>
            <a:r>
              <a:rPr lang="en-US" dirty="0" smtClean="0">
                <a:latin typeface="Arial" pitchFamily="34" charset="0"/>
                <a:cs typeface="Arial" pitchFamily="34" charset="0"/>
              </a:rPr>
              <a:t>Health oversight activities:</a:t>
            </a:r>
          </a:p>
          <a:p>
            <a:pPr lvl="2">
              <a:buClr>
                <a:schemeClr val="accent2">
                  <a:lumMod val="75000"/>
                </a:schemeClr>
              </a:buClr>
            </a:pPr>
            <a:r>
              <a:rPr lang="en-US" sz="2200" dirty="0" smtClean="0">
                <a:latin typeface="Arial" pitchFamily="34" charset="0"/>
                <a:cs typeface="Arial" pitchFamily="34" charset="0"/>
              </a:rPr>
              <a:t>Audits</a:t>
            </a:r>
          </a:p>
          <a:p>
            <a:pPr lvl="2">
              <a:buClr>
                <a:schemeClr val="accent2">
                  <a:lumMod val="75000"/>
                </a:schemeClr>
              </a:buClr>
            </a:pPr>
            <a:r>
              <a:rPr lang="en-US" sz="2200" dirty="0" smtClean="0">
                <a:latin typeface="Arial" pitchFamily="34" charset="0"/>
                <a:cs typeface="Arial" pitchFamily="34" charset="0"/>
              </a:rPr>
              <a:t>Civil, administrative, or criminal investigations</a:t>
            </a:r>
          </a:p>
          <a:p>
            <a:pPr lvl="2">
              <a:buClr>
                <a:schemeClr val="accent2">
                  <a:lumMod val="75000"/>
                </a:schemeClr>
              </a:buClr>
            </a:pPr>
            <a:r>
              <a:rPr lang="en-US" sz="2200" dirty="0" smtClean="0">
                <a:latin typeface="Arial" pitchFamily="34" charset="0"/>
                <a:cs typeface="Arial" pitchFamily="34" charset="0"/>
              </a:rPr>
              <a:t>Inspections</a:t>
            </a:r>
          </a:p>
          <a:p>
            <a:pPr lvl="1">
              <a:buClr>
                <a:schemeClr val="accent2">
                  <a:lumMod val="75000"/>
                </a:schemeClr>
              </a:buClr>
            </a:pPr>
            <a:r>
              <a:rPr lang="en-US" dirty="0" smtClean="0">
                <a:latin typeface="Arial" pitchFamily="34" charset="0"/>
                <a:cs typeface="Arial" pitchFamily="34" charset="0"/>
              </a:rPr>
              <a:t>Court order or subpoena.</a:t>
            </a:r>
          </a:p>
          <a:p>
            <a:pPr lvl="1">
              <a:buClr>
                <a:schemeClr val="accent2">
                  <a:lumMod val="75000"/>
                </a:schemeClr>
              </a:buClr>
            </a:pPr>
            <a:r>
              <a:rPr lang="en-US" dirty="0" smtClean="0">
                <a:latin typeface="Arial" pitchFamily="34" charset="0"/>
                <a:cs typeface="Arial" pitchFamily="34" charset="0"/>
              </a:rPr>
              <a:t>For law enforcement purposes related to crimes, provided certain criteria are met.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96112"/>
          </a:xfrm>
        </p:spPr>
        <p:txBody>
          <a:bodyPr>
            <a:noAutofit/>
          </a:bodyPr>
          <a:lstStyle/>
          <a:p>
            <a:pPr algn="ctr"/>
            <a:r>
              <a:rPr lang="en-US" sz="2800" dirty="0" smtClean="0">
                <a:solidFill>
                  <a:schemeClr val="accent2">
                    <a:lumMod val="75000"/>
                  </a:schemeClr>
                </a:solidFill>
                <a:latin typeface="+mn-lt"/>
              </a:rPr>
              <a:t>Disclosure of Patient Information to the Public </a:t>
            </a:r>
            <a:br>
              <a:rPr lang="en-US" sz="2800" dirty="0" smtClean="0">
                <a:solidFill>
                  <a:schemeClr val="accent2">
                    <a:lumMod val="75000"/>
                  </a:schemeClr>
                </a:solidFill>
                <a:latin typeface="+mn-lt"/>
              </a:rPr>
            </a:br>
            <a:r>
              <a:rPr lang="en-US" sz="2800" dirty="0" smtClean="0">
                <a:solidFill>
                  <a:schemeClr val="accent2">
                    <a:lumMod val="75000"/>
                  </a:schemeClr>
                </a:solidFill>
                <a:latin typeface="+mn-lt"/>
              </a:rPr>
              <a:t>and Community Clergy Members</a:t>
            </a:r>
            <a:endParaRPr lang="en-US" sz="2800" dirty="0">
              <a:solidFill>
                <a:schemeClr val="accent2">
                  <a:lumMod val="75000"/>
                </a:schemeClr>
              </a:solidFill>
              <a:latin typeface="+mn-lt"/>
            </a:endParaRPr>
          </a:p>
        </p:txBody>
      </p:sp>
      <p:sp>
        <p:nvSpPr>
          <p:cNvPr id="3" name="Content Placeholder 2"/>
          <p:cNvSpPr>
            <a:spLocks noGrp="1"/>
          </p:cNvSpPr>
          <p:nvPr>
            <p:ph idx="1"/>
          </p:nvPr>
        </p:nvSpPr>
        <p:spPr>
          <a:xfrm>
            <a:off x="457200" y="2057400"/>
            <a:ext cx="8229600" cy="4038600"/>
          </a:xfrm>
        </p:spPr>
        <p:txBody>
          <a:bodyPr>
            <a:normAutofit/>
          </a:bodyPr>
          <a:lstStyle/>
          <a:p>
            <a:pPr>
              <a:buClr>
                <a:schemeClr val="accent2">
                  <a:lumMod val="75000"/>
                </a:schemeClr>
              </a:buClr>
            </a:pPr>
            <a:r>
              <a:rPr lang="en-US" sz="2300" dirty="0" smtClean="0">
                <a:latin typeface="Arial" pitchFamily="34" charset="0"/>
                <a:cs typeface="Arial" pitchFamily="34" charset="0"/>
              </a:rPr>
              <a:t>Unless a patient objects, UConn Health may disclose that patient’s location (hospital room and telephone number) to persons that inquire about that patient </a:t>
            </a:r>
            <a:r>
              <a:rPr lang="en-US" sz="2300" b="1" i="1" dirty="0" smtClean="0">
                <a:latin typeface="Arial" pitchFamily="34" charset="0"/>
                <a:cs typeface="Arial" pitchFamily="34" charset="0"/>
              </a:rPr>
              <a:t>by name.</a:t>
            </a:r>
          </a:p>
          <a:p>
            <a:pPr>
              <a:buClr>
                <a:schemeClr val="accent2">
                  <a:lumMod val="75000"/>
                </a:schemeClr>
              </a:buClr>
              <a:buNone/>
            </a:pPr>
            <a:endParaRPr lang="en-US" sz="2300" i="1" dirty="0" smtClean="0">
              <a:latin typeface="Arial" pitchFamily="34" charset="0"/>
              <a:cs typeface="Arial" pitchFamily="34" charset="0"/>
            </a:endParaRPr>
          </a:p>
          <a:p>
            <a:pPr>
              <a:buClr>
                <a:schemeClr val="accent2">
                  <a:lumMod val="75000"/>
                </a:schemeClr>
              </a:buClr>
            </a:pPr>
            <a:r>
              <a:rPr lang="en-US" sz="2300" dirty="0" smtClean="0">
                <a:latin typeface="Arial" pitchFamily="34" charset="0"/>
                <a:cs typeface="Arial" pitchFamily="34" charset="0"/>
              </a:rPr>
              <a:t>Members of the clergy will also be provided with a patient’s religious affiliation unless the patient objects.</a:t>
            </a:r>
          </a:p>
          <a:p>
            <a:pPr>
              <a:buNone/>
            </a:pPr>
            <a:endParaRPr lang="en-US" sz="2300" dirty="0" smtClean="0">
              <a:solidFill>
                <a:srgbClr val="000000"/>
              </a:solidFill>
              <a:latin typeface="Arial" pitchFamily="34" charset="0"/>
              <a:ea typeface="Calibri" pitchFamily="34" charset="0"/>
              <a:cs typeface="Arial" pitchFamily="34" charset="0"/>
            </a:endParaRPr>
          </a:p>
          <a:p>
            <a:pPr>
              <a:buNone/>
            </a:pPr>
            <a:r>
              <a:rPr lang="en-US" sz="2300" dirty="0" smtClean="0">
                <a:solidFill>
                  <a:srgbClr val="000000"/>
                </a:solidFill>
                <a:latin typeface="Arial" pitchFamily="34" charset="0"/>
                <a:ea typeface="Calibri" pitchFamily="34" charset="0"/>
                <a:cs typeface="Arial" pitchFamily="34" charset="0"/>
              </a:rPr>
              <a:t>Refer to UCHC policy #2003-26:</a:t>
            </a:r>
          </a:p>
          <a:p>
            <a:pPr>
              <a:buNone/>
            </a:pPr>
            <a:r>
              <a:rPr lang="en-US" sz="2300" dirty="0" smtClean="0">
                <a:solidFill>
                  <a:srgbClr val="000000"/>
                </a:solidFill>
                <a:latin typeface="Arial" pitchFamily="34" charset="0"/>
                <a:ea typeface="Calibri" pitchFamily="34" charset="0"/>
                <a:cs typeface="Arial" pitchFamily="34" charset="0"/>
              </a:rPr>
              <a:t> </a:t>
            </a:r>
            <a:r>
              <a:rPr lang="en-US" sz="2300" i="1" dirty="0" smtClean="0">
                <a:solidFill>
                  <a:srgbClr val="000000"/>
                </a:solidFill>
                <a:latin typeface="Arial" pitchFamily="34" charset="0"/>
                <a:ea typeface="Calibri" pitchFamily="34" charset="0"/>
                <a:cs typeface="Arial" pitchFamily="34" charset="0"/>
                <a:hlinkClick r:id="rId2"/>
              </a:rPr>
              <a:t>Directory Information: Disclosure of a Patient’s Information</a:t>
            </a:r>
            <a:endParaRPr lang="en-US" sz="2300" dirty="0" smtClean="0">
              <a:latin typeface="Arial" pitchFamily="34" charset="0"/>
              <a:ea typeface="Calibri" pitchFamily="34" charset="0"/>
              <a:cs typeface="Arial" pitchFamily="34" charset="0"/>
            </a:endParaRPr>
          </a:p>
          <a:p>
            <a:endParaRPr 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763000" cy="762000"/>
          </a:xfrm>
        </p:spPr>
        <p:txBody>
          <a:bodyPr>
            <a:noAutofit/>
          </a:bodyPr>
          <a:lstStyle/>
          <a:p>
            <a:pPr algn="ctr"/>
            <a:r>
              <a:rPr lang="en-US" sz="3000" dirty="0" smtClean="0">
                <a:solidFill>
                  <a:schemeClr val="accent2">
                    <a:lumMod val="75000"/>
                  </a:schemeClr>
                </a:solidFill>
                <a:latin typeface="+mn-lt"/>
              </a:rPr>
              <a:t>Communicating with a Patient’s Family and Friends</a:t>
            </a:r>
            <a:endParaRPr lang="en-US" sz="3000" dirty="0">
              <a:solidFill>
                <a:schemeClr val="accent2">
                  <a:lumMod val="75000"/>
                </a:schemeClr>
              </a:solidFill>
              <a:latin typeface="+mn-lt"/>
            </a:endParaRPr>
          </a:p>
        </p:txBody>
      </p:sp>
      <p:sp>
        <p:nvSpPr>
          <p:cNvPr id="3" name="Content Placeholder 2"/>
          <p:cNvSpPr>
            <a:spLocks noGrp="1"/>
          </p:cNvSpPr>
          <p:nvPr>
            <p:ph idx="1"/>
          </p:nvPr>
        </p:nvSpPr>
        <p:spPr>
          <a:xfrm>
            <a:off x="457200" y="1600200"/>
            <a:ext cx="8229600" cy="4724400"/>
          </a:xfrm>
          <a:ln>
            <a:solidFill>
              <a:schemeClr val="accent1"/>
            </a:solidFill>
          </a:ln>
        </p:spPr>
        <p:txBody>
          <a:bodyPr>
            <a:normAutofit lnSpcReduction="10000"/>
          </a:bodyPr>
          <a:lstStyle/>
          <a:p>
            <a:pPr>
              <a:buClr>
                <a:schemeClr val="accent2">
                  <a:lumMod val="75000"/>
                </a:schemeClr>
              </a:buClr>
            </a:pPr>
            <a:r>
              <a:rPr lang="en-US" sz="2100" dirty="0" smtClean="0">
                <a:latin typeface="Arial" pitchFamily="34" charset="0"/>
                <a:cs typeface="Arial" pitchFamily="34" charset="0"/>
              </a:rPr>
              <a:t>PHI should never be shared with a patient’s family member, friend or others involved in a patient’s care unless the patient has given permission to do so.</a:t>
            </a:r>
          </a:p>
          <a:p>
            <a:pPr>
              <a:buClr>
                <a:schemeClr val="accent2">
                  <a:lumMod val="75000"/>
                </a:schemeClr>
              </a:buClr>
            </a:pPr>
            <a:endParaRPr lang="en-US" sz="2100" dirty="0" smtClean="0">
              <a:latin typeface="Arial" pitchFamily="34" charset="0"/>
              <a:cs typeface="Arial" pitchFamily="34" charset="0"/>
            </a:endParaRPr>
          </a:p>
          <a:p>
            <a:pPr>
              <a:buClr>
                <a:schemeClr val="accent2">
                  <a:lumMod val="75000"/>
                </a:schemeClr>
              </a:buClr>
            </a:pPr>
            <a:r>
              <a:rPr lang="en-US" sz="2100" dirty="0" smtClean="0">
                <a:latin typeface="Arial" pitchFamily="34" charset="0"/>
                <a:cs typeface="Arial" pitchFamily="34" charset="0"/>
              </a:rPr>
              <a:t>A patient can indicate during a discussion with caregivers that a particular person may be included in that discussion of medical and/or financial information.</a:t>
            </a:r>
          </a:p>
          <a:p>
            <a:pPr marL="0" indent="0">
              <a:buClr>
                <a:schemeClr val="accent2">
                  <a:lumMod val="75000"/>
                </a:schemeClr>
              </a:buClr>
              <a:buNone/>
            </a:pPr>
            <a:endParaRPr lang="en-US" sz="2100" dirty="0" smtClean="0">
              <a:latin typeface="Arial" pitchFamily="34" charset="0"/>
              <a:cs typeface="Arial" pitchFamily="34" charset="0"/>
            </a:endParaRPr>
          </a:p>
          <a:p>
            <a:pPr>
              <a:buClr>
                <a:schemeClr val="accent2">
                  <a:lumMod val="75000"/>
                </a:schemeClr>
              </a:buClr>
            </a:pPr>
            <a:r>
              <a:rPr lang="en-US" sz="2100" dirty="0" smtClean="0">
                <a:latin typeface="Arial" pitchFamily="34" charset="0"/>
                <a:cs typeface="Arial" pitchFamily="34" charset="0"/>
              </a:rPr>
              <a:t>If a patient is unable to communicate his/her wishes for any reason, UConn Health may determine whether a particular disclosure is in the best interest of the patient. </a:t>
            </a:r>
          </a:p>
          <a:p>
            <a:pPr>
              <a:buClr>
                <a:schemeClr val="accent2">
                  <a:lumMod val="75000"/>
                </a:schemeClr>
              </a:buClr>
              <a:buNone/>
            </a:pPr>
            <a:endParaRPr lang="en-US" sz="2200" dirty="0" smtClean="0">
              <a:latin typeface="Arial" pitchFamily="34" charset="0"/>
              <a:cs typeface="Arial" pitchFamily="34" charset="0"/>
            </a:endParaRPr>
          </a:p>
          <a:p>
            <a:pPr>
              <a:buClr>
                <a:schemeClr val="accent2">
                  <a:lumMod val="75000"/>
                </a:schemeClr>
              </a:buClr>
              <a:buNone/>
            </a:pPr>
            <a:r>
              <a:rPr lang="en-US" sz="2200" dirty="0" smtClean="0">
                <a:latin typeface="Arial" pitchFamily="34" charset="0"/>
                <a:cs typeface="Arial" pitchFamily="34" charset="0"/>
              </a:rPr>
              <a:t>Refer to policy # 2003-25:</a:t>
            </a:r>
          </a:p>
          <a:p>
            <a:pPr>
              <a:buClr>
                <a:schemeClr val="accent2">
                  <a:lumMod val="75000"/>
                </a:schemeClr>
              </a:buClr>
              <a:buNone/>
            </a:pPr>
            <a:r>
              <a:rPr lang="en-US" sz="2200" dirty="0" smtClean="0">
                <a:latin typeface="Arial" pitchFamily="34" charset="0"/>
                <a:cs typeface="Arial" pitchFamily="34" charset="0"/>
              </a:rPr>
              <a:t> </a:t>
            </a:r>
            <a:r>
              <a:rPr lang="en-US" sz="2200" i="1" dirty="0" smtClean="0">
                <a:latin typeface="Arial" pitchFamily="34" charset="0"/>
                <a:cs typeface="Arial" pitchFamily="34" charset="0"/>
                <a:hlinkClick r:id="rId2"/>
              </a:rPr>
              <a:t>Use and Disclosure Involving Family and Friends</a:t>
            </a:r>
            <a:endParaRPr lang="en-US" sz="2200" i="1"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0600" y="990600"/>
            <a:ext cx="2950616" cy="523220"/>
          </a:xfrm>
          <a:prstGeom prst="rect">
            <a:avLst/>
          </a:prstGeom>
          <a:noFill/>
        </p:spPr>
        <p:txBody>
          <a:bodyPr wrap="none" rtlCol="0">
            <a:spAutoFit/>
          </a:bodyPr>
          <a:lstStyle/>
          <a:p>
            <a:r>
              <a:rPr lang="en-US" sz="2800" dirty="0" smtClean="0">
                <a:solidFill>
                  <a:schemeClr val="accent2">
                    <a:lumMod val="75000"/>
                  </a:schemeClr>
                </a:solidFill>
              </a:rPr>
              <a:t>Knowledge Check</a:t>
            </a:r>
            <a:endParaRPr lang="en-US" sz="2800" dirty="0">
              <a:solidFill>
                <a:schemeClr val="accent2">
                  <a:lumMod val="75000"/>
                </a:schemeClr>
              </a:solidFill>
            </a:endParaRPr>
          </a:p>
        </p:txBody>
      </p:sp>
      <p:sp>
        <p:nvSpPr>
          <p:cNvPr id="5" name="TextBox 4"/>
          <p:cNvSpPr txBox="1"/>
          <p:nvPr/>
        </p:nvSpPr>
        <p:spPr>
          <a:xfrm>
            <a:off x="228600" y="1676400"/>
            <a:ext cx="8305800" cy="5047536"/>
          </a:xfrm>
          <a:prstGeom prst="rect">
            <a:avLst/>
          </a:prstGeom>
          <a:noFill/>
        </p:spPr>
        <p:txBody>
          <a:bodyPr wrap="square" rtlCol="0">
            <a:spAutoFit/>
          </a:bodyPr>
          <a:lstStyle/>
          <a:p>
            <a:r>
              <a:rPr lang="en-US" sz="2000" dirty="0" smtClean="0"/>
              <a:t>Maria is a dental student and has assisted with a procedure in the dental surgery center. The patient’s neighbor has arrived to give the patient a ride home after the procedure and is waiting with the patient. Maria needs to review some information with the patient related to the procedure and follow-up recommendations</a:t>
            </a:r>
            <a:r>
              <a:rPr lang="en-US" sz="2000" dirty="0"/>
              <a:t> </a:t>
            </a:r>
            <a:r>
              <a:rPr lang="en-US" sz="2000" dirty="0" smtClean="0"/>
              <a:t>but she isn’t sure if the patient has given permission to communicate with her neighbor.  What should she do? </a:t>
            </a:r>
          </a:p>
          <a:p>
            <a:endParaRPr lang="en-US" sz="2000" dirty="0" smtClean="0"/>
          </a:p>
          <a:p>
            <a:pPr marL="342900" indent="-342900">
              <a:buAutoNum type="alphaUcPeriod"/>
            </a:pPr>
            <a:r>
              <a:rPr lang="en-US" sz="2000" dirty="0" smtClean="0"/>
              <a:t>Review the information privately with the neighbor first since she is taking the patient home.</a:t>
            </a:r>
          </a:p>
          <a:p>
            <a:pPr marL="342900" indent="-342900">
              <a:buAutoNum type="alphaUcPeriod"/>
            </a:pPr>
            <a:r>
              <a:rPr lang="en-US" sz="2000" dirty="0" smtClean="0"/>
              <a:t>Review the information with the patient and neighbor together since the patient must approve if the neighbor is in the room.</a:t>
            </a:r>
          </a:p>
          <a:p>
            <a:pPr marL="342900" indent="-342900">
              <a:buAutoNum type="alphaUcPeriod"/>
            </a:pPr>
            <a:r>
              <a:rPr lang="en-US" sz="2000" dirty="0" smtClean="0"/>
              <a:t>Ask the patient’s permission to review the information in front of her neighbor.</a:t>
            </a:r>
          </a:p>
          <a:p>
            <a:pPr marL="342900" indent="-342900">
              <a:buAutoNum type="alphaUcPeriod"/>
            </a:pPr>
            <a:r>
              <a:rPr lang="en-US" sz="2000" dirty="0" smtClean="0"/>
              <a:t>Discharge the patient and plan to review the information during her next clinic appointment.</a:t>
            </a:r>
          </a:p>
          <a:p>
            <a:pPr marL="342900" indent="-342900">
              <a:buAutoNum type="alphaUcPeriod"/>
            </a:pPr>
            <a:endParaRPr lang="en-US" sz="2200" dirty="0" smtClean="0"/>
          </a:p>
        </p:txBody>
      </p:sp>
      <p:pic>
        <p:nvPicPr>
          <p:cNvPr id="6" name="Picture 3" descr="C:\Documents and Settings\pack\Local Settings\Temporary Internet Files\Content.IE5\9KSBTL45\MC900442153[1].png"/>
          <p:cNvPicPr>
            <a:picLocks noChangeAspect="1" noChangeArrowheads="1"/>
          </p:cNvPicPr>
          <p:nvPr/>
        </p:nvPicPr>
        <p:blipFill>
          <a:blip r:embed="rId3" cstate="print">
            <a:duotone>
              <a:schemeClr val="accent2">
                <a:shade val="45000"/>
                <a:satMod val="135000"/>
              </a:schemeClr>
              <a:prstClr val="white"/>
            </a:duotone>
          </a:blip>
          <a:srcRect/>
          <a:stretch>
            <a:fillRect/>
          </a:stretch>
        </p:blipFill>
        <p:spPr bwMode="auto">
          <a:xfrm>
            <a:off x="7620000" y="533400"/>
            <a:ext cx="1295400" cy="1219200"/>
          </a:xfrm>
          <a:prstGeom prst="rect">
            <a:avLst/>
          </a:prstGeo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sz="4000" dirty="0" smtClean="0">
                <a:solidFill>
                  <a:schemeClr val="accent2">
                    <a:lumMod val="75000"/>
                  </a:schemeClr>
                </a:solidFill>
                <a:latin typeface="+mn-lt"/>
              </a:rPr>
              <a:t>Disclosures Regarding Decedents</a:t>
            </a:r>
            <a:endParaRPr lang="en-US" sz="4000" dirty="0">
              <a:solidFill>
                <a:schemeClr val="accent2">
                  <a:lumMod val="75000"/>
                </a:schemeClr>
              </a:solidFill>
              <a:latin typeface="+mn-lt"/>
            </a:endParaRPr>
          </a:p>
        </p:txBody>
      </p:sp>
      <p:sp>
        <p:nvSpPr>
          <p:cNvPr id="3" name="Content Placeholder 2"/>
          <p:cNvSpPr>
            <a:spLocks noGrp="1"/>
          </p:cNvSpPr>
          <p:nvPr>
            <p:ph idx="1"/>
          </p:nvPr>
        </p:nvSpPr>
        <p:spPr>
          <a:xfrm>
            <a:off x="457200" y="1981200"/>
            <a:ext cx="8229600" cy="4343400"/>
          </a:xfrm>
        </p:spPr>
        <p:txBody>
          <a:bodyPr/>
          <a:lstStyle/>
          <a:p>
            <a:pPr>
              <a:buClr>
                <a:schemeClr val="accent2">
                  <a:lumMod val="75000"/>
                </a:schemeClr>
              </a:buClr>
            </a:pPr>
            <a:r>
              <a:rPr lang="en-US" sz="2400" dirty="0" smtClean="0">
                <a:latin typeface="Arial" pitchFamily="34" charset="0"/>
                <a:cs typeface="Arial" pitchFamily="34" charset="0"/>
              </a:rPr>
              <a:t>Care providers may disclose PHI to a family member or person who was involved in the care of a deceased patient unless otherwise expressed by the decedent while he or she was alive.</a:t>
            </a:r>
          </a:p>
          <a:p>
            <a:pPr>
              <a:buClr>
                <a:schemeClr val="accent2">
                  <a:lumMod val="75000"/>
                </a:schemeClr>
              </a:buClr>
            </a:pPr>
            <a:endParaRPr lang="en-US" sz="2400" dirty="0" smtClean="0">
              <a:latin typeface="Arial" pitchFamily="34" charset="0"/>
              <a:cs typeface="Arial" pitchFamily="34" charset="0"/>
            </a:endParaRPr>
          </a:p>
          <a:p>
            <a:pPr>
              <a:buClr>
                <a:schemeClr val="accent2">
                  <a:lumMod val="75000"/>
                </a:schemeClr>
              </a:buClr>
            </a:pPr>
            <a:r>
              <a:rPr lang="en-US" sz="2400" dirty="0" smtClean="0">
                <a:latin typeface="Arial" pitchFamily="34" charset="0"/>
                <a:cs typeface="Arial" pitchFamily="34" charset="0"/>
              </a:rPr>
              <a:t>Use your knowledge or best judgment regarding disclosure.</a:t>
            </a:r>
          </a:p>
          <a:p>
            <a:pPr>
              <a:buClr>
                <a:schemeClr val="accent2">
                  <a:lumMod val="75000"/>
                </a:schemeClr>
              </a:buClr>
            </a:pPr>
            <a:endParaRPr lang="en-US" sz="2400" dirty="0" smtClean="0">
              <a:latin typeface="Arial" pitchFamily="34" charset="0"/>
              <a:cs typeface="Arial" pitchFamily="34" charset="0"/>
            </a:endParaRPr>
          </a:p>
          <a:p>
            <a:pPr>
              <a:buClr>
                <a:schemeClr val="accent2">
                  <a:lumMod val="75000"/>
                </a:schemeClr>
              </a:buClr>
            </a:pPr>
            <a:r>
              <a:rPr lang="en-US" sz="2400" dirty="0" smtClean="0">
                <a:latin typeface="Arial" pitchFamily="34" charset="0"/>
                <a:cs typeface="Arial" pitchFamily="34" charset="0"/>
              </a:rPr>
              <a:t>HIPAA will no longer apply to individuals deceased more than 50 years.</a:t>
            </a:r>
          </a:p>
          <a:p>
            <a:pPr>
              <a:buClr>
                <a:schemeClr val="accent2">
                  <a:lumMod val="75000"/>
                </a:schemeClr>
              </a:buClr>
              <a:buNone/>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pPr algn="ctr"/>
            <a:r>
              <a:rPr lang="en-US" sz="4000" dirty="0" smtClean="0">
                <a:solidFill>
                  <a:schemeClr val="accent2">
                    <a:lumMod val="75000"/>
                  </a:schemeClr>
                </a:solidFill>
                <a:latin typeface="+mn-lt"/>
                <a:cs typeface="Arial" pitchFamily="34" charset="0"/>
              </a:rPr>
              <a:t>UConn Health’s Confidentiality Policy</a:t>
            </a:r>
            <a:endParaRPr lang="en-US" sz="4000" dirty="0">
              <a:latin typeface="+mn-lt"/>
            </a:endParaRPr>
          </a:p>
        </p:txBody>
      </p:sp>
      <p:sp>
        <p:nvSpPr>
          <p:cNvPr id="3" name="Content Placeholder 2"/>
          <p:cNvSpPr>
            <a:spLocks noGrp="1"/>
          </p:cNvSpPr>
          <p:nvPr>
            <p:ph idx="1"/>
          </p:nvPr>
        </p:nvSpPr>
        <p:spPr/>
        <p:txBody>
          <a:bodyPr>
            <a:normAutofit/>
          </a:bodyPr>
          <a:lstStyle/>
          <a:p>
            <a:pPr>
              <a:buClr>
                <a:schemeClr val="accent2">
                  <a:lumMod val="75000"/>
                </a:schemeClr>
              </a:buClr>
            </a:pPr>
            <a:r>
              <a:rPr lang="en-US" sz="2400" dirty="0" smtClean="0">
                <a:latin typeface="Arial" pitchFamily="34" charset="0"/>
                <a:cs typeface="Arial" pitchFamily="34" charset="0"/>
              </a:rPr>
              <a:t>“All individuals are expected to be professional and maintain confidentiality at all times, whether dealing with actual records, projects, or conversations….”</a:t>
            </a:r>
          </a:p>
          <a:p>
            <a:pPr>
              <a:buClr>
                <a:schemeClr val="accent2">
                  <a:lumMod val="75000"/>
                </a:schemeClr>
              </a:buClr>
            </a:pPr>
            <a:endParaRPr lang="en-US" sz="2400" dirty="0" smtClean="0">
              <a:latin typeface="Arial" pitchFamily="34" charset="0"/>
              <a:cs typeface="Arial" pitchFamily="34" charset="0"/>
            </a:endParaRPr>
          </a:p>
          <a:p>
            <a:pPr>
              <a:buClr>
                <a:schemeClr val="accent2">
                  <a:lumMod val="75000"/>
                </a:schemeClr>
              </a:buClr>
            </a:pPr>
            <a:r>
              <a:rPr lang="en-US" sz="2400" dirty="0" smtClean="0">
                <a:latin typeface="Arial" pitchFamily="34" charset="0"/>
                <a:cs typeface="Arial" pitchFamily="34" charset="0"/>
              </a:rPr>
              <a:t>“All individuals having access to confidential information are bound by strict ethical and legal restrictions…..”</a:t>
            </a:r>
          </a:p>
          <a:p>
            <a:pPr>
              <a:buClr>
                <a:schemeClr val="accent2">
                  <a:lumMod val="75000"/>
                </a:schemeClr>
              </a:buClr>
              <a:buNone/>
            </a:pPr>
            <a:endParaRPr lang="en-US" sz="2400" dirty="0" smtClean="0">
              <a:latin typeface="Arial" pitchFamily="34" charset="0"/>
              <a:cs typeface="Arial" pitchFamily="34" charset="0"/>
            </a:endParaRPr>
          </a:p>
          <a:p>
            <a:pPr>
              <a:buClr>
                <a:schemeClr val="accent2">
                  <a:lumMod val="75000"/>
                </a:schemeClr>
              </a:buClr>
              <a:buNone/>
            </a:pPr>
            <a:r>
              <a:rPr lang="en-US" sz="2400" dirty="0" smtClean="0">
                <a:latin typeface="Arial" pitchFamily="34" charset="0"/>
                <a:cs typeface="Arial" pitchFamily="34" charset="0"/>
              </a:rPr>
              <a:t>Refer to UCHC policy # 2002-43 </a:t>
            </a:r>
            <a:r>
              <a:rPr lang="en-US" sz="2400" i="1" dirty="0" smtClean="0">
                <a:latin typeface="Arial" pitchFamily="34" charset="0"/>
                <a:cs typeface="Arial" pitchFamily="34" charset="0"/>
                <a:hlinkClick r:id="rId2"/>
              </a:rPr>
              <a:t>Confidentiality</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pPr algn="ctr"/>
            <a:r>
              <a:rPr lang="en-US" sz="3600" dirty="0" smtClean="0">
                <a:solidFill>
                  <a:schemeClr val="accent2">
                    <a:lumMod val="75000"/>
                  </a:schemeClr>
                </a:solidFill>
                <a:latin typeface="+mn-lt"/>
              </a:rPr>
              <a:t>When is a patient authorization required?</a:t>
            </a:r>
            <a:endParaRPr lang="en-US" sz="3600" dirty="0">
              <a:latin typeface="+mn-lt"/>
            </a:endParaRPr>
          </a:p>
        </p:txBody>
      </p:sp>
      <p:sp>
        <p:nvSpPr>
          <p:cNvPr id="3" name="Content Placeholder 2"/>
          <p:cNvSpPr>
            <a:spLocks noGrp="1"/>
          </p:cNvSpPr>
          <p:nvPr>
            <p:ph idx="1"/>
          </p:nvPr>
        </p:nvSpPr>
        <p:spPr>
          <a:xfrm>
            <a:off x="457200" y="1905000"/>
            <a:ext cx="8229600" cy="4389120"/>
          </a:xfrm>
        </p:spPr>
        <p:txBody>
          <a:bodyPr>
            <a:normAutofit/>
          </a:bodyPr>
          <a:lstStyle/>
          <a:p>
            <a:pPr>
              <a:buClr>
                <a:schemeClr val="accent2">
                  <a:lumMod val="75000"/>
                </a:schemeClr>
              </a:buClr>
            </a:pPr>
            <a:r>
              <a:rPr lang="en-US" sz="2400" dirty="0" smtClean="0">
                <a:latin typeface="Arial" pitchFamily="34" charset="0"/>
                <a:cs typeface="Arial" pitchFamily="34" charset="0"/>
              </a:rPr>
              <a:t>In general, if the reason for access, use, or disclosure of information is not related to “TPO” you </a:t>
            </a:r>
            <a:r>
              <a:rPr lang="en-US" sz="2400" b="1" i="1" dirty="0" smtClean="0">
                <a:latin typeface="Arial" pitchFamily="34" charset="0"/>
                <a:cs typeface="Arial" pitchFamily="34" charset="0"/>
              </a:rPr>
              <a:t>must</a:t>
            </a:r>
            <a:r>
              <a:rPr lang="en-US" sz="2400" dirty="0" smtClean="0">
                <a:latin typeface="Arial" pitchFamily="34" charset="0"/>
                <a:cs typeface="Arial" pitchFamily="34" charset="0"/>
              </a:rPr>
              <a:t> have a signed patient authorization.</a:t>
            </a:r>
          </a:p>
          <a:p>
            <a:pPr>
              <a:buClr>
                <a:schemeClr val="accent2">
                  <a:lumMod val="75000"/>
                </a:schemeClr>
              </a:buClr>
              <a:buNone/>
            </a:pPr>
            <a:endParaRPr lang="en-US" sz="2400" dirty="0" smtClean="0">
              <a:latin typeface="Arial" pitchFamily="34" charset="0"/>
              <a:cs typeface="Arial" pitchFamily="34" charset="0"/>
            </a:endParaRPr>
          </a:p>
          <a:p>
            <a:pPr>
              <a:buClr>
                <a:schemeClr val="accent2">
                  <a:lumMod val="75000"/>
                </a:schemeClr>
              </a:buClr>
            </a:pPr>
            <a:r>
              <a:rPr lang="en-US" sz="2400" dirty="0" smtClean="0">
                <a:latin typeface="Arial" pitchFamily="34" charset="0"/>
                <a:cs typeface="Arial" pitchFamily="34" charset="0"/>
              </a:rPr>
              <a:t>Never access, use or disclose PHI without a patient’s consent, if indicated.</a:t>
            </a:r>
          </a:p>
          <a:p>
            <a:pPr>
              <a:buClr>
                <a:schemeClr val="accent2">
                  <a:lumMod val="75000"/>
                </a:schemeClr>
              </a:buClr>
              <a:buNone/>
            </a:pPr>
            <a:endParaRPr lang="en-US" sz="2400" dirty="0" smtClean="0">
              <a:latin typeface="Arial" pitchFamily="34" charset="0"/>
              <a:cs typeface="Arial" pitchFamily="34" charset="0"/>
            </a:endParaRPr>
          </a:p>
          <a:p>
            <a:pPr>
              <a:buClr>
                <a:schemeClr val="accent2">
                  <a:lumMod val="75000"/>
                </a:schemeClr>
              </a:buClr>
              <a:buNone/>
            </a:pPr>
            <a:r>
              <a:rPr lang="en-US" sz="2400" dirty="0" smtClean="0">
                <a:latin typeface="Arial" pitchFamily="34" charset="0"/>
                <a:cs typeface="Arial" pitchFamily="34" charset="0"/>
              </a:rPr>
              <a:t>Refer to UCHC policy # 2003-16:</a:t>
            </a:r>
          </a:p>
          <a:p>
            <a:pPr>
              <a:buClr>
                <a:schemeClr val="accent2">
                  <a:lumMod val="75000"/>
                </a:schemeClr>
              </a:buClr>
              <a:buNone/>
            </a:pPr>
            <a:r>
              <a:rPr lang="en-US" sz="2400" dirty="0" smtClean="0">
                <a:latin typeface="Arial" pitchFamily="34" charset="0"/>
                <a:cs typeface="Arial" pitchFamily="34" charset="0"/>
              </a:rPr>
              <a:t> </a:t>
            </a:r>
            <a:r>
              <a:rPr lang="en-US" sz="2400" i="1" dirty="0" smtClean="0">
                <a:latin typeface="Arial" pitchFamily="34" charset="0"/>
                <a:cs typeface="Arial" pitchFamily="34" charset="0"/>
                <a:hlinkClick r:id="rId2"/>
              </a:rPr>
              <a:t>Authorization for Release of Information</a:t>
            </a:r>
            <a:r>
              <a:rPr lang="en-US" sz="2400" dirty="0" smtClean="0">
                <a:latin typeface="Arial" pitchFamily="34" charset="0"/>
                <a:cs typeface="Arial" pitchFamily="34" charset="0"/>
                <a:hlinkClick r:id="rId2"/>
              </a:rPr>
              <a:t> </a:t>
            </a:r>
            <a:r>
              <a:rPr lang="en-US" sz="2400" dirty="0" smtClean="0">
                <a:latin typeface="Arial" pitchFamily="34" charset="0"/>
                <a:cs typeface="Arial" pitchFamily="34" charset="0"/>
              </a:rPr>
              <a:t>and associated authorization form.</a:t>
            </a:r>
          </a:p>
          <a:p>
            <a:pPr>
              <a:buClr>
                <a:schemeClr val="accent2">
                  <a:lumMod val="75000"/>
                </a:schemeClr>
              </a:buClr>
            </a:pP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19912"/>
          </a:xfrm>
        </p:spPr>
        <p:txBody>
          <a:bodyPr>
            <a:normAutofit/>
          </a:bodyPr>
          <a:lstStyle/>
          <a:p>
            <a:pPr algn="ctr"/>
            <a:r>
              <a:rPr lang="en-US" sz="3600" dirty="0" smtClean="0">
                <a:solidFill>
                  <a:schemeClr val="accent2">
                    <a:lumMod val="75000"/>
                  </a:schemeClr>
                </a:solidFill>
                <a:latin typeface="+mn-lt"/>
              </a:rPr>
              <a:t>Patient Authorizations</a:t>
            </a:r>
            <a:endParaRPr lang="en-US" sz="3600" dirty="0">
              <a:solidFill>
                <a:schemeClr val="accent2">
                  <a:lumMod val="75000"/>
                </a:schemeClr>
              </a:solidFill>
              <a:latin typeface="+mn-lt"/>
            </a:endParaRPr>
          </a:p>
        </p:txBody>
      </p:sp>
      <p:sp>
        <p:nvSpPr>
          <p:cNvPr id="3" name="Content Placeholder 2"/>
          <p:cNvSpPr>
            <a:spLocks noGrp="1"/>
          </p:cNvSpPr>
          <p:nvPr>
            <p:ph idx="1"/>
          </p:nvPr>
        </p:nvSpPr>
        <p:spPr>
          <a:xfrm>
            <a:off x="457200" y="1447800"/>
            <a:ext cx="8458200" cy="5029200"/>
          </a:xfrm>
        </p:spPr>
        <p:txBody>
          <a:bodyPr>
            <a:normAutofit/>
          </a:bodyPr>
          <a:lstStyle/>
          <a:p>
            <a:pPr>
              <a:buClr>
                <a:schemeClr val="accent2">
                  <a:lumMod val="75000"/>
                </a:schemeClr>
              </a:buClr>
            </a:pPr>
            <a:r>
              <a:rPr lang="en-US" sz="2200" dirty="0" smtClean="0">
                <a:latin typeface="Arial" pitchFamily="34" charset="0"/>
                <a:cs typeface="Arial" pitchFamily="34" charset="0"/>
              </a:rPr>
              <a:t>A valid authorization includes specific requirements:</a:t>
            </a:r>
          </a:p>
          <a:p>
            <a:pPr lvl="1">
              <a:buClr>
                <a:schemeClr val="accent2">
                  <a:lumMod val="75000"/>
                </a:schemeClr>
              </a:buClr>
            </a:pPr>
            <a:r>
              <a:rPr lang="en-US" sz="2000" dirty="0" smtClean="0">
                <a:latin typeface="Arial" pitchFamily="34" charset="0"/>
                <a:cs typeface="Arial" pitchFamily="34" charset="0"/>
              </a:rPr>
              <a:t>PHI to be released</a:t>
            </a:r>
          </a:p>
          <a:p>
            <a:pPr lvl="1">
              <a:buClr>
                <a:schemeClr val="accent2">
                  <a:lumMod val="75000"/>
                </a:schemeClr>
              </a:buClr>
            </a:pPr>
            <a:r>
              <a:rPr lang="en-US" sz="2000" dirty="0" smtClean="0">
                <a:latin typeface="Arial" pitchFamily="34" charset="0"/>
                <a:cs typeface="Arial" pitchFamily="34" charset="0"/>
              </a:rPr>
              <a:t>Who may release the information</a:t>
            </a:r>
          </a:p>
          <a:p>
            <a:pPr lvl="1">
              <a:buClr>
                <a:schemeClr val="accent2">
                  <a:lumMod val="75000"/>
                </a:schemeClr>
              </a:buClr>
            </a:pPr>
            <a:r>
              <a:rPr lang="en-US" sz="2000" dirty="0" smtClean="0">
                <a:latin typeface="Arial" pitchFamily="34" charset="0"/>
                <a:cs typeface="Arial" pitchFamily="34" charset="0"/>
              </a:rPr>
              <a:t>Who may receive the information</a:t>
            </a:r>
          </a:p>
          <a:p>
            <a:pPr lvl="1">
              <a:buClr>
                <a:schemeClr val="accent2">
                  <a:lumMod val="75000"/>
                </a:schemeClr>
              </a:buClr>
            </a:pPr>
            <a:r>
              <a:rPr lang="en-US" sz="2000" dirty="0" smtClean="0">
                <a:latin typeface="Arial" pitchFamily="34" charset="0"/>
                <a:cs typeface="Arial" pitchFamily="34" charset="0"/>
              </a:rPr>
              <a:t>Purpose of the disclosure</a:t>
            </a:r>
          </a:p>
          <a:p>
            <a:pPr lvl="1">
              <a:buClr>
                <a:schemeClr val="accent2">
                  <a:lumMod val="75000"/>
                </a:schemeClr>
              </a:buClr>
            </a:pPr>
            <a:r>
              <a:rPr lang="en-US" sz="2000" dirty="0" smtClean="0">
                <a:latin typeface="Arial" pitchFamily="34" charset="0"/>
                <a:cs typeface="Arial" pitchFamily="34" charset="0"/>
              </a:rPr>
              <a:t>Expiration date</a:t>
            </a:r>
          </a:p>
          <a:p>
            <a:pPr lvl="1">
              <a:buClr>
                <a:schemeClr val="accent2">
                  <a:lumMod val="75000"/>
                </a:schemeClr>
              </a:buClr>
            </a:pPr>
            <a:r>
              <a:rPr lang="en-US" sz="2000" dirty="0" smtClean="0">
                <a:latin typeface="Arial" pitchFamily="34" charset="0"/>
                <a:cs typeface="Arial" pitchFamily="34" charset="0"/>
              </a:rPr>
              <a:t>Signature of patient or patient representative</a:t>
            </a:r>
          </a:p>
          <a:p>
            <a:pPr>
              <a:buClr>
                <a:schemeClr val="accent2">
                  <a:lumMod val="75000"/>
                </a:schemeClr>
              </a:buClr>
            </a:pPr>
            <a:r>
              <a:rPr lang="en-US" sz="2200" dirty="0" smtClean="0">
                <a:latin typeface="Arial" pitchFamily="34" charset="0"/>
                <a:cs typeface="Arial" pitchFamily="34" charset="0"/>
              </a:rPr>
              <a:t>Use </a:t>
            </a:r>
            <a:r>
              <a:rPr lang="en-US" sz="2200" b="1" i="1" dirty="0" smtClean="0">
                <a:latin typeface="Arial" pitchFamily="34" charset="0"/>
                <a:cs typeface="Arial" pitchFamily="34" charset="0"/>
              </a:rPr>
              <a:t>only</a:t>
            </a:r>
            <a:r>
              <a:rPr lang="en-US" sz="2200" dirty="0" smtClean="0">
                <a:latin typeface="Arial" pitchFamily="34" charset="0"/>
                <a:cs typeface="Arial" pitchFamily="34" charset="0"/>
              </a:rPr>
              <a:t> UConn Health HIPAA-compliant authorization forms.</a:t>
            </a:r>
          </a:p>
          <a:p>
            <a:pPr>
              <a:buClr>
                <a:schemeClr val="accent2">
                  <a:lumMod val="75000"/>
                </a:schemeClr>
              </a:buClr>
            </a:pPr>
            <a:r>
              <a:rPr lang="en-US" sz="2200" dirty="0" smtClean="0">
                <a:latin typeface="Arial" pitchFamily="34" charset="0"/>
                <a:cs typeface="Arial" pitchFamily="34" charset="0"/>
              </a:rPr>
              <a:t>A patient may withdraw authorization at any time except to the extent that UConn Health has already used or released information under a valid authorization.</a:t>
            </a:r>
          </a:p>
          <a:p>
            <a:pPr>
              <a:buClr>
                <a:schemeClr val="accent2">
                  <a:lumMod val="75000"/>
                </a:schemeClr>
              </a:buClr>
              <a:buNone/>
            </a:pPr>
            <a:endParaRPr lang="en-US" sz="2200" dirty="0" smtClean="0">
              <a:latin typeface="Arial" pitchFamily="34" charset="0"/>
              <a:cs typeface="Arial" pitchFamily="34" charset="0"/>
            </a:endParaRPr>
          </a:p>
          <a:p>
            <a:pPr>
              <a:buClr>
                <a:schemeClr val="accent2">
                  <a:lumMod val="75000"/>
                </a:schemeClr>
              </a:buClr>
              <a:buNone/>
            </a:pPr>
            <a:r>
              <a:rPr lang="en-US" sz="2100" dirty="0" smtClean="0">
                <a:latin typeface="Arial" pitchFamily="34" charset="0"/>
                <a:cs typeface="Arial" pitchFamily="34" charset="0"/>
              </a:rPr>
              <a:t>Refer to policy # 2003-16: </a:t>
            </a:r>
            <a:r>
              <a:rPr lang="en-US" sz="2100" i="1" dirty="0" smtClean="0">
                <a:latin typeface="Arial" pitchFamily="34" charset="0"/>
                <a:cs typeface="Arial" pitchFamily="34" charset="0"/>
                <a:hlinkClick r:id="rId2"/>
              </a:rPr>
              <a:t>Authorization for Release of Information.</a:t>
            </a:r>
            <a:endParaRPr lang="en-US" sz="2100" i="1" dirty="0" smtClean="0">
              <a:latin typeface="Arial" pitchFamily="34" charset="0"/>
              <a:cs typeface="Arial" pitchFamily="34" charset="0"/>
            </a:endParaRPr>
          </a:p>
          <a:p>
            <a:pPr>
              <a:buFont typeface="Wingdings" pitchFamily="2" charset="2"/>
              <a:buNone/>
            </a:pPr>
            <a:endParaRPr lang="en-US" sz="2100" dirty="0" smtClean="0">
              <a:latin typeface="Arial" pitchFamily="34" charset="0"/>
              <a:cs typeface="Arial" pitchFamily="34" charset="0"/>
            </a:endParaRPr>
          </a:p>
          <a:p>
            <a:endParaRPr lang="en-US" sz="2400" dirty="0" smtClean="0"/>
          </a:p>
          <a:p>
            <a:pPr>
              <a:buFont typeface="Wingdings" pitchFamily="2" charset="2"/>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3124200"/>
            <a:ext cx="7620000" cy="1569660"/>
          </a:xfrm>
          <a:prstGeom prst="rect">
            <a:avLst/>
          </a:prstGeom>
          <a:noFill/>
        </p:spPr>
        <p:txBody>
          <a:bodyPr wrap="square" rtlCol="0">
            <a:spAutoFit/>
          </a:bodyPr>
          <a:lstStyle/>
          <a:p>
            <a:r>
              <a:rPr lang="en-US" sz="2400" dirty="0" smtClean="0"/>
              <a:t>A signed patient authorization gives UCHC permission to disclose any and all parts of a patient record. </a:t>
            </a:r>
          </a:p>
          <a:p>
            <a:endParaRPr lang="en-US" sz="2400" dirty="0" smtClean="0"/>
          </a:p>
          <a:p>
            <a:r>
              <a:rPr lang="en-US" sz="2400" dirty="0" smtClean="0"/>
              <a:t>	True					False</a:t>
            </a:r>
            <a:endParaRPr lang="en-US" sz="2400" dirty="0"/>
          </a:p>
        </p:txBody>
      </p:sp>
      <p:sp>
        <p:nvSpPr>
          <p:cNvPr id="5" name="TextBox 4"/>
          <p:cNvSpPr txBox="1"/>
          <p:nvPr/>
        </p:nvSpPr>
        <p:spPr>
          <a:xfrm>
            <a:off x="1066800" y="1219200"/>
            <a:ext cx="2950616" cy="523220"/>
          </a:xfrm>
          <a:prstGeom prst="rect">
            <a:avLst/>
          </a:prstGeom>
          <a:noFill/>
        </p:spPr>
        <p:txBody>
          <a:bodyPr wrap="none" rtlCol="0">
            <a:spAutoFit/>
          </a:bodyPr>
          <a:lstStyle/>
          <a:p>
            <a:r>
              <a:rPr lang="en-US" sz="2800" dirty="0" smtClean="0">
                <a:solidFill>
                  <a:schemeClr val="accent2">
                    <a:lumMod val="75000"/>
                  </a:schemeClr>
                </a:solidFill>
              </a:rPr>
              <a:t>Knowledge Check</a:t>
            </a:r>
            <a:endParaRPr lang="en-US" sz="2800" dirty="0">
              <a:solidFill>
                <a:schemeClr val="accent2">
                  <a:lumMod val="75000"/>
                </a:schemeClr>
              </a:solidFill>
            </a:endParaRPr>
          </a:p>
        </p:txBody>
      </p:sp>
      <p:pic>
        <p:nvPicPr>
          <p:cNvPr id="6" name="Picture 3" descr="C:\Documents and Settings\pack\Local Settings\Temporary Internet Files\Content.IE5\9KSBTL45\MC900442153[1].png"/>
          <p:cNvPicPr>
            <a:picLocks noChangeAspect="1" noChangeArrowheads="1"/>
          </p:cNvPicPr>
          <p:nvPr/>
        </p:nvPicPr>
        <p:blipFill>
          <a:blip r:embed="rId3" cstate="print">
            <a:duotone>
              <a:schemeClr val="accent2">
                <a:shade val="45000"/>
                <a:satMod val="135000"/>
              </a:schemeClr>
              <a:prstClr val="white"/>
            </a:duotone>
          </a:blip>
          <a:srcRect/>
          <a:stretch>
            <a:fillRect/>
          </a:stretch>
        </p:blipFill>
        <p:spPr bwMode="auto">
          <a:xfrm>
            <a:off x="6477000" y="1143000"/>
            <a:ext cx="1447800" cy="1371600"/>
          </a:xfrm>
          <a:prstGeom prst="rect">
            <a:avLst/>
          </a:prstGeom>
          <a:noFill/>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209800"/>
            <a:ext cx="8305800" cy="1143000"/>
          </a:xfrm>
        </p:spPr>
        <p:txBody>
          <a:bodyPr>
            <a:noAutofit/>
          </a:bodyPr>
          <a:lstStyle/>
          <a:p>
            <a:pPr algn="ctr"/>
            <a:r>
              <a:rPr lang="en-US" sz="4200" dirty="0" smtClean="0">
                <a:solidFill>
                  <a:schemeClr val="accent2">
                    <a:lumMod val="75000"/>
                  </a:schemeClr>
                </a:solidFill>
                <a:latin typeface="+mn-lt"/>
              </a:rPr>
              <a:t>Protecting Confidential </a:t>
            </a:r>
            <a:br>
              <a:rPr lang="en-US" sz="4200" dirty="0" smtClean="0">
                <a:solidFill>
                  <a:schemeClr val="accent2">
                    <a:lumMod val="75000"/>
                  </a:schemeClr>
                </a:solidFill>
                <a:latin typeface="+mn-lt"/>
              </a:rPr>
            </a:br>
            <a:r>
              <a:rPr lang="en-US" sz="4200" dirty="0" smtClean="0">
                <a:solidFill>
                  <a:schemeClr val="accent2">
                    <a:lumMod val="75000"/>
                  </a:schemeClr>
                </a:solidFill>
                <a:latin typeface="+mn-lt"/>
              </a:rPr>
              <a:t>Patient Information</a:t>
            </a:r>
            <a:endParaRPr lang="en-US" sz="4200" dirty="0">
              <a:solidFill>
                <a:schemeClr val="accent2">
                  <a:lumMod val="75000"/>
                </a:schemeClr>
              </a:solidFill>
              <a:latin typeface="+mn-lt"/>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96112"/>
          </a:xfrm>
        </p:spPr>
        <p:txBody>
          <a:bodyPr>
            <a:normAutofit/>
          </a:bodyPr>
          <a:lstStyle/>
          <a:p>
            <a:pPr algn="ctr"/>
            <a:r>
              <a:rPr lang="en-US" sz="3600" dirty="0" smtClean="0">
                <a:solidFill>
                  <a:schemeClr val="accent2">
                    <a:lumMod val="75000"/>
                  </a:schemeClr>
                </a:solidFill>
                <a:latin typeface="+mn-lt"/>
              </a:rPr>
              <a:t>Minimum Necessary Rule</a:t>
            </a:r>
            <a:endParaRPr lang="en-US" sz="3600" dirty="0">
              <a:solidFill>
                <a:schemeClr val="accent2">
                  <a:lumMod val="75000"/>
                </a:schemeClr>
              </a:solidFill>
              <a:latin typeface="+mn-lt"/>
            </a:endParaRPr>
          </a:p>
        </p:txBody>
      </p:sp>
      <p:sp>
        <p:nvSpPr>
          <p:cNvPr id="3" name="Content Placeholder 2"/>
          <p:cNvSpPr>
            <a:spLocks noGrp="1"/>
          </p:cNvSpPr>
          <p:nvPr>
            <p:ph idx="1"/>
          </p:nvPr>
        </p:nvSpPr>
        <p:spPr>
          <a:xfrm>
            <a:off x="152400" y="1905000"/>
            <a:ext cx="8686800" cy="4419600"/>
          </a:xfrm>
        </p:spPr>
        <p:txBody>
          <a:bodyPr>
            <a:normAutofit/>
          </a:bodyPr>
          <a:lstStyle/>
          <a:p>
            <a:pPr>
              <a:buClr>
                <a:schemeClr val="accent2">
                  <a:lumMod val="75000"/>
                </a:schemeClr>
              </a:buClr>
            </a:pPr>
            <a:r>
              <a:rPr lang="en-US" sz="2100" dirty="0" smtClean="0">
                <a:latin typeface="Arial" pitchFamily="34" charset="0"/>
                <a:cs typeface="Arial" pitchFamily="34" charset="0"/>
              </a:rPr>
              <a:t>Except for treatment purposes,</a:t>
            </a:r>
            <a:r>
              <a:rPr lang="en-US" sz="2100" b="1" dirty="0" smtClean="0">
                <a:latin typeface="Arial" pitchFamily="34" charset="0"/>
                <a:cs typeface="Arial" pitchFamily="34" charset="0"/>
              </a:rPr>
              <a:t> </a:t>
            </a:r>
            <a:r>
              <a:rPr lang="en-US" sz="2100" dirty="0" smtClean="0">
                <a:latin typeface="Arial" pitchFamily="34" charset="0"/>
                <a:cs typeface="Arial" pitchFamily="34" charset="0"/>
              </a:rPr>
              <a:t>limit access, use or disclosure of PHI to the </a:t>
            </a:r>
            <a:r>
              <a:rPr lang="en-US" sz="2100" b="1" i="1" dirty="0" smtClean="0">
                <a:latin typeface="Arial" pitchFamily="34" charset="0"/>
                <a:cs typeface="Arial" pitchFamily="34" charset="0"/>
              </a:rPr>
              <a:t>minimum necessary </a:t>
            </a:r>
            <a:r>
              <a:rPr lang="en-US" sz="2100" dirty="0" smtClean="0">
                <a:latin typeface="Arial" pitchFamily="34" charset="0"/>
                <a:cs typeface="Arial" pitchFamily="34" charset="0"/>
              </a:rPr>
              <a:t>to accomplish the intended purpose.</a:t>
            </a:r>
          </a:p>
          <a:p>
            <a:pPr>
              <a:buClr>
                <a:schemeClr val="accent2">
                  <a:lumMod val="75000"/>
                </a:schemeClr>
              </a:buClr>
            </a:pPr>
            <a:r>
              <a:rPr lang="en-US" sz="2100" dirty="0" smtClean="0">
                <a:latin typeface="Arial" pitchFamily="34" charset="0"/>
                <a:cs typeface="Arial" pitchFamily="34" charset="0"/>
              </a:rPr>
              <a:t>Access, use or disclose:</a:t>
            </a:r>
          </a:p>
          <a:p>
            <a:pPr lvl="1">
              <a:buClr>
                <a:schemeClr val="accent2">
                  <a:lumMod val="75000"/>
                </a:schemeClr>
              </a:buClr>
            </a:pPr>
            <a:r>
              <a:rPr lang="en-US" sz="2000" i="1" dirty="0" smtClean="0">
                <a:latin typeface="Arial" pitchFamily="34" charset="0"/>
                <a:cs typeface="Arial" pitchFamily="34" charset="0"/>
              </a:rPr>
              <a:t>Only</a:t>
            </a:r>
            <a:r>
              <a:rPr lang="en-US" sz="2000" dirty="0" smtClean="0">
                <a:latin typeface="Arial" pitchFamily="34" charset="0"/>
                <a:cs typeface="Arial" pitchFamily="34" charset="0"/>
              </a:rPr>
              <a:t> </a:t>
            </a:r>
            <a:r>
              <a:rPr lang="en-US" sz="2000" i="1" dirty="0" smtClean="0">
                <a:latin typeface="Arial" pitchFamily="34" charset="0"/>
                <a:cs typeface="Arial" pitchFamily="34" charset="0"/>
              </a:rPr>
              <a:t>PHI needed to complete an assigned task in your student role </a:t>
            </a:r>
            <a:r>
              <a:rPr lang="en-US" sz="2000" b="1" i="1" dirty="0" smtClean="0">
                <a:latin typeface="Arial" pitchFamily="34" charset="0"/>
                <a:cs typeface="Arial" pitchFamily="34" charset="0"/>
              </a:rPr>
              <a:t>and</a:t>
            </a:r>
            <a:endParaRPr lang="en-US" sz="2000" dirty="0" smtClean="0">
              <a:latin typeface="Arial" pitchFamily="34" charset="0"/>
              <a:cs typeface="Arial" pitchFamily="34" charset="0"/>
            </a:endParaRPr>
          </a:p>
          <a:p>
            <a:pPr lvl="1">
              <a:buClr>
                <a:schemeClr val="accent2">
                  <a:lumMod val="75000"/>
                </a:schemeClr>
              </a:buClr>
            </a:pPr>
            <a:r>
              <a:rPr lang="en-US" sz="2000" i="1" dirty="0" smtClean="0">
                <a:latin typeface="Arial" pitchFamily="34" charset="0"/>
                <a:cs typeface="Arial" pitchFamily="34" charset="0"/>
              </a:rPr>
              <a:t>Only when the specific PHI is necessary to perform that task.</a:t>
            </a:r>
            <a:endParaRPr lang="en-US" sz="2000" dirty="0" smtClean="0">
              <a:latin typeface="Arial" pitchFamily="34" charset="0"/>
              <a:cs typeface="Arial" pitchFamily="34" charset="0"/>
            </a:endParaRPr>
          </a:p>
          <a:p>
            <a:pPr>
              <a:buClr>
                <a:schemeClr val="accent2">
                  <a:lumMod val="75000"/>
                </a:schemeClr>
              </a:buClr>
            </a:pPr>
            <a:r>
              <a:rPr lang="en-US" sz="2100" dirty="0" smtClean="0">
                <a:latin typeface="Arial" pitchFamily="34" charset="0"/>
                <a:cs typeface="Arial" pitchFamily="34" charset="0"/>
              </a:rPr>
              <a:t>Unless you need certain patient information to carry out your student responsibilities, do not access that information.</a:t>
            </a:r>
          </a:p>
          <a:p>
            <a:pPr>
              <a:buClr>
                <a:schemeClr val="accent2">
                  <a:lumMod val="75000"/>
                </a:schemeClr>
              </a:buClr>
              <a:buNone/>
            </a:pPr>
            <a:endParaRPr lang="en-US" sz="2400" dirty="0" smtClean="0">
              <a:latin typeface="Arial" pitchFamily="34" charset="0"/>
              <a:cs typeface="Arial" pitchFamily="34" charset="0"/>
            </a:endParaRPr>
          </a:p>
          <a:p>
            <a:pPr>
              <a:buClr>
                <a:schemeClr val="accent2">
                  <a:lumMod val="75000"/>
                </a:schemeClr>
              </a:buClr>
              <a:buNone/>
            </a:pPr>
            <a:r>
              <a:rPr lang="en-US" sz="2400" dirty="0" smtClean="0">
                <a:latin typeface="Arial" pitchFamily="34" charset="0"/>
                <a:cs typeface="Arial" pitchFamily="34" charset="0"/>
              </a:rPr>
              <a:t>Refer to policy # 2003-21: </a:t>
            </a:r>
            <a:r>
              <a:rPr lang="en-US" sz="2400" i="1" dirty="0" smtClean="0">
                <a:latin typeface="Arial" pitchFamily="34" charset="0"/>
                <a:cs typeface="Arial" pitchFamily="34" charset="0"/>
                <a:hlinkClick r:id="rId2"/>
              </a:rPr>
              <a:t>Minimum Necessary Data</a:t>
            </a:r>
            <a:endParaRPr lang="en-US" sz="2400" i="1" dirty="0" smtClean="0">
              <a:latin typeface="Arial" pitchFamily="34" charset="0"/>
              <a:cs typeface="Arial" pitchFamily="34" charset="0"/>
            </a:endParaRPr>
          </a:p>
          <a:p>
            <a:pPr>
              <a:buNone/>
            </a:pPr>
            <a:endParaRPr lang="en-US" sz="24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382000" cy="819912"/>
          </a:xfrm>
        </p:spPr>
        <p:txBody>
          <a:bodyPr>
            <a:normAutofit fontScale="90000"/>
          </a:bodyPr>
          <a:lstStyle/>
          <a:p>
            <a:pPr algn="ctr"/>
            <a:r>
              <a:rPr lang="en-US" sz="3200" dirty="0" smtClean="0">
                <a:solidFill>
                  <a:schemeClr val="accent2">
                    <a:lumMod val="75000"/>
                  </a:schemeClr>
                </a:solidFill>
                <a:latin typeface="+mn-lt"/>
              </a:rPr>
              <a:t>Students’ friends and family: Access and Disclosure</a:t>
            </a:r>
            <a:endParaRPr lang="en-US" sz="3200" dirty="0">
              <a:solidFill>
                <a:schemeClr val="accent2">
                  <a:lumMod val="75000"/>
                </a:schemeClr>
              </a:solidFill>
              <a:latin typeface="+mn-lt"/>
            </a:endParaRPr>
          </a:p>
        </p:txBody>
      </p:sp>
      <p:sp>
        <p:nvSpPr>
          <p:cNvPr id="3" name="Content Placeholder 2"/>
          <p:cNvSpPr>
            <a:spLocks noGrp="1"/>
          </p:cNvSpPr>
          <p:nvPr>
            <p:ph idx="1"/>
          </p:nvPr>
        </p:nvSpPr>
        <p:spPr>
          <a:xfrm>
            <a:off x="228600" y="1905000"/>
            <a:ext cx="8839200" cy="4648200"/>
          </a:xfrm>
        </p:spPr>
        <p:txBody>
          <a:bodyPr>
            <a:normAutofit/>
          </a:bodyPr>
          <a:lstStyle/>
          <a:p>
            <a:pPr>
              <a:buClr>
                <a:schemeClr val="accent2">
                  <a:lumMod val="75000"/>
                </a:schemeClr>
              </a:buClr>
            </a:pPr>
            <a:r>
              <a:rPr lang="en-US" sz="2100" dirty="0" smtClean="0">
                <a:latin typeface="Arial" pitchFamily="34" charset="0"/>
                <a:cs typeface="Arial" pitchFamily="34" charset="0"/>
              </a:rPr>
              <a:t>Unless required for a specific </a:t>
            </a:r>
            <a:r>
              <a:rPr lang="en-US" sz="2100" i="1" dirty="0" smtClean="0">
                <a:latin typeface="Arial" pitchFamily="34" charset="0"/>
                <a:cs typeface="Arial" pitchFamily="34" charset="0"/>
              </a:rPr>
              <a:t>treatment-related </a:t>
            </a:r>
            <a:r>
              <a:rPr lang="en-US" sz="2100" dirty="0" smtClean="0">
                <a:latin typeface="Arial" pitchFamily="34" charset="0"/>
                <a:cs typeface="Arial" pitchFamily="34" charset="0"/>
              </a:rPr>
              <a:t>task, students may not:</a:t>
            </a:r>
          </a:p>
          <a:p>
            <a:pPr lvl="1">
              <a:buClr>
                <a:schemeClr val="accent2">
                  <a:lumMod val="75000"/>
                </a:schemeClr>
              </a:buClr>
            </a:pPr>
            <a:r>
              <a:rPr lang="en-US" sz="2000" dirty="0">
                <a:latin typeface="Arial" pitchFamily="34" charset="0"/>
                <a:cs typeface="Arial" pitchFamily="34" charset="0"/>
              </a:rPr>
              <a:t>Access family’s or friends’ information, </a:t>
            </a:r>
            <a:r>
              <a:rPr lang="en-US" sz="2000" i="1" dirty="0">
                <a:latin typeface="Arial" pitchFamily="34" charset="0"/>
                <a:cs typeface="Arial" pitchFamily="34" charset="0"/>
              </a:rPr>
              <a:t>even if they ask you to do so.</a:t>
            </a:r>
            <a:endParaRPr lang="en-US" sz="2000" dirty="0">
              <a:latin typeface="Arial" pitchFamily="34" charset="0"/>
              <a:cs typeface="Arial" pitchFamily="34" charset="0"/>
            </a:endParaRPr>
          </a:p>
          <a:p>
            <a:pPr lvl="1">
              <a:buClr>
                <a:schemeClr val="accent2">
                  <a:lumMod val="75000"/>
                </a:schemeClr>
              </a:buClr>
            </a:pPr>
            <a:r>
              <a:rPr lang="en-US" sz="2000" dirty="0">
                <a:latin typeface="Arial" pitchFamily="34" charset="0"/>
                <a:cs typeface="Arial" pitchFamily="34" charset="0"/>
              </a:rPr>
              <a:t>Access supervisors’ or other residents’/students’ information, </a:t>
            </a:r>
            <a:r>
              <a:rPr lang="en-US" sz="2000" i="1" dirty="0">
                <a:latin typeface="Arial" pitchFamily="34" charset="0"/>
                <a:cs typeface="Arial" pitchFamily="34" charset="0"/>
              </a:rPr>
              <a:t>even if they ask you to do so</a:t>
            </a:r>
            <a:r>
              <a:rPr lang="en-US" sz="2000" i="1" dirty="0" smtClean="0">
                <a:latin typeface="Arial" pitchFamily="34" charset="0"/>
                <a:cs typeface="Arial" pitchFamily="34" charset="0"/>
              </a:rPr>
              <a:t>.</a:t>
            </a:r>
            <a:endParaRPr lang="en-US" sz="2100" dirty="0" smtClean="0">
              <a:latin typeface="Arial" pitchFamily="34" charset="0"/>
              <a:cs typeface="Arial" pitchFamily="34" charset="0"/>
            </a:endParaRPr>
          </a:p>
          <a:p>
            <a:pPr marL="274320" lvl="1" indent="-274320">
              <a:buClr>
                <a:schemeClr val="accent2">
                  <a:lumMod val="75000"/>
                </a:schemeClr>
              </a:buClr>
              <a:buSzPct val="95000"/>
            </a:pPr>
            <a:r>
              <a:rPr lang="en-US" sz="2000" dirty="0">
                <a:latin typeface="Arial" pitchFamily="34" charset="0"/>
                <a:cs typeface="Arial" pitchFamily="34" charset="0"/>
              </a:rPr>
              <a:t>Students m</a:t>
            </a:r>
            <a:r>
              <a:rPr lang="en-US" sz="2100" dirty="0">
                <a:latin typeface="Arial" pitchFamily="34" charset="0"/>
                <a:cs typeface="Arial" pitchFamily="34" charset="0"/>
              </a:rPr>
              <a:t>ay not disclose patient information to anyone that is not authorized to have the PHI including</a:t>
            </a:r>
            <a:r>
              <a:rPr lang="en-US" sz="2100" dirty="0" smtClean="0">
                <a:latin typeface="Arial" pitchFamily="34" charset="0"/>
                <a:cs typeface="Arial" pitchFamily="34" charset="0"/>
              </a:rPr>
              <a:t>:</a:t>
            </a:r>
          </a:p>
          <a:p>
            <a:pPr lvl="1">
              <a:buClr>
                <a:schemeClr val="accent2">
                  <a:lumMod val="75000"/>
                </a:schemeClr>
              </a:buClr>
            </a:pPr>
            <a:r>
              <a:rPr lang="en-US" sz="2000" dirty="0" smtClean="0">
                <a:latin typeface="Arial" pitchFamily="34" charset="0"/>
                <a:cs typeface="Arial" pitchFamily="34" charset="0"/>
              </a:rPr>
              <a:t>Family</a:t>
            </a:r>
          </a:p>
          <a:p>
            <a:pPr lvl="1">
              <a:buClr>
                <a:schemeClr val="accent2">
                  <a:lumMod val="75000"/>
                </a:schemeClr>
              </a:buClr>
            </a:pPr>
            <a:r>
              <a:rPr lang="en-US" sz="2000" dirty="0" smtClean="0">
                <a:latin typeface="Arial" pitchFamily="34" charset="0"/>
                <a:cs typeface="Arial" pitchFamily="34" charset="0"/>
              </a:rPr>
              <a:t>Friends/neighbors</a:t>
            </a:r>
          </a:p>
          <a:p>
            <a:pPr lvl="1">
              <a:buClr>
                <a:schemeClr val="accent2">
                  <a:lumMod val="75000"/>
                </a:schemeClr>
              </a:buClr>
            </a:pPr>
            <a:r>
              <a:rPr lang="en-US" sz="2000" dirty="0" smtClean="0">
                <a:latin typeface="Arial" pitchFamily="34" charset="0"/>
                <a:cs typeface="Arial" pitchFamily="34" charset="0"/>
              </a:rPr>
              <a:t>Fellow students</a:t>
            </a:r>
          </a:p>
          <a:p>
            <a:pPr>
              <a:buClr>
                <a:schemeClr val="accent2">
                  <a:lumMod val="75000"/>
                </a:schemeClr>
              </a:buClr>
            </a:pPr>
            <a:r>
              <a:rPr lang="en-US" sz="2100" dirty="0" smtClean="0">
                <a:latin typeface="Arial" pitchFamily="34" charset="0"/>
                <a:cs typeface="Arial" pitchFamily="34" charset="0"/>
              </a:rPr>
              <a:t>UConn Health policy prohibits students who are also patients from accessing their own medical information for personal reasons.</a:t>
            </a:r>
            <a:endParaRPr lang="en-US" sz="21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19912"/>
          </a:xfrm>
        </p:spPr>
        <p:txBody>
          <a:bodyPr>
            <a:normAutofit/>
          </a:bodyPr>
          <a:lstStyle/>
          <a:p>
            <a:pPr algn="ctr"/>
            <a:r>
              <a:rPr lang="en-US" sz="3600" dirty="0" smtClean="0">
                <a:solidFill>
                  <a:schemeClr val="accent2">
                    <a:lumMod val="75000"/>
                  </a:schemeClr>
                </a:solidFill>
                <a:latin typeface="+mn-lt"/>
              </a:rPr>
              <a:t>Verifying Information Requests</a:t>
            </a:r>
            <a:endParaRPr lang="en-US" sz="3600" dirty="0">
              <a:solidFill>
                <a:schemeClr val="accent2">
                  <a:lumMod val="75000"/>
                </a:schemeClr>
              </a:solidFill>
              <a:latin typeface="+mn-lt"/>
            </a:endParaRPr>
          </a:p>
        </p:txBody>
      </p:sp>
      <p:sp>
        <p:nvSpPr>
          <p:cNvPr id="3" name="Content Placeholder 2"/>
          <p:cNvSpPr>
            <a:spLocks noGrp="1"/>
          </p:cNvSpPr>
          <p:nvPr>
            <p:ph idx="1"/>
          </p:nvPr>
        </p:nvSpPr>
        <p:spPr>
          <a:xfrm>
            <a:off x="228600" y="1600200"/>
            <a:ext cx="8610600" cy="4724400"/>
          </a:xfrm>
        </p:spPr>
        <p:txBody>
          <a:bodyPr>
            <a:normAutofit/>
          </a:bodyPr>
          <a:lstStyle/>
          <a:p>
            <a:pPr>
              <a:buClr>
                <a:schemeClr val="accent2">
                  <a:lumMod val="75000"/>
                </a:schemeClr>
              </a:buClr>
            </a:pPr>
            <a:r>
              <a:rPr lang="en-US" sz="2100" dirty="0" smtClean="0">
                <a:latin typeface="Arial" pitchFamily="34" charset="0"/>
                <a:cs typeface="Arial" pitchFamily="34" charset="0"/>
              </a:rPr>
              <a:t>Before sharing any PHI, UConn Health must verify:</a:t>
            </a:r>
          </a:p>
          <a:p>
            <a:pPr lvl="1">
              <a:buClr>
                <a:schemeClr val="accent2">
                  <a:lumMod val="75000"/>
                </a:schemeClr>
              </a:buClr>
            </a:pPr>
            <a:r>
              <a:rPr lang="en-US" sz="2000" dirty="0" smtClean="0">
                <a:latin typeface="Arial" pitchFamily="34" charset="0"/>
                <a:cs typeface="Arial" pitchFamily="34" charset="0"/>
              </a:rPr>
              <a:t>The identity of the individual requesting the information.</a:t>
            </a:r>
          </a:p>
          <a:p>
            <a:pPr lvl="1">
              <a:buClr>
                <a:schemeClr val="accent2">
                  <a:lumMod val="75000"/>
                </a:schemeClr>
              </a:buClr>
            </a:pPr>
            <a:r>
              <a:rPr lang="en-US" sz="2000" dirty="0" smtClean="0">
                <a:latin typeface="Arial" pitchFamily="34" charset="0"/>
                <a:cs typeface="Arial" pitchFamily="34" charset="0"/>
              </a:rPr>
              <a:t>That this individual has the right to obtain the information requested.</a:t>
            </a:r>
          </a:p>
          <a:p>
            <a:pPr marL="274320" lvl="1" indent="-274320">
              <a:buClr>
                <a:schemeClr val="accent2">
                  <a:lumMod val="75000"/>
                </a:schemeClr>
              </a:buClr>
              <a:buSzPct val="95000"/>
            </a:pPr>
            <a:r>
              <a:rPr lang="en-US" sz="2100" dirty="0" smtClean="0">
                <a:latin typeface="Arial" pitchFamily="34" charset="0"/>
                <a:cs typeface="Arial" pitchFamily="34" charset="0"/>
              </a:rPr>
              <a:t>If a patient calls to obtain information about him/herself, UConn Health will verify the individual’s identity using information available in the </a:t>
            </a:r>
            <a:r>
              <a:rPr lang="en-US" sz="2100" i="1" dirty="0" smtClean="0">
                <a:latin typeface="Arial" pitchFamily="34" charset="0"/>
                <a:cs typeface="Arial" pitchFamily="34" charset="0"/>
              </a:rPr>
              <a:t>Patient Registration </a:t>
            </a:r>
            <a:r>
              <a:rPr lang="en-US" sz="2100" dirty="0" smtClean="0">
                <a:latin typeface="Arial" pitchFamily="34" charset="0"/>
                <a:cs typeface="Arial" pitchFamily="34" charset="0"/>
              </a:rPr>
              <a:t>system.</a:t>
            </a:r>
          </a:p>
          <a:p>
            <a:pPr marL="274320" lvl="1" indent="-274320">
              <a:buClr>
                <a:schemeClr val="accent2">
                  <a:lumMod val="75000"/>
                </a:schemeClr>
              </a:buClr>
              <a:buSzPct val="95000"/>
            </a:pPr>
            <a:r>
              <a:rPr lang="en-US" sz="2100" dirty="0" smtClean="0">
                <a:latin typeface="Arial" pitchFamily="34" charset="0"/>
                <a:cs typeface="Arial" pitchFamily="34" charset="0"/>
              </a:rPr>
              <a:t>In the event that an individual’s identity and/or legal authority cannot be verified, UConn Health staff members will not disclose the PHI and will report the request to their immediate supervisor.</a:t>
            </a:r>
          </a:p>
          <a:p>
            <a:pPr marL="274320" lvl="1" indent="-274320">
              <a:buClr>
                <a:schemeClr val="accent2">
                  <a:lumMod val="75000"/>
                </a:schemeClr>
              </a:buClr>
              <a:buSzPct val="95000"/>
            </a:pPr>
            <a:endParaRPr lang="en-US" sz="2100" dirty="0" smtClean="0">
              <a:latin typeface="Arial" pitchFamily="34" charset="0"/>
              <a:cs typeface="Arial" pitchFamily="34" charset="0"/>
            </a:endParaRPr>
          </a:p>
          <a:p>
            <a:pPr marL="274320" lvl="1" indent="-274320">
              <a:buClr>
                <a:schemeClr val="accent2">
                  <a:lumMod val="75000"/>
                </a:schemeClr>
              </a:buClr>
              <a:buSzPct val="95000"/>
              <a:buNone/>
            </a:pPr>
            <a:r>
              <a:rPr lang="en-US" sz="2100" dirty="0" smtClean="0">
                <a:latin typeface="Arial" pitchFamily="34" charset="0"/>
                <a:cs typeface="Arial" pitchFamily="34" charset="0"/>
              </a:rPr>
              <a:t>Refer to policy # 2003-20:</a:t>
            </a:r>
          </a:p>
          <a:p>
            <a:pPr marL="274320" lvl="1" indent="-274320">
              <a:buClr>
                <a:schemeClr val="accent2">
                  <a:lumMod val="75000"/>
                </a:schemeClr>
              </a:buClr>
              <a:buSzPct val="95000"/>
              <a:buNone/>
            </a:pPr>
            <a:r>
              <a:rPr lang="en-US" sz="2100" dirty="0" smtClean="0">
                <a:latin typeface="Arial" pitchFamily="34" charset="0"/>
                <a:cs typeface="Arial" pitchFamily="34" charset="0"/>
              </a:rPr>
              <a:t> </a:t>
            </a:r>
            <a:r>
              <a:rPr lang="en-US" sz="2100" i="1" dirty="0" smtClean="0">
                <a:latin typeface="Arial" pitchFamily="34" charset="0"/>
                <a:cs typeface="Arial" pitchFamily="34" charset="0"/>
                <a:hlinkClick r:id="rId2"/>
              </a:rPr>
              <a:t>Verification of Individuals or Entities Requesting Disclosure of Protected Health Information</a:t>
            </a:r>
            <a:endParaRPr lang="en-US" sz="2100" i="1" dirty="0" smtClean="0">
              <a:latin typeface="Arial" pitchFamily="34" charset="0"/>
              <a:cs typeface="Arial" pitchFamily="34" charset="0"/>
            </a:endParaRPr>
          </a:p>
          <a:p>
            <a:pPr marL="274320" lvl="1" indent="-274320">
              <a:buClr>
                <a:schemeClr val="accent2">
                  <a:lumMod val="75000"/>
                </a:schemeClr>
              </a:buClr>
              <a:buSzPct val="95000"/>
            </a:pPr>
            <a:endParaRPr lang="en-US" sz="2600"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pPr algn="ctr"/>
            <a:r>
              <a:rPr lang="en-US" sz="3600" dirty="0" smtClean="0">
                <a:solidFill>
                  <a:schemeClr val="accent2">
                    <a:lumMod val="75000"/>
                  </a:schemeClr>
                </a:solidFill>
                <a:latin typeface="+mn-lt"/>
              </a:rPr>
              <a:t>Verbal Exchanges Involving PHI</a:t>
            </a:r>
            <a:endParaRPr lang="en-US" sz="3600" dirty="0">
              <a:solidFill>
                <a:schemeClr val="accent2">
                  <a:lumMod val="75000"/>
                </a:schemeClr>
              </a:solidFill>
              <a:latin typeface="+mn-lt"/>
            </a:endParaRPr>
          </a:p>
        </p:txBody>
      </p:sp>
      <p:sp>
        <p:nvSpPr>
          <p:cNvPr id="3" name="Content Placeholder 2"/>
          <p:cNvSpPr>
            <a:spLocks noGrp="1"/>
          </p:cNvSpPr>
          <p:nvPr>
            <p:ph idx="1"/>
          </p:nvPr>
        </p:nvSpPr>
        <p:spPr/>
        <p:txBody>
          <a:bodyPr>
            <a:normAutofit lnSpcReduction="10000"/>
          </a:bodyPr>
          <a:lstStyle/>
          <a:p>
            <a:pPr>
              <a:buClr>
                <a:schemeClr val="accent2">
                  <a:lumMod val="75000"/>
                </a:schemeClr>
              </a:buClr>
            </a:pPr>
            <a:r>
              <a:rPr lang="en-US" sz="2400" dirty="0" smtClean="0">
                <a:latin typeface="Arial" pitchFamily="34" charset="0"/>
                <a:cs typeface="Arial" pitchFamily="34" charset="0"/>
              </a:rPr>
              <a:t>Discuss PHI only with those that have a “need to know” for specific assigned job functions.</a:t>
            </a:r>
          </a:p>
          <a:p>
            <a:pPr>
              <a:buClr>
                <a:schemeClr val="accent2">
                  <a:lumMod val="75000"/>
                </a:schemeClr>
              </a:buClr>
            </a:pPr>
            <a:endParaRPr lang="en-US" sz="2400" dirty="0" smtClean="0">
              <a:latin typeface="Arial" pitchFamily="34" charset="0"/>
              <a:cs typeface="Arial" pitchFamily="34" charset="0"/>
            </a:endParaRPr>
          </a:p>
          <a:p>
            <a:pPr>
              <a:buClr>
                <a:schemeClr val="accent2">
                  <a:lumMod val="75000"/>
                </a:schemeClr>
              </a:buClr>
            </a:pPr>
            <a:r>
              <a:rPr lang="en-US" sz="2400" dirty="0" smtClean="0">
                <a:latin typeface="Arial" pitchFamily="34" charset="0"/>
                <a:cs typeface="Arial" pitchFamily="34" charset="0"/>
              </a:rPr>
              <a:t>Be aware of your surroundings when discussing patient information.</a:t>
            </a:r>
          </a:p>
          <a:p>
            <a:pPr>
              <a:buClr>
                <a:schemeClr val="accent2">
                  <a:lumMod val="75000"/>
                </a:schemeClr>
              </a:buClr>
            </a:pPr>
            <a:endParaRPr lang="en-US" sz="2400" dirty="0" smtClean="0">
              <a:latin typeface="Arial" pitchFamily="34" charset="0"/>
              <a:cs typeface="Arial" pitchFamily="34" charset="0"/>
            </a:endParaRPr>
          </a:p>
          <a:p>
            <a:pPr>
              <a:buClr>
                <a:schemeClr val="accent2">
                  <a:lumMod val="75000"/>
                </a:schemeClr>
              </a:buClr>
            </a:pPr>
            <a:r>
              <a:rPr lang="en-US" sz="2400" dirty="0" smtClean="0">
                <a:latin typeface="Arial" pitchFamily="34" charset="0"/>
                <a:cs typeface="Arial" pitchFamily="34" charset="0"/>
              </a:rPr>
              <a:t>Move to a private area if needed. </a:t>
            </a:r>
          </a:p>
          <a:p>
            <a:pPr>
              <a:buClr>
                <a:schemeClr val="accent2">
                  <a:lumMod val="75000"/>
                </a:schemeClr>
              </a:buClr>
              <a:buNone/>
            </a:pPr>
            <a:endParaRPr lang="en-US" sz="2400" dirty="0" smtClean="0">
              <a:latin typeface="Arial" pitchFamily="34" charset="0"/>
              <a:cs typeface="Arial" pitchFamily="34" charset="0"/>
            </a:endParaRPr>
          </a:p>
          <a:p>
            <a:pPr>
              <a:buClr>
                <a:schemeClr val="accent2">
                  <a:lumMod val="75000"/>
                </a:schemeClr>
              </a:buClr>
            </a:pPr>
            <a:r>
              <a:rPr lang="en-US" sz="2400" dirty="0" smtClean="0">
                <a:latin typeface="Arial" pitchFamily="34" charset="0"/>
                <a:cs typeface="Arial" pitchFamily="34" charset="0"/>
              </a:rPr>
              <a:t>Avoid discussions involving PHI in areas where you may be overheard such as cafeterias, hallways, elevators, patient waiting rooms etc.</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2057400"/>
            <a:ext cx="8534400" cy="4247317"/>
          </a:xfrm>
          <a:prstGeom prst="rect">
            <a:avLst/>
          </a:prstGeom>
        </p:spPr>
        <p:txBody>
          <a:bodyPr wrap="square">
            <a:spAutoFit/>
          </a:bodyPr>
          <a:lstStyle/>
          <a:p>
            <a:r>
              <a:rPr lang="en-US" dirty="0" smtClean="0">
                <a:latin typeface="Arial" pitchFamily="34" charset="0"/>
                <a:cs typeface="Arial" pitchFamily="34" charset="0"/>
              </a:rPr>
              <a:t>While eating lunch in the cafeteria, you overhear a group of students and residents discussing a patient they saw on rounds that morning.  You hear them reviewing the patient’s diagnosis, prognosis and treatment plan. You notice other employees as well as visitors at nearby tables.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What should you do?</a:t>
            </a:r>
          </a:p>
          <a:p>
            <a:endParaRPr lang="en-US" dirty="0" smtClean="0">
              <a:latin typeface="Arial" pitchFamily="34" charset="0"/>
              <a:cs typeface="Arial" pitchFamily="34" charset="0"/>
            </a:endParaRPr>
          </a:p>
          <a:p>
            <a:pPr marL="342900" indent="-342900">
              <a:buFont typeface="+mj-lt"/>
              <a:buAutoNum type="alphaUcPeriod"/>
            </a:pPr>
            <a:r>
              <a:rPr lang="en-US" dirty="0" smtClean="0">
                <a:latin typeface="Arial" pitchFamily="34" charset="0"/>
                <a:cs typeface="Arial" pitchFamily="34" charset="0"/>
              </a:rPr>
              <a:t>Move to another table so you won’t hear the discussion.</a:t>
            </a:r>
          </a:p>
          <a:p>
            <a:pPr marL="342900" indent="-342900">
              <a:buFont typeface="+mj-lt"/>
              <a:buAutoNum type="alphaUcPeriod"/>
            </a:pPr>
            <a:endParaRPr lang="en-US" dirty="0" smtClean="0">
              <a:latin typeface="Arial" pitchFamily="34" charset="0"/>
              <a:cs typeface="Arial" pitchFamily="34" charset="0"/>
            </a:endParaRPr>
          </a:p>
          <a:p>
            <a:pPr marL="342900" indent="-342900">
              <a:buFont typeface="+mj-lt"/>
              <a:buAutoNum type="alphaUcPeriod"/>
            </a:pPr>
            <a:r>
              <a:rPr lang="en-US" dirty="0" smtClean="0">
                <a:latin typeface="Arial" pitchFamily="34" charset="0"/>
                <a:cs typeface="Arial" pitchFamily="34" charset="0"/>
              </a:rPr>
              <a:t>Stare at the group in hopes that they get the message to end their conversation.</a:t>
            </a:r>
          </a:p>
          <a:p>
            <a:pPr marL="342900" indent="-342900">
              <a:buFont typeface="+mj-lt"/>
              <a:buAutoNum type="alphaUcPeriod"/>
            </a:pPr>
            <a:endParaRPr lang="en-US" dirty="0" smtClean="0">
              <a:latin typeface="Arial" pitchFamily="34" charset="0"/>
              <a:cs typeface="Arial" pitchFamily="34" charset="0"/>
            </a:endParaRPr>
          </a:p>
          <a:p>
            <a:pPr marL="342900" indent="-342900">
              <a:buFont typeface="+mj-lt"/>
              <a:buAutoNum type="alphaUcPeriod"/>
            </a:pPr>
            <a:r>
              <a:rPr lang="en-US" dirty="0" smtClean="0">
                <a:latin typeface="Arial" pitchFamily="34" charset="0"/>
                <a:cs typeface="Arial" pitchFamily="34" charset="0"/>
              </a:rPr>
              <a:t>Politely remind them that they should not discuss patients in a public area.</a:t>
            </a:r>
          </a:p>
          <a:p>
            <a:pPr marL="342900" indent="-342900">
              <a:buFont typeface="+mj-lt"/>
              <a:buAutoNum type="alphaUcPeriod"/>
            </a:pPr>
            <a:endParaRPr lang="en-US" dirty="0" smtClean="0">
              <a:latin typeface="Arial" pitchFamily="34" charset="0"/>
              <a:cs typeface="Arial" pitchFamily="34" charset="0"/>
            </a:endParaRPr>
          </a:p>
          <a:p>
            <a:pPr marL="342900" indent="-342900">
              <a:buFont typeface="+mj-lt"/>
              <a:buAutoNum type="alphaUcPeriod"/>
            </a:pPr>
            <a:r>
              <a:rPr lang="en-US" dirty="0" smtClean="0">
                <a:latin typeface="Arial" pitchFamily="34" charset="0"/>
                <a:cs typeface="Arial" pitchFamily="34" charset="0"/>
              </a:rPr>
              <a:t>Sit down and join them since the discussion sounds really interesting.</a:t>
            </a:r>
            <a:endParaRPr lang="en-US" dirty="0">
              <a:latin typeface="Arial" pitchFamily="34" charset="0"/>
              <a:cs typeface="Arial" pitchFamily="34" charset="0"/>
            </a:endParaRPr>
          </a:p>
        </p:txBody>
      </p:sp>
      <p:pic>
        <p:nvPicPr>
          <p:cNvPr id="5" name="Picture 3" descr="C:\Documents and Settings\pack\Local Settings\Temporary Internet Files\Content.IE5\9KSBTL45\MC900442153[1].png"/>
          <p:cNvPicPr>
            <a:picLocks noChangeAspect="1" noChangeArrowheads="1"/>
          </p:cNvPicPr>
          <p:nvPr/>
        </p:nvPicPr>
        <p:blipFill>
          <a:blip r:embed="rId3" cstate="print">
            <a:duotone>
              <a:schemeClr val="accent2">
                <a:shade val="45000"/>
                <a:satMod val="135000"/>
              </a:schemeClr>
              <a:prstClr val="white"/>
            </a:duotone>
          </a:blip>
          <a:srcRect/>
          <a:stretch>
            <a:fillRect/>
          </a:stretch>
        </p:blipFill>
        <p:spPr bwMode="auto">
          <a:xfrm>
            <a:off x="7162800" y="685800"/>
            <a:ext cx="1219200" cy="1143000"/>
          </a:xfrm>
          <a:prstGeom prst="rect">
            <a:avLst/>
          </a:prstGeom>
          <a:noFill/>
        </p:spPr>
      </p:pic>
      <p:sp>
        <p:nvSpPr>
          <p:cNvPr id="6" name="Rectangle 5"/>
          <p:cNvSpPr/>
          <p:nvPr/>
        </p:nvSpPr>
        <p:spPr>
          <a:xfrm>
            <a:off x="838200" y="990600"/>
            <a:ext cx="2753831" cy="492443"/>
          </a:xfrm>
          <a:prstGeom prst="rect">
            <a:avLst/>
          </a:prstGeom>
        </p:spPr>
        <p:txBody>
          <a:bodyPr wrap="none">
            <a:spAutoFit/>
          </a:bodyPr>
          <a:lstStyle/>
          <a:p>
            <a:r>
              <a:rPr lang="en-US" sz="2600" dirty="0" smtClean="0">
                <a:solidFill>
                  <a:schemeClr val="accent2">
                    <a:lumMod val="75000"/>
                  </a:schemeClr>
                </a:solidFill>
              </a:rPr>
              <a:t>Knowledge Check</a:t>
            </a:r>
            <a:endParaRPr lang="en-US" sz="2600"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solidFill>
                  <a:schemeClr val="accent2">
                    <a:lumMod val="75000"/>
                  </a:schemeClr>
                </a:solidFill>
                <a:latin typeface="+mn-lt"/>
              </a:rPr>
              <a:t>Telephone/Voicemail/Answering Machine </a:t>
            </a:r>
            <a:br>
              <a:rPr lang="en-US" sz="2800" dirty="0" smtClean="0">
                <a:solidFill>
                  <a:schemeClr val="accent2">
                    <a:lumMod val="75000"/>
                  </a:schemeClr>
                </a:solidFill>
                <a:latin typeface="+mn-lt"/>
              </a:rPr>
            </a:br>
            <a:r>
              <a:rPr lang="en-US" sz="2800" dirty="0" smtClean="0">
                <a:solidFill>
                  <a:schemeClr val="accent2">
                    <a:lumMod val="75000"/>
                  </a:schemeClr>
                </a:solidFill>
                <a:latin typeface="+mn-lt"/>
              </a:rPr>
              <a:t>Disclosure of PHI</a:t>
            </a:r>
            <a:endParaRPr lang="en-US" sz="2800" dirty="0">
              <a:solidFill>
                <a:schemeClr val="accent2">
                  <a:lumMod val="75000"/>
                </a:schemeClr>
              </a:solidFill>
              <a:latin typeface="+mn-lt"/>
            </a:endParaRPr>
          </a:p>
        </p:txBody>
      </p:sp>
      <p:sp>
        <p:nvSpPr>
          <p:cNvPr id="3" name="Content Placeholder 2"/>
          <p:cNvSpPr>
            <a:spLocks noGrp="1"/>
          </p:cNvSpPr>
          <p:nvPr>
            <p:ph idx="1"/>
          </p:nvPr>
        </p:nvSpPr>
        <p:spPr>
          <a:xfrm>
            <a:off x="457200" y="2133600"/>
            <a:ext cx="8458200" cy="4160520"/>
          </a:xfrm>
        </p:spPr>
        <p:txBody>
          <a:bodyPr>
            <a:normAutofit/>
          </a:bodyPr>
          <a:lstStyle/>
          <a:p>
            <a:pPr>
              <a:buClr>
                <a:schemeClr val="accent2">
                  <a:lumMod val="75000"/>
                </a:schemeClr>
              </a:buClr>
              <a:defRPr/>
            </a:pPr>
            <a:r>
              <a:rPr lang="en-US" sz="2400" dirty="0" smtClean="0">
                <a:latin typeface="Arial" pitchFamily="34" charset="0"/>
                <a:cs typeface="Arial" pitchFamily="34" charset="0"/>
              </a:rPr>
              <a:t>Never leave information containing PHI over the phone with someone other than the patient. </a:t>
            </a:r>
          </a:p>
          <a:p>
            <a:pPr>
              <a:buClr>
                <a:schemeClr val="accent2">
                  <a:lumMod val="75000"/>
                </a:schemeClr>
              </a:buClr>
              <a:defRPr/>
            </a:pPr>
            <a:r>
              <a:rPr lang="en-US" sz="2400" dirty="0" smtClean="0">
                <a:latin typeface="Arial" pitchFamily="34" charset="0"/>
                <a:cs typeface="Arial" pitchFamily="34" charset="0"/>
              </a:rPr>
              <a:t>Leave only generic information on voicemail or answering machines.</a:t>
            </a:r>
          </a:p>
          <a:p>
            <a:pPr lvl="1">
              <a:buClr>
                <a:schemeClr val="accent2">
                  <a:lumMod val="75000"/>
                </a:schemeClr>
              </a:buClr>
              <a:defRPr/>
            </a:pPr>
            <a:r>
              <a:rPr lang="en-US" dirty="0" smtClean="0">
                <a:latin typeface="Arial" pitchFamily="34" charset="0"/>
                <a:cs typeface="Arial" pitchFamily="34" charset="0"/>
              </a:rPr>
              <a:t>Never leave any PHI, including indication of the services being performed or the service provider. </a:t>
            </a:r>
          </a:p>
          <a:p>
            <a:pPr indent="-3175">
              <a:buNone/>
              <a:defRPr/>
            </a:pPr>
            <a:endParaRPr lang="en-US" sz="2000" dirty="0" smtClean="0"/>
          </a:p>
          <a:p>
            <a:pPr indent="-3175">
              <a:buNone/>
              <a:defRPr/>
            </a:pPr>
            <a:r>
              <a:rPr lang="en-US" sz="2200" dirty="0" smtClean="0">
                <a:latin typeface="Arial" pitchFamily="34" charset="0"/>
                <a:cs typeface="Arial" pitchFamily="34" charset="0"/>
              </a:rPr>
              <a:t>Refer to UCHC policy # 2003-24: </a:t>
            </a:r>
            <a:r>
              <a:rPr lang="en-US" sz="2200" i="1" dirty="0" smtClean="0">
                <a:latin typeface="Arial" pitchFamily="34" charset="0"/>
                <a:cs typeface="Arial" pitchFamily="34" charset="0"/>
                <a:hlinkClick r:id="rId3"/>
              </a:rPr>
              <a:t>Telephone/Voicemail/Answering Machine Disclosure of PHI</a:t>
            </a:r>
            <a:endParaRPr lang="en-US" sz="2200"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763000" cy="609600"/>
          </a:xfrm>
        </p:spPr>
        <p:txBody>
          <a:bodyPr>
            <a:noAutofit/>
          </a:bodyPr>
          <a:lstStyle/>
          <a:p>
            <a:pPr algn="ctr"/>
            <a:r>
              <a:rPr lang="en-US" sz="3200" dirty="0" smtClean="0">
                <a:solidFill>
                  <a:schemeClr val="accent2">
                    <a:lumMod val="75000"/>
                  </a:schemeClr>
                </a:solidFill>
                <a:latin typeface="+mn-lt"/>
                <a:cs typeface="Arial" pitchFamily="34" charset="0"/>
              </a:rPr>
              <a:t>What types of information must UCHC protect? </a:t>
            </a:r>
            <a:endParaRPr lang="en-US" sz="3200" dirty="0">
              <a:solidFill>
                <a:schemeClr val="accent2">
                  <a:lumMod val="75000"/>
                </a:schemeClr>
              </a:solidFill>
              <a:latin typeface="+mn-lt"/>
              <a:cs typeface="Arial" pitchFamily="34" charset="0"/>
            </a:endParaRPr>
          </a:p>
        </p:txBody>
      </p:sp>
      <p:sp>
        <p:nvSpPr>
          <p:cNvPr id="3" name="Content Placeholder 2"/>
          <p:cNvSpPr>
            <a:spLocks noGrp="1"/>
          </p:cNvSpPr>
          <p:nvPr>
            <p:ph idx="1"/>
          </p:nvPr>
        </p:nvSpPr>
        <p:spPr>
          <a:xfrm>
            <a:off x="457200" y="1752600"/>
            <a:ext cx="8229600" cy="4572000"/>
          </a:xfrm>
        </p:spPr>
        <p:txBody>
          <a:bodyPr>
            <a:normAutofit/>
          </a:bodyPr>
          <a:lstStyle/>
          <a:p>
            <a:pPr>
              <a:buClr>
                <a:schemeClr val="accent1">
                  <a:lumMod val="75000"/>
                </a:schemeClr>
              </a:buClr>
            </a:pPr>
            <a:r>
              <a:rPr lang="en-US" sz="2100" dirty="0" smtClean="0">
                <a:latin typeface="Arial" pitchFamily="34" charset="0"/>
                <a:cs typeface="Arial" pitchFamily="34" charset="0"/>
              </a:rPr>
              <a:t>Medical/Dental/Behavioral Health-related patient information</a:t>
            </a:r>
          </a:p>
          <a:p>
            <a:pPr>
              <a:buClr>
                <a:schemeClr val="accent1">
                  <a:lumMod val="75000"/>
                </a:schemeClr>
              </a:buClr>
            </a:pPr>
            <a:r>
              <a:rPr lang="en-US" sz="2100" dirty="0" smtClean="0">
                <a:latin typeface="Arial" pitchFamily="34" charset="0"/>
                <a:cs typeface="Arial" pitchFamily="34" charset="0"/>
              </a:rPr>
              <a:t>Research data requiring protections (clinical trials, patient survey responses, etc.) as required by the NIH.</a:t>
            </a:r>
          </a:p>
          <a:p>
            <a:pPr>
              <a:buClr>
                <a:schemeClr val="accent1">
                  <a:lumMod val="75000"/>
                </a:schemeClr>
              </a:buClr>
            </a:pPr>
            <a:r>
              <a:rPr lang="en-US" sz="2100" dirty="0" smtClean="0">
                <a:latin typeface="Arial" pitchFamily="34" charset="0"/>
                <a:cs typeface="Arial" pitchFamily="34" charset="0"/>
              </a:rPr>
              <a:t>Student information. </a:t>
            </a:r>
          </a:p>
          <a:p>
            <a:pPr>
              <a:buClr>
                <a:schemeClr val="accent1">
                  <a:lumMod val="75000"/>
                </a:schemeClr>
              </a:buClr>
            </a:pPr>
            <a:r>
              <a:rPr lang="en-US" sz="2100" dirty="0" smtClean="0">
                <a:latin typeface="Arial" pitchFamily="34" charset="0"/>
                <a:cs typeface="Arial" pitchFamily="34" charset="0"/>
              </a:rPr>
              <a:t>Employee human resources and financial information.</a:t>
            </a:r>
          </a:p>
          <a:p>
            <a:pPr>
              <a:buClr>
                <a:schemeClr val="accent1">
                  <a:lumMod val="75000"/>
                </a:schemeClr>
              </a:buClr>
            </a:pPr>
            <a:r>
              <a:rPr lang="en-US" sz="2100" dirty="0" smtClean="0">
                <a:latin typeface="Arial" pitchFamily="34" charset="0"/>
                <a:cs typeface="Arial" pitchFamily="34" charset="0"/>
              </a:rPr>
              <a:t>Any information about employees, students, patients, Board Members, etc. which includes Social Security numbers.</a:t>
            </a:r>
          </a:p>
          <a:p>
            <a:pPr>
              <a:buClr>
                <a:schemeClr val="accent1">
                  <a:lumMod val="75000"/>
                </a:schemeClr>
              </a:buClr>
            </a:pPr>
            <a:r>
              <a:rPr lang="en-US" sz="2100" dirty="0" smtClean="0">
                <a:latin typeface="Arial" pitchFamily="34" charset="0"/>
                <a:cs typeface="Arial" pitchFamily="34" charset="0"/>
              </a:rPr>
              <a:t>Financial information </a:t>
            </a:r>
          </a:p>
          <a:p>
            <a:pPr>
              <a:buClr>
                <a:schemeClr val="accent1">
                  <a:lumMod val="75000"/>
                </a:schemeClr>
              </a:buClr>
            </a:pPr>
            <a:r>
              <a:rPr lang="en-US" sz="2100" dirty="0" smtClean="0">
                <a:latin typeface="Arial" pitchFamily="34" charset="0"/>
                <a:cs typeface="Arial" pitchFamily="34" charset="0"/>
              </a:rPr>
              <a:t>IDs and/or Passwords for access to UConn Health computing resources.</a:t>
            </a:r>
          </a:p>
          <a:p>
            <a:pPr>
              <a:buClr>
                <a:schemeClr val="accent1">
                  <a:lumMod val="75000"/>
                </a:schemeClr>
              </a:buClr>
            </a:pPr>
            <a:r>
              <a:rPr lang="en-US" sz="2100" dirty="0" smtClean="0">
                <a:latin typeface="Arial" pitchFamily="34" charset="0"/>
                <a:cs typeface="Arial" pitchFamily="34" charset="0"/>
              </a:rPr>
              <a:t>Other confidential or sensitive UConn Health information not in the public domain.</a:t>
            </a:r>
          </a:p>
          <a:p>
            <a:pPr marL="0" indent="0">
              <a:buClr>
                <a:schemeClr val="accent1">
                  <a:lumMod val="75000"/>
                </a:schemeClr>
              </a:buClr>
              <a:buNone/>
            </a:pPr>
            <a:endParaRPr lang="en-US" sz="2100" dirty="0" smtClean="0">
              <a:latin typeface="Arial" pitchFamily="34" charset="0"/>
              <a:cs typeface="Arial" pitchFamily="34" charset="0"/>
            </a:endParaRPr>
          </a:p>
          <a:p>
            <a:pPr>
              <a:buClr>
                <a:schemeClr val="accent1">
                  <a:lumMod val="75000"/>
                </a:schemeClr>
              </a:buClr>
            </a:pPr>
            <a:endParaRPr lang="en-US" dirty="0" smtClean="0">
              <a:latin typeface="Arial" pitchFamily="34" charset="0"/>
              <a:cs typeface="Arial" pitchFamily="34" charset="0"/>
            </a:endParaRPr>
          </a:p>
          <a:p>
            <a:pPr>
              <a:buClr>
                <a:schemeClr val="accent1">
                  <a:lumMod val="75000"/>
                </a:schemeClr>
              </a:buClr>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2209800"/>
            <a:ext cx="7772400" cy="4185761"/>
          </a:xfrm>
          <a:prstGeom prst="rect">
            <a:avLst/>
          </a:prstGeom>
          <a:noFill/>
        </p:spPr>
        <p:txBody>
          <a:bodyPr wrap="square" rtlCol="0">
            <a:spAutoFit/>
          </a:bodyPr>
          <a:lstStyle/>
          <a:p>
            <a:r>
              <a:rPr lang="en-US" sz="1900" dirty="0" smtClean="0"/>
              <a:t>Sarah works in the Cancer Center.  At the request of her patient, she calls the patient to report her recent lab results.  The patient has indicated on the UConn Health “Permission to Communicate” form that information may be shared with her husband, who she has identified by name. When Sarah calls the patient’s home, she reaches the patient’s sister who tells her that the patient is not at home.  What should Sarah do?</a:t>
            </a:r>
          </a:p>
          <a:p>
            <a:endParaRPr lang="en-US" sz="1900" dirty="0" smtClean="0"/>
          </a:p>
          <a:p>
            <a:pPr marL="342900" indent="-342900">
              <a:buAutoNum type="alphaLcPeriod"/>
            </a:pPr>
            <a:r>
              <a:rPr lang="en-US" sz="1900" dirty="0" smtClean="0"/>
              <a:t>Hang up and call back at another time.</a:t>
            </a:r>
          </a:p>
          <a:p>
            <a:pPr marL="342900" indent="-342900">
              <a:buAutoNum type="alphaLcPeriod"/>
            </a:pPr>
            <a:r>
              <a:rPr lang="en-US" sz="1900" dirty="0" smtClean="0"/>
              <a:t>Tell the patient’s sister that she is calling from UConn Health and ask that the patient return her call.</a:t>
            </a:r>
          </a:p>
          <a:p>
            <a:pPr marL="342900" indent="-342900">
              <a:buAutoNum type="alphaLcPeriod"/>
            </a:pPr>
            <a:r>
              <a:rPr lang="en-US" sz="1900" dirty="0" smtClean="0"/>
              <a:t>Tell the patient’s sister that she is calling from the UConn Health Cancer Center with lab results and ask that the patient call her back.</a:t>
            </a:r>
          </a:p>
          <a:p>
            <a:pPr marL="342900" indent="-342900">
              <a:buAutoNum type="alphaLcPeriod"/>
            </a:pPr>
            <a:r>
              <a:rPr lang="en-US" sz="1900" dirty="0" smtClean="0"/>
              <a:t>Ask the sister to get a pen and paper to write down the results to give to the patient.</a:t>
            </a:r>
            <a:endParaRPr lang="en-US" sz="1900" dirty="0"/>
          </a:p>
        </p:txBody>
      </p:sp>
      <p:sp>
        <p:nvSpPr>
          <p:cNvPr id="5" name="Rectangle 4"/>
          <p:cNvSpPr/>
          <p:nvPr/>
        </p:nvSpPr>
        <p:spPr>
          <a:xfrm>
            <a:off x="1066800" y="1066800"/>
            <a:ext cx="2753831" cy="492443"/>
          </a:xfrm>
          <a:prstGeom prst="rect">
            <a:avLst/>
          </a:prstGeom>
        </p:spPr>
        <p:txBody>
          <a:bodyPr wrap="none">
            <a:spAutoFit/>
          </a:bodyPr>
          <a:lstStyle/>
          <a:p>
            <a:r>
              <a:rPr lang="en-US" sz="2600" dirty="0" smtClean="0">
                <a:solidFill>
                  <a:schemeClr val="accent2">
                    <a:lumMod val="75000"/>
                  </a:schemeClr>
                </a:solidFill>
              </a:rPr>
              <a:t>Knowledge Check</a:t>
            </a:r>
            <a:endParaRPr lang="en-US" sz="2600" dirty="0">
              <a:solidFill>
                <a:schemeClr val="accent2">
                  <a:lumMod val="75000"/>
                </a:schemeClr>
              </a:solidFill>
            </a:endParaRPr>
          </a:p>
        </p:txBody>
      </p:sp>
      <p:pic>
        <p:nvPicPr>
          <p:cNvPr id="6" name="Picture 3" descr="C:\Documents and Settings\pack\Local Settings\Temporary Internet Files\Content.IE5\9KSBTL45\MC900442153[1].png"/>
          <p:cNvPicPr>
            <a:picLocks noChangeAspect="1" noChangeArrowheads="1"/>
          </p:cNvPicPr>
          <p:nvPr/>
        </p:nvPicPr>
        <p:blipFill>
          <a:blip r:embed="rId3" cstate="print">
            <a:duotone>
              <a:schemeClr val="accent2">
                <a:shade val="45000"/>
                <a:satMod val="135000"/>
              </a:schemeClr>
              <a:prstClr val="white"/>
            </a:duotone>
          </a:blip>
          <a:srcRect/>
          <a:stretch>
            <a:fillRect/>
          </a:stretch>
        </p:blipFill>
        <p:spPr bwMode="auto">
          <a:xfrm>
            <a:off x="7239000" y="762000"/>
            <a:ext cx="1295400" cy="1219200"/>
          </a:xfrm>
          <a:prstGeom prst="rect">
            <a:avLst/>
          </a:prstGeom>
          <a:noFill/>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96112"/>
          </a:xfrm>
        </p:spPr>
        <p:txBody>
          <a:bodyPr>
            <a:normAutofit/>
          </a:bodyPr>
          <a:lstStyle/>
          <a:p>
            <a:pPr algn="ctr"/>
            <a:r>
              <a:rPr lang="en-US" sz="4000" dirty="0" smtClean="0">
                <a:solidFill>
                  <a:schemeClr val="accent2">
                    <a:lumMod val="75000"/>
                  </a:schemeClr>
                </a:solidFill>
                <a:latin typeface="+mn-lt"/>
              </a:rPr>
              <a:t>Managing Written PHI</a:t>
            </a:r>
            <a:endParaRPr lang="en-US" sz="4000" dirty="0">
              <a:solidFill>
                <a:schemeClr val="accent2">
                  <a:lumMod val="75000"/>
                </a:schemeClr>
              </a:solidFill>
              <a:latin typeface="+mn-lt"/>
            </a:endParaRPr>
          </a:p>
        </p:txBody>
      </p:sp>
      <p:sp>
        <p:nvSpPr>
          <p:cNvPr id="3" name="Content Placeholder 2"/>
          <p:cNvSpPr>
            <a:spLocks noGrp="1"/>
          </p:cNvSpPr>
          <p:nvPr>
            <p:ph idx="1"/>
          </p:nvPr>
        </p:nvSpPr>
        <p:spPr>
          <a:xfrm>
            <a:off x="533400" y="1676400"/>
            <a:ext cx="8229600" cy="4389120"/>
          </a:xfrm>
        </p:spPr>
        <p:txBody>
          <a:bodyPr>
            <a:normAutofit/>
          </a:bodyPr>
          <a:lstStyle/>
          <a:p>
            <a:pPr>
              <a:buClr>
                <a:schemeClr val="accent2">
                  <a:lumMod val="75000"/>
                </a:schemeClr>
              </a:buClr>
            </a:pPr>
            <a:r>
              <a:rPr lang="en-US" sz="2400" dirty="0" smtClean="0">
                <a:latin typeface="Arial" pitchFamily="34" charset="0"/>
                <a:cs typeface="Arial" pitchFamily="34" charset="0"/>
              </a:rPr>
              <a:t>Documents</a:t>
            </a:r>
            <a:r>
              <a:rPr lang="en-US" altLang="zh-CN" sz="2400" dirty="0" smtClean="0">
                <a:latin typeface="Arial" pitchFamily="34" charset="0"/>
                <a:ea typeface="宋体" charset="-122"/>
                <a:cs typeface="Arial" pitchFamily="34" charset="0"/>
              </a:rPr>
              <a:t> containing PHI must be:</a:t>
            </a:r>
            <a:endParaRPr lang="en-US" sz="2400" dirty="0" smtClean="0">
              <a:latin typeface="Arial" pitchFamily="34" charset="0"/>
              <a:cs typeface="Arial" pitchFamily="34" charset="0"/>
            </a:endParaRPr>
          </a:p>
          <a:p>
            <a:pPr lvl="1">
              <a:buClr>
                <a:schemeClr val="accent2">
                  <a:lumMod val="75000"/>
                </a:schemeClr>
              </a:buClr>
            </a:pPr>
            <a:r>
              <a:rPr lang="en-US" sz="2200" dirty="0" smtClean="0">
                <a:latin typeface="Arial" pitchFamily="34" charset="0"/>
                <a:cs typeface="Arial" pitchFamily="34" charset="0"/>
              </a:rPr>
              <a:t>Turned</a:t>
            </a:r>
            <a:r>
              <a:rPr lang="en-US" altLang="zh-CN" sz="2200" dirty="0" smtClean="0">
                <a:latin typeface="Arial" pitchFamily="34" charset="0"/>
                <a:ea typeface="宋体" charset="-122"/>
                <a:cs typeface="Arial" pitchFamily="34" charset="0"/>
              </a:rPr>
              <a:t> face down when not in use.</a:t>
            </a:r>
            <a:endParaRPr lang="en-US" sz="2200" dirty="0" smtClean="0">
              <a:latin typeface="Arial" pitchFamily="34" charset="0"/>
              <a:cs typeface="Arial" pitchFamily="34" charset="0"/>
            </a:endParaRPr>
          </a:p>
          <a:p>
            <a:pPr lvl="1">
              <a:buClr>
                <a:schemeClr val="accent2">
                  <a:lumMod val="75000"/>
                </a:schemeClr>
              </a:buClr>
            </a:pPr>
            <a:r>
              <a:rPr lang="en-US" sz="2200" dirty="0" smtClean="0">
                <a:latin typeface="Arial" pitchFamily="34" charset="0"/>
                <a:cs typeface="Arial" pitchFamily="34" charset="0"/>
              </a:rPr>
              <a:t>Kept</a:t>
            </a:r>
            <a:r>
              <a:rPr lang="en-US" altLang="zh-CN" sz="2200" dirty="0" smtClean="0">
                <a:latin typeface="Arial" pitchFamily="34" charset="0"/>
                <a:ea typeface="宋体" charset="-122"/>
                <a:cs typeface="Arial" pitchFamily="34" charset="0"/>
              </a:rPr>
              <a:t> locked in an office, file cabinet or other storage location.</a:t>
            </a:r>
            <a:endParaRPr lang="en-US" sz="2200" dirty="0" smtClean="0">
              <a:latin typeface="Arial" pitchFamily="34" charset="0"/>
              <a:cs typeface="Arial" pitchFamily="34" charset="0"/>
            </a:endParaRPr>
          </a:p>
          <a:p>
            <a:pPr marL="274320" lvl="1" indent="-274320">
              <a:buClr>
                <a:schemeClr val="accent2">
                  <a:lumMod val="75000"/>
                </a:schemeClr>
              </a:buClr>
              <a:buSzPct val="95000"/>
            </a:pPr>
            <a:r>
              <a:rPr lang="en-US" dirty="0" smtClean="0">
                <a:latin typeface="Arial" pitchFamily="34" charset="0"/>
                <a:cs typeface="Arial" pitchFamily="34" charset="0"/>
              </a:rPr>
              <a:t>Check </a:t>
            </a:r>
            <a:r>
              <a:rPr lang="en-US" altLang="zh-CN" dirty="0" smtClean="0">
                <a:latin typeface="Arial" pitchFamily="34" charset="0"/>
                <a:ea typeface="宋体" charset="-122"/>
                <a:cs typeface="Arial" pitchFamily="34" charset="0"/>
              </a:rPr>
              <a:t>printers, fax machines and copiers after using to ensure that no papers are left behind. </a:t>
            </a:r>
          </a:p>
          <a:p>
            <a:pPr>
              <a:buClr>
                <a:schemeClr val="accent2">
                  <a:lumMod val="75000"/>
                </a:schemeClr>
              </a:buClr>
            </a:pPr>
            <a:r>
              <a:rPr lang="en-US" sz="2400" b="1" i="1" dirty="0" smtClean="0">
                <a:latin typeface="Arial" pitchFamily="34" charset="0"/>
                <a:cs typeface="Arial" pitchFamily="34" charset="0"/>
              </a:rPr>
              <a:t>Never</a:t>
            </a:r>
            <a:r>
              <a:rPr lang="en-US" altLang="zh-CN" sz="2400" b="1" i="1" dirty="0" smtClean="0">
                <a:latin typeface="Arial" pitchFamily="34" charset="0"/>
                <a:ea typeface="宋体" charset="-122"/>
                <a:cs typeface="Arial" pitchFamily="34" charset="0"/>
              </a:rPr>
              <a:t> </a:t>
            </a:r>
            <a:r>
              <a:rPr lang="en-US" altLang="zh-CN" sz="2400" dirty="0" smtClean="0">
                <a:latin typeface="Arial" pitchFamily="34" charset="0"/>
                <a:ea typeface="宋体" charset="-122"/>
                <a:cs typeface="Arial" pitchFamily="34" charset="0"/>
              </a:rPr>
              <a:t>remove paper documents containing PHI from any facility.</a:t>
            </a:r>
            <a:endParaRPr lang="en-US" sz="2400" dirty="0">
              <a:latin typeface="Arial" pitchFamily="34" charset="0"/>
              <a:cs typeface="Arial" pitchFamily="34" charset="0"/>
            </a:endParaRPr>
          </a:p>
        </p:txBody>
      </p:sp>
      <p:pic>
        <p:nvPicPr>
          <p:cNvPr id="4" name="Picture 2" descr="\\nsofs2\public\rosen\compliance\153372237.jpg"/>
          <p:cNvPicPr>
            <a:picLocks noChangeAspect="1" noChangeArrowheads="1"/>
          </p:cNvPicPr>
          <p:nvPr/>
        </p:nvPicPr>
        <p:blipFill>
          <a:blip r:embed="rId2" cstate="print"/>
          <a:srcRect/>
          <a:stretch>
            <a:fillRect/>
          </a:stretch>
        </p:blipFill>
        <p:spPr bwMode="auto">
          <a:xfrm>
            <a:off x="2743200" y="4648200"/>
            <a:ext cx="3429000" cy="1981200"/>
          </a:xfrm>
          <a:prstGeom prst="rect">
            <a:avLst/>
          </a:prstGeom>
          <a:noFill/>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19912"/>
          </a:xfrm>
        </p:spPr>
        <p:txBody>
          <a:bodyPr>
            <a:normAutofit/>
          </a:bodyPr>
          <a:lstStyle/>
          <a:p>
            <a:pPr algn="ctr"/>
            <a:r>
              <a:rPr lang="en-US" sz="4000" dirty="0" smtClean="0">
                <a:solidFill>
                  <a:schemeClr val="accent2">
                    <a:lumMod val="75000"/>
                  </a:schemeClr>
                </a:solidFill>
                <a:latin typeface="+mn-lt"/>
              </a:rPr>
              <a:t>Mailing PHI</a:t>
            </a:r>
            <a:endParaRPr lang="en-US" sz="4000" dirty="0">
              <a:solidFill>
                <a:schemeClr val="accent2">
                  <a:lumMod val="75000"/>
                </a:schemeClr>
              </a:solidFill>
              <a:latin typeface="+mn-lt"/>
            </a:endParaRPr>
          </a:p>
        </p:txBody>
      </p:sp>
      <p:sp>
        <p:nvSpPr>
          <p:cNvPr id="3" name="Content Placeholder 2"/>
          <p:cNvSpPr>
            <a:spLocks noGrp="1"/>
          </p:cNvSpPr>
          <p:nvPr>
            <p:ph idx="1"/>
          </p:nvPr>
        </p:nvSpPr>
        <p:spPr>
          <a:xfrm>
            <a:off x="152400" y="1752600"/>
            <a:ext cx="8686800" cy="4541520"/>
          </a:xfrm>
        </p:spPr>
        <p:txBody>
          <a:bodyPr>
            <a:normAutofit fontScale="92500" lnSpcReduction="20000"/>
          </a:bodyPr>
          <a:lstStyle/>
          <a:p>
            <a:pPr>
              <a:buClr>
                <a:schemeClr val="accent2">
                  <a:lumMod val="75000"/>
                </a:schemeClr>
              </a:buClr>
            </a:pPr>
            <a:r>
              <a:rPr lang="en-US" sz="2400" dirty="0" smtClean="0">
                <a:latin typeface="Arial" panose="020B0604020202020204" pitchFamily="34" charset="0"/>
                <a:cs typeface="Arial" panose="020B0604020202020204" pitchFamily="34" charset="0"/>
              </a:rPr>
              <a:t>If it is necessary to mail PHI outside of UConn Health, before doing so you must:</a:t>
            </a:r>
          </a:p>
          <a:p>
            <a:pPr marL="0" indent="0">
              <a:buClr>
                <a:schemeClr val="accent2">
                  <a:lumMod val="75000"/>
                </a:schemeClr>
              </a:buClr>
              <a:buNone/>
            </a:pPr>
            <a:endParaRPr lang="en-US" sz="2300" dirty="0" smtClean="0">
              <a:latin typeface="Arial" panose="020B0604020202020204" pitchFamily="34" charset="0"/>
              <a:cs typeface="Arial" panose="020B0604020202020204" pitchFamily="34" charset="0"/>
            </a:endParaRPr>
          </a:p>
          <a:p>
            <a:pPr lvl="1">
              <a:buClr>
                <a:schemeClr val="accent2">
                  <a:lumMod val="75000"/>
                </a:schemeClr>
              </a:buClr>
            </a:pPr>
            <a:r>
              <a:rPr lang="en-US" sz="2200" dirty="0" smtClean="0">
                <a:latin typeface="Arial" panose="020B0604020202020204" pitchFamily="34" charset="0"/>
                <a:cs typeface="Arial" panose="020B0604020202020204" pitchFamily="34" charset="0"/>
              </a:rPr>
              <a:t>Confirm </a:t>
            </a:r>
            <a:r>
              <a:rPr lang="en-US" sz="2200" dirty="0">
                <a:latin typeface="Arial" panose="020B0604020202020204" pitchFamily="34" charset="0"/>
                <a:cs typeface="Arial" panose="020B0604020202020204" pitchFamily="34" charset="0"/>
              </a:rPr>
              <a:t>that you are mailing documents to the </a:t>
            </a:r>
            <a:r>
              <a:rPr lang="en-US" sz="2200" i="1" dirty="0">
                <a:latin typeface="Arial" panose="020B0604020202020204" pitchFamily="34" charset="0"/>
                <a:cs typeface="Arial" panose="020B0604020202020204" pitchFamily="34" charset="0"/>
              </a:rPr>
              <a:t>intended </a:t>
            </a:r>
            <a:r>
              <a:rPr lang="en-US" sz="2200" i="1" dirty="0" smtClean="0">
                <a:latin typeface="Arial" panose="020B0604020202020204" pitchFamily="34" charset="0"/>
                <a:cs typeface="Arial" panose="020B0604020202020204" pitchFamily="34" charset="0"/>
              </a:rPr>
              <a:t>recipient</a:t>
            </a:r>
            <a:r>
              <a:rPr lang="en-US" sz="2200" i="1"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and that the PHI may be permissibly disclosed to that individual or entity.</a:t>
            </a:r>
          </a:p>
          <a:p>
            <a:pPr marL="393192" lvl="1" indent="0">
              <a:buClr>
                <a:schemeClr val="accent2">
                  <a:lumMod val="75000"/>
                </a:schemeClr>
              </a:buClr>
              <a:buNone/>
            </a:pPr>
            <a:endParaRPr lang="en-US" sz="2200" dirty="0" smtClean="0">
              <a:latin typeface="Arial" panose="020B0604020202020204" pitchFamily="34" charset="0"/>
              <a:cs typeface="Arial" panose="020B0604020202020204" pitchFamily="34" charset="0"/>
            </a:endParaRPr>
          </a:p>
          <a:p>
            <a:pPr lvl="1">
              <a:buClr>
                <a:schemeClr val="accent2">
                  <a:lumMod val="75000"/>
                </a:schemeClr>
              </a:buClr>
            </a:pPr>
            <a:r>
              <a:rPr lang="en-US" sz="2200" dirty="0" smtClean="0">
                <a:latin typeface="Arial" panose="020B0604020202020204" pitchFamily="34" charset="0"/>
                <a:cs typeface="Arial" panose="020B0604020202020204" pitchFamily="34" charset="0"/>
              </a:rPr>
              <a:t>Ensure that the recipient’s name and address are accurate and that the address on the envelope matches the address of the intended recipient.</a:t>
            </a:r>
          </a:p>
          <a:p>
            <a:pPr marL="393192" lvl="1" indent="0">
              <a:buClr>
                <a:schemeClr val="accent2">
                  <a:lumMod val="75000"/>
                </a:schemeClr>
              </a:buClr>
              <a:buNone/>
            </a:pPr>
            <a:endParaRPr lang="en-US" sz="2200" dirty="0" smtClean="0">
              <a:latin typeface="Arial" panose="020B0604020202020204" pitchFamily="34" charset="0"/>
              <a:cs typeface="Arial" panose="020B0604020202020204" pitchFamily="34" charset="0"/>
            </a:endParaRPr>
          </a:p>
          <a:p>
            <a:pPr lvl="1">
              <a:buClr>
                <a:schemeClr val="accent2">
                  <a:lumMod val="75000"/>
                </a:schemeClr>
              </a:buClr>
            </a:pPr>
            <a:r>
              <a:rPr lang="en-US" sz="2200" dirty="0" smtClean="0">
                <a:latin typeface="Arial" panose="020B0604020202020204" pitchFamily="34" charset="0"/>
                <a:cs typeface="Arial" panose="020B0604020202020204" pitchFamily="34" charset="0"/>
              </a:rPr>
              <a:t>Check all documents to see that no other patients’ PHI is included by mistake.</a:t>
            </a:r>
          </a:p>
          <a:p>
            <a:pPr marL="393192" lvl="1" indent="0">
              <a:buClr>
                <a:schemeClr val="accent2">
                  <a:lumMod val="75000"/>
                </a:schemeClr>
              </a:buClr>
              <a:buNone/>
            </a:pPr>
            <a:endParaRPr lang="en-US" sz="2200" dirty="0" smtClean="0">
              <a:latin typeface="Arial" panose="020B0604020202020204" pitchFamily="34" charset="0"/>
              <a:cs typeface="Arial" panose="020B0604020202020204" pitchFamily="34" charset="0"/>
            </a:endParaRPr>
          </a:p>
          <a:p>
            <a:pPr lvl="1">
              <a:buClr>
                <a:schemeClr val="accent2">
                  <a:lumMod val="75000"/>
                </a:schemeClr>
              </a:buClr>
            </a:pPr>
            <a:r>
              <a:rPr lang="en-US" sz="2200" dirty="0" smtClean="0">
                <a:latin typeface="Arial" panose="020B0604020202020204" pitchFamily="34" charset="0"/>
                <a:cs typeface="Arial" panose="020B0604020202020204" pitchFamily="34" charset="0"/>
              </a:rPr>
              <a:t>Be sure that no PHI is visible outside of the envelope or in an address window.</a:t>
            </a:r>
          </a:p>
        </p:txBody>
      </p:sp>
    </p:spTree>
    <p:extLst>
      <p:ext uri="{BB962C8B-B14F-4D97-AF65-F5344CB8AC3E}">
        <p14:creationId xmlns:p14="http://schemas.microsoft.com/office/powerpoint/2010/main" val="356748140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pPr algn="ctr"/>
            <a:r>
              <a:rPr lang="en-US" sz="4000" dirty="0" smtClean="0">
                <a:solidFill>
                  <a:schemeClr val="accent2">
                    <a:lumMod val="75000"/>
                  </a:schemeClr>
                </a:solidFill>
                <a:latin typeface="+mn-lt"/>
              </a:rPr>
              <a:t>Faxing PHI</a:t>
            </a:r>
            <a:endParaRPr lang="en-US" sz="4000" dirty="0">
              <a:latin typeface="+mn-lt"/>
            </a:endParaRPr>
          </a:p>
        </p:txBody>
      </p:sp>
      <p:sp>
        <p:nvSpPr>
          <p:cNvPr id="3" name="Content Placeholder 2"/>
          <p:cNvSpPr>
            <a:spLocks noGrp="1"/>
          </p:cNvSpPr>
          <p:nvPr>
            <p:ph idx="1"/>
          </p:nvPr>
        </p:nvSpPr>
        <p:spPr>
          <a:xfrm>
            <a:off x="457200" y="1752600"/>
            <a:ext cx="8229600" cy="4572000"/>
          </a:xfrm>
        </p:spPr>
        <p:txBody>
          <a:bodyPr>
            <a:normAutofit/>
          </a:bodyPr>
          <a:lstStyle/>
          <a:p>
            <a:pPr>
              <a:buClr>
                <a:schemeClr val="accent2">
                  <a:lumMod val="75000"/>
                </a:schemeClr>
              </a:buClr>
            </a:pPr>
            <a:r>
              <a:rPr lang="en-US" sz="2300" dirty="0" smtClean="0">
                <a:latin typeface="Arial" pitchFamily="34" charset="0"/>
                <a:cs typeface="Arial" pitchFamily="34" charset="0"/>
              </a:rPr>
              <a:t>Faxing patient information outside of UConn Health is allowed in situations when health information is needed </a:t>
            </a:r>
            <a:r>
              <a:rPr lang="en-US" sz="2300" i="1" dirty="0" smtClean="0">
                <a:latin typeface="Arial" pitchFamily="34" charset="0"/>
                <a:cs typeface="Arial" pitchFamily="34" charset="0"/>
              </a:rPr>
              <a:t>immediately</a:t>
            </a:r>
            <a:r>
              <a:rPr lang="en-US" sz="2300" dirty="0" smtClean="0">
                <a:latin typeface="Arial" pitchFamily="34" charset="0"/>
                <a:cs typeface="Arial" pitchFamily="34" charset="0"/>
              </a:rPr>
              <a:t> or when mail or courier delivery will not meet a necessary timeframe.</a:t>
            </a:r>
          </a:p>
          <a:p>
            <a:pPr>
              <a:buClr>
                <a:schemeClr val="accent2">
                  <a:lumMod val="75000"/>
                </a:schemeClr>
              </a:buClr>
            </a:pPr>
            <a:endParaRPr lang="en-US" sz="2300" dirty="0" smtClean="0">
              <a:latin typeface="Arial" pitchFamily="34" charset="0"/>
              <a:cs typeface="Arial" pitchFamily="34" charset="0"/>
            </a:endParaRPr>
          </a:p>
          <a:p>
            <a:pPr>
              <a:buClr>
                <a:schemeClr val="accent2">
                  <a:lumMod val="75000"/>
                </a:schemeClr>
              </a:buClr>
            </a:pPr>
            <a:r>
              <a:rPr lang="en-US" sz="2300" dirty="0" smtClean="0">
                <a:latin typeface="Arial" pitchFamily="34" charset="0"/>
                <a:cs typeface="Arial" pitchFamily="34" charset="0"/>
              </a:rPr>
              <a:t>Employees authorized to fax PHI must confirm the accuracy of the fax numbers and security of recipient machines.</a:t>
            </a:r>
          </a:p>
          <a:p>
            <a:pPr>
              <a:buClr>
                <a:schemeClr val="accent2">
                  <a:lumMod val="75000"/>
                </a:schemeClr>
              </a:buClr>
              <a:buNone/>
            </a:pPr>
            <a:endParaRPr lang="en-US" sz="2300" dirty="0" smtClean="0">
              <a:latin typeface="Arial" pitchFamily="34" charset="0"/>
              <a:cs typeface="Arial" pitchFamily="34" charset="0"/>
            </a:endParaRPr>
          </a:p>
          <a:p>
            <a:pPr>
              <a:buClr>
                <a:schemeClr val="accent2">
                  <a:lumMod val="75000"/>
                </a:schemeClr>
              </a:buClr>
            </a:pPr>
            <a:r>
              <a:rPr lang="en-US" sz="2300" dirty="0" smtClean="0">
                <a:latin typeface="Arial" pitchFamily="34" charset="0"/>
                <a:cs typeface="Arial" pitchFamily="34" charset="0"/>
              </a:rPr>
              <a:t>Any fax that is sent to a location outside of UConn Health must be accompanied by a UConn Health-approved fax cover sheet.</a:t>
            </a:r>
            <a:endParaRPr lang="en-US" sz="23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96112"/>
          </a:xfrm>
        </p:spPr>
        <p:txBody>
          <a:bodyPr>
            <a:normAutofit/>
          </a:bodyPr>
          <a:lstStyle/>
          <a:p>
            <a:pPr algn="ctr"/>
            <a:r>
              <a:rPr lang="en-US" sz="4000" dirty="0" smtClean="0">
                <a:solidFill>
                  <a:schemeClr val="accent2">
                    <a:lumMod val="75000"/>
                  </a:schemeClr>
                </a:solidFill>
                <a:latin typeface="+mn-lt"/>
              </a:rPr>
              <a:t>Faxing PHI</a:t>
            </a:r>
            <a:endParaRPr lang="en-US" sz="4000" dirty="0">
              <a:solidFill>
                <a:schemeClr val="accent2">
                  <a:lumMod val="75000"/>
                </a:schemeClr>
              </a:solidFill>
              <a:latin typeface="+mn-lt"/>
            </a:endParaRPr>
          </a:p>
        </p:txBody>
      </p:sp>
      <p:sp>
        <p:nvSpPr>
          <p:cNvPr id="3" name="Content Placeholder 2"/>
          <p:cNvSpPr>
            <a:spLocks noGrp="1"/>
          </p:cNvSpPr>
          <p:nvPr>
            <p:ph idx="1"/>
          </p:nvPr>
        </p:nvSpPr>
        <p:spPr>
          <a:xfrm>
            <a:off x="457200" y="1752600"/>
            <a:ext cx="8229600" cy="4572000"/>
          </a:xfrm>
        </p:spPr>
        <p:txBody>
          <a:bodyPr>
            <a:normAutofit fontScale="85000" lnSpcReduction="10000"/>
          </a:bodyPr>
          <a:lstStyle/>
          <a:p>
            <a:pPr>
              <a:buClr>
                <a:schemeClr val="accent2">
                  <a:lumMod val="75000"/>
                </a:schemeClr>
              </a:buClr>
            </a:pPr>
            <a:r>
              <a:rPr lang="en-US" dirty="0" smtClean="0">
                <a:latin typeface="Arial" pitchFamily="34" charset="0"/>
                <a:cs typeface="Arial" pitchFamily="34" charset="0"/>
              </a:rPr>
              <a:t>Fax machines used to receive or transmit health information must be located in a secure area to protect the information from unauthorized users.</a:t>
            </a:r>
          </a:p>
          <a:p>
            <a:pPr>
              <a:buClr>
                <a:schemeClr val="accent2">
                  <a:lumMod val="75000"/>
                </a:schemeClr>
              </a:buClr>
              <a:buNone/>
            </a:pPr>
            <a:endParaRPr lang="en-US" sz="2400" dirty="0" smtClean="0">
              <a:latin typeface="Arial" pitchFamily="34" charset="0"/>
              <a:cs typeface="Arial" pitchFamily="34" charset="0"/>
            </a:endParaRPr>
          </a:p>
          <a:p>
            <a:pPr>
              <a:buClr>
                <a:schemeClr val="accent2">
                  <a:lumMod val="75000"/>
                </a:schemeClr>
              </a:buClr>
            </a:pPr>
            <a:r>
              <a:rPr lang="en-US" dirty="0" smtClean="0">
                <a:latin typeface="Arial" pitchFamily="34" charset="0"/>
                <a:cs typeface="Arial" pitchFamily="34" charset="0"/>
              </a:rPr>
              <a:t>Receiving faxes:</a:t>
            </a:r>
          </a:p>
          <a:p>
            <a:pPr lvl="1">
              <a:buClr>
                <a:schemeClr val="accent2">
                  <a:lumMod val="75000"/>
                </a:schemeClr>
              </a:buClr>
            </a:pPr>
            <a:r>
              <a:rPr lang="en-US" dirty="0" smtClean="0">
                <a:latin typeface="Arial" pitchFamily="34" charset="0"/>
                <a:cs typeface="Arial" pitchFamily="34" charset="0"/>
              </a:rPr>
              <a:t>Schedule with the sender whenever possible so that the faxed documents can be promptly removed from the fax machine.</a:t>
            </a:r>
          </a:p>
          <a:p>
            <a:pPr lvl="1">
              <a:buClr>
                <a:schemeClr val="accent2">
                  <a:lumMod val="75000"/>
                </a:schemeClr>
              </a:buClr>
            </a:pPr>
            <a:r>
              <a:rPr lang="en-US" dirty="0" smtClean="0">
                <a:latin typeface="Arial" pitchFamily="34" charset="0"/>
                <a:cs typeface="Arial" pitchFamily="34" charset="0"/>
              </a:rPr>
              <a:t>Notify</a:t>
            </a:r>
            <a:r>
              <a:rPr lang="en-US" altLang="zh-CN" dirty="0" smtClean="0">
                <a:latin typeface="Arial" pitchFamily="34" charset="0"/>
                <a:ea typeface="宋体" charset="-122"/>
                <a:cs typeface="Arial" pitchFamily="34" charset="0"/>
              </a:rPr>
              <a:t> the sender if you receive a misdirected fax so the fax can be sent to the correct party.</a:t>
            </a:r>
            <a:endParaRPr lang="en-US" dirty="0" smtClean="0">
              <a:latin typeface="Arial" pitchFamily="34" charset="0"/>
              <a:cs typeface="Arial" pitchFamily="34" charset="0"/>
            </a:endParaRPr>
          </a:p>
          <a:p>
            <a:pPr>
              <a:buClr>
                <a:schemeClr val="accent2">
                  <a:lumMod val="75000"/>
                </a:schemeClr>
              </a:buClr>
              <a:buNone/>
            </a:pPr>
            <a:endParaRPr lang="en-US" sz="2400" dirty="0" smtClean="0">
              <a:solidFill>
                <a:srgbClr val="000000"/>
              </a:solidFill>
              <a:ea typeface="Calibri" pitchFamily="34" charset="0"/>
              <a:cs typeface="Times New Roman" pitchFamily="18" charset="0"/>
            </a:endParaRPr>
          </a:p>
          <a:p>
            <a:pPr>
              <a:buClr>
                <a:schemeClr val="accent2">
                  <a:lumMod val="75000"/>
                </a:schemeClr>
              </a:buClr>
              <a:buNone/>
            </a:pPr>
            <a:endParaRPr lang="en-US" sz="2400" dirty="0" smtClean="0">
              <a:solidFill>
                <a:srgbClr val="000000"/>
              </a:solidFill>
              <a:latin typeface="Arial" pitchFamily="34" charset="0"/>
              <a:ea typeface="Calibri" pitchFamily="34" charset="0"/>
              <a:cs typeface="Arial" pitchFamily="34" charset="0"/>
            </a:endParaRPr>
          </a:p>
          <a:p>
            <a:pPr>
              <a:buClr>
                <a:schemeClr val="accent2">
                  <a:lumMod val="75000"/>
                </a:schemeClr>
              </a:buClr>
              <a:buNone/>
            </a:pPr>
            <a:r>
              <a:rPr lang="en-US" dirty="0" smtClean="0">
                <a:solidFill>
                  <a:srgbClr val="000000"/>
                </a:solidFill>
                <a:latin typeface="Arial" pitchFamily="34" charset="0"/>
                <a:ea typeface="Calibri" pitchFamily="34" charset="0"/>
                <a:cs typeface="Arial" pitchFamily="34" charset="0"/>
              </a:rPr>
              <a:t>Refer to UCHC policy # 2003-23:</a:t>
            </a:r>
          </a:p>
          <a:p>
            <a:pPr>
              <a:buClr>
                <a:schemeClr val="accent2">
                  <a:lumMod val="75000"/>
                </a:schemeClr>
              </a:buClr>
              <a:buNone/>
            </a:pPr>
            <a:r>
              <a:rPr lang="en-US" dirty="0" smtClean="0">
                <a:solidFill>
                  <a:srgbClr val="000000"/>
                </a:solidFill>
                <a:latin typeface="Arial" pitchFamily="34" charset="0"/>
                <a:ea typeface="Calibri" pitchFamily="34" charset="0"/>
                <a:cs typeface="Arial" pitchFamily="34" charset="0"/>
              </a:rPr>
              <a:t> </a:t>
            </a:r>
            <a:r>
              <a:rPr lang="en-US" i="1" dirty="0" smtClean="0">
                <a:solidFill>
                  <a:srgbClr val="000000"/>
                </a:solidFill>
                <a:latin typeface="Arial" pitchFamily="34" charset="0"/>
                <a:ea typeface="Calibri" pitchFamily="34" charset="0"/>
                <a:cs typeface="Arial" pitchFamily="34" charset="0"/>
                <a:hlinkClick r:id="rId2"/>
              </a:rPr>
              <a:t>Faxing of Protected Health Information </a:t>
            </a:r>
            <a:r>
              <a:rPr lang="en-US" dirty="0" smtClean="0">
                <a:solidFill>
                  <a:srgbClr val="000000"/>
                </a:solidFill>
                <a:latin typeface="Arial" pitchFamily="34" charset="0"/>
                <a:ea typeface="Calibri" pitchFamily="34" charset="0"/>
                <a:cs typeface="Arial" pitchFamily="34" charset="0"/>
              </a:rPr>
              <a:t>and fax cover sheet.</a:t>
            </a:r>
            <a:endParaRPr lang="en-US" dirty="0" smtClean="0">
              <a:latin typeface="Arial" pitchFamily="34" charset="0"/>
              <a:ea typeface="Calibri" pitchFamily="34" charset="0"/>
              <a:cs typeface="Arial" pitchFamily="34" charset="0"/>
            </a:endParaRPr>
          </a:p>
          <a:p>
            <a:pPr>
              <a:buClr>
                <a:schemeClr val="accent2">
                  <a:lumMod val="75000"/>
                </a:schemeClr>
              </a:buClr>
            </a:pPr>
            <a:endParaRPr lang="en-US" sz="2700" i="1" dirty="0" smtClean="0">
              <a:latin typeface="Arial" pitchFamily="34" charset="0"/>
              <a:cs typeface="Arial" pitchFamily="34" charset="0"/>
            </a:endParaRPr>
          </a:p>
          <a:p>
            <a:pPr>
              <a:buClr>
                <a:schemeClr val="accent2">
                  <a:lumMod val="75000"/>
                </a:schemeClr>
              </a:buClr>
              <a:buNone/>
            </a:pPr>
            <a:endParaRPr lang="en-US" sz="2700" dirty="0" smtClean="0">
              <a:latin typeface="Arial" pitchFamily="34" charset="0"/>
              <a:cs typeface="Arial" pitchFamily="34" charset="0"/>
            </a:endParaRPr>
          </a:p>
          <a:p>
            <a:pPr>
              <a:buClr>
                <a:schemeClr val="accent2">
                  <a:lumMod val="75000"/>
                </a:schemeClr>
              </a:buClr>
              <a:buNone/>
            </a:pPr>
            <a:endParaRPr lang="en-US" sz="2700" i="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43712"/>
          </a:xfrm>
        </p:spPr>
        <p:txBody>
          <a:bodyPr>
            <a:normAutofit/>
          </a:bodyPr>
          <a:lstStyle/>
          <a:p>
            <a:pPr algn="ctr"/>
            <a:r>
              <a:rPr lang="en-US" sz="3600" dirty="0" smtClean="0">
                <a:solidFill>
                  <a:schemeClr val="accent2">
                    <a:lumMod val="75000"/>
                  </a:schemeClr>
                </a:solidFill>
                <a:latin typeface="+mn-lt"/>
              </a:rPr>
              <a:t>Disposal of Paper Containing PHI</a:t>
            </a:r>
            <a:endParaRPr lang="en-US" sz="3600" dirty="0">
              <a:solidFill>
                <a:schemeClr val="accent2">
                  <a:lumMod val="75000"/>
                </a:schemeClr>
              </a:solidFill>
              <a:latin typeface="+mn-lt"/>
            </a:endParaRPr>
          </a:p>
        </p:txBody>
      </p:sp>
      <p:sp>
        <p:nvSpPr>
          <p:cNvPr id="3" name="Content Placeholder 2"/>
          <p:cNvSpPr>
            <a:spLocks noGrp="1"/>
          </p:cNvSpPr>
          <p:nvPr>
            <p:ph idx="1"/>
          </p:nvPr>
        </p:nvSpPr>
        <p:spPr>
          <a:xfrm>
            <a:off x="457200" y="1828800"/>
            <a:ext cx="8229600" cy="4495800"/>
          </a:xfrm>
        </p:spPr>
        <p:txBody>
          <a:bodyPr>
            <a:normAutofit/>
          </a:bodyPr>
          <a:lstStyle/>
          <a:p>
            <a:pPr>
              <a:buClr>
                <a:schemeClr val="accent2">
                  <a:lumMod val="75000"/>
                </a:schemeClr>
              </a:buClr>
            </a:pPr>
            <a:r>
              <a:rPr lang="en-US" sz="2200" dirty="0" smtClean="0">
                <a:latin typeface="Arial" pitchFamily="34" charset="0"/>
                <a:cs typeface="Arial" pitchFamily="34" charset="0"/>
              </a:rPr>
              <a:t>Dispose</a:t>
            </a:r>
            <a:r>
              <a:rPr lang="en-US" altLang="zh-CN" sz="2200" dirty="0" smtClean="0">
                <a:latin typeface="Arial" pitchFamily="34" charset="0"/>
                <a:ea typeface="宋体" charset="-122"/>
                <a:cs typeface="Arial" pitchFamily="34" charset="0"/>
              </a:rPr>
              <a:t> of documents with PHI (faxes, printed emails, informal notes or copies of patient notes) either by tearing them up or placing in </a:t>
            </a:r>
            <a:r>
              <a:rPr lang="en-US" altLang="zh-CN" sz="2200" i="1" dirty="0" smtClean="0">
                <a:latin typeface="Arial" pitchFamily="34" charset="0"/>
                <a:ea typeface="宋体" charset="-122"/>
                <a:cs typeface="Arial" pitchFamily="34" charset="0"/>
              </a:rPr>
              <a:t>secured </a:t>
            </a:r>
            <a:r>
              <a:rPr lang="en-US" altLang="zh-CN" sz="2200" dirty="0" smtClean="0">
                <a:latin typeface="Arial" pitchFamily="34" charset="0"/>
                <a:ea typeface="宋体" charset="-122"/>
                <a:cs typeface="Arial" pitchFamily="34" charset="0"/>
              </a:rPr>
              <a:t> shredder bins.</a:t>
            </a:r>
            <a:endParaRPr lang="en-US" sz="2200" dirty="0" smtClean="0">
              <a:latin typeface="Arial" pitchFamily="34" charset="0"/>
              <a:cs typeface="Arial" pitchFamily="34" charset="0"/>
            </a:endParaRPr>
          </a:p>
          <a:p>
            <a:pPr>
              <a:buClr>
                <a:schemeClr val="accent2">
                  <a:lumMod val="75000"/>
                </a:schemeClr>
              </a:buClr>
            </a:pPr>
            <a:r>
              <a:rPr lang="en-US" sz="2200" dirty="0" smtClean="0">
                <a:latin typeface="Arial" pitchFamily="34" charset="0"/>
                <a:cs typeface="Arial" pitchFamily="34" charset="0"/>
              </a:rPr>
              <a:t>Never</a:t>
            </a:r>
            <a:r>
              <a:rPr lang="en-US" sz="2200" dirty="0" smtClean="0">
                <a:latin typeface="Arial" pitchFamily="34" charset="0"/>
                <a:ea typeface="宋体" charset="-122"/>
                <a:cs typeface="Arial" pitchFamily="34" charset="0"/>
              </a:rPr>
              <a:t> dispose of documents containing PHI in a trash or recycle receptacle or in a publicly accessible area.</a:t>
            </a:r>
          </a:p>
          <a:p>
            <a:pPr>
              <a:buClr>
                <a:schemeClr val="accent2">
                  <a:lumMod val="75000"/>
                </a:schemeClr>
              </a:buClr>
            </a:pPr>
            <a:r>
              <a:rPr lang="en-US" sz="2200" dirty="0" smtClean="0">
                <a:latin typeface="Arial" pitchFamily="34" charset="0"/>
                <a:ea typeface="宋体" charset="-122"/>
                <a:cs typeface="Arial" pitchFamily="34" charset="0"/>
              </a:rPr>
              <a:t>Copies of PHI used for case presentations or other academic requirements must be destroyed in a confidential manner.</a:t>
            </a:r>
          </a:p>
          <a:p>
            <a:pPr>
              <a:buClr>
                <a:schemeClr val="accent2">
                  <a:lumMod val="75000"/>
                </a:schemeClr>
              </a:buClr>
              <a:buNone/>
            </a:pPr>
            <a:endParaRPr lang="en-US" sz="2200" dirty="0" smtClean="0">
              <a:latin typeface="Arial" pitchFamily="34" charset="0"/>
              <a:cs typeface="Arial" pitchFamily="34" charset="0"/>
            </a:endParaRPr>
          </a:p>
          <a:p>
            <a:pPr>
              <a:buClr>
                <a:schemeClr val="accent2">
                  <a:lumMod val="75000"/>
                </a:schemeClr>
              </a:buClr>
              <a:buNone/>
            </a:pPr>
            <a:r>
              <a:rPr lang="en-US" sz="2200" dirty="0" smtClean="0">
                <a:latin typeface="Arial" pitchFamily="34" charset="0"/>
                <a:cs typeface="Arial" pitchFamily="34" charset="0"/>
              </a:rPr>
              <a:t>Refer to policy # 2008-01:</a:t>
            </a:r>
          </a:p>
          <a:p>
            <a:pPr>
              <a:buClr>
                <a:schemeClr val="accent2">
                  <a:lumMod val="75000"/>
                </a:schemeClr>
              </a:buClr>
              <a:buNone/>
            </a:pPr>
            <a:r>
              <a:rPr lang="en-US" sz="2200" dirty="0" smtClean="0">
                <a:latin typeface="Arial" pitchFamily="34" charset="0"/>
                <a:cs typeface="Arial" pitchFamily="34" charset="0"/>
              </a:rPr>
              <a:t> </a:t>
            </a:r>
            <a:r>
              <a:rPr lang="en-US" sz="2100" i="1" dirty="0" smtClean="0">
                <a:latin typeface="Arial" pitchFamily="34" charset="0"/>
                <a:cs typeface="Arial" pitchFamily="34" charset="0"/>
                <a:hlinkClick r:id="rId2"/>
              </a:rPr>
              <a:t>Disposal of Documents/Materials Containing PHI and Receipt, Tracking and Disposal of Equipment and Electronic Media Containing Electronic Protected Health Information.</a:t>
            </a:r>
            <a:endParaRPr lang="en-US" sz="2100" i="1" dirty="0" smtClean="0">
              <a:latin typeface="Arial" pitchFamily="34" charset="0"/>
              <a:cs typeface="Arial" pitchFamily="34" charset="0"/>
            </a:endParaRPr>
          </a:p>
          <a:p>
            <a:pPr>
              <a:buClr>
                <a:schemeClr val="accent2">
                  <a:lumMod val="75000"/>
                </a:schemeClr>
              </a:buClr>
            </a:pPr>
            <a:endParaRPr lang="en-US" sz="2400" dirty="0" smtClean="0">
              <a:latin typeface="Arial" pitchFamily="34" charset="0"/>
              <a:ea typeface="宋体" charset="-122"/>
              <a:cs typeface="Arial" pitchFamily="34" charset="0"/>
            </a:endParaRPr>
          </a:p>
          <a:p>
            <a:pPr>
              <a:buClr>
                <a:schemeClr val="accent2">
                  <a:lumMod val="75000"/>
                </a:schemeClr>
              </a:buClr>
            </a:pP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4114800"/>
            <a:ext cx="8534400" cy="1143000"/>
          </a:xfrm>
        </p:spPr>
        <p:txBody>
          <a:bodyPr>
            <a:normAutofit fontScale="90000"/>
          </a:bodyPr>
          <a:lstStyle/>
          <a:p>
            <a:pPr algn="ctr"/>
            <a:r>
              <a:rPr lang="en-US" sz="4900" dirty="0" smtClean="0">
                <a:solidFill>
                  <a:schemeClr val="accent2">
                    <a:lumMod val="75000"/>
                  </a:schemeClr>
                </a:solidFill>
              </a:rPr>
              <a:t>Managing Electronic Information</a:t>
            </a:r>
            <a:br>
              <a:rPr lang="en-US" sz="4900" dirty="0" smtClean="0">
                <a:solidFill>
                  <a:schemeClr val="accent2">
                    <a:lumMod val="75000"/>
                  </a:schemeClr>
                </a:solidFill>
              </a:rPr>
            </a:br>
            <a:r>
              <a:rPr lang="en-US" dirty="0" smtClean="0">
                <a:solidFill>
                  <a:schemeClr val="accent1">
                    <a:lumMod val="75000"/>
                  </a:schemeClr>
                </a:solidFill>
              </a:rPr>
              <a:t/>
            </a:r>
            <a:br>
              <a:rPr lang="en-US" dirty="0" smtClean="0">
                <a:solidFill>
                  <a:schemeClr val="accent1">
                    <a:lumMod val="75000"/>
                  </a:schemeClr>
                </a:solidFill>
              </a:rPr>
            </a:br>
            <a:r>
              <a:rPr lang="en-US" sz="2700" i="1" dirty="0" smtClean="0">
                <a:solidFill>
                  <a:schemeClr val="tx1"/>
                </a:solidFill>
                <a:latin typeface="+mn-lt"/>
              </a:rPr>
              <a:t>You can't hold firewalls and intrusion detection systems accountable. You can only hold people accountable. </a:t>
            </a:r>
            <a:br>
              <a:rPr lang="en-US" sz="2700" i="1" dirty="0" smtClean="0">
                <a:solidFill>
                  <a:schemeClr val="tx1"/>
                </a:solidFill>
                <a:latin typeface="+mn-lt"/>
              </a:rPr>
            </a:br>
            <a:r>
              <a:rPr lang="en-US" sz="2700" i="1" dirty="0" smtClean="0">
                <a:solidFill>
                  <a:schemeClr val="tx1"/>
                </a:solidFill>
                <a:latin typeface="+mn-lt"/>
              </a:rPr>
              <a:t>						 	</a:t>
            </a:r>
            <a:br>
              <a:rPr lang="en-US" sz="2700" i="1" dirty="0" smtClean="0">
                <a:solidFill>
                  <a:schemeClr val="tx1"/>
                </a:solidFill>
                <a:latin typeface="+mn-lt"/>
              </a:rPr>
            </a:br>
            <a:r>
              <a:rPr lang="en-US" sz="2700" i="1" dirty="0" smtClean="0">
                <a:solidFill>
                  <a:schemeClr val="tx1"/>
                </a:solidFill>
                <a:latin typeface="+mn-lt"/>
              </a:rPr>
              <a:t>							Daryl White</a:t>
            </a:r>
            <a:br>
              <a:rPr lang="en-US" sz="2700" i="1" dirty="0" smtClean="0">
                <a:solidFill>
                  <a:schemeClr val="tx1"/>
                </a:solidFill>
                <a:latin typeface="+mn-lt"/>
              </a:rPr>
            </a:br>
            <a:endParaRPr lang="en-US" sz="2700" i="1" dirty="0">
              <a:solidFill>
                <a:schemeClr val="tx1"/>
              </a:solidFill>
              <a:latin typeface="+mn-lt"/>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743712"/>
          </a:xfrm>
        </p:spPr>
        <p:txBody>
          <a:bodyPr>
            <a:noAutofit/>
          </a:bodyPr>
          <a:lstStyle/>
          <a:p>
            <a:pPr algn="ctr"/>
            <a:r>
              <a:rPr lang="en-US" sz="3200" dirty="0" smtClean="0">
                <a:solidFill>
                  <a:schemeClr val="accent2">
                    <a:lumMod val="75000"/>
                  </a:schemeClr>
                </a:solidFill>
                <a:latin typeface="+mn-lt"/>
              </a:rPr>
              <a:t>Acceptable Use of UConn Health’s </a:t>
            </a:r>
            <a:br>
              <a:rPr lang="en-US" sz="3200" dirty="0" smtClean="0">
                <a:solidFill>
                  <a:schemeClr val="accent2">
                    <a:lumMod val="75000"/>
                  </a:schemeClr>
                </a:solidFill>
                <a:latin typeface="+mn-lt"/>
              </a:rPr>
            </a:br>
            <a:r>
              <a:rPr lang="en-US" sz="3200" dirty="0" smtClean="0">
                <a:solidFill>
                  <a:schemeClr val="accent2">
                    <a:lumMod val="75000"/>
                  </a:schemeClr>
                </a:solidFill>
                <a:latin typeface="+mn-lt"/>
              </a:rPr>
              <a:t>Information Technology Resources</a:t>
            </a:r>
            <a:endParaRPr lang="en-US" sz="3200" dirty="0">
              <a:solidFill>
                <a:schemeClr val="accent2">
                  <a:lumMod val="75000"/>
                </a:schemeClr>
              </a:solidFill>
              <a:latin typeface="+mn-lt"/>
            </a:endParaRPr>
          </a:p>
        </p:txBody>
      </p:sp>
      <p:sp>
        <p:nvSpPr>
          <p:cNvPr id="3" name="Content Placeholder 2"/>
          <p:cNvSpPr>
            <a:spLocks noGrp="1"/>
          </p:cNvSpPr>
          <p:nvPr>
            <p:ph idx="1"/>
          </p:nvPr>
        </p:nvSpPr>
        <p:spPr>
          <a:xfrm>
            <a:off x="457200" y="2133600"/>
            <a:ext cx="8229600" cy="4191000"/>
          </a:xfrm>
        </p:spPr>
        <p:txBody>
          <a:bodyPr>
            <a:normAutofit/>
          </a:bodyPr>
          <a:lstStyle/>
          <a:p>
            <a:pPr>
              <a:buClr>
                <a:schemeClr val="accent2">
                  <a:lumMod val="75000"/>
                </a:schemeClr>
              </a:buClr>
              <a:defRPr/>
            </a:pPr>
            <a:r>
              <a:rPr lang="en-US" sz="2400" dirty="0" smtClean="0">
                <a:latin typeface="Arial" pitchFamily="34" charset="0"/>
                <a:cs typeface="Arial" pitchFamily="34" charset="0"/>
              </a:rPr>
              <a:t>UConn Health workforce members are responsible for the appropriate use and security of ePHI when using any IT resource.</a:t>
            </a:r>
          </a:p>
          <a:p>
            <a:pPr>
              <a:buClr>
                <a:schemeClr val="accent2">
                  <a:lumMod val="75000"/>
                </a:schemeClr>
              </a:buClr>
              <a:buNone/>
              <a:defRPr/>
            </a:pPr>
            <a:r>
              <a:rPr lang="en-US" sz="2400" dirty="0" smtClean="0">
                <a:latin typeface="Arial" pitchFamily="34" charset="0"/>
                <a:cs typeface="Arial" pitchFamily="34" charset="0"/>
              </a:rPr>
              <a:t>  </a:t>
            </a:r>
          </a:p>
          <a:p>
            <a:pPr>
              <a:buClr>
                <a:schemeClr val="accent2">
                  <a:lumMod val="75000"/>
                </a:schemeClr>
              </a:buClr>
              <a:defRPr/>
            </a:pPr>
            <a:r>
              <a:rPr lang="en-US" sz="2400" dirty="0" smtClean="0">
                <a:latin typeface="Arial" pitchFamily="34" charset="0"/>
                <a:cs typeface="Arial" pitchFamily="34" charset="0"/>
              </a:rPr>
              <a:t>Using IT resources that are unauthorized or that could disrupt operations or compromise security is prohibited.</a:t>
            </a:r>
          </a:p>
          <a:p>
            <a:pPr indent="-3175">
              <a:buNone/>
              <a:defRPr/>
            </a:pPr>
            <a:endParaRPr lang="en-US" sz="2400" dirty="0" smtClean="0"/>
          </a:p>
          <a:p>
            <a:pPr indent="-3175">
              <a:buNone/>
              <a:defRPr/>
            </a:pPr>
            <a:r>
              <a:rPr lang="en-US" sz="2400" dirty="0" smtClean="0">
                <a:latin typeface="Arial" pitchFamily="34" charset="0"/>
                <a:cs typeface="Arial" pitchFamily="34" charset="0"/>
              </a:rPr>
              <a:t>Refer to policy # 2011-02:</a:t>
            </a:r>
          </a:p>
          <a:p>
            <a:pPr indent="-3175">
              <a:buNone/>
              <a:defRPr/>
            </a:pPr>
            <a:r>
              <a:rPr lang="en-US" sz="2400" i="1" dirty="0" smtClean="0">
                <a:latin typeface="Arial" pitchFamily="34" charset="0"/>
                <a:cs typeface="Arial" pitchFamily="34" charset="0"/>
              </a:rPr>
              <a:t> </a:t>
            </a:r>
            <a:r>
              <a:rPr lang="en-US" sz="2400" i="1" dirty="0" smtClean="0">
                <a:latin typeface="Arial" pitchFamily="34" charset="0"/>
                <a:cs typeface="Arial" pitchFamily="34" charset="0"/>
                <a:hlinkClick r:id="rId2"/>
              </a:rPr>
              <a:t>UCHC Information Security: Acceptable Use</a:t>
            </a:r>
            <a:endParaRPr lang="en-US" sz="2400" dirty="0" smtClean="0">
              <a:latin typeface="Arial" pitchFamily="34" charset="0"/>
              <a:cs typeface="Arial" pitchFamily="34" charset="0"/>
            </a:endParaRPr>
          </a:p>
          <a:p>
            <a:pPr>
              <a:defRPr/>
            </a:pPr>
            <a:endParaRPr lang="en-US" dirty="0" smtClean="0"/>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04088"/>
            <a:ext cx="8991600" cy="819912"/>
          </a:xfrm>
        </p:spPr>
        <p:txBody>
          <a:bodyPr>
            <a:noAutofit/>
          </a:bodyPr>
          <a:lstStyle/>
          <a:p>
            <a:pPr algn="ctr"/>
            <a:r>
              <a:rPr lang="en-US" sz="3200" dirty="0" smtClean="0">
                <a:solidFill>
                  <a:schemeClr val="accent2">
                    <a:lumMod val="75000"/>
                  </a:schemeClr>
                </a:solidFill>
                <a:latin typeface="+mn-lt"/>
              </a:rPr>
              <a:t>Data Authentication and Physical Safeguards</a:t>
            </a:r>
            <a:endParaRPr lang="en-US" sz="3200" dirty="0">
              <a:solidFill>
                <a:schemeClr val="accent2">
                  <a:lumMod val="75000"/>
                </a:schemeClr>
              </a:solidFill>
              <a:latin typeface="+mn-lt"/>
            </a:endParaRPr>
          </a:p>
        </p:txBody>
      </p:sp>
      <p:sp>
        <p:nvSpPr>
          <p:cNvPr id="3" name="Content Placeholder 2"/>
          <p:cNvSpPr>
            <a:spLocks noGrp="1"/>
          </p:cNvSpPr>
          <p:nvPr>
            <p:ph idx="1"/>
          </p:nvPr>
        </p:nvSpPr>
        <p:spPr>
          <a:xfrm>
            <a:off x="457200" y="1828800"/>
            <a:ext cx="8229600" cy="4495800"/>
          </a:xfrm>
        </p:spPr>
        <p:txBody>
          <a:bodyPr>
            <a:normAutofit lnSpcReduction="10000"/>
          </a:bodyPr>
          <a:lstStyle/>
          <a:p>
            <a:pPr>
              <a:buClr>
                <a:schemeClr val="accent2">
                  <a:lumMod val="75000"/>
                </a:schemeClr>
              </a:buClr>
              <a:defRPr/>
            </a:pPr>
            <a:r>
              <a:rPr lang="en-US" sz="2400" dirty="0" smtClean="0">
                <a:latin typeface="Arial" pitchFamily="34" charset="0"/>
                <a:cs typeface="Arial" pitchFamily="34" charset="0"/>
              </a:rPr>
              <a:t>To protect from unauthorized access, IT resources must be physically secured.</a:t>
            </a:r>
          </a:p>
          <a:p>
            <a:pPr>
              <a:buClr>
                <a:schemeClr val="accent2">
                  <a:lumMod val="75000"/>
                </a:schemeClr>
              </a:buClr>
              <a:defRPr/>
            </a:pPr>
            <a:r>
              <a:rPr lang="en-US" sz="2400" i="1" dirty="0" smtClean="0">
                <a:latin typeface="Arial" pitchFamily="34" charset="0"/>
                <a:cs typeface="Arial" pitchFamily="34" charset="0"/>
              </a:rPr>
              <a:t>Never</a:t>
            </a:r>
            <a:r>
              <a:rPr lang="en-US" sz="2400" dirty="0" smtClean="0">
                <a:latin typeface="Arial" pitchFamily="34" charset="0"/>
                <a:cs typeface="Arial" pitchFamily="34" charset="0"/>
              </a:rPr>
              <a:t> leave computers or laptops unattended or unsecured in public areas. </a:t>
            </a:r>
          </a:p>
          <a:p>
            <a:pPr>
              <a:buClr>
                <a:schemeClr val="accent2">
                  <a:lumMod val="75000"/>
                </a:schemeClr>
              </a:buClr>
              <a:defRPr/>
            </a:pPr>
            <a:r>
              <a:rPr lang="en-US" sz="2400" dirty="0" smtClean="0">
                <a:latin typeface="Arial" pitchFamily="34" charset="0"/>
                <a:cs typeface="Arial" pitchFamily="34" charset="0"/>
              </a:rPr>
              <a:t>Where feasible, authentication to systems or devices containing ePHI must:</a:t>
            </a:r>
          </a:p>
          <a:p>
            <a:pPr lvl="1">
              <a:buClr>
                <a:schemeClr val="accent2">
                  <a:lumMod val="75000"/>
                </a:schemeClr>
              </a:buClr>
              <a:defRPr/>
            </a:pPr>
            <a:r>
              <a:rPr lang="en-US" sz="2200" dirty="0" smtClean="0">
                <a:latin typeface="Arial" pitchFamily="34" charset="0"/>
                <a:cs typeface="Arial" pitchFamily="34" charset="0"/>
              </a:rPr>
              <a:t>Include a unique logon or password.</a:t>
            </a:r>
          </a:p>
          <a:p>
            <a:pPr lvl="1">
              <a:buClr>
                <a:schemeClr val="accent2">
                  <a:lumMod val="75000"/>
                </a:schemeClr>
              </a:buClr>
              <a:defRPr/>
            </a:pPr>
            <a:r>
              <a:rPr lang="en-US" sz="2200" dirty="0" smtClean="0">
                <a:latin typeface="Arial" pitchFamily="34" charset="0"/>
                <a:cs typeface="Arial" pitchFamily="34" charset="0"/>
              </a:rPr>
              <a:t>Be encrypted.  </a:t>
            </a:r>
          </a:p>
          <a:p>
            <a:pPr indent="-3175">
              <a:buClr>
                <a:schemeClr val="accent2">
                  <a:lumMod val="75000"/>
                </a:schemeClr>
              </a:buClr>
              <a:buNone/>
              <a:defRPr/>
            </a:pPr>
            <a:endParaRPr lang="en-US" sz="2400" dirty="0" smtClean="0">
              <a:latin typeface="Arial" pitchFamily="34" charset="0"/>
              <a:cs typeface="Arial" pitchFamily="34" charset="0"/>
            </a:endParaRPr>
          </a:p>
          <a:p>
            <a:pPr indent="-3175">
              <a:buClr>
                <a:schemeClr val="accent2">
                  <a:lumMod val="75000"/>
                </a:schemeClr>
              </a:buClr>
              <a:buNone/>
              <a:defRPr/>
            </a:pPr>
            <a:r>
              <a:rPr lang="en-US" sz="2300" dirty="0" smtClean="0">
                <a:latin typeface="Arial" pitchFamily="34" charset="0"/>
                <a:cs typeface="Arial" pitchFamily="34" charset="0"/>
              </a:rPr>
              <a:t>Refer to policy # 2011-01:</a:t>
            </a:r>
          </a:p>
          <a:p>
            <a:pPr indent="-3175">
              <a:buClr>
                <a:schemeClr val="accent2">
                  <a:lumMod val="75000"/>
                </a:schemeClr>
              </a:buClr>
              <a:buNone/>
              <a:defRPr/>
            </a:pPr>
            <a:r>
              <a:rPr lang="en-US" sz="2300" i="1" dirty="0" smtClean="0">
                <a:latin typeface="Arial" pitchFamily="34" charset="0"/>
                <a:cs typeface="Arial" pitchFamily="34" charset="0"/>
              </a:rPr>
              <a:t> </a:t>
            </a:r>
            <a:r>
              <a:rPr lang="en-US" sz="2300" i="1" dirty="0" smtClean="0">
                <a:latin typeface="Arial" pitchFamily="34" charset="0"/>
                <a:cs typeface="Arial" pitchFamily="34" charset="0"/>
                <a:hlinkClick r:id="rId2"/>
              </a:rPr>
              <a:t>UCHC Information Security: Data Authentication, Physical Safeguards</a:t>
            </a:r>
            <a:endParaRPr lang="en-US" sz="2300"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838200"/>
          </a:xfrm>
        </p:spPr>
        <p:txBody>
          <a:bodyPr>
            <a:normAutofit/>
          </a:bodyPr>
          <a:lstStyle/>
          <a:p>
            <a:pPr algn="ctr"/>
            <a:r>
              <a:rPr lang="en-US" sz="3800" dirty="0" smtClean="0">
                <a:solidFill>
                  <a:schemeClr val="accent2">
                    <a:lumMod val="75000"/>
                  </a:schemeClr>
                </a:solidFill>
                <a:latin typeface="+mn-lt"/>
              </a:rPr>
              <a:t>Access Control to Facilities</a:t>
            </a:r>
            <a:endParaRPr lang="en-US" sz="3800" dirty="0">
              <a:solidFill>
                <a:schemeClr val="accent2">
                  <a:lumMod val="75000"/>
                </a:schemeClr>
              </a:solidFill>
              <a:latin typeface="+mn-lt"/>
            </a:endParaRPr>
          </a:p>
        </p:txBody>
      </p:sp>
      <p:sp>
        <p:nvSpPr>
          <p:cNvPr id="3" name="Content Placeholder 2"/>
          <p:cNvSpPr>
            <a:spLocks noGrp="1"/>
          </p:cNvSpPr>
          <p:nvPr>
            <p:ph idx="1"/>
          </p:nvPr>
        </p:nvSpPr>
        <p:spPr>
          <a:xfrm>
            <a:off x="228600" y="1981200"/>
            <a:ext cx="5943600" cy="4343400"/>
          </a:xfrm>
        </p:spPr>
        <p:txBody>
          <a:bodyPr>
            <a:normAutofit fontScale="92500" lnSpcReduction="20000"/>
          </a:bodyPr>
          <a:lstStyle/>
          <a:p>
            <a:pPr>
              <a:buClr>
                <a:schemeClr val="accent2">
                  <a:lumMod val="75000"/>
                </a:schemeClr>
              </a:buClr>
              <a:defRPr/>
            </a:pPr>
            <a:r>
              <a:rPr lang="en-US" sz="2400" dirty="0" smtClean="0">
                <a:latin typeface="Arial" pitchFamily="34" charset="0"/>
                <a:cs typeface="Arial" pitchFamily="34" charset="0"/>
              </a:rPr>
              <a:t>UConn Health limits physical access to all confidential information, including to the facilities in which it is housed.</a:t>
            </a:r>
          </a:p>
          <a:p>
            <a:pPr>
              <a:buClr>
                <a:schemeClr val="accent2">
                  <a:lumMod val="75000"/>
                </a:schemeClr>
              </a:buClr>
              <a:defRPr/>
            </a:pPr>
            <a:endParaRPr lang="en-US" sz="2400" dirty="0" smtClean="0">
              <a:latin typeface="Arial" pitchFamily="34" charset="0"/>
              <a:cs typeface="Arial" pitchFamily="34" charset="0"/>
            </a:endParaRPr>
          </a:p>
          <a:p>
            <a:pPr>
              <a:buClr>
                <a:schemeClr val="accent2">
                  <a:lumMod val="75000"/>
                </a:schemeClr>
              </a:buClr>
              <a:defRPr/>
            </a:pPr>
            <a:r>
              <a:rPr lang="en-US" sz="2400" dirty="0" smtClean="0">
                <a:latin typeface="Arial" pitchFamily="34" charset="0"/>
                <a:cs typeface="Arial" pitchFamily="34" charset="0"/>
              </a:rPr>
              <a:t>Lock all file cabinets and rooms that contain confidential information.  </a:t>
            </a:r>
          </a:p>
          <a:p>
            <a:pPr>
              <a:buClr>
                <a:schemeClr val="accent2">
                  <a:lumMod val="75000"/>
                </a:schemeClr>
              </a:buClr>
              <a:buNone/>
              <a:defRPr/>
            </a:pPr>
            <a:endParaRPr lang="en-US" sz="2400" dirty="0" smtClean="0">
              <a:latin typeface="Arial" pitchFamily="34" charset="0"/>
              <a:cs typeface="Arial" pitchFamily="34" charset="0"/>
            </a:endParaRPr>
          </a:p>
          <a:p>
            <a:pPr>
              <a:buClr>
                <a:schemeClr val="accent2">
                  <a:lumMod val="75000"/>
                </a:schemeClr>
              </a:buClr>
              <a:defRPr/>
            </a:pPr>
            <a:r>
              <a:rPr lang="en-US" sz="2400" b="1" i="1" dirty="0" smtClean="0">
                <a:latin typeface="Arial" pitchFamily="34" charset="0"/>
                <a:cs typeface="Arial" pitchFamily="34" charset="0"/>
              </a:rPr>
              <a:t>Always</a:t>
            </a:r>
            <a:r>
              <a:rPr lang="en-US" sz="2400" dirty="0" smtClean="0">
                <a:latin typeface="Arial" pitchFamily="34" charset="0"/>
                <a:cs typeface="Arial" pitchFamily="34" charset="0"/>
              </a:rPr>
              <a:t> wear your UConn Health  identification badge for proper access.</a:t>
            </a:r>
          </a:p>
          <a:p>
            <a:pPr>
              <a:buClr>
                <a:schemeClr val="accent2">
                  <a:lumMod val="75000"/>
                </a:schemeClr>
              </a:buClr>
              <a:defRPr/>
            </a:pPr>
            <a:endParaRPr lang="en-US" dirty="0" smtClean="0">
              <a:latin typeface="Arial" pitchFamily="34" charset="0"/>
              <a:cs typeface="Arial" pitchFamily="34" charset="0"/>
            </a:endParaRPr>
          </a:p>
          <a:p>
            <a:pPr>
              <a:buNone/>
              <a:defRPr/>
            </a:pPr>
            <a:endParaRPr lang="en-US" dirty="0" smtClean="0">
              <a:latin typeface="Arial" pitchFamily="34" charset="0"/>
              <a:cs typeface="Arial" pitchFamily="34" charset="0"/>
            </a:endParaRPr>
          </a:p>
          <a:p>
            <a:pPr indent="-3175">
              <a:buNone/>
              <a:defRPr/>
            </a:pPr>
            <a:r>
              <a:rPr lang="en-US" sz="2300" dirty="0" smtClean="0">
                <a:latin typeface="Arial" pitchFamily="34" charset="0"/>
                <a:cs typeface="Arial" pitchFamily="34" charset="0"/>
              </a:rPr>
              <a:t>Refer to policy # 2005-04:</a:t>
            </a:r>
            <a:r>
              <a:rPr lang="en-US" sz="2300" i="1" dirty="0" smtClean="0">
                <a:latin typeface="Arial" pitchFamily="34" charset="0"/>
                <a:cs typeface="Arial" pitchFamily="34" charset="0"/>
              </a:rPr>
              <a:t> </a:t>
            </a:r>
          </a:p>
          <a:p>
            <a:pPr indent="-3175">
              <a:buNone/>
              <a:defRPr/>
            </a:pPr>
            <a:r>
              <a:rPr lang="en-US" sz="2300" i="1" dirty="0" smtClean="0">
                <a:latin typeface="Arial" pitchFamily="34" charset="0"/>
                <a:cs typeface="Arial" pitchFamily="34" charset="0"/>
                <a:hlinkClick r:id="rId2"/>
              </a:rPr>
              <a:t>UCHC HIPAA Security Facility Access Control</a:t>
            </a:r>
            <a:endParaRPr lang="en-US" sz="2300" dirty="0" smtClean="0">
              <a:latin typeface="Arial" pitchFamily="34" charset="0"/>
              <a:cs typeface="Arial" pitchFamily="34" charset="0"/>
            </a:endParaRPr>
          </a:p>
          <a:p>
            <a:endParaRPr lang="en-US" dirty="0">
              <a:latin typeface="Arial" pitchFamily="34" charset="0"/>
              <a:cs typeface="Arial" pitchFamily="34" charset="0"/>
            </a:endParaRPr>
          </a:p>
        </p:txBody>
      </p:sp>
      <p:pic>
        <p:nvPicPr>
          <p:cNvPr id="4" name="Picture 3" descr="C:\Documents and Settings\mauriello\Local Settings\Temporary Internet Files\Content.IE5\SHWHW3YZ\MP900289537[2].jpg"/>
          <p:cNvPicPr>
            <a:picLocks noChangeAspect="1" noChangeArrowheads="1"/>
          </p:cNvPicPr>
          <p:nvPr/>
        </p:nvPicPr>
        <p:blipFill>
          <a:blip r:embed="rId3" cstate="print"/>
          <a:srcRect/>
          <a:stretch>
            <a:fillRect/>
          </a:stretch>
        </p:blipFill>
        <p:spPr bwMode="auto">
          <a:xfrm>
            <a:off x="6248400" y="1981200"/>
            <a:ext cx="2743200" cy="373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209800"/>
            <a:ext cx="8305800" cy="1143000"/>
          </a:xfrm>
        </p:spPr>
        <p:txBody>
          <a:bodyPr>
            <a:normAutofit fontScale="90000"/>
          </a:bodyPr>
          <a:lstStyle/>
          <a:p>
            <a:pPr algn="ctr"/>
            <a:r>
              <a:rPr lang="en-US" sz="4000" dirty="0" smtClean="0">
                <a:solidFill>
                  <a:schemeClr val="accent2">
                    <a:lumMod val="75000"/>
                  </a:schemeClr>
                </a:solidFill>
                <a:latin typeface="+mn-lt"/>
              </a:rPr>
              <a:t>HIPAA/HITECH </a:t>
            </a:r>
            <a:br>
              <a:rPr lang="en-US" sz="4000" dirty="0" smtClean="0">
                <a:solidFill>
                  <a:schemeClr val="accent2">
                    <a:lumMod val="75000"/>
                  </a:schemeClr>
                </a:solidFill>
                <a:latin typeface="+mn-lt"/>
              </a:rPr>
            </a:br>
            <a:r>
              <a:rPr lang="en-US" sz="4000" dirty="0" smtClean="0">
                <a:solidFill>
                  <a:schemeClr val="accent2">
                    <a:lumMod val="75000"/>
                  </a:schemeClr>
                </a:solidFill>
                <a:latin typeface="+mn-lt"/>
              </a:rPr>
              <a:t>Privacy and Security</a:t>
            </a:r>
            <a:endParaRPr lang="en-US" sz="4000" dirty="0">
              <a:solidFill>
                <a:schemeClr val="accent2">
                  <a:lumMod val="75000"/>
                </a:schemeClr>
              </a:solidFill>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4000" dirty="0" smtClean="0">
                <a:solidFill>
                  <a:schemeClr val="accent2">
                    <a:lumMod val="75000"/>
                  </a:schemeClr>
                </a:solidFill>
                <a:latin typeface="+mn-lt"/>
              </a:rPr>
              <a:t>Virus Protection</a:t>
            </a:r>
            <a:endParaRPr lang="en-US" sz="4000" dirty="0">
              <a:solidFill>
                <a:schemeClr val="accent2">
                  <a:lumMod val="75000"/>
                </a:schemeClr>
              </a:solidFill>
              <a:latin typeface="+mn-lt"/>
            </a:endParaRPr>
          </a:p>
        </p:txBody>
      </p:sp>
      <p:sp>
        <p:nvSpPr>
          <p:cNvPr id="3" name="Content Placeholder 2"/>
          <p:cNvSpPr>
            <a:spLocks noGrp="1"/>
          </p:cNvSpPr>
          <p:nvPr>
            <p:ph idx="1"/>
          </p:nvPr>
        </p:nvSpPr>
        <p:spPr>
          <a:xfrm>
            <a:off x="304800" y="1935480"/>
            <a:ext cx="8610600" cy="4389120"/>
          </a:xfrm>
        </p:spPr>
        <p:txBody>
          <a:bodyPr/>
          <a:lstStyle/>
          <a:p>
            <a:pPr>
              <a:buClr>
                <a:schemeClr val="accent2">
                  <a:lumMod val="75000"/>
                </a:schemeClr>
              </a:buClr>
              <a:defRPr/>
            </a:pPr>
            <a:r>
              <a:rPr lang="en-US" sz="2400" dirty="0" smtClean="0">
                <a:latin typeface="Arial" pitchFamily="34" charset="0"/>
                <a:cs typeface="Arial" pitchFamily="34" charset="0"/>
              </a:rPr>
              <a:t>All computer equipment connected to the UConn Health  network must:</a:t>
            </a:r>
          </a:p>
          <a:p>
            <a:pPr lvl="1">
              <a:buClr>
                <a:schemeClr val="accent2">
                  <a:lumMod val="75000"/>
                </a:schemeClr>
              </a:buClr>
              <a:defRPr/>
            </a:pPr>
            <a:r>
              <a:rPr lang="en-US" sz="2200" dirty="0" smtClean="0">
                <a:latin typeface="Arial" pitchFamily="34" charset="0"/>
                <a:cs typeface="Arial" pitchFamily="34" charset="0"/>
              </a:rPr>
              <a:t>have UConn Health approved, updated anti-virus protection software installed.</a:t>
            </a:r>
          </a:p>
          <a:p>
            <a:pPr lvl="1">
              <a:buClr>
                <a:schemeClr val="accent2">
                  <a:lumMod val="75000"/>
                </a:schemeClr>
              </a:buClr>
              <a:defRPr/>
            </a:pPr>
            <a:r>
              <a:rPr lang="en-US" sz="2200" dirty="0" smtClean="0">
                <a:latin typeface="Arial" pitchFamily="34" charset="0"/>
                <a:cs typeface="Arial" pitchFamily="34" charset="0"/>
              </a:rPr>
              <a:t>remain current with the manufacturer’s operating system’s security software updates. </a:t>
            </a:r>
            <a:endParaRPr lang="en-US" sz="2000" dirty="0" smtClean="0">
              <a:latin typeface="Arial" pitchFamily="34" charset="0"/>
              <a:cs typeface="Arial" pitchFamily="34" charset="0"/>
            </a:endParaRPr>
          </a:p>
          <a:p>
            <a:pPr>
              <a:buClr>
                <a:schemeClr val="accent2">
                  <a:lumMod val="75000"/>
                </a:schemeClr>
              </a:buClr>
              <a:defRPr/>
            </a:pPr>
            <a:endParaRPr lang="en-US" sz="2000" dirty="0" smtClean="0">
              <a:latin typeface="Arial" pitchFamily="34" charset="0"/>
              <a:cs typeface="Arial" pitchFamily="34" charset="0"/>
            </a:endParaRPr>
          </a:p>
          <a:p>
            <a:pPr indent="-3175">
              <a:buClr>
                <a:schemeClr val="accent2">
                  <a:lumMod val="75000"/>
                </a:schemeClr>
              </a:buClr>
              <a:buNone/>
              <a:defRPr/>
            </a:pPr>
            <a:r>
              <a:rPr lang="en-US" sz="2200" dirty="0" smtClean="0">
                <a:latin typeface="Arial" pitchFamily="34" charset="0"/>
                <a:cs typeface="Arial" pitchFamily="34" charset="0"/>
              </a:rPr>
              <a:t>Refer to policy # 2005-10:</a:t>
            </a:r>
            <a:r>
              <a:rPr lang="en-US" sz="2200" i="1" dirty="0" smtClean="0">
                <a:latin typeface="Arial" pitchFamily="34" charset="0"/>
                <a:cs typeface="Arial" pitchFamily="34" charset="0"/>
              </a:rPr>
              <a:t> </a:t>
            </a:r>
          </a:p>
          <a:p>
            <a:pPr indent="-3175">
              <a:buClr>
                <a:schemeClr val="accent2">
                  <a:lumMod val="75000"/>
                </a:schemeClr>
              </a:buClr>
              <a:buNone/>
              <a:defRPr/>
            </a:pPr>
            <a:r>
              <a:rPr lang="en-US" sz="2200" i="1" dirty="0" smtClean="0">
                <a:latin typeface="Arial" pitchFamily="34" charset="0"/>
                <a:cs typeface="Arial" pitchFamily="34" charset="0"/>
                <a:hlinkClick r:id="rId2"/>
              </a:rPr>
              <a:t>UCHC HIPAA Security Virus Protection Policy</a:t>
            </a:r>
            <a:endParaRPr lang="en-US" sz="2200" dirty="0" smtClean="0">
              <a:latin typeface="Arial" pitchFamily="34" charset="0"/>
              <a:cs typeface="Arial" pitchFamily="34" charset="0"/>
            </a:endParaRPr>
          </a:p>
          <a:p>
            <a:pPr>
              <a:buClr>
                <a:schemeClr val="accent2">
                  <a:lumMod val="75000"/>
                </a:schemeClr>
              </a:buClr>
              <a:defRPr/>
            </a:pPr>
            <a:endParaRPr lang="en-US" sz="2000" dirty="0" smtClean="0">
              <a:latin typeface="Arial" pitchFamily="34" charset="0"/>
              <a:cs typeface="Arial" pitchFamily="34" charset="0"/>
            </a:endParaRPr>
          </a:p>
          <a:p>
            <a:pPr>
              <a:buClr>
                <a:schemeClr val="accent2">
                  <a:lumMod val="75000"/>
                </a:schemeClr>
              </a:buClr>
              <a:buNone/>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09600"/>
          </a:xfrm>
        </p:spPr>
        <p:txBody>
          <a:bodyPr>
            <a:normAutofit/>
          </a:bodyPr>
          <a:lstStyle/>
          <a:p>
            <a:pPr algn="ctr"/>
            <a:r>
              <a:rPr lang="en-US" sz="3600" dirty="0" smtClean="0">
                <a:solidFill>
                  <a:schemeClr val="accent2">
                    <a:lumMod val="75000"/>
                  </a:schemeClr>
                </a:solidFill>
                <a:latin typeface="+mn-lt"/>
              </a:rPr>
              <a:t>Mobile Computing Devices (MCD)</a:t>
            </a:r>
            <a:endParaRPr lang="en-US" sz="3600" dirty="0">
              <a:solidFill>
                <a:schemeClr val="accent2">
                  <a:lumMod val="75000"/>
                </a:schemeClr>
              </a:solidFill>
              <a:latin typeface="+mn-lt"/>
            </a:endParaRPr>
          </a:p>
        </p:txBody>
      </p:sp>
      <p:sp>
        <p:nvSpPr>
          <p:cNvPr id="3" name="Content Placeholder 2"/>
          <p:cNvSpPr>
            <a:spLocks noGrp="1"/>
          </p:cNvSpPr>
          <p:nvPr>
            <p:ph idx="1"/>
          </p:nvPr>
        </p:nvSpPr>
        <p:spPr>
          <a:xfrm>
            <a:off x="457200" y="1676400"/>
            <a:ext cx="8229600" cy="4648200"/>
          </a:xfrm>
        </p:spPr>
        <p:txBody>
          <a:bodyPr>
            <a:normAutofit fontScale="92500" lnSpcReduction="10000"/>
          </a:bodyPr>
          <a:lstStyle/>
          <a:p>
            <a:pPr>
              <a:buClr>
                <a:schemeClr val="accent2">
                  <a:lumMod val="75000"/>
                </a:schemeClr>
              </a:buClr>
              <a:defRPr/>
            </a:pPr>
            <a:r>
              <a:rPr lang="en-US" dirty="0" smtClean="0">
                <a:latin typeface="Arial" pitchFamily="34" charset="0"/>
                <a:cs typeface="Arial" pitchFamily="34" charset="0"/>
              </a:rPr>
              <a:t>MCDs include: </a:t>
            </a:r>
          </a:p>
          <a:p>
            <a:pPr lvl="1">
              <a:buClr>
                <a:schemeClr val="accent2">
                  <a:lumMod val="75000"/>
                </a:schemeClr>
              </a:buClr>
              <a:defRPr/>
            </a:pPr>
            <a:r>
              <a:rPr lang="en-US" dirty="0" smtClean="0">
                <a:latin typeface="Arial" pitchFamily="34" charset="0"/>
                <a:cs typeface="Arial" pitchFamily="34" charset="0"/>
              </a:rPr>
              <a:t>UConn Health laptop computers</a:t>
            </a:r>
          </a:p>
          <a:p>
            <a:pPr lvl="1">
              <a:buClr>
                <a:schemeClr val="accent2">
                  <a:lumMod val="75000"/>
                </a:schemeClr>
              </a:buClr>
              <a:defRPr/>
            </a:pPr>
            <a:r>
              <a:rPr lang="en-US" dirty="0" smtClean="0">
                <a:latin typeface="Arial" pitchFamily="34" charset="0"/>
                <a:cs typeface="Arial" pitchFamily="34" charset="0"/>
              </a:rPr>
              <a:t>Smartphones</a:t>
            </a:r>
          </a:p>
          <a:p>
            <a:pPr lvl="1">
              <a:buClr>
                <a:schemeClr val="accent2">
                  <a:lumMod val="75000"/>
                </a:schemeClr>
              </a:buClr>
              <a:defRPr/>
            </a:pPr>
            <a:r>
              <a:rPr lang="en-US" dirty="0" smtClean="0">
                <a:latin typeface="Arial" pitchFamily="34" charset="0"/>
                <a:cs typeface="Arial" pitchFamily="34" charset="0"/>
              </a:rPr>
              <a:t>Tablet devices </a:t>
            </a:r>
          </a:p>
          <a:p>
            <a:pPr lvl="1">
              <a:buClr>
                <a:schemeClr val="accent2">
                  <a:lumMod val="75000"/>
                </a:schemeClr>
              </a:buClr>
              <a:defRPr/>
            </a:pPr>
            <a:r>
              <a:rPr lang="en-US" dirty="0" smtClean="0">
                <a:latin typeface="Arial" pitchFamily="34" charset="0"/>
                <a:cs typeface="Arial" pitchFamily="34" charset="0"/>
              </a:rPr>
              <a:t>USB storage devices</a:t>
            </a:r>
          </a:p>
          <a:p>
            <a:pPr>
              <a:buClr>
                <a:schemeClr val="accent2">
                  <a:lumMod val="75000"/>
                </a:schemeClr>
              </a:buClr>
            </a:pPr>
            <a:r>
              <a:rPr lang="en-US" dirty="0" smtClean="0">
                <a:latin typeface="Arial" pitchFamily="34" charset="0"/>
                <a:cs typeface="Arial" pitchFamily="34" charset="0"/>
              </a:rPr>
              <a:t>Confidential data </a:t>
            </a:r>
            <a:r>
              <a:rPr lang="en-US" i="1" dirty="0" smtClean="0">
                <a:latin typeface="Arial" pitchFamily="34" charset="0"/>
                <a:cs typeface="Arial" pitchFamily="34" charset="0"/>
              </a:rPr>
              <a:t>may not </a:t>
            </a:r>
            <a:r>
              <a:rPr lang="en-US" dirty="0" smtClean="0">
                <a:latin typeface="Arial" pitchFamily="34" charset="0"/>
                <a:cs typeface="Arial" pitchFamily="34" charset="0"/>
              </a:rPr>
              <a:t>be stored on UConn Health or non-UConn Health MCDs </a:t>
            </a:r>
            <a:r>
              <a:rPr lang="en-US" i="1" dirty="0" smtClean="0">
                <a:latin typeface="Arial" pitchFamily="34" charset="0"/>
                <a:cs typeface="Arial" pitchFamily="34" charset="0"/>
              </a:rPr>
              <a:t>unless</a:t>
            </a:r>
            <a:r>
              <a:rPr lang="en-US" dirty="0" smtClean="0">
                <a:latin typeface="Arial" pitchFamily="34" charset="0"/>
                <a:cs typeface="Arial" pitchFamily="34" charset="0"/>
              </a:rPr>
              <a:t>:</a:t>
            </a:r>
          </a:p>
          <a:p>
            <a:pPr lvl="1">
              <a:buClr>
                <a:schemeClr val="accent2">
                  <a:lumMod val="75000"/>
                </a:schemeClr>
              </a:buClr>
            </a:pPr>
            <a:r>
              <a:rPr lang="en-US" dirty="0" smtClean="0">
                <a:latin typeface="Arial" pitchFamily="34" charset="0"/>
                <a:cs typeface="Arial" pitchFamily="34" charset="0"/>
              </a:rPr>
              <a:t>Only information needed for a particular function is stored.</a:t>
            </a:r>
          </a:p>
          <a:p>
            <a:pPr lvl="1">
              <a:buClr>
                <a:schemeClr val="accent2">
                  <a:lumMod val="75000"/>
                </a:schemeClr>
              </a:buClr>
            </a:pPr>
            <a:r>
              <a:rPr lang="en-US" dirty="0" smtClean="0">
                <a:latin typeface="Arial" pitchFamily="34" charset="0"/>
                <a:cs typeface="Arial" pitchFamily="34" charset="0"/>
              </a:rPr>
              <a:t>Information is stored only for the time period needed to perform that function.</a:t>
            </a:r>
          </a:p>
          <a:p>
            <a:pPr lvl="1">
              <a:buClr>
                <a:schemeClr val="accent2">
                  <a:lumMod val="75000"/>
                </a:schemeClr>
              </a:buClr>
            </a:pPr>
            <a:r>
              <a:rPr lang="en-US" dirty="0" smtClean="0">
                <a:latin typeface="Arial" pitchFamily="34" charset="0"/>
                <a:cs typeface="Arial" pitchFamily="34" charset="0"/>
              </a:rPr>
              <a:t>The device is encrypted by UConn Health IT.</a:t>
            </a:r>
          </a:p>
          <a:p>
            <a:pPr lvl="1">
              <a:buClr>
                <a:schemeClr val="accent2">
                  <a:lumMod val="75000"/>
                </a:schemeClr>
              </a:buClr>
            </a:pPr>
            <a:r>
              <a:rPr lang="en-US" dirty="0" smtClean="0">
                <a:latin typeface="Arial" pitchFamily="34" charset="0"/>
                <a:cs typeface="Arial" pitchFamily="34" charset="0"/>
              </a:rPr>
              <a:t>Data is protected from unauthorized access and disclosure.</a:t>
            </a:r>
          </a:p>
          <a:p>
            <a:pPr lvl="1">
              <a:buClr>
                <a:schemeClr val="accent2">
                  <a:lumMod val="75000"/>
                </a:schemeClr>
              </a:buClr>
              <a:defRPr/>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gn="ctr"/>
            <a:r>
              <a:rPr lang="en-US" sz="3800" dirty="0" smtClean="0">
                <a:solidFill>
                  <a:schemeClr val="accent2">
                    <a:lumMod val="75000"/>
                  </a:schemeClr>
                </a:solidFill>
                <a:latin typeface="+mn-lt"/>
              </a:rPr>
              <a:t>Bring Your Own Device (BYOD)</a:t>
            </a:r>
            <a:endParaRPr lang="en-US" sz="3800" dirty="0">
              <a:solidFill>
                <a:schemeClr val="accent2">
                  <a:lumMod val="75000"/>
                </a:schemeClr>
              </a:solidFill>
              <a:latin typeface="+mn-lt"/>
            </a:endParaRPr>
          </a:p>
        </p:txBody>
      </p:sp>
      <p:sp>
        <p:nvSpPr>
          <p:cNvPr id="3" name="Content Placeholder 2"/>
          <p:cNvSpPr>
            <a:spLocks noGrp="1"/>
          </p:cNvSpPr>
          <p:nvPr>
            <p:ph idx="1"/>
          </p:nvPr>
        </p:nvSpPr>
        <p:spPr>
          <a:xfrm>
            <a:off x="457200" y="1828800"/>
            <a:ext cx="8229600" cy="4495800"/>
          </a:xfrm>
        </p:spPr>
        <p:txBody>
          <a:bodyPr>
            <a:normAutofit lnSpcReduction="10000"/>
          </a:bodyPr>
          <a:lstStyle/>
          <a:p>
            <a:pPr>
              <a:buClr>
                <a:schemeClr val="accent2">
                  <a:lumMod val="75000"/>
                </a:schemeClr>
              </a:buClr>
            </a:pPr>
            <a:r>
              <a:rPr lang="en-US" sz="2400" dirty="0" smtClean="0">
                <a:latin typeface="Arial" pitchFamily="34" charset="0"/>
                <a:cs typeface="Arial" pitchFamily="34" charset="0"/>
              </a:rPr>
              <a:t>Users will be granted the authority to configure their personally-owned MCDs to access UConn Health’s electronic information.</a:t>
            </a:r>
          </a:p>
          <a:p>
            <a:pPr>
              <a:buClr>
                <a:schemeClr val="accent2">
                  <a:lumMod val="75000"/>
                </a:schemeClr>
              </a:buClr>
            </a:pPr>
            <a:r>
              <a:rPr lang="en-US" sz="2400" dirty="0" smtClean="0">
                <a:latin typeface="Arial" pitchFamily="34" charset="0"/>
                <a:cs typeface="Arial" pitchFamily="34" charset="0"/>
              </a:rPr>
              <a:t>Personally-owned MCDs must be registered and secured at UConn Health’s BYOD website.</a:t>
            </a:r>
          </a:p>
          <a:p>
            <a:pPr>
              <a:buClr>
                <a:schemeClr val="accent2">
                  <a:lumMod val="75000"/>
                </a:schemeClr>
              </a:buClr>
              <a:buNone/>
            </a:pPr>
            <a:endParaRPr lang="en-US" sz="2400" dirty="0" smtClean="0">
              <a:latin typeface="Arial" pitchFamily="34" charset="0"/>
              <a:cs typeface="Arial" pitchFamily="34" charset="0"/>
            </a:endParaRPr>
          </a:p>
          <a:p>
            <a:pPr>
              <a:buClr>
                <a:schemeClr val="accent2">
                  <a:lumMod val="75000"/>
                </a:schemeClr>
              </a:buClr>
              <a:buNone/>
            </a:pPr>
            <a:r>
              <a:rPr lang="en-US" sz="2400" dirty="0" smtClean="0">
                <a:latin typeface="Arial" pitchFamily="34" charset="0"/>
                <a:cs typeface="Arial" pitchFamily="34" charset="0"/>
              </a:rPr>
              <a:t>Additional information about BYOD can be found at </a:t>
            </a:r>
            <a:r>
              <a:rPr lang="en-US" sz="2400" dirty="0" smtClean="0">
                <a:latin typeface="Arial" pitchFamily="34" charset="0"/>
                <a:cs typeface="Arial" pitchFamily="34" charset="0"/>
                <a:hlinkClick r:id="rId2"/>
              </a:rPr>
              <a:t>http://its.uchc.edu/Help/BYOD.aspx</a:t>
            </a:r>
            <a:endParaRPr lang="en-US" sz="2400" dirty="0" smtClean="0">
              <a:latin typeface="Arial" pitchFamily="34" charset="0"/>
              <a:cs typeface="Arial" pitchFamily="34" charset="0"/>
            </a:endParaRPr>
          </a:p>
          <a:p>
            <a:pPr>
              <a:buClr>
                <a:schemeClr val="accent2">
                  <a:lumMod val="75000"/>
                </a:schemeClr>
              </a:buClr>
            </a:pPr>
            <a:endParaRPr lang="en-US" sz="2400" dirty="0" smtClean="0">
              <a:latin typeface="Arial" pitchFamily="34" charset="0"/>
              <a:cs typeface="Arial" pitchFamily="34" charset="0"/>
            </a:endParaRPr>
          </a:p>
          <a:p>
            <a:pPr>
              <a:buClr>
                <a:schemeClr val="accent2">
                  <a:lumMod val="75000"/>
                </a:schemeClr>
              </a:buClr>
              <a:buNone/>
            </a:pPr>
            <a:r>
              <a:rPr lang="en-US" sz="2400" dirty="0" smtClean="0">
                <a:latin typeface="Arial" pitchFamily="34" charset="0"/>
                <a:cs typeface="Arial" pitchFamily="34" charset="0"/>
              </a:rPr>
              <a:t>Refer to policy # 2008-03:</a:t>
            </a:r>
          </a:p>
          <a:p>
            <a:pPr>
              <a:buClr>
                <a:schemeClr val="accent2">
                  <a:lumMod val="75000"/>
                </a:schemeClr>
              </a:buClr>
              <a:buNone/>
            </a:pPr>
            <a:r>
              <a:rPr lang="en-US" sz="2400" dirty="0" smtClean="0">
                <a:latin typeface="Arial" pitchFamily="34" charset="0"/>
                <a:cs typeface="Arial" pitchFamily="34" charset="0"/>
              </a:rPr>
              <a:t> </a:t>
            </a:r>
            <a:r>
              <a:rPr lang="en-US" sz="2400" i="1" dirty="0" smtClean="0">
                <a:latin typeface="Arial" pitchFamily="34" charset="0"/>
                <a:cs typeface="Arial" pitchFamily="34" charset="0"/>
                <a:hlinkClick r:id="rId3"/>
              </a:rPr>
              <a:t>Mobile Computing Device (MCD) Security</a:t>
            </a:r>
            <a:endParaRPr lang="en-US" sz="2400" i="1"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762000"/>
          </a:xfrm>
        </p:spPr>
        <p:txBody>
          <a:bodyPr>
            <a:normAutofit fontScale="90000"/>
          </a:bodyPr>
          <a:lstStyle/>
          <a:p>
            <a:pPr algn="ctr"/>
            <a:r>
              <a:rPr lang="en-US" sz="3600" dirty="0" smtClean="0">
                <a:solidFill>
                  <a:schemeClr val="accent2">
                    <a:lumMod val="75000"/>
                  </a:schemeClr>
                </a:solidFill>
                <a:latin typeface="+mn-lt"/>
              </a:rPr>
              <a:t>Disposing of Electronic Confidential Information</a:t>
            </a:r>
            <a:endParaRPr lang="en-US" sz="3600" dirty="0">
              <a:solidFill>
                <a:schemeClr val="accent2">
                  <a:lumMod val="75000"/>
                </a:schemeClr>
              </a:solidFill>
              <a:latin typeface="+mn-lt"/>
            </a:endParaRPr>
          </a:p>
        </p:txBody>
      </p:sp>
      <p:sp>
        <p:nvSpPr>
          <p:cNvPr id="3" name="Content Placeholder 2"/>
          <p:cNvSpPr>
            <a:spLocks noGrp="1"/>
          </p:cNvSpPr>
          <p:nvPr>
            <p:ph idx="1"/>
          </p:nvPr>
        </p:nvSpPr>
        <p:spPr>
          <a:xfrm>
            <a:off x="457200" y="1828800"/>
            <a:ext cx="8229600" cy="4495800"/>
          </a:xfrm>
        </p:spPr>
        <p:txBody>
          <a:bodyPr>
            <a:normAutofit lnSpcReduction="10000"/>
          </a:bodyPr>
          <a:lstStyle/>
          <a:p>
            <a:pPr>
              <a:buClr>
                <a:schemeClr val="accent2">
                  <a:lumMod val="75000"/>
                </a:schemeClr>
              </a:buClr>
            </a:pPr>
            <a:r>
              <a:rPr lang="en-US" sz="2200" dirty="0" smtClean="0">
                <a:latin typeface="Arial" pitchFamily="34" charset="0"/>
                <a:cs typeface="Arial" pitchFamily="34" charset="0"/>
              </a:rPr>
              <a:t>Secure methods must be used to dispose of electronic data and output.</a:t>
            </a:r>
          </a:p>
          <a:p>
            <a:pPr>
              <a:buClr>
                <a:schemeClr val="accent2">
                  <a:lumMod val="75000"/>
                </a:schemeClr>
              </a:buClr>
            </a:pPr>
            <a:r>
              <a:rPr lang="en-US" sz="2200" b="1" i="1" dirty="0" smtClean="0">
                <a:latin typeface="Arial" pitchFamily="34" charset="0"/>
                <a:cs typeface="Arial" pitchFamily="34" charset="0"/>
              </a:rPr>
              <a:t>Prior to </a:t>
            </a:r>
            <a:r>
              <a:rPr lang="en-US" sz="2200" dirty="0" smtClean="0">
                <a:latin typeface="Arial" pitchFamily="34" charset="0"/>
                <a:cs typeface="Arial" pitchFamily="34" charset="0"/>
              </a:rPr>
              <a:t>the removal or sale of any electronic storage media/devices, contact the UConn Health Materials Management Department to remove all UConn Health information, including PHI, residing on the devices.</a:t>
            </a:r>
          </a:p>
          <a:p>
            <a:pPr>
              <a:buClr>
                <a:schemeClr val="accent2">
                  <a:lumMod val="75000"/>
                </a:schemeClr>
              </a:buClr>
            </a:pPr>
            <a:r>
              <a:rPr lang="en-US" sz="2200" b="1" i="1" dirty="0" smtClean="0">
                <a:latin typeface="Arial" pitchFamily="34" charset="0"/>
                <a:cs typeface="Arial" pitchFamily="34" charset="0"/>
              </a:rPr>
              <a:t>Never</a:t>
            </a:r>
            <a:r>
              <a:rPr lang="en-US" sz="2200" dirty="0" smtClean="0">
                <a:latin typeface="Arial" pitchFamily="34" charset="0"/>
                <a:cs typeface="Arial" pitchFamily="34" charset="0"/>
              </a:rPr>
              <a:t> leave computers/laptops or other devices unattended when planning disposal. </a:t>
            </a:r>
          </a:p>
          <a:p>
            <a:pPr>
              <a:buClr>
                <a:schemeClr val="accent2">
                  <a:lumMod val="75000"/>
                </a:schemeClr>
              </a:buClr>
            </a:pPr>
            <a:endParaRPr lang="en-US" sz="2400" dirty="0" smtClean="0">
              <a:latin typeface="Arial" pitchFamily="34" charset="0"/>
              <a:cs typeface="Arial" pitchFamily="34" charset="0"/>
            </a:endParaRPr>
          </a:p>
          <a:p>
            <a:pPr>
              <a:buClr>
                <a:schemeClr val="accent2">
                  <a:lumMod val="75000"/>
                </a:schemeClr>
              </a:buClr>
              <a:buNone/>
            </a:pPr>
            <a:r>
              <a:rPr lang="en-US" sz="2200" dirty="0" smtClean="0">
                <a:latin typeface="Arial" pitchFamily="34" charset="0"/>
                <a:cs typeface="Arial" pitchFamily="34" charset="0"/>
              </a:rPr>
              <a:t>Refer to policy # 2008-01:</a:t>
            </a:r>
          </a:p>
          <a:p>
            <a:pPr>
              <a:buClr>
                <a:schemeClr val="accent2">
                  <a:lumMod val="75000"/>
                </a:schemeClr>
              </a:buClr>
              <a:buNone/>
            </a:pPr>
            <a:r>
              <a:rPr lang="en-US" sz="2200" dirty="0" smtClean="0">
                <a:latin typeface="Arial" pitchFamily="34" charset="0"/>
                <a:cs typeface="Arial" pitchFamily="34" charset="0"/>
              </a:rPr>
              <a:t> </a:t>
            </a:r>
            <a:r>
              <a:rPr lang="en-US" sz="2200" i="1" dirty="0" smtClean="0">
                <a:latin typeface="Arial" pitchFamily="34" charset="0"/>
                <a:cs typeface="Arial" pitchFamily="34" charset="0"/>
                <a:hlinkClick r:id="rId2"/>
              </a:rPr>
              <a:t>Disposal of Documents/Materials Containing PHI and Receipt, Tracking and Disposal of Equipment and Electronic Media Containing Electronic Protected Health Information.</a:t>
            </a:r>
            <a:endParaRPr lang="en-US" sz="2200" i="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3600" dirty="0" smtClean="0">
                <a:solidFill>
                  <a:schemeClr val="accent2">
                    <a:lumMod val="75000"/>
                  </a:schemeClr>
                </a:solidFill>
                <a:latin typeface="+mn-lt"/>
              </a:rPr>
              <a:t>Electronic Systems Access Control</a:t>
            </a:r>
            <a:endParaRPr lang="en-US" sz="3600" dirty="0">
              <a:solidFill>
                <a:schemeClr val="accent2">
                  <a:lumMod val="75000"/>
                </a:schemeClr>
              </a:solidFill>
              <a:latin typeface="+mn-lt"/>
            </a:endParaRPr>
          </a:p>
        </p:txBody>
      </p:sp>
      <p:sp>
        <p:nvSpPr>
          <p:cNvPr id="3" name="Content Placeholder 2"/>
          <p:cNvSpPr>
            <a:spLocks noGrp="1"/>
          </p:cNvSpPr>
          <p:nvPr>
            <p:ph idx="1"/>
          </p:nvPr>
        </p:nvSpPr>
        <p:spPr>
          <a:xfrm>
            <a:off x="457200" y="1828800"/>
            <a:ext cx="8229600" cy="4495800"/>
          </a:xfrm>
        </p:spPr>
        <p:txBody>
          <a:bodyPr>
            <a:normAutofit/>
          </a:bodyPr>
          <a:lstStyle/>
          <a:p>
            <a:pPr>
              <a:buClr>
                <a:schemeClr val="accent2">
                  <a:lumMod val="75000"/>
                </a:schemeClr>
              </a:buClr>
              <a:defRPr/>
            </a:pPr>
            <a:r>
              <a:rPr lang="en-US" sz="2400" dirty="0" smtClean="0">
                <a:latin typeface="Arial" pitchFamily="34" charset="0"/>
                <a:cs typeface="Arial" pitchFamily="34" charset="0"/>
              </a:rPr>
              <a:t>Access to UConn Health’s information systems is granted only to appropriately identified, validated and authorized individuals.</a:t>
            </a:r>
          </a:p>
          <a:p>
            <a:pPr>
              <a:buClr>
                <a:schemeClr val="accent2">
                  <a:lumMod val="75000"/>
                </a:schemeClr>
              </a:buClr>
              <a:defRPr/>
            </a:pPr>
            <a:r>
              <a:rPr lang="en-US" sz="2400" dirty="0" smtClean="0">
                <a:latin typeface="Arial" pitchFamily="34" charset="0"/>
                <a:cs typeface="Arial" pitchFamily="34" charset="0"/>
              </a:rPr>
              <a:t>Users must each have a unique login and password.  </a:t>
            </a:r>
          </a:p>
          <a:p>
            <a:pPr>
              <a:buClr>
                <a:schemeClr val="accent2">
                  <a:lumMod val="75000"/>
                </a:schemeClr>
              </a:buClr>
              <a:defRPr/>
            </a:pPr>
            <a:r>
              <a:rPr lang="en-US" sz="2400" dirty="0" smtClean="0">
                <a:latin typeface="Arial" pitchFamily="34" charset="0"/>
                <a:cs typeface="Arial" pitchFamily="34" charset="0"/>
              </a:rPr>
              <a:t>Memorize your password and </a:t>
            </a:r>
            <a:r>
              <a:rPr lang="en-US" sz="2400" b="1" i="1" dirty="0" smtClean="0">
                <a:latin typeface="Arial" pitchFamily="34" charset="0"/>
                <a:cs typeface="Arial" pitchFamily="34" charset="0"/>
              </a:rPr>
              <a:t>do not </a:t>
            </a:r>
            <a:r>
              <a:rPr lang="en-US" sz="2400" dirty="0" smtClean="0">
                <a:latin typeface="Arial" pitchFamily="34" charset="0"/>
                <a:cs typeface="Arial" pitchFamily="34" charset="0"/>
              </a:rPr>
              <a:t>share your account information (username/password), password creation or password changes. </a:t>
            </a:r>
          </a:p>
          <a:p>
            <a:pPr>
              <a:buClr>
                <a:schemeClr val="accent2">
                  <a:lumMod val="75000"/>
                </a:schemeClr>
              </a:buClr>
              <a:defRPr/>
            </a:pPr>
            <a:r>
              <a:rPr lang="en-US" sz="2400" dirty="0" smtClean="0">
                <a:latin typeface="Arial" pitchFamily="34" charset="0"/>
                <a:cs typeface="Arial" pitchFamily="34" charset="0"/>
              </a:rPr>
              <a:t>Do not log in to your computer to allow a fellow student to work under your username or request that another student do the same for you.</a:t>
            </a:r>
          </a:p>
          <a:p>
            <a:pPr>
              <a:buClr>
                <a:schemeClr val="accent2">
                  <a:lumMod val="75000"/>
                </a:schemeClr>
              </a:buClr>
              <a:buNone/>
              <a:defRPr/>
            </a:pPr>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2133600"/>
            <a:ext cx="8382000" cy="4339650"/>
          </a:xfrm>
          <a:prstGeom prst="rect">
            <a:avLst/>
          </a:prstGeom>
          <a:noFill/>
        </p:spPr>
        <p:txBody>
          <a:bodyPr wrap="square" rtlCol="0">
            <a:spAutoFit/>
          </a:bodyPr>
          <a:lstStyle/>
          <a:p>
            <a:r>
              <a:rPr lang="en-US" sz="2000" dirty="0" smtClean="0"/>
              <a:t>Bert and Ernie are medical students and friends that are each completing a rotation in the Internal Medicine Clinic. Ernie runs into a problem with his username and password and finds that he cannot log onto the computer to write his patient note. To save time, he asks to borrow Bert’s username and password until he has a moment to contact the IT Helpdesk.   </a:t>
            </a:r>
          </a:p>
          <a:p>
            <a:r>
              <a:rPr lang="en-US" sz="2000" dirty="0" smtClean="0"/>
              <a:t>What should Bert do?</a:t>
            </a:r>
          </a:p>
          <a:p>
            <a:endParaRPr lang="en-US" sz="2000" dirty="0" smtClean="0"/>
          </a:p>
          <a:p>
            <a:pPr marL="342900" indent="-342900">
              <a:buAutoNum type="alphaUcPeriod"/>
            </a:pPr>
            <a:r>
              <a:rPr lang="en-US" sz="2000" dirty="0" smtClean="0"/>
              <a:t>Give Ernie his username and password to log on.</a:t>
            </a:r>
          </a:p>
          <a:p>
            <a:pPr marL="342900" indent="-342900">
              <a:buAutoNum type="alphaUcPeriod"/>
            </a:pPr>
            <a:r>
              <a:rPr lang="en-US" sz="2000" dirty="0" smtClean="0"/>
              <a:t>Offer to log on himself to allow Ernie to write his note.</a:t>
            </a:r>
          </a:p>
          <a:p>
            <a:pPr marL="342900" indent="-342900">
              <a:buAutoNum type="alphaUcPeriod"/>
            </a:pPr>
            <a:r>
              <a:rPr lang="en-US" sz="2000" dirty="0" smtClean="0"/>
              <a:t>Explain to Ernie that UConn Health policy does not allow him to share his username and password.</a:t>
            </a:r>
          </a:p>
          <a:p>
            <a:pPr marL="342900" indent="-342900">
              <a:buAutoNum type="alphaUcPeriod"/>
            </a:pPr>
            <a:r>
              <a:rPr lang="en-US" sz="2000" dirty="0" smtClean="0"/>
              <a:t>Get another student to log on and let Ernie complete his note.</a:t>
            </a:r>
          </a:p>
          <a:p>
            <a:pPr marL="342900" indent="-342900"/>
            <a:endParaRPr lang="en-US" dirty="0" smtClean="0"/>
          </a:p>
          <a:p>
            <a:pPr marL="342900" indent="-342900">
              <a:buAutoNum type="alphaLcPeriod"/>
            </a:pPr>
            <a:endParaRPr lang="en-US" dirty="0"/>
          </a:p>
        </p:txBody>
      </p:sp>
      <p:sp>
        <p:nvSpPr>
          <p:cNvPr id="3" name="Rectangle 2"/>
          <p:cNvSpPr/>
          <p:nvPr/>
        </p:nvSpPr>
        <p:spPr>
          <a:xfrm>
            <a:off x="914400" y="1143000"/>
            <a:ext cx="2950616" cy="523220"/>
          </a:xfrm>
          <a:prstGeom prst="rect">
            <a:avLst/>
          </a:prstGeom>
        </p:spPr>
        <p:txBody>
          <a:bodyPr wrap="none">
            <a:spAutoFit/>
          </a:bodyPr>
          <a:lstStyle/>
          <a:p>
            <a:r>
              <a:rPr lang="en-US" sz="2800" dirty="0" smtClean="0">
                <a:solidFill>
                  <a:schemeClr val="accent2">
                    <a:lumMod val="75000"/>
                  </a:schemeClr>
                </a:solidFill>
              </a:rPr>
              <a:t>Knowledge Check</a:t>
            </a:r>
            <a:endParaRPr lang="en-US" sz="2800" dirty="0">
              <a:solidFill>
                <a:schemeClr val="accent2">
                  <a:lumMod val="75000"/>
                </a:schemeClr>
              </a:solidFill>
            </a:endParaRPr>
          </a:p>
        </p:txBody>
      </p:sp>
      <p:pic>
        <p:nvPicPr>
          <p:cNvPr id="5" name="Picture 3" descr="C:\Documents and Settings\pack\Local Settings\Temporary Internet Files\Content.IE5\9KSBTL45\MC900442153[1].png"/>
          <p:cNvPicPr>
            <a:picLocks noChangeAspect="1" noChangeArrowheads="1"/>
          </p:cNvPicPr>
          <p:nvPr/>
        </p:nvPicPr>
        <p:blipFill>
          <a:blip r:embed="rId3" cstate="print">
            <a:duotone>
              <a:schemeClr val="accent2">
                <a:shade val="45000"/>
                <a:satMod val="135000"/>
              </a:schemeClr>
              <a:prstClr val="white"/>
            </a:duotone>
          </a:blip>
          <a:srcRect/>
          <a:stretch>
            <a:fillRect/>
          </a:stretch>
        </p:blipFill>
        <p:spPr bwMode="auto">
          <a:xfrm>
            <a:off x="7543800" y="609600"/>
            <a:ext cx="1295400" cy="1295400"/>
          </a:xfrm>
          <a:prstGeom prst="rect">
            <a:avLst/>
          </a:prstGeom>
          <a:noFill/>
        </p:spPr>
      </p:pic>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pPr algn="ctr"/>
            <a:r>
              <a:rPr lang="en-US" sz="3600" dirty="0" smtClean="0">
                <a:solidFill>
                  <a:schemeClr val="accent2">
                    <a:lumMod val="75000"/>
                  </a:schemeClr>
                </a:solidFill>
                <a:latin typeface="+mn-lt"/>
              </a:rPr>
              <a:t>Electronic Systems Access Control</a:t>
            </a:r>
            <a:endParaRPr lang="en-US" sz="3600" dirty="0">
              <a:latin typeface="+mn-lt"/>
            </a:endParaRPr>
          </a:p>
        </p:txBody>
      </p:sp>
      <p:sp>
        <p:nvSpPr>
          <p:cNvPr id="3" name="Content Placeholder 2"/>
          <p:cNvSpPr>
            <a:spLocks noGrp="1"/>
          </p:cNvSpPr>
          <p:nvPr>
            <p:ph idx="1"/>
          </p:nvPr>
        </p:nvSpPr>
        <p:spPr>
          <a:xfrm>
            <a:off x="457200" y="1905000"/>
            <a:ext cx="8229600" cy="4419600"/>
          </a:xfrm>
        </p:spPr>
        <p:txBody>
          <a:bodyPr>
            <a:normAutofit/>
          </a:bodyPr>
          <a:lstStyle/>
          <a:p>
            <a:pPr>
              <a:buClr>
                <a:schemeClr val="accent2">
                  <a:lumMod val="75000"/>
                </a:schemeClr>
              </a:buClr>
            </a:pPr>
            <a:r>
              <a:rPr lang="en-US" sz="2200" dirty="0" smtClean="0">
                <a:latin typeface="Arial" pitchFamily="34" charset="0"/>
                <a:cs typeface="Arial" pitchFamily="34" charset="0"/>
              </a:rPr>
              <a:t>Ensure that all laptops are encrypted as required by UConn Health policy.</a:t>
            </a:r>
          </a:p>
          <a:p>
            <a:pPr>
              <a:buClr>
                <a:schemeClr val="accent2">
                  <a:lumMod val="75000"/>
                </a:schemeClr>
              </a:buClr>
            </a:pPr>
            <a:r>
              <a:rPr lang="en-US" sz="2200" dirty="0" smtClean="0">
                <a:latin typeface="Arial" pitchFamily="34" charset="0"/>
                <a:cs typeface="Arial" pitchFamily="34" charset="0"/>
              </a:rPr>
              <a:t>Always log off your computer or use a screen saver after using a shared computer or when your computer is left unattended.</a:t>
            </a:r>
          </a:p>
          <a:p>
            <a:pPr>
              <a:buClr>
                <a:schemeClr val="accent2">
                  <a:lumMod val="75000"/>
                </a:schemeClr>
              </a:buClr>
            </a:pPr>
            <a:r>
              <a:rPr lang="en-US" sz="2200" b="1" i="1" dirty="0" smtClean="0">
                <a:latin typeface="Arial" pitchFamily="34" charset="0"/>
                <a:cs typeface="Arial" pitchFamily="34" charset="0"/>
              </a:rPr>
              <a:t>You</a:t>
            </a:r>
            <a:r>
              <a:rPr lang="en-US" sz="2200" b="1" dirty="0" smtClean="0">
                <a:latin typeface="Arial" pitchFamily="34" charset="0"/>
                <a:cs typeface="Arial" pitchFamily="34" charset="0"/>
              </a:rPr>
              <a:t> </a:t>
            </a:r>
            <a:r>
              <a:rPr lang="en-US" sz="2200" b="1" i="1" dirty="0" smtClean="0">
                <a:latin typeface="Arial" pitchFamily="34" charset="0"/>
                <a:cs typeface="Arial" pitchFamily="34" charset="0"/>
              </a:rPr>
              <a:t>may</a:t>
            </a:r>
            <a:r>
              <a:rPr lang="en-US" sz="2200" b="1" dirty="0" smtClean="0">
                <a:latin typeface="Arial" pitchFamily="34" charset="0"/>
                <a:cs typeface="Arial" pitchFamily="34" charset="0"/>
              </a:rPr>
              <a:t> </a:t>
            </a:r>
            <a:r>
              <a:rPr lang="en-US" sz="2200" b="1" i="1" dirty="0" smtClean="0">
                <a:latin typeface="Arial" pitchFamily="34" charset="0"/>
                <a:cs typeface="Arial" pitchFamily="34" charset="0"/>
              </a:rPr>
              <a:t>be held responsible for improper access by another individual under your username and password.</a:t>
            </a:r>
          </a:p>
          <a:p>
            <a:pPr indent="-3175">
              <a:buClr>
                <a:schemeClr val="accent2">
                  <a:lumMod val="75000"/>
                </a:schemeClr>
              </a:buClr>
              <a:buNone/>
              <a:defRPr/>
            </a:pPr>
            <a:endParaRPr lang="en-US" sz="2400" dirty="0" smtClean="0">
              <a:latin typeface="Arial" pitchFamily="34" charset="0"/>
              <a:cs typeface="Arial" pitchFamily="34" charset="0"/>
            </a:endParaRPr>
          </a:p>
          <a:p>
            <a:pPr indent="-3175">
              <a:buClr>
                <a:schemeClr val="accent2">
                  <a:lumMod val="75000"/>
                </a:schemeClr>
              </a:buClr>
              <a:buNone/>
              <a:defRPr/>
            </a:pPr>
            <a:endParaRPr lang="en-US" sz="2200" dirty="0" smtClean="0">
              <a:latin typeface="Arial" pitchFamily="34" charset="0"/>
              <a:cs typeface="Arial" pitchFamily="34" charset="0"/>
            </a:endParaRPr>
          </a:p>
          <a:p>
            <a:pPr indent="-3175">
              <a:buClr>
                <a:schemeClr val="accent2">
                  <a:lumMod val="75000"/>
                </a:schemeClr>
              </a:buClr>
              <a:buNone/>
              <a:defRPr/>
            </a:pPr>
            <a:r>
              <a:rPr lang="en-US" sz="2200" dirty="0" smtClean="0">
                <a:latin typeface="Arial" pitchFamily="34" charset="0"/>
                <a:cs typeface="Arial" pitchFamily="34" charset="0"/>
              </a:rPr>
              <a:t>Refer to policy # 2011-03:</a:t>
            </a:r>
          </a:p>
          <a:p>
            <a:pPr indent="-3175">
              <a:buClr>
                <a:schemeClr val="accent2">
                  <a:lumMod val="75000"/>
                </a:schemeClr>
              </a:buClr>
              <a:buNone/>
              <a:defRPr/>
            </a:pPr>
            <a:r>
              <a:rPr lang="en-US" sz="2200" i="1" dirty="0" smtClean="0">
                <a:latin typeface="Arial" pitchFamily="34" charset="0"/>
                <a:cs typeface="Arial" pitchFamily="34" charset="0"/>
              </a:rPr>
              <a:t> </a:t>
            </a:r>
            <a:r>
              <a:rPr lang="en-US" sz="2200" i="1" dirty="0" smtClean="0">
                <a:latin typeface="Arial" pitchFamily="34" charset="0"/>
                <a:cs typeface="Arial" pitchFamily="34" charset="0"/>
                <a:hlinkClick r:id="rId2"/>
              </a:rPr>
              <a:t>UCHC Information Security: Systems Access Control</a:t>
            </a:r>
            <a:endParaRPr lang="en-US" sz="2200" dirty="0" smtClean="0">
              <a:latin typeface="Arial" pitchFamily="34" charset="0"/>
              <a:cs typeface="Arial" pitchFamily="34" charset="0"/>
            </a:endParaRPr>
          </a:p>
          <a:p>
            <a:pPr>
              <a:buClr>
                <a:schemeClr val="accent2">
                  <a:lumMod val="75000"/>
                </a:schemeClr>
              </a:buClr>
              <a:buNone/>
            </a:pPr>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896112"/>
          </a:xfrm>
        </p:spPr>
        <p:txBody>
          <a:bodyPr>
            <a:normAutofit/>
          </a:bodyPr>
          <a:lstStyle/>
          <a:p>
            <a:pPr algn="ctr"/>
            <a:r>
              <a:rPr lang="en-US" sz="3800" dirty="0" smtClean="0">
                <a:solidFill>
                  <a:schemeClr val="accent2">
                    <a:lumMod val="75000"/>
                  </a:schemeClr>
                </a:solidFill>
                <a:latin typeface="+mn-lt"/>
              </a:rPr>
              <a:t>Electronic PHI (ePHI)</a:t>
            </a:r>
            <a:endParaRPr lang="en-US" sz="3800" dirty="0">
              <a:solidFill>
                <a:schemeClr val="accent2">
                  <a:lumMod val="75000"/>
                </a:schemeClr>
              </a:solidFill>
              <a:latin typeface="+mn-lt"/>
            </a:endParaRPr>
          </a:p>
        </p:txBody>
      </p:sp>
      <p:sp>
        <p:nvSpPr>
          <p:cNvPr id="3" name="Content Placeholder 2"/>
          <p:cNvSpPr>
            <a:spLocks noGrp="1"/>
          </p:cNvSpPr>
          <p:nvPr>
            <p:ph idx="1"/>
          </p:nvPr>
        </p:nvSpPr>
        <p:spPr>
          <a:xfrm>
            <a:off x="152400" y="1524000"/>
            <a:ext cx="8763000" cy="5029200"/>
          </a:xfrm>
        </p:spPr>
        <p:txBody>
          <a:bodyPr>
            <a:noAutofit/>
          </a:bodyPr>
          <a:lstStyle/>
          <a:p>
            <a:pPr>
              <a:buClr>
                <a:schemeClr val="accent2">
                  <a:lumMod val="75000"/>
                </a:schemeClr>
              </a:buClr>
            </a:pPr>
            <a:r>
              <a:rPr lang="en-US" sz="2200" dirty="0" smtClean="0">
                <a:latin typeface="Arial" pitchFamily="34" charset="0"/>
                <a:cs typeface="Arial" pitchFamily="34" charset="0"/>
              </a:rPr>
              <a:t>ePHI is Protected Health Information stored on electronic systems or transmitted through electronic means.</a:t>
            </a:r>
          </a:p>
          <a:p>
            <a:pPr>
              <a:buClr>
                <a:schemeClr val="accent2">
                  <a:lumMod val="75000"/>
                </a:schemeClr>
              </a:buClr>
            </a:pPr>
            <a:r>
              <a:rPr lang="en-US" sz="2200" dirty="0" smtClean="0">
                <a:latin typeface="Arial" pitchFamily="34" charset="0"/>
                <a:cs typeface="Arial" pitchFamily="34" charset="0"/>
              </a:rPr>
              <a:t>Includes personal information stored on:</a:t>
            </a:r>
          </a:p>
          <a:p>
            <a:pPr lvl="1">
              <a:buClr>
                <a:schemeClr val="accent2">
                  <a:lumMod val="75000"/>
                </a:schemeClr>
              </a:buClr>
            </a:pPr>
            <a:r>
              <a:rPr lang="en-US" sz="2000" dirty="0" smtClean="0">
                <a:latin typeface="Arial" pitchFamily="34" charset="0"/>
                <a:cs typeface="Arial" pitchFamily="34" charset="0"/>
              </a:rPr>
              <a:t>Personal Computers with internal hard drives.</a:t>
            </a:r>
          </a:p>
          <a:p>
            <a:pPr lvl="1">
              <a:buClr>
                <a:schemeClr val="accent2">
                  <a:lumMod val="75000"/>
                </a:schemeClr>
              </a:buClr>
            </a:pPr>
            <a:r>
              <a:rPr lang="en-US" sz="2000" dirty="0" smtClean="0">
                <a:latin typeface="Arial" pitchFamily="34" charset="0"/>
                <a:cs typeface="Arial" pitchFamily="34" charset="0"/>
              </a:rPr>
              <a:t>Removable storage devices such as:</a:t>
            </a:r>
          </a:p>
          <a:p>
            <a:pPr lvl="2">
              <a:buClr>
                <a:schemeClr val="accent2">
                  <a:lumMod val="75000"/>
                </a:schemeClr>
              </a:buClr>
            </a:pPr>
            <a:r>
              <a:rPr lang="en-US" sz="1900" dirty="0" smtClean="0">
                <a:latin typeface="Arial" pitchFamily="34" charset="0"/>
                <a:cs typeface="Arial" pitchFamily="34" charset="0"/>
              </a:rPr>
              <a:t>USB memory sticks/keys</a:t>
            </a:r>
          </a:p>
          <a:p>
            <a:pPr lvl="2">
              <a:buClr>
                <a:schemeClr val="accent2">
                  <a:lumMod val="75000"/>
                </a:schemeClr>
              </a:buClr>
            </a:pPr>
            <a:r>
              <a:rPr lang="en-US" sz="1900" dirty="0" smtClean="0">
                <a:latin typeface="Arial" pitchFamily="34" charset="0"/>
                <a:cs typeface="Arial" pitchFamily="34" charset="0"/>
              </a:rPr>
              <a:t>CDs/DVDs</a:t>
            </a:r>
          </a:p>
          <a:p>
            <a:pPr lvl="2">
              <a:buClr>
                <a:schemeClr val="accent2">
                  <a:lumMod val="75000"/>
                </a:schemeClr>
              </a:buClr>
            </a:pPr>
            <a:r>
              <a:rPr lang="en-US" sz="1900" dirty="0" smtClean="0">
                <a:latin typeface="Arial" pitchFamily="34" charset="0"/>
                <a:cs typeface="Arial" pitchFamily="34" charset="0"/>
              </a:rPr>
              <a:t>Disks</a:t>
            </a:r>
          </a:p>
          <a:p>
            <a:pPr lvl="2">
              <a:buClr>
                <a:schemeClr val="accent2">
                  <a:lumMod val="75000"/>
                </a:schemeClr>
              </a:buClr>
            </a:pPr>
            <a:r>
              <a:rPr lang="en-US" sz="1900" dirty="0" smtClean="0">
                <a:latin typeface="Arial" pitchFamily="34" charset="0"/>
                <a:cs typeface="Arial" pitchFamily="34" charset="0"/>
              </a:rPr>
              <a:t>Back-up tapes</a:t>
            </a:r>
          </a:p>
          <a:p>
            <a:pPr lvl="2">
              <a:buClr>
                <a:schemeClr val="accent2">
                  <a:lumMod val="75000"/>
                </a:schemeClr>
              </a:buClr>
            </a:pPr>
            <a:r>
              <a:rPr lang="en-US" sz="1900" dirty="0" smtClean="0">
                <a:latin typeface="Arial" pitchFamily="34" charset="0"/>
                <a:cs typeface="Arial" pitchFamily="34" charset="0"/>
              </a:rPr>
              <a:t>External hard drives</a:t>
            </a:r>
          </a:p>
          <a:p>
            <a:pPr lvl="2">
              <a:buClr>
                <a:schemeClr val="accent2">
                  <a:lumMod val="75000"/>
                </a:schemeClr>
              </a:buClr>
            </a:pPr>
            <a:r>
              <a:rPr lang="en-US" sz="1900" dirty="0" smtClean="0">
                <a:latin typeface="Arial" pitchFamily="34" charset="0"/>
                <a:cs typeface="Arial" pitchFamily="34" charset="0"/>
              </a:rPr>
              <a:t>Mobile Devices</a:t>
            </a:r>
          </a:p>
          <a:p>
            <a:pPr>
              <a:buClr>
                <a:schemeClr val="accent2">
                  <a:lumMod val="75000"/>
                </a:schemeClr>
              </a:buClr>
            </a:pPr>
            <a:r>
              <a:rPr lang="en-US" sz="2200" dirty="0" smtClean="0">
                <a:latin typeface="Arial" pitchFamily="34" charset="0"/>
                <a:cs typeface="Arial" pitchFamily="34" charset="0"/>
              </a:rPr>
              <a:t>Electronic transmission is data exchanged via the network, including wireless and DSL/cable home network connections.</a:t>
            </a:r>
          </a:p>
          <a:p>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43712"/>
          </a:xfrm>
        </p:spPr>
        <p:txBody>
          <a:bodyPr>
            <a:normAutofit/>
          </a:bodyPr>
          <a:lstStyle/>
          <a:p>
            <a:pPr algn="ctr"/>
            <a:r>
              <a:rPr lang="en-US" sz="4000" dirty="0" smtClean="0">
                <a:solidFill>
                  <a:schemeClr val="accent2">
                    <a:lumMod val="75000"/>
                  </a:schemeClr>
                </a:solidFill>
                <a:latin typeface="+mn-lt"/>
              </a:rPr>
              <a:t>Electronic PHI (ePHI)</a:t>
            </a:r>
            <a:endParaRPr lang="en-US" sz="4000" dirty="0">
              <a:solidFill>
                <a:schemeClr val="accent2">
                  <a:lumMod val="75000"/>
                </a:schemeClr>
              </a:solidFill>
              <a:latin typeface="+mn-lt"/>
            </a:endParaRPr>
          </a:p>
        </p:txBody>
      </p:sp>
      <p:sp>
        <p:nvSpPr>
          <p:cNvPr id="3" name="Content Placeholder 2"/>
          <p:cNvSpPr>
            <a:spLocks noGrp="1"/>
          </p:cNvSpPr>
          <p:nvPr>
            <p:ph idx="1"/>
          </p:nvPr>
        </p:nvSpPr>
        <p:spPr>
          <a:xfrm>
            <a:off x="381000" y="1752600"/>
            <a:ext cx="8458200" cy="4724400"/>
          </a:xfrm>
        </p:spPr>
        <p:txBody>
          <a:bodyPr/>
          <a:lstStyle/>
          <a:p>
            <a:pPr>
              <a:buClr>
                <a:schemeClr val="accent2">
                  <a:lumMod val="75000"/>
                </a:schemeClr>
              </a:buClr>
            </a:pPr>
            <a:r>
              <a:rPr lang="en-US" sz="2400" dirty="0" smtClean="0">
                <a:latin typeface="Arial" pitchFamily="34" charset="0"/>
                <a:cs typeface="Arial" pitchFamily="34" charset="0"/>
              </a:rPr>
              <a:t>ePHI also includes patient information located on any UConn Health electronic information management system including:</a:t>
            </a:r>
          </a:p>
          <a:p>
            <a:pPr lvl="1">
              <a:buClr>
                <a:schemeClr val="accent2">
                  <a:lumMod val="75000"/>
                </a:schemeClr>
              </a:buClr>
            </a:pPr>
            <a:r>
              <a:rPr lang="en-US" dirty="0" smtClean="0">
                <a:latin typeface="Arial" pitchFamily="34" charset="0"/>
                <a:cs typeface="Arial" pitchFamily="34" charset="0"/>
              </a:rPr>
              <a:t>IDX </a:t>
            </a:r>
          </a:p>
          <a:p>
            <a:pPr lvl="1">
              <a:buClr>
                <a:schemeClr val="accent2">
                  <a:lumMod val="75000"/>
                </a:schemeClr>
              </a:buClr>
            </a:pPr>
            <a:r>
              <a:rPr lang="en-US" dirty="0" smtClean="0">
                <a:latin typeface="Arial" pitchFamily="34" charset="0"/>
                <a:cs typeface="Arial" pitchFamily="34" charset="0"/>
              </a:rPr>
              <a:t>LCR </a:t>
            </a:r>
          </a:p>
          <a:p>
            <a:pPr lvl="1">
              <a:buClr>
                <a:schemeClr val="accent2">
                  <a:lumMod val="75000"/>
                </a:schemeClr>
              </a:buClr>
            </a:pPr>
            <a:r>
              <a:rPr lang="en-US" dirty="0" smtClean="0">
                <a:latin typeface="Arial" pitchFamily="34" charset="0"/>
                <a:cs typeface="Arial" pitchFamily="34" charset="0"/>
              </a:rPr>
              <a:t>eHIMS </a:t>
            </a:r>
          </a:p>
          <a:p>
            <a:pPr lvl="1">
              <a:buClr>
                <a:schemeClr val="accent2">
                  <a:lumMod val="75000"/>
                </a:schemeClr>
              </a:buClr>
            </a:pPr>
            <a:r>
              <a:rPr lang="en-US" dirty="0" smtClean="0">
                <a:latin typeface="Arial" pitchFamily="34" charset="0"/>
                <a:cs typeface="Arial" pitchFamily="34" charset="0"/>
              </a:rPr>
              <a:t>NextGen </a:t>
            </a:r>
          </a:p>
          <a:p>
            <a:pPr lvl="1">
              <a:buClr>
                <a:schemeClr val="accent2">
                  <a:lumMod val="75000"/>
                </a:schemeClr>
              </a:buClr>
            </a:pPr>
            <a:r>
              <a:rPr lang="en-US" dirty="0" smtClean="0">
                <a:latin typeface="Arial" pitchFamily="34" charset="0"/>
                <a:cs typeface="Arial" pitchFamily="34" charset="0"/>
              </a:rPr>
              <a:t>IBEX </a:t>
            </a:r>
          </a:p>
          <a:p>
            <a:pPr lvl="1">
              <a:buClr>
                <a:schemeClr val="accent2">
                  <a:lumMod val="75000"/>
                </a:schemeClr>
              </a:buClr>
            </a:pPr>
            <a:r>
              <a:rPr lang="en-US" dirty="0" smtClean="0">
                <a:latin typeface="Arial" pitchFamily="34" charset="0"/>
                <a:cs typeface="Arial" pitchFamily="34" charset="0"/>
              </a:rPr>
              <a:t>Others</a:t>
            </a:r>
          </a:p>
          <a:p>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33400"/>
          </a:xfrm>
        </p:spPr>
        <p:txBody>
          <a:bodyPr>
            <a:noAutofit/>
          </a:bodyPr>
          <a:lstStyle/>
          <a:p>
            <a:pPr algn="ctr"/>
            <a:r>
              <a:rPr lang="en-US" sz="2800" dirty="0" smtClean="0">
                <a:solidFill>
                  <a:schemeClr val="accent2">
                    <a:lumMod val="75000"/>
                  </a:schemeClr>
                </a:solidFill>
                <a:latin typeface="+mn-lt"/>
              </a:rPr>
              <a:t>Monitoring of Electronic Patient Information Systems</a:t>
            </a:r>
            <a:endParaRPr lang="en-US" sz="2800" dirty="0">
              <a:solidFill>
                <a:schemeClr val="accent2">
                  <a:lumMod val="75000"/>
                </a:schemeClr>
              </a:solidFill>
              <a:latin typeface="+mn-lt"/>
            </a:endParaRPr>
          </a:p>
        </p:txBody>
      </p:sp>
      <p:sp>
        <p:nvSpPr>
          <p:cNvPr id="3" name="Content Placeholder 2"/>
          <p:cNvSpPr>
            <a:spLocks noGrp="1"/>
          </p:cNvSpPr>
          <p:nvPr>
            <p:ph idx="1"/>
          </p:nvPr>
        </p:nvSpPr>
        <p:spPr/>
        <p:txBody>
          <a:bodyPr>
            <a:normAutofit/>
          </a:bodyPr>
          <a:lstStyle/>
          <a:p>
            <a:pPr>
              <a:buClr>
                <a:schemeClr val="accent2">
                  <a:lumMod val="75000"/>
                </a:schemeClr>
              </a:buClr>
            </a:pPr>
            <a:r>
              <a:rPr lang="en-US" sz="2400" dirty="0" smtClean="0">
                <a:latin typeface="Arial" pitchFamily="34" charset="0"/>
                <a:cs typeface="Arial" pitchFamily="34" charset="0"/>
              </a:rPr>
              <a:t>Access to patient records is logged by each UConn Health system. </a:t>
            </a:r>
          </a:p>
          <a:p>
            <a:pPr>
              <a:buClr>
                <a:schemeClr val="accent2">
                  <a:lumMod val="75000"/>
                </a:schemeClr>
              </a:buClr>
            </a:pPr>
            <a:endParaRPr lang="en-US" sz="2400" dirty="0" smtClean="0">
              <a:latin typeface="Arial" pitchFamily="34" charset="0"/>
              <a:cs typeface="Arial" pitchFamily="34" charset="0"/>
            </a:endParaRPr>
          </a:p>
          <a:p>
            <a:pPr>
              <a:buClr>
                <a:schemeClr val="accent2">
                  <a:lumMod val="75000"/>
                </a:schemeClr>
              </a:buClr>
            </a:pPr>
            <a:r>
              <a:rPr lang="en-US" sz="2400" dirty="0" smtClean="0">
                <a:latin typeface="Arial" pitchFamily="34" charset="0"/>
                <a:cs typeface="Arial" pitchFamily="34" charset="0"/>
              </a:rPr>
              <a:t>Audit logs are reviewed to ensure information is accessed </a:t>
            </a:r>
            <a:r>
              <a:rPr lang="en-US" sz="2400" i="1" dirty="0" smtClean="0">
                <a:latin typeface="Arial" pitchFamily="34" charset="0"/>
                <a:cs typeface="Arial" pitchFamily="34" charset="0"/>
              </a:rPr>
              <a:t>only</a:t>
            </a:r>
            <a:r>
              <a:rPr lang="en-US" sz="2400" dirty="0" smtClean="0">
                <a:latin typeface="Arial" pitchFamily="34" charset="0"/>
                <a:cs typeface="Arial" pitchFamily="34" charset="0"/>
              </a:rPr>
              <a:t> on a “need to know” basis.</a:t>
            </a:r>
          </a:p>
          <a:p>
            <a:pPr>
              <a:buClr>
                <a:schemeClr val="accent2">
                  <a:lumMod val="75000"/>
                </a:schemeClr>
              </a:buClr>
              <a:buNone/>
            </a:pPr>
            <a:endParaRPr lang="en-US" sz="2400" dirty="0" smtClean="0">
              <a:latin typeface="Arial" pitchFamily="34" charset="0"/>
              <a:cs typeface="Arial" pitchFamily="34" charset="0"/>
            </a:endParaRPr>
          </a:p>
          <a:p>
            <a:pPr>
              <a:buClr>
                <a:schemeClr val="accent2">
                  <a:lumMod val="75000"/>
                </a:schemeClr>
              </a:buClr>
            </a:pPr>
            <a:r>
              <a:rPr lang="en-US" sz="2400" dirty="0" smtClean="0">
                <a:latin typeface="Arial" pitchFamily="34" charset="0"/>
                <a:cs typeface="Arial" pitchFamily="34" charset="0"/>
              </a:rPr>
              <a:t>If you do </a:t>
            </a:r>
            <a:r>
              <a:rPr lang="en-US" sz="2400" i="1" u="sng" dirty="0" smtClean="0">
                <a:latin typeface="Arial" pitchFamily="34" charset="0"/>
                <a:cs typeface="Arial" pitchFamily="34" charset="0"/>
              </a:rPr>
              <a:t>not</a:t>
            </a:r>
            <a:r>
              <a:rPr lang="en-US" sz="2400" i="1" dirty="0" smtClean="0">
                <a:latin typeface="Arial" pitchFamily="34" charset="0"/>
                <a:cs typeface="Arial" pitchFamily="34" charset="0"/>
              </a:rPr>
              <a:t> </a:t>
            </a:r>
            <a:r>
              <a:rPr lang="en-US" sz="2400" dirty="0" smtClean="0">
                <a:latin typeface="Arial" pitchFamily="34" charset="0"/>
                <a:cs typeface="Arial" pitchFamily="34" charset="0"/>
              </a:rPr>
              <a:t>have a legitimate educational purpose for accessing a patient’s PHI you are </a:t>
            </a:r>
            <a:r>
              <a:rPr lang="en-US" sz="2400" i="1" u="sng" dirty="0" smtClean="0">
                <a:latin typeface="Arial" pitchFamily="34" charset="0"/>
                <a:cs typeface="Arial" pitchFamily="34" charset="0"/>
              </a:rPr>
              <a:t>not</a:t>
            </a:r>
            <a:r>
              <a:rPr lang="en-US" sz="2400" i="1" dirty="0" smtClean="0">
                <a:latin typeface="Arial" pitchFamily="34" charset="0"/>
                <a:cs typeface="Arial" pitchFamily="34" charset="0"/>
              </a:rPr>
              <a:t> </a:t>
            </a:r>
            <a:r>
              <a:rPr lang="en-US" sz="2400" dirty="0" smtClean="0">
                <a:latin typeface="Arial" pitchFamily="34" charset="0"/>
                <a:cs typeface="Arial" pitchFamily="34" charset="0"/>
              </a:rPr>
              <a:t>allowed to view that information. </a:t>
            </a:r>
          </a:p>
          <a:p>
            <a:pPr>
              <a:buClr>
                <a:schemeClr val="accent2">
                  <a:lumMod val="75000"/>
                </a:schemeClr>
              </a:buClr>
            </a:pP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609600"/>
            <a:ext cx="8229600" cy="838200"/>
          </a:xfrm>
        </p:spPr>
        <p:txBody>
          <a:bodyPr>
            <a:normAutofit/>
          </a:bodyPr>
          <a:lstStyle/>
          <a:p>
            <a:pPr algn="ctr"/>
            <a:r>
              <a:rPr lang="en-US" sz="3600" dirty="0" smtClean="0">
                <a:solidFill>
                  <a:schemeClr val="accent2">
                    <a:lumMod val="75000"/>
                  </a:schemeClr>
                </a:solidFill>
                <a:latin typeface="+mn-lt"/>
              </a:rPr>
              <a:t>HIPAA at a Glance</a:t>
            </a:r>
            <a:endParaRPr lang="en-US" sz="3600" dirty="0">
              <a:solidFill>
                <a:schemeClr val="accent2">
                  <a:lumMod val="75000"/>
                </a:schemeClr>
              </a:solidFill>
              <a:latin typeface="+mn-lt"/>
            </a:endParaRPr>
          </a:p>
        </p:txBody>
      </p:sp>
      <p:sp>
        <p:nvSpPr>
          <p:cNvPr id="4" name="Content Placeholder 3"/>
          <p:cNvSpPr>
            <a:spLocks noGrp="1"/>
          </p:cNvSpPr>
          <p:nvPr>
            <p:ph idx="1"/>
          </p:nvPr>
        </p:nvSpPr>
        <p:spPr>
          <a:xfrm>
            <a:off x="457200" y="1828800"/>
            <a:ext cx="8229600" cy="4495800"/>
          </a:xfrm>
        </p:spPr>
        <p:txBody>
          <a:bodyPr>
            <a:normAutofit/>
          </a:bodyPr>
          <a:lstStyle/>
          <a:p>
            <a:pPr>
              <a:buClr>
                <a:schemeClr val="accent2">
                  <a:lumMod val="75000"/>
                </a:schemeClr>
              </a:buClr>
            </a:pPr>
            <a:r>
              <a:rPr lang="en-US" sz="2000" i="1" dirty="0" smtClean="0">
                <a:latin typeface="Arial" pitchFamily="34" charset="0"/>
                <a:cs typeface="Arial" pitchFamily="34" charset="0"/>
              </a:rPr>
              <a:t>HIPAA stands for: </a:t>
            </a:r>
            <a:r>
              <a:rPr lang="en-US" sz="2000" i="1" u="sng" dirty="0" smtClean="0">
                <a:latin typeface="Arial" pitchFamily="34" charset="0"/>
                <a:cs typeface="Arial" pitchFamily="34" charset="0"/>
              </a:rPr>
              <a:t>H</a:t>
            </a:r>
            <a:r>
              <a:rPr lang="en-US" sz="2000" i="1" dirty="0" smtClean="0">
                <a:latin typeface="Arial" pitchFamily="34" charset="0"/>
                <a:cs typeface="Arial" pitchFamily="34" charset="0"/>
              </a:rPr>
              <a:t>ealth </a:t>
            </a:r>
            <a:r>
              <a:rPr lang="en-US" sz="2000" i="1" u="sng" dirty="0" smtClean="0">
                <a:latin typeface="Arial" pitchFamily="34" charset="0"/>
                <a:cs typeface="Arial" pitchFamily="34" charset="0"/>
              </a:rPr>
              <a:t>I</a:t>
            </a:r>
            <a:r>
              <a:rPr lang="en-US" sz="2000" i="1" dirty="0" smtClean="0">
                <a:latin typeface="Arial" pitchFamily="34" charset="0"/>
                <a:cs typeface="Arial" pitchFamily="34" charset="0"/>
              </a:rPr>
              <a:t>nsurance </a:t>
            </a:r>
            <a:r>
              <a:rPr lang="en-US" sz="2000" i="1" u="sng" dirty="0" smtClean="0">
                <a:latin typeface="Arial" pitchFamily="34" charset="0"/>
                <a:cs typeface="Arial" pitchFamily="34" charset="0"/>
              </a:rPr>
              <a:t>P</a:t>
            </a:r>
            <a:r>
              <a:rPr lang="en-US" sz="2000" i="1" dirty="0" smtClean="0">
                <a:latin typeface="Arial" pitchFamily="34" charset="0"/>
                <a:cs typeface="Arial" pitchFamily="34" charset="0"/>
              </a:rPr>
              <a:t>ortability and </a:t>
            </a:r>
            <a:r>
              <a:rPr lang="en-US" sz="2000" i="1" u="sng" dirty="0" smtClean="0">
                <a:latin typeface="Arial" pitchFamily="34" charset="0"/>
                <a:cs typeface="Arial" pitchFamily="34" charset="0"/>
              </a:rPr>
              <a:t>A</a:t>
            </a:r>
            <a:r>
              <a:rPr lang="en-US" sz="2000" i="1" dirty="0" smtClean="0">
                <a:latin typeface="Arial" pitchFamily="34" charset="0"/>
                <a:cs typeface="Arial" pitchFamily="34" charset="0"/>
              </a:rPr>
              <a:t>ccountability </a:t>
            </a:r>
            <a:r>
              <a:rPr lang="en-US" sz="2000" i="1" u="sng" dirty="0" smtClean="0">
                <a:latin typeface="Arial" pitchFamily="34" charset="0"/>
                <a:cs typeface="Arial" pitchFamily="34" charset="0"/>
              </a:rPr>
              <a:t>A</a:t>
            </a:r>
            <a:r>
              <a:rPr lang="en-US" sz="2000" i="1" dirty="0" smtClean="0">
                <a:latin typeface="Arial" pitchFamily="34" charset="0"/>
                <a:cs typeface="Arial" pitchFamily="34" charset="0"/>
              </a:rPr>
              <a:t>ct</a:t>
            </a:r>
          </a:p>
          <a:p>
            <a:pPr>
              <a:buClr>
                <a:schemeClr val="accent2">
                  <a:lumMod val="75000"/>
                </a:schemeClr>
              </a:buClr>
            </a:pPr>
            <a:endParaRPr lang="en-US" sz="2100" dirty="0" smtClean="0">
              <a:latin typeface="Arial" pitchFamily="34" charset="0"/>
              <a:cs typeface="Arial" pitchFamily="34" charset="0"/>
            </a:endParaRPr>
          </a:p>
          <a:p>
            <a:pPr>
              <a:buClr>
                <a:schemeClr val="accent2">
                  <a:lumMod val="75000"/>
                </a:schemeClr>
              </a:buClr>
            </a:pPr>
            <a:r>
              <a:rPr lang="en-US" sz="2100" dirty="0" smtClean="0">
                <a:latin typeface="Arial" pitchFamily="34" charset="0"/>
                <a:cs typeface="Arial" pitchFamily="34" charset="0"/>
              </a:rPr>
              <a:t>The “Health Insurance Portability”(HIP) part of HIPAA was intended to ensure the continuity of health insurance coverage for workers changing jobs.</a:t>
            </a:r>
          </a:p>
          <a:p>
            <a:pPr lvl="1">
              <a:buClr>
                <a:schemeClr val="accent2">
                  <a:lumMod val="75000"/>
                </a:schemeClr>
              </a:buClr>
            </a:pPr>
            <a:r>
              <a:rPr lang="en-US" sz="2100" dirty="0" smtClean="0">
                <a:latin typeface="Arial" pitchFamily="34" charset="0"/>
                <a:cs typeface="Arial" pitchFamily="34" charset="0"/>
              </a:rPr>
              <a:t>To facilitate this goal, Congress mandated national standards for transmitting and protecting health information. </a:t>
            </a:r>
          </a:p>
          <a:p>
            <a:pPr>
              <a:buClr>
                <a:schemeClr val="accent2">
                  <a:lumMod val="75000"/>
                </a:schemeClr>
              </a:buClr>
            </a:pPr>
            <a:endParaRPr lang="en-US" sz="2100" dirty="0" smtClean="0">
              <a:latin typeface="Arial" pitchFamily="34" charset="0"/>
              <a:cs typeface="Arial" pitchFamily="34" charset="0"/>
            </a:endParaRPr>
          </a:p>
          <a:p>
            <a:pPr>
              <a:buClr>
                <a:schemeClr val="accent2">
                  <a:lumMod val="75000"/>
                </a:schemeClr>
              </a:buClr>
            </a:pPr>
            <a:r>
              <a:rPr lang="en-US" sz="2100" dirty="0" smtClean="0">
                <a:latin typeface="Arial" pitchFamily="34" charset="0"/>
                <a:cs typeface="Arial" pitchFamily="34" charset="0"/>
              </a:rPr>
              <a:t>The “Accountability” part of HIPAA was designed to ensure the security and confidentiality of patient information/data and requires uniform standards for electronic transmission of data relating to patient health information.</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19912"/>
          </a:xfrm>
        </p:spPr>
        <p:txBody>
          <a:bodyPr>
            <a:normAutofit/>
          </a:bodyPr>
          <a:lstStyle/>
          <a:p>
            <a:pPr algn="r"/>
            <a:r>
              <a:rPr lang="en-US" sz="4000" dirty="0" smtClean="0">
                <a:solidFill>
                  <a:schemeClr val="accent2">
                    <a:lumMod val="75000"/>
                  </a:schemeClr>
                </a:solidFill>
                <a:latin typeface="+mn-lt"/>
              </a:rPr>
              <a:t>Think before you click……</a:t>
            </a:r>
            <a:endParaRPr lang="en-US" sz="4000" dirty="0">
              <a:solidFill>
                <a:schemeClr val="accent2">
                  <a:lumMod val="75000"/>
                </a:schemeClr>
              </a:solidFill>
              <a:latin typeface="+mn-lt"/>
            </a:endParaRPr>
          </a:p>
        </p:txBody>
      </p:sp>
      <p:sp>
        <p:nvSpPr>
          <p:cNvPr id="3" name="Content Placeholder 2"/>
          <p:cNvSpPr>
            <a:spLocks noGrp="1"/>
          </p:cNvSpPr>
          <p:nvPr>
            <p:ph idx="1"/>
          </p:nvPr>
        </p:nvSpPr>
        <p:spPr>
          <a:xfrm>
            <a:off x="304800" y="1828800"/>
            <a:ext cx="4267200" cy="4770120"/>
          </a:xfrm>
        </p:spPr>
        <p:txBody>
          <a:bodyPr>
            <a:normAutofit/>
          </a:bodyPr>
          <a:lstStyle/>
          <a:p>
            <a:pPr>
              <a:buClr>
                <a:schemeClr val="accent2">
                  <a:lumMod val="75000"/>
                </a:schemeClr>
              </a:buClr>
            </a:pPr>
            <a:r>
              <a:rPr lang="en-US" sz="2200" dirty="0" smtClean="0">
                <a:latin typeface="Arial" pitchFamily="34" charset="0"/>
                <a:cs typeface="Arial" pitchFamily="34" charset="0"/>
              </a:rPr>
              <a:t>“Minimum necessary”  also applies to electronic PHI.</a:t>
            </a:r>
          </a:p>
          <a:p>
            <a:pPr marL="0" indent="0">
              <a:buClr>
                <a:schemeClr val="accent2">
                  <a:lumMod val="75000"/>
                </a:schemeClr>
              </a:buClr>
              <a:buNone/>
            </a:pPr>
            <a:endParaRPr lang="en-US" sz="2200" dirty="0" smtClean="0">
              <a:latin typeface="Arial" pitchFamily="34" charset="0"/>
              <a:cs typeface="Arial" pitchFamily="34" charset="0"/>
            </a:endParaRPr>
          </a:p>
          <a:p>
            <a:pPr>
              <a:buClr>
                <a:schemeClr val="accent2">
                  <a:lumMod val="75000"/>
                </a:schemeClr>
              </a:buClr>
            </a:pPr>
            <a:r>
              <a:rPr lang="en-US" sz="2200" dirty="0" smtClean="0">
                <a:latin typeface="Arial" pitchFamily="34" charset="0"/>
                <a:cs typeface="Arial" pitchFamily="34" charset="0"/>
              </a:rPr>
              <a:t>Access/use PHI stored in electronic systems </a:t>
            </a:r>
            <a:r>
              <a:rPr lang="en-US" sz="2200" i="1" dirty="0" smtClean="0">
                <a:latin typeface="Arial" pitchFamily="34" charset="0"/>
                <a:cs typeface="Arial" pitchFamily="34" charset="0"/>
              </a:rPr>
              <a:t>only</a:t>
            </a:r>
            <a:r>
              <a:rPr lang="en-US" sz="2200" dirty="0" smtClean="0">
                <a:latin typeface="Arial" pitchFamily="34" charset="0"/>
                <a:cs typeface="Arial" pitchFamily="34" charset="0"/>
              </a:rPr>
              <a:t> when it is necessary to perform your assigned job functions.</a:t>
            </a:r>
          </a:p>
          <a:p>
            <a:pPr marL="0" indent="0">
              <a:buClr>
                <a:schemeClr val="accent2">
                  <a:lumMod val="75000"/>
                </a:schemeClr>
              </a:buClr>
              <a:buNone/>
            </a:pPr>
            <a:endParaRPr lang="en-US" sz="2200" dirty="0" smtClean="0">
              <a:latin typeface="Arial" pitchFamily="34" charset="0"/>
              <a:cs typeface="Arial" pitchFamily="34" charset="0"/>
            </a:endParaRPr>
          </a:p>
          <a:p>
            <a:pPr>
              <a:buClr>
                <a:schemeClr val="accent2">
                  <a:lumMod val="75000"/>
                </a:schemeClr>
              </a:buClr>
            </a:pPr>
            <a:r>
              <a:rPr lang="en-US" sz="2200" dirty="0" smtClean="0">
                <a:latin typeface="Arial" pitchFamily="34" charset="0"/>
                <a:cs typeface="Arial" pitchFamily="34" charset="0"/>
              </a:rPr>
              <a:t>Access/use only the minimum necessary PHI</a:t>
            </a:r>
            <a:r>
              <a:rPr lang="en-US" sz="2200" i="1" dirty="0" smtClean="0">
                <a:latin typeface="Arial" pitchFamily="34" charset="0"/>
                <a:cs typeface="Arial" pitchFamily="34" charset="0"/>
              </a:rPr>
              <a:t> </a:t>
            </a:r>
            <a:r>
              <a:rPr lang="en-US" sz="2200" dirty="0" smtClean="0">
                <a:latin typeface="Arial" pitchFamily="34" charset="0"/>
                <a:cs typeface="Arial" pitchFamily="34" charset="0"/>
              </a:rPr>
              <a:t>to complete your assigned task.</a:t>
            </a:r>
            <a:endParaRPr lang="en-US" sz="2200" dirty="0">
              <a:latin typeface="Arial" pitchFamily="34" charset="0"/>
              <a:cs typeface="Arial" pitchFamily="34" charset="0"/>
            </a:endParaRPr>
          </a:p>
        </p:txBody>
      </p:sp>
      <p:pic>
        <p:nvPicPr>
          <p:cNvPr id="4" name="Picture 2" descr="\\nsofs2\public\rosen\compliance\153557207.jpg"/>
          <p:cNvPicPr>
            <a:picLocks noChangeAspect="1" noChangeArrowheads="1"/>
          </p:cNvPicPr>
          <p:nvPr/>
        </p:nvPicPr>
        <p:blipFill>
          <a:blip r:embed="rId2" cstate="print"/>
          <a:srcRect/>
          <a:stretch>
            <a:fillRect/>
          </a:stretch>
        </p:blipFill>
        <p:spPr bwMode="auto">
          <a:xfrm>
            <a:off x="4915592" y="2003526"/>
            <a:ext cx="3503815" cy="4268585"/>
          </a:xfrm>
          <a:prstGeom prst="rect">
            <a:avLst/>
          </a:prstGeom>
          <a:noFill/>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981200"/>
            <a:ext cx="8686800" cy="4524315"/>
          </a:xfrm>
          <a:prstGeom prst="rect">
            <a:avLst/>
          </a:prstGeom>
        </p:spPr>
        <p:txBody>
          <a:bodyPr wrap="square">
            <a:spAutoFit/>
          </a:bodyPr>
          <a:lstStyle/>
          <a:p>
            <a:r>
              <a:rPr lang="en-US" dirty="0" smtClean="0">
                <a:latin typeface="Arial" pitchFamily="34" charset="0"/>
                <a:cs typeface="Arial" pitchFamily="34" charset="0"/>
              </a:rPr>
              <a:t>Jack, a medical student, is searching in an electronic system for the record of a patient. The patient happens to have the same last name as a fellow student, Jill. During his search he sees Jill’s name on the list of patients and notes that she has a medical record in the system. Jack is curious about Jill’s medical information so he looks and finds that she recently had surgery.  </a:t>
            </a:r>
          </a:p>
          <a:p>
            <a:r>
              <a:rPr lang="en-US" dirty="0" smtClean="0">
                <a:latin typeface="Arial" pitchFamily="34" charset="0"/>
                <a:cs typeface="Arial" pitchFamily="34" charset="0"/>
              </a:rPr>
              <a:t>Did Jack do the right thing?</a:t>
            </a:r>
          </a:p>
          <a:p>
            <a:endParaRPr lang="en-US" dirty="0" smtClean="0">
              <a:latin typeface="Arial" pitchFamily="34" charset="0"/>
              <a:cs typeface="Arial" pitchFamily="34" charset="0"/>
            </a:endParaRPr>
          </a:p>
          <a:p>
            <a:pPr marL="457200" indent="-457200">
              <a:buFont typeface="+mj-lt"/>
              <a:buAutoNum type="alphaUcPeriod"/>
            </a:pPr>
            <a:r>
              <a:rPr lang="en-US" dirty="0" smtClean="0">
                <a:latin typeface="Arial" pitchFamily="34" charset="0"/>
                <a:cs typeface="Arial" pitchFamily="34" charset="0"/>
              </a:rPr>
              <a:t>Since Jack “inadvertently” discovered that Jill is a patient, it’s OK to view her record.</a:t>
            </a:r>
          </a:p>
          <a:p>
            <a:pPr marL="457200" indent="-457200">
              <a:buFont typeface="+mj-lt"/>
              <a:buAutoNum type="alphaUcPeriod"/>
            </a:pPr>
            <a:r>
              <a:rPr lang="en-US" dirty="0" smtClean="0">
                <a:latin typeface="Arial" pitchFamily="34" charset="0"/>
                <a:cs typeface="Arial" pitchFamily="34" charset="0"/>
              </a:rPr>
              <a:t>Jack may view Jill’s medical record, but he shouldn’t tell her that he knows she had surgery.</a:t>
            </a:r>
          </a:p>
          <a:p>
            <a:pPr marL="457200" indent="-457200">
              <a:buFont typeface="+mj-lt"/>
              <a:buAutoNum type="alphaUcPeriod"/>
            </a:pPr>
            <a:r>
              <a:rPr lang="en-US" dirty="0" smtClean="0">
                <a:latin typeface="Arial" pitchFamily="34" charset="0"/>
                <a:cs typeface="Arial" pitchFamily="34" charset="0"/>
              </a:rPr>
              <a:t>Because Jill is a student, she cannot expect her information to be kept private.  Anyone with access to a patient information system is allowed to access her record.</a:t>
            </a:r>
          </a:p>
          <a:p>
            <a:pPr marL="457200" indent="-457200">
              <a:buFont typeface="+mj-lt"/>
              <a:buAutoNum type="alphaUcPeriod"/>
            </a:pPr>
            <a:r>
              <a:rPr lang="en-US" dirty="0" smtClean="0">
                <a:latin typeface="Arial" pitchFamily="34" charset="0"/>
                <a:cs typeface="Arial" pitchFamily="34" charset="0"/>
              </a:rPr>
              <a:t>Jack may not access </a:t>
            </a:r>
            <a:r>
              <a:rPr lang="en-US" i="1" dirty="0" smtClean="0">
                <a:latin typeface="Arial" pitchFamily="34" charset="0"/>
                <a:cs typeface="Arial" pitchFamily="34" charset="0"/>
              </a:rPr>
              <a:t>any</a:t>
            </a:r>
            <a:r>
              <a:rPr lang="en-US" dirty="0" smtClean="0">
                <a:latin typeface="Arial" pitchFamily="34" charset="0"/>
                <a:cs typeface="Arial" pitchFamily="34" charset="0"/>
              </a:rPr>
              <a:t> patient’s record, unless the reason is specifically related to his student responsibilities.</a:t>
            </a:r>
            <a:endParaRPr lang="en-US" dirty="0">
              <a:latin typeface="Arial" pitchFamily="34" charset="0"/>
              <a:cs typeface="Arial" pitchFamily="34" charset="0"/>
            </a:endParaRPr>
          </a:p>
        </p:txBody>
      </p:sp>
      <p:sp>
        <p:nvSpPr>
          <p:cNvPr id="5" name="Rectangle 4"/>
          <p:cNvSpPr/>
          <p:nvPr/>
        </p:nvSpPr>
        <p:spPr>
          <a:xfrm>
            <a:off x="1295400" y="1066800"/>
            <a:ext cx="2950616" cy="523220"/>
          </a:xfrm>
          <a:prstGeom prst="rect">
            <a:avLst/>
          </a:prstGeom>
        </p:spPr>
        <p:txBody>
          <a:bodyPr wrap="none">
            <a:spAutoFit/>
          </a:bodyPr>
          <a:lstStyle/>
          <a:p>
            <a:r>
              <a:rPr lang="en-US" sz="2800" dirty="0" smtClean="0">
                <a:solidFill>
                  <a:schemeClr val="accent2">
                    <a:lumMod val="75000"/>
                  </a:schemeClr>
                </a:solidFill>
              </a:rPr>
              <a:t>Knowledge Check</a:t>
            </a:r>
            <a:endParaRPr lang="en-US" sz="2800" dirty="0">
              <a:solidFill>
                <a:schemeClr val="accent2">
                  <a:lumMod val="75000"/>
                </a:schemeClr>
              </a:solidFill>
            </a:endParaRPr>
          </a:p>
        </p:txBody>
      </p:sp>
      <p:pic>
        <p:nvPicPr>
          <p:cNvPr id="6" name="Picture 3" descr="C:\Documents and Settings\pack\Local Settings\Temporary Internet Files\Content.IE5\9KSBTL45\MC900442153[1].png"/>
          <p:cNvPicPr>
            <a:picLocks noChangeAspect="1" noChangeArrowheads="1"/>
          </p:cNvPicPr>
          <p:nvPr/>
        </p:nvPicPr>
        <p:blipFill>
          <a:blip r:embed="rId3" cstate="print">
            <a:duotone>
              <a:schemeClr val="accent2">
                <a:shade val="45000"/>
                <a:satMod val="135000"/>
              </a:schemeClr>
              <a:prstClr val="white"/>
            </a:duotone>
          </a:blip>
          <a:srcRect/>
          <a:stretch>
            <a:fillRect/>
          </a:stretch>
        </p:blipFill>
        <p:spPr bwMode="auto">
          <a:xfrm>
            <a:off x="7543800" y="533400"/>
            <a:ext cx="1295400" cy="1295400"/>
          </a:xfrm>
          <a:prstGeom prst="rect">
            <a:avLst/>
          </a:prstGeom>
          <a:noFill/>
        </p:spPr>
      </p:pic>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43712"/>
          </a:xfrm>
        </p:spPr>
        <p:txBody>
          <a:bodyPr>
            <a:normAutofit/>
          </a:bodyPr>
          <a:lstStyle/>
          <a:p>
            <a:pPr algn="ctr"/>
            <a:r>
              <a:rPr lang="en-US" sz="4000" dirty="0">
                <a:solidFill>
                  <a:schemeClr val="accent2">
                    <a:lumMod val="75000"/>
                  </a:schemeClr>
                </a:solidFill>
                <a:latin typeface="+mn-lt"/>
              </a:rPr>
              <a:t>Patient Portals</a:t>
            </a:r>
            <a:endParaRPr lang="en-US" sz="4000" dirty="0">
              <a:latin typeface="+mn-lt"/>
            </a:endParaRPr>
          </a:p>
        </p:txBody>
      </p:sp>
      <p:sp>
        <p:nvSpPr>
          <p:cNvPr id="3" name="Content Placeholder 2"/>
          <p:cNvSpPr>
            <a:spLocks noGrp="1"/>
          </p:cNvSpPr>
          <p:nvPr>
            <p:ph idx="1"/>
          </p:nvPr>
        </p:nvSpPr>
        <p:spPr>
          <a:xfrm>
            <a:off x="457200" y="1828800"/>
            <a:ext cx="8458200" cy="4572000"/>
          </a:xfrm>
        </p:spPr>
        <p:txBody>
          <a:bodyPr>
            <a:normAutofit/>
          </a:bodyPr>
          <a:lstStyle/>
          <a:p>
            <a:pPr>
              <a:buClr>
                <a:schemeClr val="accent2">
                  <a:lumMod val="75000"/>
                </a:schemeClr>
              </a:buClr>
            </a:pPr>
            <a:r>
              <a:rPr lang="en-US" sz="2300" dirty="0" smtClean="0">
                <a:latin typeface="Arial" panose="020B0604020202020204" pitchFamily="34" charset="0"/>
                <a:cs typeface="Arial" panose="020B0604020202020204" pitchFamily="34" charset="0"/>
              </a:rPr>
              <a:t>Several patient portals are in use or under development across UConn Health including John Dempsey Hospital, University Medical Group and School of Dental Medicine  clinics. </a:t>
            </a:r>
          </a:p>
          <a:p>
            <a:pPr marL="0" indent="0">
              <a:buClr>
                <a:schemeClr val="accent2">
                  <a:lumMod val="75000"/>
                </a:schemeClr>
              </a:buClr>
              <a:buNone/>
            </a:pPr>
            <a:r>
              <a:rPr lang="en-US" sz="2300" dirty="0" smtClean="0">
                <a:latin typeface="Arial" panose="020B0604020202020204" pitchFamily="34" charset="0"/>
                <a:cs typeface="Arial" panose="020B0604020202020204" pitchFamily="34" charset="0"/>
              </a:rPr>
              <a:t> </a:t>
            </a:r>
          </a:p>
          <a:p>
            <a:pPr>
              <a:buClr>
                <a:schemeClr val="accent2">
                  <a:lumMod val="75000"/>
                </a:schemeClr>
              </a:buClr>
            </a:pPr>
            <a:r>
              <a:rPr lang="en-US" sz="2300" dirty="0" smtClean="0">
                <a:latin typeface="Arial" panose="020B0604020202020204" pitchFamily="34" charset="0"/>
                <a:cs typeface="Arial" panose="020B0604020202020204" pitchFamily="34" charset="0"/>
              </a:rPr>
              <a:t>The primary purpose of a patient portal is to:</a:t>
            </a:r>
          </a:p>
          <a:p>
            <a:pPr lvl="1">
              <a:buClr>
                <a:schemeClr val="accent2">
                  <a:lumMod val="75000"/>
                </a:schemeClr>
              </a:buClr>
            </a:pPr>
            <a:r>
              <a:rPr lang="en-US" sz="2100" dirty="0" smtClean="0">
                <a:latin typeface="Arial" panose="020B0604020202020204" pitchFamily="34" charset="0"/>
                <a:cs typeface="Arial" panose="020B0604020202020204" pitchFamily="34" charset="0"/>
              </a:rPr>
              <a:t>Allow patients to view, download or print to certain parts of their medical records such as lab results and medications.</a:t>
            </a:r>
          </a:p>
          <a:p>
            <a:pPr lvl="1">
              <a:buClr>
                <a:schemeClr val="accent2">
                  <a:lumMod val="75000"/>
                </a:schemeClr>
              </a:buClr>
            </a:pPr>
            <a:r>
              <a:rPr lang="en-US" sz="2100" dirty="0" smtClean="0">
                <a:latin typeface="Arial" panose="020B0604020202020204" pitchFamily="34" charset="0"/>
                <a:cs typeface="Arial" panose="020B0604020202020204" pitchFamily="34" charset="0"/>
              </a:rPr>
              <a:t>Increase communication between patients and providers.</a:t>
            </a:r>
          </a:p>
          <a:p>
            <a:pPr lvl="1">
              <a:buClr>
                <a:schemeClr val="accent2">
                  <a:lumMod val="75000"/>
                </a:schemeClr>
              </a:buClr>
            </a:pPr>
            <a:r>
              <a:rPr lang="en-US" sz="2100" dirty="0">
                <a:latin typeface="Arial" panose="020B0604020202020204" pitchFamily="34" charset="0"/>
                <a:cs typeface="Arial" panose="020B0604020202020204" pitchFamily="34" charset="0"/>
              </a:rPr>
              <a:t>Enable patients to be more involved in their treatment</a:t>
            </a:r>
            <a:r>
              <a:rPr lang="en-US" sz="2100" dirty="0" smtClean="0">
                <a:latin typeface="Arial" panose="020B0604020202020204" pitchFamily="34" charset="0"/>
                <a:cs typeface="Arial" panose="020B0604020202020204" pitchFamily="34" charset="0"/>
              </a:rPr>
              <a:t>.</a:t>
            </a:r>
          </a:p>
          <a:p>
            <a:pPr lvl="1">
              <a:buClr>
                <a:schemeClr val="accent2">
                  <a:lumMod val="75000"/>
                </a:schemeClr>
              </a:buClr>
            </a:pPr>
            <a:r>
              <a:rPr lang="en-US" sz="2100" dirty="0" smtClean="0">
                <a:latin typeface="Arial" panose="020B0604020202020204" pitchFamily="34" charset="0"/>
                <a:cs typeface="Arial" panose="020B0604020202020204" pitchFamily="34" charset="0"/>
              </a:rPr>
              <a:t>Improve patient/provider partnerships in the delivery of care.</a:t>
            </a:r>
          </a:p>
          <a:p>
            <a:pPr marL="0" indent="0">
              <a:buNone/>
            </a:pP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273419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19912"/>
          </a:xfrm>
        </p:spPr>
        <p:txBody>
          <a:bodyPr>
            <a:normAutofit/>
          </a:bodyPr>
          <a:lstStyle/>
          <a:p>
            <a:pPr algn="ctr"/>
            <a:r>
              <a:rPr lang="en-US" sz="4000" dirty="0" smtClean="0">
                <a:solidFill>
                  <a:schemeClr val="accent2">
                    <a:lumMod val="75000"/>
                  </a:schemeClr>
                </a:solidFill>
                <a:latin typeface="+mn-lt"/>
              </a:rPr>
              <a:t>Emailing PHI</a:t>
            </a:r>
            <a:endParaRPr lang="en-US" sz="4000" dirty="0">
              <a:solidFill>
                <a:schemeClr val="accent2">
                  <a:lumMod val="75000"/>
                </a:schemeClr>
              </a:solidFill>
              <a:latin typeface="+mn-lt"/>
            </a:endParaRPr>
          </a:p>
        </p:txBody>
      </p:sp>
      <p:sp>
        <p:nvSpPr>
          <p:cNvPr id="3" name="Content Placeholder 2"/>
          <p:cNvSpPr>
            <a:spLocks noGrp="1"/>
          </p:cNvSpPr>
          <p:nvPr>
            <p:ph idx="1"/>
          </p:nvPr>
        </p:nvSpPr>
        <p:spPr>
          <a:xfrm>
            <a:off x="228600" y="1676400"/>
            <a:ext cx="8763000" cy="4953000"/>
          </a:xfrm>
        </p:spPr>
        <p:txBody>
          <a:bodyPr>
            <a:normAutofit fontScale="92500"/>
          </a:bodyPr>
          <a:lstStyle/>
          <a:p>
            <a:pPr>
              <a:buClr>
                <a:schemeClr val="accent2">
                  <a:lumMod val="75000"/>
                </a:schemeClr>
              </a:buClr>
            </a:pPr>
            <a:r>
              <a:rPr lang="en-US" sz="2300" dirty="0" smtClean="0">
                <a:latin typeface="Arial" pitchFamily="34" charset="0"/>
                <a:cs typeface="Arial" pitchFamily="34" charset="0"/>
              </a:rPr>
              <a:t>Hand deliver or mail PHI whenever possible.</a:t>
            </a:r>
          </a:p>
          <a:p>
            <a:pPr>
              <a:buClr>
                <a:schemeClr val="accent2">
                  <a:lumMod val="75000"/>
                </a:schemeClr>
              </a:buClr>
            </a:pPr>
            <a:r>
              <a:rPr lang="en-US" sz="2300" dirty="0" smtClean="0">
                <a:latin typeface="Arial" pitchFamily="34" charset="0"/>
                <a:cs typeface="Arial" pitchFamily="34" charset="0"/>
              </a:rPr>
              <a:t>When necessary for treatment, payment or operations, email PHI only to individuals that are authorized to receive the information.</a:t>
            </a:r>
          </a:p>
          <a:p>
            <a:pPr>
              <a:buClr>
                <a:schemeClr val="accent2">
                  <a:lumMod val="75000"/>
                </a:schemeClr>
              </a:buClr>
            </a:pPr>
            <a:r>
              <a:rPr lang="en-US" sz="2300" dirty="0" smtClean="0">
                <a:latin typeface="Arial" pitchFamily="34" charset="0"/>
                <a:cs typeface="Arial" pitchFamily="34" charset="0"/>
              </a:rPr>
              <a:t>E-mail only from and to secure addresses with the UConn Health  network (i.e. addresses ending in </a:t>
            </a:r>
            <a:r>
              <a:rPr lang="en-US" sz="2300" b="1" dirty="0" smtClean="0">
                <a:latin typeface="Arial" pitchFamily="34" charset="0"/>
                <a:cs typeface="Arial" pitchFamily="34" charset="0"/>
              </a:rPr>
              <a:t>uchc.edu</a:t>
            </a:r>
            <a:r>
              <a:rPr lang="en-US" sz="2300" dirty="0" smtClean="0">
                <a:latin typeface="Arial" pitchFamily="34" charset="0"/>
                <a:cs typeface="Arial" pitchFamily="34" charset="0"/>
              </a:rPr>
              <a:t>) </a:t>
            </a:r>
          </a:p>
          <a:p>
            <a:pPr>
              <a:buClr>
                <a:schemeClr val="accent2">
                  <a:lumMod val="75000"/>
                </a:schemeClr>
              </a:buClr>
            </a:pPr>
            <a:r>
              <a:rPr lang="en-US" sz="2300" dirty="0" smtClean="0">
                <a:latin typeface="Arial" pitchFamily="34" charset="0"/>
                <a:cs typeface="Arial" pitchFamily="34" charset="0"/>
              </a:rPr>
              <a:t>Verify the recipient’s address as secure before sending PHI via e-mail. </a:t>
            </a:r>
          </a:p>
          <a:p>
            <a:pPr>
              <a:buClr>
                <a:schemeClr val="accent2">
                  <a:lumMod val="75000"/>
                </a:schemeClr>
              </a:buClr>
            </a:pPr>
            <a:r>
              <a:rPr lang="en-US" sz="2300" i="1" dirty="0" smtClean="0">
                <a:latin typeface="Arial" pitchFamily="34" charset="0"/>
                <a:cs typeface="Arial" pitchFamily="34" charset="0"/>
              </a:rPr>
              <a:t>Email encryption must be used to send any confidential information outside of the UConn Health network.</a:t>
            </a:r>
          </a:p>
          <a:p>
            <a:pPr>
              <a:buNone/>
            </a:pPr>
            <a:endParaRPr lang="en-US" sz="1300" dirty="0" smtClean="0">
              <a:latin typeface="Arial" pitchFamily="34" charset="0"/>
              <a:cs typeface="Arial" pitchFamily="34" charset="0"/>
            </a:endParaRPr>
          </a:p>
          <a:p>
            <a:pPr>
              <a:buNone/>
            </a:pPr>
            <a:r>
              <a:rPr lang="en-US" sz="2200" dirty="0" smtClean="0">
                <a:latin typeface="Arial" pitchFamily="34" charset="0"/>
                <a:cs typeface="Arial" pitchFamily="34" charset="0"/>
              </a:rPr>
              <a:t>Refer to policies:</a:t>
            </a:r>
          </a:p>
          <a:p>
            <a:pPr>
              <a:buNone/>
            </a:pPr>
            <a:r>
              <a:rPr lang="en-US" sz="2200" dirty="0" smtClean="0">
                <a:latin typeface="Arial" pitchFamily="34" charset="0"/>
                <a:cs typeface="Arial" pitchFamily="34" charset="0"/>
              </a:rPr>
              <a:t> # 2012-01 </a:t>
            </a:r>
            <a:r>
              <a:rPr lang="en-US" sz="2200" i="1" dirty="0" smtClean="0">
                <a:latin typeface="Arial" pitchFamily="34" charset="0"/>
                <a:cs typeface="Arial" pitchFamily="34" charset="0"/>
                <a:hlinkClick r:id="rId2"/>
              </a:rPr>
              <a:t>E-mail Communication with Patients/Research Participants</a:t>
            </a:r>
            <a:endParaRPr lang="en-US" sz="2200" i="1" dirty="0" smtClean="0">
              <a:latin typeface="Arial" pitchFamily="34" charset="0"/>
              <a:cs typeface="Arial" pitchFamily="34" charset="0"/>
            </a:endParaRPr>
          </a:p>
          <a:p>
            <a:pPr>
              <a:buNone/>
            </a:pPr>
            <a:endParaRPr lang="en-US" sz="1200" i="1" dirty="0" smtClean="0">
              <a:latin typeface="Arial" pitchFamily="34" charset="0"/>
              <a:cs typeface="Arial" pitchFamily="34" charset="0"/>
            </a:endParaRPr>
          </a:p>
          <a:p>
            <a:pPr>
              <a:buNone/>
            </a:pPr>
            <a:r>
              <a:rPr lang="en-US" sz="2200" dirty="0" smtClean="0">
                <a:latin typeface="Arial" pitchFamily="34" charset="0"/>
                <a:cs typeface="Arial" pitchFamily="34" charset="0"/>
              </a:rPr>
              <a:t># 2011-04 </a:t>
            </a:r>
            <a:r>
              <a:rPr lang="en-US" sz="2200" i="1" dirty="0" smtClean="0">
                <a:latin typeface="Arial" pitchFamily="34" charset="0"/>
                <a:cs typeface="Arial" pitchFamily="34" charset="0"/>
                <a:hlinkClick r:id="rId3"/>
              </a:rPr>
              <a:t>Electronic Communication of UCHC Confidential Data: Use of Email Encryption</a:t>
            </a:r>
            <a:endParaRPr lang="en-US" sz="2200" dirty="0" smtClean="0">
              <a:latin typeface="Arial" pitchFamily="34" charset="0"/>
              <a:cs typeface="Arial" pitchFamily="34" charset="0"/>
            </a:endParaRPr>
          </a:p>
          <a:p>
            <a:pPr>
              <a:buNone/>
            </a:pPr>
            <a:endParaRPr lang="en-US" sz="2200" i="1" dirty="0" smtClean="0">
              <a:latin typeface="Arial" pitchFamily="34" charset="0"/>
              <a:cs typeface="Arial" pitchFamily="34" charset="0"/>
            </a:endParaRPr>
          </a:p>
          <a:p>
            <a:pPr>
              <a:buNone/>
            </a:pPr>
            <a:endParaRPr lang="en-US" sz="2200" i="1" dirty="0" smtClean="0">
              <a:latin typeface="Arial" pitchFamily="34" charset="0"/>
              <a:cs typeface="Arial" pitchFamily="34" charset="0"/>
            </a:endParaRPr>
          </a:p>
          <a:p>
            <a:pPr>
              <a:buNone/>
            </a:pPr>
            <a:endParaRPr lang="en-US" sz="2200" dirty="0" smtClean="0">
              <a:latin typeface="Arial" pitchFamily="34" charset="0"/>
              <a:cs typeface="Arial" pitchFamily="34" charset="0"/>
            </a:endParaRPr>
          </a:p>
          <a:p>
            <a:endParaRPr lang="en-US" sz="2200" dirty="0" smtClean="0">
              <a:latin typeface="Arial" pitchFamily="34" charset="0"/>
              <a:cs typeface="Arial" pitchFamily="34" charset="0"/>
            </a:endParaRPr>
          </a:p>
          <a:p>
            <a:pPr>
              <a:buClr>
                <a:schemeClr val="accent2">
                  <a:lumMod val="75000"/>
                </a:schemeClr>
              </a:buClr>
            </a:pPr>
            <a:endParaRPr lang="en-US" sz="2400" i="1" dirty="0" smtClean="0">
              <a:latin typeface="Arial" pitchFamily="34" charset="0"/>
              <a:cs typeface="Arial" pitchFamily="34" charset="0"/>
            </a:endParaRPr>
          </a:p>
          <a:p>
            <a:pPr>
              <a:buClr>
                <a:schemeClr val="accent2">
                  <a:lumMod val="75000"/>
                </a:schemeClr>
              </a:buClr>
              <a:buNone/>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pPr algn="ctr"/>
            <a:r>
              <a:rPr lang="en-US" sz="4400" dirty="0" smtClean="0">
                <a:solidFill>
                  <a:schemeClr val="accent2">
                    <a:lumMod val="75000"/>
                  </a:schemeClr>
                </a:solidFill>
                <a:latin typeface="+mn-lt"/>
              </a:rPr>
              <a:t>Using Email Encryption</a:t>
            </a:r>
            <a:endParaRPr lang="en-US" sz="4400" dirty="0">
              <a:solidFill>
                <a:schemeClr val="accent2">
                  <a:lumMod val="75000"/>
                </a:schemeClr>
              </a:solidFill>
              <a:latin typeface="+mn-lt"/>
            </a:endParaRPr>
          </a:p>
        </p:txBody>
      </p:sp>
      <p:sp>
        <p:nvSpPr>
          <p:cNvPr id="3" name="Content Placeholder 2"/>
          <p:cNvSpPr>
            <a:spLocks noGrp="1"/>
          </p:cNvSpPr>
          <p:nvPr>
            <p:ph idx="1"/>
          </p:nvPr>
        </p:nvSpPr>
        <p:spPr>
          <a:xfrm>
            <a:off x="228600" y="1600200"/>
            <a:ext cx="8686800" cy="4876800"/>
          </a:xfrm>
        </p:spPr>
        <p:txBody>
          <a:bodyPr/>
          <a:lstStyle/>
          <a:p>
            <a:pPr>
              <a:buClr>
                <a:schemeClr val="accent2">
                  <a:lumMod val="75000"/>
                </a:schemeClr>
              </a:buClr>
            </a:pPr>
            <a:r>
              <a:rPr lang="en-US" sz="2300" dirty="0" smtClean="0">
                <a:latin typeface="Arial" pitchFamily="34" charset="0"/>
                <a:cs typeface="Arial" pitchFamily="34" charset="0"/>
              </a:rPr>
              <a:t>To send a secure email:</a:t>
            </a:r>
          </a:p>
          <a:p>
            <a:pPr lvl="1">
              <a:buClr>
                <a:schemeClr val="accent2">
                  <a:lumMod val="75000"/>
                </a:schemeClr>
              </a:buClr>
            </a:pPr>
            <a:r>
              <a:rPr lang="en-US" sz="2100" dirty="0" smtClean="0">
                <a:latin typeface="Arial" pitchFamily="34" charset="0"/>
                <a:cs typeface="Arial" pitchFamily="34" charset="0"/>
              </a:rPr>
              <a:t>Click the icon in the upper left hand corner of the email message screen </a:t>
            </a:r>
            <a:r>
              <a:rPr lang="en-US" sz="2100" b="1" i="1" dirty="0" smtClean="0">
                <a:solidFill>
                  <a:schemeClr val="accent2">
                    <a:lumMod val="75000"/>
                  </a:schemeClr>
                </a:solidFill>
                <a:latin typeface="Arial" pitchFamily="34" charset="0"/>
                <a:cs typeface="Arial" pitchFamily="34" charset="0"/>
              </a:rPr>
              <a:t>OR</a:t>
            </a:r>
            <a:endParaRPr lang="en-US" sz="2100" dirty="0" smtClean="0">
              <a:solidFill>
                <a:schemeClr val="accent2">
                  <a:lumMod val="75000"/>
                </a:schemeClr>
              </a:solidFill>
              <a:latin typeface="Arial" pitchFamily="34" charset="0"/>
              <a:cs typeface="Arial" pitchFamily="34" charset="0"/>
            </a:endParaRPr>
          </a:p>
          <a:p>
            <a:pPr lvl="1">
              <a:buClr>
                <a:schemeClr val="accent2">
                  <a:lumMod val="75000"/>
                </a:schemeClr>
              </a:buClr>
            </a:pPr>
            <a:r>
              <a:rPr lang="en-US" sz="2100" dirty="0" smtClean="0">
                <a:latin typeface="Arial" pitchFamily="34" charset="0"/>
                <a:cs typeface="Arial" pitchFamily="34" charset="0"/>
              </a:rPr>
              <a:t>Include [</a:t>
            </a:r>
            <a:r>
              <a:rPr lang="en-US" sz="2100" dirty="0">
                <a:latin typeface="Arial" pitchFamily="34" charset="0"/>
                <a:cs typeface="Arial" pitchFamily="34" charset="0"/>
              </a:rPr>
              <a:t>s</a:t>
            </a:r>
            <a:r>
              <a:rPr lang="en-US" sz="2100" dirty="0" smtClean="0">
                <a:latin typeface="Arial" pitchFamily="34" charset="0"/>
                <a:cs typeface="Arial" pitchFamily="34" charset="0"/>
              </a:rPr>
              <a:t>ecure] (brackets and the word) in the email subject line.</a:t>
            </a:r>
          </a:p>
          <a:p>
            <a:endParaRPr lang="en-US" dirty="0" smtClean="0"/>
          </a:p>
          <a:p>
            <a:pPr>
              <a:buNone/>
            </a:pPr>
            <a:endParaRPr lang="en-US" dirty="0"/>
          </a:p>
        </p:txBody>
      </p:sp>
      <p:pic>
        <p:nvPicPr>
          <p:cNvPr id="8" name="Picture 1" descr="Description: Description: cid:image001.png@01CEAFBB.54E9D9C0"/>
          <p:cNvPicPr>
            <a:picLocks noChangeAspect="1" noChangeArrowheads="1"/>
          </p:cNvPicPr>
          <p:nvPr/>
        </p:nvPicPr>
        <p:blipFill>
          <a:blip r:embed="rId2" cstate="print"/>
          <a:srcRect/>
          <a:stretch>
            <a:fillRect/>
          </a:stretch>
        </p:blipFill>
        <p:spPr bwMode="auto">
          <a:xfrm>
            <a:off x="304800" y="3352800"/>
            <a:ext cx="8534400" cy="2971800"/>
          </a:xfrm>
          <a:prstGeom prst="rect">
            <a:avLst/>
          </a:prstGeom>
          <a:noFill/>
          <a:ln w="9525">
            <a:noFill/>
            <a:miter lim="800000"/>
            <a:headEnd/>
            <a:tailEnd/>
          </a:ln>
        </p:spPr>
      </p:pic>
      <p:sp>
        <p:nvSpPr>
          <p:cNvPr id="9" name="TextBox 8"/>
          <p:cNvSpPr txBox="1"/>
          <p:nvPr/>
        </p:nvSpPr>
        <p:spPr>
          <a:xfrm>
            <a:off x="1981200" y="5682734"/>
            <a:ext cx="1054841" cy="369332"/>
          </a:xfrm>
          <a:prstGeom prst="rect">
            <a:avLst/>
          </a:prstGeom>
          <a:noFill/>
        </p:spPr>
        <p:txBody>
          <a:bodyPr wrap="none" rtlCol="0">
            <a:spAutoFit/>
          </a:bodyPr>
          <a:lstStyle/>
          <a:p>
            <a:r>
              <a:rPr lang="en-US" b="1" dirty="0" smtClean="0"/>
              <a:t>[secure]</a:t>
            </a:r>
            <a:endParaRPr lang="en-US" b="1"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2286000"/>
            <a:ext cx="8382000" cy="4154984"/>
          </a:xfrm>
          <a:prstGeom prst="rect">
            <a:avLst/>
          </a:prstGeom>
        </p:spPr>
        <p:txBody>
          <a:bodyPr wrap="square">
            <a:spAutoFit/>
          </a:bodyPr>
          <a:lstStyle/>
          <a:p>
            <a:r>
              <a:rPr lang="en-US" sz="2200" dirty="0" smtClean="0">
                <a:cs typeface="Arial" pitchFamily="34" charset="0"/>
              </a:rPr>
              <a:t>An outside practitioner will be treating a UConn Health patient.  </a:t>
            </a:r>
          </a:p>
          <a:p>
            <a:r>
              <a:rPr lang="en-US" sz="2200" dirty="0" smtClean="0">
                <a:cs typeface="Arial" pitchFamily="34" charset="0"/>
              </a:rPr>
              <a:t>The practitioner sends you an email asking for a summary of the patient’s condition and treatment.  </a:t>
            </a:r>
          </a:p>
          <a:p>
            <a:endParaRPr lang="en-US" sz="2200" dirty="0" smtClean="0">
              <a:cs typeface="Arial" pitchFamily="34" charset="0"/>
            </a:endParaRPr>
          </a:p>
          <a:p>
            <a:r>
              <a:rPr lang="en-US" sz="2200" dirty="0" smtClean="0">
                <a:cs typeface="Arial" pitchFamily="34" charset="0"/>
              </a:rPr>
              <a:t>Which of the following should you do?</a:t>
            </a:r>
          </a:p>
          <a:p>
            <a:r>
              <a:rPr lang="en-US" sz="2200" dirty="0" smtClean="0">
                <a:cs typeface="Arial" pitchFamily="34" charset="0"/>
              </a:rPr>
              <a:t> </a:t>
            </a:r>
          </a:p>
          <a:p>
            <a:pPr marL="457200" lvl="0" indent="-457200">
              <a:buFont typeface="+mj-lt"/>
              <a:buAutoNum type="alphaUcPeriod"/>
            </a:pPr>
            <a:r>
              <a:rPr lang="en-US" sz="2200" dirty="0" smtClean="0">
                <a:cs typeface="Arial" pitchFamily="34" charset="0"/>
              </a:rPr>
              <a:t>Simply reply with the details.</a:t>
            </a:r>
          </a:p>
          <a:p>
            <a:pPr marL="457200" lvl="0" indent="-457200">
              <a:buFont typeface="+mj-lt"/>
              <a:buAutoNum type="alphaUcPeriod"/>
            </a:pPr>
            <a:r>
              <a:rPr lang="en-US" sz="2200" dirty="0" smtClean="0">
                <a:cs typeface="Arial" pitchFamily="34" charset="0"/>
              </a:rPr>
              <a:t>Reply with the details clicking the “Secure” button prior to sending the email.</a:t>
            </a:r>
          </a:p>
          <a:p>
            <a:pPr marL="457200" lvl="0" indent="-457200">
              <a:buFont typeface="+mj-lt"/>
              <a:buAutoNum type="alphaUcPeriod"/>
            </a:pPr>
            <a:r>
              <a:rPr lang="en-US" sz="2200" dirty="0" smtClean="0">
                <a:cs typeface="Arial" pitchFamily="34" charset="0"/>
              </a:rPr>
              <a:t>Reply with the details typing [secure] in the message.</a:t>
            </a:r>
          </a:p>
          <a:p>
            <a:pPr marL="457200" lvl="0" indent="-457200">
              <a:buFont typeface="+mj-lt"/>
              <a:buAutoNum type="alphaUcPeriod"/>
            </a:pPr>
            <a:r>
              <a:rPr lang="en-US" sz="2200" dirty="0" smtClean="0">
                <a:cs typeface="Arial" pitchFamily="34" charset="0"/>
              </a:rPr>
              <a:t>Either B or C.</a:t>
            </a:r>
          </a:p>
          <a:p>
            <a:endParaRPr lang="en-US" sz="2200" dirty="0">
              <a:cs typeface="Arial" pitchFamily="34" charset="0"/>
            </a:endParaRPr>
          </a:p>
        </p:txBody>
      </p:sp>
      <p:sp>
        <p:nvSpPr>
          <p:cNvPr id="5" name="Rectangle 4"/>
          <p:cNvSpPr/>
          <p:nvPr/>
        </p:nvSpPr>
        <p:spPr>
          <a:xfrm>
            <a:off x="762000" y="990600"/>
            <a:ext cx="2950616" cy="523220"/>
          </a:xfrm>
          <a:prstGeom prst="rect">
            <a:avLst/>
          </a:prstGeom>
        </p:spPr>
        <p:txBody>
          <a:bodyPr wrap="none">
            <a:spAutoFit/>
          </a:bodyPr>
          <a:lstStyle/>
          <a:p>
            <a:r>
              <a:rPr lang="en-US" sz="2800" dirty="0" smtClean="0">
                <a:solidFill>
                  <a:schemeClr val="accent2">
                    <a:lumMod val="75000"/>
                  </a:schemeClr>
                </a:solidFill>
              </a:rPr>
              <a:t>Knowledge Check</a:t>
            </a:r>
            <a:endParaRPr lang="en-US" sz="2800" dirty="0">
              <a:solidFill>
                <a:schemeClr val="accent2">
                  <a:lumMod val="75000"/>
                </a:schemeClr>
              </a:solidFill>
            </a:endParaRPr>
          </a:p>
        </p:txBody>
      </p:sp>
      <p:pic>
        <p:nvPicPr>
          <p:cNvPr id="6" name="Picture 3" descr="C:\Documents and Settings\pack\Local Settings\Temporary Internet Files\Content.IE5\9KSBTL45\MC900442153[1].png"/>
          <p:cNvPicPr>
            <a:picLocks noChangeAspect="1" noChangeArrowheads="1"/>
          </p:cNvPicPr>
          <p:nvPr/>
        </p:nvPicPr>
        <p:blipFill>
          <a:blip r:embed="rId3" cstate="print">
            <a:duotone>
              <a:schemeClr val="accent2">
                <a:shade val="45000"/>
                <a:satMod val="135000"/>
              </a:schemeClr>
              <a:prstClr val="white"/>
            </a:duotone>
          </a:blip>
          <a:srcRect/>
          <a:stretch>
            <a:fillRect/>
          </a:stretch>
        </p:blipFill>
        <p:spPr bwMode="auto">
          <a:xfrm>
            <a:off x="7162800" y="685800"/>
            <a:ext cx="1295400" cy="1371600"/>
          </a:xfrm>
          <a:prstGeom prst="rect">
            <a:avLst/>
          </a:prstGeom>
          <a:noFill/>
        </p:spPr>
      </p:pic>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4000" dirty="0" smtClean="0">
                <a:solidFill>
                  <a:schemeClr val="accent2">
                    <a:lumMod val="75000"/>
                  </a:schemeClr>
                </a:solidFill>
                <a:latin typeface="+mn-lt"/>
              </a:rPr>
              <a:t>Texting PHI</a:t>
            </a:r>
            <a:endParaRPr lang="en-US" sz="4000" dirty="0">
              <a:solidFill>
                <a:schemeClr val="accent2">
                  <a:lumMod val="75000"/>
                </a:schemeClr>
              </a:solidFill>
              <a:latin typeface="+mn-lt"/>
            </a:endParaRPr>
          </a:p>
        </p:txBody>
      </p:sp>
      <p:sp>
        <p:nvSpPr>
          <p:cNvPr id="3" name="Content Placeholder 2"/>
          <p:cNvSpPr>
            <a:spLocks noGrp="1"/>
          </p:cNvSpPr>
          <p:nvPr>
            <p:ph idx="1"/>
          </p:nvPr>
        </p:nvSpPr>
        <p:spPr>
          <a:xfrm>
            <a:off x="228600" y="1752600"/>
            <a:ext cx="6400800" cy="4572000"/>
          </a:xfrm>
        </p:spPr>
        <p:txBody>
          <a:bodyPr>
            <a:noAutofit/>
          </a:bodyPr>
          <a:lstStyle/>
          <a:p>
            <a:pPr>
              <a:buClr>
                <a:schemeClr val="accent2">
                  <a:lumMod val="75000"/>
                </a:schemeClr>
              </a:buClr>
            </a:pPr>
            <a:r>
              <a:rPr lang="en-US" sz="2100" dirty="0">
                <a:latin typeface="Arial" panose="020B0604020202020204" pitchFamily="34" charset="0"/>
                <a:cs typeface="Arial" panose="020B0604020202020204" pitchFamily="34" charset="0"/>
              </a:rPr>
              <a:t>Texting confidential information, including PHI, is </a:t>
            </a:r>
            <a:r>
              <a:rPr lang="en-US" sz="2100" b="1" i="1" dirty="0">
                <a:latin typeface="Arial" panose="020B0604020202020204" pitchFamily="34" charset="0"/>
                <a:cs typeface="Arial" panose="020B0604020202020204" pitchFamily="34" charset="0"/>
              </a:rPr>
              <a:t>not </a:t>
            </a:r>
            <a:r>
              <a:rPr lang="en-US" sz="2100" dirty="0">
                <a:latin typeface="Arial" panose="020B0604020202020204" pitchFamily="34" charset="0"/>
                <a:cs typeface="Arial" panose="020B0604020202020204" pitchFamily="34" charset="0"/>
              </a:rPr>
              <a:t>permitted unless a secure text application, approved by UConn Health, is installed and active.</a:t>
            </a:r>
          </a:p>
          <a:p>
            <a:endParaRPr lang="en-US" sz="2100" dirty="0" smtClean="0">
              <a:latin typeface="Arial" pitchFamily="34" charset="0"/>
              <a:cs typeface="Arial" pitchFamily="34" charset="0"/>
            </a:endParaRPr>
          </a:p>
          <a:p>
            <a:pPr>
              <a:buClr>
                <a:schemeClr val="accent2">
                  <a:lumMod val="75000"/>
                </a:schemeClr>
              </a:buClr>
            </a:pPr>
            <a:r>
              <a:rPr lang="en-US" sz="2100" dirty="0" smtClean="0">
                <a:latin typeface="Arial" pitchFamily="34" charset="0"/>
                <a:cs typeface="Arial" pitchFamily="34" charset="0"/>
              </a:rPr>
              <a:t>Without appropriate software, text messages are not encrypted and, therefore, are never secure.</a:t>
            </a:r>
          </a:p>
          <a:p>
            <a:pPr>
              <a:buClr>
                <a:schemeClr val="accent2">
                  <a:lumMod val="75000"/>
                </a:schemeClr>
              </a:buClr>
            </a:pPr>
            <a:endParaRPr lang="en-US" sz="2100" dirty="0" smtClean="0">
              <a:latin typeface="Arial" pitchFamily="34" charset="0"/>
              <a:cs typeface="Arial" pitchFamily="34" charset="0"/>
            </a:endParaRPr>
          </a:p>
          <a:p>
            <a:pPr>
              <a:buClr>
                <a:schemeClr val="accent2">
                  <a:lumMod val="75000"/>
                </a:schemeClr>
              </a:buClr>
            </a:pPr>
            <a:r>
              <a:rPr lang="en-US" sz="2100" dirty="0" smtClean="0">
                <a:latin typeface="Arial" pitchFamily="34" charset="0"/>
                <a:cs typeface="Arial" pitchFamily="34" charset="0"/>
              </a:rPr>
              <a:t>Sending any text message containing confidential information, including PHI, without using an approved secure text application, is a violation of UConn Health policy, state and federal laws and must be reported immediately.</a:t>
            </a:r>
          </a:p>
        </p:txBody>
      </p:sp>
      <p:pic>
        <p:nvPicPr>
          <p:cNvPr id="4" name="Picture 10" descr="C:\Documents and Settings\pack\Local Settings\Temporary Internet Files\Content.IE5\ENED01K7\MP910216413[1].png"/>
          <p:cNvPicPr>
            <a:picLocks noChangeAspect="1" noChangeArrowheads="1"/>
          </p:cNvPicPr>
          <p:nvPr/>
        </p:nvPicPr>
        <p:blipFill>
          <a:blip r:embed="rId2" cstate="print"/>
          <a:srcRect/>
          <a:stretch>
            <a:fillRect/>
          </a:stretch>
        </p:blipFill>
        <p:spPr bwMode="auto">
          <a:xfrm>
            <a:off x="6096000" y="2590800"/>
            <a:ext cx="3352800" cy="3200400"/>
          </a:xfrm>
          <a:prstGeom prst="rect">
            <a:avLst/>
          </a:prstGeom>
          <a:noFill/>
        </p:spPr>
      </p:pic>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4400" dirty="0" smtClean="0">
                <a:solidFill>
                  <a:schemeClr val="accent2">
                    <a:lumMod val="75000"/>
                  </a:schemeClr>
                </a:solidFill>
                <a:latin typeface="+mn-lt"/>
              </a:rPr>
              <a:t>Social Media</a:t>
            </a:r>
            <a:endParaRPr lang="en-US" sz="4400" dirty="0">
              <a:solidFill>
                <a:schemeClr val="accent2">
                  <a:lumMod val="75000"/>
                </a:schemeClr>
              </a:solidFill>
              <a:latin typeface="+mn-lt"/>
            </a:endParaRPr>
          </a:p>
        </p:txBody>
      </p:sp>
      <p:sp>
        <p:nvSpPr>
          <p:cNvPr id="3" name="Content Placeholder 2"/>
          <p:cNvSpPr>
            <a:spLocks noGrp="1"/>
          </p:cNvSpPr>
          <p:nvPr>
            <p:ph idx="1"/>
          </p:nvPr>
        </p:nvSpPr>
        <p:spPr/>
        <p:txBody>
          <a:bodyPr>
            <a:normAutofit/>
          </a:bodyPr>
          <a:lstStyle/>
          <a:p>
            <a:pPr>
              <a:buClr>
                <a:schemeClr val="accent2">
                  <a:lumMod val="75000"/>
                </a:schemeClr>
              </a:buClr>
            </a:pPr>
            <a:r>
              <a:rPr lang="en-US" sz="2400" dirty="0" smtClean="0">
                <a:latin typeface="Arial" pitchFamily="34" charset="0"/>
                <a:cs typeface="Arial" pitchFamily="34" charset="0"/>
              </a:rPr>
              <a:t>PHI or other confidential information should </a:t>
            </a:r>
            <a:r>
              <a:rPr lang="en-US" sz="2400" i="1" dirty="0" smtClean="0">
                <a:latin typeface="Arial" pitchFamily="34" charset="0"/>
                <a:cs typeface="Arial" pitchFamily="34" charset="0"/>
              </a:rPr>
              <a:t>never </a:t>
            </a:r>
            <a:r>
              <a:rPr lang="en-US" sz="2400" dirty="0" smtClean="0">
                <a:latin typeface="Arial" pitchFamily="34" charset="0"/>
                <a:cs typeface="Arial" pitchFamily="34" charset="0"/>
              </a:rPr>
              <a:t>be shared on social media sites.</a:t>
            </a:r>
          </a:p>
          <a:p>
            <a:pPr>
              <a:buClr>
                <a:schemeClr val="accent2">
                  <a:lumMod val="75000"/>
                </a:schemeClr>
              </a:buClr>
            </a:pPr>
            <a:endParaRPr lang="en-US" sz="2400" dirty="0" smtClean="0">
              <a:latin typeface="Arial" pitchFamily="34" charset="0"/>
              <a:cs typeface="Arial" pitchFamily="34" charset="0"/>
            </a:endParaRPr>
          </a:p>
          <a:p>
            <a:pPr>
              <a:buClr>
                <a:schemeClr val="accent2">
                  <a:lumMod val="75000"/>
                </a:schemeClr>
              </a:buClr>
            </a:pPr>
            <a:r>
              <a:rPr lang="en-US" sz="2400" dirty="0" smtClean="0">
                <a:latin typeface="Arial" pitchFamily="34" charset="0"/>
                <a:cs typeface="Arial" pitchFamily="34" charset="0"/>
              </a:rPr>
              <a:t>Any medical/dental information that is posted must be </a:t>
            </a:r>
            <a:r>
              <a:rPr lang="en-US" sz="2400" b="1" i="1" dirty="0" smtClean="0">
                <a:latin typeface="Arial" pitchFamily="34" charset="0"/>
                <a:cs typeface="Arial" pitchFamily="34" charset="0"/>
              </a:rPr>
              <a:t>completely de-identified</a:t>
            </a:r>
            <a:r>
              <a:rPr lang="en-US" sz="2400" b="1" dirty="0" smtClean="0">
                <a:latin typeface="Arial" pitchFamily="34" charset="0"/>
                <a:cs typeface="Arial" pitchFamily="34" charset="0"/>
              </a:rPr>
              <a:t>. </a:t>
            </a:r>
          </a:p>
          <a:p>
            <a:pPr>
              <a:buClr>
                <a:schemeClr val="accent2">
                  <a:lumMod val="75000"/>
                </a:schemeClr>
              </a:buClr>
            </a:pPr>
            <a:endParaRPr lang="en-US" sz="2400" dirty="0" smtClean="0">
              <a:latin typeface="Arial" pitchFamily="34" charset="0"/>
              <a:cs typeface="Arial" pitchFamily="34" charset="0"/>
            </a:endParaRPr>
          </a:p>
          <a:p>
            <a:pPr>
              <a:buClr>
                <a:schemeClr val="accent2">
                  <a:lumMod val="75000"/>
                </a:schemeClr>
              </a:buClr>
            </a:pPr>
            <a:r>
              <a:rPr lang="en-US" sz="2400" dirty="0" smtClean="0">
                <a:latin typeface="Arial" pitchFamily="34" charset="0"/>
                <a:cs typeface="Arial" pitchFamily="34" charset="0"/>
              </a:rPr>
              <a:t>Although you may think information has been de-identified, it may be possible to identify an individual, even with minimal information. </a:t>
            </a:r>
          </a:p>
          <a:p>
            <a:pPr>
              <a:buClr>
                <a:schemeClr val="accent2">
                  <a:lumMod val="75000"/>
                </a:schemeClr>
              </a:buClr>
            </a:pP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066800"/>
            <a:ext cx="2950616" cy="523220"/>
          </a:xfrm>
          <a:prstGeom prst="rect">
            <a:avLst/>
          </a:prstGeom>
        </p:spPr>
        <p:txBody>
          <a:bodyPr wrap="none">
            <a:spAutoFit/>
          </a:bodyPr>
          <a:lstStyle/>
          <a:p>
            <a:r>
              <a:rPr lang="en-US" sz="2800" dirty="0" smtClean="0">
                <a:solidFill>
                  <a:schemeClr val="accent2">
                    <a:lumMod val="75000"/>
                  </a:schemeClr>
                </a:solidFill>
              </a:rPr>
              <a:t>Knowledge Check</a:t>
            </a:r>
            <a:endParaRPr lang="en-US" sz="2800" dirty="0">
              <a:solidFill>
                <a:schemeClr val="accent2">
                  <a:lumMod val="75000"/>
                </a:schemeClr>
              </a:solidFill>
            </a:endParaRPr>
          </a:p>
        </p:txBody>
      </p:sp>
      <p:pic>
        <p:nvPicPr>
          <p:cNvPr id="5" name="Picture 3" descr="C:\Documents and Settings\pack\Local Settings\Temporary Internet Files\Content.IE5\9KSBTL45\MC900442153[1].png"/>
          <p:cNvPicPr>
            <a:picLocks noChangeAspect="1" noChangeArrowheads="1"/>
          </p:cNvPicPr>
          <p:nvPr/>
        </p:nvPicPr>
        <p:blipFill>
          <a:blip r:embed="rId3" cstate="print">
            <a:duotone>
              <a:schemeClr val="accent2">
                <a:shade val="45000"/>
                <a:satMod val="135000"/>
              </a:schemeClr>
              <a:prstClr val="white"/>
            </a:duotone>
          </a:blip>
          <a:srcRect/>
          <a:stretch>
            <a:fillRect/>
          </a:stretch>
        </p:blipFill>
        <p:spPr bwMode="auto">
          <a:xfrm>
            <a:off x="7543800" y="623455"/>
            <a:ext cx="1295400" cy="1219200"/>
          </a:xfrm>
          <a:prstGeom prst="rect">
            <a:avLst/>
          </a:prstGeom>
          <a:noFill/>
        </p:spPr>
      </p:pic>
      <p:sp>
        <p:nvSpPr>
          <p:cNvPr id="6" name="TextBox 5"/>
          <p:cNvSpPr txBox="1"/>
          <p:nvPr/>
        </p:nvSpPr>
        <p:spPr>
          <a:xfrm>
            <a:off x="228600" y="1828800"/>
            <a:ext cx="8534400" cy="4293483"/>
          </a:xfrm>
          <a:prstGeom prst="rect">
            <a:avLst/>
          </a:prstGeom>
          <a:noFill/>
        </p:spPr>
        <p:txBody>
          <a:bodyPr wrap="square" rtlCol="0">
            <a:spAutoFit/>
          </a:bodyPr>
          <a:lstStyle/>
          <a:p>
            <a:r>
              <a:rPr lang="en-US" sz="2100" dirty="0" smtClean="0"/>
              <a:t>Dennis is a medical student who recently assisted in treating a patient </a:t>
            </a:r>
          </a:p>
          <a:p>
            <a:r>
              <a:rPr lang="en-US" sz="2100" dirty="0" smtClean="0"/>
              <a:t>in the UConn Health Emergency Department (ED) that had been involved in a serious car accident.  The accident was reported on the local news and on the front page of several newspapers.  Dennis can’t wait to tell his friends about his ED experience so he posts details about the accident, the patient’s injuries and a picture he took with his cell phone on his Facebook page.  He is careful not to disclose the patient’s name or to expose the patient’s face but assumes it is OK to share other information including the patient’s age, sex and town he lives in.</a:t>
            </a:r>
          </a:p>
          <a:p>
            <a:endParaRPr lang="en-US" sz="2100" dirty="0" smtClean="0"/>
          </a:p>
          <a:p>
            <a:r>
              <a:rPr lang="en-US" sz="2100" dirty="0" smtClean="0"/>
              <a:t>Did Dennis breach this patient’s confidentiality.</a:t>
            </a:r>
          </a:p>
          <a:p>
            <a:endParaRPr lang="en-US" sz="2100" dirty="0" smtClean="0"/>
          </a:p>
          <a:p>
            <a:r>
              <a:rPr lang="en-US" sz="2100" dirty="0" smtClean="0"/>
              <a:t>	Yes					No</a:t>
            </a:r>
            <a:endParaRPr lang="en-US" sz="2100"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209800"/>
            <a:ext cx="8305800" cy="1143000"/>
          </a:xfrm>
        </p:spPr>
        <p:txBody>
          <a:bodyPr>
            <a:normAutofit/>
          </a:bodyPr>
          <a:lstStyle/>
          <a:p>
            <a:pPr algn="ctr"/>
            <a:r>
              <a:rPr lang="en-US" sz="4400" dirty="0" smtClean="0">
                <a:solidFill>
                  <a:schemeClr val="accent2">
                    <a:lumMod val="75000"/>
                  </a:schemeClr>
                </a:solidFill>
                <a:latin typeface="+mn-lt"/>
              </a:rPr>
              <a:t>Managing Breaches of PHI</a:t>
            </a:r>
            <a:endParaRPr lang="en-US" sz="4400" dirty="0">
              <a:solidFill>
                <a:schemeClr val="accent2">
                  <a:lumMod val="75000"/>
                </a:schemeClr>
              </a:solidFill>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38200"/>
          </a:xfrm>
        </p:spPr>
        <p:txBody>
          <a:bodyPr>
            <a:normAutofit/>
          </a:bodyPr>
          <a:lstStyle/>
          <a:p>
            <a:pPr algn="ctr"/>
            <a:r>
              <a:rPr lang="en-US" sz="3600" dirty="0" smtClean="0">
                <a:solidFill>
                  <a:schemeClr val="accent2">
                    <a:lumMod val="75000"/>
                  </a:schemeClr>
                </a:solidFill>
                <a:latin typeface="+mn-lt"/>
              </a:rPr>
              <a:t>HIPAA Privacy</a:t>
            </a:r>
            <a:endParaRPr lang="en-US" sz="3600" dirty="0">
              <a:latin typeface="+mn-lt"/>
            </a:endParaRPr>
          </a:p>
        </p:txBody>
      </p:sp>
      <p:sp>
        <p:nvSpPr>
          <p:cNvPr id="3" name="Content Placeholder 2"/>
          <p:cNvSpPr>
            <a:spLocks noGrp="1"/>
          </p:cNvSpPr>
          <p:nvPr>
            <p:ph idx="1"/>
          </p:nvPr>
        </p:nvSpPr>
        <p:spPr>
          <a:xfrm>
            <a:off x="228600" y="2057400"/>
            <a:ext cx="8686800" cy="4267200"/>
          </a:xfrm>
        </p:spPr>
        <p:txBody>
          <a:bodyPr>
            <a:normAutofit/>
          </a:bodyPr>
          <a:lstStyle/>
          <a:p>
            <a:pPr>
              <a:buClr>
                <a:schemeClr val="accent2">
                  <a:lumMod val="75000"/>
                </a:schemeClr>
              </a:buClr>
            </a:pPr>
            <a:r>
              <a:rPr lang="en-US" dirty="0" smtClean="0">
                <a:latin typeface="Arial" pitchFamily="34" charset="0"/>
                <a:cs typeface="Arial" pitchFamily="34" charset="0"/>
              </a:rPr>
              <a:t>The HIPAA </a:t>
            </a:r>
            <a:r>
              <a:rPr lang="en-US" i="1" dirty="0" smtClean="0">
                <a:latin typeface="Arial" pitchFamily="34" charset="0"/>
                <a:cs typeface="Arial" pitchFamily="34" charset="0"/>
              </a:rPr>
              <a:t>Privacy</a:t>
            </a:r>
            <a:r>
              <a:rPr lang="en-US" dirty="0" smtClean="0">
                <a:latin typeface="Arial" pitchFamily="34" charset="0"/>
                <a:cs typeface="Arial" pitchFamily="34" charset="0"/>
              </a:rPr>
              <a:t> Rule was enacted to:</a:t>
            </a:r>
          </a:p>
          <a:p>
            <a:pPr lvl="1">
              <a:buClr>
                <a:schemeClr val="accent2">
                  <a:lumMod val="75000"/>
                </a:schemeClr>
              </a:buClr>
            </a:pPr>
            <a:r>
              <a:rPr lang="en-US" dirty="0" smtClean="0">
                <a:latin typeface="Arial" pitchFamily="34" charset="0"/>
                <a:cs typeface="Arial" pitchFamily="34" charset="0"/>
              </a:rPr>
              <a:t>establish national privacy protection standards for </a:t>
            </a:r>
            <a:r>
              <a:rPr lang="en-US" i="1" dirty="0" smtClean="0">
                <a:latin typeface="Arial" pitchFamily="34" charset="0"/>
                <a:cs typeface="Arial" pitchFamily="34" charset="0"/>
              </a:rPr>
              <a:t>all forms of health information </a:t>
            </a:r>
            <a:r>
              <a:rPr lang="en-US" dirty="0" smtClean="0">
                <a:latin typeface="Arial" pitchFamily="34" charset="0"/>
                <a:cs typeface="Arial" pitchFamily="34" charset="0"/>
              </a:rPr>
              <a:t>created by “covered entities”, including health care providers. </a:t>
            </a:r>
          </a:p>
          <a:p>
            <a:pPr lvl="1">
              <a:buClr>
                <a:schemeClr val="accent2">
                  <a:lumMod val="75000"/>
                </a:schemeClr>
              </a:buClr>
            </a:pPr>
            <a:r>
              <a:rPr lang="en-US" dirty="0" smtClean="0">
                <a:latin typeface="Arial" pitchFamily="34" charset="0"/>
                <a:cs typeface="Arial" pitchFamily="34" charset="0"/>
              </a:rPr>
              <a:t>set limits on the uses and disclosures of such information.</a:t>
            </a:r>
          </a:p>
          <a:p>
            <a:pPr lvl="1">
              <a:buClr>
                <a:schemeClr val="accent2">
                  <a:lumMod val="75000"/>
                </a:schemeClr>
              </a:buClr>
            </a:pPr>
            <a:r>
              <a:rPr lang="en-US" dirty="0" smtClean="0">
                <a:latin typeface="Arial" pitchFamily="34" charset="0"/>
                <a:cs typeface="Arial" pitchFamily="34" charset="0"/>
              </a:rPr>
              <a:t>give patients rights over their health records.</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4600" dirty="0" smtClean="0">
                <a:solidFill>
                  <a:schemeClr val="accent2">
                    <a:lumMod val="75000"/>
                  </a:schemeClr>
                </a:solidFill>
                <a:latin typeface="+mn-lt"/>
              </a:rPr>
              <a:t>Breaches</a:t>
            </a:r>
            <a:endParaRPr lang="en-US" sz="4600" dirty="0">
              <a:solidFill>
                <a:schemeClr val="accent2">
                  <a:lumMod val="75000"/>
                </a:schemeClr>
              </a:solidFill>
              <a:latin typeface="+mn-lt"/>
            </a:endParaRPr>
          </a:p>
        </p:txBody>
      </p:sp>
      <p:sp>
        <p:nvSpPr>
          <p:cNvPr id="3" name="Content Placeholder 2"/>
          <p:cNvSpPr>
            <a:spLocks noGrp="1"/>
          </p:cNvSpPr>
          <p:nvPr>
            <p:ph idx="1"/>
          </p:nvPr>
        </p:nvSpPr>
        <p:spPr>
          <a:xfrm>
            <a:off x="457200" y="1752600"/>
            <a:ext cx="8229600" cy="4572000"/>
          </a:xfrm>
        </p:spPr>
        <p:txBody>
          <a:bodyPr>
            <a:normAutofit/>
          </a:bodyPr>
          <a:lstStyle/>
          <a:p>
            <a:pPr>
              <a:buClr>
                <a:schemeClr val="accent2">
                  <a:lumMod val="75000"/>
                </a:schemeClr>
              </a:buClr>
            </a:pPr>
            <a:r>
              <a:rPr lang="en-US" sz="2300" dirty="0" smtClean="0">
                <a:latin typeface="Arial" pitchFamily="34" charset="0"/>
                <a:cs typeface="Arial" pitchFamily="34" charset="0"/>
              </a:rPr>
              <a:t>A breach is defined as any improper access, acquisition, use or disclosure of PHI that compromises the security or privacy of the information </a:t>
            </a:r>
            <a:r>
              <a:rPr lang="en-US" sz="2300" b="1" i="1" dirty="0" smtClean="0">
                <a:latin typeface="Arial" pitchFamily="34" charset="0"/>
                <a:cs typeface="Arial" pitchFamily="34" charset="0"/>
              </a:rPr>
              <a:t>unless it can be proven that the risk of compromise to the information is low.</a:t>
            </a:r>
          </a:p>
          <a:p>
            <a:pPr lvl="1">
              <a:buClr>
                <a:schemeClr val="accent2">
                  <a:lumMod val="75000"/>
                </a:schemeClr>
              </a:buClr>
            </a:pPr>
            <a:r>
              <a:rPr lang="en-US" sz="2200" dirty="0" smtClean="0">
                <a:latin typeface="Arial" pitchFamily="34" charset="0"/>
                <a:cs typeface="Arial" pitchFamily="34" charset="0"/>
              </a:rPr>
              <a:t>Includes situations in which more than the minimum necessary PHI is involved.</a:t>
            </a:r>
          </a:p>
          <a:p>
            <a:pPr>
              <a:buClr>
                <a:schemeClr val="accent2">
                  <a:lumMod val="75000"/>
                </a:schemeClr>
              </a:buClr>
            </a:pPr>
            <a:endParaRPr lang="en-US" sz="2300" b="1" i="1" dirty="0" smtClean="0">
              <a:latin typeface="Arial" pitchFamily="34" charset="0"/>
              <a:cs typeface="Arial" pitchFamily="34" charset="0"/>
            </a:endParaRPr>
          </a:p>
          <a:p>
            <a:pPr>
              <a:buClr>
                <a:schemeClr val="accent2">
                  <a:lumMod val="75000"/>
                </a:schemeClr>
              </a:buClr>
            </a:pPr>
            <a:r>
              <a:rPr lang="en-US" sz="2300" b="1" i="1" dirty="0" smtClean="0">
                <a:latin typeface="Arial" pitchFamily="34" charset="0"/>
                <a:cs typeface="Arial" pitchFamily="34" charset="0"/>
              </a:rPr>
              <a:t>All potential breaches are evaluated by UConn Health and may result in notifying the affected patient(s) and the Federal Office for Civil Rights (OCR).</a:t>
            </a:r>
          </a:p>
          <a:p>
            <a:pPr lvl="1">
              <a:buClr>
                <a:schemeClr val="accent2">
                  <a:lumMod val="75000"/>
                </a:schemeClr>
              </a:buClr>
            </a:pPr>
            <a:r>
              <a:rPr lang="en-US" sz="2200" dirty="0" smtClean="0">
                <a:latin typeface="Arial" pitchFamily="34" charset="0"/>
                <a:cs typeface="Arial" pitchFamily="34" charset="0"/>
              </a:rPr>
              <a:t>OCR may investigate any breach that is reported.</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4000" dirty="0" smtClean="0">
                <a:solidFill>
                  <a:schemeClr val="accent2">
                    <a:lumMod val="75000"/>
                  </a:schemeClr>
                </a:solidFill>
                <a:latin typeface="+mn-lt"/>
              </a:rPr>
              <a:t>Managing Breaches</a:t>
            </a:r>
            <a:endParaRPr lang="en-US" sz="4000" dirty="0">
              <a:latin typeface="+mn-lt"/>
            </a:endParaRPr>
          </a:p>
        </p:txBody>
      </p:sp>
      <p:sp>
        <p:nvSpPr>
          <p:cNvPr id="3" name="Content Placeholder 2"/>
          <p:cNvSpPr>
            <a:spLocks noGrp="1"/>
          </p:cNvSpPr>
          <p:nvPr>
            <p:ph idx="1"/>
          </p:nvPr>
        </p:nvSpPr>
        <p:spPr>
          <a:xfrm>
            <a:off x="457200" y="1981200"/>
            <a:ext cx="8229600" cy="4343400"/>
          </a:xfrm>
        </p:spPr>
        <p:txBody>
          <a:bodyPr>
            <a:normAutofit/>
          </a:bodyPr>
          <a:lstStyle/>
          <a:p>
            <a:pPr>
              <a:buClr>
                <a:schemeClr val="accent2">
                  <a:lumMod val="75000"/>
                </a:schemeClr>
              </a:buClr>
            </a:pPr>
            <a:r>
              <a:rPr lang="en-US" sz="2400" dirty="0" smtClean="0">
                <a:latin typeface="Arial" pitchFamily="34" charset="0"/>
                <a:cs typeface="Arial" pitchFamily="34" charset="0"/>
              </a:rPr>
              <a:t>Known or suspected breaches must be acted upon without delay to assess the situation and mitigate risk.</a:t>
            </a:r>
          </a:p>
          <a:p>
            <a:pPr>
              <a:buClr>
                <a:schemeClr val="accent2">
                  <a:lumMod val="75000"/>
                </a:schemeClr>
              </a:buClr>
            </a:pPr>
            <a:r>
              <a:rPr lang="en-US" sz="2400" dirty="0" smtClean="0">
                <a:latin typeface="Arial" pitchFamily="34" charset="0"/>
                <a:cs typeface="Arial" pitchFamily="34" charset="0"/>
              </a:rPr>
              <a:t>There are strict timeframes for notifying:</a:t>
            </a:r>
          </a:p>
          <a:p>
            <a:pPr lvl="1">
              <a:buClr>
                <a:schemeClr val="accent2">
                  <a:lumMod val="75000"/>
                </a:schemeClr>
              </a:buClr>
            </a:pPr>
            <a:r>
              <a:rPr lang="en-US" sz="2200" dirty="0" smtClean="0">
                <a:latin typeface="Arial" pitchFamily="34" charset="0"/>
                <a:cs typeface="Arial" pitchFamily="34" charset="0"/>
              </a:rPr>
              <a:t>Affected patient(s)</a:t>
            </a:r>
          </a:p>
          <a:p>
            <a:pPr lvl="1">
              <a:buClr>
                <a:schemeClr val="accent2">
                  <a:lumMod val="75000"/>
                </a:schemeClr>
              </a:buClr>
            </a:pPr>
            <a:r>
              <a:rPr lang="en-US" sz="2200" dirty="0" smtClean="0">
                <a:latin typeface="Arial" pitchFamily="34" charset="0"/>
                <a:cs typeface="Arial" pitchFamily="34" charset="0"/>
              </a:rPr>
              <a:t>Office for Civil Rights  </a:t>
            </a:r>
          </a:p>
          <a:p>
            <a:pPr>
              <a:buClr>
                <a:schemeClr val="accent2">
                  <a:lumMod val="75000"/>
                </a:schemeClr>
              </a:buClr>
            </a:pPr>
            <a:r>
              <a:rPr lang="en-US" sz="2400" dirty="0" smtClean="0">
                <a:latin typeface="Arial" pitchFamily="34" charset="0"/>
                <a:cs typeface="Arial" pitchFamily="34" charset="0"/>
              </a:rPr>
              <a:t>If</a:t>
            </a:r>
            <a:r>
              <a:rPr lang="en-US" altLang="zh-CN" sz="2400" dirty="0" smtClean="0">
                <a:latin typeface="Arial" pitchFamily="34" charset="0"/>
                <a:ea typeface="宋体" charset="-122"/>
                <a:cs typeface="Arial" pitchFamily="34" charset="0"/>
              </a:rPr>
              <a:t> you know or suspect that a breach has occurred, report the incident to your preceptor or a UConn Health department manager </a:t>
            </a:r>
            <a:r>
              <a:rPr lang="en-US" altLang="zh-CN" sz="2400" b="1" i="1" dirty="0" smtClean="0">
                <a:latin typeface="Arial" pitchFamily="34" charset="0"/>
                <a:ea typeface="宋体" charset="-122"/>
                <a:cs typeface="Arial" pitchFamily="34" charset="0"/>
              </a:rPr>
              <a:t>immediately. </a:t>
            </a:r>
          </a:p>
          <a:p>
            <a:pPr>
              <a:buClr>
                <a:schemeClr val="accent2">
                  <a:lumMod val="75000"/>
                </a:schemeClr>
              </a:buClr>
            </a:pPr>
            <a:r>
              <a:rPr lang="en-US" altLang="zh-CN" sz="2400" dirty="0" smtClean="0">
                <a:latin typeface="Arial" pitchFamily="34" charset="0"/>
                <a:ea typeface="宋体" charset="-122"/>
                <a:cs typeface="Arial" pitchFamily="34" charset="0"/>
              </a:rPr>
              <a:t>The Privacy and/or Security Office will be notified and provide guidance.</a:t>
            </a:r>
            <a:endParaRPr lang="en-US" altLang="zh-CN" sz="2400" b="1" i="1" dirty="0" smtClean="0">
              <a:latin typeface="Arial" pitchFamily="34" charset="0"/>
              <a:ea typeface="宋体" charset="-122"/>
              <a:cs typeface="Arial" pitchFamily="34" charset="0"/>
            </a:endParaRPr>
          </a:p>
          <a:p>
            <a:pPr marL="0" indent="0">
              <a:buClr>
                <a:schemeClr val="accent2">
                  <a:lumMod val="75000"/>
                </a:schemeClr>
              </a:buClr>
              <a:buNone/>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90600"/>
            <a:ext cx="8610600" cy="819912"/>
          </a:xfrm>
        </p:spPr>
        <p:txBody>
          <a:bodyPr>
            <a:noAutofit/>
          </a:bodyPr>
          <a:lstStyle/>
          <a:p>
            <a:pPr algn="ctr"/>
            <a:r>
              <a:rPr lang="en-US" sz="3200" dirty="0" smtClean="0">
                <a:solidFill>
                  <a:schemeClr val="accent2">
                    <a:lumMod val="75000"/>
                  </a:schemeClr>
                </a:solidFill>
                <a:latin typeface="+mn-lt"/>
              </a:rPr>
              <a:t>Examples of Breaches that Have </a:t>
            </a:r>
            <a:br>
              <a:rPr lang="en-US" sz="3200" dirty="0" smtClean="0">
                <a:solidFill>
                  <a:schemeClr val="accent2">
                    <a:lumMod val="75000"/>
                  </a:schemeClr>
                </a:solidFill>
                <a:latin typeface="+mn-lt"/>
              </a:rPr>
            </a:br>
            <a:r>
              <a:rPr lang="en-US" sz="3200" dirty="0" smtClean="0">
                <a:solidFill>
                  <a:schemeClr val="accent2">
                    <a:lumMod val="75000"/>
                  </a:schemeClr>
                </a:solidFill>
                <a:latin typeface="+mn-lt"/>
              </a:rPr>
              <a:t>Occurred at UConn Health</a:t>
            </a:r>
            <a:endParaRPr lang="en-US" sz="3200" dirty="0">
              <a:solidFill>
                <a:schemeClr val="accent2">
                  <a:lumMod val="75000"/>
                </a:schemeClr>
              </a:solidFill>
              <a:latin typeface="+mn-lt"/>
            </a:endParaRPr>
          </a:p>
        </p:txBody>
      </p:sp>
      <p:sp>
        <p:nvSpPr>
          <p:cNvPr id="3" name="Content Placeholder 2"/>
          <p:cNvSpPr>
            <a:spLocks noGrp="1"/>
          </p:cNvSpPr>
          <p:nvPr>
            <p:ph idx="1"/>
          </p:nvPr>
        </p:nvSpPr>
        <p:spPr/>
        <p:txBody>
          <a:bodyPr>
            <a:normAutofit/>
          </a:bodyPr>
          <a:lstStyle/>
          <a:p>
            <a:pPr>
              <a:buClr>
                <a:schemeClr val="accent2">
                  <a:lumMod val="75000"/>
                </a:schemeClr>
              </a:buClr>
            </a:pPr>
            <a:r>
              <a:rPr lang="en-US" sz="2400" b="1" i="1" dirty="0" smtClean="0">
                <a:solidFill>
                  <a:schemeClr val="accent2">
                    <a:lumMod val="75000"/>
                  </a:schemeClr>
                </a:solidFill>
                <a:latin typeface="Arial" pitchFamily="34" charset="0"/>
                <a:cs typeface="Arial" pitchFamily="34" charset="0"/>
              </a:rPr>
              <a:t>Paper:</a:t>
            </a:r>
          </a:p>
          <a:p>
            <a:pPr lvl="1">
              <a:buClr>
                <a:schemeClr val="accent2">
                  <a:lumMod val="75000"/>
                </a:schemeClr>
              </a:buClr>
            </a:pPr>
            <a:r>
              <a:rPr lang="en-US" sz="2200" dirty="0" smtClean="0">
                <a:latin typeface="Arial" pitchFamily="34" charset="0"/>
                <a:cs typeface="Arial" pitchFamily="34" charset="0"/>
              </a:rPr>
              <a:t>Lab requisitions, test results or other confidential communication mailed to the incorrect patient.</a:t>
            </a:r>
          </a:p>
          <a:p>
            <a:pPr lvl="1">
              <a:buClr>
                <a:schemeClr val="accent2">
                  <a:lumMod val="75000"/>
                </a:schemeClr>
              </a:buClr>
            </a:pPr>
            <a:r>
              <a:rPr lang="en-US" sz="2200" dirty="0" smtClean="0">
                <a:latin typeface="Arial" pitchFamily="34" charset="0"/>
                <a:cs typeface="Arial" pitchFamily="34" charset="0"/>
              </a:rPr>
              <a:t>Discharge paperwork handed to the wrong patient.</a:t>
            </a:r>
          </a:p>
          <a:p>
            <a:pPr lvl="1">
              <a:buClr>
                <a:schemeClr val="accent2">
                  <a:lumMod val="75000"/>
                </a:schemeClr>
              </a:buClr>
            </a:pPr>
            <a:r>
              <a:rPr lang="en-US" sz="2200" dirty="0" smtClean="0">
                <a:latin typeface="Arial" pitchFamily="34" charset="0"/>
                <a:cs typeface="Arial" pitchFamily="34" charset="0"/>
              </a:rPr>
              <a:t>Paperwork containing PHI left in public areas (cafeteria, rest rooms, parking lots).</a:t>
            </a:r>
          </a:p>
          <a:p>
            <a:pPr>
              <a:buClr>
                <a:schemeClr val="accent2">
                  <a:lumMod val="75000"/>
                </a:schemeClr>
              </a:buClr>
              <a:buNone/>
            </a:pPr>
            <a:endParaRPr lang="en-US" sz="2200" dirty="0" smtClean="0">
              <a:solidFill>
                <a:schemeClr val="accent2">
                  <a:lumMod val="75000"/>
                </a:schemeClr>
              </a:solidFill>
              <a:latin typeface="Arial" pitchFamily="34" charset="0"/>
              <a:cs typeface="Arial" pitchFamily="34" charset="0"/>
            </a:endParaRPr>
          </a:p>
          <a:p>
            <a:pPr>
              <a:buClr>
                <a:schemeClr val="accent2">
                  <a:lumMod val="75000"/>
                </a:schemeClr>
              </a:buClr>
            </a:pPr>
            <a:r>
              <a:rPr lang="en-US" sz="2400" b="1" i="1" dirty="0" smtClean="0">
                <a:solidFill>
                  <a:schemeClr val="accent2">
                    <a:lumMod val="75000"/>
                  </a:schemeClr>
                </a:solidFill>
                <a:latin typeface="Arial" pitchFamily="34" charset="0"/>
                <a:cs typeface="Arial" pitchFamily="34" charset="0"/>
              </a:rPr>
              <a:t>Verbal:</a:t>
            </a:r>
          </a:p>
          <a:p>
            <a:pPr lvl="1">
              <a:buClr>
                <a:schemeClr val="accent2">
                  <a:lumMod val="75000"/>
                </a:schemeClr>
              </a:buClr>
            </a:pPr>
            <a:r>
              <a:rPr lang="en-US" sz="2200" dirty="0" smtClean="0">
                <a:latin typeface="Arial" pitchFamily="34" charset="0"/>
                <a:cs typeface="Arial" pitchFamily="34" charset="0"/>
              </a:rPr>
              <a:t>Discussing a patient’s medical information in a public area.</a:t>
            </a:r>
          </a:p>
          <a:p>
            <a:pPr lvl="1">
              <a:buClr>
                <a:schemeClr val="accent2">
                  <a:lumMod val="75000"/>
                </a:schemeClr>
              </a:buClr>
            </a:pPr>
            <a:r>
              <a:rPr lang="en-US" sz="2200" dirty="0" smtClean="0">
                <a:latin typeface="Arial" pitchFamily="34" charset="0"/>
                <a:cs typeface="Arial" pitchFamily="34" charset="0"/>
              </a:rPr>
              <a:t>Discussing a patient’s medical information in front of others without the patient’s permission to communicate.</a:t>
            </a:r>
          </a:p>
          <a:p>
            <a:pPr>
              <a:buClr>
                <a:schemeClr val="accent2">
                  <a:lumMod val="75000"/>
                </a:schemeClr>
              </a:buClr>
            </a:pPr>
            <a:endParaRPr lang="en-US" sz="2200" dirty="0" smtClean="0">
              <a:latin typeface="Arial" pitchFamily="34" charset="0"/>
              <a:cs typeface="Arial" pitchFamily="34" charset="0"/>
            </a:endParaRPr>
          </a:p>
          <a:p>
            <a:pPr>
              <a:buClr>
                <a:schemeClr val="accent2">
                  <a:lumMod val="75000"/>
                </a:schemeClr>
              </a:buClr>
            </a:pPr>
            <a:endParaRPr lang="en-US" sz="2200" dirty="0" smtClean="0">
              <a:latin typeface="Arial" pitchFamily="34" charset="0"/>
              <a:cs typeface="Arial" pitchFamily="34" charset="0"/>
            </a:endParaRPr>
          </a:p>
          <a:p>
            <a:pPr>
              <a:buClr>
                <a:schemeClr val="accent2">
                  <a:lumMod val="75000"/>
                </a:schemeClr>
              </a:buClr>
            </a:pPr>
            <a:endParaRPr lang="en-US" b="1" dirty="0" smtClean="0">
              <a:solidFill>
                <a:srgbClr val="990033"/>
              </a:solidFill>
            </a:endParaRPr>
          </a:p>
          <a:p>
            <a:pPr>
              <a:buClr>
                <a:schemeClr val="accent2">
                  <a:lumMod val="75000"/>
                </a:schemeClr>
              </a:buClr>
            </a:pP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743712"/>
          </a:xfrm>
        </p:spPr>
        <p:txBody>
          <a:bodyPr>
            <a:noAutofit/>
          </a:bodyPr>
          <a:lstStyle/>
          <a:p>
            <a:pPr algn="ctr"/>
            <a:r>
              <a:rPr lang="en-US" sz="3200" dirty="0" smtClean="0">
                <a:solidFill>
                  <a:schemeClr val="accent2">
                    <a:lumMod val="75000"/>
                  </a:schemeClr>
                </a:solidFill>
                <a:latin typeface="+mn-lt"/>
              </a:rPr>
              <a:t>Examples of Breaches that Have </a:t>
            </a:r>
            <a:br>
              <a:rPr lang="en-US" sz="3200" dirty="0" smtClean="0">
                <a:solidFill>
                  <a:schemeClr val="accent2">
                    <a:lumMod val="75000"/>
                  </a:schemeClr>
                </a:solidFill>
                <a:latin typeface="+mn-lt"/>
              </a:rPr>
            </a:br>
            <a:r>
              <a:rPr lang="en-US" sz="3200" dirty="0" smtClean="0">
                <a:solidFill>
                  <a:schemeClr val="accent2">
                    <a:lumMod val="75000"/>
                  </a:schemeClr>
                </a:solidFill>
                <a:latin typeface="+mn-lt"/>
              </a:rPr>
              <a:t>Occurred at UConn Health</a:t>
            </a:r>
            <a:endParaRPr lang="en-US" sz="3200" dirty="0">
              <a:latin typeface="+mn-lt"/>
            </a:endParaRPr>
          </a:p>
        </p:txBody>
      </p:sp>
      <p:sp>
        <p:nvSpPr>
          <p:cNvPr id="3" name="Content Placeholder 2"/>
          <p:cNvSpPr>
            <a:spLocks noGrp="1"/>
          </p:cNvSpPr>
          <p:nvPr>
            <p:ph idx="1"/>
          </p:nvPr>
        </p:nvSpPr>
        <p:spPr>
          <a:xfrm>
            <a:off x="228600" y="1676400"/>
            <a:ext cx="8610600" cy="4648200"/>
          </a:xfrm>
        </p:spPr>
        <p:txBody>
          <a:bodyPr>
            <a:normAutofit fontScale="92500"/>
          </a:bodyPr>
          <a:lstStyle/>
          <a:p>
            <a:pPr>
              <a:buClr>
                <a:schemeClr val="accent2">
                  <a:lumMod val="75000"/>
                </a:schemeClr>
              </a:buClr>
            </a:pPr>
            <a:r>
              <a:rPr lang="en-US" b="1" dirty="0" smtClean="0">
                <a:solidFill>
                  <a:schemeClr val="accent2">
                    <a:lumMod val="75000"/>
                  </a:schemeClr>
                </a:solidFill>
                <a:latin typeface="Arial" pitchFamily="34" charset="0"/>
                <a:cs typeface="Arial" pitchFamily="34" charset="0"/>
              </a:rPr>
              <a:t>Electronic</a:t>
            </a:r>
          </a:p>
          <a:p>
            <a:pPr lvl="1">
              <a:buClr>
                <a:schemeClr val="accent2">
                  <a:lumMod val="75000"/>
                </a:schemeClr>
              </a:buClr>
            </a:pPr>
            <a:r>
              <a:rPr lang="en-US" sz="2300" dirty="0" smtClean="0">
                <a:latin typeface="Arial" pitchFamily="34" charset="0"/>
                <a:cs typeface="Arial" pitchFamily="34" charset="0"/>
              </a:rPr>
              <a:t>Accessing patient information for purposes that are not related to job functions, educational responsibilities and/or assigned tasks including the PHI of:</a:t>
            </a:r>
          </a:p>
          <a:p>
            <a:pPr lvl="2">
              <a:buClr>
                <a:schemeClr val="accent2">
                  <a:lumMod val="75000"/>
                </a:schemeClr>
              </a:buClr>
            </a:pPr>
            <a:r>
              <a:rPr lang="en-US" dirty="0" smtClean="0">
                <a:latin typeface="Arial" pitchFamily="34" charset="0"/>
                <a:cs typeface="Arial" pitchFamily="34" charset="0"/>
              </a:rPr>
              <a:t>co-workers </a:t>
            </a:r>
          </a:p>
          <a:p>
            <a:pPr lvl="2">
              <a:buClr>
                <a:schemeClr val="accent2">
                  <a:lumMod val="75000"/>
                </a:schemeClr>
              </a:buClr>
            </a:pPr>
            <a:r>
              <a:rPr lang="en-US" dirty="0" smtClean="0">
                <a:latin typeface="Arial" pitchFamily="34" charset="0"/>
                <a:cs typeface="Arial" pitchFamily="34" charset="0"/>
              </a:rPr>
              <a:t>family members </a:t>
            </a:r>
          </a:p>
          <a:p>
            <a:pPr lvl="2">
              <a:buClr>
                <a:schemeClr val="accent2">
                  <a:lumMod val="75000"/>
                </a:schemeClr>
              </a:buClr>
            </a:pPr>
            <a:r>
              <a:rPr lang="en-US" dirty="0" smtClean="0">
                <a:latin typeface="Arial" pitchFamily="34" charset="0"/>
                <a:cs typeface="Arial" pitchFamily="34" charset="0"/>
              </a:rPr>
              <a:t>friends</a:t>
            </a:r>
          </a:p>
          <a:p>
            <a:pPr lvl="2">
              <a:buClr>
                <a:schemeClr val="accent2">
                  <a:lumMod val="75000"/>
                </a:schemeClr>
              </a:buClr>
            </a:pPr>
            <a:r>
              <a:rPr lang="en-US" dirty="0" smtClean="0">
                <a:latin typeface="Arial" pitchFamily="34" charset="0"/>
                <a:cs typeface="Arial" pitchFamily="34" charset="0"/>
              </a:rPr>
              <a:t>VIPs.</a:t>
            </a:r>
          </a:p>
          <a:p>
            <a:pPr lvl="1">
              <a:buClr>
                <a:schemeClr val="accent2">
                  <a:lumMod val="75000"/>
                </a:schemeClr>
              </a:buClr>
            </a:pPr>
            <a:r>
              <a:rPr lang="en-US" sz="2300" dirty="0" smtClean="0">
                <a:latin typeface="Arial" pitchFamily="34" charset="0"/>
                <a:cs typeface="Arial" pitchFamily="34" charset="0"/>
              </a:rPr>
              <a:t>Lost unencrypted laptops or other mobile devices containing PHI.</a:t>
            </a:r>
          </a:p>
          <a:p>
            <a:pPr lvl="1">
              <a:buClr>
                <a:schemeClr val="accent2">
                  <a:lumMod val="75000"/>
                </a:schemeClr>
              </a:buClr>
            </a:pPr>
            <a:r>
              <a:rPr lang="en-US" sz="2300" dirty="0" smtClean="0">
                <a:latin typeface="Arial" pitchFamily="34" charset="0"/>
                <a:cs typeface="Arial" pitchFamily="34" charset="0"/>
              </a:rPr>
              <a:t>Texting PHI without appropriate security safeguards in place.</a:t>
            </a:r>
          </a:p>
          <a:p>
            <a:pPr lvl="1">
              <a:buClr>
                <a:schemeClr val="accent2">
                  <a:lumMod val="75000"/>
                </a:schemeClr>
              </a:buClr>
            </a:pPr>
            <a:r>
              <a:rPr lang="en-US" sz="2300" dirty="0" smtClean="0">
                <a:latin typeface="Arial" pitchFamily="34" charset="0"/>
                <a:cs typeface="Arial" pitchFamily="34" charset="0"/>
              </a:rPr>
              <a:t>Computer screens with PHI visible to unauthorized individuals.  </a:t>
            </a:r>
            <a:endParaRPr lang="en-US" sz="23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914400"/>
          </a:xfrm>
        </p:spPr>
        <p:txBody>
          <a:bodyPr>
            <a:normAutofit/>
          </a:bodyPr>
          <a:lstStyle/>
          <a:p>
            <a:pPr algn="ctr"/>
            <a:r>
              <a:rPr lang="en-US" sz="4000" dirty="0" smtClean="0">
                <a:solidFill>
                  <a:schemeClr val="accent2">
                    <a:lumMod val="75000"/>
                  </a:schemeClr>
                </a:solidFill>
                <a:latin typeface="+mn-lt"/>
              </a:rPr>
              <a:t>Tips for Preventing Breaches</a:t>
            </a:r>
            <a:endParaRPr lang="en-US" sz="4000" dirty="0">
              <a:solidFill>
                <a:schemeClr val="accent2">
                  <a:lumMod val="75000"/>
                </a:schemeClr>
              </a:solidFill>
              <a:latin typeface="+mn-lt"/>
            </a:endParaRPr>
          </a:p>
        </p:txBody>
      </p:sp>
      <p:sp>
        <p:nvSpPr>
          <p:cNvPr id="3" name="Content Placeholder 2"/>
          <p:cNvSpPr>
            <a:spLocks noGrp="1"/>
          </p:cNvSpPr>
          <p:nvPr>
            <p:ph idx="1"/>
          </p:nvPr>
        </p:nvSpPr>
        <p:spPr>
          <a:xfrm>
            <a:off x="457200" y="1905000"/>
            <a:ext cx="8229600" cy="4572000"/>
          </a:xfrm>
        </p:spPr>
        <p:txBody>
          <a:bodyPr>
            <a:normAutofit/>
          </a:bodyPr>
          <a:lstStyle/>
          <a:p>
            <a:pPr>
              <a:buClr>
                <a:schemeClr val="accent2">
                  <a:lumMod val="75000"/>
                </a:schemeClr>
              </a:buClr>
            </a:pPr>
            <a:r>
              <a:rPr lang="en-US" sz="2400" b="1" i="1" dirty="0" smtClean="0">
                <a:latin typeface="Arial" pitchFamily="34" charset="0"/>
                <a:cs typeface="Arial" pitchFamily="34" charset="0"/>
              </a:rPr>
              <a:t>Keep track of documents containing PHI (don’t leave papers unattended, avoid taking documents into the cafeteria or restroom).</a:t>
            </a:r>
          </a:p>
          <a:p>
            <a:pPr>
              <a:buClr>
                <a:schemeClr val="accent2">
                  <a:lumMod val="75000"/>
                </a:schemeClr>
              </a:buClr>
            </a:pPr>
            <a:endParaRPr lang="en-US" sz="2400" dirty="0" smtClean="0">
              <a:latin typeface="Arial" pitchFamily="34" charset="0"/>
              <a:cs typeface="Arial" pitchFamily="34" charset="0"/>
            </a:endParaRPr>
          </a:p>
          <a:p>
            <a:pPr>
              <a:buClr>
                <a:schemeClr val="accent2">
                  <a:lumMod val="75000"/>
                </a:schemeClr>
              </a:buClr>
            </a:pPr>
            <a:r>
              <a:rPr lang="en-US" sz="2400" b="1" i="1" dirty="0" smtClean="0">
                <a:latin typeface="Arial" pitchFamily="34" charset="0"/>
                <a:cs typeface="Arial" pitchFamily="34" charset="0"/>
              </a:rPr>
              <a:t>Keep private conversations private if PHI is being discussed (you never know who may overhear).</a:t>
            </a:r>
          </a:p>
          <a:p>
            <a:pPr>
              <a:buClr>
                <a:schemeClr val="accent2">
                  <a:lumMod val="75000"/>
                </a:schemeClr>
              </a:buClr>
            </a:pPr>
            <a:endParaRPr lang="en-US" sz="2400" dirty="0" smtClean="0">
              <a:latin typeface="Arial" pitchFamily="34" charset="0"/>
              <a:cs typeface="Arial" pitchFamily="34" charset="0"/>
            </a:endParaRPr>
          </a:p>
          <a:p>
            <a:pPr>
              <a:buClr>
                <a:schemeClr val="accent2">
                  <a:lumMod val="75000"/>
                </a:schemeClr>
              </a:buClr>
            </a:pPr>
            <a:r>
              <a:rPr lang="en-US" sz="2400" b="1" i="1" dirty="0" smtClean="0">
                <a:latin typeface="Arial" pitchFamily="34" charset="0"/>
                <a:cs typeface="Arial" pitchFamily="34" charset="0"/>
              </a:rPr>
              <a:t>Never text PHI without using appropriate software.</a:t>
            </a:r>
          </a:p>
          <a:p>
            <a:pPr>
              <a:buClr>
                <a:schemeClr val="accent2">
                  <a:lumMod val="75000"/>
                </a:schemeClr>
              </a:buClr>
            </a:pPr>
            <a:endParaRPr lang="en-US" sz="2400" b="1" dirty="0" smtClean="0">
              <a:latin typeface="Arial" pitchFamily="34" charset="0"/>
              <a:cs typeface="Arial" pitchFamily="34" charset="0"/>
            </a:endParaRPr>
          </a:p>
          <a:p>
            <a:pPr>
              <a:buClr>
                <a:schemeClr val="accent2">
                  <a:lumMod val="75000"/>
                </a:schemeClr>
              </a:buClr>
            </a:pPr>
            <a:r>
              <a:rPr lang="en-US" sz="2400" b="1" i="1" dirty="0" smtClean="0">
                <a:latin typeface="Arial" pitchFamily="34" charset="0"/>
                <a:cs typeface="Arial" pitchFamily="34" charset="0"/>
              </a:rPr>
              <a:t>Do not share PHI via social media.</a:t>
            </a:r>
          </a:p>
          <a:p>
            <a:pPr>
              <a:buClr>
                <a:schemeClr val="accent2">
                  <a:lumMod val="75000"/>
                </a:schemeClr>
              </a:buClr>
            </a:pPr>
            <a:endParaRPr lang="en-US" sz="2400" b="1" i="1" dirty="0" smtClean="0">
              <a:latin typeface="Arial" pitchFamily="34" charset="0"/>
              <a:cs typeface="Arial" pitchFamily="34" charset="0"/>
            </a:endParaRPr>
          </a:p>
          <a:p>
            <a:pPr>
              <a:buClr>
                <a:schemeClr val="accent2">
                  <a:lumMod val="75000"/>
                </a:schemeClr>
              </a:buClr>
              <a:buNone/>
            </a:pPr>
            <a:endParaRPr lang="en-US" sz="2400" b="1" dirty="0" smtClean="0">
              <a:latin typeface="Arial" pitchFamily="34" charset="0"/>
              <a:cs typeface="Arial" pitchFamily="34" charset="0"/>
            </a:endParaRPr>
          </a:p>
          <a:p>
            <a:pPr>
              <a:buClr>
                <a:schemeClr val="accent2">
                  <a:lumMod val="75000"/>
                </a:schemeClr>
              </a:buClr>
            </a:pPr>
            <a:endParaRPr lang="en-US" dirty="0" smtClean="0"/>
          </a:p>
          <a:p>
            <a:pPr>
              <a:buClr>
                <a:schemeClr val="accent2">
                  <a:lumMod val="75000"/>
                </a:schemeClr>
              </a:buClr>
              <a:buNone/>
            </a:pP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96112"/>
          </a:xfrm>
        </p:spPr>
        <p:txBody>
          <a:bodyPr>
            <a:normAutofit/>
          </a:bodyPr>
          <a:lstStyle/>
          <a:p>
            <a:pPr algn="ctr"/>
            <a:r>
              <a:rPr lang="en-US" sz="4000" dirty="0" smtClean="0">
                <a:solidFill>
                  <a:schemeClr val="accent2">
                    <a:lumMod val="75000"/>
                  </a:schemeClr>
                </a:solidFill>
                <a:latin typeface="+mn-lt"/>
              </a:rPr>
              <a:t>Tips for Preventing Breaches</a:t>
            </a:r>
            <a:endParaRPr lang="en-US" sz="4000" dirty="0">
              <a:latin typeface="+mn-lt"/>
            </a:endParaRPr>
          </a:p>
        </p:txBody>
      </p:sp>
      <p:sp>
        <p:nvSpPr>
          <p:cNvPr id="3" name="Content Placeholder 2"/>
          <p:cNvSpPr>
            <a:spLocks noGrp="1"/>
          </p:cNvSpPr>
          <p:nvPr>
            <p:ph idx="1"/>
          </p:nvPr>
        </p:nvSpPr>
        <p:spPr>
          <a:xfrm>
            <a:off x="152400" y="1981200"/>
            <a:ext cx="8686800" cy="3931920"/>
          </a:xfrm>
        </p:spPr>
        <p:txBody>
          <a:bodyPr>
            <a:normAutofit lnSpcReduction="10000"/>
          </a:bodyPr>
          <a:lstStyle/>
          <a:p>
            <a:pPr>
              <a:buClr>
                <a:schemeClr val="accent2">
                  <a:lumMod val="75000"/>
                </a:schemeClr>
              </a:buClr>
            </a:pPr>
            <a:r>
              <a:rPr lang="en-US" sz="2400" b="1" i="1" dirty="0" smtClean="0">
                <a:latin typeface="Arial" pitchFamily="34" charset="0"/>
                <a:cs typeface="Arial" pitchFamily="34" charset="0"/>
              </a:rPr>
              <a:t>Obtain a patient’s permission before involving others in discussions that include PHI.</a:t>
            </a:r>
          </a:p>
          <a:p>
            <a:pPr>
              <a:buClr>
                <a:schemeClr val="accent2">
                  <a:lumMod val="75000"/>
                </a:schemeClr>
              </a:buClr>
              <a:buNone/>
            </a:pPr>
            <a:endParaRPr lang="en-US" sz="2400" b="1" i="1" dirty="0" smtClean="0">
              <a:latin typeface="Arial" pitchFamily="34" charset="0"/>
              <a:cs typeface="Arial" pitchFamily="34" charset="0"/>
            </a:endParaRPr>
          </a:p>
          <a:p>
            <a:pPr>
              <a:buClr>
                <a:schemeClr val="accent2">
                  <a:lumMod val="75000"/>
                </a:schemeClr>
              </a:buClr>
            </a:pPr>
            <a:r>
              <a:rPr lang="en-US" sz="2400" b="1" i="1" dirty="0" smtClean="0">
                <a:latin typeface="Arial" pitchFamily="34" charset="0"/>
                <a:cs typeface="Arial" pitchFamily="34" charset="0"/>
              </a:rPr>
              <a:t>Do not access or use patient information that is not related to your student responsibilities.</a:t>
            </a:r>
          </a:p>
          <a:p>
            <a:pPr>
              <a:buClr>
                <a:schemeClr val="accent2">
                  <a:lumMod val="75000"/>
                </a:schemeClr>
              </a:buClr>
            </a:pPr>
            <a:endParaRPr lang="en-US" sz="2400" b="1" i="1" dirty="0" smtClean="0">
              <a:latin typeface="Arial" pitchFamily="34" charset="0"/>
              <a:cs typeface="Arial" pitchFamily="34" charset="0"/>
            </a:endParaRPr>
          </a:p>
          <a:p>
            <a:pPr>
              <a:buClr>
                <a:schemeClr val="accent2">
                  <a:lumMod val="75000"/>
                </a:schemeClr>
              </a:buClr>
            </a:pPr>
            <a:r>
              <a:rPr lang="en-US" sz="2400" b="1" i="1" dirty="0" smtClean="0">
                <a:latin typeface="Arial" pitchFamily="34" charset="0"/>
                <a:cs typeface="Arial" pitchFamily="34" charset="0"/>
              </a:rPr>
              <a:t>Never disclose PHI to anyone that is not authorized to have the information.</a:t>
            </a:r>
          </a:p>
          <a:p>
            <a:pPr>
              <a:buClr>
                <a:schemeClr val="accent2">
                  <a:lumMod val="75000"/>
                </a:schemeClr>
              </a:buClr>
            </a:pPr>
            <a:endParaRPr lang="en-US" sz="2400" b="1" i="1" dirty="0" smtClean="0">
              <a:latin typeface="Arial" pitchFamily="34" charset="0"/>
              <a:cs typeface="Arial" pitchFamily="34" charset="0"/>
            </a:endParaRPr>
          </a:p>
          <a:p>
            <a:pPr>
              <a:buClr>
                <a:schemeClr val="accent2">
                  <a:lumMod val="75000"/>
                </a:schemeClr>
              </a:buClr>
            </a:pPr>
            <a:r>
              <a:rPr lang="en-US" sz="2400" dirty="0" smtClean="0">
                <a:latin typeface="Arial" pitchFamily="34" charset="0"/>
                <a:cs typeface="Arial" pitchFamily="34" charset="0"/>
              </a:rPr>
              <a:t> </a:t>
            </a:r>
            <a:r>
              <a:rPr lang="en-US" sz="2400" b="1" i="1" dirty="0" smtClean="0">
                <a:latin typeface="Arial" pitchFamily="34" charset="0"/>
                <a:cs typeface="Arial" pitchFamily="34" charset="0"/>
              </a:rPr>
              <a:t>Encrypt</a:t>
            </a:r>
            <a:r>
              <a:rPr lang="en-US" sz="2400" b="1" dirty="0" smtClean="0">
                <a:latin typeface="Arial" pitchFamily="34" charset="0"/>
                <a:cs typeface="Arial" pitchFamily="34" charset="0"/>
              </a:rPr>
              <a:t> </a:t>
            </a:r>
            <a:r>
              <a:rPr lang="en-US" sz="2400" b="1" i="1" dirty="0" smtClean="0">
                <a:latin typeface="Arial" pitchFamily="34" charset="0"/>
                <a:cs typeface="Arial" pitchFamily="34" charset="0"/>
              </a:rPr>
              <a:t>all electronic equipment that may contain PHI.</a:t>
            </a:r>
          </a:p>
          <a:p>
            <a:pPr>
              <a:buClr>
                <a:schemeClr val="accent2">
                  <a:lumMod val="75000"/>
                </a:schemeClr>
              </a:buClr>
            </a:pPr>
            <a:endParaRPr lang="en-US" dirty="0" smtClean="0"/>
          </a:p>
          <a:p>
            <a:pPr>
              <a:buClr>
                <a:schemeClr val="accent2">
                  <a:lumMod val="75000"/>
                </a:schemeClr>
              </a:buCl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67512"/>
          </a:xfrm>
        </p:spPr>
        <p:txBody>
          <a:bodyPr>
            <a:noAutofit/>
          </a:bodyPr>
          <a:lstStyle/>
          <a:p>
            <a:pPr algn="ctr"/>
            <a:r>
              <a:rPr lang="en-US" sz="3200" dirty="0" smtClean="0">
                <a:solidFill>
                  <a:schemeClr val="accent2">
                    <a:lumMod val="75000"/>
                  </a:schemeClr>
                </a:solidFill>
                <a:latin typeface="+mn-lt"/>
              </a:rPr>
              <a:t>Patient Complaints Regarding Breaches of PHI</a:t>
            </a:r>
            <a:endParaRPr lang="en-US" sz="3200" dirty="0">
              <a:solidFill>
                <a:schemeClr val="accent2">
                  <a:lumMod val="75000"/>
                </a:schemeClr>
              </a:solidFill>
              <a:latin typeface="+mn-lt"/>
            </a:endParaRPr>
          </a:p>
        </p:txBody>
      </p:sp>
      <p:sp>
        <p:nvSpPr>
          <p:cNvPr id="3" name="Content Placeholder 2"/>
          <p:cNvSpPr>
            <a:spLocks noGrp="1"/>
          </p:cNvSpPr>
          <p:nvPr>
            <p:ph idx="1"/>
          </p:nvPr>
        </p:nvSpPr>
        <p:spPr/>
        <p:txBody>
          <a:bodyPr>
            <a:normAutofit/>
          </a:bodyPr>
          <a:lstStyle/>
          <a:p>
            <a:pPr>
              <a:buClr>
                <a:schemeClr val="accent2">
                  <a:lumMod val="75000"/>
                </a:schemeClr>
              </a:buClr>
            </a:pPr>
            <a:r>
              <a:rPr lang="en-US" sz="2400" dirty="0" smtClean="0">
                <a:latin typeface="Arial" pitchFamily="34" charset="0"/>
                <a:cs typeface="Arial" pitchFamily="34" charset="0"/>
              </a:rPr>
              <a:t>Patients who have any concerns related to the privacy or security of their PHI may:</a:t>
            </a:r>
          </a:p>
          <a:p>
            <a:pPr lvl="1">
              <a:buClr>
                <a:schemeClr val="accent2">
                  <a:lumMod val="75000"/>
                </a:schemeClr>
              </a:buClr>
            </a:pPr>
            <a:r>
              <a:rPr lang="en-US" sz="2200" dirty="0" smtClean="0">
                <a:latin typeface="Arial" pitchFamily="34" charset="0"/>
                <a:cs typeface="Arial" pitchFamily="34" charset="0"/>
              </a:rPr>
              <a:t>contact the UConn Health Patient Relations Department.</a:t>
            </a:r>
          </a:p>
          <a:p>
            <a:pPr lvl="1">
              <a:buClr>
                <a:schemeClr val="accent2">
                  <a:lumMod val="75000"/>
                </a:schemeClr>
              </a:buClr>
            </a:pPr>
            <a:r>
              <a:rPr lang="en-US" sz="2200" dirty="0" smtClean="0">
                <a:latin typeface="Arial" pitchFamily="34" charset="0"/>
                <a:cs typeface="Arial" pitchFamily="34" charset="0"/>
              </a:rPr>
              <a:t>file a complaint with the U.S. Department of Health and Human Services, Office for Civil Rights.</a:t>
            </a:r>
          </a:p>
          <a:p>
            <a:pPr>
              <a:buClr>
                <a:schemeClr val="accent2">
                  <a:lumMod val="75000"/>
                </a:schemeClr>
              </a:buClr>
              <a:buNone/>
            </a:pPr>
            <a:endParaRPr lang="en-US" sz="2400" dirty="0" smtClean="0">
              <a:latin typeface="Arial" pitchFamily="34" charset="0"/>
              <a:cs typeface="Arial" pitchFamily="34" charset="0"/>
            </a:endParaRPr>
          </a:p>
          <a:p>
            <a:pPr>
              <a:buClr>
                <a:schemeClr val="accent2">
                  <a:lumMod val="75000"/>
                </a:schemeClr>
              </a:buClr>
              <a:buNone/>
            </a:pPr>
            <a:r>
              <a:rPr lang="en-US" sz="2400" dirty="0" smtClean="0">
                <a:latin typeface="Arial" pitchFamily="34" charset="0"/>
                <a:cs typeface="Arial" pitchFamily="34" charset="0"/>
              </a:rPr>
              <a:t>Refer to UCHC Policy #2003-19:</a:t>
            </a:r>
          </a:p>
          <a:p>
            <a:pPr>
              <a:buClr>
                <a:schemeClr val="accent2">
                  <a:lumMod val="75000"/>
                </a:schemeClr>
              </a:buClr>
              <a:buNone/>
            </a:pPr>
            <a:r>
              <a:rPr lang="en-US" sz="2400" dirty="0" smtClean="0">
                <a:latin typeface="Arial" pitchFamily="34" charset="0"/>
                <a:cs typeface="Arial" pitchFamily="34" charset="0"/>
              </a:rPr>
              <a:t> </a:t>
            </a:r>
            <a:r>
              <a:rPr lang="en-US" sz="2400" i="1" dirty="0" smtClean="0">
                <a:latin typeface="Arial" pitchFamily="34" charset="0"/>
                <a:cs typeface="Arial" pitchFamily="34" charset="0"/>
                <a:hlinkClick r:id="rId2"/>
              </a:rPr>
              <a:t>Patient Complaint Regarding Use and Disclosure of PHI</a:t>
            </a:r>
            <a:endParaRPr lang="en-US" sz="2400" i="1" dirty="0" smtClean="0">
              <a:latin typeface="Arial" pitchFamily="34" charset="0"/>
              <a:cs typeface="Arial" pitchFamily="34" charset="0"/>
            </a:endParaRPr>
          </a:p>
          <a:p>
            <a:pPr>
              <a:buClr>
                <a:schemeClr val="accent2">
                  <a:lumMod val="75000"/>
                </a:schemeClr>
              </a:buClr>
              <a:buNone/>
            </a:pP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4000" dirty="0" smtClean="0">
                <a:solidFill>
                  <a:schemeClr val="accent2">
                    <a:lumMod val="75000"/>
                  </a:schemeClr>
                </a:solidFill>
                <a:latin typeface="+mn-lt"/>
              </a:rPr>
              <a:t>UConn Health Policies</a:t>
            </a:r>
            <a:endParaRPr lang="en-US" sz="4000" dirty="0">
              <a:solidFill>
                <a:schemeClr val="accent2">
                  <a:lumMod val="75000"/>
                </a:schemeClr>
              </a:solidFill>
              <a:latin typeface="+mn-lt"/>
            </a:endParaRPr>
          </a:p>
        </p:txBody>
      </p:sp>
      <p:sp>
        <p:nvSpPr>
          <p:cNvPr id="3" name="Content Placeholder 2"/>
          <p:cNvSpPr>
            <a:spLocks noGrp="1"/>
          </p:cNvSpPr>
          <p:nvPr>
            <p:ph idx="1"/>
          </p:nvPr>
        </p:nvSpPr>
        <p:spPr>
          <a:xfrm>
            <a:off x="228600" y="1935480"/>
            <a:ext cx="8610600" cy="4389120"/>
          </a:xfrm>
        </p:spPr>
        <p:txBody>
          <a:bodyPr>
            <a:normAutofit/>
          </a:bodyPr>
          <a:lstStyle/>
          <a:p>
            <a:pPr algn="ctr">
              <a:buNone/>
            </a:pPr>
            <a:r>
              <a:rPr lang="en-US" dirty="0" smtClean="0">
                <a:latin typeface="Arial" pitchFamily="34" charset="0"/>
                <a:cs typeface="Arial" pitchFamily="34" charset="0"/>
              </a:rPr>
              <a:t>Please review UConn Health’s Confidentiality Policy at:</a:t>
            </a:r>
          </a:p>
          <a:p>
            <a:pPr algn="ctr">
              <a:buNone/>
            </a:pPr>
            <a:r>
              <a:rPr lang="en-US" sz="2400" i="1" dirty="0" smtClean="0">
                <a:solidFill>
                  <a:schemeClr val="accent6">
                    <a:lumMod val="40000"/>
                    <a:lumOff val="60000"/>
                  </a:schemeClr>
                </a:solidFill>
                <a:latin typeface="Arial" pitchFamily="34" charset="0"/>
                <a:cs typeface="Arial" pitchFamily="34" charset="0"/>
                <a:hlinkClick r:id="rId2"/>
              </a:rPr>
              <a:t>http://www.policies.uchc.edu/policies/policy_2002_43.pdf</a:t>
            </a:r>
            <a:r>
              <a:rPr lang="en-US" sz="2400" i="1" dirty="0" smtClean="0">
                <a:solidFill>
                  <a:schemeClr val="accent6">
                    <a:lumMod val="40000"/>
                    <a:lumOff val="60000"/>
                  </a:schemeClr>
                </a:solidFill>
                <a:latin typeface="Arial" pitchFamily="34" charset="0"/>
                <a:cs typeface="Arial" pitchFamily="34" charset="0"/>
              </a:rPr>
              <a:t> </a:t>
            </a:r>
          </a:p>
          <a:p>
            <a:pPr algn="ctr">
              <a:buNone/>
            </a:pPr>
            <a:endParaRPr lang="en-US" dirty="0" smtClean="0">
              <a:latin typeface="Arial" pitchFamily="34" charset="0"/>
              <a:cs typeface="Arial" pitchFamily="34" charset="0"/>
            </a:endParaRPr>
          </a:p>
          <a:p>
            <a:pPr algn="ctr">
              <a:buNone/>
            </a:pPr>
            <a:endParaRPr lang="en-US" dirty="0" smtClean="0">
              <a:latin typeface="Arial" pitchFamily="34" charset="0"/>
              <a:cs typeface="Arial" pitchFamily="34" charset="0"/>
            </a:endParaRPr>
          </a:p>
          <a:p>
            <a:pPr algn="ctr">
              <a:buNone/>
            </a:pPr>
            <a:r>
              <a:rPr lang="en-US" sz="2800" dirty="0" smtClean="0">
                <a:latin typeface="Arial" pitchFamily="34" charset="0"/>
                <a:cs typeface="Arial" pitchFamily="34" charset="0"/>
              </a:rPr>
              <a:t> </a:t>
            </a:r>
            <a:r>
              <a:rPr lang="en-US" dirty="0" smtClean="0">
                <a:latin typeface="Arial" pitchFamily="34" charset="0"/>
                <a:cs typeface="Arial" pitchFamily="34" charset="0"/>
              </a:rPr>
              <a:t>All HIPAA Privacy and Security policies are located at: </a:t>
            </a:r>
          </a:p>
          <a:p>
            <a:pPr algn="ctr">
              <a:buNone/>
            </a:pPr>
            <a:endParaRPr lang="en-US" dirty="0" smtClean="0">
              <a:solidFill>
                <a:srgbClr val="FF0000"/>
              </a:solidFill>
              <a:latin typeface="Arial" pitchFamily="34" charset="0"/>
              <a:cs typeface="Arial" pitchFamily="34" charset="0"/>
            </a:endParaRPr>
          </a:p>
          <a:p>
            <a:pPr algn="ctr">
              <a:buNone/>
            </a:pPr>
            <a:r>
              <a:rPr lang="en-US" sz="2400" i="1" dirty="0" smtClean="0">
                <a:solidFill>
                  <a:schemeClr val="accent6">
                    <a:lumMod val="40000"/>
                    <a:lumOff val="60000"/>
                  </a:schemeClr>
                </a:solidFill>
                <a:latin typeface="Arial" pitchFamily="34" charset="0"/>
                <a:cs typeface="Arial" pitchFamily="34" charset="0"/>
                <a:hlinkClick r:id="rId3"/>
              </a:rPr>
              <a:t>http://www.policies.uchc.edu/area/hipaa_privacy.html</a:t>
            </a:r>
            <a:r>
              <a:rPr lang="en-US" sz="2400" i="1" dirty="0" smtClean="0">
                <a:solidFill>
                  <a:schemeClr val="accent6">
                    <a:lumMod val="40000"/>
                    <a:lumOff val="60000"/>
                  </a:schemeClr>
                </a:solidFill>
                <a:latin typeface="Arial" pitchFamily="34" charset="0"/>
                <a:cs typeface="Arial" pitchFamily="34" charset="0"/>
              </a:rPr>
              <a:t> </a:t>
            </a:r>
          </a:p>
          <a:p>
            <a:pPr algn="ctr">
              <a:buNone/>
            </a:pPr>
            <a:endParaRPr lang="en-US" sz="2400" i="1" dirty="0" smtClean="0">
              <a:solidFill>
                <a:schemeClr val="accent6">
                  <a:lumMod val="40000"/>
                  <a:lumOff val="60000"/>
                </a:schemeClr>
              </a:solidFill>
              <a:latin typeface="Arial" pitchFamily="34" charset="0"/>
              <a:cs typeface="Arial" pitchFamily="34" charset="0"/>
            </a:endParaRPr>
          </a:p>
          <a:p>
            <a:pPr algn="ctr">
              <a:buNone/>
            </a:pPr>
            <a:r>
              <a:rPr lang="en-US" sz="2400" i="1" dirty="0" smtClean="0">
                <a:solidFill>
                  <a:schemeClr val="accent6">
                    <a:lumMod val="40000"/>
                    <a:lumOff val="60000"/>
                  </a:schemeClr>
                </a:solidFill>
                <a:latin typeface="Arial" pitchFamily="34" charset="0"/>
                <a:cs typeface="Arial" pitchFamily="34" charset="0"/>
                <a:hlinkClick r:id="rId4"/>
              </a:rPr>
              <a:t>http://www.policies.uchc.edu/area/hipaa_security.html</a:t>
            </a:r>
            <a:r>
              <a:rPr lang="en-US" sz="2400" i="1" dirty="0" smtClean="0">
                <a:solidFill>
                  <a:schemeClr val="accent6">
                    <a:lumMod val="40000"/>
                    <a:lumOff val="60000"/>
                  </a:schemeClr>
                </a:solidFill>
                <a:latin typeface="Arial" pitchFamily="34" charset="0"/>
                <a:cs typeface="Arial" pitchFamily="34" charset="0"/>
              </a:rPr>
              <a:t> </a:t>
            </a:r>
          </a:p>
          <a:p>
            <a:endParaRPr lang="en-US" sz="2400"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4000" dirty="0" smtClean="0">
                <a:solidFill>
                  <a:schemeClr val="accent2">
                    <a:lumMod val="75000"/>
                  </a:schemeClr>
                </a:solidFill>
                <a:latin typeface="+mn-lt"/>
              </a:rPr>
              <a:t>UConn Health Contacts</a:t>
            </a:r>
            <a:endParaRPr lang="en-US" sz="4000" dirty="0">
              <a:solidFill>
                <a:schemeClr val="accent2">
                  <a:lumMod val="75000"/>
                </a:schemeClr>
              </a:solidFill>
              <a:latin typeface="+mn-lt"/>
            </a:endParaRPr>
          </a:p>
        </p:txBody>
      </p:sp>
      <p:sp>
        <p:nvSpPr>
          <p:cNvPr id="3" name="Content Placeholder 2"/>
          <p:cNvSpPr>
            <a:spLocks noGrp="1"/>
          </p:cNvSpPr>
          <p:nvPr>
            <p:ph idx="1"/>
          </p:nvPr>
        </p:nvSpPr>
        <p:spPr/>
        <p:txBody>
          <a:bodyPr>
            <a:normAutofit fontScale="77500" lnSpcReduction="20000"/>
          </a:bodyPr>
          <a:lstStyle/>
          <a:p>
            <a:pPr>
              <a:buClr>
                <a:schemeClr val="accent2">
                  <a:lumMod val="75000"/>
                </a:schemeClr>
              </a:buClr>
            </a:pPr>
            <a:r>
              <a:rPr lang="en-US" sz="2800" dirty="0" smtClean="0">
                <a:latin typeface="Arial" pitchFamily="34" charset="0"/>
                <a:cs typeface="Arial" pitchFamily="34" charset="0"/>
              </a:rPr>
              <a:t>For Privacy questions or to report Privacy violations contact: 	</a:t>
            </a:r>
          </a:p>
          <a:p>
            <a:pPr>
              <a:buClr>
                <a:schemeClr val="accent2">
                  <a:lumMod val="75000"/>
                </a:schemeClr>
              </a:buClr>
              <a:buNone/>
            </a:pPr>
            <a:r>
              <a:rPr lang="en-US" sz="2400" dirty="0" smtClean="0">
                <a:solidFill>
                  <a:schemeClr val="tx2"/>
                </a:solidFill>
                <a:latin typeface="Arial" pitchFamily="34" charset="0"/>
                <a:cs typeface="Arial" pitchFamily="34" charset="0"/>
              </a:rPr>
              <a:t>		</a:t>
            </a:r>
            <a:r>
              <a:rPr lang="en-US" sz="2400" b="1" dirty="0" smtClean="0">
                <a:solidFill>
                  <a:schemeClr val="accent2">
                    <a:lumMod val="75000"/>
                  </a:schemeClr>
                </a:solidFill>
                <a:latin typeface="Arial" pitchFamily="34" charset="0"/>
                <a:cs typeface="Arial" pitchFamily="34" charset="0"/>
              </a:rPr>
              <a:t>Iris Mauriello, Privacy Officer</a:t>
            </a:r>
          </a:p>
          <a:p>
            <a:pPr>
              <a:buClr>
                <a:schemeClr val="accent2">
                  <a:lumMod val="75000"/>
                </a:schemeClr>
              </a:buClr>
              <a:buNone/>
            </a:pPr>
            <a:r>
              <a:rPr lang="en-US" sz="2400" b="1" dirty="0" smtClean="0">
                <a:solidFill>
                  <a:schemeClr val="accent2">
                    <a:lumMod val="75000"/>
                  </a:schemeClr>
                </a:solidFill>
                <a:latin typeface="Arial" pitchFamily="34" charset="0"/>
                <a:cs typeface="Arial" pitchFamily="34" charset="0"/>
              </a:rPr>
              <a:t>		860-679-3501</a:t>
            </a:r>
          </a:p>
          <a:p>
            <a:pPr>
              <a:buClr>
                <a:schemeClr val="accent2">
                  <a:lumMod val="75000"/>
                </a:schemeClr>
              </a:buClr>
              <a:buNone/>
            </a:pPr>
            <a:r>
              <a:rPr lang="en-US" sz="2400" dirty="0" smtClean="0">
                <a:solidFill>
                  <a:schemeClr val="tx2"/>
                </a:solidFill>
                <a:latin typeface="Arial" pitchFamily="34" charset="0"/>
                <a:cs typeface="Arial" pitchFamily="34" charset="0"/>
              </a:rPr>
              <a:t>		</a:t>
            </a:r>
            <a:r>
              <a:rPr lang="en-US" sz="2400" dirty="0" smtClean="0">
                <a:solidFill>
                  <a:schemeClr val="tx2"/>
                </a:solidFill>
                <a:latin typeface="Arial" pitchFamily="34" charset="0"/>
                <a:cs typeface="Arial" pitchFamily="34" charset="0"/>
                <a:hlinkClick r:id="rId2"/>
              </a:rPr>
              <a:t>mauriello@uchc.edu</a:t>
            </a:r>
            <a:endParaRPr lang="en-US" sz="2400" dirty="0" smtClean="0">
              <a:solidFill>
                <a:schemeClr val="tx2"/>
              </a:solidFill>
              <a:latin typeface="Arial" pitchFamily="34" charset="0"/>
              <a:cs typeface="Arial" pitchFamily="34" charset="0"/>
            </a:endParaRPr>
          </a:p>
          <a:p>
            <a:pPr>
              <a:buClr>
                <a:schemeClr val="accent2">
                  <a:lumMod val="75000"/>
                </a:schemeClr>
              </a:buClr>
              <a:buNone/>
            </a:pPr>
            <a:endParaRPr lang="en-US" sz="2400" dirty="0" smtClean="0">
              <a:solidFill>
                <a:schemeClr val="tx2"/>
              </a:solidFill>
              <a:latin typeface="Arial" pitchFamily="34" charset="0"/>
              <a:cs typeface="Arial" pitchFamily="34" charset="0"/>
            </a:endParaRPr>
          </a:p>
          <a:p>
            <a:pPr>
              <a:buClr>
                <a:schemeClr val="accent2">
                  <a:lumMod val="75000"/>
                </a:schemeClr>
              </a:buClr>
            </a:pPr>
            <a:r>
              <a:rPr lang="en-US" sz="2800" dirty="0" smtClean="0">
                <a:latin typeface="Arial" pitchFamily="34" charset="0"/>
                <a:cs typeface="Arial" pitchFamily="34" charset="0"/>
              </a:rPr>
              <a:t>For Security questions or to report Security violations contact: 	</a:t>
            </a:r>
          </a:p>
          <a:p>
            <a:pPr>
              <a:buClr>
                <a:schemeClr val="accent2">
                  <a:lumMod val="75000"/>
                </a:schemeClr>
              </a:buClr>
              <a:buNone/>
            </a:pPr>
            <a:r>
              <a:rPr lang="en-US" sz="2400" dirty="0" smtClean="0">
                <a:solidFill>
                  <a:schemeClr val="tx2"/>
                </a:solidFill>
                <a:latin typeface="Arial" pitchFamily="34" charset="0"/>
                <a:cs typeface="Arial" pitchFamily="34" charset="0"/>
              </a:rPr>
              <a:t>		</a:t>
            </a:r>
            <a:r>
              <a:rPr lang="en-US" sz="2400" b="1" dirty="0" smtClean="0">
                <a:solidFill>
                  <a:schemeClr val="accent2">
                    <a:lumMod val="75000"/>
                  </a:schemeClr>
                </a:solidFill>
                <a:latin typeface="Arial" pitchFamily="34" charset="0"/>
                <a:cs typeface="Arial" pitchFamily="34" charset="0"/>
              </a:rPr>
              <a:t>Jon Carroll, Information Security Officer</a:t>
            </a:r>
          </a:p>
          <a:p>
            <a:pPr>
              <a:buClr>
                <a:schemeClr val="accent2">
                  <a:lumMod val="75000"/>
                </a:schemeClr>
              </a:buClr>
              <a:buNone/>
            </a:pPr>
            <a:r>
              <a:rPr lang="en-US" sz="2400" b="1" dirty="0" smtClean="0">
                <a:solidFill>
                  <a:schemeClr val="accent2">
                    <a:lumMod val="75000"/>
                  </a:schemeClr>
                </a:solidFill>
                <a:latin typeface="Arial" pitchFamily="34" charset="0"/>
                <a:cs typeface="Arial" pitchFamily="34" charset="0"/>
              </a:rPr>
              <a:t>		860-679-3528</a:t>
            </a:r>
          </a:p>
          <a:p>
            <a:pPr>
              <a:buClr>
                <a:schemeClr val="accent2">
                  <a:lumMod val="75000"/>
                </a:schemeClr>
              </a:buClr>
              <a:buNone/>
            </a:pPr>
            <a:r>
              <a:rPr lang="en-US" sz="2400" dirty="0" smtClean="0">
                <a:solidFill>
                  <a:schemeClr val="tx2"/>
                </a:solidFill>
                <a:latin typeface="Arial" pitchFamily="34" charset="0"/>
                <a:cs typeface="Arial" pitchFamily="34" charset="0"/>
              </a:rPr>
              <a:t>		</a:t>
            </a:r>
            <a:r>
              <a:rPr lang="en-US" sz="2400" dirty="0" smtClean="0">
                <a:solidFill>
                  <a:schemeClr val="tx2"/>
                </a:solidFill>
                <a:latin typeface="Arial" pitchFamily="34" charset="0"/>
                <a:cs typeface="Arial" pitchFamily="34" charset="0"/>
                <a:hlinkClick r:id="rId3"/>
              </a:rPr>
              <a:t>jcarroll@uchc.edu</a:t>
            </a:r>
            <a:endParaRPr lang="en-US" sz="2400" dirty="0" smtClean="0">
              <a:solidFill>
                <a:schemeClr val="tx2"/>
              </a:solidFill>
              <a:latin typeface="Arial" pitchFamily="34" charset="0"/>
              <a:cs typeface="Arial" pitchFamily="34" charset="0"/>
            </a:endParaRPr>
          </a:p>
          <a:p>
            <a:pPr>
              <a:buClr>
                <a:schemeClr val="accent2">
                  <a:lumMod val="75000"/>
                </a:schemeClr>
              </a:buClr>
            </a:pPr>
            <a:endParaRPr lang="en-US" altLang="zh-CN" sz="2400" dirty="0" smtClean="0">
              <a:latin typeface="Arial" pitchFamily="34" charset="0"/>
              <a:ea typeface="宋体" charset="-122"/>
              <a:cs typeface="Arial" pitchFamily="34" charset="0"/>
            </a:endParaRPr>
          </a:p>
          <a:p>
            <a:pPr>
              <a:buClr>
                <a:schemeClr val="accent2">
                  <a:lumMod val="75000"/>
                </a:schemeClr>
              </a:buClr>
            </a:pPr>
            <a:r>
              <a:rPr lang="en-US" altLang="zh-CN" dirty="0" smtClean="0">
                <a:latin typeface="Arial" pitchFamily="34" charset="0"/>
                <a:ea typeface="宋体" charset="-122"/>
                <a:cs typeface="Arial" pitchFamily="34" charset="0"/>
              </a:rPr>
              <a:t>You may also report any Privacy or Security concern anonymously through UConn Health </a:t>
            </a:r>
            <a:r>
              <a:rPr lang="en-US" altLang="zh-CN" b="1" dirty="0" smtClean="0">
                <a:solidFill>
                  <a:schemeClr val="accent2">
                    <a:lumMod val="75000"/>
                  </a:schemeClr>
                </a:solidFill>
                <a:latin typeface="Arial" pitchFamily="34" charset="0"/>
                <a:ea typeface="宋体" charset="-122"/>
                <a:cs typeface="Arial" pitchFamily="34" charset="0"/>
              </a:rPr>
              <a:t>REPORTLINE: </a:t>
            </a:r>
            <a:r>
              <a:rPr lang="en-US" altLang="zh-CN" dirty="0" smtClean="0">
                <a:latin typeface="Arial" pitchFamily="34" charset="0"/>
                <a:ea typeface="宋体" charset="-122"/>
                <a:cs typeface="Arial" pitchFamily="34" charset="0"/>
              </a:rPr>
              <a:t>1-888-685-2637</a:t>
            </a:r>
          </a:p>
          <a:p>
            <a:pPr>
              <a:buClr>
                <a:schemeClr val="accent2">
                  <a:lumMod val="75000"/>
                </a:schemeClr>
              </a:buClr>
            </a:pPr>
            <a:endParaRPr lang="en-US" sz="2400" dirty="0" smtClean="0">
              <a:solidFill>
                <a:schemeClr val="tx2"/>
              </a:solidFill>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971800"/>
            <a:ext cx="7696200" cy="3429000"/>
          </a:xfrm>
        </p:spPr>
        <p:txBody>
          <a:bodyPr>
            <a:normAutofit fontScale="90000"/>
          </a:bodyPr>
          <a:lstStyle/>
          <a:p>
            <a:pPr algn="ctr"/>
            <a:r>
              <a:rPr lang="en-US" sz="3200" dirty="0" smtClean="0">
                <a:solidFill>
                  <a:schemeClr val="accent2">
                    <a:lumMod val="75000"/>
                  </a:schemeClr>
                </a:solidFill>
                <a:latin typeface="+mn-lt"/>
                <a:cs typeface="Arial" pitchFamily="34" charset="0"/>
              </a:rPr>
              <a:t>Thank you for completing the HIPAA/HITECH</a:t>
            </a:r>
            <a:br>
              <a:rPr lang="en-US" sz="3200" dirty="0" smtClean="0">
                <a:solidFill>
                  <a:schemeClr val="accent2">
                    <a:lumMod val="75000"/>
                  </a:schemeClr>
                </a:solidFill>
                <a:latin typeface="+mn-lt"/>
                <a:cs typeface="Arial" pitchFamily="34" charset="0"/>
              </a:rPr>
            </a:br>
            <a:r>
              <a:rPr lang="en-US" sz="3200" dirty="0" smtClean="0">
                <a:solidFill>
                  <a:schemeClr val="accent2">
                    <a:lumMod val="75000"/>
                  </a:schemeClr>
                </a:solidFill>
                <a:latin typeface="+mn-lt"/>
                <a:cs typeface="Arial" pitchFamily="34" charset="0"/>
              </a:rPr>
              <a:t>Privacy and Security training. </a:t>
            </a:r>
            <a:br>
              <a:rPr lang="en-US" sz="3200" dirty="0" smtClean="0">
                <a:solidFill>
                  <a:schemeClr val="accent2">
                    <a:lumMod val="75000"/>
                  </a:schemeClr>
                </a:solidFill>
                <a:latin typeface="+mn-lt"/>
                <a:cs typeface="Arial" pitchFamily="34" charset="0"/>
              </a:rPr>
            </a:br>
            <a:r>
              <a:rPr lang="en-US" sz="3200" dirty="0" smtClean="0">
                <a:solidFill>
                  <a:schemeClr val="accent2">
                    <a:lumMod val="75000"/>
                  </a:schemeClr>
                </a:solidFill>
                <a:latin typeface="+mn-lt"/>
                <a:cs typeface="Arial" pitchFamily="34" charset="0"/>
              </a:rPr>
              <a:t/>
            </a:r>
            <a:br>
              <a:rPr lang="en-US" sz="3200" dirty="0" smtClean="0">
                <a:solidFill>
                  <a:schemeClr val="accent2">
                    <a:lumMod val="75000"/>
                  </a:schemeClr>
                </a:solidFill>
                <a:latin typeface="+mn-lt"/>
                <a:cs typeface="Arial" pitchFamily="34" charset="0"/>
              </a:rPr>
            </a:br>
            <a:r>
              <a:rPr lang="en-US" sz="3200" dirty="0" smtClean="0">
                <a:solidFill>
                  <a:schemeClr val="accent2">
                    <a:lumMod val="75000"/>
                  </a:schemeClr>
                </a:solidFill>
                <a:latin typeface="+mn-lt"/>
                <a:cs typeface="Arial" pitchFamily="34" charset="0"/>
              </a:rPr>
              <a:t/>
            </a:r>
            <a:br>
              <a:rPr lang="en-US" sz="3200" dirty="0" smtClean="0">
                <a:solidFill>
                  <a:schemeClr val="accent2">
                    <a:lumMod val="75000"/>
                  </a:schemeClr>
                </a:solidFill>
                <a:latin typeface="+mn-lt"/>
                <a:cs typeface="Arial" pitchFamily="34" charset="0"/>
              </a:rPr>
            </a:br>
            <a:r>
              <a:rPr lang="en-US" sz="3200" dirty="0" smtClean="0">
                <a:solidFill>
                  <a:schemeClr val="accent2">
                    <a:lumMod val="75000"/>
                  </a:schemeClr>
                </a:solidFill>
                <a:latin typeface="+mn-lt"/>
                <a:cs typeface="Arial" pitchFamily="34" charset="0"/>
              </a:rPr>
              <a:t>Please complete the training acknowledgment on the next slide.</a:t>
            </a:r>
            <a:br>
              <a:rPr lang="en-US" sz="3200" dirty="0" smtClean="0">
                <a:solidFill>
                  <a:schemeClr val="accent2">
                    <a:lumMod val="75000"/>
                  </a:schemeClr>
                </a:solidFill>
                <a:latin typeface="+mn-lt"/>
                <a:cs typeface="Arial" pitchFamily="34" charset="0"/>
              </a:rPr>
            </a:br>
            <a:r>
              <a:rPr lang="en-US" sz="3200" dirty="0" smtClean="0">
                <a:solidFill>
                  <a:schemeClr val="accent2">
                    <a:lumMod val="75000"/>
                  </a:schemeClr>
                </a:solidFill>
                <a:latin typeface="+mn-lt"/>
                <a:cs typeface="Arial" pitchFamily="34" charset="0"/>
              </a:rPr>
              <a:t/>
            </a:r>
            <a:br>
              <a:rPr lang="en-US" sz="3200" dirty="0" smtClean="0">
                <a:solidFill>
                  <a:schemeClr val="accent2">
                    <a:lumMod val="75000"/>
                  </a:schemeClr>
                </a:solidFill>
                <a:latin typeface="+mn-lt"/>
                <a:cs typeface="Arial" pitchFamily="34" charset="0"/>
              </a:rPr>
            </a:br>
            <a:r>
              <a:rPr lang="en-US" sz="2800" dirty="0" smtClean="0">
                <a:solidFill>
                  <a:schemeClr val="accent2">
                    <a:lumMod val="75000"/>
                  </a:schemeClr>
                </a:solidFill>
                <a:latin typeface="+mn-lt"/>
                <a:cs typeface="Arial" pitchFamily="34" charset="0"/>
              </a:rPr>
              <a:t/>
            </a:r>
            <a:br>
              <a:rPr lang="en-US" sz="2800" dirty="0" smtClean="0">
                <a:solidFill>
                  <a:schemeClr val="accent2">
                    <a:lumMod val="75000"/>
                  </a:schemeClr>
                </a:solidFill>
                <a:latin typeface="+mn-lt"/>
                <a:cs typeface="Arial" pitchFamily="34" charset="0"/>
              </a:rPr>
            </a:br>
            <a:r>
              <a:rPr lang="en-US" sz="3200" dirty="0" smtClean="0">
                <a:solidFill>
                  <a:schemeClr val="accent2">
                    <a:lumMod val="75000"/>
                  </a:schemeClr>
                </a:solidFill>
                <a:latin typeface="+mn-lt"/>
                <a:cs typeface="Arial" pitchFamily="34" charset="0"/>
              </a:rPr>
              <a:t/>
            </a:r>
            <a:br>
              <a:rPr lang="en-US" sz="3200" dirty="0" smtClean="0">
                <a:solidFill>
                  <a:schemeClr val="accent2">
                    <a:lumMod val="75000"/>
                  </a:schemeClr>
                </a:solidFill>
                <a:latin typeface="+mn-lt"/>
                <a:cs typeface="Arial" pitchFamily="34" charset="0"/>
              </a:rPr>
            </a:br>
            <a:r>
              <a:rPr lang="en-US" sz="2800" dirty="0" smtClean="0">
                <a:latin typeface="Arial" pitchFamily="34" charset="0"/>
                <a:cs typeface="Arial" pitchFamily="34" charset="0"/>
              </a:rPr>
              <a:t/>
            </a:r>
            <a:br>
              <a:rPr lang="en-US" sz="2800" dirty="0" smtClean="0">
                <a:latin typeface="Arial" pitchFamily="34" charset="0"/>
                <a:cs typeface="Arial" pitchFamily="34" charset="0"/>
              </a:rPr>
            </a:b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normAutofit/>
          </a:bodyPr>
          <a:lstStyle/>
          <a:p>
            <a:pPr algn="ctr"/>
            <a:r>
              <a:rPr lang="en-US" sz="3600" dirty="0" smtClean="0">
                <a:solidFill>
                  <a:schemeClr val="accent2">
                    <a:lumMod val="75000"/>
                  </a:schemeClr>
                </a:solidFill>
                <a:latin typeface="+mn-lt"/>
              </a:rPr>
              <a:t>HIPAA Security</a:t>
            </a:r>
            <a:endParaRPr lang="en-US" sz="3600" dirty="0">
              <a:latin typeface="+mn-lt"/>
            </a:endParaRPr>
          </a:p>
        </p:txBody>
      </p:sp>
      <p:sp>
        <p:nvSpPr>
          <p:cNvPr id="3" name="Content Placeholder 2"/>
          <p:cNvSpPr>
            <a:spLocks noGrp="1"/>
          </p:cNvSpPr>
          <p:nvPr>
            <p:ph idx="1"/>
          </p:nvPr>
        </p:nvSpPr>
        <p:spPr/>
        <p:txBody>
          <a:bodyPr>
            <a:normAutofit/>
          </a:bodyPr>
          <a:lstStyle/>
          <a:p>
            <a:pPr>
              <a:buClr>
                <a:schemeClr val="accent2">
                  <a:lumMod val="75000"/>
                </a:schemeClr>
              </a:buClr>
            </a:pPr>
            <a:r>
              <a:rPr lang="en-US" dirty="0" smtClean="0">
                <a:latin typeface="Arial" pitchFamily="34" charset="0"/>
                <a:cs typeface="Arial" pitchFamily="34" charset="0"/>
              </a:rPr>
              <a:t>The HIPAA </a:t>
            </a:r>
            <a:r>
              <a:rPr lang="en-US" i="1" dirty="0" smtClean="0">
                <a:latin typeface="Arial" pitchFamily="34" charset="0"/>
                <a:cs typeface="Arial" pitchFamily="34" charset="0"/>
              </a:rPr>
              <a:t>Security</a:t>
            </a:r>
            <a:r>
              <a:rPr lang="en-US" dirty="0" smtClean="0">
                <a:latin typeface="Arial" pitchFamily="34" charset="0"/>
                <a:cs typeface="Arial" pitchFamily="34" charset="0"/>
              </a:rPr>
              <a:t> Rule was enacted to:</a:t>
            </a:r>
          </a:p>
          <a:p>
            <a:pPr lvl="1">
              <a:buClr>
                <a:schemeClr val="accent2">
                  <a:lumMod val="75000"/>
                </a:schemeClr>
              </a:buClr>
            </a:pPr>
            <a:r>
              <a:rPr lang="en-US" dirty="0" smtClean="0">
                <a:latin typeface="Arial" pitchFamily="34" charset="0"/>
                <a:cs typeface="Arial" pitchFamily="34" charset="0"/>
              </a:rPr>
              <a:t>establish national standards for the security of </a:t>
            </a:r>
            <a:r>
              <a:rPr lang="en-US" i="1" dirty="0" smtClean="0">
                <a:latin typeface="Arial" pitchFamily="34" charset="0"/>
                <a:cs typeface="Arial" pitchFamily="34" charset="0"/>
              </a:rPr>
              <a:t>electronic</a:t>
            </a:r>
            <a:r>
              <a:rPr lang="en-US" dirty="0" smtClean="0">
                <a:latin typeface="Arial" pitchFamily="34" charset="0"/>
                <a:cs typeface="Arial" pitchFamily="34" charset="0"/>
              </a:rPr>
              <a:t> </a:t>
            </a:r>
            <a:r>
              <a:rPr lang="en-US" i="1" dirty="0" smtClean="0">
                <a:latin typeface="Arial" pitchFamily="34" charset="0"/>
                <a:cs typeface="Arial" pitchFamily="34" charset="0"/>
              </a:rPr>
              <a:t>health information </a:t>
            </a:r>
            <a:r>
              <a:rPr lang="en-US" dirty="0" smtClean="0">
                <a:latin typeface="Arial" pitchFamily="34" charset="0"/>
                <a:cs typeface="Arial" pitchFamily="34" charset="0"/>
              </a:rPr>
              <a:t>(ePHI).</a:t>
            </a:r>
          </a:p>
          <a:p>
            <a:pPr lvl="1">
              <a:buClr>
                <a:schemeClr val="accent2">
                  <a:lumMod val="75000"/>
                </a:schemeClr>
              </a:buClr>
            </a:pPr>
            <a:r>
              <a:rPr lang="en-US" dirty="0" smtClean="0">
                <a:latin typeface="Arial" pitchFamily="34" charset="0"/>
                <a:cs typeface="Arial" pitchFamily="34" charset="0"/>
              </a:rPr>
              <a:t>protect individuals’ ePHI that is created, received, used or maintained by covered entities.</a:t>
            </a:r>
          </a:p>
          <a:p>
            <a:pPr lvl="1">
              <a:buClr>
                <a:schemeClr val="accent2">
                  <a:lumMod val="75000"/>
                </a:schemeClr>
              </a:buClr>
            </a:pPr>
            <a:r>
              <a:rPr lang="en-US" dirty="0" smtClean="0">
                <a:latin typeface="Arial" pitchFamily="34" charset="0"/>
                <a:cs typeface="Arial" pitchFamily="34" charset="0"/>
              </a:rPr>
              <a:t>outline administrative, technical and physical procedures to ensure the confidentiality, integrity and availability of ePHI.</a:t>
            </a:r>
          </a:p>
          <a:p>
            <a:pPr>
              <a:buNone/>
            </a:pPr>
            <a:endParaRPr lang="en-US" dirty="0" smtClean="0">
              <a:latin typeface="Arial" pitchFamily="34" charset="0"/>
              <a:cs typeface="Arial" pitchFamily="34" charset="0"/>
            </a:endParaRP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04088"/>
            <a:ext cx="8229600" cy="819912"/>
          </a:xfrm>
        </p:spPr>
        <p:txBody>
          <a:bodyPr>
            <a:normAutofit/>
          </a:bodyPr>
          <a:lstStyle/>
          <a:p>
            <a:pPr algn="ctr"/>
            <a:r>
              <a:rPr lang="en-US" sz="3600" dirty="0" smtClean="0">
                <a:solidFill>
                  <a:schemeClr val="accent2">
                    <a:lumMod val="75000"/>
                  </a:schemeClr>
                </a:solidFill>
                <a:latin typeface="+mn-lt"/>
              </a:rPr>
              <a:t>Training Acknowledgment</a:t>
            </a:r>
            <a:endParaRPr lang="en-US" sz="3600" dirty="0">
              <a:solidFill>
                <a:schemeClr val="accent2">
                  <a:lumMod val="75000"/>
                </a:schemeClr>
              </a:solidFill>
              <a:latin typeface="+mn-lt"/>
            </a:endParaRPr>
          </a:p>
        </p:txBody>
      </p:sp>
      <p:sp>
        <p:nvSpPr>
          <p:cNvPr id="4" name="Content Placeholder 3"/>
          <p:cNvSpPr>
            <a:spLocks noGrp="1"/>
          </p:cNvSpPr>
          <p:nvPr>
            <p:ph idx="1"/>
          </p:nvPr>
        </p:nvSpPr>
        <p:spPr/>
        <p:txBody>
          <a:bodyPr>
            <a:normAutofit fontScale="77500" lnSpcReduction="20000"/>
          </a:bodyPr>
          <a:lstStyle/>
          <a:p>
            <a:pPr>
              <a:buClr>
                <a:schemeClr val="accent2">
                  <a:lumMod val="75000"/>
                </a:schemeClr>
              </a:buClr>
              <a:buFont typeface="Wingdings" pitchFamily="2" charset="2"/>
              <a:buChar char="Ø"/>
            </a:pPr>
            <a:r>
              <a:rPr lang="en-US" sz="2800" dirty="0" smtClean="0">
                <a:cs typeface="Arial" pitchFamily="34" charset="0"/>
              </a:rPr>
              <a:t>I have completed this “HIPAA/HITECH Privacy and Security” training.</a:t>
            </a:r>
          </a:p>
          <a:p>
            <a:pPr>
              <a:buClr>
                <a:schemeClr val="accent2">
                  <a:lumMod val="75000"/>
                </a:schemeClr>
              </a:buClr>
              <a:buFont typeface="Wingdings" pitchFamily="2" charset="2"/>
              <a:buChar char="Ø"/>
            </a:pPr>
            <a:endParaRPr lang="en-US" sz="2800" dirty="0" smtClean="0">
              <a:cs typeface="Arial" pitchFamily="34" charset="0"/>
            </a:endParaRPr>
          </a:p>
          <a:p>
            <a:pPr>
              <a:buClr>
                <a:schemeClr val="accent2">
                  <a:lumMod val="75000"/>
                </a:schemeClr>
              </a:buClr>
              <a:buFont typeface="Wingdings" pitchFamily="2" charset="2"/>
              <a:buChar char="Ø"/>
            </a:pPr>
            <a:r>
              <a:rPr lang="en-US" sz="2800" dirty="0" smtClean="0">
                <a:cs typeface="Arial" pitchFamily="34" charset="0"/>
              </a:rPr>
              <a:t>I agree to abide by UConn Health’s Confidentiality and HIPAA Privacy and Security policies.</a:t>
            </a:r>
          </a:p>
          <a:p>
            <a:pPr>
              <a:buClr>
                <a:schemeClr val="accent2">
                  <a:lumMod val="75000"/>
                </a:schemeClr>
              </a:buClr>
              <a:buFont typeface="Wingdings" pitchFamily="2" charset="2"/>
              <a:buChar char="Ø"/>
            </a:pPr>
            <a:endParaRPr lang="en-US" sz="2800" dirty="0" smtClean="0">
              <a:cs typeface="Arial" pitchFamily="34" charset="0"/>
            </a:endParaRPr>
          </a:p>
          <a:p>
            <a:pPr>
              <a:buClr>
                <a:schemeClr val="accent2">
                  <a:lumMod val="75000"/>
                </a:schemeClr>
              </a:buClr>
              <a:buFont typeface="Wingdings" pitchFamily="2" charset="2"/>
              <a:buChar char="Ø"/>
            </a:pPr>
            <a:r>
              <a:rPr lang="en-US" sz="2800" dirty="0" smtClean="0">
                <a:cs typeface="Arial" pitchFamily="34" charset="0"/>
              </a:rPr>
              <a:t>I have been informed where to obtain additional information on HIPAA Privacy and Security.</a:t>
            </a:r>
          </a:p>
          <a:p>
            <a:pPr>
              <a:buClr>
                <a:schemeClr val="accent2">
                  <a:lumMod val="75000"/>
                </a:schemeClr>
              </a:buClr>
              <a:buFont typeface="Wingdings" pitchFamily="2" charset="2"/>
              <a:buChar char="Ø"/>
            </a:pPr>
            <a:endParaRPr lang="en-US" sz="2800" dirty="0" smtClean="0">
              <a:cs typeface="Arial" pitchFamily="34" charset="0"/>
            </a:endParaRPr>
          </a:p>
          <a:p>
            <a:pPr>
              <a:buClr>
                <a:schemeClr val="accent2">
                  <a:lumMod val="75000"/>
                </a:schemeClr>
              </a:buClr>
              <a:buFont typeface="Wingdings" pitchFamily="2" charset="2"/>
              <a:buChar char="Ø"/>
            </a:pPr>
            <a:r>
              <a:rPr lang="en-US" sz="2800" dirty="0" smtClean="0">
                <a:cs typeface="Arial" pitchFamily="34" charset="0"/>
              </a:rPr>
              <a:t>I acknowledge my obligation to report a HIPAA Privacy or Security concern.</a:t>
            </a:r>
          </a:p>
          <a:p>
            <a:pPr>
              <a:buClr>
                <a:schemeClr val="accent6">
                  <a:lumMod val="60000"/>
                  <a:lumOff val="40000"/>
                </a:schemeClr>
              </a:buClr>
              <a:buFont typeface="Wingdings" pitchFamily="2" charset="2"/>
              <a:buChar char="v"/>
            </a:pPr>
            <a:endParaRPr lang="en-US" sz="3200" dirty="0" smtClean="0">
              <a:cs typeface="Arial" pitchFamily="34" charset="0"/>
            </a:endParaRPr>
          </a:p>
          <a:p>
            <a:pPr>
              <a:buClr>
                <a:schemeClr val="accent6">
                  <a:lumMod val="60000"/>
                  <a:lumOff val="40000"/>
                </a:schemeClr>
              </a:buClr>
              <a:buNone/>
            </a:pPr>
            <a:r>
              <a:rPr lang="en-US" sz="2800" dirty="0" smtClean="0">
                <a:cs typeface="Arial" pitchFamily="34" charset="0"/>
              </a:rPr>
              <a:t>	Yes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2947</TotalTime>
  <Words>6196</Words>
  <Application>Microsoft Office PowerPoint</Application>
  <PresentationFormat>On-screen Show (4:3)</PresentationFormat>
  <Paragraphs>700</Paragraphs>
  <Slides>90</Slides>
  <Notes>11</Notes>
  <HiddenSlides>0</HiddenSlides>
  <MMClips>0</MMClips>
  <ScaleCrop>false</ScaleCrop>
  <HeadingPairs>
    <vt:vector size="4" baseType="variant">
      <vt:variant>
        <vt:lpstr>Theme</vt:lpstr>
      </vt:variant>
      <vt:variant>
        <vt:i4>1</vt:i4>
      </vt:variant>
      <vt:variant>
        <vt:lpstr>Slide Titles</vt:lpstr>
      </vt:variant>
      <vt:variant>
        <vt:i4>90</vt:i4>
      </vt:variant>
    </vt:vector>
  </HeadingPairs>
  <TitlesOfParts>
    <vt:vector size="91" baseType="lpstr">
      <vt:lpstr>Flow</vt:lpstr>
      <vt:lpstr>PowerPoint Presentation</vt:lpstr>
      <vt:lpstr>Introduction</vt:lpstr>
      <vt:lpstr>When it comes to privacy and accountability, people always demand the former for themselves and the latter for everyone else.        David Brinkley </vt:lpstr>
      <vt:lpstr>UConn Health’s Confidentiality Policy</vt:lpstr>
      <vt:lpstr>What types of information must UCHC protect? </vt:lpstr>
      <vt:lpstr>HIPAA/HITECH  Privacy and Security</vt:lpstr>
      <vt:lpstr>HIPAA at a Glance</vt:lpstr>
      <vt:lpstr>HIPAA Privacy</vt:lpstr>
      <vt:lpstr>HIPAA Security</vt:lpstr>
      <vt:lpstr>What is HITECH?</vt:lpstr>
      <vt:lpstr>We’ve Come a Long Way…..Maybe</vt:lpstr>
      <vt:lpstr>What is Protected Health Information (PHI)?</vt:lpstr>
      <vt:lpstr>What makes PHI identifiable?</vt:lpstr>
      <vt:lpstr>What is “de-identified” information?</vt:lpstr>
      <vt:lpstr>PowerPoint Presentation</vt:lpstr>
      <vt:lpstr>Genetic Information</vt:lpstr>
      <vt:lpstr>Protecting PHI</vt:lpstr>
      <vt:lpstr>Patient Rights under HIPAA</vt:lpstr>
      <vt:lpstr>Patient Rights</vt:lpstr>
      <vt:lpstr>Patient Right to an Accounting of Disclosures</vt:lpstr>
      <vt:lpstr>Patient Right to an Accounting of Disclosures (continued)</vt:lpstr>
      <vt:lpstr>PowerPoint Presentation</vt:lpstr>
      <vt:lpstr>Patient Right to View His/Her Record</vt:lpstr>
      <vt:lpstr>Patient Right to Obtain a Copy of His/Her Medical/Dental or Billing Records</vt:lpstr>
      <vt:lpstr>Patient Right to Send Record Copies to Others</vt:lpstr>
      <vt:lpstr>Patient Requests for Record Copies</vt:lpstr>
      <vt:lpstr>Patient Right to Amend His/Her Medical Record</vt:lpstr>
      <vt:lpstr>Patient Right to Confidential Communications</vt:lpstr>
      <vt:lpstr>Patient Right to Restrict Disclosures to Health Care Plans  </vt:lpstr>
      <vt:lpstr>Notice of Privacy Practices (NPP)</vt:lpstr>
      <vt:lpstr>Notice of Privacy Practices (NPP)</vt:lpstr>
      <vt:lpstr>Patient Authorizations  Regarding Their PHI</vt:lpstr>
      <vt:lpstr>Sharing PHI Without Authorization:  Remember “TPO”</vt:lpstr>
      <vt:lpstr>Sharing PHI without Authorization</vt:lpstr>
      <vt:lpstr>Sharing PHI without Authorization</vt:lpstr>
      <vt:lpstr>Disclosure of Patient Information to the Public  and Community Clergy Members</vt:lpstr>
      <vt:lpstr>Communicating with a Patient’s Family and Friends</vt:lpstr>
      <vt:lpstr>PowerPoint Presentation</vt:lpstr>
      <vt:lpstr>Disclosures Regarding Decedents</vt:lpstr>
      <vt:lpstr>When is a patient authorization required?</vt:lpstr>
      <vt:lpstr>Patient Authorizations</vt:lpstr>
      <vt:lpstr>PowerPoint Presentation</vt:lpstr>
      <vt:lpstr>Protecting Confidential  Patient Information</vt:lpstr>
      <vt:lpstr>Minimum Necessary Rule</vt:lpstr>
      <vt:lpstr>Students’ friends and family: Access and Disclosure</vt:lpstr>
      <vt:lpstr>Verifying Information Requests</vt:lpstr>
      <vt:lpstr>Verbal Exchanges Involving PHI</vt:lpstr>
      <vt:lpstr>PowerPoint Presentation</vt:lpstr>
      <vt:lpstr>Telephone/Voicemail/Answering Machine  Disclosure of PHI</vt:lpstr>
      <vt:lpstr>PowerPoint Presentation</vt:lpstr>
      <vt:lpstr>Managing Written PHI</vt:lpstr>
      <vt:lpstr>Mailing PHI</vt:lpstr>
      <vt:lpstr>Faxing PHI</vt:lpstr>
      <vt:lpstr>Faxing PHI</vt:lpstr>
      <vt:lpstr>Disposal of Paper Containing PHI</vt:lpstr>
      <vt:lpstr>Managing Electronic Information  You can't hold firewalls and intrusion detection systems accountable. You can only hold people accountable.                  Daryl White </vt:lpstr>
      <vt:lpstr>Acceptable Use of UConn Health’s  Information Technology Resources</vt:lpstr>
      <vt:lpstr>Data Authentication and Physical Safeguards</vt:lpstr>
      <vt:lpstr>Access Control to Facilities</vt:lpstr>
      <vt:lpstr>Virus Protection</vt:lpstr>
      <vt:lpstr>Mobile Computing Devices (MCD)</vt:lpstr>
      <vt:lpstr>Bring Your Own Device (BYOD)</vt:lpstr>
      <vt:lpstr>Disposing of Electronic Confidential Information</vt:lpstr>
      <vt:lpstr>Electronic Systems Access Control</vt:lpstr>
      <vt:lpstr>PowerPoint Presentation</vt:lpstr>
      <vt:lpstr>Electronic Systems Access Control</vt:lpstr>
      <vt:lpstr>Electronic PHI (ePHI)</vt:lpstr>
      <vt:lpstr>Electronic PHI (ePHI)</vt:lpstr>
      <vt:lpstr>Monitoring of Electronic Patient Information Systems</vt:lpstr>
      <vt:lpstr>Think before you click……</vt:lpstr>
      <vt:lpstr>PowerPoint Presentation</vt:lpstr>
      <vt:lpstr>Patient Portals</vt:lpstr>
      <vt:lpstr>Emailing PHI</vt:lpstr>
      <vt:lpstr>Using Email Encryption</vt:lpstr>
      <vt:lpstr>PowerPoint Presentation</vt:lpstr>
      <vt:lpstr>Texting PHI</vt:lpstr>
      <vt:lpstr>Social Media</vt:lpstr>
      <vt:lpstr>PowerPoint Presentation</vt:lpstr>
      <vt:lpstr>Managing Breaches of PHI</vt:lpstr>
      <vt:lpstr>Breaches</vt:lpstr>
      <vt:lpstr>Managing Breaches</vt:lpstr>
      <vt:lpstr>Examples of Breaches that Have  Occurred at UConn Health</vt:lpstr>
      <vt:lpstr>Examples of Breaches that Have  Occurred at UConn Health</vt:lpstr>
      <vt:lpstr>Tips for Preventing Breaches</vt:lpstr>
      <vt:lpstr>Tips for Preventing Breaches</vt:lpstr>
      <vt:lpstr>Patient Complaints Regarding Breaches of PHI</vt:lpstr>
      <vt:lpstr>UConn Health Policies</vt:lpstr>
      <vt:lpstr>UConn Health Contacts</vt:lpstr>
      <vt:lpstr>Thank you for completing the HIPAA/HITECH Privacy and Security training.    Please complete the training acknowledgment on the next slide.     </vt:lpstr>
      <vt:lpstr>Training Acknowledgment</vt:lpstr>
    </vt:vector>
  </TitlesOfParts>
  <Company>University of Connecticut Health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Privacy and Security</dc:title>
  <dc:creator>agadmin</dc:creator>
  <cp:lastModifiedBy>Case,Barbara</cp:lastModifiedBy>
  <cp:revision>313</cp:revision>
  <dcterms:created xsi:type="dcterms:W3CDTF">2013-06-29T11:14:09Z</dcterms:created>
  <dcterms:modified xsi:type="dcterms:W3CDTF">2014-08-21T13:12:02Z</dcterms:modified>
</cp:coreProperties>
</file>