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60" r:id="rId2"/>
    <p:sldId id="333" r:id="rId3"/>
    <p:sldId id="361" r:id="rId4"/>
    <p:sldId id="309" r:id="rId5"/>
    <p:sldId id="310" r:id="rId6"/>
    <p:sldId id="346" r:id="rId7"/>
    <p:sldId id="314" r:id="rId8"/>
    <p:sldId id="349" r:id="rId9"/>
    <p:sldId id="364" r:id="rId10"/>
    <p:sldId id="365" r:id="rId11"/>
    <p:sldId id="362" r:id="rId12"/>
    <p:sldId id="366" r:id="rId13"/>
    <p:sldId id="319" r:id="rId14"/>
    <p:sldId id="326" r:id="rId15"/>
    <p:sldId id="327" r:id="rId16"/>
    <p:sldId id="325" r:id="rId17"/>
    <p:sldId id="329" r:id="rId18"/>
    <p:sldId id="330" r:id="rId19"/>
    <p:sldId id="328" r:id="rId20"/>
    <p:sldId id="332" r:id="rId21"/>
    <p:sldId id="350" r:id="rId22"/>
    <p:sldId id="331" r:id="rId23"/>
    <p:sldId id="437" r:id="rId24"/>
    <p:sldId id="438" r:id="rId25"/>
    <p:sldId id="320" r:id="rId26"/>
    <p:sldId id="363" r:id="rId27"/>
    <p:sldId id="322" r:id="rId28"/>
    <p:sldId id="321" r:id="rId29"/>
    <p:sldId id="352" r:id="rId30"/>
    <p:sldId id="353" r:id="rId31"/>
    <p:sldId id="354" r:id="rId32"/>
    <p:sldId id="355" r:id="rId33"/>
    <p:sldId id="356" r:id="rId34"/>
    <p:sldId id="357" r:id="rId35"/>
    <p:sldId id="323" r:id="rId36"/>
    <p:sldId id="358"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FF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1122" autoAdjust="0"/>
  </p:normalViewPr>
  <p:slideViewPr>
    <p:cSldViewPr snapToGrid="0">
      <p:cViewPr varScale="1">
        <p:scale>
          <a:sx n="104" d="100"/>
          <a:sy n="104"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133CF-0295-4118-A962-947ACE44122E}" type="datetimeFigureOut">
              <a:rPr lang="en-US" smtClean="0"/>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CE199-1761-4295-85DA-AEAAE4EAF807}" type="slidenum">
              <a:rPr lang="en-US" smtClean="0"/>
              <a:t>‹#›</a:t>
            </a:fld>
            <a:endParaRPr lang="en-US" dirty="0"/>
          </a:p>
        </p:txBody>
      </p:sp>
    </p:spTree>
    <p:extLst>
      <p:ext uri="{BB962C8B-B14F-4D97-AF65-F5344CB8AC3E}">
        <p14:creationId xmlns:p14="http://schemas.microsoft.com/office/powerpoint/2010/main" val="349715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378358"/>
            <a:ext cx="9144000" cy="2162997"/>
          </a:xfrm>
        </p:spPr>
        <p:txBody>
          <a:bodyPr anchor="b">
            <a:normAutofit/>
          </a:bodyPr>
          <a:lstStyle>
            <a:lvl1pPr algn="ctr">
              <a:defRPr sz="5400" b="1"/>
            </a:lvl1pPr>
          </a:lstStyle>
          <a:p>
            <a:r>
              <a:rPr lang="de-DE"/>
              <a:t>Titelmasterformat durch Klicken bearbeiten</a:t>
            </a:r>
            <a:endParaRPr lang="en-US"/>
          </a:p>
        </p:txBody>
      </p:sp>
      <p:sp>
        <p:nvSpPr>
          <p:cNvPr id="3" name="Untertitel 2"/>
          <p:cNvSpPr>
            <a:spLocks noGrp="1"/>
          </p:cNvSpPr>
          <p:nvPr>
            <p:ph type="subTitle" idx="1"/>
          </p:nvPr>
        </p:nvSpPr>
        <p:spPr>
          <a:xfrm>
            <a:off x="1524000" y="4133009"/>
            <a:ext cx="9144000" cy="132974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cxnSp>
        <p:nvCxnSpPr>
          <p:cNvPr id="4" name="Gerader Verbinder 4">
            <a:extLst>
              <a:ext uri="{FF2B5EF4-FFF2-40B4-BE49-F238E27FC236}">
                <a16:creationId xmlns:a16="http://schemas.microsoft.com/office/drawing/2014/main" id="{001B4E93-C663-AF45-7270-30AE6857FBB9}"/>
              </a:ext>
            </a:extLst>
          </p:cNvPr>
          <p:cNvCxnSpPr>
            <a:cxnSpLocks/>
          </p:cNvCxnSpPr>
          <p:nvPr userDrawn="1"/>
        </p:nvCxnSpPr>
        <p:spPr>
          <a:xfrm flipV="1">
            <a:off x="2758168" y="3825826"/>
            <a:ext cx="6675663" cy="227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14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1751" y="344577"/>
            <a:ext cx="10515600" cy="554413"/>
          </a:xfrm>
        </p:spPr>
        <p:txBody>
          <a:bodyPr anchor="t">
            <a:normAutofit/>
          </a:bodyPr>
          <a:lstStyle>
            <a:lvl1pPr>
              <a:defRPr sz="3200" b="1"/>
            </a:lvl1pPr>
          </a:lstStyle>
          <a:p>
            <a:r>
              <a:rPr lang="de-DE"/>
              <a:t>Titelmasterformat durch Klicken bearbeiten</a:t>
            </a:r>
            <a:endParaRPr lang="en-US"/>
          </a:p>
        </p:txBody>
      </p:sp>
      <p:sp>
        <p:nvSpPr>
          <p:cNvPr id="3" name="Inhaltsplatzhalter 2"/>
          <p:cNvSpPr>
            <a:spLocks noGrp="1"/>
          </p:cNvSpPr>
          <p:nvPr>
            <p:ph idx="1"/>
          </p:nvPr>
        </p:nvSpPr>
        <p:spPr>
          <a:xfrm>
            <a:off x="732462" y="1199507"/>
            <a:ext cx="10727076" cy="475950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cxnSp>
        <p:nvCxnSpPr>
          <p:cNvPr id="4" name="Gerader Verbinder 4">
            <a:extLst>
              <a:ext uri="{FF2B5EF4-FFF2-40B4-BE49-F238E27FC236}">
                <a16:creationId xmlns:a16="http://schemas.microsoft.com/office/drawing/2014/main" id="{9E31403A-EE95-C4EB-4713-3B9A82A3C900}"/>
              </a:ext>
            </a:extLst>
          </p:cNvPr>
          <p:cNvCxnSpPr>
            <a:cxnSpLocks/>
          </p:cNvCxnSpPr>
          <p:nvPr userDrawn="1"/>
        </p:nvCxnSpPr>
        <p:spPr>
          <a:xfrm flipV="1">
            <a:off x="221751" y="891107"/>
            <a:ext cx="10845642" cy="227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91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7"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963" y="6176963"/>
            <a:ext cx="2085601" cy="725961"/>
          </a:xfrm>
          <a:prstGeom prst="rect">
            <a:avLst/>
          </a:prstGeom>
        </p:spPr>
      </p:pic>
      <p:pic>
        <p:nvPicPr>
          <p:cNvPr id="8" name="Grafik 7"/>
          <p:cNvPicPr>
            <a:picLocks noChangeAspect="1"/>
          </p:cNvPicPr>
          <p:nvPr userDrawn="1"/>
        </p:nvPicPr>
        <p:blipFill>
          <a:blip r:embed="rId5"/>
          <a:stretch>
            <a:fillRect/>
          </a:stretch>
        </p:blipFill>
        <p:spPr>
          <a:xfrm>
            <a:off x="11309587" y="0"/>
            <a:ext cx="895861" cy="919165"/>
          </a:xfrm>
          <a:prstGeom prst="rect">
            <a:avLst/>
          </a:prstGeom>
        </p:spPr>
      </p:pic>
    </p:spTree>
    <p:extLst>
      <p:ext uri="{BB962C8B-B14F-4D97-AF65-F5344CB8AC3E}">
        <p14:creationId xmlns:p14="http://schemas.microsoft.com/office/powerpoint/2010/main" val="219487046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nSpc>
                <a:spcPct val="100000"/>
              </a:lnSpc>
            </a:pPr>
            <a:r>
              <a:rPr lang="en-US" sz="4800" b="1" dirty="0"/>
              <a:t>MULTI-LANGUAGE MANAGEMENT</a:t>
            </a:r>
            <a:br>
              <a:rPr lang="en-US" sz="4400" b="1" dirty="0"/>
            </a:br>
            <a:r>
              <a:rPr lang="en-US" sz="4000" dirty="0"/>
              <a:t>– An End-User’s Guide –</a:t>
            </a:r>
            <a:endParaRPr lang="en-US" sz="3600" dirty="0"/>
          </a:p>
        </p:txBody>
      </p:sp>
      <p:sp>
        <p:nvSpPr>
          <p:cNvPr id="6" name="Rechteck 5"/>
          <p:cNvSpPr/>
          <p:nvPr/>
        </p:nvSpPr>
        <p:spPr>
          <a:xfrm>
            <a:off x="66675" y="6143625"/>
            <a:ext cx="2819400" cy="7143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914" y="786704"/>
            <a:ext cx="3738171" cy="1301192"/>
          </a:xfrm>
          <a:prstGeom prst="rect">
            <a:avLst/>
          </a:prstGeom>
        </p:spPr>
      </p:pic>
      <p:sp>
        <p:nvSpPr>
          <p:cNvPr id="8" name="Textfeld 7"/>
          <p:cNvSpPr txBox="1"/>
          <p:nvPr/>
        </p:nvSpPr>
        <p:spPr>
          <a:xfrm>
            <a:off x="129531" y="123567"/>
            <a:ext cx="1059906" cy="307777"/>
          </a:xfrm>
          <a:prstGeom prst="rect">
            <a:avLst/>
          </a:prstGeom>
          <a:noFill/>
        </p:spPr>
        <p:txBody>
          <a:bodyPr wrap="none" rtlCol="0">
            <a:spAutoFit/>
          </a:bodyPr>
          <a:lstStyle/>
          <a:p>
            <a:r>
              <a:rPr lang="en-US" sz="1400"/>
              <a:t>v2023.11.06</a:t>
            </a:r>
            <a:endParaRPr lang="en-US" sz="1400" dirty="0"/>
          </a:p>
        </p:txBody>
      </p:sp>
    </p:spTree>
    <p:extLst>
      <p:ext uri="{BB962C8B-B14F-4D97-AF65-F5344CB8AC3E}">
        <p14:creationId xmlns:p14="http://schemas.microsoft.com/office/powerpoint/2010/main" val="121868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Managing languages </a:t>
            </a:r>
            <a:r>
              <a:rPr lang="en-US" sz="3200"/>
              <a:t>in projects</a:t>
            </a:r>
            <a:r>
              <a:rPr kumimoji="0" lang="en-US" sz="2400" b="0" i="0" u="none" strike="noStrike" kern="1200" cap="none" spc="0" normalizeH="0" baseline="0" noProof="0">
                <a:ln>
                  <a:noFill/>
                </a:ln>
                <a:solidFill>
                  <a:prstClr val="black"/>
                </a:solidFill>
                <a:effectLst/>
                <a:uLnTx/>
                <a:uFillTx/>
                <a:latin typeface="Roboto"/>
                <a:ea typeface="+mj-ea"/>
                <a:cs typeface="+mj-cs"/>
              </a:rPr>
              <a:t> (ctd.)</a:t>
            </a:r>
            <a:endParaRPr lang="en-US" sz="3200" dirty="0"/>
          </a:p>
        </p:txBody>
      </p:sp>
      <p:sp>
        <p:nvSpPr>
          <p:cNvPr id="3" name="Inhaltsplatzhalter 2"/>
          <p:cNvSpPr>
            <a:spLocks noGrp="1"/>
          </p:cNvSpPr>
          <p:nvPr>
            <p:ph idx="1"/>
          </p:nvPr>
        </p:nvSpPr>
        <p:spPr/>
        <p:txBody>
          <a:bodyPr/>
          <a:lstStyle/>
          <a:p>
            <a:pPr>
              <a:lnSpc>
                <a:spcPct val="100000"/>
              </a:lnSpc>
            </a:pPr>
            <a:r>
              <a:rPr lang="en-US" sz="2400"/>
              <a:t>The icons / buttons in the table on the </a:t>
            </a:r>
            <a:r>
              <a:rPr lang="en-US" sz="2400" b="1"/>
              <a:t>Languages</a:t>
            </a:r>
            <a:r>
              <a:rPr lang="en-US" sz="2400"/>
              <a:t> tab explained:</a:t>
            </a:r>
          </a:p>
          <a:p>
            <a:pPr lvl="1">
              <a:lnSpc>
                <a:spcPct val="100000"/>
              </a:lnSpc>
              <a:buFont typeface="Roboto Condensed" panose="02000000000000000000" pitchFamily="2" charset="0"/>
              <a:buChar char="—"/>
            </a:pPr>
            <a:r>
              <a:rPr lang="en-US" sz="2000"/>
              <a:t>         Edit the language’s display name and id</a:t>
            </a:r>
          </a:p>
          <a:p>
            <a:pPr lvl="1">
              <a:lnSpc>
                <a:spcPct val="100000"/>
              </a:lnSpc>
              <a:buFont typeface="Roboto Condensed" panose="02000000000000000000" pitchFamily="2" charset="0"/>
              <a:buChar char="—"/>
            </a:pPr>
            <a:r>
              <a:rPr lang="en-US" sz="2000"/>
              <a:t>         Update a language (including importing from a file)</a:t>
            </a:r>
          </a:p>
          <a:p>
            <a:pPr lvl="1">
              <a:lnSpc>
                <a:spcPct val="100000"/>
              </a:lnSpc>
              <a:buFont typeface="Roboto Condensed" panose="02000000000000000000" pitchFamily="2" charset="0"/>
              <a:buChar char="—"/>
            </a:pPr>
            <a:r>
              <a:rPr lang="en-US" sz="2000"/>
              <a:t>         Access the Forms/Surveys tab for this language</a:t>
            </a:r>
          </a:p>
          <a:p>
            <a:pPr lvl="1">
              <a:lnSpc>
                <a:spcPct val="100000"/>
              </a:lnSpc>
              <a:buFont typeface="Roboto Condensed" panose="02000000000000000000" pitchFamily="2" charset="0"/>
              <a:buChar char="—"/>
            </a:pPr>
            <a:r>
              <a:rPr lang="en-US" sz="2000"/>
              <a:t>         Access the Alerts tab for this language</a:t>
            </a:r>
          </a:p>
          <a:p>
            <a:pPr lvl="1">
              <a:lnSpc>
                <a:spcPct val="100000"/>
              </a:lnSpc>
              <a:buFont typeface="Roboto Condensed" panose="02000000000000000000" pitchFamily="2" charset="0"/>
              <a:buChar char="—"/>
            </a:pPr>
            <a:r>
              <a:rPr lang="en-US" sz="2000"/>
              <a:t>         Access the Misc tab for this language (disabled for the Base Language)</a:t>
            </a:r>
          </a:p>
          <a:p>
            <a:pPr lvl="1">
              <a:lnSpc>
                <a:spcPct val="100000"/>
              </a:lnSpc>
              <a:buFont typeface="Roboto Condensed" panose="02000000000000000000" pitchFamily="2" charset="0"/>
              <a:buChar char="—"/>
            </a:pPr>
            <a:r>
              <a:rPr lang="en-US" sz="2000"/>
              <a:t>         Access the User Interface tab for this language (a red icon        means that the language was</a:t>
            </a:r>
            <a:br>
              <a:rPr lang="en-US" sz="2000"/>
            </a:br>
            <a:r>
              <a:rPr lang="en-US" sz="2000"/>
              <a:t>            initialized from a system language; an additional flash         indicates that this language </a:t>
            </a:r>
            <a:br>
              <a:rPr lang="en-US" sz="2000"/>
            </a:br>
            <a:r>
              <a:rPr lang="en-US" sz="2000"/>
              <a:t>            is “subscribed”, i.e., subject to automatic updates). Depending on administrative settings,</a:t>
            </a:r>
            <a:br>
              <a:rPr lang="en-US" sz="2000"/>
            </a:br>
            <a:r>
              <a:rPr lang="en-US" sz="2000"/>
              <a:t>            translation of user interface items may be blocked.</a:t>
            </a:r>
          </a:p>
          <a:p>
            <a:pPr lvl="1">
              <a:lnSpc>
                <a:spcPct val="100000"/>
              </a:lnSpc>
              <a:buFont typeface="Roboto Condensed" panose="02000000000000000000" pitchFamily="2" charset="0"/>
              <a:buChar char="—"/>
            </a:pPr>
            <a:r>
              <a:rPr lang="en-US" sz="2000"/>
              <a:t>         Export translations for this language</a:t>
            </a:r>
          </a:p>
          <a:p>
            <a:pPr lvl="1">
              <a:lnSpc>
                <a:spcPct val="100000"/>
              </a:lnSpc>
              <a:buFont typeface="Roboto Condensed" panose="02000000000000000000" pitchFamily="2" charset="0"/>
              <a:buChar char="—"/>
            </a:pPr>
            <a:r>
              <a:rPr lang="en-US" sz="2000"/>
              <a:t>         Download translated instrument PDFs for this language</a:t>
            </a:r>
          </a:p>
          <a:p>
            <a:pPr lvl="1">
              <a:lnSpc>
                <a:spcPct val="100000"/>
              </a:lnSpc>
              <a:buFont typeface="Roboto Condensed" panose="02000000000000000000" pitchFamily="2" charset="0"/>
              <a:buChar char="—"/>
            </a:pPr>
            <a:r>
              <a:rPr lang="en-US" sz="2000"/>
              <a:t>         Delete this language</a:t>
            </a:r>
            <a:endParaRPr lang="en-US" sz="1800"/>
          </a:p>
        </p:txBody>
      </p:sp>
      <p:pic>
        <p:nvPicPr>
          <p:cNvPr id="11" name="Picture 10">
            <a:extLst>
              <a:ext uri="{FF2B5EF4-FFF2-40B4-BE49-F238E27FC236}">
                <a16:creationId xmlns:a16="http://schemas.microsoft.com/office/drawing/2014/main" id="{7B0EC29E-F91C-08C3-330B-0EEE03B190B3}"/>
              </a:ext>
            </a:extLst>
          </p:cNvPr>
          <p:cNvPicPr>
            <a:picLocks noChangeAspect="1"/>
          </p:cNvPicPr>
          <p:nvPr/>
        </p:nvPicPr>
        <p:blipFill>
          <a:blip r:embed="rId2"/>
          <a:stretch>
            <a:fillRect/>
          </a:stretch>
        </p:blipFill>
        <p:spPr>
          <a:xfrm>
            <a:off x="1533938" y="1641691"/>
            <a:ext cx="406421" cy="386100"/>
          </a:xfrm>
          <a:prstGeom prst="rect">
            <a:avLst/>
          </a:prstGeom>
        </p:spPr>
      </p:pic>
      <p:pic>
        <p:nvPicPr>
          <p:cNvPr id="13" name="Picture 12">
            <a:extLst>
              <a:ext uri="{FF2B5EF4-FFF2-40B4-BE49-F238E27FC236}">
                <a16:creationId xmlns:a16="http://schemas.microsoft.com/office/drawing/2014/main" id="{DD318988-DA9D-C6B5-15B5-116212F8E6E7}"/>
              </a:ext>
            </a:extLst>
          </p:cNvPr>
          <p:cNvPicPr>
            <a:picLocks noChangeAspect="1"/>
          </p:cNvPicPr>
          <p:nvPr/>
        </p:nvPicPr>
        <p:blipFill>
          <a:blip r:embed="rId3"/>
          <a:stretch>
            <a:fillRect/>
          </a:stretch>
        </p:blipFill>
        <p:spPr>
          <a:xfrm>
            <a:off x="1524511" y="1999510"/>
            <a:ext cx="416582" cy="391180"/>
          </a:xfrm>
          <a:prstGeom prst="rect">
            <a:avLst/>
          </a:prstGeom>
        </p:spPr>
      </p:pic>
      <p:pic>
        <p:nvPicPr>
          <p:cNvPr id="15" name="Picture 14">
            <a:extLst>
              <a:ext uri="{FF2B5EF4-FFF2-40B4-BE49-F238E27FC236}">
                <a16:creationId xmlns:a16="http://schemas.microsoft.com/office/drawing/2014/main" id="{35B17264-873A-8E56-D3E3-3E04E27505AE}"/>
              </a:ext>
            </a:extLst>
          </p:cNvPr>
          <p:cNvPicPr>
            <a:picLocks noChangeAspect="1"/>
          </p:cNvPicPr>
          <p:nvPr/>
        </p:nvPicPr>
        <p:blipFill>
          <a:blip r:embed="rId4"/>
          <a:stretch>
            <a:fillRect/>
          </a:stretch>
        </p:blipFill>
        <p:spPr>
          <a:xfrm>
            <a:off x="1524511" y="2377777"/>
            <a:ext cx="401341" cy="386100"/>
          </a:xfrm>
          <a:prstGeom prst="rect">
            <a:avLst/>
          </a:prstGeom>
        </p:spPr>
      </p:pic>
      <p:pic>
        <p:nvPicPr>
          <p:cNvPr id="17" name="Picture 16">
            <a:extLst>
              <a:ext uri="{FF2B5EF4-FFF2-40B4-BE49-F238E27FC236}">
                <a16:creationId xmlns:a16="http://schemas.microsoft.com/office/drawing/2014/main" id="{EB1BF393-3AB5-3915-C72D-A679A188750C}"/>
              </a:ext>
            </a:extLst>
          </p:cNvPr>
          <p:cNvPicPr>
            <a:picLocks noChangeAspect="1"/>
          </p:cNvPicPr>
          <p:nvPr/>
        </p:nvPicPr>
        <p:blipFill>
          <a:blip r:embed="rId5"/>
          <a:stretch>
            <a:fillRect/>
          </a:stretch>
        </p:blipFill>
        <p:spPr>
          <a:xfrm>
            <a:off x="1543365" y="2735567"/>
            <a:ext cx="381019" cy="375939"/>
          </a:xfrm>
          <a:prstGeom prst="rect">
            <a:avLst/>
          </a:prstGeom>
        </p:spPr>
      </p:pic>
      <p:pic>
        <p:nvPicPr>
          <p:cNvPr id="21" name="Picture 20">
            <a:extLst>
              <a:ext uri="{FF2B5EF4-FFF2-40B4-BE49-F238E27FC236}">
                <a16:creationId xmlns:a16="http://schemas.microsoft.com/office/drawing/2014/main" id="{CE540FF8-CA29-5C9C-1E19-94ED90377A74}"/>
              </a:ext>
            </a:extLst>
          </p:cNvPr>
          <p:cNvPicPr>
            <a:picLocks noChangeAspect="1"/>
          </p:cNvPicPr>
          <p:nvPr/>
        </p:nvPicPr>
        <p:blipFill>
          <a:blip r:embed="rId6"/>
          <a:stretch>
            <a:fillRect/>
          </a:stretch>
        </p:blipFill>
        <p:spPr>
          <a:xfrm>
            <a:off x="1543365" y="3107808"/>
            <a:ext cx="416582" cy="391180"/>
          </a:xfrm>
          <a:prstGeom prst="rect">
            <a:avLst/>
          </a:prstGeom>
        </p:spPr>
      </p:pic>
      <p:pic>
        <p:nvPicPr>
          <p:cNvPr id="25" name="Picture 24">
            <a:extLst>
              <a:ext uri="{FF2B5EF4-FFF2-40B4-BE49-F238E27FC236}">
                <a16:creationId xmlns:a16="http://schemas.microsoft.com/office/drawing/2014/main" id="{57727DFC-37AC-5938-FDF4-FD17D8033AA8}"/>
              </a:ext>
            </a:extLst>
          </p:cNvPr>
          <p:cNvPicPr>
            <a:picLocks noChangeAspect="1"/>
          </p:cNvPicPr>
          <p:nvPr/>
        </p:nvPicPr>
        <p:blipFill>
          <a:blip r:embed="rId7"/>
          <a:stretch>
            <a:fillRect/>
          </a:stretch>
        </p:blipFill>
        <p:spPr>
          <a:xfrm>
            <a:off x="1578194" y="4766058"/>
            <a:ext cx="365778" cy="381019"/>
          </a:xfrm>
          <a:prstGeom prst="rect">
            <a:avLst/>
          </a:prstGeom>
        </p:spPr>
      </p:pic>
      <p:pic>
        <p:nvPicPr>
          <p:cNvPr id="27" name="Picture 26">
            <a:extLst>
              <a:ext uri="{FF2B5EF4-FFF2-40B4-BE49-F238E27FC236}">
                <a16:creationId xmlns:a16="http://schemas.microsoft.com/office/drawing/2014/main" id="{E6EF9DCD-75CD-2940-3FA2-FB91F8DBB36B}"/>
              </a:ext>
            </a:extLst>
          </p:cNvPr>
          <p:cNvPicPr>
            <a:picLocks noChangeAspect="1"/>
          </p:cNvPicPr>
          <p:nvPr/>
        </p:nvPicPr>
        <p:blipFill>
          <a:blip r:embed="rId8"/>
          <a:stretch>
            <a:fillRect/>
          </a:stretch>
        </p:blipFill>
        <p:spPr>
          <a:xfrm>
            <a:off x="1548445" y="5128223"/>
            <a:ext cx="401341" cy="386100"/>
          </a:xfrm>
          <a:prstGeom prst="rect">
            <a:avLst/>
          </a:prstGeom>
        </p:spPr>
      </p:pic>
      <p:pic>
        <p:nvPicPr>
          <p:cNvPr id="29" name="Picture 28">
            <a:extLst>
              <a:ext uri="{FF2B5EF4-FFF2-40B4-BE49-F238E27FC236}">
                <a16:creationId xmlns:a16="http://schemas.microsoft.com/office/drawing/2014/main" id="{90F52B6F-223A-A5B1-FCE8-957E03F243F8}"/>
              </a:ext>
            </a:extLst>
          </p:cNvPr>
          <p:cNvPicPr>
            <a:picLocks noChangeAspect="1"/>
          </p:cNvPicPr>
          <p:nvPr/>
        </p:nvPicPr>
        <p:blipFill>
          <a:blip r:embed="rId9"/>
          <a:stretch>
            <a:fillRect/>
          </a:stretch>
        </p:blipFill>
        <p:spPr>
          <a:xfrm>
            <a:off x="1543365" y="5517189"/>
            <a:ext cx="386100" cy="375939"/>
          </a:xfrm>
          <a:prstGeom prst="rect">
            <a:avLst/>
          </a:prstGeom>
        </p:spPr>
      </p:pic>
      <p:pic>
        <p:nvPicPr>
          <p:cNvPr id="23" name="Picture 22">
            <a:extLst>
              <a:ext uri="{FF2B5EF4-FFF2-40B4-BE49-F238E27FC236}">
                <a16:creationId xmlns:a16="http://schemas.microsoft.com/office/drawing/2014/main" id="{19F7EF0C-BC05-4F58-CFC6-ECE657D4722A}"/>
              </a:ext>
            </a:extLst>
          </p:cNvPr>
          <p:cNvPicPr>
            <a:picLocks noChangeAspect="1"/>
          </p:cNvPicPr>
          <p:nvPr/>
        </p:nvPicPr>
        <p:blipFill>
          <a:blip r:embed="rId10"/>
          <a:stretch>
            <a:fillRect/>
          </a:stretch>
        </p:blipFill>
        <p:spPr>
          <a:xfrm>
            <a:off x="7882244" y="3475272"/>
            <a:ext cx="431822" cy="401341"/>
          </a:xfrm>
          <a:prstGeom prst="rect">
            <a:avLst/>
          </a:prstGeom>
        </p:spPr>
      </p:pic>
      <p:pic>
        <p:nvPicPr>
          <p:cNvPr id="31" name="Picture 30">
            <a:extLst>
              <a:ext uri="{FF2B5EF4-FFF2-40B4-BE49-F238E27FC236}">
                <a16:creationId xmlns:a16="http://schemas.microsoft.com/office/drawing/2014/main" id="{A1BDAB1A-C3CD-78B5-39FA-D86177DD650F}"/>
              </a:ext>
            </a:extLst>
          </p:cNvPr>
          <p:cNvPicPr>
            <a:picLocks noChangeAspect="1"/>
          </p:cNvPicPr>
          <p:nvPr/>
        </p:nvPicPr>
        <p:blipFill>
          <a:blip r:embed="rId11"/>
          <a:stretch>
            <a:fillRect/>
          </a:stretch>
        </p:blipFill>
        <p:spPr>
          <a:xfrm>
            <a:off x="7663793" y="3798153"/>
            <a:ext cx="436902" cy="375939"/>
          </a:xfrm>
          <a:prstGeom prst="rect">
            <a:avLst/>
          </a:prstGeom>
        </p:spPr>
      </p:pic>
      <p:pic>
        <p:nvPicPr>
          <p:cNvPr id="33" name="Picture 32">
            <a:extLst>
              <a:ext uri="{FF2B5EF4-FFF2-40B4-BE49-F238E27FC236}">
                <a16:creationId xmlns:a16="http://schemas.microsoft.com/office/drawing/2014/main" id="{B125548F-7E8B-CC3C-5F3A-AC20A9637F01}"/>
              </a:ext>
            </a:extLst>
          </p:cNvPr>
          <p:cNvPicPr>
            <a:picLocks noChangeAspect="1"/>
          </p:cNvPicPr>
          <p:nvPr/>
        </p:nvPicPr>
        <p:blipFill>
          <a:blip r:embed="rId12"/>
          <a:stretch>
            <a:fillRect/>
          </a:stretch>
        </p:blipFill>
        <p:spPr>
          <a:xfrm>
            <a:off x="1514351" y="3484926"/>
            <a:ext cx="436902" cy="396260"/>
          </a:xfrm>
          <a:prstGeom prst="rect">
            <a:avLst/>
          </a:prstGeom>
        </p:spPr>
      </p:pic>
    </p:spTree>
    <p:extLst>
      <p:ext uri="{BB962C8B-B14F-4D97-AF65-F5344CB8AC3E}">
        <p14:creationId xmlns:p14="http://schemas.microsoft.com/office/powerpoint/2010/main" val="172481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a:t>Updating a language</a:t>
            </a:r>
            <a:endParaRPr lang="en-US" sz="3200" dirty="0"/>
          </a:p>
        </p:txBody>
      </p:sp>
      <p:sp>
        <p:nvSpPr>
          <p:cNvPr id="3" name="Inhaltsplatzhalter 2"/>
          <p:cNvSpPr>
            <a:spLocks noGrp="1"/>
          </p:cNvSpPr>
          <p:nvPr>
            <p:ph idx="1"/>
          </p:nvPr>
        </p:nvSpPr>
        <p:spPr/>
        <p:txBody>
          <a:bodyPr/>
          <a:lstStyle/>
          <a:p>
            <a:pPr marL="0" indent="0">
              <a:lnSpc>
                <a:spcPct val="100000"/>
              </a:lnSpc>
              <a:buNone/>
            </a:pPr>
            <a:r>
              <a:rPr lang="en-US" sz="2000"/>
              <a:t>To update a language (from a system language when</a:t>
            </a:r>
            <a:br>
              <a:rPr lang="en-US" sz="2000"/>
            </a:br>
            <a:r>
              <a:rPr lang="en-US" sz="2000"/>
              <a:t>not subscribed) or to import translations into a </a:t>
            </a:r>
            <a:br>
              <a:rPr lang="en-US" sz="2000"/>
            </a:br>
            <a:r>
              <a:rPr lang="en-US" sz="2000"/>
              <a:t>language, access the </a:t>
            </a:r>
            <a:r>
              <a:rPr lang="en-US" sz="2000" b="1"/>
              <a:t>Update Language </a:t>
            </a:r>
            <a:r>
              <a:rPr lang="en-US" sz="2000"/>
              <a:t>dialog (        ).</a:t>
            </a:r>
          </a:p>
          <a:p>
            <a:pPr marL="0" indent="0">
              <a:lnSpc>
                <a:spcPct val="100000"/>
              </a:lnSpc>
              <a:buNone/>
            </a:pPr>
            <a:r>
              <a:rPr lang="en-US" sz="2000"/>
              <a:t>Note: The available options may be limited, depending on</a:t>
            </a:r>
            <a:br>
              <a:rPr lang="en-US" sz="2000"/>
            </a:br>
            <a:r>
              <a:rPr lang="en-US" sz="2000"/>
              <a:t>administrative settings.</a:t>
            </a:r>
          </a:p>
          <a:p>
            <a:pPr marL="0" indent="0">
              <a:lnSpc>
                <a:spcPct val="100000"/>
              </a:lnSpc>
              <a:buNone/>
            </a:pPr>
            <a:endParaRPr lang="en-US" sz="2000"/>
          </a:p>
          <a:p>
            <a:pPr marL="0" indent="0">
              <a:lnSpc>
                <a:spcPct val="100000"/>
              </a:lnSpc>
              <a:buNone/>
            </a:pPr>
            <a:r>
              <a:rPr lang="en-US" sz="2000"/>
              <a:t>Any update are overlaid on the current configuration. This</a:t>
            </a:r>
            <a:br>
              <a:rPr lang="en-US" sz="2000"/>
            </a:br>
            <a:r>
              <a:rPr lang="en-US" sz="2000"/>
              <a:t>means that any subset of translations can be imported </a:t>
            </a:r>
            <a:br>
              <a:rPr lang="en-US" sz="2000"/>
            </a:br>
            <a:r>
              <a:rPr lang="en-US" sz="2000"/>
              <a:t>at any time. To erase translations (i.e., overwrite with</a:t>
            </a:r>
            <a:br>
              <a:rPr lang="en-US" sz="2000"/>
            </a:br>
            <a:r>
              <a:rPr lang="en-US" sz="2000"/>
              <a:t>blank values), they need to be in the import set and the</a:t>
            </a:r>
            <a:br>
              <a:rPr lang="en-US" sz="2000"/>
            </a:br>
            <a:r>
              <a:rPr lang="en-US" sz="2000"/>
              <a:t>“Allow blank values to overwrite existing translations”</a:t>
            </a:r>
            <a:br>
              <a:rPr lang="en-US" sz="2000"/>
            </a:br>
            <a:r>
              <a:rPr lang="en-US" sz="2000"/>
              <a:t>must be selected.</a:t>
            </a:r>
            <a:br>
              <a:rPr lang="en-US" sz="2000" dirty="0"/>
            </a:br>
            <a:br>
              <a:rPr lang="en-US" sz="2000"/>
            </a:br>
            <a:endParaRPr lang="en-US" sz="1600" dirty="0"/>
          </a:p>
        </p:txBody>
      </p:sp>
      <p:pic>
        <p:nvPicPr>
          <p:cNvPr id="5" name="Picture 4">
            <a:extLst>
              <a:ext uri="{FF2B5EF4-FFF2-40B4-BE49-F238E27FC236}">
                <a16:creationId xmlns:a16="http://schemas.microsoft.com/office/drawing/2014/main" id="{BF9C02AE-717D-08BC-4A68-51B29A6A547E}"/>
              </a:ext>
            </a:extLst>
          </p:cNvPr>
          <p:cNvPicPr>
            <a:picLocks noChangeAspect="1"/>
          </p:cNvPicPr>
          <p:nvPr/>
        </p:nvPicPr>
        <p:blipFill>
          <a:blip r:embed="rId2"/>
          <a:stretch>
            <a:fillRect/>
          </a:stretch>
        </p:blipFill>
        <p:spPr>
          <a:xfrm>
            <a:off x="6841413" y="1076402"/>
            <a:ext cx="4207022" cy="5601742"/>
          </a:xfrm>
          <a:prstGeom prst="rect">
            <a:avLst/>
          </a:prstGeom>
        </p:spPr>
      </p:pic>
      <p:pic>
        <p:nvPicPr>
          <p:cNvPr id="6" name="Picture 5">
            <a:extLst>
              <a:ext uri="{FF2B5EF4-FFF2-40B4-BE49-F238E27FC236}">
                <a16:creationId xmlns:a16="http://schemas.microsoft.com/office/drawing/2014/main" id="{B2170C02-71C4-1023-11AB-CADED2E64D87}"/>
              </a:ext>
            </a:extLst>
          </p:cNvPr>
          <p:cNvPicPr>
            <a:picLocks noChangeAspect="1"/>
          </p:cNvPicPr>
          <p:nvPr/>
        </p:nvPicPr>
        <p:blipFill>
          <a:blip r:embed="rId3"/>
          <a:stretch>
            <a:fillRect/>
          </a:stretch>
        </p:blipFill>
        <p:spPr>
          <a:xfrm>
            <a:off x="5576832" y="1820401"/>
            <a:ext cx="416582" cy="391180"/>
          </a:xfrm>
          <a:prstGeom prst="rect">
            <a:avLst/>
          </a:prstGeom>
        </p:spPr>
      </p:pic>
    </p:spTree>
    <p:extLst>
      <p:ext uri="{BB962C8B-B14F-4D97-AF65-F5344CB8AC3E}">
        <p14:creationId xmlns:p14="http://schemas.microsoft.com/office/powerpoint/2010/main" val="280546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EA53F-B2BD-FAF3-A569-3A4A3F4CE311}"/>
              </a:ext>
            </a:extLst>
          </p:cNvPr>
          <p:cNvPicPr>
            <a:picLocks noChangeAspect="1"/>
          </p:cNvPicPr>
          <p:nvPr/>
        </p:nvPicPr>
        <p:blipFill>
          <a:blip r:embed="rId2"/>
          <a:stretch>
            <a:fillRect/>
          </a:stretch>
        </p:blipFill>
        <p:spPr>
          <a:xfrm>
            <a:off x="2396359" y="1092104"/>
            <a:ext cx="8147872" cy="1385138"/>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Understanding </a:t>
            </a:r>
            <a:r>
              <a:rPr lang="en-US" sz="3200" dirty="0"/>
              <a:t>Default and Fallback</a:t>
            </a:r>
          </a:p>
        </p:txBody>
      </p:sp>
      <p:sp>
        <p:nvSpPr>
          <p:cNvPr id="3" name="Inhaltsplatzhalter 2"/>
          <p:cNvSpPr>
            <a:spLocks noGrp="1"/>
          </p:cNvSpPr>
          <p:nvPr>
            <p:ph idx="1"/>
          </p:nvPr>
        </p:nvSpPr>
        <p:spPr>
          <a:xfrm>
            <a:off x="2396359" y="2577455"/>
            <a:ext cx="9168112" cy="4280545"/>
          </a:xfrm>
        </p:spPr>
        <p:txBody>
          <a:bodyPr>
            <a:normAutofit/>
          </a:bodyPr>
          <a:lstStyle/>
          <a:p>
            <a:pPr marL="0" indent="0">
              <a:lnSpc>
                <a:spcPct val="100000"/>
              </a:lnSpc>
              <a:buNone/>
            </a:pPr>
            <a:r>
              <a:rPr lang="en-US" sz="2000"/>
              <a:t>The </a:t>
            </a:r>
            <a:r>
              <a:rPr lang="en-US" sz="2000" b="1">
                <a:solidFill>
                  <a:schemeClr val="accent1"/>
                </a:solidFill>
              </a:rPr>
              <a:t>Base Language</a:t>
            </a:r>
            <a:r>
              <a:rPr lang="en-US" sz="2000"/>
              <a:t> …</a:t>
            </a:r>
          </a:p>
          <a:p>
            <a:pPr marL="444500">
              <a:lnSpc>
                <a:spcPct val="100000"/>
              </a:lnSpc>
            </a:pPr>
            <a:r>
              <a:rPr lang="en-US" sz="1800"/>
              <a:t>should </a:t>
            </a:r>
            <a:r>
              <a:rPr lang="en-US" sz="1800" b="1"/>
              <a:t>match</a:t>
            </a:r>
            <a:r>
              <a:rPr lang="en-US" sz="1800"/>
              <a:t> the project language (i.e. the language that user interface elements, such as menus and dialog messages are displayed in).</a:t>
            </a:r>
          </a:p>
          <a:p>
            <a:pPr marL="444500">
              <a:lnSpc>
                <a:spcPct val="100000"/>
              </a:lnSpc>
            </a:pPr>
            <a:r>
              <a:rPr lang="en-US" sz="1800"/>
              <a:t>usually is also the language used during project design, i.e. for all data dictionary items, survey settings, ASI or alert messages, missing data code labels, etc.</a:t>
            </a:r>
          </a:p>
          <a:p>
            <a:pPr marL="215900" indent="0">
              <a:lnSpc>
                <a:spcPct val="100000"/>
              </a:lnSpc>
              <a:buNone/>
            </a:pPr>
            <a:r>
              <a:rPr lang="en-US" sz="1800" b="1" i="1"/>
              <a:t>If </a:t>
            </a:r>
            <a:r>
              <a:rPr lang="en-US" sz="1800" b="1" i="1" dirty="0"/>
              <a:t>this is not the case</a:t>
            </a:r>
            <a:r>
              <a:rPr lang="en-US" sz="1800" dirty="0"/>
              <a:t>, then </a:t>
            </a:r>
            <a:r>
              <a:rPr lang="en-US" sz="1800"/>
              <a:t>a language corresponding to the project’s UI language should still </a:t>
            </a:r>
            <a:r>
              <a:rPr lang="en-US" sz="1800" dirty="0"/>
              <a:t>be added and set </a:t>
            </a:r>
            <a:r>
              <a:rPr lang="en-US" sz="1800"/>
              <a:t>as “Base Language” (but it can be set as inactive).</a:t>
            </a:r>
            <a:endParaRPr lang="en-US" sz="1800" dirty="0"/>
          </a:p>
          <a:p>
            <a:pPr marL="0" indent="0">
              <a:lnSpc>
                <a:spcPct val="100000"/>
              </a:lnSpc>
              <a:buNone/>
            </a:pPr>
            <a:r>
              <a:rPr lang="en-US" sz="2000"/>
              <a:t>The </a:t>
            </a:r>
            <a:r>
              <a:rPr lang="en-US" sz="2000" b="1">
                <a:solidFill>
                  <a:schemeClr val="accent2"/>
                </a:solidFill>
              </a:rPr>
              <a:t>Fallback</a:t>
            </a:r>
            <a:r>
              <a:rPr lang="en-US" sz="2000" b="1"/>
              <a:t> </a:t>
            </a:r>
            <a:r>
              <a:rPr lang="en-US" sz="2000"/>
              <a:t>language …</a:t>
            </a:r>
            <a:endParaRPr lang="en-US" sz="2000" dirty="0"/>
          </a:p>
          <a:p>
            <a:pPr marL="444500">
              <a:lnSpc>
                <a:spcPct val="100000"/>
              </a:lnSpc>
            </a:pPr>
            <a:r>
              <a:rPr lang="en-US" sz="1800"/>
              <a:t>will be used when a </a:t>
            </a:r>
            <a:r>
              <a:rPr lang="en-US" sz="1800" dirty="0"/>
              <a:t>translation is not available in the language that currently </a:t>
            </a:r>
            <a:r>
              <a:rPr lang="en-US" sz="1800" b="1" dirty="0"/>
              <a:t>should</a:t>
            </a:r>
            <a:r>
              <a:rPr lang="en-US" sz="1800" dirty="0"/>
              <a:t> be </a:t>
            </a:r>
            <a:r>
              <a:rPr lang="en-US" sz="1800"/>
              <a:t>displayed. In </a:t>
            </a:r>
            <a:r>
              <a:rPr lang="en-US" sz="1800" dirty="0"/>
              <a:t>case the fallback translation is missing, too</a:t>
            </a:r>
            <a:r>
              <a:rPr lang="en-US" sz="1800"/>
              <a:t>, the project’s base language will be used (i.e. whatever is in the data dictionary or, in case of UI strings, whatever language has been configured for the project by an admin).</a:t>
            </a:r>
            <a:endParaRPr lang="en-US" sz="1800" dirty="0"/>
          </a:p>
        </p:txBody>
      </p:sp>
      <p:sp>
        <p:nvSpPr>
          <p:cNvPr id="7" name="Rechteck 6"/>
          <p:cNvSpPr/>
          <p:nvPr/>
        </p:nvSpPr>
        <p:spPr>
          <a:xfrm>
            <a:off x="5392132" y="1133425"/>
            <a:ext cx="1093508" cy="13851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6607731" y="1133425"/>
            <a:ext cx="767675" cy="13851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35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Translating project items</a:t>
            </a:r>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Click on tab or the corresponding icon in the languages table</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1050" dirty="0"/>
          </a:p>
          <a:p>
            <a:pPr lvl="1">
              <a:lnSpc>
                <a:spcPct val="100000"/>
              </a:lnSpc>
            </a:pPr>
            <a:r>
              <a:rPr lang="en-US" sz="1600" b="1" dirty="0"/>
              <a:t>Forms / Surveys </a:t>
            </a:r>
            <a:r>
              <a:rPr lang="en-US" sz="1600" dirty="0"/>
              <a:t>(fields, survey settings, ASIs, survey queue customizations)</a:t>
            </a:r>
          </a:p>
          <a:p>
            <a:pPr lvl="1">
              <a:lnSpc>
                <a:spcPct val="100000"/>
              </a:lnSpc>
            </a:pPr>
            <a:r>
              <a:rPr lang="en-US" sz="1600" b="1" dirty="0"/>
              <a:t>Alerts</a:t>
            </a:r>
          </a:p>
          <a:p>
            <a:pPr lvl="1">
              <a:lnSpc>
                <a:spcPct val="100000"/>
              </a:lnSpc>
            </a:pPr>
            <a:r>
              <a:rPr lang="en-US" sz="1600" b="1" dirty="0"/>
              <a:t>Misc</a:t>
            </a:r>
            <a:r>
              <a:rPr lang="en-US" sz="1600" dirty="0"/>
              <a:t> (Missing Data Codes, PDF customizations, Protected Email customizations)</a:t>
            </a:r>
          </a:p>
          <a:p>
            <a:pPr lvl="1">
              <a:lnSpc>
                <a:spcPct val="100000"/>
              </a:lnSpc>
            </a:pPr>
            <a:endParaRPr lang="en-US" sz="1600" dirty="0"/>
          </a:p>
          <a:p>
            <a:pPr lvl="1">
              <a:lnSpc>
                <a:spcPct val="100000"/>
              </a:lnSpc>
            </a:pPr>
            <a:r>
              <a:rPr lang="en-US" sz="1600" b="1" dirty="0"/>
              <a:t>User Interface – </a:t>
            </a:r>
            <a:r>
              <a:rPr lang="en-US" sz="1600" dirty="0"/>
              <a:t>UI strings are usually set from a system language, but there can be project-specific overrides, unless such overrides have been disallowed by the REDCap admin:</a:t>
            </a: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pic>
        <p:nvPicPr>
          <p:cNvPr id="7" name="Grafik 6"/>
          <p:cNvPicPr>
            <a:picLocks noChangeAspect="1"/>
          </p:cNvPicPr>
          <p:nvPr/>
        </p:nvPicPr>
        <p:blipFill>
          <a:blip r:embed="rId2"/>
          <a:stretch>
            <a:fillRect/>
          </a:stretch>
        </p:blipFill>
        <p:spPr>
          <a:xfrm>
            <a:off x="5402398" y="5821316"/>
            <a:ext cx="5553850" cy="438211"/>
          </a:xfrm>
          <a:prstGeom prst="rect">
            <a:avLst/>
          </a:prstGeom>
        </p:spPr>
      </p:pic>
      <p:pic>
        <p:nvPicPr>
          <p:cNvPr id="8" name="Picture 7">
            <a:extLst>
              <a:ext uri="{FF2B5EF4-FFF2-40B4-BE49-F238E27FC236}">
                <a16:creationId xmlns:a16="http://schemas.microsoft.com/office/drawing/2014/main" id="{07A65C90-EDE4-8C6F-A0FA-221960B82118}"/>
              </a:ext>
            </a:extLst>
          </p:cNvPr>
          <p:cNvPicPr>
            <a:picLocks noChangeAspect="1"/>
          </p:cNvPicPr>
          <p:nvPr/>
        </p:nvPicPr>
        <p:blipFill>
          <a:blip r:embed="rId3"/>
          <a:stretch>
            <a:fillRect/>
          </a:stretch>
        </p:blipFill>
        <p:spPr>
          <a:xfrm>
            <a:off x="1525912" y="1635459"/>
            <a:ext cx="9544362" cy="500453"/>
          </a:xfrm>
          <a:prstGeom prst="rect">
            <a:avLst/>
          </a:prstGeom>
        </p:spPr>
      </p:pic>
      <p:pic>
        <p:nvPicPr>
          <p:cNvPr id="10" name="Picture 9">
            <a:extLst>
              <a:ext uri="{FF2B5EF4-FFF2-40B4-BE49-F238E27FC236}">
                <a16:creationId xmlns:a16="http://schemas.microsoft.com/office/drawing/2014/main" id="{256DD1DD-98E9-25F5-589F-AC0B94CD0B27}"/>
              </a:ext>
            </a:extLst>
          </p:cNvPr>
          <p:cNvPicPr>
            <a:picLocks noChangeAspect="1"/>
          </p:cNvPicPr>
          <p:nvPr/>
        </p:nvPicPr>
        <p:blipFill>
          <a:blip r:embed="rId4"/>
          <a:stretch>
            <a:fillRect/>
          </a:stretch>
        </p:blipFill>
        <p:spPr>
          <a:xfrm>
            <a:off x="1525911" y="2186369"/>
            <a:ext cx="9026030" cy="1706902"/>
          </a:xfrm>
          <a:prstGeom prst="rect">
            <a:avLst/>
          </a:prstGeom>
        </p:spPr>
      </p:pic>
    </p:spTree>
    <p:extLst>
      <p:ext uri="{BB962C8B-B14F-4D97-AF65-F5344CB8AC3E}">
        <p14:creationId xmlns:p14="http://schemas.microsoft.com/office/powerpoint/2010/main" val="228892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Forms/</a:t>
            </a:r>
            <a:r>
              <a:rPr lang="en-US" sz="3200"/>
              <a:t>Surveys </a:t>
            </a:r>
            <a:r>
              <a:rPr lang="en-US" sz="3200" b="0"/>
              <a:t>(base </a:t>
            </a:r>
            <a:r>
              <a:rPr lang="en-US" sz="3200" b="0" dirty="0"/>
              <a:t>language)</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On </a:t>
            </a:r>
            <a:r>
              <a:rPr lang="en-US" sz="2000"/>
              <a:t>each language </a:t>
            </a:r>
            <a:r>
              <a:rPr lang="en-US" sz="2000" dirty="0"/>
              <a:t>tab, control whether </a:t>
            </a:r>
            <a:r>
              <a:rPr lang="en-US" sz="2000"/>
              <a:t>this language </a:t>
            </a:r>
            <a:r>
              <a:rPr lang="en-US" sz="2000" dirty="0"/>
              <a:t>is available for selection, separately for </a:t>
            </a:r>
            <a:r>
              <a:rPr lang="en-US" sz="2000" b="1" dirty="0"/>
              <a:t>data entry forms </a:t>
            </a:r>
            <a:r>
              <a:rPr lang="en-US" sz="2000" dirty="0"/>
              <a:t>and </a:t>
            </a:r>
            <a:r>
              <a:rPr lang="en-US" sz="2000" b="1" dirty="0"/>
              <a:t>surveys</a:t>
            </a:r>
            <a:r>
              <a:rPr lang="en-US" sz="2000" dirty="0"/>
              <a:t>.</a:t>
            </a:r>
          </a:p>
          <a:p>
            <a:pPr marL="268288" indent="-268288">
              <a:lnSpc>
                <a:spcPct val="100000"/>
              </a:lnSpc>
              <a:buFont typeface="+mj-lt"/>
              <a:buAutoNum type="arabicPeriod"/>
            </a:pPr>
            <a:r>
              <a:rPr lang="en-US" sz="2000"/>
              <a:t>The </a:t>
            </a:r>
            <a:r>
              <a:rPr lang="en-US" sz="2000" b="1"/>
              <a:t>base language </a:t>
            </a:r>
            <a:r>
              <a:rPr lang="en-US" sz="2000"/>
              <a:t>tab </a:t>
            </a:r>
            <a:r>
              <a:rPr lang="en-US" sz="2000" dirty="0"/>
              <a:t>(indicated by an asterisk) </a:t>
            </a:r>
            <a:r>
              <a:rPr lang="en-US" sz="2000"/>
              <a:t>is special:</a:t>
            </a:r>
            <a:endParaRPr lang="en-US" sz="2000" dirty="0"/>
          </a:p>
          <a:p>
            <a:pPr marL="268288" indent="-268288">
              <a:lnSpc>
                <a:spcPct val="100000"/>
              </a:lnSpc>
              <a:buFont typeface="+mj-lt"/>
              <a:buAutoNum type="arabicPeriod"/>
            </a:pPr>
            <a:r>
              <a:rPr lang="en-US" sz="2000" dirty="0"/>
              <a:t>There is nothing to translate, but fields can be excluded from translation (i.e., they won’t show </a:t>
            </a:r>
            <a:r>
              <a:rPr lang="en-US" sz="2000"/>
              <a:t>up </a:t>
            </a:r>
            <a:br>
              <a:rPr lang="en-US" sz="2000"/>
            </a:br>
            <a:r>
              <a:rPr lang="en-US" sz="2000"/>
              <a:t>on the respective tabs for other languages).</a:t>
            </a: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600" dirty="0"/>
              <a:t>Note, a common pitfall</a:t>
            </a:r>
            <a:br>
              <a:rPr lang="en-US" sz="1600" dirty="0"/>
            </a:br>
            <a:r>
              <a:rPr lang="en-US" sz="1600" dirty="0"/>
              <a:t>is to forget to enable </a:t>
            </a:r>
            <a:br>
              <a:rPr lang="en-US" sz="1600" dirty="0"/>
            </a:br>
            <a:r>
              <a:rPr lang="en-US" sz="1600" dirty="0"/>
              <a:t>languages for individual</a:t>
            </a:r>
            <a:br>
              <a:rPr lang="en-US" sz="1600"/>
            </a:br>
            <a:r>
              <a:rPr lang="en-US" sz="1600"/>
              <a:t>data entry forms or surveys!</a:t>
            </a: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pic>
        <p:nvPicPr>
          <p:cNvPr id="4" name="Grafik 3"/>
          <p:cNvPicPr>
            <a:picLocks noChangeAspect="1"/>
          </p:cNvPicPr>
          <p:nvPr/>
        </p:nvPicPr>
        <p:blipFill>
          <a:blip r:embed="rId2"/>
          <a:stretch>
            <a:fillRect/>
          </a:stretch>
        </p:blipFill>
        <p:spPr>
          <a:xfrm>
            <a:off x="5431734" y="3296873"/>
            <a:ext cx="6619990" cy="3482390"/>
          </a:xfrm>
          <a:prstGeom prst="rect">
            <a:avLst/>
          </a:prstGeom>
        </p:spPr>
      </p:pic>
      <p:sp>
        <p:nvSpPr>
          <p:cNvPr id="7" name="Textfeld 6"/>
          <p:cNvSpPr txBox="1"/>
          <p:nvPr/>
        </p:nvSpPr>
        <p:spPr>
          <a:xfrm>
            <a:off x="7027148" y="5656628"/>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5185951" y="3948634"/>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9" name="Textfeld 8"/>
          <p:cNvSpPr txBox="1"/>
          <p:nvPr/>
        </p:nvSpPr>
        <p:spPr>
          <a:xfrm>
            <a:off x="8071764" y="5236909"/>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95288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Forms/Surveys </a:t>
            </a:r>
            <a:r>
              <a:rPr lang="en-US" sz="3200" b="0" dirty="0"/>
              <a:t>(other languages)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On </a:t>
            </a:r>
            <a:r>
              <a:rPr lang="en-US" sz="2000"/>
              <a:t>each language </a:t>
            </a:r>
            <a:r>
              <a:rPr lang="en-US" sz="2000" dirty="0"/>
              <a:t>tab, control whether </a:t>
            </a:r>
            <a:r>
              <a:rPr lang="en-US" sz="2000"/>
              <a:t>this language </a:t>
            </a:r>
            <a:r>
              <a:rPr lang="en-US" sz="2000" dirty="0"/>
              <a:t>is available for selection, separately for </a:t>
            </a:r>
            <a:r>
              <a:rPr lang="en-US" sz="2000" b="1" dirty="0"/>
              <a:t>data entry forms </a:t>
            </a:r>
            <a:r>
              <a:rPr lang="en-US" sz="2000" dirty="0"/>
              <a:t>and </a:t>
            </a:r>
            <a:r>
              <a:rPr lang="en-US" sz="2000" b="1" dirty="0"/>
              <a:t>surveys</a:t>
            </a:r>
            <a:r>
              <a:rPr lang="en-US" sz="2000" dirty="0"/>
              <a:t>.</a:t>
            </a:r>
          </a:p>
          <a:p>
            <a:pPr marL="268288" indent="-268288">
              <a:lnSpc>
                <a:spcPct val="100000"/>
              </a:lnSpc>
              <a:buFont typeface="+mj-lt"/>
              <a:buAutoNum type="arabicPeriod"/>
            </a:pPr>
            <a:r>
              <a:rPr lang="en-US" sz="2000" dirty="0"/>
              <a:t>Depending on whether an instrument is enabled as a survey and has ASIs</a:t>
            </a:r>
            <a:r>
              <a:rPr lang="en-US" sz="2000"/>
              <a:t>, corresponding </a:t>
            </a:r>
            <a:r>
              <a:rPr lang="en-US" sz="2000" b="1"/>
              <a:t>Translate</a:t>
            </a:r>
            <a:r>
              <a:rPr lang="en-US" sz="2000"/>
              <a:t> </a:t>
            </a:r>
            <a:r>
              <a:rPr lang="en-US" sz="2000" dirty="0"/>
              <a:t>buttons are available.</a:t>
            </a:r>
          </a:p>
          <a:p>
            <a:pPr marL="268288" indent="-268288">
              <a:lnSpc>
                <a:spcPct val="100000"/>
              </a:lnSpc>
              <a:buFont typeface="+mj-lt"/>
              <a:buAutoNum type="arabicPeriod"/>
            </a:pPr>
            <a:r>
              <a:rPr lang="en-US" sz="2000" dirty="0"/>
              <a:t>In case the Survey Queue is enable with custom texts, translation buttons </a:t>
            </a:r>
            <a:r>
              <a:rPr lang="en-US" sz="2000"/>
              <a:t>are available for these</a:t>
            </a:r>
            <a:br>
              <a:rPr lang="en-US" sz="2000"/>
            </a:br>
            <a:r>
              <a:rPr lang="en-US" sz="2000"/>
              <a:t>items.</a:t>
            </a: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600" dirty="0"/>
              <a:t>Note, a common pitfall</a:t>
            </a:r>
            <a:br>
              <a:rPr lang="en-US" sz="1600" dirty="0"/>
            </a:br>
            <a:r>
              <a:rPr lang="en-US" sz="1600" dirty="0"/>
              <a:t>is to forget to enable </a:t>
            </a:r>
            <a:br>
              <a:rPr lang="en-US" sz="1600" dirty="0"/>
            </a:br>
            <a:r>
              <a:rPr lang="en-US" sz="1600" dirty="0"/>
              <a:t>languages for individual</a:t>
            </a:r>
            <a:br>
              <a:rPr lang="en-US" sz="1600"/>
            </a:br>
            <a:r>
              <a:rPr lang="en-US" sz="1600"/>
              <a:t>data </a:t>
            </a:r>
            <a:r>
              <a:rPr lang="en-US" sz="1600" dirty="0"/>
              <a:t>entry </a:t>
            </a:r>
            <a:r>
              <a:rPr lang="en-US" sz="1600"/>
              <a:t>forms or surveys!</a:t>
            </a: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pic>
        <p:nvPicPr>
          <p:cNvPr id="10" name="Grafik 9"/>
          <p:cNvPicPr>
            <a:picLocks noChangeAspect="1"/>
          </p:cNvPicPr>
          <p:nvPr/>
        </p:nvPicPr>
        <p:blipFill>
          <a:blip r:embed="rId2"/>
          <a:stretch>
            <a:fillRect/>
          </a:stretch>
        </p:blipFill>
        <p:spPr>
          <a:xfrm>
            <a:off x="5261337" y="3402022"/>
            <a:ext cx="6756791" cy="3455978"/>
          </a:xfrm>
          <a:prstGeom prst="rect">
            <a:avLst/>
          </a:prstGeom>
        </p:spPr>
      </p:pic>
      <p:sp>
        <p:nvSpPr>
          <p:cNvPr id="7" name="Textfeld 6"/>
          <p:cNvSpPr txBox="1"/>
          <p:nvPr/>
        </p:nvSpPr>
        <p:spPr>
          <a:xfrm>
            <a:off x="6901313" y="5723740"/>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8147265" y="5732129"/>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9" name="Textfeld 8"/>
          <p:cNvSpPr txBox="1"/>
          <p:nvPr/>
        </p:nvSpPr>
        <p:spPr>
          <a:xfrm>
            <a:off x="4812526" y="4806845"/>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43846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5448610" y="2809188"/>
            <a:ext cx="6743390" cy="404881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Forms/Surveys – Fields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Use the </a:t>
            </a:r>
            <a:r>
              <a:rPr lang="en-US" sz="2000" b="1" dirty="0"/>
              <a:t>Go to field </a:t>
            </a:r>
            <a:r>
              <a:rPr lang="en-US" sz="2000" dirty="0"/>
              <a:t>dropdown to quickly navigate to a specific field</a:t>
            </a:r>
          </a:p>
          <a:p>
            <a:pPr marL="268288" indent="-268288">
              <a:lnSpc>
                <a:spcPct val="100000"/>
              </a:lnSpc>
              <a:buFont typeface="+mj-lt"/>
              <a:buAutoNum type="arabicPeriod"/>
            </a:pPr>
            <a:r>
              <a:rPr lang="en-US" sz="2000" dirty="0"/>
              <a:t>Enter translations. When appropriate, a </a:t>
            </a:r>
            <a:r>
              <a:rPr lang="en-US" sz="2000" b="1" dirty="0"/>
              <a:t>Rich Text Editor </a:t>
            </a:r>
            <a:r>
              <a:rPr lang="en-US" sz="2000" dirty="0"/>
              <a:t>button is available</a:t>
            </a:r>
          </a:p>
          <a:p>
            <a:pPr marL="268288" indent="-268288">
              <a:lnSpc>
                <a:spcPct val="100000"/>
              </a:lnSpc>
              <a:buFont typeface="+mj-lt"/>
              <a:buAutoNum type="arabicPeriod"/>
            </a:pPr>
            <a:r>
              <a:rPr lang="en-US" sz="2000" dirty="0"/>
              <a:t>Indicators reflect the translation status of items/subitems (green </a:t>
            </a:r>
            <a:r>
              <a:rPr lang="en-US" sz="2000"/>
              <a:t>= complete; red = not translated)</a:t>
            </a: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600" dirty="0"/>
              <a:t>Hints:</a:t>
            </a:r>
          </a:p>
          <a:p>
            <a:pPr marL="554038" indent="-193675">
              <a:lnSpc>
                <a:spcPct val="100000"/>
              </a:lnSpc>
            </a:pPr>
            <a:r>
              <a:rPr lang="en-US" sz="1400" dirty="0"/>
              <a:t>The copy icons next to the</a:t>
            </a:r>
            <a:br>
              <a:rPr lang="en-US" sz="1400" dirty="0"/>
            </a:br>
            <a:r>
              <a:rPr lang="en-US" sz="1400" dirty="0"/>
              <a:t>default text can be used to</a:t>
            </a:r>
            <a:br>
              <a:rPr lang="en-US" sz="1400" dirty="0"/>
            </a:br>
            <a:r>
              <a:rPr lang="en-US" sz="1400" dirty="0"/>
              <a:t>quickly copy/paste them to</a:t>
            </a:r>
            <a:br>
              <a:rPr lang="en-US" sz="1400" dirty="0"/>
            </a:br>
            <a:r>
              <a:rPr lang="en-US" sz="1400" dirty="0"/>
              <a:t>translation tools</a:t>
            </a:r>
          </a:p>
          <a:p>
            <a:pPr marL="554038" indent="-193675">
              <a:lnSpc>
                <a:spcPct val="100000"/>
              </a:lnSpc>
            </a:pPr>
            <a:r>
              <a:rPr lang="en-US" sz="1400" dirty="0"/>
              <a:t>In case an item changes after</a:t>
            </a:r>
            <a:br>
              <a:rPr lang="en-US" sz="1400" dirty="0"/>
            </a:br>
            <a:r>
              <a:rPr lang="en-US" sz="1400" dirty="0"/>
              <a:t>having been translated, this will</a:t>
            </a:r>
            <a:br>
              <a:rPr lang="en-US" sz="1400" dirty="0"/>
            </a:br>
            <a:r>
              <a:rPr lang="en-US" sz="1400"/>
              <a:t>be indicated (orange indicator):</a:t>
            </a:r>
            <a:endParaRPr lang="en-US" sz="14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7008280" y="3902032"/>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11582498" y="6105136"/>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9" name="Textfeld 8"/>
          <p:cNvSpPr txBox="1"/>
          <p:nvPr/>
        </p:nvSpPr>
        <p:spPr>
          <a:xfrm>
            <a:off x="5077910" y="5959010"/>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pic>
        <p:nvPicPr>
          <p:cNvPr id="6" name="Grafik 5"/>
          <p:cNvPicPr>
            <a:picLocks noChangeAspect="1"/>
          </p:cNvPicPr>
          <p:nvPr/>
        </p:nvPicPr>
        <p:blipFill>
          <a:blip r:embed="rId3"/>
          <a:stretch>
            <a:fillRect/>
          </a:stretch>
        </p:blipFill>
        <p:spPr>
          <a:xfrm>
            <a:off x="2321739" y="5263245"/>
            <a:ext cx="2838751" cy="960921"/>
          </a:xfrm>
          <a:prstGeom prst="rect">
            <a:avLst/>
          </a:prstGeom>
        </p:spPr>
      </p:pic>
    </p:spTree>
    <p:extLst>
      <p:ext uri="{BB962C8B-B14F-4D97-AF65-F5344CB8AC3E}">
        <p14:creationId xmlns:p14="http://schemas.microsoft.com/office/powerpoint/2010/main" val="155788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3438612" y="2208705"/>
            <a:ext cx="7628456" cy="4454515"/>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Forms/Surveys – Survey settings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Translate each item</a:t>
            </a:r>
          </a:p>
          <a:p>
            <a:pPr marL="268288" indent="-268288">
              <a:lnSpc>
                <a:spcPct val="100000"/>
              </a:lnSpc>
              <a:buFont typeface="+mj-lt"/>
              <a:buAutoNum type="arabicPeriod"/>
            </a:pPr>
            <a:r>
              <a:rPr lang="en-US" sz="2000" dirty="0"/>
              <a:t>Use the </a:t>
            </a:r>
            <a:r>
              <a:rPr lang="en-US" sz="2000" b="1" dirty="0"/>
              <a:t>Rich Text Editor </a:t>
            </a:r>
            <a:r>
              <a:rPr lang="en-US" sz="2000" dirty="0"/>
              <a:t>for any settings supporting HTML</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400" dirty="0"/>
              <a:t>Note, there is nothing to</a:t>
            </a:r>
            <a:br>
              <a:rPr lang="en-US" sz="1400" dirty="0"/>
            </a:br>
            <a:r>
              <a:rPr lang="en-US" sz="1400" dirty="0"/>
              <a:t>translate </a:t>
            </a:r>
            <a:r>
              <a:rPr lang="en-US" sz="1400"/>
              <a:t>for the base</a:t>
            </a:r>
            <a:br>
              <a:rPr lang="en-US" sz="1400" dirty="0"/>
            </a:br>
            <a:r>
              <a:rPr lang="en-US" sz="1400" dirty="0"/>
              <a:t>language (marked with an</a:t>
            </a:r>
            <a:br>
              <a:rPr lang="en-US" sz="1400" dirty="0"/>
            </a:br>
            <a:r>
              <a:rPr lang="en-US" sz="1400" dirty="0"/>
              <a:t>asterisk). When clicked,</a:t>
            </a:r>
            <a:br>
              <a:rPr lang="en-US" sz="1400" dirty="0"/>
            </a:br>
            <a:r>
              <a:rPr lang="en-US" sz="1400" dirty="0"/>
              <a:t>this will take you to the field</a:t>
            </a:r>
            <a:br>
              <a:rPr lang="en-US" sz="1400" dirty="0"/>
            </a:br>
            <a:r>
              <a:rPr lang="en-US" sz="1400" dirty="0"/>
              <a:t>exclusion page)</a:t>
            </a:r>
            <a:endParaRPr lang="en-US" sz="18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5673380" y="4112796"/>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10288540" y="5756258"/>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4339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3705819" y="2239048"/>
            <a:ext cx="6901964" cy="4067616"/>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Forms/Surveys – ASIs</a:t>
            </a:r>
          </a:p>
        </p:txBody>
      </p:sp>
      <p:sp>
        <p:nvSpPr>
          <p:cNvPr id="3" name="Inhaltsplatzhalter 2"/>
          <p:cNvSpPr>
            <a:spLocks noGrp="1"/>
          </p:cNvSpPr>
          <p:nvPr>
            <p:ph idx="1"/>
          </p:nvPr>
        </p:nvSpPr>
        <p:spPr>
          <a:xfrm>
            <a:off x="732462" y="1199507"/>
            <a:ext cx="6686433" cy="4759503"/>
          </a:xfrm>
        </p:spPr>
        <p:txBody>
          <a:bodyPr>
            <a:normAutofit lnSpcReduction="10000"/>
          </a:bodyPr>
          <a:lstStyle/>
          <a:p>
            <a:pPr marL="268288" indent="-268288">
              <a:lnSpc>
                <a:spcPct val="100000"/>
              </a:lnSpc>
              <a:buFont typeface="+mj-lt"/>
              <a:buAutoNum type="arabicPeriod"/>
            </a:pPr>
            <a:r>
              <a:rPr lang="en-US" sz="2000" dirty="0"/>
              <a:t>Translate each item</a:t>
            </a:r>
          </a:p>
          <a:p>
            <a:pPr marL="268288" indent="-268288">
              <a:lnSpc>
                <a:spcPct val="100000"/>
              </a:lnSpc>
              <a:buFont typeface="+mj-lt"/>
              <a:buAutoNum type="arabicPeriod"/>
            </a:pPr>
            <a:r>
              <a:rPr lang="en-US" sz="2000" dirty="0"/>
              <a:t>Use the </a:t>
            </a:r>
            <a:r>
              <a:rPr lang="en-US" sz="2000" b="1" dirty="0"/>
              <a:t>Rich Text Editor </a:t>
            </a:r>
            <a:r>
              <a:rPr lang="en-US" sz="2000" dirty="0"/>
              <a:t>for any settings supporting HTML</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0" indent="0">
              <a:lnSpc>
                <a:spcPct val="100000"/>
              </a:lnSpc>
              <a:buNone/>
            </a:pPr>
            <a:br>
              <a:rPr lang="en-US" sz="2000"/>
            </a:br>
            <a:br>
              <a:rPr lang="en-US" sz="2000"/>
            </a:br>
            <a:endParaRPr lang="en-US" sz="2000" dirty="0"/>
          </a:p>
          <a:p>
            <a:pPr marL="268288" indent="0">
              <a:lnSpc>
                <a:spcPct val="100000"/>
              </a:lnSpc>
              <a:buNone/>
            </a:pPr>
            <a:r>
              <a:rPr lang="en-US" sz="1400" dirty="0"/>
              <a:t>Note, ASIs for each event must </a:t>
            </a:r>
            <a:r>
              <a:rPr lang="en-US" sz="1400" dirty="0">
                <a:sym typeface="Wingdings" panose="05000000000000000000" pitchFamily="2" charset="2"/>
              </a:rPr>
              <a:t></a:t>
            </a:r>
            <a:br>
              <a:rPr lang="en-US" sz="1400" dirty="0"/>
            </a:br>
            <a:r>
              <a:rPr lang="en-US" sz="1400" dirty="0"/>
              <a:t>must be translated separately</a:t>
            </a:r>
          </a:p>
          <a:p>
            <a:pPr marL="268288" indent="0">
              <a:lnSpc>
                <a:spcPct val="100000"/>
              </a:lnSpc>
              <a:buNone/>
            </a:pPr>
            <a:endParaRPr lang="en-US" sz="1400" dirty="0"/>
          </a:p>
          <a:p>
            <a:pPr marL="268288" indent="0">
              <a:lnSpc>
                <a:spcPct val="100000"/>
              </a:lnSpc>
              <a:buNone/>
            </a:pPr>
            <a:br>
              <a:rPr lang="en-US" sz="1400"/>
            </a:br>
            <a:endParaRPr lang="en-US" sz="1400" dirty="0"/>
          </a:p>
          <a:p>
            <a:pPr marL="268288" indent="0">
              <a:lnSpc>
                <a:spcPct val="100000"/>
              </a:lnSpc>
              <a:buNone/>
            </a:pPr>
            <a:endParaRPr lang="en-US" sz="1400" dirty="0"/>
          </a:p>
          <a:p>
            <a:pPr marL="268288" indent="0">
              <a:lnSpc>
                <a:spcPct val="100000"/>
              </a:lnSpc>
              <a:buNone/>
            </a:pPr>
            <a:r>
              <a:rPr lang="en-US" sz="1400" dirty="0"/>
              <a:t>Make sure to faithfully replicate </a:t>
            </a:r>
            <a:r>
              <a:rPr lang="en-US" sz="1400" dirty="0">
                <a:sym typeface="Wingdings" panose="05000000000000000000" pitchFamily="2" charset="2"/>
              </a:rPr>
              <a:t></a:t>
            </a:r>
            <a:r>
              <a:rPr lang="en-US" sz="1400" dirty="0"/>
              <a:t> </a:t>
            </a:r>
            <a:br>
              <a:rPr lang="en-US" sz="1400" dirty="0"/>
            </a:br>
            <a:r>
              <a:rPr lang="en-US" sz="1400"/>
              <a:t>any pipings </a:t>
            </a:r>
            <a:r>
              <a:rPr lang="en-US" sz="1400" dirty="0"/>
              <a:t>in the translations!</a:t>
            </a:r>
            <a:endParaRPr lang="en-US" sz="18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5814782" y="3853102"/>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10511107" y="5660333"/>
            <a:ext cx="65154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30485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3732082" y="2254917"/>
            <a:ext cx="6697105" cy="4371823"/>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Alerts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Use the search box to quickly find the item you would like to translate / edit.</a:t>
            </a:r>
          </a:p>
          <a:p>
            <a:pPr marL="268288" indent="-268288">
              <a:lnSpc>
                <a:spcPct val="100000"/>
              </a:lnSpc>
              <a:buFont typeface="+mj-lt"/>
              <a:buAutoNum type="arabicPeriod"/>
            </a:pPr>
            <a:r>
              <a:rPr lang="en-US" sz="2000" dirty="0"/>
              <a:t>Use the </a:t>
            </a:r>
            <a:r>
              <a:rPr lang="en-US" sz="2000" b="1" dirty="0"/>
              <a:t>Rich Text Editor </a:t>
            </a:r>
            <a:r>
              <a:rPr lang="en-US" sz="2000" dirty="0"/>
              <a:t>for any settings supporting HTML</a:t>
            </a:r>
          </a:p>
          <a:p>
            <a:pPr marL="0" indent="0">
              <a:lnSpc>
                <a:spcPct val="100000"/>
              </a:lnSpc>
              <a:buNone/>
            </a:pPr>
            <a:endParaRPr lang="en-US" sz="2000" dirty="0"/>
          </a:p>
          <a:p>
            <a:pPr marL="457200" indent="-457200">
              <a:lnSpc>
                <a:spcPct val="100000"/>
              </a:lnSpc>
              <a:buFont typeface="+mj-lt"/>
              <a:buAutoNum type="arabicPeriod"/>
            </a:pPr>
            <a:endParaRPr lang="en-US" sz="2200" dirty="0"/>
          </a:p>
          <a:p>
            <a:pPr marL="268288" indent="0">
              <a:lnSpc>
                <a:spcPct val="100000"/>
              </a:lnSpc>
              <a:buNone/>
            </a:pPr>
            <a:r>
              <a:rPr lang="en-US" sz="1400" dirty="0"/>
              <a:t>For Alerts, there are important     </a:t>
            </a:r>
            <a:r>
              <a:rPr lang="en-US" sz="1400" dirty="0">
                <a:sym typeface="Wingdings" panose="05000000000000000000" pitchFamily="2" charset="2"/>
              </a:rPr>
              <a:t></a:t>
            </a:r>
            <a:br>
              <a:rPr lang="en-US" sz="1400" dirty="0"/>
            </a:br>
            <a:r>
              <a:rPr lang="en-US" sz="1400" dirty="0"/>
              <a:t>settings to be made on the</a:t>
            </a:r>
            <a:br>
              <a:rPr lang="en-US" sz="1400" dirty="0"/>
            </a:br>
            <a:r>
              <a:rPr lang="en-US" sz="1400" dirty="0"/>
              <a:t>default language’s page!</a:t>
            </a:r>
            <a:br>
              <a:rPr lang="en-US" sz="1400" dirty="0"/>
            </a:br>
            <a:br>
              <a:rPr lang="en-US" sz="1400" dirty="0"/>
            </a:br>
            <a:br>
              <a:rPr lang="en-US" sz="1400" dirty="0"/>
            </a:br>
            <a:endParaRPr lang="en-US" sz="1400" dirty="0"/>
          </a:p>
          <a:p>
            <a:pPr marL="268288" indent="0">
              <a:lnSpc>
                <a:spcPct val="100000"/>
              </a:lnSpc>
              <a:buNone/>
            </a:pPr>
            <a:endParaRPr lang="en-US" sz="1400" dirty="0"/>
          </a:p>
          <a:p>
            <a:pPr marL="268288" indent="0">
              <a:lnSpc>
                <a:spcPct val="100000"/>
              </a:lnSpc>
              <a:buNone/>
            </a:pPr>
            <a:endParaRPr lang="en-US" sz="1400" dirty="0"/>
          </a:p>
          <a:p>
            <a:pPr marL="268288" indent="0">
              <a:lnSpc>
                <a:spcPct val="100000"/>
              </a:lnSpc>
              <a:buNone/>
            </a:pPr>
            <a:endParaRPr lang="en-US" sz="1400" dirty="0"/>
          </a:p>
          <a:p>
            <a:pPr marL="268288" indent="0">
              <a:lnSpc>
                <a:spcPct val="100000"/>
              </a:lnSpc>
              <a:buNone/>
            </a:pPr>
            <a:r>
              <a:rPr lang="en-US" sz="1400" dirty="0"/>
              <a:t>Make sure to faithfully replicate </a:t>
            </a:r>
            <a:r>
              <a:rPr lang="en-US" sz="1400" dirty="0">
                <a:sym typeface="Wingdings" panose="05000000000000000000" pitchFamily="2" charset="2"/>
              </a:rPr>
              <a:t></a:t>
            </a:r>
            <a:r>
              <a:rPr lang="en-US" sz="1400" dirty="0"/>
              <a:t> </a:t>
            </a:r>
            <a:br>
              <a:rPr lang="en-US" sz="1400" dirty="0"/>
            </a:br>
            <a:r>
              <a:rPr lang="en-US" sz="1400"/>
              <a:t>any pipings </a:t>
            </a:r>
            <a:r>
              <a:rPr lang="en-US" sz="1400" dirty="0"/>
              <a:t>in the translations!</a:t>
            </a: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5978866" y="2858386"/>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9777642" y="5587326"/>
            <a:ext cx="65154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34623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What is Multi-Language Management (MLM)?</a:t>
            </a:r>
          </a:p>
        </p:txBody>
      </p:sp>
      <p:sp>
        <p:nvSpPr>
          <p:cNvPr id="3" name="Inhaltsplatzhalter 2"/>
          <p:cNvSpPr>
            <a:spLocks noGrp="1"/>
          </p:cNvSpPr>
          <p:nvPr>
            <p:ph idx="1"/>
          </p:nvPr>
        </p:nvSpPr>
        <p:spPr/>
        <p:txBody>
          <a:bodyPr>
            <a:normAutofit/>
          </a:bodyPr>
          <a:lstStyle/>
          <a:p>
            <a:pPr>
              <a:lnSpc>
                <a:spcPct val="100000"/>
              </a:lnSpc>
            </a:pPr>
            <a:r>
              <a:rPr lang="en-US"/>
              <a:t>Provides </a:t>
            </a:r>
            <a:r>
              <a:rPr lang="en-US" dirty="0"/>
              <a:t>the ability to present REDCap data entry interfaces in </a:t>
            </a:r>
            <a:r>
              <a:rPr lang="en-US"/>
              <a:t>multiple languages </a:t>
            </a:r>
            <a:r>
              <a:rPr lang="en-US" sz="2000"/>
              <a:t>(Data Entry and Survey Pages, Missing Data Codes, ASIs, Alerts &amp; Notifications, PDFs)</a:t>
            </a:r>
            <a:endParaRPr lang="en-US" sz="2000" dirty="0"/>
          </a:p>
          <a:p>
            <a:pPr>
              <a:lnSpc>
                <a:spcPct val="100000"/>
              </a:lnSpc>
            </a:pPr>
            <a:r>
              <a:rPr lang="en-US" dirty="0"/>
              <a:t>Compatible with piping, field embedding, </a:t>
            </a:r>
            <a:r>
              <a:rPr lang="en-US"/>
              <a:t>branching logic</a:t>
            </a:r>
          </a:p>
          <a:p>
            <a:pPr>
              <a:lnSpc>
                <a:spcPct val="100000"/>
              </a:lnSpc>
            </a:pPr>
            <a:r>
              <a:rPr lang="en-US"/>
              <a:t>Users / survey respondents can switch among the available languages </a:t>
            </a:r>
            <a:br>
              <a:rPr lang="en-US"/>
            </a:br>
            <a:r>
              <a:rPr lang="en-US"/>
              <a:t>at will </a:t>
            </a:r>
          </a:p>
          <a:p>
            <a:pPr>
              <a:lnSpc>
                <a:spcPct val="100000"/>
              </a:lnSpc>
            </a:pPr>
            <a:endParaRPr lang="en-US"/>
          </a:p>
          <a:p>
            <a:pPr>
              <a:lnSpc>
                <a:spcPct val="100000"/>
              </a:lnSpc>
            </a:pPr>
            <a:endParaRPr lang="en-US"/>
          </a:p>
          <a:p>
            <a:pPr>
              <a:lnSpc>
                <a:spcPct val="100000"/>
              </a:lnSpc>
            </a:pPr>
            <a:endParaRPr lang="en-US"/>
          </a:p>
          <a:p>
            <a:pPr>
              <a:lnSpc>
                <a:spcPct val="100000"/>
              </a:lnSpc>
            </a:pPr>
            <a:r>
              <a:rPr lang="en-US"/>
              <a:t>Easy to administer, purely opt-in</a:t>
            </a:r>
          </a:p>
          <a:p>
            <a:pPr>
              <a:lnSpc>
                <a:spcPct val="100000"/>
              </a:lnSpc>
            </a:pPr>
            <a:endParaRPr lang="en-US" dirty="0"/>
          </a:p>
          <a:p>
            <a:pPr lvl="1">
              <a:lnSpc>
                <a:spcPct val="100000"/>
              </a:lnSpc>
              <a:buFont typeface="Wingdings" panose="05000000000000000000" pitchFamily="2" charset="2"/>
              <a:buChar char="§"/>
            </a:pPr>
            <a:endParaRPr lang="en-US" dirty="0"/>
          </a:p>
        </p:txBody>
      </p:sp>
      <p:pic>
        <p:nvPicPr>
          <p:cNvPr id="4" name="Grafik 3">
            <a:extLst>
              <a:ext uri="{FF2B5EF4-FFF2-40B4-BE49-F238E27FC236}">
                <a16:creationId xmlns:a16="http://schemas.microsoft.com/office/drawing/2014/main" id="{BA5077CF-79BC-5202-F462-3F5BC94C3412}"/>
              </a:ext>
            </a:extLst>
          </p:cNvPr>
          <p:cNvPicPr>
            <a:picLocks noChangeAspect="1"/>
          </p:cNvPicPr>
          <p:nvPr/>
        </p:nvPicPr>
        <p:blipFill>
          <a:blip r:embed="rId2"/>
          <a:stretch>
            <a:fillRect/>
          </a:stretch>
        </p:blipFill>
        <p:spPr>
          <a:xfrm>
            <a:off x="1200540" y="3794218"/>
            <a:ext cx="3577254" cy="1094924"/>
          </a:xfrm>
          <a:prstGeom prst="rect">
            <a:avLst/>
          </a:prstGeom>
        </p:spPr>
      </p:pic>
      <p:pic>
        <p:nvPicPr>
          <p:cNvPr id="5" name="Grafik 4">
            <a:extLst>
              <a:ext uri="{FF2B5EF4-FFF2-40B4-BE49-F238E27FC236}">
                <a16:creationId xmlns:a16="http://schemas.microsoft.com/office/drawing/2014/main" id="{CC016F57-1AF9-5165-4CB4-079E4013DD79}"/>
              </a:ext>
            </a:extLst>
          </p:cNvPr>
          <p:cNvPicPr>
            <a:picLocks noChangeAspect="1"/>
          </p:cNvPicPr>
          <p:nvPr/>
        </p:nvPicPr>
        <p:blipFill>
          <a:blip r:embed="rId3"/>
          <a:stretch>
            <a:fillRect/>
          </a:stretch>
        </p:blipFill>
        <p:spPr>
          <a:xfrm>
            <a:off x="5153809" y="3794218"/>
            <a:ext cx="5434765" cy="1013261"/>
          </a:xfrm>
          <a:prstGeom prst="rect">
            <a:avLst/>
          </a:prstGeom>
        </p:spPr>
      </p:pic>
    </p:spTree>
    <p:extLst>
      <p:ext uri="{BB962C8B-B14F-4D97-AF65-F5344CB8AC3E}">
        <p14:creationId xmlns:p14="http://schemas.microsoft.com/office/powerpoint/2010/main" val="189784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250" fill="hold"/>
                                        <p:tgtEl>
                                          <p:spTgt spid="3">
                                            <p:txEl>
                                              <p:pRg st="0" end="0"/>
                                            </p:txEl>
                                          </p:spTgt>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2453719" y="3148008"/>
            <a:ext cx="7466239" cy="360307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Alerts </a:t>
            </a:r>
            <a:r>
              <a:rPr lang="en-US" sz="3200"/>
              <a:t>– Base </a:t>
            </a:r>
            <a:r>
              <a:rPr lang="en-US" sz="3200" dirty="0"/>
              <a:t>language special options</a:t>
            </a:r>
          </a:p>
        </p:txBody>
      </p:sp>
      <p:sp>
        <p:nvSpPr>
          <p:cNvPr id="3" name="Inhaltsplatzhalter 2"/>
          <p:cNvSpPr>
            <a:spLocks noGrp="1"/>
          </p:cNvSpPr>
          <p:nvPr>
            <p:ph idx="1"/>
          </p:nvPr>
        </p:nvSpPr>
        <p:spPr>
          <a:xfrm>
            <a:off x="732462" y="1199508"/>
            <a:ext cx="10727076" cy="3859292"/>
          </a:xfrm>
        </p:spPr>
        <p:txBody>
          <a:bodyPr>
            <a:normAutofit/>
          </a:bodyPr>
          <a:lstStyle/>
          <a:p>
            <a:pPr marL="268288" indent="-268288">
              <a:lnSpc>
                <a:spcPct val="100000"/>
              </a:lnSpc>
              <a:buFont typeface="+mj-lt"/>
              <a:buAutoNum type="arabicPeriod"/>
            </a:pPr>
            <a:r>
              <a:rPr lang="en-US" sz="2000" dirty="0"/>
              <a:t>Individual alerts can be excluded from translation</a:t>
            </a:r>
          </a:p>
          <a:p>
            <a:pPr marL="268288" indent="-268288">
              <a:lnSpc>
                <a:spcPct val="100000"/>
              </a:lnSpc>
              <a:buFont typeface="+mj-lt"/>
              <a:buAutoNum type="arabicPeriod"/>
            </a:pPr>
            <a:r>
              <a:rPr lang="en-US" sz="2000" dirty="0"/>
              <a:t>Since alerts may trigger under </a:t>
            </a:r>
            <a:r>
              <a:rPr lang="en-US" sz="2000"/>
              <a:t>circumstances when the proper language cannot </a:t>
            </a:r>
            <a:r>
              <a:rPr lang="en-US" sz="2000" dirty="0"/>
              <a:t>be determined automatically</a:t>
            </a:r>
            <a:r>
              <a:rPr lang="en-US" sz="2000"/>
              <a:t>, use this to set </a:t>
            </a:r>
            <a:r>
              <a:rPr lang="en-US" sz="2000" dirty="0"/>
              <a:t>a </a:t>
            </a:r>
            <a:r>
              <a:rPr lang="en-US" sz="2000" b="1" dirty="0"/>
              <a:t>Language Source </a:t>
            </a:r>
            <a:r>
              <a:rPr lang="en-US" sz="2000" dirty="0"/>
              <a:t>for each event.</a:t>
            </a:r>
          </a:p>
          <a:p>
            <a:pPr lvl="1">
              <a:lnSpc>
                <a:spcPct val="100000"/>
              </a:lnSpc>
              <a:buFont typeface="Symbol" panose="05050102010706020507" pitchFamily="18" charset="2"/>
              <a:buChar char="-"/>
            </a:pPr>
            <a:r>
              <a:rPr lang="en-US" sz="1600" b="1" dirty="0"/>
              <a:t>Language preference field </a:t>
            </a:r>
            <a:r>
              <a:rPr lang="en-US" sz="1600" dirty="0"/>
              <a:t>or </a:t>
            </a:r>
            <a:r>
              <a:rPr lang="en-US" sz="1600" b="1" dirty="0"/>
              <a:t>User’s or survey respondent’s active language</a:t>
            </a:r>
          </a:p>
          <a:p>
            <a:pPr lvl="1">
              <a:lnSpc>
                <a:spcPct val="100000"/>
              </a:lnSpc>
              <a:buFont typeface="Symbol" panose="05050102010706020507" pitchFamily="18" charset="2"/>
              <a:buChar char="-"/>
            </a:pPr>
            <a:r>
              <a:rPr lang="en-US" sz="1600" dirty="0"/>
              <a:t>What to choose will depend on how the alert </a:t>
            </a:r>
            <a:r>
              <a:rPr lang="en-US" sz="1600"/>
              <a:t>is triggered (generally, however, this will be “Language preference field”)</a:t>
            </a:r>
            <a:endParaRPr lang="en-US" sz="1600" dirty="0"/>
          </a:p>
          <a:p>
            <a:pPr marL="0" indent="0">
              <a:lnSpc>
                <a:spcPct val="100000"/>
              </a:lnSpc>
              <a:buNone/>
            </a:pPr>
            <a:endParaRPr lang="en-US" sz="2200" dirty="0"/>
          </a:p>
          <a:p>
            <a:pPr marL="268288" indent="0">
              <a:lnSpc>
                <a:spcPct val="100000"/>
              </a:lnSpc>
              <a:buNone/>
            </a:pPr>
            <a:endParaRPr lang="en-US" sz="1800" dirty="0"/>
          </a:p>
          <a:p>
            <a:pPr marL="268288" indent="0">
              <a:lnSpc>
                <a:spcPct val="100000"/>
              </a:lnSpc>
              <a:buNone/>
            </a:pPr>
            <a:r>
              <a:rPr lang="en-US" sz="1400" dirty="0"/>
              <a:t>Select </a:t>
            </a:r>
            <a:r>
              <a:rPr lang="en-US" sz="1400"/>
              <a:t>the base </a:t>
            </a:r>
            <a:r>
              <a:rPr lang="en-US" sz="1400" dirty="0">
                <a:sym typeface="Wingdings" panose="05000000000000000000" pitchFamily="2" charset="2"/>
              </a:rPr>
              <a:t></a:t>
            </a:r>
            <a:br>
              <a:rPr lang="en-US" sz="1400" dirty="0">
                <a:sym typeface="Wingdings" panose="05000000000000000000" pitchFamily="2" charset="2"/>
              </a:rPr>
            </a:br>
            <a:r>
              <a:rPr lang="en-US" sz="1400" dirty="0">
                <a:sym typeface="Wingdings" panose="05000000000000000000" pitchFamily="2" charset="2"/>
              </a:rPr>
              <a:t>language to get </a:t>
            </a:r>
            <a:br>
              <a:rPr lang="en-US" sz="1400" dirty="0">
                <a:sym typeface="Wingdings" panose="05000000000000000000" pitchFamily="2" charset="2"/>
              </a:rPr>
            </a:br>
            <a:r>
              <a:rPr lang="en-US" sz="1400" dirty="0">
                <a:sym typeface="Wingdings" panose="05000000000000000000" pitchFamily="2" charset="2"/>
              </a:rPr>
              <a:t>to this </a:t>
            </a:r>
            <a:r>
              <a:rPr lang="en-US" sz="1400">
                <a:sym typeface="Wingdings" panose="05000000000000000000" pitchFamily="2" charset="2"/>
              </a:rPr>
              <a:t>page!</a:t>
            </a:r>
            <a:endParaRPr lang="en-US" sz="2000" dirty="0"/>
          </a:p>
        </p:txBody>
      </p:sp>
      <p:sp>
        <p:nvSpPr>
          <p:cNvPr id="7" name="Textfeld 6"/>
          <p:cNvSpPr txBox="1"/>
          <p:nvPr/>
        </p:nvSpPr>
        <p:spPr>
          <a:xfrm>
            <a:off x="3579530" y="5266190"/>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6314167" y="5994709"/>
            <a:ext cx="65154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37638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64F61E-6C2D-4523-2138-D92BF4940CD6}"/>
              </a:ext>
            </a:extLst>
          </p:cNvPr>
          <p:cNvPicPr>
            <a:picLocks noChangeAspect="1"/>
          </p:cNvPicPr>
          <p:nvPr/>
        </p:nvPicPr>
        <p:blipFill>
          <a:blip r:embed="rId2"/>
          <a:stretch>
            <a:fillRect/>
          </a:stretch>
        </p:blipFill>
        <p:spPr>
          <a:xfrm>
            <a:off x="3710159" y="2779647"/>
            <a:ext cx="7027192" cy="3946377"/>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Miscellaneous items</a:t>
            </a:r>
          </a:p>
        </p:txBody>
      </p:sp>
      <p:sp>
        <p:nvSpPr>
          <p:cNvPr id="3" name="Inhaltsplatzhalter 2"/>
          <p:cNvSpPr>
            <a:spLocks noGrp="1"/>
          </p:cNvSpPr>
          <p:nvPr>
            <p:ph idx="1"/>
          </p:nvPr>
        </p:nvSpPr>
        <p:spPr/>
        <p:txBody>
          <a:bodyPr/>
          <a:lstStyle/>
          <a:p>
            <a:pPr>
              <a:lnSpc>
                <a:spcPct val="100000"/>
              </a:lnSpc>
            </a:pPr>
            <a:r>
              <a:rPr lang="en-US" sz="2000" dirty="0"/>
              <a:t>Missing Data Codes</a:t>
            </a:r>
          </a:p>
          <a:p>
            <a:pPr>
              <a:lnSpc>
                <a:spcPct val="100000"/>
              </a:lnSpc>
            </a:pPr>
            <a:r>
              <a:rPr lang="en-US" sz="2000" dirty="0"/>
              <a:t>PDF customizations</a:t>
            </a:r>
          </a:p>
          <a:p>
            <a:pPr>
              <a:lnSpc>
                <a:spcPct val="100000"/>
              </a:lnSpc>
            </a:pPr>
            <a:r>
              <a:rPr lang="en-US" sz="2000" dirty="0"/>
              <a:t>Protected Email customizations</a:t>
            </a:r>
          </a:p>
          <a:p>
            <a:pPr marL="268288" indent="0">
              <a:lnSpc>
                <a:spcPct val="100000"/>
              </a:lnSpc>
              <a:buNone/>
            </a:pPr>
            <a:endParaRPr lang="en-US" sz="1600" dirty="0"/>
          </a:p>
          <a:p>
            <a:pPr marL="268288" indent="0">
              <a:lnSpc>
                <a:spcPct val="100000"/>
              </a:lnSpc>
              <a:buNone/>
            </a:pPr>
            <a:br>
              <a:rPr lang="en-US" sz="1400" dirty="0"/>
            </a:br>
            <a:br>
              <a:rPr lang="en-US" sz="1100" dirty="0"/>
            </a:br>
            <a:br>
              <a:rPr lang="en-US" sz="1400" dirty="0"/>
            </a:br>
            <a:r>
              <a:rPr lang="en-US" sz="1400" dirty="0"/>
              <a:t>For </a:t>
            </a:r>
            <a:r>
              <a:rPr lang="en-US" sz="1400"/>
              <a:t>the base </a:t>
            </a:r>
            <a:r>
              <a:rPr lang="en-US" sz="1400" dirty="0"/>
              <a:t>language, there </a:t>
            </a:r>
            <a:r>
              <a:rPr lang="en-US" sz="1400" dirty="0">
                <a:sym typeface="Wingdings" panose="05000000000000000000" pitchFamily="2" charset="2"/>
              </a:rPr>
              <a:t></a:t>
            </a:r>
            <a:br>
              <a:rPr lang="en-US" sz="1400" dirty="0">
                <a:sym typeface="Wingdings" panose="05000000000000000000" pitchFamily="2" charset="2"/>
              </a:rPr>
            </a:br>
            <a:r>
              <a:rPr lang="en-US" sz="1400" dirty="0">
                <a:sym typeface="Wingdings" panose="05000000000000000000" pitchFamily="2" charset="2"/>
              </a:rPr>
              <a:t>is nothing to translate.</a:t>
            </a:r>
          </a:p>
          <a:p>
            <a:pPr marL="268288" indent="0">
              <a:lnSpc>
                <a:spcPct val="100000"/>
              </a:lnSpc>
              <a:buNone/>
            </a:pPr>
            <a:br>
              <a:rPr lang="en-US" sz="1200">
                <a:sym typeface="Wingdings" panose="05000000000000000000" pitchFamily="2" charset="2"/>
              </a:rPr>
            </a:br>
            <a:r>
              <a:rPr lang="en-US" sz="1400">
                <a:sym typeface="Wingdings" panose="05000000000000000000" pitchFamily="2" charset="2"/>
              </a:rPr>
              <a:t>Sub-tabs </a:t>
            </a:r>
            <a:r>
              <a:rPr lang="en-US" sz="1400" dirty="0">
                <a:sym typeface="Wingdings" panose="05000000000000000000" pitchFamily="2" charset="2"/>
              </a:rPr>
              <a:t>will only show when there </a:t>
            </a:r>
            <a:br>
              <a:rPr lang="en-US" sz="1400" dirty="0">
                <a:sym typeface="Wingdings" panose="05000000000000000000" pitchFamily="2" charset="2"/>
              </a:rPr>
            </a:br>
            <a:r>
              <a:rPr lang="en-US" sz="1400" dirty="0">
                <a:sym typeface="Wingdings" panose="05000000000000000000" pitchFamily="2" charset="2"/>
              </a:rPr>
              <a:t>are customizations set outside</a:t>
            </a:r>
            <a:br>
              <a:rPr lang="en-US" sz="1400" dirty="0">
                <a:sym typeface="Wingdings" panose="05000000000000000000" pitchFamily="2" charset="2"/>
              </a:rPr>
            </a:br>
            <a:r>
              <a:rPr lang="en-US" sz="1400" dirty="0">
                <a:sym typeface="Wingdings" panose="05000000000000000000" pitchFamily="2" charset="2"/>
              </a:rPr>
              <a:t>of MLM. This means, it is not </a:t>
            </a:r>
            <a:br>
              <a:rPr lang="en-US" sz="1400" dirty="0">
                <a:sym typeface="Wingdings" panose="05000000000000000000" pitchFamily="2" charset="2"/>
              </a:rPr>
            </a:br>
            <a:r>
              <a:rPr lang="en-US" sz="1400" dirty="0">
                <a:sym typeface="Wingdings" panose="05000000000000000000" pitchFamily="2" charset="2"/>
              </a:rPr>
              <a:t>possible to add new text using</a:t>
            </a:r>
            <a:br>
              <a:rPr lang="en-US" sz="1400" dirty="0">
                <a:sym typeface="Wingdings" panose="05000000000000000000" pitchFamily="2" charset="2"/>
              </a:rPr>
            </a:br>
            <a:r>
              <a:rPr lang="en-US" sz="1400">
                <a:sym typeface="Wingdings" panose="05000000000000000000" pitchFamily="2" charset="2"/>
              </a:rPr>
              <a:t>MLM, but only to </a:t>
            </a:r>
            <a:r>
              <a:rPr lang="en-US" sz="1400" dirty="0">
                <a:sym typeface="Wingdings" panose="05000000000000000000" pitchFamily="2" charset="2"/>
              </a:rPr>
              <a:t>replace text (with</a:t>
            </a:r>
            <a:br>
              <a:rPr lang="en-US" sz="1400" dirty="0">
                <a:sym typeface="Wingdings" panose="05000000000000000000" pitchFamily="2" charset="2"/>
              </a:rPr>
            </a:br>
            <a:r>
              <a:rPr lang="en-US" sz="1400" dirty="0">
                <a:sym typeface="Wingdings" panose="05000000000000000000" pitchFamily="2" charset="2"/>
              </a:rPr>
              <a:t>translations).</a:t>
            </a:r>
            <a:endParaRPr lang="en-US" sz="2000" dirty="0"/>
          </a:p>
          <a:p>
            <a:pPr marL="457200" indent="-457200">
              <a:lnSpc>
                <a:spcPct val="100000"/>
              </a:lnSpc>
              <a:buFont typeface="+mj-lt"/>
              <a:buAutoNum type="arabicPeriod"/>
            </a:pPr>
            <a:endParaRPr lang="en-US" sz="2000" dirty="0"/>
          </a:p>
        </p:txBody>
      </p:sp>
    </p:spTree>
    <p:extLst>
      <p:ext uri="{BB962C8B-B14F-4D97-AF65-F5344CB8AC3E}">
        <p14:creationId xmlns:p14="http://schemas.microsoft.com/office/powerpoint/2010/main" val="145119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Change notification</a:t>
            </a:r>
          </a:p>
        </p:txBody>
      </p:sp>
      <p:sp>
        <p:nvSpPr>
          <p:cNvPr id="3" name="Inhaltsplatzhalter 2"/>
          <p:cNvSpPr>
            <a:spLocks noGrp="1"/>
          </p:cNvSpPr>
          <p:nvPr>
            <p:ph idx="1"/>
          </p:nvPr>
        </p:nvSpPr>
        <p:spPr/>
        <p:txBody>
          <a:bodyPr/>
          <a:lstStyle/>
          <a:p>
            <a:pPr>
              <a:lnSpc>
                <a:spcPct val="100000"/>
              </a:lnSpc>
            </a:pPr>
            <a:r>
              <a:rPr lang="en-US" sz="2000" dirty="0"/>
              <a:t>Whenever an underlying item changes, MLM will display a notification</a:t>
            </a:r>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marL="268288" indent="0">
              <a:lnSpc>
                <a:spcPct val="100000"/>
              </a:lnSpc>
              <a:buNone/>
            </a:pPr>
            <a:r>
              <a:rPr lang="en-US" sz="1400" dirty="0">
                <a:sym typeface="Wingdings" panose="05000000000000000000" pitchFamily="2" charset="2"/>
              </a:rPr>
              <a:t>After reviewing the items, they can be edited or accepted as still being valid.</a:t>
            </a:r>
            <a:endParaRPr lang="en-US" sz="2000" dirty="0"/>
          </a:p>
          <a:p>
            <a:pPr marL="457200" indent="-457200">
              <a:lnSpc>
                <a:spcPct val="100000"/>
              </a:lnSpc>
              <a:buFont typeface="+mj-lt"/>
              <a:buAutoNum type="arabicPeriod"/>
            </a:pPr>
            <a:endParaRPr lang="en-US" sz="2000" dirty="0"/>
          </a:p>
        </p:txBody>
      </p:sp>
      <p:pic>
        <p:nvPicPr>
          <p:cNvPr id="4" name="Grafik 3"/>
          <p:cNvPicPr>
            <a:picLocks noChangeAspect="1"/>
          </p:cNvPicPr>
          <p:nvPr/>
        </p:nvPicPr>
        <p:blipFill>
          <a:blip r:embed="rId2"/>
          <a:stretch>
            <a:fillRect/>
          </a:stretch>
        </p:blipFill>
        <p:spPr>
          <a:xfrm>
            <a:off x="1071345" y="1730740"/>
            <a:ext cx="8362212" cy="2295941"/>
          </a:xfrm>
          <a:prstGeom prst="rect">
            <a:avLst/>
          </a:prstGeom>
        </p:spPr>
      </p:pic>
    </p:spTree>
    <p:extLst>
      <p:ext uri="{BB962C8B-B14F-4D97-AF65-F5344CB8AC3E}">
        <p14:creationId xmlns:p14="http://schemas.microsoft.com/office/powerpoint/2010/main" val="306925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What determines the currently active* language</a:t>
            </a:r>
            <a:r>
              <a:rPr lang="en-US" sz="3200" dirty="0"/>
              <a:t>?</a:t>
            </a:r>
          </a:p>
        </p:txBody>
      </p:sp>
      <p:sp>
        <p:nvSpPr>
          <p:cNvPr id="4" name="Inhaltsplatzhalter 3"/>
          <p:cNvSpPr>
            <a:spLocks noGrp="1"/>
          </p:cNvSpPr>
          <p:nvPr>
            <p:ph idx="1"/>
          </p:nvPr>
        </p:nvSpPr>
        <p:spPr>
          <a:xfrm>
            <a:off x="732462" y="1199507"/>
            <a:ext cx="9420206" cy="5217204"/>
          </a:xfrm>
        </p:spPr>
        <p:txBody>
          <a:bodyPr>
            <a:normAutofit lnSpcReduction="10000"/>
          </a:bodyPr>
          <a:lstStyle/>
          <a:p>
            <a:pPr marL="0" indent="0">
              <a:buNone/>
            </a:pPr>
            <a:r>
              <a:rPr lang="en-US" sz="1800" dirty="0"/>
              <a:t>* i.e., the language a page, email, PDF is rendered in</a:t>
            </a:r>
            <a:br>
              <a:rPr lang="en-US" sz="1800" dirty="0"/>
            </a:br>
            <a:endParaRPr lang="en-US" sz="1050" dirty="0"/>
          </a:p>
          <a:p>
            <a:pPr marL="0" indent="0">
              <a:buNone/>
            </a:pPr>
            <a:r>
              <a:rPr lang="en-US" sz="1800" dirty="0"/>
              <a:t>Generally: </a:t>
            </a:r>
          </a:p>
          <a:p>
            <a:pPr marL="360363"/>
            <a:r>
              <a:rPr lang="en-US" sz="2400" dirty="0"/>
              <a:t>A user’s (survey respondent’s) choice:</a:t>
            </a:r>
          </a:p>
          <a:p>
            <a:pPr lvl="1">
              <a:buFont typeface="Symbol" panose="05050102010706020507" pitchFamily="18" charset="2"/>
              <a:buChar char="-"/>
            </a:pPr>
            <a:r>
              <a:rPr lang="en-US" sz="2000" dirty="0"/>
              <a:t>Set via the language selection widget (or a radio field when used with the </a:t>
            </a:r>
            <a:r>
              <a:rPr lang="en-US" sz="1800" b="1" dirty="0"/>
              <a:t>@LANGUAGE-SET </a:t>
            </a:r>
            <a:r>
              <a:rPr lang="en-US" sz="2000" dirty="0"/>
              <a:t>action tag)</a:t>
            </a:r>
          </a:p>
          <a:p>
            <a:pPr lvl="1">
              <a:buFont typeface="Symbol" panose="05050102010706020507" pitchFamily="18" charset="2"/>
              <a:buChar char="-"/>
            </a:pPr>
            <a:r>
              <a:rPr lang="en-US" sz="2000" dirty="0"/>
              <a:t>On repeat visits through a cookie value (surveys, non-authenticated users) or user setting (data entry pages, authenticated users)</a:t>
            </a:r>
          </a:p>
          <a:p>
            <a:pPr marL="0" indent="0">
              <a:buNone/>
            </a:pPr>
            <a:r>
              <a:rPr lang="en-US" sz="1800" dirty="0"/>
              <a:t>When this is not available, e.g., in a process triggered by ASI logic:</a:t>
            </a:r>
          </a:p>
          <a:p>
            <a:pPr marL="360363"/>
            <a:r>
              <a:rPr lang="en-US" sz="2400"/>
              <a:t>A </a:t>
            </a:r>
            <a:r>
              <a:rPr lang="en-US" sz="2400" dirty="0"/>
              <a:t>field in the project:</a:t>
            </a:r>
          </a:p>
          <a:p>
            <a:pPr lvl="1">
              <a:buFont typeface="Symbol" panose="05050102010706020507" pitchFamily="18" charset="2"/>
              <a:buChar char="-"/>
            </a:pPr>
            <a:r>
              <a:rPr lang="en-US" sz="2000" dirty="0"/>
              <a:t>Set through the </a:t>
            </a:r>
            <a:r>
              <a:rPr lang="en-US" sz="2000" b="1" dirty="0"/>
              <a:t>Language preference field </a:t>
            </a:r>
            <a:r>
              <a:rPr lang="en-US" sz="2000" dirty="0"/>
              <a:t>option on the MLM </a:t>
            </a:r>
            <a:r>
              <a:rPr lang="en-US" sz="2000"/>
              <a:t>setup page</a:t>
            </a:r>
          </a:p>
          <a:p>
            <a:pPr lvl="1">
              <a:buFont typeface="Symbol" panose="05050102010706020507" pitchFamily="18" charset="2"/>
              <a:buChar char="-"/>
            </a:pPr>
            <a:endParaRPr lang="en-US" sz="2000"/>
          </a:p>
          <a:p>
            <a:pPr lvl="1">
              <a:buFont typeface="Symbol" panose="05050102010706020507" pitchFamily="18" charset="2"/>
              <a:buChar char="-"/>
            </a:pPr>
            <a:r>
              <a:rPr lang="en-US" sz="2000"/>
              <a:t>Its </a:t>
            </a:r>
            <a:r>
              <a:rPr lang="en-US" sz="2000" dirty="0"/>
              <a:t>value must correspond to the ID of an </a:t>
            </a:r>
            <a:r>
              <a:rPr lang="en-US" sz="2000" i="1" dirty="0"/>
              <a:t>active</a:t>
            </a:r>
            <a:r>
              <a:rPr lang="en-US" sz="2000" dirty="0"/>
              <a:t> language</a:t>
            </a:r>
          </a:p>
          <a:p>
            <a:pPr lvl="1">
              <a:buFont typeface="Symbol" panose="05050102010706020507" pitchFamily="18" charset="2"/>
              <a:buChar char="-"/>
            </a:pPr>
            <a:r>
              <a:rPr lang="en-US" sz="2000"/>
              <a:t>It can </a:t>
            </a:r>
            <a:r>
              <a:rPr lang="en-US" sz="2000" dirty="0"/>
              <a:t>be set manually (e.g., on an intake form) or captured into a field with </a:t>
            </a:r>
            <a:r>
              <a:rPr lang="en-US" sz="1800" b="1" dirty="0"/>
              <a:t>@LANGUAGE-CURRENT-FORM/SURVEY</a:t>
            </a:r>
            <a:r>
              <a:rPr lang="en-US" sz="1800" dirty="0"/>
              <a:t> </a:t>
            </a:r>
            <a:r>
              <a:rPr lang="en-US" sz="2000" dirty="0"/>
              <a:t>action tag</a:t>
            </a:r>
          </a:p>
          <a:p>
            <a:pPr lvl="1">
              <a:buFont typeface="Symbol" panose="05050102010706020507" pitchFamily="18" charset="2"/>
              <a:buChar char="-"/>
            </a:pPr>
            <a:r>
              <a:rPr lang="en-US" sz="2000"/>
              <a:t>On data entry forms/surveys, it can be used with </a:t>
            </a:r>
            <a:r>
              <a:rPr lang="en-US" sz="1800" b="1"/>
              <a:t>@LANGUAGE-FORCE </a:t>
            </a:r>
            <a:endParaRPr lang="en-US" sz="2000" dirty="0"/>
          </a:p>
          <a:p>
            <a:pPr lvl="1"/>
            <a:endParaRPr lang="en-US" sz="2000" dirty="0"/>
          </a:p>
        </p:txBody>
      </p:sp>
      <p:pic>
        <p:nvPicPr>
          <p:cNvPr id="5" name="Grafik 4"/>
          <p:cNvPicPr>
            <a:picLocks noChangeAspect="1"/>
          </p:cNvPicPr>
          <p:nvPr/>
        </p:nvPicPr>
        <p:blipFill>
          <a:blip r:embed="rId2"/>
          <a:stretch>
            <a:fillRect/>
          </a:stretch>
        </p:blipFill>
        <p:spPr>
          <a:xfrm>
            <a:off x="1419454" y="4518639"/>
            <a:ext cx="5763429" cy="314369"/>
          </a:xfrm>
          <a:prstGeom prst="rect">
            <a:avLst/>
          </a:prstGeom>
        </p:spPr>
      </p:pic>
      <p:sp>
        <p:nvSpPr>
          <p:cNvPr id="6" name="Textfeld 5"/>
          <p:cNvSpPr txBox="1"/>
          <p:nvPr/>
        </p:nvSpPr>
        <p:spPr>
          <a:xfrm>
            <a:off x="9946775" y="4177742"/>
            <a:ext cx="1785770" cy="2308324"/>
          </a:xfrm>
          <a:prstGeom prst="rect">
            <a:avLst/>
          </a:prstGeom>
          <a:solidFill>
            <a:schemeClr val="bg1">
              <a:lumMod val="95000"/>
            </a:schemeClr>
          </a:solidFill>
          <a:ln w="28575">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a:t>Note: </a:t>
            </a:r>
            <a:r>
              <a:rPr lang="en-US"/>
              <a:t>When testing, always test in a </a:t>
            </a:r>
            <a:r>
              <a:rPr lang="en-US" b="1"/>
              <a:t>fresh,</a:t>
            </a:r>
            <a:r>
              <a:rPr lang="en-US"/>
              <a:t> </a:t>
            </a:r>
            <a:r>
              <a:rPr lang="en-US" b="1"/>
              <a:t>private/incognito </a:t>
            </a:r>
            <a:r>
              <a:rPr lang="en-US"/>
              <a:t>browsing window in order to not have “tainted” cookies!</a:t>
            </a:r>
          </a:p>
        </p:txBody>
      </p:sp>
    </p:spTree>
    <p:extLst>
      <p:ext uri="{BB962C8B-B14F-4D97-AF65-F5344CB8AC3E}">
        <p14:creationId xmlns:p14="http://schemas.microsoft.com/office/powerpoint/2010/main" val="280188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4F1A-9CE2-2989-D53D-1CD4ED665712}"/>
              </a:ext>
            </a:extLst>
          </p:cNvPr>
          <p:cNvSpPr>
            <a:spLocks noGrp="1"/>
          </p:cNvSpPr>
          <p:nvPr>
            <p:ph type="title"/>
          </p:nvPr>
        </p:nvSpPr>
        <p:spPr/>
        <p:txBody>
          <a:bodyPr/>
          <a:lstStyle/>
          <a:p>
            <a:r>
              <a:rPr lang="en-US"/>
              <a:t>Setting the initially displayed language for surveys</a:t>
            </a:r>
          </a:p>
        </p:txBody>
      </p:sp>
      <p:sp>
        <p:nvSpPr>
          <p:cNvPr id="3" name="Content Placeholder 2">
            <a:extLst>
              <a:ext uri="{FF2B5EF4-FFF2-40B4-BE49-F238E27FC236}">
                <a16:creationId xmlns:a16="http://schemas.microsoft.com/office/drawing/2014/main" id="{2AC8D70F-684E-B969-D9AA-F810D087C08B}"/>
              </a:ext>
            </a:extLst>
          </p:cNvPr>
          <p:cNvSpPr>
            <a:spLocks noGrp="1"/>
          </p:cNvSpPr>
          <p:nvPr>
            <p:ph idx="1"/>
          </p:nvPr>
        </p:nvSpPr>
        <p:spPr/>
        <p:txBody>
          <a:bodyPr>
            <a:normAutofit/>
          </a:bodyPr>
          <a:lstStyle/>
          <a:p>
            <a:r>
              <a:rPr lang="en-US" sz="2400"/>
              <a:t>Generally, the language displayed for survey respondents is governed by a browser cookie that is set when they (first) select a language.</a:t>
            </a:r>
          </a:p>
          <a:p>
            <a:r>
              <a:rPr lang="en-US" sz="2400"/>
              <a:t>For new visitors, there are several ways to control the initially displayed language</a:t>
            </a:r>
          </a:p>
          <a:p>
            <a:pPr marL="801688" lvl="1" indent="-344488">
              <a:buFont typeface="Roboto Condensed" panose="02000000000000000000" pitchFamily="2" charset="0"/>
              <a:buChar char="—"/>
            </a:pPr>
            <a:r>
              <a:rPr lang="en-US" sz="2000"/>
              <a:t>Add a field tagged with the @LANGUAGE-SET action tag to the survey while also populating it </a:t>
            </a:r>
            <a:br>
              <a:rPr lang="en-US" sz="2000"/>
            </a:br>
            <a:r>
              <a:rPr lang="en-US" sz="2000"/>
              <a:t>with @DEFAULT, setting the desired language id.</a:t>
            </a:r>
            <a:br>
              <a:rPr lang="en-US" sz="2000"/>
            </a:br>
            <a:r>
              <a:rPr lang="en-US" sz="2000"/>
              <a:t>This field can be hidden, but when displayed, it should be a radio field and, when capturing the language used by the survey respondent is of interest, have the @LANGUAGE-CURRENT actin tag applied.</a:t>
            </a:r>
          </a:p>
          <a:p>
            <a:pPr marL="801688" lvl="1" indent="-344488">
              <a:buFont typeface="Roboto Condensed" panose="02000000000000000000" pitchFamily="2" charset="0"/>
              <a:buChar char="—"/>
            </a:pPr>
            <a:r>
              <a:rPr lang="en-US" sz="2000"/>
              <a:t>By adding a parameter (__lang – nite the two underscores!) to the survey URL:</a:t>
            </a:r>
          </a:p>
          <a:p>
            <a:pPr marL="801688" lvl="1" indent="-344488">
              <a:buFont typeface="Roboto Condensed" panose="02000000000000000000" pitchFamily="2" charset="0"/>
              <a:buChar char="—"/>
            </a:pPr>
            <a:endParaRPr lang="en-US" sz="2000"/>
          </a:p>
          <a:p>
            <a:pPr marL="801688" lvl="1" indent="-344488">
              <a:buFont typeface="Roboto Condensed" panose="02000000000000000000" pitchFamily="2" charset="0"/>
              <a:buChar char="—"/>
            </a:pPr>
            <a:endParaRPr lang="en-US" sz="2000"/>
          </a:p>
          <a:p>
            <a:pPr marL="801688" lvl="1" indent="-344488">
              <a:buFont typeface="Roboto Condensed" panose="02000000000000000000" pitchFamily="2" charset="0"/>
              <a:buChar char="—"/>
            </a:pPr>
            <a:endParaRPr lang="en-US" sz="2000"/>
          </a:p>
          <a:p>
            <a:pPr marL="801688" lvl="1" indent="-344488">
              <a:buFont typeface="Roboto Condensed" panose="02000000000000000000" pitchFamily="2" charset="0"/>
              <a:buChar char="—"/>
            </a:pPr>
            <a:r>
              <a:rPr lang="en-US" sz="2000"/>
              <a:t>The @LANGUAGE-FORCE action tag can be used but will prevent the survey respondent from changing the language.</a:t>
            </a:r>
          </a:p>
          <a:p>
            <a:pPr marL="801688" lvl="1" indent="-344488">
              <a:buFont typeface="Roboto Condensed" panose="02000000000000000000" pitchFamily="2" charset="0"/>
              <a:buChar char="—"/>
            </a:pPr>
            <a:endParaRPr lang="en-US" sz="2000"/>
          </a:p>
        </p:txBody>
      </p:sp>
      <p:pic>
        <p:nvPicPr>
          <p:cNvPr id="5" name="Picture 4">
            <a:extLst>
              <a:ext uri="{FF2B5EF4-FFF2-40B4-BE49-F238E27FC236}">
                <a16:creationId xmlns:a16="http://schemas.microsoft.com/office/drawing/2014/main" id="{7153762A-F182-E771-237C-A3039BDF372C}"/>
              </a:ext>
            </a:extLst>
          </p:cNvPr>
          <p:cNvPicPr>
            <a:picLocks noChangeAspect="1"/>
          </p:cNvPicPr>
          <p:nvPr/>
        </p:nvPicPr>
        <p:blipFill>
          <a:blip r:embed="rId2"/>
          <a:stretch>
            <a:fillRect/>
          </a:stretch>
        </p:blipFill>
        <p:spPr>
          <a:xfrm>
            <a:off x="1476214" y="4268868"/>
            <a:ext cx="10050278" cy="733527"/>
          </a:xfrm>
          <a:prstGeom prst="rect">
            <a:avLst/>
          </a:prstGeom>
        </p:spPr>
      </p:pic>
    </p:spTree>
    <p:extLst>
      <p:ext uri="{BB962C8B-B14F-4D97-AF65-F5344CB8AC3E}">
        <p14:creationId xmlns:p14="http://schemas.microsoft.com/office/powerpoint/2010/main" val="310525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MLM’s language determination algorithm</a:t>
            </a:r>
            <a:endParaRPr lang="en-US" sz="3200" dirty="0"/>
          </a:p>
        </p:txBody>
      </p:sp>
      <p:pic>
        <p:nvPicPr>
          <p:cNvPr id="8" name="Grafik 7"/>
          <p:cNvPicPr>
            <a:picLocks noChangeAspect="1"/>
          </p:cNvPicPr>
          <p:nvPr/>
        </p:nvPicPr>
        <p:blipFill>
          <a:blip r:embed="rId2"/>
          <a:stretch>
            <a:fillRect/>
          </a:stretch>
        </p:blipFill>
        <p:spPr>
          <a:xfrm flipH="1">
            <a:off x="1048233" y="1803411"/>
            <a:ext cx="897656" cy="888465"/>
          </a:xfrm>
          <a:prstGeom prst="rect">
            <a:avLst/>
          </a:prstGeom>
        </p:spPr>
      </p:pic>
      <p:pic>
        <p:nvPicPr>
          <p:cNvPr id="9" name="Grafik 8"/>
          <p:cNvPicPr>
            <a:picLocks noChangeAspect="1"/>
          </p:cNvPicPr>
          <p:nvPr/>
        </p:nvPicPr>
        <p:blipFill>
          <a:blip r:embed="rId3"/>
          <a:stretch>
            <a:fillRect/>
          </a:stretch>
        </p:blipFill>
        <p:spPr>
          <a:xfrm>
            <a:off x="2975964" y="1503979"/>
            <a:ext cx="1991494" cy="1646031"/>
          </a:xfrm>
          <a:prstGeom prst="rect">
            <a:avLst/>
          </a:prstGeom>
        </p:spPr>
      </p:pic>
      <p:pic>
        <p:nvPicPr>
          <p:cNvPr id="11" name="Grafik 10"/>
          <p:cNvPicPr>
            <a:picLocks noChangeAspect="1"/>
          </p:cNvPicPr>
          <p:nvPr/>
        </p:nvPicPr>
        <p:blipFill>
          <a:blip r:embed="rId4"/>
          <a:stretch>
            <a:fillRect/>
          </a:stretch>
        </p:blipFill>
        <p:spPr>
          <a:xfrm>
            <a:off x="3344332" y="2267877"/>
            <a:ext cx="1254758" cy="387183"/>
          </a:xfrm>
          <a:prstGeom prst="rect">
            <a:avLst/>
          </a:prstGeom>
        </p:spPr>
      </p:pic>
      <p:sp>
        <p:nvSpPr>
          <p:cNvPr id="12" name="Textfeld 11"/>
          <p:cNvSpPr txBox="1"/>
          <p:nvPr/>
        </p:nvSpPr>
        <p:spPr>
          <a:xfrm>
            <a:off x="1216202" y="2826844"/>
            <a:ext cx="1459374" cy="646331"/>
          </a:xfrm>
          <a:prstGeom prst="rect">
            <a:avLst/>
          </a:prstGeom>
          <a:noFill/>
        </p:spPr>
        <p:txBody>
          <a:bodyPr wrap="none" rtlCol="0">
            <a:spAutoFit/>
          </a:bodyPr>
          <a:lstStyle/>
          <a:p>
            <a:pPr marL="176213" indent="-176213">
              <a:buFont typeface="Wingdings" panose="05000000000000000000" pitchFamily="2" charset="2"/>
              <a:buChar char="§"/>
            </a:pPr>
            <a:r>
              <a:rPr lang="en-US"/>
              <a:t>Cookie</a:t>
            </a:r>
          </a:p>
          <a:p>
            <a:pPr marL="176213" indent="-176213">
              <a:buFont typeface="Wingdings" panose="05000000000000000000" pitchFamily="2" charset="2"/>
              <a:buChar char="§"/>
            </a:pPr>
            <a:r>
              <a:rPr lang="en-US"/>
              <a:t>User setting</a:t>
            </a:r>
          </a:p>
        </p:txBody>
      </p:sp>
      <p:sp>
        <p:nvSpPr>
          <p:cNvPr id="13" name="Pfeil nach links und rechts 12"/>
          <p:cNvSpPr/>
          <p:nvPr/>
        </p:nvSpPr>
        <p:spPr>
          <a:xfrm>
            <a:off x="2018831" y="2376112"/>
            <a:ext cx="1325502" cy="230408"/>
          </a:xfrm>
          <a:prstGeom prst="leftRightArrow">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p:cNvPicPr>
            <a:picLocks noChangeAspect="1"/>
          </p:cNvPicPr>
          <p:nvPr/>
        </p:nvPicPr>
        <p:blipFill>
          <a:blip r:embed="rId5"/>
          <a:stretch>
            <a:fillRect/>
          </a:stretch>
        </p:blipFill>
        <p:spPr>
          <a:xfrm>
            <a:off x="5997533" y="2803532"/>
            <a:ext cx="2062845" cy="2062845"/>
          </a:xfrm>
          <a:prstGeom prst="rect">
            <a:avLst/>
          </a:prstGeom>
        </p:spPr>
      </p:pic>
      <p:pic>
        <p:nvPicPr>
          <p:cNvPr id="17" name="Grafik 16"/>
          <p:cNvPicPr>
            <a:picLocks noChangeAspect="1"/>
          </p:cNvPicPr>
          <p:nvPr/>
        </p:nvPicPr>
        <p:blipFill>
          <a:blip r:embed="rId6"/>
          <a:stretch>
            <a:fillRect/>
          </a:stretch>
        </p:blipFill>
        <p:spPr>
          <a:xfrm>
            <a:off x="3595260" y="4105801"/>
            <a:ext cx="752901" cy="876164"/>
          </a:xfrm>
          <a:prstGeom prst="rect">
            <a:avLst/>
          </a:prstGeom>
        </p:spPr>
      </p:pic>
      <p:pic>
        <p:nvPicPr>
          <p:cNvPr id="18" name="Grafik 17"/>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7892569" y="1731940"/>
            <a:ext cx="904565" cy="1031405"/>
          </a:xfrm>
          <a:prstGeom prst="rect">
            <a:avLst/>
          </a:prstGeom>
        </p:spPr>
      </p:pic>
      <p:pic>
        <p:nvPicPr>
          <p:cNvPr id="10"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312" y="3095149"/>
            <a:ext cx="1206529" cy="419971"/>
          </a:xfrm>
          <a:prstGeom prst="rect">
            <a:avLst/>
          </a:prstGeom>
        </p:spPr>
      </p:pic>
      <p:sp>
        <p:nvSpPr>
          <p:cNvPr id="19" name="Textfeld 18"/>
          <p:cNvSpPr txBox="1"/>
          <p:nvPr/>
        </p:nvSpPr>
        <p:spPr>
          <a:xfrm>
            <a:off x="3461778" y="1881215"/>
            <a:ext cx="941283" cy="369332"/>
          </a:xfrm>
          <a:prstGeom prst="rect">
            <a:avLst/>
          </a:prstGeom>
          <a:noFill/>
        </p:spPr>
        <p:txBody>
          <a:bodyPr wrap="none" rtlCol="0">
            <a:spAutoFit/>
          </a:bodyPr>
          <a:lstStyle/>
          <a:p>
            <a:r>
              <a:rPr lang="en-US" b="1"/>
              <a:t>SURVEY</a:t>
            </a:r>
          </a:p>
        </p:txBody>
      </p:sp>
      <p:grpSp>
        <p:nvGrpSpPr>
          <p:cNvPr id="24" name="Gruppieren 23"/>
          <p:cNvGrpSpPr/>
          <p:nvPr/>
        </p:nvGrpSpPr>
        <p:grpSpPr>
          <a:xfrm>
            <a:off x="6941157" y="2247643"/>
            <a:ext cx="952246" cy="629988"/>
            <a:chOff x="8120063" y="2713287"/>
            <a:chExt cx="1185813" cy="715713"/>
          </a:xfrm>
        </p:grpSpPr>
        <p:cxnSp>
          <p:nvCxnSpPr>
            <p:cNvPr id="21" name="Gerade Verbindung mit Pfeil 20"/>
            <p:cNvCxnSpPr/>
            <p:nvPr/>
          </p:nvCxnSpPr>
          <p:spPr>
            <a:xfrm>
              <a:off x="8123028" y="2734755"/>
              <a:ext cx="1182848" cy="0"/>
            </a:xfrm>
            <a:prstGeom prst="straightConnector1">
              <a:avLst/>
            </a:prstGeom>
            <a:ln w="381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3" name="Gerader Verbinder 22"/>
            <p:cNvCxnSpPr/>
            <p:nvPr/>
          </p:nvCxnSpPr>
          <p:spPr>
            <a:xfrm>
              <a:off x="8120063" y="2713287"/>
              <a:ext cx="0" cy="71571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rot="10800000">
            <a:off x="7703157" y="2763345"/>
            <a:ext cx="650000" cy="751775"/>
            <a:chOff x="8120063" y="2713287"/>
            <a:chExt cx="1182848" cy="715713"/>
          </a:xfrm>
        </p:grpSpPr>
        <p:cxnSp>
          <p:nvCxnSpPr>
            <p:cNvPr id="26" name="Gerade Verbindung mit Pfeil 25"/>
            <p:cNvCxnSpPr/>
            <p:nvPr/>
          </p:nvCxnSpPr>
          <p:spPr>
            <a:xfrm>
              <a:off x="8120063" y="2730223"/>
              <a:ext cx="1182848" cy="0"/>
            </a:xfrm>
            <a:prstGeom prst="straightConnector1">
              <a:avLst/>
            </a:prstGeom>
            <a:ln w="381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7" name="Gerader Verbinder 26"/>
            <p:cNvCxnSpPr/>
            <p:nvPr/>
          </p:nvCxnSpPr>
          <p:spPr>
            <a:xfrm>
              <a:off x="8120063" y="2713287"/>
              <a:ext cx="0" cy="71571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feld 27"/>
          <p:cNvSpPr txBox="1"/>
          <p:nvPr/>
        </p:nvSpPr>
        <p:spPr>
          <a:xfrm>
            <a:off x="8416244" y="2803532"/>
            <a:ext cx="2108591" cy="646331"/>
          </a:xfrm>
          <a:prstGeom prst="rect">
            <a:avLst/>
          </a:prstGeom>
          <a:noFill/>
        </p:spPr>
        <p:txBody>
          <a:bodyPr wrap="none" rtlCol="0">
            <a:spAutoFit/>
          </a:bodyPr>
          <a:lstStyle/>
          <a:p>
            <a:pPr marL="176213" indent="-176213">
              <a:buFont typeface="Wingdings" panose="05000000000000000000" pitchFamily="2" charset="2"/>
              <a:buChar char="§"/>
            </a:pPr>
            <a:r>
              <a:rPr lang="en-US"/>
              <a:t>@ACTION TAG</a:t>
            </a:r>
          </a:p>
          <a:p>
            <a:pPr marL="176213" indent="-176213">
              <a:buFont typeface="Wingdings" panose="05000000000000000000" pitchFamily="2" charset="2"/>
              <a:buChar char="§"/>
            </a:pPr>
            <a:r>
              <a:rPr lang="en-US"/>
              <a:t>Perferred lang field</a:t>
            </a:r>
          </a:p>
        </p:txBody>
      </p:sp>
      <p:sp>
        <p:nvSpPr>
          <p:cNvPr id="29" name="Textfeld 28"/>
          <p:cNvSpPr txBox="1"/>
          <p:nvPr/>
        </p:nvSpPr>
        <p:spPr>
          <a:xfrm>
            <a:off x="7093838" y="1330666"/>
            <a:ext cx="2518638" cy="369332"/>
          </a:xfrm>
          <a:prstGeom prst="rect">
            <a:avLst/>
          </a:prstGeom>
          <a:noFill/>
        </p:spPr>
        <p:txBody>
          <a:bodyPr wrap="none" rtlCol="0">
            <a:spAutoFit/>
          </a:bodyPr>
          <a:lstStyle/>
          <a:p>
            <a:r>
              <a:rPr lang="en-US"/>
              <a:t>Data Dictionary / Settings</a:t>
            </a:r>
          </a:p>
        </p:txBody>
      </p:sp>
      <p:pic>
        <p:nvPicPr>
          <p:cNvPr id="30" name="Grafik 29"/>
          <p:cNvPicPr>
            <a:picLocks noChangeAspect="1"/>
          </p:cNvPicPr>
          <p:nvPr/>
        </p:nvPicPr>
        <p:blipFill>
          <a:blip r:embed="rId10"/>
          <a:stretch>
            <a:fillRect/>
          </a:stretch>
        </p:blipFill>
        <p:spPr>
          <a:xfrm>
            <a:off x="7858612" y="5363122"/>
            <a:ext cx="813157" cy="874407"/>
          </a:xfrm>
          <a:prstGeom prst="rect">
            <a:avLst/>
          </a:prstGeom>
        </p:spPr>
      </p:pic>
      <p:sp>
        <p:nvSpPr>
          <p:cNvPr id="31" name="Pfeil nach rechts 30"/>
          <p:cNvSpPr/>
          <p:nvPr/>
        </p:nvSpPr>
        <p:spPr>
          <a:xfrm rot="13969770">
            <a:off x="7330699" y="5059668"/>
            <a:ext cx="612068" cy="285225"/>
          </a:xfrm>
          <a:prstGeom prst="rightArrow">
            <a:avLst>
              <a:gd name="adj1" fmla="val 36083"/>
              <a:gd name="adj2" fmla="val 50000"/>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5792718" y="5653232"/>
            <a:ext cx="2472472" cy="923330"/>
          </a:xfrm>
          <a:prstGeom prst="rect">
            <a:avLst/>
          </a:prstGeom>
          <a:noFill/>
        </p:spPr>
        <p:txBody>
          <a:bodyPr wrap="none" rtlCol="0">
            <a:spAutoFit/>
          </a:bodyPr>
          <a:lstStyle/>
          <a:p>
            <a:r>
              <a:rPr lang="en-US"/>
              <a:t>Cron or other trigger</a:t>
            </a:r>
          </a:p>
          <a:p>
            <a:pPr marL="176213" indent="-176213">
              <a:buFont typeface="Wingdings" panose="05000000000000000000" pitchFamily="2" charset="2"/>
              <a:buChar char="§"/>
            </a:pPr>
            <a:r>
              <a:rPr lang="en-US"/>
              <a:t>ASI / Alert</a:t>
            </a:r>
          </a:p>
          <a:p>
            <a:pPr marL="176213" indent="-176213">
              <a:buFont typeface="Wingdings" panose="05000000000000000000" pitchFamily="2" charset="2"/>
              <a:buChar char="§"/>
            </a:pPr>
            <a:r>
              <a:rPr lang="en-US"/>
              <a:t>Data Entry, Data Import</a:t>
            </a:r>
          </a:p>
        </p:txBody>
      </p:sp>
      <p:sp>
        <p:nvSpPr>
          <p:cNvPr id="33" name="Pfeil nach links und rechts 32"/>
          <p:cNvSpPr/>
          <p:nvPr/>
        </p:nvSpPr>
        <p:spPr>
          <a:xfrm rot="1405072">
            <a:off x="4495307" y="2712119"/>
            <a:ext cx="1654203" cy="230408"/>
          </a:xfrm>
          <a:prstGeom prst="leftRight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pieren 41"/>
          <p:cNvGrpSpPr/>
          <p:nvPr/>
        </p:nvGrpSpPr>
        <p:grpSpPr>
          <a:xfrm>
            <a:off x="1639797" y="3603016"/>
            <a:ext cx="4237969" cy="940867"/>
            <a:chOff x="3052064" y="4068661"/>
            <a:chExt cx="4237969" cy="940867"/>
          </a:xfrm>
        </p:grpSpPr>
        <p:cxnSp>
          <p:nvCxnSpPr>
            <p:cNvPr id="35" name="Gerader Verbinder 34"/>
            <p:cNvCxnSpPr/>
            <p:nvPr/>
          </p:nvCxnSpPr>
          <p:spPr>
            <a:xfrm flipH="1">
              <a:off x="5815328" y="5009528"/>
              <a:ext cx="1474705"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a:off x="3052064" y="5009528"/>
              <a:ext cx="18606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flipV="1">
              <a:off x="3082167" y="4068661"/>
              <a:ext cx="0" cy="940867"/>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feld 42"/>
          <p:cNvSpPr txBox="1"/>
          <p:nvPr/>
        </p:nvSpPr>
        <p:spPr>
          <a:xfrm>
            <a:off x="2904733" y="5129437"/>
            <a:ext cx="2008883" cy="369332"/>
          </a:xfrm>
          <a:prstGeom prst="rect">
            <a:avLst/>
          </a:prstGeom>
          <a:noFill/>
        </p:spPr>
        <p:txBody>
          <a:bodyPr wrap="none" rtlCol="0">
            <a:spAutoFit/>
          </a:bodyPr>
          <a:lstStyle/>
          <a:p>
            <a:r>
              <a:rPr lang="en-US"/>
              <a:t>Email, Text, MyCap*</a:t>
            </a:r>
          </a:p>
        </p:txBody>
      </p:sp>
      <p:sp>
        <p:nvSpPr>
          <p:cNvPr id="44" name="Textfeld 43"/>
          <p:cNvSpPr txBox="1"/>
          <p:nvPr/>
        </p:nvSpPr>
        <p:spPr>
          <a:xfrm>
            <a:off x="11018846" y="6445757"/>
            <a:ext cx="720069" cy="261610"/>
          </a:xfrm>
          <a:prstGeom prst="rect">
            <a:avLst/>
          </a:prstGeom>
          <a:noFill/>
        </p:spPr>
        <p:txBody>
          <a:bodyPr wrap="none" rtlCol="0">
            <a:spAutoFit/>
          </a:bodyPr>
          <a:lstStyle/>
          <a:p>
            <a:r>
              <a:rPr lang="en-US" sz="1100"/>
              <a:t>* planned</a:t>
            </a:r>
          </a:p>
        </p:txBody>
      </p:sp>
      <p:sp>
        <p:nvSpPr>
          <p:cNvPr id="3" name="Abgerundetes Rechteck 2"/>
          <p:cNvSpPr/>
          <p:nvPr/>
        </p:nvSpPr>
        <p:spPr>
          <a:xfrm>
            <a:off x="8416244" y="3959734"/>
            <a:ext cx="850237" cy="680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MLM</a:t>
            </a:r>
          </a:p>
        </p:txBody>
      </p:sp>
      <p:sp>
        <p:nvSpPr>
          <p:cNvPr id="34" name="Abgerundetes Rechteck 33"/>
          <p:cNvSpPr/>
          <p:nvPr/>
        </p:nvSpPr>
        <p:spPr>
          <a:xfrm>
            <a:off x="9654563" y="3959734"/>
            <a:ext cx="850237" cy="68008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Data Dictionary or .ini file</a:t>
            </a:r>
          </a:p>
        </p:txBody>
      </p:sp>
      <p:cxnSp>
        <p:nvCxnSpPr>
          <p:cNvPr id="5" name="Gerade Verbindung mit Pfeil 4"/>
          <p:cNvCxnSpPr/>
          <p:nvPr/>
        </p:nvCxnSpPr>
        <p:spPr>
          <a:xfrm>
            <a:off x="8079967" y="4248028"/>
            <a:ext cx="2648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8060379" y="4389090"/>
            <a:ext cx="2619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8416244" y="4667772"/>
            <a:ext cx="942296" cy="646331"/>
          </a:xfrm>
          <a:prstGeom prst="rect">
            <a:avLst/>
          </a:prstGeom>
          <a:noFill/>
        </p:spPr>
        <p:txBody>
          <a:bodyPr wrap="square" rtlCol="0">
            <a:spAutoFit/>
          </a:bodyPr>
          <a:lstStyle/>
          <a:p>
            <a:pPr algn="ctr"/>
            <a:r>
              <a:rPr lang="en-US" sz="1200"/>
              <a:t>Desired language or</a:t>
            </a:r>
          </a:p>
          <a:p>
            <a:pPr algn="ctr"/>
            <a:r>
              <a:rPr lang="en-US" sz="1200"/>
              <a:t>fallback</a:t>
            </a:r>
          </a:p>
        </p:txBody>
      </p:sp>
      <p:cxnSp>
        <p:nvCxnSpPr>
          <p:cNvPr id="45" name="Gerade Verbindung mit Pfeil 44"/>
          <p:cNvCxnSpPr/>
          <p:nvPr/>
        </p:nvCxnSpPr>
        <p:spPr>
          <a:xfrm>
            <a:off x="9347592" y="4248028"/>
            <a:ext cx="26488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9328004" y="4389090"/>
            <a:ext cx="2619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9654563" y="4667772"/>
            <a:ext cx="942296" cy="461665"/>
          </a:xfrm>
          <a:prstGeom prst="rect">
            <a:avLst/>
          </a:prstGeom>
          <a:noFill/>
        </p:spPr>
        <p:txBody>
          <a:bodyPr wrap="square" rtlCol="0">
            <a:spAutoFit/>
          </a:bodyPr>
          <a:lstStyle/>
          <a:p>
            <a:pPr algn="ctr"/>
            <a:r>
              <a:rPr lang="en-US" sz="1200"/>
              <a:t>Base Language</a:t>
            </a:r>
          </a:p>
        </p:txBody>
      </p:sp>
    </p:spTree>
    <p:extLst>
      <p:ext uri="{BB962C8B-B14F-4D97-AF65-F5344CB8AC3E}">
        <p14:creationId xmlns:p14="http://schemas.microsoft.com/office/powerpoint/2010/main" val="253663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D992B5-9D91-96DB-62E6-22CA82AB8EB2}"/>
              </a:ext>
            </a:extLst>
          </p:cNvPr>
          <p:cNvPicPr>
            <a:picLocks noChangeAspect="1"/>
          </p:cNvPicPr>
          <p:nvPr/>
        </p:nvPicPr>
        <p:blipFill>
          <a:blip r:embed="rId2"/>
          <a:stretch>
            <a:fillRect/>
          </a:stretch>
        </p:blipFill>
        <p:spPr>
          <a:xfrm>
            <a:off x="967513" y="5127055"/>
            <a:ext cx="6305874" cy="825542"/>
          </a:xfrm>
          <a:prstGeom prst="rect">
            <a:avLst/>
          </a:prstGeom>
        </p:spPr>
      </p:pic>
      <p:pic>
        <p:nvPicPr>
          <p:cNvPr id="13" name="Picture 12">
            <a:extLst>
              <a:ext uri="{FF2B5EF4-FFF2-40B4-BE49-F238E27FC236}">
                <a16:creationId xmlns:a16="http://schemas.microsoft.com/office/drawing/2014/main" id="{E89868E7-72EA-31F7-8D61-27BBEB76B41B}"/>
              </a:ext>
            </a:extLst>
          </p:cNvPr>
          <p:cNvPicPr>
            <a:picLocks noChangeAspect="1"/>
          </p:cNvPicPr>
          <p:nvPr/>
        </p:nvPicPr>
        <p:blipFill>
          <a:blip r:embed="rId3"/>
          <a:stretch>
            <a:fillRect/>
          </a:stretch>
        </p:blipFill>
        <p:spPr>
          <a:xfrm>
            <a:off x="7663586" y="1786658"/>
            <a:ext cx="3667637" cy="4569875"/>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Exporting languages </a:t>
            </a:r>
            <a:r>
              <a:rPr lang="en-US" sz="2400" dirty="0"/>
              <a:t>(for re-use/offline translation)</a:t>
            </a:r>
            <a:endParaRPr lang="en-US" sz="32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Click on the </a:t>
            </a:r>
            <a:r>
              <a:rPr lang="en-US" sz="2000" b="1" dirty="0"/>
              <a:t>Export</a:t>
            </a:r>
            <a:r>
              <a:rPr lang="en-US" sz="2000" dirty="0"/>
              <a:t> button in the language’s row in the languages table</a:t>
            </a:r>
          </a:p>
          <a:p>
            <a:pPr marL="457200" indent="-457200">
              <a:lnSpc>
                <a:spcPct val="100000"/>
              </a:lnSpc>
              <a:buFont typeface="+mj-lt"/>
              <a:buAutoNum type="arabicPeriod"/>
            </a:pPr>
            <a:r>
              <a:rPr lang="en-US" sz="2000" dirty="0"/>
              <a:t>Choose the items that should be included</a:t>
            </a:r>
            <a:br>
              <a:rPr lang="en-US" sz="2000" dirty="0"/>
            </a:br>
            <a:r>
              <a:rPr lang="en-US" sz="2000" dirty="0"/>
              <a:t>in the export</a:t>
            </a:r>
          </a:p>
          <a:p>
            <a:pPr marL="457200" indent="-457200">
              <a:lnSpc>
                <a:spcPct val="100000"/>
              </a:lnSpc>
              <a:buFont typeface="+mj-lt"/>
              <a:buAutoNum type="arabicPeriod"/>
            </a:pPr>
            <a:r>
              <a:rPr lang="en-US" sz="2000" dirty="0"/>
              <a:t>Choose whether to include translation prompts</a:t>
            </a:r>
            <a:br>
              <a:rPr lang="en-US" sz="2000" dirty="0"/>
            </a:br>
            <a:r>
              <a:rPr lang="en-US" sz="2000" dirty="0"/>
              <a:t>and/or default values, as well as the file</a:t>
            </a:r>
            <a:br>
              <a:rPr lang="en-US" sz="2000" dirty="0"/>
            </a:br>
            <a:r>
              <a:rPr lang="en-US" sz="2000" dirty="0"/>
              <a:t>format (JSON or CSV)</a:t>
            </a:r>
          </a:p>
          <a:p>
            <a:pPr marL="457200" indent="-457200">
              <a:lnSpc>
                <a:spcPct val="100000"/>
              </a:lnSpc>
              <a:buFont typeface="+mj-lt"/>
              <a:buAutoNum type="arabicPeriod"/>
            </a:pPr>
            <a:r>
              <a:rPr lang="en-US" sz="2000" dirty="0"/>
              <a:t>Click the </a:t>
            </a:r>
            <a:r>
              <a:rPr lang="en-US" sz="2000" b="1" dirty="0"/>
              <a:t>Download Language </a:t>
            </a:r>
            <a:r>
              <a:rPr lang="en-US" sz="2000" dirty="0"/>
              <a:t>button</a:t>
            </a:r>
          </a:p>
          <a:p>
            <a:pPr marL="0" indent="0">
              <a:lnSpc>
                <a:spcPct val="100000"/>
              </a:lnSpc>
              <a:buNone/>
            </a:pPr>
            <a:endParaRPr lang="en-US" sz="1600" dirty="0"/>
          </a:p>
          <a:p>
            <a:pPr marL="0" indent="0">
              <a:lnSpc>
                <a:spcPct val="100000"/>
              </a:lnSpc>
              <a:buNone/>
            </a:pPr>
            <a:r>
              <a:rPr lang="en-US" sz="1600" dirty="0"/>
              <a:t>For offline translation, include </a:t>
            </a:r>
            <a:r>
              <a:rPr lang="en-US" sz="1600" b="1" dirty="0"/>
              <a:t>prompts</a:t>
            </a:r>
            <a:r>
              <a:rPr lang="en-US" sz="1600" dirty="0"/>
              <a:t> and </a:t>
            </a:r>
            <a:r>
              <a:rPr lang="en-US" sz="1600" b="1" dirty="0"/>
              <a:t>default values</a:t>
            </a:r>
            <a:r>
              <a:rPr lang="en-US" sz="1600" dirty="0"/>
              <a:t>!</a:t>
            </a:r>
            <a:br>
              <a:rPr lang="en-US" sz="1600" dirty="0"/>
            </a:br>
            <a:r>
              <a:rPr lang="en-US" sz="1600" dirty="0"/>
              <a:t>For transfers or backups, these are not needed.</a:t>
            </a:r>
            <a:endParaRPr lang="en-US" sz="1400" dirty="0"/>
          </a:p>
        </p:txBody>
      </p:sp>
      <p:sp>
        <p:nvSpPr>
          <p:cNvPr id="9" name="Textfeld 8"/>
          <p:cNvSpPr txBox="1"/>
          <p:nvPr/>
        </p:nvSpPr>
        <p:spPr>
          <a:xfrm>
            <a:off x="6156020" y="4967078"/>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7273387" y="2797098"/>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7273387" y="4634287"/>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2" name="Textfeld 11"/>
          <p:cNvSpPr txBox="1"/>
          <p:nvPr/>
        </p:nvSpPr>
        <p:spPr>
          <a:xfrm>
            <a:off x="11150134" y="5798777"/>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97699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8FEC70-F302-BCFB-3339-08AC39B0A9C9}"/>
              </a:ext>
            </a:extLst>
          </p:cNvPr>
          <p:cNvPicPr>
            <a:picLocks noChangeAspect="1"/>
          </p:cNvPicPr>
          <p:nvPr/>
        </p:nvPicPr>
        <p:blipFill>
          <a:blip r:embed="rId2"/>
          <a:stretch>
            <a:fillRect/>
          </a:stretch>
        </p:blipFill>
        <p:spPr>
          <a:xfrm>
            <a:off x="1769183" y="2661930"/>
            <a:ext cx="6286823" cy="755689"/>
          </a:xfrm>
          <a:prstGeom prst="rect">
            <a:avLst/>
          </a:prstGeom>
        </p:spPr>
      </p:pic>
      <p:pic>
        <p:nvPicPr>
          <p:cNvPr id="8" name="Grafik 7"/>
          <p:cNvPicPr>
            <a:picLocks noChangeAspect="1"/>
          </p:cNvPicPr>
          <p:nvPr/>
        </p:nvPicPr>
        <p:blipFill>
          <a:blip r:embed="rId3"/>
          <a:stretch>
            <a:fillRect/>
          </a:stretch>
        </p:blipFill>
        <p:spPr>
          <a:xfrm>
            <a:off x="1768225" y="3653556"/>
            <a:ext cx="6565070" cy="2178576"/>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Exporting translated </a:t>
            </a:r>
            <a:r>
              <a:rPr lang="en-US" sz="3200"/>
              <a:t>instrument PDFs</a:t>
            </a:r>
            <a:endParaRPr lang="en-US" sz="3200" dirty="0"/>
          </a:p>
        </p:txBody>
      </p:sp>
      <p:sp>
        <p:nvSpPr>
          <p:cNvPr id="3" name="Inhaltsplatzhalter 2"/>
          <p:cNvSpPr>
            <a:spLocks noGrp="1"/>
          </p:cNvSpPr>
          <p:nvPr>
            <p:ph idx="1"/>
          </p:nvPr>
        </p:nvSpPr>
        <p:spPr>
          <a:xfrm>
            <a:off x="732462" y="1199507"/>
            <a:ext cx="7600833" cy="4759503"/>
          </a:xfrm>
        </p:spPr>
        <p:txBody>
          <a:bodyPr/>
          <a:lstStyle/>
          <a:p>
            <a:pPr marL="457200" indent="-457200">
              <a:lnSpc>
                <a:spcPct val="100000"/>
              </a:lnSpc>
              <a:buFont typeface="+mj-lt"/>
              <a:buAutoNum type="arabicPeriod"/>
            </a:pPr>
            <a:r>
              <a:rPr lang="en-US" sz="2000" dirty="0"/>
              <a:t>Export all (empty) instrument PDFs for a language</a:t>
            </a:r>
          </a:p>
          <a:p>
            <a:pPr marL="457200" indent="-457200">
              <a:lnSpc>
                <a:spcPct val="100000"/>
              </a:lnSpc>
              <a:buFont typeface="+mj-lt"/>
              <a:buAutoNum type="arabicPeriod"/>
            </a:pPr>
            <a:r>
              <a:rPr lang="en-US" sz="2000" dirty="0"/>
              <a:t>Export a translated (empty) PDF for an individual instrument</a:t>
            </a:r>
          </a:p>
          <a:p>
            <a:pPr lvl="1">
              <a:lnSpc>
                <a:spcPct val="100000"/>
              </a:lnSpc>
            </a:pPr>
            <a:r>
              <a:rPr lang="en-US" sz="1600" dirty="0"/>
              <a:t>Note: Instruments without translations will be rendered in the default language</a:t>
            </a:r>
          </a:p>
          <a:p>
            <a:pPr lvl="1">
              <a:lnSpc>
                <a:spcPct val="100000"/>
              </a:lnSpc>
            </a:pPr>
            <a:endParaRPr lang="en-US" sz="1600" dirty="0"/>
          </a:p>
        </p:txBody>
      </p:sp>
      <p:sp>
        <p:nvSpPr>
          <p:cNvPr id="9" name="Textfeld 8"/>
          <p:cNvSpPr txBox="1"/>
          <p:nvPr/>
        </p:nvSpPr>
        <p:spPr>
          <a:xfrm>
            <a:off x="7217395" y="2449507"/>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6346467" y="4639995"/>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29163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525811" y="1459419"/>
            <a:ext cx="3594284" cy="5054004"/>
          </a:xfrm>
          <a:prstGeom prst="rect">
            <a:avLst/>
          </a:prstGeom>
          <a:effectLst>
            <a:outerShdw blurRad="63500" sx="102000" sy="102000" algn="ctr" rotWithShape="0">
              <a:prstClr val="black">
                <a:alpha val="40000"/>
              </a:prstClr>
            </a:outerShdw>
          </a:effectLst>
        </p:spPr>
      </p:pic>
      <p:pic>
        <p:nvPicPr>
          <p:cNvPr id="4" name="Grafik 3"/>
          <p:cNvPicPr>
            <a:picLocks noChangeAspect="1"/>
          </p:cNvPicPr>
          <p:nvPr/>
        </p:nvPicPr>
        <p:blipFill>
          <a:blip r:embed="rId3"/>
          <a:stretch>
            <a:fillRect/>
          </a:stretch>
        </p:blipFill>
        <p:spPr>
          <a:xfrm>
            <a:off x="1225546" y="4951971"/>
            <a:ext cx="6044265" cy="1224991"/>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Importing (updated</a:t>
            </a:r>
            <a:r>
              <a:rPr lang="en-US" sz="3200"/>
              <a:t>) translations</a:t>
            </a:r>
            <a:endParaRPr lang="en-US" sz="3200" b="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Click the </a:t>
            </a:r>
            <a:r>
              <a:rPr lang="en-US" sz="2000" b="1" dirty="0"/>
              <a:t>Update Language</a:t>
            </a:r>
            <a:r>
              <a:rPr lang="en-US" sz="2000" dirty="0"/>
              <a:t> button in the </a:t>
            </a:r>
            <a:br>
              <a:rPr lang="en-US" sz="2000" dirty="0"/>
            </a:br>
            <a:r>
              <a:rPr lang="en-US" sz="2000" dirty="0"/>
              <a:t>corresponding row in the languages table</a:t>
            </a:r>
          </a:p>
          <a:p>
            <a:pPr marL="457200" indent="-457200">
              <a:lnSpc>
                <a:spcPct val="100000"/>
              </a:lnSpc>
              <a:buFont typeface="+mj-lt"/>
              <a:buAutoNum type="arabicPeriod"/>
            </a:pPr>
            <a:r>
              <a:rPr lang="en-US" sz="2000" dirty="0"/>
              <a:t>The Update Language dialog will inform </a:t>
            </a:r>
            <a:br>
              <a:rPr lang="en-US" sz="2000" dirty="0"/>
            </a:br>
            <a:r>
              <a:rPr lang="en-US" sz="2000" dirty="0"/>
              <a:t>about the linkage/subscription to a </a:t>
            </a:r>
            <a:br>
              <a:rPr lang="en-US" sz="2000" dirty="0"/>
            </a:br>
            <a:r>
              <a:rPr lang="en-US" sz="2000" dirty="0"/>
              <a:t>system language </a:t>
            </a:r>
            <a:r>
              <a:rPr lang="en-US" sz="1600" dirty="0"/>
              <a:t>(when applicable)</a:t>
            </a:r>
            <a:endParaRPr lang="en-US" sz="2000" dirty="0"/>
          </a:p>
          <a:p>
            <a:pPr marL="457200" indent="-457200">
              <a:lnSpc>
                <a:spcPct val="100000"/>
              </a:lnSpc>
              <a:buFont typeface="+mj-lt"/>
              <a:buAutoNum type="arabicPeriod"/>
            </a:pPr>
            <a:r>
              <a:rPr lang="en-US" sz="2000" dirty="0"/>
              <a:t>Choose an update source and what to import</a:t>
            </a:r>
            <a:br>
              <a:rPr lang="en-US" sz="2000" dirty="0"/>
            </a:br>
            <a:r>
              <a:rPr lang="en-US" sz="1600" dirty="0"/>
              <a:t>(choices may be limited depending on system settings)</a:t>
            </a:r>
            <a:endParaRPr lang="en-US" sz="2000" dirty="0"/>
          </a:p>
          <a:p>
            <a:pPr marL="457200" indent="-457200">
              <a:lnSpc>
                <a:spcPct val="100000"/>
              </a:lnSpc>
              <a:buFont typeface="+mj-lt"/>
              <a:buAutoNum type="arabicPeriod"/>
            </a:pPr>
            <a:r>
              <a:rPr lang="en-US" sz="2000" dirty="0"/>
              <a:t>Set import options</a:t>
            </a:r>
          </a:p>
          <a:p>
            <a:pPr marL="457200" indent="-457200">
              <a:lnSpc>
                <a:spcPct val="100000"/>
              </a:lnSpc>
              <a:buFont typeface="+mj-lt"/>
              <a:buAutoNum type="arabicPeriod"/>
            </a:pPr>
            <a:r>
              <a:rPr lang="en-US" sz="2000" dirty="0"/>
              <a:t>Click Update to perform the import (or synch)</a:t>
            </a:r>
            <a:br>
              <a:rPr lang="en-US" sz="2000" dirty="0"/>
            </a:br>
            <a:r>
              <a:rPr lang="en-US" sz="2000" dirty="0"/>
              <a:t>operation</a:t>
            </a:r>
            <a:endParaRPr lang="en-US" sz="1600" dirty="0"/>
          </a:p>
        </p:txBody>
      </p:sp>
      <p:sp>
        <p:nvSpPr>
          <p:cNvPr id="9" name="Textfeld 8"/>
          <p:cNvSpPr txBox="1"/>
          <p:nvPr/>
        </p:nvSpPr>
        <p:spPr>
          <a:xfrm>
            <a:off x="2565836" y="6021235"/>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7269811" y="2932927"/>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2" name="Textfeld 11"/>
          <p:cNvSpPr txBox="1"/>
          <p:nvPr/>
        </p:nvSpPr>
        <p:spPr>
          <a:xfrm>
            <a:off x="9124204" y="5098490"/>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10237527" y="1666830"/>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6" name="Textfeld 15"/>
          <p:cNvSpPr txBox="1"/>
          <p:nvPr/>
        </p:nvSpPr>
        <p:spPr>
          <a:xfrm>
            <a:off x="10962430" y="5974729"/>
            <a:ext cx="57822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3530176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AA1B69-9DF1-8069-E6BE-75304D7F9A63}"/>
              </a:ext>
            </a:extLst>
          </p:cNvPr>
          <p:cNvPicPr>
            <a:picLocks noChangeAspect="1"/>
          </p:cNvPicPr>
          <p:nvPr/>
        </p:nvPicPr>
        <p:blipFill>
          <a:blip r:embed="rId2"/>
          <a:stretch>
            <a:fillRect/>
          </a:stretch>
        </p:blipFill>
        <p:spPr>
          <a:xfrm>
            <a:off x="4776836" y="2894567"/>
            <a:ext cx="5495569" cy="3688437"/>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Other MLM settings / Translation snapshots</a:t>
            </a:r>
          </a:p>
        </p:txBody>
      </p:sp>
      <p:sp>
        <p:nvSpPr>
          <p:cNvPr id="3" name="Inhaltsplatzhalter 2"/>
          <p:cNvSpPr>
            <a:spLocks noGrp="1"/>
          </p:cNvSpPr>
          <p:nvPr>
            <p:ph idx="1"/>
          </p:nvPr>
        </p:nvSpPr>
        <p:spPr/>
        <p:txBody>
          <a:bodyPr/>
          <a:lstStyle/>
          <a:p>
            <a:pPr marL="0" indent="0">
              <a:lnSpc>
                <a:spcPct val="100000"/>
              </a:lnSpc>
              <a:buNone/>
            </a:pPr>
            <a:r>
              <a:rPr lang="en-US" sz="2000" dirty="0"/>
              <a:t>There are a number of options available under the </a:t>
            </a:r>
            <a:r>
              <a:rPr lang="en-US" sz="2000" b="1" dirty="0"/>
              <a:t>Settings</a:t>
            </a:r>
            <a:r>
              <a:rPr lang="en-US" sz="2000" dirty="0"/>
              <a:t> tab, such as the option to …</a:t>
            </a:r>
          </a:p>
          <a:p>
            <a:pPr marL="444500" indent="-268288">
              <a:lnSpc>
                <a:spcPct val="100000"/>
              </a:lnSpc>
              <a:buFont typeface="+mj-lt"/>
              <a:buAutoNum type="arabicPeriod"/>
            </a:pPr>
            <a:r>
              <a:rPr lang="en-US" sz="2000" dirty="0"/>
              <a:t> </a:t>
            </a:r>
            <a:r>
              <a:rPr lang="en-US" sz="2000" b="1" dirty="0"/>
              <a:t>Highlight untranslated text </a:t>
            </a:r>
            <a:r>
              <a:rPr lang="en-US" sz="1600" dirty="0"/>
              <a:t>(this is useful during development as </a:t>
            </a:r>
            <a:r>
              <a:rPr lang="en-US" sz="1600"/>
              <a:t>a visual </a:t>
            </a:r>
            <a:r>
              <a:rPr lang="en-US" sz="1600" dirty="0"/>
              <a:t>check for items   </a:t>
            </a:r>
            <a:br>
              <a:rPr lang="en-US" sz="1600" dirty="0"/>
            </a:br>
            <a:r>
              <a:rPr lang="en-US" sz="1600" dirty="0"/>
              <a:t>  missing translations in the set language on data entry form and surveys)</a:t>
            </a:r>
            <a:endParaRPr lang="en-US" sz="2000" dirty="0"/>
          </a:p>
          <a:p>
            <a:pPr marL="457200" indent="-280988">
              <a:lnSpc>
                <a:spcPct val="100000"/>
              </a:lnSpc>
              <a:buFont typeface="+mj-lt"/>
              <a:buAutoNum type="arabicPeriod"/>
            </a:pPr>
            <a:r>
              <a:rPr lang="en-US" sz="2000"/>
              <a:t>Attempt to auto-detect the language to initially use from the browser</a:t>
            </a:r>
          </a:p>
          <a:p>
            <a:pPr marL="457200" indent="-280988">
              <a:lnSpc>
                <a:spcPct val="100000"/>
              </a:lnSpc>
              <a:buFont typeface="+mj-lt"/>
              <a:buAutoNum type="arabicPeriod"/>
            </a:pPr>
            <a:r>
              <a:rPr lang="en-US" sz="2000" b="1"/>
              <a:t>Disable</a:t>
            </a:r>
            <a:r>
              <a:rPr lang="en-US" sz="2000"/>
              <a:t> multi-language </a:t>
            </a:r>
            <a:br>
              <a:rPr lang="en-US" sz="2000"/>
            </a:br>
            <a:r>
              <a:rPr lang="en-US" sz="2000"/>
              <a:t>support in </a:t>
            </a:r>
            <a:r>
              <a:rPr lang="en-US" sz="2000" dirty="0"/>
              <a:t>the </a:t>
            </a:r>
            <a:r>
              <a:rPr lang="en-US" sz="2000"/>
              <a:t>project </a:t>
            </a:r>
            <a:br>
              <a:rPr lang="en-US" sz="2000"/>
            </a:br>
            <a:r>
              <a:rPr lang="en-US" sz="1600"/>
              <a:t>(useful for troubleshooting)</a:t>
            </a:r>
            <a:endParaRPr lang="en-US" sz="2000" dirty="0"/>
          </a:p>
          <a:p>
            <a:pPr marL="457200" indent="-280988">
              <a:lnSpc>
                <a:spcPct val="100000"/>
              </a:lnSpc>
              <a:buFont typeface="+mj-lt"/>
              <a:buAutoNum type="arabicPeriod"/>
            </a:pPr>
            <a:r>
              <a:rPr lang="en-US" sz="2000" b="1"/>
              <a:t>Create Snapshot </a:t>
            </a:r>
            <a:br>
              <a:rPr lang="en-US" sz="2000" b="1"/>
            </a:br>
            <a:r>
              <a:rPr lang="en-US" sz="1600"/>
              <a:t>(</a:t>
            </a:r>
            <a:r>
              <a:rPr lang="en-US" sz="1600" dirty="0"/>
              <a:t>this </a:t>
            </a:r>
            <a:r>
              <a:rPr lang="en-US" sz="1600"/>
              <a:t>will archive a </a:t>
            </a:r>
            <a:r>
              <a:rPr lang="en-US" sz="1600" dirty="0"/>
              <a:t>ZIP </a:t>
            </a:r>
            <a:r>
              <a:rPr lang="en-US" sz="1600"/>
              <a:t>with </a:t>
            </a:r>
            <a:br>
              <a:rPr lang="en-US" sz="1600"/>
            </a:br>
            <a:r>
              <a:rPr lang="en-US" sz="1600"/>
              <a:t>export </a:t>
            </a:r>
            <a:r>
              <a:rPr lang="en-US" sz="1600" dirty="0"/>
              <a:t>files for </a:t>
            </a:r>
            <a:r>
              <a:rPr lang="en-US" sz="1600"/>
              <a:t>all languages –</a:t>
            </a:r>
            <a:br>
              <a:rPr lang="en-US" sz="1600"/>
            </a:br>
            <a:r>
              <a:rPr lang="en-US" sz="1600"/>
              <a:t>these can be used to restore or</a:t>
            </a:r>
            <a:br>
              <a:rPr lang="en-US" sz="1600"/>
            </a:br>
            <a:r>
              <a:rPr lang="en-US" sz="1600"/>
              <a:t>backup all project language)</a:t>
            </a:r>
            <a:br>
              <a:rPr lang="en-US" sz="1600" dirty="0"/>
            </a:br>
            <a:endParaRPr lang="en-US" sz="1600" dirty="0"/>
          </a:p>
        </p:txBody>
      </p:sp>
      <p:sp>
        <p:nvSpPr>
          <p:cNvPr id="9" name="Textfeld 8"/>
          <p:cNvSpPr txBox="1"/>
          <p:nvPr/>
        </p:nvSpPr>
        <p:spPr>
          <a:xfrm>
            <a:off x="4390429" y="3187829"/>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4390429" y="3935188"/>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4390429" y="4783575"/>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3" name="Textfeld 12"/>
          <p:cNvSpPr txBox="1"/>
          <p:nvPr/>
        </p:nvSpPr>
        <p:spPr>
          <a:xfrm>
            <a:off x="4390429" y="6114225"/>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49564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How does it work? – Basic concepts</a:t>
            </a:r>
          </a:p>
        </p:txBody>
      </p:sp>
      <p:sp>
        <p:nvSpPr>
          <p:cNvPr id="3" name="Inhaltsplatzhalter 2"/>
          <p:cNvSpPr>
            <a:spLocks noGrp="1"/>
          </p:cNvSpPr>
          <p:nvPr>
            <p:ph idx="1"/>
          </p:nvPr>
        </p:nvSpPr>
        <p:spPr>
          <a:xfrm>
            <a:off x="732462" y="1199507"/>
            <a:ext cx="10727076" cy="5192746"/>
          </a:xfrm>
        </p:spPr>
        <p:txBody>
          <a:bodyPr>
            <a:normAutofit/>
          </a:bodyPr>
          <a:lstStyle/>
          <a:p>
            <a:pPr>
              <a:lnSpc>
                <a:spcPct val="100000"/>
              </a:lnSpc>
            </a:pPr>
            <a:r>
              <a:rPr lang="en-US" sz="2400" dirty="0"/>
              <a:t>There are </a:t>
            </a:r>
            <a:r>
              <a:rPr lang="en-US" sz="2400" b="1"/>
              <a:t>two</a:t>
            </a:r>
            <a:r>
              <a:rPr lang="en-US" sz="2400"/>
              <a:t> translation domains </a:t>
            </a:r>
            <a:r>
              <a:rPr lang="en-US" sz="2400" dirty="0"/>
              <a:t>for each language:</a:t>
            </a:r>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r>
              <a:rPr lang="en-US" sz="2400"/>
              <a:t>In projects, everything is </a:t>
            </a:r>
            <a:r>
              <a:rPr lang="en-US" sz="2400" b="1"/>
              <a:t>opt-in</a:t>
            </a:r>
            <a:r>
              <a:rPr lang="en-US" sz="2400"/>
              <a:t> (i.e., MLM will only translate what is specifically enabled / provided)!</a:t>
            </a:r>
          </a:p>
          <a:p>
            <a:pPr>
              <a:lnSpc>
                <a:spcPct val="100000"/>
              </a:lnSpc>
            </a:pPr>
            <a:endParaRPr lang="en-US" sz="1100" dirty="0"/>
          </a:p>
        </p:txBody>
      </p:sp>
      <p:sp>
        <p:nvSpPr>
          <p:cNvPr id="4" name="Textfeld 3"/>
          <p:cNvSpPr txBox="1"/>
          <p:nvPr/>
        </p:nvSpPr>
        <p:spPr>
          <a:xfrm>
            <a:off x="2905618" y="1668085"/>
            <a:ext cx="3352569" cy="3298339"/>
          </a:xfrm>
          <a:prstGeom prst="rect">
            <a:avLst/>
          </a:prstGeom>
          <a:noFill/>
        </p:spPr>
        <p:txBody>
          <a:bodyPr wrap="square" rtlCol="0">
            <a:spAutoFit/>
          </a:bodyPr>
          <a:lstStyle/>
          <a:p>
            <a:pPr lvl="0">
              <a:spcBef>
                <a:spcPts val="1000"/>
              </a:spcBef>
            </a:pPr>
            <a:r>
              <a:rPr lang="en-US" sz="2000" b="1" dirty="0">
                <a:solidFill>
                  <a:prstClr val="black"/>
                </a:solidFill>
              </a:rPr>
              <a:t>User </a:t>
            </a:r>
            <a:r>
              <a:rPr lang="en-US" sz="2000" b="1">
                <a:solidFill>
                  <a:prstClr val="black"/>
                </a:solidFill>
              </a:rPr>
              <a:t>interface translations</a:t>
            </a:r>
            <a:br>
              <a:rPr lang="en-US" sz="2000" dirty="0">
                <a:solidFill>
                  <a:prstClr val="black"/>
                </a:solidFill>
              </a:rPr>
            </a:br>
            <a:r>
              <a:rPr lang="en-US" dirty="0">
                <a:solidFill>
                  <a:prstClr val="black"/>
                </a:solidFill>
              </a:rPr>
              <a:t>i.e., all the strings that are displayed by REDCap in the context of data entry </a:t>
            </a:r>
            <a:r>
              <a:rPr lang="en-US">
                <a:solidFill>
                  <a:prstClr val="black"/>
                </a:solidFill>
              </a:rPr>
              <a:t>or surveys.</a:t>
            </a:r>
            <a:br>
              <a:rPr lang="en-US">
                <a:solidFill>
                  <a:prstClr val="black"/>
                </a:solidFill>
              </a:rPr>
            </a:br>
            <a:r>
              <a:rPr lang="en-US">
                <a:solidFill>
                  <a:prstClr val="black"/>
                </a:solidFill>
              </a:rPr>
              <a:t>Their (project-specific) default values are set by he REDCap admin.</a:t>
            </a:r>
            <a:br>
              <a:rPr lang="en-US">
                <a:solidFill>
                  <a:prstClr val="black"/>
                </a:solidFill>
              </a:rPr>
            </a:br>
            <a:endParaRPr lang="en-US">
              <a:solidFill>
                <a:prstClr val="black"/>
              </a:solidFill>
            </a:endParaRPr>
          </a:p>
          <a:p>
            <a:pPr lvl="0">
              <a:spcBef>
                <a:spcPts val="1000"/>
              </a:spcBef>
            </a:pPr>
            <a:r>
              <a:rPr lang="en-US">
                <a:solidFill>
                  <a:prstClr val="black"/>
                </a:solidFill>
              </a:rPr>
              <a:t>Admins can provide UI translations in the form of</a:t>
            </a:r>
            <a:br>
              <a:rPr lang="en-US">
                <a:solidFill>
                  <a:prstClr val="black"/>
                </a:solidFill>
              </a:rPr>
            </a:br>
            <a:r>
              <a:rPr lang="en-US" b="1">
                <a:solidFill>
                  <a:prstClr val="black"/>
                </a:solidFill>
                <a:sym typeface="Wingdings" panose="05000000000000000000" pitchFamily="2" charset="2"/>
              </a:rPr>
              <a:t>SYSTEM </a:t>
            </a:r>
            <a:r>
              <a:rPr lang="en-US" b="1" dirty="0">
                <a:solidFill>
                  <a:prstClr val="black"/>
                </a:solidFill>
                <a:sym typeface="Wingdings" panose="05000000000000000000" pitchFamily="2" charset="2"/>
              </a:rPr>
              <a:t>LANGUAGES</a:t>
            </a:r>
            <a:endParaRPr lang="en-US" dirty="0">
              <a:solidFill>
                <a:prstClr val="black"/>
              </a:solidFill>
            </a:endParaRPr>
          </a:p>
        </p:txBody>
      </p:sp>
      <p:sp>
        <p:nvSpPr>
          <p:cNvPr id="5" name="Textfeld 4"/>
          <p:cNvSpPr txBox="1"/>
          <p:nvPr/>
        </p:nvSpPr>
        <p:spPr>
          <a:xfrm>
            <a:off x="7075356" y="1668085"/>
            <a:ext cx="3727181" cy="3021340"/>
          </a:xfrm>
          <a:prstGeom prst="rect">
            <a:avLst/>
          </a:prstGeom>
          <a:noFill/>
        </p:spPr>
        <p:txBody>
          <a:bodyPr wrap="square" rtlCol="0">
            <a:spAutoFit/>
          </a:bodyPr>
          <a:lstStyle/>
          <a:p>
            <a:pPr lvl="0">
              <a:spcBef>
                <a:spcPts val="1000"/>
              </a:spcBef>
            </a:pPr>
            <a:r>
              <a:rPr lang="en-US" sz="2000" b="1"/>
              <a:t>Project-specific translations</a:t>
            </a:r>
            <a:br>
              <a:rPr lang="en-US" sz="2000" dirty="0"/>
            </a:br>
            <a:r>
              <a:rPr lang="en-US" dirty="0"/>
              <a:t>i.e., all data dictionary items (questions/field labels, choice labels, etc.), survey settings (survey title, survey instructions, etc.), survey queue custom message, ASI and alert message subjects and contents, </a:t>
            </a:r>
            <a:r>
              <a:rPr lang="en-US"/>
              <a:t>etc.</a:t>
            </a:r>
            <a:br>
              <a:rPr lang="en-US"/>
            </a:br>
            <a:endParaRPr lang="en-US" dirty="0"/>
          </a:p>
          <a:p>
            <a:pPr lvl="0">
              <a:spcBef>
                <a:spcPts val="1000"/>
              </a:spcBef>
            </a:pPr>
            <a:r>
              <a:rPr lang="en-US"/>
              <a:t>Projects can override user interface items (when allowed by admins)</a:t>
            </a:r>
            <a:endParaRPr lang="en-US" b="1" dirty="0"/>
          </a:p>
        </p:txBody>
      </p:sp>
      <p:grpSp>
        <p:nvGrpSpPr>
          <p:cNvPr id="7" name="Gruppieren 8">
            <a:extLst>
              <a:ext uri="{FF2B5EF4-FFF2-40B4-BE49-F238E27FC236}">
                <a16:creationId xmlns:a16="http://schemas.microsoft.com/office/drawing/2014/main" id="{AE273A55-D16B-3437-8E17-FC98ECFC16E4}"/>
              </a:ext>
            </a:extLst>
          </p:cNvPr>
          <p:cNvGrpSpPr/>
          <p:nvPr/>
        </p:nvGrpSpPr>
        <p:grpSpPr>
          <a:xfrm>
            <a:off x="528506" y="2670053"/>
            <a:ext cx="5729681" cy="2304917"/>
            <a:chOff x="528506" y="2615018"/>
            <a:chExt cx="5729681" cy="2304917"/>
          </a:xfrm>
        </p:grpSpPr>
        <p:sp>
          <p:nvSpPr>
            <p:cNvPr id="8" name="Rechteck 6">
              <a:extLst>
                <a:ext uri="{FF2B5EF4-FFF2-40B4-BE49-F238E27FC236}">
                  <a16:creationId xmlns:a16="http://schemas.microsoft.com/office/drawing/2014/main" id="{8515B8ED-7F83-88EF-157D-48BFBA227870}"/>
                </a:ext>
              </a:extLst>
            </p:cNvPr>
            <p:cNvSpPr/>
            <p:nvPr/>
          </p:nvSpPr>
          <p:spPr>
            <a:xfrm>
              <a:off x="2905618" y="3934120"/>
              <a:ext cx="3352569" cy="98581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feld 7">
              <a:extLst>
                <a:ext uri="{FF2B5EF4-FFF2-40B4-BE49-F238E27FC236}">
                  <a16:creationId xmlns:a16="http://schemas.microsoft.com/office/drawing/2014/main" id="{825C9FC6-9B2D-108C-17EA-0627FA743F17}"/>
                </a:ext>
              </a:extLst>
            </p:cNvPr>
            <p:cNvSpPr txBox="1"/>
            <p:nvPr/>
          </p:nvSpPr>
          <p:spPr>
            <a:xfrm>
              <a:off x="685235" y="2615018"/>
              <a:ext cx="1789272" cy="1754326"/>
            </a:xfrm>
            <a:prstGeom prst="rect">
              <a:avLst/>
            </a:prstGeom>
            <a:noFill/>
          </p:spPr>
          <p:txBody>
            <a:bodyPr wrap="none" rtlCol="0">
              <a:spAutoFit/>
            </a:bodyPr>
            <a:lstStyle/>
            <a:p>
              <a:r>
                <a:rPr lang="en-US" i="1">
                  <a:solidFill>
                    <a:schemeClr val="accent2"/>
                  </a:solidFill>
                </a:rPr>
                <a:t>Think of these</a:t>
              </a:r>
              <a:br>
                <a:rPr lang="en-US" i="1">
                  <a:solidFill>
                    <a:schemeClr val="accent2"/>
                  </a:solidFill>
                </a:rPr>
              </a:br>
              <a:r>
                <a:rPr lang="en-US" i="1">
                  <a:solidFill>
                    <a:schemeClr val="accent2"/>
                  </a:solidFill>
                </a:rPr>
                <a:t>as the REDCap</a:t>
              </a:r>
              <a:br>
                <a:rPr lang="en-US" i="1">
                  <a:solidFill>
                    <a:schemeClr val="accent2"/>
                  </a:solidFill>
                </a:rPr>
              </a:br>
              <a:r>
                <a:rPr lang="en-US" i="1">
                  <a:solidFill>
                    <a:schemeClr val="accent2"/>
                  </a:solidFill>
                </a:rPr>
                <a:t>instance’s library</a:t>
              </a:r>
              <a:br>
                <a:rPr lang="en-US" i="1">
                  <a:solidFill>
                    <a:schemeClr val="accent2"/>
                  </a:solidFill>
                </a:rPr>
              </a:br>
              <a:r>
                <a:rPr lang="en-US" i="1">
                  <a:solidFill>
                    <a:schemeClr val="accent2"/>
                  </a:solidFill>
                </a:rPr>
                <a:t>of UI translations</a:t>
              </a:r>
              <a:br>
                <a:rPr lang="en-US" i="1">
                  <a:solidFill>
                    <a:schemeClr val="accent2"/>
                  </a:solidFill>
                </a:rPr>
              </a:br>
              <a:r>
                <a:rPr lang="en-US" i="1">
                  <a:solidFill>
                    <a:schemeClr val="accent2"/>
                  </a:solidFill>
                </a:rPr>
                <a:t>that projects can</a:t>
              </a:r>
              <a:br>
                <a:rPr lang="en-US" i="1">
                  <a:solidFill>
                    <a:schemeClr val="accent2"/>
                  </a:solidFill>
                </a:rPr>
              </a:br>
              <a:r>
                <a:rPr lang="en-US" i="1">
                  <a:solidFill>
                    <a:schemeClr val="accent2"/>
                  </a:solidFill>
                </a:rPr>
                <a:t>use to get started</a:t>
              </a:r>
            </a:p>
          </p:txBody>
        </p:sp>
        <p:cxnSp>
          <p:nvCxnSpPr>
            <p:cNvPr id="10" name="Gerader Verbinder 9">
              <a:extLst>
                <a:ext uri="{FF2B5EF4-FFF2-40B4-BE49-F238E27FC236}">
                  <a16:creationId xmlns:a16="http://schemas.microsoft.com/office/drawing/2014/main" id="{6FF11D83-72EB-F819-D612-A0D88702B109}"/>
                </a:ext>
              </a:extLst>
            </p:cNvPr>
            <p:cNvCxnSpPr>
              <a:cxnSpLocks/>
            </p:cNvCxnSpPr>
            <p:nvPr/>
          </p:nvCxnSpPr>
          <p:spPr>
            <a:xfrm>
              <a:off x="528506" y="2726422"/>
              <a:ext cx="0" cy="169688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r Verbinder 11">
              <a:extLst>
                <a:ext uri="{FF2B5EF4-FFF2-40B4-BE49-F238E27FC236}">
                  <a16:creationId xmlns:a16="http://schemas.microsoft.com/office/drawing/2014/main" id="{F010112C-BAA1-6787-F775-94F4B8A3C4C7}"/>
                </a:ext>
              </a:extLst>
            </p:cNvPr>
            <p:cNvCxnSpPr>
              <a:cxnSpLocks/>
              <a:endCxn id="8" idx="1"/>
            </p:cNvCxnSpPr>
            <p:nvPr/>
          </p:nvCxnSpPr>
          <p:spPr>
            <a:xfrm>
              <a:off x="528506" y="4427028"/>
              <a:ext cx="237711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13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10" fill="hold"/>
                                        <p:tgtEl>
                                          <p:spTgt spid="4"/>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Action Tags</a:t>
            </a:r>
            <a:endParaRPr lang="en-US" sz="3200" dirty="0"/>
          </a:p>
        </p:txBody>
      </p:sp>
      <p:sp>
        <p:nvSpPr>
          <p:cNvPr id="3" name="Inhaltsplatzhalter 2"/>
          <p:cNvSpPr>
            <a:spLocks noGrp="1"/>
          </p:cNvSpPr>
          <p:nvPr>
            <p:ph idx="1"/>
          </p:nvPr>
        </p:nvSpPr>
        <p:spPr/>
        <p:txBody>
          <a:bodyPr/>
          <a:lstStyle/>
          <a:p>
            <a:pPr marL="0" indent="0">
              <a:lnSpc>
                <a:spcPct val="100000"/>
              </a:lnSpc>
              <a:buNone/>
            </a:pPr>
            <a:r>
              <a:rPr lang="en-US" sz="2000" dirty="0"/>
              <a:t>There are a number </a:t>
            </a:r>
            <a:r>
              <a:rPr lang="en-US" sz="2000"/>
              <a:t>of MLM-related </a:t>
            </a:r>
            <a:r>
              <a:rPr lang="en-US" sz="2000" b="1"/>
              <a:t>action tags </a:t>
            </a:r>
            <a:r>
              <a:rPr lang="en-US" sz="2000"/>
              <a:t>available:</a:t>
            </a:r>
            <a:endParaRPr lang="en-US" sz="2000" dirty="0"/>
          </a:p>
          <a:p>
            <a:pPr marL="398463" indent="-222250">
              <a:lnSpc>
                <a:spcPct val="100000"/>
              </a:lnSpc>
            </a:pPr>
            <a:r>
              <a:rPr lang="en-US" sz="1600"/>
              <a:t> </a:t>
            </a:r>
            <a:r>
              <a:rPr lang="en-US" sz="1600" b="1" i="0">
                <a:solidFill>
                  <a:srgbClr val="912B2B"/>
                </a:solidFill>
                <a:effectLst/>
                <a:latin typeface="+mj-lt"/>
              </a:rPr>
              <a:t>@LANGUAGE-CURRENT-FORM</a:t>
            </a:r>
            <a:br>
              <a:rPr lang="en-US" sz="1600" b="1" i="0">
                <a:solidFill>
                  <a:srgbClr val="912B2B"/>
                </a:solidFill>
                <a:effectLst/>
                <a:latin typeface="Open Sans" panose="020B0606030504020204" pitchFamily="34" charset="0"/>
              </a:rPr>
            </a:br>
            <a:r>
              <a:rPr lang="en-US" sz="1600" b="1" i="0">
                <a:solidFill>
                  <a:srgbClr val="912B2B"/>
                </a:solidFill>
                <a:effectLst/>
                <a:latin typeface="Open Sans" panose="020B0606030504020204" pitchFamily="34" charset="0"/>
              </a:rPr>
              <a:t> </a:t>
            </a:r>
            <a:r>
              <a:rPr lang="en-US" sz="1600" b="1" i="0">
                <a:solidFill>
                  <a:srgbClr val="912B2B"/>
                </a:solidFill>
                <a:effectLst/>
                <a:latin typeface="+mj-lt"/>
              </a:rPr>
              <a:t>@LANGUAGE-CURRENT-SURVEY</a:t>
            </a:r>
          </a:p>
          <a:p>
            <a:pPr marL="398463" indent="-222250">
              <a:lnSpc>
                <a:spcPct val="100000"/>
              </a:lnSpc>
            </a:pPr>
            <a:r>
              <a:rPr lang="en-US" sz="1600" b="1">
                <a:latin typeface="Open Sans" panose="020B0606030504020204" pitchFamily="34" charset="0"/>
              </a:rPr>
              <a:t> </a:t>
            </a:r>
            <a:r>
              <a:rPr lang="en-US" sz="1600" b="1">
                <a:solidFill>
                  <a:srgbClr val="912B2B"/>
                </a:solidFill>
                <a:latin typeface="+mj-lt"/>
              </a:rPr>
              <a:t>@LANGUAGE-SET</a:t>
            </a:r>
            <a:endParaRPr lang="en-US" sz="1050" b="1">
              <a:solidFill>
                <a:srgbClr val="912B2B"/>
              </a:solidFill>
              <a:latin typeface="+mj-lt"/>
            </a:endParaRPr>
          </a:p>
          <a:p>
            <a:pPr marL="461963" lvl="1" indent="0">
              <a:lnSpc>
                <a:spcPct val="100000"/>
              </a:lnSpc>
              <a:buNone/>
            </a:pPr>
            <a:br>
              <a:rPr lang="en-US" sz="500"/>
            </a:br>
            <a:r>
              <a:rPr lang="en-US" sz="1600"/>
              <a:t>These action tags do not take any parameters. Instead, they use the field that they are applied to as target </a:t>
            </a:r>
            <a:r>
              <a:rPr lang="en-US" sz="1600" b="1"/>
              <a:t>(</a:t>
            </a:r>
            <a:r>
              <a:rPr lang="en-US" sz="1400" b="1"/>
              <a:t>@LANGUAGE-CURRENT</a:t>
            </a:r>
            <a:r>
              <a:rPr lang="en-US" sz="1600"/>
              <a:t>) or source </a:t>
            </a:r>
            <a:r>
              <a:rPr lang="en-US" sz="1600" b="1"/>
              <a:t>(</a:t>
            </a:r>
            <a:r>
              <a:rPr lang="en-US" sz="1400" b="1"/>
              <a:t>@LANGUAGE-SET</a:t>
            </a:r>
            <a:r>
              <a:rPr lang="en-US" sz="1600"/>
              <a:t>) for their effects, respectively.</a:t>
            </a:r>
          </a:p>
          <a:p>
            <a:pPr marL="398463" indent="-222250">
              <a:lnSpc>
                <a:spcPct val="100000"/>
              </a:lnSpc>
            </a:pPr>
            <a:endParaRPr lang="en-US" sz="100"/>
          </a:p>
          <a:p>
            <a:pPr marL="398463" indent="-222250">
              <a:lnSpc>
                <a:spcPct val="100000"/>
              </a:lnSpc>
            </a:pPr>
            <a:r>
              <a:rPr lang="en-US" sz="1600" b="1" i="0">
                <a:effectLst/>
                <a:latin typeface="Open Sans" panose="020B0606030504020204" pitchFamily="34" charset="0"/>
              </a:rPr>
              <a:t> </a:t>
            </a:r>
            <a:r>
              <a:rPr lang="en-US" sz="1600" b="1">
                <a:solidFill>
                  <a:srgbClr val="912B2B"/>
                </a:solidFill>
                <a:latin typeface="+mj-lt"/>
              </a:rPr>
              <a:t>@LANGUAGE-FORCE</a:t>
            </a:r>
            <a:br>
              <a:rPr lang="en-US" sz="1600">
                <a:latin typeface="+mj-lt"/>
              </a:rPr>
            </a:br>
            <a:r>
              <a:rPr lang="en-US" sz="1600" b="1" i="0">
                <a:solidFill>
                  <a:srgbClr val="912B2B"/>
                </a:solidFill>
                <a:effectLst/>
                <a:latin typeface="+mj-lt"/>
              </a:rPr>
              <a:t> </a:t>
            </a:r>
            <a:r>
              <a:rPr lang="en-US" sz="1600" b="1">
                <a:solidFill>
                  <a:srgbClr val="912B2B"/>
                </a:solidFill>
                <a:latin typeface="+mj-lt"/>
              </a:rPr>
              <a:t>@LANGUAGE-FORCE-FORM</a:t>
            </a:r>
            <a:br>
              <a:rPr lang="en-US" sz="1600">
                <a:latin typeface="+mj-lt"/>
              </a:rPr>
            </a:br>
            <a:r>
              <a:rPr lang="en-US" sz="1600" b="1" i="0">
                <a:solidFill>
                  <a:srgbClr val="912B2B"/>
                </a:solidFill>
                <a:effectLst/>
                <a:latin typeface="+mj-lt"/>
              </a:rPr>
              <a:t> </a:t>
            </a:r>
            <a:r>
              <a:rPr lang="en-US" sz="1600" b="1">
                <a:solidFill>
                  <a:srgbClr val="912B2B"/>
                </a:solidFill>
                <a:latin typeface="+mj-lt"/>
              </a:rPr>
              <a:t>@LANGUAGE-FORCE-SURVEY</a:t>
            </a:r>
            <a:endParaRPr lang="en-US" sz="1100" b="1">
              <a:solidFill>
                <a:srgbClr val="912B2B"/>
              </a:solidFill>
              <a:latin typeface="+mj-lt"/>
            </a:endParaRPr>
          </a:p>
          <a:p>
            <a:pPr marL="461963" indent="0">
              <a:lnSpc>
                <a:spcPct val="100000"/>
              </a:lnSpc>
              <a:buNone/>
            </a:pPr>
            <a:br>
              <a:rPr lang="en-US" sz="500"/>
            </a:br>
            <a:r>
              <a:rPr lang="en-US" sz="1600"/>
              <a:t>These action tags require a string parameter corresponding to a language’s ID (most often, this will be the language preference or related field).</a:t>
            </a:r>
            <a:br>
              <a:rPr lang="en-US" sz="1600"/>
            </a:br>
            <a:r>
              <a:rPr lang="en-US" sz="1600"/>
              <a:t>Syntax: </a:t>
            </a:r>
            <a:r>
              <a:rPr lang="en-US" sz="1400" b="1"/>
              <a:t>@LANGUAGE-FORCE="en"</a:t>
            </a:r>
            <a:r>
              <a:rPr lang="en-US" sz="1600"/>
              <a:t> or </a:t>
            </a:r>
            <a:r>
              <a:rPr lang="en-US" sz="1400" b="1"/>
              <a:t>@LANGUAGE-FORCE-SURVEY="[radio_field</a:t>
            </a:r>
            <a:r>
              <a:rPr lang="en-US" sz="1400" b="1" i="1"/>
              <a:t>:value</a:t>
            </a:r>
            <a:r>
              <a:rPr lang="en-US" sz="1400" b="1"/>
              <a:t>]"</a:t>
            </a:r>
            <a:br>
              <a:rPr lang="en-US" sz="1600"/>
            </a:br>
            <a:r>
              <a:rPr lang="en-US" sz="1600"/>
              <a:t>Piping is supported. When piping from radio fields, be sure to add the </a:t>
            </a:r>
            <a:r>
              <a:rPr lang="en-US" sz="1600" i="1">
                <a:latin typeface="Consolas" panose="020B0609020204030204" pitchFamily="49" charset="0"/>
              </a:rPr>
              <a:t>:value</a:t>
            </a:r>
            <a:r>
              <a:rPr lang="en-US" sz="1600"/>
              <a:t> modifier !</a:t>
            </a:r>
          </a:p>
          <a:p>
            <a:pPr marL="461963" indent="0">
              <a:lnSpc>
                <a:spcPct val="100000"/>
              </a:lnSpc>
              <a:buNone/>
            </a:pPr>
            <a:r>
              <a:rPr lang="en-US" sz="1600"/>
              <a:t>On multi-page surveys, </a:t>
            </a:r>
            <a:r>
              <a:rPr lang="en-US" sz="1400" b="1"/>
              <a:t>@LANGUAGE-FORCE </a:t>
            </a:r>
            <a:r>
              <a:rPr lang="en-US" sz="1600"/>
              <a:t>and </a:t>
            </a:r>
            <a:r>
              <a:rPr lang="en-US" sz="1400" b="1"/>
              <a:t>@LANGUAGE-FORCE-SURVEY </a:t>
            </a:r>
            <a:r>
              <a:rPr lang="en-US" sz="1600"/>
              <a:t>affect </a:t>
            </a:r>
            <a:r>
              <a:rPr lang="en-US" sz="1600" b="1"/>
              <a:t>the current page only!</a:t>
            </a:r>
          </a:p>
        </p:txBody>
      </p:sp>
    </p:spTree>
    <p:extLst>
      <p:ext uri="{BB962C8B-B14F-4D97-AF65-F5344CB8AC3E}">
        <p14:creationId xmlns:p14="http://schemas.microsoft.com/office/powerpoint/2010/main" val="248557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Action Tags – Exemplary use case</a:t>
            </a:r>
            <a:endParaRPr lang="en-US" sz="3200" dirty="0"/>
          </a:p>
        </p:txBody>
      </p:sp>
      <p:sp>
        <p:nvSpPr>
          <p:cNvPr id="3" name="Inhaltsplatzhalter 2"/>
          <p:cNvSpPr>
            <a:spLocks noGrp="1"/>
          </p:cNvSpPr>
          <p:nvPr>
            <p:ph idx="1"/>
          </p:nvPr>
        </p:nvSpPr>
        <p:spPr/>
        <p:txBody>
          <a:bodyPr/>
          <a:lstStyle/>
          <a:p>
            <a:pPr marL="0" indent="0">
              <a:lnSpc>
                <a:spcPct val="100000"/>
              </a:lnSpc>
              <a:buNone/>
            </a:pPr>
            <a:r>
              <a:rPr lang="en-US" sz="2000"/>
              <a:t>Consider a study targeted at populations speaking various languages. On the intake survey, you might want to ask candidates about their language preference before presenting consent information in this language and asking whether they are willing to participate in the study in the chosen language:</a:t>
            </a:r>
            <a:endParaRPr lang="en-US" sz="2000" dirty="0"/>
          </a:p>
        </p:txBody>
      </p:sp>
      <p:pic>
        <p:nvPicPr>
          <p:cNvPr id="8" name="Picture 7">
            <a:extLst>
              <a:ext uri="{FF2B5EF4-FFF2-40B4-BE49-F238E27FC236}">
                <a16:creationId xmlns:a16="http://schemas.microsoft.com/office/drawing/2014/main" id="{A6C24D96-5AE1-AF88-DC75-21BE42D3CC91}"/>
              </a:ext>
            </a:extLst>
          </p:cNvPr>
          <p:cNvPicPr>
            <a:picLocks noChangeAspect="1"/>
          </p:cNvPicPr>
          <p:nvPr/>
        </p:nvPicPr>
        <p:blipFill>
          <a:blip r:embed="rId2"/>
          <a:stretch>
            <a:fillRect/>
          </a:stretch>
        </p:blipFill>
        <p:spPr>
          <a:xfrm>
            <a:off x="1602374" y="2411407"/>
            <a:ext cx="5816872" cy="3183509"/>
          </a:xfrm>
          <a:prstGeom prst="rect">
            <a:avLst/>
          </a:prstGeom>
        </p:spPr>
      </p:pic>
      <p:sp>
        <p:nvSpPr>
          <p:cNvPr id="12" name="TextBox 11">
            <a:extLst>
              <a:ext uri="{FF2B5EF4-FFF2-40B4-BE49-F238E27FC236}">
                <a16:creationId xmlns:a16="http://schemas.microsoft.com/office/drawing/2014/main" id="{0E15FED9-BBD6-4B1E-DD04-76B1A94B1A3C}"/>
              </a:ext>
            </a:extLst>
          </p:cNvPr>
          <p:cNvSpPr txBox="1"/>
          <p:nvPr/>
        </p:nvSpPr>
        <p:spPr>
          <a:xfrm>
            <a:off x="1771525" y="5639639"/>
            <a:ext cx="4148893" cy="276999"/>
          </a:xfrm>
          <a:prstGeom prst="rect">
            <a:avLst/>
          </a:prstGeom>
          <a:noFill/>
        </p:spPr>
        <p:txBody>
          <a:bodyPr wrap="none" rtlCol="0">
            <a:spAutoFit/>
          </a:bodyPr>
          <a:lstStyle/>
          <a:p>
            <a:r>
              <a:rPr lang="en-US" sz="1200"/>
              <a:t>Field annotations provided by the </a:t>
            </a:r>
            <a:r>
              <a:rPr lang="en-US" sz="1200" b="1" i="1"/>
              <a:t>Admin Insights</a:t>
            </a:r>
            <a:r>
              <a:rPr lang="en-US" sz="1200"/>
              <a:t> External Module</a:t>
            </a:r>
          </a:p>
        </p:txBody>
      </p:sp>
      <p:cxnSp>
        <p:nvCxnSpPr>
          <p:cNvPr id="21" name="Straight Connector 20">
            <a:extLst>
              <a:ext uri="{FF2B5EF4-FFF2-40B4-BE49-F238E27FC236}">
                <a16:creationId xmlns:a16="http://schemas.microsoft.com/office/drawing/2014/main" id="{85CC01C6-E467-D3CC-DA17-651F1083CDBC}"/>
              </a:ext>
            </a:extLst>
          </p:cNvPr>
          <p:cNvCxnSpPr/>
          <p:nvPr/>
        </p:nvCxnSpPr>
        <p:spPr>
          <a:xfrm flipH="1">
            <a:off x="1404594" y="4433012"/>
            <a:ext cx="1977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DF4BCE-8585-30D7-F516-5A27AF83D628}"/>
              </a:ext>
            </a:extLst>
          </p:cNvPr>
          <p:cNvCxnSpPr/>
          <p:nvPr/>
        </p:nvCxnSpPr>
        <p:spPr>
          <a:xfrm>
            <a:off x="1404594" y="4433012"/>
            <a:ext cx="0" cy="13410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BF0DB6-17FF-C970-BE84-39E265C95C58}"/>
              </a:ext>
            </a:extLst>
          </p:cNvPr>
          <p:cNvCxnSpPr/>
          <p:nvPr/>
        </p:nvCxnSpPr>
        <p:spPr>
          <a:xfrm>
            <a:off x="1404594" y="5774025"/>
            <a:ext cx="3676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4A897C-6552-80E2-CE9C-A5D1A75AC4FB}"/>
              </a:ext>
            </a:extLst>
          </p:cNvPr>
          <p:cNvSpPr txBox="1"/>
          <p:nvPr/>
        </p:nvSpPr>
        <p:spPr>
          <a:xfrm>
            <a:off x="7963280" y="2710499"/>
            <a:ext cx="3242822" cy="2585323"/>
          </a:xfrm>
          <a:prstGeom prst="rect">
            <a:avLst/>
          </a:prstGeom>
          <a:noFill/>
        </p:spPr>
        <p:txBody>
          <a:bodyPr wrap="square" rtlCol="0">
            <a:spAutoFit/>
          </a:bodyPr>
          <a:lstStyle/>
          <a:p>
            <a:r>
              <a:rPr lang="en-US"/>
              <a:t>Note that both, </a:t>
            </a:r>
            <a:r>
              <a:rPr lang="en-US" sz="1400" b="1"/>
              <a:t>@LANGUAGE-SET</a:t>
            </a:r>
            <a:r>
              <a:rPr lang="en-US"/>
              <a:t> and </a:t>
            </a:r>
            <a:r>
              <a:rPr lang="en-US" sz="1400" b="1"/>
              <a:t>@LANGUAGE-CURRENT-SURVEY</a:t>
            </a:r>
            <a:r>
              <a:rPr lang="en-US"/>
              <a:t> have been applied to the </a:t>
            </a:r>
            <a:r>
              <a:rPr lang="en-US" sz="1400" b="1"/>
              <a:t>lang_pref </a:t>
            </a:r>
            <a:r>
              <a:rPr lang="en-US"/>
              <a:t>field (a radio field with the codes </a:t>
            </a:r>
            <a:r>
              <a:rPr lang="en-US" sz="1400" b="1"/>
              <a:t>en</a:t>
            </a:r>
            <a:r>
              <a:rPr lang="en-US"/>
              <a:t> and </a:t>
            </a:r>
            <a:r>
              <a:rPr lang="en-US" sz="1400" b="1"/>
              <a:t>de</a:t>
            </a:r>
            <a:r>
              <a:rPr lang="en-US"/>
              <a:t>, corresponding to the MLM language ids).</a:t>
            </a:r>
          </a:p>
          <a:p>
            <a:endParaRPr lang="en-US"/>
          </a:p>
          <a:p>
            <a:r>
              <a:rPr lang="en-US"/>
              <a:t>This will sync the language menu (</a:t>
            </a:r>
            <a:r>
              <a:rPr lang="de-DE" sz="1800">
                <a:solidFill>
                  <a:srgbClr val="FF0000"/>
                </a:solidFill>
                <a:sym typeface="Wingdings" panose="05000000000000000000" pitchFamily="2" charset="2"/>
              </a:rPr>
              <a:t></a:t>
            </a:r>
            <a:r>
              <a:rPr lang="en-US"/>
              <a:t>) with the radio field (</a:t>
            </a:r>
            <a:r>
              <a:rPr lang="de-DE" sz="1800">
                <a:solidFill>
                  <a:srgbClr val="FF0000"/>
                </a:solidFill>
                <a:sym typeface="Wingdings" panose="05000000000000000000" pitchFamily="2" charset="2"/>
              </a:rPr>
              <a:t></a:t>
            </a:r>
            <a:r>
              <a:rPr lang="en-US"/>
              <a:t>).</a:t>
            </a:r>
          </a:p>
        </p:txBody>
      </p:sp>
      <p:sp>
        <p:nvSpPr>
          <p:cNvPr id="29" name="Textfeld 8">
            <a:extLst>
              <a:ext uri="{FF2B5EF4-FFF2-40B4-BE49-F238E27FC236}">
                <a16:creationId xmlns:a16="http://schemas.microsoft.com/office/drawing/2014/main" id="{4FEB933E-F583-1785-D9B2-32AC89EBC446}"/>
              </a:ext>
            </a:extLst>
          </p:cNvPr>
          <p:cNvSpPr txBox="1"/>
          <p:nvPr/>
        </p:nvSpPr>
        <p:spPr>
          <a:xfrm>
            <a:off x="2813172" y="2632493"/>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30" name="Textfeld 9">
            <a:extLst>
              <a:ext uri="{FF2B5EF4-FFF2-40B4-BE49-F238E27FC236}">
                <a16:creationId xmlns:a16="http://schemas.microsoft.com/office/drawing/2014/main" id="{5B49E79E-0446-47DD-3F04-43A8A78A50AF}"/>
              </a:ext>
            </a:extLst>
          </p:cNvPr>
          <p:cNvSpPr txBox="1"/>
          <p:nvPr/>
        </p:nvSpPr>
        <p:spPr>
          <a:xfrm>
            <a:off x="5389230" y="4003161"/>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81083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7827598-6359-460A-8B0C-337C98F14B8F}"/>
              </a:ext>
            </a:extLst>
          </p:cNvPr>
          <p:cNvPicPr>
            <a:picLocks noChangeAspect="1"/>
          </p:cNvPicPr>
          <p:nvPr/>
        </p:nvPicPr>
        <p:blipFill>
          <a:blip r:embed="rId2"/>
          <a:stretch>
            <a:fillRect/>
          </a:stretch>
        </p:blipFill>
        <p:spPr>
          <a:xfrm>
            <a:off x="7227817" y="1977958"/>
            <a:ext cx="3777190" cy="2067214"/>
          </a:xfrm>
          <a:prstGeom prst="rect">
            <a:avLst/>
          </a:prstGeom>
        </p:spPr>
      </p:pic>
      <p:pic>
        <p:nvPicPr>
          <p:cNvPr id="32" name="Picture 31">
            <a:extLst>
              <a:ext uri="{FF2B5EF4-FFF2-40B4-BE49-F238E27FC236}">
                <a16:creationId xmlns:a16="http://schemas.microsoft.com/office/drawing/2014/main" id="{BBC115F8-2B7C-A254-B69E-42A9283F54A3}"/>
              </a:ext>
            </a:extLst>
          </p:cNvPr>
          <p:cNvPicPr>
            <a:picLocks noChangeAspect="1"/>
          </p:cNvPicPr>
          <p:nvPr/>
        </p:nvPicPr>
        <p:blipFill>
          <a:blip r:embed="rId3"/>
          <a:stretch>
            <a:fillRect/>
          </a:stretch>
        </p:blipFill>
        <p:spPr>
          <a:xfrm>
            <a:off x="2508503" y="1977958"/>
            <a:ext cx="3777190" cy="2067214"/>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p:txBody>
          <a:bodyPr/>
          <a:lstStyle/>
          <a:p>
            <a:pPr marL="0" indent="0">
              <a:lnSpc>
                <a:spcPct val="100000"/>
              </a:lnSpc>
              <a:buNone/>
            </a:pPr>
            <a:r>
              <a:rPr lang="en-US" sz="2000"/>
              <a:t>Clicking “Deutsch” on the language menu (</a:t>
            </a:r>
            <a:r>
              <a:rPr lang="de-DE" sz="2000">
                <a:solidFill>
                  <a:srgbClr val="FF0000"/>
                </a:solidFill>
                <a:sym typeface="Wingdings" panose="05000000000000000000" pitchFamily="2" charset="2"/>
              </a:rPr>
              <a:t></a:t>
            </a:r>
            <a:r>
              <a:rPr lang="en-US" sz="2000"/>
              <a:t>) will swap English strings with their corresponding German translations </a:t>
            </a:r>
            <a:r>
              <a:rPr lang="en-US" sz="2000" b="1"/>
              <a:t>AND</a:t>
            </a:r>
            <a:r>
              <a:rPr lang="en-US" sz="2000"/>
              <a:t> change the radio field to the “de” choice (</a:t>
            </a:r>
            <a:r>
              <a:rPr lang="de-DE" sz="2000">
                <a:solidFill>
                  <a:srgbClr val="FF0000"/>
                </a:solidFill>
                <a:sym typeface="Wingdings" panose="05000000000000000000" pitchFamily="2" charset="2"/>
              </a:rPr>
              <a:t></a:t>
            </a:r>
            <a:r>
              <a:rPr lang="en-US" sz="2000"/>
              <a:t>).</a:t>
            </a:r>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a:p>
          <a:p>
            <a:pPr marL="0" indent="0">
              <a:lnSpc>
                <a:spcPct val="100000"/>
              </a:lnSpc>
              <a:buNone/>
            </a:pPr>
            <a:r>
              <a:rPr lang="en-US" sz="2000"/>
              <a:t>Conversely, clicking the “English” radio choice (</a:t>
            </a:r>
            <a:r>
              <a:rPr lang="de-DE" sz="2000">
                <a:solidFill>
                  <a:srgbClr val="FF0000"/>
                </a:solidFill>
                <a:sym typeface="Wingdings" panose="05000000000000000000" pitchFamily="2" charset="2"/>
              </a:rPr>
              <a:t></a:t>
            </a:r>
            <a:r>
              <a:rPr lang="en-US" sz="2000"/>
              <a:t>), will switch to the “English” language (</a:t>
            </a:r>
            <a:r>
              <a:rPr lang="de-DE" sz="2000">
                <a:solidFill>
                  <a:srgbClr val="FF0000"/>
                </a:solidFill>
                <a:sym typeface="Wingdings" panose="05000000000000000000" pitchFamily="2" charset="2"/>
              </a:rPr>
              <a:t></a:t>
            </a:r>
            <a:r>
              <a:rPr lang="en-US" sz="2000"/>
              <a:t>).</a:t>
            </a:r>
            <a:endParaRPr lang="en-US" sz="2000" dirty="0"/>
          </a:p>
        </p:txBody>
      </p:sp>
      <p:sp>
        <p:nvSpPr>
          <p:cNvPr id="29" name="Textfeld 8">
            <a:extLst>
              <a:ext uri="{FF2B5EF4-FFF2-40B4-BE49-F238E27FC236}">
                <a16:creationId xmlns:a16="http://schemas.microsoft.com/office/drawing/2014/main" id="{4FEB933E-F583-1785-D9B2-32AC89EBC446}"/>
              </a:ext>
            </a:extLst>
          </p:cNvPr>
          <p:cNvSpPr txBox="1"/>
          <p:nvPr/>
        </p:nvSpPr>
        <p:spPr>
          <a:xfrm>
            <a:off x="3249625" y="2096868"/>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
        <p:nvSpPr>
          <p:cNvPr id="30" name="Textfeld 9">
            <a:extLst>
              <a:ext uri="{FF2B5EF4-FFF2-40B4-BE49-F238E27FC236}">
                <a16:creationId xmlns:a16="http://schemas.microsoft.com/office/drawing/2014/main" id="{5B49E79E-0446-47DD-3F04-43A8A78A50AF}"/>
              </a:ext>
            </a:extLst>
          </p:cNvPr>
          <p:cNvSpPr txBox="1"/>
          <p:nvPr/>
        </p:nvSpPr>
        <p:spPr>
          <a:xfrm>
            <a:off x="9655327" y="3066190"/>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35" name="Arrow: Right 34">
            <a:extLst>
              <a:ext uri="{FF2B5EF4-FFF2-40B4-BE49-F238E27FC236}">
                <a16:creationId xmlns:a16="http://schemas.microsoft.com/office/drawing/2014/main" id="{6588159F-6A84-2C50-4E0B-04B43BD021C8}"/>
              </a:ext>
            </a:extLst>
          </p:cNvPr>
          <p:cNvSpPr/>
          <p:nvPr/>
        </p:nvSpPr>
        <p:spPr>
          <a:xfrm>
            <a:off x="6499968" y="2752626"/>
            <a:ext cx="565608" cy="45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5B6C6CA-22CB-BABA-B83A-3BE19E6FC6A5}"/>
              </a:ext>
            </a:extLst>
          </p:cNvPr>
          <p:cNvPicPr>
            <a:picLocks noChangeAspect="1"/>
          </p:cNvPicPr>
          <p:nvPr/>
        </p:nvPicPr>
        <p:blipFill>
          <a:blip r:embed="rId4"/>
          <a:stretch>
            <a:fillRect/>
          </a:stretch>
        </p:blipFill>
        <p:spPr>
          <a:xfrm>
            <a:off x="2508503" y="4691040"/>
            <a:ext cx="3791479" cy="1914792"/>
          </a:xfrm>
          <a:prstGeom prst="rect">
            <a:avLst/>
          </a:prstGeom>
        </p:spPr>
      </p:pic>
      <p:pic>
        <p:nvPicPr>
          <p:cNvPr id="39" name="Picture 38">
            <a:extLst>
              <a:ext uri="{FF2B5EF4-FFF2-40B4-BE49-F238E27FC236}">
                <a16:creationId xmlns:a16="http://schemas.microsoft.com/office/drawing/2014/main" id="{8E7C8EA6-3DF8-C275-D0BA-57CD27C66BE1}"/>
              </a:ext>
            </a:extLst>
          </p:cNvPr>
          <p:cNvPicPr>
            <a:picLocks noChangeAspect="1"/>
          </p:cNvPicPr>
          <p:nvPr/>
        </p:nvPicPr>
        <p:blipFill>
          <a:blip r:embed="rId5"/>
          <a:stretch>
            <a:fillRect/>
          </a:stretch>
        </p:blipFill>
        <p:spPr>
          <a:xfrm>
            <a:off x="7227817" y="4691040"/>
            <a:ext cx="3791479" cy="1914792"/>
          </a:xfrm>
          <a:prstGeom prst="rect">
            <a:avLst/>
          </a:prstGeom>
        </p:spPr>
      </p:pic>
      <p:sp>
        <p:nvSpPr>
          <p:cNvPr id="40" name="Arrow: Right 39">
            <a:extLst>
              <a:ext uri="{FF2B5EF4-FFF2-40B4-BE49-F238E27FC236}">
                <a16:creationId xmlns:a16="http://schemas.microsoft.com/office/drawing/2014/main" id="{95D87BB2-2CC4-74A4-E2AB-9541A49F3546}"/>
              </a:ext>
            </a:extLst>
          </p:cNvPr>
          <p:cNvSpPr/>
          <p:nvPr/>
        </p:nvSpPr>
        <p:spPr>
          <a:xfrm>
            <a:off x="6499968" y="5316717"/>
            <a:ext cx="565608" cy="45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feld 10">
            <a:extLst>
              <a:ext uri="{FF2B5EF4-FFF2-40B4-BE49-F238E27FC236}">
                <a16:creationId xmlns:a16="http://schemas.microsoft.com/office/drawing/2014/main" id="{BC9CA98D-5DDE-B47C-F085-7BC45C6E86CB}"/>
              </a:ext>
            </a:extLst>
          </p:cNvPr>
          <p:cNvSpPr txBox="1"/>
          <p:nvPr/>
        </p:nvSpPr>
        <p:spPr>
          <a:xfrm>
            <a:off x="4894412" y="5446375"/>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42" name="Textfeld 11">
            <a:extLst>
              <a:ext uri="{FF2B5EF4-FFF2-40B4-BE49-F238E27FC236}">
                <a16:creationId xmlns:a16="http://schemas.microsoft.com/office/drawing/2014/main" id="{CA191D41-9B52-7C2C-82DE-293E1BA31521}"/>
              </a:ext>
            </a:extLst>
          </p:cNvPr>
          <p:cNvSpPr txBox="1"/>
          <p:nvPr/>
        </p:nvSpPr>
        <p:spPr>
          <a:xfrm>
            <a:off x="10053204" y="4726182"/>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Tree>
    <p:extLst>
      <p:ext uri="{BB962C8B-B14F-4D97-AF65-F5344CB8AC3E}">
        <p14:creationId xmlns:p14="http://schemas.microsoft.com/office/powerpoint/2010/main" val="284164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8A52736-85A8-C24E-94AB-44226C838358}"/>
              </a:ext>
            </a:extLst>
          </p:cNvPr>
          <p:cNvPicPr>
            <a:picLocks noChangeAspect="1"/>
          </p:cNvPicPr>
          <p:nvPr/>
        </p:nvPicPr>
        <p:blipFill>
          <a:blip r:embed="rId2"/>
          <a:stretch>
            <a:fillRect/>
          </a:stretch>
        </p:blipFill>
        <p:spPr>
          <a:xfrm>
            <a:off x="2303390" y="2027162"/>
            <a:ext cx="5802202" cy="4423170"/>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p:txBody>
          <a:bodyPr/>
          <a:lstStyle/>
          <a:p>
            <a:pPr marL="0" indent="0">
              <a:lnSpc>
                <a:spcPct val="100000"/>
              </a:lnSpc>
              <a:buNone/>
            </a:pPr>
            <a:r>
              <a:rPr lang="en-US" sz="2000"/>
              <a:t>Assuming the survey respondent chose “English” as their preferred language and moved to the next survey page, this is what will be displayed:</a:t>
            </a:r>
          </a:p>
        </p:txBody>
      </p:sp>
      <p:sp>
        <p:nvSpPr>
          <p:cNvPr id="29" name="Textfeld 8">
            <a:extLst>
              <a:ext uri="{FF2B5EF4-FFF2-40B4-BE49-F238E27FC236}">
                <a16:creationId xmlns:a16="http://schemas.microsoft.com/office/drawing/2014/main" id="{4FEB933E-F583-1785-D9B2-32AC89EBC446}"/>
              </a:ext>
            </a:extLst>
          </p:cNvPr>
          <p:cNvSpPr txBox="1"/>
          <p:nvPr/>
        </p:nvSpPr>
        <p:spPr>
          <a:xfrm>
            <a:off x="7256016" y="2050725"/>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
        <p:nvSpPr>
          <p:cNvPr id="30" name="Textfeld 9">
            <a:extLst>
              <a:ext uri="{FF2B5EF4-FFF2-40B4-BE49-F238E27FC236}">
                <a16:creationId xmlns:a16="http://schemas.microsoft.com/office/drawing/2014/main" id="{5B49E79E-0446-47DD-3F04-43A8A78A50AF}"/>
              </a:ext>
            </a:extLst>
          </p:cNvPr>
          <p:cNvSpPr txBox="1"/>
          <p:nvPr/>
        </p:nvSpPr>
        <p:spPr>
          <a:xfrm>
            <a:off x="3077697" y="2811845"/>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41" name="Textfeld 10">
            <a:extLst>
              <a:ext uri="{FF2B5EF4-FFF2-40B4-BE49-F238E27FC236}">
                <a16:creationId xmlns:a16="http://schemas.microsoft.com/office/drawing/2014/main" id="{BC9CA98D-5DDE-B47C-F085-7BC45C6E86CB}"/>
              </a:ext>
            </a:extLst>
          </p:cNvPr>
          <p:cNvSpPr txBox="1"/>
          <p:nvPr/>
        </p:nvSpPr>
        <p:spPr>
          <a:xfrm>
            <a:off x="2442813" y="3844433"/>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45" name="TextBox 44">
            <a:extLst>
              <a:ext uri="{FF2B5EF4-FFF2-40B4-BE49-F238E27FC236}">
                <a16:creationId xmlns:a16="http://schemas.microsoft.com/office/drawing/2014/main" id="{B3D737B6-A969-BD1B-AD41-9868360A8DBE}"/>
              </a:ext>
            </a:extLst>
          </p:cNvPr>
          <p:cNvSpPr txBox="1"/>
          <p:nvPr/>
        </p:nvSpPr>
        <p:spPr>
          <a:xfrm>
            <a:off x="8347635" y="1884256"/>
            <a:ext cx="2757140" cy="4524315"/>
          </a:xfrm>
          <a:prstGeom prst="rect">
            <a:avLst/>
          </a:prstGeom>
          <a:noFill/>
        </p:spPr>
        <p:txBody>
          <a:bodyPr wrap="square" rtlCol="0">
            <a:spAutoFit/>
          </a:bodyPr>
          <a:lstStyle/>
          <a:p>
            <a:pPr marL="227013" indent="-227013">
              <a:buFont typeface="Wingdings" panose="05000000000000000000" pitchFamily="2" charset="2"/>
              <a:buChar char="§"/>
            </a:pPr>
            <a:r>
              <a:rPr lang="en-US"/>
              <a:t>Note that the language menu toggle is not displayed (</a:t>
            </a:r>
            <a:r>
              <a:rPr lang="de-DE">
                <a:solidFill>
                  <a:srgbClr val="FF0000"/>
                </a:solidFill>
                <a:sym typeface="Wingdings" panose="05000000000000000000" pitchFamily="2" charset="2"/>
              </a:rPr>
              <a:t></a:t>
            </a:r>
            <a:r>
              <a:rPr lang="en-US"/>
              <a:t>). </a:t>
            </a:r>
          </a:p>
          <a:p>
            <a:pPr marL="227013" indent="-227013">
              <a:buFont typeface="Wingdings" panose="05000000000000000000" pitchFamily="2" charset="2"/>
              <a:buChar char="§"/>
            </a:pPr>
            <a:r>
              <a:rPr lang="en-US"/>
              <a:t>This is due to the </a:t>
            </a:r>
            <a:r>
              <a:rPr lang="en-US" sz="1400" b="1"/>
              <a:t>@LANGUAGE-FORCE-SURVEY</a:t>
            </a:r>
            <a:r>
              <a:rPr lang="en-US"/>
              <a:t> action tag on the field </a:t>
            </a:r>
            <a:r>
              <a:rPr lang="en-US" sz="1400" b="1"/>
              <a:t>consent_de </a:t>
            </a:r>
            <a:r>
              <a:rPr lang="en-US"/>
              <a:t>(</a:t>
            </a:r>
            <a:r>
              <a:rPr lang="de-DE">
                <a:solidFill>
                  <a:srgbClr val="FF0000"/>
                </a:solidFill>
                <a:sym typeface="Wingdings" panose="05000000000000000000" pitchFamily="2" charset="2"/>
              </a:rPr>
              <a:t></a:t>
            </a:r>
            <a:r>
              <a:rPr lang="en-US"/>
              <a:t>) It mandates the </a:t>
            </a:r>
            <a:r>
              <a:rPr lang="en-US" i="1"/>
              <a:t>current survey page only </a:t>
            </a:r>
            <a:r>
              <a:rPr lang="en-US"/>
              <a:t>to be rendered in English. Note that </a:t>
            </a:r>
            <a:r>
              <a:rPr lang="en-US" sz="1400" b="1" i="1"/>
              <a:t>:value </a:t>
            </a:r>
            <a:r>
              <a:rPr lang="en-US"/>
              <a:t>had to be added because </a:t>
            </a:r>
            <a:r>
              <a:rPr lang="en-US" sz="1400" b="1"/>
              <a:t>lang_pref </a:t>
            </a:r>
            <a:r>
              <a:rPr lang="en-US"/>
              <a:t>is of type radio button field.</a:t>
            </a:r>
          </a:p>
          <a:p>
            <a:pPr marL="227013" indent="-227013">
              <a:buFont typeface="Wingdings" panose="05000000000000000000" pitchFamily="2" charset="2"/>
              <a:buChar char="§"/>
            </a:pPr>
            <a:r>
              <a:rPr lang="en-US"/>
              <a:t>Branching logic is used to show the appropriate consent document (</a:t>
            </a:r>
            <a:r>
              <a:rPr lang="de-DE">
                <a:solidFill>
                  <a:srgbClr val="FF0000"/>
                </a:solidFill>
                <a:sym typeface="Wingdings" panose="05000000000000000000" pitchFamily="2" charset="2"/>
              </a:rPr>
              <a:t></a:t>
            </a:r>
            <a:r>
              <a:rPr lang="en-US"/>
              <a:t>).</a:t>
            </a:r>
            <a:r>
              <a:rPr lang="de-DE">
                <a:solidFill>
                  <a:srgbClr val="FF0000"/>
                </a:solidFill>
                <a:sym typeface="Wingdings" panose="05000000000000000000" pitchFamily="2" charset="2"/>
              </a:rPr>
              <a:t> </a:t>
            </a:r>
            <a:endParaRPr lang="en-US"/>
          </a:p>
        </p:txBody>
      </p:sp>
    </p:spTree>
    <p:extLst>
      <p:ext uri="{BB962C8B-B14F-4D97-AF65-F5344CB8AC3E}">
        <p14:creationId xmlns:p14="http://schemas.microsoft.com/office/powerpoint/2010/main" val="327015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9F99A96-2E1C-52C6-3BE2-EDEA61D0DA0C}"/>
              </a:ext>
            </a:extLst>
          </p:cNvPr>
          <p:cNvPicPr>
            <a:picLocks noChangeAspect="1"/>
          </p:cNvPicPr>
          <p:nvPr/>
        </p:nvPicPr>
        <p:blipFill>
          <a:blip r:embed="rId2"/>
          <a:stretch>
            <a:fillRect/>
          </a:stretch>
        </p:blipFill>
        <p:spPr>
          <a:xfrm>
            <a:off x="1151341" y="2196674"/>
            <a:ext cx="5824208" cy="246465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p:txBody>
          <a:bodyPr/>
          <a:lstStyle/>
          <a:p>
            <a:pPr marL="0" indent="0">
              <a:lnSpc>
                <a:spcPct val="100000"/>
              </a:lnSpc>
              <a:buNone/>
            </a:pPr>
            <a:r>
              <a:rPr lang="en-US" sz="2000"/>
              <a:t>Going back to the first page of the survey will re-enable the language selection (</a:t>
            </a:r>
            <a:r>
              <a:rPr lang="de-DE" sz="2000">
                <a:solidFill>
                  <a:srgbClr val="FF0000"/>
                </a:solidFill>
                <a:sym typeface="Wingdings" panose="05000000000000000000" pitchFamily="2" charset="2"/>
              </a:rPr>
              <a:t></a:t>
            </a:r>
            <a:r>
              <a:rPr lang="en-US" sz="2000"/>
              <a:t>), because there is no </a:t>
            </a:r>
            <a:r>
              <a:rPr lang="en-US" sz="1600" b="1"/>
              <a:t>@LANGUAGE-FORCE-SURVEY </a:t>
            </a:r>
            <a:r>
              <a:rPr lang="en-US" sz="2000"/>
              <a:t>action tag on this page.</a:t>
            </a:r>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r>
              <a:rPr lang="en-US" sz="1600"/>
              <a:t>It is up to the project designer or study requirements whether survey respondents should be locked into a certain language after it has been chosen initially (or preset, e.g. on a non-survey administrative form).</a:t>
            </a:r>
          </a:p>
          <a:p>
            <a:pPr marL="0" indent="0">
              <a:lnSpc>
                <a:spcPct val="100000"/>
              </a:lnSpc>
              <a:buNone/>
            </a:pPr>
            <a:endParaRPr lang="en-US" sz="2000"/>
          </a:p>
        </p:txBody>
      </p:sp>
      <p:sp>
        <p:nvSpPr>
          <p:cNvPr id="29" name="Textfeld 8">
            <a:extLst>
              <a:ext uri="{FF2B5EF4-FFF2-40B4-BE49-F238E27FC236}">
                <a16:creationId xmlns:a16="http://schemas.microsoft.com/office/drawing/2014/main" id="{4FEB933E-F583-1785-D9B2-32AC89EBC446}"/>
              </a:ext>
            </a:extLst>
          </p:cNvPr>
          <p:cNvSpPr txBox="1"/>
          <p:nvPr/>
        </p:nvSpPr>
        <p:spPr>
          <a:xfrm>
            <a:off x="5672313" y="2159366"/>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Tree>
    <p:extLst>
      <p:ext uri="{BB962C8B-B14F-4D97-AF65-F5344CB8AC3E}">
        <p14:creationId xmlns:p14="http://schemas.microsoft.com/office/powerpoint/2010/main" val="1758138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21F1C6C-2FA9-F31E-7208-C6095BDFCFC4}"/>
              </a:ext>
            </a:extLst>
          </p:cNvPr>
          <p:cNvPicPr>
            <a:picLocks noChangeAspect="1"/>
          </p:cNvPicPr>
          <p:nvPr/>
        </p:nvPicPr>
        <p:blipFill>
          <a:blip r:embed="rId2"/>
          <a:stretch>
            <a:fillRect/>
          </a:stretch>
        </p:blipFill>
        <p:spPr>
          <a:xfrm>
            <a:off x="5436124" y="1128820"/>
            <a:ext cx="5556557" cy="5472260"/>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a:xfrm>
            <a:off x="732462" y="1199507"/>
            <a:ext cx="4343895" cy="4759503"/>
          </a:xfrm>
        </p:spPr>
        <p:txBody>
          <a:bodyPr/>
          <a:lstStyle/>
          <a:p>
            <a:pPr marL="0" indent="0">
              <a:lnSpc>
                <a:spcPct val="100000"/>
              </a:lnSpc>
              <a:buNone/>
            </a:pPr>
            <a:r>
              <a:rPr lang="en-US" sz="2000"/>
              <a:t>The language menu is </a:t>
            </a:r>
            <a:r>
              <a:rPr lang="en-US" sz="2000" b="1"/>
              <a:t>never</a:t>
            </a:r>
            <a:r>
              <a:rPr lang="en-US" sz="2000"/>
              <a:t> shown on the e-consent page (</a:t>
            </a:r>
            <a:r>
              <a:rPr lang="de-DE" sz="2000">
                <a:solidFill>
                  <a:srgbClr val="FF0000"/>
                </a:solidFill>
                <a:sym typeface="Wingdings" panose="05000000000000000000" pitchFamily="2" charset="2"/>
              </a:rPr>
              <a:t></a:t>
            </a:r>
            <a:r>
              <a:rPr lang="en-US" sz="2000"/>
              <a:t>), but the language in use on the previous page will be locked in (this is because on-the-fly swapping of the PDF’s language is not supported). </a:t>
            </a:r>
          </a:p>
        </p:txBody>
      </p:sp>
      <p:sp>
        <p:nvSpPr>
          <p:cNvPr id="29" name="Textfeld 8">
            <a:extLst>
              <a:ext uri="{FF2B5EF4-FFF2-40B4-BE49-F238E27FC236}">
                <a16:creationId xmlns:a16="http://schemas.microsoft.com/office/drawing/2014/main" id="{4FEB933E-F583-1785-D9B2-32AC89EBC446}"/>
              </a:ext>
            </a:extLst>
          </p:cNvPr>
          <p:cNvSpPr txBox="1"/>
          <p:nvPr/>
        </p:nvSpPr>
        <p:spPr>
          <a:xfrm>
            <a:off x="10036923" y="1128820"/>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Tree>
    <p:extLst>
      <p:ext uri="{BB962C8B-B14F-4D97-AF65-F5344CB8AC3E}">
        <p14:creationId xmlns:p14="http://schemas.microsoft.com/office/powerpoint/2010/main" val="234452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Action Tags – DOs and DON’Ts</a:t>
            </a:r>
            <a:endParaRPr lang="en-US" sz="3200" dirty="0"/>
          </a:p>
        </p:txBody>
      </p:sp>
      <p:sp>
        <p:nvSpPr>
          <p:cNvPr id="3" name="Inhaltsplatzhalter 2"/>
          <p:cNvSpPr>
            <a:spLocks noGrp="1"/>
          </p:cNvSpPr>
          <p:nvPr>
            <p:ph idx="1"/>
          </p:nvPr>
        </p:nvSpPr>
        <p:spPr/>
        <p:txBody>
          <a:bodyPr/>
          <a:lstStyle/>
          <a:p>
            <a:pPr>
              <a:lnSpc>
                <a:spcPct val="100000"/>
              </a:lnSpc>
            </a:pPr>
            <a:r>
              <a:rPr lang="en-US" sz="2000"/>
              <a:t>Be specific! If language preference is collected on a survey (using </a:t>
            </a:r>
            <a:r>
              <a:rPr lang="en-US" sz="1600" b="1"/>
              <a:t>@LANGUAGE-CURRENT-SURVEY</a:t>
            </a:r>
            <a:r>
              <a:rPr lang="en-US" sz="2000"/>
              <a:t>) and multiple languages are supported in data entry mode as well, you probably do not want to have </a:t>
            </a:r>
            <a:r>
              <a:rPr lang="en-US" sz="1600" b="1"/>
              <a:t>@LANGUAGE-CURRENT-FORM </a:t>
            </a:r>
            <a:r>
              <a:rPr lang="en-US" sz="2000"/>
              <a:t>on this field as well.</a:t>
            </a:r>
          </a:p>
          <a:p>
            <a:pPr>
              <a:lnSpc>
                <a:spcPct val="100000"/>
              </a:lnSpc>
            </a:pPr>
            <a:r>
              <a:rPr lang="en-US" sz="2000"/>
              <a:t>Similarly, if a survey field is synchronized with the language menu (via </a:t>
            </a:r>
            <a:r>
              <a:rPr lang="en-US" sz="1600" b="1"/>
              <a:t>@LANGUAGE-SET</a:t>
            </a:r>
            <a:r>
              <a:rPr lang="en-US" sz="2000"/>
              <a:t>) and the study team has multi-lingual data entry forms, you might want to limit synchronization to surveys only. This can be achieved by selectively applying </a:t>
            </a:r>
            <a:r>
              <a:rPr lang="en-US" sz="1600" b="1"/>
              <a:t>@LANGUAGE-SET </a:t>
            </a:r>
            <a:r>
              <a:rPr lang="en-US" sz="2000"/>
              <a:t>via </a:t>
            </a:r>
            <a:r>
              <a:rPr lang="en-US" sz="1600" b="1"/>
              <a:t>@IF </a:t>
            </a:r>
            <a:r>
              <a:rPr lang="en-US" sz="2000"/>
              <a:t>and the smart variable </a:t>
            </a:r>
            <a:r>
              <a:rPr lang="en-US" sz="1600" b="1"/>
              <a:t>[is-survey]</a:t>
            </a:r>
            <a:r>
              <a:rPr lang="en-US" sz="2000"/>
              <a:t>.</a:t>
            </a:r>
          </a:p>
          <a:p>
            <a:pPr>
              <a:lnSpc>
                <a:spcPct val="100000"/>
              </a:lnSpc>
            </a:pPr>
            <a:r>
              <a:rPr lang="en-US" sz="2000"/>
              <a:t>There is probably rarely a reason to use </a:t>
            </a:r>
            <a:r>
              <a:rPr lang="en-US" sz="1600" b="1"/>
              <a:t>@LANGUAGE-FORCE</a:t>
            </a:r>
            <a:r>
              <a:rPr lang="en-US" sz="2000"/>
              <a:t> or </a:t>
            </a:r>
            <a:r>
              <a:rPr lang="en-US" sz="1600" b="1"/>
              <a:t>@LANGUAGE-FORCE-FORM</a:t>
            </a:r>
            <a:r>
              <a:rPr lang="en-US" sz="2000"/>
              <a:t>.</a:t>
            </a:r>
          </a:p>
          <a:p>
            <a:pPr>
              <a:lnSpc>
                <a:spcPct val="100000"/>
              </a:lnSpc>
            </a:pPr>
            <a:r>
              <a:rPr lang="en-US" sz="2000"/>
              <a:t>Keep in mind that </a:t>
            </a:r>
            <a:r>
              <a:rPr lang="en-US" sz="1600" b="1"/>
              <a:t>@LANGUAGE-FORCE / @LANGUAGE-FORCE-SURVEY)</a:t>
            </a:r>
            <a:r>
              <a:rPr lang="en-US" sz="2000"/>
              <a:t> is limited to the currently displayed page in a multi-page survey!</a:t>
            </a:r>
          </a:p>
          <a:p>
            <a:pPr>
              <a:lnSpc>
                <a:spcPct val="100000"/>
              </a:lnSpc>
            </a:pPr>
            <a:r>
              <a:rPr lang="en-US" sz="2000"/>
              <a:t>When piping from a radio button field into the </a:t>
            </a:r>
            <a:r>
              <a:rPr lang="en-US" sz="1600" b="1"/>
              <a:t>@LANGUAGE-FORCE </a:t>
            </a:r>
            <a:r>
              <a:rPr lang="en-US" sz="2000"/>
              <a:t>action tag’s parameter, be sure to apply the </a:t>
            </a:r>
            <a:r>
              <a:rPr lang="en-US" sz="1600" b="1" i="1"/>
              <a:t>:value</a:t>
            </a:r>
            <a:r>
              <a:rPr lang="en-US" sz="2000"/>
              <a:t> modifier!</a:t>
            </a:r>
          </a:p>
          <a:p>
            <a:pPr marL="398463" indent="-222250">
              <a:lnSpc>
                <a:spcPct val="100000"/>
              </a:lnSpc>
            </a:pPr>
            <a:endParaRPr lang="en-US" sz="100"/>
          </a:p>
        </p:txBody>
      </p:sp>
    </p:spTree>
    <p:extLst>
      <p:ext uri="{BB962C8B-B14F-4D97-AF65-F5344CB8AC3E}">
        <p14:creationId xmlns:p14="http://schemas.microsoft.com/office/powerpoint/2010/main" val="188039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Getting started with MLM </a:t>
            </a:r>
            <a:r>
              <a:rPr lang="en-US" sz="3200"/>
              <a:t>in projects</a:t>
            </a:r>
            <a:endParaRPr lang="en-US" sz="2400" dirty="0"/>
          </a:p>
        </p:txBody>
      </p:sp>
      <p:sp>
        <p:nvSpPr>
          <p:cNvPr id="3" name="Inhaltsplatzhalter 2"/>
          <p:cNvSpPr>
            <a:spLocks noGrp="1"/>
          </p:cNvSpPr>
          <p:nvPr>
            <p:ph idx="1"/>
          </p:nvPr>
        </p:nvSpPr>
        <p:spPr/>
        <p:txBody>
          <a:bodyPr>
            <a:normAutofit/>
          </a:bodyPr>
          <a:lstStyle/>
          <a:p>
            <a:pPr>
              <a:lnSpc>
                <a:spcPct val="100000"/>
              </a:lnSpc>
            </a:pPr>
            <a:r>
              <a:rPr lang="en-US" sz="2400"/>
              <a:t>Depending on the global MLM settings, there are up to</a:t>
            </a:r>
            <a:r>
              <a:rPr lang="en-US" sz="2400" i="1"/>
              <a:t> </a:t>
            </a:r>
            <a:r>
              <a:rPr lang="en-US" sz="2400" b="1"/>
              <a:t>three</a:t>
            </a:r>
            <a:r>
              <a:rPr lang="en-US" sz="2400"/>
              <a:t> methods for initializing project languages:</a:t>
            </a:r>
          </a:p>
          <a:p>
            <a:pPr marL="720725" indent="-276225">
              <a:lnSpc>
                <a:spcPct val="100000"/>
              </a:lnSpc>
              <a:buFont typeface="+mj-lt"/>
              <a:buAutoNum type="arabicPeriod"/>
            </a:pPr>
            <a:r>
              <a:rPr lang="en-US" sz="2000"/>
              <a:t>Initializing from the available MLM system languages (</a:t>
            </a:r>
            <a:r>
              <a:rPr lang="en-US" sz="2000" b="1">
                <a:solidFill>
                  <a:srgbClr val="FF0000"/>
                </a:solidFill>
              </a:rPr>
              <a:t>preferred</a:t>
            </a:r>
            <a:r>
              <a:rPr lang="en-US" sz="2000"/>
              <a:t>)</a:t>
            </a:r>
          </a:p>
          <a:p>
            <a:pPr marL="720725" indent="-276225">
              <a:lnSpc>
                <a:spcPct val="100000"/>
              </a:lnSpc>
              <a:buFont typeface="+mj-lt"/>
              <a:buAutoNum type="arabicPeriod"/>
            </a:pPr>
            <a:r>
              <a:rPr lang="en-US" sz="2000"/>
              <a:t>Importing from an existing file (.csv, .json, .ini)</a:t>
            </a:r>
          </a:p>
          <a:p>
            <a:pPr marL="720725" indent="-276225">
              <a:lnSpc>
                <a:spcPct val="100000"/>
              </a:lnSpc>
              <a:buFont typeface="+mj-lt"/>
              <a:buAutoNum type="arabicPeriod"/>
            </a:pPr>
            <a:r>
              <a:rPr lang="en-US" sz="2000"/>
              <a:t>Building from scratch (</a:t>
            </a:r>
            <a:r>
              <a:rPr lang="en-US" sz="2000">
                <a:solidFill>
                  <a:srgbClr val="FF0000"/>
                </a:solidFill>
              </a:rPr>
              <a:t>not recommended</a:t>
            </a:r>
            <a:r>
              <a:rPr lang="en-US" sz="2000"/>
              <a:t>)</a:t>
            </a:r>
            <a:endParaRPr lang="en-US" sz="1000"/>
          </a:p>
          <a:p>
            <a:pPr>
              <a:lnSpc>
                <a:spcPct val="100000"/>
              </a:lnSpc>
            </a:pPr>
            <a:r>
              <a:rPr lang="en-US" sz="2400"/>
              <a:t>Set up </a:t>
            </a:r>
            <a:r>
              <a:rPr lang="en-US" sz="2400" b="1"/>
              <a:t>all languages </a:t>
            </a:r>
            <a:r>
              <a:rPr lang="en-US" sz="2400"/>
              <a:t>a user/survey respondent should be able to choose from</a:t>
            </a:r>
          </a:p>
          <a:p>
            <a:pPr>
              <a:lnSpc>
                <a:spcPct val="100000"/>
              </a:lnSpc>
            </a:pPr>
            <a:r>
              <a:rPr lang="en-US" sz="2400"/>
              <a:t>Then, data dictionary (and other items) can be translated</a:t>
            </a:r>
          </a:p>
          <a:p>
            <a:pPr marL="720725" indent="-276225">
              <a:lnSpc>
                <a:spcPct val="100000"/>
              </a:lnSpc>
            </a:pPr>
            <a:r>
              <a:rPr lang="en-US" sz="2000"/>
              <a:t>Directly on the project’s MLM setup page</a:t>
            </a:r>
          </a:p>
          <a:p>
            <a:pPr marL="720725" indent="-276225">
              <a:lnSpc>
                <a:spcPct val="100000"/>
              </a:lnSpc>
            </a:pPr>
            <a:r>
              <a:rPr lang="en-US" sz="2000"/>
              <a:t>Offline (by a professional translator)</a:t>
            </a:r>
          </a:p>
          <a:p>
            <a:pPr marL="1258888" lvl="1" indent="-268288">
              <a:lnSpc>
                <a:spcPct val="100000"/>
              </a:lnSpc>
              <a:buFont typeface="+mj-lt"/>
              <a:buAutoNum type="arabicPeriod"/>
            </a:pPr>
            <a:r>
              <a:rPr lang="en-US" sz="1800"/>
              <a:t>Export all items that need to be translated</a:t>
            </a:r>
          </a:p>
          <a:p>
            <a:pPr marL="1258888" lvl="1" indent="-268288">
              <a:lnSpc>
                <a:spcPct val="100000"/>
              </a:lnSpc>
              <a:buFont typeface="+mj-lt"/>
              <a:buAutoNum type="arabicPeriod"/>
            </a:pPr>
            <a:r>
              <a:rPr lang="en-US" sz="1800"/>
              <a:t>Import the translations</a:t>
            </a:r>
          </a:p>
        </p:txBody>
      </p:sp>
      <p:sp>
        <p:nvSpPr>
          <p:cNvPr id="4" name="Textfeld 3"/>
          <p:cNvSpPr txBox="1"/>
          <p:nvPr/>
        </p:nvSpPr>
        <p:spPr>
          <a:xfrm>
            <a:off x="7371167" y="4782199"/>
            <a:ext cx="3568606" cy="1477328"/>
          </a:xfrm>
          <a:prstGeom prst="rect">
            <a:avLst/>
          </a:prstGeom>
          <a:noFill/>
          <a:ln w="19050">
            <a:solidFill>
              <a:srgbClr val="C00000"/>
            </a:solidFill>
          </a:ln>
        </p:spPr>
        <p:txBody>
          <a:bodyPr wrap="none" rtlCol="0">
            <a:spAutoFit/>
          </a:bodyPr>
          <a:lstStyle/>
          <a:p>
            <a:r>
              <a:rPr lang="en-US" b="1" dirty="0"/>
              <a:t>Note</a:t>
            </a:r>
            <a:r>
              <a:rPr lang="en-US" b="1"/>
              <a:t>: </a:t>
            </a:r>
            <a:r>
              <a:rPr lang="en-US"/>
              <a:t>The </a:t>
            </a:r>
            <a:r>
              <a:rPr lang="en-US" dirty="0"/>
              <a:t>MLM setup page is locked </a:t>
            </a:r>
            <a:br>
              <a:rPr lang="en-US" dirty="0"/>
            </a:br>
            <a:r>
              <a:rPr lang="en-US" dirty="0"/>
              <a:t>in </a:t>
            </a:r>
            <a:r>
              <a:rPr lang="en-US" b="1" dirty="0"/>
              <a:t>production</a:t>
            </a:r>
            <a:r>
              <a:rPr lang="en-US" dirty="0"/>
              <a:t> projects. Switch </a:t>
            </a:r>
            <a:br>
              <a:rPr lang="en-US" dirty="0"/>
            </a:br>
            <a:r>
              <a:rPr lang="en-US" dirty="0"/>
              <a:t>to draft mode first.</a:t>
            </a:r>
            <a:br>
              <a:rPr lang="en-US" dirty="0"/>
            </a:br>
            <a:r>
              <a:rPr lang="en-US" dirty="0"/>
              <a:t>Furthermore, only one user may</a:t>
            </a:r>
            <a:br>
              <a:rPr lang="en-US" dirty="0"/>
            </a:br>
            <a:r>
              <a:rPr lang="en-US" dirty="0"/>
              <a:t>edit MLM settings at a time.</a:t>
            </a:r>
          </a:p>
        </p:txBody>
      </p:sp>
    </p:spTree>
    <p:extLst>
      <p:ext uri="{BB962C8B-B14F-4D97-AF65-F5344CB8AC3E}">
        <p14:creationId xmlns:p14="http://schemas.microsoft.com/office/powerpoint/2010/main" val="135032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9B44A7-13C4-61B4-20B3-750A43C31A5D}"/>
              </a:ext>
            </a:extLst>
          </p:cNvPr>
          <p:cNvPicPr>
            <a:picLocks noChangeAspect="1"/>
          </p:cNvPicPr>
          <p:nvPr/>
        </p:nvPicPr>
        <p:blipFill>
          <a:blip r:embed="rId2"/>
          <a:stretch>
            <a:fillRect/>
          </a:stretch>
        </p:blipFill>
        <p:spPr>
          <a:xfrm>
            <a:off x="5309142" y="1675882"/>
            <a:ext cx="6501600" cy="5030681"/>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Adding languages </a:t>
            </a:r>
            <a:r>
              <a:rPr lang="en-US" sz="3200"/>
              <a:t>to projects</a:t>
            </a:r>
            <a:endParaRPr lang="en-US" sz="24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Bring up the </a:t>
            </a:r>
            <a:r>
              <a:rPr lang="en-US" sz="2000" b="1" dirty="0"/>
              <a:t>Multi-Language Management </a:t>
            </a:r>
            <a:r>
              <a:rPr lang="en-US" sz="2000" dirty="0"/>
              <a:t>page by clicking the link in the </a:t>
            </a:r>
            <a:r>
              <a:rPr lang="en-US" sz="2000" b="1"/>
              <a:t>Applications</a:t>
            </a:r>
            <a:r>
              <a:rPr lang="en-US" sz="2000"/>
              <a:t> menu</a:t>
            </a:r>
            <a:endParaRPr lang="en-US" sz="2000" dirty="0"/>
          </a:p>
          <a:p>
            <a:pPr marL="457200" indent="-457200">
              <a:lnSpc>
                <a:spcPct val="100000"/>
              </a:lnSpc>
              <a:buFont typeface="+mj-lt"/>
              <a:buAutoNum type="arabicPeriod"/>
            </a:pPr>
            <a:r>
              <a:rPr lang="en-US" sz="2000" dirty="0"/>
              <a:t>Click the </a:t>
            </a:r>
            <a:r>
              <a:rPr lang="en-US" sz="2000" b="1" dirty="0"/>
              <a:t>Add a new language </a:t>
            </a:r>
            <a:r>
              <a:rPr lang="en-US" sz="2000" dirty="0"/>
              <a:t>button</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0" indent="0">
              <a:lnSpc>
                <a:spcPct val="100000"/>
              </a:lnSpc>
              <a:buNone/>
            </a:pPr>
            <a:br>
              <a:rPr lang="en-US" sz="2000"/>
            </a:br>
            <a:endParaRPr lang="en-US" sz="2000"/>
          </a:p>
          <a:p>
            <a:pPr marL="444500" indent="0">
              <a:lnSpc>
                <a:spcPct val="100000"/>
              </a:lnSpc>
              <a:buNone/>
            </a:pPr>
            <a:r>
              <a:rPr lang="en-US" sz="1600"/>
              <a:t>Note: </a:t>
            </a:r>
            <a:r>
              <a:rPr lang="en-US" sz="1600" b="1"/>
              <a:t>Project Design </a:t>
            </a:r>
            <a:br>
              <a:rPr lang="en-US" sz="1600"/>
            </a:br>
            <a:r>
              <a:rPr lang="en-US" sz="1600"/>
              <a:t>user rights are required </a:t>
            </a:r>
            <a:br>
              <a:rPr lang="en-US" sz="1600"/>
            </a:br>
            <a:r>
              <a:rPr lang="en-US" sz="1600"/>
              <a:t>to be able to access the</a:t>
            </a:r>
            <a:br>
              <a:rPr lang="en-US" sz="1600"/>
            </a:br>
            <a:r>
              <a:rPr lang="en-US" sz="1600"/>
              <a:t>MLM setup page (this</a:t>
            </a:r>
            <a:br>
              <a:rPr lang="en-US" sz="1600"/>
            </a:br>
            <a:r>
              <a:rPr lang="en-US" sz="1600"/>
              <a:t>may change in future</a:t>
            </a:r>
            <a:br>
              <a:rPr lang="en-US" sz="1600"/>
            </a:br>
            <a:r>
              <a:rPr lang="en-US" sz="1600"/>
              <a:t>versions)</a:t>
            </a:r>
            <a:endParaRPr lang="en-US" sz="1600" dirty="0"/>
          </a:p>
        </p:txBody>
      </p:sp>
      <p:pic>
        <p:nvPicPr>
          <p:cNvPr id="5" name="Grafik 4"/>
          <p:cNvPicPr>
            <a:picLocks noChangeAspect="1"/>
          </p:cNvPicPr>
          <p:nvPr/>
        </p:nvPicPr>
        <p:blipFill>
          <a:blip r:embed="rId3"/>
          <a:stretch>
            <a:fillRect/>
          </a:stretch>
        </p:blipFill>
        <p:spPr>
          <a:xfrm>
            <a:off x="1280876" y="2316300"/>
            <a:ext cx="2274272" cy="1178970"/>
          </a:xfrm>
          <a:prstGeom prst="rect">
            <a:avLst/>
          </a:prstGeom>
        </p:spPr>
      </p:pic>
      <p:sp>
        <p:nvSpPr>
          <p:cNvPr id="6" name="Textfeld 5"/>
          <p:cNvSpPr txBox="1"/>
          <p:nvPr/>
        </p:nvSpPr>
        <p:spPr>
          <a:xfrm>
            <a:off x="2833128" y="2612914"/>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7" name="Textfeld 6"/>
          <p:cNvSpPr txBox="1"/>
          <p:nvPr/>
        </p:nvSpPr>
        <p:spPr>
          <a:xfrm>
            <a:off x="4940240" y="4341034"/>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93372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pPr marL="457200" indent="-457200">
              <a:lnSpc>
                <a:spcPct val="100000"/>
              </a:lnSpc>
              <a:buFont typeface="+mj-lt"/>
              <a:buAutoNum type="arabicPeriod" startAt="3"/>
            </a:pPr>
            <a:r>
              <a:rPr lang="en-US" sz="2000" dirty="0"/>
              <a:t>Choose one of the option to initialize a new language.</a:t>
            </a:r>
            <a:br>
              <a:rPr lang="en-US" sz="2000" dirty="0"/>
            </a:br>
            <a:br>
              <a:rPr lang="en-US" sz="1000" dirty="0"/>
            </a:br>
            <a:r>
              <a:rPr lang="en-US" sz="2000" dirty="0"/>
              <a:t>Depending on the availability of system languages and restrictions imposed by</a:t>
            </a:r>
            <a:br>
              <a:rPr lang="en-US" sz="2000" dirty="0"/>
            </a:br>
            <a:r>
              <a:rPr lang="en-US" sz="2000" dirty="0"/>
              <a:t>the REDCap admins, not all options may be available*.</a:t>
            </a:r>
          </a:p>
          <a:p>
            <a:pPr lvl="1">
              <a:lnSpc>
                <a:spcPct val="100000"/>
              </a:lnSpc>
            </a:pPr>
            <a:r>
              <a:rPr lang="en-US" sz="1600" dirty="0"/>
              <a:t>From available system languages</a:t>
            </a:r>
            <a:br>
              <a:rPr lang="en-US" sz="1600" dirty="0"/>
            </a:br>
            <a:r>
              <a:rPr lang="en-US" sz="1600" dirty="0"/>
              <a:t>with or (if not enforced) without automatic updates</a:t>
            </a:r>
          </a:p>
          <a:p>
            <a:pPr lvl="1">
              <a:lnSpc>
                <a:spcPct val="100000"/>
              </a:lnSpc>
            </a:pPr>
            <a:r>
              <a:rPr lang="en-US" sz="1600" dirty="0"/>
              <a:t>From a language file</a:t>
            </a:r>
            <a:br>
              <a:rPr lang="en-US" sz="1600" dirty="0"/>
            </a:br>
            <a:r>
              <a:rPr lang="en-US" sz="1600" dirty="0"/>
              <a:t>using only UI strings, project-specific items, or</a:t>
            </a:r>
            <a:br>
              <a:rPr lang="en-US" sz="1600" dirty="0"/>
            </a:br>
            <a:r>
              <a:rPr lang="en-US" sz="1600" dirty="0"/>
              <a:t>both</a:t>
            </a:r>
          </a:p>
          <a:p>
            <a:pPr lvl="1">
              <a:lnSpc>
                <a:spcPct val="100000"/>
              </a:lnSpc>
            </a:pPr>
            <a:r>
              <a:rPr lang="en-US" sz="1600" dirty="0"/>
              <a:t>By creating from scratch</a:t>
            </a:r>
          </a:p>
          <a:p>
            <a:pPr marL="457200" indent="-457200">
              <a:lnSpc>
                <a:spcPct val="100000"/>
              </a:lnSpc>
              <a:buFont typeface="+mj-lt"/>
              <a:buAutoNum type="arabicPeriod" startAt="3"/>
            </a:pPr>
            <a:r>
              <a:rPr lang="en-US" sz="2000" dirty="0"/>
              <a:t>Click </a:t>
            </a:r>
            <a:r>
              <a:rPr lang="en-US" sz="2000" b="1" dirty="0"/>
              <a:t>Continue </a:t>
            </a:r>
            <a:r>
              <a:rPr lang="en-US" sz="2000" dirty="0"/>
              <a:t>to proceed to the next</a:t>
            </a:r>
            <a:br>
              <a:rPr lang="en-US" sz="2000" dirty="0"/>
            </a:br>
            <a:r>
              <a:rPr lang="en-US" sz="2000" dirty="0"/>
              <a:t>step</a:t>
            </a:r>
          </a:p>
          <a:p>
            <a:pPr marL="457200" indent="-457200">
              <a:lnSpc>
                <a:spcPct val="100000"/>
              </a:lnSpc>
              <a:buFont typeface="+mj-lt"/>
              <a:buAutoNum type="arabicPeriod" startAt="3"/>
            </a:pPr>
            <a:endParaRPr lang="en-US" sz="2000" dirty="0"/>
          </a:p>
          <a:p>
            <a:pPr marL="457200" lvl="1" indent="-193675">
              <a:lnSpc>
                <a:spcPct val="100000"/>
              </a:lnSpc>
              <a:buNone/>
            </a:pPr>
            <a:r>
              <a:rPr lang="en-US" sz="1600" dirty="0">
                <a:solidFill>
                  <a:schemeClr val="bg1">
                    <a:lumMod val="65000"/>
                  </a:schemeClr>
                </a:solidFill>
              </a:rPr>
              <a:t>* 	On some installations, admins may, e.g., restrict</a:t>
            </a:r>
            <a:br>
              <a:rPr lang="en-US" sz="1600" dirty="0">
                <a:solidFill>
                  <a:schemeClr val="bg1">
                    <a:lumMod val="65000"/>
                  </a:schemeClr>
                </a:solidFill>
              </a:rPr>
            </a:br>
            <a:r>
              <a:rPr lang="en-US" sz="1600" dirty="0">
                <a:solidFill>
                  <a:schemeClr val="bg1">
                    <a:lumMod val="65000"/>
                  </a:schemeClr>
                </a:solidFill>
              </a:rPr>
              <a:t>project languages to a set of centrally maintained</a:t>
            </a:r>
            <a:br>
              <a:rPr lang="en-US" sz="1600" dirty="0">
                <a:solidFill>
                  <a:schemeClr val="bg1">
                    <a:lumMod val="65000"/>
                  </a:schemeClr>
                </a:solidFill>
              </a:rPr>
            </a:br>
            <a:r>
              <a:rPr lang="en-US" sz="1600" dirty="0">
                <a:solidFill>
                  <a:schemeClr val="bg1">
                    <a:lumMod val="65000"/>
                  </a:schemeClr>
                </a:solidFill>
              </a:rPr>
              <a:t>languages. In this case, </a:t>
            </a:r>
            <a:r>
              <a:rPr lang="en-US" sz="1600">
                <a:solidFill>
                  <a:schemeClr val="bg1">
                    <a:lumMod val="65000"/>
                  </a:schemeClr>
                </a:solidFill>
              </a:rPr>
              <a:t>initialization from a </a:t>
            </a:r>
            <a:r>
              <a:rPr lang="en-US" sz="1600" dirty="0">
                <a:solidFill>
                  <a:schemeClr val="bg1">
                    <a:lumMod val="65000"/>
                  </a:schemeClr>
                </a:solidFill>
              </a:rPr>
              <a:t>system</a:t>
            </a:r>
            <a:br>
              <a:rPr lang="en-US" sz="1600" dirty="0">
                <a:solidFill>
                  <a:schemeClr val="bg1">
                    <a:lumMod val="65000"/>
                  </a:schemeClr>
                </a:solidFill>
              </a:rPr>
            </a:br>
            <a:r>
              <a:rPr lang="en-US" sz="1600" dirty="0">
                <a:solidFill>
                  <a:schemeClr val="bg1">
                    <a:lumMod val="65000"/>
                  </a:schemeClr>
                </a:solidFill>
              </a:rPr>
              <a:t>languages would be the only available option.</a:t>
            </a:r>
          </a:p>
        </p:txBody>
      </p:sp>
      <p:grpSp>
        <p:nvGrpSpPr>
          <p:cNvPr id="12" name="Group 11">
            <a:extLst>
              <a:ext uri="{FF2B5EF4-FFF2-40B4-BE49-F238E27FC236}">
                <a16:creationId xmlns:a16="http://schemas.microsoft.com/office/drawing/2014/main" id="{F2842015-FFCB-E329-9943-27CEF7C88AAF}"/>
              </a:ext>
            </a:extLst>
          </p:cNvPr>
          <p:cNvGrpSpPr/>
          <p:nvPr/>
        </p:nvGrpSpPr>
        <p:grpSpPr>
          <a:xfrm>
            <a:off x="7135082" y="2061128"/>
            <a:ext cx="4419371" cy="4684434"/>
            <a:chOff x="7135082" y="2061128"/>
            <a:chExt cx="4419371" cy="4684434"/>
          </a:xfrm>
        </p:grpSpPr>
        <p:pic>
          <p:nvPicPr>
            <p:cNvPr id="10" name="Picture 9">
              <a:extLst>
                <a:ext uri="{FF2B5EF4-FFF2-40B4-BE49-F238E27FC236}">
                  <a16:creationId xmlns:a16="http://schemas.microsoft.com/office/drawing/2014/main" id="{9B3A753E-CC48-9F2A-8244-D18B7643CF2E}"/>
                </a:ext>
              </a:extLst>
            </p:cNvPr>
            <p:cNvPicPr>
              <a:picLocks noChangeAspect="1"/>
            </p:cNvPicPr>
            <p:nvPr/>
          </p:nvPicPr>
          <p:blipFill>
            <a:blip r:embed="rId2"/>
            <a:stretch>
              <a:fillRect/>
            </a:stretch>
          </p:blipFill>
          <p:spPr>
            <a:xfrm>
              <a:off x="7520299" y="2061128"/>
              <a:ext cx="3657483" cy="4605899"/>
            </a:xfrm>
            <a:prstGeom prst="rect">
              <a:avLst/>
            </a:prstGeom>
          </p:spPr>
        </p:pic>
        <p:grpSp>
          <p:nvGrpSpPr>
            <p:cNvPr id="5" name="Gruppieren 4"/>
            <p:cNvGrpSpPr/>
            <p:nvPr/>
          </p:nvGrpSpPr>
          <p:grpSpPr>
            <a:xfrm>
              <a:off x="7135082" y="2353803"/>
              <a:ext cx="4419371" cy="4391759"/>
              <a:chOff x="5325136" y="2391510"/>
              <a:chExt cx="4419371" cy="4391759"/>
            </a:xfrm>
          </p:grpSpPr>
          <p:sp>
            <p:nvSpPr>
              <p:cNvPr id="9" name="Textfeld 8"/>
              <p:cNvSpPr txBox="1"/>
              <p:nvPr/>
            </p:nvSpPr>
            <p:spPr>
              <a:xfrm>
                <a:off x="5325136" y="2391510"/>
                <a:ext cx="65793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9155590" y="6136938"/>
                <a:ext cx="58891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grpSp>
      </p:grpSp>
      <p:sp>
        <p:nvSpPr>
          <p:cNvPr id="2" name="Titel 1"/>
          <p:cNvSpPr>
            <a:spLocks noGrp="1"/>
          </p:cNvSpPr>
          <p:nvPr>
            <p:ph type="title"/>
          </p:nvPr>
        </p:nvSpPr>
        <p:spPr/>
        <p:txBody>
          <a:bodyPr>
            <a:normAutofit fontScale="90000"/>
          </a:bodyPr>
          <a:lstStyle/>
          <a:p>
            <a:pPr>
              <a:lnSpc>
                <a:spcPct val="100000"/>
              </a:lnSpc>
            </a:pPr>
            <a:r>
              <a:rPr lang="en-US" sz="3200" dirty="0"/>
              <a:t>Adding languages to </a:t>
            </a:r>
            <a:r>
              <a:rPr lang="en-US" sz="3200"/>
              <a:t>projects</a:t>
            </a:r>
            <a:r>
              <a:rPr lang="en-US" sz="2400" b="0">
                <a:solidFill>
                  <a:prstClr val="black"/>
                </a:solidFill>
              </a:rPr>
              <a:t> (ctd</a:t>
            </a:r>
            <a:r>
              <a:rPr lang="en-US" sz="2400" b="0" dirty="0">
                <a:solidFill>
                  <a:prstClr val="black"/>
                </a:solidFill>
              </a:rPr>
              <a:t>.)</a:t>
            </a:r>
            <a:endParaRPr lang="en-US" sz="3200" dirty="0"/>
          </a:p>
        </p:txBody>
      </p:sp>
    </p:spTree>
    <p:extLst>
      <p:ext uri="{BB962C8B-B14F-4D97-AF65-F5344CB8AC3E}">
        <p14:creationId xmlns:p14="http://schemas.microsoft.com/office/powerpoint/2010/main" val="44807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Adding languages to </a:t>
            </a:r>
            <a:r>
              <a:rPr lang="en-US" sz="3200"/>
              <a:t>projects</a:t>
            </a:r>
            <a:r>
              <a:rPr lang="en-US" sz="2400" b="0">
                <a:solidFill>
                  <a:prstClr val="black"/>
                </a:solidFill>
              </a:rPr>
              <a:t> (</a:t>
            </a:r>
            <a:r>
              <a:rPr lang="en-US" sz="2400" b="0" dirty="0" err="1">
                <a:solidFill>
                  <a:prstClr val="black"/>
                </a:solidFill>
              </a:rPr>
              <a:t>ctd</a:t>
            </a:r>
            <a:r>
              <a:rPr lang="en-US" sz="2400" b="0" dirty="0">
                <a:solidFill>
                  <a:prstClr val="black"/>
                </a:solidFill>
              </a:rPr>
              <a:t>.)</a:t>
            </a:r>
            <a:endParaRPr lang="en-US" sz="32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startAt="5"/>
            </a:pPr>
            <a:r>
              <a:rPr lang="en-US" sz="2000" dirty="0"/>
              <a:t>Finally, enter (or change if not already set) the </a:t>
            </a:r>
            <a:r>
              <a:rPr lang="en-US" sz="2000" i="1" dirty="0"/>
              <a:t>ID</a:t>
            </a:r>
            <a:r>
              <a:rPr lang="en-US" sz="2000" dirty="0"/>
              <a:t> and the </a:t>
            </a:r>
            <a:r>
              <a:rPr lang="en-US" sz="2000" i="1" dirty="0"/>
              <a:t>Display Name.</a:t>
            </a:r>
            <a:br>
              <a:rPr lang="en-US" sz="2000" dirty="0"/>
            </a:br>
            <a:r>
              <a:rPr lang="en-US" sz="2000" dirty="0"/>
              <a:t>Optionally, a </a:t>
            </a:r>
            <a:r>
              <a:rPr lang="en-US" sz="2000" i="1" dirty="0"/>
              <a:t>Sort Override </a:t>
            </a:r>
            <a:r>
              <a:rPr lang="en-US" sz="2000" dirty="0"/>
              <a:t>can be specified.</a:t>
            </a:r>
          </a:p>
          <a:p>
            <a:pPr marL="457200" indent="-457200">
              <a:lnSpc>
                <a:spcPct val="100000"/>
              </a:lnSpc>
              <a:buFont typeface="+mj-lt"/>
              <a:buAutoNum type="arabicPeriod" startAt="5"/>
            </a:pPr>
            <a:r>
              <a:rPr lang="en-US" sz="2000" dirty="0"/>
              <a:t>Click the </a:t>
            </a:r>
            <a:r>
              <a:rPr lang="en-US" sz="2000" b="1" dirty="0"/>
              <a:t>Add Language </a:t>
            </a:r>
            <a:r>
              <a:rPr lang="en-US" sz="2000" dirty="0"/>
              <a:t>button to add</a:t>
            </a:r>
            <a:br>
              <a:rPr lang="en-US" sz="2000" dirty="0"/>
            </a:br>
            <a:r>
              <a:rPr lang="en-US" sz="2000" dirty="0"/>
              <a:t>the language to the project.</a:t>
            </a:r>
          </a:p>
          <a:p>
            <a:pPr marL="457200" indent="-457200">
              <a:lnSpc>
                <a:spcPct val="100000"/>
              </a:lnSpc>
              <a:buFont typeface="+mj-lt"/>
              <a:buAutoNum type="arabicPeriod" startAt="5"/>
            </a:pPr>
            <a:endParaRPr lang="en-US" sz="2000" dirty="0"/>
          </a:p>
          <a:p>
            <a:pPr marL="457200" lvl="1" indent="0">
              <a:lnSpc>
                <a:spcPct val="100000"/>
              </a:lnSpc>
              <a:buNone/>
            </a:pPr>
            <a:r>
              <a:rPr lang="en-US" sz="1600" dirty="0"/>
              <a:t>Further options to control (and update)</a:t>
            </a:r>
            <a:br>
              <a:rPr lang="en-US" sz="1600" dirty="0"/>
            </a:br>
            <a:r>
              <a:rPr lang="en-US" sz="1600" dirty="0"/>
              <a:t>languages are available on the languages</a:t>
            </a:r>
            <a:br>
              <a:rPr lang="en-US" sz="1600" dirty="0"/>
            </a:br>
            <a:r>
              <a:rPr lang="en-US" sz="1600" dirty="0"/>
              <a:t>table.</a:t>
            </a:r>
          </a:p>
        </p:txBody>
      </p:sp>
      <p:grpSp>
        <p:nvGrpSpPr>
          <p:cNvPr id="9" name="Group 8">
            <a:extLst>
              <a:ext uri="{FF2B5EF4-FFF2-40B4-BE49-F238E27FC236}">
                <a16:creationId xmlns:a16="http://schemas.microsoft.com/office/drawing/2014/main" id="{71F3C2E9-D7DA-6A5E-3D94-83F8C1B40967}"/>
              </a:ext>
            </a:extLst>
          </p:cNvPr>
          <p:cNvGrpSpPr/>
          <p:nvPr/>
        </p:nvGrpSpPr>
        <p:grpSpPr>
          <a:xfrm>
            <a:off x="6922897" y="2255454"/>
            <a:ext cx="4712588" cy="3991845"/>
            <a:chOff x="7169081" y="2167533"/>
            <a:chExt cx="4712588" cy="3991845"/>
          </a:xfrm>
        </p:grpSpPr>
        <p:pic>
          <p:nvPicPr>
            <p:cNvPr id="8" name="Picture 7">
              <a:extLst>
                <a:ext uri="{FF2B5EF4-FFF2-40B4-BE49-F238E27FC236}">
                  <a16:creationId xmlns:a16="http://schemas.microsoft.com/office/drawing/2014/main" id="{C7D2B238-1629-B922-7ED1-A65CFBA9BD1F}"/>
                </a:ext>
              </a:extLst>
            </p:cNvPr>
            <p:cNvPicPr>
              <a:picLocks noChangeAspect="1"/>
            </p:cNvPicPr>
            <p:nvPr/>
          </p:nvPicPr>
          <p:blipFill>
            <a:blip r:embed="rId2"/>
            <a:stretch>
              <a:fillRect/>
            </a:stretch>
          </p:blipFill>
          <p:spPr>
            <a:xfrm>
              <a:off x="7542794" y="2167533"/>
              <a:ext cx="3895605" cy="3921507"/>
            </a:xfrm>
            <a:prstGeom prst="rect">
              <a:avLst/>
            </a:prstGeom>
          </p:spPr>
        </p:pic>
        <p:grpSp>
          <p:nvGrpSpPr>
            <p:cNvPr id="5" name="Gruppieren 4"/>
            <p:cNvGrpSpPr/>
            <p:nvPr/>
          </p:nvGrpSpPr>
          <p:grpSpPr>
            <a:xfrm>
              <a:off x="7169081" y="2723422"/>
              <a:ext cx="4712588" cy="3435956"/>
              <a:chOff x="7140801" y="3194762"/>
              <a:chExt cx="4712588" cy="3435956"/>
            </a:xfrm>
          </p:grpSpPr>
          <p:sp>
            <p:nvSpPr>
              <p:cNvPr id="13" name="Textfeld 12"/>
              <p:cNvSpPr txBox="1"/>
              <p:nvPr/>
            </p:nvSpPr>
            <p:spPr>
              <a:xfrm>
                <a:off x="11195452" y="5984387"/>
                <a:ext cx="65793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7" name="Textfeld 6"/>
              <p:cNvSpPr txBox="1"/>
              <p:nvPr/>
            </p:nvSpPr>
            <p:spPr>
              <a:xfrm>
                <a:off x="7140801" y="3194762"/>
                <a:ext cx="57822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grpSp>
      </p:grpSp>
    </p:spTree>
    <p:extLst>
      <p:ext uri="{BB962C8B-B14F-4D97-AF65-F5344CB8AC3E}">
        <p14:creationId xmlns:p14="http://schemas.microsoft.com/office/powerpoint/2010/main" val="301896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998C71-7C5F-ED16-B73A-47943712A144}"/>
              </a:ext>
            </a:extLst>
          </p:cNvPr>
          <p:cNvPicPr>
            <a:picLocks noChangeAspect="1"/>
          </p:cNvPicPr>
          <p:nvPr/>
        </p:nvPicPr>
        <p:blipFill>
          <a:blip r:embed="rId2"/>
          <a:stretch>
            <a:fillRect/>
          </a:stretch>
        </p:blipFill>
        <p:spPr>
          <a:xfrm>
            <a:off x="3836934" y="3137952"/>
            <a:ext cx="8393649" cy="3540937"/>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Managing languages in projects</a:t>
            </a:r>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Turn on/off languages by setting their </a:t>
            </a:r>
            <a:r>
              <a:rPr lang="en-US" sz="2000" b="1" dirty="0"/>
              <a:t>Active</a:t>
            </a:r>
            <a:r>
              <a:rPr lang="en-US" sz="2000" dirty="0"/>
              <a:t> state</a:t>
            </a:r>
          </a:p>
          <a:p>
            <a:pPr marL="457200" indent="-457200">
              <a:lnSpc>
                <a:spcPct val="100000"/>
              </a:lnSpc>
              <a:buFont typeface="+mj-lt"/>
              <a:buAutoNum type="arabicPeriod"/>
            </a:pPr>
            <a:r>
              <a:rPr lang="en-US" sz="2000" dirty="0"/>
              <a:t>Set a language to represent </a:t>
            </a:r>
            <a:r>
              <a:rPr lang="en-US" sz="2000"/>
              <a:t>the </a:t>
            </a:r>
            <a:r>
              <a:rPr lang="en-US" sz="2000" b="1"/>
              <a:t>Base Language</a:t>
            </a:r>
            <a:r>
              <a:rPr lang="en-US" sz="2000"/>
              <a:t> </a:t>
            </a:r>
            <a:r>
              <a:rPr lang="en-US" sz="2000" dirty="0"/>
              <a:t>or to serve as </a:t>
            </a:r>
            <a:r>
              <a:rPr lang="en-US" sz="2000" b="1" dirty="0"/>
              <a:t>Fallback</a:t>
            </a:r>
            <a:r>
              <a:rPr lang="en-US" sz="2000" dirty="0"/>
              <a:t> (more on this later)</a:t>
            </a:r>
          </a:p>
          <a:p>
            <a:pPr marL="457200" indent="-457200">
              <a:lnSpc>
                <a:spcPct val="100000"/>
              </a:lnSpc>
              <a:buFont typeface="+mj-lt"/>
              <a:buAutoNum type="arabicPeriod"/>
            </a:pPr>
            <a:r>
              <a:rPr lang="en-US" sz="2000" dirty="0"/>
              <a:t>Specify, whether a it’s a right-to-left (</a:t>
            </a:r>
            <a:r>
              <a:rPr lang="en-US" sz="2000" b="1" dirty="0"/>
              <a:t>RTL</a:t>
            </a:r>
            <a:r>
              <a:rPr lang="en-US" sz="2000" dirty="0"/>
              <a:t>) language</a:t>
            </a:r>
          </a:p>
          <a:p>
            <a:pPr marL="457200" indent="-457200">
              <a:lnSpc>
                <a:spcPct val="100000"/>
              </a:lnSpc>
              <a:buFont typeface="+mj-lt"/>
              <a:buAutoNum type="arabicPeriod"/>
            </a:pPr>
            <a:r>
              <a:rPr lang="en-US" sz="2000" dirty="0"/>
              <a:t>Use the </a:t>
            </a:r>
            <a:r>
              <a:rPr lang="en-US" sz="2000" b="1" dirty="0"/>
              <a:t>Action</a:t>
            </a:r>
            <a:r>
              <a:rPr lang="en-US" sz="2000" dirty="0"/>
              <a:t> buttons to go to editing subsection or to perform various operations on </a:t>
            </a:r>
            <a:br>
              <a:rPr lang="en-US" sz="2000" dirty="0"/>
            </a:br>
            <a:r>
              <a:rPr lang="en-US" sz="2000"/>
              <a:t>individual languages</a:t>
            </a:r>
            <a:endParaRPr lang="en-US" sz="2000" dirty="0"/>
          </a:p>
          <a:p>
            <a:pPr marL="457200" indent="-457200">
              <a:lnSpc>
                <a:spcPct val="100000"/>
              </a:lnSpc>
              <a:buFont typeface="+mj-lt"/>
              <a:buAutoNum type="arabicPeriod"/>
            </a:pPr>
            <a:r>
              <a:rPr lang="en-US" sz="2000" dirty="0"/>
              <a:t>Don’t forget to</a:t>
            </a:r>
            <a:br>
              <a:rPr lang="en-US" sz="2000" dirty="0"/>
            </a:br>
            <a:r>
              <a:rPr lang="en-US" sz="2000" b="1" dirty="0"/>
              <a:t>save</a:t>
            </a:r>
            <a:r>
              <a:rPr lang="en-US" sz="2000" dirty="0"/>
              <a:t> your changes</a:t>
            </a:r>
            <a:br>
              <a:rPr lang="en-US" sz="2000" dirty="0"/>
            </a:br>
            <a:r>
              <a:rPr lang="en-US" sz="1600" dirty="0"/>
              <a:t>(an orange save button/</a:t>
            </a:r>
            <a:br>
              <a:rPr lang="en-US" sz="1600" dirty="0"/>
            </a:br>
            <a:r>
              <a:rPr lang="en-US" sz="1600" dirty="0"/>
              <a:t>orange strip signals </a:t>
            </a:r>
            <a:br>
              <a:rPr lang="en-US" sz="1600" dirty="0"/>
            </a:br>
            <a:r>
              <a:rPr lang="en-US" sz="1600" dirty="0"/>
              <a:t>that there are unsaved </a:t>
            </a:r>
            <a:br>
              <a:rPr lang="en-US" sz="1600" dirty="0"/>
            </a:br>
            <a:r>
              <a:rPr lang="en-US" sz="1600" dirty="0"/>
              <a:t>changes)</a:t>
            </a:r>
            <a:br>
              <a:rPr lang="en-US" sz="1600" dirty="0"/>
            </a:br>
            <a:endParaRPr lang="en-US" sz="1600" dirty="0"/>
          </a:p>
        </p:txBody>
      </p:sp>
      <p:sp>
        <p:nvSpPr>
          <p:cNvPr id="17" name="Textfeld 16"/>
          <p:cNvSpPr txBox="1"/>
          <p:nvPr/>
        </p:nvSpPr>
        <p:spPr>
          <a:xfrm>
            <a:off x="10459200" y="3908618"/>
            <a:ext cx="65793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6208828" y="4947141"/>
            <a:ext cx="647129" cy="523220"/>
          </a:xfrm>
          <a:prstGeom prst="rect">
            <a:avLst/>
          </a:prstGeom>
          <a:noFill/>
        </p:spPr>
        <p:txBody>
          <a:bodyPr wrap="square" rtlCol="0">
            <a:spAutoFit/>
          </a:bodyPr>
          <a:lstStyle/>
          <a:p>
            <a:r>
              <a:rPr lang="de-DE" sz="2800" dirty="0">
                <a:solidFill>
                  <a:srgbClr val="FF0000"/>
                </a:solidFill>
                <a:sym typeface="Wingdings" panose="05000000000000000000" pitchFamily="2" charset="2"/>
              </a:rPr>
              <a:t></a:t>
            </a:r>
            <a:endParaRPr lang="de-DE" sz="2800" dirty="0">
              <a:solidFill>
                <a:srgbClr val="FF0000"/>
              </a:solidFill>
            </a:endParaRPr>
          </a:p>
        </p:txBody>
      </p:sp>
      <p:sp>
        <p:nvSpPr>
          <p:cNvPr id="9" name="Textfeld 8"/>
          <p:cNvSpPr txBox="1"/>
          <p:nvPr/>
        </p:nvSpPr>
        <p:spPr>
          <a:xfrm>
            <a:off x="7472037" y="4947141"/>
            <a:ext cx="637138" cy="523220"/>
          </a:xfrm>
          <a:prstGeom prst="rect">
            <a:avLst/>
          </a:prstGeom>
          <a:noFill/>
        </p:spPr>
        <p:txBody>
          <a:bodyPr wrap="square" rtlCol="0">
            <a:spAutoFit/>
          </a:bodyPr>
          <a:lstStyle/>
          <a:p>
            <a:pPr algn="ctr"/>
            <a:r>
              <a:rPr lang="de-DE" sz="2800" dirty="0">
                <a:solidFill>
                  <a:srgbClr val="FF0000"/>
                </a:solidFill>
                <a:sym typeface="Wingdings" panose="05000000000000000000" pitchFamily="2" charset="2"/>
              </a:rPr>
              <a:t></a:t>
            </a:r>
            <a:endParaRPr lang="de-DE" sz="2800" dirty="0">
              <a:solidFill>
                <a:srgbClr val="FF0000"/>
              </a:solidFill>
            </a:endParaRPr>
          </a:p>
        </p:txBody>
      </p:sp>
      <p:sp>
        <p:nvSpPr>
          <p:cNvPr id="10" name="Textfeld 9"/>
          <p:cNvSpPr txBox="1"/>
          <p:nvPr/>
        </p:nvSpPr>
        <p:spPr>
          <a:xfrm>
            <a:off x="8803760" y="4947141"/>
            <a:ext cx="657937" cy="523220"/>
          </a:xfrm>
          <a:prstGeom prst="rect">
            <a:avLst/>
          </a:prstGeom>
          <a:noFill/>
        </p:spPr>
        <p:txBody>
          <a:bodyPr wrap="square" rtlCol="0">
            <a:spAutoFit/>
          </a:bodyPr>
          <a:lstStyle/>
          <a:p>
            <a:r>
              <a:rPr lang="de-DE" sz="2800" dirty="0">
                <a:solidFill>
                  <a:srgbClr val="FF0000"/>
                </a:solidFill>
                <a:sym typeface="Wingdings" panose="05000000000000000000" pitchFamily="2" charset="2"/>
              </a:rPr>
              <a:t></a:t>
            </a:r>
            <a:endParaRPr lang="de-DE" sz="2800" dirty="0">
              <a:solidFill>
                <a:srgbClr val="FF0000"/>
              </a:solidFill>
            </a:endParaRPr>
          </a:p>
        </p:txBody>
      </p:sp>
      <p:cxnSp>
        <p:nvCxnSpPr>
          <p:cNvPr id="6" name="Gerader Verbinder 5"/>
          <p:cNvCxnSpPr>
            <a:cxnSpLocks/>
          </p:cNvCxnSpPr>
          <p:nvPr/>
        </p:nvCxnSpPr>
        <p:spPr>
          <a:xfrm>
            <a:off x="6850550" y="5331597"/>
            <a:ext cx="18747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254659" y="4947141"/>
            <a:ext cx="657937" cy="523220"/>
          </a:xfrm>
          <a:prstGeom prst="rect">
            <a:avLst/>
          </a:prstGeom>
          <a:noFill/>
        </p:spPr>
        <p:txBody>
          <a:bodyPr wrap="square" rtlCol="0">
            <a:spAutoFit/>
          </a:bodyPr>
          <a:lstStyle/>
          <a:p>
            <a:pPr algn="ctr"/>
            <a:r>
              <a:rPr lang="de-DE" sz="2800" dirty="0">
                <a:solidFill>
                  <a:srgbClr val="FF0000"/>
                </a:solidFill>
                <a:sym typeface="Wingdings" panose="05000000000000000000" pitchFamily="2" charset="2"/>
              </a:rPr>
              <a:t></a:t>
            </a:r>
            <a:endParaRPr lang="de-DE" sz="2800" dirty="0">
              <a:solidFill>
                <a:srgbClr val="FF0000"/>
              </a:solidFill>
            </a:endParaRPr>
          </a:p>
        </p:txBody>
      </p:sp>
      <p:cxnSp>
        <p:nvCxnSpPr>
          <p:cNvPr id="15" name="Gerader Verbinder 14"/>
          <p:cNvCxnSpPr>
            <a:cxnSpLocks/>
          </p:cNvCxnSpPr>
          <p:nvPr/>
        </p:nvCxnSpPr>
        <p:spPr>
          <a:xfrm>
            <a:off x="9481630" y="5331597"/>
            <a:ext cx="22039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45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a:blip r:embed="rId2"/>
          <a:stretch>
            <a:fillRect/>
          </a:stretch>
        </p:blipFill>
        <p:spPr>
          <a:xfrm>
            <a:off x="3746835" y="4000721"/>
            <a:ext cx="6990516" cy="165777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Managing languages </a:t>
            </a:r>
            <a:r>
              <a:rPr lang="en-US" sz="3200"/>
              <a:t>in projects</a:t>
            </a:r>
            <a:r>
              <a:rPr kumimoji="0" lang="en-US" sz="2400" b="0" i="0" u="none" strike="noStrike" kern="1200" cap="none" spc="0" normalizeH="0" baseline="0" noProof="0">
                <a:ln>
                  <a:noFill/>
                </a:ln>
                <a:solidFill>
                  <a:prstClr val="black"/>
                </a:solidFill>
                <a:effectLst/>
                <a:uLnTx/>
                <a:uFillTx/>
                <a:latin typeface="Roboto"/>
                <a:ea typeface="+mj-ea"/>
                <a:cs typeface="+mj-cs"/>
              </a:rPr>
              <a:t> (ctd.)</a:t>
            </a:r>
            <a:endParaRPr lang="en-US" sz="32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startAt="6"/>
            </a:pPr>
            <a:r>
              <a:rPr lang="en-US" sz="2000" dirty="0"/>
              <a:t>Optional: Designate a </a:t>
            </a:r>
            <a:r>
              <a:rPr lang="en-US" sz="2000" b="1" dirty="0"/>
              <a:t>Language preference field</a:t>
            </a:r>
            <a:r>
              <a:rPr lang="en-US" sz="2000" dirty="0"/>
              <a:t>. </a:t>
            </a:r>
            <a:br>
              <a:rPr lang="en-US" sz="2000" dirty="0"/>
            </a:br>
            <a:br>
              <a:rPr lang="en-US" sz="2000" dirty="0"/>
            </a:br>
            <a:r>
              <a:rPr lang="en-US" sz="2000" dirty="0"/>
              <a:t>For certain operations and under some circumstances, REDCap cannot deduce the appropriate language to use. In such cases, the value of the language preference field, if available, will be used to set to language.</a:t>
            </a:r>
            <a:br>
              <a:rPr lang="en-US" sz="2000" dirty="0"/>
            </a:br>
            <a:br>
              <a:rPr lang="en-US" sz="2000" dirty="0"/>
            </a:br>
            <a:r>
              <a:rPr lang="en-US" sz="1800" dirty="0"/>
              <a:t>Note: This field behaves very similar to the </a:t>
            </a:r>
            <a:r>
              <a:rPr lang="en-US" sz="1800" i="1" dirty="0"/>
              <a:t>designated email field</a:t>
            </a:r>
            <a:r>
              <a:rPr lang="en-US" sz="1800" dirty="0"/>
              <a:t>, i.e. it will be synchronized across all events / repeat instances.</a:t>
            </a:r>
            <a:br>
              <a:rPr lang="en-US" sz="1400" dirty="0"/>
            </a:br>
            <a:endParaRPr lang="en-US" sz="1600" dirty="0"/>
          </a:p>
        </p:txBody>
      </p:sp>
      <p:sp>
        <p:nvSpPr>
          <p:cNvPr id="8" name="Textfeld 7"/>
          <p:cNvSpPr txBox="1"/>
          <p:nvPr/>
        </p:nvSpPr>
        <p:spPr>
          <a:xfrm>
            <a:off x="3350017" y="4865132"/>
            <a:ext cx="647129" cy="523220"/>
          </a:xfrm>
          <a:prstGeom prst="rect">
            <a:avLst/>
          </a:prstGeom>
          <a:noFill/>
        </p:spPr>
        <p:txBody>
          <a:bodyPr wrap="square" rtlCol="0">
            <a:spAutoFit/>
          </a:bodyPr>
          <a:lstStyle/>
          <a:p>
            <a:r>
              <a:rPr lang="de-DE" sz="2800" dirty="0">
                <a:solidFill>
                  <a:srgbClr val="FF0000"/>
                </a:solidFill>
                <a:sym typeface="Wingdings" panose="05000000000000000000" pitchFamily="2" charset="2"/>
              </a:rPr>
              <a:t></a:t>
            </a:r>
            <a:endParaRPr lang="de-DE" sz="2800" dirty="0">
              <a:solidFill>
                <a:srgbClr val="FF0000"/>
              </a:solidFill>
            </a:endParaRPr>
          </a:p>
        </p:txBody>
      </p:sp>
    </p:spTree>
    <p:extLst>
      <p:ext uri="{BB962C8B-B14F-4D97-AF65-F5344CB8AC3E}">
        <p14:creationId xmlns:p14="http://schemas.microsoft.com/office/powerpoint/2010/main" val="4007242552"/>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oboto">
      <a:majorFont>
        <a:latin typeface="Roboto"/>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3459</Words>
  <Application>Microsoft Office PowerPoint</Application>
  <PresentationFormat>Widescreen</PresentationFormat>
  <Paragraphs>344</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Consolas</vt:lpstr>
      <vt:lpstr>Open Sans</vt:lpstr>
      <vt:lpstr>Roboto</vt:lpstr>
      <vt:lpstr>Roboto Condensed</vt:lpstr>
      <vt:lpstr>Symbol</vt:lpstr>
      <vt:lpstr>Wingdings</vt:lpstr>
      <vt:lpstr>Benutzerdefiniertes Design</vt:lpstr>
      <vt:lpstr>MULTI-LANGUAGE MANAGEMENT – An End-User’s Guide –</vt:lpstr>
      <vt:lpstr>What is Multi-Language Management (MLM)?</vt:lpstr>
      <vt:lpstr>How does it work? – Basic concepts</vt:lpstr>
      <vt:lpstr>Getting started with MLM in projects</vt:lpstr>
      <vt:lpstr>Adding languages to projects</vt:lpstr>
      <vt:lpstr>Adding languages to projects (ctd.)</vt:lpstr>
      <vt:lpstr>Adding languages to projects (ctd.)</vt:lpstr>
      <vt:lpstr>Managing languages in projects</vt:lpstr>
      <vt:lpstr>Managing languages in projects (ctd.)</vt:lpstr>
      <vt:lpstr>Managing languages in projects (ctd.)</vt:lpstr>
      <vt:lpstr>Updating a language</vt:lpstr>
      <vt:lpstr>Understanding Default and Fallback</vt:lpstr>
      <vt:lpstr>Translating project items</vt:lpstr>
      <vt:lpstr>Forms/Surveys (base language)</vt:lpstr>
      <vt:lpstr>Forms/Surveys (other languages)</vt:lpstr>
      <vt:lpstr>Forms/Surveys – Fields</vt:lpstr>
      <vt:lpstr>Forms/Surveys – Survey settings</vt:lpstr>
      <vt:lpstr>Forms/Surveys – ASIs</vt:lpstr>
      <vt:lpstr>Alerts</vt:lpstr>
      <vt:lpstr>Alerts – Base language special options</vt:lpstr>
      <vt:lpstr>Miscellaneous items</vt:lpstr>
      <vt:lpstr>Change notification</vt:lpstr>
      <vt:lpstr>What determines the currently active* language?</vt:lpstr>
      <vt:lpstr>Setting the initially displayed language for surveys</vt:lpstr>
      <vt:lpstr>MLM’s language determination algorithm</vt:lpstr>
      <vt:lpstr>Exporting languages (for re-use/offline translation)</vt:lpstr>
      <vt:lpstr>Exporting translated instrument PDFs</vt:lpstr>
      <vt:lpstr>Importing (updated) translations</vt:lpstr>
      <vt:lpstr>Other MLM settings / Translation snapshots</vt:lpstr>
      <vt:lpstr>Action Tags</vt:lpstr>
      <vt:lpstr>Action Tags – Exemplary use case</vt:lpstr>
      <vt:lpstr>Action Tags – Exemplary use case (ctd.)</vt:lpstr>
      <vt:lpstr>Action Tags – Exemplary use case (ctd.)</vt:lpstr>
      <vt:lpstr>Action Tags – Exemplary use case (ctd.)</vt:lpstr>
      <vt:lpstr>Action Tags – Exemplary use case (ctd.)</vt:lpstr>
      <vt:lpstr>Action Tags – DOs and DON’Ts</vt:lpstr>
    </vt:vector>
  </TitlesOfParts>
  <Company>Ruhr-Universität Bochum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Multi-Language Management (REDCap v12+) - A Manual</dc:title>
  <dc:creator>Dr. Günther Rezniczek</dc:creator>
  <cp:lastModifiedBy>Chapps,Melissa A.</cp:lastModifiedBy>
  <cp:revision>186</cp:revision>
  <dcterms:created xsi:type="dcterms:W3CDTF">2021-09-08T08:05:27Z</dcterms:created>
  <dcterms:modified xsi:type="dcterms:W3CDTF">2024-01-19T15:57:33Z</dcterms:modified>
</cp:coreProperties>
</file>